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93" r:id="rId3"/>
    <p:sldId id="257" r:id="rId4"/>
    <p:sldId id="258" r:id="rId5"/>
    <p:sldId id="261" r:id="rId6"/>
    <p:sldId id="274" r:id="rId7"/>
    <p:sldId id="262" r:id="rId8"/>
    <p:sldId id="275" r:id="rId9"/>
    <p:sldId id="263" r:id="rId10"/>
    <p:sldId id="277" r:id="rId11"/>
    <p:sldId id="278" r:id="rId12"/>
    <p:sldId id="266" r:id="rId13"/>
    <p:sldId id="269" r:id="rId14"/>
    <p:sldId id="264" r:id="rId15"/>
    <p:sldId id="276" r:id="rId16"/>
    <p:sldId id="268" r:id="rId17"/>
    <p:sldId id="289" r:id="rId18"/>
    <p:sldId id="291" r:id="rId19"/>
    <p:sldId id="290" r:id="rId20"/>
    <p:sldId id="288" r:id="rId21"/>
    <p:sldId id="287" r:id="rId22"/>
    <p:sldId id="286" r:id="rId23"/>
    <p:sldId id="279" r:id="rId24"/>
    <p:sldId id="270" r:id="rId25"/>
    <p:sldId id="273" r:id="rId26"/>
    <p:sldId id="280" r:id="rId27"/>
    <p:sldId id="281" r:id="rId28"/>
    <p:sldId id="272" r:id="rId29"/>
    <p:sldId id="292" r:id="rId30"/>
    <p:sldId id="259"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shal Jhunjhunwalla" initials="KJ" lastIdx="3" clrIdx="0">
    <p:extLst>
      <p:ext uri="{19B8F6BF-5375-455C-9EA6-DF929625EA0E}">
        <p15:presenceInfo xmlns:p15="http://schemas.microsoft.com/office/powerpoint/2012/main" userId="32a47ed39d212e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479"/>
    <a:srgbClr val="4C3282"/>
    <a:srgbClr val="7C5FAA"/>
    <a:srgbClr val="B4A7D6"/>
    <a:srgbClr val="9B8ABE"/>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9151E-45B6-4D7E-81EA-C7BA5CA56869}" v="29" dt="2020-11-09T09:29:54.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83095" autoAdjust="0"/>
  </p:normalViewPr>
  <p:slideViewPr>
    <p:cSldViewPr snapToGrid="0">
      <p:cViewPr varScale="1">
        <p:scale>
          <a:sx n="75" d="100"/>
          <a:sy n="75" d="100"/>
        </p:scale>
        <p:origin x="17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420813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Each person edits his or her own copy of the files and chooses when to share those changes with the rest of the team. Thus, temporary or partial edits by one person do not interfere with another person's work. </a:t>
            </a:r>
            <a:r>
              <a:rPr lang="en-US" b="0" i="0" dirty="0">
                <a:solidFill>
                  <a:srgbClr val="000000"/>
                </a:solidFill>
                <a:effectLst/>
                <a:latin typeface="Times New Roman" panose="02020603050405020304" pitchFamily="18" charset="0"/>
              </a:rPr>
              <a:t>Version control also enables one person you to use multiple computers to work on a project, so it is valuable even if you are working by yourself.</a:t>
            </a: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74135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181278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Staging area has the changes that you want to save and not all changes as there may be some testing code that you do not want to share with others and therefore not want it to be reflected in the repo.</a:t>
            </a:r>
          </a:p>
        </p:txBody>
      </p:sp>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90099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893012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CSE 374: Intermediate Programming Concepts and Tools</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11/9/20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777136A5-CCDF-7749-9565-A649BF57D3D4}"/>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11/9/20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24FE77B7-BBC2-4B4A-872D-3AFC72D459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CC2204-D29B-4470-B3F3-74BB4720C8BD}" type="datetime1">
              <a:rPr lang="en-US" smtClean="0"/>
              <a:t>11/9/20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EC2750F5-16E8-CE42-83FD-9E5B55415160}"/>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marR="0" indent="0" algn="l"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CSE 374: Intermediate Programming Concepts and Tools</a:t>
            </a:r>
          </a:p>
        </p:txBody>
      </p:sp>
      <p:sp>
        <p:nvSpPr>
          <p:cNvPr id="4" name="Date Placeholder 3"/>
          <p:cNvSpPr>
            <a:spLocks noGrp="1"/>
          </p:cNvSpPr>
          <p:nvPr>
            <p:ph type="dt" sz="half" idx="10"/>
          </p:nvPr>
        </p:nvSpPr>
        <p:spPr/>
        <p:txBody>
          <a:bodyPr/>
          <a:lstStyle/>
          <a:p>
            <a:fld id="{C677A1C4-F49F-4502-B33D-B8ED0A36CCF4}" type="datetime1">
              <a:rPr lang="en-US" smtClean="0"/>
              <a:t>11/9/20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648D5E4E-A6FB-D94F-9FEF-9B1CF5D59A13}"/>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11/9/20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3BDF9A03-A647-0A49-B4D1-51696656F4C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11/9/20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7A672043-7D57-D34C-A6B9-125CE024B857}"/>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11/9/20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85297E64-BCFC-F440-A136-6F44B04F825F}"/>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11/9/20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0CED1032-CE21-D445-A25A-D81A5C54283D}"/>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CSE 374: Intermediate Programming Concepts and Tools</a:t>
            </a:r>
          </a:p>
        </p:txBody>
      </p:sp>
      <p:sp>
        <p:nvSpPr>
          <p:cNvPr id="5" name="Date Placeholder 4"/>
          <p:cNvSpPr>
            <a:spLocks noGrp="1"/>
          </p:cNvSpPr>
          <p:nvPr>
            <p:ph type="dt" sz="half" idx="10"/>
          </p:nvPr>
        </p:nvSpPr>
        <p:spPr/>
        <p:txBody>
          <a:bodyPr/>
          <a:lstStyle/>
          <a:p>
            <a:fld id="{4EFF2EE2-AF54-4C36-93AD-A5D9C8C4F0E5}" type="datetime1">
              <a:rPr lang="en-US" smtClean="0"/>
              <a:t>11/9/20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519901B-C8BF-D74C-8C02-F6E47C638B62}"/>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11/9/20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E4D8F51-FF20-7E48-9B67-C26761DE91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11/9/20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github.com/git-cheat-sheet-education.pdf" TargetMode="External"/><Relationship Id="rId2" Type="http://schemas.openxmlformats.org/officeDocument/2006/relationships/hyperlink" Target="https://try.github.io/" TargetMode="External"/><Relationship Id="rId1" Type="http://schemas.openxmlformats.org/officeDocument/2006/relationships/slideLayout" Target="../slideLayouts/slideLayout2.xml"/><Relationship Id="rId6" Type="http://schemas.openxmlformats.org/officeDocument/2006/relationships/hyperlink" Target="https://stackoverflow.com/questions/tagged/git" TargetMode="External"/><Relationship Id="rId5" Type="http://schemas.openxmlformats.org/officeDocument/2006/relationships/hyperlink" Target="https://ohshitgit.com/" TargetMode="External"/><Relationship Id="rId4" Type="http://schemas.openxmlformats.org/officeDocument/2006/relationships/hyperlink" Target="https://stackoverflow.com/questions/315911/git-for-beginners-the-definitive-practical-gui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18: Git!</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374: Intermediate Programming Concepts and Tools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2C14-B0CC-4F84-B3C8-AF677251C05D}"/>
              </a:ext>
            </a:extLst>
          </p:cNvPr>
          <p:cNvSpPr>
            <a:spLocks noGrp="1"/>
          </p:cNvSpPr>
          <p:nvPr>
            <p:ph type="title"/>
          </p:nvPr>
        </p:nvSpPr>
        <p:spPr/>
        <p:txBody>
          <a:bodyPr>
            <a:normAutofit fontScale="90000"/>
          </a:bodyPr>
          <a:lstStyle/>
          <a:p>
            <a:r>
              <a:rPr lang="en-US" dirty="0"/>
              <a:t>A repository's history is a series of "commits"</a:t>
            </a:r>
          </a:p>
        </p:txBody>
      </p:sp>
      <p:sp>
        <p:nvSpPr>
          <p:cNvPr id="3" name="Content Placeholder 2">
            <a:extLst>
              <a:ext uri="{FF2B5EF4-FFF2-40B4-BE49-F238E27FC236}">
                <a16:creationId xmlns:a16="http://schemas.microsoft.com/office/drawing/2014/main" id="{B07BD952-CEB3-4874-BD49-6EB9C32AA2F9}"/>
              </a:ext>
            </a:extLst>
          </p:cNvPr>
          <p:cNvSpPr>
            <a:spLocks noGrp="1"/>
          </p:cNvSpPr>
          <p:nvPr>
            <p:ph idx="1"/>
          </p:nvPr>
        </p:nvSpPr>
        <p:spPr/>
        <p:txBody>
          <a:bodyPr/>
          <a:lstStyle/>
          <a:p>
            <a:pPr marL="228600" indent="-228600"/>
            <a:r>
              <a:rPr lang="en-US" dirty="0"/>
              <a:t>Each commit makes changes to the files in the repo</a:t>
            </a:r>
          </a:p>
          <a:p>
            <a:pPr marL="228600" indent="-228600"/>
            <a:endParaRPr lang="en-US" dirty="0"/>
          </a:p>
          <a:p>
            <a:pPr marL="228600" indent="-228600"/>
            <a:r>
              <a:rPr lang="en-US" dirty="0"/>
              <a:t>Commit history serves as a log of the changes everyone made</a:t>
            </a:r>
          </a:p>
          <a:p>
            <a:pPr marL="228600" indent="-228600"/>
            <a:endParaRPr lang="en-US" dirty="0"/>
          </a:p>
          <a:p>
            <a:pPr marL="228600" indent="-228600"/>
            <a:r>
              <a:rPr lang="en-US" dirty="0"/>
              <a:t>Commits are easy, and free! Commit early and often.</a:t>
            </a:r>
          </a:p>
          <a:p>
            <a:pPr marL="402336" lvl="1" indent="-228600"/>
            <a:r>
              <a:rPr lang="en-US" dirty="0"/>
              <a:t>Ever accidentally deleted something and forgot what it was?</a:t>
            </a:r>
          </a:p>
          <a:p>
            <a:pPr marL="402336" lvl="1" indent="-228600"/>
            <a:r>
              <a:rPr lang="en-US" dirty="0"/>
              <a:t>If you make a mistake, you can look at the changes since the last commit</a:t>
            </a:r>
          </a:p>
          <a:p>
            <a:pPr marL="228600" indent="-228600"/>
            <a:endParaRPr lang="en-US" dirty="0"/>
          </a:p>
        </p:txBody>
      </p:sp>
      <p:sp>
        <p:nvSpPr>
          <p:cNvPr id="4" name="Slide Number Placeholder 3">
            <a:extLst>
              <a:ext uri="{FF2B5EF4-FFF2-40B4-BE49-F238E27FC236}">
                <a16:creationId xmlns:a16="http://schemas.microsoft.com/office/drawing/2014/main" id="{0329A81C-8F6F-458B-B0A8-730BFBFFD277}"/>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5" name="Footer Placeholder 4">
            <a:extLst>
              <a:ext uri="{FF2B5EF4-FFF2-40B4-BE49-F238E27FC236}">
                <a16:creationId xmlns:a16="http://schemas.microsoft.com/office/drawing/2014/main" id="{203AC669-FE49-4E95-884E-73A74301EDAB}"/>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0212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237BF-FAB3-42E9-A56F-5E71AC56187E}"/>
              </a:ext>
            </a:extLst>
          </p:cNvPr>
          <p:cNvSpPr>
            <a:spLocks noGrp="1"/>
          </p:cNvSpPr>
          <p:nvPr>
            <p:ph sz="half" idx="1"/>
          </p:nvPr>
        </p:nvSpPr>
        <p:spPr/>
        <p:txBody>
          <a:bodyPr/>
          <a:lstStyle/>
          <a:p>
            <a:pPr marL="228600" indent="-228600"/>
            <a:r>
              <a:rPr lang="en-US" dirty="0"/>
              <a:t>A "</a:t>
            </a:r>
            <a:r>
              <a:rPr lang="en-US" b="1" dirty="0">
                <a:solidFill>
                  <a:srgbClr val="B6A479"/>
                </a:solidFill>
              </a:rPr>
              <a:t>commit</a:t>
            </a:r>
            <a:r>
              <a:rPr lang="en-US" dirty="0"/>
              <a:t>" is a single set of changes made to your repository</a:t>
            </a:r>
          </a:p>
          <a:p>
            <a:pPr marL="228600" indent="-228600"/>
            <a:r>
              <a:rPr lang="en-US" dirty="0"/>
              <a:t>Essentially a </a:t>
            </a:r>
            <a:r>
              <a:rPr lang="en-US" b="1" dirty="0">
                <a:solidFill>
                  <a:srgbClr val="B6A479"/>
                </a:solidFill>
              </a:rPr>
              <a:t>version</a:t>
            </a:r>
            <a:r>
              <a:rPr lang="en-US" dirty="0"/>
              <a:t> of the project you want to save</a:t>
            </a:r>
          </a:p>
          <a:p>
            <a:pPr marL="228600" indent="-228600"/>
            <a:r>
              <a:rPr lang="en-US" dirty="0"/>
              <a:t>Also records:</a:t>
            </a:r>
          </a:p>
          <a:p>
            <a:pPr marL="402336" lvl="1" indent="-228600"/>
            <a:r>
              <a:rPr lang="en-US" dirty="0"/>
              <a:t>The name of the author</a:t>
            </a:r>
          </a:p>
          <a:p>
            <a:pPr marL="402336" lvl="1" indent="-228600"/>
            <a:r>
              <a:rPr lang="en-US" dirty="0"/>
              <a:t>The date and time</a:t>
            </a:r>
          </a:p>
          <a:p>
            <a:pPr marL="402336" lvl="1" indent="-228600"/>
            <a:r>
              <a:rPr lang="en-US" dirty="0"/>
              <a:t>A "</a:t>
            </a:r>
            <a:r>
              <a:rPr lang="en-US" b="1" dirty="0">
                <a:solidFill>
                  <a:srgbClr val="B6A479"/>
                </a:solidFill>
              </a:rPr>
              <a:t>commit message</a:t>
            </a:r>
            <a:r>
              <a:rPr lang="en-US" dirty="0"/>
              <a:t>": short sentence describing what that commit did</a:t>
            </a:r>
          </a:p>
          <a:p>
            <a:pPr marL="228600" indent="-228600"/>
            <a:r>
              <a:rPr lang="en-US" dirty="0"/>
              <a:t>Identified by an ID, or "</a:t>
            </a:r>
            <a:r>
              <a:rPr lang="en-US" b="1" dirty="0">
                <a:solidFill>
                  <a:srgbClr val="B6A479"/>
                </a:solidFill>
              </a:rPr>
              <a:t>SHA</a:t>
            </a:r>
            <a:r>
              <a:rPr lang="en-US" dirty="0"/>
              <a:t>"</a:t>
            </a:r>
          </a:p>
          <a:p>
            <a:pPr marL="228600" indent="-228600"/>
            <a:endParaRPr lang="en-US" dirty="0"/>
          </a:p>
        </p:txBody>
      </p:sp>
      <p:sp>
        <p:nvSpPr>
          <p:cNvPr id="4" name="Slide Number Placeholder 3">
            <a:extLst>
              <a:ext uri="{FF2B5EF4-FFF2-40B4-BE49-F238E27FC236}">
                <a16:creationId xmlns:a16="http://schemas.microsoft.com/office/drawing/2014/main" id="{B680B726-8B48-48DE-B74D-6A6C888EF234}"/>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2" name="Title 1">
            <a:extLst>
              <a:ext uri="{FF2B5EF4-FFF2-40B4-BE49-F238E27FC236}">
                <a16:creationId xmlns:a16="http://schemas.microsoft.com/office/drawing/2014/main" id="{49B6F8C0-C4EC-40DC-B010-D572C535E5E3}"/>
              </a:ext>
            </a:extLst>
          </p:cNvPr>
          <p:cNvSpPr>
            <a:spLocks noGrp="1"/>
          </p:cNvSpPr>
          <p:nvPr>
            <p:ph type="title"/>
          </p:nvPr>
        </p:nvSpPr>
        <p:spPr/>
        <p:txBody>
          <a:bodyPr/>
          <a:lstStyle/>
          <a:p>
            <a:r>
              <a:rPr lang="en-US" dirty="0"/>
              <a:t>What is a “commit”?</a:t>
            </a:r>
          </a:p>
        </p:txBody>
      </p:sp>
      <p:sp>
        <p:nvSpPr>
          <p:cNvPr id="5" name="Footer Placeholder 4">
            <a:extLst>
              <a:ext uri="{FF2B5EF4-FFF2-40B4-BE49-F238E27FC236}">
                <a16:creationId xmlns:a16="http://schemas.microsoft.com/office/drawing/2014/main" id="{98318D62-356D-44E4-9862-06404CC897EA}"/>
              </a:ext>
            </a:extLst>
          </p:cNvPr>
          <p:cNvSpPr>
            <a:spLocks noGrp="1"/>
          </p:cNvSpPr>
          <p:nvPr>
            <p:ph type="ftr" sz="quarter" idx="3"/>
          </p:nvPr>
        </p:nvSpPr>
        <p:spPr/>
        <p:txBody>
          <a:bodyPr/>
          <a:lstStyle/>
          <a:p>
            <a:r>
              <a:rPr lang="en-US" dirty="0"/>
              <a:t>CSE 374 au 20 - Kasey Champion</a:t>
            </a:r>
          </a:p>
        </p:txBody>
      </p:sp>
      <p:pic>
        <p:nvPicPr>
          <p:cNvPr id="9" name="Content Placeholder 8">
            <a:extLst>
              <a:ext uri="{FF2B5EF4-FFF2-40B4-BE49-F238E27FC236}">
                <a16:creationId xmlns:a16="http://schemas.microsoft.com/office/drawing/2014/main" id="{EE7AC32A-F126-47AB-8BB0-68E66DFC57BE}"/>
              </a:ext>
            </a:extLst>
          </p:cNvPr>
          <p:cNvPicPr>
            <a:picLocks noGrp="1" noChangeAspect="1"/>
          </p:cNvPicPr>
          <p:nvPr>
            <p:ph sz="half" idx="2"/>
          </p:nvPr>
        </p:nvPicPr>
        <p:blipFill>
          <a:blip r:embed="rId2"/>
          <a:stretch>
            <a:fillRect/>
          </a:stretch>
        </p:blipFill>
        <p:spPr>
          <a:xfrm>
            <a:off x="6364998" y="2293460"/>
            <a:ext cx="5397500" cy="2271079"/>
          </a:xfrm>
          <a:prstGeom prst="rect">
            <a:avLst/>
          </a:prstGeom>
        </p:spPr>
      </p:pic>
    </p:spTree>
    <p:extLst>
      <p:ext uri="{BB962C8B-B14F-4D97-AF65-F5344CB8AC3E}">
        <p14:creationId xmlns:p14="http://schemas.microsoft.com/office/powerpoint/2010/main" val="120831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FED4-1078-4103-9824-DAEC91E19F0E}"/>
              </a:ext>
            </a:extLst>
          </p:cNvPr>
          <p:cNvSpPr>
            <a:spLocks noGrp="1"/>
          </p:cNvSpPr>
          <p:nvPr>
            <p:ph type="title"/>
          </p:nvPr>
        </p:nvSpPr>
        <p:spPr/>
        <p:txBody>
          <a:bodyPr/>
          <a:lstStyle/>
          <a:p>
            <a:r>
              <a:rPr lang="en-US" dirty="0"/>
              <a:t>Phases of Git</a:t>
            </a:r>
          </a:p>
        </p:txBody>
      </p:sp>
      <p:sp>
        <p:nvSpPr>
          <p:cNvPr id="4" name="Slide Number Placeholder 3">
            <a:extLst>
              <a:ext uri="{FF2B5EF4-FFF2-40B4-BE49-F238E27FC236}">
                <a16:creationId xmlns:a16="http://schemas.microsoft.com/office/drawing/2014/main" id="{BEFEED15-0FD4-4A0D-9FA3-9DEF2BF53EEF}"/>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5" name="Footer Placeholder 4">
            <a:extLst>
              <a:ext uri="{FF2B5EF4-FFF2-40B4-BE49-F238E27FC236}">
                <a16:creationId xmlns:a16="http://schemas.microsoft.com/office/drawing/2014/main" id="{8E030425-945D-49FA-AE3A-BE94E79C38B6}"/>
              </a:ext>
            </a:extLst>
          </p:cNvPr>
          <p:cNvSpPr>
            <a:spLocks noGrp="1"/>
          </p:cNvSpPr>
          <p:nvPr>
            <p:ph type="ftr" sz="quarter" idx="3"/>
          </p:nvPr>
        </p:nvSpPr>
        <p:spPr/>
        <p:txBody>
          <a:bodyPr/>
          <a:lstStyle/>
          <a:p>
            <a:r>
              <a:rPr lang="en-US"/>
              <a:t>CSE 374 au 20 - Kasey Champion</a:t>
            </a:r>
            <a:endParaRPr lang="en-US" dirty="0"/>
          </a:p>
        </p:txBody>
      </p:sp>
      <p:pic>
        <p:nvPicPr>
          <p:cNvPr id="3074" name="Picture 2">
            <a:extLst>
              <a:ext uri="{FF2B5EF4-FFF2-40B4-BE49-F238E27FC236}">
                <a16:creationId xmlns:a16="http://schemas.microsoft.com/office/drawing/2014/main" id="{E3772CA1-4A67-43F4-86EC-E0E3CC2421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4675" y="1591104"/>
            <a:ext cx="11187113" cy="459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27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FED4-1078-4103-9824-DAEC91E19F0E}"/>
              </a:ext>
            </a:extLst>
          </p:cNvPr>
          <p:cNvSpPr>
            <a:spLocks noGrp="1"/>
          </p:cNvSpPr>
          <p:nvPr>
            <p:ph type="title"/>
          </p:nvPr>
        </p:nvSpPr>
        <p:spPr/>
        <p:txBody>
          <a:bodyPr/>
          <a:lstStyle/>
          <a:p>
            <a:r>
              <a:rPr lang="en-US" dirty="0"/>
              <a:t>Phases of Git</a:t>
            </a:r>
          </a:p>
        </p:txBody>
      </p:sp>
      <p:sp>
        <p:nvSpPr>
          <p:cNvPr id="4" name="Slide Number Placeholder 3">
            <a:extLst>
              <a:ext uri="{FF2B5EF4-FFF2-40B4-BE49-F238E27FC236}">
                <a16:creationId xmlns:a16="http://schemas.microsoft.com/office/drawing/2014/main" id="{BEFEED15-0FD4-4A0D-9FA3-9DEF2BF53EEF}"/>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5" name="Footer Placeholder 4">
            <a:extLst>
              <a:ext uri="{FF2B5EF4-FFF2-40B4-BE49-F238E27FC236}">
                <a16:creationId xmlns:a16="http://schemas.microsoft.com/office/drawing/2014/main" id="{8E030425-945D-49FA-AE3A-BE94E79C38B6}"/>
              </a:ext>
            </a:extLst>
          </p:cNvPr>
          <p:cNvSpPr>
            <a:spLocks noGrp="1"/>
          </p:cNvSpPr>
          <p:nvPr>
            <p:ph type="ftr" sz="quarter" idx="3"/>
          </p:nvPr>
        </p:nvSpPr>
        <p:spPr/>
        <p:txBody>
          <a:bodyPr/>
          <a:lstStyle/>
          <a:p>
            <a:r>
              <a:rPr lang="en-US"/>
              <a:t>CSE 374 au 20 - Kasey Champion</a:t>
            </a:r>
            <a:endParaRPr lang="en-US" dirty="0"/>
          </a:p>
        </p:txBody>
      </p:sp>
      <p:pic>
        <p:nvPicPr>
          <p:cNvPr id="4102" name="Picture 6">
            <a:extLst>
              <a:ext uri="{FF2B5EF4-FFF2-40B4-BE49-F238E27FC236}">
                <a16:creationId xmlns:a16="http://schemas.microsoft.com/office/drawing/2014/main" id="{84732159-DD09-41B3-B2FD-4C741608C2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675" y="1606905"/>
            <a:ext cx="11187113" cy="455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67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6AD36A-59D0-4B23-AF1C-A5BC2A91A00C}"/>
              </a:ext>
            </a:extLst>
          </p:cNvPr>
          <p:cNvSpPr>
            <a:spLocks noGrp="1"/>
          </p:cNvSpPr>
          <p:nvPr>
            <p:ph type="title"/>
          </p:nvPr>
        </p:nvSpPr>
        <p:spPr/>
        <p:txBody>
          <a:bodyPr>
            <a:normAutofit/>
          </a:bodyPr>
          <a:lstStyle/>
          <a:p>
            <a:r>
              <a:rPr lang="en-US" dirty="0"/>
              <a:t>“</a:t>
            </a:r>
            <a:r>
              <a:rPr lang="en-US" dirty="0">
                <a:latin typeface="Consolas" panose="020B0609020204030204" pitchFamily="49" charset="0"/>
              </a:rPr>
              <a:t>git</a:t>
            </a:r>
            <a:r>
              <a:rPr lang="en-US" dirty="0"/>
              <a:t>” command</a:t>
            </a:r>
          </a:p>
        </p:txBody>
      </p:sp>
      <p:sp>
        <p:nvSpPr>
          <p:cNvPr id="9" name="Content Placeholder 8">
            <a:extLst>
              <a:ext uri="{FF2B5EF4-FFF2-40B4-BE49-F238E27FC236}">
                <a16:creationId xmlns:a16="http://schemas.microsoft.com/office/drawing/2014/main" id="{2CFC9B4D-4AA3-4F12-B95E-750CB22C3FA3}"/>
              </a:ext>
            </a:extLst>
          </p:cNvPr>
          <p:cNvSpPr>
            <a:spLocks noGrp="1"/>
          </p:cNvSpPr>
          <p:nvPr>
            <p:ph idx="1"/>
          </p:nvPr>
        </p:nvSpPr>
        <p:spPr/>
        <p:txBody>
          <a:bodyPr/>
          <a:lstStyle/>
          <a:p>
            <a:pPr marL="228600" indent="-228600"/>
            <a:r>
              <a:rPr lang="en-US" dirty="0"/>
              <a:t>The "</a:t>
            </a:r>
            <a:r>
              <a:rPr lang="en-US" dirty="0">
                <a:solidFill>
                  <a:srgbClr val="B6A479"/>
                </a:solidFill>
                <a:latin typeface="Consolas" panose="020B0609020204030204" pitchFamily="49" charset="0"/>
              </a:rPr>
              <a:t>git</a:t>
            </a:r>
            <a:r>
              <a:rPr lang="en-US" dirty="0"/>
              <a:t>" command is the primary way of interacting with git</a:t>
            </a:r>
          </a:p>
          <a:p>
            <a:pPr marL="228600" indent="-228600"/>
            <a:r>
              <a:rPr lang="en-US" dirty="0"/>
              <a:t>You must "</a:t>
            </a:r>
            <a:r>
              <a:rPr lang="en-US" dirty="0">
                <a:solidFill>
                  <a:srgbClr val="B6A479"/>
                </a:solidFill>
                <a:latin typeface="Consolas" panose="020B0609020204030204" pitchFamily="49" charset="0"/>
              </a:rPr>
              <a:t>cd</a:t>
            </a:r>
            <a:r>
              <a:rPr lang="en-US" dirty="0"/>
              <a:t>" into the folder where your </a:t>
            </a:r>
            <a:r>
              <a:rPr lang="en-US" b="1" dirty="0">
                <a:solidFill>
                  <a:srgbClr val="B6A479"/>
                </a:solidFill>
              </a:rPr>
              <a:t>repo</a:t>
            </a:r>
            <a:r>
              <a:rPr lang="en-US" dirty="0"/>
              <a:t> is stored, or any subfolder within it</a:t>
            </a:r>
          </a:p>
          <a:p>
            <a:pPr marL="228600" indent="-228600"/>
            <a:r>
              <a:rPr lang="en-US" dirty="0"/>
              <a:t>Used like any other shell command!</a:t>
            </a:r>
          </a:p>
          <a:p>
            <a:pPr marL="228600" indent="-228600"/>
            <a:r>
              <a:rPr lang="en-US" dirty="0"/>
              <a:t>There is a GUI available for most companies (e.g. GitHub Desktop)</a:t>
            </a:r>
          </a:p>
          <a:p>
            <a:pPr marL="228600" indent="-228600"/>
            <a:r>
              <a:rPr lang="en-US" dirty="0"/>
              <a:t>Must be installed on your computer</a:t>
            </a:r>
            <a:r>
              <a:rPr lang="en-US" b="1" dirty="0"/>
              <a:t> </a:t>
            </a:r>
            <a:r>
              <a:rPr lang="en-US" dirty="0"/>
              <a:t>(already installed on </a:t>
            </a:r>
            <a:r>
              <a:rPr lang="en-US" b="1" dirty="0">
                <a:solidFill>
                  <a:srgbClr val="B6A479"/>
                </a:solidFill>
              </a:rPr>
              <a:t>klaatu</a:t>
            </a:r>
            <a:r>
              <a:rPr lang="en-US" dirty="0"/>
              <a:t>)</a:t>
            </a:r>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9DAFD92E-775B-4AE6-AA0F-846AC70F320A}"/>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6" name="Footer Placeholder 5">
            <a:extLst>
              <a:ext uri="{FF2B5EF4-FFF2-40B4-BE49-F238E27FC236}">
                <a16:creationId xmlns:a16="http://schemas.microsoft.com/office/drawing/2014/main" id="{C77AA0CC-BBC6-4E41-8764-38D3B3622DED}"/>
              </a:ext>
            </a:extLst>
          </p:cNvPr>
          <p:cNvSpPr>
            <a:spLocks noGrp="1"/>
          </p:cNvSpPr>
          <p:nvPr>
            <p:ph type="ftr" sz="quarter" idx="3"/>
          </p:nvPr>
        </p:nvSpPr>
        <p:spPr/>
        <p:txBody>
          <a:bodyPr/>
          <a:lstStyle/>
          <a:p>
            <a:r>
              <a:rPr lang="en-US"/>
              <a:t>CSE 374 au 20 - Kasey Champion</a:t>
            </a:r>
            <a:endParaRPr lang="en-US" dirty="0"/>
          </a:p>
        </p:txBody>
      </p:sp>
      <p:pic>
        <p:nvPicPr>
          <p:cNvPr id="3" name="Picture 2">
            <a:extLst>
              <a:ext uri="{FF2B5EF4-FFF2-40B4-BE49-F238E27FC236}">
                <a16:creationId xmlns:a16="http://schemas.microsoft.com/office/drawing/2014/main" id="{8642A334-04AF-4130-813E-E9774CFEFF0C}"/>
              </a:ext>
            </a:extLst>
          </p:cNvPr>
          <p:cNvPicPr>
            <a:picLocks noChangeAspect="1"/>
          </p:cNvPicPr>
          <p:nvPr/>
        </p:nvPicPr>
        <p:blipFill rotWithShape="1">
          <a:blip r:embed="rId3"/>
          <a:srcRect b="55070"/>
          <a:stretch/>
        </p:blipFill>
        <p:spPr>
          <a:xfrm>
            <a:off x="6168868" y="4130773"/>
            <a:ext cx="5312625" cy="1641022"/>
          </a:xfrm>
          <a:prstGeom prst="rect">
            <a:avLst/>
          </a:prstGeom>
          <a:ln>
            <a:solidFill>
              <a:schemeClr val="tx1"/>
            </a:solidFill>
          </a:ln>
        </p:spPr>
      </p:pic>
      <p:pic>
        <p:nvPicPr>
          <p:cNvPr id="7" name="Picture 6">
            <a:extLst>
              <a:ext uri="{FF2B5EF4-FFF2-40B4-BE49-F238E27FC236}">
                <a16:creationId xmlns:a16="http://schemas.microsoft.com/office/drawing/2014/main" id="{7E93E5CE-68B2-4A0B-9031-AB4983D514AF}"/>
              </a:ext>
            </a:extLst>
          </p:cNvPr>
          <p:cNvPicPr>
            <a:picLocks noChangeAspect="1"/>
          </p:cNvPicPr>
          <p:nvPr/>
        </p:nvPicPr>
        <p:blipFill>
          <a:blip r:embed="rId4"/>
          <a:stretch>
            <a:fillRect/>
          </a:stretch>
        </p:blipFill>
        <p:spPr>
          <a:xfrm>
            <a:off x="710507" y="4098387"/>
            <a:ext cx="4716022" cy="1753231"/>
          </a:xfrm>
          <a:prstGeom prst="rect">
            <a:avLst/>
          </a:prstGeom>
        </p:spPr>
      </p:pic>
    </p:spTree>
    <p:extLst>
      <p:ext uri="{BB962C8B-B14F-4D97-AF65-F5344CB8AC3E}">
        <p14:creationId xmlns:p14="http://schemas.microsoft.com/office/powerpoint/2010/main" val="377082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F26-265F-47E7-B685-878A116DCEA5}"/>
              </a:ext>
            </a:extLst>
          </p:cNvPr>
          <p:cNvSpPr>
            <a:spLocks noGrp="1"/>
          </p:cNvSpPr>
          <p:nvPr>
            <p:ph type="title"/>
          </p:nvPr>
        </p:nvSpPr>
        <p:spPr/>
        <p:txBody>
          <a:bodyPr/>
          <a:lstStyle/>
          <a:p>
            <a:r>
              <a:rPr lang="en-US" dirty="0"/>
              <a:t>Some “git” commands</a:t>
            </a:r>
          </a:p>
        </p:txBody>
      </p:sp>
      <p:sp>
        <p:nvSpPr>
          <p:cNvPr id="3" name="Content Placeholder 2">
            <a:extLst>
              <a:ext uri="{FF2B5EF4-FFF2-40B4-BE49-F238E27FC236}">
                <a16:creationId xmlns:a16="http://schemas.microsoft.com/office/drawing/2014/main" id="{AAAB7CF4-311F-485C-A0E2-69EC7AA4ADA2}"/>
              </a:ext>
            </a:extLst>
          </p:cNvPr>
          <p:cNvSpPr>
            <a:spLocks noGrp="1"/>
          </p:cNvSpPr>
          <p:nvPr>
            <p:ph idx="1"/>
          </p:nvPr>
        </p:nvSpPr>
        <p:spPr>
          <a:xfrm>
            <a:off x="575240" y="1463857"/>
            <a:ext cx="5749360" cy="4845504"/>
          </a:xfrm>
        </p:spPr>
        <p:txBody>
          <a:bodyPr>
            <a:normAutofit/>
          </a:bodyPr>
          <a:lstStyle/>
          <a:p>
            <a:pPr marL="342900" indent="-342900"/>
            <a:r>
              <a:rPr lang="en-US" sz="2800" dirty="0">
                <a:latin typeface="Consolas" panose="020B0609020204030204" pitchFamily="49" charset="0"/>
              </a:rPr>
              <a:t>git init</a:t>
            </a:r>
          </a:p>
          <a:p>
            <a:pPr marL="342900" marR="0" lvl="1" indent="-214313"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a:tabLst/>
              <a:defRPr/>
            </a:pPr>
            <a:r>
              <a:rPr lang="en-US" sz="2100" dirty="0">
                <a:solidFill>
                  <a:prstClr val="black"/>
                </a:solidFill>
              </a:rPr>
              <a:t>Create a new empty git repo or convert an existing folder to a git repo</a:t>
            </a:r>
            <a:endParaRPr lang="en-US" sz="2800" dirty="0">
              <a:latin typeface="Consolas" panose="020B0609020204030204" pitchFamily="49" charset="0"/>
            </a:endParaRPr>
          </a:p>
          <a:p>
            <a:pPr marL="342900" indent="-342900"/>
            <a:r>
              <a:rPr lang="en-US" sz="2800" dirty="0">
                <a:latin typeface="Consolas" panose="020B0609020204030204" pitchFamily="49" charset="0"/>
              </a:rPr>
              <a:t>git add</a:t>
            </a:r>
          </a:p>
          <a:p>
            <a:pPr marL="342900" lvl="1" indent="-214313"/>
            <a:r>
              <a:rPr lang="en-US" sz="2000" dirty="0"/>
              <a:t>Preparing edited files to be saved (committed) to a repo</a:t>
            </a:r>
            <a:endParaRPr lang="en-US" sz="2400" dirty="0"/>
          </a:p>
          <a:p>
            <a:pPr marL="342900" indent="-342900"/>
            <a:r>
              <a:rPr lang="en-US" sz="2800" dirty="0">
                <a:latin typeface="Consolas" panose="020B0609020204030204" pitchFamily="49" charset="0"/>
              </a:rPr>
              <a:t>git commit</a:t>
            </a:r>
          </a:p>
          <a:p>
            <a:pPr marL="342900" lvl="1" indent="-214313"/>
            <a:r>
              <a:rPr lang="en-US" sz="2000" dirty="0"/>
              <a:t>Records (saves) changes to a repo</a:t>
            </a:r>
          </a:p>
          <a:p>
            <a:pPr marL="342900" lvl="1" indent="-214313"/>
            <a:r>
              <a:rPr lang="en-US" sz="2000" dirty="0"/>
              <a:t>Accompanied by a short descriptive message</a:t>
            </a:r>
            <a:endParaRPr lang="en-US" sz="2400" dirty="0"/>
          </a:p>
          <a:p>
            <a:pPr marL="342900" indent="-342900"/>
            <a:r>
              <a:rPr lang="en-US" sz="2800" dirty="0">
                <a:latin typeface="Consolas" panose="020B0609020204030204" pitchFamily="49" charset="0"/>
              </a:rPr>
              <a:t>git push</a:t>
            </a:r>
          </a:p>
          <a:p>
            <a:pPr marL="342900" lvl="1" indent="-214313"/>
            <a:r>
              <a:rPr lang="en-US" sz="2000" dirty="0"/>
              <a:t>Update the remote copy of the repo with the local changes and commits</a:t>
            </a:r>
          </a:p>
        </p:txBody>
      </p:sp>
      <p:sp>
        <p:nvSpPr>
          <p:cNvPr id="4" name="Slide Number Placeholder 3">
            <a:extLst>
              <a:ext uri="{FF2B5EF4-FFF2-40B4-BE49-F238E27FC236}">
                <a16:creationId xmlns:a16="http://schemas.microsoft.com/office/drawing/2014/main" id="{ECFCDDAB-27BE-4EAB-9430-3E209BAB9EDC}"/>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5" name="Footer Placeholder 4">
            <a:extLst>
              <a:ext uri="{FF2B5EF4-FFF2-40B4-BE49-F238E27FC236}">
                <a16:creationId xmlns:a16="http://schemas.microsoft.com/office/drawing/2014/main" id="{1FB39998-2E75-4632-952D-1C526F6C7021}"/>
              </a:ext>
            </a:extLst>
          </p:cNvPr>
          <p:cNvSpPr>
            <a:spLocks noGrp="1"/>
          </p:cNvSpPr>
          <p:nvPr>
            <p:ph type="ftr" sz="quarter" idx="3"/>
          </p:nvPr>
        </p:nvSpPr>
        <p:spPr/>
        <p:txBody>
          <a:bodyPr/>
          <a:lstStyle/>
          <a:p>
            <a:r>
              <a:rPr lang="en-US"/>
              <a:t>CSE 374 au 20 - Kasey Champion</a:t>
            </a:r>
            <a:endParaRPr lang="en-US" dirty="0"/>
          </a:p>
        </p:txBody>
      </p:sp>
      <p:pic>
        <p:nvPicPr>
          <p:cNvPr id="10" name="Picture 9" descr="Text&#10;&#10;Description automatically generated">
            <a:extLst>
              <a:ext uri="{FF2B5EF4-FFF2-40B4-BE49-F238E27FC236}">
                <a16:creationId xmlns:a16="http://schemas.microsoft.com/office/drawing/2014/main" id="{E683A405-285B-4963-87D2-AD1519206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435" y="1277942"/>
            <a:ext cx="4742007" cy="4886079"/>
          </a:xfrm>
          <a:prstGeom prst="rect">
            <a:avLst/>
          </a:prstGeom>
        </p:spPr>
      </p:pic>
    </p:spTree>
    <p:extLst>
      <p:ext uri="{BB962C8B-B14F-4D97-AF65-F5344CB8AC3E}">
        <p14:creationId xmlns:p14="http://schemas.microsoft.com/office/powerpoint/2010/main" val="3487805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FED4-1078-4103-9824-DAEC91E19F0E}"/>
              </a:ext>
            </a:extLst>
          </p:cNvPr>
          <p:cNvSpPr>
            <a:spLocks noGrp="1"/>
          </p:cNvSpPr>
          <p:nvPr>
            <p:ph type="title"/>
          </p:nvPr>
        </p:nvSpPr>
        <p:spPr/>
        <p:txBody>
          <a:bodyPr/>
          <a:lstStyle/>
          <a:p>
            <a:r>
              <a:rPr lang="en-US" dirty="0"/>
              <a:t>Phases of Git</a:t>
            </a:r>
          </a:p>
        </p:txBody>
      </p:sp>
      <p:sp>
        <p:nvSpPr>
          <p:cNvPr id="4" name="Slide Number Placeholder 3">
            <a:extLst>
              <a:ext uri="{FF2B5EF4-FFF2-40B4-BE49-F238E27FC236}">
                <a16:creationId xmlns:a16="http://schemas.microsoft.com/office/drawing/2014/main" id="{BEFEED15-0FD4-4A0D-9FA3-9DEF2BF53EEF}"/>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5" name="Footer Placeholder 4">
            <a:extLst>
              <a:ext uri="{FF2B5EF4-FFF2-40B4-BE49-F238E27FC236}">
                <a16:creationId xmlns:a16="http://schemas.microsoft.com/office/drawing/2014/main" id="{8E030425-945D-49FA-AE3A-BE94E79C38B6}"/>
              </a:ext>
            </a:extLst>
          </p:cNvPr>
          <p:cNvSpPr>
            <a:spLocks noGrp="1"/>
          </p:cNvSpPr>
          <p:nvPr>
            <p:ph type="ftr" sz="quarter" idx="3"/>
          </p:nvPr>
        </p:nvSpPr>
        <p:spPr/>
        <p:txBody>
          <a:bodyPr/>
          <a:lstStyle/>
          <a:p>
            <a:r>
              <a:rPr lang="en-US"/>
              <a:t>CSE 374 au 20 - Kasey Champion</a:t>
            </a:r>
            <a:endParaRPr lang="en-US" dirty="0"/>
          </a:p>
        </p:txBody>
      </p:sp>
      <p:pic>
        <p:nvPicPr>
          <p:cNvPr id="5124" name="Picture 4">
            <a:extLst>
              <a:ext uri="{FF2B5EF4-FFF2-40B4-BE49-F238E27FC236}">
                <a16:creationId xmlns:a16="http://schemas.microsoft.com/office/drawing/2014/main" id="{B0A27F0B-0D3D-4C08-9B01-82111FB4ED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054" y="1482725"/>
            <a:ext cx="10562355" cy="484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48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7A2-FBBD-4660-A3F6-D0417EC64E88}"/>
              </a:ext>
            </a:extLst>
          </p:cNvPr>
          <p:cNvSpPr>
            <a:spLocks noGrp="1"/>
          </p:cNvSpPr>
          <p:nvPr>
            <p:ph type="title"/>
          </p:nvPr>
        </p:nvSpPr>
        <p:spPr/>
        <p:txBody>
          <a:bodyPr/>
          <a:lstStyle/>
          <a:p>
            <a:r>
              <a:rPr lang="en-US" dirty="0"/>
              <a:t>Staging and committing overview</a:t>
            </a:r>
          </a:p>
        </p:txBody>
      </p:sp>
      <p:sp>
        <p:nvSpPr>
          <p:cNvPr id="4" name="Slide Number Placeholder 3">
            <a:extLst>
              <a:ext uri="{FF2B5EF4-FFF2-40B4-BE49-F238E27FC236}">
                <a16:creationId xmlns:a16="http://schemas.microsoft.com/office/drawing/2014/main" id="{B55B41A0-5593-4697-B8B2-8C7600598C7F}"/>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5" name="Footer Placeholder 4">
            <a:extLst>
              <a:ext uri="{FF2B5EF4-FFF2-40B4-BE49-F238E27FC236}">
                <a16:creationId xmlns:a16="http://schemas.microsoft.com/office/drawing/2014/main" id="{0193986D-9A97-40C3-997C-8C39A0184BE4}"/>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926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7A2-FBBD-4660-A3F6-D0417EC64E88}"/>
              </a:ext>
            </a:extLst>
          </p:cNvPr>
          <p:cNvSpPr>
            <a:spLocks noGrp="1"/>
          </p:cNvSpPr>
          <p:nvPr>
            <p:ph type="title"/>
          </p:nvPr>
        </p:nvSpPr>
        <p:spPr/>
        <p:txBody>
          <a:bodyPr/>
          <a:lstStyle/>
          <a:p>
            <a:r>
              <a:rPr lang="en-US" dirty="0"/>
              <a:t>Staging and committing overview</a:t>
            </a:r>
          </a:p>
        </p:txBody>
      </p:sp>
      <p:sp>
        <p:nvSpPr>
          <p:cNvPr id="4" name="Slide Number Placeholder 3">
            <a:extLst>
              <a:ext uri="{FF2B5EF4-FFF2-40B4-BE49-F238E27FC236}">
                <a16:creationId xmlns:a16="http://schemas.microsoft.com/office/drawing/2014/main" id="{B55B41A0-5593-4697-B8B2-8C7600598C7F}"/>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5" name="Footer Placeholder 4">
            <a:extLst>
              <a:ext uri="{FF2B5EF4-FFF2-40B4-BE49-F238E27FC236}">
                <a16:creationId xmlns:a16="http://schemas.microsoft.com/office/drawing/2014/main" id="{0193986D-9A97-40C3-997C-8C39A0184BE4}"/>
              </a:ext>
            </a:extLst>
          </p:cNvPr>
          <p:cNvSpPr>
            <a:spLocks noGrp="1"/>
          </p:cNvSpPr>
          <p:nvPr>
            <p:ph type="ftr" sz="quarter" idx="3"/>
          </p:nvPr>
        </p:nvSpPr>
        <p:spPr/>
        <p:txBody>
          <a:bodyPr/>
          <a:lstStyle/>
          <a:p>
            <a:r>
              <a:rPr lang="en-US"/>
              <a:t>CSE 374 au 20 - Kasey Champion</a:t>
            </a:r>
            <a:endParaRPr lang="en-US" dirty="0"/>
          </a:p>
        </p:txBody>
      </p:sp>
      <p:sp>
        <p:nvSpPr>
          <p:cNvPr id="3" name="TextBox 2">
            <a:extLst>
              <a:ext uri="{FF2B5EF4-FFF2-40B4-BE49-F238E27FC236}">
                <a16:creationId xmlns:a16="http://schemas.microsoft.com/office/drawing/2014/main" id="{8F14DF59-9F0C-448C-8EE8-ED7B39C78A3C}"/>
              </a:ext>
            </a:extLst>
          </p:cNvPr>
          <p:cNvSpPr txBox="1"/>
          <p:nvPr/>
        </p:nvSpPr>
        <p:spPr>
          <a:xfrm>
            <a:off x="9605642" y="2294319"/>
            <a:ext cx="1197764"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init</a:t>
            </a:r>
          </a:p>
        </p:txBody>
      </p:sp>
    </p:spTree>
    <p:extLst>
      <p:ext uri="{BB962C8B-B14F-4D97-AF65-F5344CB8AC3E}">
        <p14:creationId xmlns:p14="http://schemas.microsoft.com/office/powerpoint/2010/main" val="28240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7A2-FBBD-4660-A3F6-D0417EC64E88}"/>
              </a:ext>
            </a:extLst>
          </p:cNvPr>
          <p:cNvSpPr>
            <a:spLocks noGrp="1"/>
          </p:cNvSpPr>
          <p:nvPr>
            <p:ph type="title"/>
          </p:nvPr>
        </p:nvSpPr>
        <p:spPr/>
        <p:txBody>
          <a:bodyPr/>
          <a:lstStyle/>
          <a:p>
            <a:r>
              <a:rPr lang="en-US" dirty="0"/>
              <a:t>Staging and committing overview</a:t>
            </a:r>
          </a:p>
        </p:txBody>
      </p:sp>
      <p:sp>
        <p:nvSpPr>
          <p:cNvPr id="4" name="Slide Number Placeholder 3">
            <a:extLst>
              <a:ext uri="{FF2B5EF4-FFF2-40B4-BE49-F238E27FC236}">
                <a16:creationId xmlns:a16="http://schemas.microsoft.com/office/drawing/2014/main" id="{B55B41A0-5593-4697-B8B2-8C7600598C7F}"/>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5" name="Footer Placeholder 4">
            <a:extLst>
              <a:ext uri="{FF2B5EF4-FFF2-40B4-BE49-F238E27FC236}">
                <a16:creationId xmlns:a16="http://schemas.microsoft.com/office/drawing/2014/main" id="{0193986D-9A97-40C3-997C-8C39A0184BE4}"/>
              </a:ext>
            </a:extLst>
          </p:cNvPr>
          <p:cNvSpPr>
            <a:spLocks noGrp="1"/>
          </p:cNvSpPr>
          <p:nvPr>
            <p:ph type="ftr" sz="quarter" idx="3"/>
          </p:nvPr>
        </p:nvSpPr>
        <p:spPr/>
        <p:txBody>
          <a:bodyPr/>
          <a:lstStyle/>
          <a:p>
            <a:r>
              <a:rPr lang="en-US"/>
              <a:t>CSE 374 au 20 - Kasey Champion</a:t>
            </a:r>
            <a:endParaRPr lang="en-US" dirty="0"/>
          </a:p>
        </p:txBody>
      </p:sp>
      <p:grpSp>
        <p:nvGrpSpPr>
          <p:cNvPr id="10" name="Group 9">
            <a:extLst>
              <a:ext uri="{FF2B5EF4-FFF2-40B4-BE49-F238E27FC236}">
                <a16:creationId xmlns:a16="http://schemas.microsoft.com/office/drawing/2014/main" id="{20950EAC-28EF-42AD-BB03-92157FB3C002}"/>
              </a:ext>
            </a:extLst>
          </p:cNvPr>
          <p:cNvGrpSpPr/>
          <p:nvPr/>
        </p:nvGrpSpPr>
        <p:grpSpPr>
          <a:xfrm>
            <a:off x="9397530" y="2723587"/>
            <a:ext cx="1613989" cy="1626327"/>
            <a:chOff x="8222299" y="1679812"/>
            <a:chExt cx="1071876" cy="1080070"/>
          </a:xfrm>
        </p:grpSpPr>
        <p:pic>
          <p:nvPicPr>
            <p:cNvPr id="22" name="Content Placeholder 9" descr="Database">
              <a:extLst>
                <a:ext uri="{FF2B5EF4-FFF2-40B4-BE49-F238E27FC236}">
                  <a16:creationId xmlns:a16="http://schemas.microsoft.com/office/drawing/2014/main" id="{1D904E82-8C14-4623-A90B-A0AC1B37F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01037" y="1845482"/>
              <a:ext cx="914400" cy="914400"/>
            </a:xfrm>
            <a:prstGeom prst="rect">
              <a:avLst/>
            </a:prstGeom>
          </p:spPr>
        </p:pic>
        <p:sp>
          <p:nvSpPr>
            <p:cNvPr id="23" name="TextBox 22">
              <a:extLst>
                <a:ext uri="{FF2B5EF4-FFF2-40B4-BE49-F238E27FC236}">
                  <a16:creationId xmlns:a16="http://schemas.microsoft.com/office/drawing/2014/main" id="{ACF3C1BE-4BEF-49F3-AD74-72F7A570CB9C}"/>
                </a:ext>
              </a:extLst>
            </p:cNvPr>
            <p:cNvSpPr txBox="1"/>
            <p:nvPr/>
          </p:nvSpPr>
          <p:spPr>
            <a:xfrm>
              <a:off x="8222299" y="1679812"/>
              <a:ext cx="1071876" cy="214531"/>
            </a:xfrm>
            <a:prstGeom prst="rect">
              <a:avLst/>
            </a:prstGeom>
            <a:noFill/>
          </p:spPr>
          <p:txBody>
            <a:bodyPr wrap="square" rtlCol="0">
              <a:spAutoFit/>
            </a:bodyPr>
            <a:lstStyle/>
            <a:p>
              <a:pPr algn="ctr"/>
              <a:r>
                <a:rPr lang="en-US" sz="2000" dirty="0"/>
                <a:t>git repo</a:t>
              </a:r>
            </a:p>
          </p:txBody>
        </p:sp>
      </p:grpSp>
      <p:sp>
        <p:nvSpPr>
          <p:cNvPr id="3" name="TextBox 2">
            <a:extLst>
              <a:ext uri="{FF2B5EF4-FFF2-40B4-BE49-F238E27FC236}">
                <a16:creationId xmlns:a16="http://schemas.microsoft.com/office/drawing/2014/main" id="{8F14DF59-9F0C-448C-8EE8-ED7B39C78A3C}"/>
              </a:ext>
            </a:extLst>
          </p:cNvPr>
          <p:cNvSpPr txBox="1"/>
          <p:nvPr/>
        </p:nvSpPr>
        <p:spPr>
          <a:xfrm>
            <a:off x="9605642" y="2300804"/>
            <a:ext cx="1197764"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init</a:t>
            </a:r>
          </a:p>
        </p:txBody>
      </p:sp>
    </p:spTree>
    <p:extLst>
      <p:ext uri="{BB962C8B-B14F-4D97-AF65-F5344CB8AC3E}">
        <p14:creationId xmlns:p14="http://schemas.microsoft.com/office/powerpoint/2010/main" val="22744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6D36-15C1-444C-819C-CD44E8B83200}"/>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E6DAA65-76B5-C747-B058-78D061D67B9D}"/>
              </a:ext>
            </a:extLst>
          </p:cNvPr>
          <p:cNvSpPr>
            <a:spLocks noGrp="1"/>
          </p:cNvSpPr>
          <p:nvPr>
            <p:ph idx="1"/>
          </p:nvPr>
        </p:nvSpPr>
        <p:spPr/>
        <p:txBody>
          <a:bodyPr/>
          <a:lstStyle/>
          <a:p>
            <a:r>
              <a:rPr lang="en-US" dirty="0"/>
              <a:t>HW 3 posted later today -&gt; Extra credit due date Wednesday Nov 18th @ 9pm</a:t>
            </a:r>
          </a:p>
          <a:p>
            <a:r>
              <a:rPr lang="en-US" dirty="0"/>
              <a:t>HW 4 out Monday Nov 16</a:t>
            </a:r>
            <a:r>
              <a:rPr lang="en-US" baseline="30000" dirty="0"/>
              <a:t>th </a:t>
            </a:r>
            <a:r>
              <a:rPr lang="en-US" dirty="0"/>
              <a:t>-&gt; Extra credit due date Wednesday Nov 25</a:t>
            </a:r>
            <a:r>
              <a:rPr lang="en-US" baseline="30000" dirty="0"/>
              <a:t>th</a:t>
            </a:r>
            <a:r>
              <a:rPr lang="en-US" dirty="0"/>
              <a:t> @ 9pm</a:t>
            </a:r>
          </a:p>
          <a:p>
            <a:r>
              <a:rPr lang="en-US" dirty="0"/>
              <a:t>HW 5 out Monday November 30</a:t>
            </a:r>
            <a:r>
              <a:rPr lang="en-US" baseline="30000" dirty="0"/>
              <a:t>th</a:t>
            </a:r>
            <a:r>
              <a:rPr lang="en-US" dirty="0"/>
              <a:t> -&gt; Extra credit due date Wednesday Dec 5</a:t>
            </a:r>
            <a:r>
              <a:rPr lang="en-US" baseline="30000" dirty="0"/>
              <a:t>th</a:t>
            </a:r>
            <a:r>
              <a:rPr lang="en-US" dirty="0"/>
              <a:t> @ 9pm</a:t>
            </a:r>
          </a:p>
          <a:p>
            <a:r>
              <a:rPr lang="en-US" dirty="0"/>
              <a:t>HW 6 out Monday Dec 7</a:t>
            </a:r>
            <a:r>
              <a:rPr lang="en-US" baseline="30000" dirty="0"/>
              <a:t>th</a:t>
            </a:r>
            <a:r>
              <a:rPr lang="en-US" dirty="0"/>
              <a:t>, Due end of quarter</a:t>
            </a:r>
          </a:p>
          <a:p>
            <a:r>
              <a:rPr lang="en-US" dirty="0"/>
              <a:t>Review Assignment #2 out Friday Nov 13</a:t>
            </a:r>
            <a:r>
              <a:rPr lang="en-US" baseline="30000" dirty="0"/>
              <a:t>th</a:t>
            </a:r>
            <a:r>
              <a:rPr lang="en-US" dirty="0"/>
              <a:t>, Due Friday Nov 20</a:t>
            </a:r>
            <a:r>
              <a:rPr lang="en-US" baseline="30000" dirty="0"/>
              <a:t>th</a:t>
            </a:r>
            <a:r>
              <a:rPr lang="en-US" dirty="0"/>
              <a:t> @ 9pm</a:t>
            </a:r>
          </a:p>
          <a:p>
            <a:r>
              <a:rPr lang="en-US" dirty="0"/>
              <a:t>Review Assignment #3 out Wednesday Dec 9</a:t>
            </a:r>
            <a:r>
              <a:rPr lang="en-US" baseline="30000" dirty="0"/>
              <a:t>th</a:t>
            </a:r>
            <a:r>
              <a:rPr lang="en-US" dirty="0"/>
              <a:t> , Due end of quarter</a:t>
            </a:r>
          </a:p>
          <a:p>
            <a:r>
              <a:rPr lang="en-US" b="1" dirty="0"/>
              <a:t>End of quarter due date Wednesday December 16</a:t>
            </a:r>
            <a:r>
              <a:rPr lang="en-US" b="1" baseline="30000" dirty="0"/>
              <a:t>th</a:t>
            </a:r>
            <a:r>
              <a:rPr lang="en-US" b="1" dirty="0"/>
              <a:t> @ 9pm </a:t>
            </a:r>
          </a:p>
        </p:txBody>
      </p:sp>
      <p:sp>
        <p:nvSpPr>
          <p:cNvPr id="4" name="Slide Number Placeholder 3">
            <a:extLst>
              <a:ext uri="{FF2B5EF4-FFF2-40B4-BE49-F238E27FC236}">
                <a16:creationId xmlns:a16="http://schemas.microsoft.com/office/drawing/2014/main" id="{DA3E1247-72BE-C14E-911E-C22A6B356724}"/>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782595A9-5931-D54E-B05F-932DB4F1E77B}"/>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2660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7A2-FBBD-4660-A3F6-D0417EC64E88}"/>
              </a:ext>
            </a:extLst>
          </p:cNvPr>
          <p:cNvSpPr>
            <a:spLocks noGrp="1"/>
          </p:cNvSpPr>
          <p:nvPr>
            <p:ph type="title"/>
          </p:nvPr>
        </p:nvSpPr>
        <p:spPr/>
        <p:txBody>
          <a:bodyPr/>
          <a:lstStyle/>
          <a:p>
            <a:r>
              <a:rPr lang="en-US" dirty="0"/>
              <a:t>Staging and committing overview</a:t>
            </a:r>
          </a:p>
        </p:txBody>
      </p:sp>
      <p:sp>
        <p:nvSpPr>
          <p:cNvPr id="4" name="Slide Number Placeholder 3">
            <a:extLst>
              <a:ext uri="{FF2B5EF4-FFF2-40B4-BE49-F238E27FC236}">
                <a16:creationId xmlns:a16="http://schemas.microsoft.com/office/drawing/2014/main" id="{B55B41A0-5593-4697-B8B2-8C7600598C7F}"/>
              </a:ext>
            </a:extLst>
          </p:cNvPr>
          <p:cNvSpPr>
            <a:spLocks noGrp="1"/>
          </p:cNvSpPr>
          <p:nvPr>
            <p:ph type="sldNum" sz="quarter" idx="12"/>
          </p:nvPr>
        </p:nvSpPr>
        <p:spPr/>
        <p:txBody>
          <a:bodyPr/>
          <a:lstStyle/>
          <a:p>
            <a:fld id="{659665DE-58FC-41F4-AC58-2C90A5E00527}" type="slidenum">
              <a:rPr lang="en-US" smtClean="0"/>
              <a:t>20</a:t>
            </a:fld>
            <a:endParaRPr lang="en-US"/>
          </a:p>
        </p:txBody>
      </p:sp>
      <p:sp>
        <p:nvSpPr>
          <p:cNvPr id="5" name="Footer Placeholder 4">
            <a:extLst>
              <a:ext uri="{FF2B5EF4-FFF2-40B4-BE49-F238E27FC236}">
                <a16:creationId xmlns:a16="http://schemas.microsoft.com/office/drawing/2014/main" id="{0193986D-9A97-40C3-997C-8C39A0184BE4}"/>
              </a:ext>
            </a:extLst>
          </p:cNvPr>
          <p:cNvSpPr>
            <a:spLocks noGrp="1"/>
          </p:cNvSpPr>
          <p:nvPr>
            <p:ph type="ftr" sz="quarter" idx="3"/>
          </p:nvPr>
        </p:nvSpPr>
        <p:spPr/>
        <p:txBody>
          <a:bodyPr/>
          <a:lstStyle/>
          <a:p>
            <a:r>
              <a:rPr lang="en-US"/>
              <a:t>CSE 374 au 20 - Kasey Champion</a:t>
            </a:r>
            <a:endParaRPr lang="en-US" dirty="0"/>
          </a:p>
        </p:txBody>
      </p:sp>
      <p:grpSp>
        <p:nvGrpSpPr>
          <p:cNvPr id="10" name="Group 9">
            <a:extLst>
              <a:ext uri="{FF2B5EF4-FFF2-40B4-BE49-F238E27FC236}">
                <a16:creationId xmlns:a16="http://schemas.microsoft.com/office/drawing/2014/main" id="{20950EAC-28EF-42AD-BB03-92157FB3C002}"/>
              </a:ext>
            </a:extLst>
          </p:cNvPr>
          <p:cNvGrpSpPr/>
          <p:nvPr/>
        </p:nvGrpSpPr>
        <p:grpSpPr>
          <a:xfrm>
            <a:off x="9397530" y="2723587"/>
            <a:ext cx="1613989" cy="1626327"/>
            <a:chOff x="8222299" y="1679812"/>
            <a:chExt cx="1071876" cy="1080070"/>
          </a:xfrm>
        </p:grpSpPr>
        <p:pic>
          <p:nvPicPr>
            <p:cNvPr id="22" name="Content Placeholder 9" descr="Database">
              <a:extLst>
                <a:ext uri="{FF2B5EF4-FFF2-40B4-BE49-F238E27FC236}">
                  <a16:creationId xmlns:a16="http://schemas.microsoft.com/office/drawing/2014/main" id="{1D904E82-8C14-4623-A90B-A0AC1B37F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01037" y="1845482"/>
              <a:ext cx="914400" cy="914400"/>
            </a:xfrm>
            <a:prstGeom prst="rect">
              <a:avLst/>
            </a:prstGeom>
          </p:spPr>
        </p:pic>
        <p:sp>
          <p:nvSpPr>
            <p:cNvPr id="23" name="TextBox 22">
              <a:extLst>
                <a:ext uri="{FF2B5EF4-FFF2-40B4-BE49-F238E27FC236}">
                  <a16:creationId xmlns:a16="http://schemas.microsoft.com/office/drawing/2014/main" id="{ACF3C1BE-4BEF-49F3-AD74-72F7A570CB9C}"/>
                </a:ext>
              </a:extLst>
            </p:cNvPr>
            <p:cNvSpPr txBox="1"/>
            <p:nvPr/>
          </p:nvSpPr>
          <p:spPr>
            <a:xfrm>
              <a:off x="8222299" y="1679812"/>
              <a:ext cx="1071876" cy="214531"/>
            </a:xfrm>
            <a:prstGeom prst="rect">
              <a:avLst/>
            </a:prstGeom>
            <a:noFill/>
          </p:spPr>
          <p:txBody>
            <a:bodyPr wrap="square" rtlCol="0">
              <a:spAutoFit/>
            </a:bodyPr>
            <a:lstStyle/>
            <a:p>
              <a:pPr algn="ctr"/>
              <a:r>
                <a:rPr lang="en-US" sz="2000" dirty="0"/>
                <a:t>git repo</a:t>
              </a:r>
            </a:p>
          </p:txBody>
        </p:sp>
      </p:grpSp>
      <p:grpSp>
        <p:nvGrpSpPr>
          <p:cNvPr id="38" name="Group 37">
            <a:extLst>
              <a:ext uri="{FF2B5EF4-FFF2-40B4-BE49-F238E27FC236}">
                <a16:creationId xmlns:a16="http://schemas.microsoft.com/office/drawing/2014/main" id="{C7C5B105-2411-4B01-97FF-766FCB62A93F}"/>
              </a:ext>
            </a:extLst>
          </p:cNvPr>
          <p:cNvGrpSpPr/>
          <p:nvPr/>
        </p:nvGrpSpPr>
        <p:grpSpPr>
          <a:xfrm>
            <a:off x="718994" y="2539750"/>
            <a:ext cx="1787284" cy="1853918"/>
            <a:chOff x="2653714" y="3523894"/>
            <a:chExt cx="1787284" cy="1853918"/>
          </a:xfrm>
        </p:grpSpPr>
        <p:grpSp>
          <p:nvGrpSpPr>
            <p:cNvPr id="32" name="Group 31">
              <a:extLst>
                <a:ext uri="{FF2B5EF4-FFF2-40B4-BE49-F238E27FC236}">
                  <a16:creationId xmlns:a16="http://schemas.microsoft.com/office/drawing/2014/main" id="{F94E0707-9C25-4B57-809F-08C4B355D12A}"/>
                </a:ext>
              </a:extLst>
            </p:cNvPr>
            <p:cNvGrpSpPr/>
            <p:nvPr/>
          </p:nvGrpSpPr>
          <p:grpSpPr>
            <a:xfrm>
              <a:off x="2832536" y="3893226"/>
              <a:ext cx="1484587" cy="1484586"/>
              <a:chOff x="1981199" y="4038841"/>
              <a:chExt cx="1484587" cy="1484586"/>
            </a:xfrm>
          </p:grpSpPr>
          <p:pic>
            <p:nvPicPr>
              <p:cNvPr id="25" name="Graphic 24" descr="Document">
                <a:extLst>
                  <a:ext uri="{FF2B5EF4-FFF2-40B4-BE49-F238E27FC236}">
                    <a16:creationId xmlns:a16="http://schemas.microsoft.com/office/drawing/2014/main" id="{D23729EA-A13B-4A11-A6E5-B3E13DA9CB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8560" y="4216202"/>
                <a:ext cx="1129864" cy="1129864"/>
              </a:xfrm>
              <a:prstGeom prst="rect">
                <a:avLst/>
              </a:prstGeom>
            </p:spPr>
          </p:pic>
          <p:sp>
            <p:nvSpPr>
              <p:cNvPr id="30" name="Rectangle 29">
                <a:extLst>
                  <a:ext uri="{FF2B5EF4-FFF2-40B4-BE49-F238E27FC236}">
                    <a16:creationId xmlns:a16="http://schemas.microsoft.com/office/drawing/2014/main" id="{ACFE6D3A-8DF9-419B-A51F-3FFD5F074B49}"/>
                  </a:ext>
                </a:extLst>
              </p:cNvPr>
              <p:cNvSpPr/>
              <p:nvPr/>
            </p:nvSpPr>
            <p:spPr>
              <a:xfrm>
                <a:off x="1981199" y="4038841"/>
                <a:ext cx="1484587" cy="1484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2EBE775D-FD85-4FBD-A3AF-27BBCCB1B92C}"/>
                </a:ext>
              </a:extLst>
            </p:cNvPr>
            <p:cNvSpPr txBox="1"/>
            <p:nvPr/>
          </p:nvSpPr>
          <p:spPr>
            <a:xfrm>
              <a:off x="2653714" y="3523894"/>
              <a:ext cx="1787284" cy="369332"/>
            </a:xfrm>
            <a:prstGeom prst="rect">
              <a:avLst/>
            </a:prstGeom>
            <a:noFill/>
          </p:spPr>
          <p:txBody>
            <a:bodyPr wrap="none" rtlCol="0">
              <a:spAutoFit/>
            </a:bodyPr>
            <a:lstStyle/>
            <a:p>
              <a:r>
                <a:rPr lang="en-US" dirty="0"/>
                <a:t>Working changes</a:t>
              </a:r>
            </a:p>
          </p:txBody>
        </p:sp>
      </p:grpSp>
      <p:sp>
        <p:nvSpPr>
          <p:cNvPr id="3" name="TextBox 2">
            <a:extLst>
              <a:ext uri="{FF2B5EF4-FFF2-40B4-BE49-F238E27FC236}">
                <a16:creationId xmlns:a16="http://schemas.microsoft.com/office/drawing/2014/main" id="{8FBA4346-16A5-4A80-AFC2-2D1E35BA60BB}"/>
              </a:ext>
            </a:extLst>
          </p:cNvPr>
          <p:cNvSpPr txBox="1"/>
          <p:nvPr/>
        </p:nvSpPr>
        <p:spPr>
          <a:xfrm>
            <a:off x="9605642" y="2294319"/>
            <a:ext cx="1197764"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init</a:t>
            </a:r>
          </a:p>
        </p:txBody>
      </p:sp>
    </p:spTree>
    <p:extLst>
      <p:ext uri="{BB962C8B-B14F-4D97-AF65-F5344CB8AC3E}">
        <p14:creationId xmlns:p14="http://schemas.microsoft.com/office/powerpoint/2010/main" val="5350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7A2-FBBD-4660-A3F6-D0417EC64E88}"/>
              </a:ext>
            </a:extLst>
          </p:cNvPr>
          <p:cNvSpPr>
            <a:spLocks noGrp="1"/>
          </p:cNvSpPr>
          <p:nvPr>
            <p:ph type="title"/>
          </p:nvPr>
        </p:nvSpPr>
        <p:spPr/>
        <p:txBody>
          <a:bodyPr/>
          <a:lstStyle/>
          <a:p>
            <a:r>
              <a:rPr lang="en-US" dirty="0"/>
              <a:t>Staging and committing overview</a:t>
            </a:r>
          </a:p>
        </p:txBody>
      </p:sp>
      <p:sp>
        <p:nvSpPr>
          <p:cNvPr id="4" name="Slide Number Placeholder 3">
            <a:extLst>
              <a:ext uri="{FF2B5EF4-FFF2-40B4-BE49-F238E27FC236}">
                <a16:creationId xmlns:a16="http://schemas.microsoft.com/office/drawing/2014/main" id="{B55B41A0-5593-4697-B8B2-8C7600598C7F}"/>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5" name="Footer Placeholder 4">
            <a:extLst>
              <a:ext uri="{FF2B5EF4-FFF2-40B4-BE49-F238E27FC236}">
                <a16:creationId xmlns:a16="http://schemas.microsoft.com/office/drawing/2014/main" id="{0193986D-9A97-40C3-997C-8C39A0184BE4}"/>
              </a:ext>
            </a:extLst>
          </p:cNvPr>
          <p:cNvSpPr>
            <a:spLocks noGrp="1"/>
          </p:cNvSpPr>
          <p:nvPr>
            <p:ph type="ftr" sz="quarter" idx="3"/>
          </p:nvPr>
        </p:nvSpPr>
        <p:spPr/>
        <p:txBody>
          <a:bodyPr/>
          <a:lstStyle/>
          <a:p>
            <a:r>
              <a:rPr lang="en-US"/>
              <a:t>CSE 374 au 20 - Kasey Champion</a:t>
            </a:r>
            <a:endParaRPr lang="en-US" dirty="0"/>
          </a:p>
        </p:txBody>
      </p:sp>
      <p:grpSp>
        <p:nvGrpSpPr>
          <p:cNvPr id="10" name="Group 9">
            <a:extLst>
              <a:ext uri="{FF2B5EF4-FFF2-40B4-BE49-F238E27FC236}">
                <a16:creationId xmlns:a16="http://schemas.microsoft.com/office/drawing/2014/main" id="{20950EAC-28EF-42AD-BB03-92157FB3C002}"/>
              </a:ext>
            </a:extLst>
          </p:cNvPr>
          <p:cNvGrpSpPr/>
          <p:nvPr/>
        </p:nvGrpSpPr>
        <p:grpSpPr>
          <a:xfrm>
            <a:off x="9397530" y="2723587"/>
            <a:ext cx="1613989" cy="1626327"/>
            <a:chOff x="8222299" y="1679812"/>
            <a:chExt cx="1071876" cy="1080070"/>
          </a:xfrm>
        </p:grpSpPr>
        <p:pic>
          <p:nvPicPr>
            <p:cNvPr id="22" name="Content Placeholder 9" descr="Database">
              <a:extLst>
                <a:ext uri="{FF2B5EF4-FFF2-40B4-BE49-F238E27FC236}">
                  <a16:creationId xmlns:a16="http://schemas.microsoft.com/office/drawing/2014/main" id="{1D904E82-8C14-4623-A90B-A0AC1B37F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01037" y="1845482"/>
              <a:ext cx="914400" cy="914400"/>
            </a:xfrm>
            <a:prstGeom prst="rect">
              <a:avLst/>
            </a:prstGeom>
          </p:spPr>
        </p:pic>
        <p:sp>
          <p:nvSpPr>
            <p:cNvPr id="23" name="TextBox 22">
              <a:extLst>
                <a:ext uri="{FF2B5EF4-FFF2-40B4-BE49-F238E27FC236}">
                  <a16:creationId xmlns:a16="http://schemas.microsoft.com/office/drawing/2014/main" id="{ACF3C1BE-4BEF-49F3-AD74-72F7A570CB9C}"/>
                </a:ext>
              </a:extLst>
            </p:cNvPr>
            <p:cNvSpPr txBox="1"/>
            <p:nvPr/>
          </p:nvSpPr>
          <p:spPr>
            <a:xfrm>
              <a:off x="8222299" y="1679812"/>
              <a:ext cx="1071876" cy="214531"/>
            </a:xfrm>
            <a:prstGeom prst="rect">
              <a:avLst/>
            </a:prstGeom>
            <a:noFill/>
          </p:spPr>
          <p:txBody>
            <a:bodyPr wrap="square" rtlCol="0">
              <a:spAutoFit/>
            </a:bodyPr>
            <a:lstStyle/>
            <a:p>
              <a:pPr algn="ctr"/>
              <a:r>
                <a:rPr lang="en-US" sz="2000" dirty="0"/>
                <a:t>git repo</a:t>
              </a:r>
            </a:p>
          </p:txBody>
        </p:sp>
      </p:grpSp>
      <p:grpSp>
        <p:nvGrpSpPr>
          <p:cNvPr id="38" name="Group 37">
            <a:extLst>
              <a:ext uri="{FF2B5EF4-FFF2-40B4-BE49-F238E27FC236}">
                <a16:creationId xmlns:a16="http://schemas.microsoft.com/office/drawing/2014/main" id="{C7C5B105-2411-4B01-97FF-766FCB62A93F}"/>
              </a:ext>
            </a:extLst>
          </p:cNvPr>
          <p:cNvGrpSpPr/>
          <p:nvPr/>
        </p:nvGrpSpPr>
        <p:grpSpPr>
          <a:xfrm>
            <a:off x="718994" y="2539750"/>
            <a:ext cx="1787284" cy="1853918"/>
            <a:chOff x="2653714" y="3523894"/>
            <a:chExt cx="1787284" cy="1853918"/>
          </a:xfrm>
        </p:grpSpPr>
        <p:grpSp>
          <p:nvGrpSpPr>
            <p:cNvPr id="32" name="Group 31">
              <a:extLst>
                <a:ext uri="{FF2B5EF4-FFF2-40B4-BE49-F238E27FC236}">
                  <a16:creationId xmlns:a16="http://schemas.microsoft.com/office/drawing/2014/main" id="{F94E0707-9C25-4B57-809F-08C4B355D12A}"/>
                </a:ext>
              </a:extLst>
            </p:cNvPr>
            <p:cNvGrpSpPr/>
            <p:nvPr/>
          </p:nvGrpSpPr>
          <p:grpSpPr>
            <a:xfrm>
              <a:off x="2832536" y="3893226"/>
              <a:ext cx="1484587" cy="1484586"/>
              <a:chOff x="1981199" y="4038841"/>
              <a:chExt cx="1484587" cy="1484586"/>
            </a:xfrm>
          </p:grpSpPr>
          <p:pic>
            <p:nvPicPr>
              <p:cNvPr id="25" name="Graphic 24" descr="Document">
                <a:extLst>
                  <a:ext uri="{FF2B5EF4-FFF2-40B4-BE49-F238E27FC236}">
                    <a16:creationId xmlns:a16="http://schemas.microsoft.com/office/drawing/2014/main" id="{D23729EA-A13B-4A11-A6E5-B3E13DA9CB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8560" y="4216202"/>
                <a:ext cx="1129864" cy="1129864"/>
              </a:xfrm>
              <a:prstGeom prst="rect">
                <a:avLst/>
              </a:prstGeom>
            </p:spPr>
          </p:pic>
          <p:sp>
            <p:nvSpPr>
              <p:cNvPr id="30" name="Rectangle 29">
                <a:extLst>
                  <a:ext uri="{FF2B5EF4-FFF2-40B4-BE49-F238E27FC236}">
                    <a16:creationId xmlns:a16="http://schemas.microsoft.com/office/drawing/2014/main" id="{ACFE6D3A-8DF9-419B-A51F-3FFD5F074B49}"/>
                  </a:ext>
                </a:extLst>
              </p:cNvPr>
              <p:cNvSpPr/>
              <p:nvPr/>
            </p:nvSpPr>
            <p:spPr>
              <a:xfrm>
                <a:off x="1981199" y="4038841"/>
                <a:ext cx="1484587" cy="1484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2EBE775D-FD85-4FBD-A3AF-27BBCCB1B92C}"/>
                </a:ext>
              </a:extLst>
            </p:cNvPr>
            <p:cNvSpPr txBox="1"/>
            <p:nvPr/>
          </p:nvSpPr>
          <p:spPr>
            <a:xfrm>
              <a:off x="2653714" y="3523894"/>
              <a:ext cx="1787284" cy="369332"/>
            </a:xfrm>
            <a:prstGeom prst="rect">
              <a:avLst/>
            </a:prstGeom>
            <a:noFill/>
          </p:spPr>
          <p:txBody>
            <a:bodyPr wrap="none" rtlCol="0">
              <a:spAutoFit/>
            </a:bodyPr>
            <a:lstStyle/>
            <a:p>
              <a:r>
                <a:rPr lang="en-US" dirty="0"/>
                <a:t>Working changes</a:t>
              </a:r>
            </a:p>
          </p:txBody>
        </p:sp>
      </p:grpSp>
      <p:grpSp>
        <p:nvGrpSpPr>
          <p:cNvPr id="41" name="Group 40">
            <a:extLst>
              <a:ext uri="{FF2B5EF4-FFF2-40B4-BE49-F238E27FC236}">
                <a16:creationId xmlns:a16="http://schemas.microsoft.com/office/drawing/2014/main" id="{44CD966B-8631-45C8-8C0B-CDF2187EB147}"/>
              </a:ext>
            </a:extLst>
          </p:cNvPr>
          <p:cNvGrpSpPr/>
          <p:nvPr/>
        </p:nvGrpSpPr>
        <p:grpSpPr>
          <a:xfrm>
            <a:off x="4530939" y="2564027"/>
            <a:ext cx="1484587" cy="1829641"/>
            <a:chOff x="6600497" y="3527478"/>
            <a:chExt cx="1484587" cy="1829641"/>
          </a:xfrm>
        </p:grpSpPr>
        <p:grpSp>
          <p:nvGrpSpPr>
            <p:cNvPr id="33" name="Group 32">
              <a:extLst>
                <a:ext uri="{FF2B5EF4-FFF2-40B4-BE49-F238E27FC236}">
                  <a16:creationId xmlns:a16="http://schemas.microsoft.com/office/drawing/2014/main" id="{B6084821-52BA-4DB1-BA75-F1A345726B4B}"/>
                </a:ext>
              </a:extLst>
            </p:cNvPr>
            <p:cNvGrpSpPr/>
            <p:nvPr/>
          </p:nvGrpSpPr>
          <p:grpSpPr>
            <a:xfrm>
              <a:off x="6600497" y="3872533"/>
              <a:ext cx="1484587" cy="1484586"/>
              <a:chOff x="1981199" y="4038841"/>
              <a:chExt cx="1484587" cy="1484586"/>
            </a:xfrm>
          </p:grpSpPr>
          <p:pic>
            <p:nvPicPr>
              <p:cNvPr id="34" name="Graphic 33" descr="Document">
                <a:extLst>
                  <a:ext uri="{FF2B5EF4-FFF2-40B4-BE49-F238E27FC236}">
                    <a16:creationId xmlns:a16="http://schemas.microsoft.com/office/drawing/2014/main" id="{50679A17-5793-44EA-9161-F12C2DE6E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8560" y="4216202"/>
                <a:ext cx="1129865" cy="1129865"/>
              </a:xfrm>
              <a:prstGeom prst="rect">
                <a:avLst/>
              </a:prstGeom>
            </p:spPr>
          </p:pic>
          <p:sp>
            <p:nvSpPr>
              <p:cNvPr id="35" name="Rectangle 34">
                <a:extLst>
                  <a:ext uri="{FF2B5EF4-FFF2-40B4-BE49-F238E27FC236}">
                    <a16:creationId xmlns:a16="http://schemas.microsoft.com/office/drawing/2014/main" id="{C22DACEE-0F92-453F-8CEE-C370D15AAA7F}"/>
                  </a:ext>
                </a:extLst>
              </p:cNvPr>
              <p:cNvSpPr/>
              <p:nvPr/>
            </p:nvSpPr>
            <p:spPr>
              <a:xfrm>
                <a:off x="1981199" y="4038841"/>
                <a:ext cx="1484587" cy="148458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57B00693-23F2-448D-BFEE-B551A3F77D4F}"/>
                </a:ext>
              </a:extLst>
            </p:cNvPr>
            <p:cNvSpPr txBox="1"/>
            <p:nvPr/>
          </p:nvSpPr>
          <p:spPr>
            <a:xfrm>
              <a:off x="6675492" y="3527478"/>
              <a:ext cx="1334596" cy="369332"/>
            </a:xfrm>
            <a:prstGeom prst="rect">
              <a:avLst/>
            </a:prstGeom>
            <a:noFill/>
          </p:spPr>
          <p:txBody>
            <a:bodyPr wrap="none" rtlCol="0">
              <a:spAutoFit/>
            </a:bodyPr>
            <a:lstStyle/>
            <a:p>
              <a:r>
                <a:rPr lang="en-US" dirty="0"/>
                <a:t>Staging area</a:t>
              </a:r>
            </a:p>
          </p:txBody>
        </p:sp>
      </p:grpSp>
      <p:cxnSp>
        <p:nvCxnSpPr>
          <p:cNvPr id="43" name="Straight Arrow Connector 42">
            <a:extLst>
              <a:ext uri="{FF2B5EF4-FFF2-40B4-BE49-F238E27FC236}">
                <a16:creationId xmlns:a16="http://schemas.microsoft.com/office/drawing/2014/main" id="{A1D58720-9C56-4D84-954D-15C725DE3E47}"/>
              </a:ext>
            </a:extLst>
          </p:cNvPr>
          <p:cNvCxnSpPr>
            <a:stCxn id="30" idx="3"/>
            <a:endCxn id="35" idx="1"/>
          </p:cNvCxnSpPr>
          <p:nvPr/>
        </p:nvCxnSpPr>
        <p:spPr>
          <a:xfrm>
            <a:off x="2382403" y="3651375"/>
            <a:ext cx="21485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5315BF-8BD8-483D-99EF-D9D33F46F6A1}"/>
              </a:ext>
            </a:extLst>
          </p:cNvPr>
          <p:cNvSpPr txBox="1"/>
          <p:nvPr/>
        </p:nvSpPr>
        <p:spPr>
          <a:xfrm>
            <a:off x="2794470" y="3167419"/>
            <a:ext cx="1324402"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add .</a:t>
            </a:r>
          </a:p>
        </p:txBody>
      </p:sp>
      <p:sp>
        <p:nvSpPr>
          <p:cNvPr id="3" name="TextBox 2">
            <a:extLst>
              <a:ext uri="{FF2B5EF4-FFF2-40B4-BE49-F238E27FC236}">
                <a16:creationId xmlns:a16="http://schemas.microsoft.com/office/drawing/2014/main" id="{40ED5470-E4CE-4776-A3B5-988EED5CA1C9}"/>
              </a:ext>
            </a:extLst>
          </p:cNvPr>
          <p:cNvSpPr txBox="1"/>
          <p:nvPr/>
        </p:nvSpPr>
        <p:spPr>
          <a:xfrm>
            <a:off x="9605642" y="2294319"/>
            <a:ext cx="1197764"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init</a:t>
            </a:r>
          </a:p>
        </p:txBody>
      </p:sp>
    </p:spTree>
    <p:extLst>
      <p:ext uri="{BB962C8B-B14F-4D97-AF65-F5344CB8AC3E}">
        <p14:creationId xmlns:p14="http://schemas.microsoft.com/office/powerpoint/2010/main" val="31572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7A2-FBBD-4660-A3F6-D0417EC64E88}"/>
              </a:ext>
            </a:extLst>
          </p:cNvPr>
          <p:cNvSpPr>
            <a:spLocks noGrp="1"/>
          </p:cNvSpPr>
          <p:nvPr>
            <p:ph type="title"/>
          </p:nvPr>
        </p:nvSpPr>
        <p:spPr/>
        <p:txBody>
          <a:bodyPr/>
          <a:lstStyle/>
          <a:p>
            <a:r>
              <a:rPr lang="en-US" dirty="0"/>
              <a:t>Staging and committing overview</a:t>
            </a:r>
          </a:p>
        </p:txBody>
      </p:sp>
      <p:sp>
        <p:nvSpPr>
          <p:cNvPr id="4" name="Slide Number Placeholder 3">
            <a:extLst>
              <a:ext uri="{FF2B5EF4-FFF2-40B4-BE49-F238E27FC236}">
                <a16:creationId xmlns:a16="http://schemas.microsoft.com/office/drawing/2014/main" id="{B55B41A0-5593-4697-B8B2-8C7600598C7F}"/>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5" name="Footer Placeholder 4">
            <a:extLst>
              <a:ext uri="{FF2B5EF4-FFF2-40B4-BE49-F238E27FC236}">
                <a16:creationId xmlns:a16="http://schemas.microsoft.com/office/drawing/2014/main" id="{0193986D-9A97-40C3-997C-8C39A0184BE4}"/>
              </a:ext>
            </a:extLst>
          </p:cNvPr>
          <p:cNvSpPr>
            <a:spLocks noGrp="1"/>
          </p:cNvSpPr>
          <p:nvPr>
            <p:ph type="ftr" sz="quarter" idx="3"/>
          </p:nvPr>
        </p:nvSpPr>
        <p:spPr/>
        <p:txBody>
          <a:bodyPr/>
          <a:lstStyle/>
          <a:p>
            <a:r>
              <a:rPr lang="en-US"/>
              <a:t>CSE 374 au 20 - Kasey Champion</a:t>
            </a:r>
            <a:endParaRPr lang="en-US" dirty="0"/>
          </a:p>
        </p:txBody>
      </p:sp>
      <p:grpSp>
        <p:nvGrpSpPr>
          <p:cNvPr id="10" name="Group 9">
            <a:extLst>
              <a:ext uri="{FF2B5EF4-FFF2-40B4-BE49-F238E27FC236}">
                <a16:creationId xmlns:a16="http://schemas.microsoft.com/office/drawing/2014/main" id="{20950EAC-28EF-42AD-BB03-92157FB3C002}"/>
              </a:ext>
            </a:extLst>
          </p:cNvPr>
          <p:cNvGrpSpPr/>
          <p:nvPr/>
        </p:nvGrpSpPr>
        <p:grpSpPr>
          <a:xfrm>
            <a:off x="9397530" y="2723587"/>
            <a:ext cx="1613989" cy="1626327"/>
            <a:chOff x="8222299" y="1679812"/>
            <a:chExt cx="1071876" cy="1080070"/>
          </a:xfrm>
        </p:grpSpPr>
        <p:pic>
          <p:nvPicPr>
            <p:cNvPr id="22" name="Content Placeholder 9" descr="Database">
              <a:extLst>
                <a:ext uri="{FF2B5EF4-FFF2-40B4-BE49-F238E27FC236}">
                  <a16:creationId xmlns:a16="http://schemas.microsoft.com/office/drawing/2014/main" id="{1D904E82-8C14-4623-A90B-A0AC1B37F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01037" y="1845482"/>
              <a:ext cx="914400" cy="914400"/>
            </a:xfrm>
            <a:prstGeom prst="rect">
              <a:avLst/>
            </a:prstGeom>
          </p:spPr>
        </p:pic>
        <p:sp>
          <p:nvSpPr>
            <p:cNvPr id="23" name="TextBox 22">
              <a:extLst>
                <a:ext uri="{FF2B5EF4-FFF2-40B4-BE49-F238E27FC236}">
                  <a16:creationId xmlns:a16="http://schemas.microsoft.com/office/drawing/2014/main" id="{ACF3C1BE-4BEF-49F3-AD74-72F7A570CB9C}"/>
                </a:ext>
              </a:extLst>
            </p:cNvPr>
            <p:cNvSpPr txBox="1"/>
            <p:nvPr/>
          </p:nvSpPr>
          <p:spPr>
            <a:xfrm>
              <a:off x="8222299" y="1679812"/>
              <a:ext cx="1071876" cy="214531"/>
            </a:xfrm>
            <a:prstGeom prst="rect">
              <a:avLst/>
            </a:prstGeom>
            <a:noFill/>
          </p:spPr>
          <p:txBody>
            <a:bodyPr wrap="square" rtlCol="0">
              <a:spAutoFit/>
            </a:bodyPr>
            <a:lstStyle/>
            <a:p>
              <a:pPr algn="ctr"/>
              <a:r>
                <a:rPr lang="en-US" sz="2000" dirty="0"/>
                <a:t>git repo</a:t>
              </a:r>
            </a:p>
          </p:txBody>
        </p:sp>
      </p:grpSp>
      <p:grpSp>
        <p:nvGrpSpPr>
          <p:cNvPr id="38" name="Group 37">
            <a:extLst>
              <a:ext uri="{FF2B5EF4-FFF2-40B4-BE49-F238E27FC236}">
                <a16:creationId xmlns:a16="http://schemas.microsoft.com/office/drawing/2014/main" id="{C7C5B105-2411-4B01-97FF-766FCB62A93F}"/>
              </a:ext>
            </a:extLst>
          </p:cNvPr>
          <p:cNvGrpSpPr/>
          <p:nvPr/>
        </p:nvGrpSpPr>
        <p:grpSpPr>
          <a:xfrm>
            <a:off x="718994" y="2539750"/>
            <a:ext cx="1787284" cy="1853918"/>
            <a:chOff x="2653714" y="3523894"/>
            <a:chExt cx="1787284" cy="1853918"/>
          </a:xfrm>
        </p:grpSpPr>
        <p:grpSp>
          <p:nvGrpSpPr>
            <p:cNvPr id="32" name="Group 31">
              <a:extLst>
                <a:ext uri="{FF2B5EF4-FFF2-40B4-BE49-F238E27FC236}">
                  <a16:creationId xmlns:a16="http://schemas.microsoft.com/office/drawing/2014/main" id="{F94E0707-9C25-4B57-809F-08C4B355D12A}"/>
                </a:ext>
              </a:extLst>
            </p:cNvPr>
            <p:cNvGrpSpPr/>
            <p:nvPr/>
          </p:nvGrpSpPr>
          <p:grpSpPr>
            <a:xfrm>
              <a:off x="2832536" y="3893226"/>
              <a:ext cx="1484587" cy="1484586"/>
              <a:chOff x="1981199" y="4038841"/>
              <a:chExt cx="1484587" cy="1484586"/>
            </a:xfrm>
          </p:grpSpPr>
          <p:pic>
            <p:nvPicPr>
              <p:cNvPr id="25" name="Graphic 24" descr="Document">
                <a:extLst>
                  <a:ext uri="{FF2B5EF4-FFF2-40B4-BE49-F238E27FC236}">
                    <a16:creationId xmlns:a16="http://schemas.microsoft.com/office/drawing/2014/main" id="{D23729EA-A13B-4A11-A6E5-B3E13DA9CB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8560" y="4216202"/>
                <a:ext cx="1129864" cy="1129864"/>
              </a:xfrm>
              <a:prstGeom prst="rect">
                <a:avLst/>
              </a:prstGeom>
            </p:spPr>
          </p:pic>
          <p:sp>
            <p:nvSpPr>
              <p:cNvPr id="30" name="Rectangle 29">
                <a:extLst>
                  <a:ext uri="{FF2B5EF4-FFF2-40B4-BE49-F238E27FC236}">
                    <a16:creationId xmlns:a16="http://schemas.microsoft.com/office/drawing/2014/main" id="{ACFE6D3A-8DF9-419B-A51F-3FFD5F074B49}"/>
                  </a:ext>
                </a:extLst>
              </p:cNvPr>
              <p:cNvSpPr/>
              <p:nvPr/>
            </p:nvSpPr>
            <p:spPr>
              <a:xfrm>
                <a:off x="1981199" y="4038841"/>
                <a:ext cx="1484587" cy="1484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2EBE775D-FD85-4FBD-A3AF-27BBCCB1B92C}"/>
                </a:ext>
              </a:extLst>
            </p:cNvPr>
            <p:cNvSpPr txBox="1"/>
            <p:nvPr/>
          </p:nvSpPr>
          <p:spPr>
            <a:xfrm>
              <a:off x="2653714" y="3523894"/>
              <a:ext cx="1787284" cy="369332"/>
            </a:xfrm>
            <a:prstGeom prst="rect">
              <a:avLst/>
            </a:prstGeom>
            <a:noFill/>
          </p:spPr>
          <p:txBody>
            <a:bodyPr wrap="none" rtlCol="0">
              <a:spAutoFit/>
            </a:bodyPr>
            <a:lstStyle/>
            <a:p>
              <a:r>
                <a:rPr lang="en-US" dirty="0"/>
                <a:t>Working changes</a:t>
              </a:r>
            </a:p>
          </p:txBody>
        </p:sp>
      </p:grpSp>
      <p:grpSp>
        <p:nvGrpSpPr>
          <p:cNvPr id="41" name="Group 40">
            <a:extLst>
              <a:ext uri="{FF2B5EF4-FFF2-40B4-BE49-F238E27FC236}">
                <a16:creationId xmlns:a16="http://schemas.microsoft.com/office/drawing/2014/main" id="{44CD966B-8631-45C8-8C0B-CDF2187EB147}"/>
              </a:ext>
            </a:extLst>
          </p:cNvPr>
          <p:cNvGrpSpPr/>
          <p:nvPr/>
        </p:nvGrpSpPr>
        <p:grpSpPr>
          <a:xfrm>
            <a:off x="4530939" y="2564027"/>
            <a:ext cx="1484587" cy="1829641"/>
            <a:chOff x="6600497" y="3527478"/>
            <a:chExt cx="1484587" cy="1829641"/>
          </a:xfrm>
        </p:grpSpPr>
        <p:grpSp>
          <p:nvGrpSpPr>
            <p:cNvPr id="33" name="Group 32">
              <a:extLst>
                <a:ext uri="{FF2B5EF4-FFF2-40B4-BE49-F238E27FC236}">
                  <a16:creationId xmlns:a16="http://schemas.microsoft.com/office/drawing/2014/main" id="{B6084821-52BA-4DB1-BA75-F1A345726B4B}"/>
                </a:ext>
              </a:extLst>
            </p:cNvPr>
            <p:cNvGrpSpPr/>
            <p:nvPr/>
          </p:nvGrpSpPr>
          <p:grpSpPr>
            <a:xfrm>
              <a:off x="6600497" y="3872533"/>
              <a:ext cx="1484587" cy="1484586"/>
              <a:chOff x="1981199" y="4038841"/>
              <a:chExt cx="1484587" cy="1484586"/>
            </a:xfrm>
          </p:grpSpPr>
          <p:pic>
            <p:nvPicPr>
              <p:cNvPr id="34" name="Graphic 33" descr="Document">
                <a:extLst>
                  <a:ext uri="{FF2B5EF4-FFF2-40B4-BE49-F238E27FC236}">
                    <a16:creationId xmlns:a16="http://schemas.microsoft.com/office/drawing/2014/main" id="{50679A17-5793-44EA-9161-F12C2DE6E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8560" y="4216202"/>
                <a:ext cx="1129865" cy="1129865"/>
              </a:xfrm>
              <a:prstGeom prst="rect">
                <a:avLst/>
              </a:prstGeom>
            </p:spPr>
          </p:pic>
          <p:sp>
            <p:nvSpPr>
              <p:cNvPr id="35" name="Rectangle 34">
                <a:extLst>
                  <a:ext uri="{FF2B5EF4-FFF2-40B4-BE49-F238E27FC236}">
                    <a16:creationId xmlns:a16="http://schemas.microsoft.com/office/drawing/2014/main" id="{C22DACEE-0F92-453F-8CEE-C370D15AAA7F}"/>
                  </a:ext>
                </a:extLst>
              </p:cNvPr>
              <p:cNvSpPr/>
              <p:nvPr/>
            </p:nvSpPr>
            <p:spPr>
              <a:xfrm>
                <a:off x="1981199" y="4038841"/>
                <a:ext cx="1484587" cy="148458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57B00693-23F2-448D-BFEE-B551A3F77D4F}"/>
                </a:ext>
              </a:extLst>
            </p:cNvPr>
            <p:cNvSpPr txBox="1"/>
            <p:nvPr/>
          </p:nvSpPr>
          <p:spPr>
            <a:xfrm>
              <a:off x="6675492" y="3527478"/>
              <a:ext cx="1334596" cy="369332"/>
            </a:xfrm>
            <a:prstGeom prst="rect">
              <a:avLst/>
            </a:prstGeom>
            <a:noFill/>
          </p:spPr>
          <p:txBody>
            <a:bodyPr wrap="none" rtlCol="0">
              <a:spAutoFit/>
            </a:bodyPr>
            <a:lstStyle/>
            <a:p>
              <a:r>
                <a:rPr lang="en-US" dirty="0"/>
                <a:t>Staging area</a:t>
              </a:r>
            </a:p>
          </p:txBody>
        </p:sp>
      </p:grpSp>
      <p:cxnSp>
        <p:nvCxnSpPr>
          <p:cNvPr id="43" name="Straight Arrow Connector 42">
            <a:extLst>
              <a:ext uri="{FF2B5EF4-FFF2-40B4-BE49-F238E27FC236}">
                <a16:creationId xmlns:a16="http://schemas.microsoft.com/office/drawing/2014/main" id="{A1D58720-9C56-4D84-954D-15C725DE3E47}"/>
              </a:ext>
            </a:extLst>
          </p:cNvPr>
          <p:cNvCxnSpPr>
            <a:stCxn id="30" idx="3"/>
            <a:endCxn id="35" idx="1"/>
          </p:cNvCxnSpPr>
          <p:nvPr/>
        </p:nvCxnSpPr>
        <p:spPr>
          <a:xfrm>
            <a:off x="2382403" y="3651375"/>
            <a:ext cx="21485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9386CBE-E87A-47A2-BFE4-5F08F7925173}"/>
              </a:ext>
            </a:extLst>
          </p:cNvPr>
          <p:cNvCxnSpPr>
            <a:cxnSpLocks/>
            <a:stCxn id="35" idx="3"/>
            <a:endCxn id="22" idx="1"/>
          </p:cNvCxnSpPr>
          <p:nvPr/>
        </p:nvCxnSpPr>
        <p:spPr>
          <a:xfrm>
            <a:off x="6015526" y="3651375"/>
            <a:ext cx="3500565" cy="101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5315BF-8BD8-483D-99EF-D9D33F46F6A1}"/>
              </a:ext>
            </a:extLst>
          </p:cNvPr>
          <p:cNvSpPr txBox="1"/>
          <p:nvPr/>
        </p:nvSpPr>
        <p:spPr>
          <a:xfrm>
            <a:off x="2794470" y="3167419"/>
            <a:ext cx="1324402"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add .</a:t>
            </a:r>
          </a:p>
        </p:txBody>
      </p:sp>
      <p:sp>
        <p:nvSpPr>
          <p:cNvPr id="50" name="TextBox 49">
            <a:extLst>
              <a:ext uri="{FF2B5EF4-FFF2-40B4-BE49-F238E27FC236}">
                <a16:creationId xmlns:a16="http://schemas.microsoft.com/office/drawing/2014/main" id="{5778AC15-67AC-4A78-AD3A-CDC420A503B2}"/>
              </a:ext>
            </a:extLst>
          </p:cNvPr>
          <p:cNvSpPr txBox="1"/>
          <p:nvPr/>
        </p:nvSpPr>
        <p:spPr>
          <a:xfrm>
            <a:off x="6192887" y="3167419"/>
            <a:ext cx="3097323"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commit –m “message”</a:t>
            </a:r>
          </a:p>
        </p:txBody>
      </p:sp>
      <p:sp>
        <p:nvSpPr>
          <p:cNvPr id="3" name="TextBox 2">
            <a:extLst>
              <a:ext uri="{FF2B5EF4-FFF2-40B4-BE49-F238E27FC236}">
                <a16:creationId xmlns:a16="http://schemas.microsoft.com/office/drawing/2014/main" id="{ACF456C5-C489-4ECA-BE8E-FB9EB7CC9DB1}"/>
              </a:ext>
            </a:extLst>
          </p:cNvPr>
          <p:cNvSpPr txBox="1"/>
          <p:nvPr/>
        </p:nvSpPr>
        <p:spPr>
          <a:xfrm>
            <a:off x="9605642" y="2294319"/>
            <a:ext cx="1197764" cy="369332"/>
          </a:xfrm>
          <a:prstGeom prst="rect">
            <a:avLst/>
          </a:prstGeom>
          <a:solidFill>
            <a:schemeClr val="tx1"/>
          </a:solidFill>
        </p:spPr>
        <p:txBody>
          <a:bodyPr wrap="none" rtlCol="0">
            <a:spAutoFit/>
          </a:bodyPr>
          <a:lstStyle/>
          <a:p>
            <a:r>
              <a:rPr lang="en-US" dirty="0">
                <a:solidFill>
                  <a:schemeClr val="bg1"/>
                </a:solidFill>
                <a:latin typeface="Consolas" panose="020B0609020204030204" pitchFamily="49" charset="0"/>
              </a:rPr>
              <a:t>git init</a:t>
            </a:r>
          </a:p>
        </p:txBody>
      </p:sp>
    </p:spTree>
    <p:extLst>
      <p:ext uri="{BB962C8B-B14F-4D97-AF65-F5344CB8AC3E}">
        <p14:creationId xmlns:p14="http://schemas.microsoft.com/office/powerpoint/2010/main" val="346074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F26-265F-47E7-B685-878A116DCEA5}"/>
              </a:ext>
            </a:extLst>
          </p:cNvPr>
          <p:cNvSpPr>
            <a:spLocks noGrp="1"/>
          </p:cNvSpPr>
          <p:nvPr>
            <p:ph type="title"/>
          </p:nvPr>
        </p:nvSpPr>
        <p:spPr/>
        <p:txBody>
          <a:bodyPr/>
          <a:lstStyle/>
          <a:p>
            <a:r>
              <a:rPr lang="en-US" dirty="0"/>
              <a:t>Inspecting a repository</a:t>
            </a:r>
          </a:p>
        </p:txBody>
      </p:sp>
      <p:sp>
        <p:nvSpPr>
          <p:cNvPr id="3" name="Content Placeholder 2">
            <a:extLst>
              <a:ext uri="{FF2B5EF4-FFF2-40B4-BE49-F238E27FC236}">
                <a16:creationId xmlns:a16="http://schemas.microsoft.com/office/drawing/2014/main" id="{AAAB7CF4-311F-485C-A0E2-69EC7AA4ADA2}"/>
              </a:ext>
            </a:extLst>
          </p:cNvPr>
          <p:cNvSpPr>
            <a:spLocks noGrp="1"/>
          </p:cNvSpPr>
          <p:nvPr>
            <p:ph idx="1"/>
          </p:nvPr>
        </p:nvSpPr>
        <p:spPr>
          <a:xfrm>
            <a:off x="575241" y="1463857"/>
            <a:ext cx="5722146" cy="4845504"/>
          </a:xfrm>
        </p:spPr>
        <p:txBody>
          <a:bodyPr/>
          <a:lstStyle/>
          <a:p>
            <a:pPr marL="342900" indent="-342900"/>
            <a:r>
              <a:rPr lang="en-US" sz="3200" dirty="0">
                <a:latin typeface="Consolas" panose="020B0609020204030204" pitchFamily="49" charset="0"/>
              </a:rPr>
              <a:t>git status</a:t>
            </a:r>
          </a:p>
          <a:p>
            <a:pPr marL="342900" lvl="1" indent="-214313"/>
            <a:r>
              <a:rPr lang="en-US" sz="2400" dirty="0"/>
              <a:t>Lists the files which you have changed but not yet committed</a:t>
            </a:r>
          </a:p>
          <a:p>
            <a:pPr marL="571500" lvl="2" indent="-260350"/>
            <a:r>
              <a:rPr lang="en-US" sz="1800" dirty="0"/>
              <a:t>Working directory</a:t>
            </a:r>
          </a:p>
          <a:p>
            <a:pPr marL="571500" lvl="2" indent="-260350"/>
            <a:r>
              <a:rPr lang="en-US" sz="1800" dirty="0"/>
              <a:t>Staging area</a:t>
            </a:r>
          </a:p>
          <a:p>
            <a:pPr marL="342900" lvl="1" indent="-214313"/>
            <a:r>
              <a:rPr lang="en-US" sz="2400" dirty="0"/>
              <a:t>Indicates how many commits have made but not yet pushed</a:t>
            </a:r>
          </a:p>
          <a:p>
            <a:pPr marL="342900" indent="-342900"/>
            <a:r>
              <a:rPr lang="en-US" sz="2800" dirty="0">
                <a:latin typeface="Consolas" panose="020B0609020204030204" pitchFamily="49" charset="0"/>
              </a:rPr>
              <a:t>git log</a:t>
            </a:r>
          </a:p>
          <a:p>
            <a:pPr marL="342900" lvl="1" indent="-214313"/>
            <a:r>
              <a:rPr lang="en-US" sz="2400" dirty="0"/>
              <a:t>Shows the commit history</a:t>
            </a:r>
          </a:p>
          <a:p>
            <a:pPr marL="342900" lvl="1" indent="-214313"/>
            <a:r>
              <a:rPr lang="en-US" sz="2400" dirty="0"/>
              <a:t>Option to see last </a:t>
            </a:r>
            <a:r>
              <a:rPr lang="en-US" sz="2400" b="1" dirty="0">
                <a:solidFill>
                  <a:srgbClr val="B6A479"/>
                </a:solidFill>
              </a:rPr>
              <a:t>n</a:t>
            </a:r>
            <a:r>
              <a:rPr lang="en-US" sz="2400" dirty="0"/>
              <a:t> commits by adding –&lt;n&gt; flag </a:t>
            </a:r>
          </a:p>
          <a:p>
            <a:pPr marL="342900" lvl="1" indent="-214313"/>
            <a:r>
              <a:rPr lang="en-US" sz="2400" dirty="0"/>
              <a:t>Press "</a:t>
            </a:r>
            <a:r>
              <a:rPr lang="en-US" sz="2400" b="1" dirty="0">
                <a:solidFill>
                  <a:srgbClr val="B6A479"/>
                </a:solidFill>
              </a:rPr>
              <a:t>q</a:t>
            </a:r>
            <a:r>
              <a:rPr lang="en-US" sz="2400" dirty="0"/>
              <a:t>" to exit</a:t>
            </a:r>
          </a:p>
          <a:p>
            <a:endParaRPr lang="en-US" dirty="0"/>
          </a:p>
          <a:p>
            <a:endParaRPr lang="en-US" dirty="0"/>
          </a:p>
        </p:txBody>
      </p:sp>
      <p:sp>
        <p:nvSpPr>
          <p:cNvPr id="4" name="Slide Number Placeholder 3">
            <a:extLst>
              <a:ext uri="{FF2B5EF4-FFF2-40B4-BE49-F238E27FC236}">
                <a16:creationId xmlns:a16="http://schemas.microsoft.com/office/drawing/2014/main" id="{ECFCDDAB-27BE-4EAB-9430-3E209BAB9EDC}"/>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5" name="Footer Placeholder 4">
            <a:extLst>
              <a:ext uri="{FF2B5EF4-FFF2-40B4-BE49-F238E27FC236}">
                <a16:creationId xmlns:a16="http://schemas.microsoft.com/office/drawing/2014/main" id="{1FB39998-2E75-4632-952D-1C526F6C7021}"/>
              </a:ext>
            </a:extLst>
          </p:cNvPr>
          <p:cNvSpPr>
            <a:spLocks noGrp="1"/>
          </p:cNvSpPr>
          <p:nvPr>
            <p:ph type="ftr" sz="quarter" idx="3"/>
          </p:nvPr>
        </p:nvSpPr>
        <p:spPr/>
        <p:txBody>
          <a:bodyPr/>
          <a:lstStyle/>
          <a:p>
            <a:r>
              <a:rPr lang="en-US"/>
              <a:t>CSE 374 au 20 - Kasey Champion</a:t>
            </a:r>
            <a:endParaRPr lang="en-US" dirty="0"/>
          </a:p>
        </p:txBody>
      </p:sp>
      <p:pic>
        <p:nvPicPr>
          <p:cNvPr id="11" name="Picture 10">
            <a:extLst>
              <a:ext uri="{FF2B5EF4-FFF2-40B4-BE49-F238E27FC236}">
                <a16:creationId xmlns:a16="http://schemas.microsoft.com/office/drawing/2014/main" id="{8024EE68-4135-489C-87B6-D3A2D247FAFD}"/>
              </a:ext>
            </a:extLst>
          </p:cNvPr>
          <p:cNvPicPr>
            <a:picLocks noChangeAspect="1"/>
          </p:cNvPicPr>
          <p:nvPr/>
        </p:nvPicPr>
        <p:blipFill>
          <a:blip r:embed="rId2"/>
          <a:stretch>
            <a:fillRect/>
          </a:stretch>
        </p:blipFill>
        <p:spPr>
          <a:xfrm>
            <a:off x="6297387" y="1228816"/>
            <a:ext cx="5452583" cy="5075360"/>
          </a:xfrm>
          <a:prstGeom prst="rect">
            <a:avLst/>
          </a:prstGeom>
        </p:spPr>
      </p:pic>
    </p:spTree>
    <p:extLst>
      <p:ext uri="{BB962C8B-B14F-4D97-AF65-F5344CB8AC3E}">
        <p14:creationId xmlns:p14="http://schemas.microsoft.com/office/powerpoint/2010/main" val="2176324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866824-D724-47C5-81CC-332B77E8A0DA}"/>
              </a:ext>
            </a:extLst>
          </p:cNvPr>
          <p:cNvSpPr>
            <a:spLocks noGrp="1"/>
          </p:cNvSpPr>
          <p:nvPr>
            <p:ph type="ctrTitle"/>
          </p:nvPr>
        </p:nvSpPr>
        <p:spPr/>
        <p:txBody>
          <a:bodyPr/>
          <a:lstStyle/>
          <a:p>
            <a:r>
              <a:rPr lang="en-US" dirty="0"/>
              <a:t>Working with </a:t>
            </a:r>
            <a:r>
              <a:rPr lang="en-US" dirty="0">
                <a:latin typeface="Consolas" panose="020B0609020204030204" pitchFamily="49" charset="0"/>
              </a:rPr>
              <a:t>git</a:t>
            </a:r>
            <a:r>
              <a:rPr lang="en-US" dirty="0"/>
              <a:t> locally</a:t>
            </a:r>
          </a:p>
        </p:txBody>
      </p:sp>
      <p:sp>
        <p:nvSpPr>
          <p:cNvPr id="7" name="Subtitle 6">
            <a:extLst>
              <a:ext uri="{FF2B5EF4-FFF2-40B4-BE49-F238E27FC236}">
                <a16:creationId xmlns:a16="http://schemas.microsoft.com/office/drawing/2014/main" id="{4BF481C4-4169-4678-8237-BB150B721CE8}"/>
              </a:ext>
            </a:extLst>
          </p:cNvPr>
          <p:cNvSpPr>
            <a:spLocks noGrp="1"/>
          </p:cNvSpPr>
          <p:nvPr>
            <p:ph type="subTitle" idx="1"/>
          </p:nvPr>
        </p:nvSpPr>
        <p:spPr/>
        <p:txBody>
          <a:bodyPr>
            <a:normAutofit/>
          </a:bodyPr>
          <a:lstStyle/>
          <a:p>
            <a:r>
              <a:rPr lang="en-US" sz="6000" b="1" dirty="0"/>
              <a:t>DEMO</a:t>
            </a:r>
          </a:p>
        </p:txBody>
      </p:sp>
      <p:sp>
        <p:nvSpPr>
          <p:cNvPr id="4" name="Slide Number Placeholder 3">
            <a:extLst>
              <a:ext uri="{FF2B5EF4-FFF2-40B4-BE49-F238E27FC236}">
                <a16:creationId xmlns:a16="http://schemas.microsoft.com/office/drawing/2014/main" id="{A404C4B1-2629-4D0D-8A62-3519DABF2F11}"/>
              </a:ext>
            </a:extLst>
          </p:cNvPr>
          <p:cNvSpPr>
            <a:spLocks noGrp="1"/>
          </p:cNvSpPr>
          <p:nvPr>
            <p:ph type="sldNum" sz="quarter" idx="12"/>
          </p:nvPr>
        </p:nvSpPr>
        <p:spPr/>
        <p:txBody>
          <a:bodyPr/>
          <a:lstStyle/>
          <a:p>
            <a:fld id="{659665DE-58FC-41F4-AC58-2C90A5E00527}" type="slidenum">
              <a:rPr lang="en-US" smtClean="0"/>
              <a:t>24</a:t>
            </a:fld>
            <a:endParaRPr lang="en-US"/>
          </a:p>
        </p:txBody>
      </p:sp>
      <p:sp>
        <p:nvSpPr>
          <p:cNvPr id="5" name="Footer Placeholder 4">
            <a:extLst>
              <a:ext uri="{FF2B5EF4-FFF2-40B4-BE49-F238E27FC236}">
                <a16:creationId xmlns:a16="http://schemas.microsoft.com/office/drawing/2014/main" id="{44E84B23-7CF3-4258-929E-FB24BFF92D7D}"/>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4266723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4460-0C3B-4C67-BE33-02F232EE6914}"/>
              </a:ext>
            </a:extLst>
          </p:cNvPr>
          <p:cNvSpPr>
            <a:spLocks noGrp="1"/>
          </p:cNvSpPr>
          <p:nvPr>
            <p:ph type="title"/>
          </p:nvPr>
        </p:nvSpPr>
        <p:spPr/>
        <p:txBody>
          <a:bodyPr/>
          <a:lstStyle/>
          <a:p>
            <a:r>
              <a:rPr lang="en-US" dirty="0"/>
              <a:t>Reference: Demo commands</a:t>
            </a:r>
          </a:p>
        </p:txBody>
      </p:sp>
      <p:sp>
        <p:nvSpPr>
          <p:cNvPr id="3" name="Content Placeholder 2">
            <a:extLst>
              <a:ext uri="{FF2B5EF4-FFF2-40B4-BE49-F238E27FC236}">
                <a16:creationId xmlns:a16="http://schemas.microsoft.com/office/drawing/2014/main" id="{4A538F38-C828-416E-9FB2-4AFA52C1C37C}"/>
              </a:ext>
            </a:extLst>
          </p:cNvPr>
          <p:cNvSpPr>
            <a:spLocks noGrp="1"/>
          </p:cNvSpPr>
          <p:nvPr>
            <p:ph idx="1"/>
          </p:nvPr>
        </p:nvSpPr>
        <p:spPr>
          <a:prstGeom prst="roundRect">
            <a:avLst/>
          </a:prstGeom>
          <a:solidFill>
            <a:schemeClr val="bg1">
              <a:lumMod val="85000"/>
            </a:schemeClr>
          </a:solidFill>
          <a:effectLst>
            <a:softEdge rad="0"/>
          </a:effectLst>
        </p:spPr>
        <p:txBody>
          <a:bodyPr>
            <a:normAutofit fontScale="92500" lnSpcReduction="10000"/>
          </a:bodyPr>
          <a:lstStyle/>
          <a:p>
            <a:pPr marL="0" indent="0">
              <a:buNone/>
            </a:pPr>
            <a:r>
              <a:rPr lang="en-US" b="0" i="0" dirty="0" err="1">
                <a:effectLst/>
                <a:latin typeface="Consolas" panose="020B0609020204030204" pitchFamily="49" charset="0"/>
              </a:rPr>
              <a:t>mkdir</a:t>
            </a:r>
            <a:r>
              <a:rPr lang="en-US" b="0" i="0" dirty="0">
                <a:effectLst/>
                <a:latin typeface="Consolas" panose="020B0609020204030204" pitchFamily="49" charset="0"/>
              </a:rPr>
              <a:t> </a:t>
            </a:r>
            <a:r>
              <a:rPr lang="en-US" b="0" i="0" dirty="0" err="1">
                <a:effectLst/>
                <a:latin typeface="Consolas" panose="020B0609020204030204" pitchFamily="49" charset="0"/>
              </a:rPr>
              <a:t>test_git</a:t>
            </a:r>
            <a:r>
              <a:rPr lang="en-US" b="0" i="0" dirty="0">
                <a:effectLst/>
                <a:latin typeface="Consolas" panose="020B0609020204030204" pitchFamily="49" charset="0"/>
              </a:rPr>
              <a:t> </a:t>
            </a:r>
          </a:p>
          <a:p>
            <a:pPr marL="0" indent="0">
              <a:buNone/>
            </a:pPr>
            <a:r>
              <a:rPr lang="en-US" b="0" i="0" dirty="0">
                <a:effectLst/>
                <a:latin typeface="Consolas" panose="020B0609020204030204" pitchFamily="49" charset="0"/>
              </a:rPr>
              <a:t>cd </a:t>
            </a:r>
            <a:r>
              <a:rPr lang="en-US" b="0" i="0" dirty="0" err="1">
                <a:effectLst/>
                <a:latin typeface="Consolas" panose="020B0609020204030204" pitchFamily="49" charset="0"/>
              </a:rPr>
              <a:t>test_git</a:t>
            </a:r>
            <a:r>
              <a:rPr lang="en-US" b="0" i="0" dirty="0">
                <a:effectLst/>
                <a:latin typeface="Consolas" panose="020B0609020204030204" pitchFamily="49" charset="0"/>
              </a:rPr>
              <a:t> </a:t>
            </a:r>
          </a:p>
          <a:p>
            <a:pPr marL="0" indent="0">
              <a:buNone/>
            </a:pPr>
            <a:r>
              <a:rPr lang="en-US" dirty="0">
                <a:latin typeface="Consolas" panose="020B0609020204030204" pitchFamily="49" charset="0"/>
              </a:rPr>
              <a:t>git status</a:t>
            </a:r>
            <a:endParaRPr lang="en-US" b="0" i="0" dirty="0">
              <a:effectLst/>
              <a:latin typeface="Consolas" panose="020B0609020204030204" pitchFamily="49" charset="0"/>
            </a:endParaRPr>
          </a:p>
          <a:p>
            <a:pPr marL="0" indent="0">
              <a:buNone/>
            </a:pPr>
            <a:r>
              <a:rPr lang="en-US" b="0" i="0" dirty="0">
                <a:effectLst/>
                <a:latin typeface="Consolas" panose="020B0609020204030204" pitchFamily="49" charset="0"/>
              </a:rPr>
              <a:t>git init </a:t>
            </a:r>
          </a:p>
          <a:p>
            <a:pPr marL="0" indent="0">
              <a:buNone/>
            </a:pPr>
            <a:r>
              <a:rPr lang="en-US" b="0" i="0" dirty="0">
                <a:effectLst/>
                <a:latin typeface="Consolas" panose="020B0609020204030204" pitchFamily="49" charset="0"/>
              </a:rPr>
              <a:t>touch file.txt </a:t>
            </a:r>
          </a:p>
          <a:p>
            <a:pPr marL="0" indent="0">
              <a:buNone/>
            </a:pPr>
            <a:r>
              <a:rPr lang="en-US" b="0" i="0" dirty="0">
                <a:effectLst/>
                <a:latin typeface="Consolas" panose="020B0609020204030204" pitchFamily="49" charset="0"/>
              </a:rPr>
              <a:t>git status </a:t>
            </a:r>
          </a:p>
          <a:p>
            <a:pPr marL="0" indent="0">
              <a:buNone/>
            </a:pPr>
            <a:r>
              <a:rPr lang="en-US" b="0" i="0" dirty="0">
                <a:effectLst/>
                <a:latin typeface="Consolas" panose="020B0609020204030204" pitchFamily="49" charset="0"/>
              </a:rPr>
              <a:t>git add file.txt </a:t>
            </a:r>
          </a:p>
          <a:p>
            <a:pPr marL="0" indent="0">
              <a:buNone/>
            </a:pPr>
            <a:r>
              <a:rPr lang="en-US" b="0" i="0" dirty="0">
                <a:effectLst/>
                <a:latin typeface="Consolas" panose="020B0609020204030204" pitchFamily="49" charset="0"/>
              </a:rPr>
              <a:t>git status </a:t>
            </a:r>
          </a:p>
          <a:p>
            <a:pPr marL="0" indent="0">
              <a:buNone/>
            </a:pPr>
            <a:r>
              <a:rPr lang="en-US" b="0" i="0" dirty="0">
                <a:effectLst/>
                <a:latin typeface="Consolas" panose="020B0609020204030204" pitchFamily="49" charset="0"/>
              </a:rPr>
              <a:t>git commit -m "Add first file" </a:t>
            </a:r>
          </a:p>
          <a:p>
            <a:pPr marL="0" indent="0">
              <a:buNone/>
            </a:pPr>
            <a:r>
              <a:rPr lang="en-US" b="0" i="0" dirty="0">
                <a:effectLst/>
                <a:latin typeface="Consolas" panose="020B0609020204030204" pitchFamily="49" charset="0"/>
              </a:rPr>
              <a:t>git status</a:t>
            </a:r>
            <a:endParaRPr lang="en-US" dirty="0"/>
          </a:p>
        </p:txBody>
      </p:sp>
      <p:sp>
        <p:nvSpPr>
          <p:cNvPr id="4" name="Slide Number Placeholder 3">
            <a:extLst>
              <a:ext uri="{FF2B5EF4-FFF2-40B4-BE49-F238E27FC236}">
                <a16:creationId xmlns:a16="http://schemas.microsoft.com/office/drawing/2014/main" id="{607D4AA3-E8C7-4B4B-8309-98222F2732FB}"/>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5" name="Footer Placeholder 4">
            <a:extLst>
              <a:ext uri="{FF2B5EF4-FFF2-40B4-BE49-F238E27FC236}">
                <a16:creationId xmlns:a16="http://schemas.microsoft.com/office/drawing/2014/main" id="{905D36ED-B9C5-4322-A82D-B4F74AA66B93}"/>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647948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C26A6C-778B-40E9-848A-C0681923F817}"/>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524D5DFB-59ED-43B9-BAAF-23B6DA7807DD}"/>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5" name="Footer Placeholder 4">
            <a:extLst>
              <a:ext uri="{FF2B5EF4-FFF2-40B4-BE49-F238E27FC236}">
                <a16:creationId xmlns:a16="http://schemas.microsoft.com/office/drawing/2014/main" id="{BA92378C-A73D-49E2-853F-B89F2613C81E}"/>
              </a:ext>
            </a:extLst>
          </p:cNvPr>
          <p:cNvSpPr>
            <a:spLocks noGrp="1"/>
          </p:cNvSpPr>
          <p:nvPr>
            <p:ph type="ftr" sz="quarter" idx="3"/>
          </p:nvPr>
        </p:nvSpPr>
        <p:spPr/>
        <p:txBody>
          <a:bodyPr/>
          <a:lstStyle/>
          <a:p>
            <a:r>
              <a:rPr lang="en-US"/>
              <a:t>CSE 374 au 20 - Kasey Champion</a:t>
            </a:r>
            <a:endParaRPr lang="en-US" dirty="0"/>
          </a:p>
        </p:txBody>
      </p:sp>
      <p:sp>
        <p:nvSpPr>
          <p:cNvPr id="6" name="Title 5">
            <a:extLst>
              <a:ext uri="{FF2B5EF4-FFF2-40B4-BE49-F238E27FC236}">
                <a16:creationId xmlns:a16="http://schemas.microsoft.com/office/drawing/2014/main" id="{A0544523-208E-4EAC-A387-282B34413C2D}"/>
              </a:ext>
            </a:extLst>
          </p:cNvPr>
          <p:cNvSpPr>
            <a:spLocks noGrp="1"/>
          </p:cNvSpPr>
          <p:nvPr>
            <p:ph type="title"/>
          </p:nvPr>
        </p:nvSpPr>
        <p:spPr/>
        <p:txBody>
          <a:bodyPr/>
          <a:lstStyle/>
          <a:p>
            <a:r>
              <a:rPr lang="en-US" dirty="0"/>
              <a:t>Working with remote</a:t>
            </a:r>
          </a:p>
        </p:txBody>
      </p:sp>
    </p:spTree>
    <p:extLst>
      <p:ext uri="{BB962C8B-B14F-4D97-AF65-F5344CB8AC3E}">
        <p14:creationId xmlns:p14="http://schemas.microsoft.com/office/powerpoint/2010/main" val="246242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E937B-9C1D-4C7E-BEAA-214903C1C09D}"/>
              </a:ext>
            </a:extLst>
          </p:cNvPr>
          <p:cNvSpPr>
            <a:spLocks noGrp="1"/>
          </p:cNvSpPr>
          <p:nvPr>
            <p:ph type="title"/>
          </p:nvPr>
        </p:nvSpPr>
        <p:spPr/>
        <p:txBody>
          <a:bodyPr>
            <a:normAutofit fontScale="90000"/>
          </a:bodyPr>
          <a:lstStyle/>
          <a:p>
            <a:r>
              <a:rPr lang="en-US" dirty="0">
                <a:latin typeface="Consolas" panose="020B0609020204030204" pitchFamily="49" charset="0"/>
              </a:rPr>
              <a:t>git</a:t>
            </a:r>
            <a:r>
              <a:rPr lang="en-US" dirty="0"/>
              <a:t> commands for interaction with remote</a:t>
            </a:r>
          </a:p>
        </p:txBody>
      </p:sp>
      <p:sp>
        <p:nvSpPr>
          <p:cNvPr id="7" name="Content Placeholder 6">
            <a:extLst>
              <a:ext uri="{FF2B5EF4-FFF2-40B4-BE49-F238E27FC236}">
                <a16:creationId xmlns:a16="http://schemas.microsoft.com/office/drawing/2014/main" id="{63ADB78C-F2C2-47BF-82F3-2D78FBE474CB}"/>
              </a:ext>
            </a:extLst>
          </p:cNvPr>
          <p:cNvSpPr>
            <a:spLocks noGrp="1"/>
          </p:cNvSpPr>
          <p:nvPr>
            <p:ph idx="1"/>
          </p:nvPr>
        </p:nvSpPr>
        <p:spPr/>
        <p:txBody>
          <a:bodyPr>
            <a:normAutofit/>
          </a:bodyPr>
          <a:lstStyle/>
          <a:p>
            <a:pPr marL="228600" indent="-228600"/>
            <a:r>
              <a:rPr lang="en-US" b="1" dirty="0">
                <a:latin typeface="Consolas" panose="020B0609020204030204" pitchFamily="49" charset="0"/>
              </a:rPr>
              <a:t>git clone</a:t>
            </a:r>
          </a:p>
          <a:p>
            <a:pPr marL="402336" lvl="1" indent="-228600"/>
            <a:r>
              <a:rPr lang="en-US" dirty="0"/>
              <a:t>Cloning is the process of creating a working copy of the remote or local repository by passing the following command. </a:t>
            </a:r>
          </a:p>
          <a:p>
            <a:pPr marL="402336" lvl="1" indent="-228600"/>
            <a:r>
              <a:rPr lang="en-US" b="1" dirty="0">
                <a:latin typeface="Consolas" panose="020B0609020204030204" pitchFamily="49" charset="0"/>
              </a:rPr>
              <a:t>git clone </a:t>
            </a:r>
            <a:r>
              <a:rPr lang="en-US" b="1" dirty="0" err="1">
                <a:latin typeface="Consolas" panose="020B0609020204030204" pitchFamily="49" charset="0"/>
              </a:rPr>
              <a:t>username@git_server_hostname</a:t>
            </a:r>
            <a:r>
              <a:rPr lang="en-US" b="1" dirty="0">
                <a:latin typeface="Consolas" panose="020B0609020204030204" pitchFamily="49" charset="0"/>
              </a:rPr>
              <a:t>:/</a:t>
            </a:r>
            <a:r>
              <a:rPr lang="en-US" b="1" dirty="0" err="1">
                <a:latin typeface="Consolas" panose="020B0609020204030204" pitchFamily="49" charset="0"/>
              </a:rPr>
              <a:t>path_of_repository</a:t>
            </a:r>
            <a:endParaRPr lang="en-US" b="1" dirty="0">
              <a:latin typeface="Consolas" panose="020B0609020204030204" pitchFamily="49" charset="0"/>
            </a:endParaRPr>
          </a:p>
          <a:p>
            <a:pPr marL="402336" lvl="1" indent="-228600"/>
            <a:endParaRPr lang="en-US" b="1" dirty="0">
              <a:latin typeface="Consolas" panose="020B0609020204030204" pitchFamily="49" charset="0"/>
            </a:endParaRPr>
          </a:p>
          <a:p>
            <a:pPr marL="228600" indent="-228600"/>
            <a:r>
              <a:rPr lang="en-US" b="1" dirty="0">
                <a:latin typeface="Consolas" panose="020B0609020204030204" pitchFamily="49" charset="0"/>
              </a:rPr>
              <a:t>git pull</a:t>
            </a:r>
          </a:p>
          <a:p>
            <a:pPr marL="402336" lvl="1" indent="-228600"/>
            <a:r>
              <a:rPr lang="en-US" dirty="0"/>
              <a:t>If we have already cloned the repository and need to update local (only code) respect to the remote server</a:t>
            </a:r>
          </a:p>
          <a:p>
            <a:pPr marL="402336" lvl="1" indent="-228600"/>
            <a:r>
              <a:rPr lang="en-US" b="1" dirty="0">
                <a:latin typeface="Consolas" panose="020B0609020204030204" pitchFamily="49" charset="0"/>
              </a:rPr>
              <a:t>git pull origin main</a:t>
            </a:r>
          </a:p>
          <a:p>
            <a:pPr marL="402336" lvl="1" indent="-228600"/>
            <a:endParaRPr lang="en-US" b="1" dirty="0">
              <a:latin typeface="Consolas" panose="020B0609020204030204" pitchFamily="49" charset="0"/>
            </a:endParaRPr>
          </a:p>
          <a:p>
            <a:pPr marL="228600" indent="-228600"/>
            <a:r>
              <a:rPr lang="en-US" b="1" dirty="0">
                <a:latin typeface="Consolas" panose="020B0609020204030204" pitchFamily="49" charset="0"/>
              </a:rPr>
              <a:t>git fetch</a:t>
            </a:r>
          </a:p>
          <a:p>
            <a:pPr marL="402336" lvl="1" indent="-228600"/>
            <a:r>
              <a:rPr lang="en-US" dirty="0"/>
              <a:t>Fetching is the process of updating (only git information) the local git structure and information from remote repository</a:t>
            </a:r>
            <a:endParaRPr lang="en-US" b="1" dirty="0"/>
          </a:p>
          <a:p>
            <a:pPr marL="402336" lvl="1" indent="-228600"/>
            <a:r>
              <a:rPr lang="en-US" b="1" dirty="0">
                <a:latin typeface="Consolas" panose="020B0609020204030204" pitchFamily="49" charset="0"/>
              </a:rPr>
              <a:t>git fetch</a:t>
            </a:r>
            <a:endParaRPr lang="en-US" dirty="0"/>
          </a:p>
        </p:txBody>
      </p:sp>
      <p:sp>
        <p:nvSpPr>
          <p:cNvPr id="4" name="Slide Number Placeholder 3">
            <a:extLst>
              <a:ext uri="{FF2B5EF4-FFF2-40B4-BE49-F238E27FC236}">
                <a16:creationId xmlns:a16="http://schemas.microsoft.com/office/drawing/2014/main" id="{C09964F0-F5BA-4BEE-BA1E-1F9171176A24}"/>
              </a:ext>
            </a:extLst>
          </p:cNvPr>
          <p:cNvSpPr>
            <a:spLocks noGrp="1"/>
          </p:cNvSpPr>
          <p:nvPr>
            <p:ph type="sldNum" sz="quarter" idx="12"/>
          </p:nvPr>
        </p:nvSpPr>
        <p:spPr/>
        <p:txBody>
          <a:bodyPr/>
          <a:lstStyle/>
          <a:p>
            <a:fld id="{659665DE-58FC-41F4-AC58-2C90A5E00527}" type="slidenum">
              <a:rPr lang="en-US" smtClean="0"/>
              <a:t>27</a:t>
            </a:fld>
            <a:endParaRPr lang="en-US"/>
          </a:p>
        </p:txBody>
      </p:sp>
      <p:sp>
        <p:nvSpPr>
          <p:cNvPr id="5" name="Footer Placeholder 4">
            <a:extLst>
              <a:ext uri="{FF2B5EF4-FFF2-40B4-BE49-F238E27FC236}">
                <a16:creationId xmlns:a16="http://schemas.microsoft.com/office/drawing/2014/main" id="{CCDF6299-99FC-467F-9469-5D4C07BF6E1B}"/>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1038828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19A5-68BA-46FD-821D-93CEBADB00D4}"/>
              </a:ext>
            </a:extLst>
          </p:cNvPr>
          <p:cNvSpPr>
            <a:spLocks noGrp="1"/>
          </p:cNvSpPr>
          <p:nvPr>
            <p:ph type="title"/>
          </p:nvPr>
        </p:nvSpPr>
        <p:spPr/>
        <p:txBody>
          <a:bodyPr/>
          <a:lstStyle/>
          <a:p>
            <a:r>
              <a:rPr lang="en-US" dirty="0"/>
              <a:t>Updating changes using pull </a:t>
            </a:r>
          </a:p>
        </p:txBody>
      </p:sp>
      <p:sp>
        <p:nvSpPr>
          <p:cNvPr id="4" name="Slide Number Placeholder 3">
            <a:extLst>
              <a:ext uri="{FF2B5EF4-FFF2-40B4-BE49-F238E27FC236}">
                <a16:creationId xmlns:a16="http://schemas.microsoft.com/office/drawing/2014/main" id="{A1EEAC70-63EF-4D76-90F3-245F17377BDC}"/>
              </a:ext>
            </a:extLst>
          </p:cNvPr>
          <p:cNvSpPr>
            <a:spLocks noGrp="1"/>
          </p:cNvSpPr>
          <p:nvPr>
            <p:ph type="sldNum" sz="quarter" idx="12"/>
          </p:nvPr>
        </p:nvSpPr>
        <p:spPr/>
        <p:txBody>
          <a:bodyPr/>
          <a:lstStyle/>
          <a:p>
            <a:fld id="{659665DE-58FC-41F4-AC58-2C90A5E00527}" type="slidenum">
              <a:rPr lang="en-US" smtClean="0"/>
              <a:t>28</a:t>
            </a:fld>
            <a:endParaRPr lang="en-US"/>
          </a:p>
        </p:txBody>
      </p:sp>
      <p:sp>
        <p:nvSpPr>
          <p:cNvPr id="5" name="Footer Placeholder 4">
            <a:extLst>
              <a:ext uri="{FF2B5EF4-FFF2-40B4-BE49-F238E27FC236}">
                <a16:creationId xmlns:a16="http://schemas.microsoft.com/office/drawing/2014/main" id="{6174939D-49B6-4CFD-BC27-871FC24C711B}"/>
              </a:ext>
            </a:extLst>
          </p:cNvPr>
          <p:cNvSpPr>
            <a:spLocks noGrp="1"/>
          </p:cNvSpPr>
          <p:nvPr>
            <p:ph type="ftr" sz="quarter" idx="3"/>
          </p:nvPr>
        </p:nvSpPr>
        <p:spPr/>
        <p:txBody>
          <a:bodyPr/>
          <a:lstStyle/>
          <a:p>
            <a:r>
              <a:rPr lang="en-US"/>
              <a:t>CSE 374 au 20 - Kasey Champion</a:t>
            </a:r>
            <a:endParaRPr lang="en-US" dirty="0"/>
          </a:p>
        </p:txBody>
      </p:sp>
      <p:pic>
        <p:nvPicPr>
          <p:cNvPr id="8" name="Picture 4">
            <a:extLst>
              <a:ext uri="{FF2B5EF4-FFF2-40B4-BE49-F238E27FC236}">
                <a16:creationId xmlns:a16="http://schemas.microsoft.com/office/drawing/2014/main" id="{4C4A2694-58C6-4438-83AF-A3CC2EED2F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054" y="1463675"/>
            <a:ext cx="10562355" cy="4845050"/>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4D4E8419-F67E-4DD9-9645-38ECADBA4808}"/>
              </a:ext>
            </a:extLst>
          </p:cNvPr>
          <p:cNvSpPr/>
          <p:nvPr/>
        </p:nvSpPr>
        <p:spPr>
          <a:xfrm rot="10800000">
            <a:off x="4842742" y="4006255"/>
            <a:ext cx="5722196" cy="769675"/>
          </a:xfrm>
          <a:prstGeom prst="rightArrow">
            <a:avLst/>
          </a:prstGeom>
          <a:solidFill>
            <a:srgbClr val="B4A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82761D1-A922-45CC-BD9E-3E5175F5065A}"/>
              </a:ext>
            </a:extLst>
          </p:cNvPr>
          <p:cNvSpPr txBox="1"/>
          <p:nvPr/>
        </p:nvSpPr>
        <p:spPr>
          <a:xfrm>
            <a:off x="6635834" y="4160260"/>
            <a:ext cx="2315273"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git pull</a:t>
            </a:r>
          </a:p>
        </p:txBody>
      </p:sp>
    </p:spTree>
    <p:extLst>
      <p:ext uri="{BB962C8B-B14F-4D97-AF65-F5344CB8AC3E}">
        <p14:creationId xmlns:p14="http://schemas.microsoft.com/office/powerpoint/2010/main" val="293635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E937B-9C1D-4C7E-BEAA-214903C1C09D}"/>
              </a:ext>
            </a:extLst>
          </p:cNvPr>
          <p:cNvSpPr>
            <a:spLocks noGrp="1"/>
          </p:cNvSpPr>
          <p:nvPr>
            <p:ph type="title"/>
          </p:nvPr>
        </p:nvSpPr>
        <p:spPr/>
        <p:txBody>
          <a:bodyPr>
            <a:normAutofit/>
          </a:bodyPr>
          <a:lstStyle/>
          <a:p>
            <a:r>
              <a:rPr lang="en-US" dirty="0">
                <a:latin typeface="Consolas" panose="020B0609020204030204" pitchFamily="49" charset="0"/>
              </a:rPr>
              <a:t>What’s next!</a:t>
            </a:r>
            <a:endParaRPr lang="en-US" dirty="0"/>
          </a:p>
        </p:txBody>
      </p:sp>
      <p:sp>
        <p:nvSpPr>
          <p:cNvPr id="7" name="Content Placeholder 6">
            <a:extLst>
              <a:ext uri="{FF2B5EF4-FFF2-40B4-BE49-F238E27FC236}">
                <a16:creationId xmlns:a16="http://schemas.microsoft.com/office/drawing/2014/main" id="{63ADB78C-F2C2-47BF-82F3-2D78FBE474CB}"/>
              </a:ext>
            </a:extLst>
          </p:cNvPr>
          <p:cNvSpPr>
            <a:spLocks noGrp="1"/>
          </p:cNvSpPr>
          <p:nvPr>
            <p:ph idx="1"/>
          </p:nvPr>
        </p:nvSpPr>
        <p:spPr/>
        <p:txBody>
          <a:bodyPr>
            <a:normAutofit/>
          </a:bodyPr>
          <a:lstStyle/>
          <a:p>
            <a:pPr marL="228600" indent="-228600"/>
            <a:r>
              <a:rPr lang="en-US" sz="2800" dirty="0"/>
              <a:t>Branching, checkout</a:t>
            </a:r>
          </a:p>
          <a:p>
            <a:pPr marL="228600" indent="-228600"/>
            <a:endParaRPr lang="en-US" sz="2800" dirty="0"/>
          </a:p>
          <a:p>
            <a:pPr marL="228600" indent="-228600"/>
            <a:r>
              <a:rPr lang="en-US" sz="2800" dirty="0"/>
              <a:t>Merging, Merge (Pull) Requests</a:t>
            </a:r>
          </a:p>
          <a:p>
            <a:pPr marL="228600" indent="-228600"/>
            <a:endParaRPr lang="en-US" sz="2800" dirty="0"/>
          </a:p>
          <a:p>
            <a:pPr marL="228600" indent="-228600"/>
            <a:r>
              <a:rPr lang="en-US" sz="2800" dirty="0"/>
              <a:t>Conflicts</a:t>
            </a:r>
          </a:p>
          <a:p>
            <a:pPr marL="228600" indent="-228600"/>
            <a:endParaRPr lang="en-US" sz="2800" dirty="0"/>
          </a:p>
          <a:p>
            <a:pPr marL="228600" indent="-228600"/>
            <a:r>
              <a:rPr lang="en-US" sz="2800" dirty="0"/>
              <a:t>Interacting with a Git Server (GitHub / GitLab)</a:t>
            </a:r>
          </a:p>
          <a:p>
            <a:pPr marL="228600" indent="-228600"/>
            <a:endParaRPr lang="en-US" sz="2800" dirty="0"/>
          </a:p>
          <a:p>
            <a:pPr marL="228600" indent="-228600"/>
            <a:endParaRPr lang="en-US" sz="2800" dirty="0"/>
          </a:p>
          <a:p>
            <a:pPr marL="228600" indent="-228600"/>
            <a:endParaRPr lang="en-US" dirty="0"/>
          </a:p>
        </p:txBody>
      </p:sp>
      <p:sp>
        <p:nvSpPr>
          <p:cNvPr id="4" name="Slide Number Placeholder 3">
            <a:extLst>
              <a:ext uri="{FF2B5EF4-FFF2-40B4-BE49-F238E27FC236}">
                <a16:creationId xmlns:a16="http://schemas.microsoft.com/office/drawing/2014/main" id="{C09964F0-F5BA-4BEE-BA1E-1F9171176A24}"/>
              </a:ext>
            </a:extLst>
          </p:cNvPr>
          <p:cNvSpPr>
            <a:spLocks noGrp="1"/>
          </p:cNvSpPr>
          <p:nvPr>
            <p:ph type="sldNum" sz="quarter" idx="12"/>
          </p:nvPr>
        </p:nvSpPr>
        <p:spPr/>
        <p:txBody>
          <a:bodyPr/>
          <a:lstStyle/>
          <a:p>
            <a:fld id="{659665DE-58FC-41F4-AC58-2C90A5E00527}" type="slidenum">
              <a:rPr lang="en-US" smtClean="0"/>
              <a:t>29</a:t>
            </a:fld>
            <a:endParaRPr lang="en-US"/>
          </a:p>
        </p:txBody>
      </p:sp>
      <p:sp>
        <p:nvSpPr>
          <p:cNvPr id="5" name="Footer Placeholder 4">
            <a:extLst>
              <a:ext uri="{FF2B5EF4-FFF2-40B4-BE49-F238E27FC236}">
                <a16:creationId xmlns:a16="http://schemas.microsoft.com/office/drawing/2014/main" id="{CCDF6299-99FC-467F-9469-5D4C07BF6E1B}"/>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735735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C7A9-D8A8-B845-AD3F-491017E0AC73}"/>
              </a:ext>
            </a:extLst>
          </p:cNvPr>
          <p:cNvSpPr>
            <a:spLocks noGrp="1"/>
          </p:cNvSpPr>
          <p:nvPr>
            <p:ph type="title"/>
          </p:nvPr>
        </p:nvSpPr>
        <p:spPr/>
        <p:txBody>
          <a:bodyPr/>
          <a:lstStyle/>
          <a:p>
            <a:r>
              <a:rPr lang="en-US" dirty="0"/>
              <a:t>Does your file system look like this?</a:t>
            </a:r>
          </a:p>
        </p:txBody>
      </p:sp>
      <p:pic>
        <p:nvPicPr>
          <p:cNvPr id="9" name="Content Placeholder 8" descr="Graphical user interface, application&#10;&#10;Description automatically generated">
            <a:extLst>
              <a:ext uri="{FF2B5EF4-FFF2-40B4-BE49-F238E27FC236}">
                <a16:creationId xmlns:a16="http://schemas.microsoft.com/office/drawing/2014/main" id="{5EA85365-0D41-4457-B506-9F0C71290F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1520" y="1463675"/>
            <a:ext cx="8613422" cy="4845050"/>
          </a:xfrm>
        </p:spPr>
      </p:pic>
      <p:sp>
        <p:nvSpPr>
          <p:cNvPr id="4" name="Slide Number Placeholder 3">
            <a:extLst>
              <a:ext uri="{FF2B5EF4-FFF2-40B4-BE49-F238E27FC236}">
                <a16:creationId xmlns:a16="http://schemas.microsoft.com/office/drawing/2014/main" id="{FDEE32D8-E782-9446-B880-AC9B6E729CD1}"/>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5" name="Footer Placeholder 4">
            <a:extLst>
              <a:ext uri="{FF2B5EF4-FFF2-40B4-BE49-F238E27FC236}">
                <a16:creationId xmlns:a16="http://schemas.microsoft.com/office/drawing/2014/main" id="{40A671BF-4AB1-484D-83AE-0C22BFE38757}"/>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01476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932CFC-E447-47A5-A0F6-080EC4A3480B}"/>
              </a:ext>
            </a:extLst>
          </p:cNvPr>
          <p:cNvSpPr>
            <a:spLocks noGrp="1"/>
          </p:cNvSpPr>
          <p:nvPr>
            <p:ph type="title"/>
          </p:nvPr>
        </p:nvSpPr>
        <p:spPr/>
        <p:txBody>
          <a:bodyPr/>
          <a:lstStyle/>
          <a:p>
            <a:r>
              <a:rPr lang="en-US" dirty="0"/>
              <a:t>Complete working (including fork)</a:t>
            </a:r>
          </a:p>
        </p:txBody>
      </p:sp>
      <p:sp>
        <p:nvSpPr>
          <p:cNvPr id="4" name="Slide Number Placeholder 3">
            <a:extLst>
              <a:ext uri="{FF2B5EF4-FFF2-40B4-BE49-F238E27FC236}">
                <a16:creationId xmlns:a16="http://schemas.microsoft.com/office/drawing/2014/main" id="{AB996431-69EC-4025-B3AE-1FD1394BA536}"/>
              </a:ext>
            </a:extLst>
          </p:cNvPr>
          <p:cNvSpPr>
            <a:spLocks noGrp="1"/>
          </p:cNvSpPr>
          <p:nvPr>
            <p:ph type="sldNum" sz="quarter" idx="12"/>
          </p:nvPr>
        </p:nvSpPr>
        <p:spPr/>
        <p:txBody>
          <a:bodyPr/>
          <a:lstStyle/>
          <a:p>
            <a:fld id="{659665DE-58FC-41F4-AC58-2C90A5E00527}" type="slidenum">
              <a:rPr lang="en-US" smtClean="0"/>
              <a:t>30</a:t>
            </a:fld>
            <a:endParaRPr lang="en-US"/>
          </a:p>
        </p:txBody>
      </p:sp>
      <p:sp>
        <p:nvSpPr>
          <p:cNvPr id="5" name="Footer Placeholder 4">
            <a:extLst>
              <a:ext uri="{FF2B5EF4-FFF2-40B4-BE49-F238E27FC236}">
                <a16:creationId xmlns:a16="http://schemas.microsoft.com/office/drawing/2014/main" id="{973FA967-3852-48CC-9121-1A9AEB0F6D02}"/>
              </a:ext>
            </a:extLst>
          </p:cNvPr>
          <p:cNvSpPr>
            <a:spLocks noGrp="1"/>
          </p:cNvSpPr>
          <p:nvPr>
            <p:ph type="ftr" sz="quarter" idx="3"/>
          </p:nvPr>
        </p:nvSpPr>
        <p:spPr/>
        <p:txBody>
          <a:bodyPr/>
          <a:lstStyle/>
          <a:p>
            <a:r>
              <a:rPr lang="en-US"/>
              <a:t>CSE 374 au 20 - Kasey Champion</a:t>
            </a:r>
            <a:endParaRPr lang="en-US" dirty="0"/>
          </a:p>
        </p:txBody>
      </p:sp>
      <p:pic>
        <p:nvPicPr>
          <p:cNvPr id="2050" name="Picture 2" descr="The remote git process.">
            <a:extLst>
              <a:ext uri="{FF2B5EF4-FFF2-40B4-BE49-F238E27FC236}">
                <a16:creationId xmlns:a16="http://schemas.microsoft.com/office/drawing/2014/main" id="{85CFECF0-3DE5-45BE-9E29-204C4C9646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92218" y="1688830"/>
            <a:ext cx="6982690" cy="410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04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248D-D145-4DFC-AA62-0C4C7FB59486}"/>
              </a:ext>
            </a:extLst>
          </p:cNvPr>
          <p:cNvSpPr>
            <a:spLocks noGrp="1"/>
          </p:cNvSpPr>
          <p:nvPr>
            <p:ph type="title"/>
          </p:nvPr>
        </p:nvSpPr>
        <p:spPr/>
        <p:txBody>
          <a:bodyPr/>
          <a:lstStyle/>
          <a:p>
            <a:r>
              <a:rPr lang="en-US" dirty="0"/>
              <a:t>Useful resources</a:t>
            </a:r>
          </a:p>
        </p:txBody>
      </p:sp>
      <p:sp>
        <p:nvSpPr>
          <p:cNvPr id="3" name="Content Placeholder 2">
            <a:extLst>
              <a:ext uri="{FF2B5EF4-FFF2-40B4-BE49-F238E27FC236}">
                <a16:creationId xmlns:a16="http://schemas.microsoft.com/office/drawing/2014/main" id="{1148BCC6-9ABB-4C81-858E-CFF627C91317}"/>
              </a:ext>
            </a:extLst>
          </p:cNvPr>
          <p:cNvSpPr>
            <a:spLocks noGrp="1"/>
          </p:cNvSpPr>
          <p:nvPr>
            <p:ph idx="1"/>
          </p:nvPr>
        </p:nvSpPr>
        <p:spPr/>
        <p:txBody>
          <a:bodyPr/>
          <a:lstStyle/>
          <a:p>
            <a:r>
              <a:rPr lang="en-US" dirty="0"/>
              <a:t> </a:t>
            </a:r>
            <a:r>
              <a:rPr lang="en-US" dirty="0">
                <a:hlinkClick r:id="rId2"/>
              </a:rPr>
              <a:t>Try Git (resources and tutorial)</a:t>
            </a:r>
            <a:endParaRPr lang="en-US" dirty="0"/>
          </a:p>
          <a:p>
            <a:endParaRPr lang="en-US" dirty="0"/>
          </a:p>
          <a:p>
            <a:r>
              <a:rPr lang="en-US" dirty="0"/>
              <a:t> </a:t>
            </a:r>
            <a:r>
              <a:rPr lang="en-US" dirty="0">
                <a:hlinkClick r:id="rId3"/>
              </a:rPr>
              <a:t>The Git Cheat Sheet</a:t>
            </a:r>
            <a:endParaRPr lang="en-US" dirty="0"/>
          </a:p>
          <a:p>
            <a:endParaRPr lang="en-US" dirty="0"/>
          </a:p>
          <a:p>
            <a:r>
              <a:rPr lang="en-US" dirty="0"/>
              <a:t> </a:t>
            </a:r>
            <a:r>
              <a:rPr lang="en-US" dirty="0">
                <a:hlinkClick r:id="rId4"/>
              </a:rPr>
              <a:t>Stack Overflow’s definitive guide for beginners</a:t>
            </a:r>
            <a:endParaRPr lang="en-US" dirty="0"/>
          </a:p>
          <a:p>
            <a:endParaRPr lang="en-US" dirty="0"/>
          </a:p>
          <a:p>
            <a:r>
              <a:rPr lang="en-US" dirty="0"/>
              <a:t> When you are terribly stuck with git</a:t>
            </a:r>
          </a:p>
          <a:p>
            <a:pPr lvl="1"/>
            <a:r>
              <a:rPr lang="en-US" dirty="0"/>
              <a:t> DO NOT PANIC! Even experienced developers get stuck with git issues</a:t>
            </a:r>
          </a:p>
          <a:p>
            <a:pPr lvl="1"/>
            <a:r>
              <a:rPr lang="en-US" dirty="0"/>
              <a:t> </a:t>
            </a:r>
            <a:r>
              <a:rPr lang="en-US" dirty="0">
                <a:hlinkClick r:id="rId5"/>
              </a:rPr>
              <a:t>https://ohshitgit.com/</a:t>
            </a:r>
            <a:endParaRPr lang="en-US" dirty="0"/>
          </a:p>
          <a:p>
            <a:pPr lvl="1"/>
            <a:r>
              <a:rPr lang="en-US" dirty="0"/>
              <a:t> </a:t>
            </a:r>
            <a:r>
              <a:rPr lang="en-US" dirty="0">
                <a:hlinkClick r:id="rId6"/>
              </a:rPr>
              <a:t>https://stackoverflow.com/questions/tagged/git</a:t>
            </a:r>
            <a:endParaRPr lang="en-US" dirty="0"/>
          </a:p>
          <a:p>
            <a:endParaRPr lang="en-US" dirty="0"/>
          </a:p>
        </p:txBody>
      </p:sp>
      <p:sp>
        <p:nvSpPr>
          <p:cNvPr id="4" name="Slide Number Placeholder 3">
            <a:extLst>
              <a:ext uri="{FF2B5EF4-FFF2-40B4-BE49-F238E27FC236}">
                <a16:creationId xmlns:a16="http://schemas.microsoft.com/office/drawing/2014/main" id="{DF8F4773-9C16-450F-81C1-1659EB428EAB}"/>
              </a:ext>
            </a:extLst>
          </p:cNvPr>
          <p:cNvSpPr>
            <a:spLocks noGrp="1"/>
          </p:cNvSpPr>
          <p:nvPr>
            <p:ph type="sldNum" sz="quarter" idx="12"/>
          </p:nvPr>
        </p:nvSpPr>
        <p:spPr/>
        <p:txBody>
          <a:bodyPr/>
          <a:lstStyle/>
          <a:p>
            <a:fld id="{659665DE-58FC-41F4-AC58-2C90A5E00527}" type="slidenum">
              <a:rPr lang="en-US" smtClean="0"/>
              <a:t>31</a:t>
            </a:fld>
            <a:endParaRPr lang="en-US"/>
          </a:p>
        </p:txBody>
      </p:sp>
      <p:sp>
        <p:nvSpPr>
          <p:cNvPr id="5" name="Footer Placeholder 4">
            <a:extLst>
              <a:ext uri="{FF2B5EF4-FFF2-40B4-BE49-F238E27FC236}">
                <a16:creationId xmlns:a16="http://schemas.microsoft.com/office/drawing/2014/main" id="{70ECBFF9-7C6A-44C6-A9A3-5AD183ADFE65}"/>
              </a:ext>
            </a:extLst>
          </p:cNvPr>
          <p:cNvSpPr>
            <a:spLocks noGrp="1"/>
          </p:cNvSpPr>
          <p:nvPr>
            <p:ph type="ftr" sz="quarter" idx="3"/>
          </p:nvPr>
        </p:nvSpPr>
        <p:spPr/>
        <p:txBody>
          <a:bodyPr/>
          <a:lstStyle/>
          <a:p>
            <a:r>
              <a:rPr lang="en-US" dirty="0"/>
              <a:t>CSE 374 au 20 - Kasey Champion</a:t>
            </a:r>
          </a:p>
        </p:txBody>
      </p:sp>
    </p:spTree>
    <p:extLst>
      <p:ext uri="{BB962C8B-B14F-4D97-AF65-F5344CB8AC3E}">
        <p14:creationId xmlns:p14="http://schemas.microsoft.com/office/powerpoint/2010/main" val="1904051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B958-8E5E-4A1F-8AA8-B5BCAF0A5D08}"/>
              </a:ext>
            </a:extLst>
          </p:cNvPr>
          <p:cNvSpPr>
            <a:spLocks noGrp="1"/>
          </p:cNvSpPr>
          <p:nvPr>
            <p:ph type="title"/>
          </p:nvPr>
        </p:nvSpPr>
        <p:spPr/>
        <p:txBody>
          <a:bodyPr/>
          <a:lstStyle/>
          <a:p>
            <a:r>
              <a:rPr lang="en-US" dirty="0"/>
              <a:t>Issues faced</a:t>
            </a:r>
          </a:p>
        </p:txBody>
      </p:sp>
      <p:sp>
        <p:nvSpPr>
          <p:cNvPr id="3" name="Content Placeholder 2">
            <a:extLst>
              <a:ext uri="{FF2B5EF4-FFF2-40B4-BE49-F238E27FC236}">
                <a16:creationId xmlns:a16="http://schemas.microsoft.com/office/drawing/2014/main" id="{CF4C94C4-D3FF-4611-89FB-9CCEA37F4954}"/>
              </a:ext>
            </a:extLst>
          </p:cNvPr>
          <p:cNvSpPr>
            <a:spLocks noGrp="1"/>
          </p:cNvSpPr>
          <p:nvPr>
            <p:ph idx="1"/>
          </p:nvPr>
        </p:nvSpPr>
        <p:spPr/>
        <p:txBody>
          <a:bodyPr>
            <a:normAutofit/>
          </a:bodyPr>
          <a:lstStyle/>
          <a:p>
            <a:pPr marL="0" indent="0">
              <a:buNone/>
            </a:pPr>
            <a:endParaRPr lang="en-US" dirty="0"/>
          </a:p>
          <a:p>
            <a:pPr marL="225425" indent="-225425"/>
            <a:r>
              <a:rPr lang="en-US" dirty="0"/>
              <a:t>Multiple copies of the same files</a:t>
            </a:r>
          </a:p>
          <a:p>
            <a:pPr marL="225425" indent="-225425"/>
            <a:endParaRPr lang="en-US" sz="1100" dirty="0"/>
          </a:p>
          <a:p>
            <a:pPr marL="225425" indent="-225425"/>
            <a:r>
              <a:rPr lang="en-US" dirty="0"/>
              <a:t>Changes leading to scripts being broken with no way to go back</a:t>
            </a:r>
          </a:p>
          <a:p>
            <a:pPr marL="225425" indent="-225425"/>
            <a:endParaRPr lang="en-US" sz="1100" dirty="0"/>
          </a:p>
          <a:p>
            <a:pPr marL="225425" indent="-225425"/>
            <a:r>
              <a:rPr lang="en-US" dirty="0"/>
              <a:t>Accidental deletion of files</a:t>
            </a:r>
          </a:p>
          <a:p>
            <a:pPr marL="225425" indent="-225425"/>
            <a:endParaRPr lang="en-US" sz="1100" dirty="0"/>
          </a:p>
          <a:p>
            <a:pPr marL="225425" indent="-225425"/>
            <a:r>
              <a:rPr lang="en-US" dirty="0"/>
              <a:t>Lost computer leads to loss of files</a:t>
            </a:r>
          </a:p>
          <a:p>
            <a:pPr marL="225425" indent="-225425"/>
            <a:endParaRPr lang="en-US" sz="1100" dirty="0"/>
          </a:p>
          <a:p>
            <a:pPr marL="225425" indent="-225425"/>
            <a:r>
              <a:rPr lang="en-US" dirty="0"/>
              <a:t>Collaboration on a project can be difficult if each collaborator has their own copy</a:t>
            </a:r>
          </a:p>
          <a:p>
            <a:pPr marL="0" indent="0">
              <a:buNone/>
            </a:pPr>
            <a:endParaRPr lang="en-US" dirty="0"/>
          </a:p>
        </p:txBody>
      </p:sp>
      <p:sp>
        <p:nvSpPr>
          <p:cNvPr id="4" name="Slide Number Placeholder 3">
            <a:extLst>
              <a:ext uri="{FF2B5EF4-FFF2-40B4-BE49-F238E27FC236}">
                <a16:creationId xmlns:a16="http://schemas.microsoft.com/office/drawing/2014/main" id="{318C3F17-E467-46A3-B386-81B1D96A0EF2}"/>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5" name="Footer Placeholder 4">
            <a:extLst>
              <a:ext uri="{FF2B5EF4-FFF2-40B4-BE49-F238E27FC236}">
                <a16:creationId xmlns:a16="http://schemas.microsoft.com/office/drawing/2014/main" id="{43D1D6C8-6F91-4F8E-9A7E-AAF38F046B54}"/>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52012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0BBE-13AE-44DC-8DF1-C21CE936A4C5}"/>
              </a:ext>
            </a:extLst>
          </p:cNvPr>
          <p:cNvSpPr>
            <a:spLocks noGrp="1"/>
          </p:cNvSpPr>
          <p:nvPr>
            <p:ph type="title"/>
          </p:nvPr>
        </p:nvSpPr>
        <p:spPr/>
        <p:txBody>
          <a:bodyPr/>
          <a:lstStyle/>
          <a:p>
            <a:r>
              <a:rPr lang="en-US" dirty="0"/>
              <a:t>Version Control to the rescue!</a:t>
            </a:r>
          </a:p>
        </p:txBody>
      </p:sp>
      <p:sp>
        <p:nvSpPr>
          <p:cNvPr id="3" name="Content Placeholder 2">
            <a:extLst>
              <a:ext uri="{FF2B5EF4-FFF2-40B4-BE49-F238E27FC236}">
                <a16:creationId xmlns:a16="http://schemas.microsoft.com/office/drawing/2014/main" id="{9DF616B9-EC00-40D7-81A0-4F722B646E02}"/>
              </a:ext>
            </a:extLst>
          </p:cNvPr>
          <p:cNvSpPr>
            <a:spLocks noGrp="1"/>
          </p:cNvSpPr>
          <p:nvPr>
            <p:ph idx="1"/>
          </p:nvPr>
        </p:nvSpPr>
        <p:spPr/>
        <p:txBody>
          <a:bodyPr/>
          <a:lstStyle/>
          <a:p>
            <a:endParaRPr lang="en-US" dirty="0"/>
          </a:p>
          <a:p>
            <a:r>
              <a:rPr lang="en-US" dirty="0"/>
              <a:t> Version control is software that keeps track of changes to a set of files</a:t>
            </a:r>
          </a:p>
          <a:p>
            <a:endParaRPr lang="en-US" dirty="0"/>
          </a:p>
          <a:p>
            <a:r>
              <a:rPr lang="en-US" dirty="0"/>
              <a:t> Version control enables multiple people to simultaneously work on a single project.</a:t>
            </a:r>
          </a:p>
          <a:p>
            <a:endParaRPr lang="en-US" dirty="0"/>
          </a:p>
          <a:p>
            <a:r>
              <a:rPr lang="en-US" dirty="0"/>
              <a:t> Places we see version control:</a:t>
            </a:r>
          </a:p>
          <a:p>
            <a:pPr lvl="1"/>
            <a:r>
              <a:rPr lang="en-US" dirty="0"/>
              <a:t> Microsoft Word allows us to undo our most recent changes (go back to a previous version)</a:t>
            </a:r>
          </a:p>
          <a:p>
            <a:pPr lvl="1"/>
            <a:r>
              <a:rPr lang="en-US" dirty="0"/>
              <a:t> In Google Docs you can see the version history of files, see who made these changes and revert back</a:t>
            </a:r>
          </a:p>
          <a:p>
            <a:pPr lvl="1"/>
            <a:r>
              <a:rPr lang="en-US" dirty="0"/>
              <a:t> You (hopefully) back up your computer to a cloud storage like Google Drive or Dropbox</a:t>
            </a:r>
          </a:p>
          <a:p>
            <a:pPr lvl="1"/>
            <a:r>
              <a:rPr lang="en-US" dirty="0"/>
              <a:t> Gradescope also allows you to look at your previous submission</a:t>
            </a:r>
          </a:p>
        </p:txBody>
      </p:sp>
      <p:sp>
        <p:nvSpPr>
          <p:cNvPr id="4" name="Slide Number Placeholder 3">
            <a:extLst>
              <a:ext uri="{FF2B5EF4-FFF2-40B4-BE49-F238E27FC236}">
                <a16:creationId xmlns:a16="http://schemas.microsoft.com/office/drawing/2014/main" id="{A1E15485-1221-41CA-90CF-6597B5948990}"/>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5" name="Footer Placeholder 4">
            <a:extLst>
              <a:ext uri="{FF2B5EF4-FFF2-40B4-BE49-F238E27FC236}">
                <a16:creationId xmlns:a16="http://schemas.microsoft.com/office/drawing/2014/main" id="{5ADE6573-17CD-40B9-AC7E-9BBCA22F68AB}"/>
              </a:ext>
            </a:extLst>
          </p:cNvPr>
          <p:cNvSpPr>
            <a:spLocks noGrp="1"/>
          </p:cNvSpPr>
          <p:nvPr>
            <p:ph type="ftr" sz="quarter" idx="3"/>
          </p:nvPr>
        </p:nvSpPr>
        <p:spPr/>
        <p:txBody>
          <a:bodyPr/>
          <a:lstStyle/>
          <a:p>
            <a:r>
              <a:rPr lang="en-US" dirty="0"/>
              <a:t>CSE 374 au 20 - Kasey Champion</a:t>
            </a:r>
          </a:p>
        </p:txBody>
      </p:sp>
    </p:spTree>
    <p:extLst>
      <p:ext uri="{BB962C8B-B14F-4D97-AF65-F5344CB8AC3E}">
        <p14:creationId xmlns:p14="http://schemas.microsoft.com/office/powerpoint/2010/main" val="2911798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E311-73B6-4B2F-8B12-0514582FEDCF}"/>
              </a:ext>
            </a:extLst>
          </p:cNvPr>
          <p:cNvSpPr>
            <a:spLocks noGrp="1"/>
          </p:cNvSpPr>
          <p:nvPr>
            <p:ph type="title"/>
          </p:nvPr>
        </p:nvSpPr>
        <p:spPr/>
        <p:txBody>
          <a:bodyPr/>
          <a:lstStyle/>
          <a:p>
            <a:r>
              <a:rPr lang="en-US" dirty="0"/>
              <a:t>Version Control in Gradescope</a:t>
            </a:r>
          </a:p>
        </p:txBody>
      </p:sp>
      <p:pic>
        <p:nvPicPr>
          <p:cNvPr id="6" name="Content Placeholder 5">
            <a:extLst>
              <a:ext uri="{FF2B5EF4-FFF2-40B4-BE49-F238E27FC236}">
                <a16:creationId xmlns:a16="http://schemas.microsoft.com/office/drawing/2014/main" id="{A85C700C-431E-4614-AAB5-11269EFE4502}"/>
              </a:ext>
            </a:extLst>
          </p:cNvPr>
          <p:cNvPicPr>
            <a:picLocks noGrp="1" noChangeAspect="1"/>
          </p:cNvPicPr>
          <p:nvPr>
            <p:ph idx="1"/>
          </p:nvPr>
        </p:nvPicPr>
        <p:blipFill>
          <a:blip r:embed="rId3"/>
          <a:stretch>
            <a:fillRect/>
          </a:stretch>
        </p:blipFill>
        <p:spPr>
          <a:xfrm>
            <a:off x="1227979" y="1463675"/>
            <a:ext cx="9880505" cy="4845050"/>
          </a:xfrm>
          <a:prstGeom prst="rect">
            <a:avLst/>
          </a:prstGeom>
        </p:spPr>
      </p:pic>
      <p:sp>
        <p:nvSpPr>
          <p:cNvPr id="4" name="Slide Number Placeholder 3">
            <a:extLst>
              <a:ext uri="{FF2B5EF4-FFF2-40B4-BE49-F238E27FC236}">
                <a16:creationId xmlns:a16="http://schemas.microsoft.com/office/drawing/2014/main" id="{CC4A29E3-BFD6-438A-8809-268262BF6482}"/>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5" name="Footer Placeholder 4">
            <a:extLst>
              <a:ext uri="{FF2B5EF4-FFF2-40B4-BE49-F238E27FC236}">
                <a16:creationId xmlns:a16="http://schemas.microsoft.com/office/drawing/2014/main" id="{337137DC-1E85-41A9-BFF3-D254C2D481C1}"/>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93157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A6898D-F720-4989-84EB-9563EC51DB44}"/>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6" name="Title 5">
            <a:extLst>
              <a:ext uri="{FF2B5EF4-FFF2-40B4-BE49-F238E27FC236}">
                <a16:creationId xmlns:a16="http://schemas.microsoft.com/office/drawing/2014/main" id="{E0023CAF-DE56-4D99-9C0C-BD527DA405BB}"/>
              </a:ext>
            </a:extLst>
          </p:cNvPr>
          <p:cNvSpPr>
            <a:spLocks noGrp="1"/>
          </p:cNvSpPr>
          <p:nvPr>
            <p:ph type="title"/>
          </p:nvPr>
        </p:nvSpPr>
        <p:spPr>
          <a:xfrm>
            <a:off x="575239" y="242256"/>
            <a:ext cx="11187259" cy="1014667"/>
          </a:xfrm>
        </p:spPr>
        <p:txBody>
          <a:bodyPr/>
          <a:lstStyle/>
          <a:p>
            <a:r>
              <a:rPr lang="en-US" dirty="0"/>
              <a:t>Decentralized vs centralized storage</a:t>
            </a:r>
          </a:p>
        </p:txBody>
      </p:sp>
      <p:sp>
        <p:nvSpPr>
          <p:cNvPr id="5" name="Footer Placeholder 4">
            <a:extLst>
              <a:ext uri="{FF2B5EF4-FFF2-40B4-BE49-F238E27FC236}">
                <a16:creationId xmlns:a16="http://schemas.microsoft.com/office/drawing/2014/main" id="{8A8091F1-6AFF-467C-B712-5E47783A3DC5}"/>
              </a:ext>
            </a:extLst>
          </p:cNvPr>
          <p:cNvSpPr>
            <a:spLocks noGrp="1"/>
          </p:cNvSpPr>
          <p:nvPr>
            <p:ph type="ftr" sz="quarter" idx="3"/>
          </p:nvPr>
        </p:nvSpPr>
        <p:spPr/>
        <p:txBody>
          <a:bodyPr/>
          <a:lstStyle/>
          <a:p>
            <a:r>
              <a:rPr lang="en-US"/>
              <a:t>CSE 374 au 20 - Kasey Champion</a:t>
            </a:r>
            <a:endParaRPr lang="en-US" dirty="0"/>
          </a:p>
        </p:txBody>
      </p:sp>
      <p:grpSp>
        <p:nvGrpSpPr>
          <p:cNvPr id="88" name="Group 87">
            <a:extLst>
              <a:ext uri="{FF2B5EF4-FFF2-40B4-BE49-F238E27FC236}">
                <a16:creationId xmlns:a16="http://schemas.microsoft.com/office/drawing/2014/main" id="{96BDED89-AED0-4C12-B59E-4E5B4C557615}"/>
              </a:ext>
            </a:extLst>
          </p:cNvPr>
          <p:cNvGrpSpPr/>
          <p:nvPr/>
        </p:nvGrpSpPr>
        <p:grpSpPr>
          <a:xfrm>
            <a:off x="822907" y="1939483"/>
            <a:ext cx="4876738" cy="3648969"/>
            <a:chOff x="822907" y="1939483"/>
            <a:chExt cx="4876738" cy="3648969"/>
          </a:xfrm>
        </p:grpSpPr>
        <p:pic>
          <p:nvPicPr>
            <p:cNvPr id="20" name="Content Placeholder 17" descr="Laptop">
              <a:extLst>
                <a:ext uri="{FF2B5EF4-FFF2-40B4-BE49-F238E27FC236}">
                  <a16:creationId xmlns:a16="http://schemas.microsoft.com/office/drawing/2014/main" id="{92BCE8B1-69AF-43E6-BA93-88031F535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467" y="1939483"/>
              <a:ext cx="914400" cy="914400"/>
            </a:xfrm>
            <a:prstGeom prst="rect">
              <a:avLst/>
            </a:prstGeom>
          </p:spPr>
        </p:pic>
        <p:pic>
          <p:nvPicPr>
            <p:cNvPr id="24" name="Content Placeholder 17" descr="Laptop">
              <a:extLst>
                <a:ext uri="{FF2B5EF4-FFF2-40B4-BE49-F238E27FC236}">
                  <a16:creationId xmlns:a16="http://schemas.microsoft.com/office/drawing/2014/main" id="{44A6D18F-DB48-4445-905E-3FBC7685D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1987" y="4608205"/>
              <a:ext cx="914400" cy="914400"/>
            </a:xfrm>
            <a:prstGeom prst="rect">
              <a:avLst/>
            </a:prstGeom>
          </p:spPr>
        </p:pic>
        <p:pic>
          <p:nvPicPr>
            <p:cNvPr id="25" name="Content Placeholder 17" descr="Laptop">
              <a:extLst>
                <a:ext uri="{FF2B5EF4-FFF2-40B4-BE49-F238E27FC236}">
                  <a16:creationId xmlns:a16="http://schemas.microsoft.com/office/drawing/2014/main" id="{D29E7F1E-F4F1-4123-AD4D-BD7196F6FA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6508" y="1939483"/>
              <a:ext cx="914400" cy="914400"/>
            </a:xfrm>
            <a:prstGeom prst="rect">
              <a:avLst/>
            </a:prstGeom>
          </p:spPr>
        </p:pic>
        <p:cxnSp>
          <p:nvCxnSpPr>
            <p:cNvPr id="28" name="Straight Arrow Connector 27">
              <a:extLst>
                <a:ext uri="{FF2B5EF4-FFF2-40B4-BE49-F238E27FC236}">
                  <a16:creationId xmlns:a16="http://schemas.microsoft.com/office/drawing/2014/main" id="{C86CF068-BA5A-4A25-A7A2-B10E5776F560}"/>
                </a:ext>
              </a:extLst>
            </p:cNvPr>
            <p:cNvCxnSpPr>
              <a:cxnSpLocks/>
              <a:stCxn id="24" idx="0"/>
              <a:endCxn id="20" idx="2"/>
            </p:cNvCxnSpPr>
            <p:nvPr/>
          </p:nvCxnSpPr>
          <p:spPr>
            <a:xfrm flipH="1" flipV="1">
              <a:off x="1354667" y="2853883"/>
              <a:ext cx="1904520" cy="175432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7EC0008-3E9B-487F-B49C-B847CBC0B2B8}"/>
                </a:ext>
              </a:extLst>
            </p:cNvPr>
            <p:cNvCxnSpPr>
              <a:cxnSpLocks/>
              <a:stCxn id="24" idx="0"/>
              <a:endCxn id="25" idx="2"/>
            </p:cNvCxnSpPr>
            <p:nvPr/>
          </p:nvCxnSpPr>
          <p:spPr>
            <a:xfrm flipV="1">
              <a:off x="3259187" y="2853883"/>
              <a:ext cx="1904521" cy="175432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963DC1-DCD7-4BD4-BECD-7E4C8DA7E2BE}"/>
                </a:ext>
              </a:extLst>
            </p:cNvPr>
            <p:cNvCxnSpPr>
              <a:cxnSpLocks/>
              <a:stCxn id="25" idx="1"/>
              <a:endCxn id="20" idx="3"/>
            </p:cNvCxnSpPr>
            <p:nvPr/>
          </p:nvCxnSpPr>
          <p:spPr>
            <a:xfrm flipH="1">
              <a:off x="1811867" y="2396683"/>
              <a:ext cx="289464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759945-326E-4D2B-BBF7-E1DDDAD59AAC}"/>
                </a:ext>
              </a:extLst>
            </p:cNvPr>
            <p:cNvSpPr txBox="1"/>
            <p:nvPr/>
          </p:nvSpPr>
          <p:spPr>
            <a:xfrm>
              <a:off x="822907" y="2657676"/>
              <a:ext cx="1071876" cy="261610"/>
            </a:xfrm>
            <a:prstGeom prst="rect">
              <a:avLst/>
            </a:prstGeom>
            <a:noFill/>
          </p:spPr>
          <p:txBody>
            <a:bodyPr wrap="square" rtlCol="0">
              <a:spAutoFit/>
            </a:bodyPr>
            <a:lstStyle/>
            <a:p>
              <a:pPr algn="ctr"/>
              <a:r>
                <a:rPr lang="en-US" sz="1100" dirty="0"/>
                <a:t>Collaborator 1</a:t>
              </a:r>
            </a:p>
          </p:txBody>
        </p:sp>
        <p:sp>
          <p:nvSpPr>
            <p:cNvPr id="34" name="TextBox 33">
              <a:extLst>
                <a:ext uri="{FF2B5EF4-FFF2-40B4-BE49-F238E27FC236}">
                  <a16:creationId xmlns:a16="http://schemas.microsoft.com/office/drawing/2014/main" id="{0AE8199E-4D61-4D2D-80FA-C3D89DEF59DE}"/>
                </a:ext>
              </a:extLst>
            </p:cNvPr>
            <p:cNvSpPr txBox="1"/>
            <p:nvPr/>
          </p:nvSpPr>
          <p:spPr>
            <a:xfrm>
              <a:off x="4627769" y="2657676"/>
              <a:ext cx="1071876" cy="261610"/>
            </a:xfrm>
            <a:prstGeom prst="rect">
              <a:avLst/>
            </a:prstGeom>
            <a:noFill/>
          </p:spPr>
          <p:txBody>
            <a:bodyPr wrap="square" rtlCol="0">
              <a:spAutoFit/>
            </a:bodyPr>
            <a:lstStyle/>
            <a:p>
              <a:pPr algn="ctr"/>
              <a:r>
                <a:rPr lang="en-US" sz="1100" dirty="0"/>
                <a:t>Collaborator 3</a:t>
              </a:r>
            </a:p>
          </p:txBody>
        </p:sp>
        <p:sp>
          <p:nvSpPr>
            <p:cNvPr id="35" name="TextBox 34">
              <a:extLst>
                <a:ext uri="{FF2B5EF4-FFF2-40B4-BE49-F238E27FC236}">
                  <a16:creationId xmlns:a16="http://schemas.microsoft.com/office/drawing/2014/main" id="{7399D010-5E9D-4F64-BFC6-1709F1AF8325}"/>
                </a:ext>
              </a:extLst>
            </p:cNvPr>
            <p:cNvSpPr txBox="1"/>
            <p:nvPr/>
          </p:nvSpPr>
          <p:spPr>
            <a:xfrm>
              <a:off x="2723249" y="5326842"/>
              <a:ext cx="1071876" cy="261610"/>
            </a:xfrm>
            <a:prstGeom prst="rect">
              <a:avLst/>
            </a:prstGeom>
            <a:noFill/>
          </p:spPr>
          <p:txBody>
            <a:bodyPr wrap="square" rtlCol="0">
              <a:spAutoFit/>
            </a:bodyPr>
            <a:lstStyle/>
            <a:p>
              <a:pPr algn="ctr"/>
              <a:r>
                <a:rPr lang="en-US" sz="1100" dirty="0"/>
                <a:t>Collaborator 2</a:t>
              </a:r>
            </a:p>
          </p:txBody>
        </p:sp>
      </p:grpSp>
      <p:grpSp>
        <p:nvGrpSpPr>
          <p:cNvPr id="85" name="Group 84">
            <a:extLst>
              <a:ext uri="{FF2B5EF4-FFF2-40B4-BE49-F238E27FC236}">
                <a16:creationId xmlns:a16="http://schemas.microsoft.com/office/drawing/2014/main" id="{D8E11806-D181-4E42-A1FB-1C8755C65D4C}"/>
              </a:ext>
            </a:extLst>
          </p:cNvPr>
          <p:cNvGrpSpPr/>
          <p:nvPr/>
        </p:nvGrpSpPr>
        <p:grpSpPr>
          <a:xfrm>
            <a:off x="6571094" y="1704013"/>
            <a:ext cx="4423716" cy="3852780"/>
            <a:chOff x="6492355" y="1604370"/>
            <a:chExt cx="4423716" cy="3852780"/>
          </a:xfrm>
        </p:grpSpPr>
        <p:cxnSp>
          <p:nvCxnSpPr>
            <p:cNvPr id="26" name="Straight Arrow Connector 25">
              <a:extLst>
                <a:ext uri="{FF2B5EF4-FFF2-40B4-BE49-F238E27FC236}">
                  <a16:creationId xmlns:a16="http://schemas.microsoft.com/office/drawing/2014/main" id="{C048F678-2A7D-45C2-AE21-93ED1645897D}"/>
                </a:ext>
              </a:extLst>
            </p:cNvPr>
            <p:cNvCxnSpPr>
              <a:cxnSpLocks/>
              <a:endCxn id="11" idx="1"/>
            </p:cNvCxnSpPr>
            <p:nvPr/>
          </p:nvCxnSpPr>
          <p:spPr>
            <a:xfrm flipV="1">
              <a:off x="7027002" y="2302682"/>
              <a:ext cx="1274035" cy="131595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F3FBEF-A4E6-4DDD-BD74-99FC647F5BD0}"/>
                </a:ext>
              </a:extLst>
            </p:cNvPr>
            <p:cNvCxnSpPr>
              <a:cxnSpLocks/>
              <a:stCxn id="21" idx="0"/>
              <a:endCxn id="11" idx="2"/>
            </p:cNvCxnSpPr>
            <p:nvPr/>
          </p:nvCxnSpPr>
          <p:spPr>
            <a:xfrm flipV="1">
              <a:off x="8758237" y="2759882"/>
              <a:ext cx="0" cy="171751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5190A5B-8D96-4307-A4AC-D053AFCF4314}"/>
                </a:ext>
              </a:extLst>
            </p:cNvPr>
            <p:cNvCxnSpPr>
              <a:cxnSpLocks/>
              <a:stCxn id="23" idx="0"/>
              <a:endCxn id="11" idx="3"/>
            </p:cNvCxnSpPr>
            <p:nvPr/>
          </p:nvCxnSpPr>
          <p:spPr>
            <a:xfrm flipH="1" flipV="1">
              <a:off x="9215437" y="2302682"/>
              <a:ext cx="1164696" cy="128504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1C3B0E2-4FFA-4074-88F7-9C531CB3A41E}"/>
                </a:ext>
              </a:extLst>
            </p:cNvPr>
            <p:cNvGrpSpPr/>
            <p:nvPr/>
          </p:nvGrpSpPr>
          <p:grpSpPr>
            <a:xfrm>
              <a:off x="8222299" y="1604370"/>
              <a:ext cx="1071876" cy="1155512"/>
              <a:chOff x="8222299" y="1604370"/>
              <a:chExt cx="1071876" cy="1155512"/>
            </a:xfrm>
          </p:grpSpPr>
          <p:pic>
            <p:nvPicPr>
              <p:cNvPr id="11" name="Content Placeholder 9" descr="Database">
                <a:extLst>
                  <a:ext uri="{FF2B5EF4-FFF2-40B4-BE49-F238E27FC236}">
                    <a16:creationId xmlns:a16="http://schemas.microsoft.com/office/drawing/2014/main" id="{4FE86479-1BBF-405F-ADB0-4E2645A883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01037" y="1845482"/>
                <a:ext cx="914400" cy="914400"/>
              </a:xfrm>
              <a:prstGeom prst="rect">
                <a:avLst/>
              </a:prstGeom>
            </p:spPr>
          </p:pic>
          <p:sp>
            <p:nvSpPr>
              <p:cNvPr id="47" name="TextBox 46">
                <a:extLst>
                  <a:ext uri="{FF2B5EF4-FFF2-40B4-BE49-F238E27FC236}">
                    <a16:creationId xmlns:a16="http://schemas.microsoft.com/office/drawing/2014/main" id="{32C7B4EE-994C-4F30-B969-64EF3AC01193}"/>
                  </a:ext>
                </a:extLst>
              </p:cNvPr>
              <p:cNvSpPr txBox="1"/>
              <p:nvPr/>
            </p:nvSpPr>
            <p:spPr>
              <a:xfrm>
                <a:off x="8222299" y="1604370"/>
                <a:ext cx="1071876" cy="261610"/>
              </a:xfrm>
              <a:prstGeom prst="rect">
                <a:avLst/>
              </a:prstGeom>
              <a:noFill/>
            </p:spPr>
            <p:txBody>
              <a:bodyPr wrap="square" rtlCol="0">
                <a:spAutoFit/>
              </a:bodyPr>
              <a:lstStyle/>
              <a:p>
                <a:pPr algn="ctr"/>
                <a:r>
                  <a:rPr lang="en-US" sz="1100" dirty="0"/>
                  <a:t>Remote Copy </a:t>
                </a:r>
              </a:p>
            </p:txBody>
          </p:sp>
        </p:grpSp>
        <p:grpSp>
          <p:nvGrpSpPr>
            <p:cNvPr id="76" name="Group 75">
              <a:extLst>
                <a:ext uri="{FF2B5EF4-FFF2-40B4-BE49-F238E27FC236}">
                  <a16:creationId xmlns:a16="http://schemas.microsoft.com/office/drawing/2014/main" id="{7AD46911-1370-4BA9-BFE4-E94E8D70B8EE}"/>
                </a:ext>
              </a:extLst>
            </p:cNvPr>
            <p:cNvGrpSpPr/>
            <p:nvPr/>
          </p:nvGrpSpPr>
          <p:grpSpPr>
            <a:xfrm>
              <a:off x="9844195" y="3587729"/>
              <a:ext cx="1071876" cy="943877"/>
              <a:chOff x="9844195" y="3587729"/>
              <a:chExt cx="1071876" cy="943877"/>
            </a:xfrm>
          </p:grpSpPr>
          <p:pic>
            <p:nvPicPr>
              <p:cNvPr id="23" name="Content Placeholder 17" descr="Laptop">
                <a:extLst>
                  <a:ext uri="{FF2B5EF4-FFF2-40B4-BE49-F238E27FC236}">
                    <a16:creationId xmlns:a16="http://schemas.microsoft.com/office/drawing/2014/main" id="{3BEEB67E-DFD9-4E29-9E7B-CD096B239F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2933" y="3587729"/>
                <a:ext cx="914400" cy="914400"/>
              </a:xfrm>
              <a:prstGeom prst="rect">
                <a:avLst/>
              </a:prstGeom>
            </p:spPr>
          </p:pic>
          <p:sp>
            <p:nvSpPr>
              <p:cNvPr id="49" name="TextBox 48">
                <a:extLst>
                  <a:ext uri="{FF2B5EF4-FFF2-40B4-BE49-F238E27FC236}">
                    <a16:creationId xmlns:a16="http://schemas.microsoft.com/office/drawing/2014/main" id="{5C45A7D3-A520-4998-ACBB-90D147680D77}"/>
                  </a:ext>
                </a:extLst>
              </p:cNvPr>
              <p:cNvSpPr txBox="1"/>
              <p:nvPr/>
            </p:nvSpPr>
            <p:spPr>
              <a:xfrm>
                <a:off x="9844195" y="4269996"/>
                <a:ext cx="1071876" cy="261610"/>
              </a:xfrm>
              <a:prstGeom prst="rect">
                <a:avLst/>
              </a:prstGeom>
              <a:noFill/>
            </p:spPr>
            <p:txBody>
              <a:bodyPr wrap="square" rtlCol="0">
                <a:spAutoFit/>
              </a:bodyPr>
              <a:lstStyle/>
              <a:p>
                <a:pPr algn="ctr"/>
                <a:r>
                  <a:rPr lang="en-US" sz="1100" dirty="0"/>
                  <a:t>Collaborator 3</a:t>
                </a:r>
              </a:p>
            </p:txBody>
          </p:sp>
        </p:grpSp>
        <p:grpSp>
          <p:nvGrpSpPr>
            <p:cNvPr id="70" name="Group 69">
              <a:extLst>
                <a:ext uri="{FF2B5EF4-FFF2-40B4-BE49-F238E27FC236}">
                  <a16:creationId xmlns:a16="http://schemas.microsoft.com/office/drawing/2014/main" id="{25B85971-168A-40A5-8FBC-10DB26599A3B}"/>
                </a:ext>
              </a:extLst>
            </p:cNvPr>
            <p:cNvGrpSpPr/>
            <p:nvPr/>
          </p:nvGrpSpPr>
          <p:grpSpPr>
            <a:xfrm>
              <a:off x="8222299" y="4477400"/>
              <a:ext cx="1071876" cy="979750"/>
              <a:chOff x="8222299" y="4477400"/>
              <a:chExt cx="1071876" cy="979750"/>
            </a:xfrm>
          </p:grpSpPr>
          <p:pic>
            <p:nvPicPr>
              <p:cNvPr id="21" name="Content Placeholder 17" descr="Laptop">
                <a:extLst>
                  <a:ext uri="{FF2B5EF4-FFF2-40B4-BE49-F238E27FC236}">
                    <a16:creationId xmlns:a16="http://schemas.microsoft.com/office/drawing/2014/main" id="{0FEB60AB-30C8-4220-8FD0-0368559BCB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1037" y="4477400"/>
                <a:ext cx="914400" cy="914400"/>
              </a:xfrm>
              <a:prstGeom prst="rect">
                <a:avLst/>
              </a:prstGeom>
            </p:spPr>
          </p:pic>
          <p:sp>
            <p:nvSpPr>
              <p:cNvPr id="54" name="TextBox 53">
                <a:extLst>
                  <a:ext uri="{FF2B5EF4-FFF2-40B4-BE49-F238E27FC236}">
                    <a16:creationId xmlns:a16="http://schemas.microsoft.com/office/drawing/2014/main" id="{F8D18B02-E258-4A05-AC5A-3BE6D023297A}"/>
                  </a:ext>
                </a:extLst>
              </p:cNvPr>
              <p:cNvSpPr txBox="1"/>
              <p:nvPr/>
            </p:nvSpPr>
            <p:spPr>
              <a:xfrm>
                <a:off x="8222299" y="5195540"/>
                <a:ext cx="1071876" cy="261610"/>
              </a:xfrm>
              <a:prstGeom prst="rect">
                <a:avLst/>
              </a:prstGeom>
              <a:noFill/>
            </p:spPr>
            <p:txBody>
              <a:bodyPr wrap="square" rtlCol="0">
                <a:spAutoFit/>
              </a:bodyPr>
              <a:lstStyle/>
              <a:p>
                <a:pPr algn="ctr"/>
                <a:r>
                  <a:rPr lang="en-US" sz="1100" dirty="0"/>
                  <a:t>Collaborator 2</a:t>
                </a:r>
              </a:p>
            </p:txBody>
          </p:sp>
        </p:grpSp>
        <p:grpSp>
          <p:nvGrpSpPr>
            <p:cNvPr id="83" name="Group 82">
              <a:extLst>
                <a:ext uri="{FF2B5EF4-FFF2-40B4-BE49-F238E27FC236}">
                  <a16:creationId xmlns:a16="http://schemas.microsoft.com/office/drawing/2014/main" id="{5476A050-22BA-4494-986B-6E42BE7A6B3E}"/>
                </a:ext>
              </a:extLst>
            </p:cNvPr>
            <p:cNvGrpSpPr/>
            <p:nvPr/>
          </p:nvGrpSpPr>
          <p:grpSpPr>
            <a:xfrm>
              <a:off x="6492355" y="3587729"/>
              <a:ext cx="1071876" cy="1013310"/>
              <a:chOff x="6492355" y="3587729"/>
              <a:chExt cx="1071876" cy="1013310"/>
            </a:xfrm>
          </p:grpSpPr>
          <p:sp>
            <p:nvSpPr>
              <p:cNvPr id="45" name="TextBox 44">
                <a:extLst>
                  <a:ext uri="{FF2B5EF4-FFF2-40B4-BE49-F238E27FC236}">
                    <a16:creationId xmlns:a16="http://schemas.microsoft.com/office/drawing/2014/main" id="{1F426BEA-A261-4B84-8A2E-B3EDCA3983E4}"/>
                  </a:ext>
                </a:extLst>
              </p:cNvPr>
              <p:cNvSpPr txBox="1"/>
              <p:nvPr/>
            </p:nvSpPr>
            <p:spPr>
              <a:xfrm>
                <a:off x="6492355" y="4339429"/>
                <a:ext cx="1071876" cy="261610"/>
              </a:xfrm>
              <a:prstGeom prst="rect">
                <a:avLst/>
              </a:prstGeom>
              <a:noFill/>
            </p:spPr>
            <p:txBody>
              <a:bodyPr wrap="square" rtlCol="0">
                <a:spAutoFit/>
              </a:bodyPr>
              <a:lstStyle/>
              <a:p>
                <a:pPr algn="ctr"/>
                <a:r>
                  <a:rPr lang="en-US" sz="1100" dirty="0"/>
                  <a:t>Collaborator 1</a:t>
                </a:r>
              </a:p>
            </p:txBody>
          </p:sp>
          <p:grpSp>
            <p:nvGrpSpPr>
              <p:cNvPr id="80" name="Content Placeholder 17" descr="Laptop">
                <a:extLst>
                  <a:ext uri="{FF2B5EF4-FFF2-40B4-BE49-F238E27FC236}">
                    <a16:creationId xmlns:a16="http://schemas.microsoft.com/office/drawing/2014/main" id="{BE15A5C6-F438-4C78-8526-BFF66D7CC7B1}"/>
                  </a:ext>
                </a:extLst>
              </p:cNvPr>
              <p:cNvGrpSpPr/>
              <p:nvPr/>
            </p:nvGrpSpPr>
            <p:grpSpPr>
              <a:xfrm>
                <a:off x="6571093" y="3587729"/>
                <a:ext cx="914400" cy="914400"/>
                <a:chOff x="6571093" y="3587729"/>
                <a:chExt cx="914400" cy="914400"/>
              </a:xfrm>
            </p:grpSpPr>
            <p:sp>
              <p:nvSpPr>
                <p:cNvPr id="81" name="Freeform: Shape 80">
                  <a:extLst>
                    <a:ext uri="{FF2B5EF4-FFF2-40B4-BE49-F238E27FC236}">
                      <a16:creationId xmlns:a16="http://schemas.microsoft.com/office/drawing/2014/main" id="{7E836C2D-66BE-4BBA-AEB0-55F0A6085E1F}"/>
                    </a:ext>
                  </a:extLst>
                </p:cNvPr>
                <p:cNvSpPr/>
                <p:nvPr/>
              </p:nvSpPr>
              <p:spPr>
                <a:xfrm>
                  <a:off x="6704443" y="3778229"/>
                  <a:ext cx="647700" cy="438150"/>
                </a:xfrm>
                <a:custGeom>
                  <a:avLst/>
                  <a:gdLst>
                    <a:gd name="connsiteX0" fmla="*/ 590550 w 647700"/>
                    <a:gd name="connsiteY0" fmla="*/ 381000 h 438150"/>
                    <a:gd name="connsiteX1" fmla="*/ 57150 w 647700"/>
                    <a:gd name="connsiteY1" fmla="*/ 381000 h 438150"/>
                    <a:gd name="connsiteX2" fmla="*/ 57150 w 647700"/>
                    <a:gd name="connsiteY2" fmla="*/ 57150 h 438150"/>
                    <a:gd name="connsiteX3" fmla="*/ 590550 w 647700"/>
                    <a:gd name="connsiteY3" fmla="*/ 57150 h 438150"/>
                    <a:gd name="connsiteX4" fmla="*/ 590550 w 647700"/>
                    <a:gd name="connsiteY4" fmla="*/ 381000 h 438150"/>
                    <a:gd name="connsiteX5" fmla="*/ 647700 w 647700"/>
                    <a:gd name="connsiteY5" fmla="*/ 38100 h 438150"/>
                    <a:gd name="connsiteX6" fmla="*/ 609600 w 647700"/>
                    <a:gd name="connsiteY6" fmla="*/ 0 h 438150"/>
                    <a:gd name="connsiteX7" fmla="*/ 38100 w 647700"/>
                    <a:gd name="connsiteY7" fmla="*/ 0 h 438150"/>
                    <a:gd name="connsiteX8" fmla="*/ 0 w 647700"/>
                    <a:gd name="connsiteY8" fmla="*/ 38100 h 438150"/>
                    <a:gd name="connsiteX9" fmla="*/ 0 w 647700"/>
                    <a:gd name="connsiteY9" fmla="*/ 438150 h 438150"/>
                    <a:gd name="connsiteX10" fmla="*/ 647700 w 647700"/>
                    <a:gd name="connsiteY10" fmla="*/ 438150 h 438150"/>
                    <a:gd name="connsiteX11" fmla="*/ 647700 w 647700"/>
                    <a:gd name="connsiteY11" fmla="*/ 38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 h="438150">
                      <a:moveTo>
                        <a:pt x="590550" y="381000"/>
                      </a:moveTo>
                      <a:lnTo>
                        <a:pt x="57150" y="381000"/>
                      </a:lnTo>
                      <a:lnTo>
                        <a:pt x="57150" y="57150"/>
                      </a:lnTo>
                      <a:lnTo>
                        <a:pt x="590550" y="57150"/>
                      </a:lnTo>
                      <a:lnTo>
                        <a:pt x="590550" y="381000"/>
                      </a:lnTo>
                      <a:close/>
                      <a:moveTo>
                        <a:pt x="647700" y="38100"/>
                      </a:moveTo>
                      <a:cubicBezTo>
                        <a:pt x="647700" y="17145"/>
                        <a:pt x="630555" y="0"/>
                        <a:pt x="609600" y="0"/>
                      </a:cubicBezTo>
                      <a:lnTo>
                        <a:pt x="38100" y="0"/>
                      </a:lnTo>
                      <a:cubicBezTo>
                        <a:pt x="17145" y="0"/>
                        <a:pt x="0" y="17145"/>
                        <a:pt x="0" y="38100"/>
                      </a:cubicBezTo>
                      <a:lnTo>
                        <a:pt x="0" y="438150"/>
                      </a:lnTo>
                      <a:lnTo>
                        <a:pt x="647700" y="438150"/>
                      </a:lnTo>
                      <a:lnTo>
                        <a:pt x="647700" y="38100"/>
                      </a:lnTo>
                      <a:close/>
                    </a:path>
                  </a:pathLst>
                </a:custGeom>
                <a:solidFill>
                  <a:srgbClr val="00000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A561C1C-1EB6-4FDC-BADA-147868D847D1}"/>
                    </a:ext>
                  </a:extLst>
                </p:cNvPr>
                <p:cNvSpPr/>
                <p:nvPr/>
              </p:nvSpPr>
              <p:spPr>
                <a:xfrm>
                  <a:off x="6590143" y="4254479"/>
                  <a:ext cx="876300" cy="57150"/>
                </a:xfrm>
                <a:custGeom>
                  <a:avLst/>
                  <a:gdLst>
                    <a:gd name="connsiteX0" fmla="*/ 495300 w 876300"/>
                    <a:gd name="connsiteY0" fmla="*/ 0 h 57150"/>
                    <a:gd name="connsiteX1" fmla="*/ 495300 w 876300"/>
                    <a:gd name="connsiteY1" fmla="*/ 9525 h 57150"/>
                    <a:gd name="connsiteX2" fmla="*/ 485775 w 876300"/>
                    <a:gd name="connsiteY2" fmla="*/ 19050 h 57150"/>
                    <a:gd name="connsiteX3" fmla="*/ 390525 w 876300"/>
                    <a:gd name="connsiteY3" fmla="*/ 19050 h 57150"/>
                    <a:gd name="connsiteX4" fmla="*/ 381000 w 876300"/>
                    <a:gd name="connsiteY4" fmla="*/ 9525 h 57150"/>
                    <a:gd name="connsiteX5" fmla="*/ 381000 w 876300"/>
                    <a:gd name="connsiteY5" fmla="*/ 0 h 57150"/>
                    <a:gd name="connsiteX6" fmla="*/ 0 w 876300"/>
                    <a:gd name="connsiteY6" fmla="*/ 0 h 57150"/>
                    <a:gd name="connsiteX7" fmla="*/ 0 w 876300"/>
                    <a:gd name="connsiteY7" fmla="*/ 19050 h 57150"/>
                    <a:gd name="connsiteX8" fmla="*/ 38100 w 876300"/>
                    <a:gd name="connsiteY8" fmla="*/ 57150 h 57150"/>
                    <a:gd name="connsiteX9" fmla="*/ 838200 w 876300"/>
                    <a:gd name="connsiteY9" fmla="*/ 57150 h 57150"/>
                    <a:gd name="connsiteX10" fmla="*/ 876300 w 876300"/>
                    <a:gd name="connsiteY10" fmla="*/ 19050 h 57150"/>
                    <a:gd name="connsiteX11" fmla="*/ 876300 w 876300"/>
                    <a:gd name="connsiteY11" fmla="*/ 0 h 57150"/>
                    <a:gd name="connsiteX12" fmla="*/ 495300 w 876300"/>
                    <a:gd name="connsiteY12"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0" h="57150">
                      <a:moveTo>
                        <a:pt x="495300" y="0"/>
                      </a:moveTo>
                      <a:lnTo>
                        <a:pt x="495300" y="9525"/>
                      </a:lnTo>
                      <a:cubicBezTo>
                        <a:pt x="495300" y="15240"/>
                        <a:pt x="491490" y="19050"/>
                        <a:pt x="485775" y="19050"/>
                      </a:cubicBezTo>
                      <a:lnTo>
                        <a:pt x="390525" y="19050"/>
                      </a:lnTo>
                      <a:cubicBezTo>
                        <a:pt x="384810" y="19050"/>
                        <a:pt x="381000" y="15240"/>
                        <a:pt x="381000" y="9525"/>
                      </a:cubicBezTo>
                      <a:lnTo>
                        <a:pt x="381000" y="0"/>
                      </a:lnTo>
                      <a:lnTo>
                        <a:pt x="0" y="0"/>
                      </a:lnTo>
                      <a:lnTo>
                        <a:pt x="0" y="19050"/>
                      </a:lnTo>
                      <a:cubicBezTo>
                        <a:pt x="0" y="40005"/>
                        <a:pt x="17145" y="57150"/>
                        <a:pt x="38100" y="57150"/>
                      </a:cubicBezTo>
                      <a:lnTo>
                        <a:pt x="838200" y="57150"/>
                      </a:lnTo>
                      <a:cubicBezTo>
                        <a:pt x="859155" y="57150"/>
                        <a:pt x="876300" y="40005"/>
                        <a:pt x="876300" y="19050"/>
                      </a:cubicBezTo>
                      <a:lnTo>
                        <a:pt x="876300" y="0"/>
                      </a:lnTo>
                      <a:lnTo>
                        <a:pt x="495300" y="0"/>
                      </a:lnTo>
                      <a:close/>
                    </a:path>
                  </a:pathLst>
                </a:custGeom>
                <a:solidFill>
                  <a:srgbClr val="000000"/>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677581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A6898D-F720-4989-84EB-9563EC51DB44}"/>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6" name="Title 5">
            <a:extLst>
              <a:ext uri="{FF2B5EF4-FFF2-40B4-BE49-F238E27FC236}">
                <a16:creationId xmlns:a16="http://schemas.microsoft.com/office/drawing/2014/main" id="{E0023CAF-DE56-4D99-9C0C-BD527DA405BB}"/>
              </a:ext>
            </a:extLst>
          </p:cNvPr>
          <p:cNvSpPr>
            <a:spLocks noGrp="1"/>
          </p:cNvSpPr>
          <p:nvPr>
            <p:ph type="title"/>
          </p:nvPr>
        </p:nvSpPr>
        <p:spPr/>
        <p:txBody>
          <a:bodyPr/>
          <a:lstStyle/>
          <a:p>
            <a:r>
              <a:rPr lang="en-US" dirty="0"/>
              <a:t>Intro to Git</a:t>
            </a:r>
          </a:p>
        </p:txBody>
      </p:sp>
      <p:sp>
        <p:nvSpPr>
          <p:cNvPr id="5" name="Footer Placeholder 4">
            <a:extLst>
              <a:ext uri="{FF2B5EF4-FFF2-40B4-BE49-F238E27FC236}">
                <a16:creationId xmlns:a16="http://schemas.microsoft.com/office/drawing/2014/main" id="{8A8091F1-6AFF-467C-B712-5E47783A3DC5}"/>
              </a:ext>
            </a:extLst>
          </p:cNvPr>
          <p:cNvSpPr>
            <a:spLocks noGrp="1"/>
          </p:cNvSpPr>
          <p:nvPr>
            <p:ph type="ftr" sz="quarter" idx="3"/>
          </p:nvPr>
        </p:nvSpPr>
        <p:spPr/>
        <p:txBody>
          <a:bodyPr/>
          <a:lstStyle/>
          <a:p>
            <a:r>
              <a:rPr lang="en-US"/>
              <a:t>CSE 374 au 20 - Kasey Champion</a:t>
            </a:r>
            <a:endParaRPr lang="en-US" dirty="0"/>
          </a:p>
        </p:txBody>
      </p:sp>
      <mc:AlternateContent xmlns:mc="http://schemas.openxmlformats.org/markup-compatibility/2006" xmlns:a14="http://schemas.microsoft.com/office/drawing/2010/main">
        <mc:Choice Requires="a14">
          <p:sp>
            <p:nvSpPr>
              <p:cNvPr id="55" name="Content Placeholder 1">
                <a:extLst>
                  <a:ext uri="{FF2B5EF4-FFF2-40B4-BE49-F238E27FC236}">
                    <a16:creationId xmlns:a16="http://schemas.microsoft.com/office/drawing/2014/main" id="{BBC6264E-686A-4A59-ABAD-2766B3C8BD25}"/>
                  </a:ext>
                </a:extLst>
              </p:cNvPr>
              <p:cNvSpPr txBox="1">
                <a:spLocks/>
              </p:cNvSpPr>
              <p:nvPr/>
            </p:nvSpPr>
            <p:spPr>
              <a:xfrm>
                <a:off x="634620" y="1512985"/>
                <a:ext cx="5397689" cy="479637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28600" indent="-228600"/>
                <a:r>
                  <a:rPr lang="en-US" dirty="0"/>
                  <a:t>Git is a version control system optimized for text-based files</a:t>
                </a:r>
              </a:p>
              <a:p>
                <a:pPr marL="228600" indent="-228600"/>
                <a:r>
                  <a:rPr lang="en-US" b="1" dirty="0">
                    <a:solidFill>
                      <a:srgbClr val="4C3282"/>
                    </a:solidFill>
                  </a:rPr>
                  <a:t>Git </a:t>
                </a:r>
                <a14:m>
                  <m:oMath xmlns:m="http://schemas.openxmlformats.org/officeDocument/2006/math">
                    <m:r>
                      <a:rPr lang="en-US" b="1" i="1" dirty="0" smtClean="0">
                        <a:solidFill>
                          <a:srgbClr val="4C3282"/>
                        </a:solidFill>
                        <a:latin typeface="Cambria Math" panose="02040503050406030204" pitchFamily="18" charset="0"/>
                        <a:ea typeface="Cambria Math" panose="02040503050406030204" pitchFamily="18" charset="0"/>
                      </a:rPr>
                      <m:t>≠</m:t>
                    </m:r>
                  </m:oMath>
                </a14:m>
                <a:r>
                  <a:rPr lang="en-US" b="1" dirty="0">
                    <a:solidFill>
                      <a:srgbClr val="4C3282"/>
                    </a:solidFill>
                  </a:rPr>
                  <a:t> GitHub</a:t>
                </a:r>
              </a:p>
              <a:p>
                <a:pPr marL="228600" indent="-228600"/>
                <a:r>
                  <a:rPr lang="en-US" dirty="0"/>
                  <a:t>"</a:t>
                </a:r>
                <a:r>
                  <a:rPr lang="en-US" b="1" dirty="0">
                    <a:solidFill>
                      <a:srgbClr val="B6A479"/>
                    </a:solidFill>
                  </a:rPr>
                  <a:t>origin</a:t>
                </a:r>
                <a:r>
                  <a:rPr lang="en-US" dirty="0"/>
                  <a:t>" copy of the repo is stored on a Git server</a:t>
                </a:r>
              </a:p>
              <a:p>
                <a:pPr marL="402336" lvl="1" indent="-228600"/>
                <a:r>
                  <a:rPr lang="en-US" dirty="0"/>
                  <a:t>The remote repository is the </a:t>
                </a:r>
                <a:r>
                  <a:rPr lang="en-US" i="1" dirty="0" err="1"/>
                  <a:t>defacto</a:t>
                </a:r>
                <a:r>
                  <a:rPr lang="en-US" dirty="0"/>
                  <a:t> central repository</a:t>
                </a:r>
              </a:p>
              <a:p>
                <a:pPr marL="402336" lvl="1" indent="-228600"/>
                <a:r>
                  <a:rPr lang="en-US" sz="1800" dirty="0"/>
                  <a:t>Remote repositories are hosted on services like GitHub, Gitlab, or Bitbucket</a:t>
                </a:r>
              </a:p>
              <a:p>
                <a:pPr marL="228600" indent="-228600"/>
                <a:r>
                  <a:rPr lang="en-US" dirty="0"/>
                  <a:t>Everyone shares changes by </a:t>
                </a:r>
                <a:r>
                  <a:rPr lang="en-US" b="1" dirty="0">
                    <a:solidFill>
                      <a:srgbClr val="B6A479"/>
                    </a:solidFill>
                  </a:rPr>
                  <a:t>pushing </a:t>
                </a:r>
                <a:r>
                  <a:rPr lang="en-US" dirty="0"/>
                  <a:t>their changes and </a:t>
                </a:r>
                <a:r>
                  <a:rPr lang="en-US" b="1" dirty="0">
                    <a:solidFill>
                      <a:srgbClr val="B6A479"/>
                    </a:solidFill>
                  </a:rPr>
                  <a:t>pulling</a:t>
                </a:r>
                <a:r>
                  <a:rPr lang="en-US" dirty="0"/>
                  <a:t> others' changes</a:t>
                </a:r>
              </a:p>
              <a:p>
                <a:endParaRPr lang="en-US" dirty="0"/>
              </a:p>
            </p:txBody>
          </p:sp>
        </mc:Choice>
        <mc:Fallback xmlns="">
          <p:sp>
            <p:nvSpPr>
              <p:cNvPr id="55" name="Content Placeholder 1">
                <a:extLst>
                  <a:ext uri="{FF2B5EF4-FFF2-40B4-BE49-F238E27FC236}">
                    <a16:creationId xmlns:a16="http://schemas.microsoft.com/office/drawing/2014/main" id="{BBC6264E-686A-4A59-ABAD-2766B3C8BD25}"/>
                  </a:ext>
                </a:extLst>
              </p:cNvPr>
              <p:cNvSpPr txBox="1">
                <a:spLocks noRot="1" noChangeAspect="1" noMove="1" noResize="1" noEditPoints="1" noAdjustHandles="1" noChangeArrowheads="1" noChangeShapeType="1" noTextEdit="1"/>
              </p:cNvSpPr>
              <p:nvPr/>
            </p:nvSpPr>
            <p:spPr>
              <a:xfrm>
                <a:off x="634620" y="1512985"/>
                <a:ext cx="5397689" cy="4796375"/>
              </a:xfrm>
              <a:prstGeom prst="rect">
                <a:avLst/>
              </a:prstGeom>
              <a:blipFill>
                <a:blip r:embed="rId2"/>
                <a:stretch>
                  <a:fillRect l="-2032" t="-1525" r="-3499"/>
                </a:stretch>
              </a:blipFill>
            </p:spPr>
            <p:txBody>
              <a:bodyPr/>
              <a:lstStyle/>
              <a:p>
                <a:r>
                  <a:rPr lang="en-US">
                    <a:noFill/>
                  </a:rPr>
                  <a:t> </a:t>
                </a:r>
              </a:p>
            </p:txBody>
          </p:sp>
        </mc:Fallback>
      </mc:AlternateContent>
      <p:pic>
        <p:nvPicPr>
          <p:cNvPr id="22" name="Picture 4" descr="git branch1">
            <a:extLst>
              <a:ext uri="{FF2B5EF4-FFF2-40B4-BE49-F238E27FC236}">
                <a16:creationId xmlns:a16="http://schemas.microsoft.com/office/drawing/2014/main" id="{3CF5F6DE-D6AC-44CF-B00D-5CC90E7B52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33166" y="2243818"/>
            <a:ext cx="4191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53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6AD36A-59D0-4B23-AF1C-A5BC2A91A00C}"/>
              </a:ext>
            </a:extLst>
          </p:cNvPr>
          <p:cNvSpPr>
            <a:spLocks noGrp="1"/>
          </p:cNvSpPr>
          <p:nvPr>
            <p:ph type="title"/>
          </p:nvPr>
        </p:nvSpPr>
        <p:spPr/>
        <p:txBody>
          <a:bodyPr/>
          <a:lstStyle/>
          <a:p>
            <a:r>
              <a:rPr lang="en-US" dirty="0"/>
              <a:t>Repository</a:t>
            </a:r>
          </a:p>
        </p:txBody>
      </p:sp>
      <p:sp>
        <p:nvSpPr>
          <p:cNvPr id="9" name="Content Placeholder 8">
            <a:extLst>
              <a:ext uri="{FF2B5EF4-FFF2-40B4-BE49-F238E27FC236}">
                <a16:creationId xmlns:a16="http://schemas.microsoft.com/office/drawing/2014/main" id="{2CFC9B4D-4AA3-4F12-B95E-750CB22C3FA3}"/>
              </a:ext>
            </a:extLst>
          </p:cNvPr>
          <p:cNvSpPr>
            <a:spLocks noGrp="1"/>
          </p:cNvSpPr>
          <p:nvPr>
            <p:ph idx="1"/>
          </p:nvPr>
        </p:nvSpPr>
        <p:spPr/>
        <p:txBody>
          <a:bodyPr>
            <a:normAutofit/>
          </a:bodyPr>
          <a:lstStyle/>
          <a:p>
            <a:pPr marL="225425" indent="-225425"/>
            <a:r>
              <a:rPr lang="en-US" dirty="0"/>
              <a:t>A repository, commonly referred to as a </a:t>
            </a:r>
            <a:r>
              <a:rPr lang="en-US" b="1" dirty="0">
                <a:solidFill>
                  <a:srgbClr val="B6A479"/>
                </a:solidFill>
              </a:rPr>
              <a:t>repo</a:t>
            </a:r>
            <a:r>
              <a:rPr lang="en-US" b="1" dirty="0"/>
              <a:t>,</a:t>
            </a:r>
            <a:r>
              <a:rPr lang="en-US" dirty="0"/>
              <a:t> is a location where a project lives</a:t>
            </a:r>
          </a:p>
          <a:p>
            <a:pPr marL="225425" indent="-225425"/>
            <a:r>
              <a:rPr lang="en-US" dirty="0"/>
              <a:t>Each collaborator has a copy of a repository for the project which they sync with the central copy</a:t>
            </a:r>
          </a:p>
          <a:p>
            <a:pPr marL="225425" indent="-225425"/>
            <a:r>
              <a:rPr lang="en-US" dirty="0"/>
              <a:t>What should be inside of a repository?</a:t>
            </a:r>
          </a:p>
          <a:p>
            <a:pPr marL="399161" lvl="1" indent="-225425"/>
            <a:r>
              <a:rPr lang="en-US" dirty="0"/>
              <a:t>Source code files (i.e. .c files, .java files, </a:t>
            </a:r>
            <a:r>
              <a:rPr lang="en-US" dirty="0" err="1"/>
              <a:t>etc</a:t>
            </a:r>
            <a:r>
              <a:rPr lang="en-US" dirty="0"/>
              <a:t>)</a:t>
            </a:r>
          </a:p>
          <a:p>
            <a:pPr marL="399161" lvl="1" indent="-225425"/>
            <a:r>
              <a:rPr lang="en-US" dirty="0"/>
              <a:t>Build files (</a:t>
            </a:r>
            <a:r>
              <a:rPr lang="en-US" dirty="0" err="1"/>
              <a:t>Makefiles</a:t>
            </a:r>
            <a:r>
              <a:rPr lang="en-US" dirty="0"/>
              <a:t>, build.xml)</a:t>
            </a:r>
          </a:p>
          <a:p>
            <a:pPr marL="399161" lvl="1" indent="-225425"/>
            <a:r>
              <a:rPr lang="en-US" dirty="0"/>
              <a:t>Images, general resources files</a:t>
            </a:r>
          </a:p>
          <a:p>
            <a:pPr marL="225425" indent="-225425"/>
            <a:r>
              <a:rPr lang="en-US" dirty="0"/>
              <a:t>What should not be inside of a repository (generally)</a:t>
            </a:r>
          </a:p>
          <a:p>
            <a:pPr marL="399161" lvl="1" indent="-225425"/>
            <a:r>
              <a:rPr lang="en-US" dirty="0"/>
              <a:t>Object files (i.e. .class files, .o files)</a:t>
            </a:r>
          </a:p>
          <a:p>
            <a:pPr marL="399161" lvl="1" indent="-225425"/>
            <a:r>
              <a:rPr lang="en-US" dirty="0"/>
              <a:t>Executables</a:t>
            </a:r>
          </a:p>
          <a:p>
            <a:pPr marL="399161" lvl="1" indent="-225425"/>
            <a:r>
              <a:rPr lang="en-US" dirty="0"/>
              <a:t>Huge media files (e.g. videos)</a:t>
            </a:r>
          </a:p>
          <a:p>
            <a:pPr marL="399161" lvl="1" indent="-225425"/>
            <a:r>
              <a:rPr lang="en-US" dirty="0"/>
              <a:t>Any application credentials</a:t>
            </a:r>
          </a:p>
          <a:p>
            <a:pPr marL="399161" lvl="1" indent="-225425"/>
            <a:r>
              <a:rPr lang="en-US" dirty="0"/>
              <a:t>System files (e.g. .</a:t>
            </a:r>
            <a:r>
              <a:rPr lang="en-US" dirty="0" err="1"/>
              <a:t>DS_Store</a:t>
            </a:r>
            <a:r>
              <a:rPr lang="en-US" dirty="0"/>
              <a:t> in Mac)</a:t>
            </a:r>
          </a:p>
          <a:p>
            <a:endParaRPr lang="en-US" dirty="0"/>
          </a:p>
        </p:txBody>
      </p:sp>
      <p:sp>
        <p:nvSpPr>
          <p:cNvPr id="4" name="Slide Number Placeholder 3">
            <a:extLst>
              <a:ext uri="{FF2B5EF4-FFF2-40B4-BE49-F238E27FC236}">
                <a16:creationId xmlns:a16="http://schemas.microsoft.com/office/drawing/2014/main" id="{9DAFD92E-775B-4AE6-AA0F-846AC70F320A}"/>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Footer Placeholder 5">
            <a:extLst>
              <a:ext uri="{FF2B5EF4-FFF2-40B4-BE49-F238E27FC236}">
                <a16:creationId xmlns:a16="http://schemas.microsoft.com/office/drawing/2014/main" id="{C77AA0CC-BBC6-4E41-8764-38D3B3622DED}"/>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308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3630</TotalTime>
  <Words>1489</Words>
  <Application>Microsoft Macintosh PowerPoint</Application>
  <PresentationFormat>Widescreen</PresentationFormat>
  <Paragraphs>249</Paragraphs>
  <Slides>31</Slides>
  <Notes>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Cambria Math</vt:lpstr>
      <vt:lpstr>Consolas</vt:lpstr>
      <vt:lpstr>Segoe UI</vt:lpstr>
      <vt:lpstr>Segoe UI Light</vt:lpstr>
      <vt:lpstr>Segoe UI Semilight</vt:lpstr>
      <vt:lpstr>Times New Roman</vt:lpstr>
      <vt:lpstr>Tw Cen MT</vt:lpstr>
      <vt:lpstr>Wingdings</vt:lpstr>
      <vt:lpstr>Wingdings 3</vt:lpstr>
      <vt:lpstr>Integral</vt:lpstr>
      <vt:lpstr>Lecture 18: Git!</vt:lpstr>
      <vt:lpstr>Administrivia</vt:lpstr>
      <vt:lpstr>Does your file system look like this?</vt:lpstr>
      <vt:lpstr>Issues faced</vt:lpstr>
      <vt:lpstr>Version Control to the rescue!</vt:lpstr>
      <vt:lpstr>Version Control in Gradescope</vt:lpstr>
      <vt:lpstr>Decentralized vs centralized storage</vt:lpstr>
      <vt:lpstr>Intro to Git</vt:lpstr>
      <vt:lpstr>Repository</vt:lpstr>
      <vt:lpstr>A repository's history is a series of "commits"</vt:lpstr>
      <vt:lpstr>What is a “commit”?</vt:lpstr>
      <vt:lpstr>Phases of Git</vt:lpstr>
      <vt:lpstr>Phases of Git</vt:lpstr>
      <vt:lpstr>“git” command</vt:lpstr>
      <vt:lpstr>Some “git” commands</vt:lpstr>
      <vt:lpstr>Phases of Git</vt:lpstr>
      <vt:lpstr>Staging and committing overview</vt:lpstr>
      <vt:lpstr>Staging and committing overview</vt:lpstr>
      <vt:lpstr>Staging and committing overview</vt:lpstr>
      <vt:lpstr>Staging and committing overview</vt:lpstr>
      <vt:lpstr>Staging and committing overview</vt:lpstr>
      <vt:lpstr>Staging and committing overview</vt:lpstr>
      <vt:lpstr>Inspecting a repository</vt:lpstr>
      <vt:lpstr>Working with git locally</vt:lpstr>
      <vt:lpstr>Reference: Demo commands</vt:lpstr>
      <vt:lpstr>Working with remote</vt:lpstr>
      <vt:lpstr>git commands for interaction with remote</vt:lpstr>
      <vt:lpstr>Updating changes using pull </vt:lpstr>
      <vt:lpstr>What’s next!</vt:lpstr>
      <vt:lpstr>Complete working (including fork)</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121</cp:revision>
  <dcterms:created xsi:type="dcterms:W3CDTF">2018-03-22T00:41:11Z</dcterms:created>
  <dcterms:modified xsi:type="dcterms:W3CDTF">2020-11-09T17:17:47Z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