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257" r:id="rId3"/>
    <p:sldId id="266" r:id="rId4"/>
    <p:sldId id="258" r:id="rId5"/>
    <p:sldId id="259" r:id="rId6"/>
    <p:sldId id="260" r:id="rId7"/>
    <p:sldId id="498" r:id="rId8"/>
    <p:sldId id="499" r:id="rId9"/>
    <p:sldId id="599" r:id="rId10"/>
    <p:sldId id="600" r:id="rId11"/>
    <p:sldId id="601" r:id="rId12"/>
    <p:sldId id="602" r:id="rId13"/>
    <p:sldId id="603" r:id="rId14"/>
    <p:sldId id="604" r:id="rId15"/>
    <p:sldId id="596" r:id="rId16"/>
    <p:sldId id="261" r:id="rId17"/>
    <p:sldId id="262" r:id="rId18"/>
    <p:sldId id="263" r:id="rId19"/>
    <p:sldId id="264" r:id="rId20"/>
    <p:sldId id="597" r:id="rId21"/>
    <p:sldId id="598" r:id="rId22"/>
    <p:sldId id="557" r:id="rId23"/>
    <p:sldId id="496" r:id="rId24"/>
    <p:sldId id="565" r:id="rId25"/>
    <p:sldId id="566" r:id="rId26"/>
    <p:sldId id="567" r:id="rId27"/>
    <p:sldId id="568" r:id="rId28"/>
    <p:sldId id="569" r:id="rId29"/>
    <p:sldId id="570" r:id="rId30"/>
    <p:sldId id="571" r:id="rId31"/>
    <p:sldId id="572" r:id="rId32"/>
    <p:sldId id="573" r:id="rId33"/>
    <p:sldId id="574" r:id="rId34"/>
    <p:sldId id="575" r:id="rId35"/>
    <p:sldId id="576" r:id="rId36"/>
    <p:sldId id="577" r:id="rId37"/>
    <p:sldId id="578" r:id="rId38"/>
    <p:sldId id="579" r:id="rId39"/>
    <p:sldId id="528" r:id="rId40"/>
    <p:sldId id="527" r:id="rId41"/>
    <p:sldId id="580" r:id="rId42"/>
    <p:sldId id="581" r:id="rId43"/>
    <p:sldId id="536" r:id="rId44"/>
    <p:sldId id="534" r:id="rId45"/>
    <p:sldId id="497" r:id="rId46"/>
    <p:sldId id="535" r:id="rId47"/>
    <p:sldId id="537" r:id="rId48"/>
    <p:sldId id="538" r:id="rId49"/>
    <p:sldId id="554" r:id="rId50"/>
    <p:sldId id="540" r:id="rId51"/>
    <p:sldId id="545" r:id="rId52"/>
    <p:sldId id="265"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sey Champion" initials="KC" lastIdx="2" clrIdx="0">
    <p:extLst>
      <p:ext uri="{19B8F6BF-5375-455C-9EA6-DF929625EA0E}">
        <p15:presenceInfo xmlns:p15="http://schemas.microsoft.com/office/powerpoint/2012/main" userId="c1130ab030728f7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C3282"/>
    <a:srgbClr val="B6A479"/>
    <a:srgbClr val="9B8ABE"/>
    <a:srgbClr val="7C5FAA"/>
    <a:srgbClr val="9383B2"/>
    <a:srgbClr val="8868B8"/>
    <a:srgbClr val="D8D8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199" autoAdjust="0"/>
    <p:restoredTop sz="95304"/>
  </p:normalViewPr>
  <p:slideViewPr>
    <p:cSldViewPr snapToGrid="0">
      <p:cViewPr>
        <p:scale>
          <a:sx n="90" d="100"/>
          <a:sy n="90" d="100"/>
        </p:scale>
        <p:origin x="1584" y="432"/>
      </p:cViewPr>
      <p:guideLst/>
    </p:cSldViewPr>
  </p:slideViewPr>
  <p:outlineViewPr>
    <p:cViewPr>
      <p:scale>
        <a:sx n="33" d="100"/>
        <a:sy n="33" d="100"/>
      </p:scale>
      <p:origin x="0" y="-54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A2DB0-ED42-4BA9-97D4-3103DF415320}" type="datetimeFigureOut">
              <a:rPr lang="en-US" smtClean="0"/>
              <a:t>11/4/20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336D0-BB87-4158-9DDA-BA914A234D18}" type="slidenum">
              <a:rPr lang="en-US" smtClean="0"/>
              <a:t>‹#›</a:t>
            </a:fld>
            <a:endParaRPr lang="en-US"/>
          </a:p>
        </p:txBody>
      </p:sp>
    </p:spTree>
    <p:extLst>
      <p:ext uri="{BB962C8B-B14F-4D97-AF65-F5344CB8AC3E}">
        <p14:creationId xmlns:p14="http://schemas.microsoft.com/office/powerpoint/2010/main" val="593509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336D0-BB87-4158-9DDA-BA914A234D18}" type="slidenum">
              <a:rPr lang="en-US" smtClean="0"/>
              <a:t>1</a:t>
            </a:fld>
            <a:endParaRPr lang="en-US"/>
          </a:p>
        </p:txBody>
      </p:sp>
    </p:spTree>
    <p:extLst>
      <p:ext uri="{BB962C8B-B14F-4D97-AF65-F5344CB8AC3E}">
        <p14:creationId xmlns:p14="http://schemas.microsoft.com/office/powerpoint/2010/main" val="348337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27</a:t>
            </a:fld>
            <a:endParaRPr lang="en-US"/>
          </a:p>
        </p:txBody>
      </p:sp>
    </p:spTree>
    <p:extLst>
      <p:ext uri="{BB962C8B-B14F-4D97-AF65-F5344CB8AC3E}">
        <p14:creationId xmlns:p14="http://schemas.microsoft.com/office/powerpoint/2010/main" val="2332857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28</a:t>
            </a:fld>
            <a:endParaRPr lang="en-US"/>
          </a:p>
        </p:txBody>
      </p:sp>
    </p:spTree>
    <p:extLst>
      <p:ext uri="{BB962C8B-B14F-4D97-AF65-F5344CB8AC3E}">
        <p14:creationId xmlns:p14="http://schemas.microsoft.com/office/powerpoint/2010/main" val="3980188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29</a:t>
            </a:fld>
            <a:endParaRPr lang="en-US"/>
          </a:p>
        </p:txBody>
      </p:sp>
    </p:spTree>
    <p:extLst>
      <p:ext uri="{BB962C8B-B14F-4D97-AF65-F5344CB8AC3E}">
        <p14:creationId xmlns:p14="http://schemas.microsoft.com/office/powerpoint/2010/main" val="623431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30</a:t>
            </a:fld>
            <a:endParaRPr lang="en-US"/>
          </a:p>
        </p:txBody>
      </p:sp>
    </p:spTree>
    <p:extLst>
      <p:ext uri="{BB962C8B-B14F-4D97-AF65-F5344CB8AC3E}">
        <p14:creationId xmlns:p14="http://schemas.microsoft.com/office/powerpoint/2010/main" val="3955741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31</a:t>
            </a:fld>
            <a:endParaRPr lang="en-US"/>
          </a:p>
        </p:txBody>
      </p:sp>
    </p:spTree>
    <p:extLst>
      <p:ext uri="{BB962C8B-B14F-4D97-AF65-F5344CB8AC3E}">
        <p14:creationId xmlns:p14="http://schemas.microsoft.com/office/powerpoint/2010/main" val="2845225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32</a:t>
            </a:fld>
            <a:endParaRPr lang="en-US"/>
          </a:p>
        </p:txBody>
      </p:sp>
    </p:spTree>
    <p:extLst>
      <p:ext uri="{BB962C8B-B14F-4D97-AF65-F5344CB8AC3E}">
        <p14:creationId xmlns:p14="http://schemas.microsoft.com/office/powerpoint/2010/main" val="2145802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33</a:t>
            </a:fld>
            <a:endParaRPr lang="en-US"/>
          </a:p>
        </p:txBody>
      </p:sp>
    </p:spTree>
    <p:extLst>
      <p:ext uri="{BB962C8B-B14F-4D97-AF65-F5344CB8AC3E}">
        <p14:creationId xmlns:p14="http://schemas.microsoft.com/office/powerpoint/2010/main" val="100748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34</a:t>
            </a:fld>
            <a:endParaRPr lang="en-US"/>
          </a:p>
        </p:txBody>
      </p:sp>
    </p:spTree>
    <p:extLst>
      <p:ext uri="{BB962C8B-B14F-4D97-AF65-F5344CB8AC3E}">
        <p14:creationId xmlns:p14="http://schemas.microsoft.com/office/powerpoint/2010/main" val="2270624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35</a:t>
            </a:fld>
            <a:endParaRPr lang="en-US"/>
          </a:p>
        </p:txBody>
      </p:sp>
    </p:spTree>
    <p:extLst>
      <p:ext uri="{BB962C8B-B14F-4D97-AF65-F5344CB8AC3E}">
        <p14:creationId xmlns:p14="http://schemas.microsoft.com/office/powerpoint/2010/main" val="4204499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36</a:t>
            </a:fld>
            <a:endParaRPr lang="en-US"/>
          </a:p>
        </p:txBody>
      </p:sp>
    </p:spTree>
    <p:extLst>
      <p:ext uri="{BB962C8B-B14F-4D97-AF65-F5344CB8AC3E}">
        <p14:creationId xmlns:p14="http://schemas.microsoft.com/office/powerpoint/2010/main" val="3221081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 ns vs 8,000,000 is like 1 sec vs 3 months</a:t>
            </a:r>
          </a:p>
          <a:p>
            <a:endParaRPr lang="en-US" dirty="0"/>
          </a:p>
          <a:p>
            <a:r>
              <a:rPr lang="en-US" dirty="0"/>
              <a:t>It’s faster to do:</a:t>
            </a:r>
          </a:p>
          <a:p>
            <a:pPr marL="171450" indent="-171450">
              <a:buFontTx/>
              <a:buChar char="-"/>
            </a:pPr>
            <a:r>
              <a:rPr lang="en-US" dirty="0"/>
              <a:t>5 million arithmetic ops than 1 disk access</a:t>
            </a:r>
          </a:p>
          <a:p>
            <a:pPr marL="171450" indent="-171450">
              <a:buFontTx/>
              <a:buChar char="-"/>
            </a:pPr>
            <a:r>
              <a:rPr lang="en-US" dirty="0"/>
              <a:t>2500 L2 cache accesses than 1 disk access</a:t>
            </a:r>
          </a:p>
          <a:p>
            <a:pPr marL="171450" indent="-171450">
              <a:buFontTx/>
              <a:buChar char="-"/>
            </a:pPr>
            <a:r>
              <a:rPr lang="en-US" dirty="0"/>
              <a:t>400 RAM accesses than 1 disk access</a:t>
            </a:r>
          </a:p>
        </p:txBody>
      </p:sp>
      <p:sp>
        <p:nvSpPr>
          <p:cNvPr id="4" name="Slide Number Placeholder 3"/>
          <p:cNvSpPr>
            <a:spLocks noGrp="1"/>
          </p:cNvSpPr>
          <p:nvPr>
            <p:ph type="sldNum" sz="quarter" idx="10"/>
          </p:nvPr>
        </p:nvSpPr>
        <p:spPr/>
        <p:txBody>
          <a:bodyPr/>
          <a:lstStyle/>
          <a:p>
            <a:fld id="{93B336D0-BB87-4158-9DDA-BA914A234D18}" type="slidenum">
              <a:rPr lang="en-US" smtClean="0"/>
              <a:t>6</a:t>
            </a:fld>
            <a:endParaRPr lang="en-US"/>
          </a:p>
        </p:txBody>
      </p:sp>
    </p:spTree>
    <p:extLst>
      <p:ext uri="{BB962C8B-B14F-4D97-AF65-F5344CB8AC3E}">
        <p14:creationId xmlns:p14="http://schemas.microsoft.com/office/powerpoint/2010/main" val="3344080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37</a:t>
            </a:fld>
            <a:endParaRPr lang="en-US"/>
          </a:p>
        </p:txBody>
      </p:sp>
    </p:spTree>
    <p:extLst>
      <p:ext uri="{BB962C8B-B14F-4D97-AF65-F5344CB8AC3E}">
        <p14:creationId xmlns:p14="http://schemas.microsoft.com/office/powerpoint/2010/main" val="370379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38</a:t>
            </a:fld>
            <a:endParaRPr lang="en-US"/>
          </a:p>
        </p:txBody>
      </p:sp>
    </p:spTree>
    <p:extLst>
      <p:ext uri="{BB962C8B-B14F-4D97-AF65-F5344CB8AC3E}">
        <p14:creationId xmlns:p14="http://schemas.microsoft.com/office/powerpoint/2010/main" val="1557963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bring a bunch of fish with Mercy back instead of just one… we can save the remaining Tuna fish for later! Even if we don’t eat them immediately they may be useful in the future.  This is a key idea with caches.</a:t>
            </a:r>
          </a:p>
        </p:txBody>
      </p:sp>
      <p:sp>
        <p:nvSpPr>
          <p:cNvPr id="4" name="Slide Number Placeholder 3"/>
          <p:cNvSpPr>
            <a:spLocks noGrp="1"/>
          </p:cNvSpPr>
          <p:nvPr>
            <p:ph type="sldNum" sz="quarter" idx="5"/>
          </p:nvPr>
        </p:nvSpPr>
        <p:spPr/>
        <p:txBody>
          <a:bodyPr/>
          <a:lstStyle/>
          <a:p>
            <a:fld id="{93B336D0-BB87-4158-9DDA-BA914A234D18}" type="slidenum">
              <a:rPr lang="en-US" smtClean="0"/>
              <a:t>40</a:t>
            </a:fld>
            <a:endParaRPr lang="en-US"/>
          </a:p>
        </p:txBody>
      </p:sp>
    </p:spTree>
    <p:extLst>
      <p:ext uri="{BB962C8B-B14F-4D97-AF65-F5344CB8AC3E}">
        <p14:creationId xmlns:p14="http://schemas.microsoft.com/office/powerpoint/2010/main" val="306974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41</a:t>
            </a:fld>
            <a:endParaRPr lang="en-US"/>
          </a:p>
        </p:txBody>
      </p:sp>
    </p:spTree>
    <p:extLst>
      <p:ext uri="{BB962C8B-B14F-4D97-AF65-F5344CB8AC3E}">
        <p14:creationId xmlns:p14="http://schemas.microsoft.com/office/powerpoint/2010/main" val="4286948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42</a:t>
            </a:fld>
            <a:endParaRPr lang="en-US"/>
          </a:p>
        </p:txBody>
      </p:sp>
    </p:spTree>
    <p:extLst>
      <p:ext uri="{BB962C8B-B14F-4D97-AF65-F5344CB8AC3E}">
        <p14:creationId xmlns:p14="http://schemas.microsoft.com/office/powerpoint/2010/main" val="2483787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our analogy of Mercy and Safeway, there are a lot of parallels to how the computer actually works.  RAM was like Safeway – that place that we have to travel to get some food (data) that we want.  And it takes some medium amount of time to get there and back.  Our house where we can eat food in computer-terms is the CPU (central processing unit) – which is like the brain of the computer.  Pretty much all the computation needs to be done here (and we need the data located in the CPU before we can operate on it – like do math / if checks).</a:t>
            </a:r>
          </a:p>
        </p:txBody>
      </p:sp>
      <p:sp>
        <p:nvSpPr>
          <p:cNvPr id="4" name="Slide Number Placeholder 3"/>
          <p:cNvSpPr>
            <a:spLocks noGrp="1"/>
          </p:cNvSpPr>
          <p:nvPr>
            <p:ph type="sldNum" sz="quarter" idx="5"/>
          </p:nvPr>
        </p:nvSpPr>
        <p:spPr/>
        <p:txBody>
          <a:bodyPr/>
          <a:lstStyle/>
          <a:p>
            <a:fld id="{93B336D0-BB87-4158-9DDA-BA914A234D18}" type="slidenum">
              <a:rPr lang="en-US" smtClean="0"/>
              <a:t>44</a:t>
            </a:fld>
            <a:endParaRPr lang="en-US"/>
          </a:p>
        </p:txBody>
      </p:sp>
    </p:spTree>
    <p:extLst>
      <p:ext uri="{BB962C8B-B14F-4D97-AF65-F5344CB8AC3E}">
        <p14:creationId xmlns:p14="http://schemas.microsoft.com/office/powerpoint/2010/main" val="3792720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we brought a bunch of food back with us for our refrigerator to store later… that act is just like how your computer automatically brings back a bunch of data when we go to RAM to store in our hardware cache.</a:t>
            </a:r>
          </a:p>
        </p:txBody>
      </p:sp>
      <p:sp>
        <p:nvSpPr>
          <p:cNvPr id="4" name="Slide Number Placeholder 3"/>
          <p:cNvSpPr>
            <a:spLocks noGrp="1"/>
          </p:cNvSpPr>
          <p:nvPr>
            <p:ph type="sldNum" sz="quarter" idx="5"/>
          </p:nvPr>
        </p:nvSpPr>
        <p:spPr/>
        <p:txBody>
          <a:bodyPr/>
          <a:lstStyle/>
          <a:p>
            <a:fld id="{93B336D0-BB87-4158-9DDA-BA914A234D18}" type="slidenum">
              <a:rPr lang="en-US" smtClean="0"/>
              <a:t>45</a:t>
            </a:fld>
            <a:endParaRPr lang="en-US"/>
          </a:p>
        </p:txBody>
      </p:sp>
    </p:spTree>
    <p:extLst>
      <p:ext uri="{BB962C8B-B14F-4D97-AF65-F5344CB8AC3E}">
        <p14:creationId xmlns:p14="http://schemas.microsoft.com/office/powerpoint/2010/main" val="3451504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47</a:t>
            </a:fld>
            <a:endParaRPr lang="en-US"/>
          </a:p>
        </p:txBody>
      </p:sp>
    </p:spTree>
    <p:extLst>
      <p:ext uri="{BB962C8B-B14F-4D97-AF65-F5344CB8AC3E}">
        <p14:creationId xmlns:p14="http://schemas.microsoft.com/office/powerpoint/2010/main" val="1223862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48</a:t>
            </a:fld>
            <a:endParaRPr lang="en-US"/>
          </a:p>
        </p:txBody>
      </p:sp>
    </p:spTree>
    <p:extLst>
      <p:ext uri="{BB962C8B-B14F-4D97-AF65-F5344CB8AC3E}">
        <p14:creationId xmlns:p14="http://schemas.microsoft.com/office/powerpoint/2010/main" val="3498389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49</a:t>
            </a:fld>
            <a:endParaRPr lang="en-US"/>
          </a:p>
        </p:txBody>
      </p:sp>
    </p:spTree>
    <p:extLst>
      <p:ext uri="{BB962C8B-B14F-4D97-AF65-F5344CB8AC3E}">
        <p14:creationId xmlns:p14="http://schemas.microsoft.com/office/powerpoint/2010/main" val="3801977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 is a term frequently mentioned when purchasing computers and looking at the hardware details.  For us programmers, RAM is the physical location where data gets stored for the programs we run. It’s the main location for data structures, variables, method calls, etc. that we create in our programs.  When you look at this screenshot saying how much memory is being used, it’s talking about how much RAM.  Somewhat frequently when things say ‘memory’ it really means RAM.</a:t>
            </a:r>
          </a:p>
        </p:txBody>
      </p:sp>
      <p:sp>
        <p:nvSpPr>
          <p:cNvPr id="4" name="Slide Number Placeholder 3"/>
          <p:cNvSpPr>
            <a:spLocks noGrp="1"/>
          </p:cNvSpPr>
          <p:nvPr>
            <p:ph type="sldNum" sz="quarter" idx="5"/>
          </p:nvPr>
        </p:nvSpPr>
        <p:spPr/>
        <p:txBody>
          <a:bodyPr/>
          <a:lstStyle/>
          <a:p>
            <a:fld id="{93B336D0-BB87-4158-9DDA-BA914A234D18}" type="slidenum">
              <a:rPr lang="en-US" smtClean="0"/>
              <a:t>7</a:t>
            </a:fld>
            <a:endParaRPr lang="en-US"/>
          </a:p>
        </p:txBody>
      </p:sp>
    </p:spTree>
    <p:extLst>
      <p:ext uri="{BB962C8B-B14F-4D97-AF65-F5344CB8AC3E}">
        <p14:creationId xmlns:p14="http://schemas.microsoft.com/office/powerpoint/2010/main" val="570387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51</a:t>
            </a:fld>
            <a:endParaRPr lang="en-US"/>
          </a:p>
        </p:txBody>
      </p:sp>
    </p:spTree>
    <p:extLst>
      <p:ext uri="{BB962C8B-B14F-4D97-AF65-F5344CB8AC3E}">
        <p14:creationId xmlns:p14="http://schemas.microsoft.com/office/powerpoint/2010/main" val="72384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It turns out that for computer scientists / programming, we don’t have to know about the circuits and electricity that makes this green blob computer chip works. Luckily for us RAM can be thought of as a very big array -- this is how we should thing about RAM in our programs for us to be able to take advantage of it / understand how our programs interact with it.</a:t>
            </a:r>
          </a:p>
          <a:p>
            <a:pPr marL="0" indent="0">
              <a:buFontTx/>
              <a:buNone/>
            </a:pPr>
            <a:endParaRPr lang="en-US" dirty="0"/>
          </a:p>
          <a:p>
            <a:pPr marL="0" indent="0">
              <a:buFontTx/>
              <a:buNone/>
            </a:pPr>
            <a:r>
              <a:rPr lang="en-US" dirty="0"/>
              <a:t>RAM can be thought of as an array for 2 reasons in particular</a:t>
            </a:r>
          </a:p>
          <a:p>
            <a:pPr marL="628650" lvl="1" indent="-171450">
              <a:buFontTx/>
              <a:buChar char="-"/>
            </a:pPr>
            <a:r>
              <a:rPr lang="en-US" dirty="0"/>
              <a:t>you think of RAM having spaces for you to store stuff, just like you would in an array … and it also has indices (but for memory its called addresses) that describe where in RAM / the array a particular piece of data is located</a:t>
            </a:r>
          </a:p>
          <a:p>
            <a:pPr marL="628650" lvl="1" indent="-171450">
              <a:buFontTx/>
              <a:buChar char="-"/>
            </a:pPr>
            <a:endParaRPr lang="en-US" dirty="0"/>
          </a:p>
          <a:p>
            <a:pPr marL="628650" lvl="1" indent="-171450">
              <a:buFontTx/>
              <a:buChar char="-"/>
            </a:pPr>
            <a:r>
              <a:rPr lang="en-US" dirty="0"/>
              <a:t>Also just because of this Random access thing – you might have heard this before but people sometimes describe arrays as random access because you can access any random index in an array equally to other indices / easily. It’s the same for RAM (the computer chip one) – all addresses are easily accessed as all the others</a:t>
            </a:r>
          </a:p>
        </p:txBody>
      </p:sp>
      <p:sp>
        <p:nvSpPr>
          <p:cNvPr id="4" name="Slide Number Placeholder 3"/>
          <p:cNvSpPr>
            <a:spLocks noGrp="1"/>
          </p:cNvSpPr>
          <p:nvPr>
            <p:ph type="sldNum" sz="quarter" idx="5"/>
          </p:nvPr>
        </p:nvSpPr>
        <p:spPr/>
        <p:txBody>
          <a:bodyPr/>
          <a:lstStyle/>
          <a:p>
            <a:fld id="{93B336D0-BB87-4158-9DDA-BA914A234D18}" type="slidenum">
              <a:rPr lang="en-US" smtClean="0"/>
              <a:t>8</a:t>
            </a:fld>
            <a:endParaRPr lang="en-US"/>
          </a:p>
        </p:txBody>
      </p:sp>
    </p:spTree>
    <p:extLst>
      <p:ext uri="{BB962C8B-B14F-4D97-AF65-F5344CB8AC3E}">
        <p14:creationId xmlns:p14="http://schemas.microsoft.com/office/powerpoint/2010/main" val="2822308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understand the basics and can imagine memory just sitting there, we’re going to dive into how the computer uses RAM to actually run our programs.</a:t>
            </a:r>
          </a:p>
          <a:p>
            <a:endParaRPr lang="en-US" dirty="0"/>
          </a:p>
          <a:p>
            <a:r>
              <a:rPr lang="en-US" dirty="0"/>
              <a:t>But first… an analogy…. and we’re going to do this mad libs type thing.. can someone help me out and give me a number anywhere from 2 to 20?</a:t>
            </a:r>
          </a:p>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22</a:t>
            </a:fld>
            <a:endParaRPr lang="en-US"/>
          </a:p>
        </p:txBody>
      </p:sp>
    </p:spTree>
    <p:extLst>
      <p:ext uri="{BB962C8B-B14F-4D97-AF65-F5344CB8AC3E}">
        <p14:creationId xmlns:p14="http://schemas.microsoft.com/office/powerpoint/2010/main" val="779143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you’re Mercy. Mercy has a problematic lifestyle where she eats a lot of tuna (maybe imagine 10 tuna fish) each day.  This isn’t really a problem by itself, but it is when she has to travel to Safeway to get a tuna fish!  How does Mercy go through this process?  </a:t>
            </a:r>
          </a:p>
          <a:p>
            <a:pPr marL="228600" indent="-228600">
              <a:buAutoNum type="arabicPeriod"/>
            </a:pPr>
            <a:r>
              <a:rPr lang="en-US" dirty="0"/>
              <a:t>Get hungry</a:t>
            </a:r>
          </a:p>
          <a:p>
            <a:pPr marL="228600" indent="-228600">
              <a:buAutoNum type="arabicPeriod"/>
            </a:pPr>
            <a:r>
              <a:rPr lang="en-US" dirty="0"/>
              <a:t>Go to Safeway to get a tuna fish</a:t>
            </a:r>
          </a:p>
          <a:p>
            <a:pPr marL="228600" indent="-228600">
              <a:buAutoNum type="arabicPeriod"/>
            </a:pPr>
            <a:r>
              <a:rPr lang="en-US" dirty="0"/>
              <a:t>Bring the tuna fish back home</a:t>
            </a:r>
          </a:p>
          <a:p>
            <a:pPr marL="228600" indent="-228600">
              <a:buAutoNum type="arabicPeriod"/>
            </a:pPr>
            <a:r>
              <a:rPr lang="en-US" dirty="0"/>
              <a:t>Feel comfortable at home to eat the tuna fish</a:t>
            </a:r>
          </a:p>
          <a:p>
            <a:pPr marL="228600" indent="-228600">
              <a:buAutoNum type="arabicPeriod"/>
            </a:pPr>
            <a:r>
              <a:rPr lang="en-US" dirty="0"/>
              <a:t>Get hungry again and repeat</a:t>
            </a:r>
          </a:p>
          <a:p>
            <a:pPr marL="0" indent="0">
              <a:buNone/>
            </a:pPr>
            <a:r>
              <a:rPr lang="en-US" dirty="0"/>
              <a:t>Since Mercy is doing this multiple times every single day you can imagine that this gets very redundant.  (The next few slides are all Mercy just repeating this).   How can we improve this process and Mercy’s lifestyle? Skip to slide 35.</a:t>
            </a:r>
          </a:p>
        </p:txBody>
      </p:sp>
      <p:sp>
        <p:nvSpPr>
          <p:cNvPr id="4" name="Slide Number Placeholder 3"/>
          <p:cNvSpPr>
            <a:spLocks noGrp="1"/>
          </p:cNvSpPr>
          <p:nvPr>
            <p:ph type="sldNum" sz="quarter" idx="5"/>
          </p:nvPr>
        </p:nvSpPr>
        <p:spPr/>
        <p:txBody>
          <a:bodyPr/>
          <a:lstStyle/>
          <a:p>
            <a:fld id="{93B336D0-BB87-4158-9DDA-BA914A234D18}" type="slidenum">
              <a:rPr lang="en-US" smtClean="0"/>
              <a:t>23</a:t>
            </a:fld>
            <a:endParaRPr lang="en-US"/>
          </a:p>
        </p:txBody>
      </p:sp>
    </p:spTree>
    <p:extLst>
      <p:ext uri="{BB962C8B-B14F-4D97-AF65-F5344CB8AC3E}">
        <p14:creationId xmlns:p14="http://schemas.microsoft.com/office/powerpoint/2010/main" val="3221252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24</a:t>
            </a:fld>
            <a:endParaRPr lang="en-US"/>
          </a:p>
        </p:txBody>
      </p:sp>
    </p:spTree>
    <p:extLst>
      <p:ext uri="{BB962C8B-B14F-4D97-AF65-F5344CB8AC3E}">
        <p14:creationId xmlns:p14="http://schemas.microsoft.com/office/powerpoint/2010/main" val="3454264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25</a:t>
            </a:fld>
            <a:endParaRPr lang="en-US"/>
          </a:p>
        </p:txBody>
      </p:sp>
    </p:spTree>
    <p:extLst>
      <p:ext uri="{BB962C8B-B14F-4D97-AF65-F5344CB8AC3E}">
        <p14:creationId xmlns:p14="http://schemas.microsoft.com/office/powerpoint/2010/main" val="2095980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B336D0-BB87-4158-9DDA-BA914A234D18}" type="slidenum">
              <a:rPr lang="en-US" smtClean="0"/>
              <a:t>26</a:t>
            </a:fld>
            <a:endParaRPr lang="en-US"/>
          </a:p>
        </p:txBody>
      </p:sp>
    </p:spTree>
    <p:extLst>
      <p:ext uri="{BB962C8B-B14F-4D97-AF65-F5344CB8AC3E}">
        <p14:creationId xmlns:p14="http://schemas.microsoft.com/office/powerpoint/2010/main" val="3263001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dirty="0"/>
              <a:t>Click to edit Master title style</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rgbClr val="4C3282"/>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CSE 374: Intermediate Programming Concepts and Tools</a:t>
            </a:r>
          </a:p>
        </p:txBody>
      </p:sp>
      <p:sp>
        <p:nvSpPr>
          <p:cNvPr id="4" name="Date Placeholder 3"/>
          <p:cNvSpPr>
            <a:spLocks noGrp="1"/>
          </p:cNvSpPr>
          <p:nvPr>
            <p:ph type="dt" sz="half" idx="10"/>
          </p:nvPr>
        </p:nvSpPr>
        <p:spPr/>
        <p:txBody>
          <a:bodyPr/>
          <a:lstStyle>
            <a:lvl1pPr algn="l">
              <a:defRPr/>
            </a:lvl1pPr>
          </a:lstStyle>
          <a:p>
            <a:fld id="{B5EC2F33-17DA-436E-A851-E42A0D33E292}" type="datetime1">
              <a:rPr lang="en-US" smtClean="0"/>
              <a:t>11/4/20</a:t>
            </a:fld>
            <a:endParaRPr lang="en-US"/>
          </a:p>
        </p:txBody>
      </p:sp>
      <p:sp>
        <p:nvSpPr>
          <p:cNvPr id="6" name="Slide Number Placeholder 5"/>
          <p:cNvSpPr>
            <a:spLocks noGrp="1"/>
          </p:cNvSpPr>
          <p:nvPr>
            <p:ph type="sldNum" sz="quarter" idx="12"/>
          </p:nvPr>
        </p:nvSpPr>
        <p:spPr/>
        <p:txBody>
          <a:bodyPr/>
          <a:lstStyle/>
          <a:p>
            <a:fld id="{659665DE-58FC-41F4-AC58-2C90A5E005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pic>
        <p:nvPicPr>
          <p:cNvPr id="1028" name="Picture 4" descr="Cherry blossoms on Grant Lane">
            <a:extLst>
              <a:ext uri="{FF2B5EF4-FFF2-40B4-BE49-F238E27FC236}">
                <a16:creationId xmlns:a16="http://schemas.microsoft.com/office/drawing/2014/main" id="{E196A663-22E9-46AF-AE76-3031B2F2C7B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0034" b="13442"/>
          <a:stretch/>
        </p:blipFill>
        <p:spPr bwMode="auto">
          <a:xfrm>
            <a:off x="-3" y="-1"/>
            <a:ext cx="12192002" cy="459424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4">
            <a:extLst>
              <a:ext uri="{FF2B5EF4-FFF2-40B4-BE49-F238E27FC236}">
                <a16:creationId xmlns:a16="http://schemas.microsoft.com/office/drawing/2014/main" id="{777136A5-CCDF-7749-9565-A649BF57D3D4}"/>
              </a:ext>
            </a:extLst>
          </p:cNvPr>
          <p:cNvSpPr>
            <a:spLocks noGrp="1"/>
          </p:cNvSpPr>
          <p:nvPr>
            <p:ph type="ftr" sz="quarter" idx="3"/>
          </p:nvPr>
        </p:nvSpPr>
        <p:spPr>
          <a:xfrm>
            <a:off x="4842742" y="6544402"/>
            <a:ext cx="5901459" cy="274320"/>
          </a:xfrm>
          <a:prstGeom prst="rect">
            <a:avLst/>
          </a:prstGeom>
        </p:spPr>
        <p:txBody>
          <a:bodyPr vert="horz" lIns="91440" tIns="45720" rIns="91440" bIns="45720" rtlCol="0" anchor="ctr"/>
          <a:lstStyle>
            <a:lvl1pPr algn="r">
              <a:defRPr sz="1000" cap="all" baseline="0">
                <a:solidFill>
                  <a:srgbClr val="B6A479"/>
                </a:solidFill>
                <a:latin typeface="Segoe UI Light" panose="020B0502040204020203" pitchFamily="34" charset="0"/>
                <a:cs typeface="Segoe UI Light" panose="020B0502040204020203" pitchFamily="34" charset="0"/>
              </a:defRPr>
            </a:lvl1pPr>
          </a:lstStyle>
          <a:p>
            <a:r>
              <a:rPr lang="en-US" dirty="0"/>
              <a:t>CSE 374 au 20 - Kasey Champion</a:t>
            </a:r>
          </a:p>
        </p:txBody>
      </p:sp>
    </p:spTree>
    <p:extLst>
      <p:ext uri="{BB962C8B-B14F-4D97-AF65-F5344CB8AC3E}">
        <p14:creationId xmlns:p14="http://schemas.microsoft.com/office/powerpoint/2010/main" val="63450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1CC624-0437-43EF-99D3-4B5E545BF210}"/>
              </a:ext>
            </a:extLst>
          </p:cNvPr>
          <p:cNvSpPr/>
          <p:nvPr userDrawn="1"/>
        </p:nvSpPr>
        <p:spPr>
          <a:xfrm>
            <a:off x="272955" y="0"/>
            <a:ext cx="423081" cy="156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5FEBE18-A94F-4CF8-8975-BC720F0701B8}"/>
              </a:ext>
            </a:extLst>
          </p:cNvPr>
          <p:cNvSpPr>
            <a:spLocks noGrp="1"/>
          </p:cNvSpPr>
          <p:nvPr>
            <p:ph type="dt" sz="half" idx="10"/>
          </p:nvPr>
        </p:nvSpPr>
        <p:spPr/>
        <p:txBody>
          <a:bodyPr/>
          <a:lstStyle/>
          <a:p>
            <a:fld id="{20B1D116-9EEC-4608-812B-930500586DFA}" type="datetime1">
              <a:rPr lang="en-US" smtClean="0"/>
              <a:t>11/4/20</a:t>
            </a:fld>
            <a:endParaRPr lang="en-US"/>
          </a:p>
        </p:txBody>
      </p:sp>
      <p:sp>
        <p:nvSpPr>
          <p:cNvPr id="5" name="Slide Number Placeholder 4">
            <a:extLst>
              <a:ext uri="{FF2B5EF4-FFF2-40B4-BE49-F238E27FC236}">
                <a16:creationId xmlns:a16="http://schemas.microsoft.com/office/drawing/2014/main" id="{94B072C5-2DDD-45C4-966C-970A137A42B6}"/>
              </a:ext>
            </a:extLst>
          </p:cNvPr>
          <p:cNvSpPr>
            <a:spLocks noGrp="1"/>
          </p:cNvSpPr>
          <p:nvPr>
            <p:ph type="sldNum" sz="quarter" idx="12"/>
          </p:nvPr>
        </p:nvSpPr>
        <p:spPr/>
        <p:txBody>
          <a:bodyPr/>
          <a:lstStyle/>
          <a:p>
            <a:fld id="{659665DE-58FC-41F4-AC58-2C90A5E00527}" type="slidenum">
              <a:rPr lang="en-US" smtClean="0"/>
              <a:pPr/>
              <a:t>‹#›</a:t>
            </a:fld>
            <a:endParaRPr lang="en-US"/>
          </a:p>
        </p:txBody>
      </p:sp>
      <p:cxnSp>
        <p:nvCxnSpPr>
          <p:cNvPr id="16" name="Straight Connector 15">
            <a:extLst>
              <a:ext uri="{FF2B5EF4-FFF2-40B4-BE49-F238E27FC236}">
                <a16:creationId xmlns:a16="http://schemas.microsoft.com/office/drawing/2014/main" id="{537B5817-8D3A-4DD3-92FF-32BBC5F91560}"/>
              </a:ext>
            </a:extLst>
          </p:cNvPr>
          <p:cNvCxnSpPr/>
          <p:nvPr userDrawn="1"/>
        </p:nvCxnSpPr>
        <p:spPr>
          <a:xfrm>
            <a:off x="61415" y="753975"/>
            <a:ext cx="12008609" cy="0"/>
          </a:xfrm>
          <a:prstGeom prst="line">
            <a:avLst/>
          </a:prstGeom>
          <a:ln>
            <a:solidFill>
              <a:srgbClr val="9B8ABE"/>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2B1C59-33FF-4FB4-BDD7-F61C64008581}"/>
              </a:ext>
            </a:extLst>
          </p:cNvPr>
          <p:cNvSpPr>
            <a:spLocks noGrp="1"/>
          </p:cNvSpPr>
          <p:nvPr>
            <p:ph type="title"/>
          </p:nvPr>
        </p:nvSpPr>
        <p:spPr>
          <a:xfrm>
            <a:off x="1428134" y="263276"/>
            <a:ext cx="10334364" cy="1014667"/>
          </a:xfrm>
          <a:solidFill>
            <a:schemeClr val="bg1"/>
          </a:solidFill>
        </p:spPr>
        <p:txBody>
          <a:bodyPr/>
          <a:lstStyle/>
          <a:p>
            <a:r>
              <a:rPr lang="en-US" dirty="0"/>
              <a:t>Click to edit Master title style</a:t>
            </a:r>
          </a:p>
        </p:txBody>
      </p:sp>
      <p:grpSp>
        <p:nvGrpSpPr>
          <p:cNvPr id="13" name="Group 12">
            <a:extLst>
              <a:ext uri="{FF2B5EF4-FFF2-40B4-BE49-F238E27FC236}">
                <a16:creationId xmlns:a16="http://schemas.microsoft.com/office/drawing/2014/main" id="{FB754F48-B758-43EB-980F-1E2884C8E2A7}"/>
              </a:ext>
            </a:extLst>
          </p:cNvPr>
          <p:cNvGrpSpPr/>
          <p:nvPr userDrawn="1"/>
        </p:nvGrpSpPr>
        <p:grpSpPr>
          <a:xfrm>
            <a:off x="575239" y="475151"/>
            <a:ext cx="631298" cy="631298"/>
            <a:chOff x="1530939" y="2405329"/>
            <a:chExt cx="631298" cy="631298"/>
          </a:xfrm>
        </p:grpSpPr>
        <p:sp>
          <p:nvSpPr>
            <p:cNvPr id="7" name="Oval 6">
              <a:extLst>
                <a:ext uri="{FF2B5EF4-FFF2-40B4-BE49-F238E27FC236}">
                  <a16:creationId xmlns:a16="http://schemas.microsoft.com/office/drawing/2014/main" id="{99BADBD9-302C-40D9-A763-C65CCFE16FDE}"/>
                </a:ext>
              </a:extLst>
            </p:cNvPr>
            <p:cNvSpPr/>
            <p:nvPr userDrawn="1"/>
          </p:nvSpPr>
          <p:spPr>
            <a:xfrm>
              <a:off x="1530939" y="2405329"/>
              <a:ext cx="631298" cy="631298"/>
            </a:xfrm>
            <a:prstGeom prst="ellipse">
              <a:avLst/>
            </a:prstGeom>
            <a:solidFill>
              <a:srgbClr val="B6A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Shape 490">
              <a:extLst>
                <a:ext uri="{FF2B5EF4-FFF2-40B4-BE49-F238E27FC236}">
                  <a16:creationId xmlns:a16="http://schemas.microsoft.com/office/drawing/2014/main" id="{ABC713E7-D704-4682-B292-907313F269C9}"/>
                </a:ext>
              </a:extLst>
            </p:cNvPr>
            <p:cNvGrpSpPr/>
            <p:nvPr userDrawn="1"/>
          </p:nvGrpSpPr>
          <p:grpSpPr>
            <a:xfrm>
              <a:off x="1661835" y="2536225"/>
              <a:ext cx="369505" cy="369505"/>
              <a:chOff x="2594050" y="1631825"/>
              <a:chExt cx="439625" cy="439625"/>
            </a:xfrm>
          </p:grpSpPr>
          <p:sp>
            <p:nvSpPr>
              <p:cNvPr id="9" name="Shape 491">
                <a:extLst>
                  <a:ext uri="{FF2B5EF4-FFF2-40B4-BE49-F238E27FC236}">
                    <a16:creationId xmlns:a16="http://schemas.microsoft.com/office/drawing/2014/main" id="{5701E159-D011-460A-BF32-22B3BFF6328B}"/>
                  </a:ext>
                </a:extLst>
              </p:cNvPr>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492">
                <a:extLst>
                  <a:ext uri="{FF2B5EF4-FFF2-40B4-BE49-F238E27FC236}">
                    <a16:creationId xmlns:a16="http://schemas.microsoft.com/office/drawing/2014/main" id="{CA3D8659-8AB7-48FB-9131-98E6A18A0B20}"/>
                  </a:ext>
                </a:extLst>
              </p:cNvPr>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493">
                <a:extLst>
                  <a:ext uri="{FF2B5EF4-FFF2-40B4-BE49-F238E27FC236}">
                    <a16:creationId xmlns:a16="http://schemas.microsoft.com/office/drawing/2014/main" id="{A811AE90-64AA-41C3-9DE9-62A86028AA6C}"/>
                  </a:ext>
                </a:extLst>
              </p:cNvPr>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494">
                <a:extLst>
                  <a:ext uri="{FF2B5EF4-FFF2-40B4-BE49-F238E27FC236}">
                    <a16:creationId xmlns:a16="http://schemas.microsoft.com/office/drawing/2014/main" id="{0551D70B-4457-48F5-81B9-3A38F6B661D9}"/>
                  </a:ext>
                </a:extLst>
              </p:cNvPr>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17" name="Content Placeholder 2">
            <a:extLst>
              <a:ext uri="{FF2B5EF4-FFF2-40B4-BE49-F238E27FC236}">
                <a16:creationId xmlns:a16="http://schemas.microsoft.com/office/drawing/2014/main" id="{572BD7EC-0D21-433C-A8B8-B34982C0240B}"/>
              </a:ext>
            </a:extLst>
          </p:cNvPr>
          <p:cNvSpPr>
            <a:spLocks noGrp="1"/>
          </p:cNvSpPr>
          <p:nvPr>
            <p:ph idx="1"/>
          </p:nvPr>
        </p:nvSpPr>
        <p:spPr>
          <a:xfrm>
            <a:off x="1428134" y="1463857"/>
            <a:ext cx="10334364" cy="4845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4">
            <a:extLst>
              <a:ext uri="{FF2B5EF4-FFF2-40B4-BE49-F238E27FC236}">
                <a16:creationId xmlns:a16="http://schemas.microsoft.com/office/drawing/2014/main" id="{24FE77B7-BBC2-4B4A-872D-3AFC72D45968}"/>
              </a:ext>
            </a:extLst>
          </p:cNvPr>
          <p:cNvSpPr>
            <a:spLocks noGrp="1"/>
          </p:cNvSpPr>
          <p:nvPr>
            <p:ph type="ftr" sz="quarter" idx="3"/>
          </p:nvPr>
        </p:nvSpPr>
        <p:spPr>
          <a:xfrm>
            <a:off x="4842742" y="6544402"/>
            <a:ext cx="5901459" cy="274320"/>
          </a:xfrm>
          <a:prstGeom prst="rect">
            <a:avLst/>
          </a:prstGeom>
        </p:spPr>
        <p:txBody>
          <a:bodyPr vert="horz" lIns="91440" tIns="45720" rIns="91440" bIns="45720" rtlCol="0" anchor="ctr"/>
          <a:lstStyle>
            <a:lvl1pPr algn="r">
              <a:defRPr sz="1000" cap="all" baseline="0">
                <a:solidFill>
                  <a:srgbClr val="B6A479"/>
                </a:solidFill>
                <a:latin typeface="Segoe UI Light" panose="020B0502040204020203" pitchFamily="34" charset="0"/>
                <a:cs typeface="Segoe UI Light" panose="020B0502040204020203" pitchFamily="34" charset="0"/>
              </a:defRPr>
            </a:lvl1pPr>
          </a:lstStyle>
          <a:p>
            <a:r>
              <a:rPr lang="en-US" dirty="0"/>
              <a:t>CSE 374 au 20 - Kasey Champion</a:t>
            </a:r>
          </a:p>
        </p:txBody>
      </p:sp>
    </p:spTree>
    <p:extLst>
      <p:ext uri="{BB962C8B-B14F-4D97-AF65-F5344CB8AC3E}">
        <p14:creationId xmlns:p14="http://schemas.microsoft.com/office/powerpoint/2010/main" val="206277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CC2204-D29B-4470-B3F3-74BB4720C8BD}" type="datetime1">
              <a:rPr lang="en-US" smtClean="0"/>
              <a:t>11/4/20</a:t>
            </a:fld>
            <a:endParaRPr lang="en-US"/>
          </a:p>
        </p:txBody>
      </p:sp>
      <p:sp>
        <p:nvSpPr>
          <p:cNvPr id="6" name="Slide Number Placeholder 5"/>
          <p:cNvSpPr>
            <a:spLocks noGrp="1"/>
          </p:cNvSpPr>
          <p:nvPr>
            <p:ph type="sldNum" sz="quarter" idx="12"/>
          </p:nvPr>
        </p:nvSpPr>
        <p:spPr/>
        <p:txBody>
          <a:bodyPr/>
          <a:lstStyle/>
          <a:p>
            <a:fld id="{659665DE-58FC-41F4-AC58-2C90A5E00527}" type="slidenum">
              <a:rPr lang="en-US" smtClean="0"/>
              <a:t>‹#›</a:t>
            </a:fld>
            <a:endParaRPr lang="en-US"/>
          </a:p>
        </p:txBody>
      </p:sp>
      <p:sp>
        <p:nvSpPr>
          <p:cNvPr id="7" name="Footer Placeholder 4">
            <a:extLst>
              <a:ext uri="{FF2B5EF4-FFF2-40B4-BE49-F238E27FC236}">
                <a16:creationId xmlns:a16="http://schemas.microsoft.com/office/drawing/2014/main" id="{EC2750F5-16E8-CE42-83FD-9E5B55415160}"/>
              </a:ext>
            </a:extLst>
          </p:cNvPr>
          <p:cNvSpPr>
            <a:spLocks noGrp="1"/>
          </p:cNvSpPr>
          <p:nvPr>
            <p:ph type="ftr" sz="quarter" idx="3"/>
          </p:nvPr>
        </p:nvSpPr>
        <p:spPr>
          <a:xfrm>
            <a:off x="4842742" y="6544402"/>
            <a:ext cx="5901459" cy="274320"/>
          </a:xfrm>
          <a:prstGeom prst="rect">
            <a:avLst/>
          </a:prstGeom>
        </p:spPr>
        <p:txBody>
          <a:bodyPr vert="horz" lIns="91440" tIns="45720" rIns="91440" bIns="45720" rtlCol="0" anchor="ctr"/>
          <a:lstStyle>
            <a:lvl1pPr algn="r">
              <a:defRPr sz="1000" cap="all" baseline="0">
                <a:solidFill>
                  <a:srgbClr val="B6A479"/>
                </a:solidFill>
                <a:latin typeface="Segoe UI Light" panose="020B0502040204020203" pitchFamily="34" charset="0"/>
                <a:cs typeface="Segoe UI Light" panose="020B0502040204020203" pitchFamily="34" charset="0"/>
              </a:defRPr>
            </a:lvl1pPr>
          </a:lstStyle>
          <a:p>
            <a:r>
              <a:rPr lang="en-US" dirty="0"/>
              <a:t>CSE 374 au 20 - Kasey Champion</a:t>
            </a:r>
          </a:p>
        </p:txBody>
      </p:sp>
    </p:spTree>
    <p:extLst>
      <p:ext uri="{BB962C8B-B14F-4D97-AF65-F5344CB8AC3E}">
        <p14:creationId xmlns:p14="http://schemas.microsoft.com/office/powerpoint/2010/main" val="165039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hasCustomPrompt="1"/>
          </p:nvPr>
        </p:nvSpPr>
        <p:spPr>
          <a:xfrm>
            <a:off x="8610600" y="4960137"/>
            <a:ext cx="3200400" cy="1463040"/>
          </a:xfrm>
        </p:spPr>
        <p:txBody>
          <a:bodyPr lIns="91440" rIns="91440" anchor="ctr">
            <a:normAutofit/>
          </a:bodyPr>
          <a:lstStyle>
            <a:lvl1pPr marL="0" marR="0" indent="0" algn="l" defTabSz="914400" rtl="0" eaLnBrk="1" fontAlgn="auto" latinLnBrk="0" hangingPunct="1">
              <a:lnSpc>
                <a:spcPct val="100000"/>
              </a:lnSpc>
              <a:spcBef>
                <a:spcPts val="0"/>
              </a:spcBef>
              <a:spcAft>
                <a:spcPts val="200"/>
              </a:spcAft>
              <a:buClr>
                <a:schemeClr val="accent1"/>
              </a:buClr>
              <a:buSzPct val="100000"/>
              <a:buFont typeface="Tw Cen MT" panose="020B0602020104020603" pitchFamily="34" charset="0"/>
              <a:buNone/>
              <a:tabLst/>
              <a:defRPr sz="1800">
                <a:solidFill>
                  <a:srgbClr val="4C328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CSE 374: Intermediate Programming Concepts and Tools</a:t>
            </a:r>
          </a:p>
        </p:txBody>
      </p:sp>
      <p:sp>
        <p:nvSpPr>
          <p:cNvPr id="4" name="Date Placeholder 3"/>
          <p:cNvSpPr>
            <a:spLocks noGrp="1"/>
          </p:cNvSpPr>
          <p:nvPr>
            <p:ph type="dt" sz="half" idx="10"/>
          </p:nvPr>
        </p:nvSpPr>
        <p:spPr/>
        <p:txBody>
          <a:bodyPr/>
          <a:lstStyle/>
          <a:p>
            <a:fld id="{C677A1C4-F49F-4502-B33D-B8ED0A36CCF4}" type="datetime1">
              <a:rPr lang="en-US" smtClean="0"/>
              <a:t>11/4/20</a:t>
            </a:fld>
            <a:endParaRPr lang="en-US"/>
          </a:p>
        </p:txBody>
      </p:sp>
      <p:sp>
        <p:nvSpPr>
          <p:cNvPr id="6" name="Slide Number Placeholder 5"/>
          <p:cNvSpPr>
            <a:spLocks noGrp="1"/>
          </p:cNvSpPr>
          <p:nvPr>
            <p:ph type="sldNum" sz="quarter" idx="12"/>
          </p:nvPr>
        </p:nvSpPr>
        <p:spPr/>
        <p:txBody>
          <a:bodyPr/>
          <a:lstStyle/>
          <a:p>
            <a:fld id="{659665DE-58FC-41F4-AC58-2C90A5E005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rgbClr val="B6A479"/>
            </a:solidFill>
          </a:ln>
        </p:spPr>
        <p:style>
          <a:lnRef idx="1">
            <a:schemeClr val="accent1"/>
          </a:lnRef>
          <a:fillRef idx="0">
            <a:schemeClr val="accent1"/>
          </a:fillRef>
          <a:effectRef idx="0">
            <a:schemeClr val="accent1"/>
          </a:effectRef>
          <a:fontRef idx="minor">
            <a:schemeClr val="tx1"/>
          </a:fontRef>
        </p:style>
      </p:cxnSp>
      <p:pic>
        <p:nvPicPr>
          <p:cNvPr id="2050" name="Picture 2" descr="UW building">
            <a:extLst>
              <a:ext uri="{FF2B5EF4-FFF2-40B4-BE49-F238E27FC236}">
                <a16:creationId xmlns:a16="http://schemas.microsoft.com/office/drawing/2014/main" id="{8DB080C4-5F0D-47C3-B99E-D2AD3B91FD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8185" b="5565"/>
          <a:stretch/>
        </p:blipFill>
        <p:spPr bwMode="auto">
          <a:xfrm>
            <a:off x="3" y="0"/>
            <a:ext cx="12191997" cy="457200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4">
            <a:extLst>
              <a:ext uri="{FF2B5EF4-FFF2-40B4-BE49-F238E27FC236}">
                <a16:creationId xmlns:a16="http://schemas.microsoft.com/office/drawing/2014/main" id="{648D5E4E-A6FB-D94F-9FEF-9B1CF5D59A13}"/>
              </a:ext>
            </a:extLst>
          </p:cNvPr>
          <p:cNvSpPr>
            <a:spLocks noGrp="1"/>
          </p:cNvSpPr>
          <p:nvPr>
            <p:ph type="ftr" sz="quarter" idx="3"/>
          </p:nvPr>
        </p:nvSpPr>
        <p:spPr>
          <a:xfrm>
            <a:off x="4842742" y="6544402"/>
            <a:ext cx="5901459" cy="274320"/>
          </a:xfrm>
          <a:prstGeom prst="rect">
            <a:avLst/>
          </a:prstGeom>
        </p:spPr>
        <p:txBody>
          <a:bodyPr vert="horz" lIns="91440" tIns="45720" rIns="91440" bIns="45720" rtlCol="0" anchor="ctr"/>
          <a:lstStyle>
            <a:lvl1pPr algn="r">
              <a:defRPr sz="1000" cap="all" baseline="0">
                <a:solidFill>
                  <a:srgbClr val="B6A479"/>
                </a:solidFill>
                <a:latin typeface="Segoe UI Light" panose="020B0502040204020203" pitchFamily="34" charset="0"/>
                <a:cs typeface="Segoe UI Light" panose="020B0502040204020203" pitchFamily="34" charset="0"/>
              </a:defRPr>
            </a:lvl1pPr>
          </a:lstStyle>
          <a:p>
            <a:r>
              <a:rPr lang="en-US" dirty="0"/>
              <a:t>CSE 374 au 20 - Kasey Champion</a:t>
            </a:r>
          </a:p>
        </p:txBody>
      </p:sp>
    </p:spTree>
    <p:extLst>
      <p:ext uri="{BB962C8B-B14F-4D97-AF65-F5344CB8AC3E}">
        <p14:creationId xmlns:p14="http://schemas.microsoft.com/office/powerpoint/2010/main" val="4047576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4620" y="1512985"/>
            <a:ext cx="5397689" cy="479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809" y="1512984"/>
            <a:ext cx="5397689" cy="479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82562C-2DAC-44DC-8D70-6EE9220D4C24}" type="datetime1">
              <a:rPr lang="en-US" smtClean="0"/>
              <a:t>11/4/20</a:t>
            </a:fld>
            <a:endParaRPr lang="en-US"/>
          </a:p>
        </p:txBody>
      </p:sp>
      <p:sp>
        <p:nvSpPr>
          <p:cNvPr id="7" name="Slide Number Placeholder 6"/>
          <p:cNvSpPr>
            <a:spLocks noGrp="1"/>
          </p:cNvSpPr>
          <p:nvPr>
            <p:ph type="sldNum" sz="quarter" idx="12"/>
          </p:nvPr>
        </p:nvSpPr>
        <p:spPr/>
        <p:txBody>
          <a:bodyPr/>
          <a:lstStyle/>
          <a:p>
            <a:fld id="{659665DE-58FC-41F4-AC58-2C90A5E00527}" type="slidenum">
              <a:rPr lang="en-US" smtClean="0"/>
              <a:t>‹#›</a:t>
            </a:fld>
            <a:endParaRPr lang="en-US"/>
          </a:p>
        </p:txBody>
      </p:sp>
      <p:sp>
        <p:nvSpPr>
          <p:cNvPr id="8" name="Title Placeholder 1">
            <a:extLst>
              <a:ext uri="{FF2B5EF4-FFF2-40B4-BE49-F238E27FC236}">
                <a16:creationId xmlns:a16="http://schemas.microsoft.com/office/drawing/2014/main" id="{F45E9297-2ED3-49ED-918C-68275E6EDE6A}"/>
              </a:ext>
            </a:extLst>
          </p:cNvPr>
          <p:cNvSpPr>
            <a:spLocks noGrp="1"/>
          </p:cNvSpPr>
          <p:nvPr>
            <p:ph type="title"/>
          </p:nvPr>
        </p:nvSpPr>
        <p:spPr>
          <a:xfrm>
            <a:off x="575239" y="263276"/>
            <a:ext cx="11187259" cy="1014667"/>
          </a:xfrm>
          <a:prstGeom prst="rect">
            <a:avLst/>
          </a:prstGeom>
        </p:spPr>
        <p:txBody>
          <a:bodyPr vert="horz" lIns="91440" tIns="45720" rIns="91440" bIns="45720" rtlCol="0" anchor="ctr">
            <a:normAutofit/>
          </a:bodyPr>
          <a:lstStyle/>
          <a:p>
            <a:r>
              <a:rPr lang="en-US" dirty="0"/>
              <a:t>Click to edit Master title style</a:t>
            </a:r>
          </a:p>
        </p:txBody>
      </p:sp>
      <p:sp>
        <p:nvSpPr>
          <p:cNvPr id="9" name="Footer Placeholder 4">
            <a:extLst>
              <a:ext uri="{FF2B5EF4-FFF2-40B4-BE49-F238E27FC236}">
                <a16:creationId xmlns:a16="http://schemas.microsoft.com/office/drawing/2014/main" id="{3BDF9A03-A647-0A49-B4D1-51696656F4C8}"/>
              </a:ext>
            </a:extLst>
          </p:cNvPr>
          <p:cNvSpPr>
            <a:spLocks noGrp="1"/>
          </p:cNvSpPr>
          <p:nvPr>
            <p:ph type="ftr" sz="quarter" idx="3"/>
          </p:nvPr>
        </p:nvSpPr>
        <p:spPr>
          <a:xfrm>
            <a:off x="4842742" y="6544402"/>
            <a:ext cx="5901459" cy="274320"/>
          </a:xfrm>
          <a:prstGeom prst="rect">
            <a:avLst/>
          </a:prstGeom>
        </p:spPr>
        <p:txBody>
          <a:bodyPr vert="horz" lIns="91440" tIns="45720" rIns="91440" bIns="45720" rtlCol="0" anchor="ctr"/>
          <a:lstStyle>
            <a:lvl1pPr algn="r">
              <a:defRPr sz="1000" cap="all" baseline="0">
                <a:solidFill>
                  <a:srgbClr val="B6A479"/>
                </a:solidFill>
                <a:latin typeface="Segoe UI Light" panose="020B0502040204020203" pitchFamily="34" charset="0"/>
                <a:cs typeface="Segoe UI Light" panose="020B0502040204020203" pitchFamily="34" charset="0"/>
              </a:defRPr>
            </a:lvl1pPr>
          </a:lstStyle>
          <a:p>
            <a:r>
              <a:rPr lang="en-US" dirty="0"/>
              <a:t>CSE 374 au 20 - Kasey Champion</a:t>
            </a:r>
          </a:p>
        </p:txBody>
      </p:sp>
    </p:spTree>
    <p:extLst>
      <p:ext uri="{BB962C8B-B14F-4D97-AF65-F5344CB8AC3E}">
        <p14:creationId xmlns:p14="http://schemas.microsoft.com/office/powerpoint/2010/main" val="87666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75239" y="1531279"/>
            <a:ext cx="5397688" cy="447646"/>
          </a:xfrm>
        </p:spPr>
        <p:txBody>
          <a:bodyPr lIns="137160" rIns="137160" anchor="ctr">
            <a:normAutofit/>
          </a:bodyPr>
          <a:lstStyle>
            <a:lvl1pPr marL="0" indent="0">
              <a:spcBef>
                <a:spcPts val="0"/>
              </a:spcBef>
              <a:spcAft>
                <a:spcPts val="0"/>
              </a:spcAft>
              <a:buNone/>
              <a:defRPr lang="en-US" sz="1800" b="0" kern="1200" cap="all" baseline="0" dirty="0" smtClean="0">
                <a:solidFill>
                  <a:srgbClr val="4C3282"/>
                </a:solidFill>
                <a:latin typeface="Segoe UI" panose="020B0502040204020203" pitchFamily="34" charset="0"/>
                <a:ea typeface="+mn-ea"/>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spcAft>
                <a:spcPts val="0"/>
              </a:spcAft>
              <a:buClr>
                <a:schemeClr val="accent1"/>
              </a:buClr>
              <a:buSzPct val="100000"/>
              <a:buFont typeface="Tw Cen MT" panose="020B0602020104020603" pitchFamily="34" charset="0"/>
              <a:buNone/>
            </a:pPr>
            <a:r>
              <a:rPr lang="en-US" dirty="0"/>
              <a:t>Edit Master text styles</a:t>
            </a:r>
          </a:p>
        </p:txBody>
      </p:sp>
      <p:sp>
        <p:nvSpPr>
          <p:cNvPr id="7" name="Date Placeholder 6"/>
          <p:cNvSpPr>
            <a:spLocks noGrp="1"/>
          </p:cNvSpPr>
          <p:nvPr>
            <p:ph type="dt" sz="half" idx="10"/>
          </p:nvPr>
        </p:nvSpPr>
        <p:spPr/>
        <p:txBody>
          <a:bodyPr/>
          <a:lstStyle/>
          <a:p>
            <a:fld id="{A37AD04B-10FF-4801-A134-D6688E0221BA}" type="datetime1">
              <a:rPr lang="en-US" smtClean="0"/>
              <a:t>11/4/20</a:t>
            </a:fld>
            <a:endParaRPr lang="en-US"/>
          </a:p>
        </p:txBody>
      </p:sp>
      <p:sp>
        <p:nvSpPr>
          <p:cNvPr id="9" name="Slide Number Placeholder 8"/>
          <p:cNvSpPr>
            <a:spLocks noGrp="1"/>
          </p:cNvSpPr>
          <p:nvPr>
            <p:ph type="sldNum" sz="quarter" idx="12"/>
          </p:nvPr>
        </p:nvSpPr>
        <p:spPr/>
        <p:txBody>
          <a:bodyPr/>
          <a:lstStyle/>
          <a:p>
            <a:fld id="{659665DE-58FC-41F4-AC58-2C90A5E00527}" type="slidenum">
              <a:rPr lang="en-US" smtClean="0"/>
              <a:t>‹#›</a:t>
            </a:fld>
            <a:endParaRPr lang="en-US"/>
          </a:p>
        </p:txBody>
      </p:sp>
      <p:sp>
        <p:nvSpPr>
          <p:cNvPr id="11" name="Content Placeholder 2">
            <a:extLst>
              <a:ext uri="{FF2B5EF4-FFF2-40B4-BE49-F238E27FC236}">
                <a16:creationId xmlns:a16="http://schemas.microsoft.com/office/drawing/2014/main" id="{57CD2F29-FDCB-4CD4-A706-8477E063ED40}"/>
              </a:ext>
            </a:extLst>
          </p:cNvPr>
          <p:cNvSpPr>
            <a:spLocks noGrp="1"/>
          </p:cNvSpPr>
          <p:nvPr>
            <p:ph sz="half" idx="13"/>
          </p:nvPr>
        </p:nvSpPr>
        <p:spPr>
          <a:xfrm>
            <a:off x="584218" y="2096446"/>
            <a:ext cx="5397689" cy="43304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F6C8EDAC-3655-4870-AA43-44830ED94DF0}"/>
              </a:ext>
            </a:extLst>
          </p:cNvPr>
          <p:cNvSpPr>
            <a:spLocks noGrp="1"/>
          </p:cNvSpPr>
          <p:nvPr>
            <p:ph type="body" idx="14"/>
          </p:nvPr>
        </p:nvSpPr>
        <p:spPr>
          <a:xfrm>
            <a:off x="6355830" y="1531279"/>
            <a:ext cx="5397688" cy="447646"/>
          </a:xfrm>
        </p:spPr>
        <p:txBody>
          <a:bodyPr lIns="137160" rIns="137160" anchor="ctr">
            <a:normAutofit/>
          </a:bodyPr>
          <a:lstStyle>
            <a:lvl1pPr marL="0" indent="0">
              <a:spcBef>
                <a:spcPts val="0"/>
              </a:spcBef>
              <a:spcAft>
                <a:spcPts val="0"/>
              </a:spcAft>
              <a:buNone/>
              <a:defRPr lang="en-US" sz="1800" b="0" kern="1200" cap="all" baseline="0" dirty="0" smtClean="0">
                <a:solidFill>
                  <a:srgbClr val="4C3282"/>
                </a:solidFill>
                <a:latin typeface="Segoe UI" panose="020B0502040204020203" pitchFamily="34" charset="0"/>
                <a:ea typeface="+mn-ea"/>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spcAft>
                <a:spcPts val="0"/>
              </a:spcAft>
              <a:buClr>
                <a:schemeClr val="accent1"/>
              </a:buClr>
              <a:buSzPct val="100000"/>
              <a:buFont typeface="Tw Cen MT" panose="020B0602020104020603" pitchFamily="34" charset="0"/>
              <a:buNone/>
            </a:pPr>
            <a:r>
              <a:rPr lang="en-US" dirty="0"/>
              <a:t>Edit Master text styles</a:t>
            </a:r>
          </a:p>
        </p:txBody>
      </p:sp>
      <p:sp>
        <p:nvSpPr>
          <p:cNvPr id="13" name="Content Placeholder 2">
            <a:extLst>
              <a:ext uri="{FF2B5EF4-FFF2-40B4-BE49-F238E27FC236}">
                <a16:creationId xmlns:a16="http://schemas.microsoft.com/office/drawing/2014/main" id="{C6DFFB8E-9225-4B12-B4C6-960DAE3BDB96}"/>
              </a:ext>
            </a:extLst>
          </p:cNvPr>
          <p:cNvSpPr>
            <a:spLocks noGrp="1"/>
          </p:cNvSpPr>
          <p:nvPr>
            <p:ph sz="half" idx="15"/>
          </p:nvPr>
        </p:nvSpPr>
        <p:spPr>
          <a:xfrm>
            <a:off x="6364809" y="2096446"/>
            <a:ext cx="5397689" cy="43304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4">
            <a:extLst>
              <a:ext uri="{FF2B5EF4-FFF2-40B4-BE49-F238E27FC236}">
                <a16:creationId xmlns:a16="http://schemas.microsoft.com/office/drawing/2014/main" id="{7A672043-7D57-D34C-A6B9-125CE024B857}"/>
              </a:ext>
            </a:extLst>
          </p:cNvPr>
          <p:cNvSpPr>
            <a:spLocks noGrp="1"/>
          </p:cNvSpPr>
          <p:nvPr>
            <p:ph type="ftr" sz="quarter" idx="3"/>
          </p:nvPr>
        </p:nvSpPr>
        <p:spPr>
          <a:xfrm>
            <a:off x="4842742" y="6544402"/>
            <a:ext cx="5901459" cy="274320"/>
          </a:xfrm>
          <a:prstGeom prst="rect">
            <a:avLst/>
          </a:prstGeom>
        </p:spPr>
        <p:txBody>
          <a:bodyPr vert="horz" lIns="91440" tIns="45720" rIns="91440" bIns="45720" rtlCol="0" anchor="ctr"/>
          <a:lstStyle>
            <a:lvl1pPr algn="r">
              <a:defRPr sz="1000" cap="all" baseline="0">
                <a:solidFill>
                  <a:srgbClr val="B6A479"/>
                </a:solidFill>
                <a:latin typeface="Segoe UI Light" panose="020B0502040204020203" pitchFamily="34" charset="0"/>
                <a:cs typeface="Segoe UI Light" panose="020B0502040204020203" pitchFamily="34" charset="0"/>
              </a:defRPr>
            </a:lvl1pPr>
          </a:lstStyle>
          <a:p>
            <a:r>
              <a:rPr lang="en-US" dirty="0"/>
              <a:t>CSE 374 au 20 - Kasey Champion</a:t>
            </a:r>
          </a:p>
        </p:txBody>
      </p:sp>
    </p:spTree>
    <p:extLst>
      <p:ext uri="{BB962C8B-B14F-4D97-AF65-F5344CB8AC3E}">
        <p14:creationId xmlns:p14="http://schemas.microsoft.com/office/powerpoint/2010/main" val="840103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7EC20A-4AF7-4E30-ADB3-371D26C74958}" type="datetime1">
              <a:rPr lang="en-US" smtClean="0"/>
              <a:t>11/4/20</a:t>
            </a:fld>
            <a:endParaRPr lang="en-US"/>
          </a:p>
        </p:txBody>
      </p:sp>
      <p:sp>
        <p:nvSpPr>
          <p:cNvPr id="5" name="Slide Number Placeholder 4"/>
          <p:cNvSpPr>
            <a:spLocks noGrp="1"/>
          </p:cNvSpPr>
          <p:nvPr>
            <p:ph type="sldNum" sz="quarter" idx="12"/>
          </p:nvPr>
        </p:nvSpPr>
        <p:spPr/>
        <p:txBody>
          <a:bodyPr/>
          <a:lstStyle/>
          <a:p>
            <a:fld id="{659665DE-58FC-41F4-AC58-2C90A5E00527}" type="slidenum">
              <a:rPr lang="en-US" smtClean="0"/>
              <a:t>‹#›</a:t>
            </a:fld>
            <a:endParaRPr lang="en-US"/>
          </a:p>
        </p:txBody>
      </p:sp>
      <p:sp>
        <p:nvSpPr>
          <p:cNvPr id="6" name="Footer Placeholder 4">
            <a:extLst>
              <a:ext uri="{FF2B5EF4-FFF2-40B4-BE49-F238E27FC236}">
                <a16:creationId xmlns:a16="http://schemas.microsoft.com/office/drawing/2014/main" id="{85297E64-BCFC-F440-A136-6F44B04F825F}"/>
              </a:ext>
            </a:extLst>
          </p:cNvPr>
          <p:cNvSpPr>
            <a:spLocks noGrp="1"/>
          </p:cNvSpPr>
          <p:nvPr>
            <p:ph type="ftr" sz="quarter" idx="3"/>
          </p:nvPr>
        </p:nvSpPr>
        <p:spPr>
          <a:xfrm>
            <a:off x="4842742" y="6544402"/>
            <a:ext cx="5901459" cy="274320"/>
          </a:xfrm>
          <a:prstGeom prst="rect">
            <a:avLst/>
          </a:prstGeom>
        </p:spPr>
        <p:txBody>
          <a:bodyPr vert="horz" lIns="91440" tIns="45720" rIns="91440" bIns="45720" rtlCol="0" anchor="ctr"/>
          <a:lstStyle>
            <a:lvl1pPr algn="r">
              <a:defRPr sz="1000" cap="all" baseline="0">
                <a:solidFill>
                  <a:srgbClr val="B6A479"/>
                </a:solidFill>
                <a:latin typeface="Segoe UI Light" panose="020B0502040204020203" pitchFamily="34" charset="0"/>
                <a:cs typeface="Segoe UI Light" panose="020B0502040204020203" pitchFamily="34" charset="0"/>
              </a:defRPr>
            </a:lvl1pPr>
          </a:lstStyle>
          <a:p>
            <a:r>
              <a:rPr lang="en-US" dirty="0"/>
              <a:t>CSE 374 au 20 - Kasey Champion</a:t>
            </a:r>
          </a:p>
        </p:txBody>
      </p:sp>
    </p:spTree>
    <p:extLst>
      <p:ext uri="{BB962C8B-B14F-4D97-AF65-F5344CB8AC3E}">
        <p14:creationId xmlns:p14="http://schemas.microsoft.com/office/powerpoint/2010/main" val="875337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216E4-2A0B-4B27-A3A8-D1D355A92CC7}" type="datetime1">
              <a:rPr lang="en-US" smtClean="0"/>
              <a:t>11/4/20</a:t>
            </a:fld>
            <a:endParaRPr lang="en-US"/>
          </a:p>
        </p:txBody>
      </p:sp>
      <p:sp>
        <p:nvSpPr>
          <p:cNvPr id="4" name="Slide Number Placeholder 3"/>
          <p:cNvSpPr>
            <a:spLocks noGrp="1"/>
          </p:cNvSpPr>
          <p:nvPr>
            <p:ph type="sldNum" sz="quarter" idx="12"/>
          </p:nvPr>
        </p:nvSpPr>
        <p:spPr/>
        <p:txBody>
          <a:bodyPr/>
          <a:lstStyle/>
          <a:p>
            <a:fld id="{659665DE-58FC-41F4-AC58-2C90A5E00527}" type="slidenum">
              <a:rPr lang="en-US" smtClean="0"/>
              <a:t>‹#›</a:t>
            </a:fld>
            <a:endParaRPr lang="en-US"/>
          </a:p>
        </p:txBody>
      </p:sp>
      <p:sp>
        <p:nvSpPr>
          <p:cNvPr id="5" name="Footer Placeholder 4">
            <a:extLst>
              <a:ext uri="{FF2B5EF4-FFF2-40B4-BE49-F238E27FC236}">
                <a16:creationId xmlns:a16="http://schemas.microsoft.com/office/drawing/2014/main" id="{0CED1032-CE21-D445-A25A-D81A5C54283D}"/>
              </a:ext>
            </a:extLst>
          </p:cNvPr>
          <p:cNvSpPr>
            <a:spLocks noGrp="1"/>
          </p:cNvSpPr>
          <p:nvPr>
            <p:ph type="ftr" sz="quarter" idx="3"/>
          </p:nvPr>
        </p:nvSpPr>
        <p:spPr>
          <a:xfrm>
            <a:off x="4842742" y="6544402"/>
            <a:ext cx="5901459" cy="274320"/>
          </a:xfrm>
          <a:prstGeom prst="rect">
            <a:avLst/>
          </a:prstGeom>
        </p:spPr>
        <p:txBody>
          <a:bodyPr vert="horz" lIns="91440" tIns="45720" rIns="91440" bIns="45720" rtlCol="0" anchor="ctr"/>
          <a:lstStyle>
            <a:lvl1pPr algn="r">
              <a:defRPr sz="1000" cap="all" baseline="0">
                <a:solidFill>
                  <a:srgbClr val="B6A479"/>
                </a:solidFill>
                <a:latin typeface="Segoe UI Light" panose="020B0502040204020203" pitchFamily="34" charset="0"/>
                <a:cs typeface="Segoe UI Light" panose="020B0502040204020203" pitchFamily="34" charset="0"/>
              </a:defRPr>
            </a:lvl1pPr>
          </a:lstStyle>
          <a:p>
            <a:r>
              <a:rPr lang="en-US" dirty="0"/>
              <a:t>CSE 374 au 20 - Kasey Champion</a:t>
            </a:r>
          </a:p>
        </p:txBody>
      </p:sp>
    </p:spTree>
    <p:extLst>
      <p:ext uri="{BB962C8B-B14F-4D97-AF65-F5344CB8AC3E}">
        <p14:creationId xmlns:p14="http://schemas.microsoft.com/office/powerpoint/2010/main" val="251561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CSE 374: Intermediate Programming Concepts and Tools</a:t>
            </a:r>
          </a:p>
        </p:txBody>
      </p:sp>
      <p:sp>
        <p:nvSpPr>
          <p:cNvPr id="5" name="Date Placeholder 4"/>
          <p:cNvSpPr>
            <a:spLocks noGrp="1"/>
          </p:cNvSpPr>
          <p:nvPr>
            <p:ph type="dt" sz="half" idx="10"/>
          </p:nvPr>
        </p:nvSpPr>
        <p:spPr/>
        <p:txBody>
          <a:bodyPr/>
          <a:lstStyle/>
          <a:p>
            <a:fld id="{4EFF2EE2-AF54-4C36-93AD-A5D9C8C4F0E5}" type="datetime1">
              <a:rPr lang="en-US" smtClean="0"/>
              <a:t>11/4/20</a:t>
            </a:fld>
            <a:endParaRPr lang="en-US"/>
          </a:p>
        </p:txBody>
      </p:sp>
      <p:sp>
        <p:nvSpPr>
          <p:cNvPr id="7" name="Slide Number Placeholder 6"/>
          <p:cNvSpPr>
            <a:spLocks noGrp="1"/>
          </p:cNvSpPr>
          <p:nvPr>
            <p:ph type="sldNum" sz="quarter" idx="12"/>
          </p:nvPr>
        </p:nvSpPr>
        <p:spPr/>
        <p:txBody>
          <a:bodyPr/>
          <a:lstStyle/>
          <a:p>
            <a:fld id="{659665DE-58FC-41F4-AC58-2C90A5E0052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E519901B-C8BF-D74C-8C02-F6E47C638B62}"/>
              </a:ext>
            </a:extLst>
          </p:cNvPr>
          <p:cNvSpPr>
            <a:spLocks noGrp="1"/>
          </p:cNvSpPr>
          <p:nvPr>
            <p:ph type="ftr" sz="quarter" idx="3"/>
          </p:nvPr>
        </p:nvSpPr>
        <p:spPr>
          <a:xfrm>
            <a:off x="4842742" y="6544402"/>
            <a:ext cx="5901459" cy="274320"/>
          </a:xfrm>
          <a:prstGeom prst="rect">
            <a:avLst/>
          </a:prstGeom>
        </p:spPr>
        <p:txBody>
          <a:bodyPr vert="horz" lIns="91440" tIns="45720" rIns="91440" bIns="45720" rtlCol="0" anchor="ctr"/>
          <a:lstStyle>
            <a:lvl1pPr algn="r">
              <a:defRPr sz="1000" cap="all" baseline="0">
                <a:solidFill>
                  <a:srgbClr val="B6A479"/>
                </a:solidFill>
                <a:latin typeface="Segoe UI Light" panose="020B0502040204020203" pitchFamily="34" charset="0"/>
                <a:cs typeface="Segoe UI Light" panose="020B0502040204020203" pitchFamily="34" charset="0"/>
              </a:defRPr>
            </a:lvl1pPr>
          </a:lstStyle>
          <a:p>
            <a:r>
              <a:rPr lang="en-US" dirty="0"/>
              <a:t>CSE 374 au 20 - Kasey Champion</a:t>
            </a:r>
          </a:p>
        </p:txBody>
      </p:sp>
    </p:spTree>
    <p:extLst>
      <p:ext uri="{BB962C8B-B14F-4D97-AF65-F5344CB8AC3E}">
        <p14:creationId xmlns:p14="http://schemas.microsoft.com/office/powerpoint/2010/main" val="2077797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CB2A4-11AD-445D-9449-ECE97BF7265C}"/>
              </a:ext>
            </a:extLst>
          </p:cNvPr>
          <p:cNvSpPr>
            <a:spLocks noGrp="1"/>
          </p:cNvSpPr>
          <p:nvPr>
            <p:ph type="title" hasCustomPrompt="1"/>
          </p:nvPr>
        </p:nvSpPr>
        <p:spPr>
          <a:xfrm>
            <a:off x="3315881" y="3446573"/>
            <a:ext cx="5590283" cy="1014667"/>
          </a:xfrm>
        </p:spPr>
        <p:txBody>
          <a:bodyPr/>
          <a:lstStyle>
            <a:lvl1pPr algn="ctr">
              <a:defRPr cap="none" baseline="0"/>
            </a:lvl1pPr>
          </a:lstStyle>
          <a:p>
            <a:r>
              <a:rPr lang="en-US" dirty="0"/>
              <a:t>Big Concept</a:t>
            </a:r>
          </a:p>
        </p:txBody>
      </p:sp>
      <p:sp>
        <p:nvSpPr>
          <p:cNvPr id="3" name="Date Placeholder 2">
            <a:extLst>
              <a:ext uri="{FF2B5EF4-FFF2-40B4-BE49-F238E27FC236}">
                <a16:creationId xmlns:a16="http://schemas.microsoft.com/office/drawing/2014/main" id="{E45E7B94-0CB0-48FD-9BA2-0BCEF75A76A1}"/>
              </a:ext>
            </a:extLst>
          </p:cNvPr>
          <p:cNvSpPr>
            <a:spLocks noGrp="1"/>
          </p:cNvSpPr>
          <p:nvPr>
            <p:ph type="dt" sz="half" idx="10"/>
          </p:nvPr>
        </p:nvSpPr>
        <p:spPr/>
        <p:txBody>
          <a:bodyPr/>
          <a:lstStyle/>
          <a:p>
            <a:fld id="{20B1D116-9EEC-4608-812B-930500586DFA}" type="datetime1">
              <a:rPr lang="en-US" smtClean="0"/>
              <a:t>11/4/20</a:t>
            </a:fld>
            <a:endParaRPr lang="en-US"/>
          </a:p>
        </p:txBody>
      </p:sp>
      <p:sp>
        <p:nvSpPr>
          <p:cNvPr id="5" name="Slide Number Placeholder 4">
            <a:extLst>
              <a:ext uri="{FF2B5EF4-FFF2-40B4-BE49-F238E27FC236}">
                <a16:creationId xmlns:a16="http://schemas.microsoft.com/office/drawing/2014/main" id="{8E838C27-C210-4D9C-AB83-9BF54E32912E}"/>
              </a:ext>
            </a:extLst>
          </p:cNvPr>
          <p:cNvSpPr>
            <a:spLocks noGrp="1"/>
          </p:cNvSpPr>
          <p:nvPr>
            <p:ph type="sldNum" sz="quarter" idx="12"/>
          </p:nvPr>
        </p:nvSpPr>
        <p:spPr/>
        <p:txBody>
          <a:bodyPr/>
          <a:lstStyle/>
          <a:p>
            <a:fld id="{659665DE-58FC-41F4-AC58-2C90A5E00527}" type="slidenum">
              <a:rPr lang="en-US" smtClean="0"/>
              <a:pPr/>
              <a:t>‹#›</a:t>
            </a:fld>
            <a:endParaRPr lang="en-US"/>
          </a:p>
        </p:txBody>
      </p:sp>
      <p:cxnSp>
        <p:nvCxnSpPr>
          <p:cNvPr id="21" name="Straight Connector 20">
            <a:extLst>
              <a:ext uri="{FF2B5EF4-FFF2-40B4-BE49-F238E27FC236}">
                <a16:creationId xmlns:a16="http://schemas.microsoft.com/office/drawing/2014/main" id="{C067791F-5EAB-433C-8512-E3D8B5FEA33C}"/>
              </a:ext>
            </a:extLst>
          </p:cNvPr>
          <p:cNvCxnSpPr/>
          <p:nvPr userDrawn="1"/>
        </p:nvCxnSpPr>
        <p:spPr>
          <a:xfrm>
            <a:off x="138752" y="1917510"/>
            <a:ext cx="11914495" cy="0"/>
          </a:xfrm>
          <a:prstGeom prst="line">
            <a:avLst/>
          </a:prstGeom>
          <a:ln w="19050">
            <a:solidFill>
              <a:srgbClr val="9B8ABE"/>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9FC5ADD-7CD5-4855-8137-142378EFA26D}"/>
              </a:ext>
            </a:extLst>
          </p:cNvPr>
          <p:cNvGrpSpPr/>
          <p:nvPr userDrawn="1"/>
        </p:nvGrpSpPr>
        <p:grpSpPr>
          <a:xfrm>
            <a:off x="4736398" y="555634"/>
            <a:ext cx="2723751" cy="2723751"/>
            <a:chOff x="4360460" y="449353"/>
            <a:chExt cx="3282287" cy="3282287"/>
          </a:xfrm>
        </p:grpSpPr>
        <p:sp>
          <p:nvSpPr>
            <p:cNvPr id="6" name="Oval 5">
              <a:extLst>
                <a:ext uri="{FF2B5EF4-FFF2-40B4-BE49-F238E27FC236}">
                  <a16:creationId xmlns:a16="http://schemas.microsoft.com/office/drawing/2014/main" id="{161030CC-581E-4D1E-9ACA-A92F5BB6C0CB}"/>
                </a:ext>
              </a:extLst>
            </p:cNvPr>
            <p:cNvSpPr/>
            <p:nvPr userDrawn="1"/>
          </p:nvSpPr>
          <p:spPr>
            <a:xfrm>
              <a:off x="4360460" y="449353"/>
              <a:ext cx="3282287" cy="3282287"/>
            </a:xfrm>
            <a:prstGeom prst="ellipse">
              <a:avLst/>
            </a:prstGeom>
            <a:solidFill>
              <a:srgbClr val="B6A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Shape 822">
              <a:extLst>
                <a:ext uri="{FF2B5EF4-FFF2-40B4-BE49-F238E27FC236}">
                  <a16:creationId xmlns:a16="http://schemas.microsoft.com/office/drawing/2014/main" id="{9662AC8F-8502-4CF6-87AC-2CB7EFEBC5CD}"/>
                </a:ext>
              </a:extLst>
            </p:cNvPr>
            <p:cNvGrpSpPr/>
            <p:nvPr userDrawn="1"/>
          </p:nvGrpSpPr>
          <p:grpSpPr>
            <a:xfrm>
              <a:off x="4868910" y="1003939"/>
              <a:ext cx="2265387" cy="2173113"/>
              <a:chOff x="5233525" y="4954450"/>
              <a:chExt cx="538275" cy="516350"/>
            </a:xfrm>
          </p:grpSpPr>
          <p:sp>
            <p:nvSpPr>
              <p:cNvPr id="8" name="Shape 823">
                <a:extLst>
                  <a:ext uri="{FF2B5EF4-FFF2-40B4-BE49-F238E27FC236}">
                    <a16:creationId xmlns:a16="http://schemas.microsoft.com/office/drawing/2014/main" id="{915C32CE-F54C-4A91-A795-5F6EE0E2C310}"/>
                  </a:ext>
                </a:extLst>
              </p:cNvPr>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824">
                <a:extLst>
                  <a:ext uri="{FF2B5EF4-FFF2-40B4-BE49-F238E27FC236}">
                    <a16:creationId xmlns:a16="http://schemas.microsoft.com/office/drawing/2014/main" id="{25663F7D-C889-439B-A68E-97D8B29147A8}"/>
                  </a:ext>
                </a:extLst>
              </p:cNvPr>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825">
                <a:extLst>
                  <a:ext uri="{FF2B5EF4-FFF2-40B4-BE49-F238E27FC236}">
                    <a16:creationId xmlns:a16="http://schemas.microsoft.com/office/drawing/2014/main" id="{5C225417-5386-4CF0-A050-D547324972FC}"/>
                  </a:ext>
                </a:extLst>
              </p:cNvPr>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826">
                <a:extLst>
                  <a:ext uri="{FF2B5EF4-FFF2-40B4-BE49-F238E27FC236}">
                    <a16:creationId xmlns:a16="http://schemas.microsoft.com/office/drawing/2014/main" id="{F2B2177A-3C1C-4737-A983-B5086B44BAC9}"/>
                  </a:ext>
                </a:extLst>
              </p:cNvPr>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827">
                <a:extLst>
                  <a:ext uri="{FF2B5EF4-FFF2-40B4-BE49-F238E27FC236}">
                    <a16:creationId xmlns:a16="http://schemas.microsoft.com/office/drawing/2014/main" id="{065E0883-FD56-4990-A3BA-7394FB6E3D9D}"/>
                  </a:ext>
                </a:extLst>
              </p:cNvPr>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828">
                <a:extLst>
                  <a:ext uri="{FF2B5EF4-FFF2-40B4-BE49-F238E27FC236}">
                    <a16:creationId xmlns:a16="http://schemas.microsoft.com/office/drawing/2014/main" id="{C497A5ED-CCEE-4F09-A7B4-7079C57F1DC1}"/>
                  </a:ext>
                </a:extLst>
              </p:cNvPr>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829">
                <a:extLst>
                  <a:ext uri="{FF2B5EF4-FFF2-40B4-BE49-F238E27FC236}">
                    <a16:creationId xmlns:a16="http://schemas.microsoft.com/office/drawing/2014/main" id="{D8CBE5C1-1916-4EF1-B9E9-DC5E58DE62C4}"/>
                  </a:ext>
                </a:extLst>
              </p:cNvPr>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830">
                <a:extLst>
                  <a:ext uri="{FF2B5EF4-FFF2-40B4-BE49-F238E27FC236}">
                    <a16:creationId xmlns:a16="http://schemas.microsoft.com/office/drawing/2014/main" id="{BB37530B-08B3-4205-8A08-E876EE3F9FBE}"/>
                  </a:ext>
                </a:extLst>
              </p:cNvPr>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831">
                <a:extLst>
                  <a:ext uri="{FF2B5EF4-FFF2-40B4-BE49-F238E27FC236}">
                    <a16:creationId xmlns:a16="http://schemas.microsoft.com/office/drawing/2014/main" id="{14DEB002-C856-4D51-9E3F-42951B8C7A10}"/>
                  </a:ext>
                </a:extLst>
              </p:cNvPr>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832">
                <a:extLst>
                  <a:ext uri="{FF2B5EF4-FFF2-40B4-BE49-F238E27FC236}">
                    <a16:creationId xmlns:a16="http://schemas.microsoft.com/office/drawing/2014/main" id="{5B5D5E96-C594-4AB6-9DF5-2ED8F56CCF52}"/>
                  </a:ext>
                </a:extLst>
              </p:cNvPr>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833">
                <a:extLst>
                  <a:ext uri="{FF2B5EF4-FFF2-40B4-BE49-F238E27FC236}">
                    <a16:creationId xmlns:a16="http://schemas.microsoft.com/office/drawing/2014/main" id="{3FC3F998-CA08-40F4-81A5-CEC994EBBF42}"/>
                  </a:ext>
                </a:extLst>
              </p:cNvPr>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23" name="Text Placeholder 2">
            <a:extLst>
              <a:ext uri="{FF2B5EF4-FFF2-40B4-BE49-F238E27FC236}">
                <a16:creationId xmlns:a16="http://schemas.microsoft.com/office/drawing/2014/main" id="{9C05CDBC-229D-45E2-B2F9-9037D7DF9793}"/>
              </a:ext>
            </a:extLst>
          </p:cNvPr>
          <p:cNvSpPr>
            <a:spLocks noGrp="1"/>
          </p:cNvSpPr>
          <p:nvPr>
            <p:ph type="body" idx="1"/>
          </p:nvPr>
        </p:nvSpPr>
        <p:spPr>
          <a:xfrm>
            <a:off x="3315880" y="4628428"/>
            <a:ext cx="5590283" cy="1463040"/>
          </a:xfrm>
        </p:spPr>
        <p:txBody>
          <a:bodyPr lIns="91440" rIns="91440" anchor="t">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24" name="Rectangle 23">
            <a:extLst>
              <a:ext uri="{FF2B5EF4-FFF2-40B4-BE49-F238E27FC236}">
                <a16:creationId xmlns:a16="http://schemas.microsoft.com/office/drawing/2014/main" id="{4D812236-1A32-4FE2-AB5A-F8F998D835F3}"/>
              </a:ext>
            </a:extLst>
          </p:cNvPr>
          <p:cNvSpPr/>
          <p:nvPr userDrawn="1"/>
        </p:nvSpPr>
        <p:spPr>
          <a:xfrm>
            <a:off x="272955" y="0"/>
            <a:ext cx="423081" cy="156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ooter Placeholder 4">
            <a:extLst>
              <a:ext uri="{FF2B5EF4-FFF2-40B4-BE49-F238E27FC236}">
                <a16:creationId xmlns:a16="http://schemas.microsoft.com/office/drawing/2014/main" id="{DE4D8F51-FF20-7E48-9B67-C26761DE9168}"/>
              </a:ext>
            </a:extLst>
          </p:cNvPr>
          <p:cNvSpPr>
            <a:spLocks noGrp="1"/>
          </p:cNvSpPr>
          <p:nvPr>
            <p:ph type="ftr" sz="quarter" idx="3"/>
          </p:nvPr>
        </p:nvSpPr>
        <p:spPr>
          <a:xfrm>
            <a:off x="4842742" y="6544402"/>
            <a:ext cx="5901459" cy="274320"/>
          </a:xfrm>
          <a:prstGeom prst="rect">
            <a:avLst/>
          </a:prstGeom>
        </p:spPr>
        <p:txBody>
          <a:bodyPr vert="horz" lIns="91440" tIns="45720" rIns="91440" bIns="45720" rtlCol="0" anchor="ctr"/>
          <a:lstStyle>
            <a:lvl1pPr algn="r">
              <a:defRPr sz="1000" cap="all" baseline="0">
                <a:solidFill>
                  <a:srgbClr val="B6A479"/>
                </a:solidFill>
                <a:latin typeface="Segoe UI Light" panose="020B0502040204020203" pitchFamily="34" charset="0"/>
                <a:cs typeface="Segoe UI Light" panose="020B0502040204020203" pitchFamily="34" charset="0"/>
              </a:defRPr>
            </a:lvl1pPr>
          </a:lstStyle>
          <a:p>
            <a:r>
              <a:rPr lang="en-US" dirty="0"/>
              <a:t>CSE 374 au 20 - Kasey Champion</a:t>
            </a:r>
          </a:p>
        </p:txBody>
      </p:sp>
    </p:spTree>
    <p:extLst>
      <p:ext uri="{BB962C8B-B14F-4D97-AF65-F5344CB8AC3E}">
        <p14:creationId xmlns:p14="http://schemas.microsoft.com/office/powerpoint/2010/main" val="3940533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239" y="263276"/>
            <a:ext cx="11187259" cy="101466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75240" y="1463857"/>
            <a:ext cx="11187258" cy="4845504"/>
          </a:xfrm>
          <a:prstGeom prst="rect">
            <a:avLst/>
          </a:prstGeom>
        </p:spPr>
        <p:txBody>
          <a:bodyPr vert="horz" lIns="45720" tIns="45720" rIns="45720" bIns="45720" rtlCol="0">
            <a:normAutofit/>
          </a:bodyPr>
          <a:lstStyle/>
          <a:p>
            <a:pPr lvl="0"/>
            <a:r>
              <a:rPr lang="en-US" dirty="0"/>
              <a:t>Edit Master text styles</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75240" y="6544402"/>
            <a:ext cx="2154143" cy="274320"/>
          </a:xfrm>
          <a:prstGeom prst="rect">
            <a:avLst/>
          </a:prstGeom>
        </p:spPr>
        <p:txBody>
          <a:bodyPr vert="horz" lIns="91440" tIns="45720" rIns="91440" bIns="45720" rtlCol="0" anchor="ctr"/>
          <a:lstStyle>
            <a:lvl1pPr algn="l">
              <a:defRPr sz="1000">
                <a:solidFill>
                  <a:srgbClr val="B6A479"/>
                </a:solidFill>
                <a:latin typeface="Segoe UI Light" panose="020B0502040204020203" pitchFamily="34" charset="0"/>
                <a:cs typeface="Segoe UI Light" panose="020B0502040204020203" pitchFamily="34" charset="0"/>
              </a:defRPr>
            </a:lvl1pPr>
          </a:lstStyle>
          <a:p>
            <a:fld id="{20B1D116-9EEC-4608-812B-930500586DFA}" type="datetime1">
              <a:rPr lang="en-US" smtClean="0"/>
              <a:pPr/>
              <a:t>11/4/20</a:t>
            </a:fld>
            <a:endParaRPr lang="en-US"/>
          </a:p>
        </p:txBody>
      </p:sp>
      <p:sp>
        <p:nvSpPr>
          <p:cNvPr id="5" name="Footer Placeholder 4"/>
          <p:cNvSpPr>
            <a:spLocks noGrp="1"/>
          </p:cNvSpPr>
          <p:nvPr>
            <p:ph type="ftr" sz="quarter" idx="3"/>
          </p:nvPr>
        </p:nvSpPr>
        <p:spPr>
          <a:xfrm>
            <a:off x="4842742" y="6544402"/>
            <a:ext cx="5901459" cy="274320"/>
          </a:xfrm>
          <a:prstGeom prst="rect">
            <a:avLst/>
          </a:prstGeom>
        </p:spPr>
        <p:txBody>
          <a:bodyPr vert="horz" lIns="91440" tIns="45720" rIns="91440" bIns="45720" rtlCol="0" anchor="ctr"/>
          <a:lstStyle>
            <a:lvl1pPr algn="r">
              <a:defRPr sz="1000" cap="all" baseline="0">
                <a:solidFill>
                  <a:srgbClr val="B6A479"/>
                </a:solidFill>
                <a:latin typeface="Segoe UI Light" panose="020B0502040204020203" pitchFamily="34" charset="0"/>
                <a:cs typeface="Segoe UI Light" panose="020B0502040204020203" pitchFamily="34" charset="0"/>
              </a:defRPr>
            </a:lvl1pPr>
          </a:lstStyle>
          <a:p>
            <a:r>
              <a:rPr lang="en-US" dirty="0"/>
              <a:t>CSE 374 au 20 - Kasey Champion</a:t>
            </a:r>
          </a:p>
        </p:txBody>
      </p:sp>
      <p:sp>
        <p:nvSpPr>
          <p:cNvPr id="6" name="Slide Number Placeholder 5"/>
          <p:cNvSpPr>
            <a:spLocks noGrp="1"/>
          </p:cNvSpPr>
          <p:nvPr>
            <p:ph type="sldNum" sz="quarter" idx="4"/>
          </p:nvPr>
        </p:nvSpPr>
        <p:spPr>
          <a:xfrm>
            <a:off x="10837333" y="6544402"/>
            <a:ext cx="973667" cy="274320"/>
          </a:xfrm>
          <a:prstGeom prst="rect">
            <a:avLst/>
          </a:prstGeom>
        </p:spPr>
        <p:txBody>
          <a:bodyPr vert="horz" lIns="91440" tIns="45720" rIns="91440" bIns="45720" rtlCol="0" anchor="ctr"/>
          <a:lstStyle>
            <a:lvl1pPr algn="l">
              <a:defRPr sz="1000">
                <a:solidFill>
                  <a:srgbClr val="B6A479"/>
                </a:solidFill>
                <a:latin typeface="Segoe UI Light" panose="020B0502040204020203" pitchFamily="34" charset="0"/>
                <a:cs typeface="Segoe UI Light" panose="020B0502040204020203" pitchFamily="34" charset="0"/>
              </a:defRPr>
            </a:lvl1pPr>
          </a:lstStyle>
          <a:p>
            <a:fld id="{659665DE-58FC-41F4-AC58-2C90A5E00527}" type="slidenum">
              <a:rPr lang="en-US" smtClean="0"/>
              <a:pPr/>
              <a:t>‹#›</a:t>
            </a:fld>
            <a:endParaRPr lang="en-US"/>
          </a:p>
        </p:txBody>
      </p:sp>
      <p:cxnSp>
        <p:nvCxnSpPr>
          <p:cNvPr id="7" name="Straight Connector 6"/>
          <p:cNvCxnSpPr>
            <a:cxnSpLocks/>
          </p:cNvCxnSpPr>
          <p:nvPr/>
        </p:nvCxnSpPr>
        <p:spPr>
          <a:xfrm flipV="1">
            <a:off x="429491" y="172390"/>
            <a:ext cx="0" cy="1196439"/>
          </a:xfrm>
          <a:prstGeom prst="line">
            <a:avLst/>
          </a:prstGeom>
          <a:ln w="19050">
            <a:solidFill>
              <a:srgbClr val="4C328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B191F82-15E6-F349-8A3D-4B4FFFC58E28}"/>
              </a:ext>
            </a:extLst>
          </p:cNvPr>
          <p:cNvSpPr/>
          <p:nvPr userDrawn="1"/>
        </p:nvSpPr>
        <p:spPr>
          <a:xfrm>
            <a:off x="-914400" y="0"/>
            <a:ext cx="914400" cy="914400"/>
          </a:xfrm>
          <a:prstGeom prst="rect">
            <a:avLst/>
          </a:prstGeom>
          <a:solidFill>
            <a:srgbClr val="B6A479"/>
          </a:solidFill>
          <a:ln>
            <a:solidFill>
              <a:srgbClr val="B6A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9FA9E24-0349-D242-A7B1-11303AD41C24}"/>
              </a:ext>
            </a:extLst>
          </p:cNvPr>
          <p:cNvSpPr/>
          <p:nvPr userDrawn="1"/>
        </p:nvSpPr>
        <p:spPr>
          <a:xfrm>
            <a:off x="-914400" y="914400"/>
            <a:ext cx="914400" cy="914400"/>
          </a:xfrm>
          <a:prstGeom prst="rect">
            <a:avLst/>
          </a:prstGeom>
          <a:solidFill>
            <a:srgbClr val="4C3282"/>
          </a:solid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E56B35-F607-3748-B5F2-0667175BB481}"/>
              </a:ext>
            </a:extLst>
          </p:cNvPr>
          <p:cNvSpPr/>
          <p:nvPr userDrawn="1"/>
        </p:nvSpPr>
        <p:spPr>
          <a:xfrm>
            <a:off x="-914400" y="1840457"/>
            <a:ext cx="914400" cy="914400"/>
          </a:xfrm>
          <a:prstGeom prst="rect">
            <a:avLst/>
          </a:prstGeom>
          <a:solidFill>
            <a:srgbClr val="7C5FAA"/>
          </a:solidFill>
          <a:ln>
            <a:solidFill>
              <a:srgbClr val="7C5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F0C8F48-EE4F-0249-BE10-1C1B8834D291}"/>
              </a:ext>
            </a:extLst>
          </p:cNvPr>
          <p:cNvSpPr/>
          <p:nvPr userDrawn="1"/>
        </p:nvSpPr>
        <p:spPr>
          <a:xfrm>
            <a:off x="-914400" y="2754857"/>
            <a:ext cx="914400" cy="914400"/>
          </a:xfrm>
          <a:prstGeom prst="rect">
            <a:avLst/>
          </a:prstGeom>
          <a:solidFill>
            <a:srgbClr val="9B8ABE"/>
          </a:solidFill>
          <a:ln>
            <a:solidFill>
              <a:srgbClr val="9B8A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8814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Lst>
  <p:hf hdr="0" dt="0"/>
  <p:txStyles>
    <p:titleStyle>
      <a:lvl1pPr algn="l" defTabSz="914400" rtl="0" eaLnBrk="1" latinLnBrk="0" hangingPunct="1">
        <a:lnSpc>
          <a:spcPct val="80000"/>
        </a:lnSpc>
        <a:spcBef>
          <a:spcPct val="0"/>
        </a:spcBef>
        <a:buNone/>
        <a:defRPr sz="4400" kern="1200" cap="none" spc="100" baseline="0">
          <a:solidFill>
            <a:srgbClr val="4C3282"/>
          </a:solidFill>
          <a:latin typeface="Segoe UI" panose="020B0502040204020203" pitchFamily="34" charset="0"/>
          <a:ea typeface="+mj-ea"/>
          <a:cs typeface="Segoe UI" panose="020B0502040204020203" pitchFamily="34" charset="0"/>
        </a:defRPr>
      </a:lvl1pPr>
    </p:titleStyle>
    <p:bodyStyle>
      <a:lvl1pPr marL="91440" indent="-91440" algn="l" defTabSz="914400" rtl="0" eaLnBrk="1" latinLnBrk="0" hangingPunct="1">
        <a:lnSpc>
          <a:spcPct val="90000"/>
        </a:lnSpc>
        <a:spcBef>
          <a:spcPts val="1200"/>
        </a:spcBef>
        <a:spcAft>
          <a:spcPts val="200"/>
        </a:spcAft>
        <a:buClr>
          <a:srgbClr val="4C3282"/>
        </a:buClr>
        <a:buSzPct val="100000"/>
        <a:buFont typeface="Wingdings" pitchFamily="2" charset="2"/>
        <a:buChar char="§"/>
        <a:defRPr sz="2200" kern="1200">
          <a:solidFill>
            <a:schemeClr val="tx1"/>
          </a:solidFill>
          <a:latin typeface="Segoe UI Semilight" panose="020B0402040204020203" pitchFamily="34" charset="0"/>
          <a:ea typeface="+mn-ea"/>
          <a:cs typeface="Segoe UI Semilight" panose="020B0402040204020203" pitchFamily="34" charset="0"/>
        </a:defRPr>
      </a:lvl1pPr>
      <a:lvl2pPr marL="26517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pollev.com/cse374"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7.tif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tiff"/></Relationships>
</file>

<file path=ppt/slides/_rels/slide41.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7.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tiff"/></Relationships>
</file>

<file path=ppt/slides/_rels/slide42.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7.tif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4.tiff"/><Relationship Id="rId7"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9.tiff"/></Relationships>
</file>

<file path=ppt/slides/_rels/slide4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tiff"/><Relationship Id="rId7"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7.png"/><Relationship Id="rId4" Type="http://schemas.openxmlformats.org/officeDocument/2006/relationships/image" Target="../media/image19.tiff"/><Relationship Id="rId9" Type="http://schemas.openxmlformats.org/officeDocument/2006/relationships/image" Target="../media/image17.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tiff"/><Relationship Id="rId7"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7.png"/><Relationship Id="rId4" Type="http://schemas.openxmlformats.org/officeDocument/2006/relationships/image" Target="../media/image19.tiff"/><Relationship Id="rId9" Type="http://schemas.openxmlformats.org/officeDocument/2006/relationships/image" Target="../media/image17.tiff"/></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repl.it/repls/MistyroseLinedTransformatio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youtube.com/watch?v=fpnE6UAfbtU"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674C-AD1D-4C9D-88D4-76616DF5B22C}"/>
              </a:ext>
            </a:extLst>
          </p:cNvPr>
          <p:cNvSpPr>
            <a:spLocks noGrp="1"/>
          </p:cNvSpPr>
          <p:nvPr>
            <p:ph type="ctrTitle"/>
          </p:nvPr>
        </p:nvSpPr>
        <p:spPr/>
        <p:txBody>
          <a:bodyPr>
            <a:normAutofit/>
          </a:bodyPr>
          <a:lstStyle/>
          <a:p>
            <a:r>
              <a:rPr lang="en-US" dirty="0"/>
              <a:t>Lecture 17: Memory Architecture</a:t>
            </a:r>
          </a:p>
        </p:txBody>
      </p:sp>
      <p:sp>
        <p:nvSpPr>
          <p:cNvPr id="3" name="Subtitle 2">
            <a:extLst>
              <a:ext uri="{FF2B5EF4-FFF2-40B4-BE49-F238E27FC236}">
                <a16:creationId xmlns:a16="http://schemas.microsoft.com/office/drawing/2014/main" id="{FA5873D0-155C-4A49-BE31-7C26918C8D34}"/>
              </a:ext>
            </a:extLst>
          </p:cNvPr>
          <p:cNvSpPr>
            <a:spLocks noGrp="1"/>
          </p:cNvSpPr>
          <p:nvPr>
            <p:ph type="subTitle" idx="1"/>
          </p:nvPr>
        </p:nvSpPr>
        <p:spPr/>
        <p:txBody>
          <a:bodyPr/>
          <a:lstStyle/>
          <a:p>
            <a:r>
              <a:rPr lang="en-US" dirty="0"/>
              <a:t>CSE 374: Intermediate Programming Concepts and Tools</a:t>
            </a:r>
          </a:p>
        </p:txBody>
      </p:sp>
      <p:sp>
        <p:nvSpPr>
          <p:cNvPr id="5" name="Slide Number Placeholder 4">
            <a:extLst>
              <a:ext uri="{FF2B5EF4-FFF2-40B4-BE49-F238E27FC236}">
                <a16:creationId xmlns:a16="http://schemas.microsoft.com/office/drawing/2014/main" id="{87ADF771-CBF5-4810-A04A-36DE8C4CCBCE}"/>
              </a:ext>
            </a:extLst>
          </p:cNvPr>
          <p:cNvSpPr>
            <a:spLocks noGrp="1"/>
          </p:cNvSpPr>
          <p:nvPr>
            <p:ph type="sldNum" sz="quarter" idx="12"/>
          </p:nvPr>
        </p:nvSpPr>
        <p:spPr/>
        <p:txBody>
          <a:bodyPr/>
          <a:lstStyle/>
          <a:p>
            <a:fld id="{659665DE-58FC-41F4-AC58-2C90A5E00527}" type="slidenum">
              <a:rPr lang="en-US" smtClean="0"/>
              <a:t>1</a:t>
            </a:fld>
            <a:endParaRPr lang="en-US"/>
          </a:p>
        </p:txBody>
      </p:sp>
      <p:sp>
        <p:nvSpPr>
          <p:cNvPr id="6" name="Rectangle 5">
            <a:extLst>
              <a:ext uri="{FF2B5EF4-FFF2-40B4-BE49-F238E27FC236}">
                <a16:creationId xmlns:a16="http://schemas.microsoft.com/office/drawing/2014/main" id="{1708C56F-1820-B94A-ADBC-DE6F9848BFA7}"/>
              </a:ext>
            </a:extLst>
          </p:cNvPr>
          <p:cNvSpPr/>
          <p:nvPr/>
        </p:nvSpPr>
        <p:spPr>
          <a:xfrm>
            <a:off x="8107102" y="317965"/>
            <a:ext cx="3703898" cy="2978084"/>
          </a:xfrm>
          <a:prstGeom prst="rect">
            <a:avLst/>
          </a:prstGeom>
          <a:solidFill>
            <a:srgbClr val="4C3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u="sng" dirty="0">
                <a:latin typeface="Calibri" panose="020F0502020204030204" pitchFamily="34" charset="0"/>
                <a:cs typeface="Calibri" panose="020F0502020204030204" pitchFamily="34" charset="0"/>
              </a:rPr>
              <a:t>Lecture Participation Poll #17</a:t>
            </a:r>
          </a:p>
          <a:p>
            <a:pPr algn="ctr"/>
            <a:endParaRPr lang="en-US"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Log onto </a:t>
            </a:r>
            <a:r>
              <a:rPr lang="en-US" dirty="0" err="1">
                <a:solidFill>
                  <a:srgbClr val="AB96D4"/>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pollev.com</a:t>
            </a:r>
            <a:r>
              <a:rPr lang="en-US" dirty="0">
                <a:solidFill>
                  <a:srgbClr val="AB96D4"/>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/cse374 </a:t>
            </a:r>
            <a:endParaRPr lang="en-US" dirty="0">
              <a:solidFill>
                <a:srgbClr val="AB96D4"/>
              </a:solidFill>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Or</a:t>
            </a:r>
          </a:p>
          <a:p>
            <a:pPr algn="ctr"/>
            <a:r>
              <a:rPr lang="en-US" dirty="0">
                <a:latin typeface="Calibri" panose="020F0502020204030204" pitchFamily="34" charset="0"/>
                <a:cs typeface="Calibri" panose="020F0502020204030204" pitchFamily="34" charset="0"/>
              </a:rPr>
              <a:t>Text CSE374 to 22333</a:t>
            </a:r>
          </a:p>
        </p:txBody>
      </p:sp>
    </p:spTree>
    <p:extLst>
      <p:ext uri="{BB962C8B-B14F-4D97-AF65-F5344CB8AC3E}">
        <p14:creationId xmlns:p14="http://schemas.microsoft.com/office/powerpoint/2010/main" val="2498527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7D1D8-556F-A446-9B06-F55C514AF381}"/>
              </a:ext>
            </a:extLst>
          </p:cNvPr>
          <p:cNvSpPr>
            <a:spLocks noGrp="1"/>
          </p:cNvSpPr>
          <p:nvPr>
            <p:ph type="title"/>
          </p:nvPr>
        </p:nvSpPr>
        <p:spPr/>
        <p:txBody>
          <a:bodyPr/>
          <a:lstStyle/>
          <a:p>
            <a:r>
              <a:rPr lang="en-US" dirty="0"/>
              <a:t>Problem: Processor-Memory Bottleneck</a:t>
            </a:r>
          </a:p>
        </p:txBody>
      </p:sp>
      <p:sp>
        <p:nvSpPr>
          <p:cNvPr id="4" name="Slide Number Placeholder 3">
            <a:extLst>
              <a:ext uri="{FF2B5EF4-FFF2-40B4-BE49-F238E27FC236}">
                <a16:creationId xmlns:a16="http://schemas.microsoft.com/office/drawing/2014/main" id="{C99B3258-FDE6-124D-A926-52E331251949}"/>
              </a:ext>
            </a:extLst>
          </p:cNvPr>
          <p:cNvSpPr>
            <a:spLocks noGrp="1"/>
          </p:cNvSpPr>
          <p:nvPr>
            <p:ph type="sldNum" sz="quarter" idx="12"/>
          </p:nvPr>
        </p:nvSpPr>
        <p:spPr/>
        <p:txBody>
          <a:bodyPr/>
          <a:lstStyle/>
          <a:p>
            <a:fld id="{659665DE-58FC-41F4-AC58-2C90A5E00527}" type="slidenum">
              <a:rPr lang="en-US" smtClean="0"/>
              <a:t>10</a:t>
            </a:fld>
            <a:endParaRPr lang="en-US"/>
          </a:p>
        </p:txBody>
      </p:sp>
      <p:sp>
        <p:nvSpPr>
          <p:cNvPr id="5" name="Footer Placeholder 4">
            <a:extLst>
              <a:ext uri="{FF2B5EF4-FFF2-40B4-BE49-F238E27FC236}">
                <a16:creationId xmlns:a16="http://schemas.microsoft.com/office/drawing/2014/main" id="{91D5555C-BB17-494B-A727-32FFF7C76690}"/>
              </a:ext>
            </a:extLst>
          </p:cNvPr>
          <p:cNvSpPr>
            <a:spLocks noGrp="1"/>
          </p:cNvSpPr>
          <p:nvPr>
            <p:ph type="ftr" sz="quarter" idx="3"/>
          </p:nvPr>
        </p:nvSpPr>
        <p:spPr/>
        <p:txBody>
          <a:bodyPr/>
          <a:lstStyle/>
          <a:p>
            <a:r>
              <a:rPr lang="en-US"/>
              <a:t>CSE 374 au 20 - Kasey Champion</a:t>
            </a:r>
            <a:endParaRPr lang="en-US" dirty="0"/>
          </a:p>
        </p:txBody>
      </p:sp>
      <p:pic>
        <p:nvPicPr>
          <p:cNvPr id="8" name="Picture 7">
            <a:extLst>
              <a:ext uri="{FF2B5EF4-FFF2-40B4-BE49-F238E27FC236}">
                <a16:creationId xmlns:a16="http://schemas.microsoft.com/office/drawing/2014/main" id="{D87FF08C-6AB0-6948-BE57-3F5F93DA0BEC}"/>
              </a:ext>
            </a:extLst>
          </p:cNvPr>
          <p:cNvPicPr>
            <a:picLocks noChangeAspect="1"/>
          </p:cNvPicPr>
          <p:nvPr/>
        </p:nvPicPr>
        <p:blipFill>
          <a:blip r:embed="rId2"/>
          <a:stretch>
            <a:fillRect/>
          </a:stretch>
        </p:blipFill>
        <p:spPr>
          <a:xfrm>
            <a:off x="484312" y="1638216"/>
            <a:ext cx="11369111" cy="5180506"/>
          </a:xfrm>
          <a:prstGeom prst="rect">
            <a:avLst/>
          </a:prstGeom>
        </p:spPr>
      </p:pic>
    </p:spTree>
    <p:extLst>
      <p:ext uri="{BB962C8B-B14F-4D97-AF65-F5344CB8AC3E}">
        <p14:creationId xmlns:p14="http://schemas.microsoft.com/office/powerpoint/2010/main" val="3663257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BEEF5-ED0A-DD46-A937-02B48A3E63E8}"/>
              </a:ext>
            </a:extLst>
          </p:cNvPr>
          <p:cNvSpPr>
            <a:spLocks noGrp="1"/>
          </p:cNvSpPr>
          <p:nvPr>
            <p:ph type="title"/>
          </p:nvPr>
        </p:nvSpPr>
        <p:spPr/>
        <p:txBody>
          <a:bodyPr/>
          <a:lstStyle/>
          <a:p>
            <a:r>
              <a:rPr lang="en-US" dirty="0"/>
              <a:t>Problem: Processor-Memory Bottleneck</a:t>
            </a:r>
          </a:p>
        </p:txBody>
      </p:sp>
      <p:sp>
        <p:nvSpPr>
          <p:cNvPr id="4" name="Slide Number Placeholder 3">
            <a:extLst>
              <a:ext uri="{FF2B5EF4-FFF2-40B4-BE49-F238E27FC236}">
                <a16:creationId xmlns:a16="http://schemas.microsoft.com/office/drawing/2014/main" id="{1B32D5B3-FA18-8645-A72A-ABC78BABD32C}"/>
              </a:ext>
            </a:extLst>
          </p:cNvPr>
          <p:cNvSpPr>
            <a:spLocks noGrp="1"/>
          </p:cNvSpPr>
          <p:nvPr>
            <p:ph type="sldNum" sz="quarter" idx="12"/>
          </p:nvPr>
        </p:nvSpPr>
        <p:spPr/>
        <p:txBody>
          <a:bodyPr/>
          <a:lstStyle/>
          <a:p>
            <a:fld id="{659665DE-58FC-41F4-AC58-2C90A5E00527}" type="slidenum">
              <a:rPr lang="en-US" smtClean="0"/>
              <a:t>11</a:t>
            </a:fld>
            <a:endParaRPr lang="en-US"/>
          </a:p>
        </p:txBody>
      </p:sp>
      <p:sp>
        <p:nvSpPr>
          <p:cNvPr id="5" name="Footer Placeholder 4">
            <a:extLst>
              <a:ext uri="{FF2B5EF4-FFF2-40B4-BE49-F238E27FC236}">
                <a16:creationId xmlns:a16="http://schemas.microsoft.com/office/drawing/2014/main" id="{F6B7B87B-6C76-AD49-A524-512E62133522}"/>
              </a:ext>
            </a:extLst>
          </p:cNvPr>
          <p:cNvSpPr>
            <a:spLocks noGrp="1"/>
          </p:cNvSpPr>
          <p:nvPr>
            <p:ph type="ftr" sz="quarter" idx="3"/>
          </p:nvPr>
        </p:nvSpPr>
        <p:spPr/>
        <p:txBody>
          <a:bodyPr/>
          <a:lstStyle/>
          <a:p>
            <a:r>
              <a:rPr lang="en-US"/>
              <a:t>CSE 374 au 20 - Kasey Champion</a:t>
            </a:r>
            <a:endParaRPr lang="en-US" dirty="0"/>
          </a:p>
        </p:txBody>
      </p:sp>
      <p:pic>
        <p:nvPicPr>
          <p:cNvPr id="6" name="Picture 5">
            <a:extLst>
              <a:ext uri="{FF2B5EF4-FFF2-40B4-BE49-F238E27FC236}">
                <a16:creationId xmlns:a16="http://schemas.microsoft.com/office/drawing/2014/main" id="{09C7D359-8212-184C-932F-A237E27DEDC0}"/>
              </a:ext>
            </a:extLst>
          </p:cNvPr>
          <p:cNvPicPr>
            <a:picLocks noChangeAspect="1"/>
          </p:cNvPicPr>
          <p:nvPr/>
        </p:nvPicPr>
        <p:blipFill>
          <a:blip r:embed="rId2"/>
          <a:stretch>
            <a:fillRect/>
          </a:stretch>
        </p:blipFill>
        <p:spPr>
          <a:xfrm>
            <a:off x="502371" y="1462692"/>
            <a:ext cx="11187258" cy="5218870"/>
          </a:xfrm>
          <a:prstGeom prst="rect">
            <a:avLst/>
          </a:prstGeom>
        </p:spPr>
      </p:pic>
    </p:spTree>
    <p:extLst>
      <p:ext uri="{BB962C8B-B14F-4D97-AF65-F5344CB8AC3E}">
        <p14:creationId xmlns:p14="http://schemas.microsoft.com/office/powerpoint/2010/main" val="2708021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FC20-E916-8B41-BA0A-C25A38B8B9B4}"/>
              </a:ext>
            </a:extLst>
          </p:cNvPr>
          <p:cNvSpPr>
            <a:spLocks noGrp="1"/>
          </p:cNvSpPr>
          <p:nvPr>
            <p:ph type="title"/>
          </p:nvPr>
        </p:nvSpPr>
        <p:spPr/>
        <p:txBody>
          <a:bodyPr/>
          <a:lstStyle/>
          <a:p>
            <a:r>
              <a:rPr lang="en-US" dirty="0"/>
              <a:t>Example Memory Hierarchy</a:t>
            </a:r>
          </a:p>
        </p:txBody>
      </p:sp>
      <p:sp>
        <p:nvSpPr>
          <p:cNvPr id="4" name="Slide Number Placeholder 3">
            <a:extLst>
              <a:ext uri="{FF2B5EF4-FFF2-40B4-BE49-F238E27FC236}">
                <a16:creationId xmlns:a16="http://schemas.microsoft.com/office/drawing/2014/main" id="{D5A01F04-2054-6649-9010-07F566B88288}"/>
              </a:ext>
            </a:extLst>
          </p:cNvPr>
          <p:cNvSpPr>
            <a:spLocks noGrp="1"/>
          </p:cNvSpPr>
          <p:nvPr>
            <p:ph type="sldNum" sz="quarter" idx="12"/>
          </p:nvPr>
        </p:nvSpPr>
        <p:spPr/>
        <p:txBody>
          <a:bodyPr/>
          <a:lstStyle/>
          <a:p>
            <a:fld id="{659665DE-58FC-41F4-AC58-2C90A5E00527}" type="slidenum">
              <a:rPr lang="en-US" smtClean="0"/>
              <a:t>12</a:t>
            </a:fld>
            <a:endParaRPr lang="en-US"/>
          </a:p>
        </p:txBody>
      </p:sp>
      <p:sp>
        <p:nvSpPr>
          <p:cNvPr id="5" name="Footer Placeholder 4">
            <a:extLst>
              <a:ext uri="{FF2B5EF4-FFF2-40B4-BE49-F238E27FC236}">
                <a16:creationId xmlns:a16="http://schemas.microsoft.com/office/drawing/2014/main" id="{CEDAC711-4C76-B64E-937D-32246B1551EC}"/>
              </a:ext>
            </a:extLst>
          </p:cNvPr>
          <p:cNvSpPr>
            <a:spLocks noGrp="1"/>
          </p:cNvSpPr>
          <p:nvPr>
            <p:ph type="ftr" sz="quarter" idx="3"/>
          </p:nvPr>
        </p:nvSpPr>
        <p:spPr/>
        <p:txBody>
          <a:bodyPr/>
          <a:lstStyle/>
          <a:p>
            <a:r>
              <a:rPr lang="en-US"/>
              <a:t>CSE 374 au 20 - Kasey Champion</a:t>
            </a:r>
            <a:endParaRPr lang="en-US" dirty="0"/>
          </a:p>
        </p:txBody>
      </p:sp>
      <p:pic>
        <p:nvPicPr>
          <p:cNvPr id="6" name="Picture 5">
            <a:extLst>
              <a:ext uri="{FF2B5EF4-FFF2-40B4-BE49-F238E27FC236}">
                <a16:creationId xmlns:a16="http://schemas.microsoft.com/office/drawing/2014/main" id="{06CAC662-3E4A-1343-96D5-63D64E7FB3E0}"/>
              </a:ext>
            </a:extLst>
          </p:cNvPr>
          <p:cNvPicPr>
            <a:picLocks noChangeAspect="1"/>
          </p:cNvPicPr>
          <p:nvPr/>
        </p:nvPicPr>
        <p:blipFill>
          <a:blip r:embed="rId2"/>
          <a:stretch>
            <a:fillRect/>
          </a:stretch>
        </p:blipFill>
        <p:spPr>
          <a:xfrm>
            <a:off x="1062072" y="1610709"/>
            <a:ext cx="10262094" cy="5208013"/>
          </a:xfrm>
          <a:prstGeom prst="rect">
            <a:avLst/>
          </a:prstGeom>
        </p:spPr>
      </p:pic>
    </p:spTree>
    <p:extLst>
      <p:ext uri="{BB962C8B-B14F-4D97-AF65-F5344CB8AC3E}">
        <p14:creationId xmlns:p14="http://schemas.microsoft.com/office/powerpoint/2010/main" val="2092234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6E8A8-87A8-3E4E-BE65-A8AC3C2CE578}"/>
              </a:ext>
            </a:extLst>
          </p:cNvPr>
          <p:cNvSpPr>
            <a:spLocks noGrp="1"/>
          </p:cNvSpPr>
          <p:nvPr>
            <p:ph type="title"/>
          </p:nvPr>
        </p:nvSpPr>
        <p:spPr/>
        <p:txBody>
          <a:bodyPr/>
          <a:lstStyle/>
          <a:p>
            <a:r>
              <a:rPr lang="en-US" dirty="0"/>
              <a:t>Example Memory Hierarchy</a:t>
            </a:r>
          </a:p>
        </p:txBody>
      </p:sp>
      <p:sp>
        <p:nvSpPr>
          <p:cNvPr id="4" name="Slide Number Placeholder 3">
            <a:extLst>
              <a:ext uri="{FF2B5EF4-FFF2-40B4-BE49-F238E27FC236}">
                <a16:creationId xmlns:a16="http://schemas.microsoft.com/office/drawing/2014/main" id="{75547F41-09E6-9A43-85EA-0B0D90CBCAE7}"/>
              </a:ext>
            </a:extLst>
          </p:cNvPr>
          <p:cNvSpPr>
            <a:spLocks noGrp="1"/>
          </p:cNvSpPr>
          <p:nvPr>
            <p:ph type="sldNum" sz="quarter" idx="12"/>
          </p:nvPr>
        </p:nvSpPr>
        <p:spPr/>
        <p:txBody>
          <a:bodyPr/>
          <a:lstStyle/>
          <a:p>
            <a:fld id="{659665DE-58FC-41F4-AC58-2C90A5E00527}" type="slidenum">
              <a:rPr lang="en-US" smtClean="0"/>
              <a:t>13</a:t>
            </a:fld>
            <a:endParaRPr lang="en-US"/>
          </a:p>
        </p:txBody>
      </p:sp>
      <p:sp>
        <p:nvSpPr>
          <p:cNvPr id="5" name="Footer Placeholder 4">
            <a:extLst>
              <a:ext uri="{FF2B5EF4-FFF2-40B4-BE49-F238E27FC236}">
                <a16:creationId xmlns:a16="http://schemas.microsoft.com/office/drawing/2014/main" id="{7BF401E0-DF8A-2249-AA16-A94AE33D99B0}"/>
              </a:ext>
            </a:extLst>
          </p:cNvPr>
          <p:cNvSpPr>
            <a:spLocks noGrp="1"/>
          </p:cNvSpPr>
          <p:nvPr>
            <p:ph type="ftr" sz="quarter" idx="3"/>
          </p:nvPr>
        </p:nvSpPr>
        <p:spPr/>
        <p:txBody>
          <a:bodyPr/>
          <a:lstStyle/>
          <a:p>
            <a:r>
              <a:rPr lang="en-US"/>
              <a:t>CSE 374 au 20 - Kasey Champion</a:t>
            </a:r>
            <a:endParaRPr lang="en-US" dirty="0"/>
          </a:p>
        </p:txBody>
      </p:sp>
      <p:pic>
        <p:nvPicPr>
          <p:cNvPr id="6" name="Picture 5">
            <a:extLst>
              <a:ext uri="{FF2B5EF4-FFF2-40B4-BE49-F238E27FC236}">
                <a16:creationId xmlns:a16="http://schemas.microsoft.com/office/drawing/2014/main" id="{F08AFFCD-15E1-C14B-AD14-9B7A9C1EFE54}"/>
              </a:ext>
            </a:extLst>
          </p:cNvPr>
          <p:cNvPicPr>
            <a:picLocks noChangeAspect="1"/>
          </p:cNvPicPr>
          <p:nvPr/>
        </p:nvPicPr>
        <p:blipFill>
          <a:blip r:embed="rId2"/>
          <a:stretch>
            <a:fillRect/>
          </a:stretch>
        </p:blipFill>
        <p:spPr>
          <a:xfrm>
            <a:off x="891506" y="1541360"/>
            <a:ext cx="10554724" cy="5277362"/>
          </a:xfrm>
          <a:prstGeom prst="rect">
            <a:avLst/>
          </a:prstGeom>
        </p:spPr>
      </p:pic>
    </p:spTree>
    <p:extLst>
      <p:ext uri="{BB962C8B-B14F-4D97-AF65-F5344CB8AC3E}">
        <p14:creationId xmlns:p14="http://schemas.microsoft.com/office/powerpoint/2010/main" val="2789450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CD13D-3162-D846-BCD1-68ECEFBAB805}"/>
              </a:ext>
            </a:extLst>
          </p:cNvPr>
          <p:cNvSpPr>
            <a:spLocks noGrp="1"/>
          </p:cNvSpPr>
          <p:nvPr>
            <p:ph type="title"/>
          </p:nvPr>
        </p:nvSpPr>
        <p:spPr/>
        <p:txBody>
          <a:bodyPr/>
          <a:lstStyle/>
          <a:p>
            <a:r>
              <a:rPr lang="en-US" dirty="0"/>
              <a:t>Example Memory Hierarchy</a:t>
            </a:r>
          </a:p>
        </p:txBody>
      </p:sp>
      <p:sp>
        <p:nvSpPr>
          <p:cNvPr id="4" name="Slide Number Placeholder 3">
            <a:extLst>
              <a:ext uri="{FF2B5EF4-FFF2-40B4-BE49-F238E27FC236}">
                <a16:creationId xmlns:a16="http://schemas.microsoft.com/office/drawing/2014/main" id="{C986E9E7-9AF1-2443-8D71-6D0C685F9E0A}"/>
              </a:ext>
            </a:extLst>
          </p:cNvPr>
          <p:cNvSpPr>
            <a:spLocks noGrp="1"/>
          </p:cNvSpPr>
          <p:nvPr>
            <p:ph type="sldNum" sz="quarter" idx="12"/>
          </p:nvPr>
        </p:nvSpPr>
        <p:spPr/>
        <p:txBody>
          <a:bodyPr/>
          <a:lstStyle/>
          <a:p>
            <a:fld id="{659665DE-58FC-41F4-AC58-2C90A5E00527}" type="slidenum">
              <a:rPr lang="en-US" smtClean="0"/>
              <a:t>14</a:t>
            </a:fld>
            <a:endParaRPr lang="en-US"/>
          </a:p>
        </p:txBody>
      </p:sp>
      <p:sp>
        <p:nvSpPr>
          <p:cNvPr id="5" name="Footer Placeholder 4">
            <a:extLst>
              <a:ext uri="{FF2B5EF4-FFF2-40B4-BE49-F238E27FC236}">
                <a16:creationId xmlns:a16="http://schemas.microsoft.com/office/drawing/2014/main" id="{58DF4E30-A24C-0F49-A841-15152EC23D40}"/>
              </a:ext>
            </a:extLst>
          </p:cNvPr>
          <p:cNvSpPr>
            <a:spLocks noGrp="1"/>
          </p:cNvSpPr>
          <p:nvPr>
            <p:ph type="ftr" sz="quarter" idx="3"/>
          </p:nvPr>
        </p:nvSpPr>
        <p:spPr/>
        <p:txBody>
          <a:bodyPr/>
          <a:lstStyle/>
          <a:p>
            <a:r>
              <a:rPr lang="en-US"/>
              <a:t>CSE 374 au 20 - Kasey Champion</a:t>
            </a:r>
            <a:endParaRPr lang="en-US" dirty="0"/>
          </a:p>
        </p:txBody>
      </p:sp>
      <p:pic>
        <p:nvPicPr>
          <p:cNvPr id="6" name="Picture 5">
            <a:extLst>
              <a:ext uri="{FF2B5EF4-FFF2-40B4-BE49-F238E27FC236}">
                <a16:creationId xmlns:a16="http://schemas.microsoft.com/office/drawing/2014/main" id="{CD2CE135-3807-454B-934B-B6118D313027}"/>
              </a:ext>
            </a:extLst>
          </p:cNvPr>
          <p:cNvPicPr>
            <a:picLocks noChangeAspect="1"/>
          </p:cNvPicPr>
          <p:nvPr/>
        </p:nvPicPr>
        <p:blipFill>
          <a:blip r:embed="rId2"/>
          <a:stretch>
            <a:fillRect/>
          </a:stretch>
        </p:blipFill>
        <p:spPr>
          <a:xfrm>
            <a:off x="1011519" y="1551384"/>
            <a:ext cx="10168962" cy="4898009"/>
          </a:xfrm>
          <a:prstGeom prst="rect">
            <a:avLst/>
          </a:prstGeom>
        </p:spPr>
      </p:pic>
    </p:spTree>
    <p:extLst>
      <p:ext uri="{BB962C8B-B14F-4D97-AF65-F5344CB8AC3E}">
        <p14:creationId xmlns:p14="http://schemas.microsoft.com/office/powerpoint/2010/main" val="964093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D94E-F4AB-4E04-8568-7BD8D4C98E01}"/>
              </a:ext>
            </a:extLst>
          </p:cNvPr>
          <p:cNvSpPr>
            <a:spLocks noGrp="1"/>
          </p:cNvSpPr>
          <p:nvPr>
            <p:ph type="title"/>
          </p:nvPr>
        </p:nvSpPr>
        <p:spPr/>
        <p:txBody>
          <a:bodyPr/>
          <a:lstStyle/>
          <a:p>
            <a:r>
              <a:rPr lang="en-US" i="1" dirty="0">
                <a:solidFill>
                  <a:srgbClr val="B6A479"/>
                </a:solidFill>
              </a:rPr>
              <a:t>Review</a:t>
            </a:r>
            <a:r>
              <a:rPr lang="en-US" dirty="0"/>
              <a:t>: Binary, Bits and Bytes</a:t>
            </a:r>
          </a:p>
        </p:txBody>
      </p:sp>
      <p:sp>
        <p:nvSpPr>
          <p:cNvPr id="3" name="Content Placeholder 2">
            <a:extLst>
              <a:ext uri="{FF2B5EF4-FFF2-40B4-BE49-F238E27FC236}">
                <a16:creationId xmlns:a16="http://schemas.microsoft.com/office/drawing/2014/main" id="{1D38DAB8-9C31-4BD0-9CD4-D37DE3A5E42D}"/>
              </a:ext>
            </a:extLst>
          </p:cNvPr>
          <p:cNvSpPr>
            <a:spLocks noGrp="1"/>
          </p:cNvSpPr>
          <p:nvPr>
            <p:ph idx="1"/>
          </p:nvPr>
        </p:nvSpPr>
        <p:spPr>
          <a:xfrm>
            <a:off x="575240" y="1463857"/>
            <a:ext cx="11187258" cy="1636531"/>
          </a:xfrm>
        </p:spPr>
        <p:txBody>
          <a:bodyPr>
            <a:normAutofit/>
          </a:bodyPr>
          <a:lstStyle/>
          <a:p>
            <a:pPr>
              <a:lnSpc>
                <a:spcPct val="110000"/>
              </a:lnSpc>
            </a:pPr>
            <a:r>
              <a:rPr lang="en-US" sz="1400" b="1" dirty="0">
                <a:solidFill>
                  <a:srgbClr val="4C3282"/>
                </a:solidFill>
              </a:rPr>
              <a:t>binary</a:t>
            </a:r>
          </a:p>
          <a:p>
            <a:pPr>
              <a:lnSpc>
                <a:spcPct val="110000"/>
              </a:lnSpc>
              <a:spcBef>
                <a:spcPts val="200"/>
              </a:spcBef>
            </a:pPr>
            <a:r>
              <a:rPr lang="en-US" sz="1400" dirty="0"/>
              <a:t>A base-2 system of representing numbers using only 1s and 0s</a:t>
            </a:r>
          </a:p>
          <a:p>
            <a:pPr>
              <a:lnSpc>
                <a:spcPct val="110000"/>
              </a:lnSpc>
              <a:spcBef>
                <a:spcPts val="200"/>
              </a:spcBef>
            </a:pPr>
            <a:r>
              <a:rPr lang="en-US" sz="1400" dirty="0"/>
              <a:t>- vs decimal, base 10, which has 9 symbols</a:t>
            </a:r>
          </a:p>
          <a:p>
            <a:pPr>
              <a:lnSpc>
                <a:spcPct val="110000"/>
              </a:lnSpc>
            </a:pPr>
            <a:r>
              <a:rPr lang="en-US" sz="1400" b="1" dirty="0">
                <a:solidFill>
                  <a:srgbClr val="4C3282"/>
                </a:solidFill>
              </a:rPr>
              <a:t>bit</a:t>
            </a:r>
          </a:p>
          <a:p>
            <a:pPr>
              <a:lnSpc>
                <a:spcPct val="110000"/>
              </a:lnSpc>
              <a:spcBef>
                <a:spcPts val="200"/>
              </a:spcBef>
            </a:pPr>
            <a:r>
              <a:rPr lang="en-US" sz="1400" dirty="0"/>
              <a:t>The smallest unit of computer memory represented as a single binary value either 0 or 1</a:t>
            </a:r>
          </a:p>
          <a:p>
            <a:endParaRPr lang="en-US" sz="1400" dirty="0"/>
          </a:p>
        </p:txBody>
      </p:sp>
      <p:sp>
        <p:nvSpPr>
          <p:cNvPr id="4" name="Footer Placeholder 3">
            <a:extLst>
              <a:ext uri="{FF2B5EF4-FFF2-40B4-BE49-F238E27FC236}">
                <a16:creationId xmlns:a16="http://schemas.microsoft.com/office/drawing/2014/main" id="{43D0F379-4B65-413E-BD2C-B6C799054AA1}"/>
              </a:ext>
            </a:extLst>
          </p:cNvPr>
          <p:cNvSpPr>
            <a:spLocks noGrp="1"/>
          </p:cNvSpPr>
          <p:nvPr>
            <p:ph type="ftr" sz="quarter" idx="11"/>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18 - Kasey Champion</a:t>
            </a:r>
          </a:p>
        </p:txBody>
      </p:sp>
      <p:sp>
        <p:nvSpPr>
          <p:cNvPr id="5" name="Slide Number Placeholder 4">
            <a:extLst>
              <a:ext uri="{FF2B5EF4-FFF2-40B4-BE49-F238E27FC236}">
                <a16:creationId xmlns:a16="http://schemas.microsoft.com/office/drawing/2014/main" id="{A6502E01-5B3A-453D-A24B-64B1A8E26AD5}"/>
              </a:ext>
            </a:extLst>
          </p:cNvPr>
          <p:cNvSpPr>
            <a:spLocks noGrp="1"/>
          </p:cNvSpPr>
          <p:nvPr>
            <p:ph type="sldNum" sz="quarter" idx="12"/>
          </p:nvPr>
        </p:nvSpPr>
        <p:spPr/>
        <p:txBody>
          <a:bodyPr/>
          <a:lstStyle/>
          <a:p>
            <a:fld id="{659665DE-58FC-41F4-AC58-2C90A5E00527}" type="slidenum">
              <a:rPr lang="en-US" smtClean="0"/>
              <a:t>15</a:t>
            </a:fld>
            <a:endParaRPr lang="en-US"/>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4B9FEC7F-D495-4CB8-9748-C7C42E3DDF44}"/>
                  </a:ext>
                </a:extLst>
              </p:cNvPr>
              <p:cNvGraphicFramePr>
                <a:graphicFrameLocks noGrp="1"/>
              </p:cNvGraphicFramePr>
              <p:nvPr/>
            </p:nvGraphicFramePr>
            <p:xfrm>
              <a:off x="1053871" y="3237715"/>
              <a:ext cx="7739434" cy="3307653"/>
            </p:xfrm>
            <a:graphic>
              <a:graphicData uri="http://schemas.openxmlformats.org/drawingml/2006/table">
                <a:tbl>
                  <a:tblPr firstRow="1" bandRow="1">
                    <a:tableStyleId>{5C22544A-7EE6-4342-B048-85BDC9FD1C3A}</a:tableStyleId>
                  </a:tblPr>
                  <a:tblGrid>
                    <a:gridCol w="823068">
                      <a:extLst>
                        <a:ext uri="{9D8B030D-6E8A-4147-A177-3AD203B41FA5}">
                          <a16:colId xmlns:a16="http://schemas.microsoft.com/office/drawing/2014/main" val="304159398"/>
                        </a:ext>
                      </a:extLst>
                    </a:gridCol>
                    <a:gridCol w="2665379">
                      <a:extLst>
                        <a:ext uri="{9D8B030D-6E8A-4147-A177-3AD203B41FA5}">
                          <a16:colId xmlns:a16="http://schemas.microsoft.com/office/drawing/2014/main" val="4161401976"/>
                        </a:ext>
                      </a:extLst>
                    </a:gridCol>
                    <a:gridCol w="933855">
                      <a:extLst>
                        <a:ext uri="{9D8B030D-6E8A-4147-A177-3AD203B41FA5}">
                          <a16:colId xmlns:a16="http://schemas.microsoft.com/office/drawing/2014/main" val="1753251519"/>
                        </a:ext>
                      </a:extLst>
                    </a:gridCol>
                    <a:gridCol w="3317132">
                      <a:extLst>
                        <a:ext uri="{9D8B030D-6E8A-4147-A177-3AD203B41FA5}">
                          <a16:colId xmlns:a16="http://schemas.microsoft.com/office/drawing/2014/main" val="1379253821"/>
                        </a:ext>
                      </a:extLst>
                    </a:gridCol>
                  </a:tblGrid>
                  <a:tr h="370840">
                    <a:tc>
                      <a:txBody>
                        <a:bodyPr/>
                        <a:lstStyle/>
                        <a:p>
                          <a:pPr algn="ctr"/>
                          <a:r>
                            <a:rPr lang="en-US" sz="1400" dirty="0">
                              <a:latin typeface="Segoe UI Light" panose="020B0502040204020203" pitchFamily="34" charset="0"/>
                              <a:cs typeface="Segoe UI Light" panose="020B0502040204020203" pitchFamily="34" charset="0"/>
                            </a:rPr>
                            <a:t>Decimal</a:t>
                          </a:r>
                        </a:p>
                      </a:txBody>
                      <a:tcPr anchor="ctr">
                        <a:solidFill>
                          <a:srgbClr val="B6A479"/>
                        </a:solidFill>
                      </a:tcPr>
                    </a:tc>
                    <a:tc>
                      <a:txBody>
                        <a:bodyPr/>
                        <a:lstStyle/>
                        <a:p>
                          <a:pPr algn="ctr"/>
                          <a:r>
                            <a:rPr lang="en-US" sz="1400" dirty="0">
                              <a:latin typeface="Segoe UI Light" panose="020B0502040204020203" pitchFamily="34" charset="0"/>
                              <a:cs typeface="Segoe UI Light" panose="020B0502040204020203" pitchFamily="34" charset="0"/>
                            </a:rPr>
                            <a:t>Decimal Break Down</a:t>
                          </a:r>
                        </a:p>
                      </a:txBody>
                      <a:tcPr anchor="ctr">
                        <a:solidFill>
                          <a:srgbClr val="B6A479"/>
                        </a:solidFill>
                      </a:tcPr>
                    </a:tc>
                    <a:tc>
                      <a:txBody>
                        <a:bodyPr/>
                        <a:lstStyle/>
                        <a:p>
                          <a:pPr algn="ctr"/>
                          <a:r>
                            <a:rPr lang="en-US" sz="1400" dirty="0">
                              <a:latin typeface="Segoe UI Light" panose="020B0502040204020203" pitchFamily="34" charset="0"/>
                              <a:cs typeface="Segoe UI Light" panose="020B0502040204020203" pitchFamily="34" charset="0"/>
                            </a:rPr>
                            <a:t>Binary </a:t>
                          </a:r>
                        </a:p>
                      </a:txBody>
                      <a:tcPr anchor="ctr">
                        <a:solidFill>
                          <a:srgbClr val="B6A479"/>
                        </a:solidFill>
                      </a:tcPr>
                    </a:tc>
                    <a:tc>
                      <a:txBody>
                        <a:bodyPr/>
                        <a:lstStyle/>
                        <a:p>
                          <a:pPr algn="ctr"/>
                          <a:r>
                            <a:rPr lang="en-US" sz="1400" dirty="0">
                              <a:latin typeface="Segoe UI Light" panose="020B0502040204020203" pitchFamily="34" charset="0"/>
                              <a:cs typeface="Segoe UI Light" panose="020B0502040204020203" pitchFamily="34" charset="0"/>
                            </a:rPr>
                            <a:t>Binary Break Down</a:t>
                          </a:r>
                        </a:p>
                      </a:txBody>
                      <a:tcPr anchor="ctr">
                        <a:solidFill>
                          <a:srgbClr val="B6A479"/>
                        </a:solidFill>
                      </a:tcPr>
                    </a:tc>
                    <a:extLst>
                      <a:ext uri="{0D108BD9-81ED-4DB2-BD59-A6C34878D82A}">
                        <a16:rowId xmlns:a16="http://schemas.microsoft.com/office/drawing/2014/main" val="3301073534"/>
                      </a:ext>
                    </a:extLst>
                  </a:tr>
                  <a:tr h="370840">
                    <a:tc>
                      <a:txBody>
                        <a:bodyPr/>
                        <a:lstStyle/>
                        <a:p>
                          <a:pPr algn="ctr"/>
                          <a:r>
                            <a:rPr lang="en-US" dirty="0">
                              <a:solidFill>
                                <a:srgbClr val="737373"/>
                              </a:solidFill>
                              <a:latin typeface="Segoe UI Light" panose="020B0502040204020203" pitchFamily="34" charset="0"/>
                              <a:cs typeface="Segoe UI Light" panose="020B0502040204020203" pitchFamily="34" charset="0"/>
                            </a:rPr>
                            <a:t>0</a:t>
                          </a:r>
                        </a:p>
                      </a:txBody>
                      <a:tcPr>
                        <a:solidFill>
                          <a:schemeClr val="bg1">
                            <a:lumMod val="95000"/>
                          </a:schemeClr>
                        </a:solidFill>
                      </a:tcPr>
                    </a:tc>
                    <a:tc>
                      <a:txBody>
                        <a:bodyPr/>
                        <a:lstStyle/>
                        <a:p>
                          <a:pPr/>
                          <a14:m>
                            <m:oMathPara xmlns:m="http://schemas.openxmlformats.org/officeDocument/2006/math">
                              <m:oMathParaPr>
                                <m:jc m:val="centerGroup"/>
                              </m:oMathParaPr>
                              <m:oMath xmlns:m="http://schemas.openxmlformats.org/officeDocument/2006/math">
                                <m:r>
                                  <a:rPr lang="en-US" b="0" i="1" smtClean="0">
                                    <a:solidFill>
                                      <a:srgbClr val="737373"/>
                                    </a:solidFill>
                                    <a:latin typeface="Cambria Math" panose="02040503050406030204" pitchFamily="18" charset="0"/>
                                  </a:rPr>
                                  <m:t>(0 ∗</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10</m:t>
                                    </m:r>
                                  </m:e>
                                  <m:sup>
                                    <m:r>
                                      <a:rPr lang="en-US" b="0" i="1" smtClean="0">
                                        <a:solidFill>
                                          <a:srgbClr val="737373"/>
                                        </a:solidFill>
                                        <a:latin typeface="Cambria Math" panose="02040503050406030204" pitchFamily="18" charset="0"/>
                                      </a:rPr>
                                      <m:t>0</m:t>
                                    </m:r>
                                  </m:sup>
                                </m:sSup>
                                <m:r>
                                  <a:rPr lang="en-US" b="0" i="1" smtClean="0">
                                    <a:solidFill>
                                      <a:srgbClr val="737373"/>
                                    </a:solidFill>
                                    <a:latin typeface="Cambria Math" panose="02040503050406030204" pitchFamily="18" charset="0"/>
                                  </a:rPr>
                                  <m:t>)</m:t>
                                </m:r>
                              </m:oMath>
                            </m:oMathPara>
                          </a14:m>
                          <a:endParaRPr lang="en-US" dirty="0">
                            <a:solidFill>
                              <a:srgbClr val="737373"/>
                            </a:solidFill>
                          </a:endParaRPr>
                        </a:p>
                      </a:txBody>
                      <a:tcPr>
                        <a:solidFill>
                          <a:schemeClr val="bg1">
                            <a:lumMod val="95000"/>
                          </a:schemeClr>
                        </a:solidFill>
                      </a:tcPr>
                    </a:tc>
                    <a:tc>
                      <a:txBody>
                        <a:bodyPr/>
                        <a:lstStyle/>
                        <a:p>
                          <a:pPr algn="ctr"/>
                          <a:r>
                            <a:rPr lang="en-US" dirty="0">
                              <a:solidFill>
                                <a:srgbClr val="737373"/>
                              </a:solidFill>
                              <a:latin typeface="Segoe UI Light" panose="020B0502040204020203" pitchFamily="34" charset="0"/>
                              <a:cs typeface="Segoe UI Light" panose="020B0502040204020203" pitchFamily="34" charset="0"/>
                            </a:rPr>
                            <a:t>0</a:t>
                          </a:r>
                        </a:p>
                      </a:txBody>
                      <a:tcPr>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737373"/>
                                    </a:solidFill>
                                    <a:latin typeface="Cambria Math" panose="02040503050406030204" pitchFamily="18" charset="0"/>
                                  </a:rPr>
                                  <m:t>(0 ∗</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0</m:t>
                                    </m:r>
                                  </m:sup>
                                </m:sSup>
                                <m:r>
                                  <a:rPr lang="en-US" b="0" i="1" smtClean="0">
                                    <a:solidFill>
                                      <a:srgbClr val="737373"/>
                                    </a:solidFill>
                                    <a:latin typeface="Cambria Math" panose="02040503050406030204" pitchFamily="18" charset="0"/>
                                  </a:rPr>
                                  <m:t>)</m:t>
                                </m:r>
                              </m:oMath>
                            </m:oMathPara>
                          </a14:m>
                          <a:endParaRPr lang="en-US" dirty="0">
                            <a:solidFill>
                              <a:srgbClr val="737373"/>
                            </a:solidFill>
                          </a:endParaRPr>
                        </a:p>
                      </a:txBody>
                      <a:tcPr>
                        <a:solidFill>
                          <a:schemeClr val="bg1">
                            <a:lumMod val="95000"/>
                          </a:schemeClr>
                        </a:solidFill>
                      </a:tcPr>
                    </a:tc>
                    <a:extLst>
                      <a:ext uri="{0D108BD9-81ED-4DB2-BD59-A6C34878D82A}">
                        <a16:rowId xmlns:a16="http://schemas.microsoft.com/office/drawing/2014/main" val="44657933"/>
                      </a:ext>
                    </a:extLst>
                  </a:tr>
                  <a:tr h="370840">
                    <a:tc>
                      <a:txBody>
                        <a:bodyPr/>
                        <a:lstStyle/>
                        <a:p>
                          <a:pPr algn="ctr"/>
                          <a:r>
                            <a:rPr lang="en-US" dirty="0">
                              <a:solidFill>
                                <a:srgbClr val="737373"/>
                              </a:solidFill>
                              <a:latin typeface="Segoe UI Light" panose="020B0502040204020203" pitchFamily="34" charset="0"/>
                              <a:cs typeface="Segoe UI Light" panose="020B0502040204020203" pitchFamily="34" charset="0"/>
                            </a:rPr>
                            <a:t>1</a:t>
                          </a:r>
                        </a:p>
                      </a:txBody>
                      <a:tcPr>
                        <a:solidFill>
                          <a:schemeClr val="bg1">
                            <a:lumMod val="95000"/>
                          </a:schemeClr>
                        </a:solidFill>
                      </a:tcPr>
                    </a:tc>
                    <a:tc>
                      <a:txBody>
                        <a:bodyPr/>
                        <a:lstStyle/>
                        <a:p>
                          <a:pPr/>
                          <a14:m>
                            <m:oMathPara xmlns:m="http://schemas.openxmlformats.org/officeDocument/2006/math">
                              <m:oMathParaPr>
                                <m:jc m:val="centerGroup"/>
                              </m:oMathParaPr>
                              <m:oMath xmlns:m="http://schemas.openxmlformats.org/officeDocument/2006/math">
                                <m:r>
                                  <a:rPr lang="en-US" b="0" i="1" smtClean="0">
                                    <a:solidFill>
                                      <a:srgbClr val="737373"/>
                                    </a:solidFill>
                                    <a:latin typeface="Cambria Math" panose="02040503050406030204" pitchFamily="18" charset="0"/>
                                  </a:rPr>
                                  <m:t>(1 ∗</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10</m:t>
                                    </m:r>
                                  </m:e>
                                  <m:sup>
                                    <m:r>
                                      <a:rPr lang="en-US" b="0" i="1" smtClean="0">
                                        <a:solidFill>
                                          <a:srgbClr val="737373"/>
                                        </a:solidFill>
                                        <a:latin typeface="Cambria Math" panose="02040503050406030204" pitchFamily="18" charset="0"/>
                                      </a:rPr>
                                      <m:t>0</m:t>
                                    </m:r>
                                  </m:sup>
                                </m:sSup>
                                <m:r>
                                  <a:rPr lang="en-US" b="0" i="1" smtClean="0">
                                    <a:solidFill>
                                      <a:srgbClr val="737373"/>
                                    </a:solidFill>
                                    <a:latin typeface="Cambria Math" panose="02040503050406030204" pitchFamily="18" charset="0"/>
                                  </a:rPr>
                                  <m:t>)</m:t>
                                </m:r>
                              </m:oMath>
                            </m:oMathPara>
                          </a14:m>
                          <a:endParaRPr lang="en-US" dirty="0">
                            <a:solidFill>
                              <a:srgbClr val="737373"/>
                            </a:solidFill>
                          </a:endParaRPr>
                        </a:p>
                      </a:txBody>
                      <a:tcPr>
                        <a:solidFill>
                          <a:schemeClr val="bg1">
                            <a:lumMod val="95000"/>
                          </a:schemeClr>
                        </a:solidFill>
                      </a:tcPr>
                    </a:tc>
                    <a:tc>
                      <a:txBody>
                        <a:bodyPr/>
                        <a:lstStyle/>
                        <a:p>
                          <a:pPr algn="ctr"/>
                          <a:r>
                            <a:rPr lang="en-US" dirty="0">
                              <a:solidFill>
                                <a:srgbClr val="737373"/>
                              </a:solidFill>
                              <a:latin typeface="Segoe UI Light" panose="020B0502040204020203" pitchFamily="34" charset="0"/>
                              <a:cs typeface="Segoe UI Light" panose="020B0502040204020203" pitchFamily="34" charset="0"/>
                            </a:rPr>
                            <a:t>1</a:t>
                          </a:r>
                        </a:p>
                      </a:txBody>
                      <a:tcPr>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737373"/>
                                    </a:solidFill>
                                    <a:latin typeface="Cambria Math" panose="02040503050406030204" pitchFamily="18" charset="0"/>
                                  </a:rPr>
                                  <m:t>(1∗</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0</m:t>
                                    </m:r>
                                  </m:sup>
                                </m:sSup>
                                <m:r>
                                  <a:rPr lang="en-US" b="0" i="1" smtClean="0">
                                    <a:solidFill>
                                      <a:srgbClr val="737373"/>
                                    </a:solidFill>
                                    <a:latin typeface="Cambria Math" panose="02040503050406030204" pitchFamily="18" charset="0"/>
                                  </a:rPr>
                                  <m:t>)</m:t>
                                </m:r>
                              </m:oMath>
                            </m:oMathPara>
                          </a14:m>
                          <a:endParaRPr lang="en-US" dirty="0">
                            <a:solidFill>
                              <a:srgbClr val="737373"/>
                            </a:solidFill>
                          </a:endParaRPr>
                        </a:p>
                      </a:txBody>
                      <a:tcPr>
                        <a:solidFill>
                          <a:schemeClr val="bg1">
                            <a:lumMod val="95000"/>
                          </a:schemeClr>
                        </a:solidFill>
                      </a:tcPr>
                    </a:tc>
                    <a:extLst>
                      <a:ext uri="{0D108BD9-81ED-4DB2-BD59-A6C34878D82A}">
                        <a16:rowId xmlns:a16="http://schemas.microsoft.com/office/drawing/2014/main" val="3475037105"/>
                      </a:ext>
                    </a:extLst>
                  </a:tr>
                  <a:tr h="370840">
                    <a:tc>
                      <a:txBody>
                        <a:bodyPr/>
                        <a:lstStyle/>
                        <a:p>
                          <a:pPr algn="ctr"/>
                          <a:r>
                            <a:rPr lang="en-US" dirty="0">
                              <a:solidFill>
                                <a:srgbClr val="737373"/>
                              </a:solidFill>
                              <a:latin typeface="Segoe UI Light" panose="020B0502040204020203" pitchFamily="34" charset="0"/>
                              <a:cs typeface="Segoe UI Light" panose="020B0502040204020203" pitchFamily="34" charset="0"/>
                            </a:rPr>
                            <a:t>10</a:t>
                          </a:r>
                        </a:p>
                      </a:txBody>
                      <a:tcPr>
                        <a:solidFill>
                          <a:schemeClr val="bg1">
                            <a:lumMod val="95000"/>
                          </a:schemeClr>
                        </a:solidFill>
                      </a:tcPr>
                    </a:tc>
                    <a:tc>
                      <a:txBody>
                        <a:bodyPr/>
                        <a:lstStyle/>
                        <a:p>
                          <a:pPr/>
                          <a14:m>
                            <m:oMathPara xmlns:m="http://schemas.openxmlformats.org/officeDocument/2006/math">
                              <m:oMathParaPr>
                                <m:jc m:val="centerGroup"/>
                              </m:oMathParaPr>
                              <m:oMath xmlns:m="http://schemas.openxmlformats.org/officeDocument/2006/math">
                                <m:r>
                                  <a:rPr lang="en-US" b="0" i="0" smtClean="0">
                                    <a:solidFill>
                                      <a:srgbClr val="737373"/>
                                    </a:solidFill>
                                    <a:latin typeface="Cambria Math" panose="02040503050406030204" pitchFamily="18" charset="0"/>
                                  </a:rPr>
                                  <m:t>(</m:t>
                                </m:r>
                                <m:r>
                                  <a:rPr lang="en-US" b="0" i="1" smtClean="0">
                                    <a:solidFill>
                                      <a:srgbClr val="737373"/>
                                    </a:solidFill>
                                    <a:latin typeface="Cambria Math" panose="02040503050406030204" pitchFamily="18" charset="0"/>
                                  </a:rPr>
                                  <m:t>1 ∗</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10</m:t>
                                    </m:r>
                                  </m:e>
                                  <m:sup>
                                    <m:r>
                                      <a:rPr lang="en-US" b="0" i="1" smtClean="0">
                                        <a:solidFill>
                                          <a:srgbClr val="737373"/>
                                        </a:solidFill>
                                        <a:latin typeface="Cambria Math" panose="02040503050406030204" pitchFamily="18" charset="0"/>
                                      </a:rPr>
                                      <m:t>1</m:t>
                                    </m:r>
                                  </m:sup>
                                </m:sSup>
                                <m:r>
                                  <a:rPr lang="en-US" b="0" i="1" smtClean="0">
                                    <a:solidFill>
                                      <a:srgbClr val="737373"/>
                                    </a:solidFill>
                                    <a:latin typeface="Cambria Math" panose="02040503050406030204" pitchFamily="18" charset="0"/>
                                  </a:rPr>
                                  <m:t>)+(0∗</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10</m:t>
                                    </m:r>
                                  </m:e>
                                  <m:sup>
                                    <m:r>
                                      <a:rPr lang="en-US" b="0" i="1" smtClean="0">
                                        <a:solidFill>
                                          <a:srgbClr val="737373"/>
                                        </a:solidFill>
                                        <a:latin typeface="Cambria Math" panose="02040503050406030204" pitchFamily="18" charset="0"/>
                                      </a:rPr>
                                      <m:t>0</m:t>
                                    </m:r>
                                  </m:sup>
                                </m:sSup>
                                <m:r>
                                  <a:rPr lang="en-US" b="0" i="1" smtClean="0">
                                    <a:solidFill>
                                      <a:srgbClr val="737373"/>
                                    </a:solidFill>
                                    <a:latin typeface="Cambria Math" panose="02040503050406030204" pitchFamily="18" charset="0"/>
                                  </a:rPr>
                                  <m:t>)</m:t>
                                </m:r>
                              </m:oMath>
                            </m:oMathPara>
                          </a14:m>
                          <a:endParaRPr lang="en-US" dirty="0">
                            <a:solidFill>
                              <a:srgbClr val="737373"/>
                            </a:solidFill>
                          </a:endParaRPr>
                        </a:p>
                      </a:txBody>
                      <a:tcPr>
                        <a:solidFill>
                          <a:schemeClr val="bg1">
                            <a:lumMod val="95000"/>
                          </a:schemeClr>
                        </a:solidFill>
                      </a:tcPr>
                    </a:tc>
                    <a:tc>
                      <a:txBody>
                        <a:bodyPr/>
                        <a:lstStyle/>
                        <a:p>
                          <a:pPr algn="ctr"/>
                          <a:r>
                            <a:rPr lang="en-US" dirty="0">
                              <a:solidFill>
                                <a:srgbClr val="737373"/>
                              </a:solidFill>
                              <a:latin typeface="Segoe UI Light" panose="020B0502040204020203" pitchFamily="34" charset="0"/>
                              <a:cs typeface="Segoe UI Light" panose="020B0502040204020203" pitchFamily="34" charset="0"/>
                            </a:rPr>
                            <a:t>1010</a:t>
                          </a:r>
                        </a:p>
                      </a:txBody>
                      <a:tcPr>
                        <a:solidFill>
                          <a:schemeClr val="bg1">
                            <a:lumMod val="95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b="0" i="1" smtClean="0">
                                    <a:solidFill>
                                      <a:srgbClr val="737373"/>
                                    </a:solidFill>
                                    <a:latin typeface="Cambria Math" panose="02040503050406030204" pitchFamily="18" charset="0"/>
                                  </a:rPr>
                                  <m:t>(1∗</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3</m:t>
                                    </m:r>
                                  </m:sup>
                                </m:sSup>
                                <m:r>
                                  <a:rPr lang="en-US" b="0" i="1" smtClean="0">
                                    <a:solidFill>
                                      <a:srgbClr val="737373"/>
                                    </a:solidFill>
                                    <a:latin typeface="Cambria Math" panose="02040503050406030204" pitchFamily="18" charset="0"/>
                                  </a:rPr>
                                  <m:t>)+(0∗</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2</m:t>
                                    </m:r>
                                  </m:sup>
                                </m:sSup>
                                <m:r>
                                  <a:rPr lang="en-US" b="0" i="1" smtClean="0">
                                    <a:solidFill>
                                      <a:srgbClr val="737373"/>
                                    </a:solidFill>
                                    <a:latin typeface="Cambria Math" panose="02040503050406030204" pitchFamily="18" charset="0"/>
                                  </a:rPr>
                                  <m:t>)+(1∗</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1</m:t>
                                    </m:r>
                                  </m:sup>
                                </m:sSup>
                                <m:r>
                                  <a:rPr lang="en-US" b="0" i="1" smtClean="0">
                                    <a:solidFill>
                                      <a:srgbClr val="737373"/>
                                    </a:solidFill>
                                    <a:latin typeface="Cambria Math" panose="02040503050406030204" pitchFamily="18" charset="0"/>
                                  </a:rPr>
                                  <m:t>)+(0∗</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0</m:t>
                                    </m:r>
                                  </m:sup>
                                </m:sSup>
                                <m:r>
                                  <a:rPr lang="en-US" b="0" i="1" smtClean="0">
                                    <a:solidFill>
                                      <a:srgbClr val="737373"/>
                                    </a:solidFill>
                                    <a:latin typeface="Cambria Math" panose="02040503050406030204" pitchFamily="18" charset="0"/>
                                  </a:rPr>
                                  <m:t>)</m:t>
                                </m:r>
                              </m:oMath>
                            </m:oMathPara>
                          </a14:m>
                          <a:endParaRPr lang="en-US" dirty="0">
                            <a:solidFill>
                              <a:srgbClr val="737373"/>
                            </a:solidFill>
                          </a:endParaRPr>
                        </a:p>
                      </a:txBody>
                      <a:tcPr>
                        <a:solidFill>
                          <a:schemeClr val="bg1">
                            <a:lumMod val="95000"/>
                          </a:schemeClr>
                        </a:solidFill>
                      </a:tcPr>
                    </a:tc>
                    <a:extLst>
                      <a:ext uri="{0D108BD9-81ED-4DB2-BD59-A6C34878D82A}">
                        <a16:rowId xmlns:a16="http://schemas.microsoft.com/office/drawing/2014/main" val="287380580"/>
                      </a:ext>
                    </a:extLst>
                  </a:tr>
                  <a:tr h="370840">
                    <a:tc>
                      <a:txBody>
                        <a:bodyPr/>
                        <a:lstStyle/>
                        <a:p>
                          <a:pPr algn="ctr"/>
                          <a:r>
                            <a:rPr lang="en-US" dirty="0">
                              <a:solidFill>
                                <a:srgbClr val="737373"/>
                              </a:solidFill>
                              <a:latin typeface="Segoe UI Light" panose="020B0502040204020203" pitchFamily="34" charset="0"/>
                              <a:cs typeface="Segoe UI Light" panose="020B0502040204020203" pitchFamily="34" charset="0"/>
                            </a:rPr>
                            <a:t>12</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0" smtClean="0">
                                    <a:solidFill>
                                      <a:srgbClr val="737373"/>
                                    </a:solidFill>
                                    <a:latin typeface="Cambria Math" panose="02040503050406030204" pitchFamily="18" charset="0"/>
                                  </a:rPr>
                                  <m:t>(</m:t>
                                </m:r>
                                <m:r>
                                  <a:rPr lang="en-US" b="0" i="1" smtClean="0">
                                    <a:solidFill>
                                      <a:srgbClr val="737373"/>
                                    </a:solidFill>
                                    <a:latin typeface="Cambria Math" panose="02040503050406030204" pitchFamily="18" charset="0"/>
                                  </a:rPr>
                                  <m:t>1 ∗</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10</m:t>
                                    </m:r>
                                  </m:e>
                                  <m:sup>
                                    <m:r>
                                      <a:rPr lang="en-US" b="0" i="1" smtClean="0">
                                        <a:solidFill>
                                          <a:srgbClr val="737373"/>
                                        </a:solidFill>
                                        <a:latin typeface="Cambria Math" panose="02040503050406030204" pitchFamily="18" charset="0"/>
                                      </a:rPr>
                                      <m:t>1</m:t>
                                    </m:r>
                                  </m:sup>
                                </m:sSup>
                                <m:r>
                                  <a:rPr lang="en-US" b="0" i="1" smtClean="0">
                                    <a:solidFill>
                                      <a:srgbClr val="737373"/>
                                    </a:solidFill>
                                    <a:latin typeface="Cambria Math" panose="02040503050406030204" pitchFamily="18" charset="0"/>
                                  </a:rPr>
                                  <m:t>)+(2∗</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10</m:t>
                                    </m:r>
                                  </m:e>
                                  <m:sup>
                                    <m:r>
                                      <a:rPr lang="en-US" b="0" i="1" smtClean="0">
                                        <a:solidFill>
                                          <a:srgbClr val="737373"/>
                                        </a:solidFill>
                                        <a:latin typeface="Cambria Math" panose="02040503050406030204" pitchFamily="18" charset="0"/>
                                      </a:rPr>
                                      <m:t>0</m:t>
                                    </m:r>
                                  </m:sup>
                                </m:sSup>
                                <m:r>
                                  <a:rPr lang="en-US" b="0" i="1" smtClean="0">
                                    <a:solidFill>
                                      <a:srgbClr val="737373"/>
                                    </a:solidFill>
                                    <a:latin typeface="Cambria Math" panose="02040503050406030204" pitchFamily="18" charset="0"/>
                                  </a:rPr>
                                  <m:t>)</m:t>
                                </m:r>
                              </m:oMath>
                            </m:oMathPara>
                          </a14:m>
                          <a:endParaRPr lang="en-US" dirty="0">
                            <a:solidFill>
                              <a:srgbClr val="737373"/>
                            </a:solidFill>
                          </a:endParaRPr>
                        </a:p>
                      </a:txBody>
                      <a:tcPr>
                        <a:solidFill>
                          <a:schemeClr val="bg1">
                            <a:lumMod val="95000"/>
                          </a:schemeClr>
                        </a:solidFill>
                      </a:tcPr>
                    </a:tc>
                    <a:tc>
                      <a:txBody>
                        <a:bodyPr/>
                        <a:lstStyle/>
                        <a:p>
                          <a:pPr algn="ctr"/>
                          <a:r>
                            <a:rPr lang="en-US" dirty="0">
                              <a:solidFill>
                                <a:srgbClr val="737373"/>
                              </a:solidFill>
                              <a:latin typeface="Segoe UI Light" panose="020B0502040204020203" pitchFamily="34" charset="0"/>
                              <a:cs typeface="Segoe UI Light" panose="020B0502040204020203" pitchFamily="34" charset="0"/>
                            </a:rPr>
                            <a:t>1100</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737373"/>
                                    </a:solidFill>
                                    <a:latin typeface="Cambria Math" panose="02040503050406030204" pitchFamily="18" charset="0"/>
                                  </a:rPr>
                                  <m:t>(1∗</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3</m:t>
                                    </m:r>
                                  </m:sup>
                                </m:sSup>
                                <m:r>
                                  <a:rPr lang="en-US" b="0" i="1" smtClean="0">
                                    <a:solidFill>
                                      <a:srgbClr val="737373"/>
                                    </a:solidFill>
                                    <a:latin typeface="Cambria Math" panose="02040503050406030204" pitchFamily="18" charset="0"/>
                                  </a:rPr>
                                  <m:t>)+(1∗</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2</m:t>
                                    </m:r>
                                  </m:sup>
                                </m:sSup>
                                <m:r>
                                  <a:rPr lang="en-US" b="0" i="1" smtClean="0">
                                    <a:solidFill>
                                      <a:srgbClr val="737373"/>
                                    </a:solidFill>
                                    <a:latin typeface="Cambria Math" panose="02040503050406030204" pitchFamily="18" charset="0"/>
                                  </a:rPr>
                                  <m:t>)+(0∗</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1</m:t>
                                    </m:r>
                                  </m:sup>
                                </m:sSup>
                                <m:r>
                                  <a:rPr lang="en-US" b="0" i="1" smtClean="0">
                                    <a:solidFill>
                                      <a:srgbClr val="737373"/>
                                    </a:solidFill>
                                    <a:latin typeface="Cambria Math" panose="02040503050406030204" pitchFamily="18" charset="0"/>
                                  </a:rPr>
                                  <m:t>)+(0∗</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0</m:t>
                                    </m:r>
                                  </m:sup>
                                </m:sSup>
                                <m:r>
                                  <a:rPr lang="en-US" b="0" i="1" smtClean="0">
                                    <a:solidFill>
                                      <a:srgbClr val="737373"/>
                                    </a:solidFill>
                                    <a:latin typeface="Cambria Math" panose="02040503050406030204" pitchFamily="18" charset="0"/>
                                  </a:rPr>
                                  <m:t>)</m:t>
                                </m:r>
                              </m:oMath>
                            </m:oMathPara>
                          </a14:m>
                          <a:endParaRPr lang="en-US" dirty="0">
                            <a:solidFill>
                              <a:srgbClr val="737373"/>
                            </a:solidFill>
                          </a:endParaRPr>
                        </a:p>
                      </a:txBody>
                      <a:tcPr>
                        <a:solidFill>
                          <a:schemeClr val="bg1">
                            <a:lumMod val="95000"/>
                          </a:schemeClr>
                        </a:solidFill>
                      </a:tcPr>
                    </a:tc>
                    <a:extLst>
                      <a:ext uri="{0D108BD9-81ED-4DB2-BD59-A6C34878D82A}">
                        <a16:rowId xmlns:a16="http://schemas.microsoft.com/office/drawing/2014/main" val="486934606"/>
                      </a:ext>
                    </a:extLst>
                  </a:tr>
                  <a:tr h="370840">
                    <a:tc>
                      <a:txBody>
                        <a:bodyPr/>
                        <a:lstStyle/>
                        <a:p>
                          <a:pPr algn="ctr"/>
                          <a:r>
                            <a:rPr lang="en-US" dirty="0">
                              <a:solidFill>
                                <a:srgbClr val="737373"/>
                              </a:solidFill>
                              <a:latin typeface="Segoe UI Light" panose="020B0502040204020203" pitchFamily="34" charset="0"/>
                              <a:cs typeface="Segoe UI Light" panose="020B0502040204020203" pitchFamily="34" charset="0"/>
                            </a:rPr>
                            <a:t>127</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lang="en-US" b="0" i="1" smtClean="0">
                                        <a:solidFill>
                                          <a:srgbClr val="737373"/>
                                        </a:solidFill>
                                        <a:latin typeface="Cambria Math" panose="02040503050406030204" pitchFamily="18" charset="0"/>
                                      </a:rPr>
                                    </m:ctrlPr>
                                  </m:dPr>
                                  <m:e>
                                    <m:r>
                                      <a:rPr lang="en-US" b="0" i="0" smtClean="0">
                                        <a:solidFill>
                                          <a:srgbClr val="737373"/>
                                        </a:solidFill>
                                        <a:latin typeface="Cambria Math" panose="02040503050406030204" pitchFamily="18" charset="0"/>
                                      </a:rPr>
                                      <m:t>1∗</m:t>
                                    </m:r>
                                    <m:sSup>
                                      <m:sSupPr>
                                        <m:ctrlPr>
                                          <a:rPr lang="en-US" b="0" i="1" smtClean="0">
                                            <a:solidFill>
                                              <a:srgbClr val="737373"/>
                                            </a:solidFill>
                                            <a:latin typeface="Cambria Math" panose="02040503050406030204" pitchFamily="18" charset="0"/>
                                          </a:rPr>
                                        </m:ctrlPr>
                                      </m:sSupPr>
                                      <m:e>
                                        <m:r>
                                          <a:rPr lang="en-US" b="0" i="0" smtClean="0">
                                            <a:solidFill>
                                              <a:srgbClr val="737373"/>
                                            </a:solidFill>
                                            <a:latin typeface="Cambria Math" panose="02040503050406030204" pitchFamily="18" charset="0"/>
                                          </a:rPr>
                                          <m:t>10</m:t>
                                        </m:r>
                                      </m:e>
                                      <m:sup>
                                        <m:r>
                                          <a:rPr lang="en-US" b="0" i="0" smtClean="0">
                                            <a:solidFill>
                                              <a:srgbClr val="737373"/>
                                            </a:solidFill>
                                            <a:latin typeface="Cambria Math" panose="02040503050406030204" pitchFamily="18" charset="0"/>
                                          </a:rPr>
                                          <m:t>2</m:t>
                                        </m:r>
                                      </m:sup>
                                    </m:sSup>
                                  </m:e>
                                </m:d>
                                <m:r>
                                  <a:rPr lang="en-US" b="0" i="0" smtClean="0">
                                    <a:solidFill>
                                      <a:srgbClr val="737373"/>
                                    </a:solidFill>
                                    <a:latin typeface="Cambria Math" panose="02040503050406030204" pitchFamily="18" charset="0"/>
                                  </a:rPr>
                                  <m:t>+(</m:t>
                                </m:r>
                                <m:r>
                                  <a:rPr lang="en-US" b="0" i="1" smtClean="0">
                                    <a:solidFill>
                                      <a:srgbClr val="737373"/>
                                    </a:solidFill>
                                    <a:latin typeface="Cambria Math" panose="02040503050406030204" pitchFamily="18" charset="0"/>
                                  </a:rPr>
                                  <m:t>1 ∗</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10</m:t>
                                    </m:r>
                                  </m:e>
                                  <m:sup>
                                    <m:r>
                                      <a:rPr lang="en-US" b="0" i="1" smtClean="0">
                                        <a:solidFill>
                                          <a:srgbClr val="737373"/>
                                        </a:solidFill>
                                        <a:latin typeface="Cambria Math" panose="02040503050406030204" pitchFamily="18" charset="0"/>
                                      </a:rPr>
                                      <m:t>1</m:t>
                                    </m:r>
                                  </m:sup>
                                </m:sSup>
                                <m:r>
                                  <a:rPr lang="en-US" b="0" i="1" smtClean="0">
                                    <a:solidFill>
                                      <a:srgbClr val="737373"/>
                                    </a:solidFill>
                                    <a:latin typeface="Cambria Math" panose="02040503050406030204" pitchFamily="18" charset="0"/>
                                  </a:rPr>
                                  <m:t>)+(2∗</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10</m:t>
                                    </m:r>
                                  </m:e>
                                  <m:sup>
                                    <m:r>
                                      <a:rPr lang="en-US" b="0" i="1" smtClean="0">
                                        <a:solidFill>
                                          <a:srgbClr val="737373"/>
                                        </a:solidFill>
                                        <a:latin typeface="Cambria Math" panose="02040503050406030204" pitchFamily="18" charset="0"/>
                                      </a:rPr>
                                      <m:t>0</m:t>
                                    </m:r>
                                  </m:sup>
                                </m:sSup>
                                <m:r>
                                  <a:rPr lang="en-US" b="0" i="1" smtClean="0">
                                    <a:solidFill>
                                      <a:srgbClr val="737373"/>
                                    </a:solidFill>
                                    <a:latin typeface="Cambria Math" panose="02040503050406030204" pitchFamily="18" charset="0"/>
                                  </a:rPr>
                                  <m:t>)</m:t>
                                </m:r>
                              </m:oMath>
                            </m:oMathPara>
                          </a14:m>
                          <a:endParaRPr lang="en-US" dirty="0">
                            <a:solidFill>
                              <a:srgbClr val="737373"/>
                            </a:solidFill>
                          </a:endParaRPr>
                        </a:p>
                        <a:p>
                          <a:endParaRPr lang="en-US" dirty="0">
                            <a:solidFill>
                              <a:srgbClr val="737373"/>
                            </a:solidFill>
                          </a:endParaRPr>
                        </a:p>
                      </a:txBody>
                      <a:tcPr>
                        <a:solidFill>
                          <a:schemeClr val="bg1">
                            <a:lumMod val="95000"/>
                          </a:schemeClr>
                        </a:solidFill>
                      </a:tcPr>
                    </a:tc>
                    <a:tc>
                      <a:txBody>
                        <a:bodyPr/>
                        <a:lstStyle/>
                        <a:p>
                          <a:pPr algn="ctr"/>
                          <a:r>
                            <a:rPr lang="en-US" dirty="0">
                              <a:solidFill>
                                <a:srgbClr val="737373"/>
                              </a:solidFill>
                              <a:latin typeface="Segoe UI Light" panose="020B0502040204020203" pitchFamily="34" charset="0"/>
                              <a:cs typeface="Segoe UI Light" panose="020B0502040204020203" pitchFamily="34" charset="0"/>
                            </a:rPr>
                            <a:t>01111111</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solidFill>
                                      <a:srgbClr val="737373"/>
                                    </a:solidFill>
                                    <a:latin typeface="Cambria Math" panose="02040503050406030204" pitchFamily="18" charset="0"/>
                                  </a:rPr>
                                  <m:t>(0∗</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7</m:t>
                                    </m:r>
                                  </m:sup>
                                </m:sSup>
                                <m:r>
                                  <a:rPr lang="en-US" b="0" i="1" smtClean="0">
                                    <a:solidFill>
                                      <a:srgbClr val="737373"/>
                                    </a:solidFill>
                                    <a:latin typeface="Cambria Math" panose="02040503050406030204" pitchFamily="18" charset="0"/>
                                  </a:rPr>
                                  <m:t>)+(1∗</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6</m:t>
                                    </m:r>
                                  </m:sup>
                                </m:sSup>
                                <m:r>
                                  <a:rPr lang="en-US" b="0" i="1" smtClean="0">
                                    <a:solidFill>
                                      <a:srgbClr val="737373"/>
                                    </a:solidFill>
                                    <a:latin typeface="Cambria Math" panose="02040503050406030204" pitchFamily="18" charset="0"/>
                                  </a:rPr>
                                  <m:t>)+(1∗</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5</m:t>
                                    </m:r>
                                  </m:sup>
                                </m:sSup>
                                <m:r>
                                  <a:rPr lang="en-US" b="0" i="1" smtClean="0">
                                    <a:solidFill>
                                      <a:srgbClr val="737373"/>
                                    </a:solidFill>
                                    <a:latin typeface="Cambria Math" panose="02040503050406030204" pitchFamily="18" charset="0"/>
                                  </a:rPr>
                                  <m:t>)+(1∗</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4</m:t>
                                    </m:r>
                                  </m:sup>
                                </m:sSup>
                                <m:r>
                                  <a:rPr lang="en-US" b="0" i="1" smtClean="0">
                                    <a:solidFill>
                                      <a:srgbClr val="737373"/>
                                    </a:solidFill>
                                    <a:latin typeface="Cambria Math" panose="02040503050406030204" pitchFamily="18" charset="0"/>
                                  </a:rPr>
                                  <m:t>)(1∗</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3</m:t>
                                    </m:r>
                                  </m:sup>
                                </m:sSup>
                                <m:r>
                                  <a:rPr lang="en-US" b="0" i="1" smtClean="0">
                                    <a:solidFill>
                                      <a:srgbClr val="737373"/>
                                    </a:solidFill>
                                    <a:latin typeface="Cambria Math" panose="02040503050406030204" pitchFamily="18" charset="0"/>
                                  </a:rPr>
                                  <m:t>)+(1∗</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2</m:t>
                                    </m:r>
                                  </m:sup>
                                </m:sSup>
                                <m:r>
                                  <a:rPr lang="en-US" b="0" i="1" smtClean="0">
                                    <a:solidFill>
                                      <a:srgbClr val="737373"/>
                                    </a:solidFill>
                                    <a:latin typeface="Cambria Math" panose="02040503050406030204" pitchFamily="18" charset="0"/>
                                  </a:rPr>
                                  <m:t>)+(1∗</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1</m:t>
                                    </m:r>
                                  </m:sup>
                                </m:sSup>
                                <m:r>
                                  <a:rPr lang="en-US" b="0" i="1" smtClean="0">
                                    <a:solidFill>
                                      <a:srgbClr val="737373"/>
                                    </a:solidFill>
                                    <a:latin typeface="Cambria Math" panose="02040503050406030204" pitchFamily="18" charset="0"/>
                                  </a:rPr>
                                  <m:t>)+(1∗</m:t>
                                </m:r>
                                <m:sSup>
                                  <m:sSupPr>
                                    <m:ctrlPr>
                                      <a:rPr lang="en-US" b="0" i="1" smtClean="0">
                                        <a:solidFill>
                                          <a:srgbClr val="737373"/>
                                        </a:solidFill>
                                        <a:latin typeface="Cambria Math" panose="02040503050406030204" pitchFamily="18" charset="0"/>
                                      </a:rPr>
                                    </m:ctrlPr>
                                  </m:sSupPr>
                                  <m:e>
                                    <m:r>
                                      <a:rPr lang="en-US" b="0" i="1" smtClean="0">
                                        <a:solidFill>
                                          <a:srgbClr val="737373"/>
                                        </a:solidFill>
                                        <a:latin typeface="Cambria Math" panose="02040503050406030204" pitchFamily="18" charset="0"/>
                                      </a:rPr>
                                      <m:t>2</m:t>
                                    </m:r>
                                  </m:e>
                                  <m:sup>
                                    <m:r>
                                      <a:rPr lang="en-US" b="0" i="1" smtClean="0">
                                        <a:solidFill>
                                          <a:srgbClr val="737373"/>
                                        </a:solidFill>
                                        <a:latin typeface="Cambria Math" panose="02040503050406030204" pitchFamily="18" charset="0"/>
                                      </a:rPr>
                                      <m:t>0</m:t>
                                    </m:r>
                                  </m:sup>
                                </m:sSup>
                                <m:r>
                                  <a:rPr lang="en-US" b="0" i="1" smtClean="0">
                                    <a:solidFill>
                                      <a:srgbClr val="737373"/>
                                    </a:solidFill>
                                    <a:latin typeface="Cambria Math" panose="02040503050406030204" pitchFamily="18" charset="0"/>
                                  </a:rPr>
                                  <m:t>)</m:t>
                                </m:r>
                              </m:oMath>
                            </m:oMathPara>
                          </a14:m>
                          <a:endParaRPr lang="en-US" dirty="0">
                            <a:solidFill>
                              <a:srgbClr val="737373"/>
                            </a:solidFill>
                          </a:endParaRPr>
                        </a:p>
                      </a:txBody>
                      <a:tcPr>
                        <a:solidFill>
                          <a:schemeClr val="bg1">
                            <a:lumMod val="95000"/>
                          </a:schemeClr>
                        </a:solidFill>
                      </a:tcPr>
                    </a:tc>
                    <a:extLst>
                      <a:ext uri="{0D108BD9-81ED-4DB2-BD59-A6C34878D82A}">
                        <a16:rowId xmlns:a16="http://schemas.microsoft.com/office/drawing/2014/main" val="3093660260"/>
                      </a:ext>
                    </a:extLst>
                  </a:tr>
                </a:tbl>
              </a:graphicData>
            </a:graphic>
          </p:graphicFrame>
        </mc:Choice>
        <mc:Fallback xmlns="">
          <p:graphicFrame>
            <p:nvGraphicFramePr>
              <p:cNvPr id="7" name="Table 6">
                <a:extLst>
                  <a:ext uri="{FF2B5EF4-FFF2-40B4-BE49-F238E27FC236}">
                    <a16:creationId xmlns:a16="http://schemas.microsoft.com/office/drawing/2014/main" id="{4B9FEC7F-D495-4CB8-9748-C7C42E3DDF44}"/>
                  </a:ext>
                </a:extLst>
              </p:cNvPr>
              <p:cNvGraphicFramePr>
                <a:graphicFrameLocks noGrp="1"/>
              </p:cNvGraphicFramePr>
              <p:nvPr>
                <p:extLst>
                  <p:ext uri="{D42A27DB-BD31-4B8C-83A1-F6EECF244321}">
                    <p14:modId xmlns:p14="http://schemas.microsoft.com/office/powerpoint/2010/main" val="2034178379"/>
                  </p:ext>
                </p:extLst>
              </p:nvPr>
            </p:nvGraphicFramePr>
            <p:xfrm>
              <a:off x="1053871" y="3237715"/>
              <a:ext cx="7739434" cy="3340736"/>
            </p:xfrm>
            <a:graphic>
              <a:graphicData uri="http://schemas.openxmlformats.org/drawingml/2006/table">
                <a:tbl>
                  <a:tblPr firstRow="1" bandRow="1">
                    <a:tableStyleId>{5C22544A-7EE6-4342-B048-85BDC9FD1C3A}</a:tableStyleId>
                  </a:tblPr>
                  <a:tblGrid>
                    <a:gridCol w="823068">
                      <a:extLst>
                        <a:ext uri="{9D8B030D-6E8A-4147-A177-3AD203B41FA5}">
                          <a16:colId xmlns:a16="http://schemas.microsoft.com/office/drawing/2014/main" val="304159398"/>
                        </a:ext>
                      </a:extLst>
                    </a:gridCol>
                    <a:gridCol w="2665379">
                      <a:extLst>
                        <a:ext uri="{9D8B030D-6E8A-4147-A177-3AD203B41FA5}">
                          <a16:colId xmlns:a16="http://schemas.microsoft.com/office/drawing/2014/main" val="4161401976"/>
                        </a:ext>
                      </a:extLst>
                    </a:gridCol>
                    <a:gridCol w="933855">
                      <a:extLst>
                        <a:ext uri="{9D8B030D-6E8A-4147-A177-3AD203B41FA5}">
                          <a16:colId xmlns:a16="http://schemas.microsoft.com/office/drawing/2014/main" val="1753251519"/>
                        </a:ext>
                      </a:extLst>
                    </a:gridCol>
                    <a:gridCol w="3317132">
                      <a:extLst>
                        <a:ext uri="{9D8B030D-6E8A-4147-A177-3AD203B41FA5}">
                          <a16:colId xmlns:a16="http://schemas.microsoft.com/office/drawing/2014/main" val="1379253821"/>
                        </a:ext>
                      </a:extLst>
                    </a:gridCol>
                  </a:tblGrid>
                  <a:tr h="370840">
                    <a:tc>
                      <a:txBody>
                        <a:bodyPr/>
                        <a:lstStyle/>
                        <a:p>
                          <a:pPr algn="ctr"/>
                          <a:r>
                            <a:rPr lang="en-US" sz="1400" dirty="0">
                              <a:latin typeface="Segoe UI Light" panose="020B0502040204020203" pitchFamily="34" charset="0"/>
                              <a:cs typeface="Segoe UI Light" panose="020B0502040204020203" pitchFamily="34" charset="0"/>
                            </a:rPr>
                            <a:t>Decimal</a:t>
                          </a:r>
                        </a:p>
                      </a:txBody>
                      <a:tcPr anchor="ctr">
                        <a:solidFill>
                          <a:srgbClr val="B6A479"/>
                        </a:solidFill>
                      </a:tcPr>
                    </a:tc>
                    <a:tc>
                      <a:txBody>
                        <a:bodyPr/>
                        <a:lstStyle/>
                        <a:p>
                          <a:pPr algn="ctr"/>
                          <a:r>
                            <a:rPr lang="en-US" sz="1400" dirty="0">
                              <a:latin typeface="Segoe UI Light" panose="020B0502040204020203" pitchFamily="34" charset="0"/>
                              <a:cs typeface="Segoe UI Light" panose="020B0502040204020203" pitchFamily="34" charset="0"/>
                            </a:rPr>
                            <a:t>Decimal Break Down</a:t>
                          </a:r>
                        </a:p>
                      </a:txBody>
                      <a:tcPr anchor="ctr">
                        <a:solidFill>
                          <a:srgbClr val="B6A479"/>
                        </a:solidFill>
                      </a:tcPr>
                    </a:tc>
                    <a:tc>
                      <a:txBody>
                        <a:bodyPr/>
                        <a:lstStyle/>
                        <a:p>
                          <a:pPr algn="ctr"/>
                          <a:r>
                            <a:rPr lang="en-US" sz="1400" dirty="0">
                              <a:latin typeface="Segoe UI Light" panose="020B0502040204020203" pitchFamily="34" charset="0"/>
                              <a:cs typeface="Segoe UI Light" panose="020B0502040204020203" pitchFamily="34" charset="0"/>
                            </a:rPr>
                            <a:t>Binary </a:t>
                          </a:r>
                        </a:p>
                      </a:txBody>
                      <a:tcPr anchor="ctr">
                        <a:solidFill>
                          <a:srgbClr val="B6A479"/>
                        </a:solidFill>
                      </a:tcPr>
                    </a:tc>
                    <a:tc>
                      <a:txBody>
                        <a:bodyPr/>
                        <a:lstStyle/>
                        <a:p>
                          <a:pPr algn="ctr"/>
                          <a:r>
                            <a:rPr lang="en-US" sz="1400" dirty="0">
                              <a:latin typeface="Segoe UI Light" panose="020B0502040204020203" pitchFamily="34" charset="0"/>
                              <a:cs typeface="Segoe UI Light" panose="020B0502040204020203" pitchFamily="34" charset="0"/>
                            </a:rPr>
                            <a:t>Binary Break Down</a:t>
                          </a:r>
                        </a:p>
                      </a:txBody>
                      <a:tcPr anchor="ctr">
                        <a:solidFill>
                          <a:srgbClr val="B6A479"/>
                        </a:solidFill>
                      </a:tcPr>
                    </a:tc>
                    <a:extLst>
                      <a:ext uri="{0D108BD9-81ED-4DB2-BD59-A6C34878D82A}">
                        <a16:rowId xmlns:a16="http://schemas.microsoft.com/office/drawing/2014/main" val="3301073534"/>
                      </a:ext>
                    </a:extLst>
                  </a:tr>
                  <a:tr h="370840">
                    <a:tc>
                      <a:txBody>
                        <a:bodyPr/>
                        <a:lstStyle/>
                        <a:p>
                          <a:pPr algn="ctr"/>
                          <a:r>
                            <a:rPr lang="en-US" dirty="0">
                              <a:solidFill>
                                <a:srgbClr val="737373"/>
                              </a:solidFill>
                              <a:latin typeface="Segoe UI Light" panose="020B0502040204020203" pitchFamily="34" charset="0"/>
                              <a:cs typeface="Segoe UI Light" panose="020B0502040204020203" pitchFamily="34" charset="0"/>
                            </a:rPr>
                            <a:t>0</a:t>
                          </a:r>
                        </a:p>
                      </a:txBody>
                      <a:tcPr>
                        <a:solidFill>
                          <a:schemeClr val="bg1">
                            <a:lumMod val="95000"/>
                          </a:schemeClr>
                        </a:solidFill>
                      </a:tcPr>
                    </a:tc>
                    <a:tc>
                      <a:txBody>
                        <a:bodyPr/>
                        <a:lstStyle/>
                        <a:p>
                          <a:endParaRPr lang="en-US"/>
                        </a:p>
                      </a:txBody>
                      <a:tcPr>
                        <a:blipFill>
                          <a:blip r:embed="rId2"/>
                          <a:stretch>
                            <a:fillRect l="-31050" t="-101639" r="-160274" b="-704918"/>
                          </a:stretch>
                        </a:blipFill>
                      </a:tcPr>
                    </a:tc>
                    <a:tc>
                      <a:txBody>
                        <a:bodyPr/>
                        <a:lstStyle/>
                        <a:p>
                          <a:pPr algn="ctr"/>
                          <a:r>
                            <a:rPr lang="en-US" dirty="0">
                              <a:solidFill>
                                <a:srgbClr val="737373"/>
                              </a:solidFill>
                              <a:latin typeface="Segoe UI Light" panose="020B0502040204020203" pitchFamily="34" charset="0"/>
                              <a:cs typeface="Segoe UI Light" panose="020B0502040204020203" pitchFamily="34" charset="0"/>
                            </a:rPr>
                            <a:t>0</a:t>
                          </a:r>
                        </a:p>
                      </a:txBody>
                      <a:tcPr>
                        <a:solidFill>
                          <a:schemeClr val="bg1">
                            <a:lumMod val="95000"/>
                          </a:schemeClr>
                        </a:solidFill>
                      </a:tcPr>
                    </a:tc>
                    <a:tc>
                      <a:txBody>
                        <a:bodyPr/>
                        <a:lstStyle/>
                        <a:p>
                          <a:endParaRPr lang="en-US"/>
                        </a:p>
                      </a:txBody>
                      <a:tcPr>
                        <a:blipFill>
                          <a:blip r:embed="rId2"/>
                          <a:stretch>
                            <a:fillRect l="-133394" t="-101639" r="-734" b="-704918"/>
                          </a:stretch>
                        </a:blipFill>
                      </a:tcPr>
                    </a:tc>
                    <a:extLst>
                      <a:ext uri="{0D108BD9-81ED-4DB2-BD59-A6C34878D82A}">
                        <a16:rowId xmlns:a16="http://schemas.microsoft.com/office/drawing/2014/main" val="44657933"/>
                      </a:ext>
                    </a:extLst>
                  </a:tr>
                  <a:tr h="370840">
                    <a:tc>
                      <a:txBody>
                        <a:bodyPr/>
                        <a:lstStyle/>
                        <a:p>
                          <a:pPr algn="ctr"/>
                          <a:r>
                            <a:rPr lang="en-US" dirty="0">
                              <a:solidFill>
                                <a:srgbClr val="737373"/>
                              </a:solidFill>
                              <a:latin typeface="Segoe UI Light" panose="020B0502040204020203" pitchFamily="34" charset="0"/>
                              <a:cs typeface="Segoe UI Light" panose="020B0502040204020203" pitchFamily="34" charset="0"/>
                            </a:rPr>
                            <a:t>1</a:t>
                          </a:r>
                        </a:p>
                      </a:txBody>
                      <a:tcPr>
                        <a:solidFill>
                          <a:schemeClr val="bg1">
                            <a:lumMod val="95000"/>
                          </a:schemeClr>
                        </a:solidFill>
                      </a:tcPr>
                    </a:tc>
                    <a:tc>
                      <a:txBody>
                        <a:bodyPr/>
                        <a:lstStyle/>
                        <a:p>
                          <a:endParaRPr lang="en-US"/>
                        </a:p>
                      </a:txBody>
                      <a:tcPr>
                        <a:blipFill>
                          <a:blip r:embed="rId2"/>
                          <a:stretch>
                            <a:fillRect l="-31050" t="-201639" r="-160274" b="-604918"/>
                          </a:stretch>
                        </a:blipFill>
                      </a:tcPr>
                    </a:tc>
                    <a:tc>
                      <a:txBody>
                        <a:bodyPr/>
                        <a:lstStyle/>
                        <a:p>
                          <a:pPr algn="ctr"/>
                          <a:r>
                            <a:rPr lang="en-US" dirty="0">
                              <a:solidFill>
                                <a:srgbClr val="737373"/>
                              </a:solidFill>
                              <a:latin typeface="Segoe UI Light" panose="020B0502040204020203" pitchFamily="34" charset="0"/>
                              <a:cs typeface="Segoe UI Light" panose="020B0502040204020203" pitchFamily="34" charset="0"/>
                            </a:rPr>
                            <a:t>1</a:t>
                          </a:r>
                        </a:p>
                      </a:txBody>
                      <a:tcPr>
                        <a:solidFill>
                          <a:schemeClr val="bg1">
                            <a:lumMod val="95000"/>
                          </a:schemeClr>
                        </a:solidFill>
                      </a:tcPr>
                    </a:tc>
                    <a:tc>
                      <a:txBody>
                        <a:bodyPr/>
                        <a:lstStyle/>
                        <a:p>
                          <a:endParaRPr lang="en-US"/>
                        </a:p>
                      </a:txBody>
                      <a:tcPr>
                        <a:blipFill>
                          <a:blip r:embed="rId2"/>
                          <a:stretch>
                            <a:fillRect l="-133394" t="-201639" r="-734" b="-604918"/>
                          </a:stretch>
                        </a:blipFill>
                      </a:tcPr>
                    </a:tc>
                    <a:extLst>
                      <a:ext uri="{0D108BD9-81ED-4DB2-BD59-A6C34878D82A}">
                        <a16:rowId xmlns:a16="http://schemas.microsoft.com/office/drawing/2014/main" val="3475037105"/>
                      </a:ext>
                    </a:extLst>
                  </a:tr>
                  <a:tr h="639255">
                    <a:tc>
                      <a:txBody>
                        <a:bodyPr/>
                        <a:lstStyle/>
                        <a:p>
                          <a:pPr algn="ctr"/>
                          <a:r>
                            <a:rPr lang="en-US" dirty="0">
                              <a:solidFill>
                                <a:srgbClr val="737373"/>
                              </a:solidFill>
                              <a:latin typeface="Segoe UI Light" panose="020B0502040204020203" pitchFamily="34" charset="0"/>
                              <a:cs typeface="Segoe UI Light" panose="020B0502040204020203" pitchFamily="34" charset="0"/>
                            </a:rPr>
                            <a:t>10</a:t>
                          </a:r>
                        </a:p>
                      </a:txBody>
                      <a:tcPr>
                        <a:solidFill>
                          <a:schemeClr val="bg1">
                            <a:lumMod val="95000"/>
                          </a:schemeClr>
                        </a:solidFill>
                      </a:tcPr>
                    </a:tc>
                    <a:tc>
                      <a:txBody>
                        <a:bodyPr/>
                        <a:lstStyle/>
                        <a:p>
                          <a:endParaRPr lang="en-US"/>
                        </a:p>
                      </a:txBody>
                      <a:tcPr>
                        <a:blipFill>
                          <a:blip r:embed="rId2"/>
                          <a:stretch>
                            <a:fillRect l="-31050" t="-175238" r="-160274" b="-251429"/>
                          </a:stretch>
                        </a:blipFill>
                      </a:tcPr>
                    </a:tc>
                    <a:tc>
                      <a:txBody>
                        <a:bodyPr/>
                        <a:lstStyle/>
                        <a:p>
                          <a:pPr algn="ctr"/>
                          <a:r>
                            <a:rPr lang="en-US" dirty="0">
                              <a:solidFill>
                                <a:srgbClr val="737373"/>
                              </a:solidFill>
                              <a:latin typeface="Segoe UI Light" panose="020B0502040204020203" pitchFamily="34" charset="0"/>
                              <a:cs typeface="Segoe UI Light" panose="020B0502040204020203" pitchFamily="34" charset="0"/>
                            </a:rPr>
                            <a:t>1010</a:t>
                          </a:r>
                        </a:p>
                      </a:txBody>
                      <a:tcPr>
                        <a:solidFill>
                          <a:schemeClr val="bg1">
                            <a:lumMod val="95000"/>
                          </a:schemeClr>
                        </a:solidFill>
                      </a:tcPr>
                    </a:tc>
                    <a:tc>
                      <a:txBody>
                        <a:bodyPr/>
                        <a:lstStyle/>
                        <a:p>
                          <a:endParaRPr lang="en-US"/>
                        </a:p>
                      </a:txBody>
                      <a:tcPr>
                        <a:blipFill>
                          <a:blip r:embed="rId2"/>
                          <a:stretch>
                            <a:fillRect l="-133394" t="-175238" r="-734" b="-251429"/>
                          </a:stretch>
                        </a:blipFill>
                      </a:tcPr>
                    </a:tc>
                    <a:extLst>
                      <a:ext uri="{0D108BD9-81ED-4DB2-BD59-A6C34878D82A}">
                        <a16:rowId xmlns:a16="http://schemas.microsoft.com/office/drawing/2014/main" val="287380580"/>
                      </a:ext>
                    </a:extLst>
                  </a:tr>
                  <a:tr h="639255">
                    <a:tc>
                      <a:txBody>
                        <a:bodyPr/>
                        <a:lstStyle/>
                        <a:p>
                          <a:pPr algn="ctr"/>
                          <a:r>
                            <a:rPr lang="en-US" dirty="0">
                              <a:solidFill>
                                <a:srgbClr val="737373"/>
                              </a:solidFill>
                              <a:latin typeface="Segoe UI Light" panose="020B0502040204020203" pitchFamily="34" charset="0"/>
                              <a:cs typeface="Segoe UI Light" panose="020B0502040204020203" pitchFamily="34" charset="0"/>
                            </a:rPr>
                            <a:t>12</a:t>
                          </a:r>
                        </a:p>
                      </a:txBody>
                      <a:tcPr>
                        <a:solidFill>
                          <a:schemeClr val="bg1">
                            <a:lumMod val="95000"/>
                          </a:schemeClr>
                        </a:solidFill>
                      </a:tcPr>
                    </a:tc>
                    <a:tc>
                      <a:txBody>
                        <a:bodyPr/>
                        <a:lstStyle/>
                        <a:p>
                          <a:endParaRPr lang="en-US"/>
                        </a:p>
                      </a:txBody>
                      <a:tcPr>
                        <a:blipFill>
                          <a:blip r:embed="rId2"/>
                          <a:stretch>
                            <a:fillRect l="-31050" t="-275238" r="-160274" b="-151429"/>
                          </a:stretch>
                        </a:blipFill>
                      </a:tcPr>
                    </a:tc>
                    <a:tc>
                      <a:txBody>
                        <a:bodyPr/>
                        <a:lstStyle/>
                        <a:p>
                          <a:pPr algn="ctr"/>
                          <a:r>
                            <a:rPr lang="en-US" dirty="0">
                              <a:solidFill>
                                <a:srgbClr val="737373"/>
                              </a:solidFill>
                              <a:latin typeface="Segoe UI Light" panose="020B0502040204020203" pitchFamily="34" charset="0"/>
                              <a:cs typeface="Segoe UI Light" panose="020B0502040204020203" pitchFamily="34" charset="0"/>
                            </a:rPr>
                            <a:t>1100</a:t>
                          </a:r>
                        </a:p>
                      </a:txBody>
                      <a:tcPr>
                        <a:solidFill>
                          <a:schemeClr val="bg1">
                            <a:lumMod val="95000"/>
                          </a:schemeClr>
                        </a:solidFill>
                      </a:tcPr>
                    </a:tc>
                    <a:tc>
                      <a:txBody>
                        <a:bodyPr/>
                        <a:lstStyle/>
                        <a:p>
                          <a:endParaRPr lang="en-US"/>
                        </a:p>
                      </a:txBody>
                      <a:tcPr>
                        <a:blipFill>
                          <a:blip r:embed="rId2"/>
                          <a:stretch>
                            <a:fillRect l="-133394" t="-275238" r="-734" b="-151429"/>
                          </a:stretch>
                        </a:blipFill>
                      </a:tcPr>
                    </a:tc>
                    <a:extLst>
                      <a:ext uri="{0D108BD9-81ED-4DB2-BD59-A6C34878D82A}">
                        <a16:rowId xmlns:a16="http://schemas.microsoft.com/office/drawing/2014/main" val="486934606"/>
                      </a:ext>
                    </a:extLst>
                  </a:tr>
                  <a:tr h="949706">
                    <a:tc>
                      <a:txBody>
                        <a:bodyPr/>
                        <a:lstStyle/>
                        <a:p>
                          <a:pPr algn="ctr"/>
                          <a:r>
                            <a:rPr lang="en-US" dirty="0">
                              <a:solidFill>
                                <a:srgbClr val="737373"/>
                              </a:solidFill>
                              <a:latin typeface="Segoe UI Light" panose="020B0502040204020203" pitchFamily="34" charset="0"/>
                              <a:cs typeface="Segoe UI Light" panose="020B0502040204020203" pitchFamily="34" charset="0"/>
                            </a:rPr>
                            <a:t>127</a:t>
                          </a:r>
                        </a:p>
                      </a:txBody>
                      <a:tcPr>
                        <a:solidFill>
                          <a:schemeClr val="bg1">
                            <a:lumMod val="95000"/>
                          </a:schemeClr>
                        </a:solidFill>
                      </a:tcPr>
                    </a:tc>
                    <a:tc>
                      <a:txBody>
                        <a:bodyPr/>
                        <a:lstStyle/>
                        <a:p>
                          <a:endParaRPr lang="en-US"/>
                        </a:p>
                      </a:txBody>
                      <a:tcPr>
                        <a:blipFill>
                          <a:blip r:embed="rId2"/>
                          <a:stretch>
                            <a:fillRect l="-31050" t="-252564" r="-160274" b="-1923"/>
                          </a:stretch>
                        </a:blipFill>
                      </a:tcPr>
                    </a:tc>
                    <a:tc>
                      <a:txBody>
                        <a:bodyPr/>
                        <a:lstStyle/>
                        <a:p>
                          <a:pPr algn="ctr"/>
                          <a:r>
                            <a:rPr lang="en-US" dirty="0">
                              <a:solidFill>
                                <a:srgbClr val="737373"/>
                              </a:solidFill>
                              <a:latin typeface="Segoe UI Light" panose="020B0502040204020203" pitchFamily="34" charset="0"/>
                              <a:cs typeface="Segoe UI Light" panose="020B0502040204020203" pitchFamily="34" charset="0"/>
                            </a:rPr>
                            <a:t>01111111</a:t>
                          </a:r>
                        </a:p>
                      </a:txBody>
                      <a:tcPr>
                        <a:solidFill>
                          <a:schemeClr val="bg1">
                            <a:lumMod val="95000"/>
                          </a:schemeClr>
                        </a:solidFill>
                      </a:tcPr>
                    </a:tc>
                    <a:tc>
                      <a:txBody>
                        <a:bodyPr/>
                        <a:lstStyle/>
                        <a:p>
                          <a:endParaRPr lang="en-US"/>
                        </a:p>
                      </a:txBody>
                      <a:tcPr>
                        <a:blipFill>
                          <a:blip r:embed="rId2"/>
                          <a:stretch>
                            <a:fillRect l="-133394" t="-252564" r="-734" b="-1923"/>
                          </a:stretch>
                        </a:blipFill>
                      </a:tcPr>
                    </a:tc>
                    <a:extLst>
                      <a:ext uri="{0D108BD9-81ED-4DB2-BD59-A6C34878D82A}">
                        <a16:rowId xmlns:a16="http://schemas.microsoft.com/office/drawing/2014/main" val="3093660260"/>
                      </a:ext>
                    </a:extLst>
                  </a:tr>
                </a:tbl>
              </a:graphicData>
            </a:graphic>
          </p:graphicFrame>
        </mc:Fallback>
      </mc:AlternateContent>
      <p:sp>
        <p:nvSpPr>
          <p:cNvPr id="8" name="Rectangle 7">
            <a:extLst>
              <a:ext uri="{FF2B5EF4-FFF2-40B4-BE49-F238E27FC236}">
                <a16:creationId xmlns:a16="http://schemas.microsoft.com/office/drawing/2014/main" id="{36B5F96E-7D0C-4230-9F8A-CCAB87BCB46F}"/>
              </a:ext>
            </a:extLst>
          </p:cNvPr>
          <p:cNvSpPr/>
          <p:nvPr/>
        </p:nvSpPr>
        <p:spPr>
          <a:xfrm>
            <a:off x="7608094" y="1308522"/>
            <a:ext cx="4421981" cy="1947200"/>
          </a:xfrm>
          <a:prstGeom prst="rect">
            <a:avLst/>
          </a:prstGeom>
        </p:spPr>
        <p:txBody>
          <a:bodyPr wrap="square">
            <a:spAutoFit/>
          </a:bodyPr>
          <a:lstStyle/>
          <a:p>
            <a:pPr marL="91440" indent="-91440" defTabSz="914400">
              <a:lnSpc>
                <a:spcPct val="90000"/>
              </a:lnSpc>
              <a:spcBef>
                <a:spcPts val="200"/>
              </a:spcBef>
              <a:spcAft>
                <a:spcPts val="200"/>
              </a:spcAft>
              <a:buClr>
                <a:schemeClr val="accent1"/>
              </a:buClr>
              <a:buSzPct val="100000"/>
              <a:buFont typeface="Tw Cen MT" panose="020B0602020104020603" pitchFamily="34" charset="0"/>
              <a:buChar char=" "/>
            </a:pPr>
            <a:r>
              <a:rPr lang="en-US" sz="1400" b="1" dirty="0">
                <a:solidFill>
                  <a:srgbClr val="4C3282"/>
                </a:solidFill>
                <a:latin typeface="Segoe UI Semilight" panose="020B0402040204020203" pitchFamily="34" charset="0"/>
                <a:cs typeface="Segoe UI Semilight" panose="020B0402040204020203" pitchFamily="34" charset="0"/>
              </a:rPr>
              <a:t>byte</a:t>
            </a:r>
          </a:p>
          <a:p>
            <a:pPr marL="91440" indent="-91440" defTabSz="914400">
              <a:lnSpc>
                <a:spcPct val="90000"/>
              </a:lnSpc>
              <a:spcBef>
                <a:spcPts val="200"/>
              </a:spcBef>
              <a:spcAft>
                <a:spcPts val="200"/>
              </a:spcAft>
              <a:buClr>
                <a:schemeClr val="accent1"/>
              </a:buClr>
              <a:buSzPct val="100000"/>
              <a:buFont typeface="Tw Cen MT" panose="020B0602020104020603" pitchFamily="34" charset="0"/>
              <a:buChar char=" "/>
            </a:pPr>
            <a:r>
              <a:rPr lang="en-US" sz="1400" dirty="0">
                <a:latin typeface="Segoe UI Semilight" panose="020B0402040204020203" pitchFamily="34" charset="0"/>
                <a:cs typeface="Segoe UI Semilight" panose="020B0402040204020203" pitchFamily="34" charset="0"/>
              </a:rPr>
              <a:t>The most commonly referred to unit of memory, a grouping of 8 bits</a:t>
            </a:r>
          </a:p>
          <a:p>
            <a:pPr marL="91440" indent="-91440" defTabSz="914400">
              <a:lnSpc>
                <a:spcPct val="90000"/>
              </a:lnSpc>
              <a:spcBef>
                <a:spcPts val="200"/>
              </a:spcBef>
              <a:spcAft>
                <a:spcPts val="200"/>
              </a:spcAft>
              <a:buClr>
                <a:schemeClr val="accent1"/>
              </a:buClr>
              <a:buSzPct val="100000"/>
              <a:buFont typeface="Tw Cen MT" panose="020B0602020104020603" pitchFamily="34" charset="0"/>
              <a:buChar char=" "/>
            </a:pPr>
            <a:r>
              <a:rPr lang="en-US" sz="1400" dirty="0">
                <a:latin typeface="Segoe UI Semilight" panose="020B0402040204020203" pitchFamily="34" charset="0"/>
                <a:cs typeface="Segoe UI Semilight" panose="020B0402040204020203" pitchFamily="34" charset="0"/>
              </a:rPr>
              <a:t>Can represent 265 different numbers (28) </a:t>
            </a:r>
          </a:p>
          <a:p>
            <a:pPr marL="91440" indent="-91440" defTabSz="914400">
              <a:lnSpc>
                <a:spcPct val="90000"/>
              </a:lnSpc>
              <a:spcBef>
                <a:spcPts val="200"/>
              </a:spcBef>
              <a:spcAft>
                <a:spcPts val="200"/>
              </a:spcAft>
              <a:buClr>
                <a:schemeClr val="accent1"/>
              </a:buClr>
              <a:buSzPct val="100000"/>
              <a:buFont typeface="Tw Cen MT" panose="020B0602020104020603" pitchFamily="34" charset="0"/>
              <a:buChar char=" "/>
            </a:pPr>
            <a:r>
              <a:rPr lang="en-US" sz="1400" dirty="0">
                <a:latin typeface="Segoe UI Semilight" panose="020B0402040204020203" pitchFamily="34" charset="0"/>
                <a:cs typeface="Segoe UI Semilight" panose="020B0402040204020203" pitchFamily="34" charset="0"/>
              </a:rPr>
              <a:t>1 Kilobyte = 1 thousand bytes (kb)</a:t>
            </a:r>
          </a:p>
          <a:p>
            <a:pPr marL="91440" indent="-91440" defTabSz="914400">
              <a:lnSpc>
                <a:spcPct val="90000"/>
              </a:lnSpc>
              <a:spcBef>
                <a:spcPts val="200"/>
              </a:spcBef>
              <a:spcAft>
                <a:spcPts val="200"/>
              </a:spcAft>
              <a:buClr>
                <a:schemeClr val="accent1"/>
              </a:buClr>
              <a:buSzPct val="100000"/>
              <a:buFont typeface="Tw Cen MT" panose="020B0602020104020603" pitchFamily="34" charset="0"/>
              <a:buChar char=" "/>
            </a:pPr>
            <a:r>
              <a:rPr lang="en-US" sz="1400" dirty="0">
                <a:latin typeface="Segoe UI Semilight" panose="020B0402040204020203" pitchFamily="34" charset="0"/>
                <a:cs typeface="Segoe UI Semilight" panose="020B0402040204020203" pitchFamily="34" charset="0"/>
              </a:rPr>
              <a:t>1 Megabyte = 1 million bytes (mb)</a:t>
            </a:r>
          </a:p>
          <a:p>
            <a:pPr marL="91440" indent="-91440" defTabSz="914400">
              <a:lnSpc>
                <a:spcPct val="90000"/>
              </a:lnSpc>
              <a:spcBef>
                <a:spcPts val="200"/>
              </a:spcBef>
              <a:spcAft>
                <a:spcPts val="200"/>
              </a:spcAft>
              <a:buClr>
                <a:schemeClr val="accent1"/>
              </a:buClr>
              <a:buSzPct val="100000"/>
              <a:buFont typeface="Tw Cen MT" panose="020B0602020104020603" pitchFamily="34" charset="0"/>
              <a:buChar char=" "/>
            </a:pPr>
            <a:r>
              <a:rPr lang="en-US" sz="1400" dirty="0">
                <a:latin typeface="Segoe UI Semilight" panose="020B0402040204020203" pitchFamily="34" charset="0"/>
                <a:cs typeface="Segoe UI Semilight" panose="020B0402040204020203" pitchFamily="34" charset="0"/>
              </a:rPr>
              <a:t>1 Gigabyte = 1 billion bytes (</a:t>
            </a:r>
            <a:r>
              <a:rPr lang="en-US" sz="1400" dirty="0" err="1">
                <a:latin typeface="Segoe UI Semilight" panose="020B0402040204020203" pitchFamily="34" charset="0"/>
                <a:cs typeface="Segoe UI Semilight" panose="020B0402040204020203" pitchFamily="34" charset="0"/>
              </a:rPr>
              <a:t>gb</a:t>
            </a:r>
            <a:r>
              <a:rPr lang="en-US" sz="1400" dirty="0">
                <a:latin typeface="Segoe UI Semilight" panose="020B0402040204020203" pitchFamily="34" charset="0"/>
                <a:cs typeface="Segoe UI Semilight" panose="020B0402040204020203" pitchFamily="34" charset="0"/>
              </a:rPr>
              <a:t>)</a:t>
            </a:r>
          </a:p>
          <a:p>
            <a:endParaRPr lang="en-US" sz="1400" dirty="0">
              <a:solidFill>
                <a:srgbClr val="737373"/>
              </a:solidFill>
            </a:endParaRPr>
          </a:p>
        </p:txBody>
      </p:sp>
    </p:spTree>
    <p:extLst>
      <p:ext uri="{BB962C8B-B14F-4D97-AF65-F5344CB8AC3E}">
        <p14:creationId xmlns:p14="http://schemas.microsoft.com/office/powerpoint/2010/main" val="196935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B130-9768-49D3-AD9E-96987C618007}"/>
              </a:ext>
            </a:extLst>
          </p:cNvPr>
          <p:cNvSpPr>
            <a:spLocks noGrp="1"/>
          </p:cNvSpPr>
          <p:nvPr>
            <p:ph type="title"/>
          </p:nvPr>
        </p:nvSpPr>
        <p:spPr/>
        <p:txBody>
          <a:bodyPr/>
          <a:lstStyle/>
          <a:p>
            <a:r>
              <a:rPr lang="en-US" dirty="0">
                <a:solidFill>
                  <a:srgbClr val="4C3282"/>
                </a:solidFill>
              </a:rPr>
              <a:t>Memory Architecture</a:t>
            </a:r>
          </a:p>
        </p:txBody>
      </p:sp>
      <p:sp>
        <p:nvSpPr>
          <p:cNvPr id="3" name="Content Placeholder 2">
            <a:extLst>
              <a:ext uri="{FF2B5EF4-FFF2-40B4-BE49-F238E27FC236}">
                <a16:creationId xmlns:a16="http://schemas.microsoft.com/office/drawing/2014/main" id="{53BE856C-A10A-43F9-818B-7FA77905F19D}"/>
              </a:ext>
            </a:extLst>
          </p:cNvPr>
          <p:cNvSpPr>
            <a:spLocks noGrp="1"/>
          </p:cNvSpPr>
          <p:nvPr>
            <p:ph idx="1"/>
          </p:nvPr>
        </p:nvSpPr>
        <p:spPr/>
        <p:txBody>
          <a:bodyPr/>
          <a:lstStyle/>
          <a:p>
            <a:pPr marL="0" indent="0">
              <a:buNone/>
            </a:pPr>
            <a:r>
              <a:rPr lang="en-US" dirty="0"/>
              <a:t>Takeaways:</a:t>
            </a:r>
          </a:p>
          <a:p>
            <a:pPr marL="0" indent="0">
              <a:buNone/>
            </a:pPr>
            <a:r>
              <a:rPr lang="en-US" dirty="0"/>
              <a:t>- the more memory a layer can store, the slower it is (generally)</a:t>
            </a:r>
          </a:p>
          <a:p>
            <a:pPr marL="0" indent="0">
              <a:buNone/>
            </a:pPr>
            <a:r>
              <a:rPr lang="en-US" dirty="0"/>
              <a:t> - accessing the disk is </a:t>
            </a:r>
            <a:r>
              <a:rPr lang="en-US" b="1" dirty="0"/>
              <a:t>very </a:t>
            </a:r>
            <a:r>
              <a:rPr lang="en-US" dirty="0"/>
              <a:t>slow</a:t>
            </a:r>
          </a:p>
          <a:p>
            <a:pPr marL="0" indent="0">
              <a:buNone/>
            </a:pPr>
            <a:endParaRPr lang="en-US" dirty="0"/>
          </a:p>
          <a:p>
            <a:pPr marL="0" indent="0">
              <a:buNone/>
            </a:pPr>
            <a:r>
              <a:rPr lang="en-US" dirty="0"/>
              <a:t>Computer Design Decisions</a:t>
            </a:r>
          </a:p>
          <a:p>
            <a:pPr>
              <a:buFontTx/>
              <a:buChar char="-"/>
            </a:pPr>
            <a:r>
              <a:rPr lang="en-US" dirty="0"/>
              <a:t>Physics</a:t>
            </a:r>
          </a:p>
          <a:p>
            <a:pPr lvl="1">
              <a:buFontTx/>
              <a:buChar char="-"/>
            </a:pPr>
            <a:r>
              <a:rPr lang="en-US" dirty="0"/>
              <a:t>Speed of light</a:t>
            </a:r>
          </a:p>
          <a:p>
            <a:pPr lvl="1">
              <a:buFontTx/>
              <a:buChar char="-"/>
            </a:pPr>
            <a:r>
              <a:rPr lang="en-US" dirty="0"/>
              <a:t>Physical closeness to CPU</a:t>
            </a:r>
          </a:p>
          <a:p>
            <a:pPr>
              <a:buFontTx/>
              <a:buChar char="-"/>
            </a:pPr>
            <a:r>
              <a:rPr lang="en-US" dirty="0"/>
              <a:t>Cost</a:t>
            </a:r>
          </a:p>
          <a:p>
            <a:pPr lvl="1">
              <a:buFontTx/>
              <a:buChar char="-"/>
            </a:pPr>
            <a:r>
              <a:rPr lang="en-US" dirty="0"/>
              <a:t>“good enough” to achieve speed</a:t>
            </a:r>
          </a:p>
          <a:p>
            <a:pPr lvl="1">
              <a:buFontTx/>
              <a:buChar char="-"/>
            </a:pPr>
            <a:r>
              <a:rPr lang="en-US" dirty="0"/>
              <a:t>Balance between speed and space</a:t>
            </a:r>
          </a:p>
        </p:txBody>
      </p:sp>
      <p:sp>
        <p:nvSpPr>
          <p:cNvPr id="4" name="Footer Placeholder 3">
            <a:extLst>
              <a:ext uri="{FF2B5EF4-FFF2-40B4-BE49-F238E27FC236}">
                <a16:creationId xmlns:a16="http://schemas.microsoft.com/office/drawing/2014/main" id="{AEAB6380-E27B-4920-888C-7A1354D5F20D}"/>
              </a:ext>
            </a:extLst>
          </p:cNvPr>
          <p:cNvSpPr>
            <a:spLocks noGrp="1"/>
          </p:cNvSpPr>
          <p:nvPr>
            <p:ph type="ftr" sz="quarter" idx="11"/>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18 - Kasey Champion</a:t>
            </a:r>
          </a:p>
        </p:txBody>
      </p:sp>
      <p:sp>
        <p:nvSpPr>
          <p:cNvPr id="5" name="Slide Number Placeholder 4">
            <a:extLst>
              <a:ext uri="{FF2B5EF4-FFF2-40B4-BE49-F238E27FC236}">
                <a16:creationId xmlns:a16="http://schemas.microsoft.com/office/drawing/2014/main" id="{9986780E-EE6F-4683-B389-2E578C2C45AD}"/>
              </a:ext>
            </a:extLst>
          </p:cNvPr>
          <p:cNvSpPr>
            <a:spLocks noGrp="1"/>
          </p:cNvSpPr>
          <p:nvPr>
            <p:ph type="sldNum" sz="quarter" idx="12"/>
          </p:nvPr>
        </p:nvSpPr>
        <p:spPr/>
        <p:txBody>
          <a:bodyPr/>
          <a:lstStyle/>
          <a:p>
            <a:fld id="{659665DE-58FC-41F4-AC58-2C90A5E00527}" type="slidenum">
              <a:rPr lang="en-US" smtClean="0"/>
              <a:t>16</a:t>
            </a:fld>
            <a:endParaRPr lang="en-US"/>
          </a:p>
        </p:txBody>
      </p:sp>
    </p:spTree>
    <p:extLst>
      <p:ext uri="{BB962C8B-B14F-4D97-AF65-F5344CB8AC3E}">
        <p14:creationId xmlns:p14="http://schemas.microsoft.com/office/powerpoint/2010/main" val="107710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9488F-CF7C-418B-87D5-65DC81A89FDD}"/>
              </a:ext>
            </a:extLst>
          </p:cNvPr>
          <p:cNvSpPr>
            <a:spLocks noGrp="1"/>
          </p:cNvSpPr>
          <p:nvPr>
            <p:ph type="title"/>
          </p:nvPr>
        </p:nvSpPr>
        <p:spPr/>
        <p:txBody>
          <a:bodyPr/>
          <a:lstStyle/>
          <a:p>
            <a:r>
              <a:rPr lang="en-US" dirty="0">
                <a:solidFill>
                  <a:srgbClr val="4C3282"/>
                </a:solidFill>
              </a:rPr>
              <a:t>Locality</a:t>
            </a:r>
          </a:p>
        </p:txBody>
      </p:sp>
      <p:sp>
        <p:nvSpPr>
          <p:cNvPr id="3" name="Content Placeholder 2">
            <a:extLst>
              <a:ext uri="{FF2B5EF4-FFF2-40B4-BE49-F238E27FC236}">
                <a16:creationId xmlns:a16="http://schemas.microsoft.com/office/drawing/2014/main" id="{779E2C46-FCBF-456E-83B2-B475CEC8F097}"/>
              </a:ext>
            </a:extLst>
          </p:cNvPr>
          <p:cNvSpPr>
            <a:spLocks noGrp="1"/>
          </p:cNvSpPr>
          <p:nvPr>
            <p:ph idx="1"/>
          </p:nvPr>
        </p:nvSpPr>
        <p:spPr/>
        <p:txBody>
          <a:bodyPr/>
          <a:lstStyle/>
          <a:p>
            <a:pPr marL="0" indent="0">
              <a:buNone/>
            </a:pPr>
            <a:r>
              <a:rPr lang="en-US" dirty="0"/>
              <a:t>How does the OS minimize disk accesses?</a:t>
            </a:r>
          </a:p>
          <a:p>
            <a:pPr marL="0" indent="0">
              <a:buNone/>
            </a:pPr>
            <a:endParaRPr lang="en-US" dirty="0"/>
          </a:p>
          <a:p>
            <a:pPr marL="0" indent="0">
              <a:buNone/>
            </a:pPr>
            <a:r>
              <a:rPr lang="en-US" b="1" dirty="0">
                <a:solidFill>
                  <a:srgbClr val="4C3282"/>
                </a:solidFill>
              </a:rPr>
              <a:t>Spatial Locality</a:t>
            </a:r>
          </a:p>
          <a:p>
            <a:pPr marL="0" indent="0">
              <a:buNone/>
            </a:pPr>
            <a:r>
              <a:rPr lang="en-US" dirty="0"/>
              <a:t>Computers try to partition memory you are likely to use close by</a:t>
            </a:r>
          </a:p>
          <a:p>
            <a:pPr marL="0" indent="0">
              <a:buNone/>
            </a:pPr>
            <a:r>
              <a:rPr lang="en-US" dirty="0"/>
              <a:t>- Arrays</a:t>
            </a:r>
          </a:p>
          <a:p>
            <a:pPr marL="0" indent="0">
              <a:buNone/>
            </a:pPr>
            <a:r>
              <a:rPr lang="en-US" dirty="0"/>
              <a:t>- Fields</a:t>
            </a:r>
          </a:p>
          <a:p>
            <a:pPr marL="0" indent="0">
              <a:buNone/>
            </a:pPr>
            <a:endParaRPr lang="en-US" dirty="0"/>
          </a:p>
          <a:p>
            <a:pPr marL="0" indent="0">
              <a:buNone/>
            </a:pPr>
            <a:r>
              <a:rPr lang="en-US" b="1" dirty="0">
                <a:solidFill>
                  <a:srgbClr val="4C3282"/>
                </a:solidFill>
              </a:rPr>
              <a:t>Temporal Locality</a:t>
            </a:r>
          </a:p>
          <a:p>
            <a:pPr marL="0" indent="0">
              <a:buNone/>
            </a:pPr>
            <a:r>
              <a:rPr lang="en-US" dirty="0"/>
              <a:t>Computers assume the memory you have just accessed you will likely access again in the near future</a:t>
            </a:r>
          </a:p>
        </p:txBody>
      </p:sp>
      <p:sp>
        <p:nvSpPr>
          <p:cNvPr id="4" name="Footer Placeholder 3">
            <a:extLst>
              <a:ext uri="{FF2B5EF4-FFF2-40B4-BE49-F238E27FC236}">
                <a16:creationId xmlns:a16="http://schemas.microsoft.com/office/drawing/2014/main" id="{5D1956C1-597E-450E-8F90-9A8ED9D63BEF}"/>
              </a:ext>
            </a:extLst>
          </p:cNvPr>
          <p:cNvSpPr>
            <a:spLocks noGrp="1"/>
          </p:cNvSpPr>
          <p:nvPr>
            <p:ph type="ftr" sz="quarter" idx="11"/>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18 - Kasey Champion</a:t>
            </a:r>
          </a:p>
        </p:txBody>
      </p:sp>
      <p:sp>
        <p:nvSpPr>
          <p:cNvPr id="5" name="Slide Number Placeholder 4">
            <a:extLst>
              <a:ext uri="{FF2B5EF4-FFF2-40B4-BE49-F238E27FC236}">
                <a16:creationId xmlns:a16="http://schemas.microsoft.com/office/drawing/2014/main" id="{E33CC21E-EF8D-4C7C-8B8C-A80A389F44E2}"/>
              </a:ext>
            </a:extLst>
          </p:cNvPr>
          <p:cNvSpPr>
            <a:spLocks noGrp="1"/>
          </p:cNvSpPr>
          <p:nvPr>
            <p:ph type="sldNum" sz="quarter" idx="12"/>
          </p:nvPr>
        </p:nvSpPr>
        <p:spPr/>
        <p:txBody>
          <a:bodyPr/>
          <a:lstStyle/>
          <a:p>
            <a:fld id="{659665DE-58FC-41F4-AC58-2C90A5E00527}" type="slidenum">
              <a:rPr lang="en-US" smtClean="0"/>
              <a:t>17</a:t>
            </a:fld>
            <a:endParaRPr lang="en-US"/>
          </a:p>
        </p:txBody>
      </p:sp>
    </p:spTree>
    <p:extLst>
      <p:ext uri="{BB962C8B-B14F-4D97-AF65-F5344CB8AC3E}">
        <p14:creationId xmlns:p14="http://schemas.microsoft.com/office/powerpoint/2010/main" val="175579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2D4DD-9C54-42B3-BB86-608478435D31}"/>
              </a:ext>
            </a:extLst>
          </p:cNvPr>
          <p:cNvSpPr>
            <a:spLocks noGrp="1"/>
          </p:cNvSpPr>
          <p:nvPr>
            <p:ph type="title"/>
          </p:nvPr>
        </p:nvSpPr>
        <p:spPr/>
        <p:txBody>
          <a:bodyPr/>
          <a:lstStyle/>
          <a:p>
            <a:r>
              <a:rPr lang="en-US" dirty="0">
                <a:solidFill>
                  <a:srgbClr val="4C3282"/>
                </a:solidFill>
              </a:rPr>
              <a:t>Leveraging Spatial Locality</a:t>
            </a:r>
          </a:p>
        </p:txBody>
      </p:sp>
      <p:sp>
        <p:nvSpPr>
          <p:cNvPr id="3" name="Content Placeholder 2">
            <a:extLst>
              <a:ext uri="{FF2B5EF4-FFF2-40B4-BE49-F238E27FC236}">
                <a16:creationId xmlns:a16="http://schemas.microsoft.com/office/drawing/2014/main" id="{F0D7EC05-F6EA-4999-BB4F-F56D8C995C05}"/>
              </a:ext>
            </a:extLst>
          </p:cNvPr>
          <p:cNvSpPr>
            <a:spLocks noGrp="1"/>
          </p:cNvSpPr>
          <p:nvPr>
            <p:ph idx="1"/>
          </p:nvPr>
        </p:nvSpPr>
        <p:spPr>
          <a:xfrm>
            <a:off x="575240" y="1532437"/>
            <a:ext cx="11187258" cy="4845504"/>
          </a:xfrm>
        </p:spPr>
        <p:txBody>
          <a:bodyPr/>
          <a:lstStyle/>
          <a:p>
            <a:pPr marL="0" indent="0">
              <a:buNone/>
            </a:pPr>
            <a:r>
              <a:rPr lang="en-US" dirty="0"/>
              <a:t>When looking up address in “slow layer” </a:t>
            </a:r>
          </a:p>
          <a:p>
            <a:pPr marL="0" indent="0">
              <a:buNone/>
            </a:pPr>
            <a:r>
              <a:rPr lang="en-US" dirty="0"/>
              <a:t>- bring in more than you need based on what’s near by</a:t>
            </a:r>
          </a:p>
          <a:p>
            <a:pPr marL="0" indent="0">
              <a:buNone/>
            </a:pPr>
            <a:r>
              <a:rPr lang="en-US" dirty="0"/>
              <a:t>- cost of bringing 1 byte vs several bytes is the same</a:t>
            </a:r>
          </a:p>
          <a:p>
            <a:pPr marL="0" indent="0">
              <a:buNone/>
            </a:pPr>
            <a:r>
              <a:rPr lang="en-US" dirty="0"/>
              <a:t>- Data Carpool!</a:t>
            </a:r>
          </a:p>
        </p:txBody>
      </p:sp>
      <p:sp>
        <p:nvSpPr>
          <p:cNvPr id="4" name="Footer Placeholder 3">
            <a:extLst>
              <a:ext uri="{FF2B5EF4-FFF2-40B4-BE49-F238E27FC236}">
                <a16:creationId xmlns:a16="http://schemas.microsoft.com/office/drawing/2014/main" id="{98BC27D8-7B99-4B37-A5B4-C86C50176D41}"/>
              </a:ext>
            </a:extLst>
          </p:cNvPr>
          <p:cNvSpPr>
            <a:spLocks noGrp="1"/>
          </p:cNvSpPr>
          <p:nvPr>
            <p:ph type="ftr" sz="quarter" idx="11"/>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18 - Kasey Champion</a:t>
            </a:r>
          </a:p>
        </p:txBody>
      </p:sp>
      <p:sp>
        <p:nvSpPr>
          <p:cNvPr id="5" name="Slide Number Placeholder 4">
            <a:extLst>
              <a:ext uri="{FF2B5EF4-FFF2-40B4-BE49-F238E27FC236}">
                <a16:creationId xmlns:a16="http://schemas.microsoft.com/office/drawing/2014/main" id="{C2D3741E-FF00-4F82-BC57-0F5B09C8ADC0}"/>
              </a:ext>
            </a:extLst>
          </p:cNvPr>
          <p:cNvSpPr>
            <a:spLocks noGrp="1"/>
          </p:cNvSpPr>
          <p:nvPr>
            <p:ph type="sldNum" sz="quarter" idx="12"/>
          </p:nvPr>
        </p:nvSpPr>
        <p:spPr/>
        <p:txBody>
          <a:bodyPr/>
          <a:lstStyle/>
          <a:p>
            <a:fld id="{659665DE-58FC-41F4-AC58-2C90A5E00527}" type="slidenum">
              <a:rPr lang="en-US" smtClean="0"/>
              <a:t>18</a:t>
            </a:fld>
            <a:endParaRPr lang="en-US"/>
          </a:p>
        </p:txBody>
      </p:sp>
    </p:spTree>
    <p:extLst>
      <p:ext uri="{BB962C8B-B14F-4D97-AF65-F5344CB8AC3E}">
        <p14:creationId xmlns:p14="http://schemas.microsoft.com/office/powerpoint/2010/main" val="85807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809E7-4BE6-41B6-A2B5-9C77FFB8C0C5}"/>
              </a:ext>
            </a:extLst>
          </p:cNvPr>
          <p:cNvSpPr>
            <a:spLocks noGrp="1"/>
          </p:cNvSpPr>
          <p:nvPr>
            <p:ph type="title"/>
          </p:nvPr>
        </p:nvSpPr>
        <p:spPr/>
        <p:txBody>
          <a:bodyPr/>
          <a:lstStyle/>
          <a:p>
            <a:r>
              <a:rPr lang="en-US" dirty="0">
                <a:solidFill>
                  <a:srgbClr val="4C3282"/>
                </a:solidFill>
              </a:rPr>
              <a:t>Leveraging Temporal Locality</a:t>
            </a:r>
          </a:p>
        </p:txBody>
      </p:sp>
      <p:sp>
        <p:nvSpPr>
          <p:cNvPr id="3" name="Content Placeholder 2">
            <a:extLst>
              <a:ext uri="{FF2B5EF4-FFF2-40B4-BE49-F238E27FC236}">
                <a16:creationId xmlns:a16="http://schemas.microsoft.com/office/drawing/2014/main" id="{AD95E19C-E755-45FF-B9F2-DD0B650DF45F}"/>
              </a:ext>
            </a:extLst>
          </p:cNvPr>
          <p:cNvSpPr>
            <a:spLocks noGrp="1"/>
          </p:cNvSpPr>
          <p:nvPr>
            <p:ph idx="1"/>
          </p:nvPr>
        </p:nvSpPr>
        <p:spPr/>
        <p:txBody>
          <a:bodyPr/>
          <a:lstStyle/>
          <a:p>
            <a:pPr marL="0" indent="0">
              <a:buNone/>
            </a:pPr>
            <a:r>
              <a:rPr lang="en-US" dirty="0"/>
              <a:t>When looking up address in “slow layer” </a:t>
            </a:r>
          </a:p>
          <a:p>
            <a:pPr marL="0" indent="0">
              <a:buNone/>
            </a:pPr>
            <a:r>
              <a:rPr lang="en-US" dirty="0"/>
              <a:t>Once we load something into RAM or cache, keep it around or a while</a:t>
            </a:r>
          </a:p>
          <a:p>
            <a:pPr marL="0" indent="0">
              <a:buNone/>
            </a:pPr>
            <a:r>
              <a:rPr lang="en-US" dirty="0"/>
              <a:t>- But these layers are smaller</a:t>
            </a:r>
          </a:p>
          <a:p>
            <a:pPr marL="128016" lvl="1" indent="0">
              <a:buNone/>
            </a:pPr>
            <a:r>
              <a:rPr lang="en-US" dirty="0"/>
              <a:t>When do we “evict” memory to make room?</a:t>
            </a:r>
          </a:p>
        </p:txBody>
      </p:sp>
      <p:sp>
        <p:nvSpPr>
          <p:cNvPr id="4" name="Footer Placeholder 3">
            <a:extLst>
              <a:ext uri="{FF2B5EF4-FFF2-40B4-BE49-F238E27FC236}">
                <a16:creationId xmlns:a16="http://schemas.microsoft.com/office/drawing/2014/main" id="{602EE2EB-4E0A-4C3F-B0E6-A30749F76177}"/>
              </a:ext>
            </a:extLst>
          </p:cNvPr>
          <p:cNvSpPr>
            <a:spLocks noGrp="1"/>
          </p:cNvSpPr>
          <p:nvPr>
            <p:ph type="ftr" sz="quarter" idx="11"/>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18 - Kasey Champion</a:t>
            </a:r>
          </a:p>
        </p:txBody>
      </p:sp>
      <p:sp>
        <p:nvSpPr>
          <p:cNvPr id="5" name="Slide Number Placeholder 4">
            <a:extLst>
              <a:ext uri="{FF2B5EF4-FFF2-40B4-BE49-F238E27FC236}">
                <a16:creationId xmlns:a16="http://schemas.microsoft.com/office/drawing/2014/main" id="{30C90D15-DA3C-4D48-85DB-AD6F05FF9050}"/>
              </a:ext>
            </a:extLst>
          </p:cNvPr>
          <p:cNvSpPr>
            <a:spLocks noGrp="1"/>
          </p:cNvSpPr>
          <p:nvPr>
            <p:ph type="sldNum" sz="quarter" idx="12"/>
          </p:nvPr>
        </p:nvSpPr>
        <p:spPr/>
        <p:txBody>
          <a:bodyPr/>
          <a:lstStyle/>
          <a:p>
            <a:fld id="{659665DE-58FC-41F4-AC58-2C90A5E00527}" type="slidenum">
              <a:rPr lang="en-US" smtClean="0"/>
              <a:t>19</a:t>
            </a:fld>
            <a:endParaRPr lang="en-US"/>
          </a:p>
        </p:txBody>
      </p:sp>
    </p:spTree>
    <p:extLst>
      <p:ext uri="{BB962C8B-B14F-4D97-AF65-F5344CB8AC3E}">
        <p14:creationId xmlns:p14="http://schemas.microsoft.com/office/powerpoint/2010/main" val="247639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1C7A9-D8A8-B845-AD3F-491017E0AC73}"/>
              </a:ext>
            </a:extLst>
          </p:cNvPr>
          <p:cNvSpPr>
            <a:spLocks noGrp="1"/>
          </p:cNvSpPr>
          <p:nvPr>
            <p:ph type="title"/>
          </p:nvPr>
        </p:nvSpPr>
        <p:spPr/>
        <p:txBody>
          <a:bodyPr/>
          <a:lstStyle/>
          <a:p>
            <a:r>
              <a:rPr lang="en-US" dirty="0"/>
              <a:t>Administrivia</a:t>
            </a:r>
          </a:p>
        </p:txBody>
      </p:sp>
      <p:sp>
        <p:nvSpPr>
          <p:cNvPr id="3" name="Content Placeholder 2">
            <a:extLst>
              <a:ext uri="{FF2B5EF4-FFF2-40B4-BE49-F238E27FC236}">
                <a16:creationId xmlns:a16="http://schemas.microsoft.com/office/drawing/2014/main" id="{61E29FA8-2129-4747-AE0F-78B99ECA315A}"/>
              </a:ext>
            </a:extLst>
          </p:cNvPr>
          <p:cNvSpPr>
            <a:spLocks noGrp="1"/>
          </p:cNvSpPr>
          <p:nvPr>
            <p:ph idx="1"/>
          </p:nvPr>
        </p:nvSpPr>
        <p:spPr/>
        <p:txBody>
          <a:bodyPr>
            <a:normAutofit/>
          </a:bodyPr>
          <a:lstStyle/>
          <a:p>
            <a:pPr marL="128016" lvl="1" indent="0">
              <a:buNone/>
            </a:pPr>
            <a:endParaRPr lang="en-US" dirty="0"/>
          </a:p>
          <a:p>
            <a:pPr marL="128016" lvl="1" indent="0">
              <a:buNone/>
            </a:pPr>
            <a:r>
              <a:rPr lang="en-US" sz="4400" spc="100" dirty="0">
                <a:solidFill>
                  <a:srgbClr val="4C3282"/>
                </a:solidFill>
                <a:latin typeface="Segoe UI" panose="020B0502040204020203" pitchFamily="34" charset="0"/>
                <a:ea typeface="+mj-ea"/>
                <a:cs typeface="Segoe UI" panose="020B0502040204020203" pitchFamily="34" charset="0"/>
              </a:rPr>
              <a:t>Be kind to yourself and one another </a:t>
            </a:r>
            <a:r>
              <a:rPr lang="en-US" sz="4400" spc="100" dirty="0">
                <a:solidFill>
                  <a:srgbClr val="4C3282"/>
                </a:solidFill>
                <a:latin typeface="Segoe UI" panose="020B0502040204020203" pitchFamily="34" charset="0"/>
                <a:ea typeface="+mj-ea"/>
                <a:cs typeface="Segoe UI" panose="020B0502040204020203" pitchFamily="34" charset="0"/>
                <a:sym typeface="Wingdings" pitchFamily="2" charset="2"/>
              </a:rPr>
              <a:t></a:t>
            </a:r>
          </a:p>
          <a:p>
            <a:pPr marL="128016" lvl="1" indent="0">
              <a:buNone/>
            </a:pPr>
            <a:r>
              <a:rPr lang="en-US" dirty="0"/>
              <a:t>Reminder: Midpoint Deadline Friday November 6th at 9pm PST</a:t>
            </a:r>
          </a:p>
        </p:txBody>
      </p:sp>
      <p:sp>
        <p:nvSpPr>
          <p:cNvPr id="4" name="Slide Number Placeholder 3">
            <a:extLst>
              <a:ext uri="{FF2B5EF4-FFF2-40B4-BE49-F238E27FC236}">
                <a16:creationId xmlns:a16="http://schemas.microsoft.com/office/drawing/2014/main" id="{FDEE32D8-E782-9446-B880-AC9B6E729CD1}"/>
              </a:ext>
            </a:extLst>
          </p:cNvPr>
          <p:cNvSpPr>
            <a:spLocks noGrp="1"/>
          </p:cNvSpPr>
          <p:nvPr>
            <p:ph type="sldNum" sz="quarter" idx="12"/>
          </p:nvPr>
        </p:nvSpPr>
        <p:spPr/>
        <p:txBody>
          <a:bodyPr/>
          <a:lstStyle/>
          <a:p>
            <a:fld id="{659665DE-58FC-41F4-AC58-2C90A5E00527}" type="slidenum">
              <a:rPr lang="en-US" smtClean="0"/>
              <a:t>2</a:t>
            </a:fld>
            <a:endParaRPr lang="en-US"/>
          </a:p>
        </p:txBody>
      </p:sp>
      <p:sp>
        <p:nvSpPr>
          <p:cNvPr id="5" name="Footer Placeholder 4">
            <a:extLst>
              <a:ext uri="{FF2B5EF4-FFF2-40B4-BE49-F238E27FC236}">
                <a16:creationId xmlns:a16="http://schemas.microsoft.com/office/drawing/2014/main" id="{40A671BF-4AB1-484D-83AE-0C22BFE38757}"/>
              </a:ext>
            </a:extLst>
          </p:cNvPr>
          <p:cNvSpPr>
            <a:spLocks noGrp="1"/>
          </p:cNvSpPr>
          <p:nvPr>
            <p:ph type="ftr" sz="quarter" idx="3"/>
          </p:nvPr>
        </p:nvSpPr>
        <p:spPr/>
        <p:txBody>
          <a:bodyPr/>
          <a:lstStyle/>
          <a:p>
            <a:r>
              <a:rPr lang="en-US"/>
              <a:t>CSE 374 au 20 - Kasey Champion</a:t>
            </a:r>
            <a:endParaRPr lang="en-US" dirty="0"/>
          </a:p>
        </p:txBody>
      </p:sp>
    </p:spTree>
    <p:extLst>
      <p:ext uri="{BB962C8B-B14F-4D97-AF65-F5344CB8AC3E}">
        <p14:creationId xmlns:p14="http://schemas.microsoft.com/office/powerpoint/2010/main" val="701476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D4D55-3DCF-451B-8FB1-A9BB8B09E1E3}"/>
              </a:ext>
            </a:extLst>
          </p:cNvPr>
          <p:cNvSpPr>
            <a:spLocks noGrp="1"/>
          </p:cNvSpPr>
          <p:nvPr>
            <p:ph type="title"/>
          </p:nvPr>
        </p:nvSpPr>
        <p:spPr/>
        <p:txBody>
          <a:bodyPr/>
          <a:lstStyle/>
          <a:p>
            <a:r>
              <a:rPr lang="en-US" dirty="0">
                <a:solidFill>
                  <a:srgbClr val="4C3282"/>
                </a:solidFill>
              </a:rPr>
              <a:t>Moving Memory</a:t>
            </a:r>
          </a:p>
        </p:txBody>
      </p:sp>
      <p:sp>
        <p:nvSpPr>
          <p:cNvPr id="3" name="Content Placeholder 2">
            <a:extLst>
              <a:ext uri="{FF2B5EF4-FFF2-40B4-BE49-F238E27FC236}">
                <a16:creationId xmlns:a16="http://schemas.microsoft.com/office/drawing/2014/main" id="{11C0642C-8D03-4060-8975-B355764B6BE4}"/>
              </a:ext>
            </a:extLst>
          </p:cNvPr>
          <p:cNvSpPr>
            <a:spLocks noGrp="1"/>
          </p:cNvSpPr>
          <p:nvPr>
            <p:ph idx="1"/>
          </p:nvPr>
        </p:nvSpPr>
        <p:spPr/>
        <p:txBody>
          <a:bodyPr>
            <a:normAutofit lnSpcReduction="10000"/>
          </a:bodyPr>
          <a:lstStyle/>
          <a:p>
            <a:pPr marL="0" indent="0">
              <a:buNone/>
            </a:pPr>
            <a:r>
              <a:rPr lang="en-US" dirty="0"/>
              <a:t>Amount of memory moved from </a:t>
            </a:r>
            <a:r>
              <a:rPr lang="en-US" b="1" dirty="0"/>
              <a:t>disk</a:t>
            </a:r>
            <a:r>
              <a:rPr lang="en-US" dirty="0"/>
              <a:t> to </a:t>
            </a:r>
            <a:r>
              <a:rPr lang="en-US" b="1" dirty="0"/>
              <a:t>RAM</a:t>
            </a:r>
            <a:endParaRPr lang="en-US" dirty="0"/>
          </a:p>
          <a:p>
            <a:pPr marL="0" indent="0">
              <a:buNone/>
            </a:pPr>
            <a:r>
              <a:rPr lang="en-US" dirty="0"/>
              <a:t>- Called a “</a:t>
            </a:r>
            <a:r>
              <a:rPr lang="en-US" b="1" dirty="0"/>
              <a:t>block</a:t>
            </a:r>
            <a:r>
              <a:rPr lang="en-US" dirty="0"/>
              <a:t>” or “</a:t>
            </a:r>
            <a:r>
              <a:rPr lang="en-US" b="1" dirty="0"/>
              <a:t>page</a:t>
            </a:r>
            <a:r>
              <a:rPr lang="en-US" dirty="0"/>
              <a:t>”</a:t>
            </a:r>
          </a:p>
          <a:p>
            <a:pPr marL="128016" lvl="1" indent="0">
              <a:buNone/>
            </a:pPr>
            <a:r>
              <a:rPr lang="en-US" dirty="0"/>
              <a:t>≈4kb</a:t>
            </a:r>
          </a:p>
          <a:p>
            <a:pPr marL="128016" lvl="1" indent="0">
              <a:buNone/>
            </a:pPr>
            <a:r>
              <a:rPr lang="en-US" dirty="0"/>
              <a:t>Smallest unit of data on disk</a:t>
            </a:r>
          </a:p>
          <a:p>
            <a:pPr marL="128016" lvl="1" indent="0">
              <a:buNone/>
            </a:pPr>
            <a:endParaRPr lang="en-US" dirty="0"/>
          </a:p>
          <a:p>
            <a:pPr marL="0" indent="0">
              <a:buNone/>
            </a:pPr>
            <a:r>
              <a:rPr lang="en-US" dirty="0"/>
              <a:t>Amount of memory moved from </a:t>
            </a:r>
            <a:r>
              <a:rPr lang="en-US" b="1" dirty="0"/>
              <a:t>RAM</a:t>
            </a:r>
            <a:r>
              <a:rPr lang="en-US" dirty="0"/>
              <a:t> to </a:t>
            </a:r>
            <a:r>
              <a:rPr lang="en-US" b="1" dirty="0"/>
              <a:t>Cache</a:t>
            </a:r>
            <a:endParaRPr lang="en-US" dirty="0"/>
          </a:p>
          <a:p>
            <a:pPr marL="0" indent="0">
              <a:buNone/>
            </a:pPr>
            <a:r>
              <a:rPr lang="en-US" dirty="0"/>
              <a:t>- called a “</a:t>
            </a:r>
            <a:r>
              <a:rPr lang="en-US" b="1" dirty="0"/>
              <a:t>cache line</a:t>
            </a:r>
            <a:r>
              <a:rPr lang="en-US" dirty="0"/>
              <a:t>”</a:t>
            </a:r>
          </a:p>
          <a:p>
            <a:pPr marL="128016" lvl="1" indent="0">
              <a:buNone/>
            </a:pPr>
            <a:r>
              <a:rPr lang="en-US" dirty="0"/>
              <a:t>≈64 bytes</a:t>
            </a:r>
          </a:p>
          <a:p>
            <a:pPr marL="128016" lvl="1" indent="0">
              <a:buNone/>
            </a:pPr>
            <a:endParaRPr lang="en-US" dirty="0"/>
          </a:p>
          <a:p>
            <a:pPr marL="0" indent="0">
              <a:buNone/>
            </a:pPr>
            <a:r>
              <a:rPr lang="en-US" dirty="0"/>
              <a:t>Operating System is the Memory Boss</a:t>
            </a:r>
          </a:p>
          <a:p>
            <a:pPr marL="0" indent="0">
              <a:buNone/>
            </a:pPr>
            <a:r>
              <a:rPr lang="en-US" dirty="0"/>
              <a:t>- controls page and cache line size</a:t>
            </a:r>
          </a:p>
          <a:p>
            <a:pPr marL="0" indent="0">
              <a:buNone/>
            </a:pPr>
            <a:r>
              <a:rPr lang="en-US" dirty="0"/>
              <a:t>- decides when to move data to cache or evict</a:t>
            </a:r>
          </a:p>
        </p:txBody>
      </p:sp>
      <p:sp>
        <p:nvSpPr>
          <p:cNvPr id="4" name="Footer Placeholder 3">
            <a:extLst>
              <a:ext uri="{FF2B5EF4-FFF2-40B4-BE49-F238E27FC236}">
                <a16:creationId xmlns:a16="http://schemas.microsoft.com/office/drawing/2014/main" id="{51DAF508-5D5D-4116-88FD-2AE91A9818DD}"/>
              </a:ext>
            </a:extLst>
          </p:cNvPr>
          <p:cNvSpPr>
            <a:spLocks noGrp="1"/>
          </p:cNvSpPr>
          <p:nvPr>
            <p:ph type="ftr" sz="quarter" idx="11"/>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18 - Kasey Champion</a:t>
            </a:r>
          </a:p>
        </p:txBody>
      </p:sp>
      <p:sp>
        <p:nvSpPr>
          <p:cNvPr id="5" name="Slide Number Placeholder 4">
            <a:extLst>
              <a:ext uri="{FF2B5EF4-FFF2-40B4-BE49-F238E27FC236}">
                <a16:creationId xmlns:a16="http://schemas.microsoft.com/office/drawing/2014/main" id="{5D9AFC5B-A60D-452A-82E2-54E2E2020505}"/>
              </a:ext>
            </a:extLst>
          </p:cNvPr>
          <p:cNvSpPr>
            <a:spLocks noGrp="1"/>
          </p:cNvSpPr>
          <p:nvPr>
            <p:ph type="sldNum" sz="quarter" idx="12"/>
          </p:nvPr>
        </p:nvSpPr>
        <p:spPr/>
        <p:txBody>
          <a:bodyPr/>
          <a:lstStyle/>
          <a:p>
            <a:fld id="{659665DE-58FC-41F4-AC58-2C90A5E00527}" type="slidenum">
              <a:rPr lang="en-US" smtClean="0"/>
              <a:t>20</a:t>
            </a:fld>
            <a:endParaRPr lang="en-US"/>
          </a:p>
        </p:txBody>
      </p:sp>
    </p:spTree>
    <p:extLst>
      <p:ext uri="{BB962C8B-B14F-4D97-AF65-F5344CB8AC3E}">
        <p14:creationId xmlns:p14="http://schemas.microsoft.com/office/powerpoint/2010/main" val="390140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FDE13-D922-415E-9B57-38A263F1CEA3}"/>
              </a:ext>
            </a:extLst>
          </p:cNvPr>
          <p:cNvSpPr>
            <a:spLocks noGrp="1"/>
          </p:cNvSpPr>
          <p:nvPr>
            <p:ph type="title"/>
          </p:nvPr>
        </p:nvSpPr>
        <p:spPr/>
        <p:txBody>
          <a:bodyPr/>
          <a:lstStyle/>
          <a:p>
            <a:r>
              <a:rPr lang="en-US" dirty="0">
                <a:solidFill>
                  <a:srgbClr val="4C3282"/>
                </a:solidFill>
              </a:rPr>
              <a:t>Example Revisited</a:t>
            </a:r>
          </a:p>
        </p:txBody>
      </p:sp>
      <p:sp>
        <p:nvSpPr>
          <p:cNvPr id="3" name="Content Placeholder 2">
            <a:extLst>
              <a:ext uri="{FF2B5EF4-FFF2-40B4-BE49-F238E27FC236}">
                <a16:creationId xmlns:a16="http://schemas.microsoft.com/office/drawing/2014/main" id="{F798D71D-F7FC-4C90-AAB1-35235B759137}"/>
              </a:ext>
            </a:extLst>
          </p:cNvPr>
          <p:cNvSpPr>
            <a:spLocks noGrp="1"/>
          </p:cNvSpPr>
          <p:nvPr>
            <p:ph idx="1"/>
          </p:nvPr>
        </p:nvSpPr>
        <p:spPr>
          <a:xfrm>
            <a:off x="575240" y="1463857"/>
            <a:ext cx="5288350" cy="2273753"/>
          </a:xfrm>
        </p:spPr>
        <p:txBody>
          <a:bodyPr>
            <a:normAutofit/>
          </a:bodyPr>
          <a:lstStyle/>
          <a:p>
            <a:pPr marL="0" indent="0">
              <a:spcBef>
                <a:spcPts val="200"/>
              </a:spcBef>
              <a:buNone/>
            </a:pPr>
            <a:r>
              <a:rPr lang="en-US" sz="1400" dirty="0">
                <a:latin typeface="Courier New" panose="02070309020205020404" pitchFamily="49" charset="0"/>
                <a:cs typeface="Courier New" panose="02070309020205020404" pitchFamily="49" charset="0"/>
              </a:rPr>
              <a:t>public int sum1(int n, int m, int[][] table) {</a:t>
            </a:r>
          </a:p>
          <a:p>
            <a:pPr marL="0" indent="0">
              <a:spcBef>
                <a:spcPts val="200"/>
              </a:spcBef>
              <a:buNone/>
            </a:pPr>
            <a:r>
              <a:rPr lang="en-US" sz="1400" dirty="0">
                <a:latin typeface="Courier New" panose="02070309020205020404" pitchFamily="49" charset="0"/>
                <a:cs typeface="Courier New" panose="02070309020205020404" pitchFamily="49" charset="0"/>
              </a:rPr>
              <a:t>   int output = 0;</a:t>
            </a:r>
          </a:p>
          <a:p>
            <a:pPr marL="0" indent="0">
              <a:spcBef>
                <a:spcPts val="200"/>
              </a:spcBef>
              <a:buNone/>
            </a:pPr>
            <a:r>
              <a:rPr lang="en-US" sz="1400" dirty="0">
                <a:latin typeface="Courier New" panose="02070309020205020404" pitchFamily="49" charset="0"/>
                <a:cs typeface="Courier New" panose="02070309020205020404" pitchFamily="49" charset="0"/>
              </a:rPr>
              <a:t>   for (int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0;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&lt; n;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0" indent="0">
              <a:spcBef>
                <a:spcPts val="200"/>
              </a:spcBef>
              <a:buNone/>
            </a:pPr>
            <a:r>
              <a:rPr lang="en-US" sz="1400" dirty="0">
                <a:latin typeface="Courier New" panose="02070309020205020404" pitchFamily="49" charset="0"/>
                <a:cs typeface="Courier New" panose="02070309020205020404" pitchFamily="49" charset="0"/>
              </a:rPr>
              <a:t>      for (int j = 0; j &lt; m; </a:t>
            </a:r>
            <a:r>
              <a:rPr lang="en-US" sz="1400" dirty="0" err="1">
                <a:latin typeface="Courier New" panose="02070309020205020404" pitchFamily="49" charset="0"/>
                <a:cs typeface="Courier New" panose="02070309020205020404" pitchFamily="49" charset="0"/>
              </a:rPr>
              <a:t>j++</a:t>
            </a:r>
            <a:r>
              <a:rPr lang="en-US" sz="1400" dirty="0">
                <a:latin typeface="Courier New" panose="02070309020205020404" pitchFamily="49" charset="0"/>
                <a:cs typeface="Courier New" panose="02070309020205020404" pitchFamily="49" charset="0"/>
              </a:rPr>
              <a:t>) {</a:t>
            </a:r>
          </a:p>
          <a:p>
            <a:pPr marL="0" indent="0">
              <a:spcBef>
                <a:spcPts val="200"/>
              </a:spcBef>
              <a:buNone/>
            </a:pPr>
            <a:r>
              <a:rPr lang="en-US" sz="1400" dirty="0">
                <a:latin typeface="Courier New" panose="02070309020205020404" pitchFamily="49" charset="0"/>
                <a:cs typeface="Courier New" panose="02070309020205020404" pitchFamily="49" charset="0"/>
              </a:rPr>
              <a:t>         output += table[</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][j];</a:t>
            </a:r>
          </a:p>
          <a:p>
            <a:pPr marL="0" indent="0">
              <a:spcBef>
                <a:spcPts val="200"/>
              </a:spcBef>
              <a:buNone/>
            </a:pPr>
            <a:r>
              <a:rPr lang="en-US" sz="1400" dirty="0">
                <a:latin typeface="Courier New" panose="02070309020205020404" pitchFamily="49" charset="0"/>
                <a:cs typeface="Courier New" panose="02070309020205020404" pitchFamily="49" charset="0"/>
              </a:rPr>
              <a:t>      }</a:t>
            </a:r>
          </a:p>
          <a:p>
            <a:pPr marL="0" indent="0">
              <a:spcBef>
                <a:spcPts val="200"/>
              </a:spcBef>
              <a:buNone/>
            </a:pPr>
            <a:r>
              <a:rPr lang="en-US" sz="1400" dirty="0">
                <a:latin typeface="Courier New" panose="02070309020205020404" pitchFamily="49" charset="0"/>
                <a:cs typeface="Courier New" panose="02070309020205020404" pitchFamily="49" charset="0"/>
              </a:rPr>
              <a:t>   }</a:t>
            </a:r>
          </a:p>
          <a:p>
            <a:pPr marL="0" indent="0">
              <a:spcBef>
                <a:spcPts val="200"/>
              </a:spcBef>
              <a:buNone/>
            </a:pPr>
            <a:r>
              <a:rPr lang="en-US" sz="1400" dirty="0">
                <a:latin typeface="Courier New" panose="02070309020205020404" pitchFamily="49" charset="0"/>
                <a:cs typeface="Courier New" panose="02070309020205020404" pitchFamily="49" charset="0"/>
              </a:rPr>
              <a:t>   return output;</a:t>
            </a:r>
          </a:p>
          <a:p>
            <a:pPr marL="0" indent="0">
              <a:spcBef>
                <a:spcPts val="200"/>
              </a:spcBef>
              <a:buNone/>
            </a:pPr>
            <a:r>
              <a:rPr lang="en-US" sz="1400" dirty="0">
                <a:latin typeface="Courier New" panose="02070309020205020404" pitchFamily="49" charset="0"/>
                <a:cs typeface="Courier New" panose="02070309020205020404" pitchFamily="49" charset="0"/>
              </a:rPr>
              <a:t>}</a:t>
            </a:r>
          </a:p>
        </p:txBody>
      </p:sp>
      <p:sp>
        <p:nvSpPr>
          <p:cNvPr id="4" name="Footer Placeholder 3">
            <a:extLst>
              <a:ext uri="{FF2B5EF4-FFF2-40B4-BE49-F238E27FC236}">
                <a16:creationId xmlns:a16="http://schemas.microsoft.com/office/drawing/2014/main" id="{9456A4DB-6890-439F-81AE-BCC0CE580C61}"/>
              </a:ext>
            </a:extLst>
          </p:cNvPr>
          <p:cNvSpPr>
            <a:spLocks noGrp="1"/>
          </p:cNvSpPr>
          <p:nvPr>
            <p:ph type="ftr" sz="quarter" idx="11"/>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18 - Kasey Champion</a:t>
            </a:r>
          </a:p>
        </p:txBody>
      </p:sp>
      <p:sp>
        <p:nvSpPr>
          <p:cNvPr id="5" name="Slide Number Placeholder 4">
            <a:extLst>
              <a:ext uri="{FF2B5EF4-FFF2-40B4-BE49-F238E27FC236}">
                <a16:creationId xmlns:a16="http://schemas.microsoft.com/office/drawing/2014/main" id="{1BB75150-D726-4BCA-9793-C6C83A03CC04}"/>
              </a:ext>
            </a:extLst>
          </p:cNvPr>
          <p:cNvSpPr>
            <a:spLocks noGrp="1"/>
          </p:cNvSpPr>
          <p:nvPr>
            <p:ph type="sldNum" sz="quarter" idx="12"/>
          </p:nvPr>
        </p:nvSpPr>
        <p:spPr/>
        <p:txBody>
          <a:bodyPr/>
          <a:lstStyle/>
          <a:p>
            <a:fld id="{659665DE-58FC-41F4-AC58-2C90A5E00527}" type="slidenum">
              <a:rPr lang="en-US" smtClean="0"/>
              <a:t>21</a:t>
            </a:fld>
            <a:endParaRPr lang="en-US"/>
          </a:p>
        </p:txBody>
      </p:sp>
      <p:sp>
        <p:nvSpPr>
          <p:cNvPr id="6" name="Content Placeholder 2">
            <a:extLst>
              <a:ext uri="{FF2B5EF4-FFF2-40B4-BE49-F238E27FC236}">
                <a16:creationId xmlns:a16="http://schemas.microsoft.com/office/drawing/2014/main" id="{657520C5-C7F2-4B6F-AA0B-5EDD91A7B06F}"/>
              </a:ext>
            </a:extLst>
          </p:cNvPr>
          <p:cNvSpPr txBox="1">
            <a:spLocks/>
          </p:cNvSpPr>
          <p:nvPr/>
        </p:nvSpPr>
        <p:spPr>
          <a:xfrm>
            <a:off x="6168868" y="1463856"/>
            <a:ext cx="5288350" cy="2273753"/>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Segoe UI Semilight" panose="020B0402040204020203" pitchFamily="34" charset="0"/>
                <a:ea typeface="+mn-ea"/>
                <a:cs typeface="Segoe UI Semilight" panose="020B0402040204020203" pitchFamily="34" charset="0"/>
              </a:defRPr>
            </a:lvl1pPr>
            <a:lvl2pPr marL="26517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spcBef>
                <a:spcPts val="200"/>
              </a:spcBef>
            </a:pPr>
            <a:r>
              <a:rPr lang="en-US" sz="1400" dirty="0">
                <a:latin typeface="Courier New" panose="02070309020205020404" pitchFamily="49" charset="0"/>
                <a:cs typeface="Courier New" panose="02070309020205020404" pitchFamily="49" charset="0"/>
              </a:rPr>
              <a:t>public int sum2(int n, int m, int[][] table) {</a:t>
            </a:r>
          </a:p>
          <a:p>
            <a:pPr>
              <a:spcBef>
                <a:spcPts val="200"/>
              </a:spcBef>
            </a:pPr>
            <a:r>
              <a:rPr lang="en-US" sz="1400" dirty="0">
                <a:latin typeface="Courier New" panose="02070309020205020404" pitchFamily="49" charset="0"/>
                <a:cs typeface="Courier New" panose="02070309020205020404" pitchFamily="49" charset="0"/>
              </a:rPr>
              <a:t>   int output = 0;</a:t>
            </a:r>
          </a:p>
          <a:p>
            <a:pPr>
              <a:spcBef>
                <a:spcPts val="200"/>
              </a:spcBef>
            </a:pPr>
            <a:r>
              <a:rPr lang="en-US" sz="1400" dirty="0">
                <a:latin typeface="Courier New" panose="02070309020205020404" pitchFamily="49" charset="0"/>
                <a:cs typeface="Courier New" panose="02070309020205020404" pitchFamily="49" charset="0"/>
              </a:rPr>
              <a:t>   for (int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0;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&lt; n;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a:spcBef>
                <a:spcPts val="200"/>
              </a:spcBef>
            </a:pPr>
            <a:r>
              <a:rPr lang="en-US" sz="1400" dirty="0">
                <a:latin typeface="Courier New" panose="02070309020205020404" pitchFamily="49" charset="0"/>
                <a:cs typeface="Courier New" panose="02070309020205020404" pitchFamily="49" charset="0"/>
              </a:rPr>
              <a:t>      for (int j = 0; j &lt; m; </a:t>
            </a:r>
            <a:r>
              <a:rPr lang="en-US" sz="1400" dirty="0" err="1">
                <a:latin typeface="Courier New" panose="02070309020205020404" pitchFamily="49" charset="0"/>
                <a:cs typeface="Courier New" panose="02070309020205020404" pitchFamily="49" charset="0"/>
              </a:rPr>
              <a:t>j++</a:t>
            </a:r>
            <a:r>
              <a:rPr lang="en-US" sz="1400" dirty="0">
                <a:latin typeface="Courier New" panose="02070309020205020404" pitchFamily="49" charset="0"/>
                <a:cs typeface="Courier New" panose="02070309020205020404" pitchFamily="49" charset="0"/>
              </a:rPr>
              <a:t>) {</a:t>
            </a:r>
          </a:p>
          <a:p>
            <a:pPr>
              <a:spcBef>
                <a:spcPts val="200"/>
              </a:spcBef>
            </a:pPr>
            <a:r>
              <a:rPr lang="en-US" sz="1400" dirty="0">
                <a:latin typeface="Courier New" panose="02070309020205020404" pitchFamily="49" charset="0"/>
                <a:cs typeface="Courier New" panose="02070309020205020404" pitchFamily="49" charset="0"/>
              </a:rPr>
              <a:t>         output += table[j][i];</a:t>
            </a:r>
          </a:p>
          <a:p>
            <a:pPr>
              <a:spcBef>
                <a:spcPts val="200"/>
              </a:spcBef>
            </a:pPr>
            <a:r>
              <a:rPr lang="en-US" sz="1400" dirty="0">
                <a:latin typeface="Courier New" panose="02070309020205020404" pitchFamily="49" charset="0"/>
                <a:cs typeface="Courier New" panose="02070309020205020404" pitchFamily="49" charset="0"/>
              </a:rPr>
              <a:t>      }</a:t>
            </a:r>
          </a:p>
          <a:p>
            <a:pPr>
              <a:spcBef>
                <a:spcPts val="200"/>
              </a:spcBef>
            </a:pPr>
            <a:r>
              <a:rPr lang="en-US" sz="1400" dirty="0">
                <a:latin typeface="Courier New" panose="02070309020205020404" pitchFamily="49" charset="0"/>
                <a:cs typeface="Courier New" panose="02070309020205020404" pitchFamily="49" charset="0"/>
              </a:rPr>
              <a:t>   }</a:t>
            </a:r>
          </a:p>
          <a:p>
            <a:pPr>
              <a:spcBef>
                <a:spcPts val="200"/>
              </a:spcBef>
            </a:pPr>
            <a:r>
              <a:rPr lang="en-US" sz="1400" dirty="0">
                <a:latin typeface="Courier New" panose="02070309020205020404" pitchFamily="49" charset="0"/>
                <a:cs typeface="Courier New" panose="02070309020205020404" pitchFamily="49" charset="0"/>
              </a:rPr>
              <a:t>   return output;</a:t>
            </a:r>
          </a:p>
          <a:p>
            <a:pPr>
              <a:spcBef>
                <a:spcPts val="200"/>
              </a:spcBef>
            </a:pPr>
            <a:r>
              <a:rPr lang="en-US" sz="1400" dirty="0">
                <a:latin typeface="Courier New" panose="02070309020205020404" pitchFamily="49" charset="0"/>
                <a:cs typeface="Courier New" panose="02070309020205020404" pitchFamily="49" charset="0"/>
              </a:rPr>
              <a:t>}</a:t>
            </a:r>
          </a:p>
        </p:txBody>
      </p:sp>
      <p:sp>
        <p:nvSpPr>
          <p:cNvPr id="7" name="TextBox 6">
            <a:extLst>
              <a:ext uri="{FF2B5EF4-FFF2-40B4-BE49-F238E27FC236}">
                <a16:creationId xmlns:a16="http://schemas.microsoft.com/office/drawing/2014/main" id="{260BDFE6-B593-4885-BA97-A9480280B620}"/>
              </a:ext>
            </a:extLst>
          </p:cNvPr>
          <p:cNvSpPr txBox="1"/>
          <p:nvPr/>
        </p:nvSpPr>
        <p:spPr>
          <a:xfrm>
            <a:off x="703973" y="4054346"/>
            <a:ext cx="5661999" cy="646331"/>
          </a:xfrm>
          <a:prstGeom prst="rect">
            <a:avLst/>
          </a:prstGeom>
          <a:noFill/>
        </p:spPr>
        <p:txBody>
          <a:bodyPr wrap="none" rtlCol="0">
            <a:spAutoFit/>
          </a:bodyPr>
          <a:lstStyle/>
          <a:p>
            <a:r>
              <a:rPr lang="en-US" dirty="0">
                <a:latin typeface="Segoe UI" panose="020B0502040204020203" pitchFamily="34" charset="0"/>
                <a:cs typeface="Segoe UI" panose="020B0502040204020203" pitchFamily="34" charset="0"/>
              </a:rPr>
              <a:t>Why does sum1 run so much faster than sum2?</a:t>
            </a:r>
          </a:p>
          <a:p>
            <a:r>
              <a:rPr lang="en-US" dirty="0">
                <a:latin typeface="Segoe UI" panose="020B0502040204020203" pitchFamily="34" charset="0"/>
                <a:cs typeface="Segoe UI" panose="020B0502040204020203" pitchFamily="34" charset="0"/>
              </a:rPr>
              <a:t>sum1 takes advantage of spatial and temporal locality</a:t>
            </a:r>
          </a:p>
        </p:txBody>
      </p:sp>
      <p:graphicFrame>
        <p:nvGraphicFramePr>
          <p:cNvPr id="8" name="Content Placeholder 11">
            <a:extLst>
              <a:ext uri="{FF2B5EF4-FFF2-40B4-BE49-F238E27FC236}">
                <a16:creationId xmlns:a16="http://schemas.microsoft.com/office/drawing/2014/main" id="{F9A98108-67A9-483C-8590-612B54EA9A85}"/>
              </a:ext>
            </a:extLst>
          </p:cNvPr>
          <p:cNvGraphicFramePr>
            <a:graphicFrameLocks/>
          </p:cNvGraphicFramePr>
          <p:nvPr/>
        </p:nvGraphicFramePr>
        <p:xfrm>
          <a:off x="566591" y="5014117"/>
          <a:ext cx="11187115" cy="1694520"/>
        </p:xfrm>
        <a:graphic>
          <a:graphicData uri="http://schemas.openxmlformats.org/drawingml/2006/table">
            <a:tbl>
              <a:tblPr firstRow="1" bandRow="1">
                <a:tableStyleId>{5C22544A-7EE6-4342-B048-85BDC9FD1C3A}</a:tableStyleId>
              </a:tblPr>
              <a:tblGrid>
                <a:gridCol w="2237423">
                  <a:extLst>
                    <a:ext uri="{9D8B030D-6E8A-4147-A177-3AD203B41FA5}">
                      <a16:colId xmlns:a16="http://schemas.microsoft.com/office/drawing/2014/main" val="2455456864"/>
                    </a:ext>
                  </a:extLst>
                </a:gridCol>
                <a:gridCol w="2237423">
                  <a:extLst>
                    <a:ext uri="{9D8B030D-6E8A-4147-A177-3AD203B41FA5}">
                      <a16:colId xmlns:a16="http://schemas.microsoft.com/office/drawing/2014/main" val="3349665339"/>
                    </a:ext>
                  </a:extLst>
                </a:gridCol>
                <a:gridCol w="2237423">
                  <a:extLst>
                    <a:ext uri="{9D8B030D-6E8A-4147-A177-3AD203B41FA5}">
                      <a16:colId xmlns:a16="http://schemas.microsoft.com/office/drawing/2014/main" val="2667191113"/>
                    </a:ext>
                  </a:extLst>
                </a:gridCol>
                <a:gridCol w="2237423">
                  <a:extLst>
                    <a:ext uri="{9D8B030D-6E8A-4147-A177-3AD203B41FA5}">
                      <a16:colId xmlns:a16="http://schemas.microsoft.com/office/drawing/2014/main" val="1984698754"/>
                    </a:ext>
                  </a:extLst>
                </a:gridCol>
                <a:gridCol w="2237423">
                  <a:extLst>
                    <a:ext uri="{9D8B030D-6E8A-4147-A177-3AD203B41FA5}">
                      <a16:colId xmlns:a16="http://schemas.microsoft.com/office/drawing/2014/main" val="3749964347"/>
                    </a:ext>
                  </a:extLst>
                </a:gridCol>
              </a:tblGrid>
              <a:tr h="357961">
                <a:tc>
                  <a:txBody>
                    <a:bodyPr/>
                    <a:lstStyle/>
                    <a:p>
                      <a:pPr algn="ctr"/>
                      <a:r>
                        <a:rPr lang="en-US" dirty="0">
                          <a:solidFill>
                            <a:srgbClr val="4C3282"/>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rgbClr val="4C3282"/>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rgbClr val="4C3282"/>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rgbClr val="4C3282"/>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rgbClr val="4C3282"/>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7890264"/>
                  </a:ext>
                </a:extLst>
              </a:tr>
              <a:tr h="1328760">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3938738"/>
                  </a:ext>
                </a:extLst>
              </a:tr>
            </a:tbl>
          </a:graphicData>
        </a:graphic>
      </p:graphicFrame>
      <p:graphicFrame>
        <p:nvGraphicFramePr>
          <p:cNvPr id="9" name="Table 8">
            <a:extLst>
              <a:ext uri="{FF2B5EF4-FFF2-40B4-BE49-F238E27FC236}">
                <a16:creationId xmlns:a16="http://schemas.microsoft.com/office/drawing/2014/main" id="{C4466DFE-D882-438F-B3CC-3A6964B236C2}"/>
              </a:ext>
            </a:extLst>
          </p:cNvPr>
          <p:cNvGraphicFramePr>
            <a:graphicFrameLocks noGrp="1"/>
          </p:cNvGraphicFramePr>
          <p:nvPr/>
        </p:nvGraphicFramePr>
        <p:xfrm>
          <a:off x="703973" y="5653517"/>
          <a:ext cx="1982787" cy="741680"/>
        </p:xfrm>
        <a:graphic>
          <a:graphicData uri="http://schemas.openxmlformats.org/drawingml/2006/table">
            <a:tbl>
              <a:tblPr firstRow="1" bandRow="1">
                <a:tableStyleId>{5C22544A-7EE6-4342-B048-85BDC9FD1C3A}</a:tableStyleId>
              </a:tblPr>
              <a:tblGrid>
                <a:gridCol w="660929">
                  <a:extLst>
                    <a:ext uri="{9D8B030D-6E8A-4147-A177-3AD203B41FA5}">
                      <a16:colId xmlns:a16="http://schemas.microsoft.com/office/drawing/2014/main" val="582620072"/>
                    </a:ext>
                  </a:extLst>
                </a:gridCol>
                <a:gridCol w="660929">
                  <a:extLst>
                    <a:ext uri="{9D8B030D-6E8A-4147-A177-3AD203B41FA5}">
                      <a16:colId xmlns:a16="http://schemas.microsoft.com/office/drawing/2014/main" val="1910882852"/>
                    </a:ext>
                  </a:extLst>
                </a:gridCol>
                <a:gridCol w="660929">
                  <a:extLst>
                    <a:ext uri="{9D8B030D-6E8A-4147-A177-3AD203B41FA5}">
                      <a16:colId xmlns:a16="http://schemas.microsoft.com/office/drawing/2014/main" val="2964670660"/>
                    </a:ext>
                  </a:extLst>
                </a:gridCol>
              </a:tblGrid>
              <a:tr h="370840">
                <a:tc>
                  <a:txBody>
                    <a:bodyPr/>
                    <a:lstStyle/>
                    <a:p>
                      <a:pPr algn="ctr"/>
                      <a:r>
                        <a:rPr lang="en-US" dirty="0">
                          <a:solidFill>
                            <a:srgbClr val="B6A479"/>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rgbClr val="B6A479"/>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rgbClr val="B6A479"/>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5919846"/>
                  </a:ext>
                </a:extLst>
              </a:tr>
              <a:tr h="370840">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‘b’</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3992909"/>
                  </a:ext>
                </a:extLst>
              </a:tr>
            </a:tbl>
          </a:graphicData>
        </a:graphic>
      </p:graphicFrame>
      <p:graphicFrame>
        <p:nvGraphicFramePr>
          <p:cNvPr id="10" name="Table 9">
            <a:extLst>
              <a:ext uri="{FF2B5EF4-FFF2-40B4-BE49-F238E27FC236}">
                <a16:creationId xmlns:a16="http://schemas.microsoft.com/office/drawing/2014/main" id="{4A2909A6-E276-4FEE-A056-2580A8F9D352}"/>
              </a:ext>
            </a:extLst>
          </p:cNvPr>
          <p:cNvGraphicFramePr>
            <a:graphicFrameLocks noGrp="1"/>
          </p:cNvGraphicFramePr>
          <p:nvPr/>
        </p:nvGraphicFramePr>
        <p:xfrm>
          <a:off x="2942348" y="5653517"/>
          <a:ext cx="1982787" cy="741680"/>
        </p:xfrm>
        <a:graphic>
          <a:graphicData uri="http://schemas.openxmlformats.org/drawingml/2006/table">
            <a:tbl>
              <a:tblPr firstRow="1" bandRow="1">
                <a:tableStyleId>{5C22544A-7EE6-4342-B048-85BDC9FD1C3A}</a:tableStyleId>
              </a:tblPr>
              <a:tblGrid>
                <a:gridCol w="660929">
                  <a:extLst>
                    <a:ext uri="{9D8B030D-6E8A-4147-A177-3AD203B41FA5}">
                      <a16:colId xmlns:a16="http://schemas.microsoft.com/office/drawing/2014/main" val="582620072"/>
                    </a:ext>
                  </a:extLst>
                </a:gridCol>
                <a:gridCol w="660929">
                  <a:extLst>
                    <a:ext uri="{9D8B030D-6E8A-4147-A177-3AD203B41FA5}">
                      <a16:colId xmlns:a16="http://schemas.microsoft.com/office/drawing/2014/main" val="1910882852"/>
                    </a:ext>
                  </a:extLst>
                </a:gridCol>
                <a:gridCol w="660929">
                  <a:extLst>
                    <a:ext uri="{9D8B030D-6E8A-4147-A177-3AD203B41FA5}">
                      <a16:colId xmlns:a16="http://schemas.microsoft.com/office/drawing/2014/main" val="2964670660"/>
                    </a:ext>
                  </a:extLst>
                </a:gridCol>
              </a:tblGrid>
              <a:tr h="370840">
                <a:tc>
                  <a:txBody>
                    <a:bodyPr/>
                    <a:lstStyle/>
                    <a:p>
                      <a:pPr algn="ctr"/>
                      <a:r>
                        <a:rPr lang="en-US" dirty="0">
                          <a:solidFill>
                            <a:srgbClr val="B6A479"/>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rgbClr val="B6A479"/>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rgbClr val="B6A479"/>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5919846"/>
                  </a:ext>
                </a:extLst>
              </a:tr>
              <a:tr h="370840">
                <a:tc>
                  <a:txBody>
                    <a:bodyPr/>
                    <a:lstStyle/>
                    <a:p>
                      <a:pPr algn="ctr"/>
                      <a:r>
                        <a:rPr lang="en-US" dirty="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3992909"/>
                  </a:ext>
                </a:extLst>
              </a:tr>
            </a:tbl>
          </a:graphicData>
        </a:graphic>
      </p:graphicFrame>
      <p:graphicFrame>
        <p:nvGraphicFramePr>
          <p:cNvPr id="11" name="Table 10">
            <a:extLst>
              <a:ext uri="{FF2B5EF4-FFF2-40B4-BE49-F238E27FC236}">
                <a16:creationId xmlns:a16="http://schemas.microsoft.com/office/drawing/2014/main" id="{347437A3-119B-4D6D-9D68-54E5BBBF6EB8}"/>
              </a:ext>
            </a:extLst>
          </p:cNvPr>
          <p:cNvGraphicFramePr>
            <a:graphicFrameLocks noGrp="1"/>
          </p:cNvGraphicFramePr>
          <p:nvPr/>
        </p:nvGraphicFramePr>
        <p:xfrm>
          <a:off x="5180723" y="5653517"/>
          <a:ext cx="1982787" cy="741680"/>
        </p:xfrm>
        <a:graphic>
          <a:graphicData uri="http://schemas.openxmlformats.org/drawingml/2006/table">
            <a:tbl>
              <a:tblPr firstRow="1" bandRow="1">
                <a:tableStyleId>{5C22544A-7EE6-4342-B048-85BDC9FD1C3A}</a:tableStyleId>
              </a:tblPr>
              <a:tblGrid>
                <a:gridCol w="660929">
                  <a:extLst>
                    <a:ext uri="{9D8B030D-6E8A-4147-A177-3AD203B41FA5}">
                      <a16:colId xmlns:a16="http://schemas.microsoft.com/office/drawing/2014/main" val="582620072"/>
                    </a:ext>
                  </a:extLst>
                </a:gridCol>
                <a:gridCol w="660929">
                  <a:extLst>
                    <a:ext uri="{9D8B030D-6E8A-4147-A177-3AD203B41FA5}">
                      <a16:colId xmlns:a16="http://schemas.microsoft.com/office/drawing/2014/main" val="1910882852"/>
                    </a:ext>
                  </a:extLst>
                </a:gridCol>
                <a:gridCol w="660929">
                  <a:extLst>
                    <a:ext uri="{9D8B030D-6E8A-4147-A177-3AD203B41FA5}">
                      <a16:colId xmlns:a16="http://schemas.microsoft.com/office/drawing/2014/main" val="2964670660"/>
                    </a:ext>
                  </a:extLst>
                </a:gridCol>
              </a:tblGrid>
              <a:tr h="370840">
                <a:tc>
                  <a:txBody>
                    <a:bodyPr/>
                    <a:lstStyle/>
                    <a:p>
                      <a:pPr algn="ctr"/>
                      <a:r>
                        <a:rPr lang="en-US" dirty="0">
                          <a:solidFill>
                            <a:srgbClr val="B6A479"/>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rgbClr val="B6A479"/>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rgbClr val="B6A479"/>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5919846"/>
                  </a:ext>
                </a:extLst>
              </a:tr>
              <a:tr h="370840">
                <a:tc>
                  <a:txBody>
                    <a:bodyPr/>
                    <a:lstStyle/>
                    <a:p>
                      <a:pPr algn="ctr"/>
                      <a:r>
                        <a:rPr lang="en-US" dirty="0"/>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a:t>
                      </a:r>
                      <a:r>
                        <a:rPr lang="en-US" dirty="0" err="1"/>
                        <a:t>i</a:t>
                      </a:r>
                      <a:r>
                        <a:rPr 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3992909"/>
                  </a:ext>
                </a:extLst>
              </a:tr>
            </a:tbl>
          </a:graphicData>
        </a:graphic>
      </p:graphicFrame>
      <p:graphicFrame>
        <p:nvGraphicFramePr>
          <p:cNvPr id="12" name="Table 11">
            <a:extLst>
              <a:ext uri="{FF2B5EF4-FFF2-40B4-BE49-F238E27FC236}">
                <a16:creationId xmlns:a16="http://schemas.microsoft.com/office/drawing/2014/main" id="{8E0979E0-E244-472C-8CBE-D923984979D1}"/>
              </a:ext>
            </a:extLst>
          </p:cNvPr>
          <p:cNvGraphicFramePr>
            <a:graphicFrameLocks noGrp="1"/>
          </p:cNvGraphicFramePr>
          <p:nvPr/>
        </p:nvGraphicFramePr>
        <p:xfrm>
          <a:off x="7419098" y="5653517"/>
          <a:ext cx="1982787" cy="741680"/>
        </p:xfrm>
        <a:graphic>
          <a:graphicData uri="http://schemas.openxmlformats.org/drawingml/2006/table">
            <a:tbl>
              <a:tblPr firstRow="1" bandRow="1">
                <a:tableStyleId>{5C22544A-7EE6-4342-B048-85BDC9FD1C3A}</a:tableStyleId>
              </a:tblPr>
              <a:tblGrid>
                <a:gridCol w="660929">
                  <a:extLst>
                    <a:ext uri="{9D8B030D-6E8A-4147-A177-3AD203B41FA5}">
                      <a16:colId xmlns:a16="http://schemas.microsoft.com/office/drawing/2014/main" val="582620072"/>
                    </a:ext>
                  </a:extLst>
                </a:gridCol>
                <a:gridCol w="660929">
                  <a:extLst>
                    <a:ext uri="{9D8B030D-6E8A-4147-A177-3AD203B41FA5}">
                      <a16:colId xmlns:a16="http://schemas.microsoft.com/office/drawing/2014/main" val="1910882852"/>
                    </a:ext>
                  </a:extLst>
                </a:gridCol>
                <a:gridCol w="660929">
                  <a:extLst>
                    <a:ext uri="{9D8B030D-6E8A-4147-A177-3AD203B41FA5}">
                      <a16:colId xmlns:a16="http://schemas.microsoft.com/office/drawing/2014/main" val="2964670660"/>
                    </a:ext>
                  </a:extLst>
                </a:gridCol>
              </a:tblGrid>
              <a:tr h="370840">
                <a:tc>
                  <a:txBody>
                    <a:bodyPr/>
                    <a:lstStyle/>
                    <a:p>
                      <a:pPr algn="ctr"/>
                      <a:r>
                        <a:rPr lang="en-US" dirty="0">
                          <a:solidFill>
                            <a:srgbClr val="B6A479"/>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rgbClr val="B6A479"/>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rgbClr val="B6A479"/>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5919846"/>
                  </a:ext>
                </a:extLst>
              </a:tr>
              <a:tr h="370840">
                <a:tc>
                  <a:txBody>
                    <a:bodyPr/>
                    <a:lstStyle/>
                    <a:p>
                      <a:pPr algn="ctr"/>
                      <a:r>
                        <a:rPr lang="en-US" dirty="0"/>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3992909"/>
                  </a:ext>
                </a:extLst>
              </a:tr>
            </a:tbl>
          </a:graphicData>
        </a:graphic>
      </p:graphicFrame>
      <p:graphicFrame>
        <p:nvGraphicFramePr>
          <p:cNvPr id="13" name="Table 12">
            <a:extLst>
              <a:ext uri="{FF2B5EF4-FFF2-40B4-BE49-F238E27FC236}">
                <a16:creationId xmlns:a16="http://schemas.microsoft.com/office/drawing/2014/main" id="{89CCF0CC-15C2-415A-BC48-C6C34AB783A8}"/>
              </a:ext>
            </a:extLst>
          </p:cNvPr>
          <p:cNvGraphicFramePr>
            <a:graphicFrameLocks noGrp="1"/>
          </p:cNvGraphicFramePr>
          <p:nvPr/>
        </p:nvGraphicFramePr>
        <p:xfrm>
          <a:off x="9657473" y="5653517"/>
          <a:ext cx="1982787" cy="741680"/>
        </p:xfrm>
        <a:graphic>
          <a:graphicData uri="http://schemas.openxmlformats.org/drawingml/2006/table">
            <a:tbl>
              <a:tblPr firstRow="1" bandRow="1">
                <a:tableStyleId>{5C22544A-7EE6-4342-B048-85BDC9FD1C3A}</a:tableStyleId>
              </a:tblPr>
              <a:tblGrid>
                <a:gridCol w="660929">
                  <a:extLst>
                    <a:ext uri="{9D8B030D-6E8A-4147-A177-3AD203B41FA5}">
                      <a16:colId xmlns:a16="http://schemas.microsoft.com/office/drawing/2014/main" val="582620072"/>
                    </a:ext>
                  </a:extLst>
                </a:gridCol>
                <a:gridCol w="660929">
                  <a:extLst>
                    <a:ext uri="{9D8B030D-6E8A-4147-A177-3AD203B41FA5}">
                      <a16:colId xmlns:a16="http://schemas.microsoft.com/office/drawing/2014/main" val="1910882852"/>
                    </a:ext>
                  </a:extLst>
                </a:gridCol>
                <a:gridCol w="660929">
                  <a:extLst>
                    <a:ext uri="{9D8B030D-6E8A-4147-A177-3AD203B41FA5}">
                      <a16:colId xmlns:a16="http://schemas.microsoft.com/office/drawing/2014/main" val="2964670660"/>
                    </a:ext>
                  </a:extLst>
                </a:gridCol>
              </a:tblGrid>
              <a:tr h="370840">
                <a:tc>
                  <a:txBody>
                    <a:bodyPr/>
                    <a:lstStyle/>
                    <a:p>
                      <a:pPr algn="ctr"/>
                      <a:r>
                        <a:rPr lang="en-US" dirty="0">
                          <a:solidFill>
                            <a:srgbClr val="B6A479"/>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rgbClr val="B6A479"/>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rgbClr val="B6A479"/>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5919846"/>
                  </a:ext>
                </a:extLst>
              </a:tr>
              <a:tr h="370840">
                <a:tc>
                  <a:txBody>
                    <a:bodyPr/>
                    <a:lstStyle/>
                    <a:p>
                      <a:pPr algn="ctr"/>
                      <a:r>
                        <a:rPr lang="en-US"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3992909"/>
                  </a:ext>
                </a:extLst>
              </a:tr>
            </a:tbl>
          </a:graphicData>
        </a:graphic>
      </p:graphicFrame>
    </p:spTree>
    <p:extLst>
      <p:ext uri="{BB962C8B-B14F-4D97-AF65-F5344CB8AC3E}">
        <p14:creationId xmlns:p14="http://schemas.microsoft.com/office/powerpoint/2010/main" val="123790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BD333-35D2-AB41-BAD6-5BF7752775E1}"/>
              </a:ext>
            </a:extLst>
          </p:cNvPr>
          <p:cNvSpPr>
            <a:spLocks noGrp="1"/>
          </p:cNvSpPr>
          <p:nvPr>
            <p:ph type="title"/>
          </p:nvPr>
        </p:nvSpPr>
        <p:spPr>
          <a:xfrm>
            <a:off x="502370" y="2921666"/>
            <a:ext cx="11187259" cy="1014667"/>
          </a:xfrm>
        </p:spPr>
        <p:txBody>
          <a:bodyPr/>
          <a:lstStyle/>
          <a:p>
            <a:r>
              <a:rPr lang="en-US" dirty="0"/>
              <a:t>How memory is used and moves around </a:t>
            </a:r>
          </a:p>
        </p:txBody>
      </p:sp>
      <p:sp>
        <p:nvSpPr>
          <p:cNvPr id="5" name="Slide Number Placeholder 4">
            <a:extLst>
              <a:ext uri="{FF2B5EF4-FFF2-40B4-BE49-F238E27FC236}">
                <a16:creationId xmlns:a16="http://schemas.microsoft.com/office/drawing/2014/main" id="{D3C253AA-1811-EE4D-B88F-CEB35BCE81B9}"/>
              </a:ext>
            </a:extLst>
          </p:cNvPr>
          <p:cNvSpPr>
            <a:spLocks noGrp="1"/>
          </p:cNvSpPr>
          <p:nvPr>
            <p:ph type="sldNum" sz="quarter" idx="12"/>
          </p:nvPr>
        </p:nvSpPr>
        <p:spPr/>
        <p:txBody>
          <a:bodyPr/>
          <a:lstStyle/>
          <a:p>
            <a:fld id="{659665DE-58FC-41F4-AC58-2C90A5E00527}" type="slidenum">
              <a:rPr lang="en-US" smtClean="0"/>
              <a:t>22</a:t>
            </a:fld>
            <a:endParaRPr lang="en-US"/>
          </a:p>
        </p:txBody>
      </p:sp>
      <p:sp>
        <p:nvSpPr>
          <p:cNvPr id="6" name="Footer Placeholder 3">
            <a:extLst>
              <a:ext uri="{FF2B5EF4-FFF2-40B4-BE49-F238E27FC236}">
                <a16:creationId xmlns:a16="http://schemas.microsoft.com/office/drawing/2014/main" id="{64D6FDAD-5912-4B43-BD2A-0231B5E2D59D}"/>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4082256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23</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8" name="Picture 17">
            <a:extLst>
              <a:ext uri="{FF2B5EF4-FFF2-40B4-BE49-F238E27FC236}">
                <a16:creationId xmlns:a16="http://schemas.microsoft.com/office/drawing/2014/main" id="{AA83E7C1-135E-0642-BDB5-8F1E163C36F5}"/>
              </a:ext>
            </a:extLst>
          </p:cNvPr>
          <p:cNvPicPr>
            <a:picLocks noChangeAspect="1"/>
          </p:cNvPicPr>
          <p:nvPr/>
        </p:nvPicPr>
        <p:blipFill>
          <a:blip r:embed="rId6"/>
          <a:stretch>
            <a:fillRect/>
          </a:stretch>
        </p:blipFill>
        <p:spPr>
          <a:xfrm>
            <a:off x="8822860" y="4333491"/>
            <a:ext cx="3228954" cy="2062242"/>
          </a:xfrm>
          <a:prstGeom prst="rect">
            <a:avLst/>
          </a:prstGeom>
        </p:spPr>
      </p:pic>
      <p:sp>
        <p:nvSpPr>
          <p:cNvPr id="10" name="Footer Placeholder 3">
            <a:extLst>
              <a:ext uri="{FF2B5EF4-FFF2-40B4-BE49-F238E27FC236}">
                <a16:creationId xmlns:a16="http://schemas.microsoft.com/office/drawing/2014/main" id="{F798CF56-4F67-3346-B61F-06117EC44A19}"/>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4271437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24</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6819727" y="3256856"/>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0" name="Picture 9">
            <a:extLst>
              <a:ext uri="{FF2B5EF4-FFF2-40B4-BE49-F238E27FC236}">
                <a16:creationId xmlns:a16="http://schemas.microsoft.com/office/drawing/2014/main" id="{825BAF5D-A856-ED42-8D0A-981EF28A5988}"/>
              </a:ext>
            </a:extLst>
          </p:cNvPr>
          <p:cNvPicPr>
            <a:picLocks noChangeAspect="1"/>
          </p:cNvPicPr>
          <p:nvPr/>
        </p:nvPicPr>
        <p:blipFill>
          <a:blip r:embed="rId6"/>
          <a:stretch>
            <a:fillRect/>
          </a:stretch>
        </p:blipFill>
        <p:spPr>
          <a:xfrm>
            <a:off x="8822860" y="4333491"/>
            <a:ext cx="3228954" cy="2062242"/>
          </a:xfrm>
          <a:prstGeom prst="rect">
            <a:avLst/>
          </a:prstGeom>
        </p:spPr>
      </p:pic>
      <p:sp>
        <p:nvSpPr>
          <p:cNvPr id="12" name="Footer Placeholder 3">
            <a:extLst>
              <a:ext uri="{FF2B5EF4-FFF2-40B4-BE49-F238E27FC236}">
                <a16:creationId xmlns:a16="http://schemas.microsoft.com/office/drawing/2014/main" id="{BCD4CE56-36E9-7D4F-A530-515B90BD43A5}"/>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532902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25</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5718" y="299714"/>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4" name="Picture 13">
            <a:extLst>
              <a:ext uri="{FF2B5EF4-FFF2-40B4-BE49-F238E27FC236}">
                <a16:creationId xmlns:a16="http://schemas.microsoft.com/office/drawing/2014/main" id="{04A485D0-03FA-9C4E-8916-21527673B5B0}"/>
              </a:ext>
            </a:extLst>
          </p:cNvPr>
          <p:cNvPicPr>
            <a:picLocks noChangeAspect="1"/>
          </p:cNvPicPr>
          <p:nvPr/>
        </p:nvPicPr>
        <p:blipFill>
          <a:blip r:embed="rId6"/>
          <a:stretch>
            <a:fillRect/>
          </a:stretch>
        </p:blipFill>
        <p:spPr>
          <a:xfrm>
            <a:off x="8822860" y="4333491"/>
            <a:ext cx="3228954" cy="2062242"/>
          </a:xfrm>
          <a:prstGeom prst="rect">
            <a:avLst/>
          </a:prstGeom>
        </p:spPr>
      </p:pic>
      <p:sp>
        <p:nvSpPr>
          <p:cNvPr id="10" name="Footer Placeholder 3">
            <a:extLst>
              <a:ext uri="{FF2B5EF4-FFF2-40B4-BE49-F238E27FC236}">
                <a16:creationId xmlns:a16="http://schemas.microsoft.com/office/drawing/2014/main" id="{78B6B305-0763-B048-83DA-B386FB5253ED}"/>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1190228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26</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2" name="Picture 1">
            <a:extLst>
              <a:ext uri="{FF2B5EF4-FFF2-40B4-BE49-F238E27FC236}">
                <a16:creationId xmlns:a16="http://schemas.microsoft.com/office/drawing/2014/main" id="{C62B10B6-D21C-B94B-8FA4-3DCFF0F8F2E2}"/>
              </a:ext>
            </a:extLst>
          </p:cNvPr>
          <p:cNvPicPr>
            <a:picLocks noChangeAspect="1"/>
          </p:cNvPicPr>
          <p:nvPr/>
        </p:nvPicPr>
        <p:blipFill>
          <a:blip r:embed="rId6"/>
          <a:stretch>
            <a:fillRect/>
          </a:stretch>
        </p:blipFill>
        <p:spPr>
          <a:xfrm>
            <a:off x="8822860" y="4333491"/>
            <a:ext cx="3228954" cy="2062242"/>
          </a:xfrm>
          <a:prstGeom prst="rect">
            <a:avLst/>
          </a:prstGeom>
        </p:spPr>
      </p:pic>
      <p:sp>
        <p:nvSpPr>
          <p:cNvPr id="10" name="Footer Placeholder 3">
            <a:extLst>
              <a:ext uri="{FF2B5EF4-FFF2-40B4-BE49-F238E27FC236}">
                <a16:creationId xmlns:a16="http://schemas.microsoft.com/office/drawing/2014/main" id="{7EE3994F-B5E5-234F-BBBB-5EBCF30F929A}"/>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1211840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27</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6819727" y="3256856"/>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0" name="Picture 9">
            <a:extLst>
              <a:ext uri="{FF2B5EF4-FFF2-40B4-BE49-F238E27FC236}">
                <a16:creationId xmlns:a16="http://schemas.microsoft.com/office/drawing/2014/main" id="{825BAF5D-A856-ED42-8D0A-981EF28A5988}"/>
              </a:ext>
            </a:extLst>
          </p:cNvPr>
          <p:cNvPicPr>
            <a:picLocks noChangeAspect="1"/>
          </p:cNvPicPr>
          <p:nvPr/>
        </p:nvPicPr>
        <p:blipFill>
          <a:blip r:embed="rId6"/>
          <a:stretch>
            <a:fillRect/>
          </a:stretch>
        </p:blipFill>
        <p:spPr>
          <a:xfrm>
            <a:off x="8822860" y="4333491"/>
            <a:ext cx="3228954" cy="2062242"/>
          </a:xfrm>
          <a:prstGeom prst="rect">
            <a:avLst/>
          </a:prstGeom>
        </p:spPr>
      </p:pic>
      <p:sp>
        <p:nvSpPr>
          <p:cNvPr id="12" name="Footer Placeholder 3">
            <a:extLst>
              <a:ext uri="{FF2B5EF4-FFF2-40B4-BE49-F238E27FC236}">
                <a16:creationId xmlns:a16="http://schemas.microsoft.com/office/drawing/2014/main" id="{B791B5EA-9FF2-4446-92DF-5FE175D82A01}"/>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2295318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28</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5718" y="299714"/>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4" name="Picture 13">
            <a:extLst>
              <a:ext uri="{FF2B5EF4-FFF2-40B4-BE49-F238E27FC236}">
                <a16:creationId xmlns:a16="http://schemas.microsoft.com/office/drawing/2014/main" id="{04A485D0-03FA-9C4E-8916-21527673B5B0}"/>
              </a:ext>
            </a:extLst>
          </p:cNvPr>
          <p:cNvPicPr>
            <a:picLocks noChangeAspect="1"/>
          </p:cNvPicPr>
          <p:nvPr/>
        </p:nvPicPr>
        <p:blipFill>
          <a:blip r:embed="rId6"/>
          <a:stretch>
            <a:fillRect/>
          </a:stretch>
        </p:blipFill>
        <p:spPr>
          <a:xfrm>
            <a:off x="8822860" y="4333491"/>
            <a:ext cx="3228954" cy="2062242"/>
          </a:xfrm>
          <a:prstGeom prst="rect">
            <a:avLst/>
          </a:prstGeom>
        </p:spPr>
      </p:pic>
      <p:sp>
        <p:nvSpPr>
          <p:cNvPr id="10" name="Footer Placeholder 3">
            <a:extLst>
              <a:ext uri="{FF2B5EF4-FFF2-40B4-BE49-F238E27FC236}">
                <a16:creationId xmlns:a16="http://schemas.microsoft.com/office/drawing/2014/main" id="{F806437B-B26A-5E44-B194-0FA1D3F18A67}"/>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4140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29</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2" name="Picture 1">
            <a:extLst>
              <a:ext uri="{FF2B5EF4-FFF2-40B4-BE49-F238E27FC236}">
                <a16:creationId xmlns:a16="http://schemas.microsoft.com/office/drawing/2014/main" id="{C62B10B6-D21C-B94B-8FA4-3DCFF0F8F2E2}"/>
              </a:ext>
            </a:extLst>
          </p:cNvPr>
          <p:cNvPicPr>
            <a:picLocks noChangeAspect="1"/>
          </p:cNvPicPr>
          <p:nvPr/>
        </p:nvPicPr>
        <p:blipFill>
          <a:blip r:embed="rId6"/>
          <a:stretch>
            <a:fillRect/>
          </a:stretch>
        </p:blipFill>
        <p:spPr>
          <a:xfrm>
            <a:off x="8822860" y="4333491"/>
            <a:ext cx="3228954" cy="2062242"/>
          </a:xfrm>
          <a:prstGeom prst="rect">
            <a:avLst/>
          </a:prstGeom>
        </p:spPr>
      </p:pic>
      <p:sp>
        <p:nvSpPr>
          <p:cNvPr id="10" name="Footer Placeholder 3">
            <a:extLst>
              <a:ext uri="{FF2B5EF4-FFF2-40B4-BE49-F238E27FC236}">
                <a16:creationId xmlns:a16="http://schemas.microsoft.com/office/drawing/2014/main" id="{FB8415B9-36C0-A94E-8DFD-CD277AA326A6}"/>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2066467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FDE13-D922-415E-9B57-38A263F1CEA3}"/>
              </a:ext>
            </a:extLst>
          </p:cNvPr>
          <p:cNvSpPr>
            <a:spLocks noGrp="1"/>
          </p:cNvSpPr>
          <p:nvPr>
            <p:ph type="title"/>
          </p:nvPr>
        </p:nvSpPr>
        <p:spPr/>
        <p:txBody>
          <a:bodyPr/>
          <a:lstStyle/>
          <a:p>
            <a:r>
              <a:rPr lang="en-US" dirty="0">
                <a:solidFill>
                  <a:srgbClr val="4C3282"/>
                </a:solidFill>
              </a:rPr>
              <a:t>Thought experiment</a:t>
            </a:r>
          </a:p>
        </p:txBody>
      </p:sp>
      <p:sp>
        <p:nvSpPr>
          <p:cNvPr id="3" name="Content Placeholder 2">
            <a:extLst>
              <a:ext uri="{FF2B5EF4-FFF2-40B4-BE49-F238E27FC236}">
                <a16:creationId xmlns:a16="http://schemas.microsoft.com/office/drawing/2014/main" id="{F798D71D-F7FC-4C90-AAB1-35235B759137}"/>
              </a:ext>
            </a:extLst>
          </p:cNvPr>
          <p:cNvSpPr>
            <a:spLocks noGrp="1"/>
          </p:cNvSpPr>
          <p:nvPr>
            <p:ph idx="1"/>
          </p:nvPr>
        </p:nvSpPr>
        <p:spPr>
          <a:xfrm>
            <a:off x="575240" y="1463857"/>
            <a:ext cx="5288350" cy="2273753"/>
          </a:xfrm>
        </p:spPr>
        <p:txBody>
          <a:bodyPr>
            <a:normAutofit/>
          </a:bodyPr>
          <a:lstStyle/>
          <a:p>
            <a:pPr>
              <a:spcBef>
                <a:spcPts val="200"/>
              </a:spcBef>
            </a:pPr>
            <a:r>
              <a:rPr lang="en-US" sz="1400" dirty="0">
                <a:latin typeface="Courier New" panose="02070309020205020404" pitchFamily="49" charset="0"/>
                <a:cs typeface="Courier New" panose="02070309020205020404" pitchFamily="49" charset="0"/>
              </a:rPr>
              <a:t>public int sum1(int n, int m, int[][] table) {</a:t>
            </a:r>
          </a:p>
          <a:p>
            <a:pPr>
              <a:spcBef>
                <a:spcPts val="200"/>
              </a:spcBef>
            </a:pPr>
            <a:r>
              <a:rPr lang="en-US" sz="1400" dirty="0">
                <a:latin typeface="Courier New" panose="02070309020205020404" pitchFamily="49" charset="0"/>
                <a:cs typeface="Courier New" panose="02070309020205020404" pitchFamily="49" charset="0"/>
              </a:rPr>
              <a:t>   int output = 0;</a:t>
            </a:r>
          </a:p>
          <a:p>
            <a:pPr>
              <a:spcBef>
                <a:spcPts val="200"/>
              </a:spcBef>
            </a:pPr>
            <a:r>
              <a:rPr lang="en-US" sz="1400" dirty="0">
                <a:latin typeface="Courier New" panose="02070309020205020404" pitchFamily="49" charset="0"/>
                <a:cs typeface="Courier New" panose="02070309020205020404" pitchFamily="49" charset="0"/>
              </a:rPr>
              <a:t>   for (int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0;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&lt; n;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a:spcBef>
                <a:spcPts val="200"/>
              </a:spcBef>
            </a:pPr>
            <a:r>
              <a:rPr lang="en-US" sz="1400" dirty="0">
                <a:latin typeface="Courier New" panose="02070309020205020404" pitchFamily="49" charset="0"/>
                <a:cs typeface="Courier New" panose="02070309020205020404" pitchFamily="49" charset="0"/>
              </a:rPr>
              <a:t>      for (int j = 0; j &lt; m; </a:t>
            </a:r>
            <a:r>
              <a:rPr lang="en-US" sz="1400" dirty="0" err="1">
                <a:latin typeface="Courier New" panose="02070309020205020404" pitchFamily="49" charset="0"/>
                <a:cs typeface="Courier New" panose="02070309020205020404" pitchFamily="49" charset="0"/>
              </a:rPr>
              <a:t>j++</a:t>
            </a:r>
            <a:r>
              <a:rPr lang="en-US" sz="1400" dirty="0">
                <a:latin typeface="Courier New" panose="02070309020205020404" pitchFamily="49" charset="0"/>
                <a:cs typeface="Courier New" panose="02070309020205020404" pitchFamily="49" charset="0"/>
              </a:rPr>
              <a:t>) {</a:t>
            </a:r>
          </a:p>
          <a:p>
            <a:pPr>
              <a:spcBef>
                <a:spcPts val="200"/>
              </a:spcBef>
            </a:pPr>
            <a:r>
              <a:rPr lang="en-US" sz="1400" dirty="0">
                <a:latin typeface="Courier New" panose="02070309020205020404" pitchFamily="49" charset="0"/>
                <a:cs typeface="Courier New" panose="02070309020205020404" pitchFamily="49" charset="0"/>
              </a:rPr>
              <a:t>         output += table[</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][j];</a:t>
            </a:r>
          </a:p>
          <a:p>
            <a:pPr>
              <a:spcBef>
                <a:spcPts val="200"/>
              </a:spcBef>
            </a:pPr>
            <a:r>
              <a:rPr lang="en-US" sz="1400" dirty="0">
                <a:latin typeface="Courier New" panose="02070309020205020404" pitchFamily="49" charset="0"/>
                <a:cs typeface="Courier New" panose="02070309020205020404" pitchFamily="49" charset="0"/>
              </a:rPr>
              <a:t>      }</a:t>
            </a:r>
          </a:p>
          <a:p>
            <a:pPr>
              <a:spcBef>
                <a:spcPts val="200"/>
              </a:spcBef>
            </a:pPr>
            <a:r>
              <a:rPr lang="en-US" sz="1400" dirty="0">
                <a:latin typeface="Courier New" panose="02070309020205020404" pitchFamily="49" charset="0"/>
                <a:cs typeface="Courier New" panose="02070309020205020404" pitchFamily="49" charset="0"/>
              </a:rPr>
              <a:t>   }</a:t>
            </a:r>
          </a:p>
          <a:p>
            <a:pPr>
              <a:spcBef>
                <a:spcPts val="200"/>
              </a:spcBef>
            </a:pPr>
            <a:r>
              <a:rPr lang="en-US" sz="1400" dirty="0">
                <a:latin typeface="Courier New" panose="02070309020205020404" pitchFamily="49" charset="0"/>
                <a:cs typeface="Courier New" panose="02070309020205020404" pitchFamily="49" charset="0"/>
              </a:rPr>
              <a:t>   return output;</a:t>
            </a:r>
          </a:p>
          <a:p>
            <a:pPr>
              <a:spcBef>
                <a:spcPts val="200"/>
              </a:spcBef>
            </a:pPr>
            <a:r>
              <a:rPr lang="en-US" sz="1400" dirty="0">
                <a:latin typeface="Courier New" panose="02070309020205020404" pitchFamily="49" charset="0"/>
                <a:cs typeface="Courier New" panose="02070309020205020404" pitchFamily="49" charset="0"/>
              </a:rPr>
              <a:t>}</a:t>
            </a:r>
          </a:p>
        </p:txBody>
      </p:sp>
      <p:sp>
        <p:nvSpPr>
          <p:cNvPr id="4" name="Footer Placeholder 3">
            <a:extLst>
              <a:ext uri="{FF2B5EF4-FFF2-40B4-BE49-F238E27FC236}">
                <a16:creationId xmlns:a16="http://schemas.microsoft.com/office/drawing/2014/main" id="{9456A4DB-6890-439F-81AE-BCC0CE580C61}"/>
              </a:ext>
            </a:extLst>
          </p:cNvPr>
          <p:cNvSpPr>
            <a:spLocks noGrp="1"/>
          </p:cNvSpPr>
          <p:nvPr>
            <p:ph type="ftr" sz="quarter" idx="11"/>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18 - Kasey Champion</a:t>
            </a:r>
          </a:p>
        </p:txBody>
      </p:sp>
      <p:sp>
        <p:nvSpPr>
          <p:cNvPr id="5" name="Slide Number Placeholder 4">
            <a:extLst>
              <a:ext uri="{FF2B5EF4-FFF2-40B4-BE49-F238E27FC236}">
                <a16:creationId xmlns:a16="http://schemas.microsoft.com/office/drawing/2014/main" id="{1BB75150-D726-4BCA-9793-C6C83A03CC04}"/>
              </a:ext>
            </a:extLst>
          </p:cNvPr>
          <p:cNvSpPr>
            <a:spLocks noGrp="1"/>
          </p:cNvSpPr>
          <p:nvPr>
            <p:ph type="sldNum" sz="quarter" idx="12"/>
          </p:nvPr>
        </p:nvSpPr>
        <p:spPr/>
        <p:txBody>
          <a:bodyPr/>
          <a:lstStyle/>
          <a:p>
            <a:fld id="{659665DE-58FC-41F4-AC58-2C90A5E00527}" type="slidenum">
              <a:rPr lang="en-US" smtClean="0"/>
              <a:t>3</a:t>
            </a:fld>
            <a:endParaRPr lang="en-US"/>
          </a:p>
        </p:txBody>
      </p:sp>
      <p:sp>
        <p:nvSpPr>
          <p:cNvPr id="6" name="Content Placeholder 2">
            <a:extLst>
              <a:ext uri="{FF2B5EF4-FFF2-40B4-BE49-F238E27FC236}">
                <a16:creationId xmlns:a16="http://schemas.microsoft.com/office/drawing/2014/main" id="{657520C5-C7F2-4B6F-AA0B-5EDD91A7B06F}"/>
              </a:ext>
            </a:extLst>
          </p:cNvPr>
          <p:cNvSpPr txBox="1">
            <a:spLocks/>
          </p:cNvSpPr>
          <p:nvPr/>
        </p:nvSpPr>
        <p:spPr>
          <a:xfrm>
            <a:off x="6168868" y="1463856"/>
            <a:ext cx="5288350" cy="2273753"/>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Segoe UI Semilight" panose="020B0402040204020203" pitchFamily="34" charset="0"/>
                <a:ea typeface="+mn-ea"/>
                <a:cs typeface="Segoe UI Semilight" panose="020B0402040204020203" pitchFamily="34" charset="0"/>
              </a:defRPr>
            </a:lvl1pPr>
            <a:lvl2pPr marL="26517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800" kern="1200">
                <a:solidFill>
                  <a:schemeClr val="tx1"/>
                </a:solidFill>
                <a:latin typeface="Segoe UI Semilight" panose="020B0402040204020203" pitchFamily="34" charset="0"/>
                <a:ea typeface="+mn-ea"/>
                <a:cs typeface="Segoe UI Semilight" panose="020B0402040204020203" pitchFamily="34" charset="0"/>
              </a:defRPr>
            </a:lvl2pPr>
            <a:lvl3pPr marL="448056"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3pPr>
            <a:lvl4pPr marL="59436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777240" indent="-137160" algn="l" defTabSz="914400" rtl="0" eaLnBrk="1" latinLnBrk="0" hangingPunct="1">
              <a:lnSpc>
                <a:spcPct val="90000"/>
              </a:lnSpc>
              <a:spcBef>
                <a:spcPts val="200"/>
              </a:spcBef>
              <a:spcAft>
                <a:spcPts val="400"/>
              </a:spcAft>
              <a:buClr>
                <a:srgbClr val="B6A479"/>
              </a:buClr>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spcBef>
                <a:spcPts val="200"/>
              </a:spcBef>
            </a:pPr>
            <a:r>
              <a:rPr lang="en-US" sz="1400" dirty="0">
                <a:latin typeface="Courier New" panose="02070309020205020404" pitchFamily="49" charset="0"/>
                <a:cs typeface="Courier New" panose="02070309020205020404" pitchFamily="49" charset="0"/>
              </a:rPr>
              <a:t>public int sum2(int n, int m, int[][] table) {</a:t>
            </a:r>
          </a:p>
          <a:p>
            <a:pPr>
              <a:spcBef>
                <a:spcPts val="200"/>
              </a:spcBef>
            </a:pPr>
            <a:r>
              <a:rPr lang="en-US" sz="1400" dirty="0">
                <a:latin typeface="Courier New" panose="02070309020205020404" pitchFamily="49" charset="0"/>
                <a:cs typeface="Courier New" panose="02070309020205020404" pitchFamily="49" charset="0"/>
              </a:rPr>
              <a:t>   int output = 0;</a:t>
            </a:r>
          </a:p>
          <a:p>
            <a:pPr>
              <a:spcBef>
                <a:spcPts val="200"/>
              </a:spcBef>
            </a:pPr>
            <a:r>
              <a:rPr lang="en-US" sz="1400" dirty="0">
                <a:latin typeface="Courier New" panose="02070309020205020404" pitchFamily="49" charset="0"/>
                <a:cs typeface="Courier New" panose="02070309020205020404" pitchFamily="49" charset="0"/>
              </a:rPr>
              <a:t>   for (int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0;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&lt; n;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a:spcBef>
                <a:spcPts val="200"/>
              </a:spcBef>
            </a:pPr>
            <a:r>
              <a:rPr lang="en-US" sz="1400" dirty="0">
                <a:latin typeface="Courier New" panose="02070309020205020404" pitchFamily="49" charset="0"/>
                <a:cs typeface="Courier New" panose="02070309020205020404" pitchFamily="49" charset="0"/>
              </a:rPr>
              <a:t>      for (int j = 0; j &lt; m; </a:t>
            </a:r>
            <a:r>
              <a:rPr lang="en-US" sz="1400" dirty="0" err="1">
                <a:latin typeface="Courier New" panose="02070309020205020404" pitchFamily="49" charset="0"/>
                <a:cs typeface="Courier New" panose="02070309020205020404" pitchFamily="49" charset="0"/>
              </a:rPr>
              <a:t>j++</a:t>
            </a:r>
            <a:r>
              <a:rPr lang="en-US" sz="1400" dirty="0">
                <a:latin typeface="Courier New" panose="02070309020205020404" pitchFamily="49" charset="0"/>
                <a:cs typeface="Courier New" panose="02070309020205020404" pitchFamily="49" charset="0"/>
              </a:rPr>
              <a:t>) {</a:t>
            </a:r>
          </a:p>
          <a:p>
            <a:pPr>
              <a:spcBef>
                <a:spcPts val="200"/>
              </a:spcBef>
            </a:pPr>
            <a:r>
              <a:rPr lang="en-US" sz="1400" dirty="0">
                <a:latin typeface="Courier New" panose="02070309020205020404" pitchFamily="49" charset="0"/>
                <a:cs typeface="Courier New" panose="02070309020205020404" pitchFamily="49" charset="0"/>
              </a:rPr>
              <a:t>         output += table[j][i];</a:t>
            </a:r>
          </a:p>
          <a:p>
            <a:pPr>
              <a:spcBef>
                <a:spcPts val="200"/>
              </a:spcBef>
            </a:pPr>
            <a:r>
              <a:rPr lang="en-US" sz="1400" dirty="0">
                <a:latin typeface="Courier New" panose="02070309020205020404" pitchFamily="49" charset="0"/>
                <a:cs typeface="Courier New" panose="02070309020205020404" pitchFamily="49" charset="0"/>
              </a:rPr>
              <a:t>      }</a:t>
            </a:r>
          </a:p>
          <a:p>
            <a:pPr>
              <a:spcBef>
                <a:spcPts val="200"/>
              </a:spcBef>
            </a:pPr>
            <a:r>
              <a:rPr lang="en-US" sz="1400" dirty="0">
                <a:latin typeface="Courier New" panose="02070309020205020404" pitchFamily="49" charset="0"/>
                <a:cs typeface="Courier New" panose="02070309020205020404" pitchFamily="49" charset="0"/>
              </a:rPr>
              <a:t>   }</a:t>
            </a:r>
          </a:p>
          <a:p>
            <a:pPr>
              <a:spcBef>
                <a:spcPts val="200"/>
              </a:spcBef>
            </a:pPr>
            <a:r>
              <a:rPr lang="en-US" sz="1400" dirty="0">
                <a:latin typeface="Courier New" panose="02070309020205020404" pitchFamily="49" charset="0"/>
                <a:cs typeface="Courier New" panose="02070309020205020404" pitchFamily="49" charset="0"/>
              </a:rPr>
              <a:t>   return output;</a:t>
            </a:r>
          </a:p>
          <a:p>
            <a:pPr>
              <a:spcBef>
                <a:spcPts val="200"/>
              </a:spcBef>
            </a:pPr>
            <a:r>
              <a:rPr lang="en-US" sz="1400" dirty="0">
                <a:latin typeface="Courier New" panose="02070309020205020404" pitchFamily="49" charset="0"/>
                <a:cs typeface="Courier New" panose="02070309020205020404" pitchFamily="49" charset="0"/>
              </a:rPr>
              <a:t>}</a:t>
            </a:r>
          </a:p>
        </p:txBody>
      </p:sp>
      <p:sp>
        <p:nvSpPr>
          <p:cNvPr id="7" name="TextBox 6">
            <a:extLst>
              <a:ext uri="{FF2B5EF4-FFF2-40B4-BE49-F238E27FC236}">
                <a16:creationId xmlns:a16="http://schemas.microsoft.com/office/drawing/2014/main" id="{260BDFE6-B593-4885-BA97-A9480280B620}"/>
              </a:ext>
            </a:extLst>
          </p:cNvPr>
          <p:cNvSpPr txBox="1"/>
          <p:nvPr/>
        </p:nvSpPr>
        <p:spPr>
          <a:xfrm>
            <a:off x="645622" y="4386695"/>
            <a:ext cx="3506986" cy="1200329"/>
          </a:xfrm>
          <a:prstGeom prst="rect">
            <a:avLst/>
          </a:prstGeom>
          <a:noFill/>
        </p:spPr>
        <p:txBody>
          <a:bodyPr wrap="none" rtlCol="0">
            <a:spAutoFit/>
          </a:bodyPr>
          <a:lstStyle/>
          <a:p>
            <a:r>
              <a:rPr lang="en-US" dirty="0">
                <a:latin typeface="Segoe UI" panose="020B0502040204020203" pitchFamily="34" charset="0"/>
                <a:cs typeface="Segoe UI" panose="020B0502040204020203" pitchFamily="34" charset="0"/>
              </a:rPr>
              <a:t>What do these two methods do?</a:t>
            </a:r>
          </a:p>
          <a:p>
            <a:r>
              <a:rPr lang="en-US" dirty="0">
                <a:latin typeface="Segoe UI" panose="020B0502040204020203" pitchFamily="34" charset="0"/>
                <a:cs typeface="Segoe UI" panose="020B0502040204020203" pitchFamily="34" charset="0"/>
              </a:rPr>
              <a:t>What is the big-</a:t>
            </a:r>
            <a:r>
              <a:rPr lang="el-GR" dirty="0">
                <a:latin typeface="Segoe UI" panose="020B0502040204020203" pitchFamily="34" charset="0"/>
                <a:cs typeface="Segoe UI" panose="020B0502040204020203" pitchFamily="34" charset="0"/>
              </a:rPr>
              <a:t>Θ</a:t>
            </a:r>
            <a:endParaRPr lang="en-US" dirty="0">
              <a:latin typeface="Segoe UI" panose="020B0502040204020203" pitchFamily="34" charset="0"/>
              <a:cs typeface="Segoe UI" panose="020B0502040204020203" pitchFamily="34" charset="0"/>
            </a:endParaRPr>
          </a:p>
          <a:p>
            <a:r>
              <a:rPr lang="el-GR" dirty="0">
                <a:latin typeface="Segoe UI" panose="020B0502040204020203" pitchFamily="34" charset="0"/>
                <a:cs typeface="Segoe UI" panose="020B0502040204020203" pitchFamily="34" charset="0"/>
              </a:rPr>
              <a:t>Θ</a:t>
            </a:r>
            <a:r>
              <a:rPr lang="en-US" dirty="0">
                <a:latin typeface="Segoe UI" panose="020B0502040204020203" pitchFamily="34" charset="0"/>
                <a:cs typeface="Segoe UI" panose="020B0502040204020203" pitchFamily="34" charset="0"/>
              </a:rPr>
              <a:t>(n*m)</a:t>
            </a:r>
          </a:p>
          <a:p>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940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30</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6819727" y="3256856"/>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0" name="Picture 9">
            <a:extLst>
              <a:ext uri="{FF2B5EF4-FFF2-40B4-BE49-F238E27FC236}">
                <a16:creationId xmlns:a16="http://schemas.microsoft.com/office/drawing/2014/main" id="{825BAF5D-A856-ED42-8D0A-981EF28A5988}"/>
              </a:ext>
            </a:extLst>
          </p:cNvPr>
          <p:cNvPicPr>
            <a:picLocks noChangeAspect="1"/>
          </p:cNvPicPr>
          <p:nvPr/>
        </p:nvPicPr>
        <p:blipFill>
          <a:blip r:embed="rId6"/>
          <a:stretch>
            <a:fillRect/>
          </a:stretch>
        </p:blipFill>
        <p:spPr>
          <a:xfrm>
            <a:off x="8822860" y="4333491"/>
            <a:ext cx="3228954" cy="2062242"/>
          </a:xfrm>
          <a:prstGeom prst="rect">
            <a:avLst/>
          </a:prstGeom>
        </p:spPr>
      </p:pic>
      <p:sp>
        <p:nvSpPr>
          <p:cNvPr id="12" name="Footer Placeholder 3">
            <a:extLst>
              <a:ext uri="{FF2B5EF4-FFF2-40B4-BE49-F238E27FC236}">
                <a16:creationId xmlns:a16="http://schemas.microsoft.com/office/drawing/2014/main" id="{26EDDACB-2C77-CE41-9124-B2F22E29A304}"/>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1639586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31</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5718" y="299714"/>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4" name="Picture 13">
            <a:extLst>
              <a:ext uri="{FF2B5EF4-FFF2-40B4-BE49-F238E27FC236}">
                <a16:creationId xmlns:a16="http://schemas.microsoft.com/office/drawing/2014/main" id="{04A485D0-03FA-9C4E-8916-21527673B5B0}"/>
              </a:ext>
            </a:extLst>
          </p:cNvPr>
          <p:cNvPicPr>
            <a:picLocks noChangeAspect="1"/>
          </p:cNvPicPr>
          <p:nvPr/>
        </p:nvPicPr>
        <p:blipFill>
          <a:blip r:embed="rId6"/>
          <a:stretch>
            <a:fillRect/>
          </a:stretch>
        </p:blipFill>
        <p:spPr>
          <a:xfrm>
            <a:off x="8822860" y="4333491"/>
            <a:ext cx="3228954" cy="2062242"/>
          </a:xfrm>
          <a:prstGeom prst="rect">
            <a:avLst/>
          </a:prstGeom>
        </p:spPr>
      </p:pic>
      <p:sp>
        <p:nvSpPr>
          <p:cNvPr id="10" name="Footer Placeholder 3">
            <a:extLst>
              <a:ext uri="{FF2B5EF4-FFF2-40B4-BE49-F238E27FC236}">
                <a16:creationId xmlns:a16="http://schemas.microsoft.com/office/drawing/2014/main" id="{BBD25874-871E-B14F-9245-5F82C1524881}"/>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402738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32</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2" name="Picture 1">
            <a:extLst>
              <a:ext uri="{FF2B5EF4-FFF2-40B4-BE49-F238E27FC236}">
                <a16:creationId xmlns:a16="http://schemas.microsoft.com/office/drawing/2014/main" id="{C62B10B6-D21C-B94B-8FA4-3DCFF0F8F2E2}"/>
              </a:ext>
            </a:extLst>
          </p:cNvPr>
          <p:cNvPicPr>
            <a:picLocks noChangeAspect="1"/>
          </p:cNvPicPr>
          <p:nvPr/>
        </p:nvPicPr>
        <p:blipFill>
          <a:blip r:embed="rId6"/>
          <a:stretch>
            <a:fillRect/>
          </a:stretch>
        </p:blipFill>
        <p:spPr>
          <a:xfrm>
            <a:off x="8822860" y="4333491"/>
            <a:ext cx="3228954" cy="2062242"/>
          </a:xfrm>
          <a:prstGeom prst="rect">
            <a:avLst/>
          </a:prstGeom>
        </p:spPr>
      </p:pic>
      <p:sp>
        <p:nvSpPr>
          <p:cNvPr id="10" name="Footer Placeholder 3">
            <a:extLst>
              <a:ext uri="{FF2B5EF4-FFF2-40B4-BE49-F238E27FC236}">
                <a16:creationId xmlns:a16="http://schemas.microsoft.com/office/drawing/2014/main" id="{2062E32E-B597-4349-B3B3-EF67C74367E6}"/>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3586230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33</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6819727" y="3256856"/>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0" name="Picture 9">
            <a:extLst>
              <a:ext uri="{FF2B5EF4-FFF2-40B4-BE49-F238E27FC236}">
                <a16:creationId xmlns:a16="http://schemas.microsoft.com/office/drawing/2014/main" id="{825BAF5D-A856-ED42-8D0A-981EF28A5988}"/>
              </a:ext>
            </a:extLst>
          </p:cNvPr>
          <p:cNvPicPr>
            <a:picLocks noChangeAspect="1"/>
          </p:cNvPicPr>
          <p:nvPr/>
        </p:nvPicPr>
        <p:blipFill>
          <a:blip r:embed="rId6"/>
          <a:stretch>
            <a:fillRect/>
          </a:stretch>
        </p:blipFill>
        <p:spPr>
          <a:xfrm>
            <a:off x="8822860" y="4333491"/>
            <a:ext cx="3228954" cy="2062242"/>
          </a:xfrm>
          <a:prstGeom prst="rect">
            <a:avLst/>
          </a:prstGeom>
        </p:spPr>
      </p:pic>
      <p:sp>
        <p:nvSpPr>
          <p:cNvPr id="12" name="Footer Placeholder 3">
            <a:extLst>
              <a:ext uri="{FF2B5EF4-FFF2-40B4-BE49-F238E27FC236}">
                <a16:creationId xmlns:a16="http://schemas.microsoft.com/office/drawing/2014/main" id="{22F803D3-2DCB-AE40-AE07-F2E6CF11CBDA}"/>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3802833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34</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5718" y="299714"/>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4" name="Picture 13">
            <a:extLst>
              <a:ext uri="{FF2B5EF4-FFF2-40B4-BE49-F238E27FC236}">
                <a16:creationId xmlns:a16="http://schemas.microsoft.com/office/drawing/2014/main" id="{04A485D0-03FA-9C4E-8916-21527673B5B0}"/>
              </a:ext>
            </a:extLst>
          </p:cNvPr>
          <p:cNvPicPr>
            <a:picLocks noChangeAspect="1"/>
          </p:cNvPicPr>
          <p:nvPr/>
        </p:nvPicPr>
        <p:blipFill>
          <a:blip r:embed="rId6"/>
          <a:stretch>
            <a:fillRect/>
          </a:stretch>
        </p:blipFill>
        <p:spPr>
          <a:xfrm>
            <a:off x="8822860" y="4333491"/>
            <a:ext cx="3228954" cy="2062242"/>
          </a:xfrm>
          <a:prstGeom prst="rect">
            <a:avLst/>
          </a:prstGeom>
        </p:spPr>
      </p:pic>
      <p:sp>
        <p:nvSpPr>
          <p:cNvPr id="10" name="Footer Placeholder 3">
            <a:extLst>
              <a:ext uri="{FF2B5EF4-FFF2-40B4-BE49-F238E27FC236}">
                <a16:creationId xmlns:a16="http://schemas.microsoft.com/office/drawing/2014/main" id="{BDDB3FA8-2F14-B848-9C87-AD986748DC6A}"/>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552199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35</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2" name="Picture 1">
            <a:extLst>
              <a:ext uri="{FF2B5EF4-FFF2-40B4-BE49-F238E27FC236}">
                <a16:creationId xmlns:a16="http://schemas.microsoft.com/office/drawing/2014/main" id="{C62B10B6-D21C-B94B-8FA4-3DCFF0F8F2E2}"/>
              </a:ext>
            </a:extLst>
          </p:cNvPr>
          <p:cNvPicPr>
            <a:picLocks noChangeAspect="1"/>
          </p:cNvPicPr>
          <p:nvPr/>
        </p:nvPicPr>
        <p:blipFill>
          <a:blip r:embed="rId6"/>
          <a:stretch>
            <a:fillRect/>
          </a:stretch>
        </p:blipFill>
        <p:spPr>
          <a:xfrm>
            <a:off x="8822860" y="4333491"/>
            <a:ext cx="3228954" cy="2062242"/>
          </a:xfrm>
          <a:prstGeom prst="rect">
            <a:avLst/>
          </a:prstGeom>
        </p:spPr>
      </p:pic>
      <p:sp>
        <p:nvSpPr>
          <p:cNvPr id="10" name="Footer Placeholder 3">
            <a:extLst>
              <a:ext uri="{FF2B5EF4-FFF2-40B4-BE49-F238E27FC236}">
                <a16:creationId xmlns:a16="http://schemas.microsoft.com/office/drawing/2014/main" id="{760B1862-D165-6C40-A00B-9027E83194DA}"/>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803174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36</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6819727" y="3256856"/>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0" name="Picture 9">
            <a:extLst>
              <a:ext uri="{FF2B5EF4-FFF2-40B4-BE49-F238E27FC236}">
                <a16:creationId xmlns:a16="http://schemas.microsoft.com/office/drawing/2014/main" id="{825BAF5D-A856-ED42-8D0A-981EF28A5988}"/>
              </a:ext>
            </a:extLst>
          </p:cNvPr>
          <p:cNvPicPr>
            <a:picLocks noChangeAspect="1"/>
          </p:cNvPicPr>
          <p:nvPr/>
        </p:nvPicPr>
        <p:blipFill>
          <a:blip r:embed="rId6"/>
          <a:stretch>
            <a:fillRect/>
          </a:stretch>
        </p:blipFill>
        <p:spPr>
          <a:xfrm>
            <a:off x="8822860" y="4333491"/>
            <a:ext cx="3228954" cy="2062242"/>
          </a:xfrm>
          <a:prstGeom prst="rect">
            <a:avLst/>
          </a:prstGeom>
        </p:spPr>
      </p:pic>
      <p:sp>
        <p:nvSpPr>
          <p:cNvPr id="12" name="Footer Placeholder 3">
            <a:extLst>
              <a:ext uri="{FF2B5EF4-FFF2-40B4-BE49-F238E27FC236}">
                <a16:creationId xmlns:a16="http://schemas.microsoft.com/office/drawing/2014/main" id="{32657F92-7B67-7149-8AC4-BE975571479C}"/>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992303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37</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5718" y="299714"/>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4" name="Picture 13">
            <a:extLst>
              <a:ext uri="{FF2B5EF4-FFF2-40B4-BE49-F238E27FC236}">
                <a16:creationId xmlns:a16="http://schemas.microsoft.com/office/drawing/2014/main" id="{04A485D0-03FA-9C4E-8916-21527673B5B0}"/>
              </a:ext>
            </a:extLst>
          </p:cNvPr>
          <p:cNvPicPr>
            <a:picLocks noChangeAspect="1"/>
          </p:cNvPicPr>
          <p:nvPr/>
        </p:nvPicPr>
        <p:blipFill>
          <a:blip r:embed="rId6"/>
          <a:stretch>
            <a:fillRect/>
          </a:stretch>
        </p:blipFill>
        <p:spPr>
          <a:xfrm>
            <a:off x="8822860" y="4333491"/>
            <a:ext cx="3228954" cy="2062242"/>
          </a:xfrm>
          <a:prstGeom prst="rect">
            <a:avLst/>
          </a:prstGeom>
        </p:spPr>
      </p:pic>
      <p:sp>
        <p:nvSpPr>
          <p:cNvPr id="10" name="Footer Placeholder 3">
            <a:extLst>
              <a:ext uri="{FF2B5EF4-FFF2-40B4-BE49-F238E27FC236}">
                <a16:creationId xmlns:a16="http://schemas.microsoft.com/office/drawing/2014/main" id="{99C2EA21-9F35-4047-85B3-C6FD5879A392}"/>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2701466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38</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descr="A cat that is lying down and looking at the camera&#10;&#10;Description automatically generated">
            <a:extLst>
              <a:ext uri="{FF2B5EF4-FFF2-40B4-BE49-F238E27FC236}">
                <a16:creationId xmlns:a16="http://schemas.microsoft.com/office/drawing/2014/main" id="{A322F73F-1716-A74F-A7D0-C466C075C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07B4F1D4-33BB-974C-B810-F5AB4D18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23FD740B-DE97-D34F-AFE9-BAC1CFB5D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7" name="Picture 16" descr="A close up of a logo&#10;&#10;Description automatically generated">
            <a:extLst>
              <a:ext uri="{FF2B5EF4-FFF2-40B4-BE49-F238E27FC236}">
                <a16:creationId xmlns:a16="http://schemas.microsoft.com/office/drawing/2014/main" id="{4E9124CE-6A4F-EF44-AE00-DD5B2044D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2" name="Picture 1">
            <a:extLst>
              <a:ext uri="{FF2B5EF4-FFF2-40B4-BE49-F238E27FC236}">
                <a16:creationId xmlns:a16="http://schemas.microsoft.com/office/drawing/2014/main" id="{C62B10B6-D21C-B94B-8FA4-3DCFF0F8F2E2}"/>
              </a:ext>
            </a:extLst>
          </p:cNvPr>
          <p:cNvPicPr>
            <a:picLocks noChangeAspect="1"/>
          </p:cNvPicPr>
          <p:nvPr/>
        </p:nvPicPr>
        <p:blipFill>
          <a:blip r:embed="rId6"/>
          <a:stretch>
            <a:fillRect/>
          </a:stretch>
        </p:blipFill>
        <p:spPr>
          <a:xfrm>
            <a:off x="8822860" y="4333491"/>
            <a:ext cx="3228954" cy="2062242"/>
          </a:xfrm>
          <a:prstGeom prst="rect">
            <a:avLst/>
          </a:prstGeom>
        </p:spPr>
      </p:pic>
      <p:sp>
        <p:nvSpPr>
          <p:cNvPr id="10" name="Footer Placeholder 3">
            <a:extLst>
              <a:ext uri="{FF2B5EF4-FFF2-40B4-BE49-F238E27FC236}">
                <a16:creationId xmlns:a16="http://schemas.microsoft.com/office/drawing/2014/main" id="{37FCC6BB-2318-9642-8BB5-C897AC08A621}"/>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860647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3B7BA-AD2E-0E4C-B1A6-0071B5E72E99}"/>
              </a:ext>
            </a:extLst>
          </p:cNvPr>
          <p:cNvSpPr>
            <a:spLocks noGrp="1"/>
          </p:cNvSpPr>
          <p:nvPr>
            <p:ph type="title"/>
          </p:nvPr>
        </p:nvSpPr>
        <p:spPr/>
        <p:txBody>
          <a:bodyPr/>
          <a:lstStyle/>
          <a:p>
            <a:r>
              <a:rPr lang="en-US" dirty="0"/>
              <a:t>Solution to Mercy’s traveling problem</a:t>
            </a:r>
          </a:p>
        </p:txBody>
      </p:sp>
      <p:sp>
        <p:nvSpPr>
          <p:cNvPr id="3" name="Content Placeholder 2">
            <a:extLst>
              <a:ext uri="{FF2B5EF4-FFF2-40B4-BE49-F238E27FC236}">
                <a16:creationId xmlns:a16="http://schemas.microsoft.com/office/drawing/2014/main" id="{5D6F26BE-7582-9245-B72F-5407CBC95119}"/>
              </a:ext>
            </a:extLst>
          </p:cNvPr>
          <p:cNvSpPr>
            <a:spLocks noGrp="1"/>
          </p:cNvSpPr>
          <p:nvPr>
            <p:ph idx="1"/>
          </p:nvPr>
        </p:nvSpPr>
        <p:spPr/>
        <p:txBody>
          <a:bodyPr>
            <a:normAutofit/>
          </a:bodyPr>
          <a:lstStyle/>
          <a:p>
            <a:endParaRPr lang="en-US" sz="2800" dirty="0"/>
          </a:p>
          <a:p>
            <a:endParaRPr lang="en-US" sz="2800" dirty="0"/>
          </a:p>
          <a:p>
            <a:r>
              <a:rPr lang="en-US" sz="2800" dirty="0"/>
              <a:t> If we know Mercy is going to keep eating tuna . .  . Why not buy a bunch during a single trip and save them all somewhere closer than the store?</a:t>
            </a:r>
          </a:p>
          <a:p>
            <a:endParaRPr lang="en-US" sz="2800" dirty="0"/>
          </a:p>
          <a:p>
            <a:r>
              <a:rPr lang="en-US" sz="2800" dirty="0"/>
              <a:t>Let’s get Mercy a refrigerator!</a:t>
            </a:r>
          </a:p>
        </p:txBody>
      </p:sp>
      <p:sp>
        <p:nvSpPr>
          <p:cNvPr id="5" name="Slide Number Placeholder 4">
            <a:extLst>
              <a:ext uri="{FF2B5EF4-FFF2-40B4-BE49-F238E27FC236}">
                <a16:creationId xmlns:a16="http://schemas.microsoft.com/office/drawing/2014/main" id="{15C02B1B-229B-6F49-9C9C-F957CD7C0AF5}"/>
              </a:ext>
            </a:extLst>
          </p:cNvPr>
          <p:cNvSpPr>
            <a:spLocks noGrp="1"/>
          </p:cNvSpPr>
          <p:nvPr>
            <p:ph type="sldNum" sz="quarter" idx="12"/>
          </p:nvPr>
        </p:nvSpPr>
        <p:spPr/>
        <p:txBody>
          <a:bodyPr/>
          <a:lstStyle/>
          <a:p>
            <a:fld id="{659665DE-58FC-41F4-AC58-2C90A5E00527}" type="slidenum">
              <a:rPr lang="en-US" smtClean="0"/>
              <a:t>39</a:t>
            </a:fld>
            <a:endParaRPr lang="en-US"/>
          </a:p>
        </p:txBody>
      </p:sp>
      <p:sp>
        <p:nvSpPr>
          <p:cNvPr id="6" name="Footer Placeholder 3">
            <a:extLst>
              <a:ext uri="{FF2B5EF4-FFF2-40B4-BE49-F238E27FC236}">
                <a16:creationId xmlns:a16="http://schemas.microsoft.com/office/drawing/2014/main" id="{8C000177-EBFF-1E49-B123-647730F58C3F}"/>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3473181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B5DAB-FE5F-444F-9266-EBEAEA0D6A45}"/>
              </a:ext>
            </a:extLst>
          </p:cNvPr>
          <p:cNvSpPr>
            <a:spLocks noGrp="1"/>
          </p:cNvSpPr>
          <p:nvPr>
            <p:ph type="title"/>
          </p:nvPr>
        </p:nvSpPr>
        <p:spPr/>
        <p:txBody>
          <a:bodyPr/>
          <a:lstStyle/>
          <a:p>
            <a:r>
              <a:rPr lang="en-US" dirty="0">
                <a:solidFill>
                  <a:srgbClr val="4C3282"/>
                </a:solidFill>
              </a:rPr>
              <a:t>Thought Experiment Graphed</a:t>
            </a:r>
          </a:p>
        </p:txBody>
      </p:sp>
      <p:sp>
        <p:nvSpPr>
          <p:cNvPr id="4" name="Footer Placeholder 3">
            <a:extLst>
              <a:ext uri="{FF2B5EF4-FFF2-40B4-BE49-F238E27FC236}">
                <a16:creationId xmlns:a16="http://schemas.microsoft.com/office/drawing/2014/main" id="{0E1F5CE5-87DD-493A-8D3E-AD9769BDC269}"/>
              </a:ext>
            </a:extLst>
          </p:cNvPr>
          <p:cNvSpPr>
            <a:spLocks noGrp="1"/>
          </p:cNvSpPr>
          <p:nvPr>
            <p:ph type="ftr" sz="quarter" idx="11"/>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18 - Kasey Champion</a:t>
            </a:r>
          </a:p>
        </p:txBody>
      </p:sp>
      <p:sp>
        <p:nvSpPr>
          <p:cNvPr id="5" name="Slide Number Placeholder 4">
            <a:extLst>
              <a:ext uri="{FF2B5EF4-FFF2-40B4-BE49-F238E27FC236}">
                <a16:creationId xmlns:a16="http://schemas.microsoft.com/office/drawing/2014/main" id="{7810E4C0-F065-46D9-BDA3-92B4C8956340}"/>
              </a:ext>
            </a:extLst>
          </p:cNvPr>
          <p:cNvSpPr>
            <a:spLocks noGrp="1"/>
          </p:cNvSpPr>
          <p:nvPr>
            <p:ph type="sldNum" sz="quarter" idx="12"/>
          </p:nvPr>
        </p:nvSpPr>
        <p:spPr/>
        <p:txBody>
          <a:bodyPr/>
          <a:lstStyle/>
          <a:p>
            <a:fld id="{659665DE-58FC-41F4-AC58-2C90A5E00527}" type="slidenum">
              <a:rPr lang="en-US" smtClean="0"/>
              <a:t>4</a:t>
            </a:fld>
            <a:endParaRPr lang="en-US"/>
          </a:p>
        </p:txBody>
      </p:sp>
      <p:pic>
        <p:nvPicPr>
          <p:cNvPr id="6" name="Picture 5">
            <a:extLst>
              <a:ext uri="{FF2B5EF4-FFF2-40B4-BE49-F238E27FC236}">
                <a16:creationId xmlns:a16="http://schemas.microsoft.com/office/drawing/2014/main" id="{5A9870ED-D74B-4A7C-9BB6-5EEC5C6B5D88}"/>
              </a:ext>
            </a:extLst>
          </p:cNvPr>
          <p:cNvPicPr>
            <a:picLocks noChangeAspect="1"/>
          </p:cNvPicPr>
          <p:nvPr/>
        </p:nvPicPr>
        <p:blipFill>
          <a:blip r:embed="rId2"/>
          <a:stretch>
            <a:fillRect/>
          </a:stretch>
        </p:blipFill>
        <p:spPr>
          <a:xfrm>
            <a:off x="1709637" y="1472024"/>
            <a:ext cx="8011327" cy="4964847"/>
          </a:xfrm>
          <a:prstGeom prst="rect">
            <a:avLst/>
          </a:prstGeom>
        </p:spPr>
      </p:pic>
    </p:spTree>
    <p:extLst>
      <p:ext uri="{BB962C8B-B14F-4D97-AF65-F5344CB8AC3E}">
        <p14:creationId xmlns:p14="http://schemas.microsoft.com/office/powerpoint/2010/main" val="391003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40</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a:extLst>
              <a:ext uri="{FF2B5EF4-FFF2-40B4-BE49-F238E27FC236}">
                <a16:creationId xmlns:a16="http://schemas.microsoft.com/office/drawing/2014/main" id="{B643FF91-EC61-E04F-80CE-B7F534EF1781}"/>
              </a:ext>
            </a:extLst>
          </p:cNvPr>
          <p:cNvPicPr>
            <a:picLocks noChangeAspect="1"/>
          </p:cNvPicPr>
          <p:nvPr/>
        </p:nvPicPr>
        <p:blipFill>
          <a:blip r:embed="rId4"/>
          <a:stretch>
            <a:fillRect/>
          </a:stretch>
        </p:blipFill>
        <p:spPr>
          <a:xfrm>
            <a:off x="3653982" y="524591"/>
            <a:ext cx="1473410" cy="1540383"/>
          </a:xfrm>
          <a:prstGeom prst="rect">
            <a:avLst/>
          </a:prstGeom>
        </p:spPr>
      </p:pic>
      <p:pic>
        <p:nvPicPr>
          <p:cNvPr id="13" name="Picture 12" descr="A cat that is lying down and looking at the camera&#10;&#10;Description automatically generated">
            <a:extLst>
              <a:ext uri="{FF2B5EF4-FFF2-40B4-BE49-F238E27FC236}">
                <a16:creationId xmlns:a16="http://schemas.microsoft.com/office/drawing/2014/main" id="{28BFE6A3-783D-2844-A098-209BFD5F63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B4C22FCC-4C4C-9846-B551-823E485EA0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5" name="Picture 14" descr="A close up of a logo&#10;&#10;Description automatically generated">
            <a:extLst>
              <a:ext uri="{FF2B5EF4-FFF2-40B4-BE49-F238E27FC236}">
                <a16:creationId xmlns:a16="http://schemas.microsoft.com/office/drawing/2014/main" id="{3506E2BE-1C81-E140-99AE-5159CF327E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5ADA6DF5-1EAE-E145-92D9-55281EDB0F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7" name="Picture 16">
            <a:extLst>
              <a:ext uri="{FF2B5EF4-FFF2-40B4-BE49-F238E27FC236}">
                <a16:creationId xmlns:a16="http://schemas.microsoft.com/office/drawing/2014/main" id="{F723DD71-CFCE-B34F-A460-47E0C5D13753}"/>
              </a:ext>
            </a:extLst>
          </p:cNvPr>
          <p:cNvPicPr>
            <a:picLocks noChangeAspect="1"/>
          </p:cNvPicPr>
          <p:nvPr/>
        </p:nvPicPr>
        <p:blipFill>
          <a:blip r:embed="rId7"/>
          <a:stretch>
            <a:fillRect/>
          </a:stretch>
        </p:blipFill>
        <p:spPr>
          <a:xfrm>
            <a:off x="8822860" y="4333491"/>
            <a:ext cx="3228954" cy="2062242"/>
          </a:xfrm>
          <a:prstGeom prst="rect">
            <a:avLst/>
          </a:prstGeom>
        </p:spPr>
      </p:pic>
      <p:sp>
        <p:nvSpPr>
          <p:cNvPr id="11" name="Footer Placeholder 3">
            <a:extLst>
              <a:ext uri="{FF2B5EF4-FFF2-40B4-BE49-F238E27FC236}">
                <a16:creationId xmlns:a16="http://schemas.microsoft.com/office/drawing/2014/main" id="{D459E77E-B5BC-3545-AC08-D1F131C0955D}"/>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607048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41</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a:extLst>
              <a:ext uri="{FF2B5EF4-FFF2-40B4-BE49-F238E27FC236}">
                <a16:creationId xmlns:a16="http://schemas.microsoft.com/office/drawing/2014/main" id="{B643FF91-EC61-E04F-80CE-B7F534EF1781}"/>
              </a:ext>
            </a:extLst>
          </p:cNvPr>
          <p:cNvPicPr>
            <a:picLocks noChangeAspect="1"/>
          </p:cNvPicPr>
          <p:nvPr/>
        </p:nvPicPr>
        <p:blipFill>
          <a:blip r:embed="rId4"/>
          <a:stretch>
            <a:fillRect/>
          </a:stretch>
        </p:blipFill>
        <p:spPr>
          <a:xfrm>
            <a:off x="3653982" y="524591"/>
            <a:ext cx="1473410" cy="1540383"/>
          </a:xfrm>
          <a:prstGeom prst="rect">
            <a:avLst/>
          </a:prstGeom>
        </p:spPr>
      </p:pic>
      <p:pic>
        <p:nvPicPr>
          <p:cNvPr id="13" name="Picture 12" descr="A cat that is lying down and looking at the camera&#10;&#10;Description automatically generated">
            <a:extLst>
              <a:ext uri="{FF2B5EF4-FFF2-40B4-BE49-F238E27FC236}">
                <a16:creationId xmlns:a16="http://schemas.microsoft.com/office/drawing/2014/main" id="{28BFE6A3-783D-2844-A098-209BFD5F63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66940">
            <a:off x="6870379" y="3319197"/>
            <a:ext cx="1739900" cy="177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B4C22FCC-4C4C-9846-B551-823E485EA0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5" name="Picture 14" descr="A close up of a logo&#10;&#10;Description automatically generated">
            <a:extLst>
              <a:ext uri="{FF2B5EF4-FFF2-40B4-BE49-F238E27FC236}">
                <a16:creationId xmlns:a16="http://schemas.microsoft.com/office/drawing/2014/main" id="{3506E2BE-1C81-E140-99AE-5159CF327E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5ADA6DF5-1EAE-E145-92D9-55281EDB0F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7" name="Picture 16">
            <a:extLst>
              <a:ext uri="{FF2B5EF4-FFF2-40B4-BE49-F238E27FC236}">
                <a16:creationId xmlns:a16="http://schemas.microsoft.com/office/drawing/2014/main" id="{F723DD71-CFCE-B34F-A460-47E0C5D13753}"/>
              </a:ext>
            </a:extLst>
          </p:cNvPr>
          <p:cNvPicPr>
            <a:picLocks noChangeAspect="1"/>
          </p:cNvPicPr>
          <p:nvPr/>
        </p:nvPicPr>
        <p:blipFill>
          <a:blip r:embed="rId7"/>
          <a:stretch>
            <a:fillRect/>
          </a:stretch>
        </p:blipFill>
        <p:spPr>
          <a:xfrm>
            <a:off x="8822860" y="4333491"/>
            <a:ext cx="3228954" cy="2062242"/>
          </a:xfrm>
          <a:prstGeom prst="rect">
            <a:avLst/>
          </a:prstGeom>
        </p:spPr>
      </p:pic>
      <p:sp>
        <p:nvSpPr>
          <p:cNvPr id="11" name="Footer Placeholder 3">
            <a:extLst>
              <a:ext uri="{FF2B5EF4-FFF2-40B4-BE49-F238E27FC236}">
                <a16:creationId xmlns:a16="http://schemas.microsoft.com/office/drawing/2014/main" id="{68BAF844-D3D8-7E41-B5E0-874FFF9B8B08}"/>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2344783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42</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07147"/>
            <a:ext cx="1651000" cy="1778000"/>
          </a:xfrm>
          <a:prstGeom prst="rect">
            <a:avLst/>
          </a:prstGeom>
        </p:spPr>
      </p:pic>
      <p:pic>
        <p:nvPicPr>
          <p:cNvPr id="3" name="Picture 2">
            <a:extLst>
              <a:ext uri="{FF2B5EF4-FFF2-40B4-BE49-F238E27FC236}">
                <a16:creationId xmlns:a16="http://schemas.microsoft.com/office/drawing/2014/main" id="{B643FF91-EC61-E04F-80CE-B7F534EF1781}"/>
              </a:ext>
            </a:extLst>
          </p:cNvPr>
          <p:cNvPicPr>
            <a:picLocks noChangeAspect="1"/>
          </p:cNvPicPr>
          <p:nvPr/>
        </p:nvPicPr>
        <p:blipFill>
          <a:blip r:embed="rId4"/>
          <a:stretch>
            <a:fillRect/>
          </a:stretch>
        </p:blipFill>
        <p:spPr>
          <a:xfrm>
            <a:off x="3653982" y="524591"/>
            <a:ext cx="1473410" cy="1540383"/>
          </a:xfrm>
          <a:prstGeom prst="rect">
            <a:avLst/>
          </a:prstGeom>
        </p:spPr>
      </p:pic>
      <p:pic>
        <p:nvPicPr>
          <p:cNvPr id="13" name="Picture 12" descr="A cat that is lying down and looking at the camera&#10;&#10;Description automatically generated">
            <a:extLst>
              <a:ext uri="{FF2B5EF4-FFF2-40B4-BE49-F238E27FC236}">
                <a16:creationId xmlns:a16="http://schemas.microsoft.com/office/drawing/2014/main" id="{28BFE6A3-783D-2844-A098-209BFD5F63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66940">
            <a:off x="1619712" y="677171"/>
            <a:ext cx="1739900" cy="177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B4C22FCC-4C4C-9846-B551-823E485EA0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3039" y="2290056"/>
            <a:ext cx="2089298" cy="1392865"/>
          </a:xfrm>
          <a:prstGeom prst="rect">
            <a:avLst/>
          </a:prstGeom>
        </p:spPr>
      </p:pic>
      <p:pic>
        <p:nvPicPr>
          <p:cNvPr id="15" name="Picture 14" descr="A close up of a logo&#10;&#10;Description automatically generated">
            <a:extLst>
              <a:ext uri="{FF2B5EF4-FFF2-40B4-BE49-F238E27FC236}">
                <a16:creationId xmlns:a16="http://schemas.microsoft.com/office/drawing/2014/main" id="{3506E2BE-1C81-E140-99AE-5159CF327E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860" y="3050311"/>
            <a:ext cx="2089298" cy="1392865"/>
          </a:xfrm>
          <a:prstGeom prst="rect">
            <a:avLst/>
          </a:prstGeom>
        </p:spPr>
      </p:pic>
      <p:pic>
        <p:nvPicPr>
          <p:cNvPr id="16" name="Picture 15" descr="A close up of a logo&#10;&#10;Description automatically generated">
            <a:extLst>
              <a:ext uri="{FF2B5EF4-FFF2-40B4-BE49-F238E27FC236}">
                <a16:creationId xmlns:a16="http://schemas.microsoft.com/office/drawing/2014/main" id="{5ADA6DF5-1EAE-E145-92D9-55281EDB0F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7137" y="2293631"/>
            <a:ext cx="2089298" cy="1392865"/>
          </a:xfrm>
          <a:prstGeom prst="rect">
            <a:avLst/>
          </a:prstGeom>
        </p:spPr>
      </p:pic>
      <p:pic>
        <p:nvPicPr>
          <p:cNvPr id="17" name="Picture 16">
            <a:extLst>
              <a:ext uri="{FF2B5EF4-FFF2-40B4-BE49-F238E27FC236}">
                <a16:creationId xmlns:a16="http://schemas.microsoft.com/office/drawing/2014/main" id="{F723DD71-CFCE-B34F-A460-47E0C5D13753}"/>
              </a:ext>
            </a:extLst>
          </p:cNvPr>
          <p:cNvPicPr>
            <a:picLocks noChangeAspect="1"/>
          </p:cNvPicPr>
          <p:nvPr/>
        </p:nvPicPr>
        <p:blipFill>
          <a:blip r:embed="rId7"/>
          <a:stretch>
            <a:fillRect/>
          </a:stretch>
        </p:blipFill>
        <p:spPr>
          <a:xfrm>
            <a:off x="8822860" y="4333491"/>
            <a:ext cx="3228954" cy="2062242"/>
          </a:xfrm>
          <a:prstGeom prst="rect">
            <a:avLst/>
          </a:prstGeom>
        </p:spPr>
      </p:pic>
      <p:pic>
        <p:nvPicPr>
          <p:cNvPr id="11" name="Picture 10" descr="A close up of a logo&#10;&#10;Description automatically generated">
            <a:extLst>
              <a:ext uri="{FF2B5EF4-FFF2-40B4-BE49-F238E27FC236}">
                <a16:creationId xmlns:a16="http://schemas.microsoft.com/office/drawing/2014/main" id="{F7F8A9ED-C79E-F144-B68F-AC73B3CEAE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193" y="2353878"/>
            <a:ext cx="2089298" cy="1392865"/>
          </a:xfrm>
          <a:prstGeom prst="rect">
            <a:avLst/>
          </a:prstGeom>
        </p:spPr>
      </p:pic>
      <p:pic>
        <p:nvPicPr>
          <p:cNvPr id="12" name="Picture 11" descr="A close up of a logo&#10;&#10;Description automatically generated">
            <a:extLst>
              <a:ext uri="{FF2B5EF4-FFF2-40B4-BE49-F238E27FC236}">
                <a16:creationId xmlns:a16="http://schemas.microsoft.com/office/drawing/2014/main" id="{1B9E6466-4430-D34B-BFC1-AE89A84533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288" y="3350770"/>
            <a:ext cx="2089298" cy="1392865"/>
          </a:xfrm>
          <a:prstGeom prst="rect">
            <a:avLst/>
          </a:prstGeom>
        </p:spPr>
      </p:pic>
      <p:pic>
        <p:nvPicPr>
          <p:cNvPr id="18" name="Picture 17" descr="A close up of a logo&#10;&#10;Description automatically generated">
            <a:extLst>
              <a:ext uri="{FF2B5EF4-FFF2-40B4-BE49-F238E27FC236}">
                <a16:creationId xmlns:a16="http://schemas.microsoft.com/office/drawing/2014/main" id="{E19A42A2-0731-6340-B945-B3F98B123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9301" y="788512"/>
            <a:ext cx="2089298" cy="1392865"/>
          </a:xfrm>
          <a:prstGeom prst="rect">
            <a:avLst/>
          </a:prstGeom>
        </p:spPr>
      </p:pic>
      <p:pic>
        <p:nvPicPr>
          <p:cNvPr id="19" name="Picture 18" descr="A close up of a logo&#10;&#10;Description automatically generated">
            <a:extLst>
              <a:ext uri="{FF2B5EF4-FFF2-40B4-BE49-F238E27FC236}">
                <a16:creationId xmlns:a16="http://schemas.microsoft.com/office/drawing/2014/main" id="{FA42DB58-521D-0649-84D8-A327B3494B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6484" y="-396605"/>
            <a:ext cx="2089298" cy="1392865"/>
          </a:xfrm>
          <a:prstGeom prst="rect">
            <a:avLst/>
          </a:prstGeom>
        </p:spPr>
      </p:pic>
      <p:pic>
        <p:nvPicPr>
          <p:cNvPr id="20" name="Picture 19" descr="A close up of a logo&#10;&#10;Description automatically generated">
            <a:extLst>
              <a:ext uri="{FF2B5EF4-FFF2-40B4-BE49-F238E27FC236}">
                <a16:creationId xmlns:a16="http://schemas.microsoft.com/office/drawing/2014/main" id="{82915508-E686-A74E-9E59-2CCA39C03C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5881" y="2803421"/>
            <a:ext cx="2089298" cy="1392865"/>
          </a:xfrm>
          <a:prstGeom prst="rect">
            <a:avLst/>
          </a:prstGeom>
        </p:spPr>
      </p:pic>
      <p:pic>
        <p:nvPicPr>
          <p:cNvPr id="21" name="Picture 20" descr="A close up of a logo&#10;&#10;Description automatically generated">
            <a:extLst>
              <a:ext uri="{FF2B5EF4-FFF2-40B4-BE49-F238E27FC236}">
                <a16:creationId xmlns:a16="http://schemas.microsoft.com/office/drawing/2014/main" id="{95F2D866-0781-9145-8E36-E44BE98BAA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1691" y="-171842"/>
            <a:ext cx="2089298" cy="1392865"/>
          </a:xfrm>
          <a:prstGeom prst="rect">
            <a:avLst/>
          </a:prstGeom>
        </p:spPr>
      </p:pic>
      <p:pic>
        <p:nvPicPr>
          <p:cNvPr id="22" name="Picture 21" descr="A close up of a logo&#10;&#10;Description automatically generated">
            <a:extLst>
              <a:ext uri="{FF2B5EF4-FFF2-40B4-BE49-F238E27FC236}">
                <a16:creationId xmlns:a16="http://schemas.microsoft.com/office/drawing/2014/main" id="{97D01DF1-F40A-0249-84A7-7B3B1E49C8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1663" y="2035186"/>
            <a:ext cx="2089298" cy="1392865"/>
          </a:xfrm>
          <a:prstGeom prst="rect">
            <a:avLst/>
          </a:prstGeom>
        </p:spPr>
      </p:pic>
      <p:sp>
        <p:nvSpPr>
          <p:cNvPr id="23" name="Footer Placeholder 3">
            <a:extLst>
              <a:ext uri="{FF2B5EF4-FFF2-40B4-BE49-F238E27FC236}">
                <a16:creationId xmlns:a16="http://schemas.microsoft.com/office/drawing/2014/main" id="{B6078A95-1B3E-8C41-9B82-2D2C968DB691}"/>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2765743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459D2-E452-3241-B767-94A9B6400C71}"/>
              </a:ext>
            </a:extLst>
          </p:cNvPr>
          <p:cNvSpPr>
            <a:spLocks noGrp="1"/>
          </p:cNvSpPr>
          <p:nvPr>
            <p:ph type="title"/>
          </p:nvPr>
        </p:nvSpPr>
        <p:spPr>
          <a:xfrm>
            <a:off x="705372" y="3193088"/>
            <a:ext cx="11187259" cy="1014667"/>
          </a:xfrm>
        </p:spPr>
        <p:txBody>
          <a:bodyPr/>
          <a:lstStyle/>
          <a:p>
            <a:r>
              <a:rPr lang="en-US" dirty="0"/>
              <a:t>Recap + connecting analogy back to computer</a:t>
            </a:r>
          </a:p>
        </p:txBody>
      </p:sp>
      <p:sp>
        <p:nvSpPr>
          <p:cNvPr id="5" name="Slide Number Placeholder 4">
            <a:extLst>
              <a:ext uri="{FF2B5EF4-FFF2-40B4-BE49-F238E27FC236}">
                <a16:creationId xmlns:a16="http://schemas.microsoft.com/office/drawing/2014/main" id="{EEB1C956-2CDC-2548-AA00-C86C988CCD8A}"/>
              </a:ext>
            </a:extLst>
          </p:cNvPr>
          <p:cNvSpPr>
            <a:spLocks noGrp="1"/>
          </p:cNvSpPr>
          <p:nvPr>
            <p:ph type="sldNum" sz="quarter" idx="12"/>
          </p:nvPr>
        </p:nvSpPr>
        <p:spPr/>
        <p:txBody>
          <a:bodyPr/>
          <a:lstStyle/>
          <a:p>
            <a:fld id="{659665DE-58FC-41F4-AC58-2C90A5E00527}" type="slidenum">
              <a:rPr lang="en-US" smtClean="0"/>
              <a:t>43</a:t>
            </a:fld>
            <a:endParaRPr lang="en-US"/>
          </a:p>
        </p:txBody>
      </p:sp>
      <p:sp>
        <p:nvSpPr>
          <p:cNvPr id="6" name="Footer Placeholder 3">
            <a:extLst>
              <a:ext uri="{FF2B5EF4-FFF2-40B4-BE49-F238E27FC236}">
                <a16:creationId xmlns:a16="http://schemas.microsoft.com/office/drawing/2014/main" id="{41E4BDA3-668E-FC4B-BAC5-E55A6CC411D0}"/>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4225902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44</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53038"/>
            <a:ext cx="1273629" cy="1371600"/>
          </a:xfrm>
          <a:prstGeom prst="rect">
            <a:avLst/>
          </a:prstGeom>
        </p:spPr>
      </p:pic>
      <p:cxnSp>
        <p:nvCxnSpPr>
          <p:cNvPr id="3" name="Straight Connector 2">
            <a:extLst>
              <a:ext uri="{FF2B5EF4-FFF2-40B4-BE49-F238E27FC236}">
                <a16:creationId xmlns:a16="http://schemas.microsoft.com/office/drawing/2014/main" id="{80B2C470-5F41-7D48-A654-832F632B1A8D}"/>
              </a:ext>
            </a:extLst>
          </p:cNvPr>
          <p:cNvCxnSpPr>
            <a:cxnSpLocks/>
            <a:stCxn id="22" idx="2"/>
          </p:cNvCxnSpPr>
          <p:nvPr/>
        </p:nvCxnSpPr>
        <p:spPr>
          <a:xfrm flipH="1">
            <a:off x="6096000" y="769441"/>
            <a:ext cx="43100" cy="6088559"/>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D00C511-9488-5945-8DCD-420602FEF21F}"/>
              </a:ext>
            </a:extLst>
          </p:cNvPr>
          <p:cNvPicPr>
            <a:picLocks noChangeAspect="1"/>
          </p:cNvPicPr>
          <p:nvPr/>
        </p:nvPicPr>
        <p:blipFill>
          <a:blip r:embed="rId4"/>
          <a:stretch>
            <a:fillRect/>
          </a:stretch>
        </p:blipFill>
        <p:spPr>
          <a:xfrm>
            <a:off x="6476700" y="838838"/>
            <a:ext cx="1676736" cy="1371600"/>
          </a:xfrm>
          <a:prstGeom prst="rect">
            <a:avLst/>
          </a:prstGeom>
        </p:spPr>
      </p:pic>
      <p:pic>
        <p:nvPicPr>
          <p:cNvPr id="11" name="Picture 10">
            <a:extLst>
              <a:ext uri="{FF2B5EF4-FFF2-40B4-BE49-F238E27FC236}">
                <a16:creationId xmlns:a16="http://schemas.microsoft.com/office/drawing/2014/main" id="{FE0E7635-F385-554C-BD30-081104CF3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5632" y="5145206"/>
            <a:ext cx="2949121" cy="329687"/>
          </a:xfrm>
          <a:prstGeom prst="rect">
            <a:avLst/>
          </a:prstGeom>
        </p:spPr>
      </p:pic>
      <p:sp>
        <p:nvSpPr>
          <p:cNvPr id="13" name="TextBox 12">
            <a:extLst>
              <a:ext uri="{FF2B5EF4-FFF2-40B4-BE49-F238E27FC236}">
                <a16:creationId xmlns:a16="http://schemas.microsoft.com/office/drawing/2014/main" id="{F8428781-F76C-1246-BF56-B77D95550837}"/>
              </a:ext>
            </a:extLst>
          </p:cNvPr>
          <p:cNvSpPr txBox="1"/>
          <p:nvPr/>
        </p:nvSpPr>
        <p:spPr>
          <a:xfrm>
            <a:off x="10151992" y="4621986"/>
            <a:ext cx="896399" cy="523220"/>
          </a:xfrm>
          <a:prstGeom prst="rect">
            <a:avLst/>
          </a:prstGeom>
          <a:noFill/>
        </p:spPr>
        <p:txBody>
          <a:bodyPr wrap="none" rtlCol="0">
            <a:spAutoFit/>
          </a:bodyPr>
          <a:lstStyle/>
          <a:p>
            <a:r>
              <a:rPr lang="en-US" sz="2800" dirty="0"/>
              <a:t>RAM</a:t>
            </a:r>
          </a:p>
        </p:txBody>
      </p:sp>
      <p:sp>
        <p:nvSpPr>
          <p:cNvPr id="15" name="TextBox 14">
            <a:extLst>
              <a:ext uri="{FF2B5EF4-FFF2-40B4-BE49-F238E27FC236}">
                <a16:creationId xmlns:a16="http://schemas.microsoft.com/office/drawing/2014/main" id="{F832FF98-8343-A149-9F11-060ABAE570C8}"/>
              </a:ext>
            </a:extLst>
          </p:cNvPr>
          <p:cNvSpPr txBox="1"/>
          <p:nvPr/>
        </p:nvSpPr>
        <p:spPr>
          <a:xfrm>
            <a:off x="6918965" y="315618"/>
            <a:ext cx="792205" cy="523220"/>
          </a:xfrm>
          <a:prstGeom prst="rect">
            <a:avLst/>
          </a:prstGeom>
          <a:noFill/>
        </p:spPr>
        <p:txBody>
          <a:bodyPr wrap="none" rtlCol="0">
            <a:spAutoFit/>
          </a:bodyPr>
          <a:lstStyle/>
          <a:p>
            <a:r>
              <a:rPr lang="en-US" sz="2800" dirty="0"/>
              <a:t>CPU</a:t>
            </a:r>
          </a:p>
        </p:txBody>
      </p:sp>
      <p:sp>
        <p:nvSpPr>
          <p:cNvPr id="17" name="TextBox 16">
            <a:extLst>
              <a:ext uri="{FF2B5EF4-FFF2-40B4-BE49-F238E27FC236}">
                <a16:creationId xmlns:a16="http://schemas.microsoft.com/office/drawing/2014/main" id="{FAFF1FC8-5046-0644-9888-AFE4A0A38F2B}"/>
              </a:ext>
            </a:extLst>
          </p:cNvPr>
          <p:cNvSpPr txBox="1"/>
          <p:nvPr/>
        </p:nvSpPr>
        <p:spPr>
          <a:xfrm>
            <a:off x="8414040" y="534355"/>
            <a:ext cx="3267629" cy="2031325"/>
          </a:xfrm>
          <a:prstGeom prst="rect">
            <a:avLst/>
          </a:prstGeom>
          <a:noFill/>
        </p:spPr>
        <p:txBody>
          <a:bodyPr wrap="square" rtlCol="0">
            <a:spAutoFit/>
          </a:bodyPr>
          <a:lstStyle/>
          <a:p>
            <a:r>
              <a:rPr lang="en-US" dirty="0"/>
              <a:t>CPU – kind of like the home / brain of your computer.  Pretty much all computation is done here and data needs to move here to do anything significant with it (math, if checks, normal statement execution).</a:t>
            </a:r>
          </a:p>
        </p:txBody>
      </p:sp>
      <p:cxnSp>
        <p:nvCxnSpPr>
          <p:cNvPr id="10" name="Straight Arrow Connector 9">
            <a:extLst>
              <a:ext uri="{FF2B5EF4-FFF2-40B4-BE49-F238E27FC236}">
                <a16:creationId xmlns:a16="http://schemas.microsoft.com/office/drawing/2014/main" id="{1FEE1D2F-500E-4C42-8CED-AC16755176E2}"/>
              </a:ext>
            </a:extLst>
          </p:cNvPr>
          <p:cNvCxnSpPr/>
          <p:nvPr/>
        </p:nvCxnSpPr>
        <p:spPr>
          <a:xfrm>
            <a:off x="1900173" y="2432649"/>
            <a:ext cx="1705669" cy="20141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BF8C96D-9F91-6746-8FEA-CCFE0FD4DD61}"/>
              </a:ext>
            </a:extLst>
          </p:cNvPr>
          <p:cNvCxnSpPr>
            <a:cxnSpLocks/>
          </p:cNvCxnSpPr>
          <p:nvPr/>
        </p:nvCxnSpPr>
        <p:spPr>
          <a:xfrm>
            <a:off x="7813195" y="2463496"/>
            <a:ext cx="1779379" cy="24201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93CF1DF-D126-364B-9654-0855883946B2}"/>
              </a:ext>
            </a:extLst>
          </p:cNvPr>
          <p:cNvSpPr txBox="1"/>
          <p:nvPr/>
        </p:nvSpPr>
        <p:spPr>
          <a:xfrm>
            <a:off x="8936966" y="3450566"/>
            <a:ext cx="3137787" cy="648506"/>
          </a:xfrm>
          <a:prstGeom prst="rect">
            <a:avLst/>
          </a:prstGeom>
          <a:noFill/>
        </p:spPr>
        <p:txBody>
          <a:bodyPr wrap="square" rtlCol="0">
            <a:spAutoFit/>
          </a:bodyPr>
          <a:lstStyle/>
          <a:p>
            <a:r>
              <a:rPr lang="en-US" dirty="0"/>
              <a:t>Data travels between RAM and the CPU, but it’s slow </a:t>
            </a:r>
          </a:p>
        </p:txBody>
      </p:sp>
      <p:sp>
        <p:nvSpPr>
          <p:cNvPr id="22" name="TextBox 21">
            <a:extLst>
              <a:ext uri="{FF2B5EF4-FFF2-40B4-BE49-F238E27FC236}">
                <a16:creationId xmlns:a16="http://schemas.microsoft.com/office/drawing/2014/main" id="{C9DC8377-FE03-0845-959C-126FBD38179B}"/>
              </a:ext>
            </a:extLst>
          </p:cNvPr>
          <p:cNvSpPr txBox="1"/>
          <p:nvPr/>
        </p:nvSpPr>
        <p:spPr>
          <a:xfrm>
            <a:off x="5136128" y="0"/>
            <a:ext cx="2005943" cy="769441"/>
          </a:xfrm>
          <a:prstGeom prst="rect">
            <a:avLst/>
          </a:prstGeom>
          <a:noFill/>
        </p:spPr>
        <p:txBody>
          <a:bodyPr wrap="square" rtlCol="0">
            <a:spAutoFit/>
          </a:bodyPr>
          <a:lstStyle/>
          <a:p>
            <a:r>
              <a:rPr lang="en-US" sz="4400" dirty="0"/>
              <a:t>Before</a:t>
            </a:r>
          </a:p>
        </p:txBody>
      </p:sp>
      <p:pic>
        <p:nvPicPr>
          <p:cNvPr id="21" name="Picture 20" descr="A cat that is lying down and looking at the camera&#10;&#10;Description automatically generated">
            <a:extLst>
              <a:ext uri="{FF2B5EF4-FFF2-40B4-BE49-F238E27FC236}">
                <a16:creationId xmlns:a16="http://schemas.microsoft.com/office/drawing/2014/main" id="{AA08712A-3ECB-D249-AE11-F08A763215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66940">
            <a:off x="1105697" y="1243320"/>
            <a:ext cx="716564" cy="732255"/>
          </a:xfrm>
          <a:prstGeom prst="rect">
            <a:avLst/>
          </a:prstGeom>
        </p:spPr>
      </p:pic>
      <p:pic>
        <p:nvPicPr>
          <p:cNvPr id="23" name="Picture 22" descr="A close up of a logo&#10;&#10;Description automatically generated">
            <a:extLst>
              <a:ext uri="{FF2B5EF4-FFF2-40B4-BE49-F238E27FC236}">
                <a16:creationId xmlns:a16="http://schemas.microsoft.com/office/drawing/2014/main" id="{6E767F4B-6B27-B946-9723-6326EB58FB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7057" y="638177"/>
            <a:ext cx="1516020" cy="1010680"/>
          </a:xfrm>
          <a:prstGeom prst="rect">
            <a:avLst/>
          </a:prstGeom>
        </p:spPr>
      </p:pic>
      <p:pic>
        <p:nvPicPr>
          <p:cNvPr id="24" name="Picture 23">
            <a:extLst>
              <a:ext uri="{FF2B5EF4-FFF2-40B4-BE49-F238E27FC236}">
                <a16:creationId xmlns:a16="http://schemas.microsoft.com/office/drawing/2014/main" id="{8304400E-5B7D-694B-BFF5-D81547B45DD5}"/>
              </a:ext>
            </a:extLst>
          </p:cNvPr>
          <p:cNvPicPr>
            <a:picLocks noChangeAspect="1"/>
          </p:cNvPicPr>
          <p:nvPr/>
        </p:nvPicPr>
        <p:blipFill>
          <a:blip r:embed="rId8"/>
          <a:stretch>
            <a:fillRect/>
          </a:stretch>
        </p:blipFill>
        <p:spPr>
          <a:xfrm>
            <a:off x="3212342" y="4587597"/>
            <a:ext cx="2778565" cy="1774591"/>
          </a:xfrm>
          <a:prstGeom prst="rect">
            <a:avLst/>
          </a:prstGeom>
        </p:spPr>
      </p:pic>
      <p:sp>
        <p:nvSpPr>
          <p:cNvPr id="18" name="Footer Placeholder 3">
            <a:extLst>
              <a:ext uri="{FF2B5EF4-FFF2-40B4-BE49-F238E27FC236}">
                <a16:creationId xmlns:a16="http://schemas.microsoft.com/office/drawing/2014/main" id="{D6C2E8A1-0384-EC42-A536-4731E9D7E7BF}"/>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51309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45</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53038"/>
            <a:ext cx="1273629" cy="1371600"/>
          </a:xfrm>
          <a:prstGeom prst="rect">
            <a:avLst/>
          </a:prstGeom>
        </p:spPr>
      </p:pic>
      <p:cxnSp>
        <p:nvCxnSpPr>
          <p:cNvPr id="3" name="Straight Connector 2">
            <a:extLst>
              <a:ext uri="{FF2B5EF4-FFF2-40B4-BE49-F238E27FC236}">
                <a16:creationId xmlns:a16="http://schemas.microsoft.com/office/drawing/2014/main" id="{80B2C470-5F41-7D48-A654-832F632B1A8D}"/>
              </a:ext>
            </a:extLst>
          </p:cNvPr>
          <p:cNvCxnSpPr>
            <a:cxnSpLocks/>
          </p:cNvCxnSpPr>
          <p:nvPr/>
        </p:nvCxnSpPr>
        <p:spPr>
          <a:xfrm>
            <a:off x="6096000" y="812261"/>
            <a:ext cx="0" cy="6045739"/>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D00C511-9488-5945-8DCD-420602FEF21F}"/>
              </a:ext>
            </a:extLst>
          </p:cNvPr>
          <p:cNvPicPr>
            <a:picLocks noChangeAspect="1"/>
          </p:cNvPicPr>
          <p:nvPr/>
        </p:nvPicPr>
        <p:blipFill>
          <a:blip r:embed="rId4"/>
          <a:stretch>
            <a:fillRect/>
          </a:stretch>
        </p:blipFill>
        <p:spPr>
          <a:xfrm>
            <a:off x="6476700" y="838838"/>
            <a:ext cx="1676736" cy="1371600"/>
          </a:xfrm>
          <a:prstGeom prst="rect">
            <a:avLst/>
          </a:prstGeom>
        </p:spPr>
      </p:pic>
      <p:pic>
        <p:nvPicPr>
          <p:cNvPr id="11" name="Picture 10">
            <a:extLst>
              <a:ext uri="{FF2B5EF4-FFF2-40B4-BE49-F238E27FC236}">
                <a16:creationId xmlns:a16="http://schemas.microsoft.com/office/drawing/2014/main" id="{FE0E7635-F385-554C-BD30-081104CF3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5632" y="5145206"/>
            <a:ext cx="2949121" cy="329687"/>
          </a:xfrm>
          <a:prstGeom prst="rect">
            <a:avLst/>
          </a:prstGeom>
        </p:spPr>
      </p:pic>
      <p:sp>
        <p:nvSpPr>
          <p:cNvPr id="13" name="TextBox 12">
            <a:extLst>
              <a:ext uri="{FF2B5EF4-FFF2-40B4-BE49-F238E27FC236}">
                <a16:creationId xmlns:a16="http://schemas.microsoft.com/office/drawing/2014/main" id="{F8428781-F76C-1246-BF56-B77D95550837}"/>
              </a:ext>
            </a:extLst>
          </p:cNvPr>
          <p:cNvSpPr txBox="1"/>
          <p:nvPr/>
        </p:nvSpPr>
        <p:spPr>
          <a:xfrm>
            <a:off x="10151992" y="4621986"/>
            <a:ext cx="896399" cy="523220"/>
          </a:xfrm>
          <a:prstGeom prst="rect">
            <a:avLst/>
          </a:prstGeom>
          <a:noFill/>
        </p:spPr>
        <p:txBody>
          <a:bodyPr wrap="none" rtlCol="0">
            <a:spAutoFit/>
          </a:bodyPr>
          <a:lstStyle/>
          <a:p>
            <a:r>
              <a:rPr lang="en-US" sz="2800" dirty="0"/>
              <a:t>RAM</a:t>
            </a:r>
          </a:p>
        </p:txBody>
      </p:sp>
      <p:sp>
        <p:nvSpPr>
          <p:cNvPr id="15" name="TextBox 14">
            <a:extLst>
              <a:ext uri="{FF2B5EF4-FFF2-40B4-BE49-F238E27FC236}">
                <a16:creationId xmlns:a16="http://schemas.microsoft.com/office/drawing/2014/main" id="{F832FF98-8343-A149-9F11-060ABAE570C8}"/>
              </a:ext>
            </a:extLst>
          </p:cNvPr>
          <p:cNvSpPr txBox="1"/>
          <p:nvPr/>
        </p:nvSpPr>
        <p:spPr>
          <a:xfrm>
            <a:off x="6918965" y="315618"/>
            <a:ext cx="792205" cy="523220"/>
          </a:xfrm>
          <a:prstGeom prst="rect">
            <a:avLst/>
          </a:prstGeom>
          <a:noFill/>
        </p:spPr>
        <p:txBody>
          <a:bodyPr wrap="none" rtlCol="0">
            <a:spAutoFit/>
          </a:bodyPr>
          <a:lstStyle/>
          <a:p>
            <a:r>
              <a:rPr lang="en-US" sz="2800" dirty="0"/>
              <a:t>CPU</a:t>
            </a:r>
          </a:p>
        </p:txBody>
      </p:sp>
      <p:pic>
        <p:nvPicPr>
          <p:cNvPr id="18" name="Picture 17">
            <a:extLst>
              <a:ext uri="{FF2B5EF4-FFF2-40B4-BE49-F238E27FC236}">
                <a16:creationId xmlns:a16="http://schemas.microsoft.com/office/drawing/2014/main" id="{5947EF6C-EC30-6547-82A1-9C13F4C1F327}"/>
              </a:ext>
            </a:extLst>
          </p:cNvPr>
          <p:cNvPicPr>
            <a:picLocks noChangeAspect="1"/>
          </p:cNvPicPr>
          <p:nvPr/>
        </p:nvPicPr>
        <p:blipFill>
          <a:blip r:embed="rId6"/>
          <a:stretch>
            <a:fillRect/>
          </a:stretch>
        </p:blipFill>
        <p:spPr>
          <a:xfrm>
            <a:off x="1123367" y="2458379"/>
            <a:ext cx="825784" cy="863320"/>
          </a:xfrm>
          <a:prstGeom prst="rect">
            <a:avLst/>
          </a:prstGeom>
        </p:spPr>
      </p:pic>
      <p:sp>
        <p:nvSpPr>
          <p:cNvPr id="2" name="TextBox 1">
            <a:extLst>
              <a:ext uri="{FF2B5EF4-FFF2-40B4-BE49-F238E27FC236}">
                <a16:creationId xmlns:a16="http://schemas.microsoft.com/office/drawing/2014/main" id="{F47FDE26-153F-754C-A210-394640DDEB64}"/>
              </a:ext>
            </a:extLst>
          </p:cNvPr>
          <p:cNvSpPr txBox="1"/>
          <p:nvPr/>
        </p:nvSpPr>
        <p:spPr>
          <a:xfrm>
            <a:off x="7591536" y="2997340"/>
            <a:ext cx="1465371" cy="523220"/>
          </a:xfrm>
          <a:prstGeom prst="rect">
            <a:avLst/>
          </a:prstGeom>
          <a:noFill/>
        </p:spPr>
        <p:txBody>
          <a:bodyPr wrap="square" rtlCol="0">
            <a:spAutoFit/>
          </a:bodyPr>
          <a:lstStyle/>
          <a:p>
            <a:r>
              <a:rPr lang="en-US" sz="2800" dirty="0"/>
              <a:t>Cache!</a:t>
            </a:r>
          </a:p>
        </p:txBody>
      </p:sp>
      <p:cxnSp>
        <p:nvCxnSpPr>
          <p:cNvPr id="19" name="Straight Arrow Connector 18">
            <a:extLst>
              <a:ext uri="{FF2B5EF4-FFF2-40B4-BE49-F238E27FC236}">
                <a16:creationId xmlns:a16="http://schemas.microsoft.com/office/drawing/2014/main" id="{093D1E3A-378C-194A-87CB-BB7EE3F7E01A}"/>
              </a:ext>
            </a:extLst>
          </p:cNvPr>
          <p:cNvCxnSpPr/>
          <p:nvPr/>
        </p:nvCxnSpPr>
        <p:spPr>
          <a:xfrm>
            <a:off x="1915388" y="3536301"/>
            <a:ext cx="1705669" cy="20141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DCBD33D-1EE4-F144-9130-52B64DB683D6}"/>
              </a:ext>
            </a:extLst>
          </p:cNvPr>
          <p:cNvCxnSpPr>
            <a:cxnSpLocks/>
          </p:cNvCxnSpPr>
          <p:nvPr/>
        </p:nvCxnSpPr>
        <p:spPr>
          <a:xfrm>
            <a:off x="614148" y="1674836"/>
            <a:ext cx="531966" cy="7302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69A831-FC68-EE43-B71D-FA07D7420FDD}"/>
              </a:ext>
            </a:extLst>
          </p:cNvPr>
          <p:cNvCxnSpPr>
            <a:cxnSpLocks/>
          </p:cNvCxnSpPr>
          <p:nvPr/>
        </p:nvCxnSpPr>
        <p:spPr>
          <a:xfrm>
            <a:off x="7183166" y="2249519"/>
            <a:ext cx="650312" cy="7478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A21EFBC-4562-4E4B-B16E-6E81BEE3ADF7}"/>
              </a:ext>
            </a:extLst>
          </p:cNvPr>
          <p:cNvCxnSpPr>
            <a:cxnSpLocks/>
          </p:cNvCxnSpPr>
          <p:nvPr/>
        </p:nvCxnSpPr>
        <p:spPr>
          <a:xfrm>
            <a:off x="8729877" y="3536301"/>
            <a:ext cx="1422115" cy="12162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6CB8239-552F-414F-8A43-E8609EB7FB8C}"/>
              </a:ext>
            </a:extLst>
          </p:cNvPr>
          <p:cNvSpPr txBox="1"/>
          <p:nvPr/>
        </p:nvSpPr>
        <p:spPr>
          <a:xfrm>
            <a:off x="9489057" y="3335785"/>
            <a:ext cx="2585696" cy="923330"/>
          </a:xfrm>
          <a:prstGeom prst="rect">
            <a:avLst/>
          </a:prstGeom>
          <a:noFill/>
        </p:spPr>
        <p:txBody>
          <a:bodyPr wrap="square" rtlCol="0">
            <a:spAutoFit/>
          </a:bodyPr>
          <a:lstStyle/>
          <a:p>
            <a:r>
              <a:rPr lang="en-US" dirty="0"/>
              <a:t>Bring a bunch of data back when you go all the way to RAM</a:t>
            </a:r>
          </a:p>
        </p:txBody>
      </p:sp>
      <p:sp>
        <p:nvSpPr>
          <p:cNvPr id="25" name="TextBox 24">
            <a:extLst>
              <a:ext uri="{FF2B5EF4-FFF2-40B4-BE49-F238E27FC236}">
                <a16:creationId xmlns:a16="http://schemas.microsoft.com/office/drawing/2014/main" id="{F4F77996-C8E6-FD43-A29F-756F42E71762}"/>
              </a:ext>
            </a:extLst>
          </p:cNvPr>
          <p:cNvSpPr txBox="1"/>
          <p:nvPr/>
        </p:nvSpPr>
        <p:spPr>
          <a:xfrm>
            <a:off x="2327402" y="3429000"/>
            <a:ext cx="3317158" cy="646331"/>
          </a:xfrm>
          <a:prstGeom prst="rect">
            <a:avLst/>
          </a:prstGeom>
          <a:noFill/>
        </p:spPr>
        <p:txBody>
          <a:bodyPr wrap="square" rtlCol="0">
            <a:spAutoFit/>
          </a:bodyPr>
          <a:lstStyle/>
          <a:p>
            <a:r>
              <a:rPr lang="en-US" dirty="0"/>
              <a:t>Bring a bunch of food back when you go all the way to the store</a:t>
            </a:r>
          </a:p>
        </p:txBody>
      </p:sp>
      <p:sp>
        <p:nvSpPr>
          <p:cNvPr id="29" name="TextBox 28">
            <a:extLst>
              <a:ext uri="{FF2B5EF4-FFF2-40B4-BE49-F238E27FC236}">
                <a16:creationId xmlns:a16="http://schemas.microsoft.com/office/drawing/2014/main" id="{B1C42579-58A2-BC4B-93C4-1C2C729ABC9C}"/>
              </a:ext>
            </a:extLst>
          </p:cNvPr>
          <p:cNvSpPr txBox="1"/>
          <p:nvPr/>
        </p:nvSpPr>
        <p:spPr>
          <a:xfrm>
            <a:off x="5504512" y="82694"/>
            <a:ext cx="2005943" cy="769441"/>
          </a:xfrm>
          <a:prstGeom prst="rect">
            <a:avLst/>
          </a:prstGeom>
          <a:noFill/>
        </p:spPr>
        <p:txBody>
          <a:bodyPr wrap="square" rtlCol="0">
            <a:spAutoFit/>
          </a:bodyPr>
          <a:lstStyle/>
          <a:p>
            <a:r>
              <a:rPr lang="en-US" sz="4400" dirty="0"/>
              <a:t>After</a:t>
            </a:r>
          </a:p>
        </p:txBody>
      </p:sp>
      <p:pic>
        <p:nvPicPr>
          <p:cNvPr id="26" name="Picture 25" descr="A cat that is lying down and looking at the camera&#10;&#10;Description automatically generated">
            <a:extLst>
              <a:ext uri="{FF2B5EF4-FFF2-40B4-BE49-F238E27FC236}">
                <a16:creationId xmlns:a16="http://schemas.microsoft.com/office/drawing/2014/main" id="{92D417DE-42BB-BB4B-8655-433D61F2AA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66940">
            <a:off x="1105697" y="1243320"/>
            <a:ext cx="716564" cy="732255"/>
          </a:xfrm>
          <a:prstGeom prst="rect">
            <a:avLst/>
          </a:prstGeom>
        </p:spPr>
      </p:pic>
      <p:pic>
        <p:nvPicPr>
          <p:cNvPr id="27" name="Picture 26" descr="A close up of a logo&#10;&#10;Description automatically generated">
            <a:extLst>
              <a:ext uri="{FF2B5EF4-FFF2-40B4-BE49-F238E27FC236}">
                <a16:creationId xmlns:a16="http://schemas.microsoft.com/office/drawing/2014/main" id="{0910CA0B-8D16-364A-B9DC-E6491DB3DD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7057" y="638177"/>
            <a:ext cx="1516020" cy="1010680"/>
          </a:xfrm>
          <a:prstGeom prst="rect">
            <a:avLst/>
          </a:prstGeom>
        </p:spPr>
      </p:pic>
      <p:pic>
        <p:nvPicPr>
          <p:cNvPr id="28" name="Picture 27">
            <a:extLst>
              <a:ext uri="{FF2B5EF4-FFF2-40B4-BE49-F238E27FC236}">
                <a16:creationId xmlns:a16="http://schemas.microsoft.com/office/drawing/2014/main" id="{F426AD36-72B7-6245-AEF3-5C08CB5026E7}"/>
              </a:ext>
            </a:extLst>
          </p:cNvPr>
          <p:cNvPicPr>
            <a:picLocks noChangeAspect="1"/>
          </p:cNvPicPr>
          <p:nvPr/>
        </p:nvPicPr>
        <p:blipFill>
          <a:blip r:embed="rId9"/>
          <a:stretch>
            <a:fillRect/>
          </a:stretch>
        </p:blipFill>
        <p:spPr>
          <a:xfrm>
            <a:off x="3212342" y="4587597"/>
            <a:ext cx="2778565" cy="1774591"/>
          </a:xfrm>
          <a:prstGeom prst="rect">
            <a:avLst/>
          </a:prstGeom>
        </p:spPr>
      </p:pic>
      <p:sp>
        <p:nvSpPr>
          <p:cNvPr id="23" name="Footer Placeholder 3">
            <a:extLst>
              <a:ext uri="{FF2B5EF4-FFF2-40B4-BE49-F238E27FC236}">
                <a16:creationId xmlns:a16="http://schemas.microsoft.com/office/drawing/2014/main" id="{1A6001B4-A7D2-054D-8E75-0CB6EF622F87}"/>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131747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7708B-CD7B-CD44-B70A-2BC13306527F}"/>
              </a:ext>
            </a:extLst>
          </p:cNvPr>
          <p:cNvSpPr>
            <a:spLocks noGrp="1"/>
          </p:cNvSpPr>
          <p:nvPr>
            <p:ph type="title"/>
          </p:nvPr>
        </p:nvSpPr>
        <p:spPr/>
        <p:txBody>
          <a:bodyPr/>
          <a:lstStyle/>
          <a:p>
            <a:r>
              <a:rPr lang="en-US" dirty="0"/>
              <a:t>Cache</a:t>
            </a:r>
          </a:p>
        </p:txBody>
      </p:sp>
      <p:sp>
        <p:nvSpPr>
          <p:cNvPr id="3" name="Content Placeholder 2">
            <a:extLst>
              <a:ext uri="{FF2B5EF4-FFF2-40B4-BE49-F238E27FC236}">
                <a16:creationId xmlns:a16="http://schemas.microsoft.com/office/drawing/2014/main" id="{27D6ED8F-A80F-7C48-A0C0-5D2EA1C47676}"/>
              </a:ext>
            </a:extLst>
          </p:cNvPr>
          <p:cNvSpPr>
            <a:spLocks noGrp="1"/>
          </p:cNvSpPr>
          <p:nvPr>
            <p:ph idx="1"/>
          </p:nvPr>
        </p:nvSpPr>
        <p:spPr/>
        <p:txBody>
          <a:bodyPr>
            <a:normAutofit fontScale="92500" lnSpcReduction="10000"/>
          </a:bodyPr>
          <a:lstStyle/>
          <a:p>
            <a:pPr>
              <a:buFontTx/>
              <a:buChar char="-"/>
            </a:pPr>
            <a:r>
              <a:rPr lang="en-US" sz="2800" dirty="0"/>
              <a:t>Rough definition: a place to store some memory that’s smaller and closer to the CPU compared to RAM.  Because caches are closer to the CPU (where your data generally needs to go to be computed / modified / acted on) getting data from cache to CPU is a lot quicker than from RAM to CPU.  This means we love when the data we want to access is conveniently in the cache.</a:t>
            </a:r>
          </a:p>
          <a:p>
            <a:pPr marL="0" indent="0">
              <a:buNone/>
            </a:pPr>
            <a:endParaRPr lang="en-US" sz="2800" dirty="0"/>
          </a:p>
          <a:p>
            <a:pPr>
              <a:buFontTx/>
              <a:buChar char="-"/>
            </a:pPr>
            <a:r>
              <a:rPr lang="en-US" sz="2800" dirty="0"/>
              <a:t>Generally we always store some data here in hopes that it will be used in the future and that we save ourselves the distance / time it takes to go to RAM.</a:t>
            </a:r>
          </a:p>
          <a:p>
            <a:pPr marL="0" indent="0">
              <a:buNone/>
            </a:pPr>
            <a:endParaRPr lang="en-US" sz="2800" dirty="0"/>
          </a:p>
          <a:p>
            <a:pPr>
              <a:buFontTx/>
              <a:buChar char="-"/>
            </a:pPr>
            <a:r>
              <a:rPr lang="en-US" sz="2800" dirty="0"/>
              <a:t> Analogy from earlier: The refrigerator (a cache) in your house to store food closer to you than the store. Walking to your fridge is much quicker than walking to the store!</a:t>
            </a:r>
          </a:p>
          <a:p>
            <a:pPr>
              <a:buFontTx/>
              <a:buChar char="-"/>
            </a:pPr>
            <a:endParaRPr lang="en-US" dirty="0"/>
          </a:p>
        </p:txBody>
      </p:sp>
      <p:sp>
        <p:nvSpPr>
          <p:cNvPr id="5" name="Slide Number Placeholder 4">
            <a:extLst>
              <a:ext uri="{FF2B5EF4-FFF2-40B4-BE49-F238E27FC236}">
                <a16:creationId xmlns:a16="http://schemas.microsoft.com/office/drawing/2014/main" id="{748E4E42-29AB-C540-BFD6-3EE803C47426}"/>
              </a:ext>
            </a:extLst>
          </p:cNvPr>
          <p:cNvSpPr>
            <a:spLocks noGrp="1"/>
          </p:cNvSpPr>
          <p:nvPr>
            <p:ph type="sldNum" sz="quarter" idx="12"/>
          </p:nvPr>
        </p:nvSpPr>
        <p:spPr/>
        <p:txBody>
          <a:bodyPr/>
          <a:lstStyle/>
          <a:p>
            <a:fld id="{659665DE-58FC-41F4-AC58-2C90A5E00527}" type="slidenum">
              <a:rPr lang="en-US" smtClean="0"/>
              <a:t>46</a:t>
            </a:fld>
            <a:endParaRPr lang="en-US"/>
          </a:p>
        </p:txBody>
      </p:sp>
      <p:sp>
        <p:nvSpPr>
          <p:cNvPr id="6" name="Footer Placeholder 3">
            <a:extLst>
              <a:ext uri="{FF2B5EF4-FFF2-40B4-BE49-F238E27FC236}">
                <a16:creationId xmlns:a16="http://schemas.microsoft.com/office/drawing/2014/main" id="{6293ACEA-3AB1-F94C-A8EA-280140457B20}"/>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528167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64AE-8C5C-CD47-976C-79EAD1B5B19F}"/>
              </a:ext>
            </a:extLst>
          </p:cNvPr>
          <p:cNvSpPr>
            <a:spLocks noGrp="1"/>
          </p:cNvSpPr>
          <p:nvPr>
            <p:ph type="sldNum" sz="quarter" idx="12"/>
          </p:nvPr>
        </p:nvSpPr>
        <p:spPr/>
        <p:txBody>
          <a:bodyPr/>
          <a:lstStyle/>
          <a:p>
            <a:fld id="{659665DE-58FC-41F4-AC58-2C90A5E00527}" type="slidenum">
              <a:rPr lang="en-US" smtClean="0"/>
              <a:t>47</a:t>
            </a:fld>
            <a:endParaRPr lang="en-US"/>
          </a:p>
        </p:txBody>
      </p:sp>
      <p:pic>
        <p:nvPicPr>
          <p:cNvPr id="7" name="Picture 6">
            <a:extLst>
              <a:ext uri="{FF2B5EF4-FFF2-40B4-BE49-F238E27FC236}">
                <a16:creationId xmlns:a16="http://schemas.microsoft.com/office/drawing/2014/main" id="{B0D382A1-96A5-7B4F-87EB-6F44A8F63CF5}"/>
              </a:ext>
            </a:extLst>
          </p:cNvPr>
          <p:cNvPicPr>
            <a:picLocks noChangeAspect="1"/>
          </p:cNvPicPr>
          <p:nvPr/>
        </p:nvPicPr>
        <p:blipFill>
          <a:blip r:embed="rId3"/>
          <a:stretch>
            <a:fillRect/>
          </a:stretch>
        </p:blipFill>
        <p:spPr>
          <a:xfrm>
            <a:off x="0" y="153038"/>
            <a:ext cx="1273629" cy="1371600"/>
          </a:xfrm>
          <a:prstGeom prst="rect">
            <a:avLst/>
          </a:prstGeom>
        </p:spPr>
      </p:pic>
      <p:cxnSp>
        <p:nvCxnSpPr>
          <p:cNvPr id="3" name="Straight Connector 2">
            <a:extLst>
              <a:ext uri="{FF2B5EF4-FFF2-40B4-BE49-F238E27FC236}">
                <a16:creationId xmlns:a16="http://schemas.microsoft.com/office/drawing/2014/main" id="{80B2C470-5F41-7D48-A654-832F632B1A8D}"/>
              </a:ext>
            </a:extLst>
          </p:cNvPr>
          <p:cNvCxnSpPr>
            <a:cxnSpLocks/>
          </p:cNvCxnSpPr>
          <p:nvPr/>
        </p:nvCxnSpPr>
        <p:spPr>
          <a:xfrm>
            <a:off x="6096000" y="812261"/>
            <a:ext cx="0" cy="6045739"/>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D00C511-9488-5945-8DCD-420602FEF21F}"/>
              </a:ext>
            </a:extLst>
          </p:cNvPr>
          <p:cNvPicPr>
            <a:picLocks noChangeAspect="1"/>
          </p:cNvPicPr>
          <p:nvPr/>
        </p:nvPicPr>
        <p:blipFill>
          <a:blip r:embed="rId4"/>
          <a:stretch>
            <a:fillRect/>
          </a:stretch>
        </p:blipFill>
        <p:spPr>
          <a:xfrm>
            <a:off x="6476700" y="838838"/>
            <a:ext cx="1676736" cy="1371600"/>
          </a:xfrm>
          <a:prstGeom prst="rect">
            <a:avLst/>
          </a:prstGeom>
        </p:spPr>
      </p:pic>
      <p:pic>
        <p:nvPicPr>
          <p:cNvPr id="11" name="Picture 10">
            <a:extLst>
              <a:ext uri="{FF2B5EF4-FFF2-40B4-BE49-F238E27FC236}">
                <a16:creationId xmlns:a16="http://schemas.microsoft.com/office/drawing/2014/main" id="{FE0E7635-F385-554C-BD30-081104CF34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5632" y="5145206"/>
            <a:ext cx="2949121" cy="329687"/>
          </a:xfrm>
          <a:prstGeom prst="rect">
            <a:avLst/>
          </a:prstGeom>
        </p:spPr>
      </p:pic>
      <p:sp>
        <p:nvSpPr>
          <p:cNvPr id="13" name="TextBox 12">
            <a:extLst>
              <a:ext uri="{FF2B5EF4-FFF2-40B4-BE49-F238E27FC236}">
                <a16:creationId xmlns:a16="http://schemas.microsoft.com/office/drawing/2014/main" id="{F8428781-F76C-1246-BF56-B77D95550837}"/>
              </a:ext>
            </a:extLst>
          </p:cNvPr>
          <p:cNvSpPr txBox="1"/>
          <p:nvPr/>
        </p:nvSpPr>
        <p:spPr>
          <a:xfrm>
            <a:off x="10151992" y="4621986"/>
            <a:ext cx="896399" cy="523220"/>
          </a:xfrm>
          <a:prstGeom prst="rect">
            <a:avLst/>
          </a:prstGeom>
          <a:noFill/>
        </p:spPr>
        <p:txBody>
          <a:bodyPr wrap="none" rtlCol="0">
            <a:spAutoFit/>
          </a:bodyPr>
          <a:lstStyle/>
          <a:p>
            <a:r>
              <a:rPr lang="en-US" sz="2800" dirty="0"/>
              <a:t>RAM</a:t>
            </a:r>
          </a:p>
        </p:txBody>
      </p:sp>
      <p:sp>
        <p:nvSpPr>
          <p:cNvPr id="15" name="TextBox 14">
            <a:extLst>
              <a:ext uri="{FF2B5EF4-FFF2-40B4-BE49-F238E27FC236}">
                <a16:creationId xmlns:a16="http://schemas.microsoft.com/office/drawing/2014/main" id="{F832FF98-8343-A149-9F11-060ABAE570C8}"/>
              </a:ext>
            </a:extLst>
          </p:cNvPr>
          <p:cNvSpPr txBox="1"/>
          <p:nvPr/>
        </p:nvSpPr>
        <p:spPr>
          <a:xfrm>
            <a:off x="6918965" y="315618"/>
            <a:ext cx="792205" cy="523220"/>
          </a:xfrm>
          <a:prstGeom prst="rect">
            <a:avLst/>
          </a:prstGeom>
          <a:noFill/>
        </p:spPr>
        <p:txBody>
          <a:bodyPr wrap="none" rtlCol="0">
            <a:spAutoFit/>
          </a:bodyPr>
          <a:lstStyle/>
          <a:p>
            <a:r>
              <a:rPr lang="en-US" sz="2800" dirty="0"/>
              <a:t>CPU</a:t>
            </a:r>
          </a:p>
        </p:txBody>
      </p:sp>
      <p:pic>
        <p:nvPicPr>
          <p:cNvPr id="18" name="Picture 17">
            <a:extLst>
              <a:ext uri="{FF2B5EF4-FFF2-40B4-BE49-F238E27FC236}">
                <a16:creationId xmlns:a16="http://schemas.microsoft.com/office/drawing/2014/main" id="{5947EF6C-EC30-6547-82A1-9C13F4C1F327}"/>
              </a:ext>
            </a:extLst>
          </p:cNvPr>
          <p:cNvPicPr>
            <a:picLocks noChangeAspect="1"/>
          </p:cNvPicPr>
          <p:nvPr/>
        </p:nvPicPr>
        <p:blipFill>
          <a:blip r:embed="rId6"/>
          <a:stretch>
            <a:fillRect/>
          </a:stretch>
        </p:blipFill>
        <p:spPr>
          <a:xfrm>
            <a:off x="1123367" y="2458379"/>
            <a:ext cx="825784" cy="863320"/>
          </a:xfrm>
          <a:prstGeom prst="rect">
            <a:avLst/>
          </a:prstGeom>
        </p:spPr>
      </p:pic>
      <p:sp>
        <p:nvSpPr>
          <p:cNvPr id="2" name="TextBox 1">
            <a:extLst>
              <a:ext uri="{FF2B5EF4-FFF2-40B4-BE49-F238E27FC236}">
                <a16:creationId xmlns:a16="http://schemas.microsoft.com/office/drawing/2014/main" id="{F47FDE26-153F-754C-A210-394640DDEB64}"/>
              </a:ext>
            </a:extLst>
          </p:cNvPr>
          <p:cNvSpPr txBox="1"/>
          <p:nvPr/>
        </p:nvSpPr>
        <p:spPr>
          <a:xfrm>
            <a:off x="7591536" y="2997340"/>
            <a:ext cx="1465371" cy="523220"/>
          </a:xfrm>
          <a:prstGeom prst="rect">
            <a:avLst/>
          </a:prstGeom>
          <a:noFill/>
        </p:spPr>
        <p:txBody>
          <a:bodyPr wrap="square" rtlCol="0">
            <a:spAutoFit/>
          </a:bodyPr>
          <a:lstStyle/>
          <a:p>
            <a:r>
              <a:rPr lang="en-US" sz="2800" dirty="0"/>
              <a:t>Cache!</a:t>
            </a:r>
          </a:p>
        </p:txBody>
      </p:sp>
      <p:cxnSp>
        <p:nvCxnSpPr>
          <p:cNvPr id="19" name="Straight Arrow Connector 18">
            <a:extLst>
              <a:ext uri="{FF2B5EF4-FFF2-40B4-BE49-F238E27FC236}">
                <a16:creationId xmlns:a16="http://schemas.microsoft.com/office/drawing/2014/main" id="{093D1E3A-378C-194A-87CB-BB7EE3F7E01A}"/>
              </a:ext>
            </a:extLst>
          </p:cNvPr>
          <p:cNvCxnSpPr/>
          <p:nvPr/>
        </p:nvCxnSpPr>
        <p:spPr>
          <a:xfrm>
            <a:off x="1915388" y="3536301"/>
            <a:ext cx="1705669" cy="201410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DCBD33D-1EE4-F144-9130-52B64DB683D6}"/>
              </a:ext>
            </a:extLst>
          </p:cNvPr>
          <p:cNvCxnSpPr>
            <a:cxnSpLocks/>
          </p:cNvCxnSpPr>
          <p:nvPr/>
        </p:nvCxnSpPr>
        <p:spPr>
          <a:xfrm>
            <a:off x="614148" y="1674836"/>
            <a:ext cx="531966" cy="7302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69A831-FC68-EE43-B71D-FA07D7420FDD}"/>
              </a:ext>
            </a:extLst>
          </p:cNvPr>
          <p:cNvCxnSpPr>
            <a:cxnSpLocks/>
          </p:cNvCxnSpPr>
          <p:nvPr/>
        </p:nvCxnSpPr>
        <p:spPr>
          <a:xfrm>
            <a:off x="7183166" y="2249519"/>
            <a:ext cx="650312" cy="7478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A21EFBC-4562-4E4B-B16E-6E81BEE3ADF7}"/>
              </a:ext>
            </a:extLst>
          </p:cNvPr>
          <p:cNvCxnSpPr>
            <a:cxnSpLocks/>
          </p:cNvCxnSpPr>
          <p:nvPr/>
        </p:nvCxnSpPr>
        <p:spPr>
          <a:xfrm>
            <a:off x="8729877" y="3536301"/>
            <a:ext cx="1422115" cy="12162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6CB8239-552F-414F-8A43-E8609EB7FB8C}"/>
              </a:ext>
            </a:extLst>
          </p:cNvPr>
          <p:cNvSpPr txBox="1"/>
          <p:nvPr/>
        </p:nvSpPr>
        <p:spPr>
          <a:xfrm>
            <a:off x="9489057" y="3335785"/>
            <a:ext cx="2585696" cy="923330"/>
          </a:xfrm>
          <a:prstGeom prst="rect">
            <a:avLst/>
          </a:prstGeom>
          <a:noFill/>
        </p:spPr>
        <p:txBody>
          <a:bodyPr wrap="square" rtlCol="0">
            <a:spAutoFit/>
          </a:bodyPr>
          <a:lstStyle/>
          <a:p>
            <a:r>
              <a:rPr lang="en-US" dirty="0"/>
              <a:t>Bring a bunch of data back when you go all the way to RAM</a:t>
            </a:r>
          </a:p>
        </p:txBody>
      </p:sp>
      <p:sp>
        <p:nvSpPr>
          <p:cNvPr id="25" name="TextBox 24">
            <a:extLst>
              <a:ext uri="{FF2B5EF4-FFF2-40B4-BE49-F238E27FC236}">
                <a16:creationId xmlns:a16="http://schemas.microsoft.com/office/drawing/2014/main" id="{F4F77996-C8E6-FD43-A29F-756F42E71762}"/>
              </a:ext>
            </a:extLst>
          </p:cNvPr>
          <p:cNvSpPr txBox="1"/>
          <p:nvPr/>
        </p:nvSpPr>
        <p:spPr>
          <a:xfrm>
            <a:off x="2327402" y="3429000"/>
            <a:ext cx="3317158" cy="646331"/>
          </a:xfrm>
          <a:prstGeom prst="rect">
            <a:avLst/>
          </a:prstGeom>
          <a:noFill/>
        </p:spPr>
        <p:txBody>
          <a:bodyPr wrap="square" rtlCol="0">
            <a:spAutoFit/>
          </a:bodyPr>
          <a:lstStyle/>
          <a:p>
            <a:r>
              <a:rPr lang="en-US" dirty="0"/>
              <a:t>Bring a bunch of food back when you go all the way to the store</a:t>
            </a:r>
          </a:p>
        </p:txBody>
      </p:sp>
      <p:sp>
        <p:nvSpPr>
          <p:cNvPr id="29" name="TextBox 28">
            <a:extLst>
              <a:ext uri="{FF2B5EF4-FFF2-40B4-BE49-F238E27FC236}">
                <a16:creationId xmlns:a16="http://schemas.microsoft.com/office/drawing/2014/main" id="{B1C42579-58A2-BC4B-93C4-1C2C729ABC9C}"/>
              </a:ext>
            </a:extLst>
          </p:cNvPr>
          <p:cNvSpPr txBox="1"/>
          <p:nvPr/>
        </p:nvSpPr>
        <p:spPr>
          <a:xfrm>
            <a:off x="5504512" y="82694"/>
            <a:ext cx="2005943" cy="769441"/>
          </a:xfrm>
          <a:prstGeom prst="rect">
            <a:avLst/>
          </a:prstGeom>
          <a:noFill/>
        </p:spPr>
        <p:txBody>
          <a:bodyPr wrap="square" rtlCol="0">
            <a:spAutoFit/>
          </a:bodyPr>
          <a:lstStyle/>
          <a:p>
            <a:r>
              <a:rPr lang="en-US" sz="4400" dirty="0"/>
              <a:t>After</a:t>
            </a:r>
          </a:p>
        </p:txBody>
      </p:sp>
      <p:sp>
        <p:nvSpPr>
          <p:cNvPr id="9" name="Explosion 1 8">
            <a:extLst>
              <a:ext uri="{FF2B5EF4-FFF2-40B4-BE49-F238E27FC236}">
                <a16:creationId xmlns:a16="http://schemas.microsoft.com/office/drawing/2014/main" id="{EB9D619B-1EDF-BD40-99D2-AE089439C571}"/>
              </a:ext>
            </a:extLst>
          </p:cNvPr>
          <p:cNvSpPr/>
          <p:nvPr/>
        </p:nvSpPr>
        <p:spPr>
          <a:xfrm>
            <a:off x="9125632" y="852135"/>
            <a:ext cx="2556038" cy="17875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big idea! </a:t>
            </a:r>
          </a:p>
        </p:txBody>
      </p:sp>
      <p:pic>
        <p:nvPicPr>
          <p:cNvPr id="26" name="Picture 25" descr="A cat that is lying down and looking at the camera&#10;&#10;Description automatically generated">
            <a:extLst>
              <a:ext uri="{FF2B5EF4-FFF2-40B4-BE49-F238E27FC236}">
                <a16:creationId xmlns:a16="http://schemas.microsoft.com/office/drawing/2014/main" id="{61EC2ADE-E324-AF42-85A1-5CD70B57EA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66940">
            <a:off x="1105697" y="1243320"/>
            <a:ext cx="716564" cy="732255"/>
          </a:xfrm>
          <a:prstGeom prst="rect">
            <a:avLst/>
          </a:prstGeom>
        </p:spPr>
      </p:pic>
      <p:pic>
        <p:nvPicPr>
          <p:cNvPr id="27" name="Picture 26" descr="A close up of a logo&#10;&#10;Description automatically generated">
            <a:extLst>
              <a:ext uri="{FF2B5EF4-FFF2-40B4-BE49-F238E27FC236}">
                <a16:creationId xmlns:a16="http://schemas.microsoft.com/office/drawing/2014/main" id="{93F9E2D6-1A24-F641-859E-3C96E9EEA9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7057" y="638177"/>
            <a:ext cx="1516020" cy="1010680"/>
          </a:xfrm>
          <a:prstGeom prst="rect">
            <a:avLst/>
          </a:prstGeom>
        </p:spPr>
      </p:pic>
      <p:pic>
        <p:nvPicPr>
          <p:cNvPr id="28" name="Picture 27">
            <a:extLst>
              <a:ext uri="{FF2B5EF4-FFF2-40B4-BE49-F238E27FC236}">
                <a16:creationId xmlns:a16="http://schemas.microsoft.com/office/drawing/2014/main" id="{935EE408-0607-5047-8D0A-B1DA449A686A}"/>
              </a:ext>
            </a:extLst>
          </p:cNvPr>
          <p:cNvPicPr>
            <a:picLocks noChangeAspect="1"/>
          </p:cNvPicPr>
          <p:nvPr/>
        </p:nvPicPr>
        <p:blipFill>
          <a:blip r:embed="rId9"/>
          <a:stretch>
            <a:fillRect/>
          </a:stretch>
        </p:blipFill>
        <p:spPr>
          <a:xfrm>
            <a:off x="3212342" y="4587597"/>
            <a:ext cx="2778565" cy="1774591"/>
          </a:xfrm>
          <a:prstGeom prst="rect">
            <a:avLst/>
          </a:prstGeom>
        </p:spPr>
      </p:pic>
      <p:sp>
        <p:nvSpPr>
          <p:cNvPr id="23" name="Footer Placeholder 3">
            <a:extLst>
              <a:ext uri="{FF2B5EF4-FFF2-40B4-BE49-F238E27FC236}">
                <a16:creationId xmlns:a16="http://schemas.microsoft.com/office/drawing/2014/main" id="{9C85AD3B-E269-D94E-A5AA-C3E5B98DD201}"/>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87445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F79C-3E29-CE46-AA6A-CC9853A512FA}"/>
              </a:ext>
            </a:extLst>
          </p:cNvPr>
          <p:cNvSpPr>
            <a:spLocks noGrp="1"/>
          </p:cNvSpPr>
          <p:nvPr>
            <p:ph type="title"/>
          </p:nvPr>
        </p:nvSpPr>
        <p:spPr/>
        <p:txBody>
          <a:bodyPr/>
          <a:lstStyle/>
          <a:p>
            <a:r>
              <a:rPr lang="en-US" dirty="0"/>
              <a:t>How is a bunch of memory taken from RAM?</a:t>
            </a:r>
          </a:p>
        </p:txBody>
      </p:sp>
      <p:sp>
        <p:nvSpPr>
          <p:cNvPr id="5" name="Slide Number Placeholder 4">
            <a:extLst>
              <a:ext uri="{FF2B5EF4-FFF2-40B4-BE49-F238E27FC236}">
                <a16:creationId xmlns:a16="http://schemas.microsoft.com/office/drawing/2014/main" id="{323EE7F8-FC67-3341-9BEF-7E0312A1B5F5}"/>
              </a:ext>
            </a:extLst>
          </p:cNvPr>
          <p:cNvSpPr>
            <a:spLocks noGrp="1"/>
          </p:cNvSpPr>
          <p:nvPr>
            <p:ph type="sldNum" sz="quarter" idx="12"/>
          </p:nvPr>
        </p:nvSpPr>
        <p:spPr/>
        <p:txBody>
          <a:bodyPr/>
          <a:lstStyle/>
          <a:p>
            <a:fld id="{659665DE-58FC-41F4-AC58-2C90A5E00527}" type="slidenum">
              <a:rPr lang="en-US" smtClean="0"/>
              <a:t>48</a:t>
            </a:fld>
            <a:endParaRPr lang="en-US"/>
          </a:p>
        </p:txBody>
      </p:sp>
      <p:pic>
        <p:nvPicPr>
          <p:cNvPr id="10" name="Content Placeholder 9">
            <a:extLst>
              <a:ext uri="{FF2B5EF4-FFF2-40B4-BE49-F238E27FC236}">
                <a16:creationId xmlns:a16="http://schemas.microsoft.com/office/drawing/2014/main" id="{8E7131CE-61FC-B649-9CF9-F84E6FCACF5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0038" y="4485855"/>
            <a:ext cx="8178800" cy="698500"/>
          </a:xfrm>
        </p:spPr>
      </p:pic>
      <p:cxnSp>
        <p:nvCxnSpPr>
          <p:cNvPr id="12" name="Straight Arrow Connector 11">
            <a:extLst>
              <a:ext uri="{FF2B5EF4-FFF2-40B4-BE49-F238E27FC236}">
                <a16:creationId xmlns:a16="http://schemas.microsoft.com/office/drawing/2014/main" id="{5042B138-5B9F-3140-9F4D-0EC27F0A33C4}"/>
              </a:ext>
            </a:extLst>
          </p:cNvPr>
          <p:cNvCxnSpPr/>
          <p:nvPr/>
        </p:nvCxnSpPr>
        <p:spPr>
          <a:xfrm>
            <a:off x="3692106" y="3429000"/>
            <a:ext cx="0" cy="935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ight Bracket 12">
            <a:extLst>
              <a:ext uri="{FF2B5EF4-FFF2-40B4-BE49-F238E27FC236}">
                <a16:creationId xmlns:a16="http://schemas.microsoft.com/office/drawing/2014/main" id="{45D7E431-B9E2-7546-A607-5FB803C755D4}"/>
              </a:ext>
            </a:extLst>
          </p:cNvPr>
          <p:cNvSpPr/>
          <p:nvPr/>
        </p:nvSpPr>
        <p:spPr>
          <a:xfrm rot="5400000">
            <a:off x="3505744" y="3674914"/>
            <a:ext cx="465826" cy="342647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FC57A8BF-4214-8948-92BC-14D082BBF4B8}"/>
              </a:ext>
            </a:extLst>
          </p:cNvPr>
          <p:cNvSpPr txBox="1"/>
          <p:nvPr/>
        </p:nvSpPr>
        <p:spPr>
          <a:xfrm>
            <a:off x="6491026" y="1169653"/>
            <a:ext cx="5271472" cy="3139321"/>
          </a:xfrm>
          <a:prstGeom prst="rect">
            <a:avLst/>
          </a:prstGeom>
          <a:noFill/>
        </p:spPr>
        <p:txBody>
          <a:bodyPr wrap="square" rtlCol="0">
            <a:spAutoFit/>
          </a:bodyPr>
          <a:lstStyle/>
          <a:p>
            <a:pPr marL="285750" indent="-285750">
              <a:buFont typeface="Arial" panose="020B0604020202020204" pitchFamily="34" charset="0"/>
              <a:buChar char="•"/>
            </a:pPr>
            <a:r>
              <a:rPr lang="en-US" dirty="0"/>
              <a:t>Imagine you want to retrieve the 1 at index 4 in RAM</a:t>
            </a:r>
          </a:p>
          <a:p>
            <a:pPr marL="285750" indent="-285750">
              <a:buFont typeface="Arial" panose="020B0604020202020204" pitchFamily="34" charset="0"/>
              <a:buChar char="•"/>
            </a:pPr>
            <a:r>
              <a:rPr lang="en-US" dirty="0"/>
              <a:t>Your computer is smart enough to know to grab some of the surrounding data because computer designers think that it’s reasonably likely you’ll want to access that data too. </a:t>
            </a:r>
          </a:p>
          <a:p>
            <a:pPr marL="742950" lvl="1" indent="-285750">
              <a:buFont typeface="Arial" panose="020B0604020202020204" pitchFamily="34" charset="0"/>
              <a:buChar char="•"/>
            </a:pPr>
            <a:r>
              <a:rPr lang="en-US" dirty="0"/>
              <a:t>(You don’t have to do anything in your code for this to happen – it happens automatically every time you access data!)</a:t>
            </a:r>
          </a:p>
          <a:p>
            <a:pPr marL="285750" indent="-285750">
              <a:buFont typeface="Arial" panose="020B0604020202020204" pitchFamily="34" charset="0"/>
              <a:buChar char="•"/>
            </a:pPr>
            <a:r>
              <a:rPr lang="en-US" dirty="0"/>
              <a:t>To answer the title question, technically the term / units of transfer is in terms of ‘blocks’.</a:t>
            </a:r>
          </a:p>
        </p:txBody>
      </p:sp>
      <p:sp>
        <p:nvSpPr>
          <p:cNvPr id="17" name="Explosion 1 16">
            <a:extLst>
              <a:ext uri="{FF2B5EF4-FFF2-40B4-BE49-F238E27FC236}">
                <a16:creationId xmlns:a16="http://schemas.microsoft.com/office/drawing/2014/main" id="{93BFA1A4-84AC-2C4D-A392-F3F65D4F96B2}"/>
              </a:ext>
            </a:extLst>
          </p:cNvPr>
          <p:cNvSpPr/>
          <p:nvPr/>
        </p:nvSpPr>
        <p:spPr>
          <a:xfrm>
            <a:off x="747400" y="1236936"/>
            <a:ext cx="4135149" cy="17875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big idea (continued)!</a:t>
            </a:r>
          </a:p>
        </p:txBody>
      </p:sp>
      <p:sp>
        <p:nvSpPr>
          <p:cNvPr id="11" name="Footer Placeholder 3">
            <a:extLst>
              <a:ext uri="{FF2B5EF4-FFF2-40B4-BE49-F238E27FC236}">
                <a16:creationId xmlns:a16="http://schemas.microsoft.com/office/drawing/2014/main" id="{1F2F13BD-8BAC-054A-B276-AF36433A6535}"/>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1444827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AF457-53A5-2E46-8FB1-E8614FC31CA8}"/>
              </a:ext>
            </a:extLst>
          </p:cNvPr>
          <p:cNvSpPr>
            <a:spLocks noGrp="1"/>
          </p:cNvSpPr>
          <p:nvPr>
            <p:ph type="title"/>
          </p:nvPr>
        </p:nvSpPr>
        <p:spPr/>
        <p:txBody>
          <a:bodyPr>
            <a:normAutofit fontScale="90000"/>
          </a:bodyPr>
          <a:lstStyle/>
          <a:p>
            <a:r>
              <a:rPr lang="en-US" dirty="0"/>
              <a:t>How is a bunch of memory taken from RAM?</a:t>
            </a:r>
            <a:br>
              <a:rPr lang="en-US" dirty="0"/>
            </a:br>
            <a:r>
              <a:rPr lang="en-US" dirty="0"/>
              <a:t>(continued)</a:t>
            </a:r>
          </a:p>
        </p:txBody>
      </p:sp>
      <p:sp>
        <p:nvSpPr>
          <p:cNvPr id="5" name="Slide Number Placeholder 4">
            <a:extLst>
              <a:ext uri="{FF2B5EF4-FFF2-40B4-BE49-F238E27FC236}">
                <a16:creationId xmlns:a16="http://schemas.microsoft.com/office/drawing/2014/main" id="{3E64AB5B-E829-814D-A1C4-F5FF191B01C8}"/>
              </a:ext>
            </a:extLst>
          </p:cNvPr>
          <p:cNvSpPr>
            <a:spLocks noGrp="1"/>
          </p:cNvSpPr>
          <p:nvPr>
            <p:ph type="sldNum" sz="quarter" idx="12"/>
          </p:nvPr>
        </p:nvSpPr>
        <p:spPr/>
        <p:txBody>
          <a:bodyPr/>
          <a:lstStyle/>
          <a:p>
            <a:fld id="{659665DE-58FC-41F4-AC58-2C90A5E00527}" type="slidenum">
              <a:rPr lang="en-US" smtClean="0"/>
              <a:t>49</a:t>
            </a:fld>
            <a:endParaRPr lang="en-US"/>
          </a:p>
        </p:txBody>
      </p:sp>
      <p:pic>
        <p:nvPicPr>
          <p:cNvPr id="6" name="Content Placeholder 9">
            <a:extLst>
              <a:ext uri="{FF2B5EF4-FFF2-40B4-BE49-F238E27FC236}">
                <a16:creationId xmlns:a16="http://schemas.microsoft.com/office/drawing/2014/main" id="{F6EAF5E1-5389-864A-A0BC-4B5AB922AA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1627" y="5038900"/>
            <a:ext cx="8178800" cy="698500"/>
          </a:xfrm>
        </p:spPr>
      </p:pic>
      <p:sp>
        <p:nvSpPr>
          <p:cNvPr id="7" name="Right Bracket 6">
            <a:extLst>
              <a:ext uri="{FF2B5EF4-FFF2-40B4-BE49-F238E27FC236}">
                <a16:creationId xmlns:a16="http://schemas.microsoft.com/office/drawing/2014/main" id="{34265BE3-E690-8749-A630-B54ED3945E8C}"/>
              </a:ext>
            </a:extLst>
          </p:cNvPr>
          <p:cNvSpPr/>
          <p:nvPr/>
        </p:nvSpPr>
        <p:spPr>
          <a:xfrm rot="5400000">
            <a:off x="5278560" y="4183064"/>
            <a:ext cx="465826" cy="342647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a:extLst>
              <a:ext uri="{FF2B5EF4-FFF2-40B4-BE49-F238E27FC236}">
                <a16:creationId xmlns:a16="http://schemas.microsoft.com/office/drawing/2014/main" id="{88ECFC6B-160E-654F-957E-AC02AC376C37}"/>
              </a:ext>
            </a:extLst>
          </p:cNvPr>
          <p:cNvPicPr>
            <a:picLocks noChangeAspect="1"/>
          </p:cNvPicPr>
          <p:nvPr/>
        </p:nvPicPr>
        <p:blipFill>
          <a:blip r:embed="rId4"/>
          <a:stretch>
            <a:fillRect/>
          </a:stretch>
        </p:blipFill>
        <p:spPr>
          <a:xfrm>
            <a:off x="1974891" y="1794197"/>
            <a:ext cx="1676736" cy="1371600"/>
          </a:xfrm>
          <a:prstGeom prst="rect">
            <a:avLst/>
          </a:prstGeom>
        </p:spPr>
      </p:pic>
      <p:sp>
        <p:nvSpPr>
          <p:cNvPr id="9" name="TextBox 8">
            <a:extLst>
              <a:ext uri="{FF2B5EF4-FFF2-40B4-BE49-F238E27FC236}">
                <a16:creationId xmlns:a16="http://schemas.microsoft.com/office/drawing/2014/main" id="{5F5CC5E1-EA5C-C64A-BA4D-5705296D795A}"/>
              </a:ext>
            </a:extLst>
          </p:cNvPr>
          <p:cNvSpPr txBox="1"/>
          <p:nvPr/>
        </p:nvSpPr>
        <p:spPr>
          <a:xfrm>
            <a:off x="4785312" y="2994209"/>
            <a:ext cx="726161" cy="369332"/>
          </a:xfrm>
          <a:prstGeom prst="rect">
            <a:avLst/>
          </a:prstGeom>
          <a:noFill/>
        </p:spPr>
        <p:txBody>
          <a:bodyPr wrap="none" rtlCol="0">
            <a:spAutoFit/>
          </a:bodyPr>
          <a:lstStyle/>
          <a:p>
            <a:r>
              <a:rPr lang="en-US" dirty="0"/>
              <a:t>cache</a:t>
            </a:r>
          </a:p>
        </p:txBody>
      </p:sp>
      <p:cxnSp>
        <p:nvCxnSpPr>
          <p:cNvPr id="11" name="Straight Arrow Connector 10">
            <a:extLst>
              <a:ext uri="{FF2B5EF4-FFF2-40B4-BE49-F238E27FC236}">
                <a16:creationId xmlns:a16="http://schemas.microsoft.com/office/drawing/2014/main" id="{483959B7-7687-CD4D-97AA-90D19F9DF441}"/>
              </a:ext>
            </a:extLst>
          </p:cNvPr>
          <p:cNvCxnSpPr/>
          <p:nvPr/>
        </p:nvCxnSpPr>
        <p:spPr>
          <a:xfrm flipH="1" flipV="1">
            <a:off x="5511473" y="3694922"/>
            <a:ext cx="404135" cy="1343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307D416-6A4D-7043-A123-866CDF6F43EE}"/>
              </a:ext>
            </a:extLst>
          </p:cNvPr>
          <p:cNvCxnSpPr>
            <a:cxnSpLocks/>
          </p:cNvCxnSpPr>
          <p:nvPr/>
        </p:nvCxnSpPr>
        <p:spPr>
          <a:xfrm flipV="1">
            <a:off x="4012163" y="3429001"/>
            <a:ext cx="769885" cy="1450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249A621-1241-9748-AEE0-51D68400A42F}"/>
              </a:ext>
            </a:extLst>
          </p:cNvPr>
          <p:cNvCxnSpPr>
            <a:cxnSpLocks/>
          </p:cNvCxnSpPr>
          <p:nvPr/>
        </p:nvCxnSpPr>
        <p:spPr>
          <a:xfrm flipV="1">
            <a:off x="4994360" y="3606094"/>
            <a:ext cx="152400" cy="1298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9E04B64-5567-804B-963A-5A37E65B62A3}"/>
              </a:ext>
            </a:extLst>
          </p:cNvPr>
          <p:cNvCxnSpPr>
            <a:cxnSpLocks/>
          </p:cNvCxnSpPr>
          <p:nvPr/>
        </p:nvCxnSpPr>
        <p:spPr>
          <a:xfrm flipH="1" flipV="1">
            <a:off x="5592530" y="3544636"/>
            <a:ext cx="1540997" cy="1298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3CA2CDC-DA43-D542-AFFE-8CB8A3FCD3B8}"/>
              </a:ext>
            </a:extLst>
          </p:cNvPr>
          <p:cNvCxnSpPr>
            <a:cxnSpLocks/>
          </p:cNvCxnSpPr>
          <p:nvPr/>
        </p:nvCxnSpPr>
        <p:spPr>
          <a:xfrm flipH="1" flipV="1">
            <a:off x="3798236" y="2434841"/>
            <a:ext cx="1272325" cy="590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7B9855A-0FE9-FE44-B794-E869DE98F0B9}"/>
              </a:ext>
            </a:extLst>
          </p:cNvPr>
          <p:cNvSpPr txBox="1"/>
          <p:nvPr/>
        </p:nvSpPr>
        <p:spPr>
          <a:xfrm>
            <a:off x="4478694" y="2295331"/>
            <a:ext cx="6762429" cy="369332"/>
          </a:xfrm>
          <a:prstGeom prst="rect">
            <a:avLst/>
          </a:prstGeom>
          <a:noFill/>
        </p:spPr>
        <p:txBody>
          <a:bodyPr wrap="none" rtlCol="0">
            <a:spAutoFit/>
          </a:bodyPr>
          <a:lstStyle/>
          <a:p>
            <a:r>
              <a:rPr lang="en-US" dirty="0"/>
              <a:t>original data (the 1) we wanted to look up gets passed back to the </a:t>
            </a:r>
            <a:r>
              <a:rPr lang="en-US" dirty="0" err="1"/>
              <a:t>cpu</a:t>
            </a:r>
            <a:endParaRPr lang="en-US" dirty="0"/>
          </a:p>
        </p:txBody>
      </p:sp>
      <p:sp>
        <p:nvSpPr>
          <p:cNvPr id="23" name="TextBox 22">
            <a:extLst>
              <a:ext uri="{FF2B5EF4-FFF2-40B4-BE49-F238E27FC236}">
                <a16:creationId xmlns:a16="http://schemas.microsoft.com/office/drawing/2014/main" id="{5D11A14E-CCBF-2A48-8E0F-B3B76FFCB257}"/>
              </a:ext>
            </a:extLst>
          </p:cNvPr>
          <p:cNvSpPr txBox="1"/>
          <p:nvPr/>
        </p:nvSpPr>
        <p:spPr>
          <a:xfrm>
            <a:off x="2526161" y="1290585"/>
            <a:ext cx="704039" cy="461665"/>
          </a:xfrm>
          <a:prstGeom prst="rect">
            <a:avLst/>
          </a:prstGeom>
          <a:noFill/>
        </p:spPr>
        <p:txBody>
          <a:bodyPr wrap="none" rtlCol="0">
            <a:spAutoFit/>
          </a:bodyPr>
          <a:lstStyle/>
          <a:p>
            <a:r>
              <a:rPr lang="en-US" sz="2400" dirty="0"/>
              <a:t>CPU</a:t>
            </a:r>
          </a:p>
        </p:txBody>
      </p:sp>
      <p:sp>
        <p:nvSpPr>
          <p:cNvPr id="24" name="TextBox 23">
            <a:extLst>
              <a:ext uri="{FF2B5EF4-FFF2-40B4-BE49-F238E27FC236}">
                <a16:creationId xmlns:a16="http://schemas.microsoft.com/office/drawing/2014/main" id="{6FF31579-DB64-AF4C-AE8F-A4B4C5456BB2}"/>
              </a:ext>
            </a:extLst>
          </p:cNvPr>
          <p:cNvSpPr txBox="1"/>
          <p:nvPr/>
        </p:nvSpPr>
        <p:spPr>
          <a:xfrm>
            <a:off x="7133527" y="3606094"/>
            <a:ext cx="2239347" cy="923330"/>
          </a:xfrm>
          <a:prstGeom prst="rect">
            <a:avLst/>
          </a:prstGeom>
          <a:noFill/>
        </p:spPr>
        <p:txBody>
          <a:bodyPr wrap="square" rtlCol="0">
            <a:spAutoFit/>
          </a:bodyPr>
          <a:lstStyle/>
          <a:p>
            <a:r>
              <a:rPr lang="en-US" dirty="0"/>
              <a:t>all the data from the block gets brought to the cache</a:t>
            </a:r>
          </a:p>
        </p:txBody>
      </p:sp>
      <p:sp>
        <p:nvSpPr>
          <p:cNvPr id="18" name="Footer Placeholder 3">
            <a:extLst>
              <a:ext uri="{FF2B5EF4-FFF2-40B4-BE49-F238E27FC236}">
                <a16:creationId xmlns:a16="http://schemas.microsoft.com/office/drawing/2014/main" id="{80D80D93-7A06-3A4E-871E-AE33E9315F67}"/>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3236694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5A940-4496-4951-932A-5963513BB1C7}"/>
              </a:ext>
            </a:extLst>
          </p:cNvPr>
          <p:cNvSpPr>
            <a:spLocks noGrp="1"/>
          </p:cNvSpPr>
          <p:nvPr>
            <p:ph type="title"/>
          </p:nvPr>
        </p:nvSpPr>
        <p:spPr/>
        <p:txBody>
          <a:bodyPr/>
          <a:lstStyle/>
          <a:p>
            <a:r>
              <a:rPr lang="en-US" dirty="0">
                <a:solidFill>
                  <a:srgbClr val="4C3282"/>
                </a:solidFill>
              </a:rPr>
              <a:t>Incorrect Assumptions</a:t>
            </a:r>
          </a:p>
        </p:txBody>
      </p:sp>
      <p:sp>
        <p:nvSpPr>
          <p:cNvPr id="3" name="Content Placeholder 2">
            <a:extLst>
              <a:ext uri="{FF2B5EF4-FFF2-40B4-BE49-F238E27FC236}">
                <a16:creationId xmlns:a16="http://schemas.microsoft.com/office/drawing/2014/main" id="{E84CC500-533D-498E-9A87-B16C13263866}"/>
              </a:ext>
            </a:extLst>
          </p:cNvPr>
          <p:cNvSpPr>
            <a:spLocks noGrp="1"/>
          </p:cNvSpPr>
          <p:nvPr>
            <p:ph idx="1"/>
          </p:nvPr>
        </p:nvSpPr>
        <p:spPr/>
        <p:txBody>
          <a:bodyPr/>
          <a:lstStyle/>
          <a:p>
            <a:r>
              <a:rPr lang="en-US" dirty="0"/>
              <a:t>Accessing memory is a quick and constant-time operation</a:t>
            </a:r>
          </a:p>
          <a:p>
            <a:endParaRPr lang="en-US" dirty="0"/>
          </a:p>
          <a:p>
            <a:r>
              <a:rPr lang="en-US" dirty="0"/>
              <a:t>Sometimes accessing memory is cheaper and easier than at other times</a:t>
            </a:r>
          </a:p>
          <a:p>
            <a:r>
              <a:rPr lang="en-US" dirty="0"/>
              <a:t>Sometimes accessing memory is very slow</a:t>
            </a:r>
          </a:p>
          <a:p>
            <a:endParaRPr lang="en-US" dirty="0"/>
          </a:p>
          <a:p>
            <a:endParaRPr lang="en-US" dirty="0"/>
          </a:p>
        </p:txBody>
      </p:sp>
      <p:sp>
        <p:nvSpPr>
          <p:cNvPr id="4" name="Footer Placeholder 3">
            <a:extLst>
              <a:ext uri="{FF2B5EF4-FFF2-40B4-BE49-F238E27FC236}">
                <a16:creationId xmlns:a16="http://schemas.microsoft.com/office/drawing/2014/main" id="{5E41B6FF-B443-414D-82D3-DF020F15217E}"/>
              </a:ext>
            </a:extLst>
          </p:cNvPr>
          <p:cNvSpPr>
            <a:spLocks noGrp="1"/>
          </p:cNvSpPr>
          <p:nvPr>
            <p:ph type="ftr" sz="quarter" idx="11"/>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18 - Kasey Champion</a:t>
            </a:r>
          </a:p>
        </p:txBody>
      </p:sp>
      <p:sp>
        <p:nvSpPr>
          <p:cNvPr id="5" name="Slide Number Placeholder 4">
            <a:extLst>
              <a:ext uri="{FF2B5EF4-FFF2-40B4-BE49-F238E27FC236}">
                <a16:creationId xmlns:a16="http://schemas.microsoft.com/office/drawing/2014/main" id="{22DA5C46-30E6-45CA-97EF-BE2ED77C0425}"/>
              </a:ext>
            </a:extLst>
          </p:cNvPr>
          <p:cNvSpPr>
            <a:spLocks noGrp="1"/>
          </p:cNvSpPr>
          <p:nvPr>
            <p:ph type="sldNum" sz="quarter" idx="12"/>
          </p:nvPr>
        </p:nvSpPr>
        <p:spPr/>
        <p:txBody>
          <a:bodyPr/>
          <a:lstStyle/>
          <a:p>
            <a:fld id="{659665DE-58FC-41F4-AC58-2C90A5E00527}" type="slidenum">
              <a:rPr lang="en-US" smtClean="0"/>
              <a:t>5</a:t>
            </a:fld>
            <a:endParaRPr lang="en-US"/>
          </a:p>
        </p:txBody>
      </p:sp>
      <p:sp>
        <p:nvSpPr>
          <p:cNvPr id="6" name="TextBox 5">
            <a:extLst>
              <a:ext uri="{FF2B5EF4-FFF2-40B4-BE49-F238E27FC236}">
                <a16:creationId xmlns:a16="http://schemas.microsoft.com/office/drawing/2014/main" id="{14541F92-9B3C-4C35-B3DE-1A21AF46561B}"/>
              </a:ext>
            </a:extLst>
          </p:cNvPr>
          <p:cNvSpPr txBox="1"/>
          <p:nvPr/>
        </p:nvSpPr>
        <p:spPr>
          <a:xfrm rot="20550395">
            <a:off x="7436642" y="1419222"/>
            <a:ext cx="881973" cy="523220"/>
          </a:xfrm>
          <a:prstGeom prst="rect">
            <a:avLst/>
          </a:prstGeom>
          <a:noFill/>
          <a:ln>
            <a:solidFill>
              <a:srgbClr val="FF0000"/>
            </a:solidFill>
          </a:ln>
        </p:spPr>
        <p:txBody>
          <a:bodyPr wrap="none" rtlCol="0">
            <a:spAutoFit/>
          </a:bodyPr>
          <a:lstStyle/>
          <a:p>
            <a:r>
              <a:rPr lang="en-US" sz="2800" dirty="0">
                <a:solidFill>
                  <a:srgbClr val="FF0000"/>
                </a:solidFill>
                <a:latin typeface="Segoe UI" panose="020B0502040204020203" pitchFamily="34" charset="0"/>
                <a:cs typeface="Segoe UI" panose="020B0502040204020203" pitchFamily="34" charset="0"/>
              </a:rPr>
              <a:t>Lies!</a:t>
            </a:r>
          </a:p>
        </p:txBody>
      </p:sp>
    </p:spTree>
    <p:extLst>
      <p:ext uri="{BB962C8B-B14F-4D97-AF65-F5344CB8AC3E}">
        <p14:creationId xmlns:p14="http://schemas.microsoft.com/office/powerpoint/2010/main" val="192506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77211-BF11-FA44-AD80-352AE2005F0F}"/>
              </a:ext>
            </a:extLst>
          </p:cNvPr>
          <p:cNvSpPr>
            <a:spLocks noGrp="1"/>
          </p:cNvSpPr>
          <p:nvPr>
            <p:ph type="title"/>
          </p:nvPr>
        </p:nvSpPr>
        <p:spPr/>
        <p:txBody>
          <a:bodyPr>
            <a:normAutofit fontScale="90000"/>
          </a:bodyPr>
          <a:lstStyle/>
          <a:p>
            <a:r>
              <a:rPr lang="en-US" dirty="0"/>
              <a:t>How does this pattern of memory grabbing affect our programs?</a:t>
            </a:r>
          </a:p>
        </p:txBody>
      </p:sp>
      <p:sp>
        <p:nvSpPr>
          <p:cNvPr id="3" name="Content Placeholder 2">
            <a:extLst>
              <a:ext uri="{FF2B5EF4-FFF2-40B4-BE49-F238E27FC236}">
                <a16:creationId xmlns:a16="http://schemas.microsoft.com/office/drawing/2014/main" id="{F6F6F0D3-9BA4-2C4F-A170-98A95B674D98}"/>
              </a:ext>
            </a:extLst>
          </p:cNvPr>
          <p:cNvSpPr>
            <a:spLocks noGrp="1"/>
          </p:cNvSpPr>
          <p:nvPr>
            <p:ph idx="1"/>
          </p:nvPr>
        </p:nvSpPr>
        <p:spPr/>
        <p:txBody>
          <a:bodyPr/>
          <a:lstStyle/>
          <a:p>
            <a:pPr marL="0" indent="0">
              <a:buNone/>
            </a:pPr>
            <a:r>
              <a:rPr lang="en-US" dirty="0"/>
              <a:t>- This should have a major impact on programming with arrays.  Say we access an index of an array that is stored in RAM.  Because we grab a whole bunch of contiguous memory even when we just access one index in RAM, we’ll probably be grabbing other nearby parts of our array and storing that in our cache for quick access later. </a:t>
            </a:r>
          </a:p>
          <a:p>
            <a:pPr marL="0" indent="0">
              <a:buNone/>
            </a:pPr>
            <a:endParaRPr lang="en-US" dirty="0"/>
          </a:p>
          <a:p>
            <a:pPr marL="0" indent="0">
              <a:buNone/>
            </a:pPr>
            <a:r>
              <a:rPr lang="en-US" dirty="0"/>
              <a:t>Imagine that the below memory is just an entire array of length 13, with some data in it.  </a:t>
            </a:r>
          </a:p>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9F9085CD-4DF9-E444-BEEA-75DA4D6F4F49}"/>
              </a:ext>
            </a:extLst>
          </p:cNvPr>
          <p:cNvSpPr>
            <a:spLocks noGrp="1"/>
          </p:cNvSpPr>
          <p:nvPr>
            <p:ph type="sldNum" sz="quarter" idx="12"/>
          </p:nvPr>
        </p:nvSpPr>
        <p:spPr/>
        <p:txBody>
          <a:bodyPr/>
          <a:lstStyle/>
          <a:p>
            <a:fld id="{659665DE-58FC-41F4-AC58-2C90A5E00527}" type="slidenum">
              <a:rPr lang="en-US" smtClean="0"/>
              <a:t>50</a:t>
            </a:fld>
            <a:endParaRPr lang="en-US"/>
          </a:p>
        </p:txBody>
      </p:sp>
      <p:pic>
        <p:nvPicPr>
          <p:cNvPr id="6" name="Content Placeholder 9">
            <a:extLst>
              <a:ext uri="{FF2B5EF4-FFF2-40B4-BE49-F238E27FC236}">
                <a16:creationId xmlns:a16="http://schemas.microsoft.com/office/drawing/2014/main" id="{FADD870A-E511-844F-A543-FEA31C1F3998}"/>
              </a:ext>
            </a:extLst>
          </p:cNvPr>
          <p:cNvPicPr>
            <a:picLocks noChangeAspect="1"/>
          </p:cNvPicPr>
          <p:nvPr/>
        </p:nvPicPr>
        <p:blipFill rotWithShape="1">
          <a:blip r:embed="rId2">
            <a:extLst>
              <a:ext uri="{28A0092B-C50C-407E-A947-70E740481C1C}">
                <a14:useLocalDpi xmlns:a14="http://schemas.microsoft.com/office/drawing/2010/main" val="0"/>
              </a:ext>
            </a:extLst>
          </a:blip>
          <a:srcRect r="36609" b="4169"/>
          <a:stretch/>
        </p:blipFill>
        <p:spPr>
          <a:xfrm>
            <a:off x="1820038" y="4485855"/>
            <a:ext cx="5184604" cy="669382"/>
          </a:xfrm>
          <a:prstGeom prst="rect">
            <a:avLst/>
          </a:prstGeom>
        </p:spPr>
      </p:pic>
      <p:cxnSp>
        <p:nvCxnSpPr>
          <p:cNvPr id="7" name="Straight Arrow Connector 6">
            <a:extLst>
              <a:ext uri="{FF2B5EF4-FFF2-40B4-BE49-F238E27FC236}">
                <a16:creationId xmlns:a16="http://schemas.microsoft.com/office/drawing/2014/main" id="{C4A0115F-D6EF-6447-B38E-63445FEBD079}"/>
              </a:ext>
            </a:extLst>
          </p:cNvPr>
          <p:cNvCxnSpPr>
            <a:cxnSpLocks/>
          </p:cNvCxnSpPr>
          <p:nvPr/>
        </p:nvCxnSpPr>
        <p:spPr>
          <a:xfrm>
            <a:off x="3709359" y="3864634"/>
            <a:ext cx="0" cy="500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ight Bracket 7">
            <a:extLst>
              <a:ext uri="{FF2B5EF4-FFF2-40B4-BE49-F238E27FC236}">
                <a16:creationId xmlns:a16="http://schemas.microsoft.com/office/drawing/2014/main" id="{4477421C-A4B3-F644-BFE1-80E96868F6F6}"/>
              </a:ext>
            </a:extLst>
          </p:cNvPr>
          <p:cNvSpPr/>
          <p:nvPr/>
        </p:nvSpPr>
        <p:spPr>
          <a:xfrm rot="5400000">
            <a:off x="3476445" y="3627915"/>
            <a:ext cx="465826" cy="342647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9C4B4A80-157B-564D-ACB2-9570105E2A47}"/>
              </a:ext>
            </a:extLst>
          </p:cNvPr>
          <p:cNvSpPr txBox="1"/>
          <p:nvPr/>
        </p:nvSpPr>
        <p:spPr>
          <a:xfrm>
            <a:off x="2251493" y="5804553"/>
            <a:ext cx="5667555" cy="923330"/>
          </a:xfrm>
          <a:prstGeom prst="rect">
            <a:avLst/>
          </a:prstGeom>
          <a:noFill/>
        </p:spPr>
        <p:txBody>
          <a:bodyPr wrap="square" rtlCol="0">
            <a:spAutoFit/>
          </a:bodyPr>
          <a:lstStyle/>
          <a:p>
            <a:r>
              <a:rPr lang="en-US" dirty="0"/>
              <a:t>Just by accessing one element we bring the nearby elements back with us to the cache. In this case, it’s almost all of the array!</a:t>
            </a:r>
          </a:p>
        </p:txBody>
      </p:sp>
      <p:sp>
        <p:nvSpPr>
          <p:cNvPr id="10" name="Footer Placeholder 3">
            <a:extLst>
              <a:ext uri="{FF2B5EF4-FFF2-40B4-BE49-F238E27FC236}">
                <a16:creationId xmlns:a16="http://schemas.microsoft.com/office/drawing/2014/main" id="{A4787C0F-1AE9-5144-863C-E720C316C0BF}"/>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2940542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FD213-1874-4642-8D11-91A4803901A1}"/>
              </a:ext>
            </a:extLst>
          </p:cNvPr>
          <p:cNvSpPr>
            <a:spLocks noGrp="1"/>
          </p:cNvSpPr>
          <p:nvPr>
            <p:ph type="title"/>
          </p:nvPr>
        </p:nvSpPr>
        <p:spPr/>
        <p:txBody>
          <a:bodyPr/>
          <a:lstStyle/>
          <a:p>
            <a:r>
              <a:rPr lang="en-US" dirty="0"/>
              <a:t>Another demo, but timed</a:t>
            </a:r>
          </a:p>
        </p:txBody>
      </p:sp>
      <p:sp>
        <p:nvSpPr>
          <p:cNvPr id="3" name="Content Placeholder 2">
            <a:extLst>
              <a:ext uri="{FF2B5EF4-FFF2-40B4-BE49-F238E27FC236}">
                <a16:creationId xmlns:a16="http://schemas.microsoft.com/office/drawing/2014/main" id="{9B4A6C96-A1FB-2140-AE56-61F6D849DC0E}"/>
              </a:ext>
            </a:extLst>
          </p:cNvPr>
          <p:cNvSpPr>
            <a:spLocks noGrp="1"/>
          </p:cNvSpPr>
          <p:nvPr>
            <p:ph idx="1"/>
          </p:nvPr>
        </p:nvSpPr>
        <p:spPr/>
        <p:txBody>
          <a:bodyPr/>
          <a:lstStyle/>
          <a:p>
            <a:r>
              <a:rPr lang="en-US" dirty="0">
                <a:hlinkClick r:id="rId3"/>
              </a:rPr>
              <a:t>https://repl.it/repls/MistyroseLinedTransformation</a:t>
            </a:r>
            <a:endParaRPr lang="en-US" dirty="0"/>
          </a:p>
          <a:p>
            <a:endParaRPr lang="en-US" dirty="0"/>
          </a:p>
          <a:p>
            <a:r>
              <a:rPr lang="en-US" dirty="0"/>
              <a:t>(takes about 15 seconds to run)</a:t>
            </a:r>
          </a:p>
        </p:txBody>
      </p:sp>
      <p:sp>
        <p:nvSpPr>
          <p:cNvPr id="5" name="Slide Number Placeholder 4">
            <a:extLst>
              <a:ext uri="{FF2B5EF4-FFF2-40B4-BE49-F238E27FC236}">
                <a16:creationId xmlns:a16="http://schemas.microsoft.com/office/drawing/2014/main" id="{4EE4BD3B-BEC1-D44B-9253-145DDAA286C7}"/>
              </a:ext>
            </a:extLst>
          </p:cNvPr>
          <p:cNvSpPr>
            <a:spLocks noGrp="1"/>
          </p:cNvSpPr>
          <p:nvPr>
            <p:ph type="sldNum" sz="quarter" idx="12"/>
          </p:nvPr>
        </p:nvSpPr>
        <p:spPr/>
        <p:txBody>
          <a:bodyPr/>
          <a:lstStyle/>
          <a:p>
            <a:fld id="{659665DE-58FC-41F4-AC58-2C90A5E00527}" type="slidenum">
              <a:rPr lang="en-US" smtClean="0"/>
              <a:t>51</a:t>
            </a:fld>
            <a:endParaRPr lang="en-US"/>
          </a:p>
        </p:txBody>
      </p:sp>
      <p:sp>
        <p:nvSpPr>
          <p:cNvPr id="6" name="Footer Placeholder 3">
            <a:extLst>
              <a:ext uri="{FF2B5EF4-FFF2-40B4-BE49-F238E27FC236}">
                <a16:creationId xmlns:a16="http://schemas.microsoft.com/office/drawing/2014/main" id="{4E8FECAE-1A78-2246-95AD-267A4F793E37}"/>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731938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9E0FA-A9A7-1644-9110-41EA2363D455}"/>
              </a:ext>
            </a:extLst>
          </p:cNvPr>
          <p:cNvSpPr>
            <a:spLocks noGrp="1"/>
          </p:cNvSpPr>
          <p:nvPr>
            <p:ph type="title"/>
          </p:nvPr>
        </p:nvSpPr>
        <p:spPr/>
        <p:txBody>
          <a:bodyPr/>
          <a:lstStyle/>
          <a:p>
            <a:r>
              <a:rPr lang="en-US" dirty="0"/>
              <a:t>Appendix</a:t>
            </a:r>
          </a:p>
        </p:txBody>
      </p:sp>
      <p:sp>
        <p:nvSpPr>
          <p:cNvPr id="3" name="Slide Number Placeholder 2">
            <a:extLst>
              <a:ext uri="{FF2B5EF4-FFF2-40B4-BE49-F238E27FC236}">
                <a16:creationId xmlns:a16="http://schemas.microsoft.com/office/drawing/2014/main" id="{E7811745-73E5-A74E-AEC0-B1B5012A4127}"/>
              </a:ext>
            </a:extLst>
          </p:cNvPr>
          <p:cNvSpPr>
            <a:spLocks noGrp="1"/>
          </p:cNvSpPr>
          <p:nvPr>
            <p:ph type="sldNum" sz="quarter" idx="12"/>
          </p:nvPr>
        </p:nvSpPr>
        <p:spPr/>
        <p:txBody>
          <a:bodyPr/>
          <a:lstStyle/>
          <a:p>
            <a:fld id="{659665DE-58FC-41F4-AC58-2C90A5E00527}" type="slidenum">
              <a:rPr lang="en-US" smtClean="0"/>
              <a:pPr/>
              <a:t>52</a:t>
            </a:fld>
            <a:endParaRPr lang="en-US"/>
          </a:p>
        </p:txBody>
      </p:sp>
      <p:sp>
        <p:nvSpPr>
          <p:cNvPr id="4" name="Text Placeholder 3">
            <a:extLst>
              <a:ext uri="{FF2B5EF4-FFF2-40B4-BE49-F238E27FC236}">
                <a16:creationId xmlns:a16="http://schemas.microsoft.com/office/drawing/2014/main" id="{6BA9555A-DE25-1D4A-BFDD-7D465B3CD143}"/>
              </a:ext>
            </a:extLst>
          </p:cNvPr>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F879B87C-4496-5C4D-8C7F-F749AF9DEFA2}"/>
              </a:ext>
            </a:extLst>
          </p:cNvPr>
          <p:cNvSpPr>
            <a:spLocks noGrp="1"/>
          </p:cNvSpPr>
          <p:nvPr>
            <p:ph type="ftr" sz="quarter" idx="3"/>
          </p:nvPr>
        </p:nvSpPr>
        <p:spPr/>
        <p:txBody>
          <a:bodyPr/>
          <a:lstStyle/>
          <a:p>
            <a:r>
              <a:rPr lang="en-US"/>
              <a:t>CSE 374 au 20 - Kasey Champion</a:t>
            </a:r>
            <a:endParaRPr lang="en-US" dirty="0"/>
          </a:p>
        </p:txBody>
      </p:sp>
    </p:spTree>
    <p:extLst>
      <p:ext uri="{BB962C8B-B14F-4D97-AF65-F5344CB8AC3E}">
        <p14:creationId xmlns:p14="http://schemas.microsoft.com/office/powerpoint/2010/main" val="3948105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FF8CE-157A-4821-8772-194B1CDFF721}"/>
              </a:ext>
            </a:extLst>
          </p:cNvPr>
          <p:cNvSpPr>
            <a:spLocks noGrp="1"/>
          </p:cNvSpPr>
          <p:nvPr>
            <p:ph type="title"/>
          </p:nvPr>
        </p:nvSpPr>
        <p:spPr/>
        <p:txBody>
          <a:bodyPr/>
          <a:lstStyle/>
          <a:p>
            <a:r>
              <a:rPr lang="en-US" dirty="0">
                <a:solidFill>
                  <a:srgbClr val="4C3282"/>
                </a:solidFill>
              </a:rPr>
              <a:t>Memory Architecture</a:t>
            </a:r>
          </a:p>
        </p:txBody>
      </p:sp>
      <p:sp>
        <p:nvSpPr>
          <p:cNvPr id="4" name="Footer Placeholder 3">
            <a:extLst>
              <a:ext uri="{FF2B5EF4-FFF2-40B4-BE49-F238E27FC236}">
                <a16:creationId xmlns:a16="http://schemas.microsoft.com/office/drawing/2014/main" id="{EA4B82D0-95D4-4568-B768-D3353BDCFEBB}"/>
              </a:ext>
            </a:extLst>
          </p:cNvPr>
          <p:cNvSpPr>
            <a:spLocks noGrp="1"/>
          </p:cNvSpPr>
          <p:nvPr>
            <p:ph type="ftr" sz="quarter" idx="11"/>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18 - Kasey Champion</a:t>
            </a:r>
          </a:p>
        </p:txBody>
      </p:sp>
      <p:sp>
        <p:nvSpPr>
          <p:cNvPr id="5" name="Slide Number Placeholder 4">
            <a:extLst>
              <a:ext uri="{FF2B5EF4-FFF2-40B4-BE49-F238E27FC236}">
                <a16:creationId xmlns:a16="http://schemas.microsoft.com/office/drawing/2014/main" id="{DB9677DF-FD46-4549-B533-BB38B8FEC81A}"/>
              </a:ext>
            </a:extLst>
          </p:cNvPr>
          <p:cNvSpPr>
            <a:spLocks noGrp="1"/>
          </p:cNvSpPr>
          <p:nvPr>
            <p:ph type="sldNum" sz="quarter" idx="12"/>
          </p:nvPr>
        </p:nvSpPr>
        <p:spPr/>
        <p:txBody>
          <a:bodyPr/>
          <a:lstStyle/>
          <a:p>
            <a:fld id="{659665DE-58FC-41F4-AC58-2C90A5E00527}" type="slidenum">
              <a:rPr lang="en-US" smtClean="0"/>
              <a:t>6</a:t>
            </a:fld>
            <a:endParaRPr lang="en-US"/>
          </a:p>
        </p:txBody>
      </p:sp>
      <p:sp>
        <p:nvSpPr>
          <p:cNvPr id="6" name="Rectangle 5">
            <a:extLst>
              <a:ext uri="{FF2B5EF4-FFF2-40B4-BE49-F238E27FC236}">
                <a16:creationId xmlns:a16="http://schemas.microsoft.com/office/drawing/2014/main" id="{7C10A9E3-2B36-4282-BB09-FF9EF62F4049}"/>
              </a:ext>
            </a:extLst>
          </p:cNvPr>
          <p:cNvSpPr/>
          <p:nvPr/>
        </p:nvSpPr>
        <p:spPr>
          <a:xfrm>
            <a:off x="1430417" y="1478238"/>
            <a:ext cx="4472247" cy="792480"/>
          </a:xfrm>
          <a:prstGeom prst="rect">
            <a:avLst/>
          </a:prstGeom>
          <a:solidFill>
            <a:srgbClr val="D8D8D8"/>
          </a:solid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C3282"/>
                </a:solidFill>
                <a:latin typeface="Segoe UI" panose="020B0502040204020203" pitchFamily="34" charset="0"/>
                <a:cs typeface="Segoe UI" panose="020B0502040204020203" pitchFamily="34" charset="0"/>
              </a:rPr>
              <a:t>CPU Register</a:t>
            </a:r>
          </a:p>
        </p:txBody>
      </p:sp>
      <p:sp>
        <p:nvSpPr>
          <p:cNvPr id="7" name="Rectangle 6">
            <a:extLst>
              <a:ext uri="{FF2B5EF4-FFF2-40B4-BE49-F238E27FC236}">
                <a16:creationId xmlns:a16="http://schemas.microsoft.com/office/drawing/2014/main" id="{0709884D-C4D9-4B54-831A-99D6628312E4}"/>
              </a:ext>
            </a:extLst>
          </p:cNvPr>
          <p:cNvSpPr/>
          <p:nvPr/>
        </p:nvSpPr>
        <p:spPr>
          <a:xfrm>
            <a:off x="1430417" y="2578839"/>
            <a:ext cx="4472247" cy="792480"/>
          </a:xfrm>
          <a:prstGeom prst="rect">
            <a:avLst/>
          </a:prstGeom>
          <a:solidFill>
            <a:srgbClr val="D8D8D8"/>
          </a:solid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C3282"/>
                </a:solidFill>
                <a:latin typeface="Segoe UI" panose="020B0502040204020203" pitchFamily="34" charset="0"/>
                <a:cs typeface="Segoe UI" panose="020B0502040204020203" pitchFamily="34" charset="0"/>
              </a:rPr>
              <a:t>L1 Cache</a:t>
            </a:r>
          </a:p>
        </p:txBody>
      </p:sp>
      <p:sp>
        <p:nvSpPr>
          <p:cNvPr id="8" name="Rectangle 7">
            <a:extLst>
              <a:ext uri="{FF2B5EF4-FFF2-40B4-BE49-F238E27FC236}">
                <a16:creationId xmlns:a16="http://schemas.microsoft.com/office/drawing/2014/main" id="{ABC58F59-A814-4B68-ADAF-C8BDD390F84F}"/>
              </a:ext>
            </a:extLst>
          </p:cNvPr>
          <p:cNvSpPr/>
          <p:nvPr/>
        </p:nvSpPr>
        <p:spPr>
          <a:xfrm>
            <a:off x="1430417" y="3679441"/>
            <a:ext cx="4472247" cy="792480"/>
          </a:xfrm>
          <a:prstGeom prst="rect">
            <a:avLst/>
          </a:prstGeom>
          <a:solidFill>
            <a:srgbClr val="D8D8D8"/>
          </a:solid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C3282"/>
                </a:solidFill>
                <a:latin typeface="Segoe UI" panose="020B0502040204020203" pitchFamily="34" charset="0"/>
                <a:cs typeface="Segoe UI" panose="020B0502040204020203" pitchFamily="34" charset="0"/>
              </a:rPr>
              <a:t>L2 Cache</a:t>
            </a:r>
          </a:p>
        </p:txBody>
      </p:sp>
      <p:sp>
        <p:nvSpPr>
          <p:cNvPr id="9" name="Rectangle 8">
            <a:extLst>
              <a:ext uri="{FF2B5EF4-FFF2-40B4-BE49-F238E27FC236}">
                <a16:creationId xmlns:a16="http://schemas.microsoft.com/office/drawing/2014/main" id="{B8BC031C-2627-46C0-AD6A-D95A04927B46}"/>
              </a:ext>
            </a:extLst>
          </p:cNvPr>
          <p:cNvSpPr/>
          <p:nvPr/>
        </p:nvSpPr>
        <p:spPr>
          <a:xfrm>
            <a:off x="1430417" y="4780043"/>
            <a:ext cx="4472247" cy="792480"/>
          </a:xfrm>
          <a:prstGeom prst="rect">
            <a:avLst/>
          </a:prstGeom>
          <a:solidFill>
            <a:srgbClr val="D8D8D8"/>
          </a:solid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C3282"/>
                </a:solidFill>
                <a:latin typeface="Segoe UI" panose="020B0502040204020203" pitchFamily="34" charset="0"/>
                <a:cs typeface="Segoe UI" panose="020B0502040204020203" pitchFamily="34" charset="0"/>
              </a:rPr>
              <a:t>RAM</a:t>
            </a:r>
          </a:p>
        </p:txBody>
      </p:sp>
      <p:sp>
        <p:nvSpPr>
          <p:cNvPr id="10" name="Rectangle 9">
            <a:extLst>
              <a:ext uri="{FF2B5EF4-FFF2-40B4-BE49-F238E27FC236}">
                <a16:creationId xmlns:a16="http://schemas.microsoft.com/office/drawing/2014/main" id="{892E1408-144E-499E-A44D-BEDF22D9C385}"/>
              </a:ext>
            </a:extLst>
          </p:cNvPr>
          <p:cNvSpPr/>
          <p:nvPr/>
        </p:nvSpPr>
        <p:spPr>
          <a:xfrm>
            <a:off x="1430417" y="5880644"/>
            <a:ext cx="4472247" cy="792480"/>
          </a:xfrm>
          <a:prstGeom prst="rect">
            <a:avLst/>
          </a:prstGeom>
          <a:solidFill>
            <a:srgbClr val="D8D8D8"/>
          </a:solidFill>
          <a:ln>
            <a:solidFill>
              <a:srgbClr val="4C3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C3282"/>
                </a:solidFill>
                <a:latin typeface="Segoe UI" panose="020B0502040204020203" pitchFamily="34" charset="0"/>
                <a:cs typeface="Segoe UI" panose="020B0502040204020203" pitchFamily="34" charset="0"/>
              </a:rPr>
              <a:t>Disk</a:t>
            </a:r>
          </a:p>
        </p:txBody>
      </p:sp>
      <p:cxnSp>
        <p:nvCxnSpPr>
          <p:cNvPr id="12" name="Straight Arrow Connector 11">
            <a:extLst>
              <a:ext uri="{FF2B5EF4-FFF2-40B4-BE49-F238E27FC236}">
                <a16:creationId xmlns:a16="http://schemas.microsoft.com/office/drawing/2014/main" id="{C0F41453-D971-4914-843B-1BB29DCA157F}"/>
              </a:ext>
            </a:extLst>
          </p:cNvPr>
          <p:cNvCxnSpPr>
            <a:stCxn id="6" idx="2"/>
            <a:endCxn id="7" idx="0"/>
          </p:cNvCxnSpPr>
          <p:nvPr/>
        </p:nvCxnSpPr>
        <p:spPr>
          <a:xfrm>
            <a:off x="3666541" y="2270718"/>
            <a:ext cx="0" cy="308121"/>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16E4B11-7300-4FE9-949C-C6E9556610BE}"/>
              </a:ext>
            </a:extLst>
          </p:cNvPr>
          <p:cNvCxnSpPr/>
          <p:nvPr/>
        </p:nvCxnSpPr>
        <p:spPr>
          <a:xfrm>
            <a:off x="3692304" y="3371320"/>
            <a:ext cx="0" cy="308121"/>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AAF3BF5-E534-42D0-9FDD-CD85E29C534E}"/>
              </a:ext>
            </a:extLst>
          </p:cNvPr>
          <p:cNvCxnSpPr/>
          <p:nvPr/>
        </p:nvCxnSpPr>
        <p:spPr>
          <a:xfrm>
            <a:off x="3670136" y="4471922"/>
            <a:ext cx="0" cy="308121"/>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AF4F6BA-16C5-4AF4-BB19-04BEBDD0A822}"/>
              </a:ext>
            </a:extLst>
          </p:cNvPr>
          <p:cNvCxnSpPr/>
          <p:nvPr/>
        </p:nvCxnSpPr>
        <p:spPr>
          <a:xfrm>
            <a:off x="3692716" y="5572523"/>
            <a:ext cx="0" cy="308121"/>
          </a:xfrm>
          <a:prstGeom prst="straightConnector1">
            <a:avLst/>
          </a:prstGeom>
          <a:ln>
            <a:solidFill>
              <a:srgbClr val="B6A479"/>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693076DF-05A9-422E-89E3-AC461FECDEF0}"/>
              </a:ext>
            </a:extLst>
          </p:cNvPr>
          <p:cNvGraphicFramePr>
            <a:graphicFrameLocks noGrp="1"/>
          </p:cNvGraphicFramePr>
          <p:nvPr/>
        </p:nvGraphicFramePr>
        <p:xfrm>
          <a:off x="6289338" y="793290"/>
          <a:ext cx="5521620" cy="5913811"/>
        </p:xfrm>
        <a:graphic>
          <a:graphicData uri="http://schemas.openxmlformats.org/drawingml/2006/table">
            <a:tbl>
              <a:tblPr firstRow="1" bandRow="1">
                <a:tableStyleId>{5C22544A-7EE6-4342-B048-85BDC9FD1C3A}</a:tableStyleId>
              </a:tblPr>
              <a:tblGrid>
                <a:gridCol w="2702992">
                  <a:extLst>
                    <a:ext uri="{9D8B030D-6E8A-4147-A177-3AD203B41FA5}">
                      <a16:colId xmlns:a16="http://schemas.microsoft.com/office/drawing/2014/main" val="1528278768"/>
                    </a:ext>
                  </a:extLst>
                </a:gridCol>
                <a:gridCol w="1330389">
                  <a:extLst>
                    <a:ext uri="{9D8B030D-6E8A-4147-A177-3AD203B41FA5}">
                      <a16:colId xmlns:a16="http://schemas.microsoft.com/office/drawing/2014/main" val="4017141031"/>
                    </a:ext>
                  </a:extLst>
                </a:gridCol>
                <a:gridCol w="1488239">
                  <a:extLst>
                    <a:ext uri="{9D8B030D-6E8A-4147-A177-3AD203B41FA5}">
                      <a16:colId xmlns:a16="http://schemas.microsoft.com/office/drawing/2014/main" val="2770130518"/>
                    </a:ext>
                  </a:extLst>
                </a:gridCol>
              </a:tblGrid>
              <a:tr h="499575">
                <a:tc>
                  <a:txBody>
                    <a:bodyPr/>
                    <a:lstStyle/>
                    <a:p>
                      <a:pPr algn="ctr"/>
                      <a:r>
                        <a:rPr lang="en-US" dirty="0">
                          <a:solidFill>
                            <a:srgbClr val="B6A479"/>
                          </a:solidFill>
                          <a:latin typeface="Segoe UI" panose="020B0502040204020203" pitchFamily="34" charset="0"/>
                          <a:cs typeface="Segoe UI" panose="020B0502040204020203" pitchFamily="34" charset="0"/>
                        </a:rPr>
                        <a:t>What is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rgbClr val="B6A479"/>
                          </a:solidFill>
                          <a:latin typeface="Segoe UI" panose="020B0502040204020203" pitchFamily="34" charset="0"/>
                          <a:cs typeface="Segoe UI" panose="020B0502040204020203" pitchFamily="34" charset="0"/>
                        </a:rPr>
                        <a:t>Typical Size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rgbClr val="B6A479"/>
                          </a:solidFill>
                          <a:latin typeface="Segoe UI" panose="020B0502040204020203" pitchFamily="34" charset="0"/>
                          <a:cs typeface="Segoe UI" panose="020B0502040204020203" pitchFamily="34" charset="0"/>
                        </a:rPr>
                        <a:t>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3386304"/>
                  </a:ext>
                </a:extLst>
              </a:tr>
              <a:tr h="1016936">
                <a:tc>
                  <a:txBody>
                    <a:bodyPr/>
                    <a:lstStyle/>
                    <a:p>
                      <a:pPr algn="ctr"/>
                      <a:r>
                        <a:rPr lang="en-US" dirty="0">
                          <a:latin typeface="Segoe UI" panose="020B0502040204020203" pitchFamily="34" charset="0"/>
                          <a:cs typeface="Segoe UI" panose="020B0502040204020203" pitchFamily="34" charset="0"/>
                        </a:rPr>
                        <a:t>The brain of the computer!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Segoe UI" panose="020B0502040204020203" pitchFamily="34" charset="0"/>
                          <a:cs typeface="Segoe UI" panose="020B0502040204020203" pitchFamily="34" charset="0"/>
                        </a:rPr>
                        <a:t>32 bits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Segoe UI" panose="020B0502040204020203" pitchFamily="34" charset="0"/>
                          <a:cs typeface="Segoe UI" panose="020B0502040204020203" pitchFamily="34" charset="0"/>
                        </a:rPr>
                        <a:t>≈free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2683731"/>
                  </a:ext>
                </a:extLst>
              </a:tr>
              <a:tr h="1057275">
                <a:tc>
                  <a:txBody>
                    <a:bodyPr/>
                    <a:lstStyle/>
                    <a:p>
                      <a:pPr algn="ctr"/>
                      <a:r>
                        <a:rPr lang="en-US" dirty="0">
                          <a:latin typeface="Segoe UI" panose="020B0502040204020203" pitchFamily="34" charset="0"/>
                          <a:cs typeface="Segoe UI" panose="020B0502040204020203" pitchFamily="34" charset="0"/>
                        </a:rPr>
                        <a:t>Extra memory to make accessing it faster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Segoe UI" panose="020B0502040204020203" pitchFamily="34" charset="0"/>
                          <a:cs typeface="Segoe UI" panose="020B0502040204020203" pitchFamily="34" charset="0"/>
                        </a:rPr>
                        <a:t>128KB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Segoe UI" panose="020B0502040204020203" pitchFamily="34" charset="0"/>
                          <a:cs typeface="Segoe UI" panose="020B0502040204020203" pitchFamily="34" charset="0"/>
                        </a:rPr>
                        <a:t>0.5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6464808"/>
                  </a:ext>
                </a:extLst>
              </a:tr>
              <a:tr h="11644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Extra memory to make accessing it faster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Segoe UI" panose="020B0502040204020203" pitchFamily="34" charset="0"/>
                          <a:cs typeface="Segoe UI" panose="020B0502040204020203" pitchFamily="34" charset="0"/>
                        </a:rPr>
                        <a:t>2MB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Segoe UI" panose="020B0502040204020203" pitchFamily="34" charset="0"/>
                          <a:cs typeface="Segoe UI" panose="020B0502040204020203" pitchFamily="34" charset="0"/>
                        </a:rPr>
                        <a:t>7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2862849"/>
                  </a:ext>
                </a:extLst>
              </a:tr>
              <a:tr h="1035843">
                <a:tc>
                  <a:txBody>
                    <a:bodyPr/>
                    <a:lstStyle/>
                    <a:p>
                      <a:pPr algn="ctr"/>
                      <a:r>
                        <a:rPr lang="en-US" dirty="0">
                          <a:latin typeface="Segoe UI" panose="020B0502040204020203" pitchFamily="34" charset="0"/>
                          <a:cs typeface="Segoe UI" panose="020B0502040204020203" pitchFamily="34" charset="0"/>
                        </a:rPr>
                        <a:t>Working memory, what your programs need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Segoe UI" panose="020B0502040204020203" pitchFamily="34" charset="0"/>
                          <a:cs typeface="Segoe UI" panose="020B0502040204020203" pitchFamily="34" charset="0"/>
                        </a:rPr>
                        <a:t>8GB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Segoe UI" panose="020B0502040204020203" pitchFamily="34" charset="0"/>
                          <a:cs typeface="Segoe UI" panose="020B0502040204020203" pitchFamily="34" charset="0"/>
                        </a:rPr>
                        <a:t>100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8798267"/>
                  </a:ext>
                </a:extLst>
              </a:tr>
              <a:tr h="999245">
                <a:tc>
                  <a:txBody>
                    <a:bodyPr/>
                    <a:lstStyle/>
                    <a:p>
                      <a:pPr algn="ctr"/>
                      <a:r>
                        <a:rPr lang="en-US" dirty="0">
                          <a:latin typeface="Segoe UI" panose="020B0502040204020203" pitchFamily="34" charset="0"/>
                          <a:cs typeface="Segoe UI" panose="020B0502040204020203" pitchFamily="34" charset="0"/>
                        </a:rPr>
                        <a:t>Large, longtime storage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Segoe UI" panose="020B0502040204020203" pitchFamily="34" charset="0"/>
                          <a:cs typeface="Segoe UI" panose="020B0502040204020203" pitchFamily="34" charset="0"/>
                        </a:rPr>
                        <a:t>1 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Segoe UI" panose="020B0502040204020203" pitchFamily="34" charset="0"/>
                          <a:cs typeface="Segoe UI" panose="020B0502040204020203" pitchFamily="34" charset="0"/>
                        </a:rPr>
                        <a:t>8,000,000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2123390"/>
                  </a:ext>
                </a:extLst>
              </a:tr>
            </a:tbl>
          </a:graphicData>
        </a:graphic>
      </p:graphicFrame>
    </p:spTree>
    <p:extLst>
      <p:ext uri="{BB962C8B-B14F-4D97-AF65-F5344CB8AC3E}">
        <p14:creationId xmlns:p14="http://schemas.microsoft.com/office/powerpoint/2010/main" val="3690065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617BE-58C5-EC4F-8038-A95EF4992CA7}"/>
              </a:ext>
            </a:extLst>
          </p:cNvPr>
          <p:cNvSpPr>
            <a:spLocks noGrp="1"/>
          </p:cNvSpPr>
          <p:nvPr>
            <p:ph type="title"/>
          </p:nvPr>
        </p:nvSpPr>
        <p:spPr/>
        <p:txBody>
          <a:bodyPr/>
          <a:lstStyle/>
          <a:p>
            <a:r>
              <a:rPr lang="en-US" dirty="0"/>
              <a:t>RAM (Random-Access Memory)</a:t>
            </a:r>
          </a:p>
        </p:txBody>
      </p:sp>
      <p:sp>
        <p:nvSpPr>
          <p:cNvPr id="3" name="Content Placeholder 2">
            <a:extLst>
              <a:ext uri="{FF2B5EF4-FFF2-40B4-BE49-F238E27FC236}">
                <a16:creationId xmlns:a16="http://schemas.microsoft.com/office/drawing/2014/main" id="{05042262-1C1D-CE4A-82CC-78DE5F358B1C}"/>
              </a:ext>
            </a:extLst>
          </p:cNvPr>
          <p:cNvSpPr>
            <a:spLocks noGrp="1"/>
          </p:cNvSpPr>
          <p:nvPr>
            <p:ph idx="1"/>
          </p:nvPr>
        </p:nvSpPr>
        <p:spPr>
          <a:xfrm>
            <a:off x="575240" y="1463857"/>
            <a:ext cx="7654360" cy="4845504"/>
          </a:xfrm>
        </p:spPr>
        <p:txBody>
          <a:bodyPr/>
          <a:lstStyle/>
          <a:p>
            <a:r>
              <a:rPr lang="en-US" dirty="0"/>
              <a:t>- </a:t>
            </a:r>
            <a:r>
              <a:rPr lang="en-US" b="1" dirty="0"/>
              <a:t>RAM is where data gets stored for the programs you run. Think of it as the main memory storage location for your programs.</a:t>
            </a:r>
          </a:p>
          <a:p>
            <a:endParaRPr lang="en-US" dirty="0"/>
          </a:p>
          <a:p>
            <a:pPr marL="0" indent="0">
              <a:buNone/>
            </a:pPr>
            <a:r>
              <a:rPr lang="en-US" dirty="0"/>
              <a:t>- RAM goes by a ton of different names: memory, main memory, RAM are all names for this same thing.</a:t>
            </a:r>
          </a:p>
        </p:txBody>
      </p:sp>
      <p:sp>
        <p:nvSpPr>
          <p:cNvPr id="4" name="Footer Placeholder 3">
            <a:extLst>
              <a:ext uri="{FF2B5EF4-FFF2-40B4-BE49-F238E27FC236}">
                <a16:creationId xmlns:a16="http://schemas.microsoft.com/office/drawing/2014/main" id="{C550F95F-6BB9-2548-8CCD-33096E1189BE}"/>
              </a:ext>
            </a:extLst>
          </p:cNvPr>
          <p:cNvSpPr>
            <a:spLocks noGrp="1"/>
          </p:cNvSpPr>
          <p:nvPr>
            <p:ph type="ftr" sz="quarter" idx="11"/>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CSE 373 SP 20- Zach Chun</a:t>
            </a:r>
          </a:p>
        </p:txBody>
      </p:sp>
      <p:sp>
        <p:nvSpPr>
          <p:cNvPr id="5" name="Slide Number Placeholder 4">
            <a:extLst>
              <a:ext uri="{FF2B5EF4-FFF2-40B4-BE49-F238E27FC236}">
                <a16:creationId xmlns:a16="http://schemas.microsoft.com/office/drawing/2014/main" id="{E3B01875-FE71-7841-B74E-0A52E86614B9}"/>
              </a:ext>
            </a:extLst>
          </p:cNvPr>
          <p:cNvSpPr>
            <a:spLocks noGrp="1"/>
          </p:cNvSpPr>
          <p:nvPr>
            <p:ph type="sldNum" sz="quarter" idx="12"/>
          </p:nvPr>
        </p:nvSpPr>
        <p:spPr/>
        <p:txBody>
          <a:bodyPr/>
          <a:lstStyle/>
          <a:p>
            <a:fld id="{659665DE-58FC-41F4-AC58-2C90A5E00527}" type="slidenum">
              <a:rPr lang="en-US" smtClean="0"/>
              <a:t>7</a:t>
            </a:fld>
            <a:endParaRPr lang="en-US"/>
          </a:p>
        </p:txBody>
      </p:sp>
      <p:pic>
        <p:nvPicPr>
          <p:cNvPr id="6" name="Picture 5">
            <a:extLst>
              <a:ext uri="{FF2B5EF4-FFF2-40B4-BE49-F238E27FC236}">
                <a16:creationId xmlns:a16="http://schemas.microsoft.com/office/drawing/2014/main" id="{F407386F-AD8E-8541-A53D-0FFB1656D68C}"/>
              </a:ext>
            </a:extLst>
          </p:cNvPr>
          <p:cNvPicPr>
            <a:picLocks noChangeAspect="1"/>
          </p:cNvPicPr>
          <p:nvPr/>
        </p:nvPicPr>
        <p:blipFill>
          <a:blip r:embed="rId3"/>
          <a:stretch>
            <a:fillRect/>
          </a:stretch>
        </p:blipFill>
        <p:spPr>
          <a:xfrm>
            <a:off x="1271592" y="3662761"/>
            <a:ext cx="5527529" cy="2880361"/>
          </a:xfrm>
          <a:prstGeom prst="rect">
            <a:avLst/>
          </a:prstGeom>
        </p:spPr>
      </p:pic>
      <p:pic>
        <p:nvPicPr>
          <p:cNvPr id="8" name="Picture 7">
            <a:extLst>
              <a:ext uri="{FF2B5EF4-FFF2-40B4-BE49-F238E27FC236}">
                <a16:creationId xmlns:a16="http://schemas.microsoft.com/office/drawing/2014/main" id="{C409EC9A-4CA9-FA4E-B0D8-93444127C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8973" y="1155429"/>
            <a:ext cx="3519466" cy="5014664"/>
          </a:xfrm>
          <a:prstGeom prst="rect">
            <a:avLst/>
          </a:prstGeom>
        </p:spPr>
      </p:pic>
    </p:spTree>
    <p:extLst>
      <p:ext uri="{BB962C8B-B14F-4D97-AF65-F5344CB8AC3E}">
        <p14:creationId xmlns:p14="http://schemas.microsoft.com/office/powerpoint/2010/main" val="1949194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39E0A-7710-AA4D-A037-6A961F3B96D1}"/>
              </a:ext>
            </a:extLst>
          </p:cNvPr>
          <p:cNvSpPr>
            <a:spLocks noGrp="1"/>
          </p:cNvSpPr>
          <p:nvPr>
            <p:ph type="title"/>
          </p:nvPr>
        </p:nvSpPr>
        <p:spPr/>
        <p:txBody>
          <a:bodyPr>
            <a:normAutofit/>
          </a:bodyPr>
          <a:lstStyle/>
          <a:p>
            <a:r>
              <a:rPr lang="en-US" dirty="0"/>
              <a:t>RAM can be represented as a huge array</a:t>
            </a:r>
          </a:p>
        </p:txBody>
      </p:sp>
      <p:sp>
        <p:nvSpPr>
          <p:cNvPr id="5" name="Slide Number Placeholder 4">
            <a:extLst>
              <a:ext uri="{FF2B5EF4-FFF2-40B4-BE49-F238E27FC236}">
                <a16:creationId xmlns:a16="http://schemas.microsoft.com/office/drawing/2014/main" id="{35AD2887-FC61-9E41-874D-575E2912C54B}"/>
              </a:ext>
            </a:extLst>
          </p:cNvPr>
          <p:cNvSpPr>
            <a:spLocks noGrp="1"/>
          </p:cNvSpPr>
          <p:nvPr>
            <p:ph type="sldNum" sz="quarter" idx="12"/>
          </p:nvPr>
        </p:nvSpPr>
        <p:spPr/>
        <p:txBody>
          <a:bodyPr/>
          <a:lstStyle/>
          <a:p>
            <a:fld id="{659665DE-58FC-41F4-AC58-2C90A5E00527}" type="slidenum">
              <a:rPr lang="en-US" smtClean="0"/>
              <a:t>8</a:t>
            </a:fld>
            <a:endParaRPr lang="en-US"/>
          </a:p>
        </p:txBody>
      </p:sp>
      <p:pic>
        <p:nvPicPr>
          <p:cNvPr id="6" name="Content Placeholder 5">
            <a:extLst>
              <a:ext uri="{FF2B5EF4-FFF2-40B4-BE49-F238E27FC236}">
                <a16:creationId xmlns:a16="http://schemas.microsoft.com/office/drawing/2014/main" id="{4B12281A-62BC-2042-85CE-996EE7D78C61}"/>
              </a:ext>
            </a:extLst>
          </p:cNvPr>
          <p:cNvPicPr>
            <a:picLocks noGrp="1" noChangeAspect="1"/>
          </p:cNvPicPr>
          <p:nvPr>
            <p:ph idx="1"/>
          </p:nvPr>
        </p:nvPicPr>
        <p:blipFill>
          <a:blip r:embed="rId3"/>
          <a:stretch>
            <a:fillRect/>
          </a:stretch>
        </p:blipFill>
        <p:spPr>
          <a:xfrm>
            <a:off x="294666" y="2696317"/>
            <a:ext cx="4774264" cy="2487839"/>
          </a:xfrm>
          <a:prstGeom prst="rect">
            <a:avLst/>
          </a:prstGeom>
        </p:spPr>
      </p:pic>
      <p:sp>
        <p:nvSpPr>
          <p:cNvPr id="7" name="TextBox 6">
            <a:extLst>
              <a:ext uri="{FF2B5EF4-FFF2-40B4-BE49-F238E27FC236}">
                <a16:creationId xmlns:a16="http://schemas.microsoft.com/office/drawing/2014/main" id="{B406ACA7-66E6-0740-88A1-FA8DBBCBE0C0}"/>
              </a:ext>
            </a:extLst>
          </p:cNvPr>
          <p:cNvSpPr txBox="1"/>
          <p:nvPr/>
        </p:nvSpPr>
        <p:spPr>
          <a:xfrm>
            <a:off x="5138358" y="3481250"/>
            <a:ext cx="576943" cy="1015663"/>
          </a:xfrm>
          <a:prstGeom prst="rect">
            <a:avLst/>
          </a:prstGeom>
          <a:noFill/>
        </p:spPr>
        <p:txBody>
          <a:bodyPr wrap="square" rtlCol="0">
            <a:spAutoFit/>
          </a:bodyPr>
          <a:lstStyle/>
          <a:p>
            <a:r>
              <a:rPr lang="en-US" sz="6000" dirty="0"/>
              <a:t>=</a:t>
            </a:r>
          </a:p>
        </p:txBody>
      </p:sp>
      <p:pic>
        <p:nvPicPr>
          <p:cNvPr id="9" name="Picture 8">
            <a:extLst>
              <a:ext uri="{FF2B5EF4-FFF2-40B4-BE49-F238E27FC236}">
                <a16:creationId xmlns:a16="http://schemas.microsoft.com/office/drawing/2014/main" id="{2BC7EB34-B1B7-5C4F-B554-5AD683E8C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7890" y="3589697"/>
            <a:ext cx="5804608" cy="1232757"/>
          </a:xfrm>
          <a:prstGeom prst="rect">
            <a:avLst/>
          </a:prstGeom>
        </p:spPr>
      </p:pic>
      <p:sp>
        <p:nvSpPr>
          <p:cNvPr id="3" name="Explosion 1 2">
            <a:extLst>
              <a:ext uri="{FF2B5EF4-FFF2-40B4-BE49-F238E27FC236}">
                <a16:creationId xmlns:a16="http://schemas.microsoft.com/office/drawing/2014/main" id="{790AC91E-70F1-464C-A1F2-6694DE9C38B5}"/>
              </a:ext>
            </a:extLst>
          </p:cNvPr>
          <p:cNvSpPr/>
          <p:nvPr/>
        </p:nvSpPr>
        <p:spPr>
          <a:xfrm>
            <a:off x="8735065" y="931672"/>
            <a:ext cx="3916393" cy="284223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main takeaway</a:t>
            </a:r>
          </a:p>
        </p:txBody>
      </p:sp>
      <p:sp>
        <p:nvSpPr>
          <p:cNvPr id="8" name="TextBox 7">
            <a:extLst>
              <a:ext uri="{FF2B5EF4-FFF2-40B4-BE49-F238E27FC236}">
                <a16:creationId xmlns:a16="http://schemas.microsoft.com/office/drawing/2014/main" id="{53026AB9-6DE7-3841-BD07-14FB8EEF2A9A}"/>
              </a:ext>
            </a:extLst>
          </p:cNvPr>
          <p:cNvSpPr txBox="1"/>
          <p:nvPr/>
        </p:nvSpPr>
        <p:spPr>
          <a:xfrm>
            <a:off x="465990" y="6151695"/>
            <a:ext cx="10969221" cy="369332"/>
          </a:xfrm>
          <a:prstGeom prst="rect">
            <a:avLst/>
          </a:prstGeom>
          <a:noFill/>
        </p:spPr>
        <p:txBody>
          <a:bodyPr wrap="none" rtlCol="0">
            <a:spAutoFit/>
          </a:bodyPr>
          <a:lstStyle/>
          <a:p>
            <a:r>
              <a:rPr lang="en-US" dirty="0"/>
              <a:t>If you’re interested in deeper than this : </a:t>
            </a:r>
            <a:r>
              <a:rPr lang="en-US" dirty="0">
                <a:hlinkClick r:id="rId5"/>
              </a:rPr>
              <a:t>https://www.youtube.com/watch?v=fpnE6UAfbtU</a:t>
            </a:r>
            <a:r>
              <a:rPr lang="en-US" dirty="0"/>
              <a:t> or take some EE classes?</a:t>
            </a:r>
          </a:p>
        </p:txBody>
      </p:sp>
      <p:sp>
        <p:nvSpPr>
          <p:cNvPr id="10" name="TextBox 9">
            <a:extLst>
              <a:ext uri="{FF2B5EF4-FFF2-40B4-BE49-F238E27FC236}">
                <a16:creationId xmlns:a16="http://schemas.microsoft.com/office/drawing/2014/main" id="{5C216853-C90B-CC4A-8486-8CCC3A1B7119}"/>
              </a:ext>
            </a:extLst>
          </p:cNvPr>
          <p:cNvSpPr txBox="1"/>
          <p:nvPr/>
        </p:nvSpPr>
        <p:spPr>
          <a:xfrm>
            <a:off x="575239" y="1827162"/>
            <a:ext cx="4526047" cy="923330"/>
          </a:xfrm>
          <a:prstGeom prst="rect">
            <a:avLst/>
          </a:prstGeom>
          <a:noFill/>
        </p:spPr>
        <p:txBody>
          <a:bodyPr wrap="none" rtlCol="0">
            <a:spAutoFit/>
          </a:bodyPr>
          <a:lstStyle/>
          <a:p>
            <a:r>
              <a:rPr lang="en-US" dirty="0"/>
              <a:t>RAM:</a:t>
            </a:r>
          </a:p>
          <a:p>
            <a:pPr marL="285750" indent="-285750">
              <a:buFontTx/>
              <a:buChar char="-"/>
            </a:pPr>
            <a:r>
              <a:rPr lang="en-US" dirty="0"/>
              <a:t>addresses, storing stuff at specific locations</a:t>
            </a:r>
          </a:p>
          <a:p>
            <a:pPr marL="285750" indent="-285750">
              <a:buFontTx/>
              <a:buChar char="-"/>
            </a:pPr>
            <a:r>
              <a:rPr lang="en-US" dirty="0"/>
              <a:t>random access</a:t>
            </a:r>
          </a:p>
        </p:txBody>
      </p:sp>
      <p:sp>
        <p:nvSpPr>
          <p:cNvPr id="11" name="TextBox 10">
            <a:extLst>
              <a:ext uri="{FF2B5EF4-FFF2-40B4-BE49-F238E27FC236}">
                <a16:creationId xmlns:a16="http://schemas.microsoft.com/office/drawing/2014/main" id="{FE9C086D-C4AA-D541-A866-1F913A26F092}"/>
              </a:ext>
            </a:extLst>
          </p:cNvPr>
          <p:cNvSpPr txBox="1"/>
          <p:nvPr/>
        </p:nvSpPr>
        <p:spPr>
          <a:xfrm>
            <a:off x="5950600" y="1891124"/>
            <a:ext cx="4246932" cy="923330"/>
          </a:xfrm>
          <a:prstGeom prst="rect">
            <a:avLst/>
          </a:prstGeom>
          <a:noFill/>
        </p:spPr>
        <p:txBody>
          <a:bodyPr wrap="none" rtlCol="0">
            <a:spAutoFit/>
          </a:bodyPr>
          <a:lstStyle/>
          <a:p>
            <a:r>
              <a:rPr lang="en-US" dirty="0"/>
              <a:t>Arrays</a:t>
            </a:r>
          </a:p>
          <a:p>
            <a:pPr marL="285750" indent="-285750">
              <a:buFontTx/>
              <a:buChar char="-"/>
            </a:pPr>
            <a:r>
              <a:rPr lang="en-US" dirty="0"/>
              <a:t>indices, storing stuff at specific locations</a:t>
            </a:r>
          </a:p>
          <a:p>
            <a:pPr marL="285750" indent="-285750">
              <a:buFontTx/>
              <a:buChar char="-"/>
            </a:pPr>
            <a:r>
              <a:rPr lang="en-US" dirty="0"/>
              <a:t>random access</a:t>
            </a:r>
          </a:p>
        </p:txBody>
      </p:sp>
      <p:sp>
        <p:nvSpPr>
          <p:cNvPr id="12" name="Footer Placeholder 3">
            <a:extLst>
              <a:ext uri="{FF2B5EF4-FFF2-40B4-BE49-F238E27FC236}">
                <a16:creationId xmlns:a16="http://schemas.microsoft.com/office/drawing/2014/main" id="{FBB87500-3988-F542-A95D-5C1D56E7B415}"/>
              </a:ext>
            </a:extLst>
          </p:cNvPr>
          <p:cNvSpPr txBox="1">
            <a:spLocks/>
          </p:cNvSpPr>
          <p:nvPr/>
        </p:nvSpPr>
        <p:spPr>
          <a:xfrm>
            <a:off x="5715301" y="6521027"/>
            <a:ext cx="5901459" cy="274320"/>
          </a:xfrm>
          <a:prstGeom prst="rect">
            <a:avLst/>
          </a:prstGeom>
        </p:spPr>
        <p:txBody>
          <a:bodyPr vert="horz" lIns="91440" tIns="45720" rIns="91440" bIns="45720" rtlCol="0" anchor="ctr"/>
          <a:lstStyle>
            <a:defPPr>
              <a:defRPr lang="en-US"/>
            </a:defPPr>
            <a:lvl1pPr marL="0" algn="r" defTabSz="457200" rtl="0" eaLnBrk="1" latinLnBrk="0" hangingPunct="1">
              <a:defRPr sz="1000" kern="1200" cap="all" baseline="0">
                <a:solidFill>
                  <a:schemeClr val="tx1">
                    <a:lumMod val="95000"/>
                    <a:lumOff val="5000"/>
                  </a:schemeClr>
                </a:solidFill>
                <a:latin typeface="Segoe UI Light" panose="020B0502040204020203" pitchFamily="34" charset="0"/>
                <a:ea typeface="+mn-ea"/>
                <a:cs typeface="Segoe UI Light"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CSE 373 SP 20- Zach Chun</a:t>
            </a:r>
            <a:endParaRPr lang="en-US" dirty="0"/>
          </a:p>
        </p:txBody>
      </p:sp>
    </p:spTree>
    <p:extLst>
      <p:ext uri="{BB962C8B-B14F-4D97-AF65-F5344CB8AC3E}">
        <p14:creationId xmlns:p14="http://schemas.microsoft.com/office/powerpoint/2010/main" val="324018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17E6F-B6BC-F24C-944D-7A68EBFAB264}"/>
              </a:ext>
            </a:extLst>
          </p:cNvPr>
          <p:cNvSpPr>
            <a:spLocks noGrp="1"/>
          </p:cNvSpPr>
          <p:nvPr>
            <p:ph type="title"/>
          </p:nvPr>
        </p:nvSpPr>
        <p:spPr/>
        <p:txBody>
          <a:bodyPr/>
          <a:lstStyle/>
          <a:p>
            <a:r>
              <a:rPr lang="en-US" dirty="0"/>
              <a:t>Processor – Memory Gap</a:t>
            </a:r>
          </a:p>
        </p:txBody>
      </p:sp>
      <p:sp>
        <p:nvSpPr>
          <p:cNvPr id="4" name="Slide Number Placeholder 3">
            <a:extLst>
              <a:ext uri="{FF2B5EF4-FFF2-40B4-BE49-F238E27FC236}">
                <a16:creationId xmlns:a16="http://schemas.microsoft.com/office/drawing/2014/main" id="{F432CB3E-DA4E-8249-B7EB-E89BA715F7BB}"/>
              </a:ext>
            </a:extLst>
          </p:cNvPr>
          <p:cNvSpPr>
            <a:spLocks noGrp="1"/>
          </p:cNvSpPr>
          <p:nvPr>
            <p:ph type="sldNum" sz="quarter" idx="12"/>
          </p:nvPr>
        </p:nvSpPr>
        <p:spPr/>
        <p:txBody>
          <a:bodyPr/>
          <a:lstStyle/>
          <a:p>
            <a:fld id="{659665DE-58FC-41F4-AC58-2C90A5E00527}" type="slidenum">
              <a:rPr lang="en-US" smtClean="0"/>
              <a:t>9</a:t>
            </a:fld>
            <a:endParaRPr lang="en-US"/>
          </a:p>
        </p:txBody>
      </p:sp>
      <p:sp>
        <p:nvSpPr>
          <p:cNvPr id="5" name="Footer Placeholder 4">
            <a:extLst>
              <a:ext uri="{FF2B5EF4-FFF2-40B4-BE49-F238E27FC236}">
                <a16:creationId xmlns:a16="http://schemas.microsoft.com/office/drawing/2014/main" id="{E6EACFF0-B173-7446-87FF-95595B749BDA}"/>
              </a:ext>
            </a:extLst>
          </p:cNvPr>
          <p:cNvSpPr>
            <a:spLocks noGrp="1"/>
          </p:cNvSpPr>
          <p:nvPr>
            <p:ph type="ftr" sz="quarter" idx="3"/>
          </p:nvPr>
        </p:nvSpPr>
        <p:spPr/>
        <p:txBody>
          <a:bodyPr/>
          <a:lstStyle/>
          <a:p>
            <a:r>
              <a:rPr lang="en-US"/>
              <a:t>CSE 374 au 20 - Kasey Champion</a:t>
            </a:r>
            <a:endParaRPr lang="en-US" dirty="0"/>
          </a:p>
        </p:txBody>
      </p:sp>
      <p:pic>
        <p:nvPicPr>
          <p:cNvPr id="10" name="Picture 9">
            <a:extLst>
              <a:ext uri="{FF2B5EF4-FFF2-40B4-BE49-F238E27FC236}">
                <a16:creationId xmlns:a16="http://schemas.microsoft.com/office/drawing/2014/main" id="{59B31F40-F762-824E-AB6E-EAB1102B01C3}"/>
              </a:ext>
            </a:extLst>
          </p:cNvPr>
          <p:cNvPicPr>
            <a:picLocks noChangeAspect="1"/>
          </p:cNvPicPr>
          <p:nvPr/>
        </p:nvPicPr>
        <p:blipFill>
          <a:blip r:embed="rId2"/>
          <a:stretch>
            <a:fillRect/>
          </a:stretch>
        </p:blipFill>
        <p:spPr>
          <a:xfrm>
            <a:off x="712912" y="1587346"/>
            <a:ext cx="10911911" cy="5231376"/>
          </a:xfrm>
          <a:prstGeom prst="rect">
            <a:avLst/>
          </a:prstGeom>
        </p:spPr>
      </p:pic>
    </p:spTree>
    <p:extLst>
      <p:ext uri="{BB962C8B-B14F-4D97-AF65-F5344CB8AC3E}">
        <p14:creationId xmlns:p14="http://schemas.microsoft.com/office/powerpoint/2010/main" val="6290369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2">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33006F"/>
      </a:hlink>
      <a:folHlink>
        <a:srgbClr val="9A7B4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34224</TotalTime>
  <Words>2920</Words>
  <Application>Microsoft Macintosh PowerPoint</Application>
  <PresentationFormat>Widescreen</PresentationFormat>
  <Paragraphs>437</Paragraphs>
  <Slides>52</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Arial</vt:lpstr>
      <vt:lpstr>Calibri</vt:lpstr>
      <vt:lpstr>Cambria Math</vt:lpstr>
      <vt:lpstr>Courier New</vt:lpstr>
      <vt:lpstr>Segoe UI</vt:lpstr>
      <vt:lpstr>Segoe UI Light</vt:lpstr>
      <vt:lpstr>Segoe UI Semilight</vt:lpstr>
      <vt:lpstr>Tw Cen MT</vt:lpstr>
      <vt:lpstr>Wingdings</vt:lpstr>
      <vt:lpstr>Wingdings 3</vt:lpstr>
      <vt:lpstr>Integral</vt:lpstr>
      <vt:lpstr>Lecture 17: Memory Architecture</vt:lpstr>
      <vt:lpstr>Administrivia</vt:lpstr>
      <vt:lpstr>Thought experiment</vt:lpstr>
      <vt:lpstr>Thought Experiment Graphed</vt:lpstr>
      <vt:lpstr>Incorrect Assumptions</vt:lpstr>
      <vt:lpstr>Memory Architecture</vt:lpstr>
      <vt:lpstr>RAM (Random-Access Memory)</vt:lpstr>
      <vt:lpstr>RAM can be represented as a huge array</vt:lpstr>
      <vt:lpstr>Processor – Memory Gap</vt:lpstr>
      <vt:lpstr>Problem: Processor-Memory Bottleneck</vt:lpstr>
      <vt:lpstr>Problem: Processor-Memory Bottleneck</vt:lpstr>
      <vt:lpstr>Example Memory Hierarchy</vt:lpstr>
      <vt:lpstr>Example Memory Hierarchy</vt:lpstr>
      <vt:lpstr>Example Memory Hierarchy</vt:lpstr>
      <vt:lpstr>Review: Binary, Bits and Bytes</vt:lpstr>
      <vt:lpstr>Memory Architecture</vt:lpstr>
      <vt:lpstr>Locality</vt:lpstr>
      <vt:lpstr>Leveraging Spatial Locality</vt:lpstr>
      <vt:lpstr>Leveraging Temporal Locality</vt:lpstr>
      <vt:lpstr>Moving Memory</vt:lpstr>
      <vt:lpstr>Example Revisited</vt:lpstr>
      <vt:lpstr>How memory is used and moves around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 to Mercy’s traveling problem</vt:lpstr>
      <vt:lpstr>PowerPoint Presentation</vt:lpstr>
      <vt:lpstr>PowerPoint Presentation</vt:lpstr>
      <vt:lpstr>PowerPoint Presentation</vt:lpstr>
      <vt:lpstr>Recap + connecting analogy back to computer</vt:lpstr>
      <vt:lpstr>PowerPoint Presentation</vt:lpstr>
      <vt:lpstr>PowerPoint Presentation</vt:lpstr>
      <vt:lpstr>Cache</vt:lpstr>
      <vt:lpstr>PowerPoint Presentation</vt:lpstr>
      <vt:lpstr>How is a bunch of memory taken from RAM?</vt:lpstr>
      <vt:lpstr>How is a bunch of memory taken from RAM? (continued)</vt:lpstr>
      <vt:lpstr>How does this pattern of memory grabbing affect our programs?</vt:lpstr>
      <vt:lpstr>Another demo, but timed</vt:lpstr>
      <vt:lpstr>Appendix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Kasey Champion</dc:creator>
  <cp:lastModifiedBy>Kasey Champion</cp:lastModifiedBy>
  <cp:revision>279</cp:revision>
  <dcterms:created xsi:type="dcterms:W3CDTF">2018-03-22T00:41:11Z</dcterms:created>
  <dcterms:modified xsi:type="dcterms:W3CDTF">2020-11-06T17:13:39Z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kaseyc@microsoft.com</vt:lpwstr>
  </property>
  <property fmtid="{D5CDD505-2E9C-101B-9397-08002B2CF9AE}" pid="5" name="MSIP_Label_f42aa342-8706-4288-bd11-ebb85995028c_SetDate">
    <vt:lpwstr>2018-03-22T00:48:15.4212377Z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