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73" r:id="rId4"/>
    <p:sldId id="275" r:id="rId5"/>
    <p:sldId id="276" r:id="rId6"/>
    <p:sldId id="277" r:id="rId7"/>
    <p:sldId id="278" r:id="rId8"/>
    <p:sldId id="279" r:id="rId9"/>
    <p:sldId id="280" r:id="rId10"/>
    <p:sldId id="258" r:id="rId11"/>
    <p:sldId id="281" r:id="rId12"/>
    <p:sldId id="259" r:id="rId13"/>
    <p:sldId id="274" r:id="rId14"/>
    <p:sldId id="265"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ey Champion" initials="KC" lastIdx="2" clrIdx="0">
    <p:extLst>
      <p:ext uri="{19B8F6BF-5375-455C-9EA6-DF929625EA0E}">
        <p15:presenceInfo xmlns:p15="http://schemas.microsoft.com/office/powerpoint/2012/main" userId="c1130ab030728f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1" autoAdjust="0"/>
    <p:restoredTop sz="95304"/>
  </p:normalViewPr>
  <p:slideViewPr>
    <p:cSldViewPr snapToGrid="0">
      <p:cViewPr>
        <p:scale>
          <a:sx n="60" d="100"/>
          <a:sy n="60" d="100"/>
        </p:scale>
        <p:origin x="968" y="1144"/>
      </p:cViewPr>
      <p:guideLst/>
    </p:cSldViewPr>
  </p:slideViewPr>
  <p:outlineViewPr>
    <p:cViewPr>
      <p:scale>
        <a:sx n="33" d="100"/>
        <a:sy n="33" d="100"/>
      </p:scale>
      <p:origin x="0" y="-5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392837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154143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49703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5189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CSE 374: Intermediate Programming Concepts and Tools</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11/4/20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777136A5-CCDF-7749-9565-A649BF57D3D4}"/>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11/4/20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24FE77B7-BBC2-4B4A-872D-3AFC72D459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CC2204-D29B-4470-B3F3-74BB4720C8BD}" type="datetime1">
              <a:rPr lang="en-US" smtClean="0"/>
              <a:t>11/4/20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EC2750F5-16E8-CE42-83FD-9E5B55415160}"/>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marR="0" indent="0" algn="l"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CSE 374: Intermediate Programming Concepts and Tools</a:t>
            </a:r>
          </a:p>
        </p:txBody>
      </p:sp>
      <p:sp>
        <p:nvSpPr>
          <p:cNvPr id="4" name="Date Placeholder 3"/>
          <p:cNvSpPr>
            <a:spLocks noGrp="1"/>
          </p:cNvSpPr>
          <p:nvPr>
            <p:ph type="dt" sz="half" idx="10"/>
          </p:nvPr>
        </p:nvSpPr>
        <p:spPr/>
        <p:txBody>
          <a:bodyPr/>
          <a:lstStyle/>
          <a:p>
            <a:fld id="{C677A1C4-F49F-4502-B33D-B8ED0A36CCF4}" type="datetime1">
              <a:rPr lang="en-US" smtClean="0"/>
              <a:t>11/4/20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648D5E4E-A6FB-D94F-9FEF-9B1CF5D59A13}"/>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11/4/20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3BDF9A03-A647-0A49-B4D1-51696656F4C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11/4/20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7A672043-7D57-D34C-A6B9-125CE024B857}"/>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11/4/20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85297E64-BCFC-F440-A136-6F44B04F825F}"/>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11/4/20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0CED1032-CE21-D445-A25A-D81A5C54283D}"/>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CSE 374: Intermediate Programming Concepts and Tools</a:t>
            </a:r>
          </a:p>
        </p:txBody>
      </p:sp>
      <p:sp>
        <p:nvSpPr>
          <p:cNvPr id="5" name="Date Placeholder 4"/>
          <p:cNvSpPr>
            <a:spLocks noGrp="1"/>
          </p:cNvSpPr>
          <p:nvPr>
            <p:ph type="dt" sz="half" idx="10"/>
          </p:nvPr>
        </p:nvSpPr>
        <p:spPr/>
        <p:txBody>
          <a:bodyPr/>
          <a:lstStyle/>
          <a:p>
            <a:fld id="{4EFF2EE2-AF54-4C36-93AD-A5D9C8C4F0E5}" type="datetime1">
              <a:rPr lang="en-US" smtClean="0"/>
              <a:t>11/4/20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519901B-C8BF-D74C-8C02-F6E47C638B62}"/>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11/4/20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E4D8F51-FF20-7E48-9B67-C26761DE91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11/4/20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llev.com/cse3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uru99.com/code-coverag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oxygen.nl/manual/docblock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normAutofit/>
          </a:bodyPr>
          <a:lstStyle/>
          <a:p>
            <a:r>
              <a:rPr lang="en-US" dirty="0"/>
              <a:t>Lecture 16: Testing in C</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374: Intermediate Programming Concepts and Tools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
        <p:nvSpPr>
          <p:cNvPr id="6" name="Rectangle 5">
            <a:extLst>
              <a:ext uri="{FF2B5EF4-FFF2-40B4-BE49-F238E27FC236}">
                <a16:creationId xmlns:a16="http://schemas.microsoft.com/office/drawing/2014/main" id="{1708C56F-1820-B94A-ADBC-DE6F9848BFA7}"/>
              </a:ext>
            </a:extLst>
          </p:cNvPr>
          <p:cNvSpPr/>
          <p:nvPr/>
        </p:nvSpPr>
        <p:spPr>
          <a:xfrm>
            <a:off x="8107102" y="317965"/>
            <a:ext cx="3703898" cy="29780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Calibri" panose="020F0502020204030204" pitchFamily="34" charset="0"/>
                <a:cs typeface="Calibri" panose="020F0502020204030204" pitchFamily="34" charset="0"/>
              </a:rPr>
              <a:t>Lecture Participation Poll #16</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Log onto </a:t>
            </a:r>
            <a:r>
              <a:rPr lang="en-US" dirty="0" err="1">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pollev.com</a:t>
            </a:r>
            <a:r>
              <a:rPr lang="en-US" dirty="0">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/cse374 </a:t>
            </a:r>
            <a:endParaRPr lang="en-US" dirty="0">
              <a:solidFill>
                <a:srgbClr val="AB96D4"/>
              </a:solidFill>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Or</a:t>
            </a:r>
          </a:p>
          <a:p>
            <a:pPr algn="ctr"/>
            <a:r>
              <a:rPr lang="en-US" dirty="0">
                <a:latin typeface="Calibri" panose="020F0502020204030204" pitchFamily="34" charset="0"/>
                <a:cs typeface="Calibri" panose="020F0502020204030204" pitchFamily="34" charset="0"/>
              </a:rPr>
              <a:t>Text CSE374 to 22333</a:t>
            </a:r>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7590-500B-4B6D-B6BC-CA0989102977}"/>
              </a:ext>
            </a:extLst>
          </p:cNvPr>
          <p:cNvSpPr>
            <a:spLocks noGrp="1"/>
          </p:cNvSpPr>
          <p:nvPr>
            <p:ph type="title"/>
          </p:nvPr>
        </p:nvSpPr>
        <p:spPr/>
        <p:txBody>
          <a:bodyPr/>
          <a:lstStyle/>
          <a:p>
            <a:r>
              <a:rPr lang="en-US" dirty="0">
                <a:solidFill>
                  <a:srgbClr val="4C3282"/>
                </a:solidFill>
              </a:rPr>
              <a:t>Testing Categories</a:t>
            </a:r>
          </a:p>
        </p:txBody>
      </p:sp>
      <p:sp>
        <p:nvSpPr>
          <p:cNvPr id="3" name="Content Placeholder 2">
            <a:extLst>
              <a:ext uri="{FF2B5EF4-FFF2-40B4-BE49-F238E27FC236}">
                <a16:creationId xmlns:a16="http://schemas.microsoft.com/office/drawing/2014/main" id="{E817586B-9EC3-4573-82AC-8A63F24626FE}"/>
              </a:ext>
            </a:extLst>
          </p:cNvPr>
          <p:cNvSpPr>
            <a:spLocks noGrp="1"/>
          </p:cNvSpPr>
          <p:nvPr>
            <p:ph idx="1"/>
          </p:nvPr>
        </p:nvSpPr>
        <p:spPr/>
        <p:txBody>
          <a:bodyPr/>
          <a:lstStyle/>
          <a:p>
            <a:r>
              <a:rPr lang="en-US" b="1" dirty="0">
                <a:solidFill>
                  <a:srgbClr val="4C3282"/>
                </a:solidFill>
              </a:rPr>
              <a:t>Black Box</a:t>
            </a:r>
          </a:p>
          <a:p>
            <a:pPr lvl="1"/>
            <a:r>
              <a:rPr lang="en-US" dirty="0"/>
              <a:t>tests designed only using info from the spec</a:t>
            </a:r>
          </a:p>
          <a:p>
            <a:pPr lvl="1"/>
            <a:r>
              <a:rPr lang="en-US" dirty="0"/>
              <a:t>From an outside point of view</a:t>
            </a:r>
          </a:p>
          <a:p>
            <a:pPr lvl="1"/>
            <a:r>
              <a:rPr lang="en-US" dirty="0"/>
              <a:t>Does your code uphold its contracts with its users?</a:t>
            </a:r>
          </a:p>
          <a:p>
            <a:pPr lvl="1"/>
            <a:r>
              <a:rPr lang="en-US" dirty="0"/>
              <a:t>Performance/efficiency</a:t>
            </a:r>
          </a:p>
          <a:p>
            <a:pPr lvl="1"/>
            <a:r>
              <a:rPr lang="en-US" dirty="0"/>
              <a:t>tests should pass on different implementations of the same interface</a:t>
            </a:r>
          </a:p>
          <a:p>
            <a:endParaRPr lang="en-US" dirty="0"/>
          </a:p>
          <a:p>
            <a:r>
              <a:rPr lang="en-US" b="1" dirty="0">
                <a:solidFill>
                  <a:srgbClr val="B6A479"/>
                </a:solidFill>
              </a:rPr>
              <a:t>White Box</a:t>
            </a:r>
          </a:p>
          <a:p>
            <a:pPr lvl="1"/>
            <a:r>
              <a:rPr lang="en-US" dirty="0"/>
              <a:t>tests designed using understanding of the implementation</a:t>
            </a:r>
          </a:p>
          <a:p>
            <a:pPr lvl="1"/>
            <a:r>
              <a:rPr lang="en-US" dirty="0"/>
              <a:t>Written by the author as they develop their code</a:t>
            </a:r>
          </a:p>
          <a:p>
            <a:pPr lvl="1"/>
            <a:r>
              <a:rPr lang="en-US" dirty="0"/>
              <a:t>Break apart requirements into smaller steps</a:t>
            </a:r>
          </a:p>
          <a:p>
            <a:pPr lvl="2"/>
            <a:r>
              <a:rPr lang="en-US" dirty="0"/>
              <a:t>“unit tests” break implementation into single assertions</a:t>
            </a:r>
          </a:p>
          <a:p>
            <a:pPr marL="310896" lvl="2" indent="0">
              <a:buNone/>
            </a:pPr>
            <a:endParaRPr lang="en-US" dirty="0"/>
          </a:p>
          <a:p>
            <a:endParaRPr lang="en-US" dirty="0"/>
          </a:p>
        </p:txBody>
      </p:sp>
      <p:sp>
        <p:nvSpPr>
          <p:cNvPr id="4" name="Footer Placeholder 3">
            <a:extLst>
              <a:ext uri="{FF2B5EF4-FFF2-40B4-BE49-F238E27FC236}">
                <a16:creationId xmlns:a16="http://schemas.microsoft.com/office/drawing/2014/main" id="{9BCCBF2F-664C-4DA7-B565-BD7FA323C144}"/>
              </a:ext>
            </a:extLst>
          </p:cNvPr>
          <p:cNvSpPr>
            <a:spLocks noGrp="1"/>
          </p:cNvSpPr>
          <p:nvPr>
            <p:ph type="ftr" sz="quarter" idx="11"/>
          </p:nvPr>
        </p:nvSpPr>
        <p:spPr>
          <a:xfrm>
            <a:off x="5715301" y="6521027"/>
            <a:ext cx="5901459"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5000"/>
                    <a:lumOff val="5000"/>
                  </a:schemeClr>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CSE 373 SP 18 - Kasey Champion</a:t>
            </a:r>
          </a:p>
        </p:txBody>
      </p:sp>
      <p:sp>
        <p:nvSpPr>
          <p:cNvPr id="5" name="Slide Number Placeholder 4">
            <a:extLst>
              <a:ext uri="{FF2B5EF4-FFF2-40B4-BE49-F238E27FC236}">
                <a16:creationId xmlns:a16="http://schemas.microsoft.com/office/drawing/2014/main" id="{5BF9E34F-01B1-433D-A39D-495B298887E0}"/>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76744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8078-220E-7F43-97FE-2C25762B9099}"/>
              </a:ext>
            </a:extLst>
          </p:cNvPr>
          <p:cNvSpPr>
            <a:spLocks noGrp="1"/>
          </p:cNvSpPr>
          <p:nvPr>
            <p:ph type="title"/>
          </p:nvPr>
        </p:nvSpPr>
        <p:spPr/>
        <p:txBody>
          <a:bodyPr/>
          <a:lstStyle/>
          <a:p>
            <a:r>
              <a:rPr lang="en-US" dirty="0"/>
              <a:t>Types of Testing</a:t>
            </a:r>
          </a:p>
        </p:txBody>
      </p:sp>
      <p:sp>
        <p:nvSpPr>
          <p:cNvPr id="3" name="Content Placeholder 2">
            <a:extLst>
              <a:ext uri="{FF2B5EF4-FFF2-40B4-BE49-F238E27FC236}">
                <a16:creationId xmlns:a16="http://schemas.microsoft.com/office/drawing/2014/main" id="{F68924EA-598C-8A4C-AED4-A4707551B4A1}"/>
              </a:ext>
            </a:extLst>
          </p:cNvPr>
          <p:cNvSpPr>
            <a:spLocks noGrp="1"/>
          </p:cNvSpPr>
          <p:nvPr>
            <p:ph idx="1"/>
          </p:nvPr>
        </p:nvSpPr>
        <p:spPr/>
        <p:txBody>
          <a:bodyPr>
            <a:normAutofit fontScale="77500" lnSpcReduction="20000"/>
          </a:bodyPr>
          <a:lstStyle/>
          <a:p>
            <a:pPr fontAlgn="base"/>
            <a:r>
              <a:rPr lang="en-US" sz="2000" b="1" dirty="0">
                <a:solidFill>
                  <a:srgbClr val="4C3282"/>
                </a:solidFill>
              </a:rPr>
              <a:t>unit testing </a:t>
            </a:r>
            <a:r>
              <a:rPr lang="en-US" sz="2000" dirty="0"/>
              <a:t>- testing one module/function by itself </a:t>
            </a:r>
          </a:p>
          <a:p>
            <a:pPr lvl="1" fontAlgn="base"/>
            <a:r>
              <a:rPr lang="en-US" dirty="0"/>
              <a:t>i.e. Testing only one thing at a time</a:t>
            </a:r>
          </a:p>
          <a:p>
            <a:pPr lvl="1" fontAlgn="base"/>
            <a:r>
              <a:rPr lang="en-US" dirty="0"/>
              <a:t>If a test fails, we can pinpoint exactly what input it fails on</a:t>
            </a:r>
          </a:p>
          <a:p>
            <a:pPr lvl="1" fontAlgn="base"/>
            <a:r>
              <a:rPr lang="en-US" dirty="0"/>
              <a:t>Hard to catch bugs created by a cascade of smaller errors</a:t>
            </a:r>
          </a:p>
          <a:p>
            <a:pPr lvl="1" fontAlgn="base"/>
            <a:r>
              <a:rPr lang="en-US" dirty="0"/>
              <a:t>Often done immediately after (or before!) implementing</a:t>
            </a:r>
          </a:p>
          <a:p>
            <a:pPr fontAlgn="base"/>
            <a:r>
              <a:rPr lang="en-US" sz="2000" b="1" dirty="0">
                <a:solidFill>
                  <a:srgbClr val="4C3282"/>
                </a:solidFill>
              </a:rPr>
              <a:t>integration testing </a:t>
            </a:r>
            <a:r>
              <a:rPr lang="en-US" sz="2000" dirty="0"/>
              <a:t>- testing many modules/functions together</a:t>
            </a:r>
          </a:p>
          <a:p>
            <a:pPr lvl="1" fontAlgn="base"/>
            <a:r>
              <a:rPr lang="en-US" dirty="0"/>
              <a:t>i.e. Testing how functions will interact when called in sequence</a:t>
            </a:r>
          </a:p>
          <a:p>
            <a:pPr lvl="1" fontAlgn="base"/>
            <a:r>
              <a:rPr lang="en-US" dirty="0"/>
              <a:t>Often more realistic simulation of how code will be used</a:t>
            </a:r>
          </a:p>
          <a:p>
            <a:pPr fontAlgn="base"/>
            <a:r>
              <a:rPr lang="en-US" sz="2100" b="1" dirty="0">
                <a:solidFill>
                  <a:srgbClr val="4C3282"/>
                </a:solidFill>
              </a:rPr>
              <a:t>continuous integration testing</a:t>
            </a:r>
            <a:r>
              <a:rPr lang="en-US" dirty="0"/>
              <a:t> – automatically running integration tests and unit tests on each commit</a:t>
            </a:r>
          </a:p>
          <a:p>
            <a:pPr fontAlgn="base"/>
            <a:r>
              <a:rPr lang="en-US" sz="2100" b="1" dirty="0">
                <a:solidFill>
                  <a:srgbClr val="4C3282"/>
                </a:solidFill>
              </a:rPr>
              <a:t>performance testing </a:t>
            </a:r>
            <a:r>
              <a:rPr lang="en-US" dirty="0"/>
              <a:t>– tests program’s usage of resources</a:t>
            </a:r>
          </a:p>
          <a:p>
            <a:pPr lvl="1" fontAlgn="base"/>
            <a:r>
              <a:rPr lang="en-US" dirty="0"/>
              <a:t>measures performance, memory usage, CPU usage</a:t>
            </a:r>
          </a:p>
          <a:p>
            <a:pPr lvl="1" fontAlgn="base"/>
            <a:r>
              <a:rPr lang="en-US" dirty="0"/>
              <a:t>can identify bottlenecks in the system</a:t>
            </a:r>
          </a:p>
          <a:p>
            <a:pPr fontAlgn="base"/>
            <a:r>
              <a:rPr lang="en-US" sz="2100" b="1" dirty="0">
                <a:solidFill>
                  <a:srgbClr val="4C3282"/>
                </a:solidFill>
              </a:rPr>
              <a:t>regression testing </a:t>
            </a:r>
            <a:r>
              <a:rPr lang="en-US" dirty="0"/>
              <a:t>– a test against old output to ensure behavior has not changed</a:t>
            </a:r>
          </a:p>
          <a:p>
            <a:pPr lvl="1" fontAlgn="base"/>
            <a:r>
              <a:rPr lang="en-US" dirty="0"/>
              <a:t>good practice to create at least one regression test each time you fix a bug to be sure it doesn’t come back</a:t>
            </a:r>
          </a:p>
          <a:p>
            <a:pPr fontAlgn="base"/>
            <a:r>
              <a:rPr lang="en-US" sz="2100" b="1" dirty="0">
                <a:solidFill>
                  <a:srgbClr val="4C3282"/>
                </a:solidFill>
              </a:rPr>
              <a:t>reliability testing </a:t>
            </a:r>
            <a:r>
              <a:rPr lang="en-US" dirty="0"/>
              <a:t>– looks at performance when the system is put under heavy and consistent use</a:t>
            </a:r>
          </a:p>
          <a:p>
            <a:pPr fontAlgn="base"/>
            <a:r>
              <a:rPr lang="en-US" sz="2100" b="1" dirty="0">
                <a:solidFill>
                  <a:srgbClr val="4C3282"/>
                </a:solidFill>
              </a:rPr>
              <a:t>security</a:t>
            </a:r>
            <a:r>
              <a:rPr lang="en-US" dirty="0"/>
              <a:t> </a:t>
            </a:r>
            <a:r>
              <a:rPr lang="en-US" sz="2100" b="1" dirty="0">
                <a:solidFill>
                  <a:srgbClr val="4C3282"/>
                </a:solidFill>
              </a:rPr>
              <a:t>testing</a:t>
            </a:r>
            <a:r>
              <a:rPr lang="en-US" dirty="0"/>
              <a:t> – looking for vulnerabilities that could be abused</a:t>
            </a:r>
          </a:p>
          <a:p>
            <a:pPr fontAlgn="base"/>
            <a:r>
              <a:rPr lang="en-US" sz="2100" b="1" dirty="0">
                <a:solidFill>
                  <a:srgbClr val="4C3282"/>
                </a:solidFill>
              </a:rPr>
              <a:t>usability testing </a:t>
            </a:r>
            <a:r>
              <a:rPr lang="en-US" dirty="0"/>
              <a:t>– high level testing to look at whether software responds to typical user interactions</a:t>
            </a:r>
          </a:p>
          <a:p>
            <a:endParaRPr lang="en-US" dirty="0"/>
          </a:p>
        </p:txBody>
      </p:sp>
      <p:sp>
        <p:nvSpPr>
          <p:cNvPr id="4" name="Slide Number Placeholder 3">
            <a:extLst>
              <a:ext uri="{FF2B5EF4-FFF2-40B4-BE49-F238E27FC236}">
                <a16:creationId xmlns:a16="http://schemas.microsoft.com/office/drawing/2014/main" id="{521F0752-D77C-894A-9090-A4E516B6B9C3}"/>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5" name="Footer Placeholder 4">
            <a:extLst>
              <a:ext uri="{FF2B5EF4-FFF2-40B4-BE49-F238E27FC236}">
                <a16:creationId xmlns:a16="http://schemas.microsoft.com/office/drawing/2014/main" id="{23385B0F-389D-C047-8DD3-5125D0F31F19}"/>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179807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B655-0000-411D-B271-892B7FD1D0E2}"/>
              </a:ext>
            </a:extLst>
          </p:cNvPr>
          <p:cNvSpPr>
            <a:spLocks noGrp="1"/>
          </p:cNvSpPr>
          <p:nvPr>
            <p:ph type="title"/>
          </p:nvPr>
        </p:nvSpPr>
        <p:spPr/>
        <p:txBody>
          <a:bodyPr/>
          <a:lstStyle/>
          <a:p>
            <a:r>
              <a:rPr lang="en-US" dirty="0">
                <a:solidFill>
                  <a:srgbClr val="4C3282"/>
                </a:solidFill>
              </a:rPr>
              <a:t>What to test?</a:t>
            </a:r>
          </a:p>
        </p:txBody>
      </p:sp>
      <p:sp>
        <p:nvSpPr>
          <p:cNvPr id="3" name="Content Placeholder 2">
            <a:extLst>
              <a:ext uri="{FF2B5EF4-FFF2-40B4-BE49-F238E27FC236}">
                <a16:creationId xmlns:a16="http://schemas.microsoft.com/office/drawing/2014/main" id="{9D5FF50B-96DA-42B7-9E1D-3F1E392A2E17}"/>
              </a:ext>
            </a:extLst>
          </p:cNvPr>
          <p:cNvSpPr>
            <a:spLocks noGrp="1"/>
          </p:cNvSpPr>
          <p:nvPr>
            <p:ph idx="1"/>
          </p:nvPr>
        </p:nvSpPr>
        <p:spPr>
          <a:xfrm>
            <a:off x="6358270" y="1463857"/>
            <a:ext cx="5404227" cy="4845504"/>
          </a:xfrm>
        </p:spPr>
        <p:txBody>
          <a:bodyPr>
            <a:normAutofit fontScale="92500" lnSpcReduction="10000"/>
          </a:bodyPr>
          <a:lstStyle/>
          <a:p>
            <a:pPr marL="0" indent="0">
              <a:buNone/>
            </a:pPr>
            <a:r>
              <a:rPr lang="en-US" dirty="0">
                <a:solidFill>
                  <a:srgbClr val="4C3282"/>
                </a:solidFill>
              </a:rPr>
              <a:t>Expected behavior</a:t>
            </a:r>
          </a:p>
          <a:p>
            <a:pPr lvl="1"/>
            <a:r>
              <a:rPr lang="en-US" dirty="0"/>
              <a:t>The main use case scenario</a:t>
            </a:r>
          </a:p>
          <a:p>
            <a:pPr lvl="1"/>
            <a:r>
              <a:rPr lang="en-US" dirty="0"/>
              <a:t>Does your code do what it should given friendly conditions?</a:t>
            </a:r>
          </a:p>
          <a:p>
            <a:pPr marL="0" indent="0">
              <a:buNone/>
            </a:pPr>
            <a:r>
              <a:rPr lang="en-US" dirty="0">
                <a:solidFill>
                  <a:srgbClr val="4C3282"/>
                </a:solidFill>
              </a:rPr>
              <a:t>Forbidden Input</a:t>
            </a:r>
          </a:p>
          <a:p>
            <a:pPr lvl="1"/>
            <a:r>
              <a:rPr lang="en-US" dirty="0"/>
              <a:t>What are all the ways the user can mess up?</a:t>
            </a:r>
          </a:p>
          <a:p>
            <a:pPr marL="0" indent="0">
              <a:buNone/>
            </a:pPr>
            <a:r>
              <a:rPr lang="en-US" dirty="0">
                <a:solidFill>
                  <a:srgbClr val="4C3282"/>
                </a:solidFill>
              </a:rPr>
              <a:t>Empty/Null</a:t>
            </a:r>
          </a:p>
          <a:p>
            <a:pPr lvl="1"/>
            <a:r>
              <a:rPr lang="en-US" dirty="0"/>
              <a:t>Protect yourself!</a:t>
            </a:r>
          </a:p>
          <a:p>
            <a:pPr lvl="1"/>
            <a:r>
              <a:rPr lang="en-US" dirty="0"/>
              <a:t>How do things get started?</a:t>
            </a:r>
          </a:p>
          <a:p>
            <a:pPr marL="0" indent="0">
              <a:buNone/>
            </a:pPr>
            <a:r>
              <a:rPr lang="en-US" dirty="0">
                <a:solidFill>
                  <a:srgbClr val="4C3282"/>
                </a:solidFill>
              </a:rPr>
              <a:t>Boundary/Edge Cases</a:t>
            </a:r>
          </a:p>
          <a:p>
            <a:pPr lvl="1">
              <a:lnSpc>
                <a:spcPct val="100000"/>
              </a:lnSpc>
            </a:pPr>
            <a:r>
              <a:rPr lang="en-US" dirty="0"/>
              <a:t>First</a:t>
            </a:r>
          </a:p>
          <a:p>
            <a:pPr lvl="1">
              <a:lnSpc>
                <a:spcPct val="100000"/>
              </a:lnSpc>
            </a:pPr>
            <a:r>
              <a:rPr lang="en-US" dirty="0"/>
              <a:t>last</a:t>
            </a:r>
          </a:p>
          <a:p>
            <a:pPr marL="0" indent="0">
              <a:buNone/>
            </a:pPr>
            <a:r>
              <a:rPr lang="en-US" dirty="0">
                <a:solidFill>
                  <a:srgbClr val="4C3282"/>
                </a:solidFill>
              </a:rPr>
              <a:t>Scale</a:t>
            </a:r>
          </a:p>
          <a:p>
            <a:pPr lvl="1">
              <a:lnSpc>
                <a:spcPct val="100000"/>
              </a:lnSpc>
            </a:pPr>
            <a:r>
              <a:rPr lang="en-US" dirty="0"/>
              <a:t>Is there a difference between 10, 100, 1000, 10000 items?</a:t>
            </a:r>
          </a:p>
        </p:txBody>
      </p:sp>
      <p:sp>
        <p:nvSpPr>
          <p:cNvPr id="4" name="Footer Placeholder 3">
            <a:extLst>
              <a:ext uri="{FF2B5EF4-FFF2-40B4-BE49-F238E27FC236}">
                <a16:creationId xmlns:a16="http://schemas.microsoft.com/office/drawing/2014/main" id="{96CE0693-9645-47E8-A334-1856354B5040}"/>
              </a:ext>
            </a:extLst>
          </p:cNvPr>
          <p:cNvSpPr>
            <a:spLocks noGrp="1"/>
          </p:cNvSpPr>
          <p:nvPr>
            <p:ph type="ftr" sz="quarter" idx="11"/>
          </p:nvPr>
        </p:nvSpPr>
        <p:spPr>
          <a:xfrm>
            <a:off x="5715301" y="6521027"/>
            <a:ext cx="5901459"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5000"/>
                    <a:lumOff val="5000"/>
                  </a:schemeClr>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CSE 373 SP 18 - Kasey Champion</a:t>
            </a:r>
          </a:p>
        </p:txBody>
      </p:sp>
      <p:sp>
        <p:nvSpPr>
          <p:cNvPr id="5" name="Slide Number Placeholder 4">
            <a:extLst>
              <a:ext uri="{FF2B5EF4-FFF2-40B4-BE49-F238E27FC236}">
                <a16:creationId xmlns:a16="http://schemas.microsoft.com/office/drawing/2014/main" id="{52F5A944-F575-4E3B-9D01-F8AE26E287E4}"/>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8" name="Content Placeholder 2">
            <a:extLst>
              <a:ext uri="{FF2B5EF4-FFF2-40B4-BE49-F238E27FC236}">
                <a16:creationId xmlns:a16="http://schemas.microsoft.com/office/drawing/2014/main" id="{F53F0C99-62A2-D240-98D5-926226D88F9B}"/>
              </a:ext>
            </a:extLst>
          </p:cNvPr>
          <p:cNvSpPr txBox="1">
            <a:spLocks/>
          </p:cNvSpPr>
          <p:nvPr/>
        </p:nvSpPr>
        <p:spPr>
          <a:xfrm>
            <a:off x="454837" y="1569690"/>
            <a:ext cx="5610840"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fontAlgn="base"/>
            <a:r>
              <a:rPr lang="en-US" sz="2000" dirty="0"/>
              <a:t>Writing tests is expensive in time &amp; money</a:t>
            </a:r>
            <a:endParaRPr lang="en-US" sz="1600" dirty="0"/>
          </a:p>
          <a:p>
            <a:pPr lvl="1" fontAlgn="base"/>
            <a:r>
              <a:rPr lang="en-US" sz="1600" dirty="0"/>
              <a:t>Developers write tests as they author code</a:t>
            </a:r>
          </a:p>
          <a:p>
            <a:pPr lvl="1" fontAlgn="base"/>
            <a:r>
              <a:rPr lang="en-US" sz="1600" dirty="0"/>
              <a:t>Other developers are responsible for maintaining passing tests</a:t>
            </a:r>
          </a:p>
          <a:p>
            <a:pPr lvl="1" fontAlgn="base"/>
            <a:r>
              <a:rPr lang="en-US" sz="1600" dirty="0"/>
              <a:t>Testers write and maintain integration and other test suites</a:t>
            </a:r>
          </a:p>
          <a:p>
            <a:pPr lvl="1" fontAlgn="base"/>
            <a:r>
              <a:rPr lang="en-US" sz="1600" dirty="0"/>
              <a:t>How much should we test before we're satisfied?</a:t>
            </a:r>
          </a:p>
          <a:p>
            <a:pPr lvl="1" fontAlgn="base"/>
            <a:endParaRPr lang="en-US" sz="1600" dirty="0"/>
          </a:p>
          <a:p>
            <a:pPr fontAlgn="base"/>
            <a:r>
              <a:rPr lang="en-US" sz="2000" b="1" dirty="0">
                <a:solidFill>
                  <a:srgbClr val="4C3282"/>
                </a:solidFill>
              </a:rPr>
              <a:t>Code coverage </a:t>
            </a:r>
            <a:r>
              <a:rPr lang="en-US" sz="2000" dirty="0"/>
              <a:t>– what percentage of code is exercised by the test suite</a:t>
            </a:r>
          </a:p>
          <a:p>
            <a:pPr lvl="1" fontAlgn="base"/>
            <a:r>
              <a:rPr lang="en-US" sz="1600" dirty="0"/>
              <a:t>helpful in guiding white box testing</a:t>
            </a:r>
          </a:p>
          <a:p>
            <a:pPr lvl="1" fontAlgn="base"/>
            <a:r>
              <a:rPr lang="en-US" sz="1600" dirty="0"/>
              <a:t>there isn’t a ”perfect” amount of code coverage (or tests)</a:t>
            </a:r>
          </a:p>
          <a:p>
            <a:pPr lvl="1" fontAlgn="base"/>
            <a:r>
              <a:rPr lang="en-US" sz="1600" u="sng" dirty="0"/>
              <a:t>statement coverage </a:t>
            </a:r>
            <a:r>
              <a:rPr lang="en-US" sz="1600" dirty="0"/>
              <a:t>– all executable statements are executed at least once</a:t>
            </a:r>
          </a:p>
          <a:p>
            <a:pPr lvl="1" fontAlgn="base"/>
            <a:r>
              <a:rPr lang="en-US" sz="1600" u="sng" dirty="0"/>
              <a:t>decision coverage </a:t>
            </a:r>
            <a:r>
              <a:rPr lang="en-US" sz="1600" dirty="0"/>
              <a:t>– reports the outcomes of each </a:t>
            </a:r>
            <a:r>
              <a:rPr lang="en-US" sz="1600" dirty="0" err="1"/>
              <a:t>boolean</a:t>
            </a:r>
            <a:r>
              <a:rPr lang="en-US" sz="1600" dirty="0"/>
              <a:t> expression, each branch of every possible decision point is executed at least once</a:t>
            </a:r>
          </a:p>
          <a:p>
            <a:pPr lvl="1" fontAlgn="base"/>
            <a:r>
              <a:rPr lang="en-US" sz="1600" u="sng" dirty="0"/>
              <a:t>branch coverage </a:t>
            </a:r>
            <a:r>
              <a:rPr lang="en-US" sz="1600" dirty="0"/>
              <a:t>– every outcome is tested, each decision condition from every branch is executed at least once</a:t>
            </a:r>
          </a:p>
          <a:p>
            <a:pPr lvl="1" fontAlgn="base"/>
            <a:r>
              <a:rPr lang="en-US" sz="1600" u="sng" dirty="0"/>
              <a:t>condition coverage </a:t>
            </a:r>
            <a:r>
              <a:rPr lang="en-US" sz="1600" dirty="0"/>
              <a:t>– tests the variables and/or sub-expressions in the conditional statements, checks individual outcomes for each logical condition</a:t>
            </a:r>
          </a:p>
        </p:txBody>
      </p:sp>
      <p:sp>
        <p:nvSpPr>
          <p:cNvPr id="9" name="Rectangle 8">
            <a:extLst>
              <a:ext uri="{FF2B5EF4-FFF2-40B4-BE49-F238E27FC236}">
                <a16:creationId xmlns:a16="http://schemas.microsoft.com/office/drawing/2014/main" id="{D39AE15B-5184-9E49-A84F-89ECD4F9EE3E}"/>
              </a:ext>
            </a:extLst>
          </p:cNvPr>
          <p:cNvSpPr/>
          <p:nvPr/>
        </p:nvSpPr>
        <p:spPr>
          <a:xfrm>
            <a:off x="-11290" y="6415194"/>
            <a:ext cx="8477693" cy="369332"/>
          </a:xfrm>
          <a:prstGeom prst="rect">
            <a:avLst/>
          </a:prstGeom>
        </p:spPr>
        <p:txBody>
          <a:bodyPr wrap="square">
            <a:spAutoFit/>
          </a:bodyPr>
          <a:lstStyle/>
          <a:p>
            <a:r>
              <a:rPr lang="en-US" dirty="0">
                <a:hlinkClick r:id="rId3"/>
              </a:rPr>
              <a:t>https://www.guru99.com/code-coverage.html</a:t>
            </a:r>
            <a:endParaRPr lang="en-US" dirty="0"/>
          </a:p>
        </p:txBody>
      </p:sp>
      <p:sp>
        <p:nvSpPr>
          <p:cNvPr id="10" name="TextBox 9">
            <a:extLst>
              <a:ext uri="{FF2B5EF4-FFF2-40B4-BE49-F238E27FC236}">
                <a16:creationId xmlns:a16="http://schemas.microsoft.com/office/drawing/2014/main" id="{6248A224-F0F5-324C-B6E9-8133FD42D998}"/>
              </a:ext>
            </a:extLst>
          </p:cNvPr>
          <p:cNvSpPr txBox="1"/>
          <p:nvPr/>
        </p:nvSpPr>
        <p:spPr>
          <a:xfrm>
            <a:off x="6168868" y="951260"/>
            <a:ext cx="3524298"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Testing by Case Category</a:t>
            </a:r>
          </a:p>
        </p:txBody>
      </p:sp>
    </p:spTree>
    <p:extLst>
      <p:ext uri="{BB962C8B-B14F-4D97-AF65-F5344CB8AC3E}">
        <p14:creationId xmlns:p14="http://schemas.microsoft.com/office/powerpoint/2010/main" val="401525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r>
              <a:rPr lang="en-US" altLang="en-US" dirty="0">
                <a:solidFill>
                  <a:srgbClr val="4C3282"/>
                </a:solidFill>
              </a:rPr>
              <a:t>Tips for testing</a:t>
            </a:r>
          </a:p>
        </p:txBody>
      </p:sp>
      <p:sp>
        <p:nvSpPr>
          <p:cNvPr id="5122" name="Rectangle 3"/>
          <p:cNvSpPr>
            <a:spLocks noGrp="1" noChangeArrowheads="1"/>
          </p:cNvSpPr>
          <p:nvPr>
            <p:ph type="body" idx="1"/>
          </p:nvPr>
        </p:nvSpPr>
        <p:spPr>
          <a:xfrm>
            <a:off x="575240" y="1463857"/>
            <a:ext cx="6420983" cy="4845504"/>
          </a:xfrm>
        </p:spPr>
        <p:txBody>
          <a:bodyPr/>
          <a:lstStyle/>
          <a:p>
            <a:r>
              <a:rPr lang="en-US" altLang="en-US" dirty="0"/>
              <a:t>You cannot test every possible input, parameter value, etc.</a:t>
            </a:r>
          </a:p>
          <a:p>
            <a:pPr lvl="1"/>
            <a:r>
              <a:rPr lang="en-US" altLang="en-US" dirty="0"/>
              <a:t>Think of a limited set of tests likely to expose bugs.</a:t>
            </a:r>
          </a:p>
          <a:p>
            <a:pPr lvl="1"/>
            <a:endParaRPr lang="en-US" altLang="en-US" sz="1200" dirty="0"/>
          </a:p>
          <a:p>
            <a:r>
              <a:rPr lang="en-US" altLang="en-US" dirty="0"/>
              <a:t>Think about boundary cases</a:t>
            </a:r>
          </a:p>
          <a:p>
            <a:pPr lvl="1"/>
            <a:r>
              <a:rPr lang="en-US" altLang="en-US" dirty="0"/>
              <a:t>Positive; zero; negative numbers</a:t>
            </a:r>
          </a:p>
          <a:p>
            <a:pPr lvl="1"/>
            <a:r>
              <a:rPr lang="en-US" altLang="en-US" dirty="0"/>
              <a:t>Right at the edge of an array or collection's size</a:t>
            </a:r>
          </a:p>
          <a:p>
            <a:pPr lvl="1"/>
            <a:endParaRPr lang="en-US" altLang="en-US" sz="1200" dirty="0"/>
          </a:p>
          <a:p>
            <a:r>
              <a:rPr lang="en-US" altLang="en-US" dirty="0"/>
              <a:t>Think about empty cases and error cases</a:t>
            </a:r>
          </a:p>
          <a:p>
            <a:pPr lvl="1"/>
            <a:r>
              <a:rPr lang="en-US" altLang="en-US" dirty="0"/>
              <a:t>0, -1, null;  an empty list or array</a:t>
            </a:r>
          </a:p>
          <a:p>
            <a:pPr lvl="1"/>
            <a:endParaRPr lang="en-US" altLang="en-US" sz="1200" dirty="0"/>
          </a:p>
          <a:p>
            <a:r>
              <a:rPr lang="en-US" altLang="en-US" dirty="0"/>
              <a:t>test behavior in combination</a:t>
            </a:r>
          </a:p>
          <a:p>
            <a:pPr lvl="1"/>
            <a:r>
              <a:rPr lang="en-US" altLang="en-US" dirty="0"/>
              <a:t>Maybe </a:t>
            </a:r>
            <a:r>
              <a:rPr lang="en-US" altLang="en-US" dirty="0">
                <a:latin typeface="Courier New" panose="02070309020205020404" pitchFamily="49" charset="0"/>
              </a:rPr>
              <a:t>add</a:t>
            </a:r>
            <a:r>
              <a:rPr lang="en-US" altLang="en-US" dirty="0"/>
              <a:t> usually works, but fails after you call </a:t>
            </a:r>
            <a:r>
              <a:rPr lang="en-US" altLang="en-US" dirty="0">
                <a:latin typeface="Courier New" panose="02070309020205020404" pitchFamily="49" charset="0"/>
              </a:rPr>
              <a:t>remove</a:t>
            </a:r>
          </a:p>
          <a:p>
            <a:pPr lvl="1"/>
            <a:r>
              <a:rPr lang="en-US" altLang="en-US" dirty="0"/>
              <a:t>Make multiple calls;  maybe </a:t>
            </a:r>
            <a:r>
              <a:rPr lang="en-US" altLang="en-US" dirty="0">
                <a:latin typeface="Courier New" panose="02070309020205020404" pitchFamily="49" charset="0"/>
              </a:rPr>
              <a:t>size</a:t>
            </a:r>
            <a:r>
              <a:rPr lang="en-US" altLang="en-US" dirty="0"/>
              <a:t> fails the second time only</a:t>
            </a:r>
          </a:p>
        </p:txBody>
      </p:sp>
      <p:sp>
        <p:nvSpPr>
          <p:cNvPr id="4" name="TextBox 3">
            <a:extLst>
              <a:ext uri="{FF2B5EF4-FFF2-40B4-BE49-F238E27FC236}">
                <a16:creationId xmlns:a16="http://schemas.microsoft.com/office/drawing/2014/main" id="{DD007E0C-FD03-794D-8F36-BB361F4147A1}"/>
              </a:ext>
            </a:extLst>
          </p:cNvPr>
          <p:cNvSpPr txBox="1"/>
          <p:nvPr/>
        </p:nvSpPr>
        <p:spPr>
          <a:xfrm>
            <a:off x="7077741" y="494929"/>
            <a:ext cx="4635796" cy="1200329"/>
          </a:xfrm>
          <a:prstGeom prst="rect">
            <a:avLst/>
          </a:prstGeom>
          <a:noFill/>
          <a:ln>
            <a:solidFill>
              <a:srgbClr val="4C328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Program testing can be used to show the presence of bugs, but never show their absence!</a:t>
            </a:r>
          </a:p>
          <a:p>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Edsger</a:t>
            </a:r>
            <a:r>
              <a:rPr lang="en-US" dirty="0">
                <a:latin typeface="Segoe UI Semilight" panose="020B0402040204020203" pitchFamily="34" charset="0"/>
                <a:cs typeface="Segoe UI Semilight" panose="020B0402040204020203" pitchFamily="34" charset="0"/>
              </a:rPr>
              <a:t> Dijkstra (yeah, like the algorithm)</a:t>
            </a:r>
          </a:p>
        </p:txBody>
      </p:sp>
      <p:sp>
        <p:nvSpPr>
          <p:cNvPr id="7" name="TextBox 6">
            <a:extLst>
              <a:ext uri="{FF2B5EF4-FFF2-40B4-BE49-F238E27FC236}">
                <a16:creationId xmlns:a16="http://schemas.microsoft.com/office/drawing/2014/main" id="{D8A8F69A-63A3-384A-900F-E81618B1F10C}"/>
              </a:ext>
            </a:extLst>
          </p:cNvPr>
          <p:cNvSpPr txBox="1"/>
          <p:nvPr/>
        </p:nvSpPr>
        <p:spPr>
          <a:xfrm>
            <a:off x="7077740" y="5117396"/>
            <a:ext cx="4635796" cy="1477328"/>
          </a:xfrm>
          <a:prstGeom prst="rect">
            <a:avLst/>
          </a:prstGeom>
          <a:noFill/>
          <a:ln>
            <a:solidFill>
              <a:srgbClr val="4C328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“Debugging is twice as hard as writing the code in the first place. Therefore, if you write the code as cleverly as possible, you are, by definition, not smart enough to debug it”</a:t>
            </a:r>
          </a:p>
          <a:p>
            <a:r>
              <a:rPr lang="en-US" dirty="0">
                <a:latin typeface="Segoe UI Semilight" panose="020B0402040204020203" pitchFamily="34" charset="0"/>
                <a:cs typeface="Segoe UI Semilight" panose="020B0402040204020203" pitchFamily="34" charset="0"/>
              </a:rPr>
              <a:t>- Brian Kernighan (Wrote Programming in C)</a:t>
            </a:r>
          </a:p>
        </p:txBody>
      </p:sp>
      <p:pic>
        <p:nvPicPr>
          <p:cNvPr id="1026" name="Picture 2" descr="Fixing Problems">
            <a:extLst>
              <a:ext uri="{FF2B5EF4-FFF2-40B4-BE49-F238E27FC236}">
                <a16:creationId xmlns:a16="http://schemas.microsoft.com/office/drawing/2014/main" id="{027E6DCD-7695-244C-BEB6-2FCC41C7D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437" y="2034669"/>
            <a:ext cx="2914403" cy="286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82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E0FA-A9A7-1644-9110-41EA2363D455}"/>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E7811745-73E5-A74E-AEC0-B1B5012A4127}"/>
              </a:ext>
            </a:extLst>
          </p:cNvPr>
          <p:cNvSpPr>
            <a:spLocks noGrp="1"/>
          </p:cNvSpPr>
          <p:nvPr>
            <p:ph type="sldNum" sz="quarter" idx="12"/>
          </p:nvPr>
        </p:nvSpPr>
        <p:spPr/>
        <p:txBody>
          <a:bodyPr/>
          <a:lstStyle/>
          <a:p>
            <a:fld id="{659665DE-58FC-41F4-AC58-2C90A5E00527}" type="slidenum">
              <a:rPr lang="en-US" smtClean="0"/>
              <a:pPr/>
              <a:t>14</a:t>
            </a:fld>
            <a:endParaRPr lang="en-US"/>
          </a:p>
        </p:txBody>
      </p:sp>
      <p:sp>
        <p:nvSpPr>
          <p:cNvPr id="4" name="Text Placeholder 3">
            <a:extLst>
              <a:ext uri="{FF2B5EF4-FFF2-40B4-BE49-F238E27FC236}">
                <a16:creationId xmlns:a16="http://schemas.microsoft.com/office/drawing/2014/main" id="{6BA9555A-DE25-1D4A-BFDD-7D465B3CD143}"/>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F879B87C-4496-5C4D-8C7F-F749AF9DEFA2}"/>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94810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52B6-049F-5D4A-A301-BDFDAC770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E94FED-8B21-F34F-B8A8-9201A711ADB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A4057D4-13FA-D942-9090-87EF94E8250A}"/>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5" name="Footer Placeholder 4">
            <a:extLst>
              <a:ext uri="{FF2B5EF4-FFF2-40B4-BE49-F238E27FC236}">
                <a16:creationId xmlns:a16="http://schemas.microsoft.com/office/drawing/2014/main" id="{11E4EA76-BBBE-F445-B06D-119CE2D6E05C}"/>
              </a:ext>
            </a:extLst>
          </p:cNvPr>
          <p:cNvSpPr>
            <a:spLocks noGrp="1"/>
          </p:cNvSpPr>
          <p:nvPr>
            <p:ph type="ftr" sz="quarter" idx="3"/>
          </p:nvPr>
        </p:nvSpPr>
        <p:spPr/>
        <p:txBody>
          <a:bodyPr/>
          <a:lstStyle/>
          <a:p>
            <a:r>
              <a:rPr lang="en-US"/>
              <a:t>CSE 374 au 20 - Kasey Champion</a:t>
            </a:r>
            <a:endParaRPr lang="en-US" dirty="0"/>
          </a:p>
        </p:txBody>
      </p:sp>
      <p:pic>
        <p:nvPicPr>
          <p:cNvPr id="6" name="Picture 5">
            <a:extLst>
              <a:ext uri="{FF2B5EF4-FFF2-40B4-BE49-F238E27FC236}">
                <a16:creationId xmlns:a16="http://schemas.microsoft.com/office/drawing/2014/main" id="{9D4EEC6E-A6D0-4D43-97C0-9860BF537102}"/>
              </a:ext>
            </a:extLst>
          </p:cNvPr>
          <p:cNvPicPr>
            <a:picLocks noChangeAspect="1"/>
          </p:cNvPicPr>
          <p:nvPr/>
        </p:nvPicPr>
        <p:blipFill>
          <a:blip r:embed="rId2"/>
          <a:stretch>
            <a:fillRect/>
          </a:stretch>
        </p:blipFill>
        <p:spPr>
          <a:xfrm>
            <a:off x="285750" y="469900"/>
            <a:ext cx="11620500" cy="5918200"/>
          </a:xfrm>
          <a:prstGeom prst="rect">
            <a:avLst/>
          </a:prstGeom>
        </p:spPr>
      </p:pic>
    </p:spTree>
    <p:extLst>
      <p:ext uri="{BB962C8B-B14F-4D97-AF65-F5344CB8AC3E}">
        <p14:creationId xmlns:p14="http://schemas.microsoft.com/office/powerpoint/2010/main" val="311476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C7A9-D8A8-B845-AD3F-491017E0AC73}"/>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61E29FA8-2129-4747-AE0F-78B99ECA315A}"/>
              </a:ext>
            </a:extLst>
          </p:cNvPr>
          <p:cNvSpPr>
            <a:spLocks noGrp="1"/>
          </p:cNvSpPr>
          <p:nvPr>
            <p:ph idx="1"/>
          </p:nvPr>
        </p:nvSpPr>
        <p:spPr/>
        <p:txBody>
          <a:bodyPr>
            <a:normAutofit/>
          </a:bodyPr>
          <a:lstStyle/>
          <a:p>
            <a:pPr marL="128016" lvl="1" indent="0">
              <a:buNone/>
            </a:pPr>
            <a:endParaRPr lang="en-US" dirty="0"/>
          </a:p>
          <a:p>
            <a:pPr marL="128016" lvl="1" indent="0">
              <a:buNone/>
            </a:pPr>
            <a:r>
              <a:rPr lang="en-US" sz="4400" spc="100" dirty="0">
                <a:solidFill>
                  <a:srgbClr val="4C3282"/>
                </a:solidFill>
                <a:latin typeface="Segoe UI" panose="020B0502040204020203" pitchFamily="34" charset="0"/>
                <a:ea typeface="+mj-ea"/>
                <a:cs typeface="Segoe UI" panose="020B0502040204020203" pitchFamily="34" charset="0"/>
              </a:rPr>
              <a:t>Be kind to yourself and one another </a:t>
            </a:r>
            <a:r>
              <a:rPr lang="en-US" sz="4400" spc="100" dirty="0">
                <a:solidFill>
                  <a:srgbClr val="4C3282"/>
                </a:solidFill>
                <a:latin typeface="Segoe UI" panose="020B0502040204020203" pitchFamily="34" charset="0"/>
                <a:ea typeface="+mj-ea"/>
                <a:cs typeface="Segoe UI" panose="020B0502040204020203" pitchFamily="34" charset="0"/>
                <a:sym typeface="Wingdings" pitchFamily="2" charset="2"/>
              </a:rPr>
              <a:t></a:t>
            </a:r>
          </a:p>
          <a:p>
            <a:pPr marL="128016" lvl="1" indent="0">
              <a:buNone/>
            </a:pPr>
            <a:r>
              <a:rPr lang="en-US" dirty="0"/>
              <a:t>Reminder: Midpoint Deadline Friday November 6th at 9pm PST</a:t>
            </a:r>
          </a:p>
        </p:txBody>
      </p:sp>
      <p:sp>
        <p:nvSpPr>
          <p:cNvPr id="4" name="Slide Number Placeholder 3">
            <a:extLst>
              <a:ext uri="{FF2B5EF4-FFF2-40B4-BE49-F238E27FC236}">
                <a16:creationId xmlns:a16="http://schemas.microsoft.com/office/drawing/2014/main" id="{FDEE32D8-E782-9446-B880-AC9B6E729CD1}"/>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40A671BF-4AB1-484D-83AE-0C22BFE38757}"/>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0147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3D28-6C6B-4933-8DAF-09FA6EC7410B}"/>
              </a:ext>
            </a:extLst>
          </p:cNvPr>
          <p:cNvSpPr>
            <a:spLocks noGrp="1"/>
          </p:cNvSpPr>
          <p:nvPr>
            <p:ph type="title"/>
          </p:nvPr>
        </p:nvSpPr>
        <p:spPr/>
        <p:txBody>
          <a:bodyPr/>
          <a:lstStyle/>
          <a:p>
            <a:r>
              <a:rPr lang="en-US" dirty="0">
                <a:solidFill>
                  <a:srgbClr val="4C3282"/>
                </a:solidFill>
              </a:rPr>
              <a:t>Testing</a:t>
            </a:r>
          </a:p>
        </p:txBody>
      </p:sp>
      <p:sp>
        <p:nvSpPr>
          <p:cNvPr id="3" name="Content Placeholder 2">
            <a:extLst>
              <a:ext uri="{FF2B5EF4-FFF2-40B4-BE49-F238E27FC236}">
                <a16:creationId xmlns:a16="http://schemas.microsoft.com/office/drawing/2014/main" id="{B26F0276-BD34-4164-AE4D-4F221309F03A}"/>
              </a:ext>
            </a:extLst>
          </p:cNvPr>
          <p:cNvSpPr>
            <a:spLocks noGrp="1"/>
          </p:cNvSpPr>
          <p:nvPr>
            <p:ph idx="1"/>
          </p:nvPr>
        </p:nvSpPr>
        <p:spPr/>
        <p:txBody>
          <a:bodyPr>
            <a:normAutofit fontScale="92500" lnSpcReduction="10000"/>
          </a:bodyPr>
          <a:lstStyle/>
          <a:p>
            <a:pPr marL="0" indent="0">
              <a:buNone/>
            </a:pPr>
            <a:r>
              <a:rPr lang="en-US" dirty="0"/>
              <a:t>Computers don’t make mistakes- people do!</a:t>
            </a:r>
          </a:p>
          <a:p>
            <a:pPr marL="0" indent="0">
              <a:buNone/>
            </a:pPr>
            <a:r>
              <a:rPr lang="en-US" i="1" dirty="0"/>
              <a:t>“I’m almost done, I just need to make sure it works” </a:t>
            </a:r>
          </a:p>
          <a:p>
            <a:pPr marL="0" indent="0">
              <a:spcBef>
                <a:spcPts val="0"/>
              </a:spcBef>
              <a:buNone/>
            </a:pPr>
            <a:r>
              <a:rPr lang="en-US" sz="1700" i="1" dirty="0"/>
              <a:t>– Naive 14Xers</a:t>
            </a:r>
          </a:p>
          <a:p>
            <a:r>
              <a:rPr lang="en-US" b="1" dirty="0">
                <a:solidFill>
                  <a:srgbClr val="4C3282"/>
                </a:solidFill>
              </a:rPr>
              <a:t>Software Test: </a:t>
            </a:r>
            <a:r>
              <a:rPr lang="en-US" dirty="0"/>
              <a:t>a separate piece of code that exercises the code you are assessing by providing input to your code and finishes with an assertion of what the result should be. </a:t>
            </a:r>
          </a:p>
          <a:p>
            <a:endParaRPr lang="en-US" dirty="0"/>
          </a:p>
          <a:p>
            <a:pPr marL="457200" indent="-457200">
              <a:buFont typeface="+mj-lt"/>
              <a:buAutoNum type="arabicPeriod"/>
            </a:pPr>
            <a:r>
              <a:rPr lang="en-US" dirty="0"/>
              <a:t>Isolate</a:t>
            </a:r>
          </a:p>
          <a:p>
            <a:pPr marL="457200" indent="-457200">
              <a:buFont typeface="+mj-lt"/>
              <a:buAutoNum type="arabicPeriod"/>
            </a:pPr>
            <a:r>
              <a:rPr lang="en-US" dirty="0"/>
              <a:t>Break your code into small modules</a:t>
            </a:r>
          </a:p>
          <a:p>
            <a:pPr marL="457200" indent="-457200">
              <a:buFont typeface="+mj-lt"/>
              <a:buAutoNum type="arabicPeriod"/>
            </a:pPr>
            <a:r>
              <a:rPr lang="en-US" dirty="0"/>
              <a:t>Build in increments</a:t>
            </a:r>
          </a:p>
          <a:p>
            <a:pPr marL="457200" indent="-457200">
              <a:buFont typeface="+mj-lt"/>
              <a:buAutoNum type="arabicPeriod"/>
            </a:pPr>
            <a:r>
              <a:rPr lang="en-US" dirty="0"/>
              <a:t>Make a plan from simplest to most complex cases</a:t>
            </a:r>
          </a:p>
          <a:p>
            <a:pPr marL="457200" indent="-457200">
              <a:buFont typeface="+mj-lt"/>
              <a:buAutoNum type="arabicPeriod"/>
            </a:pPr>
            <a:r>
              <a:rPr lang="en-US" dirty="0"/>
              <a:t>Test as you go</a:t>
            </a:r>
          </a:p>
          <a:p>
            <a:pPr marL="457200" indent="-457200">
              <a:buFont typeface="+mj-lt"/>
              <a:buAutoNum type="arabicPeriod"/>
            </a:pPr>
            <a:r>
              <a:rPr lang="en-US" dirty="0"/>
              <a:t>As your code grows, so should your tests</a:t>
            </a:r>
          </a:p>
          <a:p>
            <a:endParaRPr lang="en-US" dirty="0"/>
          </a:p>
        </p:txBody>
      </p:sp>
      <p:sp>
        <p:nvSpPr>
          <p:cNvPr id="4" name="Footer Placeholder 3">
            <a:extLst>
              <a:ext uri="{FF2B5EF4-FFF2-40B4-BE49-F238E27FC236}">
                <a16:creationId xmlns:a16="http://schemas.microsoft.com/office/drawing/2014/main" id="{99236544-659F-4F00-8332-E2474010AC39}"/>
              </a:ext>
            </a:extLst>
          </p:cNvPr>
          <p:cNvSpPr>
            <a:spLocks noGrp="1"/>
          </p:cNvSpPr>
          <p:nvPr>
            <p:ph type="ftr" sz="quarter" idx="11"/>
          </p:nvPr>
        </p:nvSpPr>
        <p:spPr>
          <a:xfrm>
            <a:off x="5715301" y="6521027"/>
            <a:ext cx="5901459"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5000"/>
                    <a:lumOff val="5000"/>
                  </a:schemeClr>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CSE 373 SP 18 - Kasey Champion</a:t>
            </a:r>
          </a:p>
        </p:txBody>
      </p:sp>
      <p:sp>
        <p:nvSpPr>
          <p:cNvPr id="5" name="Slide Number Placeholder 4">
            <a:extLst>
              <a:ext uri="{FF2B5EF4-FFF2-40B4-BE49-F238E27FC236}">
                <a16:creationId xmlns:a16="http://schemas.microsoft.com/office/drawing/2014/main" id="{D1D54AF2-562D-4578-9F1F-925D8FC10BAE}"/>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136470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12AC-8DE2-3B4B-BE48-0D66356609EF}"/>
              </a:ext>
            </a:extLst>
          </p:cNvPr>
          <p:cNvSpPr>
            <a:spLocks noGrp="1"/>
          </p:cNvSpPr>
          <p:nvPr>
            <p:ph type="title"/>
          </p:nvPr>
        </p:nvSpPr>
        <p:spPr/>
        <p:txBody>
          <a:bodyPr/>
          <a:lstStyle/>
          <a:p>
            <a:r>
              <a:rPr lang="en-US" dirty="0"/>
              <a:t>How do we know our program works?</a:t>
            </a:r>
          </a:p>
        </p:txBody>
      </p:sp>
      <p:sp>
        <p:nvSpPr>
          <p:cNvPr id="3" name="Content Placeholder 2">
            <a:extLst>
              <a:ext uri="{FF2B5EF4-FFF2-40B4-BE49-F238E27FC236}">
                <a16:creationId xmlns:a16="http://schemas.microsoft.com/office/drawing/2014/main" id="{E6712BCF-E182-BF4C-BA52-597E130FFA44}"/>
              </a:ext>
            </a:extLst>
          </p:cNvPr>
          <p:cNvSpPr>
            <a:spLocks noGrp="1"/>
          </p:cNvSpPr>
          <p:nvPr>
            <p:ph idx="1"/>
          </p:nvPr>
        </p:nvSpPr>
        <p:spPr/>
        <p:txBody>
          <a:bodyPr/>
          <a:lstStyle/>
          <a:p>
            <a:pPr fontAlgn="base"/>
            <a:r>
              <a:rPr lang="en-US" dirty="0"/>
              <a:t>Does compilation fail?</a:t>
            </a:r>
          </a:p>
          <a:p>
            <a:pPr fontAlgn="base"/>
            <a:r>
              <a:rPr lang="en-US" dirty="0"/>
              <a:t>Does it crash?</a:t>
            </a:r>
          </a:p>
          <a:p>
            <a:pPr fontAlgn="base"/>
            <a:r>
              <a:rPr lang="en-US" dirty="0"/>
              <a:t>Does it loop infinitely?</a:t>
            </a:r>
          </a:p>
          <a:p>
            <a:pPr fontAlgn="base"/>
            <a:r>
              <a:rPr lang="en-US" dirty="0"/>
              <a:t>Does it give us the correct output?</a:t>
            </a:r>
          </a:p>
          <a:p>
            <a:pPr fontAlgn="base"/>
            <a:r>
              <a:rPr lang="en-US" dirty="0"/>
              <a:t>Does it give us the correct output for every input?</a:t>
            </a:r>
          </a:p>
          <a:p>
            <a:endParaRPr lang="en-US" dirty="0"/>
          </a:p>
        </p:txBody>
      </p:sp>
      <p:sp>
        <p:nvSpPr>
          <p:cNvPr id="4" name="Slide Number Placeholder 3">
            <a:extLst>
              <a:ext uri="{FF2B5EF4-FFF2-40B4-BE49-F238E27FC236}">
                <a16:creationId xmlns:a16="http://schemas.microsoft.com/office/drawing/2014/main" id="{9567DF63-0242-5940-A02E-11E949685BE4}"/>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5" name="Footer Placeholder 4">
            <a:extLst>
              <a:ext uri="{FF2B5EF4-FFF2-40B4-BE49-F238E27FC236}">
                <a16:creationId xmlns:a16="http://schemas.microsoft.com/office/drawing/2014/main" id="{F89BC1A3-AD1B-7C44-B411-1A1038E7F2F8}"/>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111175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C6D1-75BE-6F4D-8012-E868AFD907C0}"/>
              </a:ext>
            </a:extLst>
          </p:cNvPr>
          <p:cNvSpPr>
            <a:spLocks noGrp="1"/>
          </p:cNvSpPr>
          <p:nvPr>
            <p:ph type="title"/>
          </p:nvPr>
        </p:nvSpPr>
        <p:spPr/>
        <p:txBody>
          <a:bodyPr/>
          <a:lstStyle/>
          <a:p>
            <a:r>
              <a:rPr lang="en-US" dirty="0"/>
              <a:t>Our “contract” with code</a:t>
            </a:r>
          </a:p>
        </p:txBody>
      </p:sp>
      <p:sp>
        <p:nvSpPr>
          <p:cNvPr id="3" name="Content Placeholder 2">
            <a:extLst>
              <a:ext uri="{FF2B5EF4-FFF2-40B4-BE49-F238E27FC236}">
                <a16:creationId xmlns:a16="http://schemas.microsoft.com/office/drawing/2014/main" id="{00D9C9D2-0BA8-BB4B-90EF-C342F56E6003}"/>
              </a:ext>
            </a:extLst>
          </p:cNvPr>
          <p:cNvSpPr>
            <a:spLocks noGrp="1"/>
          </p:cNvSpPr>
          <p:nvPr>
            <p:ph idx="1"/>
          </p:nvPr>
        </p:nvSpPr>
        <p:spPr/>
        <p:txBody>
          <a:bodyPr>
            <a:normAutofit fontScale="92500" lnSpcReduction="20000"/>
          </a:bodyPr>
          <a:lstStyle/>
          <a:p>
            <a:r>
              <a:rPr lang="en-US" dirty="0"/>
              <a:t>A functions pre and post-conditions form a contract for how the function is expected to behave</a:t>
            </a:r>
          </a:p>
          <a:p>
            <a:pPr lvl="1"/>
            <a:r>
              <a:rPr lang="en-US" dirty="0"/>
              <a:t>both the user and the function must uphold their end of the deal</a:t>
            </a:r>
          </a:p>
          <a:p>
            <a:pPr lvl="2"/>
            <a:r>
              <a:rPr lang="en-US" dirty="0"/>
              <a:t>If the user doesn’t satisfy the pre-condition the “deal is off”, function will not be expected to satisfy post-condition</a:t>
            </a:r>
          </a:p>
          <a:p>
            <a:pPr lvl="2"/>
            <a:r>
              <a:rPr lang="en-US" dirty="0"/>
              <a:t>If the function doesn’t satisfy the post-condition the “deal is broken”, function has an error</a:t>
            </a:r>
          </a:p>
          <a:p>
            <a:pPr lvl="2"/>
            <a:r>
              <a:rPr lang="en-US" dirty="0"/>
              <a:t>Undefined behavior: calling a function with input which doesn’t satisfy the pre-condition</a:t>
            </a:r>
          </a:p>
          <a:p>
            <a:r>
              <a:rPr lang="en-US" dirty="0"/>
              <a:t>Pre-condition</a:t>
            </a:r>
          </a:p>
          <a:p>
            <a:pPr lvl="1" fontAlgn="base"/>
            <a:r>
              <a:rPr lang="en-US" dirty="0"/>
              <a:t>A fact that must be true about your input</a:t>
            </a:r>
          </a:p>
          <a:p>
            <a:pPr lvl="1" fontAlgn="base"/>
            <a:r>
              <a:rPr lang="en-US" dirty="0"/>
              <a:t>Often expressed by the parameters passed into a function</a:t>
            </a:r>
          </a:p>
          <a:p>
            <a:pPr lvl="2" fontAlgn="base"/>
            <a:r>
              <a:rPr lang="en-US" dirty="0"/>
              <a:t>What type of input?</a:t>
            </a:r>
          </a:p>
          <a:p>
            <a:pPr lvl="3" fontAlgn="base"/>
            <a:r>
              <a:rPr lang="en-US" dirty="0">
                <a:latin typeface="Courier New" panose="02070309020205020404" pitchFamily="49" charset="0"/>
                <a:cs typeface="Courier New" panose="02070309020205020404" pitchFamily="49" charset="0"/>
              </a:rPr>
              <a:t>void foo(int, int*); // two arguments, one of type int, one of type int pointer</a:t>
            </a:r>
          </a:p>
          <a:p>
            <a:pPr lvl="2" fontAlgn="base"/>
            <a:r>
              <a:rPr lang="en-US" dirty="0"/>
              <a:t>What needs to be true about our input?</a:t>
            </a:r>
          </a:p>
          <a:p>
            <a:pPr lvl="3" fontAlgn="base"/>
            <a:r>
              <a:rPr lang="en-US" dirty="0">
                <a:latin typeface="Courier New" panose="02070309020205020404" pitchFamily="49" charset="0"/>
                <a:cs typeface="Courier New" panose="02070309020205020404" pitchFamily="49" charset="0"/>
              </a:rPr>
              <a:t>void foo(int </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 // EX: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 must be at least “</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long</a:t>
            </a:r>
          </a:p>
          <a:p>
            <a:pPr lvl="1" fontAlgn="base"/>
            <a:r>
              <a:rPr lang="en-US" dirty="0"/>
              <a:t>If input doesn't satisfy the pre-condition, we don't care what happens, contract is already broken</a:t>
            </a:r>
          </a:p>
          <a:p>
            <a:pPr marL="91440" lvl="1" indent="-91440" fontAlgn="base">
              <a:spcBef>
                <a:spcPts val="1200"/>
              </a:spcBef>
              <a:spcAft>
                <a:spcPts val="200"/>
              </a:spcAft>
              <a:buClr>
                <a:srgbClr val="4C3282"/>
              </a:buClr>
              <a:buSzPct val="100000"/>
              <a:buFont typeface="Wingdings" pitchFamily="2" charset="2"/>
              <a:buChar char="§"/>
            </a:pPr>
            <a:r>
              <a:rPr lang="en-US" sz="2200" dirty="0"/>
              <a:t>Post-condition</a:t>
            </a:r>
          </a:p>
          <a:p>
            <a:pPr lvl="1" fontAlgn="base">
              <a:buSzPct val="100000"/>
            </a:pPr>
            <a:r>
              <a:rPr lang="en-US" dirty="0"/>
              <a:t>The expected state after the finish of a function</a:t>
            </a:r>
          </a:p>
          <a:p>
            <a:pPr lvl="1" fontAlgn="base">
              <a:buSzPct val="100000"/>
            </a:pPr>
            <a:r>
              <a:rPr lang="en-US" dirty="0"/>
              <a:t>Often expressed by the return sent out of a function</a:t>
            </a:r>
          </a:p>
          <a:p>
            <a:pPr lvl="3" fontAlgn="base">
              <a:buSzPct val="100000"/>
            </a:pPr>
            <a:r>
              <a:rPr lang="en-US" dirty="0">
                <a:latin typeface="Courier New" panose="02070309020205020404" pitchFamily="49" charset="0"/>
                <a:cs typeface="Courier New" panose="02070309020205020404" pitchFamily="49" charset="0"/>
              </a:rPr>
              <a:t>int fact (int n) // returns an int value</a:t>
            </a:r>
          </a:p>
          <a:p>
            <a:pPr lvl="3" fontAlgn="base">
              <a:buSzPct val="100000"/>
            </a:pPr>
            <a:r>
              <a:rPr lang="en-US" dirty="0">
                <a:latin typeface="Courier New" panose="02070309020205020404" pitchFamily="49" charset="0"/>
                <a:cs typeface="Courier New" panose="02070309020205020404" pitchFamily="49" charset="0"/>
              </a:rPr>
              <a:t>int res = fact(n); // res must be equal to “n” factorial</a:t>
            </a:r>
          </a:p>
          <a:p>
            <a:pPr lvl="1" fontAlgn="base">
              <a:buSzPct val="100000"/>
            </a:pPr>
            <a:endParaRPr lang="en-US" dirty="0"/>
          </a:p>
          <a:p>
            <a:pPr marL="274320" lvl="2" indent="-91440" fontAlgn="base">
              <a:spcBef>
                <a:spcPts val="1200"/>
              </a:spcBef>
              <a:spcAft>
                <a:spcPts val="200"/>
              </a:spcAft>
              <a:buClr>
                <a:srgbClr val="4C3282"/>
              </a:buClr>
              <a:buSzPct val="100000"/>
              <a:buFont typeface="Wingdings" pitchFamily="2" charset="2"/>
              <a:buChar char="§"/>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AAB98FFF-7CE9-B04E-98E2-7D79D66E644F}"/>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5" name="Footer Placeholder 4">
            <a:extLst>
              <a:ext uri="{FF2B5EF4-FFF2-40B4-BE49-F238E27FC236}">
                <a16:creationId xmlns:a16="http://schemas.microsoft.com/office/drawing/2014/main" id="{65A6E21B-0BEF-5349-ADAD-C28434EB5CD1}"/>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42782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7C59-C1FB-6540-BF04-C8C1AD61822E}"/>
              </a:ext>
            </a:extLst>
          </p:cNvPr>
          <p:cNvSpPr>
            <a:spLocks noGrp="1"/>
          </p:cNvSpPr>
          <p:nvPr>
            <p:ph type="title"/>
          </p:nvPr>
        </p:nvSpPr>
        <p:spPr/>
        <p:txBody>
          <a:bodyPr/>
          <a:lstStyle/>
          <a:p>
            <a:r>
              <a:rPr lang="en-US" dirty="0"/>
              <a:t>Example: pow()</a:t>
            </a:r>
          </a:p>
        </p:txBody>
      </p:sp>
      <p:sp>
        <p:nvSpPr>
          <p:cNvPr id="3" name="Content Placeholder 2">
            <a:extLst>
              <a:ext uri="{FF2B5EF4-FFF2-40B4-BE49-F238E27FC236}">
                <a16:creationId xmlns:a16="http://schemas.microsoft.com/office/drawing/2014/main" id="{FB1CE924-0FB0-564F-AC1C-B841975A9820}"/>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Function to calculate the result of raising a given base value to a given power</a:t>
            </a:r>
          </a:p>
          <a:p>
            <a:pPr marL="0" indent="0">
              <a:buNone/>
            </a:pPr>
            <a:r>
              <a:rPr lang="en-US" dirty="0">
                <a:latin typeface="Courier New" panose="02070309020205020404" pitchFamily="49" charset="0"/>
                <a:cs typeface="Courier New" panose="02070309020205020404" pitchFamily="49" charset="0"/>
              </a:rPr>
              <a:t>* @param an int base to be raised to the given power</a:t>
            </a:r>
          </a:p>
          <a:p>
            <a:pPr marL="0" indent="0">
              <a:buNone/>
            </a:pPr>
            <a:r>
              <a:rPr lang="en-US" dirty="0">
                <a:latin typeface="Courier New" panose="02070309020205020404" pitchFamily="49" charset="0"/>
                <a:cs typeface="Courier New" panose="02070309020205020404" pitchFamily="49" charset="0"/>
              </a:rPr>
              <a:t>* @param an int exp that will be the power applied to the given</a:t>
            </a:r>
          </a:p>
          <a:p>
            <a:pPr marL="0" indent="0">
              <a:buNone/>
            </a:pPr>
            <a:r>
              <a:rPr lang="en-US" dirty="0">
                <a:latin typeface="Courier New" panose="02070309020205020404" pitchFamily="49" charset="0"/>
                <a:cs typeface="Courier New" panose="02070309020205020404" pitchFamily="49" charset="0"/>
              </a:rPr>
              <a:t>*        base, cannot be negative</a:t>
            </a:r>
          </a:p>
          <a:p>
            <a:pPr marL="0" indent="0">
              <a:buNone/>
            </a:pPr>
            <a:r>
              <a:rPr lang="en-US" dirty="0">
                <a:latin typeface="Courier New" panose="02070309020205020404" pitchFamily="49" charset="0"/>
                <a:cs typeface="Courier New" panose="02070309020205020404" pitchFamily="49" charset="0"/>
              </a:rPr>
              <a:t>* @return an int representing the power of base to the exp</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int pow(int base, int exp);</a:t>
            </a:r>
          </a:p>
        </p:txBody>
      </p:sp>
      <p:sp>
        <p:nvSpPr>
          <p:cNvPr id="4" name="Slide Number Placeholder 3">
            <a:extLst>
              <a:ext uri="{FF2B5EF4-FFF2-40B4-BE49-F238E27FC236}">
                <a16:creationId xmlns:a16="http://schemas.microsoft.com/office/drawing/2014/main" id="{8ECB70B0-F9B3-C242-8284-8592378007ED}"/>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5" name="Footer Placeholder 4">
            <a:extLst>
              <a:ext uri="{FF2B5EF4-FFF2-40B4-BE49-F238E27FC236}">
                <a16:creationId xmlns:a16="http://schemas.microsoft.com/office/drawing/2014/main" id="{DEDFE586-9C2F-DF49-B7AF-F893E04EEBED}"/>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22812BEF-057A-3844-A4CE-FEE9ED7D5C51}"/>
              </a:ext>
            </a:extLst>
          </p:cNvPr>
          <p:cNvSpPr/>
          <p:nvPr/>
        </p:nvSpPr>
        <p:spPr>
          <a:xfrm>
            <a:off x="0" y="6415101"/>
            <a:ext cx="4765022" cy="369332"/>
          </a:xfrm>
          <a:prstGeom prst="rect">
            <a:avLst/>
          </a:prstGeom>
        </p:spPr>
        <p:txBody>
          <a:bodyPr wrap="none">
            <a:spAutoFit/>
          </a:bodyPr>
          <a:lstStyle/>
          <a:p>
            <a:r>
              <a:rPr lang="en-US" dirty="0">
                <a:hlinkClick r:id="rId2"/>
              </a:rPr>
              <a:t>https://www.doxygen.nl/manual/docblocks.html</a:t>
            </a:r>
            <a:endParaRPr lang="en-US" dirty="0"/>
          </a:p>
        </p:txBody>
      </p:sp>
    </p:spTree>
    <p:extLst>
      <p:ext uri="{BB962C8B-B14F-4D97-AF65-F5344CB8AC3E}">
        <p14:creationId xmlns:p14="http://schemas.microsoft.com/office/powerpoint/2010/main" val="226993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58F8-7248-DC45-AA08-138C3EF84F97}"/>
              </a:ext>
            </a:extLst>
          </p:cNvPr>
          <p:cNvSpPr>
            <a:spLocks noGrp="1"/>
          </p:cNvSpPr>
          <p:nvPr>
            <p:ph type="title"/>
          </p:nvPr>
        </p:nvSpPr>
        <p:spPr/>
        <p:txBody>
          <a:bodyPr/>
          <a:lstStyle/>
          <a:p>
            <a:r>
              <a:rPr lang="en-US" dirty="0"/>
              <a:t>Const Pointers</a:t>
            </a:r>
          </a:p>
        </p:txBody>
      </p:sp>
      <p:sp>
        <p:nvSpPr>
          <p:cNvPr id="3" name="Content Placeholder 2">
            <a:extLst>
              <a:ext uri="{FF2B5EF4-FFF2-40B4-BE49-F238E27FC236}">
                <a16:creationId xmlns:a16="http://schemas.microsoft.com/office/drawing/2014/main" id="{D9E29E9E-A085-4A46-B5C8-E4523BC963F4}"/>
              </a:ext>
            </a:extLst>
          </p:cNvPr>
          <p:cNvSpPr>
            <a:spLocks noGrp="1"/>
          </p:cNvSpPr>
          <p:nvPr>
            <p:ph idx="1"/>
          </p:nvPr>
        </p:nvSpPr>
        <p:spPr/>
        <p:txBody>
          <a:bodyPr/>
          <a:lstStyle/>
          <a:p>
            <a:r>
              <a:rPr lang="en-US" dirty="0"/>
              <a:t>pointer types can sometimes be confusing</a:t>
            </a:r>
          </a:p>
          <a:p>
            <a:pPr lvl="1"/>
            <a:r>
              <a:rPr lang="en-US" sz="1600" dirty="0">
                <a:latin typeface="Courier New" panose="02070309020205020404" pitchFamily="49" charset="0"/>
                <a:cs typeface="Courier New" panose="02070309020205020404" pitchFamily="49" charset="0"/>
              </a:rPr>
              <a:t>int foo(int* p);</a:t>
            </a:r>
            <a:endParaRPr lang="en-US" dirty="0">
              <a:latin typeface="Courier New" panose="02070309020205020404" pitchFamily="49" charset="0"/>
              <a:cs typeface="Courier New" panose="02070309020205020404" pitchFamily="49" charset="0"/>
            </a:endParaRPr>
          </a:p>
          <a:p>
            <a:pPr lvl="2" fontAlgn="base"/>
            <a:r>
              <a:rPr lang="en-US" sz="1200" dirty="0"/>
              <a:t>Does foo(p) write to p? </a:t>
            </a:r>
            <a:r>
              <a:rPr lang="en-US" dirty="0"/>
              <a:t>It's not clear from the declaration</a:t>
            </a:r>
          </a:p>
          <a:p>
            <a:pPr lvl="2" fontAlgn="base"/>
            <a:endParaRPr lang="en-US" dirty="0"/>
          </a:p>
          <a:p>
            <a:pPr fontAlgn="base"/>
            <a:r>
              <a:rPr lang="en-US" dirty="0"/>
              <a:t>Const Pointers make pointer types read-only</a:t>
            </a:r>
          </a:p>
          <a:p>
            <a:pPr marL="0" indent="0">
              <a:buNone/>
            </a:pPr>
            <a:r>
              <a:rPr lang="en-US" dirty="0">
                <a:latin typeface="Courier New" panose="02070309020205020404" pitchFamily="49" charset="0"/>
                <a:cs typeface="Courier New" panose="02070309020205020404" pitchFamily="49" charset="0"/>
              </a:rPr>
              <a:t>int foo(const int* p);</a:t>
            </a:r>
          </a:p>
          <a:p>
            <a:pPr lvl="1" fontAlgn="base"/>
            <a:r>
              <a:rPr lang="en-US" dirty="0"/>
              <a:t>Now </a:t>
            </a:r>
            <a:r>
              <a:rPr lang="en-US" dirty="0">
                <a:latin typeface="Courier New" panose="02070309020205020404" pitchFamily="49" charset="0"/>
                <a:cs typeface="Courier New" panose="02070309020205020404" pitchFamily="49" charset="0"/>
              </a:rPr>
              <a:t>foo(p)</a:t>
            </a:r>
            <a:r>
              <a:rPr lang="en-US" dirty="0"/>
              <a:t> cannot modify p</a:t>
            </a:r>
          </a:p>
          <a:p>
            <a:pPr lvl="1" fontAlgn="base"/>
            <a:r>
              <a:rPr lang="en-US" dirty="0"/>
              <a:t>Protect against memory leaks!</a:t>
            </a:r>
          </a:p>
        </p:txBody>
      </p:sp>
      <p:sp>
        <p:nvSpPr>
          <p:cNvPr id="4" name="Slide Number Placeholder 3">
            <a:extLst>
              <a:ext uri="{FF2B5EF4-FFF2-40B4-BE49-F238E27FC236}">
                <a16:creationId xmlns:a16="http://schemas.microsoft.com/office/drawing/2014/main" id="{3E15D3EE-B5E3-5E4E-8419-D2AD9D797E1C}"/>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5" name="Footer Placeholder 4">
            <a:extLst>
              <a:ext uri="{FF2B5EF4-FFF2-40B4-BE49-F238E27FC236}">
                <a16:creationId xmlns:a16="http://schemas.microsoft.com/office/drawing/2014/main" id="{6DEA10E0-1314-2848-B293-5402E5975E25}"/>
              </a:ext>
            </a:extLst>
          </p:cNvPr>
          <p:cNvSpPr>
            <a:spLocks noGrp="1"/>
          </p:cNvSpPr>
          <p:nvPr>
            <p:ph type="ftr" sz="quarter" idx="3"/>
          </p:nvPr>
        </p:nvSpPr>
        <p:spPr/>
        <p:txBody>
          <a:bodyPr/>
          <a:lstStyle/>
          <a:p>
            <a:r>
              <a:rPr lang="en-US"/>
              <a:t>CSE 374 au 20 - Kasey Champion</a:t>
            </a:r>
            <a:endParaRPr lang="en-US" dirty="0"/>
          </a:p>
        </p:txBody>
      </p:sp>
      <p:sp>
        <p:nvSpPr>
          <p:cNvPr id="6" name="TextBox 5">
            <a:extLst>
              <a:ext uri="{FF2B5EF4-FFF2-40B4-BE49-F238E27FC236}">
                <a16:creationId xmlns:a16="http://schemas.microsoft.com/office/drawing/2014/main" id="{80ADDB23-6628-FE48-BE49-5183B4A257AD}"/>
              </a:ext>
            </a:extLst>
          </p:cNvPr>
          <p:cNvSpPr txBox="1"/>
          <p:nvPr/>
        </p:nvSpPr>
        <p:spPr>
          <a:xfrm>
            <a:off x="6299342" y="1512984"/>
            <a:ext cx="2390398" cy="1200329"/>
          </a:xfrm>
          <a:prstGeom prst="rect">
            <a:avLst/>
          </a:prstGeom>
          <a:noFill/>
          <a:ln w="28575">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int foo(int* p) </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return *p;</a:t>
            </a:r>
          </a:p>
          <a:p>
            <a:r>
              <a:rPr lang="en-US"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9727CB2B-09A6-014E-8932-DAAB6AEEE4B0}"/>
              </a:ext>
            </a:extLst>
          </p:cNvPr>
          <p:cNvSpPr txBox="1"/>
          <p:nvPr/>
        </p:nvSpPr>
        <p:spPr>
          <a:xfrm>
            <a:off x="9067961" y="1374484"/>
            <a:ext cx="2390398" cy="1477328"/>
          </a:xfrm>
          <a:prstGeom prst="rect">
            <a:avLst/>
          </a:prstGeom>
          <a:noFill/>
          <a:ln w="28575">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int foo(int* p) </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*p = 374;</a:t>
            </a:r>
          </a:p>
          <a:p>
            <a:r>
              <a:rPr lang="en-US" dirty="0">
                <a:latin typeface="Courier New" panose="02070309020205020404" pitchFamily="49" charset="0"/>
                <a:cs typeface="Courier New" panose="02070309020205020404" pitchFamily="49" charset="0"/>
              </a:rPr>
              <a:t>  return 0;</a:t>
            </a:r>
          </a:p>
          <a:p>
            <a:r>
              <a:rPr lang="en-US"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68E5E46F-5168-374F-961C-2D73041E0CF4}"/>
              </a:ext>
            </a:extLst>
          </p:cNvPr>
          <p:cNvSpPr txBox="1"/>
          <p:nvPr/>
        </p:nvSpPr>
        <p:spPr>
          <a:xfrm>
            <a:off x="930223" y="4487889"/>
            <a:ext cx="3217547" cy="1477328"/>
          </a:xfrm>
          <a:prstGeom prst="rect">
            <a:avLst/>
          </a:prstGeom>
          <a:noFill/>
          <a:ln w="28575">
            <a:solidFill>
              <a:srgbClr val="4C3282"/>
            </a:solidFill>
          </a:ln>
        </p:spPr>
        <p:txBody>
          <a:bodyPr wrap="none" rtlCol="0">
            <a:spAutoFit/>
          </a:bodyPr>
          <a:lstStyle/>
          <a:p>
            <a:r>
              <a:rPr lang="en-US" dirty="0">
                <a:solidFill>
                  <a:schemeClr val="accent5"/>
                </a:solidFill>
                <a:latin typeface="Courier New" panose="02070309020205020404" pitchFamily="49" charset="0"/>
                <a:cs typeface="Courier New" panose="02070309020205020404" pitchFamily="49" charset="0"/>
              </a:rPr>
              <a:t>// OK, compiles</a:t>
            </a:r>
          </a:p>
          <a:p>
            <a:r>
              <a:rPr lang="en-US" dirty="0">
                <a:latin typeface="Courier New" panose="02070309020205020404" pitchFamily="49" charset="0"/>
                <a:cs typeface="Courier New" panose="02070309020205020404" pitchFamily="49" charset="0"/>
              </a:rPr>
              <a:t>int foo(const int* p) </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return *p;</a:t>
            </a:r>
          </a:p>
          <a:p>
            <a:r>
              <a:rPr lang="en-US"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DEE2AA0A-26A6-C942-8B52-B9C379329700}"/>
              </a:ext>
            </a:extLst>
          </p:cNvPr>
          <p:cNvSpPr txBox="1"/>
          <p:nvPr/>
        </p:nvSpPr>
        <p:spPr>
          <a:xfrm>
            <a:off x="4737586" y="4349390"/>
            <a:ext cx="3217547" cy="1754326"/>
          </a:xfrm>
          <a:prstGeom prst="rect">
            <a:avLst/>
          </a:prstGeom>
          <a:noFill/>
          <a:ln w="28575">
            <a:solidFill>
              <a:srgbClr val="4C3282"/>
            </a:solidFill>
          </a:ln>
        </p:spPr>
        <p:txBody>
          <a:bodyPr wrap="none" rtlCol="0">
            <a:spAutoFit/>
          </a:bodyPr>
          <a:lstStyle/>
          <a:p>
            <a:r>
              <a:rPr lang="en-US" dirty="0">
                <a:solidFill>
                  <a:srgbClr val="C00000"/>
                </a:solidFill>
                <a:latin typeface="Courier New" panose="02070309020205020404" pitchFamily="49" charset="0"/>
                <a:cs typeface="Courier New" panose="02070309020205020404" pitchFamily="49" charset="0"/>
              </a:rPr>
              <a:t>// Doesn't compile!</a:t>
            </a:r>
          </a:p>
          <a:p>
            <a:r>
              <a:rPr lang="en-US" dirty="0">
                <a:latin typeface="Courier New" panose="02070309020205020404" pitchFamily="49" charset="0"/>
                <a:cs typeface="Courier New" panose="02070309020205020404" pitchFamily="49" charset="0"/>
              </a:rPr>
              <a:t>int foo(const int* p) </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*p = 374;</a:t>
            </a:r>
          </a:p>
          <a:p>
            <a:r>
              <a:rPr lang="en-US" dirty="0">
                <a:latin typeface="Courier New" panose="02070309020205020404" pitchFamily="49" charset="0"/>
                <a:cs typeface="Courier New" panose="02070309020205020404" pitchFamily="49" charset="0"/>
              </a:rPr>
              <a:t>  return 0;</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5409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FDF-26A3-AD47-A861-4A3723BC2867}"/>
              </a:ext>
            </a:extLst>
          </p:cNvPr>
          <p:cNvSpPr>
            <a:spLocks noGrp="1"/>
          </p:cNvSpPr>
          <p:nvPr>
            <p:ph type="title"/>
          </p:nvPr>
        </p:nvSpPr>
        <p:spPr/>
        <p:txBody>
          <a:bodyPr/>
          <a:lstStyle/>
          <a:p>
            <a:r>
              <a:rPr lang="en-US" dirty="0"/>
              <a:t>Interface vs Implementation</a:t>
            </a:r>
          </a:p>
        </p:txBody>
      </p:sp>
      <p:sp>
        <p:nvSpPr>
          <p:cNvPr id="3" name="Content Placeholder 2">
            <a:extLst>
              <a:ext uri="{FF2B5EF4-FFF2-40B4-BE49-F238E27FC236}">
                <a16:creationId xmlns:a16="http://schemas.microsoft.com/office/drawing/2014/main" id="{CB92BB10-928D-6143-8103-FFF6692D6A73}"/>
              </a:ext>
            </a:extLst>
          </p:cNvPr>
          <p:cNvSpPr>
            <a:spLocks noGrp="1"/>
          </p:cNvSpPr>
          <p:nvPr>
            <p:ph idx="1"/>
          </p:nvPr>
        </p:nvSpPr>
        <p:spPr/>
        <p:txBody>
          <a:bodyPr>
            <a:normAutofit lnSpcReduction="10000"/>
          </a:bodyPr>
          <a:lstStyle/>
          <a:p>
            <a:pPr marL="0" indent="0" fontAlgn="base">
              <a:buNone/>
            </a:pPr>
            <a:r>
              <a:rPr lang="en-US" sz="2000" dirty="0"/>
              <a:t>Think of your functions as a black box, where input goes in and output comes out</a:t>
            </a:r>
          </a:p>
          <a:p>
            <a:pPr fontAlgn="base"/>
            <a:r>
              <a:rPr lang="en-US" sz="2000" b="1" dirty="0">
                <a:solidFill>
                  <a:srgbClr val="4C3282"/>
                </a:solidFill>
              </a:rPr>
              <a:t>Interface</a:t>
            </a:r>
            <a:r>
              <a:rPr lang="en-US" sz="2000" dirty="0"/>
              <a:t> - what kind of input and output your black box has</a:t>
            </a:r>
          </a:p>
          <a:p>
            <a:pPr lvl="1" fontAlgn="base"/>
            <a:r>
              <a:rPr lang="en-US" dirty="0"/>
              <a:t>The interface is both the function declaration and the contract</a:t>
            </a:r>
          </a:p>
          <a:p>
            <a:pPr fontAlgn="base"/>
            <a:r>
              <a:rPr lang="en-US" sz="2100" b="1" dirty="0">
                <a:solidFill>
                  <a:srgbClr val="4C3282"/>
                </a:solidFill>
              </a:rPr>
              <a:t>Implementation</a:t>
            </a:r>
            <a:r>
              <a:rPr lang="en-US" sz="2000" dirty="0"/>
              <a:t> - the code to make your black box work</a:t>
            </a:r>
          </a:p>
          <a:p>
            <a:pPr lvl="1" fontAlgn="base"/>
            <a:r>
              <a:rPr lang="en-US" dirty="0"/>
              <a:t>There can be multiple valid implementations for the same interface</a:t>
            </a:r>
          </a:p>
          <a:p>
            <a:pPr lvl="1" fontAlgn="base"/>
            <a:r>
              <a:rPr lang="en-US" dirty="0"/>
              <a:t>e.g. One implementation uses an array, another uses a linked list, both valid</a:t>
            </a:r>
          </a:p>
          <a:p>
            <a:pPr marL="0" indent="0">
              <a:buNone/>
            </a:pPr>
            <a:endParaRPr lang="en-US" sz="2000" dirty="0"/>
          </a:p>
          <a:p>
            <a:r>
              <a:rPr lang="en-US" sz="2000" dirty="0"/>
              <a:t>Remember the Java keywords: interface, implements?</a:t>
            </a:r>
          </a:p>
          <a:p>
            <a:pPr lvl="1" fontAlgn="base"/>
            <a:r>
              <a:rPr lang="en-US" sz="1600" dirty="0"/>
              <a:t>In C, the function declaration serves as the interface</a:t>
            </a:r>
          </a:p>
          <a:p>
            <a:pPr fontAlgn="base"/>
            <a:r>
              <a:rPr lang="en-US" sz="2000" dirty="0"/>
              <a:t>The header files (.h) serve as the interface</a:t>
            </a:r>
          </a:p>
          <a:p>
            <a:pPr fontAlgn="base"/>
            <a:r>
              <a:rPr lang="en-US" sz="2000" dirty="0"/>
              <a:t>The C files (.c) serve as the implementation</a:t>
            </a:r>
          </a:p>
          <a:p>
            <a:pPr fontAlgn="base"/>
            <a:r>
              <a:rPr lang="en-US" sz="2000" dirty="0"/>
              <a:t>The object files (.o) serve as the black box</a:t>
            </a:r>
          </a:p>
          <a:p>
            <a:pPr lvl="1" fontAlgn="base"/>
            <a:r>
              <a:rPr lang="en-US" dirty="0"/>
              <a:t>We can swap out any two .o files that use the same interface!</a:t>
            </a:r>
          </a:p>
          <a:p>
            <a:endParaRPr lang="en-US" dirty="0"/>
          </a:p>
        </p:txBody>
      </p:sp>
      <p:sp>
        <p:nvSpPr>
          <p:cNvPr id="4" name="Slide Number Placeholder 3">
            <a:extLst>
              <a:ext uri="{FF2B5EF4-FFF2-40B4-BE49-F238E27FC236}">
                <a16:creationId xmlns:a16="http://schemas.microsoft.com/office/drawing/2014/main" id="{D9DD0FC6-95A3-104A-A551-AE92128881A6}"/>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5" name="Footer Placeholder 4">
            <a:extLst>
              <a:ext uri="{FF2B5EF4-FFF2-40B4-BE49-F238E27FC236}">
                <a16:creationId xmlns:a16="http://schemas.microsoft.com/office/drawing/2014/main" id="{B335344A-1AD3-594E-9CEC-9C50970FACDA}"/>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97550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5B95-A45B-C849-AD7D-CA44BB5E8238}"/>
              </a:ext>
            </a:extLst>
          </p:cNvPr>
          <p:cNvSpPr>
            <a:spLocks noGrp="1"/>
          </p:cNvSpPr>
          <p:nvPr>
            <p:ph type="title"/>
          </p:nvPr>
        </p:nvSpPr>
        <p:spPr/>
        <p:txBody>
          <a:bodyPr/>
          <a:lstStyle/>
          <a:p>
            <a:r>
              <a:rPr lang="en-US" dirty="0"/>
              <a:t>Writing Tests</a:t>
            </a:r>
          </a:p>
        </p:txBody>
      </p:sp>
      <p:sp>
        <p:nvSpPr>
          <p:cNvPr id="3" name="Content Placeholder 2">
            <a:extLst>
              <a:ext uri="{FF2B5EF4-FFF2-40B4-BE49-F238E27FC236}">
                <a16:creationId xmlns:a16="http://schemas.microsoft.com/office/drawing/2014/main" id="{65C6D18C-9817-704F-8836-21B8463FB6A1}"/>
              </a:ext>
            </a:extLst>
          </p:cNvPr>
          <p:cNvSpPr>
            <a:spLocks noGrp="1"/>
          </p:cNvSpPr>
          <p:nvPr>
            <p:ph idx="1"/>
          </p:nvPr>
        </p:nvSpPr>
        <p:spPr>
          <a:xfrm>
            <a:off x="575240" y="1463857"/>
            <a:ext cx="6306535" cy="4845504"/>
          </a:xfrm>
        </p:spPr>
        <p:txBody>
          <a:bodyPr/>
          <a:lstStyle/>
          <a:p>
            <a:pPr fontAlgn="base"/>
            <a:r>
              <a:rPr lang="en-US" sz="2000" dirty="0"/>
              <a:t>We can write tests to check if our functions generate correct output for valid input</a:t>
            </a:r>
          </a:p>
          <a:p>
            <a:pPr fontAlgn="base"/>
            <a:r>
              <a:rPr lang="en-US" sz="2000" dirty="0"/>
              <a:t>Writing a test:</a:t>
            </a:r>
          </a:p>
          <a:p>
            <a:pPr lvl="1" fontAlgn="base"/>
            <a:r>
              <a:rPr lang="en-US" dirty="0"/>
              <a:t>Start with input which satisfies the pre-condition</a:t>
            </a:r>
          </a:p>
          <a:p>
            <a:pPr lvl="1" fontAlgn="base"/>
            <a:r>
              <a:rPr lang="en-US" dirty="0"/>
              <a:t>Run the function on that input</a:t>
            </a:r>
          </a:p>
          <a:p>
            <a:pPr lvl="1" fontAlgn="base"/>
            <a:r>
              <a:rPr lang="en-US" dirty="0"/>
              <a:t>Check whether the post-condition is satisfied</a:t>
            </a:r>
          </a:p>
          <a:p>
            <a:pPr fontAlgn="base"/>
            <a:r>
              <a:rPr lang="en-US" sz="2000" dirty="0"/>
              <a:t>In many programs, we can assert whether a condition is true</a:t>
            </a:r>
          </a:p>
          <a:p>
            <a:pPr lvl="1" fontAlgn="base"/>
            <a:r>
              <a:rPr lang="en-US" dirty="0"/>
              <a:t>If the condition is true, do nothing (it is working as expected)</a:t>
            </a:r>
          </a:p>
          <a:p>
            <a:pPr lvl="1" fontAlgn="base"/>
            <a:r>
              <a:rPr lang="en-US" dirty="0"/>
              <a:t>If the condition is false, alert the user and stop the program</a:t>
            </a:r>
          </a:p>
          <a:p>
            <a:pPr fontAlgn="base"/>
            <a:r>
              <a:rPr lang="en-US" sz="2000" dirty="0"/>
              <a:t>In C, </a:t>
            </a:r>
            <a:r>
              <a:rPr lang="en-US" sz="2000" dirty="0">
                <a:latin typeface="Courier New" panose="02070309020205020404" pitchFamily="49" charset="0"/>
                <a:cs typeface="Courier New" panose="02070309020205020404" pitchFamily="49" charset="0"/>
              </a:rPr>
              <a:t>assert()</a:t>
            </a:r>
            <a:r>
              <a:rPr lang="en-US" sz="2000" dirty="0"/>
              <a:t> is defined in </a:t>
            </a:r>
            <a:r>
              <a:rPr lang="en-US" sz="2000" dirty="0">
                <a:latin typeface="Courier New" panose="02070309020205020404" pitchFamily="49" charset="0"/>
                <a:cs typeface="Courier New" panose="02070309020205020404" pitchFamily="49" charset="0"/>
              </a:rPr>
              <a:t>&lt;</a:t>
            </a:r>
            <a:r>
              <a:rPr lang="en-US" sz="2000" dirty="0" err="1">
                <a:latin typeface="Courier New" panose="02070309020205020404" pitchFamily="49" charset="0"/>
                <a:cs typeface="Courier New" panose="02070309020205020404" pitchFamily="49" charset="0"/>
              </a:rPr>
              <a:t>assert.h</a:t>
            </a:r>
            <a:r>
              <a:rPr lang="en-US" sz="2000" dirty="0">
                <a:latin typeface="Courier New" panose="02070309020205020404" pitchFamily="49" charset="0"/>
                <a:cs typeface="Courier New" panose="02070309020205020404" pitchFamily="49" charset="0"/>
              </a:rPr>
              <a:t>&gt;</a:t>
            </a:r>
          </a:p>
          <a:p>
            <a:pPr lvl="1" fontAlgn="base"/>
            <a:r>
              <a:rPr lang="en-US" sz="1600" dirty="0"/>
              <a:t>It can be used like a function, but it is technically a macro</a:t>
            </a:r>
          </a:p>
          <a:p>
            <a:pPr lvl="1" fontAlgn="base"/>
            <a:r>
              <a:rPr lang="en-US" dirty="0"/>
              <a:t>Being a macro allows it to do special things like tell you which line failed</a:t>
            </a:r>
          </a:p>
          <a:p>
            <a:endParaRPr lang="en-US" dirty="0"/>
          </a:p>
        </p:txBody>
      </p:sp>
      <p:sp>
        <p:nvSpPr>
          <p:cNvPr id="4" name="Slide Number Placeholder 3">
            <a:extLst>
              <a:ext uri="{FF2B5EF4-FFF2-40B4-BE49-F238E27FC236}">
                <a16:creationId xmlns:a16="http://schemas.microsoft.com/office/drawing/2014/main" id="{CDE70A6B-747D-2942-98E2-5BDC7B5BFD23}"/>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5" name="Footer Placeholder 4">
            <a:extLst>
              <a:ext uri="{FF2B5EF4-FFF2-40B4-BE49-F238E27FC236}">
                <a16:creationId xmlns:a16="http://schemas.microsoft.com/office/drawing/2014/main" id="{A198ECDC-8259-F148-B0BE-33EE2BF1258C}"/>
              </a:ext>
            </a:extLst>
          </p:cNvPr>
          <p:cNvSpPr>
            <a:spLocks noGrp="1"/>
          </p:cNvSpPr>
          <p:nvPr>
            <p:ph type="ftr" sz="quarter" idx="3"/>
          </p:nvPr>
        </p:nvSpPr>
        <p:spPr/>
        <p:txBody>
          <a:bodyPr/>
          <a:lstStyle/>
          <a:p>
            <a:r>
              <a:rPr lang="en-US"/>
              <a:t>CSE 374 au 20 - Kasey Champion</a:t>
            </a:r>
            <a:endParaRPr lang="en-US" dirty="0"/>
          </a:p>
        </p:txBody>
      </p:sp>
      <p:sp>
        <p:nvSpPr>
          <p:cNvPr id="7" name="TextBox 6">
            <a:extLst>
              <a:ext uri="{FF2B5EF4-FFF2-40B4-BE49-F238E27FC236}">
                <a16:creationId xmlns:a16="http://schemas.microsoft.com/office/drawing/2014/main" id="{38F3E8CF-4707-CC40-9F13-744F8D4F3FD5}"/>
              </a:ext>
            </a:extLst>
          </p:cNvPr>
          <p:cNvSpPr txBox="1"/>
          <p:nvPr/>
        </p:nvSpPr>
        <p:spPr>
          <a:xfrm>
            <a:off x="7198048" y="1439156"/>
            <a:ext cx="4588115" cy="332398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assert.h</a:t>
            </a:r>
            <a:r>
              <a:rPr lang="en-US" sz="1400" dirty="0">
                <a:latin typeface="Courier New" panose="02070309020205020404" pitchFamily="49" charset="0"/>
                <a:cs typeface="Courier New" panose="02070309020205020404" pitchFamily="49" charset="0"/>
              </a:rPr>
              <a:t>&gt;</a:t>
            </a:r>
          </a:p>
          <a:p>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stdlib.h</a:t>
            </a:r>
            <a:r>
              <a:rPr lang="en-US" sz="1400" dirty="0">
                <a:latin typeface="Courier New" panose="02070309020205020404" pitchFamily="49" charset="0"/>
                <a:cs typeface="Courier New" panose="02070309020205020404" pitchFamily="49" charset="0"/>
              </a:rPr>
              <a:t>&gt;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Assert statements will fail </a:t>
            </a:r>
          </a:p>
          <a:p>
            <a:r>
              <a:rPr lang="en-US" sz="1400" dirty="0">
                <a:latin typeface="Courier New" panose="02070309020205020404" pitchFamily="49" charset="0"/>
                <a:cs typeface="Courier New" panose="02070309020205020404" pitchFamily="49" charset="0"/>
              </a:rPr>
              <a:t>// with a message if not true</a:t>
            </a:r>
          </a:p>
          <a:p>
            <a:r>
              <a:rPr lang="en-US" sz="1400" dirty="0">
                <a:latin typeface="Courier New" panose="02070309020205020404" pitchFamily="49" charset="0"/>
                <a:cs typeface="Courier New" panose="02070309020205020404" pitchFamily="49" charset="0"/>
              </a:rPr>
              <a:t>int main (int </a:t>
            </a:r>
            <a:r>
              <a:rPr lang="en-US" sz="1400" dirty="0" err="1">
                <a:latin typeface="Courier New" panose="02070309020205020404" pitchFamily="49" charset="0"/>
                <a:cs typeface="Courier New" panose="02070309020205020404" pitchFamily="49" charset="0"/>
              </a:rPr>
              <a:t>argc</a:t>
            </a:r>
            <a:r>
              <a:rPr lang="en-US" sz="1400" dirty="0">
                <a:latin typeface="Courier New" panose="02070309020205020404" pitchFamily="49" charset="0"/>
                <a:cs typeface="Courier New" panose="02070309020205020404" pitchFamily="49" charset="0"/>
              </a:rPr>
              <a:t>, char** </a:t>
            </a:r>
            <a:r>
              <a:rPr lang="en-US" sz="1400" dirty="0" err="1">
                <a:latin typeface="Courier New" panose="02070309020205020404" pitchFamily="49" charset="0"/>
                <a:cs typeface="Courier New" panose="02070309020205020404" pitchFamily="49" charset="0"/>
              </a:rPr>
              <a:t>argv</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assert(!f(0,0)); // Test 1: f(0,0) =&gt; F</a:t>
            </a:r>
          </a:p>
          <a:p>
            <a:r>
              <a:rPr lang="en-US" sz="1400" dirty="0">
                <a:latin typeface="Courier New" panose="02070309020205020404" pitchFamily="49" charset="0"/>
                <a:cs typeface="Courier New" panose="02070309020205020404" pitchFamily="49" charset="0"/>
              </a:rPr>
              <a:t>  assert(f(0,1)); // Test 2: f(0,1) =&gt; T</a:t>
            </a:r>
          </a:p>
          <a:p>
            <a:r>
              <a:rPr lang="en-US" sz="1400" dirty="0">
                <a:latin typeface="Courier New" panose="02070309020205020404" pitchFamily="49" charset="0"/>
                <a:cs typeface="Courier New" panose="02070309020205020404" pitchFamily="49" charset="0"/>
              </a:rPr>
              <a:t>  assert(f(1,0)); // Test 3: f(1,0) =&gt; T</a:t>
            </a:r>
          </a:p>
          <a:p>
            <a:r>
              <a:rPr lang="en-US" sz="1400" dirty="0">
                <a:latin typeface="Courier New" panose="02070309020205020404" pitchFamily="49" charset="0"/>
                <a:cs typeface="Courier New" panose="02070309020205020404" pitchFamily="49" charset="0"/>
              </a:rPr>
              <a:t>  assert(f(1,1)); // Test 4: f(1,1) =&gt; T</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return EXIT_SUCCESS;</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9351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31324</TotalTime>
  <Words>1807</Words>
  <Application>Microsoft Macintosh PowerPoint</Application>
  <PresentationFormat>Widescreen</PresentationFormat>
  <Paragraphs>239</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Courier New</vt:lpstr>
      <vt:lpstr>Segoe UI</vt:lpstr>
      <vt:lpstr>Segoe UI Light</vt:lpstr>
      <vt:lpstr>Segoe UI Semilight</vt:lpstr>
      <vt:lpstr>Tw Cen MT</vt:lpstr>
      <vt:lpstr>Wingdings</vt:lpstr>
      <vt:lpstr>Wingdings 3</vt:lpstr>
      <vt:lpstr>Integral</vt:lpstr>
      <vt:lpstr>Lecture 16: Testing in C</vt:lpstr>
      <vt:lpstr>Administrivia</vt:lpstr>
      <vt:lpstr>Testing</vt:lpstr>
      <vt:lpstr>How do we know our program works?</vt:lpstr>
      <vt:lpstr>Our “contract” with code</vt:lpstr>
      <vt:lpstr>Example: pow()</vt:lpstr>
      <vt:lpstr>Const Pointers</vt:lpstr>
      <vt:lpstr>Interface vs Implementation</vt:lpstr>
      <vt:lpstr>Writing Tests</vt:lpstr>
      <vt:lpstr>Testing Categories</vt:lpstr>
      <vt:lpstr>Types of Testing</vt:lpstr>
      <vt:lpstr>What to test?</vt:lpstr>
      <vt:lpstr>Tips for testing</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274</cp:revision>
  <dcterms:created xsi:type="dcterms:W3CDTF">2018-03-22T00:41:11Z</dcterms:created>
  <dcterms:modified xsi:type="dcterms:W3CDTF">2020-11-04T16:53:19Z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