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6" r:id="rId4"/>
    <p:sldId id="272" r:id="rId5"/>
    <p:sldId id="267" r:id="rId6"/>
    <p:sldId id="268" r:id="rId7"/>
    <p:sldId id="269" r:id="rId8"/>
    <p:sldId id="278" r:id="rId9"/>
    <p:sldId id="271" r:id="rId10"/>
    <p:sldId id="270" r:id="rId11"/>
    <p:sldId id="275" r:id="rId12"/>
    <p:sldId id="281" r:id="rId13"/>
    <p:sldId id="276" r:id="rId14"/>
    <p:sldId id="277" r:id="rId15"/>
    <p:sldId id="279" r:id="rId16"/>
    <p:sldId id="280" r:id="rId17"/>
    <p:sldId id="273" r:id="rId18"/>
    <p:sldId id="258" r:id="rId19"/>
    <p:sldId id="259" r:id="rId20"/>
    <p:sldId id="27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ey Champion" initials="KC" lastIdx="1" clrIdx="0">
    <p:extLst>
      <p:ext uri="{19B8F6BF-5375-455C-9EA6-DF929625EA0E}">
        <p15:presenceInfo xmlns:p15="http://schemas.microsoft.com/office/powerpoint/2012/main" userId="c1130ab030728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9B8ABE"/>
    <a:srgbClr val="7C5FAA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4" autoAdjust="0"/>
    <p:restoredTop sz="95610"/>
  </p:normalViewPr>
  <p:slideViewPr>
    <p:cSldViewPr snapToGrid="0">
      <p:cViewPr>
        <p:scale>
          <a:sx n="80" d="100"/>
          <a:sy n="80" d="100"/>
        </p:scale>
        <p:origin x="16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gdb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./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myexecutable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r - 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un [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] ...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q - q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uit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bt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ack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race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tui enable/disable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b - b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reak (line number/function name)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n - 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ext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s - 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tep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c - 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ontinue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6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39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3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10/28/20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10/28/20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10/28/20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10/28/20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10/28/20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10/28/20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10/28/20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10/28/20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10/28/20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10/28/20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cse3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374/19sp/refcard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washington.edu/ajko/papers/Ko2004SoftwareErrorsFramework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15: Debugging in 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8C56F-1820-B94A-ADBC-DE6F9848BFA7}"/>
              </a:ext>
            </a:extLst>
          </p:cNvPr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#15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3540F-E4A5-7446-B61D-B0BF3D35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Debugger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6FA40-F086-604A-9198-79D209A3D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debugger is a tool that lets you stop running programs, inspect values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instead of relying on changing code (commenting out, </a:t>
            </a:r>
            <a:r>
              <a:rPr lang="en-US" dirty="0" err="1"/>
              <a:t>printf</a:t>
            </a:r>
            <a:r>
              <a:rPr lang="en-US" dirty="0"/>
              <a:t>) interactively examine variable values, pause and progress set-by-step</a:t>
            </a:r>
          </a:p>
          <a:p>
            <a:pPr lvl="1"/>
            <a:r>
              <a:rPr lang="en-US" dirty="0"/>
              <a:t>don’t expect the debugger to do the work, use it as a tool to test theories</a:t>
            </a:r>
          </a:p>
          <a:p>
            <a:pPr lvl="1"/>
            <a:r>
              <a:rPr lang="en-US" dirty="0"/>
              <a:t>Most modern IDEs have built in debugging functionality</a:t>
            </a:r>
          </a:p>
          <a:p>
            <a:r>
              <a:rPr lang="en-US" dirty="0"/>
              <a:t>‘</a:t>
            </a:r>
            <a:r>
              <a:rPr lang="en-US" dirty="0" err="1"/>
              <a:t>gdb</a:t>
            </a:r>
            <a:r>
              <a:rPr lang="en-US" dirty="0"/>
              <a:t>’ -&gt; gnu debugger, standard part of </a:t>
            </a:r>
            <a:r>
              <a:rPr lang="en-US" dirty="0" err="1"/>
              <a:t>linux</a:t>
            </a:r>
            <a:r>
              <a:rPr lang="en-US" dirty="0"/>
              <a:t> development, supports many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gyages</a:t>
            </a:r>
            <a:endParaRPr lang="en-US" dirty="0"/>
          </a:p>
          <a:p>
            <a:pPr lvl="1"/>
            <a:r>
              <a:rPr lang="en-US" dirty="0"/>
              <a:t>techniques are the same as in most debugging tools</a:t>
            </a:r>
          </a:p>
          <a:p>
            <a:pPr lvl="1"/>
            <a:r>
              <a:rPr lang="en-US" dirty="0"/>
              <a:t>can examine a running file</a:t>
            </a:r>
          </a:p>
          <a:p>
            <a:pPr lvl="1"/>
            <a:r>
              <a:rPr lang="en-US" dirty="0"/>
              <a:t>can also examine core files of previous crashed programs</a:t>
            </a:r>
          </a:p>
          <a:p>
            <a:pPr fontAlgn="base"/>
            <a:r>
              <a:rPr lang="en-US" dirty="0"/>
              <a:t>Want to know which line we crashed at (</a:t>
            </a:r>
            <a:r>
              <a:rPr lang="en-US" dirty="0" err="1"/>
              <a:t>backtrace</a:t>
            </a:r>
            <a:r>
              <a:rPr lang="en-US" dirty="0"/>
              <a:t>)</a:t>
            </a:r>
          </a:p>
          <a:p>
            <a:pPr fontAlgn="base"/>
            <a:r>
              <a:rPr lang="en-US" dirty="0"/>
              <a:t>Inspect variables during run time</a:t>
            </a:r>
          </a:p>
          <a:p>
            <a:pPr fontAlgn="base"/>
            <a:r>
              <a:rPr lang="en-US" dirty="0"/>
              <a:t>Want to know which functions were called to get to this point (</a:t>
            </a:r>
            <a:r>
              <a:rPr lang="en-US" dirty="0" err="1"/>
              <a:t>backtrace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A61B2-B879-A543-90FB-97A463D7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93EEC-3914-1B4E-804A-5936188E6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2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16F4-5CD4-6242-AD97-E62E21AE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</a:t>
            </a:r>
            <a:r>
              <a:rPr lang="en-US" dirty="0" err="1"/>
              <a:t>gdb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DE31-960C-7D4B-A1CE-F2CEC4F0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862846" cy="4985534"/>
          </a:xfrm>
        </p:spPr>
        <p:txBody>
          <a:bodyPr/>
          <a:lstStyle/>
          <a:p>
            <a:r>
              <a:rPr lang="en-US" dirty="0"/>
              <a:t>Compile code with ‘-g’ flag (saves human readable info)</a:t>
            </a:r>
          </a:p>
          <a:p>
            <a:r>
              <a:rPr lang="en-US" dirty="0"/>
              <a:t>Open program with </a:t>
            </a:r>
            <a:r>
              <a:rPr lang="en-US" dirty="0" err="1"/>
              <a:t>gdb</a:t>
            </a:r>
            <a:r>
              <a:rPr lang="en-US" dirty="0"/>
              <a:t> &lt;executable file&gt;</a:t>
            </a:r>
          </a:p>
          <a:p>
            <a:r>
              <a:rPr lang="en-US" dirty="0"/>
              <a:t>start or restart the program: run &lt;program </a:t>
            </a:r>
            <a:r>
              <a:rPr lang="en-US" dirty="0" err="1"/>
              <a:t>args</a:t>
            </a:r>
            <a:r>
              <a:rPr lang="en-US" dirty="0"/>
              <a:t>&gt;</a:t>
            </a:r>
          </a:p>
          <a:p>
            <a:pPr marL="630936" lvl="1" indent="-457200"/>
            <a:r>
              <a:rPr lang="en-US" dirty="0"/>
              <a:t>quit the program: kill</a:t>
            </a:r>
          </a:p>
          <a:p>
            <a:pPr marL="630936" lvl="1" indent="-457200"/>
            <a:r>
              <a:rPr lang="en-US" dirty="0"/>
              <a:t>quit </a:t>
            </a:r>
            <a:r>
              <a:rPr lang="en-US" dirty="0" err="1"/>
              <a:t>gdb</a:t>
            </a:r>
            <a:r>
              <a:rPr lang="en-US" dirty="0"/>
              <a:t>: quit</a:t>
            </a:r>
          </a:p>
          <a:p>
            <a:r>
              <a:rPr lang="en-US" dirty="0"/>
              <a:t>Reference information: help</a:t>
            </a:r>
          </a:p>
          <a:p>
            <a:pPr lvl="1"/>
            <a:r>
              <a:rPr lang="en-US" dirty="0"/>
              <a:t>Most commands have short abbreviations</a:t>
            </a:r>
          </a:p>
          <a:p>
            <a:pPr lvl="2"/>
            <a:r>
              <a:rPr lang="en-US" dirty="0" err="1"/>
              <a:t>bt</a:t>
            </a:r>
            <a:r>
              <a:rPr lang="en-US" dirty="0"/>
              <a:t> = </a:t>
            </a:r>
            <a:r>
              <a:rPr lang="en-US" dirty="0" err="1"/>
              <a:t>backtrace</a:t>
            </a:r>
            <a:endParaRPr lang="en-US" dirty="0"/>
          </a:p>
          <a:p>
            <a:pPr lvl="2"/>
            <a:r>
              <a:rPr lang="en-US" dirty="0"/>
              <a:t>n = next</a:t>
            </a:r>
          </a:p>
          <a:p>
            <a:pPr lvl="2"/>
            <a:r>
              <a:rPr lang="en-US" dirty="0"/>
              <a:t>s = step</a:t>
            </a:r>
          </a:p>
          <a:p>
            <a:pPr lvl="2"/>
            <a:r>
              <a:rPr lang="en-US" dirty="0"/>
              <a:t>q = quit</a:t>
            </a:r>
          </a:p>
          <a:p>
            <a:pPr lvl="1"/>
            <a:r>
              <a:rPr lang="en-US" dirty="0"/>
              <a:t>&lt;return&gt; often repeats the last command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4B7B5-D2C7-3F4E-9250-2183AEE4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69FE7-21A7-664E-A1DF-AC6630707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3E5122-2577-CE45-B293-1B46AE7A6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1146188"/>
            <a:ext cx="44577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6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8515-94FB-D34B-ABF8-B994F98A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C7364-85C8-CE48-ABA0-6A6164AC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40FD0-FC18-B24A-91E7-D49180B86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8FF09-F7DD-F443-8B8C-0DBC6BBAF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123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2AFDD6-A9DD-234A-92AB-51D248FDED25}"/>
              </a:ext>
            </a:extLst>
          </p:cNvPr>
          <p:cNvSpPr/>
          <p:nvPr/>
        </p:nvSpPr>
        <p:spPr>
          <a:xfrm>
            <a:off x="0" y="6505537"/>
            <a:ext cx="6793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https://courses.cs.washington.edu/courses/cse374/19sp/refcard.pdf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B176-C617-D84C-817D-473208CE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GDB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72719-ED40-A740-9347-336C41E0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098276" cy="4845504"/>
          </a:xfrm>
        </p:spPr>
        <p:txBody>
          <a:bodyPr/>
          <a:lstStyle/>
          <a:p>
            <a:r>
              <a:rPr lang="en-US" dirty="0" err="1"/>
              <a:t>bt</a:t>
            </a:r>
            <a:r>
              <a:rPr lang="en-US" dirty="0"/>
              <a:t> – stack </a:t>
            </a:r>
            <a:r>
              <a:rPr lang="en-US" dirty="0" err="1"/>
              <a:t>backtrace</a:t>
            </a:r>
            <a:endParaRPr lang="en-US" dirty="0"/>
          </a:p>
          <a:p>
            <a:r>
              <a:rPr lang="en-US" dirty="0"/>
              <a:t>up, down – change current stack frame</a:t>
            </a:r>
          </a:p>
          <a:p>
            <a:r>
              <a:rPr lang="en-US" dirty="0"/>
              <a:t>list – display source code (list n, list &lt;function name&gt;)</a:t>
            </a:r>
          </a:p>
          <a:p>
            <a:r>
              <a:rPr lang="en-US" dirty="0"/>
              <a:t>print expression – evaluate and print expression</a:t>
            </a:r>
          </a:p>
          <a:p>
            <a:r>
              <a:rPr lang="en-US" dirty="0"/>
              <a:t>display expression</a:t>
            </a:r>
          </a:p>
          <a:p>
            <a:pPr lvl="1"/>
            <a:r>
              <a:rPr lang="en-US" dirty="0"/>
              <a:t>re-evaluate and print expression every time execution pauses</a:t>
            </a:r>
          </a:p>
          <a:p>
            <a:pPr lvl="1"/>
            <a:r>
              <a:rPr lang="en-US" dirty="0"/>
              <a:t>undisplay – remove an expression from the recurring list</a:t>
            </a:r>
          </a:p>
          <a:p>
            <a:r>
              <a:rPr lang="en-US" dirty="0"/>
              <a:t>info locals – print all locals (but not parameters)</a:t>
            </a:r>
          </a:p>
          <a:p>
            <a:r>
              <a:rPr lang="en-US" dirty="0"/>
              <a:t>x (examine) – look at blocks of memory in various formats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1963B-289D-7D49-9169-0AE60394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4C2CC-8E3E-FD45-AFB7-21B49CF61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B39FA0-8596-1D45-9E43-EEEDC138EF94}"/>
              </a:ext>
            </a:extLst>
          </p:cNvPr>
          <p:cNvSpPr/>
          <p:nvPr/>
        </p:nvSpPr>
        <p:spPr>
          <a:xfrm>
            <a:off x="7031296" y="1512984"/>
            <a:ext cx="4779704" cy="2469394"/>
          </a:xfrm>
          <a:prstGeom prst="rect">
            <a:avLst/>
          </a:prstGeom>
          <a:ln w="28575"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</a:pP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we get a segmentation fault:</a:t>
            </a:r>
          </a:p>
          <a:p>
            <a:pPr marL="342900" indent="-342900" fontAlgn="base"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gdb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./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myprogram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Type "run" into GDB</a:t>
            </a:r>
          </a:p>
          <a:p>
            <a:pPr marL="342900" indent="-342900" fontAlgn="base"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get a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segfault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type "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backtrace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" or "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bt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"</a:t>
            </a:r>
          </a:p>
          <a:p>
            <a:pPr marL="342900" indent="-342900" fontAlgn="base"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Look at the line numbers from the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backtrace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starting from the top</a:t>
            </a:r>
          </a:p>
        </p:txBody>
      </p:sp>
    </p:spTree>
    <p:extLst>
      <p:ext uri="{BB962C8B-B14F-4D97-AF65-F5344CB8AC3E}">
        <p14:creationId xmlns:p14="http://schemas.microsoft.com/office/powerpoint/2010/main" val="234435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67AA-7B94-F94E-BDDC-5D4BF377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A9A38-884F-9C4C-8817-6C13F43A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4461981" cy="4845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temporarily stop program running at given points</a:t>
            </a:r>
          </a:p>
          <a:p>
            <a:pPr lvl="1"/>
            <a:r>
              <a:rPr lang="en-US" dirty="0"/>
              <a:t>look at values in variables</a:t>
            </a:r>
          </a:p>
          <a:p>
            <a:pPr lvl="1"/>
            <a:r>
              <a:rPr lang="en-US" dirty="0"/>
              <a:t>test conditions</a:t>
            </a:r>
          </a:p>
          <a:p>
            <a:pPr lvl="1"/>
            <a:r>
              <a:rPr lang="en-US" dirty="0"/>
              <a:t>break function (or line-number)</a:t>
            </a:r>
          </a:p>
          <a:p>
            <a:pPr lvl="1"/>
            <a:r>
              <a:rPr lang="en-US" dirty="0"/>
              <a:t>conditional breakpoints </a:t>
            </a:r>
          </a:p>
          <a:p>
            <a:pPr lvl="2"/>
            <a:r>
              <a:rPr lang="en-US" dirty="0"/>
              <a:t>to skip a bunch of iterations</a:t>
            </a:r>
          </a:p>
          <a:p>
            <a:pPr lvl="2"/>
            <a:r>
              <a:rPr lang="en-US" dirty="0"/>
              <a:t>to do assertion 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E7E29-FE67-834B-BA31-BBCA9F33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31C0F-88EC-3642-8A55-084B64CE5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D6995-00C4-7E4D-8CCA-11B497432FC2}"/>
              </a:ext>
            </a:extLst>
          </p:cNvPr>
          <p:cNvSpPr/>
          <p:nvPr/>
        </p:nvSpPr>
        <p:spPr>
          <a:xfrm>
            <a:off x="5871140" y="1431668"/>
            <a:ext cx="6096000" cy="49952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break – sets breakpoint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break &lt;function name&gt; | &lt;line number&gt; | &lt;file&gt;:&lt;line number&gt;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info break – print table of currently set breakpoints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clear – remove breakpoints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disable/enable temporarily turn breakpoints off/on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continue – resume execution to next breakpoint or end of program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step - execute next source line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next – execute next source line, but treat function calls as a single statement and don’t “step in”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finish – execute to the conclusion of the current function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to recover if you meant “next” instead of “step”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A1945F-6CD5-C442-A2A6-1F64EC03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24" y="4676408"/>
            <a:ext cx="5295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082C5-D16A-5545-9840-67B98D9E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gdb</a:t>
            </a:r>
            <a:r>
              <a:rPr lang="en-US" dirty="0"/>
              <a:t> 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55CC3-697C-4440-9FB6-89DF7A1B1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74E58-7F8B-7C48-A78A-2DED6B30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0D574-BDF3-D14B-A20A-ABC7F83A9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08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8631-AA28-CC48-A5B7-0FAAD719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reverse.c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7EB01-44EE-F642-BF75-648406B91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EA496-A30F-2A43-9193-87A04BE8D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23FC02-02DD-2941-99D0-2A82172FB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71" y="1885068"/>
            <a:ext cx="70231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81354F-0633-5040-9548-F89C35D7D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71" y="4397193"/>
            <a:ext cx="7023100" cy="1993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82C6CF-A1BF-7941-902E-1B28A0051A50}"/>
              </a:ext>
            </a:extLst>
          </p:cNvPr>
          <p:cNvSpPr txBox="1"/>
          <p:nvPr/>
        </p:nvSpPr>
        <p:spPr>
          <a:xfrm>
            <a:off x="8245642" y="263275"/>
            <a:ext cx="3371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is an empty C string, zero characters followed by a null terminator</a:t>
            </a:r>
          </a:p>
        </p:txBody>
      </p:sp>
    </p:spTree>
    <p:extLst>
      <p:ext uri="{BB962C8B-B14F-4D97-AF65-F5344CB8AC3E}">
        <p14:creationId xmlns:p14="http://schemas.microsoft.com/office/powerpoint/2010/main" val="3713957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F3D28-6C6B-4933-8DAF-09FA6EC7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F0276-BD34-4164-AE4D-4F221309F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Computers don’t make mistakes- people do!</a:t>
            </a:r>
          </a:p>
          <a:p>
            <a:pPr marL="0" indent="0">
              <a:buNone/>
            </a:pPr>
            <a:r>
              <a:rPr lang="en-US" i="1" dirty="0"/>
              <a:t>“I’m almost done, I just need to make sure it works”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i="1" dirty="0"/>
              <a:t>– Naive 14Xers</a:t>
            </a:r>
          </a:p>
          <a:p>
            <a:r>
              <a:rPr lang="en-US" b="1" dirty="0">
                <a:solidFill>
                  <a:srgbClr val="4C3282"/>
                </a:solidFill>
              </a:rPr>
              <a:t>Software Test: </a:t>
            </a:r>
            <a:r>
              <a:rPr lang="en-US" dirty="0"/>
              <a:t>a separate piece of code that exercises the code you are assessing by providing input to your code and finishes with an assertion of what the result should be. 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Isolate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Break your code into small modules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Build in increments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a plan from simplest to most complex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Test as you go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 your code grows, so should your tests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36544-659F-4F00-8332-E2474010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54AF2-562D-4578-9F1F-925D8FC1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6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47590-500B-4B6D-B6BC-CA098910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Types of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7586B-9EC3-4573-82AC-8A63F2462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Black Box</a:t>
            </a:r>
          </a:p>
          <a:p>
            <a:pPr lvl="1"/>
            <a:r>
              <a:rPr lang="en-US" dirty="0"/>
              <a:t>Behavior only – ADT requirements</a:t>
            </a:r>
          </a:p>
          <a:p>
            <a:pPr lvl="1"/>
            <a:r>
              <a:rPr lang="en-US" dirty="0"/>
              <a:t>From an outside point of view</a:t>
            </a:r>
          </a:p>
          <a:p>
            <a:pPr lvl="1"/>
            <a:r>
              <a:rPr lang="en-US" dirty="0"/>
              <a:t>Does your code uphold its contracts with its users?</a:t>
            </a:r>
          </a:p>
          <a:p>
            <a:pPr lvl="1"/>
            <a:r>
              <a:rPr lang="en-US" dirty="0"/>
              <a:t>Performance/efficiency</a:t>
            </a:r>
          </a:p>
          <a:p>
            <a:endParaRPr lang="en-US" dirty="0"/>
          </a:p>
          <a:p>
            <a:r>
              <a:rPr lang="en-US" b="1" dirty="0">
                <a:solidFill>
                  <a:srgbClr val="B6A479"/>
                </a:solidFill>
              </a:rPr>
              <a:t>White Box</a:t>
            </a:r>
          </a:p>
          <a:p>
            <a:pPr lvl="1"/>
            <a:r>
              <a:rPr lang="en-US" dirty="0"/>
              <a:t>Includes an understanding of the implementation</a:t>
            </a:r>
          </a:p>
          <a:p>
            <a:pPr lvl="1"/>
            <a:r>
              <a:rPr lang="en-US" dirty="0"/>
              <a:t>Written by the author as they develop their code</a:t>
            </a:r>
          </a:p>
          <a:p>
            <a:pPr lvl="1"/>
            <a:r>
              <a:rPr lang="en-US" dirty="0"/>
              <a:t>Break apart requirements into smaller steps</a:t>
            </a:r>
          </a:p>
          <a:p>
            <a:pPr lvl="1"/>
            <a:r>
              <a:rPr lang="en-US" dirty="0"/>
              <a:t>“unit tests” break implementation into single assertions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CBF2F-664C-4DA7-B565-BD7FA323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9E34F-01B1-433D-A39D-495B2988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44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B655-0000-411D-B271-892B7FD1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What to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FF50B-96DA-42B7-9E1D-3F1E392A2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Expected behavior</a:t>
            </a:r>
          </a:p>
          <a:p>
            <a:pPr lvl="1"/>
            <a:r>
              <a:rPr lang="en-US" dirty="0"/>
              <a:t>The main use case scenario</a:t>
            </a:r>
          </a:p>
          <a:p>
            <a:pPr lvl="1"/>
            <a:r>
              <a:rPr lang="en-US" dirty="0"/>
              <a:t>Does your code do what it should given friendly conditions?</a:t>
            </a:r>
          </a:p>
          <a:p>
            <a:pPr marL="0" indent="0">
              <a:buNone/>
            </a:pPr>
            <a:r>
              <a:rPr lang="en-US" dirty="0"/>
              <a:t>Forbidden Input</a:t>
            </a:r>
          </a:p>
          <a:p>
            <a:pPr lvl="1"/>
            <a:r>
              <a:rPr lang="en-US" dirty="0"/>
              <a:t>What are all the ways the user can mess up?</a:t>
            </a:r>
          </a:p>
          <a:p>
            <a:pPr marL="0" indent="0">
              <a:buNone/>
            </a:pPr>
            <a:r>
              <a:rPr lang="en-US" dirty="0"/>
              <a:t>Empty/Null</a:t>
            </a:r>
          </a:p>
          <a:p>
            <a:pPr lvl="1"/>
            <a:r>
              <a:rPr lang="en-US" dirty="0"/>
              <a:t>Protect yourself!</a:t>
            </a:r>
          </a:p>
          <a:p>
            <a:pPr lvl="1"/>
            <a:r>
              <a:rPr lang="en-US" dirty="0"/>
              <a:t>How do things get started?</a:t>
            </a:r>
          </a:p>
          <a:p>
            <a:pPr marL="0" indent="0">
              <a:buNone/>
            </a:pPr>
            <a:r>
              <a:rPr lang="en-US" dirty="0"/>
              <a:t>Boundary/Edge Cases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First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last</a:t>
            </a:r>
          </a:p>
          <a:p>
            <a:pPr marL="0" indent="0">
              <a:buNone/>
            </a:pPr>
            <a:r>
              <a:rPr lang="en-US" dirty="0"/>
              <a:t>Scale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Is there a difference between 10, 100, 1000, 10000 items?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E0693-9645-47E8-A334-1856354B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5A944-F575-4E3B-9D01-F8AE26E2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5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C7A9-D8A8-B845-AD3F-491017E0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9FA8-2129-4747-AE0F-78B99ECA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dirty="0"/>
              <a:t>Reminder: Midpoint Deadline Friday November 6</a:t>
            </a:r>
            <a:r>
              <a:rPr lang="en-US" baseline="30000" dirty="0"/>
              <a:t>th</a:t>
            </a:r>
            <a:r>
              <a:rPr lang="en-US" dirty="0"/>
              <a:t> at 9pm PST</a:t>
            </a:r>
          </a:p>
          <a:p>
            <a:pPr lvl="1"/>
            <a:r>
              <a:rPr lang="en-US" dirty="0"/>
              <a:t>Will post grades to canvas sometime the week after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E32D8-E782-9446-B880-AC9B6E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671BF-4AB1-484D-83AE-0C22BFE38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6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4C3282"/>
                </a:solidFill>
              </a:rPr>
              <a:t>Tips for testing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You cannot test every possible input, parameter value, etc.</a:t>
            </a:r>
          </a:p>
          <a:p>
            <a:pPr lvl="1"/>
            <a:r>
              <a:rPr lang="en-US" altLang="en-US"/>
              <a:t>Think of a limited set of tests likely to expose bugs.</a:t>
            </a:r>
          </a:p>
          <a:p>
            <a:pPr lvl="1"/>
            <a:endParaRPr lang="en-US" altLang="en-US" sz="1200"/>
          </a:p>
          <a:p>
            <a:r>
              <a:rPr lang="en-US" altLang="en-US"/>
              <a:t>Think about boundary cases</a:t>
            </a:r>
          </a:p>
          <a:p>
            <a:pPr lvl="1"/>
            <a:r>
              <a:rPr lang="en-US" altLang="en-US"/>
              <a:t>Positive; zero; negative numbers</a:t>
            </a:r>
          </a:p>
          <a:p>
            <a:pPr lvl="1"/>
            <a:r>
              <a:rPr lang="en-US" altLang="en-US"/>
              <a:t>Right at the edge of an array or collection's size</a:t>
            </a:r>
          </a:p>
          <a:p>
            <a:pPr lvl="1"/>
            <a:endParaRPr lang="en-US" altLang="en-US" sz="1200"/>
          </a:p>
          <a:p>
            <a:r>
              <a:rPr lang="en-US" altLang="en-US"/>
              <a:t>Think about empty cases and error cases</a:t>
            </a:r>
          </a:p>
          <a:p>
            <a:pPr lvl="1"/>
            <a:r>
              <a:rPr lang="en-US" altLang="en-US"/>
              <a:t>0, -1, null;  an empty list or array</a:t>
            </a:r>
          </a:p>
          <a:p>
            <a:pPr lvl="1"/>
            <a:endParaRPr lang="en-US" altLang="en-US" sz="1200"/>
          </a:p>
          <a:p>
            <a:r>
              <a:rPr lang="en-US" altLang="en-US"/>
              <a:t>test behavior in combination</a:t>
            </a:r>
          </a:p>
          <a:p>
            <a:pPr lvl="1"/>
            <a:r>
              <a:rPr lang="en-US" altLang="en-US"/>
              <a:t>Maybe </a:t>
            </a:r>
            <a:r>
              <a:rPr lang="en-US" altLang="en-US">
                <a:latin typeface="Courier New" panose="02070309020205020404" pitchFamily="49" charset="0"/>
              </a:rPr>
              <a:t>add</a:t>
            </a:r>
            <a:r>
              <a:rPr lang="en-US" altLang="en-US"/>
              <a:t> usually works, but fails after you call </a:t>
            </a:r>
            <a:r>
              <a:rPr lang="en-US" altLang="en-US">
                <a:latin typeface="Courier New" panose="02070309020205020404" pitchFamily="49" charset="0"/>
              </a:rPr>
              <a:t>remove</a:t>
            </a:r>
          </a:p>
          <a:p>
            <a:pPr lvl="1"/>
            <a:r>
              <a:rPr lang="en-US" altLang="en-US"/>
              <a:t>Make multiple calls;  maybe </a:t>
            </a:r>
            <a:r>
              <a:rPr lang="en-US" altLang="en-US">
                <a:latin typeface="Courier New" panose="02070309020205020404" pitchFamily="49" charset="0"/>
              </a:rPr>
              <a:t>size</a:t>
            </a:r>
            <a:r>
              <a:rPr lang="en-US" altLang="en-US"/>
              <a:t> fails the second time only</a:t>
            </a:r>
          </a:p>
        </p:txBody>
      </p:sp>
    </p:spTree>
    <p:extLst>
      <p:ext uri="{BB962C8B-B14F-4D97-AF65-F5344CB8AC3E}">
        <p14:creationId xmlns:p14="http://schemas.microsoft.com/office/powerpoint/2010/main" val="3244829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E0FA-A9A7-1644-9110-41EA2363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811745-73E5-A74E-AEC0-B1B5012A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9555A-DE25-1D4A-BFDD-7D465B3CD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9B87C-4496-5C4D-8C7F-F749AF9DE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0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D541-2098-B848-8B7F-5D6D5A8B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Bug?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B10B9-DB5D-3C4C-B6BE-01ADCB38D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000" dirty="0"/>
              <a:t>A bug is a difference between the design of a program and its implementation</a:t>
            </a:r>
          </a:p>
          <a:p>
            <a:pPr lvl="1" fontAlgn="base"/>
            <a:r>
              <a:rPr lang="en-US" dirty="0"/>
              <a:t>Definition based on </a:t>
            </a:r>
            <a:r>
              <a:rPr lang="en-US" u="sng" dirty="0">
                <a:hlinkClick r:id="rId2"/>
              </a:rPr>
              <a:t>Ko &amp; Meyers (2004)</a:t>
            </a:r>
            <a:endParaRPr lang="en-US" dirty="0"/>
          </a:p>
          <a:p>
            <a:pPr fontAlgn="base"/>
            <a:r>
              <a:rPr lang="en-US" sz="2000" dirty="0"/>
              <a:t>We expected something different from what is happening</a:t>
            </a:r>
          </a:p>
          <a:p>
            <a:pPr fontAlgn="base"/>
            <a:r>
              <a:rPr lang="en-US" sz="2000" dirty="0"/>
              <a:t>Examples of bugs</a:t>
            </a:r>
          </a:p>
          <a:p>
            <a:pPr lvl="1" fontAlgn="base"/>
            <a:r>
              <a:rPr lang="en-US" dirty="0"/>
              <a:t>Expected factorial(5) to be 120, but it returned 0</a:t>
            </a:r>
          </a:p>
          <a:p>
            <a:pPr lvl="1" fontAlgn="base"/>
            <a:r>
              <a:rPr lang="en-US" dirty="0"/>
              <a:t>Expected program to finish successfully, but crashed and printed "segmentation fault"</a:t>
            </a:r>
          </a:p>
          <a:p>
            <a:pPr lvl="1" fontAlgn="base"/>
            <a:r>
              <a:rPr lang="en-US" dirty="0"/>
              <a:t>Expected normal output to be printed, but instead printed strange symbols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2C4D2-7C6E-3041-8EF6-B0B56E67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2ACC6-BFB8-2C48-92B2-895A5D02C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75AF8-C3FE-5A4D-A697-42ABDA7A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3CA92-663D-2344-A48C-1D5FA0712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Comment out (or delete) code</a:t>
            </a:r>
          </a:p>
          <a:p>
            <a:pPr lvl="1"/>
            <a:r>
              <a:rPr lang="en-US" dirty="0"/>
              <a:t>tests to determine whether removed code was source of problem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/>
              <a:t>Test one function at a time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/>
              <a:t>Add print statements</a:t>
            </a:r>
          </a:p>
          <a:p>
            <a:pPr lvl="1">
              <a:buSzPct val="100000"/>
            </a:pPr>
            <a:r>
              <a:rPr lang="en-US" dirty="0"/>
              <a:t>Check if certain code is reachable</a:t>
            </a:r>
          </a:p>
          <a:p>
            <a:pPr lvl="1">
              <a:buSzPct val="100000"/>
            </a:pPr>
            <a:r>
              <a:rPr lang="en-US" dirty="0"/>
              <a:t>check current state of variables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/>
              <a:t>test the edges</a:t>
            </a:r>
          </a:p>
          <a:p>
            <a:pPr lvl="1">
              <a:buSzPct val="100000"/>
            </a:pPr>
            <a:r>
              <a:rPr lang="en-US" dirty="0"/>
              <a:t>code often breaks at the beginning or end of the loop, the entry or exit of a function &lt;- double check logic here</a:t>
            </a:r>
          </a:p>
          <a:p>
            <a:pPr lvl="1">
              <a:buSzPct val="100000"/>
            </a:pPr>
            <a:r>
              <a:rPr lang="en-US" dirty="0"/>
              <a:t>double check your logic in the odd/ rare exceptional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D856F-8F64-1A48-8CD9-A641FF68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A16DB-E2DE-7943-B87A-4A5D492D0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8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FE00B-57DF-DA4E-848C-9EBF38E5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8FE2D-8FA6-7043-80A3-5EBB54121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dirty="0"/>
              <a:t>Debugging strategies look like:</a:t>
            </a:r>
          </a:p>
          <a:p>
            <a:pPr fontAlgn="base"/>
            <a:r>
              <a:rPr lang="en-US" dirty="0"/>
              <a:t>Describe a difference between expected and actual behavior</a:t>
            </a:r>
          </a:p>
          <a:p>
            <a:pPr fontAlgn="base"/>
            <a:r>
              <a:rPr lang="en-US" dirty="0"/>
              <a:t>Hypothesize possible causes</a:t>
            </a:r>
          </a:p>
          <a:p>
            <a:pPr fontAlgn="base"/>
            <a:r>
              <a:rPr lang="en-US" dirty="0"/>
              <a:t>Investigate possible causes (if not found, go to step 2)</a:t>
            </a:r>
          </a:p>
          <a:p>
            <a:pPr fontAlgn="base"/>
            <a:r>
              <a:rPr lang="en-US" dirty="0"/>
              <a:t>Fix the code which was causing the bug</a:t>
            </a:r>
          </a:p>
          <a:p>
            <a:pPr fontAlgn="base"/>
            <a:r>
              <a:rPr lang="en-US" dirty="0"/>
              <a:t>Vast majority of the time spent in steps 2 &amp; 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ABC4B-2CB6-1A45-A88D-2C484839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510CB-CC59-5847-B662-FA3AB3742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0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609B-20CF-8A4E-8673-D75631E8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2D6BD-6AD6-434F-BD9E-50FB2C0C8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Now, let's look at the code for factorial()</a:t>
            </a:r>
          </a:p>
          <a:p>
            <a:pPr marL="0" indent="0">
              <a:buNone/>
            </a:pPr>
            <a:r>
              <a:rPr lang="en-US" dirty="0"/>
              <a:t>Select all the places where the error </a:t>
            </a:r>
            <a:r>
              <a:rPr lang="en-US" i="1" dirty="0"/>
              <a:t>could</a:t>
            </a:r>
            <a:r>
              <a:rPr lang="en-US" dirty="0"/>
              <a:t> be coming from</a:t>
            </a:r>
          </a:p>
          <a:p>
            <a:pPr fontAlgn="base"/>
            <a:r>
              <a:rPr lang="en-US" dirty="0"/>
              <a:t>The if statement's "then" branch</a:t>
            </a:r>
          </a:p>
          <a:p>
            <a:pPr fontAlgn="base"/>
            <a:r>
              <a:rPr lang="en-US" dirty="0"/>
              <a:t>The if statement's "else" branch</a:t>
            </a:r>
          </a:p>
          <a:p>
            <a:pPr fontAlgn="base"/>
            <a:r>
              <a:rPr lang="en-US" dirty="0"/>
              <a:t>Somewhere else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AB36C-30BE-A749-8D0C-9D8BBC47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4A7BF-E0DA-4946-86A9-0F8FCFF6B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2A59A-EF63-784C-AD53-6F4B3D63868C}"/>
              </a:ext>
            </a:extLst>
          </p:cNvPr>
          <p:cNvSpPr txBox="1"/>
          <p:nvPr/>
        </p:nvSpPr>
        <p:spPr>
          <a:xfrm>
            <a:off x="3233163" y="4074695"/>
            <a:ext cx="4320413" cy="2031325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factorial(int x)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if (x ==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return x;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return x * factorial(x-1);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6048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F8CF-0776-BE43-A9BF-43841EC4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0E2B1-9B2C-534C-AC0F-C260BA213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722707"/>
            <a:ext cx="5520760" cy="1352933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2000" dirty="0"/>
              <a:t>Let's investigate the base case and recursive case</a:t>
            </a:r>
          </a:p>
          <a:p>
            <a:pPr lvl="1" fontAlgn="base"/>
            <a:r>
              <a:rPr lang="en-US" dirty="0"/>
              <a:t>Base case is the "if then" branch</a:t>
            </a:r>
          </a:p>
          <a:p>
            <a:pPr lvl="1" fontAlgn="base"/>
            <a:r>
              <a:rPr lang="en-US" dirty="0"/>
              <a:t>Recursive case is the "else" branch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4606B-BB72-1243-8A6E-DC75178C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4514B-B5E6-D044-BDA9-76195F27D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462C36-3803-804C-845F-B664E1559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187406"/>
              </p:ext>
            </p:extLst>
          </p:nvPr>
        </p:nvGraphicFramePr>
        <p:xfrm>
          <a:off x="575239" y="4068313"/>
          <a:ext cx="9515246" cy="2450160"/>
        </p:xfrm>
        <a:graphic>
          <a:graphicData uri="http://schemas.openxmlformats.org/drawingml/2006/table">
            <a:tbl>
              <a:tblPr/>
              <a:tblGrid>
                <a:gridCol w="1743692">
                  <a:extLst>
                    <a:ext uri="{9D8B030D-6E8A-4147-A177-3AD203B41FA5}">
                      <a16:colId xmlns:a16="http://schemas.microsoft.com/office/drawing/2014/main" val="3304862719"/>
                    </a:ext>
                  </a:extLst>
                </a:gridCol>
                <a:gridCol w="2020835">
                  <a:extLst>
                    <a:ext uri="{9D8B030D-6E8A-4147-A177-3AD203B41FA5}">
                      <a16:colId xmlns:a16="http://schemas.microsoft.com/office/drawing/2014/main" val="62536590"/>
                    </a:ext>
                  </a:extLst>
                </a:gridCol>
                <a:gridCol w="2956193">
                  <a:extLst>
                    <a:ext uri="{9D8B030D-6E8A-4147-A177-3AD203B41FA5}">
                      <a16:colId xmlns:a16="http://schemas.microsoft.com/office/drawing/2014/main" val="3607892677"/>
                    </a:ext>
                  </a:extLst>
                </a:gridCol>
                <a:gridCol w="1431906">
                  <a:extLst>
                    <a:ext uri="{9D8B030D-6E8A-4147-A177-3AD203B41FA5}">
                      <a16:colId xmlns:a16="http://schemas.microsoft.com/office/drawing/2014/main" val="3169925877"/>
                    </a:ext>
                  </a:extLst>
                </a:gridCol>
                <a:gridCol w="1362620">
                  <a:extLst>
                    <a:ext uri="{9D8B030D-6E8A-4147-A177-3AD203B41FA5}">
                      <a16:colId xmlns:a16="http://schemas.microsoft.com/office/drawing/2014/main" val="2013698176"/>
                    </a:ext>
                  </a:extLst>
                </a:gridCol>
              </a:tblGrid>
              <a:tr h="4896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Input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Math Equivalent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 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Actual 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471635"/>
                  </a:ext>
                </a:extLst>
              </a:tr>
              <a:tr h="4896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Base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factorial(0)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0! = 1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1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???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931864"/>
                  </a:ext>
                </a:extLst>
              </a:tr>
              <a:tr h="4896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Recursive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factorial(1)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1! = 1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1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???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0910"/>
                  </a:ext>
                </a:extLst>
              </a:tr>
              <a:tr h="4896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Recursive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factorial(2)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2! = 1 * 2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2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???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81520"/>
                  </a:ext>
                </a:extLst>
              </a:tr>
              <a:tr h="4896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Recursive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factorial(3)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3! = 1 * 2 * 3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6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???</a:t>
                      </a:r>
                      <a:endParaRPr lang="en-US" sz="2200" dirty="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060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B90480-345F-C94C-B9B0-8D66C6B43365}"/>
              </a:ext>
            </a:extLst>
          </p:cNvPr>
          <p:cNvSpPr txBox="1"/>
          <p:nvPr/>
        </p:nvSpPr>
        <p:spPr>
          <a:xfrm>
            <a:off x="7003753" y="1722707"/>
            <a:ext cx="4320413" cy="2031325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factorial(int x)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if (x ==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return x;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return x * factorial(x-1);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0829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F8CF-0776-BE43-A9BF-43841EC4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0E2B1-9B2C-534C-AC0F-C260BA213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722707"/>
            <a:ext cx="5520760" cy="1706293"/>
          </a:xfrm>
        </p:spPr>
        <p:txBody>
          <a:bodyPr/>
          <a:lstStyle/>
          <a:p>
            <a:r>
              <a:rPr lang="en-US" dirty="0"/>
              <a:t>One way to investigate is to write code to test different inputs</a:t>
            </a:r>
            <a:endParaRPr lang="en-US" sz="2000" dirty="0"/>
          </a:p>
          <a:p>
            <a:r>
              <a:rPr lang="en-US" dirty="0"/>
              <a:t>If we do this, we find that the base case has a problem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4606B-BB72-1243-8A6E-DC75178C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4514B-B5E6-D044-BDA9-76195F27D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462C36-3803-804C-845F-B664E1559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01283"/>
              </p:ext>
            </p:extLst>
          </p:nvPr>
        </p:nvGraphicFramePr>
        <p:xfrm>
          <a:off x="575239" y="4068313"/>
          <a:ext cx="9515246" cy="2450160"/>
        </p:xfrm>
        <a:graphic>
          <a:graphicData uri="http://schemas.openxmlformats.org/drawingml/2006/table">
            <a:tbl>
              <a:tblPr/>
              <a:tblGrid>
                <a:gridCol w="1743692">
                  <a:extLst>
                    <a:ext uri="{9D8B030D-6E8A-4147-A177-3AD203B41FA5}">
                      <a16:colId xmlns:a16="http://schemas.microsoft.com/office/drawing/2014/main" val="3304862719"/>
                    </a:ext>
                  </a:extLst>
                </a:gridCol>
                <a:gridCol w="2020835">
                  <a:extLst>
                    <a:ext uri="{9D8B030D-6E8A-4147-A177-3AD203B41FA5}">
                      <a16:colId xmlns:a16="http://schemas.microsoft.com/office/drawing/2014/main" val="62536590"/>
                    </a:ext>
                  </a:extLst>
                </a:gridCol>
                <a:gridCol w="2956193">
                  <a:extLst>
                    <a:ext uri="{9D8B030D-6E8A-4147-A177-3AD203B41FA5}">
                      <a16:colId xmlns:a16="http://schemas.microsoft.com/office/drawing/2014/main" val="3607892677"/>
                    </a:ext>
                  </a:extLst>
                </a:gridCol>
                <a:gridCol w="1431906">
                  <a:extLst>
                    <a:ext uri="{9D8B030D-6E8A-4147-A177-3AD203B41FA5}">
                      <a16:colId xmlns:a16="http://schemas.microsoft.com/office/drawing/2014/main" val="3169925877"/>
                    </a:ext>
                  </a:extLst>
                </a:gridCol>
                <a:gridCol w="1362620">
                  <a:extLst>
                    <a:ext uri="{9D8B030D-6E8A-4147-A177-3AD203B41FA5}">
                      <a16:colId xmlns:a16="http://schemas.microsoft.com/office/drawing/2014/main" val="2013698176"/>
                    </a:ext>
                  </a:extLst>
                </a:gridCol>
              </a:tblGrid>
              <a:tr h="4896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Input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Math Equivalent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 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Actual 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471635"/>
                  </a:ext>
                </a:extLst>
              </a:tr>
              <a:tr h="4896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Base</a:t>
                      </a:r>
                      <a:endParaRPr lang="en-US" sz="2200" dirty="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factorial(0)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0! = 1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1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0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931864"/>
                  </a:ext>
                </a:extLst>
              </a:tr>
              <a:tr h="4896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Recursive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factorial(1)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1! = 1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1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0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0910"/>
                  </a:ext>
                </a:extLst>
              </a:tr>
              <a:tr h="4896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Recursive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factorial(2)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2! = 1 * 2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2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0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81520"/>
                  </a:ext>
                </a:extLst>
              </a:tr>
              <a:tr h="4896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Recursive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factorial(3)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3! = 1 * 2 * 3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6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0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060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B90480-345F-C94C-B9B0-8D66C6B43365}"/>
              </a:ext>
            </a:extLst>
          </p:cNvPr>
          <p:cNvSpPr txBox="1"/>
          <p:nvPr/>
        </p:nvSpPr>
        <p:spPr>
          <a:xfrm>
            <a:off x="7003753" y="1722707"/>
            <a:ext cx="4320413" cy="2031325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factorial(int x)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if (x ==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return x;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return x * factorial(x-1);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896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0DCA-D409-A747-829D-8BCD2D783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B07B9-B6C7-9949-98F3-75691A01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AFE88-437E-AE4F-A88A-CD9E1AC80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6A7D6F-7113-E049-ACED-75BEE44809D3}"/>
              </a:ext>
            </a:extLst>
          </p:cNvPr>
          <p:cNvSpPr txBox="1"/>
          <p:nvPr/>
        </p:nvSpPr>
        <p:spPr>
          <a:xfrm>
            <a:off x="1307374" y="1605073"/>
            <a:ext cx="4320413" cy="2031325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factorial(int x)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if (x == 0) {</a:t>
            </a:r>
          </a:p>
          <a:p>
            <a:r>
              <a:rPr lang="en-US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  return x;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return x * factorial(x-1);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599D44-6AEF-594A-AB9A-8F402DF14A50}"/>
              </a:ext>
            </a:extLst>
          </p:cNvPr>
          <p:cNvSpPr txBox="1"/>
          <p:nvPr/>
        </p:nvSpPr>
        <p:spPr>
          <a:xfrm>
            <a:off x="6423788" y="1605072"/>
            <a:ext cx="4320413" cy="2031325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factorial(int x)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if (x == 0)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 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return x * factorial(x-1);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DAFC933-284A-9F4D-AA8D-BC5BE8895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820673"/>
              </p:ext>
            </p:extLst>
          </p:nvPr>
        </p:nvGraphicFramePr>
        <p:xfrm>
          <a:off x="575239" y="4068313"/>
          <a:ext cx="9515246" cy="2450160"/>
        </p:xfrm>
        <a:graphic>
          <a:graphicData uri="http://schemas.openxmlformats.org/drawingml/2006/table">
            <a:tbl>
              <a:tblPr/>
              <a:tblGrid>
                <a:gridCol w="1743692">
                  <a:extLst>
                    <a:ext uri="{9D8B030D-6E8A-4147-A177-3AD203B41FA5}">
                      <a16:colId xmlns:a16="http://schemas.microsoft.com/office/drawing/2014/main" val="3304862719"/>
                    </a:ext>
                  </a:extLst>
                </a:gridCol>
                <a:gridCol w="2020835">
                  <a:extLst>
                    <a:ext uri="{9D8B030D-6E8A-4147-A177-3AD203B41FA5}">
                      <a16:colId xmlns:a16="http://schemas.microsoft.com/office/drawing/2014/main" val="62536590"/>
                    </a:ext>
                  </a:extLst>
                </a:gridCol>
                <a:gridCol w="2956193">
                  <a:extLst>
                    <a:ext uri="{9D8B030D-6E8A-4147-A177-3AD203B41FA5}">
                      <a16:colId xmlns:a16="http://schemas.microsoft.com/office/drawing/2014/main" val="3607892677"/>
                    </a:ext>
                  </a:extLst>
                </a:gridCol>
                <a:gridCol w="1431906">
                  <a:extLst>
                    <a:ext uri="{9D8B030D-6E8A-4147-A177-3AD203B41FA5}">
                      <a16:colId xmlns:a16="http://schemas.microsoft.com/office/drawing/2014/main" val="3169925877"/>
                    </a:ext>
                  </a:extLst>
                </a:gridCol>
                <a:gridCol w="1362620">
                  <a:extLst>
                    <a:ext uri="{9D8B030D-6E8A-4147-A177-3AD203B41FA5}">
                      <a16:colId xmlns:a16="http://schemas.microsoft.com/office/drawing/2014/main" val="2013698176"/>
                    </a:ext>
                  </a:extLst>
                </a:gridCol>
              </a:tblGrid>
              <a:tr h="4896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Input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Math Equivalent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 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Actual 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471635"/>
                  </a:ext>
                </a:extLst>
              </a:tr>
              <a:tr h="4896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Base</a:t>
                      </a:r>
                      <a:endParaRPr lang="en-US" sz="2200" dirty="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factorial(0)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0! = 1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1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931864"/>
                  </a:ext>
                </a:extLst>
              </a:tr>
              <a:tr h="4896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Recursive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factorial(1)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1! = 1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1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0910"/>
                  </a:ext>
                </a:extLst>
              </a:tr>
              <a:tr h="4896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Recursive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factorial(2)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2! = 1 * 2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2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81520"/>
                  </a:ext>
                </a:extLst>
              </a:tr>
              <a:tr h="4896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Recursive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factorial(3)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3! = 1 * 2 * 3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6</a:t>
                      </a:r>
                      <a:endParaRPr lang="en-US" sz="2200">
                        <a:effectLst/>
                      </a:endParaRPr>
                    </a:p>
                  </a:txBody>
                  <a:tcPr marL="115476" marR="115476" marT="115476" marB="115476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6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06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533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31244</TotalTime>
  <Words>1745</Words>
  <Application>Microsoft Macintosh PowerPoint</Application>
  <PresentationFormat>Widescreen</PresentationFormat>
  <Paragraphs>328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Courier New</vt:lpstr>
      <vt:lpstr>Segoe UI</vt:lpstr>
      <vt:lpstr>Segoe UI Light</vt:lpstr>
      <vt:lpstr>Segoe UI Semilight</vt:lpstr>
      <vt:lpstr>Source Code Pro</vt:lpstr>
      <vt:lpstr>Tw Cen MT</vt:lpstr>
      <vt:lpstr>Wingdings</vt:lpstr>
      <vt:lpstr>Wingdings 3</vt:lpstr>
      <vt:lpstr>Integral</vt:lpstr>
      <vt:lpstr>Lecture 15: Debugging in C</vt:lpstr>
      <vt:lpstr>Administrivia</vt:lpstr>
      <vt:lpstr>What is a Bug?</vt:lpstr>
      <vt:lpstr>Debugging techniques</vt:lpstr>
      <vt:lpstr>Debugging Basics</vt:lpstr>
      <vt:lpstr>Hypothesize</vt:lpstr>
      <vt:lpstr>Investigate</vt:lpstr>
      <vt:lpstr>Investigate</vt:lpstr>
      <vt:lpstr>Fix</vt:lpstr>
      <vt:lpstr>C Debugger</vt:lpstr>
      <vt:lpstr>Meet gdb</vt:lpstr>
      <vt:lpstr>PowerPoint Presentation</vt:lpstr>
      <vt:lpstr>Useful GDB Commands</vt:lpstr>
      <vt:lpstr>Breakpoints</vt:lpstr>
      <vt:lpstr>gdb demo</vt:lpstr>
      <vt:lpstr>reverse.c</vt:lpstr>
      <vt:lpstr>Testing</vt:lpstr>
      <vt:lpstr>Types of Tests</vt:lpstr>
      <vt:lpstr>What to test?</vt:lpstr>
      <vt:lpstr>Tips for testing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261</cp:revision>
  <dcterms:created xsi:type="dcterms:W3CDTF">2018-03-22T00:41:11Z</dcterms:created>
  <dcterms:modified xsi:type="dcterms:W3CDTF">2020-11-02T17:19:28Z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