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83" r:id="rId4"/>
    <p:sldId id="296" r:id="rId5"/>
    <p:sldId id="284" r:id="rId6"/>
    <p:sldId id="289" r:id="rId7"/>
    <p:sldId id="288" r:id="rId8"/>
    <p:sldId id="290" r:id="rId9"/>
    <p:sldId id="297" r:id="rId10"/>
    <p:sldId id="298" r:id="rId11"/>
    <p:sldId id="291" r:id="rId12"/>
    <p:sldId id="274" r:id="rId13"/>
    <p:sldId id="293" r:id="rId14"/>
    <p:sldId id="294" r:id="rId15"/>
    <p:sldId id="299" r:id="rId16"/>
    <p:sldId id="300" r:id="rId17"/>
    <p:sldId id="265" r:id="rId18"/>
    <p:sldId id="29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ey Champion" initials="KC" lastIdx="1" clrIdx="0">
    <p:extLst>
      <p:ext uri="{19B8F6BF-5375-455C-9EA6-DF929625EA0E}">
        <p15:presenceInfo xmlns:p15="http://schemas.microsoft.com/office/powerpoint/2012/main" userId="c1130ab030728f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  <a:srgbClr val="4C3282"/>
    <a:srgbClr val="9B8ABE"/>
    <a:srgbClr val="7C5FAA"/>
    <a:srgbClr val="9383B2"/>
    <a:srgbClr val="8868B8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8" autoAdjust="0"/>
    <p:restoredTop sz="95041"/>
  </p:normalViewPr>
  <p:slideViewPr>
    <p:cSldViewPr snapToGrid="0">
      <p:cViewPr>
        <p:scale>
          <a:sx n="80" d="100"/>
          <a:sy n="80" d="100"/>
        </p:scale>
        <p:origin x="66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10/28/20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7136A5-CCDF-7749-9565-A649BF57D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10/28/20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4FE77B7-BBC2-4B4A-872D-3AFC72D45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10/28/20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2750F5-16E8-CE42-83FD-9E5B5541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10/28/20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8D5E4E-A6FB-D94F-9FEF-9B1CF5D5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10/28/20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F9A03-A647-0A49-B4D1-51696656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10/28/20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672043-7D57-D34C-A6B9-125CE024B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10/28/20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97E64-BCFC-F440-A136-6F44B04F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10/28/20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032-CE21-D445-A25A-D81A5C54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10/28/20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19901B-C8BF-D74C-8C02-F6E47C63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10/28/20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E4D8F51-FF20-7E48-9B67-C26761DE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4C3282"/>
        </a:buClr>
        <a:buSzPct val="100000"/>
        <a:buFont typeface="Wingdings" pitchFamily="2" charset="2"/>
        <a:buChar char="§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cse3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nu.org/software/make/manual/make.html#Introduc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slibrary.stanford.edu/107/UnixProgrammingTools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14: </a:t>
            </a:r>
            <a:r>
              <a:rPr lang="en-US"/>
              <a:t>makefiles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8C56F-1820-B94A-ADBC-DE6F9848BFA7}"/>
              </a:ext>
            </a:extLst>
          </p:cNvPr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Lecture Participation Poll #14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onto </a:t>
            </a:r>
            <a:r>
              <a:rPr lang="en-US" dirty="0" err="1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/cse374 </a:t>
            </a:r>
            <a:endParaRPr lang="en-US" dirty="0">
              <a:solidFill>
                <a:srgbClr val="AB96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CSE374 to 22333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A64D-AEB6-3E4B-BB69-0D621178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34A4A-2E08-5246-8071-2C454711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CCD56-E730-4A42-8BFC-A3308143B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6AE02C-E202-AE4F-9E01-DFF3BB60060A}"/>
              </a:ext>
            </a:extLst>
          </p:cNvPr>
          <p:cNvGrpSpPr/>
          <p:nvPr/>
        </p:nvGrpSpPr>
        <p:grpSpPr>
          <a:xfrm>
            <a:off x="5754112" y="1355967"/>
            <a:ext cx="5911556" cy="1809745"/>
            <a:chOff x="81969" y="4969645"/>
            <a:chExt cx="5911556" cy="18097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708B1F-8FF7-BF40-B5CD-B3451CD3D55E}"/>
                </a:ext>
              </a:extLst>
            </p:cNvPr>
            <p:cNvSpPr txBox="1"/>
            <p:nvPr/>
          </p:nvSpPr>
          <p:spPr>
            <a:xfrm>
              <a:off x="2798113" y="4969645"/>
              <a:ext cx="534121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talk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B1E8B2-CA37-6949-8EAF-F354E82AEB0E}"/>
                </a:ext>
              </a:extLst>
            </p:cNvPr>
            <p:cNvSpPr txBox="1"/>
            <p:nvPr/>
          </p:nvSpPr>
          <p:spPr>
            <a:xfrm>
              <a:off x="4461087" y="5741544"/>
              <a:ext cx="948914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speak.o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A5C7CA-98FD-DF43-92B3-9757FF9BF023}"/>
                </a:ext>
              </a:extLst>
            </p:cNvPr>
            <p:cNvSpPr txBox="1"/>
            <p:nvPr/>
          </p:nvSpPr>
          <p:spPr>
            <a:xfrm>
              <a:off x="2637011" y="5746758"/>
              <a:ext cx="856325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main.o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42B6B1-C51E-1A48-9A30-3970C4F5FCB6}"/>
                </a:ext>
              </a:extLst>
            </p:cNvPr>
            <p:cNvSpPr txBox="1"/>
            <p:nvPr/>
          </p:nvSpPr>
          <p:spPr>
            <a:xfrm>
              <a:off x="81969" y="6410058"/>
              <a:ext cx="894797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shout.c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BB6098-B75C-1F42-ADE8-89EDB0EE6972}"/>
                </a:ext>
              </a:extLst>
            </p:cNvPr>
            <p:cNvSpPr txBox="1"/>
            <p:nvPr/>
          </p:nvSpPr>
          <p:spPr>
            <a:xfrm>
              <a:off x="5051023" y="6410058"/>
              <a:ext cx="942502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speak.c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30ED38-A4B1-D146-92B1-1112A40DBDAD}"/>
                </a:ext>
              </a:extLst>
            </p:cNvPr>
            <p:cNvSpPr txBox="1"/>
            <p:nvPr/>
          </p:nvSpPr>
          <p:spPr>
            <a:xfrm>
              <a:off x="2651231" y="6405539"/>
              <a:ext cx="827471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main.c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4617F71-8ED0-E44E-9A3B-6D0BDDFB94BA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3065174" y="5338977"/>
              <a:ext cx="1870370" cy="402567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618B5A7-70BF-454B-A4AF-930E49764341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>
              <a:off x="3065174" y="5338977"/>
              <a:ext cx="0" cy="4077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0CE3529-72D5-124D-9B39-9F75F0B57291}"/>
                </a:ext>
              </a:extLst>
            </p:cNvPr>
            <p:cNvCxnSpPr>
              <a:cxnSpLocks/>
              <a:stCxn id="19" idx="2"/>
              <a:endCxn id="10" idx="0"/>
            </p:cNvCxnSpPr>
            <p:nvPr/>
          </p:nvCxnSpPr>
          <p:spPr>
            <a:xfrm flipH="1">
              <a:off x="529368" y="6114197"/>
              <a:ext cx="628364" cy="29586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A65B36A-1980-CE45-9783-D1F4822D4A24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>
              <a:off x="4935544" y="6110876"/>
              <a:ext cx="586730" cy="29918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5BAB2C1-A351-9742-BEFD-0A5ABAFA8A0C}"/>
                </a:ext>
              </a:extLst>
            </p:cNvPr>
            <p:cNvCxnSpPr>
              <a:cxnSpLocks/>
              <a:stCxn id="9" idx="2"/>
              <a:endCxn id="21" idx="0"/>
            </p:cNvCxnSpPr>
            <p:nvPr/>
          </p:nvCxnSpPr>
          <p:spPr>
            <a:xfrm flipH="1">
              <a:off x="1723156" y="6116090"/>
              <a:ext cx="1342018" cy="289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E73BB60-1B5E-814F-83B0-FC69068DAFFE}"/>
                </a:ext>
              </a:extLst>
            </p:cNvPr>
            <p:cNvCxnSpPr>
              <a:cxnSpLocks/>
              <a:stCxn id="9" idx="2"/>
              <a:endCxn id="12" idx="0"/>
            </p:cNvCxnSpPr>
            <p:nvPr/>
          </p:nvCxnSpPr>
          <p:spPr>
            <a:xfrm flipH="1">
              <a:off x="3064967" y="6116090"/>
              <a:ext cx="207" cy="289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2D3D3B-3639-3E44-B046-AFCF87883C7F}"/>
                </a:ext>
              </a:extLst>
            </p:cNvPr>
            <p:cNvSpPr txBox="1"/>
            <p:nvPr/>
          </p:nvSpPr>
          <p:spPr>
            <a:xfrm>
              <a:off x="695906" y="5744865"/>
              <a:ext cx="923651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shout.o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26448E7-22E7-EC44-AE40-644BF5B22793}"/>
                </a:ext>
              </a:extLst>
            </p:cNvPr>
            <p:cNvCxnSpPr>
              <a:cxnSpLocks/>
              <a:stCxn id="7" idx="2"/>
              <a:endCxn id="19" idx="0"/>
            </p:cNvCxnSpPr>
            <p:nvPr/>
          </p:nvCxnSpPr>
          <p:spPr>
            <a:xfrm flipH="1">
              <a:off x="1157732" y="5338977"/>
              <a:ext cx="1907442" cy="4058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0993C8-AD73-CE45-9DA1-7D421B3E24E8}"/>
                </a:ext>
              </a:extLst>
            </p:cNvPr>
            <p:cNvSpPr txBox="1"/>
            <p:nvPr/>
          </p:nvSpPr>
          <p:spPr>
            <a:xfrm>
              <a:off x="1264536" y="6405539"/>
              <a:ext cx="917239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shout.h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6A27199-B7C4-224C-BC33-0D461CA926E9}"/>
                </a:ext>
              </a:extLst>
            </p:cNvPr>
            <p:cNvCxnSpPr>
              <a:cxnSpLocks/>
              <a:stCxn id="19" idx="2"/>
              <a:endCxn id="21" idx="0"/>
            </p:cNvCxnSpPr>
            <p:nvPr/>
          </p:nvCxnSpPr>
          <p:spPr>
            <a:xfrm>
              <a:off x="1157732" y="6114197"/>
              <a:ext cx="565424" cy="29134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F382B5C-EEFB-C94A-91E2-CC26F788B091}"/>
                </a:ext>
              </a:extLst>
            </p:cNvPr>
            <p:cNvCxnSpPr>
              <a:cxnSpLocks/>
              <a:stCxn id="8" idx="2"/>
              <a:endCxn id="24" idx="0"/>
            </p:cNvCxnSpPr>
            <p:nvPr/>
          </p:nvCxnSpPr>
          <p:spPr>
            <a:xfrm flipH="1">
              <a:off x="4214440" y="6110876"/>
              <a:ext cx="721104" cy="29466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EB9519-C70D-3E41-9FDD-8150EDE81055}"/>
                </a:ext>
              </a:extLst>
            </p:cNvPr>
            <p:cNvSpPr txBox="1"/>
            <p:nvPr/>
          </p:nvSpPr>
          <p:spPr>
            <a:xfrm>
              <a:off x="3743189" y="6405539"/>
              <a:ext cx="942502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speak.h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9367629-EBA2-654D-8FC2-FC062CB821C7}"/>
                </a:ext>
              </a:extLst>
            </p:cNvPr>
            <p:cNvCxnSpPr>
              <a:cxnSpLocks/>
              <a:stCxn id="9" idx="2"/>
              <a:endCxn id="24" idx="0"/>
            </p:cNvCxnSpPr>
            <p:nvPr/>
          </p:nvCxnSpPr>
          <p:spPr>
            <a:xfrm>
              <a:off x="3065174" y="6116090"/>
              <a:ext cx="1149266" cy="289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60E919-A9F9-B84A-B24D-146F2FFCCA3F}"/>
              </a:ext>
            </a:extLst>
          </p:cNvPr>
          <p:cNvGrpSpPr/>
          <p:nvPr/>
        </p:nvGrpSpPr>
        <p:grpSpPr>
          <a:xfrm>
            <a:off x="687353" y="1374364"/>
            <a:ext cx="8397066" cy="5307198"/>
            <a:chOff x="8928278" y="-1950779"/>
            <a:chExt cx="8397066" cy="530719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F7B4D9E-2A6D-B14C-BF95-F4A33B808F6A}"/>
                </a:ext>
              </a:extLst>
            </p:cNvPr>
            <p:cNvSpPr/>
            <p:nvPr/>
          </p:nvSpPr>
          <p:spPr>
            <a:xfrm>
              <a:off x="8928278" y="-1475673"/>
              <a:ext cx="8397066" cy="483209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CC =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 Compiler flags: -Wall for debugger warnings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 -std=c11 for updated standards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CFLAGS = -Wall -std=c11 </a:t>
              </a:r>
            </a:p>
            <a:p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ifdef DEBUG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CFLAGS += -g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endif </a:t>
              </a:r>
            </a:p>
            <a:p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 The name of the program that we are producing.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TARGET = talk </a:t>
              </a:r>
            </a:p>
            <a:p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 This is a "phony" target that tells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 make what other targets to build.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all: $(TARGET) </a:t>
              </a:r>
            </a:p>
            <a:p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 All the .o files we need for our executable.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OBJS =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main.o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speak.o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shout.o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 The executable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$(TARGET): $(OBJS)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$(CC) $(CFLAGS) -o talk $(OBJS)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50A26F-8FDD-CA4E-B48F-67FCC75C2074}"/>
                </a:ext>
              </a:extLst>
            </p:cNvPr>
            <p:cNvSpPr txBox="1"/>
            <p:nvPr/>
          </p:nvSpPr>
          <p:spPr>
            <a:xfrm>
              <a:off x="8928278" y="-1950779"/>
              <a:ext cx="1172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Makefile</a:t>
              </a:r>
              <a:endParaRPr lang="en-US" sz="16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AE3C71E-3E94-6A4D-A490-D36F877D2813}"/>
              </a:ext>
            </a:extLst>
          </p:cNvPr>
          <p:cNvSpPr/>
          <p:nvPr/>
        </p:nvSpPr>
        <p:spPr>
          <a:xfrm>
            <a:off x="6069343" y="420415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Individual source files 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speak.o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speak.c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speak.h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$(CC) $(CFLAGS) -c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speak.c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shout.o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shout.c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shout.h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speak.h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$(CC) $(CFLAGS) -c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shout.c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main.o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main.c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speak.h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shout.h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$(CC) $(CFLAGS) -c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main.c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A "phony" target to remove built files and backups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clean: rm -f *.o talk *~</a:t>
            </a:r>
          </a:p>
        </p:txBody>
      </p:sp>
    </p:spTree>
    <p:extLst>
      <p:ext uri="{BB962C8B-B14F-4D97-AF65-F5344CB8AC3E}">
        <p14:creationId xmlns:p14="http://schemas.microsoft.com/office/powerpoint/2010/main" val="3393785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5FC9-F642-9842-96A6-3D71F8FE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Leak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BCAB5-CDE6-FE46-A3CF-B9582108A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memory leak occurs when code fails to deallocate dynamically allocated memory that is no longer used</a:t>
            </a:r>
          </a:p>
          <a:p>
            <a:pPr lvl="1"/>
            <a:r>
              <a:rPr lang="en-US" dirty="0"/>
              <a:t>forgetting to free a malloc—ed block</a:t>
            </a:r>
          </a:p>
          <a:p>
            <a:pPr lvl="1"/>
            <a:r>
              <a:rPr lang="en-US" dirty="0"/>
              <a:t>losing or changing the pointer to a malloc-ed block</a:t>
            </a:r>
          </a:p>
          <a:p>
            <a:r>
              <a:rPr lang="en-US" dirty="0"/>
              <a:t>Result – program’s memory will keep growing – your OS handles this</a:t>
            </a:r>
          </a:p>
          <a:p>
            <a:pPr lvl="1"/>
            <a:r>
              <a:rPr lang="en-US" dirty="0"/>
              <a:t>ok for short-lived programs because memory is deallocated when program ends</a:t>
            </a:r>
          </a:p>
          <a:p>
            <a:pPr lvl="1"/>
            <a:r>
              <a:rPr lang="en-US" dirty="0"/>
              <a:t>bad repercussions for long-lived programs</a:t>
            </a:r>
          </a:p>
          <a:p>
            <a:pPr lvl="2"/>
            <a:r>
              <a:rPr lang="en-US" dirty="0"/>
              <a:t>slow down processing over time</a:t>
            </a:r>
          </a:p>
          <a:p>
            <a:pPr lvl="2"/>
            <a:r>
              <a:rPr lang="en-US" dirty="0"/>
              <a:t>could exhaust all available memory -&gt; program crash</a:t>
            </a:r>
          </a:p>
          <a:p>
            <a:pPr lvl="2"/>
            <a:r>
              <a:rPr lang="en-US" dirty="0"/>
              <a:t>other programs could get starved for memory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7D2AC-274C-5D42-8458-C433F005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E0599-202C-A64A-92AF-9C2FA3617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EE3E-7EB0-7143-8EEB-4ED74DF4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Memory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405BA-98DF-3045-8AC2-3384AAAE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803CA-326E-C24B-AF12-A1C749CED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F072F-BA8C-B144-82A5-E97DF2D390F8}"/>
              </a:ext>
            </a:extLst>
          </p:cNvPr>
          <p:cNvSpPr txBox="1"/>
          <p:nvPr/>
        </p:nvSpPr>
        <p:spPr>
          <a:xfrm>
            <a:off x="6761669" y="1477072"/>
            <a:ext cx="2941831" cy="646331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x[] = {1, 2, 3};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free(x);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00D65-DC7C-E34E-BB0A-AB3FC6B8A40B}"/>
              </a:ext>
            </a:extLst>
          </p:cNvPr>
          <p:cNvSpPr txBox="1"/>
          <p:nvPr/>
        </p:nvSpPr>
        <p:spPr>
          <a:xfrm>
            <a:off x="1897477" y="3491838"/>
            <a:ext cx="6801862" cy="646331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char** strings = (char**)malloc(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(char)*5);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free(strings);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102A3-C1FB-4D47-8F63-0D2804CBB368}"/>
              </a:ext>
            </a:extLst>
          </p:cNvPr>
          <p:cNvSpPr txBox="1"/>
          <p:nvPr/>
        </p:nvSpPr>
        <p:spPr>
          <a:xfrm>
            <a:off x="7048605" y="2087250"/>
            <a:ext cx="498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is a local variable stored in stack, cannot be freed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D40F98-E169-274A-A27A-F32A9CC4BB08}"/>
              </a:ext>
            </a:extLst>
          </p:cNvPr>
          <p:cNvSpPr txBox="1"/>
          <p:nvPr/>
        </p:nvSpPr>
        <p:spPr>
          <a:xfrm>
            <a:off x="702278" y="1703129"/>
            <a:ext cx="4596130" cy="120032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(int*)malloc(M*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free(x);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(int*)malloc(M*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free(x);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C0B269-8933-5A42-9740-D00E0AE0D961}"/>
              </a:ext>
            </a:extLst>
          </p:cNvPr>
          <p:cNvSpPr txBox="1"/>
          <p:nvPr/>
        </p:nvSpPr>
        <p:spPr>
          <a:xfrm>
            <a:off x="702278" y="2899498"/>
            <a:ext cx="618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 free and Forgetting to free memory “memory leak”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99622-6285-E545-93B2-81B91522CC21}"/>
              </a:ext>
            </a:extLst>
          </p:cNvPr>
          <p:cNvSpPr txBox="1"/>
          <p:nvPr/>
        </p:nvSpPr>
        <p:spPr>
          <a:xfrm>
            <a:off x="702278" y="4528237"/>
            <a:ext cx="4596130" cy="1477328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(int*)malloc(M*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free(x);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(int*)malloc(M*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&lt;M;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y[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x[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869B3A-5E81-8C4E-B434-0F81836936E5}"/>
              </a:ext>
            </a:extLst>
          </p:cNvPr>
          <p:cNvSpPr/>
          <p:nvPr/>
        </p:nvSpPr>
        <p:spPr>
          <a:xfrm>
            <a:off x="3423111" y="6016166"/>
            <a:ext cx="2489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Accessing freed memory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37EE1-2CFE-E741-856F-2DA0D862A663}"/>
              </a:ext>
            </a:extLst>
          </p:cNvPr>
          <p:cNvSpPr txBox="1"/>
          <p:nvPr/>
        </p:nvSpPr>
        <p:spPr>
          <a:xfrm>
            <a:off x="5254649" y="4087227"/>
            <a:ext cx="463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Mismatch of type - wrong allocation size</a:t>
            </a:r>
          </a:p>
        </p:txBody>
      </p:sp>
    </p:spTree>
    <p:extLst>
      <p:ext uri="{BB962C8B-B14F-4D97-AF65-F5344CB8AC3E}">
        <p14:creationId xmlns:p14="http://schemas.microsoft.com/office/powerpoint/2010/main" val="3614762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EE3E-7EB0-7143-8EEB-4ED74DF4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Memory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405BA-98DF-3045-8AC2-3384AAAE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803CA-326E-C24B-AF12-A1C749CED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F072F-BA8C-B144-82A5-E97DF2D390F8}"/>
              </a:ext>
            </a:extLst>
          </p:cNvPr>
          <p:cNvSpPr txBox="1"/>
          <p:nvPr/>
        </p:nvSpPr>
        <p:spPr>
          <a:xfrm>
            <a:off x="892489" y="1591099"/>
            <a:ext cx="4320413" cy="120032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 LEN 8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[LEN];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&lt;= LEN;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0;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00D65-DC7C-E34E-BB0A-AB3FC6B8A40B}"/>
              </a:ext>
            </a:extLst>
          </p:cNvPr>
          <p:cNvSpPr txBox="1"/>
          <p:nvPr/>
        </p:nvSpPr>
        <p:spPr>
          <a:xfrm>
            <a:off x="7321556" y="1026293"/>
            <a:ext cx="2252540" cy="1477328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int* foo()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&amp;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102A3-C1FB-4D47-8F63-0D2804CBB368}"/>
              </a:ext>
            </a:extLst>
          </p:cNvPr>
          <p:cNvSpPr txBox="1"/>
          <p:nvPr/>
        </p:nvSpPr>
        <p:spPr>
          <a:xfrm>
            <a:off x="3320708" y="2751673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 of bounds access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50FFA6-9A88-B04A-B8DB-8B94F4D5A438}"/>
              </a:ext>
            </a:extLst>
          </p:cNvPr>
          <p:cNvSpPr txBox="1"/>
          <p:nvPr/>
        </p:nvSpPr>
        <p:spPr>
          <a:xfrm>
            <a:off x="8179784" y="2458753"/>
            <a:ext cx="181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dangling pointer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5499D-654C-BA4E-B259-A551A23E6F7B}"/>
              </a:ext>
            </a:extLst>
          </p:cNvPr>
          <p:cNvSpPr txBox="1"/>
          <p:nvPr/>
        </p:nvSpPr>
        <p:spPr>
          <a:xfrm>
            <a:off x="1101387" y="3908758"/>
            <a:ext cx="284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Dereferencing a non-pointer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D40F98-E169-274A-A27A-F32A9CC4BB08}"/>
              </a:ext>
            </a:extLst>
          </p:cNvPr>
          <p:cNvSpPr txBox="1"/>
          <p:nvPr/>
        </p:nvSpPr>
        <p:spPr>
          <a:xfrm>
            <a:off x="1101387" y="4430474"/>
            <a:ext cx="4596130" cy="2031325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sum_int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sum;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sum +=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sum;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C0B269-8933-5A42-9740-D00E0AE0D961}"/>
              </a:ext>
            </a:extLst>
          </p:cNvPr>
          <p:cNvSpPr txBox="1"/>
          <p:nvPr/>
        </p:nvSpPr>
        <p:spPr>
          <a:xfrm>
            <a:off x="2493263" y="6442497"/>
            <a:ext cx="341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Reading memory before allocation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99622-6285-E545-93B2-81B91522CC21}"/>
              </a:ext>
            </a:extLst>
          </p:cNvPr>
          <p:cNvSpPr txBox="1"/>
          <p:nvPr/>
        </p:nvSpPr>
        <p:spPr>
          <a:xfrm>
            <a:off x="862711" y="3305671"/>
            <a:ext cx="2803973" cy="646331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(“%d”, &amp;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772A0E-4BEA-1C42-B4D0-A9498813AF27}"/>
              </a:ext>
            </a:extLst>
          </p:cNvPr>
          <p:cNvSpPr txBox="1"/>
          <p:nvPr/>
        </p:nvSpPr>
        <p:spPr>
          <a:xfrm>
            <a:off x="6094903" y="3061718"/>
            <a:ext cx="5974713" cy="2585323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foo()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(int*)malloc(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(int)*N);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read_n_ints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sum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sum +=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sum;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5B87EC-0ADA-5E46-8566-B80B2582A5DC}"/>
              </a:ext>
            </a:extLst>
          </p:cNvPr>
          <p:cNvSpPr txBox="1"/>
          <p:nvPr/>
        </p:nvSpPr>
        <p:spPr>
          <a:xfrm>
            <a:off x="8398386" y="5647041"/>
            <a:ext cx="40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memory leak – failing to free memory</a:t>
            </a:r>
          </a:p>
        </p:txBody>
      </p:sp>
    </p:spTree>
    <p:extLst>
      <p:ext uri="{BB962C8B-B14F-4D97-AF65-F5344CB8AC3E}">
        <p14:creationId xmlns:p14="http://schemas.microsoft.com/office/powerpoint/2010/main" val="151546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CE61-0C4E-224E-B2E5-E3E307C0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and Fixing Memory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19665-CF3A-8745-ADCD-4A367F761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is a tool that simulates your program to find memory errors</a:t>
            </a:r>
          </a:p>
          <a:p>
            <a:pPr lvl="1"/>
            <a:r>
              <a:rPr lang="en-US" dirty="0"/>
              <a:t>it can detect all of the errors we’ve discussed so far!</a:t>
            </a:r>
          </a:p>
          <a:p>
            <a:pPr lvl="1"/>
            <a:r>
              <a:rPr lang="en-US" dirty="0"/>
              <a:t>catches pointer errors during execution</a:t>
            </a:r>
          </a:p>
          <a:p>
            <a:pPr lvl="1"/>
            <a:r>
              <a:rPr lang="en-US" dirty="0"/>
              <a:t>prints summary of heap usage, including details of memory leaks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myprogram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myprogram.c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--leak-check=full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myprogram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arg1 ag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647CF-FFF4-1243-B71A-89D73AE6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03A16-A8E5-174D-8450-B51C6B700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86EBD9-BC64-9642-99D6-E348FC4EA511}"/>
              </a:ext>
            </a:extLst>
          </p:cNvPr>
          <p:cNvSpPr/>
          <p:nvPr/>
        </p:nvSpPr>
        <p:spPr>
          <a:xfrm>
            <a:off x="575239" y="4417936"/>
            <a:ext cx="6096000" cy="16763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show: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Use of uninitialized memory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Reading/writing memory after it has been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free'd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Reading/writing off the end of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malloc'd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blocks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Reading/writing inappropriate areas on the stack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2F0516-7F38-AE48-A067-A48A55A9CB88}"/>
              </a:ext>
            </a:extLst>
          </p:cNvPr>
          <p:cNvSpPr/>
          <p:nvPr/>
        </p:nvSpPr>
        <p:spPr>
          <a:xfrm>
            <a:off x="5869134" y="4567346"/>
            <a:ext cx="6096000" cy="17420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Memory leaks -- where pointers to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malloc'd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blocks are lost forever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Mismatched use of malloc/new/new [] vs free/delete/delete []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Overlapping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src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dst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pointers in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memcpy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() and related functions</a:t>
            </a:r>
          </a:p>
        </p:txBody>
      </p:sp>
    </p:spTree>
    <p:extLst>
      <p:ext uri="{BB962C8B-B14F-4D97-AF65-F5344CB8AC3E}">
        <p14:creationId xmlns:p14="http://schemas.microsoft.com/office/powerpoint/2010/main" val="2537242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047E-4CC0-E642-A389-58DC47E0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D0AC2-2AFA-AA44-A289-E71385E8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14F47-6596-F942-A9B0-B384806A0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01A8E0-B60C-B746-A7D4-C1CD56F6E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1" t="5256" r="67411" b="37470"/>
          <a:stretch/>
        </p:blipFill>
        <p:spPr>
          <a:xfrm>
            <a:off x="545687" y="1863341"/>
            <a:ext cx="4173668" cy="2788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379C68-3096-AF4B-AD5E-89A2F3FB6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36" t="4914" r="5609"/>
          <a:stretch/>
        </p:blipFill>
        <p:spPr>
          <a:xfrm>
            <a:off x="4719355" y="1863341"/>
            <a:ext cx="7283130" cy="42351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BB27A8-4F9A-3E43-86EA-8BEE8AB7A962}"/>
              </a:ext>
            </a:extLst>
          </p:cNvPr>
          <p:cNvSpPr txBox="1"/>
          <p:nvPr/>
        </p:nvSpPr>
        <p:spPr>
          <a:xfrm>
            <a:off x="2969624" y="4313657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example1.c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82A7A-19A0-3045-8392-0322CFDE8D4B}"/>
              </a:ext>
            </a:extLst>
          </p:cNvPr>
          <p:cNvSpPr txBox="1"/>
          <p:nvPr/>
        </p:nvSpPr>
        <p:spPr>
          <a:xfrm>
            <a:off x="10837333" y="5982875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terminal</a:t>
            </a:r>
          </a:p>
        </p:txBody>
      </p:sp>
    </p:spTree>
    <p:extLst>
      <p:ext uri="{BB962C8B-B14F-4D97-AF65-F5344CB8AC3E}">
        <p14:creationId xmlns:p14="http://schemas.microsoft.com/office/powerpoint/2010/main" val="2537472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047E-4CC0-E642-A389-58DC47E0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EX2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D0AC2-2AFA-AA44-A289-E71385E8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14F47-6596-F942-A9B0-B384806A0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A38960-79C0-514F-BA40-1118F5070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39" y="1705811"/>
            <a:ext cx="3327400" cy="294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BB27A8-4F9A-3E43-86EA-8BEE8AB7A962}"/>
              </a:ext>
            </a:extLst>
          </p:cNvPr>
          <p:cNvSpPr txBox="1"/>
          <p:nvPr/>
        </p:nvSpPr>
        <p:spPr>
          <a:xfrm>
            <a:off x="2953713" y="4482934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example2.c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93788E-BE17-DB40-A4B8-5F6A4A133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742" y="91093"/>
            <a:ext cx="7253969" cy="61758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B82A7A-19A0-3045-8392-0322CFDE8D4B}"/>
              </a:ext>
            </a:extLst>
          </p:cNvPr>
          <p:cNvSpPr txBox="1"/>
          <p:nvPr/>
        </p:nvSpPr>
        <p:spPr>
          <a:xfrm>
            <a:off x="11019884" y="6287477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terminal</a:t>
            </a:r>
          </a:p>
        </p:txBody>
      </p:sp>
    </p:spTree>
    <p:extLst>
      <p:ext uri="{BB962C8B-B14F-4D97-AF65-F5344CB8AC3E}">
        <p14:creationId xmlns:p14="http://schemas.microsoft.com/office/powerpoint/2010/main" val="654721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E0FA-A9A7-1644-9110-41EA2363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811745-73E5-A74E-AEC0-B1B5012A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9555A-DE25-1D4A-BFDD-7D465B3CD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9B87C-4496-5C4D-8C7F-F749AF9DE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05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C7D0-DFDF-8544-972C-63CF3257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IO - working with </a:t>
            </a:r>
            <a:r>
              <a:rPr lang="en-US" u="sng" dirty="0"/>
              <a:t>strings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90504-D0FB-5744-A82D-6BC23C7C1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b="1" dirty="0"/>
              <a:t>FILE</a:t>
            </a:r>
            <a:r>
              <a:rPr lang="en-US" sz="2400" dirty="0"/>
              <a:t> *</a:t>
            </a:r>
            <a:r>
              <a:rPr lang="en-US" sz="2400" b="1" dirty="0" err="1"/>
              <a:t>fopen</a:t>
            </a:r>
            <a:r>
              <a:rPr lang="en-US" sz="2400" dirty="0"/>
              <a:t>(</a:t>
            </a:r>
            <a:r>
              <a:rPr lang="en-US" sz="2400" b="1" dirty="0"/>
              <a:t>const char</a:t>
            </a:r>
            <a:r>
              <a:rPr lang="en-US" sz="2400" dirty="0"/>
              <a:t> *</a:t>
            </a:r>
            <a:r>
              <a:rPr lang="en-US" sz="2400" u="sng" dirty="0"/>
              <a:t>path</a:t>
            </a:r>
            <a:r>
              <a:rPr lang="en-US" sz="2400" dirty="0"/>
              <a:t>, </a:t>
            </a:r>
            <a:r>
              <a:rPr lang="en-US" sz="2400" b="1" dirty="0"/>
              <a:t>const char</a:t>
            </a:r>
            <a:r>
              <a:rPr lang="en-US" sz="2400" dirty="0"/>
              <a:t> *</a:t>
            </a:r>
            <a:r>
              <a:rPr lang="en-US" sz="2400" u="sng" dirty="0"/>
              <a:t>mode</a:t>
            </a:r>
            <a:r>
              <a:rPr lang="en-US" sz="2400" dirty="0"/>
              <a:t>);</a:t>
            </a:r>
          </a:p>
          <a:p>
            <a:pPr lvl="1" fontAlgn="base"/>
            <a:r>
              <a:rPr lang="en-US" dirty="0"/>
              <a:t>opens the file whose name is the string pointed to by path and associates a stream with it.</a:t>
            </a:r>
          </a:p>
          <a:p>
            <a:pPr fontAlgn="base"/>
            <a:r>
              <a:rPr lang="en-US" sz="2400" b="1" dirty="0"/>
              <a:t>char</a:t>
            </a:r>
            <a:r>
              <a:rPr lang="en-US" sz="2400" dirty="0"/>
              <a:t> *</a:t>
            </a:r>
            <a:r>
              <a:rPr lang="en-US" sz="2400" b="1" dirty="0" err="1"/>
              <a:t>fgets</a:t>
            </a:r>
            <a:r>
              <a:rPr lang="en-US" sz="2400" dirty="0"/>
              <a:t>(</a:t>
            </a:r>
            <a:r>
              <a:rPr lang="en-US" sz="2400" b="1" dirty="0"/>
              <a:t>char</a:t>
            </a:r>
            <a:r>
              <a:rPr lang="en-US" sz="2400" dirty="0"/>
              <a:t> *</a:t>
            </a:r>
            <a:r>
              <a:rPr lang="en-US" sz="2400" u="sng" dirty="0"/>
              <a:t>s</a:t>
            </a:r>
            <a:r>
              <a:rPr lang="en-US" sz="2400" dirty="0"/>
              <a:t>, </a:t>
            </a:r>
            <a:r>
              <a:rPr lang="en-US" sz="2400" b="1" dirty="0"/>
              <a:t>int</a:t>
            </a:r>
            <a:r>
              <a:rPr lang="en-US" sz="2400" dirty="0"/>
              <a:t> </a:t>
            </a:r>
            <a:r>
              <a:rPr lang="en-US" sz="2400" u="sng" dirty="0"/>
              <a:t>size</a:t>
            </a:r>
            <a:r>
              <a:rPr lang="en-US" sz="2400" dirty="0"/>
              <a:t>, </a:t>
            </a:r>
            <a:r>
              <a:rPr lang="en-US" sz="2400" b="1" dirty="0"/>
              <a:t>FILE</a:t>
            </a:r>
            <a:r>
              <a:rPr lang="en-US" sz="2400" dirty="0"/>
              <a:t> *</a:t>
            </a:r>
            <a:r>
              <a:rPr lang="en-US" sz="2400" u="sng" dirty="0"/>
              <a:t>stream</a:t>
            </a:r>
            <a:r>
              <a:rPr lang="en-US" sz="2400" dirty="0"/>
              <a:t>);</a:t>
            </a:r>
          </a:p>
          <a:p>
            <a:pPr lvl="1" fontAlgn="base"/>
            <a:r>
              <a:rPr lang="en-US" dirty="0"/>
              <a:t>reads in at most one less than size characters from stream and stores them into the buffer pointed to by s.  Reading stops after an EOF or a newline.  If a newline is read, it is stored into the buffer.  A terminating null byte ('\0') is stored after the last character in the buffer.</a:t>
            </a:r>
          </a:p>
          <a:p>
            <a:pPr fontAlgn="base"/>
            <a:r>
              <a:rPr lang="en-US" sz="2400" b="1" dirty="0"/>
              <a:t>int</a:t>
            </a:r>
            <a:r>
              <a:rPr lang="en-US" sz="2400" dirty="0"/>
              <a:t> </a:t>
            </a:r>
            <a:r>
              <a:rPr lang="en-US" sz="2400" b="1" dirty="0" err="1"/>
              <a:t>fprintf</a:t>
            </a:r>
            <a:r>
              <a:rPr lang="en-US" sz="2400" dirty="0"/>
              <a:t>(</a:t>
            </a:r>
            <a:r>
              <a:rPr lang="en-US" sz="2400" b="1" dirty="0"/>
              <a:t>FILE</a:t>
            </a:r>
            <a:r>
              <a:rPr lang="en-US" sz="2400" dirty="0"/>
              <a:t> *</a:t>
            </a:r>
            <a:r>
              <a:rPr lang="en-US" sz="2400" u="sng" dirty="0"/>
              <a:t>stream</a:t>
            </a:r>
            <a:r>
              <a:rPr lang="en-US" sz="2400" dirty="0"/>
              <a:t>, </a:t>
            </a:r>
            <a:r>
              <a:rPr lang="en-US" sz="2400" b="1" dirty="0"/>
              <a:t>const char</a:t>
            </a:r>
            <a:r>
              <a:rPr lang="en-US" sz="2400" dirty="0"/>
              <a:t> *</a:t>
            </a:r>
            <a:r>
              <a:rPr lang="en-US" sz="2400" u="sng" dirty="0"/>
              <a:t>format</a:t>
            </a:r>
            <a:r>
              <a:rPr lang="en-US" sz="2400" dirty="0"/>
              <a:t>, ...);</a:t>
            </a:r>
          </a:p>
          <a:p>
            <a:pPr lvl="1" fontAlgn="base"/>
            <a:r>
              <a:rPr lang="en-US" dirty="0"/>
              <a:t>It’s </a:t>
            </a:r>
            <a:r>
              <a:rPr lang="en-US" dirty="0" err="1"/>
              <a:t>printf</a:t>
            </a:r>
            <a:r>
              <a:rPr lang="en-US" dirty="0"/>
              <a:t>, but to a file.</a:t>
            </a:r>
          </a:p>
          <a:p>
            <a:pPr lvl="1" fontAlgn="base"/>
            <a:r>
              <a:rPr lang="en-US" b="1" dirty="0"/>
              <a:t>int</a:t>
            </a:r>
            <a:r>
              <a:rPr lang="en-US" dirty="0"/>
              <a:t> </a:t>
            </a:r>
            <a:r>
              <a:rPr lang="en-US" b="1" dirty="0" err="1"/>
              <a:t>fputc</a:t>
            </a:r>
            <a:r>
              <a:rPr lang="en-US" dirty="0"/>
              <a:t>(</a:t>
            </a:r>
            <a:r>
              <a:rPr lang="en-US" b="1" dirty="0"/>
              <a:t>int</a:t>
            </a:r>
            <a:r>
              <a:rPr lang="en-US" dirty="0"/>
              <a:t> c, </a:t>
            </a:r>
            <a:r>
              <a:rPr lang="en-US" b="1" dirty="0"/>
              <a:t>FILE</a:t>
            </a:r>
            <a:r>
              <a:rPr lang="en-US" dirty="0"/>
              <a:t> *</a:t>
            </a:r>
            <a:r>
              <a:rPr lang="en-US" u="sng" dirty="0"/>
              <a:t>stream</a:t>
            </a:r>
            <a:r>
              <a:rPr lang="en-US" dirty="0"/>
              <a:t>);          </a:t>
            </a:r>
            <a:r>
              <a:rPr lang="en-US" i="1" dirty="0"/>
              <a:t>// print a single character</a:t>
            </a:r>
            <a:endParaRPr lang="en-US" dirty="0"/>
          </a:p>
          <a:p>
            <a:pPr lvl="1" fontAlgn="base"/>
            <a:r>
              <a:rPr lang="en-US" b="1" dirty="0"/>
              <a:t>int</a:t>
            </a:r>
            <a:r>
              <a:rPr lang="en-US" dirty="0"/>
              <a:t> </a:t>
            </a:r>
            <a:r>
              <a:rPr lang="en-US" b="1" dirty="0" err="1"/>
              <a:t>fputs</a:t>
            </a:r>
            <a:r>
              <a:rPr lang="en-US" dirty="0"/>
              <a:t>(</a:t>
            </a:r>
            <a:r>
              <a:rPr lang="en-US" b="1" dirty="0"/>
              <a:t>const char</a:t>
            </a:r>
            <a:r>
              <a:rPr lang="en-US" dirty="0"/>
              <a:t> *</a:t>
            </a:r>
            <a:r>
              <a:rPr lang="en-US" u="sng" dirty="0"/>
              <a:t>s</a:t>
            </a:r>
            <a:r>
              <a:rPr lang="en-US" dirty="0"/>
              <a:t>, </a:t>
            </a:r>
            <a:r>
              <a:rPr lang="en-US" b="1" dirty="0"/>
              <a:t>FILE</a:t>
            </a:r>
            <a:r>
              <a:rPr lang="en-US" dirty="0"/>
              <a:t> *</a:t>
            </a:r>
            <a:r>
              <a:rPr lang="en-US" u="sng" dirty="0"/>
              <a:t>stream</a:t>
            </a:r>
            <a:r>
              <a:rPr lang="en-US" dirty="0"/>
              <a:t>);  </a:t>
            </a:r>
            <a:r>
              <a:rPr lang="en-US" i="1" dirty="0"/>
              <a:t>// print a string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38941-AD6E-6747-BFCF-6A627B83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A1DA5-C4FA-0B4A-AC59-D4B6FA00C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6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C7A9-D8A8-B845-AD3F-491017E0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9FA8-2129-4747-AE0F-78B99ECA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dirty="0"/>
              <a:t>Assignments</a:t>
            </a:r>
          </a:p>
          <a:p>
            <a:pPr marL="128016" lvl="1" indent="0">
              <a:buNone/>
            </a:pPr>
            <a:r>
              <a:rPr lang="en-US" dirty="0"/>
              <a:t>HW2 Live - Soft Deadline </a:t>
            </a:r>
            <a:r>
              <a:rPr lang="en-US" b="1" dirty="0"/>
              <a:t>EXTENDED</a:t>
            </a:r>
            <a:r>
              <a:rPr lang="en-US" dirty="0"/>
              <a:t> Friday October 30</a:t>
            </a:r>
            <a:r>
              <a:rPr lang="en-US" baseline="30000" dirty="0"/>
              <a:t>th</a:t>
            </a:r>
            <a:r>
              <a:rPr lang="en-US" dirty="0"/>
              <a:t> at 9pm PST</a:t>
            </a:r>
          </a:p>
          <a:p>
            <a:pPr lvl="1"/>
            <a:r>
              <a:rPr lang="en-US" dirty="0" err="1"/>
              <a:t>Autograder</a:t>
            </a:r>
            <a:r>
              <a:rPr lang="en-US" dirty="0"/>
              <a:t> updated</a:t>
            </a:r>
          </a:p>
          <a:p>
            <a:pPr marL="128016" lvl="1" indent="0">
              <a:buNone/>
            </a:pPr>
            <a:r>
              <a:rPr lang="en-US" dirty="0"/>
              <a:t>Reminder: Midpoint Deadline Friday November 6</a:t>
            </a:r>
            <a:r>
              <a:rPr lang="en-US" baseline="30000" dirty="0"/>
              <a:t>th</a:t>
            </a:r>
            <a:r>
              <a:rPr lang="en-US" dirty="0"/>
              <a:t> at 9pm PST</a:t>
            </a:r>
          </a:p>
          <a:p>
            <a:pPr marL="128016" lvl="1" indent="0">
              <a:buNone/>
            </a:pPr>
            <a:r>
              <a:rPr lang="en-US" dirty="0"/>
              <a:t>Review Assignment Live – Due Date </a:t>
            </a:r>
            <a:r>
              <a:rPr lang="en-US" b="1" dirty="0"/>
              <a:t>EXTENDED</a:t>
            </a:r>
            <a:r>
              <a:rPr lang="en-US" dirty="0"/>
              <a:t> Thursday October 29</a:t>
            </a:r>
            <a:r>
              <a:rPr lang="en-US" baseline="30000" dirty="0"/>
              <a:t>th</a:t>
            </a:r>
            <a:r>
              <a:rPr lang="en-US" dirty="0"/>
              <a:t> at 9pm PST </a:t>
            </a:r>
          </a:p>
          <a:p>
            <a:pPr lvl="1"/>
            <a:r>
              <a:rPr lang="en-US" dirty="0"/>
              <a:t>24 </a:t>
            </a:r>
            <a:r>
              <a:rPr lang="en-US" dirty="0" err="1"/>
              <a:t>hrs</a:t>
            </a:r>
            <a:r>
              <a:rPr lang="en-US" dirty="0"/>
              <a:t> late 20% penalty</a:t>
            </a:r>
          </a:p>
          <a:p>
            <a:pPr lvl="1"/>
            <a:r>
              <a:rPr lang="en-US" dirty="0"/>
              <a:t>48 </a:t>
            </a:r>
            <a:r>
              <a:rPr lang="en-US" dirty="0" err="1"/>
              <a:t>hrs</a:t>
            </a:r>
            <a:r>
              <a:rPr lang="en-US" dirty="0"/>
              <a:t> late 50% penalty</a:t>
            </a:r>
          </a:p>
          <a:p>
            <a:pPr lvl="1"/>
            <a:r>
              <a:rPr lang="en-US" dirty="0"/>
              <a:t>Not accepted more than 48hrs late</a:t>
            </a:r>
          </a:p>
          <a:p>
            <a:pPr lvl="1"/>
            <a:r>
              <a:rPr lang="en-US" dirty="0"/>
              <a:t>Combination of </a:t>
            </a:r>
            <a:r>
              <a:rPr lang="en-US" dirty="0" err="1"/>
              <a:t>autograding</a:t>
            </a:r>
            <a:r>
              <a:rPr lang="en-US" dirty="0"/>
              <a:t> &amp; </a:t>
            </a:r>
            <a:r>
              <a:rPr lang="en-US" dirty="0" err="1"/>
              <a:t>handchecking</a:t>
            </a:r>
            <a:r>
              <a:rPr lang="en-US" dirty="0"/>
              <a:t> </a:t>
            </a:r>
          </a:p>
          <a:p>
            <a:pPr marL="128016" lvl="1" indent="0">
              <a:buNone/>
            </a:pPr>
            <a:r>
              <a:rPr lang="en-US" dirty="0"/>
              <a:t>Reminder: Midpoint Deadline Friday November 6</a:t>
            </a:r>
            <a:r>
              <a:rPr lang="en-US" baseline="30000" dirty="0"/>
              <a:t>th</a:t>
            </a:r>
            <a:r>
              <a:rPr lang="en-US" dirty="0"/>
              <a:t> at 9pm PST</a:t>
            </a:r>
          </a:p>
          <a:p>
            <a:pPr lvl="1"/>
            <a:r>
              <a:rPr lang="en-US" dirty="0"/>
              <a:t>Will post grades to canvas sometime the week after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E32D8-E782-9446-B880-AC9B6E7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671BF-4AB1-484D-83AE-0C22BFE38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7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F933-E417-3440-A8F8-E4A52D1EC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85EEA-1DFF-5544-8BFB-43FABDF94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354865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b="1" dirty="0">
                <a:solidFill>
                  <a:srgbClr val="4C3282"/>
                </a:solidFill>
              </a:rPr>
              <a:t>Make</a:t>
            </a:r>
            <a:r>
              <a:rPr lang="en-US" dirty="0"/>
              <a:t> is a program which automates building </a:t>
            </a:r>
            <a:r>
              <a:rPr lang="en-US" b="1" dirty="0">
                <a:solidFill>
                  <a:srgbClr val="4C3282"/>
                </a:solidFill>
              </a:rPr>
              <a:t>dependency trees</a:t>
            </a:r>
          </a:p>
          <a:p>
            <a:pPr lvl="1" fontAlgn="base"/>
            <a:r>
              <a:rPr lang="en-US" dirty="0"/>
              <a:t>List of </a:t>
            </a:r>
            <a:r>
              <a:rPr lang="en-US" sz="2100" b="1" dirty="0">
                <a:solidFill>
                  <a:srgbClr val="4C3282"/>
                </a:solidFill>
              </a:rPr>
              <a:t>rules</a:t>
            </a:r>
            <a:r>
              <a:rPr lang="en-US" dirty="0"/>
              <a:t> written in a </a:t>
            </a:r>
            <a:r>
              <a:rPr lang="en-US" b="1" dirty="0" err="1">
                <a:solidFill>
                  <a:srgbClr val="4C3282"/>
                </a:solidFill>
              </a:rPr>
              <a:t>Makefile</a:t>
            </a:r>
            <a:r>
              <a:rPr lang="en-US" dirty="0"/>
              <a:t> declares the commands which build each intermediate part</a:t>
            </a:r>
          </a:p>
          <a:p>
            <a:pPr lvl="1" fontAlgn="base"/>
            <a:r>
              <a:rPr lang="en-US" dirty="0"/>
              <a:t>Helps you avoid manually typing </a:t>
            </a:r>
            <a:r>
              <a:rPr lang="en-US" dirty="0" err="1"/>
              <a:t>gcc</a:t>
            </a:r>
            <a:r>
              <a:rPr lang="en-US" dirty="0"/>
              <a:t> commands, easier and less prone to typos</a:t>
            </a:r>
          </a:p>
          <a:p>
            <a:pPr lvl="1" fontAlgn="base"/>
            <a:r>
              <a:rPr lang="en-US" dirty="0"/>
              <a:t>Automates build process </a:t>
            </a:r>
          </a:p>
          <a:p>
            <a:pPr fontAlgn="base"/>
            <a:r>
              <a:rPr lang="en-US" sz="2000" dirty="0"/>
              <a:t> </a:t>
            </a:r>
            <a:r>
              <a:rPr lang="en-US" sz="2000" dirty="0" err="1"/>
              <a:t>Makefiles</a:t>
            </a:r>
            <a:r>
              <a:rPr lang="en-US" sz="2000" dirty="0"/>
              <a:t> are a list of with </a:t>
            </a:r>
            <a:r>
              <a:rPr lang="en-US" sz="2000" b="1" dirty="0">
                <a:solidFill>
                  <a:srgbClr val="4C3282"/>
                </a:solidFill>
              </a:rPr>
              <a:t>Make rules </a:t>
            </a:r>
            <a:r>
              <a:rPr lang="en-US" sz="2000" dirty="0"/>
              <a:t>which include:</a:t>
            </a:r>
          </a:p>
          <a:p>
            <a:pPr lvl="1" fontAlgn="base"/>
            <a:r>
              <a:rPr lang="en-US" b="1" dirty="0">
                <a:solidFill>
                  <a:srgbClr val="4C3282"/>
                </a:solidFill>
              </a:rPr>
              <a:t>Target</a:t>
            </a:r>
            <a:r>
              <a:rPr lang="en-US" dirty="0"/>
              <a:t> - An output file to be generated, dependent on one or more sources</a:t>
            </a:r>
          </a:p>
          <a:p>
            <a:pPr lvl="1" fontAlgn="base"/>
            <a:r>
              <a:rPr lang="en-US" b="1" dirty="0">
                <a:solidFill>
                  <a:srgbClr val="4C3282"/>
                </a:solidFill>
              </a:rPr>
              <a:t>Source</a:t>
            </a:r>
            <a:r>
              <a:rPr lang="en-US" dirty="0"/>
              <a:t> – Input source code to be built</a:t>
            </a:r>
          </a:p>
          <a:p>
            <a:pPr lvl="1" fontAlgn="base"/>
            <a:r>
              <a:rPr lang="en-US" b="1" dirty="0">
                <a:solidFill>
                  <a:srgbClr val="4C3282"/>
                </a:solidFill>
              </a:rPr>
              <a:t>Recipe</a:t>
            </a:r>
            <a:r>
              <a:rPr lang="en-US" dirty="0"/>
              <a:t> - command to generate target</a:t>
            </a:r>
          </a:p>
          <a:p>
            <a:pPr fontAlgn="base"/>
            <a:r>
              <a:rPr lang="en-US" sz="2000" dirty="0" err="1"/>
              <a:t>Makefile</a:t>
            </a:r>
            <a:r>
              <a:rPr lang="en-US" sz="2000" dirty="0"/>
              <a:t> logic</a:t>
            </a:r>
          </a:p>
          <a:p>
            <a:pPr lvl="1"/>
            <a:r>
              <a:rPr lang="en-US" dirty="0"/>
              <a:t>Make builds based on structural organization of how code depends on other code as defined by includes</a:t>
            </a:r>
          </a:p>
          <a:p>
            <a:pPr lvl="1"/>
            <a:r>
              <a:rPr lang="en-US" dirty="0"/>
              <a:t>Recursive – if a source is also a target for other sources, must also evaluate its dependencies and remake as required </a:t>
            </a:r>
          </a:p>
          <a:p>
            <a:pPr lvl="1"/>
            <a:r>
              <a:rPr lang="en-US" dirty="0"/>
              <a:t>Make can check when you've last edited each file, and only build what is needed!</a:t>
            </a:r>
          </a:p>
          <a:p>
            <a:pPr lvl="2"/>
            <a:r>
              <a:rPr lang="en-US" dirty="0"/>
              <a:t>Files have "last modification date". make can check whether the sources are more recent than the target</a:t>
            </a:r>
          </a:p>
          <a:p>
            <a:pPr lvl="1"/>
            <a:r>
              <a:rPr lang="en-US" dirty="0"/>
              <a:t>Make isn’t language specific: recipe can be any valid shell command</a:t>
            </a:r>
          </a:p>
          <a:p>
            <a:r>
              <a:rPr lang="en-US" dirty="0"/>
              <a:t>run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/>
              <a:t> command from within same folder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$make [ -f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[ options ] … [ targets ] ../</a:t>
            </a:r>
          </a:p>
          <a:p>
            <a:pPr lvl="1"/>
            <a:r>
              <a:rPr lang="en-US" dirty="0"/>
              <a:t>Starts with first rule in file then follows dependency tree</a:t>
            </a:r>
          </a:p>
          <a:p>
            <a:pPr lvl="1"/>
            <a:r>
              <a:rPr lang="en-US" dirty="0"/>
              <a:t>-f specifies </a:t>
            </a:r>
            <a:r>
              <a:rPr lang="en-US" dirty="0" err="1"/>
              <a:t>makefile</a:t>
            </a:r>
            <a:r>
              <a:rPr lang="en-US" dirty="0"/>
              <a:t> name, if non provided will default to “</a:t>
            </a:r>
            <a:r>
              <a:rPr lang="en-US" dirty="0" err="1"/>
              <a:t>Makefile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if no target is specified will default to first listed in file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FE329-77F4-9945-AF69-B4C9A3EF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03CA2-139F-FB44-85D3-9FEC5562A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D96781-A25D-EA4E-B454-E867EE996753}"/>
              </a:ext>
            </a:extLst>
          </p:cNvPr>
          <p:cNvSpPr/>
          <p:nvPr/>
        </p:nvSpPr>
        <p:spPr>
          <a:xfrm>
            <a:off x="0" y="6449390"/>
            <a:ext cx="7563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https://www.gnu.org/software/make/manual/make.html#Introduction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5E774-1130-094F-8FE5-F766235A22FF}"/>
              </a:ext>
            </a:extLst>
          </p:cNvPr>
          <p:cNvSpPr/>
          <p:nvPr/>
        </p:nvSpPr>
        <p:spPr>
          <a:xfrm>
            <a:off x="9350813" y="2938512"/>
            <a:ext cx="2265947" cy="646331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873250" algn="l"/>
              </a:tabLst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8732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9380F-CF68-4248-95EF-004010F4FB62}"/>
              </a:ext>
            </a:extLst>
          </p:cNvPr>
          <p:cNvSpPr/>
          <p:nvPr/>
        </p:nvSpPr>
        <p:spPr>
          <a:xfrm>
            <a:off x="9412977" y="2099941"/>
            <a:ext cx="2141620" cy="646331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8732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target: source</a:t>
            </a:r>
          </a:p>
          <a:p>
            <a:pPr>
              <a:tabLst>
                <a:tab pos="18732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recipe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A50925-3EBD-8C4D-92E3-3F93F79A0CEE}"/>
              </a:ext>
            </a:extLst>
          </p:cNvPr>
          <p:cNvSpPr txBox="1"/>
          <p:nvPr/>
        </p:nvSpPr>
        <p:spPr>
          <a:xfrm>
            <a:off x="7694324" y="2438495"/>
            <a:ext cx="1357295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tab not spaces!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629A13-0AE5-6648-8189-32EA82399330}"/>
              </a:ext>
            </a:extLst>
          </p:cNvPr>
          <p:cNvCxnSpPr>
            <a:stCxn id="9" idx="3"/>
          </p:cNvCxnSpPr>
          <p:nvPr/>
        </p:nvCxnSpPr>
        <p:spPr>
          <a:xfrm>
            <a:off x="9051619" y="2592384"/>
            <a:ext cx="490070" cy="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67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A27-F844-424D-8864-B1920E2B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Makefile</a:t>
            </a:r>
            <a:r>
              <a:rPr lang="en-US" dirty="0"/>
              <a:t> Example: Linked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FD3B3-2BA9-704C-B286-64CE3C9C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66FFC-B962-B340-A46F-FDEC96F17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7C55CD-FA22-BC45-A936-D7376F6F26A0}"/>
              </a:ext>
            </a:extLst>
          </p:cNvPr>
          <p:cNvGrpSpPr/>
          <p:nvPr/>
        </p:nvGrpSpPr>
        <p:grpSpPr>
          <a:xfrm>
            <a:off x="454209" y="3165081"/>
            <a:ext cx="5260255" cy="1667970"/>
            <a:chOff x="5731759" y="229823"/>
            <a:chExt cx="5260255" cy="166797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16A5A4-E2C1-3641-8BB5-F4854BDCBDFB}"/>
                </a:ext>
              </a:extLst>
            </p:cNvPr>
            <p:cNvSpPr/>
            <p:nvPr/>
          </p:nvSpPr>
          <p:spPr>
            <a:xfrm>
              <a:off x="5731759" y="229823"/>
              <a:ext cx="5260255" cy="1631216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</a:t>
              </a:r>
              <a:r>
                <a:rPr lang="en-US" sz="1600" dirty="0" err="1">
                  <a:solidFill>
                    <a:srgbClr val="AF00DB"/>
                  </a:solidFill>
                  <a:latin typeface="Courier New" panose="02070309020205020404" pitchFamily="49" charset="0"/>
                </a:rPr>
                <a:t>ifndef</a:t>
              </a:r>
              <a:r>
                <a:rPr lang="en-US" sz="16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LL_H</a:t>
              </a:r>
              <a:endParaRPr lang="en-US" sz="1600" dirty="0"/>
            </a:p>
            <a:p>
              <a:r>
                <a:rPr lang="en-US" sz="16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#define</a:t>
              </a:r>
              <a:r>
                <a:rPr lang="en-US" sz="16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LL_H</a:t>
              </a:r>
              <a:endParaRPr lang="en-US" sz="1600" dirty="0"/>
            </a:p>
            <a:p>
              <a:br>
                <a:rPr lang="en-US" sz="1600" dirty="0"/>
              </a:br>
              <a:r>
                <a:rPr lang="en-US" sz="16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typedef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6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struct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Node {</a:t>
              </a:r>
              <a:endParaRPr lang="en-US" sz="1600" dirty="0"/>
            </a:p>
            <a:p>
              <a:endParaRPr lang="en-US" sz="1600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  <a:p>
              <a:r>
                <a:rPr lang="en-US" sz="1600" dirty="0">
                  <a:solidFill>
                    <a:srgbClr val="008000"/>
                  </a:solidFill>
                  <a:latin typeface="Courier New" panose="02070309020205020404" pitchFamily="49" charset="0"/>
                </a:rPr>
                <a:t>    // rest of Node def…</a:t>
              </a:r>
              <a:endParaRPr lang="en-US" sz="1600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F63853-881F-EA42-8361-9D0F022E7943}"/>
                </a:ext>
              </a:extLst>
            </p:cNvPr>
            <p:cNvSpPr txBox="1"/>
            <p:nvPr/>
          </p:nvSpPr>
          <p:spPr>
            <a:xfrm>
              <a:off x="9410041" y="1497683"/>
              <a:ext cx="800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ll.h</a:t>
              </a:r>
              <a:endParaRPr lang="en-US" sz="20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21DD28-1E98-6942-BA2F-E96E7F97FB7F}"/>
              </a:ext>
            </a:extLst>
          </p:cNvPr>
          <p:cNvGrpSpPr/>
          <p:nvPr/>
        </p:nvGrpSpPr>
        <p:grpSpPr>
          <a:xfrm>
            <a:off x="454209" y="4966801"/>
            <a:ext cx="5260255" cy="1815882"/>
            <a:chOff x="5587575" y="1310384"/>
            <a:chExt cx="5260255" cy="181588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D69446-4C3F-FB41-AEFF-16352B7AD825}"/>
                </a:ext>
              </a:extLst>
            </p:cNvPr>
            <p:cNvSpPr/>
            <p:nvPr/>
          </p:nvSpPr>
          <p:spPr>
            <a:xfrm>
              <a:off x="5587575" y="1310384"/>
              <a:ext cx="5260255" cy="1815882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#include</a:t>
              </a:r>
              <a:r>
                <a:rPr lang="en-US" sz="16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6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&lt;</a:t>
              </a:r>
              <a:r>
                <a:rPr lang="en-US" sz="1600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stdlib.h</a:t>
              </a:r>
              <a:r>
                <a:rPr lang="en-US" sz="16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&gt;</a:t>
              </a:r>
              <a:endParaRPr lang="en-US" sz="1600" dirty="0"/>
            </a:p>
            <a:p>
              <a:r>
                <a:rPr lang="en-US" sz="16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#include</a:t>
              </a:r>
              <a:r>
                <a:rPr lang="en-US" sz="16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6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&lt;</a:t>
              </a:r>
              <a:r>
                <a:rPr lang="en-US" sz="1600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stdio.h</a:t>
              </a:r>
              <a:r>
                <a:rPr lang="en-US" sz="16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&gt;</a:t>
              </a:r>
              <a:endParaRPr lang="en-US" sz="1600" dirty="0"/>
            </a:p>
            <a:p>
              <a:br>
                <a:rPr lang="en-US" sz="1600" dirty="0"/>
              </a:br>
              <a:r>
                <a:rPr lang="en-US" sz="16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#include</a:t>
              </a:r>
              <a:r>
                <a:rPr lang="en-US" sz="16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6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</a:t>
              </a:r>
              <a:r>
                <a:rPr lang="en-US" sz="1600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ll.h</a:t>
              </a:r>
              <a:r>
                <a:rPr lang="en-US" sz="16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</a:t>
              </a:r>
              <a:endParaRPr lang="en-US" sz="1600" dirty="0"/>
            </a:p>
            <a:p>
              <a:br>
                <a:rPr lang="en-US" sz="1600" dirty="0"/>
              </a:b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Node *</a:t>
              </a:r>
              <a:r>
                <a:rPr lang="en-US" sz="16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6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int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6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value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Node *</a:t>
              </a:r>
              <a:r>
                <a:rPr lang="en-US" sz="16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next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) {</a:t>
              </a:r>
            </a:p>
            <a:p>
              <a:r>
                <a:rPr lang="en-US" sz="1600" dirty="0">
                  <a:solidFill>
                    <a:srgbClr val="008000"/>
                  </a:solidFill>
                  <a:latin typeface="Courier New" panose="02070309020205020404" pitchFamily="49" charset="0"/>
                </a:rPr>
                <a:t>    // rest of linked list code…</a:t>
              </a:r>
              <a:endParaRPr lang="en-US" sz="1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C22DF9-5D4A-A84D-B7B7-739EA9B268F1}"/>
                </a:ext>
              </a:extLst>
            </p:cNvPr>
            <p:cNvSpPr txBox="1"/>
            <p:nvPr/>
          </p:nvSpPr>
          <p:spPr>
            <a:xfrm>
              <a:off x="10031977" y="2718517"/>
              <a:ext cx="800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ll.c</a:t>
              </a:r>
              <a:endParaRPr lang="en-US" sz="20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28965-48AD-9740-83AA-D336A690D992}"/>
              </a:ext>
            </a:extLst>
          </p:cNvPr>
          <p:cNvGrpSpPr/>
          <p:nvPr/>
        </p:nvGrpSpPr>
        <p:grpSpPr>
          <a:xfrm>
            <a:off x="454209" y="1465216"/>
            <a:ext cx="5244621" cy="1624904"/>
            <a:chOff x="208548" y="3637638"/>
            <a:chExt cx="5244621" cy="162490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E54AFC-DDA4-EC47-B1BC-B0545DF92994}"/>
                </a:ext>
              </a:extLst>
            </p:cNvPr>
            <p:cNvSpPr/>
            <p:nvPr/>
          </p:nvSpPr>
          <p:spPr>
            <a:xfrm>
              <a:off x="208548" y="3637638"/>
              <a:ext cx="5244621" cy="1569660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#include</a:t>
              </a:r>
              <a:r>
                <a:rPr lang="en-US" sz="16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6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</a:t>
              </a:r>
              <a:r>
                <a:rPr lang="en-US" sz="1600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ll.h</a:t>
              </a:r>
              <a:r>
                <a:rPr lang="en-US" sz="16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</a:t>
              </a:r>
              <a:endParaRPr lang="en-US" sz="1600" dirty="0"/>
            </a:p>
            <a:p>
              <a:br>
                <a:rPr lang="en-US" sz="1600" dirty="0"/>
              </a:br>
              <a:r>
                <a:rPr lang="en-US" sz="16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int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600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main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() {</a:t>
              </a:r>
              <a:endParaRPr lang="en-US" sz="1600" dirty="0"/>
            </a:p>
            <a:p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*n1 = </a:t>
              </a:r>
              <a:r>
                <a:rPr lang="en-US" sz="16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60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4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</a:t>
              </a:r>
              <a:r>
                <a:rPr lang="en-US" sz="16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NULL</a:t>
              </a:r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);</a:t>
              </a:r>
              <a:endParaRPr lang="en-US" sz="1600" dirty="0"/>
            </a:p>
            <a:p>
              <a:r>
                <a:rPr lang="en-US" sz="16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br>
                <a:rPr lang="en-US" sz="1600" dirty="0"/>
              </a:br>
              <a:r>
                <a:rPr lang="en-US" sz="1600" dirty="0">
                  <a:solidFill>
                    <a:srgbClr val="008000"/>
                  </a:solidFill>
                  <a:latin typeface="Courier New" panose="02070309020205020404" pitchFamily="49" charset="0"/>
                </a:rPr>
                <a:t>    // rest of main…</a:t>
              </a:r>
              <a:endParaRPr lang="en-US" sz="16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47E85B-3F3F-CB41-A10F-37595B38FB71}"/>
                </a:ext>
              </a:extLst>
            </p:cNvPr>
            <p:cNvSpPr txBox="1"/>
            <p:nvPr/>
          </p:nvSpPr>
          <p:spPr>
            <a:xfrm>
              <a:off x="3579053" y="4862432"/>
              <a:ext cx="1107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main.c</a:t>
              </a:r>
              <a:endParaRPr lang="en-US" sz="20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859907-7E3F-0842-9175-F9BEDFC818E6}"/>
              </a:ext>
            </a:extLst>
          </p:cNvPr>
          <p:cNvGrpSpPr/>
          <p:nvPr/>
        </p:nvGrpSpPr>
        <p:grpSpPr>
          <a:xfrm>
            <a:off x="6756744" y="3896192"/>
            <a:ext cx="4478501" cy="2554545"/>
            <a:chOff x="2791564" y="1427940"/>
            <a:chExt cx="4478501" cy="255454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AF9AA5-8982-574E-BA82-D49F2EE3F226}"/>
                </a:ext>
              </a:extLst>
            </p:cNvPr>
            <p:cNvSpPr/>
            <p:nvPr/>
          </p:nvSpPr>
          <p:spPr>
            <a:xfrm>
              <a:off x="2791564" y="1427940"/>
              <a:ext cx="4478501" cy="2554545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try_lists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ll.o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main.o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–o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try_lists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ll.o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main.o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ll.o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ll.c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ll.h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–c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ll.c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–o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ll.o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main.o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main.c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ll.h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–c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main.c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–o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main.o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7954C1-888D-1C47-B756-A6505432E254}"/>
                </a:ext>
              </a:extLst>
            </p:cNvPr>
            <p:cNvSpPr txBox="1"/>
            <p:nvPr/>
          </p:nvSpPr>
          <p:spPr>
            <a:xfrm>
              <a:off x="5854293" y="3573046"/>
              <a:ext cx="14157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Makefile</a:t>
              </a:r>
              <a:endParaRPr lang="en-US" sz="20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D5A947C-1086-934A-9874-51D483D59CE3}"/>
              </a:ext>
            </a:extLst>
          </p:cNvPr>
          <p:cNvGrpSpPr/>
          <p:nvPr/>
        </p:nvGrpSpPr>
        <p:grpSpPr>
          <a:xfrm>
            <a:off x="7230259" y="1127400"/>
            <a:ext cx="3315984" cy="2346284"/>
            <a:chOff x="147076" y="2219580"/>
            <a:chExt cx="3315984" cy="23462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BCD52-DD6D-0C40-963E-910698C6C2ED}"/>
                </a:ext>
              </a:extLst>
            </p:cNvPr>
            <p:cNvSpPr txBox="1"/>
            <p:nvPr/>
          </p:nvSpPr>
          <p:spPr>
            <a:xfrm>
              <a:off x="1400859" y="2219580"/>
              <a:ext cx="915251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try_lists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47969A-3867-5B49-9710-85576E11550B}"/>
                </a:ext>
              </a:extLst>
            </p:cNvPr>
            <p:cNvSpPr txBox="1"/>
            <p:nvPr/>
          </p:nvSpPr>
          <p:spPr>
            <a:xfrm>
              <a:off x="439127" y="3052390"/>
              <a:ext cx="856325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main.o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DB87F-4EA9-F144-B73F-BBC0088D656D}"/>
                </a:ext>
              </a:extLst>
            </p:cNvPr>
            <p:cNvSpPr txBox="1"/>
            <p:nvPr/>
          </p:nvSpPr>
          <p:spPr>
            <a:xfrm>
              <a:off x="2548706" y="3052390"/>
              <a:ext cx="471604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ll.o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5E91F3-7D47-C44A-BF9E-64A54FF6E4E2}"/>
                </a:ext>
              </a:extLst>
            </p:cNvPr>
            <p:cNvSpPr txBox="1"/>
            <p:nvPr/>
          </p:nvSpPr>
          <p:spPr>
            <a:xfrm>
              <a:off x="147076" y="4196532"/>
              <a:ext cx="856325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main.c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426BF3-AAF2-CE4E-96EF-A5D54A8385C5}"/>
                </a:ext>
              </a:extLst>
            </p:cNvPr>
            <p:cNvSpPr txBox="1"/>
            <p:nvPr/>
          </p:nvSpPr>
          <p:spPr>
            <a:xfrm>
              <a:off x="1625888" y="4196532"/>
              <a:ext cx="465192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ll.h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2B1935F-B55B-F742-A9B5-67D9017D9687}"/>
                </a:ext>
              </a:extLst>
            </p:cNvPr>
            <p:cNvSpPr txBox="1"/>
            <p:nvPr/>
          </p:nvSpPr>
          <p:spPr>
            <a:xfrm>
              <a:off x="3020310" y="4196532"/>
              <a:ext cx="442750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ll.c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99CF8B5-F0C6-CB46-9979-01ED12898F41}"/>
                </a:ext>
              </a:extLst>
            </p:cNvPr>
            <p:cNvCxnSpPr>
              <a:stCxn id="19" idx="2"/>
              <a:endCxn id="20" idx="0"/>
            </p:cNvCxnSpPr>
            <p:nvPr/>
          </p:nvCxnSpPr>
          <p:spPr>
            <a:xfrm flipH="1">
              <a:off x="867290" y="2588912"/>
              <a:ext cx="991195" cy="463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01B92BC-B4D7-2444-BCB8-51103B006D9B}"/>
                </a:ext>
              </a:extLst>
            </p:cNvPr>
            <p:cNvCxnSpPr>
              <a:cxnSpLocks/>
              <a:stCxn id="19" idx="2"/>
              <a:endCxn id="21" idx="0"/>
            </p:cNvCxnSpPr>
            <p:nvPr/>
          </p:nvCxnSpPr>
          <p:spPr>
            <a:xfrm>
              <a:off x="1858485" y="2588912"/>
              <a:ext cx="926023" cy="463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38DA371-5FDB-2440-B5BD-28D08173D069}"/>
                </a:ext>
              </a:extLst>
            </p:cNvPr>
            <p:cNvCxnSpPr>
              <a:cxnSpLocks/>
              <a:stCxn id="20" idx="2"/>
              <a:endCxn id="22" idx="0"/>
            </p:cNvCxnSpPr>
            <p:nvPr/>
          </p:nvCxnSpPr>
          <p:spPr>
            <a:xfrm flipH="1">
              <a:off x="575239" y="3421722"/>
              <a:ext cx="292051" cy="77481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53B9209-6B9B-054F-BE63-BDFD0082FD4D}"/>
                </a:ext>
              </a:extLst>
            </p:cNvPr>
            <p:cNvCxnSpPr>
              <a:cxnSpLocks/>
              <a:stCxn id="20" idx="2"/>
              <a:endCxn id="23" idx="0"/>
            </p:cNvCxnSpPr>
            <p:nvPr/>
          </p:nvCxnSpPr>
          <p:spPr>
            <a:xfrm>
              <a:off x="867290" y="3421722"/>
              <a:ext cx="991194" cy="77481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ED9786B-DC86-4140-B73D-F8FF032C87CE}"/>
                </a:ext>
              </a:extLst>
            </p:cNvPr>
            <p:cNvCxnSpPr>
              <a:cxnSpLocks/>
              <a:stCxn id="21" idx="2"/>
              <a:endCxn id="23" idx="0"/>
            </p:cNvCxnSpPr>
            <p:nvPr/>
          </p:nvCxnSpPr>
          <p:spPr>
            <a:xfrm flipH="1">
              <a:off x="1858484" y="3421722"/>
              <a:ext cx="926024" cy="77481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92CFCF2-D4F3-3247-8848-D6C6F2FAA823}"/>
                </a:ext>
              </a:extLst>
            </p:cNvPr>
            <p:cNvCxnSpPr>
              <a:cxnSpLocks/>
              <a:stCxn id="21" idx="2"/>
              <a:endCxn id="24" idx="0"/>
            </p:cNvCxnSpPr>
            <p:nvPr/>
          </p:nvCxnSpPr>
          <p:spPr>
            <a:xfrm>
              <a:off x="2784508" y="3421722"/>
              <a:ext cx="457177" cy="77481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366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1B565-490E-BD4F-9C20-5736524A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Make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B39F1-A802-FE46-A0C3-69FEA2A28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520760" cy="4845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make variables help reduce repetitive typing and make alterations easier</a:t>
            </a:r>
          </a:p>
          <a:p>
            <a:pPr lvl="1"/>
            <a:r>
              <a:rPr lang="en-US" dirty="0"/>
              <a:t>can change variables from command line</a:t>
            </a:r>
          </a:p>
          <a:p>
            <a:pPr lvl="1"/>
            <a:r>
              <a:rPr lang="en-US" dirty="0"/>
              <a:t>enables us to reuse </a:t>
            </a:r>
            <a:r>
              <a:rPr lang="en-US" dirty="0" err="1"/>
              <a:t>Makefiles</a:t>
            </a:r>
            <a:r>
              <a:rPr lang="en-US" dirty="0"/>
              <a:t> on new projects</a:t>
            </a:r>
          </a:p>
          <a:p>
            <a:pPr lvl="1"/>
            <a:r>
              <a:rPr lang="en-US" dirty="0"/>
              <a:t>can use conditionals to choose variable settings</a:t>
            </a:r>
          </a:p>
          <a:p>
            <a:r>
              <a:rPr lang="en-US" dirty="0"/>
              <a:t>ifdef checks if a given variable is defined for conditional execution</a:t>
            </a:r>
          </a:p>
          <a:p>
            <a:pPr lvl="1"/>
            <a:r>
              <a:rPr lang="en-US" dirty="0" err="1"/>
              <a:t>ifndef</a:t>
            </a:r>
            <a:r>
              <a:rPr lang="en-US" dirty="0"/>
              <a:t> checks if a given variable is NOT defined</a:t>
            </a:r>
          </a:p>
          <a:p>
            <a:r>
              <a:rPr lang="en-US" dirty="0"/>
              <a:t>Special characters:</a:t>
            </a:r>
          </a:p>
          <a:p>
            <a:pPr lvl="1"/>
            <a:r>
              <a:rPr lang="en-US" dirty="0"/>
              <a:t>$@ for target</a:t>
            </a:r>
          </a:p>
          <a:p>
            <a:pPr lvl="1"/>
            <a:r>
              <a:rPr lang="en-US" dirty="0"/>
              <a:t>$^ for all sources</a:t>
            </a:r>
          </a:p>
          <a:p>
            <a:pPr lvl="1"/>
            <a:r>
              <a:rPr lang="en-US" dirty="0"/>
              <a:t>$&lt; for left-most source</a:t>
            </a:r>
          </a:p>
          <a:p>
            <a:pPr lvl="1"/>
            <a:r>
              <a:rPr lang="en-US" dirty="0"/>
              <a:t>\ enables multiline </a:t>
            </a:r>
            <a:r>
              <a:rPr lang="en-US" dirty="0" err="1"/>
              <a:t>recipies</a:t>
            </a:r>
            <a:endParaRPr lang="en-US" dirty="0"/>
          </a:p>
          <a:p>
            <a:pPr lvl="1"/>
            <a:r>
              <a:rPr lang="en-US" dirty="0"/>
              <a:t>* functions as wildcard (use carefully)</a:t>
            </a:r>
          </a:p>
          <a:p>
            <a:pPr lvl="1"/>
            <a:r>
              <a:rPr lang="en-US" dirty="0"/>
              <a:t>% enables implicit rule definition by using % as a make specific wildcard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3D038-9B92-E442-8C8B-840E77CE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C8BB7-4F50-CD4D-ADB5-62ABFE685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DF5E03-6D33-F240-95D1-BF5A9D40BDB4}"/>
              </a:ext>
            </a:extLst>
          </p:cNvPr>
          <p:cNvSpPr txBox="1"/>
          <p:nvPr/>
        </p:nvSpPr>
        <p:spPr>
          <a:xfrm>
            <a:off x="6949362" y="307718"/>
            <a:ext cx="4813136" cy="600164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CC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CGLAGS = -Wall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bar.h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$(CC) $(CFLAGS) –c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make CFLAGS=-g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EXE=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ifdef WINDIR #defined on Windows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EXE=.exe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widget$(EXE):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$(CC) $(CFLAGS) –o widget$(EXE)\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OBJFILES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baz.o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widget: $(OBJFILES)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–o widget $(OBJFILES)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%.o: %.c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$(CC) –c $(CFLAGS) $&lt; -o $@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clean: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rm *.o widget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C725CE-3EE6-3246-9BC7-536771B4DBAF}"/>
              </a:ext>
            </a:extLst>
          </p:cNvPr>
          <p:cNvSpPr/>
          <p:nvPr/>
        </p:nvSpPr>
        <p:spPr>
          <a:xfrm>
            <a:off x="0" y="6519446"/>
            <a:ext cx="5258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2"/>
              </a:rPr>
              <a:t>http://cslibrary.stanford.edu/107/UnixProgrammingTools.pdf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027B8-D9D6-2D4A-9573-72A6DC28EF43}"/>
              </a:ext>
            </a:extLst>
          </p:cNvPr>
          <p:cNvSpPr txBox="1"/>
          <p:nvPr/>
        </p:nvSpPr>
        <p:spPr>
          <a:xfrm>
            <a:off x="10385647" y="5953693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endParaRPr lang="en-US" sz="2000" b="1" dirty="0">
              <a:solidFill>
                <a:srgbClr val="4C32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8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F5BD-68F8-A141-B32B-4C122146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Phony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1B2B3-5DE4-0C41-BF11-0752F1E02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633055" cy="4845504"/>
          </a:xfrm>
        </p:spPr>
        <p:txBody>
          <a:bodyPr/>
          <a:lstStyle/>
          <a:p>
            <a:r>
              <a:rPr lang="en-US" dirty="0"/>
              <a:t>A target that doesn’t create the listed output</a:t>
            </a:r>
          </a:p>
          <a:p>
            <a:r>
              <a:rPr lang="en-US" dirty="0"/>
              <a:t>A way to force run commands regardless of dependency tree</a:t>
            </a:r>
          </a:p>
          <a:p>
            <a:r>
              <a:rPr lang="en-US" dirty="0"/>
              <a:t>Common uses:</a:t>
            </a:r>
          </a:p>
          <a:p>
            <a:pPr lvl="1"/>
            <a:r>
              <a:rPr lang="en-US" dirty="0"/>
              <a:t>all – used to list all top notes across multiple dependency trees</a:t>
            </a:r>
          </a:p>
          <a:p>
            <a:pPr lvl="1"/>
            <a:r>
              <a:rPr lang="en-US" dirty="0"/>
              <a:t>clean – cleans up files after usage</a:t>
            </a:r>
          </a:p>
          <a:p>
            <a:pPr lvl="1"/>
            <a:r>
              <a:rPr lang="en-US" dirty="0"/>
              <a:t>test – specifies test functionality</a:t>
            </a:r>
          </a:p>
          <a:p>
            <a:pPr lvl="1"/>
            <a:r>
              <a:rPr lang="en-US" dirty="0"/>
              <a:t>printing messages or info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A14E7-E1F1-2941-9153-912812DE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9E0E2-E037-7640-9FE5-FEB8A88DC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C253B-8D06-5A4E-8D9C-C2F4A878C9F0}"/>
              </a:ext>
            </a:extLst>
          </p:cNvPr>
          <p:cNvSpPr txBox="1"/>
          <p:nvPr/>
        </p:nvSpPr>
        <p:spPr>
          <a:xfrm>
            <a:off x="765128" y="4732423"/>
            <a:ext cx="3270447" cy="1323439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all: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try_lists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test_suite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clean: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objectfiles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test: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test_suite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./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test_suite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C27E9-DE62-3943-B1D5-47CA9E40C64B}"/>
              </a:ext>
            </a:extLst>
          </p:cNvPr>
          <p:cNvSpPr txBox="1"/>
          <p:nvPr/>
        </p:nvSpPr>
        <p:spPr>
          <a:xfrm>
            <a:off x="5975684" y="2412720"/>
            <a:ext cx="5985934" cy="378565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CC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CGLAGS = -Wall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all: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my_program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your_program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my_program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$(CC) $(CFLAGS) -o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my_program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your_program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baz.o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$(CC) $(CFLAGS) –o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your_program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baz.o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#not shown: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targets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clean: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rm *.o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my_program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your_program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1F720-FD97-5F4C-828E-E874B8FEF6C4}"/>
              </a:ext>
            </a:extLst>
          </p:cNvPr>
          <p:cNvSpPr txBox="1"/>
          <p:nvPr/>
        </p:nvSpPr>
        <p:spPr>
          <a:xfrm>
            <a:off x="10616280" y="5866790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endParaRPr lang="en-US" sz="2000" b="1" dirty="0">
              <a:solidFill>
                <a:srgbClr val="4C32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6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6D68-5EDF-E94D-8EDA-572EFE97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Makefile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1DED2-C164-634A-9043-911C5B63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E9B82-928D-5440-BDAF-0FC00A3DB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2676B-95F7-7946-96FD-9C736908E278}"/>
              </a:ext>
            </a:extLst>
          </p:cNvPr>
          <p:cNvGrpSpPr/>
          <p:nvPr/>
        </p:nvGrpSpPr>
        <p:grpSpPr>
          <a:xfrm>
            <a:off x="5709070" y="1978550"/>
            <a:ext cx="5619107" cy="3539430"/>
            <a:chOff x="575239" y="1862825"/>
            <a:chExt cx="5619107" cy="35394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56BFF3-A794-724D-94D5-F46B05DCC5F0}"/>
                </a:ext>
              </a:extLst>
            </p:cNvPr>
            <p:cNvSpPr txBox="1"/>
            <p:nvPr/>
          </p:nvSpPr>
          <p:spPr>
            <a:xfrm>
              <a:off x="575239" y="1862825"/>
              <a:ext cx="5615640" cy="3539430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CC =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CGLAGS = -g –Wall –std=c11</a:t>
              </a:r>
            </a:p>
            <a:p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try_lists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main.o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ll.o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$(CC) $(CFLAGS) -o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try_lists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main.o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ll.o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main.o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main.c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ll.h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$(CC) $(CFLAGS) –c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main.c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ll.o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ll.c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ll.h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$(CC) $(CFILES) –c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ll.c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clean:</a:t>
              </a: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rm *.o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A0FFAE-A0F5-FE42-9554-17C81D24D5A3}"/>
                </a:ext>
              </a:extLst>
            </p:cNvPr>
            <p:cNvSpPr txBox="1"/>
            <p:nvPr/>
          </p:nvSpPr>
          <p:spPr>
            <a:xfrm>
              <a:off x="4778574" y="4995653"/>
              <a:ext cx="14157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Makefile</a:t>
              </a:r>
              <a:endParaRPr lang="en-US" sz="20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F970580-9C9E-8D43-B19F-83591DDC2071}"/>
              </a:ext>
            </a:extLst>
          </p:cNvPr>
          <p:cNvSpPr txBox="1"/>
          <p:nvPr/>
        </p:nvSpPr>
        <p:spPr>
          <a:xfrm>
            <a:off x="3771381" y="2096469"/>
            <a:ext cx="1632113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variable definitions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E320ED-5339-504E-9D69-0C3E5093A79C}"/>
              </a:ext>
            </a:extLst>
          </p:cNvPr>
          <p:cNvCxnSpPr>
            <a:stCxn id="8" idx="3"/>
          </p:cNvCxnSpPr>
          <p:nvPr/>
        </p:nvCxnSpPr>
        <p:spPr>
          <a:xfrm>
            <a:off x="5403494" y="2250358"/>
            <a:ext cx="215252" cy="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231450-7F98-A04C-B41F-A8C8A3B90D55}"/>
              </a:ext>
            </a:extLst>
          </p:cNvPr>
          <p:cNvSpPr txBox="1"/>
          <p:nvPr/>
        </p:nvSpPr>
        <p:spPr>
          <a:xfrm>
            <a:off x="3771381" y="2747735"/>
            <a:ext cx="1632113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must include rules for each 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5DE033-7B25-FA4C-8E50-024DED6626EE}"/>
              </a:ext>
            </a:extLst>
          </p:cNvPr>
          <p:cNvSpPr txBox="1"/>
          <p:nvPr/>
        </p:nvSpPr>
        <p:spPr>
          <a:xfrm>
            <a:off x="3771380" y="3441556"/>
            <a:ext cx="1632113" cy="73866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rules define dependency hierarchy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48A8F8-FB5B-0042-9632-A37CFE7EB76F}"/>
              </a:ext>
            </a:extLst>
          </p:cNvPr>
          <p:cNvSpPr txBox="1"/>
          <p:nvPr/>
        </p:nvSpPr>
        <p:spPr>
          <a:xfrm>
            <a:off x="1400859" y="2219580"/>
            <a:ext cx="915251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try_lists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6D93C-B674-F447-84EF-8E597AFD8A93}"/>
              </a:ext>
            </a:extLst>
          </p:cNvPr>
          <p:cNvSpPr txBox="1"/>
          <p:nvPr/>
        </p:nvSpPr>
        <p:spPr>
          <a:xfrm>
            <a:off x="439127" y="3052390"/>
            <a:ext cx="856325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main.o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F3A0E3-CDDF-9C48-A372-88596C715E82}"/>
              </a:ext>
            </a:extLst>
          </p:cNvPr>
          <p:cNvSpPr txBox="1"/>
          <p:nvPr/>
        </p:nvSpPr>
        <p:spPr>
          <a:xfrm>
            <a:off x="2548706" y="3052390"/>
            <a:ext cx="471604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ll.o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2CBCDD-3ED9-9743-9C98-6082E6BE9043}"/>
              </a:ext>
            </a:extLst>
          </p:cNvPr>
          <p:cNvSpPr txBox="1"/>
          <p:nvPr/>
        </p:nvSpPr>
        <p:spPr>
          <a:xfrm>
            <a:off x="147076" y="4196532"/>
            <a:ext cx="856325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main.c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A8E047-6185-A945-9704-6B2AC00A281D}"/>
              </a:ext>
            </a:extLst>
          </p:cNvPr>
          <p:cNvSpPr txBox="1"/>
          <p:nvPr/>
        </p:nvSpPr>
        <p:spPr>
          <a:xfrm>
            <a:off x="1625888" y="4196532"/>
            <a:ext cx="465192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ll.h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80F4F1-05DF-9241-BAF2-3C0DEC14DE70}"/>
              </a:ext>
            </a:extLst>
          </p:cNvPr>
          <p:cNvSpPr txBox="1"/>
          <p:nvPr/>
        </p:nvSpPr>
        <p:spPr>
          <a:xfrm>
            <a:off x="3020310" y="4196532"/>
            <a:ext cx="442750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ll.c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7A8D9C-E640-B643-891C-8E9FA6766692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867290" y="2588912"/>
            <a:ext cx="991195" cy="4634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52EEE4-0B53-2640-AA1C-52E5B3E47B53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1858485" y="2588912"/>
            <a:ext cx="926023" cy="4634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5A9A67-07EF-A441-856B-DE7E9CE17E7E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flipH="1">
            <a:off x="575239" y="3421722"/>
            <a:ext cx="292051" cy="77481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8FADD50-39A6-D349-A878-F731173E014A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>
            <a:off x="867290" y="3421722"/>
            <a:ext cx="991194" cy="77481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F475F1-00AD-B946-BD23-B4A43F0C386F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flipH="1">
            <a:off x="1858484" y="3421722"/>
            <a:ext cx="926024" cy="77481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B961AC7-78F2-6D4C-AF73-F1DCAACB6C1C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2784508" y="3421722"/>
            <a:ext cx="457177" cy="77481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10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AF263-8E07-7E48-910C-DF01C27C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70" y="10385"/>
            <a:ext cx="11187259" cy="1014667"/>
          </a:xfrm>
        </p:spPr>
        <p:txBody>
          <a:bodyPr>
            <a:normAutofit/>
          </a:bodyPr>
          <a:lstStyle/>
          <a:p>
            <a:r>
              <a:rPr lang="en-US" sz="3600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99E87-4111-DE4C-8286-A26BE838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9458C-11B1-684A-B66A-E16AA5AB6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CSE 374 au 20 - Kasey Champion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14F85E-4C3D-4446-AF38-3768070C9F1F}"/>
              </a:ext>
            </a:extLst>
          </p:cNvPr>
          <p:cNvGrpSpPr/>
          <p:nvPr/>
        </p:nvGrpSpPr>
        <p:grpSpPr>
          <a:xfrm>
            <a:off x="4664529" y="3155632"/>
            <a:ext cx="3681235" cy="1600438"/>
            <a:chOff x="6946231" y="118108"/>
            <a:chExt cx="3681235" cy="16004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2626F8-B57B-EF4D-9A00-6A566F46CA14}"/>
                </a:ext>
              </a:extLst>
            </p:cNvPr>
            <p:cNvSpPr/>
            <p:nvPr/>
          </p:nvSpPr>
          <p:spPr>
            <a:xfrm>
              <a:off x="6946231" y="118108"/>
              <a:ext cx="3681235" cy="1600438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#include &lt;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stdio.h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#include "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speak.h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"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/* Write message m to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stdout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*/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speak(char m[])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("%s\n", m);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AE1111-C00D-2D43-8462-2B3D9A514F54}"/>
                </a:ext>
              </a:extLst>
            </p:cNvPr>
            <p:cNvSpPr txBox="1"/>
            <p:nvPr/>
          </p:nvSpPr>
          <p:spPr>
            <a:xfrm>
              <a:off x="9557423" y="1364594"/>
              <a:ext cx="1048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speak.c</a:t>
              </a:r>
              <a:endParaRPr lang="en-US" sz="16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DBF123A-EE48-9347-9E8C-06AAA55A2D6F}"/>
              </a:ext>
            </a:extLst>
          </p:cNvPr>
          <p:cNvGrpSpPr/>
          <p:nvPr/>
        </p:nvGrpSpPr>
        <p:grpSpPr>
          <a:xfrm>
            <a:off x="145117" y="905062"/>
            <a:ext cx="4459076" cy="4617015"/>
            <a:chOff x="6946232" y="118108"/>
            <a:chExt cx="4459076" cy="4617015"/>
          </a:xfrm>
          <a:solidFill>
            <a:schemeClr val="bg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2D6AB2-CFFF-0442-BB74-A48052B04C77}"/>
                </a:ext>
              </a:extLst>
            </p:cNvPr>
            <p:cNvSpPr/>
            <p:nvPr/>
          </p:nvSpPr>
          <p:spPr>
            <a:xfrm>
              <a:off x="6946232" y="118108"/>
              <a:ext cx="4459076" cy="4616648"/>
            </a:xfrm>
            <a:prstGeom prst="rect">
              <a:avLst/>
            </a:prstGeom>
            <a:grpFill/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#include &lt;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stdlib.h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#include &lt;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string.h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#include &lt;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ctype.h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#include "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speak.h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"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#include "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shout.h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"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/* Write message m in uppercase to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stdout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*/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shout(char m[])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int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; /* message length */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char *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mcopy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; /* copy of original message */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int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;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strlen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(m);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mcopy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(char *)malloc(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sizeof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(char)+1);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strcpy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mcopy,m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);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for (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0;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&lt;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;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++)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mcopy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 =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toupper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mcopy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]);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speak(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mcopy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); free(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mcopy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);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953CB8-43D4-D044-9789-30A6A1FF4C54}"/>
                </a:ext>
              </a:extLst>
            </p:cNvPr>
            <p:cNvSpPr txBox="1"/>
            <p:nvPr/>
          </p:nvSpPr>
          <p:spPr>
            <a:xfrm>
              <a:off x="10338647" y="4396569"/>
              <a:ext cx="1048685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shout.c</a:t>
              </a:r>
              <a:endParaRPr lang="en-US" sz="16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261332-343C-784E-9344-4681B06058F2}"/>
              </a:ext>
            </a:extLst>
          </p:cNvPr>
          <p:cNvGrpSpPr/>
          <p:nvPr/>
        </p:nvGrpSpPr>
        <p:grpSpPr>
          <a:xfrm>
            <a:off x="146019" y="5644343"/>
            <a:ext cx="4215672" cy="1169551"/>
            <a:chOff x="6946231" y="118108"/>
            <a:chExt cx="4215672" cy="11695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654120-C8CC-2F45-A2DF-A9C782BDEEC7}"/>
                </a:ext>
              </a:extLst>
            </p:cNvPr>
            <p:cNvSpPr/>
            <p:nvPr/>
          </p:nvSpPr>
          <p:spPr>
            <a:xfrm>
              <a:off x="6946231" y="118108"/>
              <a:ext cx="4215672" cy="1169551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ifndef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SPEAK_H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#define SPEAK_H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/* Write message m to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stdout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*/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speak(char m[]);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#endif /*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ifndef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SPEAK_H */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61C2C2-C675-7448-BEBD-926CAA38E166}"/>
                </a:ext>
              </a:extLst>
            </p:cNvPr>
            <p:cNvSpPr txBox="1"/>
            <p:nvPr/>
          </p:nvSpPr>
          <p:spPr>
            <a:xfrm>
              <a:off x="10113217" y="946317"/>
              <a:ext cx="1048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speak.h</a:t>
              </a:r>
              <a:endParaRPr lang="en-US" sz="16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8E8698-D0B9-F140-976C-AD0BF6678347}"/>
              </a:ext>
            </a:extLst>
          </p:cNvPr>
          <p:cNvGrpSpPr/>
          <p:nvPr/>
        </p:nvGrpSpPr>
        <p:grpSpPr>
          <a:xfrm>
            <a:off x="5279496" y="5359453"/>
            <a:ext cx="5041134" cy="1169551"/>
            <a:chOff x="3898107" y="5414896"/>
            <a:chExt cx="5041134" cy="1169551"/>
          </a:xfrm>
          <a:solidFill>
            <a:schemeClr val="bg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462FF0-3245-3A49-8A8E-049A2B44A61A}"/>
                </a:ext>
              </a:extLst>
            </p:cNvPr>
            <p:cNvSpPr/>
            <p:nvPr/>
          </p:nvSpPr>
          <p:spPr>
            <a:xfrm>
              <a:off x="3898107" y="5414896"/>
              <a:ext cx="5041134" cy="1169551"/>
            </a:xfrm>
            <a:prstGeom prst="rect">
              <a:avLst/>
            </a:prstGeom>
            <a:grpFill/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ifndef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SHOUT_H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#define SHOUT_H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/* Write message m in uppercase to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stdout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*/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shout(char m[]);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#endif /*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ifndef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SHOUT_H */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805999-B627-554F-8C2B-B25F66237080}"/>
                </a:ext>
              </a:extLst>
            </p:cNvPr>
            <p:cNvSpPr txBox="1"/>
            <p:nvPr/>
          </p:nvSpPr>
          <p:spPr>
            <a:xfrm>
              <a:off x="7890556" y="6245893"/>
              <a:ext cx="1048685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shout.h</a:t>
              </a:r>
              <a:endParaRPr lang="en-US" sz="16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480F20-919D-9544-983E-A16745A6BE04}"/>
              </a:ext>
            </a:extLst>
          </p:cNvPr>
          <p:cNvGrpSpPr/>
          <p:nvPr/>
        </p:nvGrpSpPr>
        <p:grpSpPr>
          <a:xfrm>
            <a:off x="8436253" y="3163386"/>
            <a:ext cx="3681235" cy="2031325"/>
            <a:chOff x="6527344" y="373984"/>
            <a:chExt cx="3681235" cy="20313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809686-AB70-FE4C-BAEC-5BA9FEB503D8}"/>
                </a:ext>
              </a:extLst>
            </p:cNvPr>
            <p:cNvSpPr/>
            <p:nvPr/>
          </p:nvSpPr>
          <p:spPr>
            <a:xfrm>
              <a:off x="6527344" y="373984"/>
              <a:ext cx="3681235" cy="2031325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#include "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speak.h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"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#include "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shout.h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"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/* Say HELLO and goodbye */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int main(int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argc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char*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argv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[])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shout("hello");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speak("goodbye");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return 0;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1C0AAE-1A09-D94D-AA3A-750001DEAB90}"/>
                </a:ext>
              </a:extLst>
            </p:cNvPr>
            <p:cNvSpPr txBox="1"/>
            <p:nvPr/>
          </p:nvSpPr>
          <p:spPr>
            <a:xfrm>
              <a:off x="9270722" y="2060438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main.c</a:t>
              </a:r>
              <a:endParaRPr lang="en-US" sz="16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C231CBD-5675-C340-9809-6963F7732566}"/>
              </a:ext>
            </a:extLst>
          </p:cNvPr>
          <p:cNvGrpSpPr/>
          <p:nvPr/>
        </p:nvGrpSpPr>
        <p:grpSpPr>
          <a:xfrm>
            <a:off x="5622888" y="814673"/>
            <a:ext cx="5911556" cy="1809745"/>
            <a:chOff x="81969" y="4969645"/>
            <a:chExt cx="5911556" cy="18097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1E0878-02E9-0D4F-B6DE-928F2A7A920B}"/>
                </a:ext>
              </a:extLst>
            </p:cNvPr>
            <p:cNvSpPr txBox="1"/>
            <p:nvPr/>
          </p:nvSpPr>
          <p:spPr>
            <a:xfrm>
              <a:off x="2798113" y="4969645"/>
              <a:ext cx="534121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talk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981AC7-6E16-8147-BE2C-E85F3D1496E1}"/>
                </a:ext>
              </a:extLst>
            </p:cNvPr>
            <p:cNvSpPr txBox="1"/>
            <p:nvPr/>
          </p:nvSpPr>
          <p:spPr>
            <a:xfrm>
              <a:off x="4461087" y="5741544"/>
              <a:ext cx="948914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speak.o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7F5263-6742-9443-BBD0-F2198F88393C}"/>
                </a:ext>
              </a:extLst>
            </p:cNvPr>
            <p:cNvSpPr txBox="1"/>
            <p:nvPr/>
          </p:nvSpPr>
          <p:spPr>
            <a:xfrm>
              <a:off x="2637011" y="5746758"/>
              <a:ext cx="856325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main.o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A2A6BF-A3D1-F847-8CD0-6DCAC5E55E98}"/>
                </a:ext>
              </a:extLst>
            </p:cNvPr>
            <p:cNvSpPr txBox="1"/>
            <p:nvPr/>
          </p:nvSpPr>
          <p:spPr>
            <a:xfrm>
              <a:off x="81969" y="6410058"/>
              <a:ext cx="894797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shout.c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52618F-B259-9549-9DB0-5C078211C8D1}"/>
                </a:ext>
              </a:extLst>
            </p:cNvPr>
            <p:cNvSpPr txBox="1"/>
            <p:nvPr/>
          </p:nvSpPr>
          <p:spPr>
            <a:xfrm>
              <a:off x="5051023" y="6410058"/>
              <a:ext cx="942502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speak.c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B75CE68-EDCD-1A4F-85C8-60FD43AB5E4F}"/>
                </a:ext>
              </a:extLst>
            </p:cNvPr>
            <p:cNvSpPr txBox="1"/>
            <p:nvPr/>
          </p:nvSpPr>
          <p:spPr>
            <a:xfrm>
              <a:off x="2651231" y="6405539"/>
              <a:ext cx="827471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main.c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C7CF178-77C0-DB4D-A388-6E70C328BE47}"/>
                </a:ext>
              </a:extLst>
            </p:cNvPr>
            <p:cNvCxnSpPr>
              <a:cxnSpLocks/>
              <a:stCxn id="24" idx="2"/>
              <a:endCxn id="25" idx="0"/>
            </p:cNvCxnSpPr>
            <p:nvPr/>
          </p:nvCxnSpPr>
          <p:spPr>
            <a:xfrm>
              <a:off x="3065174" y="5338977"/>
              <a:ext cx="1870370" cy="402567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CAA413E-3213-5648-B77D-88F8EC213516}"/>
                </a:ext>
              </a:extLst>
            </p:cNvPr>
            <p:cNvCxnSpPr>
              <a:cxnSpLocks/>
              <a:stCxn id="24" idx="2"/>
              <a:endCxn id="26" idx="0"/>
            </p:cNvCxnSpPr>
            <p:nvPr/>
          </p:nvCxnSpPr>
          <p:spPr>
            <a:xfrm>
              <a:off x="3065174" y="5338977"/>
              <a:ext cx="0" cy="4077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7033B07-D817-2246-B0C8-D82CF7A7545C}"/>
                </a:ext>
              </a:extLst>
            </p:cNvPr>
            <p:cNvCxnSpPr>
              <a:cxnSpLocks/>
              <a:stCxn id="36" idx="2"/>
              <a:endCxn id="27" idx="0"/>
            </p:cNvCxnSpPr>
            <p:nvPr/>
          </p:nvCxnSpPr>
          <p:spPr>
            <a:xfrm flipH="1">
              <a:off x="529368" y="6114197"/>
              <a:ext cx="628364" cy="29586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C00F693-0EE9-6148-AEA9-C467FC9692C9}"/>
                </a:ext>
              </a:extLst>
            </p:cNvPr>
            <p:cNvCxnSpPr>
              <a:cxnSpLocks/>
              <a:stCxn id="25" idx="2"/>
              <a:endCxn id="28" idx="0"/>
            </p:cNvCxnSpPr>
            <p:nvPr/>
          </p:nvCxnSpPr>
          <p:spPr>
            <a:xfrm>
              <a:off x="4935544" y="6110876"/>
              <a:ext cx="586730" cy="29918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F774FA0-9591-2E4C-8DAD-D3802F7D3006}"/>
                </a:ext>
              </a:extLst>
            </p:cNvPr>
            <p:cNvCxnSpPr>
              <a:cxnSpLocks/>
              <a:stCxn id="26" idx="2"/>
              <a:endCxn id="55" idx="0"/>
            </p:cNvCxnSpPr>
            <p:nvPr/>
          </p:nvCxnSpPr>
          <p:spPr>
            <a:xfrm flipH="1">
              <a:off x="1723156" y="6116090"/>
              <a:ext cx="1342018" cy="289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61C3BAA-47B9-6942-A769-2D3DA5533C9A}"/>
                </a:ext>
              </a:extLst>
            </p:cNvPr>
            <p:cNvCxnSpPr>
              <a:cxnSpLocks/>
              <a:stCxn id="26" idx="2"/>
              <a:endCxn id="29" idx="0"/>
            </p:cNvCxnSpPr>
            <p:nvPr/>
          </p:nvCxnSpPr>
          <p:spPr>
            <a:xfrm flipH="1">
              <a:off x="3064967" y="6116090"/>
              <a:ext cx="207" cy="289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7FF3B9C-A518-054C-890A-7EF6647F99F4}"/>
                </a:ext>
              </a:extLst>
            </p:cNvPr>
            <p:cNvSpPr txBox="1"/>
            <p:nvPr/>
          </p:nvSpPr>
          <p:spPr>
            <a:xfrm>
              <a:off x="695906" y="5744865"/>
              <a:ext cx="923651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shout.o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E5FA063-ECA7-3449-9AA6-7627EBAD387B}"/>
                </a:ext>
              </a:extLst>
            </p:cNvPr>
            <p:cNvCxnSpPr>
              <a:cxnSpLocks/>
              <a:stCxn id="24" idx="2"/>
              <a:endCxn id="36" idx="0"/>
            </p:cNvCxnSpPr>
            <p:nvPr/>
          </p:nvCxnSpPr>
          <p:spPr>
            <a:xfrm flipH="1">
              <a:off x="1157732" y="5338977"/>
              <a:ext cx="1907442" cy="4058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583F8CC-EAAD-9545-A762-EDD06941E264}"/>
                </a:ext>
              </a:extLst>
            </p:cNvPr>
            <p:cNvSpPr txBox="1"/>
            <p:nvPr/>
          </p:nvSpPr>
          <p:spPr>
            <a:xfrm>
              <a:off x="1264536" y="6405539"/>
              <a:ext cx="917239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shout.h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D9BF38B-CFD4-8941-B332-0DF2C48ABD79}"/>
                </a:ext>
              </a:extLst>
            </p:cNvPr>
            <p:cNvCxnSpPr>
              <a:cxnSpLocks/>
              <a:stCxn id="36" idx="2"/>
              <a:endCxn id="55" idx="0"/>
            </p:cNvCxnSpPr>
            <p:nvPr/>
          </p:nvCxnSpPr>
          <p:spPr>
            <a:xfrm>
              <a:off x="1157732" y="6114197"/>
              <a:ext cx="565424" cy="29134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1134F22B-9638-C144-A06B-220085705C35}"/>
                </a:ext>
              </a:extLst>
            </p:cNvPr>
            <p:cNvCxnSpPr>
              <a:cxnSpLocks/>
              <a:stCxn id="25" idx="2"/>
              <a:endCxn id="66" idx="0"/>
            </p:cNvCxnSpPr>
            <p:nvPr/>
          </p:nvCxnSpPr>
          <p:spPr>
            <a:xfrm flipH="1">
              <a:off x="4214440" y="6110876"/>
              <a:ext cx="721104" cy="29466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DCCA378-155F-A043-82E9-4E8DE66D27EC}"/>
                </a:ext>
              </a:extLst>
            </p:cNvPr>
            <p:cNvSpPr txBox="1"/>
            <p:nvPr/>
          </p:nvSpPr>
          <p:spPr>
            <a:xfrm>
              <a:off x="3743189" y="6405539"/>
              <a:ext cx="942502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speak.h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2C28196-D231-CD44-B758-CE77A628F69B}"/>
                </a:ext>
              </a:extLst>
            </p:cNvPr>
            <p:cNvCxnSpPr>
              <a:cxnSpLocks/>
              <a:stCxn id="26" idx="2"/>
              <a:endCxn id="66" idx="0"/>
            </p:cNvCxnSpPr>
            <p:nvPr/>
          </p:nvCxnSpPr>
          <p:spPr>
            <a:xfrm>
              <a:off x="3065174" y="6116090"/>
              <a:ext cx="1149266" cy="289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663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A64D-AEB6-3E4B-BB69-0D621178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34A4A-2E08-5246-8071-2C454711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CCD56-E730-4A42-8BFC-A3308143B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6AE02C-E202-AE4F-9E01-DFF3BB60060A}"/>
              </a:ext>
            </a:extLst>
          </p:cNvPr>
          <p:cNvGrpSpPr/>
          <p:nvPr/>
        </p:nvGrpSpPr>
        <p:grpSpPr>
          <a:xfrm>
            <a:off x="3213090" y="304402"/>
            <a:ext cx="5911556" cy="1809745"/>
            <a:chOff x="81969" y="4969645"/>
            <a:chExt cx="5911556" cy="18097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708B1F-8FF7-BF40-B5CD-B3451CD3D55E}"/>
                </a:ext>
              </a:extLst>
            </p:cNvPr>
            <p:cNvSpPr txBox="1"/>
            <p:nvPr/>
          </p:nvSpPr>
          <p:spPr>
            <a:xfrm>
              <a:off x="2798113" y="4969645"/>
              <a:ext cx="534121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talk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B1E8B2-CA37-6949-8EAF-F354E82AEB0E}"/>
                </a:ext>
              </a:extLst>
            </p:cNvPr>
            <p:cNvSpPr txBox="1"/>
            <p:nvPr/>
          </p:nvSpPr>
          <p:spPr>
            <a:xfrm>
              <a:off x="4461087" y="5741544"/>
              <a:ext cx="948914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speak.o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A5C7CA-98FD-DF43-92B3-9757FF9BF023}"/>
                </a:ext>
              </a:extLst>
            </p:cNvPr>
            <p:cNvSpPr txBox="1"/>
            <p:nvPr/>
          </p:nvSpPr>
          <p:spPr>
            <a:xfrm>
              <a:off x="2637011" y="5746758"/>
              <a:ext cx="856325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main.o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42B6B1-C51E-1A48-9A30-3970C4F5FCB6}"/>
                </a:ext>
              </a:extLst>
            </p:cNvPr>
            <p:cNvSpPr txBox="1"/>
            <p:nvPr/>
          </p:nvSpPr>
          <p:spPr>
            <a:xfrm>
              <a:off x="81969" y="6410058"/>
              <a:ext cx="894797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shout.c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BB6098-B75C-1F42-ADE8-89EDB0EE6972}"/>
                </a:ext>
              </a:extLst>
            </p:cNvPr>
            <p:cNvSpPr txBox="1"/>
            <p:nvPr/>
          </p:nvSpPr>
          <p:spPr>
            <a:xfrm>
              <a:off x="5051023" y="6410058"/>
              <a:ext cx="942502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speak.c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30ED38-A4B1-D146-92B1-1112A40DBDAD}"/>
                </a:ext>
              </a:extLst>
            </p:cNvPr>
            <p:cNvSpPr txBox="1"/>
            <p:nvPr/>
          </p:nvSpPr>
          <p:spPr>
            <a:xfrm>
              <a:off x="2651231" y="6405539"/>
              <a:ext cx="827471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main.c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4617F71-8ED0-E44E-9A3B-6D0BDDFB94BA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3065174" y="5338977"/>
              <a:ext cx="1870370" cy="402567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618B5A7-70BF-454B-A4AF-930E49764341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>
              <a:off x="3065174" y="5338977"/>
              <a:ext cx="0" cy="4077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0CE3529-72D5-124D-9B39-9F75F0B57291}"/>
                </a:ext>
              </a:extLst>
            </p:cNvPr>
            <p:cNvCxnSpPr>
              <a:cxnSpLocks/>
              <a:stCxn id="19" idx="2"/>
              <a:endCxn id="10" idx="0"/>
            </p:cNvCxnSpPr>
            <p:nvPr/>
          </p:nvCxnSpPr>
          <p:spPr>
            <a:xfrm flipH="1">
              <a:off x="529368" y="6114197"/>
              <a:ext cx="628364" cy="29586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A65B36A-1980-CE45-9783-D1F4822D4A24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>
              <a:off x="4935544" y="6110876"/>
              <a:ext cx="586730" cy="29918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5BAB2C1-A351-9742-BEFD-0A5ABAFA8A0C}"/>
                </a:ext>
              </a:extLst>
            </p:cNvPr>
            <p:cNvCxnSpPr>
              <a:cxnSpLocks/>
              <a:stCxn id="9" idx="2"/>
              <a:endCxn id="21" idx="0"/>
            </p:cNvCxnSpPr>
            <p:nvPr/>
          </p:nvCxnSpPr>
          <p:spPr>
            <a:xfrm flipH="1">
              <a:off x="1723156" y="6116090"/>
              <a:ext cx="1342018" cy="289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E73BB60-1B5E-814F-83B0-FC69068DAFFE}"/>
                </a:ext>
              </a:extLst>
            </p:cNvPr>
            <p:cNvCxnSpPr>
              <a:cxnSpLocks/>
              <a:stCxn id="9" idx="2"/>
              <a:endCxn id="12" idx="0"/>
            </p:cNvCxnSpPr>
            <p:nvPr/>
          </p:nvCxnSpPr>
          <p:spPr>
            <a:xfrm flipH="1">
              <a:off x="3064967" y="6116090"/>
              <a:ext cx="207" cy="289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2D3D3B-3639-3E44-B046-AFCF87883C7F}"/>
                </a:ext>
              </a:extLst>
            </p:cNvPr>
            <p:cNvSpPr txBox="1"/>
            <p:nvPr/>
          </p:nvSpPr>
          <p:spPr>
            <a:xfrm>
              <a:off x="695906" y="5744865"/>
              <a:ext cx="923651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shout.o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26448E7-22E7-EC44-AE40-644BF5B22793}"/>
                </a:ext>
              </a:extLst>
            </p:cNvPr>
            <p:cNvCxnSpPr>
              <a:cxnSpLocks/>
              <a:stCxn id="7" idx="2"/>
              <a:endCxn id="19" idx="0"/>
            </p:cNvCxnSpPr>
            <p:nvPr/>
          </p:nvCxnSpPr>
          <p:spPr>
            <a:xfrm flipH="1">
              <a:off x="1157732" y="5338977"/>
              <a:ext cx="1907442" cy="4058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0993C8-AD73-CE45-9DA1-7D421B3E24E8}"/>
                </a:ext>
              </a:extLst>
            </p:cNvPr>
            <p:cNvSpPr txBox="1"/>
            <p:nvPr/>
          </p:nvSpPr>
          <p:spPr>
            <a:xfrm>
              <a:off x="1264536" y="6405539"/>
              <a:ext cx="917239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shout.h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6A27199-B7C4-224C-BC33-0D461CA926E9}"/>
                </a:ext>
              </a:extLst>
            </p:cNvPr>
            <p:cNvCxnSpPr>
              <a:cxnSpLocks/>
              <a:stCxn id="19" idx="2"/>
              <a:endCxn id="21" idx="0"/>
            </p:cNvCxnSpPr>
            <p:nvPr/>
          </p:nvCxnSpPr>
          <p:spPr>
            <a:xfrm>
              <a:off x="1157732" y="6114197"/>
              <a:ext cx="565424" cy="291342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F382B5C-EEFB-C94A-91E2-CC26F788B091}"/>
                </a:ext>
              </a:extLst>
            </p:cNvPr>
            <p:cNvCxnSpPr>
              <a:cxnSpLocks/>
              <a:stCxn id="8" idx="2"/>
              <a:endCxn id="24" idx="0"/>
            </p:cNvCxnSpPr>
            <p:nvPr/>
          </p:nvCxnSpPr>
          <p:spPr>
            <a:xfrm flipH="1">
              <a:off x="4214440" y="6110876"/>
              <a:ext cx="721104" cy="29466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EB9519-C70D-3E41-9FDD-8150EDE81055}"/>
                </a:ext>
              </a:extLst>
            </p:cNvPr>
            <p:cNvSpPr txBox="1"/>
            <p:nvPr/>
          </p:nvSpPr>
          <p:spPr>
            <a:xfrm>
              <a:off x="3743189" y="6405539"/>
              <a:ext cx="942502" cy="369332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speak.h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9367629-EBA2-654D-8FC2-FC062CB821C7}"/>
                </a:ext>
              </a:extLst>
            </p:cNvPr>
            <p:cNvCxnSpPr>
              <a:cxnSpLocks/>
              <a:stCxn id="9" idx="2"/>
              <a:endCxn id="24" idx="0"/>
            </p:cNvCxnSpPr>
            <p:nvPr/>
          </p:nvCxnSpPr>
          <p:spPr>
            <a:xfrm>
              <a:off x="3065174" y="6116090"/>
              <a:ext cx="1149266" cy="289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60E919-A9F9-B84A-B24D-146F2FFCCA3F}"/>
              </a:ext>
            </a:extLst>
          </p:cNvPr>
          <p:cNvGrpSpPr/>
          <p:nvPr/>
        </p:nvGrpSpPr>
        <p:grpSpPr>
          <a:xfrm>
            <a:off x="3040955" y="2803330"/>
            <a:ext cx="6310263" cy="3539430"/>
            <a:chOff x="6853671" y="-1856628"/>
            <a:chExt cx="6310263" cy="353943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F7B4D9E-2A6D-B14C-BF95-F4A33B808F6A}"/>
                </a:ext>
              </a:extLst>
            </p:cNvPr>
            <p:cNvSpPr/>
            <p:nvPr/>
          </p:nvSpPr>
          <p:spPr>
            <a:xfrm>
              <a:off x="6853671" y="-1856628"/>
              <a:ext cx="6310263" cy="3539430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all: talk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 The executable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talk: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main.o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speak.o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shout.o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-Wall -std=c11 -g -o talk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main.o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speak.o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shout.o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 Individual source files </a:t>
              </a:r>
            </a:p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speak.o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speak.c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speak.h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-Wall -std=c11 -g -c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speak.c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shout.o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shout.c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shout.h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speak.h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-Wall -std=c11 -g -c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shout.c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main.o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main.c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speak.h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shout.h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-Wall -std=c11 -g -c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main.c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 A "phony" target to remove built files and backups clean: rm -f *.o talk *~</a:t>
              </a:r>
            </a:p>
            <a:p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50A26F-8FDD-CA4E-B48F-67FCC75C2074}"/>
                </a:ext>
              </a:extLst>
            </p:cNvPr>
            <p:cNvSpPr txBox="1"/>
            <p:nvPr/>
          </p:nvSpPr>
          <p:spPr>
            <a:xfrm>
              <a:off x="11963940" y="1338623"/>
              <a:ext cx="1172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Makefile</a:t>
              </a:r>
              <a:endParaRPr lang="en-US" sz="16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202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26857</TotalTime>
  <Words>2762</Words>
  <Application>Microsoft Macintosh PowerPoint</Application>
  <PresentationFormat>Widescreen</PresentationFormat>
  <Paragraphs>427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Courier New</vt:lpstr>
      <vt:lpstr>Segoe UI</vt:lpstr>
      <vt:lpstr>Segoe UI Light</vt:lpstr>
      <vt:lpstr>Segoe UI Semilight</vt:lpstr>
      <vt:lpstr>Tw Cen MT</vt:lpstr>
      <vt:lpstr>Wingdings</vt:lpstr>
      <vt:lpstr>Wingdings 3</vt:lpstr>
      <vt:lpstr>Integral</vt:lpstr>
      <vt:lpstr>Lecture 14: makefiles</vt:lpstr>
      <vt:lpstr>Administrivia</vt:lpstr>
      <vt:lpstr>Make Files</vt:lpstr>
      <vt:lpstr>Makefile Example: Linked List</vt:lpstr>
      <vt:lpstr>More Make Tools</vt:lpstr>
      <vt:lpstr>Phony Targets</vt:lpstr>
      <vt:lpstr>Example Makefile</vt:lpstr>
      <vt:lpstr>Example</vt:lpstr>
      <vt:lpstr>Example</vt:lpstr>
      <vt:lpstr>Example</vt:lpstr>
      <vt:lpstr>Memory Leak</vt:lpstr>
      <vt:lpstr>Common Memory Errors</vt:lpstr>
      <vt:lpstr>Common Memory Errors</vt:lpstr>
      <vt:lpstr>Finding and Fixing Memory Errors</vt:lpstr>
      <vt:lpstr>Valgrind Example</vt:lpstr>
      <vt:lpstr>Valgrind EX2</vt:lpstr>
      <vt:lpstr>Appendix</vt:lpstr>
      <vt:lpstr>File IO - working with strings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248</cp:revision>
  <dcterms:created xsi:type="dcterms:W3CDTF">2018-03-22T00:41:11Z</dcterms:created>
  <dcterms:modified xsi:type="dcterms:W3CDTF">2020-10-30T16:12:19Z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