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2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89" r:id="rId15"/>
    <p:sldId id="288" r:id="rId16"/>
    <p:sldId id="290" r:id="rId17"/>
    <p:sldId id="265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ey Champion" initials="KC" lastIdx="1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5" autoAdjust="0"/>
    <p:restoredTop sz="94948"/>
  </p:normalViewPr>
  <p:slideViewPr>
    <p:cSldViewPr snapToGrid="0">
      <p:cViewPr varScale="1">
        <p:scale>
          <a:sx n="106" d="100"/>
          <a:sy n="106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10/28/20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10/28/20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10/28/20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10/28/20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10/28/20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10/28/20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nu.org/software/make/manual/make.html#Introduc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slibrary.stanford.edu/107/UnixProgrammingTool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HQUFoW76YA1YU1Sy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13: Multifile C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C56F-1820-B94A-ADBC-DE6F9848BFA7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#13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EEFE-1785-1F4A-BDC1-78ADDDD9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Tree: linked list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8F9A6-A38C-3E4E-A45F-04F37B44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E628B-60FE-1D4C-AF85-BF18339DA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7C722-A102-634E-89BF-CDBBBF21C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24" y="1508678"/>
            <a:ext cx="9994488" cy="44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5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25A9-B13D-8B4D-9D1D-96D1FEC4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0A9F-F83B-9949-BFC8-56916783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4478023" cy="4845504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Consider this dependency graph. What files (</a:t>
            </a:r>
            <a:r>
              <a:rPr lang="en-US" dirty="0">
                <a:solidFill>
                  <a:srgbClr val="4C3282"/>
                </a:solidFill>
              </a:rPr>
              <a:t>source</a:t>
            </a:r>
            <a:r>
              <a:rPr lang="en-US" dirty="0"/>
              <a:t> and </a:t>
            </a:r>
            <a:r>
              <a:rPr lang="en-US" dirty="0">
                <a:solidFill>
                  <a:srgbClr val="4C3282"/>
                </a:solidFill>
              </a:rPr>
              <a:t>object</a:t>
            </a:r>
            <a:r>
              <a:rPr lang="en-US" dirty="0"/>
              <a:t>) are required when building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program_two</a:t>
            </a:r>
            <a:r>
              <a:rPr lang="en-US" dirty="0"/>
              <a:t>?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en-US" dirty="0"/>
              <a:t>b, e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en-US" dirty="0"/>
              <a:t>b, e, g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en-US" dirty="0"/>
              <a:t>a, b ,c, e, f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en-US" dirty="0"/>
              <a:t>b, e, f, g, h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en-US" dirty="0"/>
              <a:t>b, d, e, f, g, 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313C4-FCA9-7D48-A46E-1D0D74E1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22ADE-4D11-EE40-BD2D-3BC0562D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F1B07-3138-C544-9CBE-92641464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08" y="1738178"/>
            <a:ext cx="7228224" cy="39302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412B1C-12D2-B040-8A2F-505EB9A0830F}"/>
              </a:ext>
            </a:extLst>
          </p:cNvPr>
          <p:cNvSpPr/>
          <p:nvPr/>
        </p:nvSpPr>
        <p:spPr>
          <a:xfrm>
            <a:off x="368968" y="4283242"/>
            <a:ext cx="2277979" cy="4170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F933-E417-3440-A8F8-E4A52D1E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85EEA-1DFF-5544-8BFB-43FABDF94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5486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dirty="0">
                <a:solidFill>
                  <a:srgbClr val="4C3282"/>
                </a:solidFill>
              </a:rPr>
              <a:t>Make</a:t>
            </a:r>
            <a:r>
              <a:rPr lang="en-US" dirty="0"/>
              <a:t> is a program which automates building </a:t>
            </a:r>
            <a:r>
              <a:rPr lang="en-US" b="1" dirty="0">
                <a:solidFill>
                  <a:srgbClr val="4C3282"/>
                </a:solidFill>
              </a:rPr>
              <a:t>dependency trees</a:t>
            </a:r>
          </a:p>
          <a:p>
            <a:pPr lvl="1" fontAlgn="base"/>
            <a:r>
              <a:rPr lang="en-US" dirty="0"/>
              <a:t>List of </a:t>
            </a:r>
            <a:r>
              <a:rPr lang="en-US" sz="2100" b="1" dirty="0">
                <a:solidFill>
                  <a:srgbClr val="4C3282"/>
                </a:solidFill>
              </a:rPr>
              <a:t>rules</a:t>
            </a:r>
            <a:r>
              <a:rPr lang="en-US" dirty="0"/>
              <a:t> written in a </a:t>
            </a:r>
            <a:r>
              <a:rPr lang="en-US" b="1" dirty="0" err="1">
                <a:solidFill>
                  <a:srgbClr val="4C3282"/>
                </a:solidFill>
              </a:rPr>
              <a:t>Makefile</a:t>
            </a:r>
            <a:r>
              <a:rPr lang="en-US" dirty="0"/>
              <a:t> declares the commands which build each intermediate part</a:t>
            </a:r>
          </a:p>
          <a:p>
            <a:pPr lvl="1" fontAlgn="base"/>
            <a:r>
              <a:rPr lang="en-US" dirty="0"/>
              <a:t>Helps you avoid manually typing </a:t>
            </a:r>
            <a:r>
              <a:rPr lang="en-US" dirty="0" err="1"/>
              <a:t>gcc</a:t>
            </a:r>
            <a:r>
              <a:rPr lang="en-US" dirty="0"/>
              <a:t> commands, easier and less prone to typos</a:t>
            </a:r>
          </a:p>
          <a:p>
            <a:pPr lvl="1" fontAlgn="base"/>
            <a:r>
              <a:rPr lang="en-US" dirty="0"/>
              <a:t>Automates build process </a:t>
            </a:r>
          </a:p>
          <a:p>
            <a:pPr fontAlgn="base"/>
            <a:r>
              <a:rPr lang="en-US" sz="2000" dirty="0"/>
              <a:t> </a:t>
            </a:r>
            <a:r>
              <a:rPr lang="en-US" sz="2000" dirty="0" err="1"/>
              <a:t>Makefiles</a:t>
            </a:r>
            <a:r>
              <a:rPr lang="en-US" sz="2000" dirty="0"/>
              <a:t> are a list of with </a:t>
            </a:r>
            <a:r>
              <a:rPr lang="en-US" sz="2000" b="1" dirty="0">
                <a:solidFill>
                  <a:srgbClr val="4C3282"/>
                </a:solidFill>
              </a:rPr>
              <a:t>Make rules </a:t>
            </a:r>
            <a:r>
              <a:rPr lang="en-US" sz="2000" dirty="0"/>
              <a:t>which include:</a:t>
            </a:r>
          </a:p>
          <a:p>
            <a:pPr lvl="1" fontAlgn="base"/>
            <a:r>
              <a:rPr lang="en-US" b="1" dirty="0">
                <a:solidFill>
                  <a:srgbClr val="4C3282"/>
                </a:solidFill>
              </a:rPr>
              <a:t>Target</a:t>
            </a:r>
            <a:r>
              <a:rPr lang="en-US" dirty="0"/>
              <a:t> - An output file to be generated, dependent on one or more sources</a:t>
            </a:r>
          </a:p>
          <a:p>
            <a:pPr lvl="1" fontAlgn="base"/>
            <a:r>
              <a:rPr lang="en-US" b="1" dirty="0">
                <a:solidFill>
                  <a:srgbClr val="4C3282"/>
                </a:solidFill>
              </a:rPr>
              <a:t>Source</a:t>
            </a:r>
            <a:r>
              <a:rPr lang="en-US" dirty="0"/>
              <a:t> – Input source code to be built</a:t>
            </a:r>
          </a:p>
          <a:p>
            <a:pPr lvl="1" fontAlgn="base"/>
            <a:r>
              <a:rPr lang="en-US" b="1" dirty="0">
                <a:solidFill>
                  <a:srgbClr val="4C3282"/>
                </a:solidFill>
              </a:rPr>
              <a:t>Recipe</a:t>
            </a:r>
            <a:r>
              <a:rPr lang="en-US" dirty="0"/>
              <a:t> - command to generate target</a:t>
            </a:r>
          </a:p>
          <a:p>
            <a:pPr fontAlgn="base"/>
            <a:r>
              <a:rPr lang="en-US" sz="2000" dirty="0" err="1"/>
              <a:t>Makefile</a:t>
            </a:r>
            <a:r>
              <a:rPr lang="en-US" sz="2000" dirty="0"/>
              <a:t> logic</a:t>
            </a:r>
          </a:p>
          <a:p>
            <a:pPr lvl="1"/>
            <a:r>
              <a:rPr lang="en-US" dirty="0"/>
              <a:t>Make builds based on structural organization of how code depends on other code as defined by includes</a:t>
            </a:r>
          </a:p>
          <a:p>
            <a:pPr lvl="1"/>
            <a:r>
              <a:rPr lang="en-US" dirty="0"/>
              <a:t>Recursive – if a source is also a target for other sources, must also evaluate its dependencies and remake as required </a:t>
            </a:r>
          </a:p>
          <a:p>
            <a:pPr lvl="1"/>
            <a:r>
              <a:rPr lang="en-US" dirty="0"/>
              <a:t>Make can check when you've last edited each file, and only build what is needed!</a:t>
            </a:r>
          </a:p>
          <a:p>
            <a:pPr lvl="2"/>
            <a:r>
              <a:rPr lang="en-US" dirty="0"/>
              <a:t>Files have "last modification date". make can check whether the sources are more recent than the target</a:t>
            </a:r>
          </a:p>
          <a:p>
            <a:pPr lvl="1"/>
            <a:r>
              <a:rPr lang="en-US" dirty="0"/>
              <a:t>Make isn’t language specific: recipe can be any valid shell command</a:t>
            </a:r>
          </a:p>
          <a:p>
            <a:r>
              <a:rPr lang="en-US" dirty="0"/>
              <a:t>run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command from within same folder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$make [ -f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[ options ] … [ targets ] ../</a:t>
            </a:r>
          </a:p>
          <a:p>
            <a:pPr lvl="1"/>
            <a:r>
              <a:rPr lang="en-US" dirty="0"/>
              <a:t>Starts with first rule in file then follows dependency tree</a:t>
            </a:r>
          </a:p>
          <a:p>
            <a:pPr lvl="1"/>
            <a:r>
              <a:rPr lang="en-US" dirty="0"/>
              <a:t>-f specifies </a:t>
            </a:r>
            <a:r>
              <a:rPr lang="en-US" dirty="0" err="1"/>
              <a:t>makefile</a:t>
            </a:r>
            <a:r>
              <a:rPr lang="en-US" dirty="0"/>
              <a:t> name, if non provided will default to “</a:t>
            </a:r>
            <a:r>
              <a:rPr lang="en-US" dirty="0" err="1"/>
              <a:t>Makefile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if no target is specified will default to first listed in file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FE329-77F4-9945-AF69-B4C9A3EF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03CA2-139F-FB44-85D3-9FEC5562A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D96781-A25D-EA4E-B454-E867EE996753}"/>
              </a:ext>
            </a:extLst>
          </p:cNvPr>
          <p:cNvSpPr/>
          <p:nvPr/>
        </p:nvSpPr>
        <p:spPr>
          <a:xfrm>
            <a:off x="0" y="6449390"/>
            <a:ext cx="7563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https://www.gnu.org/software/make/manual/make.html#Introduction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5E774-1130-094F-8FE5-F766235A22FF}"/>
              </a:ext>
            </a:extLst>
          </p:cNvPr>
          <p:cNvSpPr/>
          <p:nvPr/>
        </p:nvSpPr>
        <p:spPr>
          <a:xfrm>
            <a:off x="9350813" y="2938512"/>
            <a:ext cx="2265947" cy="646331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873250" algn="l"/>
              </a:tabLst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8732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9380F-CF68-4248-95EF-004010F4FB62}"/>
              </a:ext>
            </a:extLst>
          </p:cNvPr>
          <p:cNvSpPr/>
          <p:nvPr/>
        </p:nvSpPr>
        <p:spPr>
          <a:xfrm>
            <a:off x="9412977" y="2099941"/>
            <a:ext cx="2141620" cy="646331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8732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target: source</a:t>
            </a:r>
          </a:p>
          <a:p>
            <a:pPr>
              <a:tabLst>
                <a:tab pos="187325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   recipe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50925-3EBD-8C4D-92E3-3F93F79A0CEE}"/>
              </a:ext>
            </a:extLst>
          </p:cNvPr>
          <p:cNvSpPr txBox="1"/>
          <p:nvPr/>
        </p:nvSpPr>
        <p:spPr>
          <a:xfrm>
            <a:off x="7694324" y="2438495"/>
            <a:ext cx="135729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tab not spaces!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629A13-0AE5-6648-8189-32EA82399330}"/>
              </a:ext>
            </a:extLst>
          </p:cNvPr>
          <p:cNvCxnSpPr>
            <a:stCxn id="9" idx="3"/>
          </p:cNvCxnSpPr>
          <p:nvPr/>
        </p:nvCxnSpPr>
        <p:spPr>
          <a:xfrm>
            <a:off x="9051619" y="2592384"/>
            <a:ext cx="490070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67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B565-490E-BD4F-9C20-5736524A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Make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B39F1-A802-FE46-A0C3-69FEA2A2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520760" cy="4845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make variables help reduce repetitive typing and make alterations easier</a:t>
            </a:r>
          </a:p>
          <a:p>
            <a:pPr lvl="1"/>
            <a:r>
              <a:rPr lang="en-US" dirty="0"/>
              <a:t>can change variables from command line</a:t>
            </a:r>
          </a:p>
          <a:p>
            <a:pPr lvl="1"/>
            <a:r>
              <a:rPr lang="en-US" dirty="0"/>
              <a:t>enables us to reuse </a:t>
            </a:r>
            <a:r>
              <a:rPr lang="en-US" dirty="0" err="1"/>
              <a:t>Makefiles</a:t>
            </a:r>
            <a:r>
              <a:rPr lang="en-US" dirty="0"/>
              <a:t> on new projects</a:t>
            </a:r>
          </a:p>
          <a:p>
            <a:pPr lvl="1"/>
            <a:r>
              <a:rPr lang="en-US" dirty="0"/>
              <a:t>can use conditionals to choose variable settings</a:t>
            </a:r>
          </a:p>
          <a:p>
            <a:r>
              <a:rPr lang="en-US" dirty="0"/>
              <a:t>ifdef checks if a given variable is defined for conditional execution</a:t>
            </a:r>
          </a:p>
          <a:p>
            <a:pPr lvl="1"/>
            <a:r>
              <a:rPr lang="en-US" dirty="0" err="1"/>
              <a:t>ifndef</a:t>
            </a:r>
            <a:r>
              <a:rPr lang="en-US" dirty="0"/>
              <a:t> checks if a given variable is NOT defined</a:t>
            </a:r>
          </a:p>
          <a:p>
            <a:r>
              <a:rPr lang="en-US" dirty="0"/>
              <a:t>Special characters:</a:t>
            </a:r>
          </a:p>
          <a:p>
            <a:pPr lvl="1"/>
            <a:r>
              <a:rPr lang="en-US" dirty="0"/>
              <a:t>$@ for target</a:t>
            </a:r>
          </a:p>
          <a:p>
            <a:pPr lvl="1"/>
            <a:r>
              <a:rPr lang="en-US" dirty="0"/>
              <a:t>$^ for all sources</a:t>
            </a:r>
          </a:p>
          <a:p>
            <a:pPr lvl="1"/>
            <a:r>
              <a:rPr lang="en-US" dirty="0"/>
              <a:t>$&lt; for left-most source</a:t>
            </a:r>
          </a:p>
          <a:p>
            <a:pPr lvl="1"/>
            <a:r>
              <a:rPr lang="en-US" dirty="0"/>
              <a:t>\ enables multiline </a:t>
            </a:r>
            <a:r>
              <a:rPr lang="en-US" dirty="0" err="1"/>
              <a:t>recipies</a:t>
            </a:r>
            <a:endParaRPr lang="en-US" dirty="0"/>
          </a:p>
          <a:p>
            <a:pPr lvl="1"/>
            <a:r>
              <a:rPr lang="en-US" dirty="0"/>
              <a:t>* functions as wildcard (use carefully)</a:t>
            </a:r>
          </a:p>
          <a:p>
            <a:pPr lvl="1"/>
            <a:r>
              <a:rPr lang="en-US" dirty="0"/>
              <a:t>% enables implicit rule definition by using % as a make specific wildcard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3D038-9B92-E442-8C8B-840E77CE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C8BB7-4F50-CD4D-ADB5-62ABFE685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F5E03-6D33-F240-95D1-BF5A9D40BDB4}"/>
              </a:ext>
            </a:extLst>
          </p:cNvPr>
          <p:cNvSpPr txBox="1"/>
          <p:nvPr/>
        </p:nvSpPr>
        <p:spPr>
          <a:xfrm>
            <a:off x="6949362" y="307718"/>
            <a:ext cx="4813136" cy="600164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CC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CGLAGS = -Wall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bar.h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$(CC) $(CFLAGS) –c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 CFLAGS=-g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EXE=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ifdef WINDIR #defined on Windows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EXE=.exe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widget$(EXE):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$(CC) $(CFLAGS) –o widget$(EXE)\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OBJFILES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widget: $(OBJFILES)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–o widget $(OBJFILES)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%.o: %.c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$(CC) –c $(CFLAGS) $&lt; -o $@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clean: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rm *.o widget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725CE-3EE6-3246-9BC7-536771B4DBAF}"/>
              </a:ext>
            </a:extLst>
          </p:cNvPr>
          <p:cNvSpPr/>
          <p:nvPr/>
        </p:nvSpPr>
        <p:spPr>
          <a:xfrm>
            <a:off x="0" y="6519446"/>
            <a:ext cx="5258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2"/>
              </a:rPr>
              <a:t>http://cslibrary.stanford.edu/107/UnixProgrammingTools.pdf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027B8-D9D6-2D4A-9573-72A6DC28EF43}"/>
              </a:ext>
            </a:extLst>
          </p:cNvPr>
          <p:cNvSpPr txBox="1"/>
          <p:nvPr/>
        </p:nvSpPr>
        <p:spPr>
          <a:xfrm>
            <a:off x="10385647" y="5953693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8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F5BD-68F8-A141-B32B-4C122146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Phony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1B2B3-5DE4-0C41-BF11-0752F1E0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633055" cy="4845504"/>
          </a:xfrm>
        </p:spPr>
        <p:txBody>
          <a:bodyPr/>
          <a:lstStyle/>
          <a:p>
            <a:r>
              <a:rPr lang="en-US" dirty="0"/>
              <a:t>A target that doesn’t create the listed output</a:t>
            </a:r>
          </a:p>
          <a:p>
            <a:r>
              <a:rPr lang="en-US" dirty="0"/>
              <a:t>A way to force run commands regardless of dependency tree</a:t>
            </a:r>
          </a:p>
          <a:p>
            <a:r>
              <a:rPr lang="en-US" dirty="0"/>
              <a:t>Common uses:</a:t>
            </a:r>
          </a:p>
          <a:p>
            <a:pPr lvl="1"/>
            <a:r>
              <a:rPr lang="en-US" dirty="0"/>
              <a:t>all – used to list all top notes across multiple dependency trees</a:t>
            </a:r>
          </a:p>
          <a:p>
            <a:pPr lvl="1"/>
            <a:r>
              <a:rPr lang="en-US" dirty="0"/>
              <a:t>clean – cleans up files after usage</a:t>
            </a:r>
          </a:p>
          <a:p>
            <a:pPr lvl="1"/>
            <a:r>
              <a:rPr lang="en-US" dirty="0"/>
              <a:t>test – specifies test functionality</a:t>
            </a:r>
          </a:p>
          <a:p>
            <a:pPr lvl="1"/>
            <a:r>
              <a:rPr lang="en-US" dirty="0"/>
              <a:t>printing messages or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A14E7-E1F1-2941-9153-912812DE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9E0E2-E037-7640-9FE5-FEB8A88DC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C253B-8D06-5A4E-8D9C-C2F4A878C9F0}"/>
              </a:ext>
            </a:extLst>
          </p:cNvPr>
          <p:cNvSpPr txBox="1"/>
          <p:nvPr/>
        </p:nvSpPr>
        <p:spPr>
          <a:xfrm>
            <a:off x="765128" y="4732423"/>
            <a:ext cx="3270447" cy="1323439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all: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try_lists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test_suite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clean: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rm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objectfiles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test: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test_suite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./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test_suite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C27E9-DE62-3943-B1D5-47CA9E40C64B}"/>
              </a:ext>
            </a:extLst>
          </p:cNvPr>
          <p:cNvSpPr txBox="1"/>
          <p:nvPr/>
        </p:nvSpPr>
        <p:spPr>
          <a:xfrm>
            <a:off x="5975684" y="2412720"/>
            <a:ext cx="5985934" cy="378565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CC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CGLAGS = -Wall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all: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your_program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$(CC) $(CFLAGS) -o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$(CC) $(CFLAGS) –o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#not shown: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targets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clean: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rm *.o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my_program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your_program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1F720-FD97-5F4C-828E-E874B8FEF6C4}"/>
              </a:ext>
            </a:extLst>
          </p:cNvPr>
          <p:cNvSpPr txBox="1"/>
          <p:nvPr/>
        </p:nvSpPr>
        <p:spPr>
          <a:xfrm>
            <a:off x="10616280" y="5866790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6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6D68-5EDF-E94D-8EDA-572EFE97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Makefile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1DED2-C164-634A-9043-911C5B63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E9B82-928D-5440-BDAF-0FC00A3DB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2676B-95F7-7946-96FD-9C736908E278}"/>
              </a:ext>
            </a:extLst>
          </p:cNvPr>
          <p:cNvGrpSpPr/>
          <p:nvPr/>
        </p:nvGrpSpPr>
        <p:grpSpPr>
          <a:xfrm>
            <a:off x="5709070" y="1978550"/>
            <a:ext cx="5683275" cy="2891258"/>
            <a:chOff x="575239" y="1862825"/>
            <a:chExt cx="5683275" cy="289125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56BFF3-A794-724D-94D5-F46B05DCC5F0}"/>
                </a:ext>
              </a:extLst>
            </p:cNvPr>
            <p:cNvSpPr txBox="1"/>
            <p:nvPr/>
          </p:nvSpPr>
          <p:spPr>
            <a:xfrm>
              <a:off x="575239" y="1862825"/>
              <a:ext cx="5615640" cy="28007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CC =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CGLAGS = -g –Wall –std=c11</a:t>
              </a: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try_lists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ll.o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$(CC) $(CFLAGS) -o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try_lists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ll.o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ll.h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$(CC) $(CFLAGS) –c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ll.o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ll.h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$(CC) $(CFILES) –c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ll.c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A0FFAE-A0F5-FE42-9554-17C81D24D5A3}"/>
                </a:ext>
              </a:extLst>
            </p:cNvPr>
            <p:cNvSpPr txBox="1"/>
            <p:nvPr/>
          </p:nvSpPr>
          <p:spPr>
            <a:xfrm>
              <a:off x="4842742" y="4353973"/>
              <a:ext cx="1415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Makefile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970580-9C9E-8D43-B19F-83591DDC2071}"/>
              </a:ext>
            </a:extLst>
          </p:cNvPr>
          <p:cNvSpPr txBox="1"/>
          <p:nvPr/>
        </p:nvSpPr>
        <p:spPr>
          <a:xfrm>
            <a:off x="3771381" y="2096469"/>
            <a:ext cx="163211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variable definitions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E320ED-5339-504E-9D69-0C3E5093A79C}"/>
              </a:ext>
            </a:extLst>
          </p:cNvPr>
          <p:cNvCxnSpPr>
            <a:stCxn id="8" idx="3"/>
          </p:cNvCxnSpPr>
          <p:nvPr/>
        </p:nvCxnSpPr>
        <p:spPr>
          <a:xfrm>
            <a:off x="5403494" y="2250358"/>
            <a:ext cx="215252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231450-7F98-A04C-B41F-A8C8A3B90D55}"/>
              </a:ext>
            </a:extLst>
          </p:cNvPr>
          <p:cNvSpPr txBox="1"/>
          <p:nvPr/>
        </p:nvSpPr>
        <p:spPr>
          <a:xfrm>
            <a:off x="3771381" y="2747735"/>
            <a:ext cx="1632113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must include rules for each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DE033-7B25-FA4C-8E50-024DED6626EE}"/>
              </a:ext>
            </a:extLst>
          </p:cNvPr>
          <p:cNvSpPr txBox="1"/>
          <p:nvPr/>
        </p:nvSpPr>
        <p:spPr>
          <a:xfrm>
            <a:off x="3771380" y="3441556"/>
            <a:ext cx="1632113" cy="73866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rules define dependency hierarchy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48A8F8-FB5B-0042-9632-A37CFE7EB76F}"/>
              </a:ext>
            </a:extLst>
          </p:cNvPr>
          <p:cNvSpPr txBox="1"/>
          <p:nvPr/>
        </p:nvSpPr>
        <p:spPr>
          <a:xfrm>
            <a:off x="1400859" y="2219580"/>
            <a:ext cx="915251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try_lists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6D93C-B674-F447-84EF-8E597AFD8A93}"/>
              </a:ext>
            </a:extLst>
          </p:cNvPr>
          <p:cNvSpPr txBox="1"/>
          <p:nvPr/>
        </p:nvSpPr>
        <p:spPr>
          <a:xfrm>
            <a:off x="439127" y="3052390"/>
            <a:ext cx="856325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main.o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F3A0E3-CDDF-9C48-A372-88596C715E82}"/>
              </a:ext>
            </a:extLst>
          </p:cNvPr>
          <p:cNvSpPr txBox="1"/>
          <p:nvPr/>
        </p:nvSpPr>
        <p:spPr>
          <a:xfrm>
            <a:off x="2548706" y="3052390"/>
            <a:ext cx="47160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ll.o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2CBCDD-3ED9-9743-9C98-6082E6BE9043}"/>
              </a:ext>
            </a:extLst>
          </p:cNvPr>
          <p:cNvSpPr txBox="1"/>
          <p:nvPr/>
        </p:nvSpPr>
        <p:spPr>
          <a:xfrm>
            <a:off x="147076" y="4196532"/>
            <a:ext cx="856325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main.c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8E047-6185-A945-9704-6B2AC00A281D}"/>
              </a:ext>
            </a:extLst>
          </p:cNvPr>
          <p:cNvSpPr txBox="1"/>
          <p:nvPr/>
        </p:nvSpPr>
        <p:spPr>
          <a:xfrm>
            <a:off x="1625888" y="4196532"/>
            <a:ext cx="46519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ll.h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80F4F1-05DF-9241-BAF2-3C0DEC14DE70}"/>
              </a:ext>
            </a:extLst>
          </p:cNvPr>
          <p:cNvSpPr txBox="1"/>
          <p:nvPr/>
        </p:nvSpPr>
        <p:spPr>
          <a:xfrm>
            <a:off x="3020310" y="4196532"/>
            <a:ext cx="442750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ll.c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7A8D9C-E640-B643-891C-8E9FA6766692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867290" y="2588912"/>
            <a:ext cx="991195" cy="4634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52EEE4-0B53-2640-AA1C-52E5B3E47B53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1858485" y="2588912"/>
            <a:ext cx="926023" cy="4634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5A9A67-07EF-A441-856B-DE7E9CE17E7E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575239" y="3421722"/>
            <a:ext cx="292051" cy="77481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FADD50-39A6-D349-A878-F731173E014A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>
            <a:off x="867290" y="3421722"/>
            <a:ext cx="991194" cy="77481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F475F1-00AD-B946-BD23-B4A43F0C386F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>
            <a:off x="1858484" y="3421722"/>
            <a:ext cx="926024" cy="77481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B961AC7-78F2-6D4C-AF73-F1DCAACB6C1C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2784508" y="3421722"/>
            <a:ext cx="457177" cy="77481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0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F263-8E07-7E48-910C-DF01C27C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99E87-4111-DE4C-8286-A26BE838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9458C-11B1-684A-B66A-E16AA5AB6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CSE 374 au 20 - Kasey Champion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14F85E-4C3D-4446-AF38-3768070C9F1F}"/>
              </a:ext>
            </a:extLst>
          </p:cNvPr>
          <p:cNvGrpSpPr/>
          <p:nvPr/>
        </p:nvGrpSpPr>
        <p:grpSpPr>
          <a:xfrm>
            <a:off x="8844881" y="1415658"/>
            <a:ext cx="3226743" cy="1424620"/>
            <a:chOff x="6946231" y="118108"/>
            <a:chExt cx="3226743" cy="14246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2626F8-B57B-EF4D-9A00-6A566F46CA14}"/>
                </a:ext>
              </a:extLst>
            </p:cNvPr>
            <p:cNvSpPr/>
            <p:nvPr/>
          </p:nvSpPr>
          <p:spPr>
            <a:xfrm>
              <a:off x="6946231" y="118108"/>
              <a:ext cx="3226743" cy="1384995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stdio.h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"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/* Write message m to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stdout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*/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speak(char m[])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("%s\n", m);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AE1111-C00D-2D43-8462-2B3D9A514F54}"/>
                </a:ext>
              </a:extLst>
            </p:cNvPr>
            <p:cNvSpPr txBox="1"/>
            <p:nvPr/>
          </p:nvSpPr>
          <p:spPr>
            <a:xfrm>
              <a:off x="9124289" y="1204174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speak.c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BF123A-EE48-9347-9E8C-06AAA55A2D6F}"/>
              </a:ext>
            </a:extLst>
          </p:cNvPr>
          <p:cNvGrpSpPr/>
          <p:nvPr/>
        </p:nvGrpSpPr>
        <p:grpSpPr>
          <a:xfrm>
            <a:off x="166422" y="1476563"/>
            <a:ext cx="4459076" cy="3449419"/>
            <a:chOff x="6946232" y="118108"/>
            <a:chExt cx="4459076" cy="34494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2D6AB2-CFFF-0442-BB74-A48052B04C77}"/>
                </a:ext>
              </a:extLst>
            </p:cNvPr>
            <p:cNvSpPr/>
            <p:nvPr/>
          </p:nvSpPr>
          <p:spPr>
            <a:xfrm>
              <a:off x="6946232" y="118108"/>
              <a:ext cx="4459076" cy="3416320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stdlib.h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string.h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&lt;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ctype.h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"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"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/* Write message m in uppercase to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stdout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*/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shout(char m[])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int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/* message length */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char *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/* copy of original message */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int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strlen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(m);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(char *)malloc(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sizeof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(char)+1);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strcpy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mcopy,m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for (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0;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&lt;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len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++)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 =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toupper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]);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speak(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 free(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mcopy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953CB8-43D4-D044-9789-30A6A1FF4C54}"/>
                </a:ext>
              </a:extLst>
            </p:cNvPr>
            <p:cNvSpPr txBox="1"/>
            <p:nvPr/>
          </p:nvSpPr>
          <p:spPr>
            <a:xfrm>
              <a:off x="10356623" y="3228973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shout.c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261332-343C-784E-9344-4681B06058F2}"/>
              </a:ext>
            </a:extLst>
          </p:cNvPr>
          <p:cNvGrpSpPr/>
          <p:nvPr/>
        </p:nvGrpSpPr>
        <p:grpSpPr>
          <a:xfrm>
            <a:off x="7934701" y="156999"/>
            <a:ext cx="3793754" cy="1070685"/>
            <a:chOff x="6946231" y="118108"/>
            <a:chExt cx="3793754" cy="10706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654120-C8CC-2F45-A2DF-A9C782BDEEC7}"/>
                </a:ext>
              </a:extLst>
            </p:cNvPr>
            <p:cNvSpPr/>
            <p:nvPr/>
          </p:nvSpPr>
          <p:spPr>
            <a:xfrm>
              <a:off x="6946231" y="118108"/>
              <a:ext cx="3725158" cy="1015663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ifndef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SPEAK_H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#define SPEAK_H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/* Write message m to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stdout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*/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speak(char m[]);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#endif /*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ifndef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SPEAK_H */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61C2C2-C675-7448-BEBD-926CAA38E166}"/>
                </a:ext>
              </a:extLst>
            </p:cNvPr>
            <p:cNvSpPr txBox="1"/>
            <p:nvPr/>
          </p:nvSpPr>
          <p:spPr>
            <a:xfrm>
              <a:off x="9691300" y="850239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8E8698-D0B9-F140-976C-AD0BF6678347}"/>
              </a:ext>
            </a:extLst>
          </p:cNvPr>
          <p:cNvGrpSpPr/>
          <p:nvPr/>
        </p:nvGrpSpPr>
        <p:grpSpPr>
          <a:xfrm>
            <a:off x="3435833" y="158248"/>
            <a:ext cx="4240161" cy="1069436"/>
            <a:chOff x="6946231" y="118108"/>
            <a:chExt cx="4240161" cy="106943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462FF0-3245-3A49-8A8E-049A2B44A61A}"/>
                </a:ext>
              </a:extLst>
            </p:cNvPr>
            <p:cNvSpPr/>
            <p:nvPr/>
          </p:nvSpPr>
          <p:spPr>
            <a:xfrm>
              <a:off x="6946231" y="118108"/>
              <a:ext cx="4240161" cy="1015663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ifndef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SHOUT_H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#define SHOUT_H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/* Write message m in uppercase to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stdout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*/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void shout(char m[]);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#endif /*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ifndef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SHOUT_H */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805999-B627-554F-8C2B-B25F66237080}"/>
                </a:ext>
              </a:extLst>
            </p:cNvPr>
            <p:cNvSpPr txBox="1"/>
            <p:nvPr/>
          </p:nvSpPr>
          <p:spPr>
            <a:xfrm>
              <a:off x="10021404" y="848990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shout.h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480F20-919D-9544-983E-A16745A6BE04}"/>
              </a:ext>
            </a:extLst>
          </p:cNvPr>
          <p:cNvGrpSpPr/>
          <p:nvPr/>
        </p:nvGrpSpPr>
        <p:grpSpPr>
          <a:xfrm>
            <a:off x="5093797" y="1415658"/>
            <a:ext cx="3226742" cy="1783938"/>
            <a:chOff x="6946232" y="118108"/>
            <a:chExt cx="3226742" cy="17839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809686-AB70-FE4C-BAEC-5BA9FEB503D8}"/>
                </a:ext>
              </a:extLst>
            </p:cNvPr>
            <p:cNvSpPr/>
            <p:nvPr/>
          </p:nvSpPr>
          <p:spPr>
            <a:xfrm>
              <a:off x="6946232" y="118108"/>
              <a:ext cx="3226742" cy="1754326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"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#include "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"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/* Say HELLO and goodbye */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int main(int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argc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char*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argv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[])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{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shout("hello");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speak("goodbye");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return 0;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1C0AAE-1A09-D94D-AA3A-750001DEAB90}"/>
                </a:ext>
              </a:extLst>
            </p:cNvPr>
            <p:cNvSpPr txBox="1"/>
            <p:nvPr/>
          </p:nvSpPr>
          <p:spPr>
            <a:xfrm>
              <a:off x="9247721" y="1563492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5C35F4-B63A-AA47-81A0-FD6D7A80F491}"/>
              </a:ext>
            </a:extLst>
          </p:cNvPr>
          <p:cNvGrpSpPr/>
          <p:nvPr/>
        </p:nvGrpSpPr>
        <p:grpSpPr>
          <a:xfrm>
            <a:off x="6804227" y="3576799"/>
            <a:ext cx="5295975" cy="2862322"/>
            <a:chOff x="6946232" y="118108"/>
            <a:chExt cx="5295975" cy="286232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534A9E-EAD8-0B45-BE7A-8C33F10238E5}"/>
                </a:ext>
              </a:extLst>
            </p:cNvPr>
            <p:cNvSpPr/>
            <p:nvPr/>
          </p:nvSpPr>
          <p:spPr>
            <a:xfrm>
              <a:off x="6946232" y="118108"/>
              <a:ext cx="5280706" cy="2862322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all: talk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The executable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talk: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speak.o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shout.o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-Wall -std=c11 -g -o talk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speak.o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shout.o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Individual source files 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speak.o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-Wall -std=c11 -g -c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shout.o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-Wall -std=c11 -g -c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main.o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speak.h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shout.h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-Wall -std=c11 -g -c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# A "phony" target to remove built files and backups clean: rm -f *.o talk *~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9A9AFB-FA22-8647-8005-4E6D7688D1EB}"/>
                </a:ext>
              </a:extLst>
            </p:cNvPr>
            <p:cNvSpPr txBox="1"/>
            <p:nvPr/>
          </p:nvSpPr>
          <p:spPr>
            <a:xfrm>
              <a:off x="11070091" y="2641876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Makefile</a:t>
              </a:r>
              <a:endParaRPr lang="en-US" sz="16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71E0878-02E9-0D4F-B6DE-928F2A7A920B}"/>
              </a:ext>
            </a:extLst>
          </p:cNvPr>
          <p:cNvSpPr txBox="1"/>
          <p:nvPr/>
        </p:nvSpPr>
        <p:spPr>
          <a:xfrm>
            <a:off x="2798113" y="4969645"/>
            <a:ext cx="534121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81AC7-6E16-8147-BE2C-E85F3D1496E1}"/>
              </a:ext>
            </a:extLst>
          </p:cNvPr>
          <p:cNvSpPr txBox="1"/>
          <p:nvPr/>
        </p:nvSpPr>
        <p:spPr>
          <a:xfrm>
            <a:off x="4461087" y="5741544"/>
            <a:ext cx="94891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speak.o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F5263-6742-9443-BBD0-F2198F88393C}"/>
              </a:ext>
            </a:extLst>
          </p:cNvPr>
          <p:cNvSpPr txBox="1"/>
          <p:nvPr/>
        </p:nvSpPr>
        <p:spPr>
          <a:xfrm>
            <a:off x="2637011" y="5746758"/>
            <a:ext cx="856325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main.o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A2A6BF-A3D1-F847-8CD0-6DCAC5E55E98}"/>
              </a:ext>
            </a:extLst>
          </p:cNvPr>
          <p:cNvSpPr txBox="1"/>
          <p:nvPr/>
        </p:nvSpPr>
        <p:spPr>
          <a:xfrm>
            <a:off x="81969" y="6410058"/>
            <a:ext cx="894797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shout.c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52618F-B259-9549-9DB0-5C078211C8D1}"/>
              </a:ext>
            </a:extLst>
          </p:cNvPr>
          <p:cNvSpPr txBox="1"/>
          <p:nvPr/>
        </p:nvSpPr>
        <p:spPr>
          <a:xfrm>
            <a:off x="5051023" y="6410058"/>
            <a:ext cx="94250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speak.c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75CE68-EDCD-1A4F-85C8-60FD43AB5E4F}"/>
              </a:ext>
            </a:extLst>
          </p:cNvPr>
          <p:cNvSpPr txBox="1"/>
          <p:nvPr/>
        </p:nvSpPr>
        <p:spPr>
          <a:xfrm>
            <a:off x="2651231" y="6405539"/>
            <a:ext cx="827471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main.c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7CF178-77C0-DB4D-A388-6E70C328BE47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3065174" y="5338977"/>
            <a:ext cx="1870370" cy="40256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AA413E-3213-5648-B77D-88F8EC213516}"/>
              </a:ext>
            </a:extLst>
          </p:cNvPr>
          <p:cNvCxnSpPr>
            <a:cxnSpLocks/>
            <a:stCxn id="24" idx="2"/>
            <a:endCxn id="26" idx="0"/>
          </p:cNvCxnSpPr>
          <p:nvPr/>
        </p:nvCxnSpPr>
        <p:spPr>
          <a:xfrm>
            <a:off x="3065174" y="5338977"/>
            <a:ext cx="0" cy="4077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7033B07-D817-2246-B0C8-D82CF7A7545C}"/>
              </a:ext>
            </a:extLst>
          </p:cNvPr>
          <p:cNvCxnSpPr>
            <a:cxnSpLocks/>
            <a:stCxn id="36" idx="2"/>
            <a:endCxn id="27" idx="0"/>
          </p:cNvCxnSpPr>
          <p:nvPr/>
        </p:nvCxnSpPr>
        <p:spPr>
          <a:xfrm flipH="1">
            <a:off x="529368" y="6114197"/>
            <a:ext cx="628364" cy="29586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00F693-0EE9-6148-AEA9-C467FC9692C9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>
            <a:off x="4935544" y="6110876"/>
            <a:ext cx="586730" cy="29918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774FA0-9591-2E4C-8DAD-D3802F7D3006}"/>
              </a:ext>
            </a:extLst>
          </p:cNvPr>
          <p:cNvCxnSpPr>
            <a:cxnSpLocks/>
            <a:stCxn id="26" idx="2"/>
            <a:endCxn id="55" idx="0"/>
          </p:cNvCxnSpPr>
          <p:nvPr/>
        </p:nvCxnSpPr>
        <p:spPr>
          <a:xfrm flipH="1">
            <a:off x="1723156" y="6116090"/>
            <a:ext cx="1342018" cy="289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61C3BAA-47B9-6942-A769-2D3DA5533C9A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flipH="1">
            <a:off x="3064967" y="6116090"/>
            <a:ext cx="207" cy="289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FF3B9C-A518-054C-890A-7EF6647F99F4}"/>
              </a:ext>
            </a:extLst>
          </p:cNvPr>
          <p:cNvSpPr txBox="1"/>
          <p:nvPr/>
        </p:nvSpPr>
        <p:spPr>
          <a:xfrm>
            <a:off x="695906" y="5744865"/>
            <a:ext cx="923651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shout.o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5FA063-ECA7-3449-9AA6-7627EBAD387B}"/>
              </a:ext>
            </a:extLst>
          </p:cNvPr>
          <p:cNvCxnSpPr>
            <a:cxnSpLocks/>
            <a:stCxn id="24" idx="2"/>
            <a:endCxn id="36" idx="0"/>
          </p:cNvCxnSpPr>
          <p:nvPr/>
        </p:nvCxnSpPr>
        <p:spPr>
          <a:xfrm flipH="1">
            <a:off x="1157732" y="5338977"/>
            <a:ext cx="1907442" cy="40588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583F8CC-EAAD-9545-A762-EDD06941E264}"/>
              </a:ext>
            </a:extLst>
          </p:cNvPr>
          <p:cNvSpPr txBox="1"/>
          <p:nvPr/>
        </p:nvSpPr>
        <p:spPr>
          <a:xfrm>
            <a:off x="1264536" y="6405539"/>
            <a:ext cx="917239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shout.h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D9BF38B-CFD4-8941-B332-0DF2C48ABD79}"/>
              </a:ext>
            </a:extLst>
          </p:cNvPr>
          <p:cNvCxnSpPr>
            <a:cxnSpLocks/>
            <a:stCxn id="36" idx="2"/>
            <a:endCxn id="55" idx="0"/>
          </p:cNvCxnSpPr>
          <p:nvPr/>
        </p:nvCxnSpPr>
        <p:spPr>
          <a:xfrm>
            <a:off x="1157732" y="6114197"/>
            <a:ext cx="565424" cy="29134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134F22B-9638-C144-A06B-220085705C35}"/>
              </a:ext>
            </a:extLst>
          </p:cNvPr>
          <p:cNvCxnSpPr>
            <a:cxnSpLocks/>
            <a:stCxn id="25" idx="2"/>
            <a:endCxn id="66" idx="0"/>
          </p:cNvCxnSpPr>
          <p:nvPr/>
        </p:nvCxnSpPr>
        <p:spPr>
          <a:xfrm flipH="1">
            <a:off x="4214440" y="6110876"/>
            <a:ext cx="721104" cy="29466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DCCA378-155F-A043-82E9-4E8DE66D27EC}"/>
              </a:ext>
            </a:extLst>
          </p:cNvPr>
          <p:cNvSpPr txBox="1"/>
          <p:nvPr/>
        </p:nvSpPr>
        <p:spPr>
          <a:xfrm>
            <a:off x="3743189" y="6405539"/>
            <a:ext cx="94250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speak.h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2C28196-D231-CD44-B758-CE77A628F69B}"/>
              </a:ext>
            </a:extLst>
          </p:cNvPr>
          <p:cNvCxnSpPr>
            <a:cxnSpLocks/>
            <a:stCxn id="26" idx="2"/>
            <a:endCxn id="66" idx="0"/>
          </p:cNvCxnSpPr>
          <p:nvPr/>
        </p:nvCxnSpPr>
        <p:spPr>
          <a:xfrm>
            <a:off x="3065174" y="6116090"/>
            <a:ext cx="1149266" cy="289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63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E0FA-A9A7-1644-9110-41EA2363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811745-73E5-A74E-AEC0-B1B5012A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9555A-DE25-1D4A-BFDD-7D465B3CD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B87C-4496-5C4D-8C7F-F749AF9D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05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1CBC-E890-E24E-B979-0FC2DCD6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B23CB-B800-FB4B-ABAE-2D49CBF4F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1AF49-D3B1-CE4C-8410-43D5032C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5C6A6-5207-5F46-8176-C8A5A84C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A9DCD-D509-5442-B10B-92B49C21E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18" y="148724"/>
            <a:ext cx="117475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9705-1E6F-A347-B92C-910C9F8A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5022-DF87-0F4B-8F58-20996C9F0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6D8B7-9ECC-B54C-B7F6-B60CF9BB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7B8E8-35D0-9C4C-AD86-5FC384696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022F8F-1691-3547-98D6-F3878E5F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68" y="111761"/>
            <a:ext cx="118364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8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7A9-D8A8-B845-AD3F-491017E0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9FA8-2129-4747-AE0F-78B99ECA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dirty="0"/>
              <a:t>Assignments</a:t>
            </a:r>
          </a:p>
          <a:p>
            <a:pPr marL="128016" lvl="1" indent="0">
              <a:buNone/>
            </a:pPr>
            <a:r>
              <a:rPr lang="en-US" dirty="0"/>
              <a:t>HW2 Live - Soft Deadline Thursday October 29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lvl="1"/>
            <a:r>
              <a:rPr lang="en-US" dirty="0" err="1"/>
              <a:t>Autograder</a:t>
            </a:r>
            <a:r>
              <a:rPr lang="en-US" dirty="0"/>
              <a:t> updated</a:t>
            </a:r>
          </a:p>
          <a:p>
            <a:pPr marL="128016" lvl="1" indent="0">
              <a:buNone/>
            </a:pPr>
            <a:r>
              <a:rPr lang="en-US" dirty="0"/>
              <a:t>HW3 coming later today – last assignment before midpoint deadline</a:t>
            </a:r>
          </a:p>
          <a:p>
            <a:pPr marL="128016" lvl="1" indent="0">
              <a:buNone/>
            </a:pPr>
            <a:r>
              <a:rPr lang="en-US" dirty="0"/>
              <a:t>Reminder: Midpoint Deadline Friday November 6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marL="128016" lvl="1" indent="0">
              <a:buNone/>
            </a:pPr>
            <a:r>
              <a:rPr lang="en-US" dirty="0"/>
              <a:t>Review Assignment Live – Due Wednesday </a:t>
            </a:r>
          </a:p>
          <a:p>
            <a:pPr lvl="1"/>
            <a:r>
              <a:rPr lang="en-US" dirty="0"/>
              <a:t>24 </a:t>
            </a:r>
            <a:r>
              <a:rPr lang="en-US" dirty="0" err="1"/>
              <a:t>hrs</a:t>
            </a:r>
            <a:r>
              <a:rPr lang="en-US" dirty="0"/>
              <a:t> late 20% penalty</a:t>
            </a:r>
          </a:p>
          <a:p>
            <a:pPr lvl="1"/>
            <a:r>
              <a:rPr lang="en-US" dirty="0"/>
              <a:t>48 </a:t>
            </a:r>
            <a:r>
              <a:rPr lang="en-US" dirty="0" err="1"/>
              <a:t>hrs</a:t>
            </a:r>
            <a:r>
              <a:rPr lang="en-US" dirty="0"/>
              <a:t> late 50% penalty</a:t>
            </a:r>
          </a:p>
          <a:p>
            <a:pPr lvl="1"/>
            <a:r>
              <a:rPr lang="en-US" dirty="0"/>
              <a:t>Not accepted more than 48hrs late</a:t>
            </a:r>
          </a:p>
          <a:p>
            <a:pPr marL="128016" lvl="1" indent="0">
              <a:buNone/>
            </a:pPr>
            <a:r>
              <a:rPr lang="en-US" dirty="0"/>
              <a:t>Student survey: </a:t>
            </a:r>
            <a:r>
              <a:rPr lang="en-US" dirty="0">
                <a:hlinkClick r:id="rId2"/>
              </a:rPr>
              <a:t>Week student survey</a:t>
            </a: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E32D8-E782-9446-B880-AC9B6E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71BF-4AB1-484D-83AE-0C22BFE38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FE12-900D-9840-A485-F2307A17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B6B0-E314-E943-B9C8-0591ED8B6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9B113-E8AF-564D-9062-3293C8A3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2771-10C4-8243-9271-DCCFD6B30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2D124-23AE-6A40-9E92-A032E088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68" y="135356"/>
            <a:ext cx="116078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2511-9C69-5443-A9F4-0E740A22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00763-F36D-6F49-A8E6-7D7E4013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15688-4BE8-8743-903E-10164DE8D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28128-0F1C-4A46-8656-84E39422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68" y="1371652"/>
            <a:ext cx="9474200" cy="8255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F64E88-4F09-F642-B95A-EB913155CDA5}"/>
              </a:ext>
            </a:extLst>
          </p:cNvPr>
          <p:cNvGrpSpPr/>
          <p:nvPr/>
        </p:nvGrpSpPr>
        <p:grpSpPr>
          <a:xfrm>
            <a:off x="1369605" y="2766260"/>
            <a:ext cx="9598526" cy="3688591"/>
            <a:chOff x="760664" y="2766260"/>
            <a:chExt cx="9598526" cy="36885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BFAEA8-2F43-8749-8C16-687F56356EFB}"/>
                </a:ext>
              </a:extLst>
            </p:cNvPr>
            <p:cNvSpPr/>
            <p:nvPr/>
          </p:nvSpPr>
          <p:spPr>
            <a:xfrm>
              <a:off x="931872" y="2915421"/>
              <a:ext cx="5236996" cy="31085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&lt;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stdlib.h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&gt;</a:t>
              </a:r>
              <a:endParaRPr lang="en-US" sz="1400" dirty="0"/>
            </a:p>
            <a:p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&lt;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stdio.h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&gt;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typedef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struct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Node {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value;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struct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Node *next;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 Node;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Node *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Node *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 {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*node = (Node*)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malloc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sizeof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(Node));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value;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next;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return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node;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</a:t>
              </a:r>
              <a:endParaRPr lang="en-US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282248-0381-3245-A43F-26ED2511D605}"/>
                </a:ext>
              </a:extLst>
            </p:cNvPr>
            <p:cNvSpPr/>
            <p:nvPr/>
          </p:nvSpPr>
          <p:spPr>
            <a:xfrm>
              <a:off x="6401784" y="2915421"/>
              <a:ext cx="3957406" cy="35394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main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() {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*n1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4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NULL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*n2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7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n1);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*n3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3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n2);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printf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    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"%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d%d%d</a:t>
              </a:r>
              <a:r>
                <a:rPr lang="en-US" sz="1400" dirty="0">
                  <a:solidFill>
                    <a:srgbClr val="EE0000"/>
                  </a:solidFill>
                  <a:latin typeface="Courier New" panose="02070309020205020404" pitchFamily="49" charset="0"/>
                </a:rPr>
                <a:t>\n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n3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n3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n3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);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free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(n3);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free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(n2);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free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(n1);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</a:t>
              </a:r>
              <a:endParaRPr lang="en-US" sz="1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0C72CB-92A9-9E44-A25F-58D3CFE522BA}"/>
                </a:ext>
              </a:extLst>
            </p:cNvPr>
            <p:cNvSpPr/>
            <p:nvPr/>
          </p:nvSpPr>
          <p:spPr>
            <a:xfrm>
              <a:off x="760664" y="2766260"/>
              <a:ext cx="9474200" cy="3688591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4B51-531A-3D4D-99B0-D3BF9A15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Multi-File 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23BE-026D-5347-9DA7-36BF2A94A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split C into multiple files!</a:t>
            </a:r>
          </a:p>
          <a:p>
            <a:pPr lvl="1"/>
            <a:r>
              <a:rPr lang="en-US" dirty="0"/>
              <a:t>What if we wanted to use Linked List code in a different project?</a:t>
            </a:r>
          </a:p>
          <a:p>
            <a:pPr lvl="1"/>
            <a:r>
              <a:rPr lang="en-US" dirty="0"/>
              <a:t>If the linked list code is long, it can make files unwieldy</a:t>
            </a:r>
          </a:p>
          <a:p>
            <a:pPr lvl="1"/>
            <a:r>
              <a:rPr lang="en-US" dirty="0"/>
              <a:t>What if we want to separate our “main” from the struct definitions</a:t>
            </a:r>
          </a:p>
          <a:p>
            <a:r>
              <a:rPr lang="en-US" dirty="0"/>
              <a:t>Pass all “.c” files into </a:t>
            </a:r>
            <a:r>
              <a:rPr lang="en-US" dirty="0" err="1"/>
              <a:t>gcc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try_lists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Must include code header files to enable one file to see the other, otherwise you have linking errors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C29B3-B77C-FA44-92BA-D14FAF52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2B610-4B15-4F48-A066-35FDD2705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5F305D-B4A6-314F-86A9-0DDC1515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9" y="4744247"/>
            <a:ext cx="10416646" cy="1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3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89E2-1E88-5D49-8FC0-697A4133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code across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CF215-14F2-D74A-9FF8-F9543E34D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034107" cy="4845504"/>
          </a:xfrm>
        </p:spPr>
        <p:txBody>
          <a:bodyPr/>
          <a:lstStyle/>
          <a:p>
            <a:r>
              <a:rPr lang="en-US" dirty="0"/>
              <a:t>Must always declare a function or struct in every file it’s used in</a:t>
            </a:r>
          </a:p>
          <a:p>
            <a:pPr lvl="1"/>
            <a:r>
              <a:rPr lang="en-US" dirty="0"/>
              <a:t>Thank goodness C lets us separate declarations and definitions ;)</a:t>
            </a:r>
          </a:p>
          <a:p>
            <a:pPr lvl="1"/>
            <a:r>
              <a:rPr lang="en-US" dirty="0"/>
              <a:t>Include function header as definition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Node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make_node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(int value, Node *next);</a:t>
            </a:r>
          </a:p>
          <a:p>
            <a:pPr lvl="1"/>
            <a:r>
              <a:rPr lang="en-US" dirty="0"/>
              <a:t>Include struct type definition 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Node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value;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Node *next;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Node;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91987-DEC4-9842-8966-D64E976E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56A2C-D80B-B24D-902D-9342D51EF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4D84C-BDA9-404B-B998-EBB2ACCB57BE}"/>
              </a:ext>
            </a:extLst>
          </p:cNvPr>
          <p:cNvSpPr/>
          <p:nvPr/>
        </p:nvSpPr>
        <p:spPr>
          <a:xfrm>
            <a:off x="4314460" y="3494735"/>
            <a:ext cx="5117431" cy="3323987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A31515"/>
                </a:solidFill>
                <a:latin typeface="Courier New" panose="02070309020205020404" pitchFamily="49" charset="0"/>
              </a:rPr>
              <a:t>stdlib.h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&gt;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typedef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Node {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value;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Node *next;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 Node;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Node *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Node *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Node *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Node *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Node *node = (Node*)</a:t>
            </a:r>
            <a:r>
              <a:rPr lang="en-US" sz="1400" dirty="0">
                <a:solidFill>
                  <a:srgbClr val="795E26"/>
                </a:solidFill>
                <a:latin typeface="Courier New" panose="02070309020205020404" pitchFamily="49" charset="0"/>
              </a:rPr>
              <a:t>malloc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sizeof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(Node));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-&gt;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value;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-&gt;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next;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node;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FDDB24-C016-0A47-B87A-8123701D6660}"/>
              </a:ext>
            </a:extLst>
          </p:cNvPr>
          <p:cNvSpPr/>
          <p:nvPr/>
        </p:nvSpPr>
        <p:spPr>
          <a:xfrm>
            <a:off x="7570140" y="770609"/>
            <a:ext cx="4359443" cy="3754874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A31515"/>
                </a:solidFill>
                <a:latin typeface="Courier New" panose="02070309020205020404" pitchFamily="49" charset="0"/>
              </a:rPr>
              <a:t>stdlib.h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&gt;</a:t>
            </a:r>
            <a:endParaRPr lang="en-US" sz="1400" dirty="0"/>
          </a:p>
          <a:p>
            <a:r>
              <a:rPr lang="en-US" sz="1400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A31515"/>
                </a:solidFill>
                <a:latin typeface="Courier New" panose="02070309020205020404" pitchFamily="49" charset="0"/>
              </a:rPr>
              <a:t>stdio.h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&gt;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typedef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Node {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value;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Node *next;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 Node;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Node *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Node *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urier New" panose="02070309020205020404" pitchFamily="49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 {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Node *n1 = 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urier New" panose="02070309020205020404" pitchFamily="49" charset="0"/>
              </a:rPr>
              <a:t>4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Node *n2 = 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urier New" panose="02070309020205020404" pitchFamily="49" charset="0"/>
              </a:rPr>
              <a:t>7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n1);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Node *n3 = 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urier New" panose="02070309020205020404" pitchFamily="49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n2);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    // rest of main…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6E1AA-2E03-9943-9ADC-1F857FE156C9}"/>
              </a:ext>
            </a:extLst>
          </p:cNvPr>
          <p:cNvSpPr txBox="1"/>
          <p:nvPr/>
        </p:nvSpPr>
        <p:spPr>
          <a:xfrm>
            <a:off x="8631672" y="645789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0F4C4-3A9C-CB4B-863A-11D219740192}"/>
              </a:ext>
            </a:extLst>
          </p:cNvPr>
          <p:cNvSpPr txBox="1"/>
          <p:nvPr/>
        </p:nvSpPr>
        <p:spPr>
          <a:xfrm>
            <a:off x="10825597" y="4125373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main.c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305C-0334-4741-832B-D72BDCD1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2035-0FFE-974F-9540-8388E27F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000" dirty="0"/>
              <a:t>Copying your function declarations to every file you want to use them is not fun</a:t>
            </a:r>
          </a:p>
          <a:p>
            <a:pPr lvl="1" fontAlgn="base"/>
            <a:r>
              <a:rPr lang="en-US" dirty="0"/>
              <a:t>If you forget to make a change to all of them, confusing errors occur!</a:t>
            </a:r>
          </a:p>
          <a:p>
            <a:pPr fontAlgn="base"/>
            <a:r>
              <a:rPr lang="en-US" sz="2000" dirty="0"/>
              <a:t>A </a:t>
            </a:r>
            <a:r>
              <a:rPr lang="en-US" sz="2000" b="1" dirty="0">
                <a:solidFill>
                  <a:srgbClr val="4C3282"/>
                </a:solidFill>
              </a:rPr>
              <a:t>header file </a:t>
            </a:r>
            <a:r>
              <a:rPr lang="en-US" sz="2000" dirty="0"/>
              <a:t>(.h) is a file which contains just </a:t>
            </a:r>
            <a:r>
              <a:rPr lang="en-US" sz="2000" i="1" dirty="0"/>
              <a:t>declarations</a:t>
            </a:r>
            <a:endParaRPr lang="en-US" sz="2000" dirty="0"/>
          </a:p>
          <a:p>
            <a:pPr fontAlgn="base"/>
            <a:r>
              <a:rPr lang="en-US" sz="2000" dirty="0"/>
              <a:t>#include inserts the contents of a header file into your .c file</a:t>
            </a:r>
          </a:p>
          <a:p>
            <a:pPr lvl="1" fontAlgn="base"/>
            <a:r>
              <a:rPr lang="en-US" dirty="0"/>
              <a:t>Put declarations in a header, then include it in all other files</a:t>
            </a:r>
          </a:p>
          <a:p>
            <a:pPr lvl="1" fontAlgn="base"/>
            <a:r>
              <a:rPr lang="en-US" sz="1600" dirty="0"/>
              <a:t>Two types of #include</a:t>
            </a:r>
          </a:p>
          <a:p>
            <a:pPr marL="128016" lvl="1" indent="0" fontAlgn="base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2" fontAlgn="base"/>
            <a:r>
              <a:rPr lang="en-US" dirty="0"/>
              <a:t>Used to include external libraries. Does not look for other files that you created.</a:t>
            </a:r>
          </a:p>
          <a:p>
            <a:pPr marL="128016" lvl="1" indent="0" fontAlgn="base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myfile.h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lvl="2" fontAlgn="base"/>
            <a:r>
              <a:rPr lang="en-US" dirty="0"/>
              <a:t>Used to include your own headers. Searches in the same folder as the rest of your code.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495A5-0096-9D40-A70D-D51D13BC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D3C2E-B89C-2F4C-B3AD-48CD06FA9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D0B646-B05B-5D43-A81D-3211611D23AF}"/>
              </a:ext>
            </a:extLst>
          </p:cNvPr>
          <p:cNvGrpSpPr/>
          <p:nvPr/>
        </p:nvGrpSpPr>
        <p:grpSpPr>
          <a:xfrm>
            <a:off x="6882063" y="314412"/>
            <a:ext cx="5144047" cy="1402876"/>
            <a:chOff x="6946231" y="118108"/>
            <a:chExt cx="5144047" cy="14028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BB40D2-61BE-1B43-B55B-94C76BCC92D1}"/>
                </a:ext>
              </a:extLst>
            </p:cNvPr>
            <p:cNvSpPr/>
            <p:nvPr/>
          </p:nvSpPr>
          <p:spPr>
            <a:xfrm>
              <a:off x="6946231" y="118108"/>
              <a:ext cx="5103051" cy="1384995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typedef struct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Node {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value;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struct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Node *next;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 Node;</a:t>
              </a:r>
            </a:p>
            <a:p>
              <a:b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Node *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Node 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*next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BFB922-BD49-C346-A1AC-93D908A10EFD}"/>
                </a:ext>
              </a:extLst>
            </p:cNvPr>
            <p:cNvSpPr txBox="1"/>
            <p:nvPr/>
          </p:nvSpPr>
          <p:spPr>
            <a:xfrm>
              <a:off x="11290059" y="1120874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ll.h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C01023-EBA6-4249-BD98-720218BBBE93}"/>
              </a:ext>
            </a:extLst>
          </p:cNvPr>
          <p:cNvGrpSpPr/>
          <p:nvPr/>
        </p:nvGrpSpPr>
        <p:grpSpPr>
          <a:xfrm>
            <a:off x="6882062" y="1844575"/>
            <a:ext cx="5144048" cy="2506686"/>
            <a:chOff x="6946230" y="1648271"/>
            <a:chExt cx="5144048" cy="25066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FDE41A-05CD-0145-874C-C42CB5A090EF}"/>
                </a:ext>
              </a:extLst>
            </p:cNvPr>
            <p:cNvSpPr/>
            <p:nvPr/>
          </p:nvSpPr>
          <p:spPr>
            <a:xfrm>
              <a:off x="6946230" y="1648271"/>
              <a:ext cx="5144047" cy="2462213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&lt;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stdlib.h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&gt;</a:t>
              </a:r>
              <a:endParaRPr lang="en-US" sz="1400" dirty="0"/>
            </a:p>
            <a:p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&lt;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stdio.h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&gt;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ll.h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Node *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Node *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 {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*node = (Node*)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malloc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sizeof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(Node));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value;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next;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return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node;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</a:t>
              </a:r>
              <a:endParaRPr lang="en-US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14017-F122-6C47-BD40-F5E5ECF2166D}"/>
                </a:ext>
              </a:extLst>
            </p:cNvPr>
            <p:cNvSpPr txBox="1"/>
            <p:nvPr/>
          </p:nvSpPr>
          <p:spPr>
            <a:xfrm>
              <a:off x="11290059" y="3754847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ll.c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07E89E-C24F-4440-8193-F945ED4708A3}"/>
              </a:ext>
            </a:extLst>
          </p:cNvPr>
          <p:cNvGrpSpPr/>
          <p:nvPr/>
        </p:nvGrpSpPr>
        <p:grpSpPr>
          <a:xfrm>
            <a:off x="6882062" y="4413780"/>
            <a:ext cx="5144047" cy="2091885"/>
            <a:chOff x="6946230" y="4217476"/>
            <a:chExt cx="5144047" cy="20918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5D5C4B-4DC2-1C4F-9A4D-48DDA2E7DC18}"/>
                </a:ext>
              </a:extLst>
            </p:cNvPr>
            <p:cNvSpPr/>
            <p:nvPr/>
          </p:nvSpPr>
          <p:spPr>
            <a:xfrm>
              <a:off x="6946230" y="4217476"/>
              <a:ext cx="5144047" cy="2031325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ll.h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main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() {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*n1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4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NULL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*n2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7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n1);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*n3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3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n2);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    // rest of main…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</a:t>
              </a:r>
              <a:endParaRPr lang="en-US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03CC53-6E11-8946-913B-723C8993F135}"/>
                </a:ext>
              </a:extLst>
            </p:cNvPr>
            <p:cNvSpPr txBox="1"/>
            <p:nvPr/>
          </p:nvSpPr>
          <p:spPr>
            <a:xfrm>
              <a:off x="10982281" y="5909251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52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305C-0334-4741-832B-D72BDCD1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2035-0FFE-974F-9540-8388E27F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/>
          <a:lstStyle/>
          <a:p>
            <a:pPr fontAlgn="base"/>
            <a:r>
              <a:rPr lang="en-US" sz="2000" dirty="0"/>
              <a:t>Consider the following header structure:</a:t>
            </a:r>
          </a:p>
          <a:p>
            <a:pPr lvl="1" fontAlgn="base"/>
            <a:r>
              <a:rPr lang="en-US" dirty="0"/>
              <a:t>Header A includes header B.</a:t>
            </a:r>
          </a:p>
          <a:p>
            <a:pPr lvl="1" fontAlgn="base"/>
            <a:r>
              <a:rPr lang="en-US" dirty="0"/>
              <a:t>Header C includes header B.</a:t>
            </a:r>
          </a:p>
          <a:p>
            <a:pPr lvl="1" fontAlgn="base"/>
            <a:r>
              <a:rPr lang="en-US" dirty="0"/>
              <a:t>A source code file includes headers A and C.</a:t>
            </a:r>
          </a:p>
          <a:p>
            <a:pPr lvl="1" fontAlgn="base"/>
            <a:r>
              <a:rPr lang="en-US" dirty="0"/>
              <a:t>The code now includes two copies of header B!</a:t>
            </a:r>
          </a:p>
          <a:p>
            <a:pPr lvl="1" fontAlgn="base"/>
            <a:r>
              <a:rPr lang="en-US" dirty="0"/>
              <a:t>Solution: "</a:t>
            </a:r>
            <a:r>
              <a:rPr lang="en-US" b="1" dirty="0">
                <a:solidFill>
                  <a:srgbClr val="4C3282"/>
                </a:solidFill>
              </a:rPr>
              <a:t>header guard</a:t>
            </a:r>
            <a:r>
              <a:rPr lang="en-US" dirty="0"/>
              <a:t>”</a:t>
            </a:r>
          </a:p>
          <a:p>
            <a:pPr lvl="2" fontAlgn="base"/>
            <a:r>
              <a:rPr lang="en-US" dirty="0"/>
              <a:t>Uses </a:t>
            </a:r>
            <a:r>
              <a:rPr lang="en-US" dirty="0" err="1"/>
              <a:t>ifndef</a:t>
            </a:r>
            <a:r>
              <a:rPr lang="en-US" dirty="0"/>
              <a:t> to check if header is already defined for this file</a:t>
            </a:r>
          </a:p>
          <a:p>
            <a:pPr fontAlgn="base"/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495A5-0096-9D40-A70D-D51D13BC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D3C2E-B89C-2F4C-B3AD-48CD06FA9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B40D2-61BE-1B43-B55B-94C76BCC92D1}"/>
              </a:ext>
            </a:extLst>
          </p:cNvPr>
          <p:cNvSpPr/>
          <p:nvPr/>
        </p:nvSpPr>
        <p:spPr>
          <a:xfrm>
            <a:off x="5731759" y="170319"/>
            <a:ext cx="6096000" cy="286232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AF00DB"/>
                </a:solidFill>
                <a:latin typeface="Courier New" panose="02070309020205020404" pitchFamily="49" charset="0"/>
              </a:rPr>
              <a:t>ifndef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LL_H</a:t>
            </a:r>
            <a:endParaRPr lang="en-US" dirty="0"/>
          </a:p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#define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LL_H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Node {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value;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Node *next;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 Node;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Node *</a:t>
            </a:r>
            <a:r>
              <a:rPr lang="en-US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Node *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#endif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FB922-BD49-C346-A1AC-93D908A10EFD}"/>
              </a:ext>
            </a:extLst>
          </p:cNvPr>
          <p:cNvSpPr txBox="1"/>
          <p:nvPr/>
        </p:nvSpPr>
        <p:spPr>
          <a:xfrm>
            <a:off x="11068536" y="2632531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DE41A-05CD-0145-874C-C42CB5A090EF}"/>
              </a:ext>
            </a:extLst>
          </p:cNvPr>
          <p:cNvSpPr/>
          <p:nvPr/>
        </p:nvSpPr>
        <p:spPr>
          <a:xfrm>
            <a:off x="5711707" y="3125598"/>
            <a:ext cx="6096000" cy="3416320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urier New" panose="02070309020205020404" pitchFamily="49" charset="0"/>
              </a:rPr>
              <a:t>stdlib.h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&gt;</a:t>
            </a:r>
            <a:endParaRPr lang="en-US" dirty="0"/>
          </a:p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urier New" panose="02070309020205020404" pitchFamily="49" charset="0"/>
              </a:rPr>
              <a:t>stdio.h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&gt;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urier New" panose="02070309020205020404" pitchFamily="49" charset="0"/>
              </a:rPr>
              <a:t>ll.h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Node *</a:t>
            </a:r>
            <a:r>
              <a:rPr lang="en-US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Node *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Node *node = (Node*)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malloc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(Node));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value;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next;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node;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14017-F122-6C47-BD40-F5E5ECF2166D}"/>
              </a:ext>
            </a:extLst>
          </p:cNvPr>
          <p:cNvSpPr txBox="1"/>
          <p:nvPr/>
        </p:nvSpPr>
        <p:spPr>
          <a:xfrm>
            <a:off x="11051776" y="6194614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10B0D4-2057-0248-A94A-E01612C6C262}"/>
              </a:ext>
            </a:extLst>
          </p:cNvPr>
          <p:cNvGrpSpPr/>
          <p:nvPr/>
        </p:nvGrpSpPr>
        <p:grpSpPr>
          <a:xfrm>
            <a:off x="384293" y="3966201"/>
            <a:ext cx="5085347" cy="2628523"/>
            <a:chOff x="208548" y="3637638"/>
            <a:chExt cx="5085347" cy="26285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5D5C4B-4DC2-1C4F-9A4D-48DDA2E7DC18}"/>
                </a:ext>
              </a:extLst>
            </p:cNvPr>
            <p:cNvSpPr/>
            <p:nvPr/>
          </p:nvSpPr>
          <p:spPr>
            <a:xfrm>
              <a:off x="208548" y="3637638"/>
              <a:ext cx="5085347" cy="2585323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r>
                <a:rPr lang="en-US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ll.h</a:t>
              </a:r>
              <a:r>
                <a:rPr lang="en-US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endParaRPr lang="en-US" dirty="0"/>
            </a:p>
            <a:p>
              <a:br>
                <a:rPr lang="en-US" dirty="0"/>
              </a:b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main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() {</a:t>
              </a:r>
              <a:endParaRPr lang="en-US" dirty="0"/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*n1 = </a:t>
              </a:r>
              <a:r>
                <a:rPr lang="en-US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4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NULL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);</a:t>
              </a:r>
              <a:endParaRPr lang="en-US" dirty="0"/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*n2 = </a:t>
              </a:r>
              <a:r>
                <a:rPr lang="en-US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7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n1);</a:t>
              </a:r>
              <a:endParaRPr lang="en-US" dirty="0"/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*n3 = </a:t>
              </a:r>
              <a:r>
                <a:rPr lang="en-US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3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n2);</a:t>
              </a:r>
              <a:endParaRPr lang="en-US" dirty="0"/>
            </a:p>
            <a:p>
              <a:br>
                <a:rPr lang="en-US" dirty="0"/>
              </a:br>
              <a:r>
                <a:rPr lang="en-US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    // rest of main…</a:t>
              </a:r>
              <a:endParaRPr lang="en-US" dirty="0"/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03CC53-6E11-8946-913B-723C8993F135}"/>
                </a:ext>
              </a:extLst>
            </p:cNvPr>
            <p:cNvSpPr txBox="1"/>
            <p:nvPr/>
          </p:nvSpPr>
          <p:spPr>
            <a:xfrm>
              <a:off x="4185899" y="5866051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D108B-4616-F144-BCAE-3B8287DE8FD5}"/>
              </a:ext>
            </a:extLst>
          </p:cNvPr>
          <p:cNvSpPr/>
          <p:nvPr/>
        </p:nvSpPr>
        <p:spPr>
          <a:xfrm>
            <a:off x="5469640" y="89394"/>
            <a:ext cx="2435107" cy="7344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8E989B-5983-2542-A834-778ECD9F86D4}"/>
              </a:ext>
            </a:extLst>
          </p:cNvPr>
          <p:cNvSpPr/>
          <p:nvPr/>
        </p:nvSpPr>
        <p:spPr>
          <a:xfrm>
            <a:off x="5521265" y="2666668"/>
            <a:ext cx="1217554" cy="4468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487C-B932-E447-AE08-403EDD62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&amp; Object Files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2789-BB7B-5045-B909-59BF410E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000" dirty="0"/>
              <a:t>Remember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dirty="0"/>
              <a:t>?</a:t>
            </a:r>
          </a:p>
          <a:p>
            <a:pPr fontAlgn="base"/>
            <a:r>
              <a:rPr lang="en-US" sz="2000" dirty="0"/>
              <a:t>Tells our .c file what function declarations are in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000" dirty="0"/>
              <a:t> </a:t>
            </a:r>
          </a:p>
          <a:p>
            <a:pPr lvl="1" fontAlgn="base"/>
            <a:r>
              <a:rPr lang="en-US" sz="1600" dirty="0"/>
              <a:t>but what about the function definitions? (i.e. the code)</a:t>
            </a:r>
          </a:p>
          <a:p>
            <a:pPr lvl="1" fontAlgn="base"/>
            <a:r>
              <a:rPr lang="en-US" sz="1600" dirty="0"/>
              <a:t>We don't have access 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/>
            <a:r>
              <a:rPr lang="en-US" sz="2000" dirty="0"/>
              <a:t>Instead, we have a pre-compiled library that contains the function definitions</a:t>
            </a:r>
          </a:p>
          <a:p>
            <a:pPr lvl="1" fontAlgn="base"/>
            <a:r>
              <a:rPr lang="en-US" dirty="0"/>
              <a:t>The </a:t>
            </a:r>
            <a:r>
              <a:rPr lang="en-US" dirty="0" err="1"/>
              <a:t>stdio</a:t>
            </a:r>
            <a:r>
              <a:rPr lang="en-US" dirty="0"/>
              <a:t> library is included by default with </a:t>
            </a:r>
            <a:r>
              <a:rPr lang="en-US" dirty="0" err="1"/>
              <a:t>gcc</a:t>
            </a:r>
            <a:endParaRPr lang="en-US" dirty="0"/>
          </a:p>
          <a:p>
            <a:pPr fontAlgn="base"/>
            <a:r>
              <a:rPr lang="en-US" sz="2000" dirty="0"/>
              <a:t>In C, these "libraries" are called </a:t>
            </a:r>
            <a:r>
              <a:rPr lang="en-US" sz="2000" b="1" dirty="0">
                <a:solidFill>
                  <a:srgbClr val="4C3282"/>
                </a:solidFill>
              </a:rPr>
              <a:t>object</a:t>
            </a:r>
            <a:r>
              <a:rPr lang="en-US" sz="2000" dirty="0"/>
              <a:t> files</a:t>
            </a:r>
          </a:p>
          <a:p>
            <a:pPr lvl="1" fontAlgn="base"/>
            <a:r>
              <a:rPr lang="en-US" sz="1600" b="1" dirty="0">
                <a:solidFill>
                  <a:srgbClr val="4C3282"/>
                </a:solidFill>
              </a:rPr>
              <a:t>Object files</a:t>
            </a:r>
            <a:r>
              <a:rPr lang="en-US" sz="1600" dirty="0"/>
              <a:t> contain the machine code for the functions within</a:t>
            </a:r>
            <a:endParaRPr lang="en-US" sz="1600" i="1" dirty="0"/>
          </a:p>
          <a:p>
            <a:pPr lvl="1" fontAlgn="base"/>
            <a:r>
              <a:rPr lang="en-US" sz="1600" dirty="0"/>
              <a:t>When compiled, a function is turned into "</a:t>
            </a:r>
            <a:r>
              <a:rPr lang="en-US" sz="1600" b="1" dirty="0">
                <a:solidFill>
                  <a:srgbClr val="4C3282"/>
                </a:solidFill>
              </a:rPr>
              <a:t>machine code</a:t>
            </a:r>
            <a:r>
              <a:rPr lang="en-US" sz="1600" dirty="0"/>
              <a:t>" which the physical CPU electronics can understand</a:t>
            </a:r>
          </a:p>
          <a:p>
            <a:pPr marL="0" indent="0" fontAlgn="base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CA5A7-86C2-2141-B216-7211FFD9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1D6F9-3BA4-4146-B645-FE72C2E5B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9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B028-EF8A-B841-91CC-21D64FE5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B7EEF-C7FD-8642-A25D-A6EE53C9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000" dirty="0"/>
              <a:t>Every time you have compiled something with </a:t>
            </a:r>
            <a:r>
              <a:rPr lang="en-US" sz="2000" dirty="0" err="1"/>
              <a:t>gcc</a:t>
            </a:r>
            <a:r>
              <a:rPr lang="en-US" sz="2000" dirty="0"/>
              <a:t>, you have actually been doing </a:t>
            </a:r>
            <a:r>
              <a:rPr lang="en-US" sz="2000" i="1" dirty="0"/>
              <a:t>two </a:t>
            </a:r>
            <a:r>
              <a:rPr lang="en-US" sz="2000" dirty="0"/>
              <a:t>things:</a:t>
            </a:r>
          </a:p>
          <a:p>
            <a:pPr lvl="1" fontAlgn="base"/>
            <a:r>
              <a:rPr lang="en-US" sz="1600" b="1" dirty="0">
                <a:solidFill>
                  <a:srgbClr val="4C3282"/>
                </a:solidFill>
              </a:rPr>
              <a:t>Compiling</a:t>
            </a:r>
            <a:r>
              <a:rPr lang="en-US" sz="1600" dirty="0"/>
              <a:t>: Translating C code (a single .c file) into machine code stored in </a:t>
            </a:r>
            <a:r>
              <a:rPr lang="en-US" sz="1600" dirty="0">
                <a:solidFill>
                  <a:srgbClr val="4C3282"/>
                </a:solidFill>
              </a:rPr>
              <a:t>object</a:t>
            </a:r>
            <a:r>
              <a:rPr lang="en-US" sz="1600" i="1" dirty="0">
                <a:solidFill>
                  <a:srgbClr val="4C3282"/>
                </a:solidFill>
              </a:rPr>
              <a:t> </a:t>
            </a:r>
            <a:r>
              <a:rPr lang="en-US" sz="1600" dirty="0">
                <a:solidFill>
                  <a:srgbClr val="4C3282"/>
                </a:solidFill>
              </a:rPr>
              <a:t>files</a:t>
            </a:r>
          </a:p>
          <a:p>
            <a:pPr lvl="1" fontAlgn="base"/>
            <a:r>
              <a:rPr lang="en-US" sz="1600" b="1" dirty="0">
                <a:solidFill>
                  <a:srgbClr val="4C3282"/>
                </a:solidFill>
              </a:rPr>
              <a:t>Linking</a:t>
            </a:r>
            <a:r>
              <a:rPr lang="en-US" sz="1600" dirty="0"/>
              <a:t>: Combining many object files into one executable </a:t>
            </a:r>
          </a:p>
          <a:p>
            <a:pPr fontAlgn="base"/>
            <a:r>
              <a:rPr lang="en-US" sz="2000" dirty="0"/>
              <a:t>Why separate these two?</a:t>
            </a:r>
          </a:p>
          <a:p>
            <a:pPr lvl="1" fontAlgn="base"/>
            <a:r>
              <a:rPr lang="en-US" dirty="0"/>
              <a:t>Compile each object once and re-use it for multiple executables</a:t>
            </a:r>
          </a:p>
          <a:p>
            <a:pPr lvl="1" fontAlgn="base"/>
            <a:r>
              <a:rPr lang="en-US" dirty="0"/>
              <a:t>Building multiple programs which use some of the same source code doesn’t require recompilation</a:t>
            </a:r>
          </a:p>
          <a:p>
            <a:pPr lvl="1" fontAlgn="base"/>
            <a:r>
              <a:rPr lang="en-US" b="1" dirty="0">
                <a:solidFill>
                  <a:srgbClr val="4C3282"/>
                </a:solidFill>
              </a:rPr>
              <a:t>incremental compilation</a:t>
            </a:r>
            <a:r>
              <a:rPr lang="en-US" dirty="0"/>
              <a:t>: Huge projects can take hours or days to compile from scratch! We can save time by only re-compiling what has changed.</a:t>
            </a:r>
          </a:p>
          <a:p>
            <a:pPr lvl="2" fontAlgn="base"/>
            <a:r>
              <a:rPr lang="en-US" dirty="0"/>
              <a:t>Slow-to-compile files which you don't change often don't have to be re-compiled</a:t>
            </a:r>
          </a:p>
          <a:p>
            <a:pPr lvl="1" fontAlgn="base"/>
            <a:endParaRPr lang="en-US" dirty="0"/>
          </a:p>
          <a:p>
            <a:pPr fontAlgn="base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EB7C5-AFDE-4543-BA2A-FB38BB4C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CA856-1038-1B4B-BBB9-0DCE0BF9A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DCE04-F8A6-8F42-A4FA-6265BF8E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8" y="4776003"/>
            <a:ext cx="11544300" cy="101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BB4A3-701B-4A40-95D9-564B79265CE1}"/>
              </a:ext>
            </a:extLst>
          </p:cNvPr>
          <p:cNvSpPr txBox="1"/>
          <p:nvPr/>
        </p:nvSpPr>
        <p:spPr>
          <a:xfrm>
            <a:off x="250982" y="5521871"/>
            <a:ext cx="1433439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Programmer code – source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A3B10-5B88-AA40-96D7-FAB56850101B}"/>
              </a:ext>
            </a:extLst>
          </p:cNvPr>
          <p:cNvSpPr txBox="1"/>
          <p:nvPr/>
        </p:nvSpPr>
        <p:spPr>
          <a:xfrm>
            <a:off x="5329406" y="5523966"/>
            <a:ext cx="1604748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Compiled machine code – object file</a:t>
            </a:r>
          </a:p>
        </p:txBody>
      </p:sp>
    </p:spTree>
    <p:extLst>
      <p:ext uri="{BB962C8B-B14F-4D97-AF65-F5344CB8AC3E}">
        <p14:creationId xmlns:p14="http://schemas.microsoft.com/office/powerpoint/2010/main" val="2459680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23982</TotalTime>
  <Words>3070</Words>
  <Application>Microsoft Macintosh PowerPoint</Application>
  <PresentationFormat>Widescreen</PresentationFormat>
  <Paragraphs>424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13: Multifile C Management</vt:lpstr>
      <vt:lpstr>Administrivia</vt:lpstr>
      <vt:lpstr>Linked Lists</vt:lpstr>
      <vt:lpstr>Multi-File C Programming</vt:lpstr>
      <vt:lpstr>Sharing code across files</vt:lpstr>
      <vt:lpstr>Header Files</vt:lpstr>
      <vt:lpstr>Header Guards</vt:lpstr>
      <vt:lpstr>Libraries &amp; Object Files in C</vt:lpstr>
      <vt:lpstr>Linking in C</vt:lpstr>
      <vt:lpstr>Dependency Tree: linked list project</vt:lpstr>
      <vt:lpstr>Example</vt:lpstr>
      <vt:lpstr>Make Files</vt:lpstr>
      <vt:lpstr>More Make Tools</vt:lpstr>
      <vt:lpstr>Phony Targets</vt:lpstr>
      <vt:lpstr>Example Makefile</vt:lpstr>
      <vt:lpstr>Example</vt:lpstr>
      <vt:lpstr>Appendix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232</cp:revision>
  <dcterms:created xsi:type="dcterms:W3CDTF">2018-03-22T00:41:11Z</dcterms:created>
  <dcterms:modified xsi:type="dcterms:W3CDTF">2020-10-28T16:17:50Z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