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ey Champion" initials="KC" lastIdx="1" clrIdx="0">
    <p:extLst>
      <p:ext uri="{19B8F6BF-5375-455C-9EA6-DF929625EA0E}">
        <p15:presenceInfo xmlns:p15="http://schemas.microsoft.com/office/powerpoint/2012/main" userId="c1130ab030728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6" autoAdjust="0"/>
    <p:restoredTop sz="94910"/>
  </p:normalViewPr>
  <p:slideViewPr>
    <p:cSldViewPr snapToGrid="0">
      <p:cViewPr>
        <p:scale>
          <a:sx n="80" d="100"/>
          <a:sy n="80" d="100"/>
        </p:scale>
        <p:origin x="368" y="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10/20/20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10/20/20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10/20/20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10/20/20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10/20/20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10/20/20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12: Structs and Multi File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C56F-1820-B94A-ADBC-DE6F9848BFA7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#12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2511-9C69-5443-A9F4-0E740A22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00763-F36D-6F49-A8E6-7D7E4013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15688-4BE8-8743-903E-10164DE8D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28128-0F1C-4A46-8656-84E39422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68" y="1371652"/>
            <a:ext cx="9474200" cy="8255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F64E88-4F09-F642-B95A-EB913155CDA5}"/>
              </a:ext>
            </a:extLst>
          </p:cNvPr>
          <p:cNvGrpSpPr/>
          <p:nvPr/>
        </p:nvGrpSpPr>
        <p:grpSpPr>
          <a:xfrm>
            <a:off x="1369605" y="2766260"/>
            <a:ext cx="9598526" cy="3688591"/>
            <a:chOff x="760664" y="2766260"/>
            <a:chExt cx="9598526" cy="36885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BFAEA8-2F43-8749-8C16-687F56356EFB}"/>
                </a:ext>
              </a:extLst>
            </p:cNvPr>
            <p:cNvSpPr/>
            <p:nvPr/>
          </p:nvSpPr>
          <p:spPr>
            <a:xfrm>
              <a:off x="931872" y="2915421"/>
              <a:ext cx="5236996" cy="31085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&lt;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stdlib.h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&gt;</a:t>
              </a:r>
              <a:endParaRPr lang="en-US" sz="1400" dirty="0"/>
            </a:p>
            <a:p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&lt;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stdio.h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&gt;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typedef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struct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Node {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value;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struct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Node *next;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 Node;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Node *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Node *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 {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*node = (Node*)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malloc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sizeof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(Node));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value;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next;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return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node;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282248-0381-3245-A43F-26ED2511D605}"/>
                </a:ext>
              </a:extLst>
            </p:cNvPr>
            <p:cNvSpPr/>
            <p:nvPr/>
          </p:nvSpPr>
          <p:spPr>
            <a:xfrm>
              <a:off x="6401784" y="2915421"/>
              <a:ext cx="3957406" cy="35394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main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() {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*n1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4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NULL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*n2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7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n1);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*n3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3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n2);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printf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    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"%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d%d%d</a:t>
              </a:r>
              <a:r>
                <a:rPr lang="en-US" sz="1400" dirty="0">
                  <a:solidFill>
                    <a:srgbClr val="EE0000"/>
                  </a:solidFill>
                  <a:latin typeface="Courier New" panose="02070309020205020404" pitchFamily="49" charset="0"/>
                </a:rPr>
                <a:t>\n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n3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n3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n3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);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free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(n3);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free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(n2);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free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(n1);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0C72CB-92A9-9E44-A25F-58D3CFE522BA}"/>
                </a:ext>
              </a:extLst>
            </p:cNvPr>
            <p:cNvSpPr/>
            <p:nvPr/>
          </p:nvSpPr>
          <p:spPr>
            <a:xfrm>
              <a:off x="760664" y="2766260"/>
              <a:ext cx="9474200" cy="3688591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4B51-531A-3D4D-99B0-D3BF9A15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Multi-File 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23BE-026D-5347-9DA7-36BF2A94A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split C into multiple files!</a:t>
            </a:r>
          </a:p>
          <a:p>
            <a:pPr lvl="1"/>
            <a:r>
              <a:rPr lang="en-US" dirty="0"/>
              <a:t>What if we wanted to use Linked List code in a different project?</a:t>
            </a:r>
          </a:p>
          <a:p>
            <a:pPr lvl="1"/>
            <a:r>
              <a:rPr lang="en-US" dirty="0"/>
              <a:t>If the linked list code is long, it can make files unwieldy</a:t>
            </a:r>
          </a:p>
          <a:p>
            <a:pPr lvl="1"/>
            <a:r>
              <a:rPr lang="en-US" dirty="0"/>
              <a:t>What if we want to separate our “main” from the struct definitions</a:t>
            </a:r>
          </a:p>
          <a:p>
            <a:r>
              <a:rPr lang="en-US" dirty="0"/>
              <a:t>Pass all “.c” files into </a:t>
            </a:r>
            <a:r>
              <a:rPr lang="en-US" dirty="0" err="1"/>
              <a:t>gcc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try_lists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Must include code header files to enable one file to see the other, otherwise you have linking errors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C29B3-B77C-FA44-92BA-D14FAF52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2B610-4B15-4F48-A066-35FDD2705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5F305D-B4A6-314F-86A9-0DDC1515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9" y="4744247"/>
            <a:ext cx="10416646" cy="1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3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89E2-1E88-5D49-8FC0-697A4133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code across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CF215-14F2-D74A-9FF8-F9543E34D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034107" cy="4845504"/>
          </a:xfrm>
        </p:spPr>
        <p:txBody>
          <a:bodyPr/>
          <a:lstStyle/>
          <a:p>
            <a:r>
              <a:rPr lang="en-US" dirty="0"/>
              <a:t>Must always declare a function or struct in every file it’s used in</a:t>
            </a:r>
          </a:p>
          <a:p>
            <a:pPr lvl="1"/>
            <a:r>
              <a:rPr lang="en-US" dirty="0"/>
              <a:t>Thank goodness C lets us separate declarations and definitions ;)</a:t>
            </a:r>
          </a:p>
          <a:p>
            <a:pPr lvl="1"/>
            <a:r>
              <a:rPr lang="en-US" dirty="0"/>
              <a:t>Include function header as definition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Node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make_node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(int value, Node *next);</a:t>
            </a:r>
          </a:p>
          <a:p>
            <a:pPr lvl="1"/>
            <a:r>
              <a:rPr lang="en-US" dirty="0"/>
              <a:t>Include struct type definition 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Node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value;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Node *next;</a:t>
            </a:r>
          </a:p>
          <a:p>
            <a:pPr marL="12801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Node;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91987-DEC4-9842-8966-D64E976E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56A2C-D80B-B24D-902D-9342D51EF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4D84C-BDA9-404B-B998-EBB2ACCB57BE}"/>
              </a:ext>
            </a:extLst>
          </p:cNvPr>
          <p:cNvSpPr/>
          <p:nvPr/>
        </p:nvSpPr>
        <p:spPr>
          <a:xfrm>
            <a:off x="4314460" y="3494735"/>
            <a:ext cx="5117431" cy="3323987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A31515"/>
                </a:solidFill>
                <a:latin typeface="Courier New" panose="02070309020205020404" pitchFamily="49" charset="0"/>
              </a:rPr>
              <a:t>stdlib.h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&gt;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typedef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Node {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value;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Node *next;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 Node;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Node *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Node *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Node *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Node *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Node *node = (Node*)</a:t>
            </a:r>
            <a:r>
              <a:rPr lang="en-US" sz="1400" dirty="0">
                <a:solidFill>
                  <a:srgbClr val="795E26"/>
                </a:solidFill>
                <a:latin typeface="Courier New" panose="02070309020205020404" pitchFamily="49" charset="0"/>
              </a:rPr>
              <a:t>malloc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urier New" panose="02070309020205020404" pitchFamily="49" charset="0"/>
              </a:rPr>
              <a:t>sizeof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(Node));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-&gt;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value;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-&gt;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next;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node;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FDDB24-C016-0A47-B87A-8123701D6660}"/>
              </a:ext>
            </a:extLst>
          </p:cNvPr>
          <p:cNvSpPr/>
          <p:nvPr/>
        </p:nvSpPr>
        <p:spPr>
          <a:xfrm>
            <a:off x="7570140" y="770609"/>
            <a:ext cx="4359443" cy="3754874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A31515"/>
                </a:solidFill>
                <a:latin typeface="Courier New" panose="02070309020205020404" pitchFamily="49" charset="0"/>
              </a:rPr>
              <a:t>stdlib.h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&gt;</a:t>
            </a:r>
            <a:endParaRPr lang="en-US" sz="1400" dirty="0"/>
          </a:p>
          <a:p>
            <a:r>
              <a:rPr lang="en-US" sz="1400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A31515"/>
                </a:solidFill>
                <a:latin typeface="Courier New" panose="02070309020205020404" pitchFamily="49" charset="0"/>
              </a:rPr>
              <a:t>stdio.h</a:t>
            </a:r>
            <a:r>
              <a:rPr lang="en-US" sz="1400" dirty="0">
                <a:solidFill>
                  <a:srgbClr val="A31515"/>
                </a:solidFill>
                <a:latin typeface="Courier New" panose="02070309020205020404" pitchFamily="49" charset="0"/>
              </a:rPr>
              <a:t>&gt;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typedef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Node {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value;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Node *next;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 Node;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Node *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Node *</a:t>
            </a:r>
            <a:r>
              <a:rPr lang="en-US" sz="1400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95E26"/>
                </a:solidFill>
                <a:latin typeface="Courier New" panose="02070309020205020404" pitchFamily="49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() {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Node *n1 = 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urier New" panose="02070309020205020404" pitchFamily="49" charset="0"/>
              </a:rPr>
              <a:t>4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NULL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Node *n2 = 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urier New" panose="02070309020205020404" pitchFamily="49" charset="0"/>
              </a:rPr>
              <a:t>7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n1);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Node *n3 = </a:t>
            </a:r>
            <a:r>
              <a:rPr lang="en-US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urier New" panose="02070309020205020404" pitchFamily="49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n2);</a:t>
            </a:r>
            <a:endParaRPr lang="en-US" sz="1400" dirty="0"/>
          </a:p>
          <a:p>
            <a:br>
              <a:rPr lang="en-US" sz="1400" dirty="0"/>
            </a:br>
            <a:r>
              <a:rPr lang="en-US" sz="1400" dirty="0">
                <a:solidFill>
                  <a:srgbClr val="008000"/>
                </a:solidFill>
                <a:latin typeface="Courier New" panose="02070309020205020404" pitchFamily="49" charset="0"/>
              </a:rPr>
              <a:t>    // rest of main…</a:t>
            </a:r>
            <a:endParaRPr lang="en-US" sz="1400" dirty="0"/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6E1AA-2E03-9943-9ADC-1F857FE156C9}"/>
              </a:ext>
            </a:extLst>
          </p:cNvPr>
          <p:cNvSpPr txBox="1"/>
          <p:nvPr/>
        </p:nvSpPr>
        <p:spPr>
          <a:xfrm>
            <a:off x="8631672" y="645789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0F4C4-3A9C-CB4B-863A-11D219740192}"/>
              </a:ext>
            </a:extLst>
          </p:cNvPr>
          <p:cNvSpPr txBox="1"/>
          <p:nvPr/>
        </p:nvSpPr>
        <p:spPr>
          <a:xfrm>
            <a:off x="10825597" y="4125373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main.c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305C-0334-4741-832B-D72BDCD1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2035-0FFE-974F-9540-8388E27F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/>
          <a:lstStyle/>
          <a:p>
            <a:pPr fontAlgn="base"/>
            <a:r>
              <a:rPr lang="en-US" sz="2000" dirty="0"/>
              <a:t>Copying your function declarations to every file you want to use them is not fun</a:t>
            </a:r>
          </a:p>
          <a:p>
            <a:pPr lvl="1" fontAlgn="base"/>
            <a:r>
              <a:rPr lang="en-US" dirty="0"/>
              <a:t>If you forget to make a change to all of them, confusing errors occur!</a:t>
            </a:r>
          </a:p>
          <a:p>
            <a:pPr fontAlgn="base"/>
            <a:r>
              <a:rPr lang="en-US" sz="2000" dirty="0"/>
              <a:t>A </a:t>
            </a:r>
            <a:r>
              <a:rPr lang="en-US" sz="2000" b="1" i="1" dirty="0">
                <a:solidFill>
                  <a:srgbClr val="4C3282"/>
                </a:solidFill>
              </a:rPr>
              <a:t>header file</a:t>
            </a:r>
            <a:r>
              <a:rPr lang="en-US" sz="2000" b="1" dirty="0">
                <a:solidFill>
                  <a:srgbClr val="4C3282"/>
                </a:solidFill>
              </a:rPr>
              <a:t> </a:t>
            </a:r>
            <a:r>
              <a:rPr lang="en-US" sz="2000" dirty="0"/>
              <a:t>(.h) is a file which contains just </a:t>
            </a:r>
            <a:r>
              <a:rPr lang="en-US" sz="2000" i="1" dirty="0"/>
              <a:t>declarations</a:t>
            </a:r>
            <a:endParaRPr lang="en-US" sz="2000" dirty="0"/>
          </a:p>
          <a:p>
            <a:pPr fontAlgn="base"/>
            <a:r>
              <a:rPr lang="en-US" sz="2000" dirty="0"/>
              <a:t>#include inserts the contents of a header file into your .c file</a:t>
            </a:r>
          </a:p>
          <a:p>
            <a:pPr lvl="1" fontAlgn="base"/>
            <a:r>
              <a:rPr lang="en-US" dirty="0"/>
              <a:t>Put declarations in a header, then include it in all other files</a:t>
            </a:r>
          </a:p>
          <a:p>
            <a:pPr lvl="1" fontAlgn="base"/>
            <a:r>
              <a:rPr lang="en-US" sz="1600" dirty="0"/>
              <a:t>Two types of #include</a:t>
            </a:r>
          </a:p>
          <a:p>
            <a:pPr marL="128016" lvl="1" indent="0" fontAlgn="base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2" fontAlgn="base"/>
            <a:r>
              <a:rPr lang="en-US" dirty="0"/>
              <a:t>Used to include external libraries. Does not look for other files that you created.</a:t>
            </a:r>
          </a:p>
          <a:p>
            <a:pPr marL="128016" lvl="1" indent="0" fontAlgn="base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myfile.h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2" fontAlgn="base"/>
            <a:r>
              <a:rPr lang="en-US" dirty="0"/>
              <a:t>Used to include your own headers. Searches in the same folder as the rest of your code.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495A5-0096-9D40-A70D-D51D13BC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D3C2E-B89C-2F4C-B3AD-48CD06FA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D0B646-B05B-5D43-A81D-3211611D23AF}"/>
              </a:ext>
            </a:extLst>
          </p:cNvPr>
          <p:cNvGrpSpPr/>
          <p:nvPr/>
        </p:nvGrpSpPr>
        <p:grpSpPr>
          <a:xfrm>
            <a:off x="6882063" y="314412"/>
            <a:ext cx="5144047" cy="1402876"/>
            <a:chOff x="6946231" y="118108"/>
            <a:chExt cx="5144047" cy="14028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BB40D2-61BE-1B43-B55B-94C76BCC92D1}"/>
                </a:ext>
              </a:extLst>
            </p:cNvPr>
            <p:cNvSpPr/>
            <p:nvPr/>
          </p:nvSpPr>
          <p:spPr>
            <a:xfrm>
              <a:off x="6946231" y="118108"/>
              <a:ext cx="5103051" cy="1384995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typedef struct Node {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   int value;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    struct Node *next;</a:t>
              </a:r>
            </a:p>
            <a:p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 Node;</a:t>
              </a:r>
            </a:p>
            <a:p>
              <a:b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*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make_node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(int value, Node *next);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BFB922-BD49-C346-A1AC-93D908A10EFD}"/>
                </a:ext>
              </a:extLst>
            </p:cNvPr>
            <p:cNvSpPr txBox="1"/>
            <p:nvPr/>
          </p:nvSpPr>
          <p:spPr>
            <a:xfrm>
              <a:off x="11290059" y="1120874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ll.h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C01023-EBA6-4249-BD98-720218BBBE93}"/>
              </a:ext>
            </a:extLst>
          </p:cNvPr>
          <p:cNvGrpSpPr/>
          <p:nvPr/>
        </p:nvGrpSpPr>
        <p:grpSpPr>
          <a:xfrm>
            <a:off x="6882062" y="1844575"/>
            <a:ext cx="5144048" cy="2506686"/>
            <a:chOff x="6946230" y="1648271"/>
            <a:chExt cx="5144048" cy="25066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FDE41A-05CD-0145-874C-C42CB5A090EF}"/>
                </a:ext>
              </a:extLst>
            </p:cNvPr>
            <p:cNvSpPr/>
            <p:nvPr/>
          </p:nvSpPr>
          <p:spPr>
            <a:xfrm>
              <a:off x="6946230" y="1648271"/>
              <a:ext cx="5144047" cy="2462213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&lt;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stdlib.h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&gt;</a:t>
              </a:r>
              <a:endParaRPr lang="en-US" sz="1400" dirty="0"/>
            </a:p>
            <a:p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&lt;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stdio.h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&gt;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ll.h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Node *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Node *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 {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*node = (Node*)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malloc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 err="1">
                  <a:solidFill>
                    <a:srgbClr val="0000FF"/>
                  </a:solidFill>
                  <a:latin typeface="Courier New" panose="02070309020205020404" pitchFamily="49" charset="0"/>
                </a:rPr>
                <a:t>sizeof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(Node));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value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value;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-&gt;</a:t>
              </a:r>
              <a:r>
                <a:rPr lang="en-US" sz="1400" dirty="0">
                  <a:solidFill>
                    <a:srgbClr val="001080"/>
                  </a:solidFill>
                  <a:latin typeface="Courier New" panose="02070309020205020404" pitchFamily="49" charset="0"/>
                </a:rPr>
                <a:t>next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next;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</a:t>
              </a:r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return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node;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A14017-F122-6C47-BD40-F5E5ECF2166D}"/>
                </a:ext>
              </a:extLst>
            </p:cNvPr>
            <p:cNvSpPr txBox="1"/>
            <p:nvPr/>
          </p:nvSpPr>
          <p:spPr>
            <a:xfrm>
              <a:off x="11290059" y="3754847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ll.c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07E89E-C24F-4440-8193-F945ED4708A3}"/>
              </a:ext>
            </a:extLst>
          </p:cNvPr>
          <p:cNvGrpSpPr/>
          <p:nvPr/>
        </p:nvGrpSpPr>
        <p:grpSpPr>
          <a:xfrm>
            <a:off x="6882062" y="4413780"/>
            <a:ext cx="5144047" cy="2091885"/>
            <a:chOff x="6946230" y="4217476"/>
            <a:chExt cx="5144047" cy="20918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5D5C4B-4DC2-1C4F-9A4D-48DDA2E7DC18}"/>
                </a:ext>
              </a:extLst>
            </p:cNvPr>
            <p:cNvSpPr/>
            <p:nvPr/>
          </p:nvSpPr>
          <p:spPr>
            <a:xfrm>
              <a:off x="6946230" y="4217476"/>
              <a:ext cx="5144047" cy="2031325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r>
                <a:rPr lang="en-US" sz="1400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ll.h</a:t>
              </a:r>
              <a:r>
                <a:rPr lang="en-US" sz="1400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400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main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() {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*n1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4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</a:t>
              </a:r>
              <a:r>
                <a:rPr lang="en-US" sz="1400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NULL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*n2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7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n1);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*n3 = </a:t>
              </a:r>
              <a:r>
                <a:rPr lang="en-US" sz="1400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sz="1400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3</a:t>
              </a:r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n2);</a:t>
              </a:r>
              <a:endParaRPr lang="en-US" sz="1400" dirty="0"/>
            </a:p>
            <a:p>
              <a:br>
                <a:rPr lang="en-US" sz="1400" dirty="0"/>
              </a:br>
              <a:r>
                <a:rPr lang="en-US" sz="1400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    // rest of main…</a:t>
              </a:r>
              <a:endParaRPr lang="en-US" sz="1400" dirty="0"/>
            </a:p>
            <a:p>
              <a:r>
                <a:rPr 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</a:t>
              </a:r>
              <a:endParaRPr lang="en-US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03CC53-6E11-8946-913B-723C8993F135}"/>
                </a:ext>
              </a:extLst>
            </p:cNvPr>
            <p:cNvSpPr txBox="1"/>
            <p:nvPr/>
          </p:nvSpPr>
          <p:spPr>
            <a:xfrm>
              <a:off x="10982281" y="5909251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52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305C-0334-4741-832B-D72BDCD1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2035-0FFE-974F-9540-8388E27F4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/>
          <a:lstStyle/>
          <a:p>
            <a:pPr fontAlgn="base"/>
            <a:r>
              <a:rPr lang="en-US" sz="2000" dirty="0"/>
              <a:t>Consider the following header structure:</a:t>
            </a:r>
          </a:p>
          <a:p>
            <a:pPr lvl="1" fontAlgn="base"/>
            <a:r>
              <a:rPr lang="en-US" dirty="0"/>
              <a:t>Header A includes header B.</a:t>
            </a:r>
          </a:p>
          <a:p>
            <a:pPr lvl="1" fontAlgn="base"/>
            <a:r>
              <a:rPr lang="en-US" dirty="0"/>
              <a:t>Header C includes header B.</a:t>
            </a:r>
          </a:p>
          <a:p>
            <a:pPr lvl="1" fontAlgn="base"/>
            <a:r>
              <a:rPr lang="en-US" dirty="0"/>
              <a:t>A source code file includes headers A and C.</a:t>
            </a:r>
          </a:p>
          <a:p>
            <a:pPr lvl="1" fontAlgn="base"/>
            <a:r>
              <a:rPr lang="en-US" sz="1600" dirty="0"/>
              <a:t>The code now includes two copies of header B!</a:t>
            </a:r>
          </a:p>
          <a:p>
            <a:pPr lvl="1" fontAlgn="base"/>
            <a:r>
              <a:rPr lang="en-US" sz="1600" dirty="0"/>
              <a:t>Solution: "</a:t>
            </a:r>
            <a:r>
              <a:rPr lang="en-US" sz="1600" b="1" dirty="0">
                <a:solidFill>
                  <a:srgbClr val="4C3282"/>
                </a:solidFill>
              </a:rPr>
              <a:t>header guard</a:t>
            </a:r>
            <a:r>
              <a:rPr lang="en-US" sz="1600" dirty="0"/>
              <a:t>"</a:t>
            </a:r>
          </a:p>
          <a:p>
            <a:pPr fontAlgn="base"/>
            <a:endParaRPr lang="en-US" dirty="0"/>
          </a:p>
          <a:p>
            <a:pPr lvl="1"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495A5-0096-9D40-A70D-D51D13BC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D3C2E-B89C-2F4C-B3AD-48CD06FA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B40D2-61BE-1B43-B55B-94C76BCC92D1}"/>
              </a:ext>
            </a:extLst>
          </p:cNvPr>
          <p:cNvSpPr/>
          <p:nvPr/>
        </p:nvSpPr>
        <p:spPr>
          <a:xfrm>
            <a:off x="5715000" y="47623"/>
            <a:ext cx="6096000" cy="2862322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AF00DB"/>
                </a:solidFill>
                <a:latin typeface="Courier New" panose="02070309020205020404" pitchFamily="49" charset="0"/>
              </a:rPr>
              <a:t>ifndef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LL_H</a:t>
            </a:r>
            <a:endParaRPr lang="en-US" dirty="0"/>
          </a:p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#define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LL_H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Node {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value;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Node *next;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 Node;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Node *</a:t>
            </a:r>
            <a:r>
              <a:rPr lang="en-US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Node *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#endif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FB922-BD49-C346-A1AC-93D908A10EFD}"/>
              </a:ext>
            </a:extLst>
          </p:cNvPr>
          <p:cNvSpPr txBox="1"/>
          <p:nvPr/>
        </p:nvSpPr>
        <p:spPr>
          <a:xfrm>
            <a:off x="11051777" y="250983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DE41A-05CD-0145-874C-C42CB5A090EF}"/>
              </a:ext>
            </a:extLst>
          </p:cNvPr>
          <p:cNvSpPr/>
          <p:nvPr/>
        </p:nvSpPr>
        <p:spPr>
          <a:xfrm>
            <a:off x="5711707" y="3125598"/>
            <a:ext cx="6096000" cy="3416320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urier New" panose="02070309020205020404" pitchFamily="49" charset="0"/>
              </a:rPr>
              <a:t>stdlib.h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&gt;</a:t>
            </a:r>
            <a:endParaRPr lang="en-US" dirty="0"/>
          </a:p>
          <a:p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urier New" panose="02070309020205020404" pitchFamily="49" charset="0"/>
              </a:rPr>
              <a:t>stdio.h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&gt;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#include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urier New" panose="02070309020205020404" pitchFamily="49" charset="0"/>
              </a:rPr>
              <a:t>ll.h</a:t>
            </a:r>
            <a:r>
              <a:rPr lang="en-US" dirty="0">
                <a:solidFill>
                  <a:srgbClr val="A31515"/>
                </a:solidFill>
                <a:latin typeface="Courier New" panose="02070309020205020404" pitchFamily="49" charset="0"/>
              </a:rPr>
              <a:t>"</a:t>
            </a:r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Node *</a:t>
            </a:r>
            <a:r>
              <a:rPr lang="en-US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make_node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, Node *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{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Node *node = (Node*)</a:t>
            </a:r>
            <a:r>
              <a:rPr lang="en-US" dirty="0">
                <a:solidFill>
                  <a:srgbClr val="795E26"/>
                </a:solidFill>
                <a:latin typeface="Courier New" panose="02070309020205020404" pitchFamily="49" charset="0"/>
              </a:rPr>
              <a:t>malloc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(Node));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value;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node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-&gt;</a:t>
            </a:r>
            <a:r>
              <a:rPr lang="en-US" dirty="0">
                <a:solidFill>
                  <a:srgbClr val="001080"/>
                </a:solidFill>
                <a:latin typeface="Courier New" panose="02070309020205020404" pitchFamily="49" charset="0"/>
              </a:rPr>
              <a:t>next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next;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    </a:t>
            </a:r>
            <a:r>
              <a:rPr lang="en-US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node;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14017-F122-6C47-BD40-F5E5ECF2166D}"/>
              </a:ext>
            </a:extLst>
          </p:cNvPr>
          <p:cNvSpPr txBox="1"/>
          <p:nvPr/>
        </p:nvSpPr>
        <p:spPr>
          <a:xfrm>
            <a:off x="11051776" y="6194614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endParaRPr lang="en-US" sz="2000" b="1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10B0D4-2057-0248-A94A-E01612C6C262}"/>
              </a:ext>
            </a:extLst>
          </p:cNvPr>
          <p:cNvGrpSpPr/>
          <p:nvPr/>
        </p:nvGrpSpPr>
        <p:grpSpPr>
          <a:xfrm>
            <a:off x="384293" y="3966201"/>
            <a:ext cx="5085347" cy="2628523"/>
            <a:chOff x="208548" y="3637638"/>
            <a:chExt cx="5085347" cy="26285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5D5C4B-4DC2-1C4F-9A4D-48DDA2E7DC18}"/>
                </a:ext>
              </a:extLst>
            </p:cNvPr>
            <p:cNvSpPr/>
            <p:nvPr/>
          </p:nvSpPr>
          <p:spPr>
            <a:xfrm>
              <a:off x="208548" y="3637638"/>
              <a:ext cx="5085347" cy="2585323"/>
            </a:xfrm>
            <a:prstGeom prst="rect">
              <a:avLst/>
            </a:prstGeom>
            <a:ln>
              <a:solidFill>
                <a:srgbClr val="4C328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AF00DB"/>
                  </a:solidFill>
                  <a:latin typeface="Courier New" panose="02070309020205020404" pitchFamily="49" charset="0"/>
                </a:rPr>
                <a:t>#include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 </a:t>
              </a:r>
              <a:r>
                <a:rPr lang="en-US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r>
                <a:rPr lang="en-US" dirty="0" err="1">
                  <a:solidFill>
                    <a:srgbClr val="A31515"/>
                  </a:solidFill>
                  <a:latin typeface="Courier New" panose="02070309020205020404" pitchFamily="49" charset="0"/>
                </a:rPr>
                <a:t>ll.h</a:t>
              </a:r>
              <a:r>
                <a:rPr lang="en-US" dirty="0">
                  <a:solidFill>
                    <a:srgbClr val="A31515"/>
                  </a:solidFill>
                  <a:latin typeface="Courier New" panose="02070309020205020404" pitchFamily="49" charset="0"/>
                </a:rPr>
                <a:t>"</a:t>
              </a:r>
              <a:endParaRPr lang="en-US" dirty="0"/>
            </a:p>
            <a:p>
              <a:br>
                <a:rPr lang="en-US" dirty="0"/>
              </a:b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int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dirty="0">
                  <a:solidFill>
                    <a:srgbClr val="795E26"/>
                  </a:solidFill>
                  <a:latin typeface="Courier New" panose="02070309020205020404" pitchFamily="49" charset="0"/>
                </a:rPr>
                <a:t>main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() {</a:t>
              </a:r>
              <a:endParaRPr lang="en-US" dirty="0"/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*n1 = </a:t>
              </a:r>
              <a:r>
                <a:rPr lang="en-US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4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</a:t>
              </a:r>
              <a:r>
                <a:rPr lang="en-US" dirty="0">
                  <a:solidFill>
                    <a:srgbClr val="0000FF"/>
                  </a:solidFill>
                  <a:latin typeface="Courier New" panose="02070309020205020404" pitchFamily="49" charset="0"/>
                </a:rPr>
                <a:t>NULL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);</a:t>
              </a:r>
              <a:endParaRPr lang="en-US" dirty="0"/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*n2 = </a:t>
              </a:r>
              <a:r>
                <a:rPr lang="en-US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7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n1);</a:t>
              </a:r>
              <a:endParaRPr lang="en-US" dirty="0"/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    Node *n3 = </a:t>
              </a:r>
              <a:r>
                <a:rPr lang="en-US" dirty="0" err="1">
                  <a:solidFill>
                    <a:srgbClr val="795E26"/>
                  </a:solidFill>
                  <a:latin typeface="Courier New" panose="02070309020205020404" pitchFamily="49" charset="0"/>
                </a:rPr>
                <a:t>make_node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(</a:t>
              </a:r>
              <a:r>
                <a:rPr lang="en-US" dirty="0">
                  <a:solidFill>
                    <a:srgbClr val="098658"/>
                  </a:solidFill>
                  <a:latin typeface="Courier New" panose="02070309020205020404" pitchFamily="49" charset="0"/>
                </a:rPr>
                <a:t>3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, n2);</a:t>
              </a:r>
              <a:endParaRPr lang="en-US" dirty="0"/>
            </a:p>
            <a:p>
              <a:br>
                <a:rPr lang="en-US" dirty="0"/>
              </a:br>
              <a:r>
                <a:rPr lang="en-US" dirty="0">
                  <a:solidFill>
                    <a:srgbClr val="008000"/>
                  </a:solidFill>
                  <a:latin typeface="Courier New" panose="02070309020205020404" pitchFamily="49" charset="0"/>
                </a:rPr>
                <a:t>    // rest of main…</a:t>
              </a:r>
              <a:endParaRPr lang="en-US" dirty="0"/>
            </a:p>
            <a:p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}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03CC53-6E11-8946-913B-723C8993F135}"/>
                </a:ext>
              </a:extLst>
            </p:cNvPr>
            <p:cNvSpPr txBox="1"/>
            <p:nvPr/>
          </p:nvSpPr>
          <p:spPr>
            <a:xfrm>
              <a:off x="4185899" y="5866051"/>
              <a:ext cx="1107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main.c</a:t>
              </a:r>
              <a:endParaRPr lang="en-US" sz="2000" b="1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57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487C-B932-E447-AE08-403EDD629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B2789-BB7B-5045-B909-59BF410E1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000" dirty="0"/>
              <a:t>Remember #include &lt;</a:t>
            </a:r>
            <a:r>
              <a:rPr lang="en-US" sz="2000" dirty="0" err="1"/>
              <a:t>stdio.h</a:t>
            </a:r>
            <a:r>
              <a:rPr lang="en-US" sz="2000" dirty="0"/>
              <a:t>&gt;?</a:t>
            </a:r>
          </a:p>
          <a:p>
            <a:pPr fontAlgn="base"/>
            <a:r>
              <a:rPr lang="en-US" sz="2000" dirty="0"/>
              <a:t>That tells our .c file what function declarations are in </a:t>
            </a:r>
            <a:r>
              <a:rPr lang="en-US" sz="2000" dirty="0" err="1"/>
              <a:t>stdio.h</a:t>
            </a:r>
            <a:r>
              <a:rPr lang="en-US" sz="2000" dirty="0"/>
              <a:t>, but what about the function definitions? (i.e. the code)</a:t>
            </a:r>
          </a:p>
          <a:p>
            <a:pPr fontAlgn="base"/>
            <a:r>
              <a:rPr lang="en-US" sz="2000" dirty="0"/>
              <a:t>We don't have access to </a:t>
            </a:r>
            <a:r>
              <a:rPr lang="en-US" sz="2000" dirty="0" err="1"/>
              <a:t>stdio.c</a:t>
            </a:r>
            <a:endParaRPr lang="en-US" sz="2000" dirty="0"/>
          </a:p>
          <a:p>
            <a:pPr fontAlgn="base"/>
            <a:r>
              <a:rPr lang="en-US" sz="2000" dirty="0"/>
              <a:t>Instead, we have a pre-compiled library that we can call functions within</a:t>
            </a:r>
          </a:p>
          <a:p>
            <a:pPr lvl="1" fontAlgn="base"/>
            <a:r>
              <a:rPr lang="en-US" dirty="0"/>
              <a:t>The </a:t>
            </a:r>
            <a:r>
              <a:rPr lang="en-US" dirty="0" err="1"/>
              <a:t>stdio</a:t>
            </a:r>
            <a:r>
              <a:rPr lang="en-US" dirty="0"/>
              <a:t> library is included by default with </a:t>
            </a:r>
            <a:r>
              <a:rPr lang="en-US" dirty="0" err="1"/>
              <a:t>gcc</a:t>
            </a:r>
            <a:endParaRPr lang="en-US" dirty="0"/>
          </a:p>
          <a:p>
            <a:pPr fontAlgn="base"/>
            <a:r>
              <a:rPr lang="en-US" sz="2000" dirty="0"/>
              <a:t>In C, these "libraries" are called object files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CA5A7-86C2-2141-B216-7211FFD9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1D6F9-3BA4-4146-B645-FE72C2E5B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9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F515-9B65-1248-965E-41BF30A3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8DB5-7C44-4C49-9C7D-C34369DFB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All C code is broken down into functions</a:t>
            </a:r>
          </a:p>
          <a:p>
            <a:pPr fontAlgn="base"/>
            <a:r>
              <a:rPr lang="en-US" dirty="0"/>
              <a:t>When compiled, a function is turned into "machine code" which the physical CPU electronics can understand</a:t>
            </a:r>
          </a:p>
          <a:p>
            <a:pPr fontAlgn="base"/>
            <a:r>
              <a:rPr lang="en-US" i="1" dirty="0"/>
              <a:t>Object files</a:t>
            </a:r>
            <a:r>
              <a:rPr lang="en-US" dirty="0"/>
              <a:t> contain the machine code for the functions within</a:t>
            </a:r>
            <a:endParaRPr lang="en-US" i="1" dirty="0"/>
          </a:p>
          <a:p>
            <a:pPr fontAlgn="base"/>
            <a:r>
              <a:rPr lang="en-US" dirty="0"/>
              <a:t>These define the complete behavior of a function and can be called from your own C code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A8E82-3C36-C044-8C6A-9C3A92D2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70A47-2757-0A4E-80FF-4F38D832A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88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B028-EF8A-B841-91CC-21D64FE5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B7EEF-C7FD-8642-A25D-A6EE53C9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000" dirty="0"/>
              <a:t>Every time you have compiled something with </a:t>
            </a:r>
            <a:r>
              <a:rPr lang="en-US" sz="2000" dirty="0" err="1"/>
              <a:t>gcc</a:t>
            </a:r>
            <a:r>
              <a:rPr lang="en-US" sz="2000" dirty="0"/>
              <a:t>, you have actually been doing </a:t>
            </a:r>
            <a:r>
              <a:rPr lang="en-US" sz="2000" i="1" dirty="0"/>
              <a:t>two </a:t>
            </a:r>
            <a:r>
              <a:rPr lang="en-US" sz="2000" dirty="0"/>
              <a:t>things:</a:t>
            </a:r>
          </a:p>
          <a:p>
            <a:pPr lvl="1" fontAlgn="base"/>
            <a:r>
              <a:rPr lang="en-US" dirty="0"/>
              <a:t>Compiling</a:t>
            </a:r>
          </a:p>
          <a:p>
            <a:pPr lvl="1" fontAlgn="base"/>
            <a:r>
              <a:rPr lang="en-US" dirty="0"/>
              <a:t>Linking</a:t>
            </a:r>
          </a:p>
          <a:p>
            <a:pPr fontAlgn="base"/>
            <a:r>
              <a:rPr lang="en-US" sz="2000" dirty="0"/>
              <a:t>Compiling: Translating C code (a </a:t>
            </a:r>
            <a:r>
              <a:rPr lang="en-US" sz="2000" i="1" dirty="0"/>
              <a:t>single</a:t>
            </a:r>
            <a:r>
              <a:rPr lang="en-US" sz="2000" dirty="0"/>
              <a:t> .c file) into machine code stored in </a:t>
            </a:r>
            <a:r>
              <a:rPr lang="en-US" sz="2000" i="1" dirty="0"/>
              <a:t>object files</a:t>
            </a:r>
            <a:endParaRPr lang="en-US" sz="2000" dirty="0"/>
          </a:p>
          <a:p>
            <a:pPr fontAlgn="base"/>
            <a:r>
              <a:rPr lang="en-US" sz="2000" dirty="0"/>
              <a:t>Linking: Combining many object files into one executable </a:t>
            </a:r>
          </a:p>
          <a:p>
            <a:pPr fontAlgn="base"/>
            <a:r>
              <a:rPr lang="en-US" sz="2000" dirty="0"/>
              <a:t>Building multiple programs which use some of the same source code</a:t>
            </a:r>
          </a:p>
          <a:p>
            <a:pPr lvl="1" fontAlgn="base"/>
            <a:r>
              <a:rPr lang="en-US" dirty="0"/>
              <a:t>Compile each object once and re-use it for multiple executables</a:t>
            </a:r>
          </a:p>
          <a:p>
            <a:pPr fontAlgn="base"/>
            <a:r>
              <a:rPr lang="en-US" sz="2000" dirty="0"/>
              <a:t>Many files</a:t>
            </a:r>
          </a:p>
          <a:p>
            <a:pPr lvl="1" fontAlgn="base"/>
            <a:r>
              <a:rPr lang="en-US" dirty="0"/>
              <a:t>Slow-to-compile files which you don't change often don't have to be re-compiled</a:t>
            </a:r>
          </a:p>
          <a:p>
            <a:pPr lvl="1" fontAlgn="base"/>
            <a:r>
              <a:rPr lang="en-US" dirty="0"/>
              <a:t>incremental compilation: Huge projects can take hours or days to compile from scratch! We can save time by only re-compiling what has changed.</a:t>
            </a:r>
          </a:p>
          <a:p>
            <a:pPr fontAlgn="base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EB7C5-AFDE-4543-BA2A-FB38BB4C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CA856-1038-1B4B-BBB9-0DCE0BF9A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DCE04-F8A6-8F42-A4FA-6265BF8E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8" y="5674322"/>
            <a:ext cx="115443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0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EEFE-1785-1F4A-BDC1-78ADDDD9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Graph: linked list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8F9A6-A38C-3E4E-A45F-04F37B44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628B-60FE-1D4C-AF85-BF18339DA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7C722-A102-634E-89BF-CDBBBF21C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24" y="1508678"/>
            <a:ext cx="9994488" cy="441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25A9-B13D-8B4D-9D1D-96D1FEC4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D0A9F-F83B-9949-BFC8-56916783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3857"/>
            <a:ext cx="4478023" cy="4845504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Consider this dependency graph. What files (</a:t>
            </a:r>
            <a:r>
              <a:rPr lang="en-US" i="1" dirty="0"/>
              <a:t>source</a:t>
            </a:r>
            <a:r>
              <a:rPr lang="en-US" dirty="0"/>
              <a:t> and </a:t>
            </a:r>
            <a:r>
              <a:rPr lang="en-US" i="1" dirty="0"/>
              <a:t>object</a:t>
            </a:r>
            <a:r>
              <a:rPr lang="en-US" dirty="0"/>
              <a:t>) are required when building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program_two</a:t>
            </a:r>
            <a:r>
              <a:rPr lang="en-US" dirty="0"/>
              <a:t>?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dirty="0"/>
              <a:t>b, e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dirty="0"/>
              <a:t>b, e, g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dirty="0"/>
              <a:t>a, b ,c, e, f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dirty="0"/>
              <a:t>b, e, f, g, h</a:t>
            </a:r>
          </a:p>
          <a:p>
            <a:pPr marL="457200" indent="-457200" fontAlgn="base">
              <a:buFont typeface="+mj-lt"/>
              <a:buAutoNum type="alphaUcPeriod"/>
            </a:pPr>
            <a:r>
              <a:rPr lang="en-US" dirty="0"/>
              <a:t>b, d, e, f, g, 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313C4-FCA9-7D48-A46E-1D0D74E1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22ADE-4D11-EE40-BD2D-3BC0562D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F1B07-3138-C544-9CBE-926414644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98" y="1463857"/>
            <a:ext cx="7928952" cy="43113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412B1C-12D2-B040-8A2F-505EB9A0830F}"/>
              </a:ext>
            </a:extLst>
          </p:cNvPr>
          <p:cNvSpPr/>
          <p:nvPr/>
        </p:nvSpPr>
        <p:spPr>
          <a:xfrm>
            <a:off x="368968" y="4283242"/>
            <a:ext cx="2277979" cy="4170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7A9-D8A8-B845-AD3F-491017E0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FA8-2129-4747-AE0F-78B99ECA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dirty="0"/>
              <a:t>Assignments</a:t>
            </a:r>
          </a:p>
          <a:p>
            <a:pPr marL="128016" lvl="1" indent="0">
              <a:buNone/>
            </a:pPr>
            <a:r>
              <a:rPr lang="en-US" dirty="0"/>
              <a:t>HW2 Live - Soft Deadline Thursday October 29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lvl="1"/>
            <a:r>
              <a:rPr lang="en-US" dirty="0"/>
              <a:t>Don’t need to zip files</a:t>
            </a:r>
          </a:p>
          <a:p>
            <a:pPr lvl="1"/>
            <a:r>
              <a:rPr lang="en-US" dirty="0"/>
              <a:t>More hints added!</a:t>
            </a:r>
          </a:p>
          <a:p>
            <a:pPr marL="128016" lvl="1" indent="0">
              <a:buNone/>
            </a:pPr>
            <a:r>
              <a:rPr lang="en-US" dirty="0"/>
              <a:t>HW3 coming this week</a:t>
            </a:r>
          </a:p>
          <a:p>
            <a:pPr marL="128016" lvl="1" indent="0">
              <a:buNone/>
            </a:pPr>
            <a:r>
              <a:rPr lang="en-US" dirty="0"/>
              <a:t>Reminder: Midpoint Deadline Friday November 6</a:t>
            </a:r>
            <a:r>
              <a:rPr lang="en-US" baseline="30000" dirty="0"/>
              <a:t>th</a:t>
            </a:r>
            <a:r>
              <a:rPr lang="en-US" dirty="0"/>
              <a:t> at 9pm PST</a:t>
            </a:r>
          </a:p>
          <a:p>
            <a:pPr marL="128016" lvl="1" indent="0">
              <a:buNone/>
            </a:pPr>
            <a:r>
              <a:rPr lang="en-US" dirty="0"/>
              <a:t>Review Assignment Live – Due Wednesday </a:t>
            </a:r>
          </a:p>
          <a:p>
            <a:pPr lvl="1"/>
            <a:r>
              <a:rPr lang="en-US" dirty="0"/>
              <a:t>24 </a:t>
            </a:r>
            <a:r>
              <a:rPr lang="en-US" dirty="0" err="1"/>
              <a:t>hrs</a:t>
            </a:r>
            <a:r>
              <a:rPr lang="en-US" dirty="0"/>
              <a:t> late 20% penalty</a:t>
            </a:r>
          </a:p>
          <a:p>
            <a:pPr lvl="1"/>
            <a:r>
              <a:rPr lang="en-US" dirty="0"/>
              <a:t>48 </a:t>
            </a:r>
            <a:r>
              <a:rPr lang="en-US" dirty="0" err="1"/>
              <a:t>hrs</a:t>
            </a:r>
            <a:r>
              <a:rPr lang="en-US" dirty="0"/>
              <a:t> late 50% penalty</a:t>
            </a:r>
          </a:p>
          <a:p>
            <a:pPr lvl="1"/>
            <a:r>
              <a:rPr lang="en-US" dirty="0"/>
              <a:t>Not accepted more than 48hrs late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32D8-E782-9446-B880-AC9B6E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71BF-4AB1-484D-83AE-0C22BFE3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F933-E417-3440-A8F8-E4A52D1E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Automating Dependency Graphs with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5EEA-1DFF-5544-8BFB-43FABDF94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54865"/>
          </a:xfrm>
        </p:spPr>
        <p:txBody>
          <a:bodyPr/>
          <a:lstStyle/>
          <a:p>
            <a:pPr fontAlgn="base"/>
            <a:r>
              <a:rPr lang="en-US" dirty="0"/>
              <a:t>make is a program which automates building </a:t>
            </a:r>
            <a:r>
              <a:rPr lang="en-US" i="1" dirty="0"/>
              <a:t>trees</a:t>
            </a:r>
            <a:r>
              <a:rPr lang="en-US" dirty="0"/>
              <a:t> of dependencies</a:t>
            </a:r>
          </a:p>
          <a:p>
            <a:pPr lvl="1" fontAlgn="base"/>
            <a:r>
              <a:rPr lang="en-US" dirty="0"/>
              <a:t>List of rules written in a </a:t>
            </a:r>
            <a:r>
              <a:rPr lang="en-US" dirty="0" err="1"/>
              <a:t>Makefile</a:t>
            </a:r>
            <a:r>
              <a:rPr lang="en-US" dirty="0"/>
              <a:t> declares the commands which build each intermediate part</a:t>
            </a:r>
          </a:p>
          <a:p>
            <a:pPr lvl="1" fontAlgn="base"/>
            <a:r>
              <a:rPr lang="en-US" dirty="0"/>
              <a:t>Helps you avoid manually typing </a:t>
            </a:r>
            <a:r>
              <a:rPr lang="en-US" dirty="0" err="1"/>
              <a:t>gcc</a:t>
            </a:r>
            <a:r>
              <a:rPr lang="en-US" dirty="0"/>
              <a:t> commands</a:t>
            </a:r>
          </a:p>
          <a:p>
            <a:pPr fontAlgn="base"/>
            <a:r>
              <a:rPr lang="en-US" sz="2000" dirty="0"/>
              <a:t> single rule specifies:</a:t>
            </a:r>
          </a:p>
          <a:p>
            <a:pPr lvl="1" fontAlgn="base"/>
            <a:r>
              <a:rPr lang="en-US" dirty="0"/>
              <a:t>An output file to be generated (also called a target)</a:t>
            </a:r>
          </a:p>
          <a:p>
            <a:pPr lvl="1" fontAlgn="base"/>
            <a:r>
              <a:rPr lang="en-US" dirty="0"/>
              <a:t>List of input files (also called sources)</a:t>
            </a:r>
          </a:p>
          <a:p>
            <a:pPr lvl="1" fontAlgn="base"/>
            <a:r>
              <a:rPr lang="en-US" dirty="0"/>
              <a:t>List of commands which will turn the input files into the output file</a:t>
            </a:r>
          </a:p>
          <a:p>
            <a:pPr fontAlgn="base"/>
            <a:r>
              <a:rPr lang="en-US" sz="2000" dirty="0"/>
              <a:t>"To build this target, make sure you have these files available, and then run these commands"</a:t>
            </a:r>
          </a:p>
          <a:p>
            <a:pPr fontAlgn="base"/>
            <a:r>
              <a:rPr lang="en-US" sz="2000" dirty="0"/>
              <a:t>Make can check when you've last edited each file, and only build what is needed!</a:t>
            </a:r>
          </a:p>
          <a:p>
            <a:pPr lvl="1" fontAlgn="base"/>
            <a:r>
              <a:rPr lang="en-US" dirty="0"/>
              <a:t>Files have "last modification date". make can check whether the sources are more recent than the target.</a:t>
            </a:r>
          </a:p>
          <a:p>
            <a:r>
              <a:rPr lang="en-US" sz="2000" dirty="0"/>
              <a:t>Rule syntax:</a:t>
            </a:r>
          </a:p>
          <a:p>
            <a:pPr marL="0" indent="0">
              <a:buNone/>
              <a:tabLst>
                <a:tab pos="187325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187325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1873250" algn="l"/>
              </a:tabLst>
            </a:pP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FE329-77F4-9945-AF69-B4C9A3EF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03CA2-139F-FB44-85D3-9FEC5562A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E0FA-A9A7-1644-9110-41EA2363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811745-73E5-A74E-AEC0-B1B5012A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9555A-DE25-1D4A-BFDD-7D465B3CD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B87C-4496-5C4D-8C7F-F749AF9D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0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D04E-5A68-FB4A-BEA7-5275D959C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77DD-E1EF-7F48-82F8-238855A63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void - a place holder</a:t>
            </a:r>
          </a:p>
          <a:p>
            <a:r>
              <a:rPr lang="en-US" dirty="0"/>
              <a:t>numbers – int, short, long, double, float (signed, unsigned)</a:t>
            </a:r>
          </a:p>
          <a:p>
            <a:r>
              <a:rPr lang="en-US" dirty="0"/>
              <a:t>char – a very short int (1 byte) interpreted as a printable character</a:t>
            </a:r>
          </a:p>
          <a:p>
            <a:r>
              <a:rPr lang="en-US" dirty="0"/>
              <a:t>pointers (T*) – stores address of where a value is stored in memory</a:t>
            </a:r>
          </a:p>
          <a:p>
            <a:r>
              <a:rPr lang="en-US" dirty="0"/>
              <a:t>arrays (T[]) – implicit promotion to pointer when passed as an argument to a function or returned from a function</a:t>
            </a:r>
          </a:p>
          <a:p>
            <a:r>
              <a:rPr lang="en-US" dirty="0" err="1"/>
              <a:t>booleans</a:t>
            </a:r>
            <a:r>
              <a:rPr lang="en-US" dirty="0"/>
              <a:t> – not defined in C so instead we use values, 0 or NULL is interpreted as false, anything else true</a:t>
            </a:r>
          </a:p>
          <a:p>
            <a:r>
              <a:rPr lang="en-US" dirty="0"/>
              <a:t>Advanced: Union T, Enum E, Function Pointers, Structs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D4F9D-DA3D-1144-A7B0-3D2C99E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79EB6-BF77-B44D-8AE1-90AB058E8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2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1B7F-C083-B942-B3AF-F39F8116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59135-7DBF-0046-A60C-427CD66EF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that creates an alias for an existing type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&lt;type&gt; &lt;name&gt;;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In C, strings are ”char*” but we can rename them to “string”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char* string;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string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string s = “hello, world”;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(“%s\n”, s);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6066C-9E7C-2744-BBCC-377216E9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A6E5-3F97-CB40-BC00-5F28C6FF3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DFD3-5467-594D-A751-660AB45E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Type-casting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F675A-07EA-6642-811A-062326F9C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casting</a:t>
            </a:r>
            <a:r>
              <a:rPr lang="en-US" dirty="0"/>
              <a:t> – converting one type to another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(T)E</a:t>
            </a:r>
          </a:p>
          <a:p>
            <a:pPr marL="173736" lvl="1" indent="0">
              <a:buNone/>
            </a:pPr>
            <a:r>
              <a:rPr lang="en-US" dirty="0"/>
              <a:t>* same as Java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 ()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sum = 17, count = 15;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double mean;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mean = (double) sum / count;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(Value of mean: %f\n”, mean);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A7DAB-6699-A94A-806B-823298A7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C1AC3-B709-CB4C-89E5-BDCAA8341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F881A-ACF7-4844-AF49-1064B488D8E6}"/>
              </a:ext>
            </a:extLst>
          </p:cNvPr>
          <p:cNvSpPr/>
          <p:nvPr/>
        </p:nvSpPr>
        <p:spPr>
          <a:xfrm>
            <a:off x="6498787" y="1752614"/>
            <a:ext cx="5472258" cy="2554545"/>
          </a:xfrm>
          <a:prstGeom prst="rect">
            <a:avLst/>
          </a:prstGeom>
          <a:ln>
            <a:solidFill>
              <a:srgbClr val="B6A479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E is a numeric type and T is a numeric type: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wider type, get same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narrower type, may not get same value (employs mod operator)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floating point to int, will round (may overflow)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From int to floating point, may round (int to double is exact on most machines)</a:t>
            </a:r>
          </a:p>
        </p:txBody>
      </p:sp>
    </p:spTree>
    <p:extLst>
      <p:ext uri="{BB962C8B-B14F-4D97-AF65-F5344CB8AC3E}">
        <p14:creationId xmlns:p14="http://schemas.microsoft.com/office/powerpoint/2010/main" val="287752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9698-DFE6-0348-B959-257EB439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Pointer-casting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C78C-1194-5F4E-9043-4C50C3125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be has type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T1*</a:t>
            </a:r>
            <a:r>
              <a:rPr lang="en-US" dirty="0"/>
              <a:t>, then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(T2*)E </a:t>
            </a:r>
            <a:r>
              <a:rPr lang="en-US" dirty="0"/>
              <a:t>is a (pointer)cast</a:t>
            </a:r>
          </a:p>
          <a:p>
            <a:r>
              <a:rPr lang="en-US" dirty="0"/>
              <a:t>Does not alter the address stored, but used to manage types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1B018-0835-5145-B0B4-0031A6CF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D86F-9A57-EA41-B913-F2399335C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78DA1-2E65-A44F-8509-001992975328}"/>
              </a:ext>
            </a:extLst>
          </p:cNvPr>
          <p:cNvSpPr/>
          <p:nvPr/>
        </p:nvSpPr>
        <p:spPr>
          <a:xfrm>
            <a:off x="575239" y="2709572"/>
            <a:ext cx="6096000" cy="3139321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evil (int **p, int x)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*q = (int*)p;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*q = x;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f(int **p)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evil(p, 345);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**p = 17; // writes 17 to address 345 – best case crash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0959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1159-889F-954B-80C0-7E16CA8B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3B3B2-AAB2-0B40-9E04-CF10A2ECB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901459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structs</a:t>
            </a:r>
            <a:r>
              <a:rPr lang="en-US" dirty="0"/>
              <a:t> are a method of constructing new datatypes</a:t>
            </a:r>
          </a:p>
          <a:p>
            <a:pPr lvl="1"/>
            <a:r>
              <a:rPr lang="en-US" dirty="0"/>
              <a:t>store a collection of values together in memory, fields</a:t>
            </a:r>
          </a:p>
          <a:p>
            <a:pPr lvl="1"/>
            <a:r>
              <a:rPr lang="en-US" dirty="0"/>
              <a:t>similar to a Java class, but no methods</a:t>
            </a:r>
          </a:p>
          <a:p>
            <a:pPr lvl="1"/>
            <a:r>
              <a:rPr lang="en-US" dirty="0"/>
              <a:t>individual values are referred to using the “.” operator</a:t>
            </a:r>
          </a:p>
          <a:p>
            <a:pPr lvl="1"/>
            <a:r>
              <a:rPr lang="en-US" dirty="0"/>
              <a:t>can use typedef to rename and turn struct tag into a “type”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Cat Cat;</a:t>
            </a:r>
          </a:p>
          <a:p>
            <a:pPr marL="310896" lvl="2" indent="0">
              <a:buNone/>
            </a:pPr>
            <a:r>
              <a:rPr lang="en-US" dirty="0"/>
              <a:t>or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Cat {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Cat;</a:t>
            </a:r>
          </a:p>
          <a:p>
            <a:pPr marL="310896" lvl="2" indent="0">
              <a:buNone/>
            </a:pPr>
            <a:r>
              <a:rPr lang="en-US" dirty="0"/>
              <a:t>Then you don’t need keyword “struct”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 mercy; </a:t>
            </a:r>
            <a:r>
              <a:rPr lang="en-US" dirty="0"/>
              <a:t>instead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Cat mercy;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E5751-B4F3-EC42-A7F7-E898D493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989C-D641-3847-832B-5504727C4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CB567-2811-484D-AE95-09CA62C4BCB8}"/>
              </a:ext>
            </a:extLst>
          </p:cNvPr>
          <p:cNvSpPr/>
          <p:nvPr/>
        </p:nvSpPr>
        <p:spPr>
          <a:xfrm>
            <a:off x="6543205" y="1700824"/>
            <a:ext cx="5440248" cy="3693319"/>
          </a:xfrm>
          <a:prstGeom prst="rect">
            <a:avLst/>
          </a:prstGeom>
          <a:ln>
            <a:solidFill>
              <a:srgbClr val="4C3282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Cat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char *name;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age;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char *breed;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struct Cat mercy;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mercy.name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“Iron Fist No Mercy”;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mercy.age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6;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mercy.breed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“Pixie Bob”;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6728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F44C-8B54-6C48-AE2A-EEFE0F89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/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37146-068A-BC4E-997C-1111A1828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parameters are initialized with a copy of corresponding argument </a:t>
            </a:r>
          </a:p>
          <a:p>
            <a:pPr lvl="1"/>
            <a:r>
              <a:rPr lang="en-US" dirty="0"/>
              <a:t>If the argument is a pointer, the parameter value will point to the same thing (pointer is copied)</a:t>
            </a:r>
          </a:p>
          <a:p>
            <a:pPr lvl="1"/>
            <a:r>
              <a:rPr lang="en-US" dirty="0"/>
              <a:t>arrays are passed as pointers</a:t>
            </a:r>
          </a:p>
          <a:p>
            <a:pPr lvl="1"/>
            <a:r>
              <a:rPr lang="en-US" dirty="0"/>
              <a:t>Structs are passed as a copy by default, so it is more common to intentionally pass as pointers</a:t>
            </a:r>
          </a:p>
          <a:p>
            <a:pPr lvl="2"/>
            <a:r>
              <a:rPr lang="en-US" dirty="0"/>
              <a:t>avoids copying large objects</a:t>
            </a:r>
          </a:p>
          <a:p>
            <a:pPr lvl="2"/>
            <a:r>
              <a:rPr lang="en-US" dirty="0"/>
              <a:t>allows manipulation of original struct &lt;- allows creation of methods that manipulate new type, like Java</a:t>
            </a:r>
          </a:p>
          <a:p>
            <a:pPr lvl="2"/>
            <a:r>
              <a:rPr lang="en-US" dirty="0"/>
              <a:t>to access members you must dereference the pointer (*) and access the field (.) – use parenthesis to ensure dereference happens first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 </a:t>
            </a:r>
            <a:r>
              <a:rPr lang="en-US" dirty="0"/>
              <a:t>has a shortcut: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endParaRPr lang="en-US" dirty="0"/>
          </a:p>
          <a:p>
            <a:pPr marL="310896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Cat 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= (Cat*)malloc(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(Cat));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).age = 6;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310896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).age++;</a:t>
            </a:r>
          </a:p>
          <a:p>
            <a:pPr marL="310896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-&gt;age;</a:t>
            </a:r>
          </a:p>
          <a:p>
            <a:pPr marL="310896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A63CD-B766-9C4A-B51B-9196DB15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6E7D0-3B83-2B4A-A19A-2B81B26D5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1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6ACF-0EBE-FB45-9ADB-0DEF17F2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Pointer.c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C9ED4-7B90-EF4D-B544-DA82ECD3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E45F-D2CC-5B40-9FAD-55BB0328D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209E7-1FED-B847-B0BC-1DCC745A3338}"/>
              </a:ext>
            </a:extLst>
          </p:cNvPr>
          <p:cNvSpPr/>
          <p:nvPr/>
        </p:nvSpPr>
        <p:spPr>
          <a:xfrm>
            <a:off x="575239" y="1325835"/>
            <a:ext cx="5824369" cy="56938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constructor for a new Point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newPoint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Point p;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return p;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moves one point horizontally by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deltax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(Point* p,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deltaX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p-&gt;x +=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deltaX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// OR (*p).x +=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deltaX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translateX_wrong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won't move the original point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translateX_wrong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(Point p, 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deltaX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deltaX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print out the point.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print(Point* p)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("p = (%d, %d)\n", p-&gt;x, p-&gt;y);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note: here we could pass by value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print_point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(Point p)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("p = (%d, %d)\n",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3A98D-EE6E-2A47-8500-7546FCEEE573}"/>
              </a:ext>
            </a:extLst>
          </p:cNvPr>
          <p:cNvSpPr/>
          <p:nvPr/>
        </p:nvSpPr>
        <p:spPr>
          <a:xfrm>
            <a:off x="6290541" y="1325835"/>
            <a:ext cx="5901459" cy="46166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main tests the Point struct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Point p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newPoint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("Show point.\n");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print(&amp;p); // pass by reference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(&amp;p, 12);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print(&amp;p);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("Show incorrectly translated point.\n");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translateX_wrong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(p, 12);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print(&amp;p);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("But pass by value works for print.\n");    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print_point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(p);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constructor for a new Point Point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newPoint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Point p;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p;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B2DC7-5B09-0442-95EA-034610C123C5}"/>
              </a:ext>
            </a:extLst>
          </p:cNvPr>
          <p:cNvSpPr/>
          <p:nvPr/>
        </p:nvSpPr>
        <p:spPr>
          <a:xfrm>
            <a:off x="575239" y="1277943"/>
            <a:ext cx="11235761" cy="5403619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52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22247</TotalTime>
  <Words>2924</Words>
  <Application>Microsoft Macintosh PowerPoint</Application>
  <PresentationFormat>Widescreen</PresentationFormat>
  <Paragraphs>387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12: Structs and Multi File C</vt:lpstr>
      <vt:lpstr>Administrivia</vt:lpstr>
      <vt:lpstr>Data Types in C</vt:lpstr>
      <vt:lpstr>Typedef</vt:lpstr>
      <vt:lpstr>Type-casting</vt:lpstr>
      <vt:lpstr>Pointer-casting</vt:lpstr>
      <vt:lpstr>Structs</vt:lpstr>
      <vt:lpstr>Parameters / Arguments</vt:lpstr>
      <vt:lpstr>Example: Pointer.c</vt:lpstr>
      <vt:lpstr>Linked Lists</vt:lpstr>
      <vt:lpstr>Multi-File C Programming</vt:lpstr>
      <vt:lpstr>Sharing code across files</vt:lpstr>
      <vt:lpstr>Header Files</vt:lpstr>
      <vt:lpstr>Header Guards</vt:lpstr>
      <vt:lpstr>Libraries in C</vt:lpstr>
      <vt:lpstr>Object Files</vt:lpstr>
      <vt:lpstr>Linking in C</vt:lpstr>
      <vt:lpstr>Dependency Graph: linked list project</vt:lpstr>
      <vt:lpstr>Example</vt:lpstr>
      <vt:lpstr>Automating Dependency Graphs with Make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202</cp:revision>
  <dcterms:created xsi:type="dcterms:W3CDTF">2018-03-22T00:41:11Z</dcterms:created>
  <dcterms:modified xsi:type="dcterms:W3CDTF">2020-10-26T16:20:50Z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