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90" r:id="rId4"/>
    <p:sldId id="289" r:id="rId5"/>
    <p:sldId id="266" r:id="rId6"/>
    <p:sldId id="268" r:id="rId7"/>
    <p:sldId id="267" r:id="rId8"/>
    <p:sldId id="269" r:id="rId9"/>
    <p:sldId id="271" r:id="rId10"/>
    <p:sldId id="270" r:id="rId11"/>
    <p:sldId id="282" r:id="rId12"/>
    <p:sldId id="272" r:id="rId13"/>
    <p:sldId id="284" r:id="rId14"/>
    <p:sldId id="291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5" r:id="rId23"/>
    <p:sldId id="274" r:id="rId24"/>
    <p:sldId id="286" r:id="rId25"/>
    <p:sldId id="287" r:id="rId26"/>
    <p:sldId id="283" r:id="rId27"/>
    <p:sldId id="2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4C3282"/>
    <a:srgbClr val="9B8ABE"/>
    <a:srgbClr val="7C5FAA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4" autoAdjust="0"/>
    <p:restoredTop sz="94921"/>
  </p:normalViewPr>
  <p:slideViewPr>
    <p:cSldViewPr snapToGrid="0">
      <p:cViewPr>
        <p:scale>
          <a:sx n="80" d="100"/>
          <a:sy n="80" d="100"/>
        </p:scale>
        <p:origin x="184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10/20/20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10/20/20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10/20/20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10/20/20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10/20/20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10/20/20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10/20/20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10/20/20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cse3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nu.org/software/libc/manual/html_node/Memory-Allocation-and-C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10: Dynamic Memory Allocation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8C56F-1820-B94A-ADBC-DE6F9848BFA7}"/>
              </a:ext>
            </a:extLst>
          </p:cNvPr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#10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2E177-09AC-4249-A3AF-6DD48C31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calloc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3489-5D7F-4A40-8837-C4024979E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 = (type*)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numOfElements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bytesPerElement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/>
              <a:t>Like malloc, but also initializes the memory by filling it with 0 values</a:t>
            </a:r>
          </a:p>
          <a:p>
            <a:r>
              <a:rPr lang="en-US" dirty="0"/>
              <a:t>Slightly slower, but useful for non-performance critical code</a:t>
            </a:r>
          </a:p>
          <a:p>
            <a:r>
              <a:rPr lang="en-US" dirty="0"/>
              <a:t>Also in </a:t>
            </a:r>
            <a:r>
              <a:rPr lang="en-US" dirty="0" err="1"/>
              <a:t>stdlib.h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6B1A2-E989-4C44-BB13-0F696B7B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59760-6973-004F-A860-3EF1D2626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55156-910B-504D-803E-85BA5353036D}"/>
              </a:ext>
            </a:extLst>
          </p:cNvPr>
          <p:cNvSpPr txBox="1"/>
          <p:nvPr/>
        </p:nvSpPr>
        <p:spPr>
          <a:xfrm>
            <a:off x="826327" y="3880941"/>
            <a:ext cx="7215437" cy="2031325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//allocate an array to store 10 doubles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(double*)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(10,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(double));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NULL)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ERROR;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(“%f\n”,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[0]) // Prints 0.00000</a:t>
            </a:r>
          </a:p>
        </p:txBody>
      </p:sp>
    </p:spTree>
    <p:extLst>
      <p:ext uri="{BB962C8B-B14F-4D97-AF65-F5344CB8AC3E}">
        <p14:creationId xmlns:p14="http://schemas.microsoft.com/office/powerpoint/2010/main" val="35073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80DF4-8E05-5A49-9F5D-30AF239F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realloc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9ABD1-C56D-F342-8153-2FD4199FC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void* </a:t>
            </a:r>
            <a:r>
              <a:rPr lang="en-US" dirty="0" err="1"/>
              <a:t>realloc</a:t>
            </a:r>
            <a:r>
              <a:rPr lang="en-US" dirty="0"/>
              <a:t>(void* p, </a:t>
            </a:r>
            <a:r>
              <a:rPr lang="en-US" dirty="0" err="1"/>
              <a:t>size_t</a:t>
            </a:r>
            <a:r>
              <a:rPr lang="en-US" dirty="0"/>
              <a:t> size)</a:t>
            </a:r>
          </a:p>
          <a:p>
            <a:pPr lvl="1"/>
            <a:r>
              <a:rPr lang="en-US" dirty="0"/>
              <a:t>creates a new allocation with given size, copies the contents of p into it and then frees p</a:t>
            </a:r>
          </a:p>
          <a:p>
            <a:pPr lvl="1"/>
            <a:r>
              <a:rPr lang="en-US" dirty="0"/>
              <a:t>saves a few lines of code</a:t>
            </a:r>
          </a:p>
          <a:p>
            <a:pPr lvl="1"/>
            <a:r>
              <a:rPr lang="en-US" dirty="0"/>
              <a:t>can sometimes be faster due to allocator optimizations</a:t>
            </a:r>
          </a:p>
          <a:p>
            <a:pPr lvl="1"/>
            <a:r>
              <a:rPr lang="en-US" dirty="0"/>
              <a:t>part of </a:t>
            </a:r>
            <a:r>
              <a:rPr lang="en-US" dirty="0" err="1"/>
              <a:t>stdlib.h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AF4EE-08D3-1245-A5EF-802EDF30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7E86-1FD4-8344-8021-4F5AB36CA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5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386D-B35E-6840-A9A6-41FC981D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Freeing Memory in C with free()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F188E-2208-6646-8020-9EB28C712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242655" cy="4845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Void free(void* </a:t>
            </a:r>
            <a:r>
              <a:rPr lang="en-US" dirty="0" err="1"/>
              <a:t>ptr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Released whole block of memory stored at location </a:t>
            </a:r>
            <a:r>
              <a:rPr lang="en-US" dirty="0" err="1"/>
              <a:t>ptr</a:t>
            </a:r>
            <a:r>
              <a:rPr lang="en-US" dirty="0"/>
              <a:t> to pool of available memory</a:t>
            </a:r>
          </a:p>
          <a:p>
            <a:pPr lvl="1"/>
            <a:r>
              <a:rPr lang="en-US" dirty="0" err="1"/>
              <a:t>ptr</a:t>
            </a:r>
            <a:r>
              <a:rPr lang="en-US" dirty="0"/>
              <a:t> must be the address originally returned by malloc (the beginning of the block) otherwise system exception raised</a:t>
            </a:r>
          </a:p>
          <a:p>
            <a:pPr lvl="1"/>
            <a:r>
              <a:rPr lang="en-US" dirty="0" err="1"/>
              <a:t>ptr</a:t>
            </a:r>
            <a:r>
              <a:rPr lang="en-US" dirty="0"/>
              <a:t> is unaffected by free</a:t>
            </a:r>
          </a:p>
          <a:p>
            <a:pPr lvl="2"/>
            <a:r>
              <a:rPr lang="en-US" dirty="0"/>
              <a:t>Set pointer to NULL after freeing it to deallocate that space too</a:t>
            </a:r>
          </a:p>
          <a:p>
            <a:pPr lvl="1"/>
            <a:r>
              <a:rPr lang="en-US" dirty="0"/>
              <a:t>Calling free on an already released block (double free) is undefined behavior – best case program crashes </a:t>
            </a:r>
          </a:p>
          <a:p>
            <a:pPr lvl="1"/>
            <a:r>
              <a:rPr lang="en-US" dirty="0"/>
              <a:t>Rule of thumb: for every runtime call to malloc there should be one runtime call to free</a:t>
            </a:r>
          </a:p>
          <a:p>
            <a:pPr lvl="1"/>
            <a:r>
              <a:rPr lang="en-US" dirty="0"/>
              <a:t>if you lose all pointers to an object you can no longer free it – memory leak!</a:t>
            </a:r>
          </a:p>
          <a:p>
            <a:pPr lvl="2"/>
            <a:r>
              <a:rPr lang="en-US" dirty="0"/>
              <a:t>be careful when reassigning pointers</a:t>
            </a:r>
          </a:p>
          <a:p>
            <a:pPr lvl="2"/>
            <a:r>
              <a:rPr lang="en-US" dirty="0"/>
              <a:t>this is usually the cause of running out of memory- unreachable data that cannot be freed</a:t>
            </a:r>
          </a:p>
          <a:p>
            <a:pPr lvl="1"/>
            <a:r>
              <a:rPr lang="en-US" dirty="0"/>
              <a:t>if you attempt to use an object that has been freed you hit a dangling pointer</a:t>
            </a:r>
          </a:p>
          <a:p>
            <a:pPr lvl="1"/>
            <a:r>
              <a:rPr lang="en-US" dirty="0"/>
              <a:t>all memory is freed once a process exits, and it is ok to rely on this in many cases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00A1D-DB84-1A4C-B84F-CB617A44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A7397-99F1-3F4D-9F11-70C28AE8B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8C617-F551-A544-A9A7-6B00730D2FFA}"/>
              </a:ext>
            </a:extLst>
          </p:cNvPr>
          <p:cNvSpPr txBox="1"/>
          <p:nvPr/>
        </p:nvSpPr>
        <p:spPr>
          <a:xfrm>
            <a:off x="6817895" y="2297837"/>
            <a:ext cx="5232523" cy="2677656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//allocate an array to store 10 floats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float*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(float*) malloc(10*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(float));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NULL)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ERROR;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size*num;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0;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free(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NULL; // Optional</a:t>
            </a:r>
          </a:p>
        </p:txBody>
      </p:sp>
    </p:spTree>
    <p:extLst>
      <p:ext uri="{BB962C8B-B14F-4D97-AF65-F5344CB8AC3E}">
        <p14:creationId xmlns:p14="http://schemas.microsoft.com/office/powerpoint/2010/main" val="220881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D327-768F-BB40-A13C-48283F5D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3D4DF-B55B-5844-9AEF-D95979DE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20DC8-4B04-9F4C-9FFC-CF894BEE5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2C15E-3242-1645-B825-B4EEC62CAFE2}"/>
              </a:ext>
            </a:extLst>
          </p:cNvPr>
          <p:cNvSpPr txBox="1"/>
          <p:nvPr/>
        </p:nvSpPr>
        <p:spPr>
          <a:xfrm>
            <a:off x="575239" y="1466089"/>
            <a:ext cx="8884163" cy="5047536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foo(int n, int m)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*p; // declare local variables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 = (int*) malloc(n*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(int)); //allocate block of 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(p == NULL) // check for allocation error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(“malloc”); //prints error message to stderr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// initialize int array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 = (int*)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(p,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(int)); // add space for m at end of p block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(p == NULL) // check for allocation error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=n;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// initialize new space at back of array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// print out array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(“%d\n”, p[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free(p); // free p, pointer will be freed at end of function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563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3D84-2BB8-3D4D-B57A-82BD73B4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malloc() and </a:t>
            </a:r>
            <a:r>
              <a:rPr lang="en-US" dirty="0" err="1"/>
              <a:t>realloc</a:t>
            </a:r>
            <a:r>
              <a:rPr lang="en-US" dirty="0"/>
              <a:t>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760C9-FFF0-FD44-8AFC-ECB730C54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00683-E24F-5447-8F8A-5A865EA7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29658-9C52-4549-9934-8063F0DD7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23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0A8A-2434-2147-A8A1-0394727D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 – initialized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703D-7838-0341-A2C4-87144DC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C521C-7DD5-5749-909D-825DE785A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8DE02-2F8B-324F-842E-0F5878BCB1ED}"/>
              </a:ext>
            </a:extLst>
          </p:cNvPr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int* copy(int a[], int size)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*a2;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a2 = malloc(size*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NULL;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a2[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[4] = {1, 2, 3, 4};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copy(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4);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// do stuff with your copy!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free(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68965-0704-3D46-B987-6A65A3B0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64" y="1430158"/>
            <a:ext cx="3599518" cy="47545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422EA3-8A3E-2946-B1BA-36C77D22F44E}"/>
              </a:ext>
            </a:extLst>
          </p:cNvPr>
          <p:cNvCxnSpPr>
            <a:cxnSpLocks/>
          </p:cNvCxnSpPr>
          <p:nvPr/>
        </p:nvCxnSpPr>
        <p:spPr>
          <a:xfrm>
            <a:off x="347240" y="4618300"/>
            <a:ext cx="1377388" cy="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66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0A8A-2434-2147-A8A1-0394727D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2 – main local variable in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703D-7838-0341-A2C4-87144DC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C521C-7DD5-5749-909D-825DE785A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8DE02-2F8B-324F-842E-0F5878BCB1ED}"/>
              </a:ext>
            </a:extLst>
          </p:cNvPr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int* copy(int a[], int size)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*a2;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a2 = malloc(size*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NULL;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a2[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[4] = {1, 2, 3, 4};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copy(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4);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// do stuff with your copy!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free(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68965-0704-3D46-B987-6A65A3B0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64" y="1430158"/>
            <a:ext cx="3599518" cy="47545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422EA3-8A3E-2946-B1BA-36C77D22F44E}"/>
              </a:ext>
            </a:extLst>
          </p:cNvPr>
          <p:cNvCxnSpPr>
            <a:cxnSpLocks/>
          </p:cNvCxnSpPr>
          <p:nvPr/>
        </p:nvCxnSpPr>
        <p:spPr>
          <a:xfrm>
            <a:off x="358814" y="5359079"/>
            <a:ext cx="1377388" cy="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301DF0-CAD6-B442-9819-F1D81AF1BBAB}"/>
              </a:ext>
            </a:extLst>
          </p:cNvPr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1   2  3  4</a:t>
            </a:r>
          </a:p>
        </p:txBody>
      </p:sp>
    </p:spTree>
    <p:extLst>
      <p:ext uri="{BB962C8B-B14F-4D97-AF65-F5344CB8AC3E}">
        <p14:creationId xmlns:p14="http://schemas.microsoft.com/office/powerpoint/2010/main" val="106463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0A8A-2434-2147-A8A1-0394727D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3 – copy local variables in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703D-7838-0341-A2C4-87144DC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C521C-7DD5-5749-909D-825DE785A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8DE02-2F8B-324F-842E-0F5878BCB1ED}"/>
              </a:ext>
            </a:extLst>
          </p:cNvPr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int* copy(int a[], int size)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*a2;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a2 = malloc(size*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NULL;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a2[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[4] = {1, 2, 3, 4};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copy(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4);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// do stuff with your copy!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free(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68965-0704-3D46-B987-6A65A3B0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64" y="1430158"/>
            <a:ext cx="3599518" cy="47545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422EA3-8A3E-2946-B1BA-36C77D22F44E}"/>
              </a:ext>
            </a:extLst>
          </p:cNvPr>
          <p:cNvCxnSpPr>
            <a:cxnSpLocks/>
          </p:cNvCxnSpPr>
          <p:nvPr/>
        </p:nvCxnSpPr>
        <p:spPr>
          <a:xfrm>
            <a:off x="358814" y="2662176"/>
            <a:ext cx="1377388" cy="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301DF0-CAD6-B442-9819-F1D81AF1BBAB}"/>
              </a:ext>
            </a:extLst>
          </p:cNvPr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1   2  3  4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E80E7-2567-114D-B2E2-C438D23D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864" y="1460500"/>
            <a:ext cx="3599518" cy="47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45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0A8A-2434-2147-A8A1-0394727D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4 – malloc space for int array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703D-7838-0341-A2C4-87144DC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C521C-7DD5-5749-909D-825DE785A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8DE02-2F8B-324F-842E-0F5878BCB1ED}"/>
              </a:ext>
            </a:extLst>
          </p:cNvPr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int* copy(int a[], int size)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*a2;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a2 = malloc(size*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NULL;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a2[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[4] = {1, 2, 3, 4};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copy(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4);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// do stuff with your copy!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free(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68965-0704-3D46-B987-6A65A3B0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64" y="1430158"/>
            <a:ext cx="3599518" cy="47545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422EA3-8A3E-2946-B1BA-36C77D22F44E}"/>
              </a:ext>
            </a:extLst>
          </p:cNvPr>
          <p:cNvCxnSpPr>
            <a:cxnSpLocks/>
          </p:cNvCxnSpPr>
          <p:nvPr/>
        </p:nvCxnSpPr>
        <p:spPr>
          <a:xfrm>
            <a:off x="358814" y="2916819"/>
            <a:ext cx="1377388" cy="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301DF0-CAD6-B442-9819-F1D81AF1BBAB}"/>
              </a:ext>
            </a:extLst>
          </p:cNvPr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1   2  3  4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E80E7-2567-114D-B2E2-C438D23D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864" y="1460500"/>
            <a:ext cx="3599518" cy="4795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3CF9B-C473-4A40-A1E1-32E66684D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864" y="1511300"/>
            <a:ext cx="3599518" cy="479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91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0A8A-2434-2147-A8A1-0394727D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5 – fill available space from local var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703D-7838-0341-A2C4-87144DC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C521C-7DD5-5749-909D-825DE785A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8DE02-2F8B-324F-842E-0F5878BCB1ED}"/>
              </a:ext>
            </a:extLst>
          </p:cNvPr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int* copy(int a[], int size)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*a2;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a2 = malloc(size*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NULL;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a2[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[4] = {1, 2, 3, 4};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copy(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4);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// do stuff with your copy!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free(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68965-0704-3D46-B987-6A65A3B0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64" y="1430158"/>
            <a:ext cx="3599518" cy="47545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422EA3-8A3E-2946-B1BA-36C77D22F44E}"/>
              </a:ext>
            </a:extLst>
          </p:cNvPr>
          <p:cNvCxnSpPr>
            <a:cxnSpLocks/>
          </p:cNvCxnSpPr>
          <p:nvPr/>
        </p:nvCxnSpPr>
        <p:spPr>
          <a:xfrm>
            <a:off x="358814" y="3831220"/>
            <a:ext cx="1377388" cy="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301DF0-CAD6-B442-9819-F1D81AF1BBAB}"/>
              </a:ext>
            </a:extLst>
          </p:cNvPr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1   2  3  4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E80E7-2567-114D-B2E2-C438D23D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864" y="1460500"/>
            <a:ext cx="3599518" cy="4795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3CF9B-C473-4A40-A1E1-32E66684D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864" y="1511300"/>
            <a:ext cx="3599518" cy="47955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B43EE0-CA0B-8A4C-BF80-103AC359BB2F}"/>
              </a:ext>
            </a:extLst>
          </p:cNvPr>
          <p:cNvSpPr txBox="1"/>
          <p:nvPr/>
        </p:nvSpPr>
        <p:spPr>
          <a:xfrm>
            <a:off x="8778406" y="33571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789540-A0BC-C541-A3EB-A1DE45DFD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864" y="1511300"/>
            <a:ext cx="3599518" cy="47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1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C7A9-D8A8-B845-AD3F-491017E0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9FA8-2129-4747-AE0F-78B99ECA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dirty="0"/>
              <a:t>Assignments</a:t>
            </a:r>
          </a:p>
          <a:p>
            <a:pPr marL="128016" lvl="1" indent="0">
              <a:buNone/>
            </a:pPr>
            <a:r>
              <a:rPr lang="en-US" dirty="0"/>
              <a:t>HW1 soft deadline tonight 9pm PST (congrats to 71 people who have submitted so far!)</a:t>
            </a:r>
          </a:p>
          <a:p>
            <a:pPr marL="128016" lvl="1" indent="0">
              <a:buNone/>
            </a:pPr>
            <a:r>
              <a:rPr lang="en-US" dirty="0"/>
              <a:t>HW 2 releases today! – Soft Deadline Thursday October 29</a:t>
            </a:r>
            <a:r>
              <a:rPr lang="en-US" baseline="30000" dirty="0"/>
              <a:t>th</a:t>
            </a:r>
            <a:r>
              <a:rPr lang="en-US" dirty="0"/>
              <a:t> at 9pm PST</a:t>
            </a:r>
          </a:p>
          <a:p>
            <a:pPr marL="128016" lvl="1" indent="0">
              <a:buNone/>
            </a:pPr>
            <a:r>
              <a:rPr lang="en-US" dirty="0"/>
              <a:t>Reminder: Midpoint Deadline Friday November 6</a:t>
            </a:r>
            <a:r>
              <a:rPr lang="en-US" baseline="30000" dirty="0"/>
              <a:t>th</a:t>
            </a:r>
            <a:r>
              <a:rPr lang="en-US" dirty="0"/>
              <a:t> at 9pm PST</a:t>
            </a:r>
          </a:p>
          <a:p>
            <a:pPr marL="128016" lvl="1" indent="0">
              <a:buNone/>
            </a:pPr>
            <a:r>
              <a:rPr lang="en-US" dirty="0"/>
              <a:t>Review Assignment Release</a:t>
            </a:r>
          </a:p>
          <a:p>
            <a:pPr lvl="1">
              <a:buFontTx/>
              <a:buChar char="-"/>
            </a:pPr>
            <a:r>
              <a:rPr lang="en-US" dirty="0"/>
              <a:t>Stick around after lecture for another brief partner mixer</a:t>
            </a:r>
          </a:p>
          <a:p>
            <a:pPr lvl="1">
              <a:buFontTx/>
              <a:buChar char="-"/>
            </a:pPr>
            <a:r>
              <a:rPr lang="en-US" dirty="0"/>
              <a:t>Make your own channels in discord</a:t>
            </a:r>
          </a:p>
          <a:p>
            <a:pPr lvl="1">
              <a:buFontTx/>
              <a:buChar char="-"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E32D8-E782-9446-B880-AC9B6E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671BF-4AB1-484D-83AE-0C22BFE38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6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0A8A-2434-2147-A8A1-0394727D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6 – finish copy and free stack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703D-7838-0341-A2C4-87144DC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C521C-7DD5-5749-909D-825DE785A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8DE02-2F8B-324F-842E-0F5878BCB1ED}"/>
              </a:ext>
            </a:extLst>
          </p:cNvPr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int* copy(int a[], int size)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*a2;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a2 = malloc(size*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NULL;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a2[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[4] = {1, 2, 3, 4};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copy(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4);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// do stuff with your copy!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free(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68965-0704-3D46-B987-6A65A3B0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64" y="1430158"/>
            <a:ext cx="3599518" cy="47545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422EA3-8A3E-2946-B1BA-36C77D22F44E}"/>
              </a:ext>
            </a:extLst>
          </p:cNvPr>
          <p:cNvCxnSpPr>
            <a:cxnSpLocks/>
          </p:cNvCxnSpPr>
          <p:nvPr/>
        </p:nvCxnSpPr>
        <p:spPr>
          <a:xfrm>
            <a:off x="358814" y="5590572"/>
            <a:ext cx="1377388" cy="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301DF0-CAD6-B442-9819-F1D81AF1BBAB}"/>
              </a:ext>
            </a:extLst>
          </p:cNvPr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1   2  3  4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E80E7-2567-114D-B2E2-C438D23D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864" y="1460500"/>
            <a:ext cx="3599518" cy="4795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3CF9B-C473-4A40-A1E1-32E66684D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864" y="1511300"/>
            <a:ext cx="3599518" cy="4795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454FBC-6048-4C41-953A-B6DEF96C0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864" y="1536700"/>
            <a:ext cx="3599518" cy="47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05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0A8A-2434-2147-A8A1-0394727D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7 – free </a:t>
            </a:r>
            <a:r>
              <a:rPr lang="en-US" dirty="0" err="1"/>
              <a:t>ncopy</a:t>
            </a:r>
            <a:r>
              <a:rPr lang="en-US" dirty="0"/>
              <a:t> from heap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703D-7838-0341-A2C4-87144DC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C521C-7DD5-5749-909D-825DE785A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8DE02-2F8B-324F-842E-0F5878BCB1ED}"/>
              </a:ext>
            </a:extLst>
          </p:cNvPr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int* copy(int a[], int size)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*a2;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a2 = malloc(size*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NULL;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a2[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[4] = {1, 2, 3, 4};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copy(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4);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// do stuff with your copy!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free(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68965-0704-3D46-B987-6A65A3B0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64" y="1430158"/>
            <a:ext cx="3599518" cy="47545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422EA3-8A3E-2946-B1BA-36C77D22F44E}"/>
              </a:ext>
            </a:extLst>
          </p:cNvPr>
          <p:cNvCxnSpPr>
            <a:cxnSpLocks/>
          </p:cNvCxnSpPr>
          <p:nvPr/>
        </p:nvCxnSpPr>
        <p:spPr>
          <a:xfrm>
            <a:off x="358814" y="5926239"/>
            <a:ext cx="1377388" cy="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301DF0-CAD6-B442-9819-F1D81AF1BBAB}"/>
              </a:ext>
            </a:extLst>
          </p:cNvPr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1   2  3  4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E80E7-2567-114D-B2E2-C438D23D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864" y="1460500"/>
            <a:ext cx="3599518" cy="4795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3CF9B-C473-4A40-A1E1-32E66684D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864" y="1511300"/>
            <a:ext cx="3599518" cy="4795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454FBC-6048-4C41-953A-B6DEF96C0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864" y="1536700"/>
            <a:ext cx="3599518" cy="4742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CD7A7A-6C99-FA42-9E6E-EF27514C8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864" y="1446622"/>
            <a:ext cx="3599518" cy="48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50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E0FA-A9A7-1644-9110-41EA2363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811745-73E5-A74E-AEC0-B1B5012A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9555A-DE25-1D4A-BFDD-7D465B3CD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9B87C-4496-5C4D-8C7F-F749AF9DE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05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EE3E-7EB0-7143-8EEB-4ED74DF4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Memory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405BA-98DF-3045-8AC2-3384AAAE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803CA-326E-C24B-AF12-A1C749CED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F072F-BA8C-B144-82A5-E97DF2D390F8}"/>
              </a:ext>
            </a:extLst>
          </p:cNvPr>
          <p:cNvSpPr txBox="1"/>
          <p:nvPr/>
        </p:nvSpPr>
        <p:spPr>
          <a:xfrm>
            <a:off x="892489" y="1994267"/>
            <a:ext cx="2941831" cy="646331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x[] = {1, 2, 3};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free(x);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00D65-DC7C-E34E-BB0A-AB3FC6B8A40B}"/>
              </a:ext>
            </a:extLst>
          </p:cNvPr>
          <p:cNvSpPr txBox="1"/>
          <p:nvPr/>
        </p:nvSpPr>
        <p:spPr>
          <a:xfrm>
            <a:off x="892489" y="3105834"/>
            <a:ext cx="6801862" cy="646331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char** strings = (char**)malloc(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(char)*5);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free(strings);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102A3-C1FB-4D47-8F63-0D2804CBB368}"/>
              </a:ext>
            </a:extLst>
          </p:cNvPr>
          <p:cNvSpPr txBox="1"/>
          <p:nvPr/>
        </p:nvSpPr>
        <p:spPr>
          <a:xfrm>
            <a:off x="3984673" y="2100180"/>
            <a:ext cx="498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is a local variable stored in stack, cannot be freed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50FFA6-9A88-B04A-B8DB-8B94F4D5A438}"/>
              </a:ext>
            </a:extLst>
          </p:cNvPr>
          <p:cNvSpPr txBox="1"/>
          <p:nvPr/>
        </p:nvSpPr>
        <p:spPr>
          <a:xfrm>
            <a:off x="892489" y="3886609"/>
            <a:ext cx="6801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Mismatch of type! If you want to allocate an array of strings (a 2D array in C because strings are themselves arrays of chars) malloc(</a:t>
            </a:r>
            <a:r>
              <a:rPr lang="en-US" dirty="0" err="1"/>
              <a:t>sizeof</a:t>
            </a:r>
            <a:r>
              <a:rPr lang="en-US" dirty="0"/>
              <a:t>(char*)*5); HOW MUCH SPACE DOES IT SET ASIDE? DOES THIS WORK?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5499D-654C-BA4E-B259-A551A23E6F7B}"/>
              </a:ext>
            </a:extLst>
          </p:cNvPr>
          <p:cNvSpPr txBox="1"/>
          <p:nvPr/>
        </p:nvSpPr>
        <p:spPr>
          <a:xfrm>
            <a:off x="7793471" y="3736199"/>
            <a:ext cx="41396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Dereferencing a non-pointer</a:t>
            </a:r>
          </a:p>
          <a:p>
            <a:r>
              <a:rPr lang="en-US" dirty="0"/>
              <a:t>Accessing freed memory</a:t>
            </a:r>
          </a:p>
          <a:p>
            <a:r>
              <a:rPr lang="en-US" dirty="0"/>
              <a:t>Double free</a:t>
            </a:r>
          </a:p>
          <a:p>
            <a:r>
              <a:rPr lang="en-US" dirty="0"/>
              <a:t>Forgetting to free memory “memory leak”</a:t>
            </a:r>
          </a:p>
          <a:p>
            <a:r>
              <a:rPr lang="en-US" dirty="0"/>
              <a:t>Out of bounds access</a:t>
            </a:r>
          </a:p>
          <a:p>
            <a:r>
              <a:rPr lang="en-US" dirty="0"/>
              <a:t>Reading memory before allocation</a:t>
            </a:r>
          </a:p>
          <a:p>
            <a:r>
              <a:rPr lang="en-US" dirty="0"/>
              <a:t>Wrong allocation size</a:t>
            </a:r>
          </a:p>
        </p:txBody>
      </p:sp>
    </p:spTree>
    <p:extLst>
      <p:ext uri="{BB962C8B-B14F-4D97-AF65-F5344CB8AC3E}">
        <p14:creationId xmlns:p14="http://schemas.microsoft.com/office/powerpoint/2010/main" val="626187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BFC1-4A5C-824A-A10C-1511EDBB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05D2A-F34E-EF4A-AC79-DE0AE1CCF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B6650-1627-9E4D-94EE-ACBD31F2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45D0E-1F0E-044B-92AC-1DD938F5F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6225F-864A-8543-98E6-9BAC08024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381000"/>
            <a:ext cx="11531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34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C976-85AC-F043-A336-68FB3086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4408A-0E1A-B145-9CB6-8922C6E9D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5E3FA-09EB-F04C-AE8F-87B38719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1FA9A-23FA-C041-8C3B-5E11028EF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5A5889-6BEB-664A-8197-DDC23F56C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46050"/>
            <a:ext cx="118491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7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5C656-65ED-844A-9D6F-95017AF9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errno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F5E83-CA74-014B-AC9C-D4F269665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know if an error has occurred in C?</a:t>
            </a:r>
          </a:p>
          <a:p>
            <a:pPr lvl="1"/>
            <a:r>
              <a:rPr lang="en-US" dirty="0"/>
              <a:t>no exceptions like Java</a:t>
            </a:r>
          </a:p>
          <a:p>
            <a:r>
              <a:rPr lang="en-US" dirty="0"/>
              <a:t>usually return a special error value (NULL, -1)</a:t>
            </a:r>
          </a:p>
          <a:p>
            <a:r>
              <a:rPr lang="en-US" dirty="0" err="1"/>
              <a:t>stdlib</a:t>
            </a:r>
            <a:r>
              <a:rPr lang="en-US" dirty="0"/>
              <a:t> functions set a global variable called </a:t>
            </a:r>
            <a:r>
              <a:rPr lang="en-US" dirty="0" err="1"/>
              <a:t>errno</a:t>
            </a:r>
            <a:endParaRPr lang="en-US" dirty="0"/>
          </a:p>
          <a:p>
            <a:pPr lvl="1"/>
            <a:r>
              <a:rPr lang="en-US" dirty="0"/>
              <a:t>check </a:t>
            </a:r>
            <a:r>
              <a:rPr lang="en-US" dirty="0" err="1"/>
              <a:t>errno</a:t>
            </a:r>
            <a:r>
              <a:rPr lang="en-US" dirty="0"/>
              <a:t> for specific error types</a:t>
            </a:r>
          </a:p>
          <a:p>
            <a:pPr lvl="1"/>
            <a:r>
              <a:rPr lang="en-US" dirty="0"/>
              <a:t>if (</a:t>
            </a:r>
            <a:r>
              <a:rPr lang="en-US" dirty="0" err="1"/>
              <a:t>errno</a:t>
            </a:r>
            <a:r>
              <a:rPr lang="en-US" dirty="0"/>
              <a:t> == ENOMEM) // allocation failure</a:t>
            </a:r>
          </a:p>
          <a:p>
            <a:pPr lvl="1"/>
            <a:r>
              <a:rPr lang="en-US" dirty="0" err="1"/>
              <a:t>perror</a:t>
            </a:r>
            <a:r>
              <a:rPr lang="en-US" dirty="0"/>
              <a:t>(“error message”) prints to stderr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3B96B-3EBA-6449-B5EC-2FC31A44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ACFA9-C0AB-EC42-A8CD-4029E25AD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44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CB1A-F9F0-AF46-88FA-922A55BA9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Garbage Collector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65EA-AAE3-FD49-897B-FD392D4C9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garbage collection is the automatic reclamation of heap-allocated memory that is never explicitly freed by application</a:t>
            </a:r>
          </a:p>
          <a:p>
            <a:pPr lvl="1"/>
            <a:r>
              <a:rPr lang="en-US" dirty="0"/>
              <a:t>used in many modern languages: Java, C#, Ruby, Python, </a:t>
            </a:r>
            <a:r>
              <a:rPr lang="en-US" dirty="0" err="1"/>
              <a:t>Javascript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“conservative” garbage collectors do exist for C and C++ but cannot collect all garbage</a:t>
            </a:r>
          </a:p>
          <a:p>
            <a:r>
              <a:rPr lang="en-US" dirty="0"/>
              <a:t>Data is considered “garbage” if it is no longer reachable</a:t>
            </a:r>
          </a:p>
          <a:p>
            <a:pPr lvl="1"/>
            <a:r>
              <a:rPr lang="en-US" dirty="0"/>
              <a:t>lost pointers to data (Like a dropped link list node in Java)</a:t>
            </a:r>
          </a:p>
          <a:p>
            <a:pPr lvl="1"/>
            <a:r>
              <a:rPr lang="en-US" dirty="0"/>
              <a:t>memory allocator can sometimes get help from the compiler to know what data is a pointer and what is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F828A-2B47-6C4B-AE5F-5B8F0645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2A66-48EE-DD49-B34B-EC46BC712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9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418-B497-7348-919E-48D7AA15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Syntax with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19DCF-76C0-0447-A837-558868D92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You can use the bracket notation to index pointers 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 =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letter_c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// equivalent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letter_e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fontAlgn="base"/>
            <a:r>
              <a:rPr lang="en-US" dirty="0"/>
              <a:t>The bracket syntax is just another way of saying this: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letter_e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*(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+ 2);</a:t>
            </a:r>
          </a:p>
          <a:p>
            <a:pPr fontAlgn="base"/>
            <a:r>
              <a:rPr lang="en-US" dirty="0"/>
              <a:t>"Pointer arithmetic" works with other types like int, long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BCFC1-0933-024A-8F3E-0A75449C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49618-9EA1-444A-B6AE-798CF56EA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2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68E5-19D6-C044-BF87-6B8BB283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Mystery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2BE67-8599-2F45-873A-FAA35257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98B29-ABE4-4743-A61B-43F4C02E7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1E22F-0CCE-434F-9E03-E404A14A77B8}"/>
              </a:ext>
            </a:extLst>
          </p:cNvPr>
          <p:cNvSpPr txBox="1"/>
          <p:nvPr/>
        </p:nvSpPr>
        <p:spPr>
          <a:xfrm>
            <a:off x="742846" y="1220087"/>
            <a:ext cx="5240860" cy="5478423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What does the program print?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void mystery(char *a, int *b, int c)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int *d = b - 1;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c = *b + c;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*b = c - *d;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*d = *b - *d;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a[2] = a[b - d];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 **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char ant[4] = "bed";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int x[2];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*x = 6;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x[1] = 7;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int y = 4;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int *z = &amp;y;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*z = *x;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("%d %d %d %s\n", *x, x[1], y, ant);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mystery(ant, x + 1, y);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("%d %d %d %s\n", *x, x[1], y, ant);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EE908C3-581F-4442-9C02-E879859E8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280080"/>
              </p:ext>
            </p:extLst>
          </p:nvPr>
        </p:nvGraphicFramePr>
        <p:xfrm>
          <a:off x="8228311" y="453314"/>
          <a:ext cx="2609022" cy="824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674">
                  <a:extLst>
                    <a:ext uri="{9D8B030D-6E8A-4147-A177-3AD203B41FA5}">
                      <a16:colId xmlns:a16="http://schemas.microsoft.com/office/drawing/2014/main" val="2486120103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46197780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380757559"/>
                    </a:ext>
                  </a:extLst>
                </a:gridCol>
              </a:tblGrid>
              <a:tr h="8246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5272"/>
                  </a:ext>
                </a:extLst>
              </a:tr>
            </a:tbl>
          </a:graphicData>
        </a:graphic>
      </p:graphicFrame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8B435007-AD04-8141-AA04-EAD09ABDB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56460"/>
              </p:ext>
            </p:extLst>
          </p:nvPr>
        </p:nvGraphicFramePr>
        <p:xfrm>
          <a:off x="8228311" y="1675322"/>
          <a:ext cx="1739348" cy="824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674">
                  <a:extLst>
                    <a:ext uri="{9D8B030D-6E8A-4147-A177-3AD203B41FA5}">
                      <a16:colId xmlns:a16="http://schemas.microsoft.com/office/drawing/2014/main" val="2486120103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46197780"/>
                    </a:ext>
                  </a:extLst>
                </a:gridCol>
              </a:tblGrid>
              <a:tr h="8246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5272"/>
                  </a:ext>
                </a:extLst>
              </a:tr>
            </a:tbl>
          </a:graphicData>
        </a:graphic>
      </p:graphicFrame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30498050-6E42-F14B-9580-5BA3B614D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842599"/>
              </p:ext>
            </p:extLst>
          </p:nvPr>
        </p:nvGraphicFramePr>
        <p:xfrm>
          <a:off x="8228311" y="2897330"/>
          <a:ext cx="869674" cy="824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674">
                  <a:extLst>
                    <a:ext uri="{9D8B030D-6E8A-4147-A177-3AD203B41FA5}">
                      <a16:colId xmlns:a16="http://schemas.microsoft.com/office/drawing/2014/main" val="2486120103"/>
                    </a:ext>
                  </a:extLst>
                </a:gridCol>
              </a:tblGrid>
              <a:tr h="824629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5272"/>
                  </a:ext>
                </a:extLst>
              </a:tr>
            </a:tbl>
          </a:graphicData>
        </a:graphic>
      </p:graphicFrame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6431FDC8-3674-1547-A781-BBC012905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606247"/>
              </p:ext>
            </p:extLst>
          </p:nvPr>
        </p:nvGraphicFramePr>
        <p:xfrm>
          <a:off x="8228311" y="4119339"/>
          <a:ext cx="869674" cy="824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674">
                  <a:extLst>
                    <a:ext uri="{9D8B030D-6E8A-4147-A177-3AD203B41FA5}">
                      <a16:colId xmlns:a16="http://schemas.microsoft.com/office/drawing/2014/main" val="2486120103"/>
                    </a:ext>
                  </a:extLst>
                </a:gridCol>
              </a:tblGrid>
              <a:tr h="8246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527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414AACA-A226-3E40-B35D-A5C13BA40EB5}"/>
              </a:ext>
            </a:extLst>
          </p:cNvPr>
          <p:cNvSpPr txBox="1"/>
          <p:nvPr/>
        </p:nvSpPr>
        <p:spPr>
          <a:xfrm>
            <a:off x="7448593" y="634795"/>
            <a:ext cx="593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F65F08-4292-864E-A16A-40BEC81AD5C0}"/>
              </a:ext>
            </a:extLst>
          </p:cNvPr>
          <p:cNvSpPr txBox="1"/>
          <p:nvPr/>
        </p:nvSpPr>
        <p:spPr>
          <a:xfrm>
            <a:off x="7724629" y="185680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5AB2EC-778A-8B43-ACA4-9A5055914EFD}"/>
              </a:ext>
            </a:extLst>
          </p:cNvPr>
          <p:cNvSpPr txBox="1"/>
          <p:nvPr/>
        </p:nvSpPr>
        <p:spPr>
          <a:xfrm>
            <a:off x="7718217" y="3026683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FDBC74-B0BB-AA4C-9FC0-983C47B06ABE}"/>
              </a:ext>
            </a:extLst>
          </p:cNvPr>
          <p:cNvSpPr txBox="1"/>
          <p:nvPr/>
        </p:nvSpPr>
        <p:spPr>
          <a:xfrm>
            <a:off x="7735851" y="4248691"/>
            <a:ext cx="30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8641D5-9F5D-734F-9635-517BE578EDDA}"/>
              </a:ext>
            </a:extLst>
          </p:cNvPr>
          <p:cNvSpPr txBox="1"/>
          <p:nvPr/>
        </p:nvSpPr>
        <p:spPr>
          <a:xfrm>
            <a:off x="9317058" y="1843711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917C44-5AF6-674F-8AF3-5755F914F843}"/>
              </a:ext>
            </a:extLst>
          </p:cNvPr>
          <p:cNvCxnSpPr/>
          <p:nvPr/>
        </p:nvCxnSpPr>
        <p:spPr>
          <a:xfrm flipV="1">
            <a:off x="8663148" y="3874104"/>
            <a:ext cx="0" cy="657549"/>
          </a:xfrm>
          <a:prstGeom prst="straightConnector1">
            <a:avLst/>
          </a:prstGeom>
          <a:ln w="28575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9F97E3A-F112-014B-854B-DF0F03AF989A}"/>
              </a:ext>
            </a:extLst>
          </p:cNvPr>
          <p:cNvSpPr txBox="1"/>
          <p:nvPr/>
        </p:nvSpPr>
        <p:spPr>
          <a:xfrm>
            <a:off x="8209837" y="5165370"/>
            <a:ext cx="1335622" cy="1200329"/>
          </a:xfrm>
          <a:prstGeom prst="rect">
            <a:avLst/>
          </a:prstGeom>
          <a:noFill/>
          <a:ln w="28575"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Output:</a:t>
            </a:r>
          </a:p>
          <a:p>
            <a:r>
              <a:rPr lang="en-US" sz="2400" dirty="0"/>
              <a:t>6 7 6 bed</a:t>
            </a:r>
          </a:p>
          <a:p>
            <a:r>
              <a:rPr lang="en-US" sz="2400" dirty="0"/>
              <a:t>1 7 6 bee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31BAE0-7F50-C246-B647-2D7A2FC57833}"/>
              </a:ext>
            </a:extLst>
          </p:cNvPr>
          <p:cNvSpPr txBox="1"/>
          <p:nvPr/>
        </p:nvSpPr>
        <p:spPr>
          <a:xfrm>
            <a:off x="8441574" y="1830866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8A64DF-0D0D-1542-BAAE-D831A81DB284}"/>
              </a:ext>
            </a:extLst>
          </p:cNvPr>
          <p:cNvSpPr txBox="1"/>
          <p:nvPr/>
        </p:nvSpPr>
        <p:spPr>
          <a:xfrm>
            <a:off x="8441574" y="3026683"/>
            <a:ext cx="43152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938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E3F2-118A-6D4B-AAC9-D1B041E0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9865-4005-CD4F-9ED5-15681BCD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515371" cy="484550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Allocation</a:t>
            </a:r>
            <a:r>
              <a:rPr lang="en-US" dirty="0"/>
              <a:t> refers to any way of asking for the operating system to set aside space in memory</a:t>
            </a:r>
          </a:p>
          <a:p>
            <a:r>
              <a:rPr lang="en-US" dirty="0"/>
              <a:t>How much space? Based on variable type &amp; your system</a:t>
            </a:r>
          </a:p>
          <a:p>
            <a:pPr lvl="1"/>
            <a:r>
              <a:rPr lang="en-US" dirty="0"/>
              <a:t>to get specific sizes for your system use “</a:t>
            </a:r>
            <a:r>
              <a:rPr lang="en-US" dirty="0" err="1"/>
              <a:t>sizeof</a:t>
            </a:r>
            <a:r>
              <a:rPr lang="en-US" dirty="0"/>
              <a:t>(&lt;datatype&gt;)” function in </a:t>
            </a:r>
            <a:r>
              <a:rPr lang="en-US" dirty="0" err="1"/>
              <a:t>stdlib.h</a:t>
            </a:r>
            <a:endParaRPr lang="en-US" dirty="0"/>
          </a:p>
          <a:p>
            <a:r>
              <a:rPr lang="en-US" dirty="0"/>
              <a:t>Global Variables – </a:t>
            </a:r>
            <a:r>
              <a:rPr lang="en-US" b="1" dirty="0">
                <a:solidFill>
                  <a:srgbClr val="4C3282"/>
                </a:solidFill>
              </a:rPr>
              <a:t>static</a:t>
            </a:r>
            <a:r>
              <a:rPr lang="en-US" dirty="0"/>
              <a:t> memory allocation</a:t>
            </a:r>
          </a:p>
          <a:p>
            <a:pPr lvl="1"/>
            <a:r>
              <a:rPr lang="en-US" dirty="0"/>
              <a:t>space for global variables is set aside at compile time, stored in RAM next to program data, not stack</a:t>
            </a:r>
          </a:p>
          <a:p>
            <a:pPr lvl="1"/>
            <a:r>
              <a:rPr lang="en-US" dirty="0"/>
              <a:t>space set aside for global variables is determined by C based on data type</a:t>
            </a:r>
          </a:p>
          <a:p>
            <a:pPr lvl="1"/>
            <a:r>
              <a:rPr lang="en-US" dirty="0"/>
              <a:t>space is preserved for entire lifetime of program, never freed</a:t>
            </a:r>
          </a:p>
          <a:p>
            <a:r>
              <a:rPr lang="en-US" dirty="0"/>
              <a:t>Local variables – </a:t>
            </a:r>
            <a:r>
              <a:rPr lang="en-US" b="1" dirty="0">
                <a:solidFill>
                  <a:srgbClr val="4C3282"/>
                </a:solidFill>
              </a:rPr>
              <a:t>automatic</a:t>
            </a:r>
            <a:r>
              <a:rPr lang="en-US" dirty="0"/>
              <a:t> memory allocation</a:t>
            </a:r>
          </a:p>
          <a:p>
            <a:pPr lvl="1"/>
            <a:r>
              <a:rPr lang="en-US" dirty="0"/>
              <a:t>space for local variables is set aside at start of function, stored in stack</a:t>
            </a:r>
          </a:p>
          <a:p>
            <a:pPr lvl="1"/>
            <a:r>
              <a:rPr lang="en-US" dirty="0"/>
              <a:t>space set aside for local variables is determined by C based on data type</a:t>
            </a:r>
          </a:p>
          <a:p>
            <a:pPr lvl="1"/>
            <a:r>
              <a:rPr lang="en-US" dirty="0"/>
              <a:t>space is deallocated on return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D99A9-161B-1A48-8E19-7B89C72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2DF9C-71DE-B146-ABCC-46B423CF4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3AB0AE-90DE-8C45-A799-291C2B2A681A}"/>
              </a:ext>
            </a:extLst>
          </p:cNvPr>
          <p:cNvSpPr/>
          <p:nvPr/>
        </p:nvSpPr>
        <p:spPr>
          <a:xfrm>
            <a:off x="32084" y="6469005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https://www.gnu.org/software/libc/manual/html_node/Memory-Allocation-and-C.html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C5610B-1E55-6B4B-8ECE-BFF2D44AC521}"/>
              </a:ext>
            </a:extLst>
          </p:cNvPr>
          <p:cNvSpPr txBox="1"/>
          <p:nvPr/>
        </p:nvSpPr>
        <p:spPr>
          <a:xfrm>
            <a:off x="7090611" y="5933412"/>
            <a:ext cx="490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* pointers require space needed for an address – dependent on your system - 4 bytes for 32-bit, 8 bytes for 64-bit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6BFF22B-02CD-3C46-88BA-C78090ADD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006058"/>
              </p:ext>
            </p:extLst>
          </p:nvPr>
        </p:nvGraphicFramePr>
        <p:xfrm>
          <a:off x="7090611" y="480554"/>
          <a:ext cx="4908884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83">
                  <a:extLst>
                    <a:ext uri="{9D8B030D-6E8A-4147-A177-3AD203B41FA5}">
                      <a16:colId xmlns:a16="http://schemas.microsoft.com/office/drawing/2014/main" val="774250389"/>
                    </a:ext>
                  </a:extLst>
                </a:gridCol>
                <a:gridCol w="1201345">
                  <a:extLst>
                    <a:ext uri="{9D8B030D-6E8A-4147-A177-3AD203B41FA5}">
                      <a16:colId xmlns:a16="http://schemas.microsoft.com/office/drawing/2014/main" val="47729666"/>
                    </a:ext>
                  </a:extLst>
                </a:gridCol>
                <a:gridCol w="2687756">
                  <a:extLst>
                    <a:ext uri="{9D8B030D-6E8A-4147-A177-3AD203B41FA5}">
                      <a16:colId xmlns:a16="http://schemas.microsoft.com/office/drawing/2014/main" val="3285414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Storage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Value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813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char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 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-128 to 127 or 0 to 255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700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unsigned char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 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 to 255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92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signed char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 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-128 to 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418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 or 4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-32,786 to 32,767 or -2,147,483,648 to 2,147,483,647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9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unsigned 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 or 4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 to 65,535 or 0 to 4,294,967,295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805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short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-32,768 to 32,767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938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unsigned short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2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 to 65,535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1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long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-9223372036854775808 to 9223372036854775807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16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unsigned long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8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to 18446744073709551615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56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4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1.2E-38 to 3.4E+38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05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double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8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2.3E-308 to 1.7E+308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74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long double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10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3.4E-4932 to 1.1E+4932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28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72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906-3A07-A74A-A274-F1A81189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always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CF2A0-0E02-2C47-8CE5-ABA4ECC67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and automatic memory allocation – memory set aside is known at runtime</a:t>
            </a:r>
          </a:p>
          <a:p>
            <a:pPr lvl="1"/>
            <a:r>
              <a:rPr lang="en-US" dirty="0"/>
              <a:t>Fast and easy to use</a:t>
            </a:r>
          </a:p>
          <a:p>
            <a:pPr lvl="1"/>
            <a:r>
              <a:rPr lang="en-US" dirty="0"/>
              <a:t>partitions the maximum size per data type – not efficient</a:t>
            </a:r>
          </a:p>
          <a:p>
            <a:pPr lvl="1"/>
            <a:r>
              <a:rPr lang="en-US" dirty="0"/>
              <a:t>life of data is automatically determined – not efficient</a:t>
            </a:r>
          </a:p>
          <a:p>
            <a:r>
              <a:rPr lang="en-US" dirty="0"/>
              <a:t>What if we don’t know how much memory we need until program starts running?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E9DF2-E005-1642-8FCE-1D4F7417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8E9A-15FF-FE4F-A99E-39FB194C4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4798A-58BE-C04C-B450-7BE302E305CE}"/>
              </a:ext>
            </a:extLst>
          </p:cNvPr>
          <p:cNvSpPr txBox="1"/>
          <p:nvPr/>
        </p:nvSpPr>
        <p:spPr>
          <a:xfrm>
            <a:off x="769453" y="3586448"/>
            <a:ext cx="5698996" cy="2308324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(char* filename)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size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GetFileSize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(filename);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char* buffer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AllocateMem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(size);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ReadFileIntoBuffer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(filename, buffer);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buffer;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DB374-69D9-6E4B-AC8F-8731555F2FD8}"/>
              </a:ext>
            </a:extLst>
          </p:cNvPr>
          <p:cNvSpPr txBox="1"/>
          <p:nvPr/>
        </p:nvSpPr>
        <p:spPr>
          <a:xfrm>
            <a:off x="5890933" y="4373891"/>
            <a:ext cx="4721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 don’t know how big the </a:t>
            </a:r>
            <a:r>
              <a:rPr lang="en-US" sz="2200" dirty="0" err="1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filesize</a:t>
            </a:r>
            <a:r>
              <a:rPr lang="en-US" sz="2200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18300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34CE-6EFB-7044-A928-6EEB01C3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BCAA-A9F4-AD44-BBDD-AC4784889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Situations where static and automatic allocation aren’t sufficient</a:t>
            </a:r>
          </a:p>
          <a:p>
            <a:pPr lvl="1"/>
            <a:r>
              <a:rPr lang="en-US" dirty="0"/>
              <a:t>Need memory that persists across multiple function calls</a:t>
            </a:r>
          </a:p>
          <a:p>
            <a:pPr lvl="2"/>
            <a:r>
              <a:rPr lang="en-US" dirty="0"/>
              <a:t>Lifetime is known only at runtime (long-lived data structures)</a:t>
            </a:r>
          </a:p>
          <a:p>
            <a:pPr lvl="1"/>
            <a:r>
              <a:rPr lang="en-US" dirty="0"/>
              <a:t>Memory size is not known in advance to the caller</a:t>
            </a:r>
          </a:p>
          <a:p>
            <a:pPr lvl="2"/>
            <a:r>
              <a:rPr lang="en-US" dirty="0"/>
              <a:t>Size is known only at runtime (</a:t>
            </a:r>
            <a:r>
              <a:rPr lang="en-US" dirty="0" err="1"/>
              <a:t>ie</a:t>
            </a:r>
            <a:r>
              <a:rPr lang="en-US" dirty="0"/>
              <a:t> based on user input)</a:t>
            </a:r>
          </a:p>
          <a:p>
            <a:r>
              <a:rPr lang="en-US" dirty="0"/>
              <a:t>Dynamically allocated memory persists until:</a:t>
            </a:r>
          </a:p>
          <a:p>
            <a:pPr lvl="1"/>
            <a:r>
              <a:rPr lang="en-US" dirty="0"/>
              <a:t>A garbage collector releases it (automatic memory management)</a:t>
            </a:r>
          </a:p>
          <a:p>
            <a:pPr lvl="2"/>
            <a:r>
              <a:rPr lang="en-US" dirty="0"/>
              <a:t>Implicit memory allocator, programmer only allocates space, doesn’t free it</a:t>
            </a:r>
          </a:p>
          <a:p>
            <a:pPr lvl="2"/>
            <a:r>
              <a:rPr lang="en-US" dirty="0"/>
              <a:t>“new” in Java, memory is cleaned up after program finishes &lt;HOW DOES THIS WORK?</a:t>
            </a:r>
          </a:p>
          <a:p>
            <a:pPr lvl="1"/>
            <a:r>
              <a:rPr lang="en-US" dirty="0"/>
              <a:t>Your code explicitly deallocates it (manual memory management)</a:t>
            </a:r>
          </a:p>
          <a:p>
            <a:pPr lvl="2"/>
            <a:r>
              <a:rPr lang="en-US" dirty="0"/>
              <a:t>C requires you manually manage memory</a:t>
            </a:r>
          </a:p>
          <a:p>
            <a:pPr lvl="2"/>
            <a:r>
              <a:rPr lang="en-US" dirty="0"/>
              <a:t>Explicit memory allocation requires the programmer to both allocate space and free it up when finished</a:t>
            </a:r>
          </a:p>
          <a:p>
            <a:pPr lvl="2"/>
            <a:r>
              <a:rPr lang="en-US" dirty="0"/>
              <a:t>”malloc” and “free” in C</a:t>
            </a:r>
          </a:p>
          <a:p>
            <a:r>
              <a:rPr lang="en-US" dirty="0"/>
              <a:t>Memory is allocated from the heap, not the stack</a:t>
            </a:r>
          </a:p>
          <a:p>
            <a:pPr lvl="1"/>
            <a:r>
              <a:rPr lang="en-US" dirty="0"/>
              <a:t>Dynamic memory allocators acquire memory at runtime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3497D-518E-DA4B-BCC0-4C977499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A5CCC-91B5-1640-A11E-0D3153D53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9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E5E5-3773-1D4A-BB0F-61BCFC84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Program Data in the 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E6C8-33A1-0541-A352-798CFF3F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943160" cy="4200963"/>
          </a:xfrm>
        </p:spPr>
        <p:txBody>
          <a:bodyPr/>
          <a:lstStyle/>
          <a:p>
            <a:r>
              <a:rPr lang="en-US" dirty="0"/>
              <a:t>When you trigger a new program the operating system starts to allocate space in the RAM</a:t>
            </a:r>
          </a:p>
          <a:p>
            <a:pPr lvl="1"/>
            <a:r>
              <a:rPr lang="en-US" dirty="0"/>
              <a:t>Operating System will default to keeping all memory for a program as close together within the ram addresses as possible</a:t>
            </a:r>
          </a:p>
          <a:p>
            <a:pPr lvl="1"/>
            <a:r>
              <a:rPr lang="en-US" dirty="0"/>
              <a:t>Operating system manages where exactly in the RAM your data is stored</a:t>
            </a:r>
          </a:p>
          <a:p>
            <a:pPr lvl="2"/>
            <a:r>
              <a:rPr lang="en-US" dirty="0"/>
              <a:t>Space is first set aside for program code (lowest available addresses)</a:t>
            </a:r>
          </a:p>
          <a:p>
            <a:pPr lvl="2"/>
            <a:r>
              <a:rPr lang="en-US" dirty="0"/>
              <a:t>Then space is set side for initialized data (global variables, constants, string literals)</a:t>
            </a:r>
          </a:p>
          <a:p>
            <a:pPr lvl="2"/>
            <a:r>
              <a:rPr lang="en-US" dirty="0"/>
              <a:t>As program runs…</a:t>
            </a:r>
          </a:p>
          <a:p>
            <a:pPr lvl="3"/>
            <a:r>
              <a:rPr lang="en-US" dirty="0"/>
              <a:t>When the programmer manually allocates memory for data it is stored in the next available addresses on top of the initialized data, building upwards as space is needed</a:t>
            </a:r>
          </a:p>
          <a:p>
            <a:pPr lvl="3"/>
            <a:r>
              <a:rPr lang="en-US" dirty="0"/>
              <a:t>When the program requires local variables they are stored in the empty space at top of RAM, leaving space between stack and heap</a:t>
            </a:r>
          </a:p>
          <a:p>
            <a:pPr lvl="3"/>
            <a:r>
              <a:rPr lang="en-US" dirty="0"/>
              <a:t>When the space between the stack and heap is full - crash (out of memory)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79BAF-C86D-704A-A838-95B55AD2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D8A19-4B68-9B40-A0A8-8F88A9DAD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84B98-4D16-F84F-AE36-62AC9F6AD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0" y="1102361"/>
            <a:ext cx="4292600" cy="520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524B2-2161-2F42-A6A8-3D0B76FF50A6}"/>
              </a:ext>
            </a:extLst>
          </p:cNvPr>
          <p:cNvSpPr/>
          <p:nvPr/>
        </p:nvSpPr>
        <p:spPr>
          <a:xfrm>
            <a:off x="661639" y="56639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heap is a large pool of available memory set aside specifically for dynamically allocated data</a:t>
            </a:r>
          </a:p>
        </p:txBody>
      </p:sp>
    </p:spTree>
    <p:extLst>
      <p:ext uri="{BB962C8B-B14F-4D97-AF65-F5344CB8AC3E}">
        <p14:creationId xmlns:p14="http://schemas.microsoft.com/office/powerpoint/2010/main" val="404308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BD26-4A62-FC44-B94C-7B1A41B1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Memory in C with malloc()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CB01-6B18-3B47-BF87-464A8119F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void* malloc(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/>
            <a:r>
              <a:rPr lang="en-US" dirty="0"/>
              <a:t>allocates a continuous block of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/>
              <a:t>” bytes of </a:t>
            </a:r>
            <a:r>
              <a:rPr lang="en-US" b="1" dirty="0"/>
              <a:t>uninitialized</a:t>
            </a:r>
            <a:r>
              <a:rPr lang="en-US" dirty="0"/>
              <a:t> memory</a:t>
            </a:r>
          </a:p>
          <a:p>
            <a:pPr lvl="2"/>
            <a:r>
              <a:rPr lang="en-US" dirty="0"/>
              <a:t>Returns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 if allocation fails or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size == 0</a:t>
            </a:r>
          </a:p>
          <a:p>
            <a:pPr lvl="3"/>
            <a:r>
              <a:rPr lang="en-US" dirty="0"/>
              <a:t>Allocation fails if out of memory, very rare but always check allocation was successful before using pointer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/>
              <a:t> means a pointer to any type (int, char, float)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returns a pointer to the beginning of the allocated block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 = (type*) malloc(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sizeInBytes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/>
              <a:t>Cast void* pointer to known type</a:t>
            </a:r>
          </a:p>
          <a:p>
            <a:pPr lvl="2"/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(type) </a:t>
            </a:r>
            <a:r>
              <a:rPr lang="en-US" dirty="0"/>
              <a:t>to make code portable to different machines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/>
              <a:t> deallocates data allocated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</a:p>
          <a:p>
            <a:pPr lvl="1"/>
            <a:r>
              <a:rPr lang="en-US" dirty="0"/>
              <a:t>Must add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dirty="0"/>
              <a:t>Variables in C are uninitialized by default</a:t>
            </a:r>
          </a:p>
          <a:p>
            <a:pPr lvl="2"/>
            <a:r>
              <a:rPr lang="en-US" dirty="0"/>
              <a:t>No default “0” values like Java</a:t>
            </a:r>
          </a:p>
          <a:p>
            <a:pPr lvl="2"/>
            <a:r>
              <a:rPr lang="en-US" dirty="0"/>
              <a:t>Invalid read – reading from memory before you have written to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400AF-383B-2C4D-846C-1EE7EB55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3FC75-990B-BF4E-B357-B300ACA7C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D0A4F-72ED-614B-920E-831F4AA06AF0}"/>
              </a:ext>
            </a:extLst>
          </p:cNvPr>
          <p:cNvSpPr txBox="1"/>
          <p:nvPr/>
        </p:nvSpPr>
        <p:spPr>
          <a:xfrm>
            <a:off x="6096000" y="4118558"/>
            <a:ext cx="5985934" cy="2308324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//allocate an array to store 10 floats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float*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(float*) malloc(10*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(float));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NULL)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ERROR;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(“%f\n”,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// Invalid read!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&lt;add something to array&gt;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&lt;print f again, now it’s ok&gt;</a:t>
            </a:r>
          </a:p>
        </p:txBody>
      </p:sp>
    </p:spTree>
    <p:extLst>
      <p:ext uri="{BB962C8B-B14F-4D97-AF65-F5344CB8AC3E}">
        <p14:creationId xmlns:p14="http://schemas.microsoft.com/office/powerpoint/2010/main" val="1746125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15046</TotalTime>
  <Words>3479</Words>
  <Application>Microsoft Macintosh PowerPoint</Application>
  <PresentationFormat>Widescreen</PresentationFormat>
  <Paragraphs>496</Paragraphs>
  <Slides>27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Calibri</vt:lpstr>
      <vt:lpstr>Courier New</vt:lpstr>
      <vt:lpstr>Segoe UI</vt:lpstr>
      <vt:lpstr>Segoe UI Light</vt:lpstr>
      <vt:lpstr>Segoe UI Semilight</vt:lpstr>
      <vt:lpstr>Tw Cen MT</vt:lpstr>
      <vt:lpstr>Wingdings</vt:lpstr>
      <vt:lpstr>Wingdings 3</vt:lpstr>
      <vt:lpstr>Integral</vt:lpstr>
      <vt:lpstr>Lecture 10: Dynamic Memory Allocation</vt:lpstr>
      <vt:lpstr>Administrivia</vt:lpstr>
      <vt:lpstr>Array Syntax with Pointers</vt:lpstr>
      <vt:lpstr>Pointer Mystery</vt:lpstr>
      <vt:lpstr>Memory Allocation</vt:lpstr>
      <vt:lpstr>Does this always work?</vt:lpstr>
      <vt:lpstr>Dynamic Allocation</vt:lpstr>
      <vt:lpstr>Storing Program Data in the RAM</vt:lpstr>
      <vt:lpstr>Allocating Memory in C with malloc()</vt:lpstr>
      <vt:lpstr>calloc()</vt:lpstr>
      <vt:lpstr>realloc()</vt:lpstr>
      <vt:lpstr>Freeing Memory in C with free()</vt:lpstr>
      <vt:lpstr>Example</vt:lpstr>
      <vt:lpstr>Demo: malloc() and realloc()</vt:lpstr>
      <vt:lpstr>Example: 1 – initialized data</vt:lpstr>
      <vt:lpstr>Example: 2 – main local variable in stack</vt:lpstr>
      <vt:lpstr>Example: 3 – copy local variables in stack</vt:lpstr>
      <vt:lpstr>Example: 4 – malloc space for int array</vt:lpstr>
      <vt:lpstr>Example: 5 – fill available space from local var</vt:lpstr>
      <vt:lpstr>Example: 6 – finish copy and free stack space</vt:lpstr>
      <vt:lpstr>Example: 7 – free ncopy from heap</vt:lpstr>
      <vt:lpstr>Appendix</vt:lpstr>
      <vt:lpstr>Common Memory Errors</vt:lpstr>
      <vt:lpstr>PowerPoint Presentation</vt:lpstr>
      <vt:lpstr>PowerPoint Presentation</vt:lpstr>
      <vt:lpstr>errno</vt:lpstr>
      <vt:lpstr>C Garbage Collector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180</cp:revision>
  <dcterms:created xsi:type="dcterms:W3CDTF">2018-03-22T00:41:11Z</dcterms:created>
  <dcterms:modified xsi:type="dcterms:W3CDTF">2020-10-21T16:20:38Z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