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7" r:id="rId3"/>
    <p:sldId id="259" r:id="rId4"/>
    <p:sldId id="260" r:id="rId5"/>
    <p:sldId id="263" r:id="rId6"/>
    <p:sldId id="271" r:id="rId7"/>
    <p:sldId id="266" r:id="rId8"/>
    <p:sldId id="267" r:id="rId9"/>
    <p:sldId id="292" r:id="rId10"/>
    <p:sldId id="293" r:id="rId11"/>
    <p:sldId id="295" r:id="rId12"/>
    <p:sldId id="294" r:id="rId13"/>
    <p:sldId id="26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3282"/>
    <a:srgbClr val="B6A479"/>
    <a:srgbClr val="9B8ABE"/>
    <a:srgbClr val="7C5FAA"/>
    <a:srgbClr val="9383B2"/>
    <a:srgbClr val="8868B8"/>
    <a:srgbClr val="D8D8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24" autoAdjust="0"/>
    <p:restoredTop sz="94601"/>
  </p:normalViewPr>
  <p:slideViewPr>
    <p:cSldViewPr snapToGrid="0">
      <p:cViewPr>
        <p:scale>
          <a:sx n="100" d="100"/>
          <a:sy n="100" d="100"/>
        </p:scale>
        <p:origin x="144" y="1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3A2DB0-ED42-4BA9-97D4-3103DF415320}" type="datetimeFigureOut">
              <a:rPr lang="en-US" smtClean="0"/>
              <a:t>10/19/20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B336D0-BB87-4158-9DDA-BA914A234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0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B336D0-BB87-4158-9DDA-BA914A234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337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rgbClr val="4C3282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5EC2F33-17DA-436E-A851-E42A0D33E292}" type="datetime1">
              <a:rPr lang="en-US" smtClean="0"/>
              <a:t>10/19/20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herry blossoms on Grant Lane">
            <a:extLst>
              <a:ext uri="{FF2B5EF4-FFF2-40B4-BE49-F238E27FC236}">
                <a16:creationId xmlns:a16="http://schemas.microsoft.com/office/drawing/2014/main" id="{E196A663-22E9-46AF-AE76-3031B2F2C7B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34" b="13442"/>
          <a:stretch/>
        </p:blipFill>
        <p:spPr bwMode="auto">
          <a:xfrm>
            <a:off x="-3" y="-1"/>
            <a:ext cx="12192002" cy="4594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777136A5-CCDF-7749-9565-A649BF57D3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634505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 userDrawn="1"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 userDrawn="1"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24FE77B7-BBC2-4B4A-872D-3AFC72D45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627758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C2204-D29B-4470-B3F3-74BB4720C8BD}" type="datetime1">
              <a:rPr lang="en-US" smtClean="0"/>
              <a:t>10/19/20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2750F5-16E8-CE42-83FD-9E5B554151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1650391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tabLst/>
              <a:defRPr sz="1800">
                <a:solidFill>
                  <a:srgbClr val="4C328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A1C4-F49F-4502-B33D-B8ED0A36CCF4}" type="datetime1">
              <a:rPr lang="en-US" smtClean="0"/>
              <a:t>10/19/20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B6A47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648D5E4E-A6FB-D94F-9FEF-9B1CF5D59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4047576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2562C-2DAC-44DC-8D70-6EE9220D4C24}" type="datetime1">
              <a:rPr lang="en-US" smtClean="0"/>
              <a:t>10/19/20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3BDF9A03-A647-0A49-B4D1-51696656F4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6663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AD04B-10FF-4801-A134-D6688E0221BA}" type="datetime1">
              <a:rPr lang="en-US" smtClean="0"/>
              <a:t>10/19/20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7A672043-7D57-D34C-A6B9-125CE024B8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4010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EC20A-4AF7-4E30-ADB3-371D26C74958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297E64-BCFC-F440-A136-6F44B04F8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875337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216E4-2A0B-4B27-A3A8-D1D355A92CC7}" type="datetime1">
              <a:rPr lang="en-US" smtClean="0"/>
              <a:t>10/19/20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ED1032-CE21-D445-A25A-D81A5C5428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51561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F2EE2-AF54-4C36-93AD-A5D9C8C4F0E5}" type="datetime1">
              <a:rPr lang="en-US" smtClean="0"/>
              <a:t>10/19/20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519901B-C8BF-D74C-8C02-F6E47C638B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2077797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B1D116-9EEC-4608-812B-930500586DFA}" type="datetime1">
              <a:rPr lang="en-US" smtClean="0"/>
              <a:t>10/19/20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 userDrawn="1"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9B8A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 userDrawn="1"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 userDrawn="1"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DE4D8F51-FF20-7E48-9B67-C26761DE91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</p:spTree>
    <p:extLst>
      <p:ext uri="{BB962C8B-B14F-4D97-AF65-F5344CB8AC3E}">
        <p14:creationId xmlns:p14="http://schemas.microsoft.com/office/powerpoint/2010/main" val="3940533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0B1D116-9EEC-4608-812B-930500586DFA}" type="datetime1">
              <a:rPr lang="en-US" smtClean="0"/>
              <a:pPr/>
              <a:t>10/19/20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CSE 374 au 20 - Kasey Champion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rgbClr val="B6A479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59665DE-58FC-41F4-AC58-2C90A5E00527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EB191F82-15E6-F349-8A3D-4B4FFFC58E28}"/>
              </a:ext>
            </a:extLst>
          </p:cNvPr>
          <p:cNvSpPr/>
          <p:nvPr userDrawn="1"/>
        </p:nvSpPr>
        <p:spPr>
          <a:xfrm>
            <a:off x="-914400" y="0"/>
            <a:ext cx="914400" cy="914400"/>
          </a:xfrm>
          <a:prstGeom prst="rect">
            <a:avLst/>
          </a:prstGeom>
          <a:solidFill>
            <a:srgbClr val="B6A479"/>
          </a:solidFill>
          <a:ln>
            <a:solidFill>
              <a:srgbClr val="B6A4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FA9E24-0349-D242-A7B1-11303AD41C24}"/>
              </a:ext>
            </a:extLst>
          </p:cNvPr>
          <p:cNvSpPr/>
          <p:nvPr userDrawn="1"/>
        </p:nvSpPr>
        <p:spPr>
          <a:xfrm>
            <a:off x="-914400" y="914400"/>
            <a:ext cx="914400" cy="914400"/>
          </a:xfrm>
          <a:prstGeom prst="rect">
            <a:avLst/>
          </a:prstGeom>
          <a:solidFill>
            <a:srgbClr val="4C3282"/>
          </a:solidFill>
          <a:ln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E56B35-F607-3748-B5F2-0667175BB481}"/>
              </a:ext>
            </a:extLst>
          </p:cNvPr>
          <p:cNvSpPr/>
          <p:nvPr userDrawn="1"/>
        </p:nvSpPr>
        <p:spPr>
          <a:xfrm>
            <a:off x="-914400" y="1840457"/>
            <a:ext cx="914400" cy="914400"/>
          </a:xfrm>
          <a:prstGeom prst="rect">
            <a:avLst/>
          </a:prstGeom>
          <a:solidFill>
            <a:srgbClr val="7C5FAA"/>
          </a:solidFill>
          <a:ln>
            <a:solidFill>
              <a:srgbClr val="7C5F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F0C8F48-EE4F-0249-BE10-1C1B8834D291}"/>
              </a:ext>
            </a:extLst>
          </p:cNvPr>
          <p:cNvSpPr/>
          <p:nvPr userDrawn="1"/>
        </p:nvSpPr>
        <p:spPr>
          <a:xfrm>
            <a:off x="-914400" y="2754857"/>
            <a:ext cx="914400" cy="914400"/>
          </a:xfrm>
          <a:prstGeom prst="rect">
            <a:avLst/>
          </a:prstGeom>
          <a:solidFill>
            <a:srgbClr val="9B8ABE"/>
          </a:solidFill>
          <a:ln>
            <a:solidFill>
              <a:srgbClr val="9B8AB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14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9" r:id="rId8"/>
    <p:sldLayoutId id="2147483670" r:id="rId9"/>
    <p:sldLayoutId id="2147483671" r:id="rId10"/>
  </p:sldLayoutIdLst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rgbClr val="4C3282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4C3282"/>
        </a:buClr>
        <a:buSzPct val="100000"/>
        <a:buFont typeface="Wingdings" pitchFamily="2" charset="2"/>
        <a:buChar char="§"/>
        <a:defRPr sz="22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1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v.com/cse37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Printf_format_strin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puPe81bc2w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godbolt.org/z/sxddq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Xpk67YzOn5w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VnDaHBi8d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8B674C-AD1D-4C9D-88D4-76616DF5B2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9: C Pointers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5873D0-155C-4A49-BE31-7C26918C8D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374: Intermediate Programming Concepts and Tools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ADF771-CBF5-4810-A04A-36DE8C4CC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08C56F-1820-B94A-ADBC-DE6F9848BFA7}"/>
              </a:ext>
            </a:extLst>
          </p:cNvPr>
          <p:cNvSpPr/>
          <p:nvPr/>
        </p:nvSpPr>
        <p:spPr>
          <a:xfrm>
            <a:off x="8107102" y="317965"/>
            <a:ext cx="3703898" cy="2978084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latin typeface="Calibri" panose="020F0502020204030204" pitchFamily="34" charset="0"/>
                <a:cs typeface="Calibri" panose="020F0502020204030204" pitchFamily="34" charset="0"/>
              </a:rPr>
              <a:t>Lecture Participation Poll #9</a:t>
            </a:r>
          </a:p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 onto </a:t>
            </a:r>
            <a:r>
              <a:rPr lang="en-US" dirty="0" err="1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pollev.com</a:t>
            </a:r>
            <a:r>
              <a:rPr lang="en-US" dirty="0">
                <a:solidFill>
                  <a:srgbClr val="AB96D4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/cse374 </a:t>
            </a:r>
            <a:endParaRPr lang="en-US" dirty="0">
              <a:solidFill>
                <a:srgbClr val="AB96D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Text CSE374 to 22333</a:t>
            </a:r>
          </a:p>
        </p:txBody>
      </p:sp>
    </p:spTree>
    <p:extLst>
      <p:ext uri="{BB962C8B-B14F-4D97-AF65-F5344CB8AC3E}">
        <p14:creationId xmlns:p14="http://schemas.microsoft.com/office/powerpoint/2010/main" val="24985274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F53A6-F6B3-F14C-8E44-E071879D7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Printf</a:t>
            </a:r>
            <a:r>
              <a:rPr lang="en-US" dirty="0"/>
              <a:t> – print format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E18735-0FE3-C743-B615-0F77469A0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Produces string literals to </a:t>
            </a:r>
            <a:r>
              <a:rPr lang="en-US" dirty="0" err="1"/>
              <a:t>stdout</a:t>
            </a:r>
            <a:r>
              <a:rPr lang="en-US" dirty="0"/>
              <a:t> based on given string with format tags</a:t>
            </a:r>
          </a:p>
          <a:p>
            <a:pPr lvl="1"/>
            <a:r>
              <a:rPr lang="en-US" dirty="0"/>
              <a:t>Format tags are stand ins for where something should be inserted into the string literal</a:t>
            </a:r>
          </a:p>
          <a:p>
            <a:pPr lvl="1"/>
            <a:r>
              <a:rPr lang="en-US" dirty="0"/>
              <a:t>%s – string with null termination, %d – int, %f – float</a:t>
            </a:r>
          </a:p>
          <a:p>
            <a:pPr lvl="1"/>
            <a:r>
              <a:rPr lang="en-US" dirty="0"/>
              <a:t>Number of format tags should match number of arguments</a:t>
            </a:r>
          </a:p>
          <a:p>
            <a:pPr lvl="2"/>
            <a:r>
              <a:rPr lang="en-US" dirty="0"/>
              <a:t>Format tags will be replaced with arguments in given order</a:t>
            </a:r>
          </a:p>
          <a:p>
            <a:r>
              <a:rPr lang="en-US" dirty="0"/>
              <a:t>Defined in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stdio.h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err="1"/>
              <a:t>printf</a:t>
            </a:r>
            <a:r>
              <a:rPr lang="en-US" dirty="0"/>
              <a:t>(“format string %s”, </a:t>
            </a:r>
            <a:r>
              <a:rPr lang="en-US" dirty="0" err="1"/>
              <a:t>stringVariable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Replaces %s with variable given</a:t>
            </a:r>
          </a:p>
          <a:p>
            <a:pPr lvl="1"/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%s\n”,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CF80367-822D-F548-950D-DBDC17ECF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B8499-4064-F34F-8B60-F7D4DDD14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208C56-D34B-7E40-95D8-6C61CF5A0DD2}"/>
              </a:ext>
            </a:extLst>
          </p:cNvPr>
          <p:cNvSpPr/>
          <p:nvPr/>
        </p:nvSpPr>
        <p:spPr>
          <a:xfrm>
            <a:off x="0" y="6410058"/>
            <a:ext cx="49846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https://en.wikipedia.org/wiki/Printf_format_string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9687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FE4A1-A796-E34D-8283-6F510524B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Demo: C pointers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68699F-AF08-2D43-841F-089102C9F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5343C-ED06-074A-B11F-019A3425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E3B58C-DBD3-D441-96D2-A1426F49E3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159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7654F-82AE-A248-B34C-B2D9A795B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821011-9F20-D04A-945E-5AA94F510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FF131-1289-EA44-9414-8C00C899C6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4AD72-E409-F248-B78C-2F7C8EAAE7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455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F3096E-28FB-FB49-AA63-B691C56762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B405B3-DACA-AB46-8D88-678AACBA5F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Base 2 numbering system</a:t>
            </a:r>
          </a:p>
          <a:p>
            <a:pPr lvl="1"/>
            <a:r>
              <a:rPr lang="en-US" dirty="0"/>
              <a:t>Convention: starts with 0b</a:t>
            </a:r>
          </a:p>
          <a:p>
            <a:pPr marL="128016" lvl="1" indent="0">
              <a:buNone/>
            </a:pPr>
            <a:endParaRPr lang="en-US" dirty="0"/>
          </a:p>
          <a:p>
            <a:pPr marL="128016" lvl="1" indent="0">
              <a:buNone/>
            </a:pPr>
            <a:r>
              <a:rPr lang="en-US" dirty="0"/>
              <a:t>0b110 in decimal</a:t>
            </a:r>
          </a:p>
          <a:p>
            <a:pPr marL="128016" lvl="1" indent="0">
              <a:buNone/>
            </a:pPr>
            <a:r>
              <a:rPr lang="en-US" dirty="0"/>
              <a:t>0b110 = (1 * 2^2) + (1 * 2^1) + (0 * 2^0) = 4 + 2 + 6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0EBE7-5B90-E84A-97CF-5C46464246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3BD81-76DA-8743-8E29-CFC62AE0FF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578817-6A90-244C-B4A6-11D9D8174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9290" y="2060066"/>
            <a:ext cx="8051800" cy="4356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7DB4275-27C0-6B45-811E-84B3F966198E}"/>
              </a:ext>
            </a:extLst>
          </p:cNvPr>
          <p:cNvSpPr/>
          <p:nvPr/>
        </p:nvSpPr>
        <p:spPr>
          <a:xfrm>
            <a:off x="3378451" y="977005"/>
            <a:ext cx="67434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https://www.youtube.com/watch?v=LpuPe81bc2w</a:t>
            </a:r>
            <a:r>
              <a:rPr lang="en-US" dirty="0"/>
              <a:t> &lt; binary explained</a:t>
            </a:r>
          </a:p>
        </p:txBody>
      </p:sp>
    </p:spTree>
    <p:extLst>
      <p:ext uri="{BB962C8B-B14F-4D97-AF65-F5344CB8AC3E}">
        <p14:creationId xmlns:p14="http://schemas.microsoft.com/office/powerpoint/2010/main" val="1422346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39333-37E6-4645-AE79-8EADAC262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Returning a String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257F0-18BC-ED43-8F36-A83568C0D0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foo();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main()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char* s = foo();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(“string: %s\n”, s);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foo()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char message[256] = “Hello!”;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 return message;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7392C2-B04B-7342-8BD4-3B937F60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14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1ED07B-B980-5944-96BB-FC1C21E54A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6281A8C-8975-C845-BF86-349641F886B5}"/>
              </a:ext>
            </a:extLst>
          </p:cNvPr>
          <p:cNvSpPr/>
          <p:nvPr/>
        </p:nvSpPr>
        <p:spPr>
          <a:xfrm>
            <a:off x="202112" y="6449390"/>
            <a:ext cx="2985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https://godbolt.org/z/sxddq7</a:t>
            </a:r>
            <a:r>
              <a:rPr lang="en-US" dirty="0"/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774C6C-8568-DB4D-86A5-F006AA1F22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100" y="1761943"/>
            <a:ext cx="5422900" cy="379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34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1C7A9-D8A8-B845-AD3F-491017E0A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Administrivia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E29FA8-2129-4747-AE0F-78B99ECA31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28016" lvl="1" indent="0">
              <a:buNone/>
            </a:pPr>
            <a:r>
              <a:rPr lang="en-US" dirty="0"/>
              <a:t>Assignments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EE32D8-E782-9446-B880-AC9B6E729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671BF-4AB1-484D-83AE-0C22BFE387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476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6A3171-8DAC-3A4B-8A87-496748041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computers store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58B827-73DA-7A44-8677-317554DA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7634482" cy="4845504"/>
          </a:xfrm>
        </p:spPr>
        <p:txBody>
          <a:bodyPr>
            <a:normAutofit/>
          </a:bodyPr>
          <a:lstStyle/>
          <a:p>
            <a:r>
              <a:rPr lang="en-US" dirty="0"/>
              <a:t>CPU – Central Processing Unit – computer circuitry that followed computer instructions in assembly</a:t>
            </a:r>
          </a:p>
          <a:p>
            <a:r>
              <a:rPr lang="en-US" dirty="0"/>
              <a:t>RAM – Random Access Memory – a computer’s short-term memory where data is stored during program operation </a:t>
            </a:r>
          </a:p>
          <a:p>
            <a:pPr lvl="1"/>
            <a:r>
              <a:rPr lang="en-US" dirty="0"/>
              <a:t>When a program ends the memory in use “goes away”</a:t>
            </a:r>
          </a:p>
          <a:p>
            <a:r>
              <a:rPr lang="en-US" dirty="0"/>
              <a:t>Hard disc storage – a computer’s long-term memory, this is where data is stored when you need to preserve it across re-starts.</a:t>
            </a:r>
          </a:p>
          <a:p>
            <a:pPr lvl="1"/>
            <a:r>
              <a:rPr lang="en-US" dirty="0"/>
              <a:t>Data is stored indefinitely</a:t>
            </a:r>
          </a:p>
          <a:p>
            <a:pPr lvl="1"/>
            <a:r>
              <a:rPr lang="en-US" dirty="0"/>
              <a:t>Can be modified by different processes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E2A28F-3CC1-BE48-802C-969CF6BD1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5EA6-F7D8-F14D-85EF-9DCB480E3A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762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69D21-10B3-6F42-BB1A-B47CEC0E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computers store data?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CEA2CA-5554-9348-BC1B-3976F21299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8746560" cy="4845504"/>
          </a:xfrm>
        </p:spPr>
        <p:txBody>
          <a:bodyPr/>
          <a:lstStyle/>
          <a:p>
            <a:r>
              <a:rPr lang="en-US" dirty="0"/>
              <a:t>Large sequences of numbers</a:t>
            </a:r>
          </a:p>
          <a:p>
            <a:pPr lvl="1"/>
            <a:r>
              <a:rPr lang="en-US" dirty="0"/>
              <a:t>Numbers are representations for electrical switches “transistors” that make up the brains of the CPU</a:t>
            </a:r>
          </a:p>
          <a:p>
            <a:r>
              <a:rPr lang="en-US" dirty="0"/>
              <a:t>All data is binary – 1s and 0s</a:t>
            </a:r>
          </a:p>
          <a:p>
            <a:pPr lvl="1"/>
            <a:r>
              <a:rPr lang="en-US" dirty="0"/>
              <a:t>A single digit is called a “bit”</a:t>
            </a:r>
          </a:p>
          <a:p>
            <a:pPr lvl="1"/>
            <a:r>
              <a:rPr lang="en-US" dirty="0"/>
              <a:t>Bits come in groups of 8 called “bytes”</a:t>
            </a:r>
          </a:p>
          <a:p>
            <a:pPr lvl="1"/>
            <a:r>
              <a:rPr lang="en-US" dirty="0"/>
              <a:t>All instructions can be translated into sequences of binary</a:t>
            </a:r>
          </a:p>
          <a:p>
            <a:r>
              <a:rPr lang="en-US" dirty="0"/>
              <a:t>Numbers represent other types of data</a:t>
            </a:r>
          </a:p>
          <a:p>
            <a:pPr lvl="1"/>
            <a:r>
              <a:rPr lang="en-US" dirty="0"/>
              <a:t>ASCII – each byte represents a letter of the English alphabet</a:t>
            </a:r>
          </a:p>
          <a:p>
            <a:pPr lvl="1"/>
            <a:r>
              <a:rPr lang="en-US" dirty="0"/>
              <a:t>Unicode – similar encoding structure to ASCII but covers a wider range of characters including non-English characters, emojis </a:t>
            </a:r>
            <a:r>
              <a:rPr lang="en-US" dirty="0" err="1"/>
              <a:t>etc</a:t>
            </a:r>
            <a:r>
              <a:rPr lang="en-US" dirty="0"/>
              <a:t>…</a:t>
            </a:r>
          </a:p>
          <a:p>
            <a:pPr lvl="1"/>
            <a:r>
              <a:rPr lang="en-US" dirty="0"/>
              <a:t>Images – represented by a 2D array of “pixels”</a:t>
            </a:r>
          </a:p>
          <a:p>
            <a:pPr lvl="2"/>
            <a:r>
              <a:rPr lang="en-US" dirty="0"/>
              <a:t>Each pixel is represented by 3 numbers: Red, Blue and Green values 0-255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DB5D16-A70F-5E49-8C41-A1ECF557DD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1CF16-CF0C-2341-91AA-03D5C17C6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AFAAB99C-5297-E34F-9C36-1CFA7FCB05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529791"/>
              </p:ext>
            </p:extLst>
          </p:nvPr>
        </p:nvGraphicFramePr>
        <p:xfrm>
          <a:off x="5048898" y="2316480"/>
          <a:ext cx="676210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7017">
                  <a:extLst>
                    <a:ext uri="{9D8B030D-6E8A-4147-A177-3AD203B41FA5}">
                      <a16:colId xmlns:a16="http://schemas.microsoft.com/office/drawing/2014/main" val="3731310627"/>
                    </a:ext>
                  </a:extLst>
                </a:gridCol>
                <a:gridCol w="1127017">
                  <a:extLst>
                    <a:ext uri="{9D8B030D-6E8A-4147-A177-3AD203B41FA5}">
                      <a16:colId xmlns:a16="http://schemas.microsoft.com/office/drawing/2014/main" val="1373946350"/>
                    </a:ext>
                  </a:extLst>
                </a:gridCol>
                <a:gridCol w="1127017">
                  <a:extLst>
                    <a:ext uri="{9D8B030D-6E8A-4147-A177-3AD203B41FA5}">
                      <a16:colId xmlns:a16="http://schemas.microsoft.com/office/drawing/2014/main" val="3549958120"/>
                    </a:ext>
                  </a:extLst>
                </a:gridCol>
                <a:gridCol w="1127017">
                  <a:extLst>
                    <a:ext uri="{9D8B030D-6E8A-4147-A177-3AD203B41FA5}">
                      <a16:colId xmlns:a16="http://schemas.microsoft.com/office/drawing/2014/main" val="1339852368"/>
                    </a:ext>
                  </a:extLst>
                </a:gridCol>
                <a:gridCol w="1127017">
                  <a:extLst>
                    <a:ext uri="{9D8B030D-6E8A-4147-A177-3AD203B41FA5}">
                      <a16:colId xmlns:a16="http://schemas.microsoft.com/office/drawing/2014/main" val="902169568"/>
                    </a:ext>
                  </a:extLst>
                </a:gridCol>
                <a:gridCol w="1127017">
                  <a:extLst>
                    <a:ext uri="{9D8B030D-6E8A-4147-A177-3AD203B41FA5}">
                      <a16:colId xmlns:a16="http://schemas.microsoft.com/office/drawing/2014/main" val="37534740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0" dirty="0" err="1">
                          <a:solidFill>
                            <a:schemeClr val="tx1"/>
                          </a:solidFill>
                        </a:rPr>
                        <a:t>english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97772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ascii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4432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binary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01101000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01100101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01101100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01101100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01101111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9511074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630C8E33-5A8A-9B49-B721-989E347463F9}"/>
              </a:ext>
            </a:extLst>
          </p:cNvPr>
          <p:cNvSpPr/>
          <p:nvPr/>
        </p:nvSpPr>
        <p:spPr>
          <a:xfrm>
            <a:off x="76199" y="6410058"/>
            <a:ext cx="1795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Binary Explained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9426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BFD6D-1D9E-D34F-A4FE-3D5F0217A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Addresses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FDC371-811E-4747-9CFE-1AF54F13AC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463857"/>
            <a:ext cx="11187258" cy="893987"/>
          </a:xfrm>
        </p:spPr>
        <p:txBody>
          <a:bodyPr/>
          <a:lstStyle/>
          <a:p>
            <a:r>
              <a:rPr lang="en-US" dirty="0"/>
              <a:t>Computer memory operates just like an array – addresses and the spaces they represent</a:t>
            </a:r>
          </a:p>
          <a:p>
            <a:pPr lvl="1"/>
            <a:r>
              <a:rPr lang="en-US" dirty="0"/>
              <a:t>Spaces are measured in ”bytes” of 8 bits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E20336-E497-2F4F-A904-5E0470160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F553E3-DF19-1C40-ADE3-8C501765E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5FC9349-C5B6-DB4D-9325-FB003E0D94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325"/>
          <a:stretch/>
        </p:blipFill>
        <p:spPr>
          <a:xfrm>
            <a:off x="6907358" y="2610344"/>
            <a:ext cx="4660900" cy="2634706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18050B2-45BF-7745-83B7-D6DCA613C1AE}"/>
              </a:ext>
            </a:extLst>
          </p:cNvPr>
          <p:cNvSpPr txBox="1">
            <a:spLocks/>
          </p:cNvSpPr>
          <p:nvPr/>
        </p:nvSpPr>
        <p:spPr>
          <a:xfrm>
            <a:off x="623742" y="2251647"/>
            <a:ext cx="5637358" cy="4292755"/>
          </a:xfrm>
          <a:prstGeom prst="rect">
            <a:avLst/>
          </a:prstGeom>
        </p:spPr>
        <p:txBody>
          <a:bodyPr vert="horz" lIns="45720" tIns="45720" rIns="4572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4C3282"/>
              </a:buClr>
              <a:buSzPct val="100000"/>
              <a:buFont typeface="Wingdings" pitchFamily="2" charset="2"/>
              <a:buChar char="§"/>
              <a:defRPr sz="22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1pPr>
            <a:lvl2pPr marL="26517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8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2pPr>
            <a:lvl3pPr marL="4480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3pPr>
            <a:lvl4pPr marL="59436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4pPr>
            <a:lvl5pPr marL="77724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B6A479"/>
              </a:buClr>
              <a:buFont typeface="Segoe UI Semilight" panose="020B0402040204020203" pitchFamily="34" charset="0"/>
              <a:buChar char="-"/>
              <a:defRPr sz="1400" kern="1200">
                <a:solidFill>
                  <a:schemeClr val="tx1"/>
                </a:solidFill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defRPr>
            </a:lvl5pPr>
            <a:lvl6pPr marL="914400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60704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16152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2456" indent="-13716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Char char="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Each space in memory is referred to by its address</a:t>
            </a:r>
          </a:p>
          <a:p>
            <a:pPr lvl="1"/>
            <a:r>
              <a:rPr lang="en-US" dirty="0"/>
              <a:t>Value 504 stored at address 0x08</a:t>
            </a:r>
          </a:p>
          <a:p>
            <a:pPr lvl="1"/>
            <a:r>
              <a:rPr lang="en-US" dirty="0"/>
              <a:t>Address of value 504 stored at 0x38</a:t>
            </a:r>
          </a:p>
          <a:p>
            <a:r>
              <a:rPr lang="en-US" dirty="0"/>
              <a:t>A pointer is a data object that holds an address</a:t>
            </a:r>
          </a:p>
          <a:p>
            <a:pPr lvl="1"/>
            <a:r>
              <a:rPr lang="en-US" dirty="0"/>
              <a:t>Addresses can point to any type of data because they simply point to any space in memory</a:t>
            </a:r>
          </a:p>
          <a:p>
            <a:pPr lvl="1"/>
            <a:r>
              <a:rPr lang="en-US" dirty="0"/>
              <a:t>Like a “contact” object that stores someone’s phone number, doesn’t store the actual person</a:t>
            </a:r>
          </a:p>
          <a:p>
            <a:pPr lvl="1"/>
            <a:r>
              <a:rPr lang="en-US" dirty="0"/>
              <a:t>Pointers are also stored in memory</a:t>
            </a:r>
          </a:p>
          <a:p>
            <a:pPr lvl="1"/>
            <a:r>
              <a:rPr lang="en-US" dirty="0"/>
              <a:t>Pointers can point to other pointers! &lt;follow down the rabbit hole&gt;</a:t>
            </a:r>
          </a:p>
          <a:p>
            <a:pPr lvl="1"/>
            <a:r>
              <a:rPr lang="en-US" dirty="0"/>
              <a:t>Pointers can </a:t>
            </a:r>
            <a:r>
              <a:rPr lang="en-US" b="1" dirty="0"/>
              <a:t>either</a:t>
            </a:r>
            <a:r>
              <a:rPr lang="en-US" dirty="0"/>
              <a:t> point to a single variable or an array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73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E1930-29E0-3847-A33D-304DC984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Memory allocation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DBE71-37B9-FA47-9162-2457CC5645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 a program executes it interacts with the computer’s working memory</a:t>
            </a:r>
          </a:p>
          <a:p>
            <a:pPr lvl="1"/>
            <a:r>
              <a:rPr lang="en-US" dirty="0"/>
              <a:t>Code - Sets aside space for the code compiled instructions</a:t>
            </a:r>
          </a:p>
          <a:p>
            <a:pPr lvl="1"/>
            <a:r>
              <a:rPr lang="en-US" dirty="0" err="1"/>
              <a:t>Globals</a:t>
            </a:r>
            <a:r>
              <a:rPr lang="en-US" dirty="0"/>
              <a:t> - Then sets aside space for global variables, static constants, string literals, things that get declared at program initialization</a:t>
            </a:r>
          </a:p>
          <a:p>
            <a:pPr lvl="1"/>
            <a:r>
              <a:rPr lang="en-US" dirty="0"/>
              <a:t> Heap – As program executes this space of memory is used for local variables that get allocated and deallocated (new or ‘malloc’ variables)</a:t>
            </a:r>
          </a:p>
          <a:p>
            <a:pPr lvl="1"/>
            <a:r>
              <a:rPr lang="en-US" dirty="0"/>
              <a:t>Stack – holds and serves the current instructions in order that they are received (First In First Out) </a:t>
            </a:r>
          </a:p>
          <a:p>
            <a:pPr lvl="1"/>
            <a:r>
              <a:rPr lang="en-US" dirty="0"/>
              <a:t>Both the heap and stack grow dynamically throughout the run of a program</a:t>
            </a:r>
          </a:p>
          <a:p>
            <a:pPr lvl="2"/>
            <a:r>
              <a:rPr lang="en-US" dirty="0"/>
              <a:t>If they meet in the middle that means the program has run out of memory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E900E5-4CD2-9248-B0CB-D426B071E9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FD2ACA-CDAF-1B42-9275-8D58653DB1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540C05-FDDD-4C4E-B5B5-DC51AD1B2A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0700" y="4483100"/>
            <a:ext cx="86106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705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21F38-56BB-6D4D-9D9F-3AB64E23E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and Address Syntax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0582F-D9ED-F244-B0E6-4BD7FB2452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000" dirty="0">
                <a:latin typeface="Courier New" panose="02070309020205020404" pitchFamily="49" charset="0"/>
                <a:cs typeface="Courier New" panose="02070309020205020404" pitchFamily="49" charset="0"/>
              </a:rPr>
              <a:t>// a variable of type “pointer to int” without assignment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123; //an int variable called “x” that stores “123”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&amp;x; // store the address of “x” in “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Means “pointer to type”</a:t>
            </a:r>
          </a:p>
          <a:p>
            <a:pPr lvl="1"/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/>
              <a:t> placed after type indicates a pointer data type </a:t>
            </a:r>
          </a:p>
          <a:p>
            <a:pPr lvl="2">
              <a:buFontTx/>
              <a:buChar char="-"/>
            </a:pPr>
            <a:r>
              <a:rPr lang="en-US" dirty="0"/>
              <a:t>Similar in java if you add [] after type you declare an array of that type</a:t>
            </a:r>
          </a:p>
          <a:p>
            <a:pPr lvl="2">
              <a:buFontTx/>
              <a:buChar char="-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/>
              <a:t>means “pointer to int”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/>
              <a:t> means “address variable”</a:t>
            </a:r>
          </a:p>
          <a:p>
            <a:pPr lvl="1">
              <a:buFontTx/>
              <a:buChar char="-"/>
            </a:pPr>
            <a:r>
              <a:rPr lang="en-US" dirty="0"/>
              <a:t>Placing an &amp; before a variable name will give you the address in memory of that variable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15DD01-1085-054C-AD00-586D7FE0B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B24EA-97A0-B74B-B3FC-E222D4CA69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FFD236-FA9B-CD4B-B5E0-9FFAAB2EF4D0}"/>
              </a:ext>
            </a:extLst>
          </p:cNvPr>
          <p:cNvSpPr/>
          <p:nvPr/>
        </p:nvSpPr>
        <p:spPr>
          <a:xfrm>
            <a:off x="0" y="6410058"/>
            <a:ext cx="5895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https://www.youtube.com/watch?v=5VnDaHBi8dM</a:t>
            </a:r>
            <a:r>
              <a:rPr lang="en-US" dirty="0"/>
              <a:t> &lt; Binky!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5E203-9A08-3144-862A-4766EDD34CDA}"/>
              </a:ext>
            </a:extLst>
          </p:cNvPr>
          <p:cNvSpPr/>
          <p:nvPr/>
        </p:nvSpPr>
        <p:spPr>
          <a:xfrm>
            <a:off x="2658715" y="1112848"/>
            <a:ext cx="61935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 *</a:t>
            </a:r>
            <a:r>
              <a:rPr lang="en-US" sz="2200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sz="2200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  <a:r>
              <a:rPr lang="en-US" sz="2200" dirty="0">
                <a:solidFill>
                  <a:srgbClr val="4C3282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also works! Programmer preference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45455F-B7AE-F54E-AC06-EDEBE3D9CE83}"/>
              </a:ext>
            </a:extLst>
          </p:cNvPr>
          <p:cNvSpPr/>
          <p:nvPr/>
        </p:nvSpPr>
        <p:spPr>
          <a:xfrm>
            <a:off x="7213600" y="3340100"/>
            <a:ext cx="800100" cy="800100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D6F2942-7C3A-E142-8FEE-299CEE2F98B6}"/>
              </a:ext>
            </a:extLst>
          </p:cNvPr>
          <p:cNvSpPr/>
          <p:nvPr/>
        </p:nvSpPr>
        <p:spPr>
          <a:xfrm>
            <a:off x="8343900" y="3340100"/>
            <a:ext cx="800100" cy="800100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BD457B-FD9A-0546-9839-D41704F48CE3}"/>
              </a:ext>
            </a:extLst>
          </p:cNvPr>
          <p:cNvSpPr/>
          <p:nvPr/>
        </p:nvSpPr>
        <p:spPr>
          <a:xfrm>
            <a:off x="9474200" y="3340100"/>
            <a:ext cx="800100" cy="800100"/>
          </a:xfrm>
          <a:prstGeom prst="rect">
            <a:avLst/>
          </a:prstGeom>
          <a:noFill/>
          <a:ln w="28575">
            <a:solidFill>
              <a:srgbClr val="4C32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2E4DF48-6AAC-3C46-9536-14F6417AED45}"/>
              </a:ext>
            </a:extLst>
          </p:cNvPr>
          <p:cNvSpPr txBox="1"/>
          <p:nvPr/>
        </p:nvSpPr>
        <p:spPr>
          <a:xfrm>
            <a:off x="7249903" y="303791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endParaRPr lang="en-US" dirty="0">
              <a:solidFill>
                <a:srgbClr val="4C3282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86FA81-FCAE-FD42-B592-C50B9B6CAF3C}"/>
              </a:ext>
            </a:extLst>
          </p:cNvPr>
          <p:cNvSpPr txBox="1"/>
          <p:nvPr/>
        </p:nvSpPr>
        <p:spPr>
          <a:xfrm>
            <a:off x="8582688" y="3043336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0608F-C09F-BD41-82DA-9901062206DF}"/>
              </a:ext>
            </a:extLst>
          </p:cNvPr>
          <p:cNvSpPr txBox="1"/>
          <p:nvPr/>
        </p:nvSpPr>
        <p:spPr>
          <a:xfrm>
            <a:off x="9643282" y="303791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4C328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&amp;x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F46FA8-C04F-D142-ADDC-0AAB504DDBB2}"/>
              </a:ext>
            </a:extLst>
          </p:cNvPr>
          <p:cNvSpPr txBox="1"/>
          <p:nvPr/>
        </p:nvSpPr>
        <p:spPr>
          <a:xfrm>
            <a:off x="8444829" y="3555484"/>
            <a:ext cx="59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123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0B8F71D-CD27-9245-A0BE-E3E04089B67D}"/>
              </a:ext>
            </a:extLst>
          </p:cNvPr>
          <p:cNvCxnSpPr/>
          <p:nvPr/>
        </p:nvCxnSpPr>
        <p:spPr>
          <a:xfrm flipH="1">
            <a:off x="9144000" y="3740150"/>
            <a:ext cx="729473" cy="0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33561F1-EF0C-CC48-966F-CFAE5C31EF0C}"/>
              </a:ext>
            </a:extLst>
          </p:cNvPr>
          <p:cNvCxnSpPr>
            <a:cxnSpLocks/>
          </p:cNvCxnSpPr>
          <p:nvPr/>
        </p:nvCxnSpPr>
        <p:spPr>
          <a:xfrm>
            <a:off x="7560552" y="3733800"/>
            <a:ext cx="729473" cy="0"/>
          </a:xfrm>
          <a:prstGeom prst="straightConnector1">
            <a:avLst/>
          </a:prstGeom>
          <a:ln>
            <a:solidFill>
              <a:srgbClr val="4C328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9175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133A85-C75B-B94E-98AB-4E7D51527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Dereferencing Pointers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54F5E-669E-F940-B606-A268CA0C4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 x = 123;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int*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&amp;x;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456;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(“new value of y:%d\n”, 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Placing a * before a pointer </a:t>
            </a:r>
            <a:r>
              <a:rPr lang="en-US" b="1" dirty="0">
                <a:solidFill>
                  <a:srgbClr val="4C3282"/>
                </a:solidFill>
              </a:rPr>
              <a:t>dereferences</a:t>
            </a:r>
            <a:r>
              <a:rPr lang="en-US" dirty="0"/>
              <a:t> the pointer</a:t>
            </a:r>
          </a:p>
          <a:p>
            <a:pPr lvl="1">
              <a:buFontTx/>
              <a:buChar char="-"/>
            </a:pPr>
            <a:r>
              <a:rPr lang="en-US" dirty="0"/>
              <a:t>Means “follow this pointer” to the actual data</a:t>
            </a:r>
          </a:p>
          <a:p>
            <a:pPr lvl="1">
              <a:buFontTx/>
              <a:buChar char="-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&lt;data&gt; </a:t>
            </a:r>
            <a:r>
              <a:rPr lang="en-US" dirty="0"/>
              <a:t>will update the data stored at the address the pointer is referring to </a:t>
            </a:r>
            <a:r>
              <a:rPr lang="en-US" dirty="0" err="1"/>
              <a:t>ie</a:t>
            </a:r>
            <a:r>
              <a:rPr lang="en-US" dirty="0"/>
              <a:t> ‘write to memory’</a:t>
            </a:r>
          </a:p>
          <a:p>
            <a:pPr lvl="1">
              <a:buFontTx/>
              <a:buChar char="-"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ptr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/>
              <a:t>will read the data stored at the address indicated by the pointer</a:t>
            </a:r>
          </a:p>
          <a:p>
            <a:pPr lvl="1">
              <a:buFontTx/>
              <a:buChar char="-"/>
            </a:pPr>
            <a:r>
              <a:rPr lang="en-US" dirty="0"/>
              <a:t>Accessing unused addresses causes a ‘segmentation fault’</a:t>
            </a:r>
          </a:p>
          <a:p>
            <a:r>
              <a:rPr lang="en-US" dirty="0"/>
              <a:t>A </a:t>
            </a:r>
            <a:r>
              <a:rPr lang="en-US" b="1" dirty="0">
                <a:solidFill>
                  <a:srgbClr val="4C3282"/>
                </a:solidFill>
              </a:rPr>
              <a:t>dangling pointer </a:t>
            </a:r>
            <a:r>
              <a:rPr lang="en-US" dirty="0"/>
              <a:t>is one that points to a dead local variable</a:t>
            </a:r>
          </a:p>
          <a:p>
            <a:pPr lvl="1"/>
            <a:r>
              <a:rPr lang="en-US" dirty="0"/>
              <a:t>Data that is no longer in use</a:t>
            </a:r>
          </a:p>
          <a:p>
            <a:pPr lvl="1"/>
            <a:r>
              <a:rPr lang="en-US" dirty="0"/>
              <a:t>Dereferencing a dangling pointer is “undefined behavior” (UB)</a:t>
            </a:r>
          </a:p>
          <a:p>
            <a:pPr lvl="1"/>
            <a:r>
              <a:rPr lang="en-US" dirty="0"/>
              <a:t>UB means ANYTHING could happen</a:t>
            </a:r>
          </a:p>
          <a:p>
            <a:pPr lvl="2"/>
            <a:r>
              <a:rPr lang="en-US" dirty="0"/>
              <a:t>Program could crash(best case), silently fail(worst case)</a:t>
            </a:r>
          </a:p>
          <a:p>
            <a:pPr lvl="2"/>
            <a:r>
              <a:rPr lang="en-US" dirty="0"/>
              <a:t>GCC can catch this kind of error with a warning, but not always</a:t>
            </a:r>
          </a:p>
          <a:p>
            <a:pPr marL="128016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C9E141-807C-1747-8AEF-23C9534C3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D544DA-86DE-C845-BFE6-337C48EC7E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34BDB-FB6B-CD4C-938A-BE6270AE01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 in 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793C2-F105-AC44-9925-92CE4F31FA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 s1[] = {’c’, ‘s’, ‘e’, ‘\0’};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 s2[] = “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char* s3 = “</a:t>
            </a:r>
            <a:r>
              <a:rPr lang="en-US" sz="19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cse</a:t>
            </a:r>
            <a:r>
              <a:rPr lang="en-US" sz="1900" dirty="0">
                <a:latin typeface="Courier New" panose="02070309020205020404" pitchFamily="49" charset="0"/>
                <a:cs typeface="Courier New" panose="02070309020205020404" pitchFamily="49" charset="0"/>
              </a:rPr>
              <a:t>”;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All are equivalent ways to define a string in C</a:t>
            </a:r>
          </a:p>
          <a:p>
            <a:pPr marL="0" indent="0">
              <a:buNone/>
            </a:pPr>
            <a:r>
              <a:rPr lang="en-US" dirty="0"/>
              <a:t>There are no “strings” in C, only arrays of characters</a:t>
            </a:r>
          </a:p>
          <a:p>
            <a:pPr marL="0" indent="0">
              <a:buNone/>
            </a:pPr>
            <a:r>
              <a:rPr lang="en-US" dirty="0"/>
              <a:t>- “null terminated array of characters”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char* </a:t>
            </a:r>
            <a:r>
              <a:rPr lang="en-US" dirty="0"/>
              <a:t>is another way to refer to strings in C</a:t>
            </a:r>
          </a:p>
          <a:p>
            <a:pPr marL="0" indent="0">
              <a:buNone/>
            </a:pPr>
            <a:r>
              <a:rPr lang="en-US" dirty="0"/>
              <a:t>- Technically is a pointer to the first char in the series of chars for the string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Strings cannot be concatenated in C</a:t>
            </a:r>
          </a:p>
          <a:p>
            <a:pPr marL="0" indent="0">
              <a:buNone/>
            </a:pP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printf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(“hello, “ +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+ “\n”); // will not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254D1C-05A2-EA41-8302-A6A3FB743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665DE-58FC-41F4-AC58-2C90A5E00527}" type="slidenum">
              <a:rPr lang="en-US" smtClean="0"/>
              <a:t>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2230B0-7D76-8C49-AD80-BF37276A5B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CSE 374 au 20 - Kasey Champion</a:t>
            </a:r>
            <a:endParaRPr lang="en-US" dirty="0"/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E6CC6D7C-D0AF-EA40-B834-5579256E50D9}"/>
              </a:ext>
            </a:extLst>
          </p:cNvPr>
          <p:cNvGraphicFramePr>
            <a:graphicFrameLocks noGrp="1"/>
          </p:cNvGraphicFramePr>
          <p:nvPr/>
        </p:nvGraphicFramePr>
        <p:xfrm>
          <a:off x="5803900" y="1784862"/>
          <a:ext cx="6007100" cy="9544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710">
                  <a:extLst>
                    <a:ext uri="{9D8B030D-6E8A-4147-A177-3AD203B41FA5}">
                      <a16:colId xmlns:a16="http://schemas.microsoft.com/office/drawing/2014/main" val="4199461256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195646388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327910481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591439470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057919248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4171565789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3559582675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062726391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1322834873"/>
                    </a:ext>
                  </a:extLst>
                </a:gridCol>
                <a:gridCol w="600710">
                  <a:extLst>
                    <a:ext uri="{9D8B030D-6E8A-4147-A177-3AD203B41FA5}">
                      <a16:colId xmlns:a16="http://schemas.microsoft.com/office/drawing/2014/main" val="2119745360"/>
                    </a:ext>
                  </a:extLst>
                </a:gridCol>
              </a:tblGrid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0x09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6812208"/>
                  </a:ext>
                </a:extLst>
              </a:tr>
              <a:tr h="477203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q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\0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837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20099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2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10099</TotalTime>
  <Words>1299</Words>
  <Application>Microsoft Macintosh PowerPoint</Application>
  <PresentationFormat>Widescreen</PresentationFormat>
  <Paragraphs>193</Paragraphs>
  <Slides>14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Calibri</vt:lpstr>
      <vt:lpstr>Courier New</vt:lpstr>
      <vt:lpstr>Segoe UI</vt:lpstr>
      <vt:lpstr>Segoe UI Light</vt:lpstr>
      <vt:lpstr>Segoe UI Semilight</vt:lpstr>
      <vt:lpstr>Tw Cen MT</vt:lpstr>
      <vt:lpstr>Wingdings</vt:lpstr>
      <vt:lpstr>Wingdings 3</vt:lpstr>
      <vt:lpstr>Integral</vt:lpstr>
      <vt:lpstr>Lecture 9: C Pointers</vt:lpstr>
      <vt:lpstr>Administrivia</vt:lpstr>
      <vt:lpstr>Where do computers store data?</vt:lpstr>
      <vt:lpstr>How do computers store data?</vt:lpstr>
      <vt:lpstr>Addresses in Memory</vt:lpstr>
      <vt:lpstr>Program Memory allocation</vt:lpstr>
      <vt:lpstr>Pointer and Address Syntax in C</vt:lpstr>
      <vt:lpstr>Dereferencing Pointers</vt:lpstr>
      <vt:lpstr>Strings in C</vt:lpstr>
      <vt:lpstr>Printf – print format function</vt:lpstr>
      <vt:lpstr>Demo: C pointers</vt:lpstr>
      <vt:lpstr>Questions</vt:lpstr>
      <vt:lpstr>Binary</vt:lpstr>
      <vt:lpstr>Example: Returning a String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Kasey Champion</dc:creator>
  <cp:lastModifiedBy>Kasey Champion</cp:lastModifiedBy>
  <cp:revision>158</cp:revision>
  <dcterms:created xsi:type="dcterms:W3CDTF">2018-03-22T00:41:11Z</dcterms:created>
  <dcterms:modified xsi:type="dcterms:W3CDTF">2020-10-19T16:21:47Z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kaseyc@microsoft.com</vt:lpwstr>
  </property>
  <property fmtid="{D5CDD505-2E9C-101B-9397-08002B2CF9AE}" pid="5" name="MSIP_Label_f42aa342-8706-4288-bd11-ebb85995028c_SetDate">
    <vt:lpwstr>2018-03-22T00:48:15.4212377Z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