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85" r:id="rId4"/>
    <p:sldId id="288" r:id="rId5"/>
    <p:sldId id="286" r:id="rId6"/>
    <p:sldId id="301" r:id="rId7"/>
    <p:sldId id="287" r:id="rId8"/>
    <p:sldId id="289" r:id="rId9"/>
    <p:sldId id="296" r:id="rId10"/>
    <p:sldId id="290" r:id="rId11"/>
    <p:sldId id="300" r:id="rId12"/>
    <p:sldId id="291" r:id="rId13"/>
    <p:sldId id="292" r:id="rId14"/>
    <p:sldId id="293" r:id="rId15"/>
    <p:sldId id="302" r:id="rId16"/>
    <p:sldId id="29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9B8ABE"/>
    <a:srgbClr val="7C5FAA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3" autoAdjust="0"/>
    <p:restoredTop sz="94631"/>
  </p:normalViewPr>
  <p:slideViewPr>
    <p:cSldViewPr snapToGrid="0">
      <p:cViewPr varScale="1">
        <p:scale>
          <a:sx n="92" d="100"/>
          <a:sy n="92" d="100"/>
        </p:scale>
        <p:origin x="1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10/14/20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10/14/20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10/14/20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10/14/20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10/14/20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10/14/20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10/14/20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10/14/20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10/14/20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10/14/20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10/14/20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cse3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_data_typ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rintf_format_str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slibrary.stanford.edu/101/EssentialC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lusplus.com/reference/cstdi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8:Intro to 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8C56F-1820-B94A-ADBC-DE6F9848BFA7}"/>
              </a:ext>
            </a:extLst>
          </p:cNvPr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#7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8576-64DF-B945-8888-18BA89ED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A8C5F-DA3E-3441-8CAB-FAE1BB628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 variable types: int, char, double, arrays (</a:t>
            </a:r>
            <a:r>
              <a:rPr lang="en-US" dirty="0">
                <a:hlinkClick r:id="rId2"/>
              </a:rPr>
              <a:t>details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Booleans, use int values of </a:t>
            </a:r>
            <a:r>
              <a:rPr lang="en-US" dirty="0" err="1"/>
              <a:t>nonZero</a:t>
            </a:r>
            <a:r>
              <a:rPr lang="en-US" dirty="0"/>
              <a:t>=true and 0=false instead, </a:t>
            </a:r>
          </a:p>
          <a:p>
            <a:pPr lvl="2"/>
            <a:r>
              <a:rPr lang="en-US" dirty="0"/>
              <a:t>WARNING: opposite of bash</a:t>
            </a:r>
          </a:p>
          <a:p>
            <a:pPr lvl="2"/>
            <a:endParaRPr lang="en-US" dirty="0"/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&lt;type&gt; &lt;name&gt; = &lt;value&gt; </a:t>
            </a:r>
            <a:r>
              <a:rPr lang="en-US" sz="1800" dirty="0"/>
              <a:t>- Left side evaluates to locations = right side evaluates to values</a:t>
            </a:r>
          </a:p>
          <a:p>
            <a:pPr marL="310896" lvl="2" indent="0">
              <a:buNone/>
            </a:pPr>
            <a:endParaRPr lang="en-US" sz="1800" dirty="0"/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1; // stores value 1 at location labeled x</a:t>
            </a: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c = ’a’; // stores value a at location labeled c</a:t>
            </a: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 d = 2.5; // stores value 2.5 at location labeled d</a:t>
            </a: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&amp;x; // stores value of location x at location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xPtr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10896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2; // stores value 2 at location x</a:t>
            </a: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3; //stores value 3 at location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xPtr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841F9-5D2E-8549-8B18-48DCC712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02261-DFE5-5743-9AAA-D436EF63D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8833A-159E-1F4B-95DA-5C6540CFC1EF}"/>
              </a:ext>
            </a:extLst>
          </p:cNvPr>
          <p:cNvSpPr txBox="1"/>
          <p:nvPr/>
        </p:nvSpPr>
        <p:spPr>
          <a:xfrm>
            <a:off x="1137931" y="5240254"/>
            <a:ext cx="2828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Much more on * and &amp; tomorrow!</a:t>
            </a:r>
          </a:p>
        </p:txBody>
      </p:sp>
    </p:spTree>
    <p:extLst>
      <p:ext uri="{BB962C8B-B14F-4D97-AF65-F5344CB8AC3E}">
        <p14:creationId xmlns:p14="http://schemas.microsoft.com/office/powerpoint/2010/main" val="133709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8576-64DF-B945-8888-18BA89ED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vs Local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A8C5F-DA3E-3441-8CAB-FAE1BB628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Variables defined inside a function are local to that function</a:t>
            </a:r>
          </a:p>
          <a:p>
            <a:pPr lvl="1"/>
            <a:r>
              <a:rPr lang="en-US" dirty="0"/>
              <a:t>Can only be used by function within which they are defined</a:t>
            </a:r>
          </a:p>
          <a:p>
            <a:pPr lvl="1"/>
            <a:r>
              <a:rPr lang="en-US" dirty="0"/>
              <a:t>May have multiple instances (recursion)</a:t>
            </a:r>
          </a:p>
          <a:p>
            <a:pPr lvl="1"/>
            <a:r>
              <a:rPr lang="en-US" dirty="0"/>
              <a:t>Only ”lives” until end of function </a:t>
            </a:r>
          </a:p>
          <a:p>
            <a:pPr lvl="2"/>
            <a:r>
              <a:rPr lang="en-US" dirty="0"/>
              <a:t>Space on stack allocated when reached, deallocated after block</a:t>
            </a:r>
          </a:p>
          <a:p>
            <a:r>
              <a:rPr lang="en-US" dirty="0"/>
              <a:t>Variables defined outside functions are global and can be used anywhere in the file and by any function</a:t>
            </a:r>
          </a:p>
          <a:p>
            <a:pPr lvl="1"/>
            <a:r>
              <a:rPr lang="en-US" dirty="0"/>
              <a:t>Will only ever be a single instance of a global variable</a:t>
            </a:r>
          </a:p>
          <a:p>
            <a:pPr lvl="1"/>
            <a:r>
              <a:rPr lang="en-US" dirty="0"/>
              <a:t>Lives until end of program</a:t>
            </a:r>
          </a:p>
          <a:p>
            <a:pPr lvl="2"/>
            <a:r>
              <a:rPr lang="en-US" dirty="0"/>
              <a:t>Space on stack allocated before main, deallocated after main</a:t>
            </a:r>
          </a:p>
          <a:p>
            <a:pPr lvl="1"/>
            <a:r>
              <a:rPr lang="en-US" dirty="0"/>
              <a:t>Should be avoided if possible for encapsulation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841F9-5D2E-8549-8B18-48DCC712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02261-DFE5-5743-9AAA-D436EF63D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A6F1C-B3CA-0F4A-B063-BBC391013B0E}"/>
              </a:ext>
            </a:extLst>
          </p:cNvPr>
          <p:cNvSpPr txBox="1"/>
          <p:nvPr/>
        </p:nvSpPr>
        <p:spPr>
          <a:xfrm>
            <a:off x="6194709" y="451653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global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EB621-6FAF-F44A-B774-2A08A3F50FD0}"/>
              </a:ext>
            </a:extLst>
          </p:cNvPr>
          <p:cNvSpPr/>
          <p:nvPr/>
        </p:nvSpPr>
        <p:spPr>
          <a:xfrm>
            <a:off x="6948441" y="4516539"/>
            <a:ext cx="4668319" cy="1754326"/>
          </a:xfrm>
          <a:prstGeom prst="rect">
            <a:avLst/>
          </a:prstGeom>
          <a:ln w="19050"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result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 max)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(max == 1) 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result = max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(max – 1);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4927A-4211-8C47-928D-077EA093D75F}"/>
              </a:ext>
            </a:extLst>
          </p:cNvPr>
          <p:cNvSpPr txBox="1"/>
          <p:nvPr/>
        </p:nvSpPr>
        <p:spPr>
          <a:xfrm>
            <a:off x="9703224" y="4793834"/>
            <a:ext cx="61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local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4BB37-8CE4-B244-B5C3-4339273A3AE3}"/>
              </a:ext>
            </a:extLst>
          </p:cNvPr>
          <p:cNvSpPr txBox="1"/>
          <p:nvPr/>
        </p:nvSpPr>
        <p:spPr>
          <a:xfrm>
            <a:off x="10556947" y="4214353"/>
            <a:ext cx="113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4C3282"/>
                </a:solidFill>
              </a:rPr>
              <a:t>example.c</a:t>
            </a:r>
            <a:endParaRPr lang="en-US" dirty="0">
              <a:solidFill>
                <a:srgbClr val="4C3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2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F177-3B84-7F4D-A6DE-9D689FE8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E12E5-A0B9-2D42-8DDE-C419C60BF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area of local memory set aside to hold local variables</a:t>
            </a:r>
          </a:p>
          <a:p>
            <a:r>
              <a:rPr lang="en-US" dirty="0"/>
              <a:t>Functions like the stack data structure – first in first out</a:t>
            </a:r>
          </a:p>
          <a:p>
            <a:r>
              <a:rPr lang="en-US" dirty="0"/>
              <a:t>When we call a function it </a:t>
            </a:r>
            <a:r>
              <a:rPr lang="en-US" b="1" dirty="0">
                <a:solidFill>
                  <a:srgbClr val="4C3282"/>
                </a:solidFill>
              </a:rPr>
              <a:t>allocates</a:t>
            </a:r>
            <a:r>
              <a:rPr lang="en-US" dirty="0"/>
              <a:t> memory on the stack for all local variables</a:t>
            </a:r>
          </a:p>
          <a:p>
            <a:pPr lvl="1"/>
            <a:r>
              <a:rPr lang="en-US" dirty="0"/>
              <a:t>Size of memory depends on datatype</a:t>
            </a:r>
          </a:p>
          <a:p>
            <a:r>
              <a:rPr lang="en-US" dirty="0"/>
              <a:t>When the function returns the memory for the local variables is </a:t>
            </a:r>
            <a:r>
              <a:rPr lang="en-US" b="1" dirty="0">
                <a:solidFill>
                  <a:srgbClr val="4C3282"/>
                </a:solidFill>
              </a:rPr>
              <a:t>deallocated</a:t>
            </a:r>
            <a:r>
              <a:rPr lang="en-US" dirty="0"/>
              <a:t> </a:t>
            </a:r>
          </a:p>
          <a:p>
            <a:r>
              <a:rPr lang="en-US" dirty="0"/>
              <a:t>Java has been doing something similar in the background for you all along- garbage collector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0F534-D1FA-4F49-8E03-FFDCC9DC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B9247-42D8-5941-ADC3-AC3F27F07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B188F-8FF2-BA41-94C2-DA5112884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39" y="4559982"/>
            <a:ext cx="11201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8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4BDB-FB6B-CD4C-938A-BE6270AE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793C2-F105-AC44-9925-92CE4F31F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char s1[] = {’c’, ‘s’, ‘e’, ‘\0’};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char s2[] = “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”;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char* s3 = “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”;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are equivalent ways to define a string in C</a:t>
            </a:r>
          </a:p>
          <a:p>
            <a:pPr marL="0" indent="0">
              <a:buNone/>
            </a:pPr>
            <a:r>
              <a:rPr lang="en-US" dirty="0"/>
              <a:t>There are no “strings” in C, only arrays of characters</a:t>
            </a:r>
          </a:p>
          <a:p>
            <a:pPr marL="0" indent="0">
              <a:buNone/>
            </a:pPr>
            <a:r>
              <a:rPr lang="en-US" dirty="0"/>
              <a:t>- “null terminated array of characters”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dirty="0"/>
              <a:t>is another way to refer to strings in C</a:t>
            </a:r>
          </a:p>
          <a:p>
            <a:pPr marL="0" indent="0">
              <a:buNone/>
            </a:pPr>
            <a:r>
              <a:rPr lang="en-US" dirty="0"/>
              <a:t>- Technically is a pointer to the first char in the series of chars for the string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Strings cannot be concatenated in C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(“hello, “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“\n”); // will not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54D1C-05A2-EA41-8302-A6A3FB74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230B0-7D76-8C49-AD80-BF37276A5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6CC6D7C-D0AF-EA40-B834-5579256E50D9}"/>
              </a:ext>
            </a:extLst>
          </p:cNvPr>
          <p:cNvGraphicFramePr>
            <a:graphicFrameLocks noGrp="1"/>
          </p:cNvGraphicFramePr>
          <p:nvPr/>
        </p:nvGraphicFramePr>
        <p:xfrm>
          <a:off x="5803900" y="1784862"/>
          <a:ext cx="6007100" cy="954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10">
                  <a:extLst>
                    <a:ext uri="{9D8B030D-6E8A-4147-A177-3AD203B41FA5}">
                      <a16:colId xmlns:a16="http://schemas.microsoft.com/office/drawing/2014/main" val="4199461256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2195646388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2327910481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591439470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1057919248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4171565789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3559582675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2062726391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1322834873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2119745360"/>
                    </a:ext>
                  </a:extLst>
                </a:gridCol>
              </a:tblGrid>
              <a:tr h="47720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812208"/>
                  </a:ext>
                </a:extLst>
              </a:tr>
              <a:tr h="47720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373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28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F53A6-F6B3-F14C-8E44-E071879D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– print format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18735-0FE3-C743-B615-0F77469A0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Produces string literals to </a:t>
            </a:r>
            <a:r>
              <a:rPr lang="en-US" dirty="0" err="1"/>
              <a:t>stdout</a:t>
            </a:r>
            <a:r>
              <a:rPr lang="en-US" dirty="0"/>
              <a:t> based on given string with format tags</a:t>
            </a:r>
          </a:p>
          <a:p>
            <a:pPr lvl="1"/>
            <a:r>
              <a:rPr lang="en-US" dirty="0"/>
              <a:t>Format tags are stand ins for where something should be inserted into the string literal</a:t>
            </a:r>
          </a:p>
          <a:p>
            <a:pPr lvl="1"/>
            <a:r>
              <a:rPr lang="en-US" dirty="0"/>
              <a:t>%s – string with null termination, %d – int, %f – float</a:t>
            </a:r>
          </a:p>
          <a:p>
            <a:pPr lvl="1"/>
            <a:r>
              <a:rPr lang="en-US" dirty="0"/>
              <a:t>Number of format tags should match number of arguments</a:t>
            </a:r>
          </a:p>
          <a:p>
            <a:pPr lvl="2"/>
            <a:r>
              <a:rPr lang="en-US" dirty="0"/>
              <a:t>Format tags will be replaced with arguments in given order</a:t>
            </a:r>
          </a:p>
          <a:p>
            <a:r>
              <a:rPr lang="en-US" dirty="0"/>
              <a:t>Defined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/>
              <a:t>printf</a:t>
            </a:r>
            <a:r>
              <a:rPr lang="en-US" dirty="0"/>
              <a:t>(“format string %s”, </a:t>
            </a:r>
            <a:r>
              <a:rPr lang="en-US" dirty="0" err="1"/>
              <a:t>stringVariable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Replaces %s with variable given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(“hello, %s\n”,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80367-822D-F548-950D-DBDC17EC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B8499-4064-F34F-8B60-F7D4DDD14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208C56-D34B-7E40-95D8-6C61CF5A0DD2}"/>
              </a:ext>
            </a:extLst>
          </p:cNvPr>
          <p:cNvSpPr/>
          <p:nvPr/>
        </p:nvSpPr>
        <p:spPr>
          <a:xfrm>
            <a:off x="0" y="6410058"/>
            <a:ext cx="4984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https://en.wikipedia.org/wiki/Printf_format_string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989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23F9E-8046-FA4C-A5B7-F02748E9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</a:t>
            </a:r>
            <a:r>
              <a:rPr lang="en-US" dirty="0" err="1"/>
              <a:t>echo.c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41C42-F04C-1E40-AFC6-7213D7A3C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524AE-9602-9D42-A6DE-41BA3B40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C6280-151C-EF42-A6B7-3B7D1BEC6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A85C-88F8-414C-89F1-98DE7AD9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echo.c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3F8E-4B45-2B44-9192-D3E099684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42" y="1277943"/>
            <a:ext cx="11187258" cy="4845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studio.h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EXIT_SUCCESS = 0;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 (int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(int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(“%s “,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(“\n”);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EXIT_SUCCESS;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1C5E9-346E-F947-BED8-C8E4DE9B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3932E-A495-8748-945C-637D8F69D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2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C7A9-D8A8-B845-AD3F-491017E0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9FA8-2129-4747-AE0F-78B99ECA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dirty="0"/>
              <a:t>Assignments</a:t>
            </a:r>
          </a:p>
          <a:p>
            <a:pPr lvl="1"/>
            <a:r>
              <a:rPr lang="en-US" dirty="0"/>
              <a:t>HW1</a:t>
            </a:r>
          </a:p>
          <a:p>
            <a:pPr lvl="2"/>
            <a:r>
              <a:rPr lang="en-US" dirty="0"/>
              <a:t>HW1 Grading Scripts revised</a:t>
            </a:r>
          </a:p>
          <a:p>
            <a:pPr lvl="2"/>
            <a:r>
              <a:rPr lang="en-US" dirty="0"/>
              <a:t>You can submit with “.</a:t>
            </a:r>
            <a:r>
              <a:rPr lang="en-US" dirty="0" err="1"/>
              <a:t>sh</a:t>
            </a:r>
            <a:r>
              <a:rPr lang="en-US" dirty="0"/>
              <a:t>” now</a:t>
            </a:r>
          </a:p>
          <a:p>
            <a:pPr lvl="2"/>
            <a:r>
              <a:rPr lang="en-US" dirty="0"/>
              <a:t>More instructions coming to the doc</a:t>
            </a:r>
          </a:p>
          <a:p>
            <a:pPr lvl="3"/>
            <a:r>
              <a:rPr lang="en-US" dirty="0"/>
              <a:t>2 validations – number of arguments and if files exist</a:t>
            </a:r>
          </a:p>
          <a:p>
            <a:pPr lvl="3"/>
            <a:r>
              <a:rPr lang="en-US" dirty="0"/>
              <a:t>You can use whatever error message you like</a:t>
            </a:r>
          </a:p>
          <a:p>
            <a:pPr lvl="1"/>
            <a:r>
              <a:rPr lang="en-US" dirty="0"/>
              <a:t>HW2 coming Monday – more scripting</a:t>
            </a:r>
          </a:p>
          <a:p>
            <a:pPr lvl="1"/>
            <a:r>
              <a:rPr lang="en-US" dirty="0"/>
              <a:t>Review Assignment 1 coming Wednesday next week - scripting + intro to C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E32D8-E782-9446-B880-AC9B6E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671BF-4AB1-484D-83AE-0C22BFE38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0851D4-F516-5E4C-AC6C-F46F66789DB5}"/>
              </a:ext>
            </a:extLst>
          </p:cNvPr>
          <p:cNvSpPr txBox="1"/>
          <p:nvPr/>
        </p:nvSpPr>
        <p:spPr>
          <a:xfrm>
            <a:off x="575239" y="4738255"/>
            <a:ext cx="5675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THANK YOU FOR ALL YOUR PATIENCE!</a:t>
            </a:r>
          </a:p>
        </p:txBody>
      </p:sp>
    </p:spTree>
    <p:extLst>
      <p:ext uri="{BB962C8B-B14F-4D97-AF65-F5344CB8AC3E}">
        <p14:creationId xmlns:p14="http://schemas.microsoft.com/office/powerpoint/2010/main" val="70147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E3DA-75C5-FC45-A5D5-BC943C06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775F1-C30A-7D4A-AAD6-9363FBCD5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514660" cy="4845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Invented to rewrite the Unix OS, successor to B</a:t>
            </a:r>
          </a:p>
          <a:p>
            <a:r>
              <a:rPr lang="en-US" dirty="0"/>
              <a:t>A “low level” language gives the developer the ability to work directly with memory and processes</a:t>
            </a:r>
          </a:p>
          <a:p>
            <a:pPr lvl="1"/>
            <a:r>
              <a:rPr lang="en-US" dirty="0"/>
              <a:t>Low level means it sits closer to assembly, the language the CPU uses</a:t>
            </a:r>
          </a:p>
          <a:p>
            <a:pPr lvl="1"/>
            <a:r>
              <a:rPr lang="en-US" dirty="0"/>
              <a:t>Java is a “high level” language, compiles to bytecode, has a garbage collector that manages memory for you</a:t>
            </a:r>
          </a:p>
          <a:p>
            <a:pPr lvl="1"/>
            <a:endParaRPr lang="en-US" dirty="0"/>
          </a:p>
          <a:p>
            <a:r>
              <a:rPr lang="en-US" dirty="0"/>
              <a:t>Useful for software that requires low-level </a:t>
            </a:r>
            <a:r>
              <a:rPr lang="en-US" dirty="0" err="1"/>
              <a:t>fOS</a:t>
            </a:r>
            <a:r>
              <a:rPr lang="en-US" dirty="0"/>
              <a:t> interaction</a:t>
            </a:r>
          </a:p>
          <a:p>
            <a:pPr lvl="1"/>
            <a:r>
              <a:rPr lang="en-US" dirty="0"/>
              <a:t>Robotics, mobile, high performance software, drivers</a:t>
            </a:r>
          </a:p>
          <a:p>
            <a:pPr lvl="1"/>
            <a:r>
              <a:rPr lang="en-US" dirty="0"/>
              <a:t>Compact language, human readable but few features compared to Java</a:t>
            </a:r>
          </a:p>
          <a:p>
            <a:pPr lvl="1"/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200" dirty="0"/>
              <a:t>Ancestor of most modern languages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1800" dirty="0"/>
              <a:t>Java, C++, C#</a:t>
            </a:r>
          </a:p>
          <a:p>
            <a:pPr marL="274320" lvl="2" indent="-91440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1800" dirty="0"/>
              <a:t>Much syntax is shared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C96DD-C4D6-C445-AEF2-AE1F7C19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8A441-6ED2-F340-8AA5-7E72D4878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0C164-4205-5E46-B7EE-BA19BB63E08E}"/>
              </a:ext>
            </a:extLst>
          </p:cNvPr>
          <p:cNvSpPr txBox="1"/>
          <p:nvPr/>
        </p:nvSpPr>
        <p:spPr>
          <a:xfrm>
            <a:off x="104265" y="6410058"/>
            <a:ext cx="473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http://cslibrary.stanford.edu/101/EssentialC.pdf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DBE187-0663-2E4F-B392-437912578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54" y="1834722"/>
            <a:ext cx="41021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1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8D22-ED8E-1C44-8087-D0DF90B1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CC89-0221-7B48-AD4E-8285AB558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GCC is the C compiler we will use </a:t>
            </a:r>
          </a:p>
          <a:p>
            <a:pPr lvl="1"/>
            <a:r>
              <a:rPr lang="en-US" dirty="0"/>
              <a:t>Translates C into assembly code</a:t>
            </a:r>
          </a:p>
          <a:p>
            <a:pPr lvl="2"/>
            <a:r>
              <a:rPr lang="en-US" dirty="0"/>
              <a:t>Java compiler takes java code and turns it into Java bytecode (when you install JDK you teach your computer to understand javanite code)</a:t>
            </a:r>
          </a:p>
          <a:p>
            <a:pPr lvl="2"/>
            <a:r>
              <a:rPr lang="en-US" dirty="0"/>
              <a:t>Assembly is the language of your CPU</a:t>
            </a:r>
          </a:p>
          <a:p>
            <a:r>
              <a:rPr lang="en-US" dirty="0" err="1"/>
              <a:t>gcc</a:t>
            </a:r>
            <a:r>
              <a:rPr lang="en-US" dirty="0"/>
              <a:t> [options] -o </a:t>
            </a:r>
            <a:r>
              <a:rPr lang="en-US" dirty="0" err="1"/>
              <a:t>outputName</a:t>
            </a:r>
            <a:r>
              <a:rPr lang="en-US" dirty="0"/>
              <a:t> file1.c file2.c</a:t>
            </a:r>
          </a:p>
          <a:p>
            <a:r>
              <a:rPr lang="en-US" dirty="0" err="1"/>
              <a:t>gcc</a:t>
            </a:r>
            <a:r>
              <a:rPr lang="en-US" dirty="0"/>
              <a:t> --version</a:t>
            </a:r>
          </a:p>
          <a:p>
            <a:r>
              <a:rPr lang="en-US" dirty="0"/>
              <a:t>Can provide warnings for program crashes or failures, but don’t trust it much</a:t>
            </a:r>
          </a:p>
          <a:p>
            <a:r>
              <a:rPr lang="en-US" dirty="0"/>
              <a:t>Before compiling your code, </a:t>
            </a:r>
            <a:r>
              <a:rPr lang="en-US" dirty="0" err="1"/>
              <a:t>gcc</a:t>
            </a:r>
            <a:r>
              <a:rPr lang="en-US" dirty="0"/>
              <a:t> runs the C preprocessor on it</a:t>
            </a:r>
          </a:p>
          <a:p>
            <a:pPr lvl="1"/>
            <a:r>
              <a:rPr lang="en-US" dirty="0"/>
              <a:t>Removes comments</a:t>
            </a:r>
          </a:p>
          <a:p>
            <a:pPr lvl="1"/>
            <a:r>
              <a:rPr lang="en-US" dirty="0"/>
              <a:t>Handles preprocessor directives starting with #</a:t>
            </a:r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-g enables debugging</a:t>
            </a:r>
          </a:p>
          <a:p>
            <a:pPr lvl="1"/>
            <a:r>
              <a:rPr lang="en-US" dirty="0"/>
              <a:t>-Wall checks for all warnings</a:t>
            </a:r>
          </a:p>
          <a:p>
            <a:pPr lvl="1"/>
            <a:r>
              <a:rPr lang="en-US" dirty="0"/>
              <a:t>-std=c11 uses the 2011 C standard, what we will use for this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58186-AE08-F245-ADB5-184DCB1D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D608C-40D5-6848-AEC4-F825AAE6D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AED3-08B7-5044-8F9F-797A87DCB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B7F7A-B06E-794B-8277-A169DCF2B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890" y="1923160"/>
            <a:ext cx="3761233" cy="2883372"/>
          </a:xfrm>
          <a:ln w="19050">
            <a:solidFill>
              <a:srgbClr val="4C328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int main(int </a:t>
            </a:r>
            <a:r>
              <a:rPr lang="en-US" dirty="0" err="1"/>
              <a:t>argc</a:t>
            </a:r>
            <a:r>
              <a:rPr lang="en-US" dirty="0"/>
              <a:t>, char** </a:t>
            </a:r>
            <a:r>
              <a:rPr lang="en-US" dirty="0" err="1"/>
              <a:t>argv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printf</a:t>
            </a:r>
            <a:r>
              <a:rPr lang="en-US" dirty="0"/>
              <a:t>(“Hello world\n”);</a:t>
            </a:r>
          </a:p>
          <a:p>
            <a:pPr marL="0" indent="0">
              <a:buNone/>
            </a:pPr>
            <a:r>
              <a:rPr lang="en-US" dirty="0"/>
              <a:t>  return 0;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E683B-4A5B-CC4D-BE33-CF91A59D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C2BD8-4DC5-094C-BD07-ACA37ED72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4F3C73-AD34-FA45-B2F8-8920BB8E4FEB}"/>
              </a:ext>
            </a:extLst>
          </p:cNvPr>
          <p:cNvSpPr txBox="1"/>
          <p:nvPr/>
        </p:nvSpPr>
        <p:spPr>
          <a:xfrm>
            <a:off x="5638525" y="1503523"/>
            <a:ext cx="273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Header file to enable </a:t>
            </a:r>
            <a:r>
              <a:rPr lang="en-US" dirty="0" err="1"/>
              <a:t>printf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08BE6-D581-BA40-A973-0215C359D1AF}"/>
              </a:ext>
            </a:extLst>
          </p:cNvPr>
          <p:cNvSpPr txBox="1"/>
          <p:nvPr/>
        </p:nvSpPr>
        <p:spPr>
          <a:xfrm>
            <a:off x="1653114" y="1370640"/>
            <a:ext cx="3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indicates preprocessor directive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7DB64A-FC3F-604C-AA76-08AB91204D5D}"/>
              </a:ext>
            </a:extLst>
          </p:cNvPr>
          <p:cNvSpPr txBox="1"/>
          <p:nvPr/>
        </p:nvSpPr>
        <p:spPr>
          <a:xfrm>
            <a:off x="381000" y="4999358"/>
            <a:ext cx="5036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Save in file “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hello.c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”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Compile with command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gcc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hello.c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creates executable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a.out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Compile with command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gcc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–o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hello.exe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hello.c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creates executable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hello.exe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Run ./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hello.exe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4147D8-9FBF-4B4E-B229-DEDA9616540D}"/>
              </a:ext>
            </a:extLst>
          </p:cNvPr>
          <p:cNvSpPr txBox="1"/>
          <p:nvPr/>
        </p:nvSpPr>
        <p:spPr>
          <a:xfrm>
            <a:off x="2482764" y="2413758"/>
            <a:ext cx="12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 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D7A299-03B3-434F-84C9-800B7A8152B7}"/>
              </a:ext>
            </a:extLst>
          </p:cNvPr>
          <p:cNvSpPr txBox="1"/>
          <p:nvPr/>
        </p:nvSpPr>
        <p:spPr>
          <a:xfrm>
            <a:off x="8203918" y="2429995"/>
            <a:ext cx="118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CA2F04-D8B4-604F-9910-41D9A42B7174}"/>
              </a:ext>
            </a:extLst>
          </p:cNvPr>
          <p:cNvSpPr txBox="1"/>
          <p:nvPr/>
        </p:nvSpPr>
        <p:spPr>
          <a:xfrm>
            <a:off x="8001265" y="3079468"/>
            <a:ext cx="3761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“hello, world!\n” is a string of length 15 where \n is one character but contains the null terminator \0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EF026E-262A-CB46-BAFC-5B18E4BACF21}"/>
              </a:ext>
            </a:extLst>
          </p:cNvPr>
          <p:cNvSpPr txBox="1"/>
          <p:nvPr/>
        </p:nvSpPr>
        <p:spPr>
          <a:xfrm>
            <a:off x="1679059" y="3859354"/>
            <a:ext cx="17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successful return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C01BA7-368E-3045-A27D-A251282A62C2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319949" y="1739972"/>
            <a:ext cx="731941" cy="31149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C163C1-A98D-6846-BF9C-8D17E9C2B5B9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393019" y="1872855"/>
            <a:ext cx="611649" cy="23526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51E21E-296F-6140-9A77-050FAE71642D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774656" y="2598424"/>
            <a:ext cx="335088" cy="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20EDE6-DB02-334F-A0CB-485CE066A3E4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658771" y="2614661"/>
            <a:ext cx="545147" cy="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C2441A-FE90-E545-A565-F489BD5387A1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453968" y="4044020"/>
            <a:ext cx="763887" cy="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20110F0-274F-E043-A888-DF3DCA552C9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004668" y="3541133"/>
            <a:ext cx="996597" cy="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6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89D05-FF3D-B843-AFB2-84C2FAA3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in 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4EE9B-177B-D649-9BBB-CEB638E0F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7FAFC-A62E-6644-9D23-FBC881055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CE162-80B3-0041-BE14-22C0208CC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6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5616-574F-C14E-9155-47262550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4463C-6C30-364E-BC5F-0811871BD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access to code in another file, similar to Java import statements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somefile.h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/>
              <a:t>will insert code in </a:t>
            </a:r>
            <a:r>
              <a:rPr lang="en-US" dirty="0" err="1"/>
              <a:t>somefile.h</a:t>
            </a:r>
            <a:r>
              <a:rPr lang="en-US" dirty="0"/>
              <a:t> into your C file</a:t>
            </a:r>
          </a:p>
          <a:p>
            <a:pPr lvl="1"/>
            <a:r>
              <a:rPr lang="en-US" dirty="0"/>
              <a:t>.h files are called “header files”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// standard libraries</a:t>
            </a:r>
          </a:p>
          <a:p>
            <a:pPr lvl="2"/>
            <a:r>
              <a:rPr lang="en-US" sz="1600" dirty="0"/>
              <a:t>searches for </a:t>
            </a:r>
            <a:r>
              <a:rPr lang="en-US" sz="1600" dirty="0" err="1"/>
              <a:t>foo.h</a:t>
            </a:r>
            <a:r>
              <a:rPr lang="en-US" sz="1600" dirty="0"/>
              <a:t> in “system include” directories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“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” // developer files</a:t>
            </a:r>
          </a:p>
          <a:p>
            <a:pPr lvl="2"/>
            <a:r>
              <a:rPr lang="en-US" sz="1600" dirty="0"/>
              <a:t>searches current directory, lets coder break project into smaller files (java does this automatically)</a:t>
            </a:r>
          </a:p>
          <a:p>
            <a:r>
              <a:rPr lang="en-US" dirty="0"/>
              <a:t>Executed by preprocessor </a:t>
            </a:r>
          </a:p>
          <a:p>
            <a:pPr lvl="1"/>
            <a:r>
              <a:rPr lang="en-US" dirty="0"/>
              <a:t>Pulls in code before it is compiled</a:t>
            </a:r>
          </a:p>
          <a:p>
            <a:pPr lvl="1"/>
            <a:r>
              <a:rPr lang="en-US" dirty="0"/>
              <a:t>Includes work recursively, pulls in includes from headers that were directly included </a:t>
            </a:r>
          </a:p>
          <a:p>
            <a:r>
              <a:rPr lang="en-US" dirty="0" err="1"/>
              <a:t>stdio.h</a:t>
            </a:r>
            <a:r>
              <a:rPr lang="en-US" dirty="0"/>
              <a:t> provides foundational set of input and output functions</a:t>
            </a:r>
          </a:p>
          <a:p>
            <a:pPr lvl="1"/>
            <a:r>
              <a:rPr lang="en-US" dirty="0" err="1"/>
              <a:t>printf</a:t>
            </a:r>
            <a:r>
              <a:rPr lang="en-US" dirty="0"/>
              <a:t>, </a:t>
            </a:r>
            <a:r>
              <a:rPr lang="en-US" dirty="0" err="1"/>
              <a:t>stdout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A14F9-7B06-9641-BDE4-591E1E5B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AF133-E7C7-BD4A-A6B8-4B54CDCD7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DA9141-0C00-6D40-A10C-B978411815F3}"/>
              </a:ext>
            </a:extLst>
          </p:cNvPr>
          <p:cNvSpPr/>
          <p:nvPr/>
        </p:nvSpPr>
        <p:spPr>
          <a:xfrm>
            <a:off x="0" y="6410058"/>
            <a:ext cx="4461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http://www.cplusplus.com/reference/cstdio/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815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A30E-F89F-2B4D-ADCD-1D438470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E0BA8-C355-BB46-BA5C-05912B15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204869"/>
          </a:xfrm>
        </p:spPr>
        <p:txBody>
          <a:bodyPr>
            <a:normAutofit/>
          </a:bodyPr>
          <a:lstStyle/>
          <a:p>
            <a:r>
              <a:rPr lang="en-US" dirty="0"/>
              <a:t>C programs are broken into functions</a:t>
            </a:r>
          </a:p>
          <a:p>
            <a:pPr lvl="1"/>
            <a:r>
              <a:rPr lang="en-US" dirty="0"/>
              <a:t>Named portion of code that can be referenced by code elsewhere</a:t>
            </a:r>
          </a:p>
          <a:p>
            <a:pPr lvl="1"/>
            <a:r>
              <a:rPr lang="en-US" dirty="0"/>
              <a:t>Similar to methods and classes in java</a:t>
            </a:r>
          </a:p>
          <a:p>
            <a:pPr marL="128016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(type param1, …, 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// statements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A9458-83B5-EB4E-9BB4-B905FB2F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93F07-A6EA-134B-9DD1-87C57275A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0F9AEB-564E-C24F-A9E2-9AC90D157A3F}"/>
              </a:ext>
            </a:extLst>
          </p:cNvPr>
          <p:cNvSpPr/>
          <p:nvPr/>
        </p:nvSpPr>
        <p:spPr>
          <a:xfrm>
            <a:off x="6366822" y="3652990"/>
            <a:ext cx="49523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016" lvl="1" indent="0">
              <a:buNone/>
            </a:pPr>
            <a:r>
              <a:rPr lang="en-US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</a:t>
            </a:r>
            <a:r>
              <a:rPr lang="en-US" dirty="0"/>
              <a:t>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 declaration plus the code to run</a:t>
            </a:r>
          </a:p>
          <a:p>
            <a:pPr marL="128016" lvl="1" indent="0">
              <a:buNone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//definition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square (int n) {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n * n;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28016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-285750">
              <a:buFontTx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will get a Linker-error if an item is used but not defined (java equivalent of “symbol not found”)</a:t>
            </a:r>
          </a:p>
          <a:p>
            <a:pPr marL="128016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864BA-2A06-4A46-9E24-BACC87CE2122}"/>
              </a:ext>
            </a:extLst>
          </p:cNvPr>
          <p:cNvSpPr/>
          <p:nvPr/>
        </p:nvSpPr>
        <p:spPr>
          <a:xfrm>
            <a:off x="575239" y="3658327"/>
            <a:ext cx="56731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016" lvl="1" indent="0">
              <a:buNone/>
            </a:pPr>
            <a:r>
              <a:rPr lang="en-US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Declaration</a:t>
            </a:r>
            <a:r>
              <a:rPr lang="en-US" dirty="0"/>
              <a:t>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 specifies the function name, return type and parameters</a:t>
            </a:r>
          </a:p>
          <a:p>
            <a:pPr marL="128016" lvl="1" indent="0">
              <a:buNone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//declaration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square (int n);</a:t>
            </a:r>
          </a:p>
          <a:p>
            <a:pPr marL="128016" lvl="1" indent="0">
              <a:buNone/>
            </a:pP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FontTx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function header ending in ;</a:t>
            </a:r>
          </a:p>
          <a:p>
            <a:pPr>
              <a:buFontTx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Similar to interfaces in Java</a:t>
            </a:r>
          </a:p>
          <a:p>
            <a:pPr>
              <a:buFontTx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exist so you can call a function before you fully define it</a:t>
            </a:r>
          </a:p>
        </p:txBody>
      </p:sp>
    </p:spTree>
    <p:extLst>
      <p:ext uri="{BB962C8B-B14F-4D97-AF65-F5344CB8AC3E}">
        <p14:creationId xmlns:p14="http://schemas.microsoft.com/office/powerpoint/2010/main" val="48010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249B-38EA-6B46-99D9-779C1F46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837D-4CC0-7442-A54E-06A0E2A6F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main(int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(“hello, %s\n”,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sz="2400" dirty="0" err="1"/>
              <a:t>argv</a:t>
            </a:r>
            <a:r>
              <a:rPr lang="en-US" sz="2400" dirty="0"/>
              <a:t> is the array of inputs from the command line</a:t>
            </a:r>
          </a:p>
          <a:p>
            <a:pPr lvl="2"/>
            <a:r>
              <a:rPr lang="en-US" sz="2000" dirty="0"/>
              <a:t>Tokenized representation of the command line that invoked your program</a:t>
            </a:r>
          </a:p>
          <a:p>
            <a:pPr lvl="1"/>
            <a:r>
              <a:rPr lang="en-US" sz="2400" dirty="0" err="1"/>
              <a:t>argv</a:t>
            </a:r>
            <a:r>
              <a:rPr lang="en-US" sz="2400" dirty="0"/>
              <a:t>[0] is the name of the program being run</a:t>
            </a:r>
          </a:p>
          <a:p>
            <a:pPr lvl="1"/>
            <a:r>
              <a:rPr lang="en-US" sz="2400" dirty="0" err="1"/>
              <a:t>argc</a:t>
            </a:r>
            <a:r>
              <a:rPr lang="en-US" sz="2400" dirty="0"/>
              <a:t> stores the number of arguments ($#)+1</a:t>
            </a:r>
          </a:p>
          <a:p>
            <a:pPr lvl="1"/>
            <a:r>
              <a:rPr lang="en-US" sz="2400" dirty="0"/>
              <a:t>Like bash!</a:t>
            </a:r>
          </a:p>
          <a:p>
            <a:pPr lvl="1"/>
            <a:endParaRPr lang="en-US" sz="2400" dirty="0"/>
          </a:p>
          <a:p>
            <a:pPr marL="128016" lvl="1" indent="0">
              <a:buNone/>
            </a:pPr>
            <a:r>
              <a:rPr lang="en-US" sz="2400" dirty="0"/>
              <a:t>Main is the first function your program executes once it starts</a:t>
            </a:r>
          </a:p>
          <a:p>
            <a:pPr marL="128016" lvl="1" indent="0">
              <a:buNone/>
            </a:pPr>
            <a:r>
              <a:rPr lang="en-US" sz="2400" dirty="0"/>
              <a:t>Expect a return of 0 for successful execution or -1 for failure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1C1C8-AE6D-9443-9A96-2468F45D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E773E-41DA-8941-994E-C71FA6E9A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39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12907</TotalTime>
  <Words>1638</Words>
  <Application>Microsoft Macintosh PowerPoint</Application>
  <PresentationFormat>Widescreen</PresentationFormat>
  <Paragraphs>248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Courier New</vt:lpstr>
      <vt:lpstr>Segoe UI</vt:lpstr>
      <vt:lpstr>Segoe UI Light</vt:lpstr>
      <vt:lpstr>Segoe UI Semilight</vt:lpstr>
      <vt:lpstr>Tw Cen MT</vt:lpstr>
      <vt:lpstr>Wingdings</vt:lpstr>
      <vt:lpstr>Wingdings 3</vt:lpstr>
      <vt:lpstr>Integral</vt:lpstr>
      <vt:lpstr>Lecture 8:Intro to C</vt:lpstr>
      <vt:lpstr>Administrivia</vt:lpstr>
      <vt:lpstr>Meet C</vt:lpstr>
      <vt:lpstr>GCC</vt:lpstr>
      <vt:lpstr>C Hello World</vt:lpstr>
      <vt:lpstr>Hello World in C</vt:lpstr>
      <vt:lpstr>#include</vt:lpstr>
      <vt:lpstr>Functions</vt:lpstr>
      <vt:lpstr>Main function</vt:lpstr>
      <vt:lpstr>Variables</vt:lpstr>
      <vt:lpstr>Global vs Local Variables</vt:lpstr>
      <vt:lpstr>The Stack</vt:lpstr>
      <vt:lpstr>Strings in C</vt:lpstr>
      <vt:lpstr>Printf – print format function</vt:lpstr>
      <vt:lpstr>Demo: echo.c</vt:lpstr>
      <vt:lpstr>Example: echo.c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152</cp:revision>
  <dcterms:created xsi:type="dcterms:W3CDTF">2018-03-22T00:41:11Z</dcterms:created>
  <dcterms:modified xsi:type="dcterms:W3CDTF">2020-10-16T16:29:08Z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