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81" r:id="rId6"/>
    <p:sldId id="299" r:id="rId7"/>
    <p:sldId id="285" r:id="rId8"/>
    <p:sldId id="288" r:id="rId9"/>
    <p:sldId id="286" r:id="rId10"/>
    <p:sldId id="301" r:id="rId11"/>
    <p:sldId id="287" r:id="rId12"/>
    <p:sldId id="289" r:id="rId13"/>
    <p:sldId id="296" r:id="rId14"/>
    <p:sldId id="290" r:id="rId15"/>
    <p:sldId id="300" r:id="rId16"/>
    <p:sldId id="291" r:id="rId17"/>
    <p:sldId id="292" r:id="rId18"/>
    <p:sldId id="293" r:id="rId19"/>
    <p:sldId id="302" r:id="rId20"/>
    <p:sldId id="294" r:id="rId21"/>
    <p:sldId id="295" r:id="rId22"/>
    <p:sldId id="298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2" autoAdjust="0"/>
    <p:restoredTop sz="94631"/>
  </p:normalViewPr>
  <p:slideViewPr>
    <p:cSldViewPr snapToGrid="0">
      <p:cViewPr>
        <p:scale>
          <a:sx n="110" d="100"/>
          <a:sy n="110" d="100"/>
        </p:scale>
        <p:origin x="92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10/13/20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10/13/20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cstdi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_data_typ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intf_format_st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ex101.com/" TargetMode="External"/><Relationship Id="rId2" Type="http://schemas.openxmlformats.org/officeDocument/2006/relationships/hyperlink" Target="https://courses.cs.washington.edu/courses/cse374/20su/lectures/05/Lec_2-Wed_in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gexone.com/" TargetMode="External"/><Relationship Id="rId4" Type="http://schemas.openxmlformats.org/officeDocument/2006/relationships/hyperlink" Target="https://regexcrossword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xpal.com/?fam=104021" TargetMode="External"/><Relationship Id="rId2" Type="http://schemas.openxmlformats.org/officeDocument/2006/relationships/hyperlink" Target="https://www.regexpal.com/?fam=104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fortress.tech/tricks/top-15-commonly-used-regex/" TargetMode="External"/><Relationship Id="rId5" Type="http://schemas.openxmlformats.org/officeDocument/2006/relationships/hyperlink" Target="https://www.regexpal.com/?fam=104026" TargetMode="External"/><Relationship Id="rId4" Type="http://schemas.openxmlformats.org/officeDocument/2006/relationships/hyperlink" Target="https://www.regexpal.com/?fam=991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expal.com/?fam=1040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" TargetMode="External"/><Relationship Id="rId2" Type="http://schemas.openxmlformats.org/officeDocument/2006/relationships/hyperlink" Target="http://cslibrary.stanford.edu/101/Essential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Intro to 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#7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9D05-FF3D-B843-AFB2-84C2FAA3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EE9B-177B-D649-9BBB-CEB638E0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7FAFC-A62E-6644-9D23-FBC88105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E162-80B3-0041-BE14-22C0208C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7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5616-574F-C14E-9155-47262550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463C-6C30-364E-BC5F-0811871B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access to code in another file, similar to Java import statements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somefile.h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/>
              <a:t>will insert code in </a:t>
            </a:r>
            <a:r>
              <a:rPr lang="en-US" dirty="0" err="1"/>
              <a:t>somefile.h</a:t>
            </a:r>
            <a:r>
              <a:rPr lang="en-US" dirty="0"/>
              <a:t> into your C file</a:t>
            </a:r>
          </a:p>
          <a:p>
            <a:pPr lvl="1"/>
            <a:r>
              <a:rPr lang="en-US" dirty="0"/>
              <a:t>.h files are called “header files”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// standard libraries</a:t>
            </a:r>
          </a:p>
          <a:p>
            <a:pPr lvl="2"/>
            <a:r>
              <a:rPr lang="en-US" sz="1600" dirty="0"/>
              <a:t>searches for </a:t>
            </a:r>
            <a:r>
              <a:rPr lang="en-US" sz="1600" dirty="0" err="1"/>
              <a:t>foo.h</a:t>
            </a:r>
            <a:r>
              <a:rPr lang="en-US" sz="1600" dirty="0"/>
              <a:t> in “system include” directories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// developer files</a:t>
            </a:r>
          </a:p>
          <a:p>
            <a:pPr lvl="2"/>
            <a:r>
              <a:rPr lang="en-US" sz="1600" dirty="0"/>
              <a:t>searches current directory, lets coder break project into smaller files (java does this automatically)</a:t>
            </a:r>
          </a:p>
          <a:p>
            <a:r>
              <a:rPr lang="en-US" dirty="0"/>
              <a:t>Executed by preprocessor </a:t>
            </a:r>
          </a:p>
          <a:p>
            <a:pPr lvl="1"/>
            <a:r>
              <a:rPr lang="en-US" dirty="0"/>
              <a:t>Pulls in code before it is compiled</a:t>
            </a:r>
          </a:p>
          <a:p>
            <a:pPr lvl="1"/>
            <a:r>
              <a:rPr lang="en-US" dirty="0"/>
              <a:t>Includes work recursively, pulls in includes from headers that were directly included </a:t>
            </a:r>
          </a:p>
          <a:p>
            <a:r>
              <a:rPr lang="en-US" dirty="0" err="1"/>
              <a:t>stdio.h</a:t>
            </a:r>
            <a:r>
              <a:rPr lang="en-US" dirty="0"/>
              <a:t> provides foundational set of input and output functions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, </a:t>
            </a:r>
            <a:r>
              <a:rPr lang="en-US" dirty="0" err="1"/>
              <a:t>stdout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A14F9-7B06-9641-BDE4-591E1E5B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F133-E7C7-BD4A-A6B8-4B54CDCD7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A9141-0C00-6D40-A10C-B978411815F3}"/>
              </a:ext>
            </a:extLst>
          </p:cNvPr>
          <p:cNvSpPr/>
          <p:nvPr/>
        </p:nvSpPr>
        <p:spPr>
          <a:xfrm>
            <a:off x="0" y="6410058"/>
            <a:ext cx="446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http://www.cplusplus.com/reference/cstdio/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2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A30E-F89F-2B4D-ADCD-1D4384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0BA8-C355-BB46-BA5C-05912B15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04869"/>
          </a:xfrm>
        </p:spPr>
        <p:txBody>
          <a:bodyPr>
            <a:normAutofit/>
          </a:bodyPr>
          <a:lstStyle/>
          <a:p>
            <a:r>
              <a:rPr lang="en-US" dirty="0"/>
              <a:t>C programs are broken into functions</a:t>
            </a:r>
          </a:p>
          <a:p>
            <a:pPr lvl="1"/>
            <a:r>
              <a:rPr lang="en-US" dirty="0"/>
              <a:t>Named portion of code that can be referenced by code elsewhere</a:t>
            </a:r>
          </a:p>
          <a:p>
            <a:pPr lvl="1"/>
            <a:r>
              <a:rPr lang="en-US" dirty="0"/>
              <a:t>Similar to methods and classes in java</a:t>
            </a:r>
          </a:p>
          <a:p>
            <a:pPr marL="128016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(type param1, …,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statements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458-83B5-EB4E-9BB4-B905FB2F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93F07-A6EA-134B-9DD1-87C57275A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F9AEB-564E-C24F-A9E2-9AC90D157A3F}"/>
              </a:ext>
            </a:extLst>
          </p:cNvPr>
          <p:cNvSpPr/>
          <p:nvPr/>
        </p:nvSpPr>
        <p:spPr>
          <a:xfrm>
            <a:off x="6366822" y="3652990"/>
            <a:ext cx="49523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</a:t>
            </a:r>
            <a:r>
              <a:rPr lang="en-US" dirty="0"/>
              <a:t>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declaration plus the code to run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//definition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square (int n) 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n * n;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-285750"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will get a Linker-error if an item is used but not defined (java equivalent of “symbol not found”)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864BA-2A06-4A46-9E24-BACC87CE2122}"/>
              </a:ext>
            </a:extLst>
          </p:cNvPr>
          <p:cNvSpPr/>
          <p:nvPr/>
        </p:nvSpPr>
        <p:spPr>
          <a:xfrm>
            <a:off x="575239" y="3658327"/>
            <a:ext cx="56731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Declaration</a:t>
            </a:r>
            <a:r>
              <a:rPr lang="en-US" dirty="0"/>
              <a:t>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specifies the function name, return type and parameters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//declaration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square (int n);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function header ending in ;</a:t>
            </a: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to interfaces in Java</a:t>
            </a: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exist so you can call a function before you fully define it</a:t>
            </a:r>
          </a:p>
        </p:txBody>
      </p:sp>
    </p:spTree>
    <p:extLst>
      <p:ext uri="{BB962C8B-B14F-4D97-AF65-F5344CB8AC3E}">
        <p14:creationId xmlns:p14="http://schemas.microsoft.com/office/powerpoint/2010/main" val="132465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249B-38EA-6B46-99D9-779C1F46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837D-4CC0-7442-A54E-06A0E2A6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%s\n”,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400" dirty="0" err="1"/>
              <a:t>argv</a:t>
            </a:r>
            <a:r>
              <a:rPr lang="en-US" sz="2400" dirty="0"/>
              <a:t> is the array of inputs from the command line</a:t>
            </a:r>
          </a:p>
          <a:p>
            <a:pPr lvl="2"/>
            <a:r>
              <a:rPr lang="en-US" sz="2000" dirty="0"/>
              <a:t>Tokenized representation of the command line that invoked your program</a:t>
            </a:r>
          </a:p>
          <a:p>
            <a:pPr lvl="1"/>
            <a:r>
              <a:rPr lang="en-US" sz="2400" dirty="0" err="1"/>
              <a:t>argv</a:t>
            </a:r>
            <a:r>
              <a:rPr lang="en-US" sz="2400" dirty="0"/>
              <a:t>[0] is the name of the program being run</a:t>
            </a:r>
          </a:p>
          <a:p>
            <a:pPr lvl="1"/>
            <a:r>
              <a:rPr lang="en-US" sz="2400" dirty="0" err="1"/>
              <a:t>argc</a:t>
            </a:r>
            <a:r>
              <a:rPr lang="en-US" sz="2400" dirty="0"/>
              <a:t> stores the number of arguments ($#)+1</a:t>
            </a:r>
          </a:p>
          <a:p>
            <a:pPr lvl="1"/>
            <a:r>
              <a:rPr lang="en-US" sz="2400" dirty="0"/>
              <a:t>Like bash!</a:t>
            </a:r>
          </a:p>
          <a:p>
            <a:pPr lvl="1"/>
            <a:endParaRPr lang="en-US" sz="2400" dirty="0"/>
          </a:p>
          <a:p>
            <a:pPr marL="128016" lvl="1" indent="0">
              <a:buNone/>
            </a:pPr>
            <a:r>
              <a:rPr lang="en-US" sz="2400" dirty="0"/>
              <a:t>Main is the first function your program executes once it starts</a:t>
            </a:r>
          </a:p>
          <a:p>
            <a:pPr marL="128016" lvl="1" indent="0">
              <a:buNone/>
            </a:pPr>
            <a:r>
              <a:rPr lang="en-US" sz="2400" dirty="0"/>
              <a:t>Expect a return of 0 for successful execution or -1 for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C1C8-AE6D-9443-9A96-2468F45D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773E-41DA-8941-994E-C71FA6E9A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8576-64DF-B945-8888-18BA89ED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8C5F-DA3E-3441-8CAB-FAE1BB62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variable types: int, char, double, arrays (</a:t>
            </a:r>
            <a:r>
              <a:rPr lang="en-US" dirty="0">
                <a:hlinkClick r:id="rId2"/>
              </a:rPr>
              <a:t>details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Booleans, use int values of </a:t>
            </a:r>
            <a:r>
              <a:rPr lang="en-US" dirty="0" err="1"/>
              <a:t>nonZero</a:t>
            </a:r>
            <a:r>
              <a:rPr lang="en-US" dirty="0"/>
              <a:t>=true and 0=false instead, </a:t>
            </a:r>
          </a:p>
          <a:p>
            <a:pPr lvl="2"/>
            <a:r>
              <a:rPr lang="en-US" dirty="0"/>
              <a:t>WARNING: opposite of bash</a:t>
            </a:r>
          </a:p>
          <a:p>
            <a:pPr lvl="2"/>
            <a:endParaRPr lang="en-US" dirty="0"/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&lt;type&gt; &lt;name&gt; = &lt;value&gt; </a:t>
            </a:r>
            <a:r>
              <a:rPr lang="en-US" sz="1800" dirty="0"/>
              <a:t>- Left side evaluates to locations = right side evaluates to values</a:t>
            </a:r>
          </a:p>
          <a:p>
            <a:pPr marL="310896" lvl="2" indent="0">
              <a:buNone/>
            </a:pPr>
            <a:endParaRPr lang="en-US" sz="1800" dirty="0"/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1; // stores value 1 at location labeled x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c = ’a’; // stores value a at location labeled c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 d = 2.5; // stores value 2.5 at location labeled d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 // stores value of location x at location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0896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2; // stores value 2 at location x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3; //stores value 3 at location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41F9-5D2E-8549-8B18-48DCC71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2261-DFE5-5743-9AAA-D436EF63D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8833A-159E-1F4B-95DA-5C6540CFC1EF}"/>
              </a:ext>
            </a:extLst>
          </p:cNvPr>
          <p:cNvSpPr txBox="1"/>
          <p:nvPr/>
        </p:nvSpPr>
        <p:spPr>
          <a:xfrm>
            <a:off x="1137931" y="5240254"/>
            <a:ext cx="2828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Much more on * and &amp; tomorrow!</a:t>
            </a:r>
          </a:p>
        </p:txBody>
      </p:sp>
    </p:spTree>
    <p:extLst>
      <p:ext uri="{BB962C8B-B14F-4D97-AF65-F5344CB8AC3E}">
        <p14:creationId xmlns:p14="http://schemas.microsoft.com/office/powerpoint/2010/main" val="387390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8576-64DF-B945-8888-18BA89ED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 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8C5F-DA3E-3441-8CAB-FAE1BB62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defined inside a function are local to that function</a:t>
            </a:r>
          </a:p>
          <a:p>
            <a:pPr lvl="1"/>
            <a:r>
              <a:rPr lang="en-US" dirty="0"/>
              <a:t>Can only be used by function within which they are defined</a:t>
            </a:r>
          </a:p>
          <a:p>
            <a:pPr lvl="1"/>
            <a:r>
              <a:rPr lang="en-US" dirty="0"/>
              <a:t>May have multiple instances (recursion)</a:t>
            </a:r>
          </a:p>
          <a:p>
            <a:pPr lvl="1"/>
            <a:r>
              <a:rPr lang="en-US" dirty="0"/>
              <a:t>Only ”lives” until end of function </a:t>
            </a:r>
          </a:p>
          <a:p>
            <a:pPr lvl="2"/>
            <a:r>
              <a:rPr lang="en-US" dirty="0"/>
              <a:t>Space on stack allocated when reached, deallocated after block</a:t>
            </a:r>
          </a:p>
          <a:p>
            <a:r>
              <a:rPr lang="en-US" dirty="0"/>
              <a:t>Variables defined outside functions are global and can be used anywhere in the file and by any function</a:t>
            </a:r>
          </a:p>
          <a:p>
            <a:pPr lvl="1"/>
            <a:r>
              <a:rPr lang="en-US" dirty="0"/>
              <a:t>Will only ever be a single instance of a global variable</a:t>
            </a:r>
          </a:p>
          <a:p>
            <a:pPr lvl="1"/>
            <a:r>
              <a:rPr lang="en-US" dirty="0"/>
              <a:t>Lives until end of program</a:t>
            </a:r>
          </a:p>
          <a:p>
            <a:pPr lvl="2"/>
            <a:r>
              <a:rPr lang="en-US" dirty="0"/>
              <a:t>Space on stack allocated before main, deallocated after main</a:t>
            </a:r>
          </a:p>
          <a:p>
            <a:pPr lvl="1"/>
            <a:r>
              <a:rPr lang="en-US" dirty="0"/>
              <a:t>Should be avoided if possible for encapsulation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41F9-5D2E-8549-8B18-48DCC71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2261-DFE5-5743-9AAA-D436EF63D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A6F1C-B3CA-0F4A-B063-BBC391013B0E}"/>
              </a:ext>
            </a:extLst>
          </p:cNvPr>
          <p:cNvSpPr txBox="1"/>
          <p:nvPr/>
        </p:nvSpPr>
        <p:spPr>
          <a:xfrm>
            <a:off x="6194709" y="451653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global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EB621-6FAF-F44A-B774-2A08A3F50FD0}"/>
              </a:ext>
            </a:extLst>
          </p:cNvPr>
          <p:cNvSpPr/>
          <p:nvPr/>
        </p:nvSpPr>
        <p:spPr>
          <a:xfrm>
            <a:off x="6948441" y="4516539"/>
            <a:ext cx="4668319" cy="1754326"/>
          </a:xfrm>
          <a:prstGeom prst="rect">
            <a:avLst/>
          </a:prstGeom>
          <a:ln w="19050"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max)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(max == 1)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max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(max – 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4927A-4211-8C47-928D-077EA093D75F}"/>
              </a:ext>
            </a:extLst>
          </p:cNvPr>
          <p:cNvSpPr txBox="1"/>
          <p:nvPr/>
        </p:nvSpPr>
        <p:spPr>
          <a:xfrm>
            <a:off x="9703224" y="4793834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local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4BB37-8CE4-B244-B5C3-4339273A3AE3}"/>
              </a:ext>
            </a:extLst>
          </p:cNvPr>
          <p:cNvSpPr txBox="1"/>
          <p:nvPr/>
        </p:nvSpPr>
        <p:spPr>
          <a:xfrm>
            <a:off x="10556947" y="4214353"/>
            <a:ext cx="113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</a:rPr>
              <a:t>example.c</a:t>
            </a:r>
            <a:endParaRPr lang="en-US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F177-3B84-7F4D-A6DE-9D689FE8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12E5-A0B9-2D42-8DDE-C419C60B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area of local memory set aside to hold local variables</a:t>
            </a:r>
          </a:p>
          <a:p>
            <a:r>
              <a:rPr lang="en-US" dirty="0"/>
              <a:t>Functions like the stack data structure – first in first out</a:t>
            </a:r>
          </a:p>
          <a:p>
            <a:r>
              <a:rPr lang="en-US" dirty="0"/>
              <a:t>When we call a function it </a:t>
            </a:r>
            <a:r>
              <a:rPr lang="en-US" b="1" dirty="0">
                <a:solidFill>
                  <a:srgbClr val="4C3282"/>
                </a:solidFill>
              </a:rPr>
              <a:t>allocates</a:t>
            </a:r>
            <a:r>
              <a:rPr lang="en-US" dirty="0"/>
              <a:t> memory on the stack for all local variables</a:t>
            </a:r>
          </a:p>
          <a:p>
            <a:pPr lvl="1"/>
            <a:r>
              <a:rPr lang="en-US" dirty="0"/>
              <a:t>Size of memory depends on datatype</a:t>
            </a:r>
          </a:p>
          <a:p>
            <a:r>
              <a:rPr lang="en-US" dirty="0"/>
              <a:t>When the function returns the memory for the local variables is </a:t>
            </a:r>
            <a:r>
              <a:rPr lang="en-US" b="1" dirty="0">
                <a:solidFill>
                  <a:srgbClr val="4C3282"/>
                </a:solidFill>
              </a:rPr>
              <a:t>deallocated</a:t>
            </a:r>
            <a:r>
              <a:rPr lang="en-US" dirty="0"/>
              <a:t> </a:t>
            </a:r>
          </a:p>
          <a:p>
            <a:r>
              <a:rPr lang="en-US" dirty="0"/>
              <a:t>Java has been doing something similar in the background for you all along- garbage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F534-D1FA-4F49-8E03-FFDCC9DC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B9247-42D8-5941-ADC3-AC3F27F0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B188F-8FF2-BA41-94C2-DA511288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4559982"/>
            <a:ext cx="11201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BDB-FB6B-CD4C-938A-BE6270AE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93C2-F105-AC44-9925-92CE4F31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s1[] = {’c’, ‘s’, ‘e’, ‘\0’};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s2[]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char* s3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are equivalent ways to define a string in C</a:t>
            </a:r>
          </a:p>
          <a:p>
            <a:pPr marL="0" indent="0">
              <a:buNone/>
            </a:pPr>
            <a:r>
              <a:rPr lang="en-US" dirty="0"/>
              <a:t>There are no “strings” in C, only arrays of characters</a:t>
            </a:r>
          </a:p>
          <a:p>
            <a:pPr marL="0" indent="0">
              <a:buNone/>
            </a:pPr>
            <a:r>
              <a:rPr lang="en-US" dirty="0"/>
              <a:t>- “null terminated array of characters”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/>
              <a:t>is another way to refer to strings in C</a:t>
            </a:r>
          </a:p>
          <a:p>
            <a:pPr marL="0" indent="0">
              <a:buNone/>
            </a:pPr>
            <a:r>
              <a:rPr lang="en-US" dirty="0"/>
              <a:t>- Technically is a pointer to the first char in the series of chars for the string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Strings cannot be concatenated in C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“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“\n”); // will not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54D1C-05A2-EA41-8302-A6A3FB74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30B0-7D76-8C49-AD80-BF37276A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CC6D7C-D0AF-EA40-B834-5579256E5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24302"/>
              </p:ext>
            </p:extLst>
          </p:nvPr>
        </p:nvGraphicFramePr>
        <p:xfrm>
          <a:off x="5803900" y="1784862"/>
          <a:ext cx="6007100" cy="95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0">
                  <a:extLst>
                    <a:ext uri="{9D8B030D-6E8A-4147-A177-3AD203B41FA5}">
                      <a16:colId xmlns:a16="http://schemas.microsoft.com/office/drawing/2014/main" val="4199461256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9564638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32791048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591439470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05791924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4171565789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3559582675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6272639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322834873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19745360"/>
                    </a:ext>
                  </a:extLst>
                </a:gridCol>
              </a:tblGrid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812208"/>
                  </a:ext>
                </a:extLst>
              </a:tr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37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8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53A6-F6B3-F14C-8E44-E071879D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– print format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8735-0FE3-C743-B615-0F77469A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string literals to </a:t>
            </a:r>
            <a:r>
              <a:rPr lang="en-US" dirty="0" err="1"/>
              <a:t>stdout</a:t>
            </a:r>
            <a:r>
              <a:rPr lang="en-US" dirty="0"/>
              <a:t> based on given string with format tags</a:t>
            </a:r>
          </a:p>
          <a:p>
            <a:pPr lvl="1"/>
            <a:r>
              <a:rPr lang="en-US" dirty="0"/>
              <a:t>Format tags are stand ins for where something should be inserted into the string literal</a:t>
            </a:r>
          </a:p>
          <a:p>
            <a:pPr lvl="1"/>
            <a:r>
              <a:rPr lang="en-US" dirty="0"/>
              <a:t>%s – string with null termination, %d – int, %f – float</a:t>
            </a:r>
          </a:p>
          <a:p>
            <a:pPr lvl="1"/>
            <a:r>
              <a:rPr lang="en-US" dirty="0"/>
              <a:t>Number of format tags should match number of arguments</a:t>
            </a:r>
          </a:p>
          <a:p>
            <a:pPr lvl="2"/>
            <a:r>
              <a:rPr lang="en-US" dirty="0"/>
              <a:t>Format tags will be replaced with arguments in given order</a:t>
            </a:r>
          </a:p>
          <a:p>
            <a:r>
              <a:rPr lang="en-US" dirty="0"/>
              <a:t>Defined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printf</a:t>
            </a:r>
            <a:r>
              <a:rPr lang="en-US" dirty="0"/>
              <a:t>(“format string %s”, </a:t>
            </a:r>
            <a:r>
              <a:rPr lang="en-US" dirty="0" err="1"/>
              <a:t>stringVariable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Replaces %s with variable given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%s\n”,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80367-822D-F548-950D-DBDC17EC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8499-4064-F34F-8B60-F7D4DDD1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08C56-D34B-7E40-95D8-6C61CF5A0DD2}"/>
              </a:ext>
            </a:extLst>
          </p:cNvPr>
          <p:cNvSpPr/>
          <p:nvPr/>
        </p:nvSpPr>
        <p:spPr>
          <a:xfrm>
            <a:off x="0" y="6410058"/>
            <a:ext cx="498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https://en.wikipedia.org/wiki/Printf_format_string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15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3F9E-8046-FA4C-A5B7-F02748E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r>
              <a:rPr lang="en-US" dirty="0" err="1"/>
              <a:t>echo.c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1C42-F04C-1E40-AFC6-7213D7A3C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24AE-9602-9D42-A6DE-41BA3B40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6280-151C-EF42-A6B7-3B7D1BEC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400" dirty="0"/>
              <a:t>Assignments</a:t>
            </a:r>
          </a:p>
          <a:p>
            <a:pPr lvl="1"/>
            <a:r>
              <a:rPr lang="en-US" sz="2400" dirty="0"/>
              <a:t>Hw1 turn in live</a:t>
            </a:r>
          </a:p>
          <a:p>
            <a:pPr lvl="1"/>
            <a:r>
              <a:rPr lang="en-US" sz="2400" dirty="0"/>
              <a:t>EX 4 did not release</a:t>
            </a:r>
          </a:p>
          <a:p>
            <a:pPr lvl="1"/>
            <a:r>
              <a:rPr lang="en-US" sz="2400" dirty="0"/>
              <a:t>Poll Everywhere is being mean</a:t>
            </a:r>
          </a:p>
          <a:p>
            <a:pPr lvl="1"/>
            <a:r>
              <a:rPr lang="en-US" sz="2400" dirty="0"/>
              <a:t>Review assignment coming- find groups!</a:t>
            </a:r>
          </a:p>
          <a:p>
            <a:pPr lvl="1"/>
            <a:r>
              <a:rPr lang="en-US" sz="2400" dirty="0"/>
              <a:t>Use tickets on discord</a:t>
            </a:r>
          </a:p>
          <a:p>
            <a:pPr lvl="1"/>
            <a:endParaRPr lang="en-US" sz="2400" dirty="0"/>
          </a:p>
          <a:p>
            <a:pPr marL="128016" lvl="1" indent="0">
              <a:buNone/>
            </a:pPr>
            <a:r>
              <a:rPr lang="en-US" sz="2400" dirty="0"/>
              <a:t>Sorry Kasey is behind on messages- will get back to you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A85C-88F8-414C-89F1-98DE7AD9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echo.c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3F8E-4B45-2B44-9192-D3E099684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EXIT_SUCCESS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(“%s “,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(“\n”);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1C5E9-346E-F947-BED8-C8E4DE9B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932E-A495-8748-945C-637D8F69D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1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E96A-2C02-1644-841F-11B41078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A3F8-E432-F646-81D6-504BB769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datatype name[length]</a:t>
            </a:r>
          </a:p>
          <a:p>
            <a:r>
              <a:rPr lang="en-US" dirty="0"/>
              <a:t>Contiguous block of memory</a:t>
            </a:r>
          </a:p>
          <a:p>
            <a:r>
              <a:rPr lang="en-US" dirty="0"/>
              <a:t>C doesn’t pass arrays around like </a:t>
            </a:r>
            <a:r>
              <a:rPr lang="en-US" dirty="0" err="1"/>
              <a:t>ints</a:t>
            </a:r>
            <a:r>
              <a:rPr lang="en-US" dirty="0"/>
              <a:t>, but rather passes the references to the array</a:t>
            </a:r>
          </a:p>
          <a:p>
            <a:pPr lvl="1"/>
            <a:r>
              <a:rPr lang="en-US" dirty="0"/>
              <a:t>Just like Java</a:t>
            </a:r>
          </a:p>
          <a:p>
            <a:r>
              <a:rPr lang="en-US" dirty="0"/>
              <a:t>Each item in array has an address based off of initial start item which is at 0</a:t>
            </a:r>
          </a:p>
          <a:p>
            <a:r>
              <a:rPr lang="en-US" dirty="0"/>
              <a:t>Arrays must be declared with a known length (so compiler can allocate space)</a:t>
            </a:r>
          </a:p>
          <a:p>
            <a:pPr lvl="1"/>
            <a:r>
              <a:rPr lang="en-US" dirty="0"/>
              <a:t>This size is not stored like in Java, you have to save length as a separate variable you pass around</a:t>
            </a:r>
          </a:p>
          <a:p>
            <a:r>
              <a:rPr lang="en-US" dirty="0"/>
              <a:t>No default values, arrays will hold whatever was in that spot before you declared it so accessing those addresses will cause errors</a:t>
            </a:r>
          </a:p>
          <a:p>
            <a:pPr marL="12801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=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letter_e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[2]; // synonymous to *(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+ 2)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[10];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485D4-2B08-834A-A4C8-D9164674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3646-7250-1949-B9AD-76E1F8CD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6EA5-E6DB-1648-89B8-D422E780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DBBF-011B-7C40-99E7-1A6934E9E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curly brace style</a:t>
            </a:r>
          </a:p>
          <a:p>
            <a:pPr lvl="1"/>
            <a:r>
              <a:rPr lang="en-US" dirty="0"/>
              <a:t>Each curly brace is on its own line, not at the end of an instruction</a:t>
            </a:r>
          </a:p>
          <a:p>
            <a:r>
              <a:rPr lang="en-US" dirty="0"/>
              <a:t>C naming conventions</a:t>
            </a:r>
          </a:p>
          <a:p>
            <a:pPr lvl="1"/>
            <a:r>
              <a:rPr lang="en-US" dirty="0"/>
              <a:t>Constants are ALL_CAPS with underscores for spaces</a:t>
            </a:r>
          </a:p>
          <a:p>
            <a:r>
              <a:rPr lang="en-US" dirty="0"/>
              <a:t>C white space conventions</a:t>
            </a:r>
          </a:p>
          <a:p>
            <a:pPr lvl="1"/>
            <a:r>
              <a:rPr lang="en-US" dirty="0"/>
              <a:t>One declaration per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F42C5-8DD0-2E4C-9E27-1856E4E4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DF54-E421-A64D-9515-24F92C654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19DA-0A95-8243-97FD-FFCB4662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4C14-FD27-3148-A001-50A18C02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// includes for functions &amp; types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stuff.h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// symbolic constants</a:t>
            </a:r>
          </a:p>
          <a:p>
            <a:pPr marL="0" indent="0">
              <a:buNone/>
            </a:pPr>
            <a:r>
              <a:rPr lang="en-US" dirty="0"/>
              <a:t>#define TRUE 1</a:t>
            </a:r>
          </a:p>
          <a:p>
            <a:pPr marL="0" indent="0">
              <a:buNone/>
            </a:pPr>
            <a:r>
              <a:rPr lang="en-US" dirty="0"/>
              <a:t>#define FALSE 0</a:t>
            </a:r>
          </a:p>
          <a:p>
            <a:pPr marL="0" indent="0">
              <a:buNone/>
            </a:pPr>
            <a:r>
              <a:rPr lang="en-US" dirty="0"/>
              <a:t>//global variables (if any)</a:t>
            </a:r>
          </a:p>
          <a:p>
            <a:pPr marL="0" indent="0">
              <a:buNone/>
            </a:pPr>
            <a:r>
              <a:rPr lang="en-US" dirty="0"/>
              <a:t>Int x = 1;</a:t>
            </a:r>
          </a:p>
          <a:p>
            <a:pPr marL="0" indent="0">
              <a:buNone/>
            </a:pPr>
            <a:r>
              <a:rPr lang="en-US" dirty="0"/>
              <a:t>// Function declarations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do_this</a:t>
            </a:r>
            <a:r>
              <a:rPr lang="en-US" dirty="0"/>
              <a:t>(char, int)</a:t>
            </a:r>
          </a:p>
          <a:p>
            <a:pPr marL="0" indent="0">
              <a:buNone/>
            </a:pPr>
            <a:r>
              <a:rPr lang="en-US" dirty="0"/>
              <a:t>Function definitions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do_this</a:t>
            </a:r>
            <a:r>
              <a:rPr lang="en-US" dirty="0"/>
              <a:t>(char s, int m)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//statements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&lt;main method at end of file?&gt;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5A414-20C9-C94F-BC3C-59B2EB48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187D1-7D78-4547-A9A0-3790AB0CA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7831-2178-1945-94C6-FEFD20F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FAB0-BAEC-1040-836E-7577A10C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Regular expressions (regex) are a set of rules for matching patterns in text</a:t>
            </a:r>
          </a:p>
          <a:p>
            <a:pPr lvl="1"/>
            <a:r>
              <a:rPr lang="en-US" dirty="0"/>
              <a:t>Used across programming languages and math</a:t>
            </a:r>
          </a:p>
          <a:p>
            <a:pPr lvl="1"/>
            <a:r>
              <a:rPr lang="en-US" dirty="0"/>
              <a:t>Different applications might have slightly different rules (yeah, it’s frustrating…)</a:t>
            </a:r>
          </a:p>
          <a:p>
            <a:r>
              <a:rPr lang="en-US" dirty="0"/>
              <a:t>Regex patterns can include characters, anchors and modifiers</a:t>
            </a:r>
          </a:p>
          <a:p>
            <a:pPr lvl="1"/>
            <a:r>
              <a:rPr lang="en-US" dirty="0"/>
              <a:t>Characters = the literal characters you are trying to match</a:t>
            </a:r>
          </a:p>
          <a:p>
            <a:pPr lvl="1"/>
            <a:r>
              <a:rPr lang="en-US" dirty="0"/>
              <a:t>Anchors – set the position in the line where a pattern may be found</a:t>
            </a:r>
          </a:p>
          <a:p>
            <a:pPr lvl="2"/>
            <a:r>
              <a:rPr lang="en-US" dirty="0"/>
              <a:t>^ anchor to front</a:t>
            </a:r>
          </a:p>
          <a:p>
            <a:pPr lvl="2"/>
            <a:r>
              <a:rPr lang="en-US" dirty="0"/>
              <a:t>$ anchor to end</a:t>
            </a:r>
          </a:p>
          <a:p>
            <a:pPr lvl="1"/>
            <a:r>
              <a:rPr lang="en-US" dirty="0"/>
              <a:t>Modifiers – modify the range of text pattern can match</a:t>
            </a:r>
          </a:p>
          <a:p>
            <a:pPr lvl="2"/>
            <a:r>
              <a:rPr lang="en-US" dirty="0"/>
              <a:t>* matches any number of characters</a:t>
            </a:r>
          </a:p>
          <a:p>
            <a:pPr lvl="2"/>
            <a:r>
              <a:rPr lang="en-US" dirty="0"/>
              <a:t>[set of chars]</a:t>
            </a:r>
          </a:p>
          <a:p>
            <a:r>
              <a:rPr lang="en-US" dirty="0"/>
              <a:t>Regex basics, let P be our pattern and S be a string to match</a:t>
            </a:r>
          </a:p>
          <a:p>
            <a:pPr lvl="1"/>
            <a:r>
              <a:rPr lang="en-US" dirty="0"/>
              <a:t>P can be a single character (ex: a) to match S of the same single character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matches S if S=S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where P</a:t>
            </a:r>
            <a:r>
              <a:rPr lang="en-US" baseline="-25000" dirty="0"/>
              <a:t>1</a:t>
            </a:r>
            <a:r>
              <a:rPr lang="en-US" dirty="0"/>
              <a:t> = S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2</a:t>
            </a:r>
            <a:r>
              <a:rPr lang="en-US" dirty="0"/>
              <a:t> = S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|P</a:t>
            </a:r>
            <a:r>
              <a:rPr lang="en-US" baseline="-25000" dirty="0"/>
              <a:t>2 </a:t>
            </a:r>
            <a:r>
              <a:rPr lang="en-US" dirty="0"/>
              <a:t>matches S if P1 or P2 matches S</a:t>
            </a:r>
          </a:p>
          <a:p>
            <a:r>
              <a:rPr lang="en-US" dirty="0"/>
              <a:t>grep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dirty="0"/>
              <a:t>e finds using regex</a:t>
            </a:r>
          </a:p>
          <a:p>
            <a:pPr lvl="1"/>
            <a:r>
              <a:rPr lang="en-US" dirty="0"/>
              <a:t>By default grep matches against .*p.*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EA25-43EC-534B-8B0A-8EF83A16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15FA-C404-B447-900B-7C13E2D04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22116-F26B-C645-9EA4-1858D325EFED}"/>
              </a:ext>
            </a:extLst>
          </p:cNvPr>
          <p:cNvSpPr/>
          <p:nvPr/>
        </p:nvSpPr>
        <p:spPr>
          <a:xfrm>
            <a:off x="0" y="6449390"/>
            <a:ext cx="2371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https://regex101.com/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54A3-A112-974B-921D-42D5FA923DFD}"/>
              </a:ext>
            </a:extLst>
          </p:cNvPr>
          <p:cNvSpPr/>
          <p:nvPr/>
        </p:nvSpPr>
        <p:spPr>
          <a:xfrm>
            <a:off x="2371931" y="6449390"/>
            <a:ext cx="297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https://regexcrossword.com/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2E957-E346-1348-B72B-A082F059E827}"/>
              </a:ext>
            </a:extLst>
          </p:cNvPr>
          <p:cNvSpPr/>
          <p:nvPr/>
        </p:nvSpPr>
        <p:spPr>
          <a:xfrm>
            <a:off x="5235389" y="6449390"/>
            <a:ext cx="237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https://regexone.com/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66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A48F-05CB-F748-BF53-09A4AEDE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special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A4FE-E536-CD4D-B772-269CB873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742434" cy="4845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/>
              <a:t> - escape following character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– matches any single character at least once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c.t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{cat, cut,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- or, enables multiple patterns to match against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a|b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/>
              <a:t>matches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{a} </a:t>
            </a:r>
            <a:r>
              <a:rPr lang="en-US" sz="2200" dirty="0"/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{b}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- matches 0 or more of the previous pattern (greedy match)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a*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{, a, aa,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…}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 – matches 0 or 1 of the previous pattern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a?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{, a}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/>
              <a:t>- matches one or more of previous pattern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a+</a:t>
            </a:r>
            <a:r>
              <a:rPr lang="en-US" dirty="0"/>
              <a:t> matches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{a, aa,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…}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{n} </a:t>
            </a:r>
            <a:r>
              <a:rPr lang="en-US" sz="2200" dirty="0"/>
              <a:t>– matches exactly n repetitions of the preceding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a{3} matches 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3EED9-690E-6A48-BE9F-8E9543E7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FA47-F897-E04E-9D99-B0FA2C2ED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05E72-0513-C84A-8136-635F30C28B60}"/>
              </a:ext>
            </a:extLst>
          </p:cNvPr>
          <p:cNvSpPr/>
          <p:nvPr/>
        </p:nvSpPr>
        <p:spPr>
          <a:xfrm>
            <a:off x="5974904" y="1350541"/>
            <a:ext cx="6023132" cy="420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groups patterns for order of operations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1abc2, 123abc}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sz="2400" dirty="0"/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contains literals to be matched, single or range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[a-b]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 all lowercase letters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sz="2400" dirty="0"/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anchors to beginning of line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^//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 lines that start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/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anchors to end of line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;$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matches lines that end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\d –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 one digit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\d+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{1, 2, 3, 4, …}</a:t>
            </a:r>
          </a:p>
          <a:p>
            <a:pPr marL="0" lvl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\s –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 whitespace character</a:t>
            </a:r>
          </a:p>
          <a:p>
            <a:pPr marL="265176" lvl="1" indent="-137160" defTabSz="9144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\s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{‘ ‘, \t,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…}</a:t>
            </a:r>
          </a:p>
        </p:txBody>
      </p:sp>
    </p:spTree>
    <p:extLst>
      <p:ext uri="{BB962C8B-B14F-4D97-AF65-F5344CB8AC3E}">
        <p14:creationId xmlns:p14="http://schemas.microsoft.com/office/powerpoint/2010/main" val="391930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58BE-2837-184B-9376-C08923B9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7A47-9A60-2345-9394-3FC62F6A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[a-</a:t>
            </a:r>
            <a:r>
              <a:rPr lang="en-US" dirty="0" err="1"/>
              <a:t>zA</a:t>
            </a:r>
            <a:r>
              <a:rPr lang="en-US" dirty="0"/>
              <a:t>-Z] - matches all English letters</a:t>
            </a:r>
          </a:p>
          <a:p>
            <a:r>
              <a:rPr lang="en-US" dirty="0"/>
              <a:t>[0-9]* - matches list of numbers</a:t>
            </a:r>
          </a:p>
          <a:p>
            <a:r>
              <a:rPr lang="en-US" dirty="0"/>
              <a:t>(</a:t>
            </a:r>
            <a:r>
              <a:rPr lang="en-US" dirty="0" err="1"/>
              <a:t>abc</a:t>
            </a:r>
            <a:r>
              <a:rPr lang="en-US" dirty="0"/>
              <a:t>)* - match any number of “</a:t>
            </a:r>
            <a:r>
              <a:rPr lang="en-US" dirty="0" err="1"/>
              <a:t>abc”s</a:t>
            </a:r>
            <a:endParaRPr lang="en-US" dirty="0"/>
          </a:p>
          <a:p>
            <a:r>
              <a:rPr lang="en-US" dirty="0"/>
              <a:t>(foo | bar) – matches either “foo” or “bar”</a:t>
            </a:r>
          </a:p>
          <a:p>
            <a:r>
              <a:rPr lang="en-US" dirty="0"/>
              <a:t>^\d+$ - whole numbers (\d stands in for digit, +one or more digits) (</a:t>
            </a:r>
            <a:r>
              <a:rPr lang="en-US" dirty="0">
                <a:hlinkClick r:id="rId2"/>
              </a:rPr>
              <a:t>regexpal</a:t>
            </a:r>
            <a:r>
              <a:rPr lang="en-US" dirty="0"/>
              <a:t>)</a:t>
            </a:r>
          </a:p>
          <a:p>
            <a:r>
              <a:rPr lang="en-US" dirty="0"/>
              <a:t>^\d*\.\d+$ - numbers with decimals (</a:t>
            </a:r>
            <a:r>
              <a:rPr lang="en-US" dirty="0">
                <a:hlinkClick r:id="rId3"/>
              </a:rPr>
              <a:t>regexpal</a:t>
            </a:r>
            <a:r>
              <a:rPr lang="en-US" dirty="0"/>
              <a:t>)</a:t>
            </a:r>
          </a:p>
          <a:p>
            <a:r>
              <a:rPr lang="en-US" dirty="0"/>
              <a:t>^\b\d{3}[-.]?\d{3}[-.]?\d{4}\b$ - phone number (</a:t>
            </a:r>
            <a:r>
              <a:rPr lang="en-US" dirty="0" err="1">
                <a:hlinkClick r:id="rId4"/>
              </a:rPr>
              <a:t>regexpal</a:t>
            </a:r>
            <a:r>
              <a:rPr lang="en-US" dirty="0"/>
              <a:t>)</a:t>
            </a:r>
          </a:p>
          <a:p>
            <a:r>
              <a:rPr lang="en-US" dirty="0"/>
              <a:t>[^([a-zA-Z0-9._%-]+@[a-zA-Z0-9.-]+\.[a-</a:t>
            </a:r>
            <a:r>
              <a:rPr lang="en-US" dirty="0" err="1"/>
              <a:t>zA</a:t>
            </a:r>
            <a:r>
              <a:rPr lang="en-US" dirty="0"/>
              <a:t>-Z]{2,6}*$] – emails (</a:t>
            </a:r>
            <a:r>
              <a:rPr lang="en-US" dirty="0">
                <a:hlinkClick r:id="rId5"/>
              </a:rPr>
              <a:t>regexpal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0317-7ACF-364E-8C6E-D29940B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A6EA3-0F13-F046-AFE5-54C27B100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276EB-A68A-7440-A7A3-636F83703F87}"/>
              </a:ext>
            </a:extLst>
          </p:cNvPr>
          <p:cNvSpPr txBox="1"/>
          <p:nvPr/>
        </p:nvSpPr>
        <p:spPr>
          <a:xfrm>
            <a:off x="150696" y="6449390"/>
            <a:ext cx="620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https://digitalfortress.tech/tricks/top-15-commonly-used-regex/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9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41F3-0258-7C42-AD17-061B057E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167B-D869-A142-B672-A0DD7D8F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Regex for date in format YYYY-MM-DD</a:t>
            </a:r>
          </a:p>
          <a:p>
            <a:r>
              <a:rPr lang="en-US" dirty="0"/>
              <a:t>Year - [12]\d{3} – start with 1 or 2 followed by 3 digits</a:t>
            </a:r>
          </a:p>
          <a:p>
            <a:r>
              <a:rPr lang="en-US" dirty="0"/>
              <a:t>Month - (0[1-9]|1[0-2]) – 0 followed by a digit 1-9 OR 1 followed by a digit 0-2</a:t>
            </a:r>
          </a:p>
          <a:p>
            <a:r>
              <a:rPr lang="en-US" dirty="0"/>
              <a:t>Day – (0[1-9]|[12]\d|3[01]) – 0 followed by digit 1-9 OR 1 or 2 followed by any digit OR 3 followed by 0 or 1</a:t>
            </a:r>
          </a:p>
          <a:p>
            <a:r>
              <a:rPr lang="en-US" dirty="0"/>
              <a:t>Final - </a:t>
            </a:r>
            <a:r>
              <a:rPr lang="en-US" dirty="0">
                <a:solidFill>
                  <a:srgbClr val="4C3282"/>
                </a:solidFill>
              </a:rPr>
              <a:t>([12]\d{3}-(0[1-9]|1[0-2])-(0[1-9]|[12]\d|3[01]))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F213-2E1B-6A4A-ACFB-67385680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0AC44-E70C-704C-8347-24502B493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084CC-75F5-7B48-B05C-02840A863192}"/>
              </a:ext>
            </a:extLst>
          </p:cNvPr>
          <p:cNvSpPr txBox="1"/>
          <p:nvPr/>
        </p:nvSpPr>
        <p:spPr>
          <a:xfrm>
            <a:off x="14220" y="6449390"/>
            <a:ext cx="112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>
                <a:hlinkClick r:id="rId2"/>
              </a:rPr>
              <a:t>regexpal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90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E3DA-75C5-FC45-A5D5-BC943C06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775F1-C30A-7D4A-AAD6-9363FBCD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514660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Invented to rewrite the Unix OS, successor to B</a:t>
            </a:r>
          </a:p>
          <a:p>
            <a:r>
              <a:rPr lang="en-US" dirty="0"/>
              <a:t>A “low level” language gives the developer the ability to work directly with memory and processes</a:t>
            </a:r>
          </a:p>
          <a:p>
            <a:pPr lvl="1"/>
            <a:r>
              <a:rPr lang="en-US" dirty="0"/>
              <a:t>Low level means it sits closer to assembly, the language the CPU uses</a:t>
            </a:r>
          </a:p>
          <a:p>
            <a:pPr lvl="1"/>
            <a:r>
              <a:rPr lang="en-US" dirty="0"/>
              <a:t>Java is a “high level” language, compiles to bytecode, has a garbage collector that manages memory for you</a:t>
            </a:r>
          </a:p>
          <a:p>
            <a:pPr lvl="1"/>
            <a:endParaRPr lang="en-US" dirty="0"/>
          </a:p>
          <a:p>
            <a:r>
              <a:rPr lang="en-US" dirty="0"/>
              <a:t>Useful for software that requires low-level </a:t>
            </a:r>
            <a:r>
              <a:rPr lang="en-US" dirty="0" err="1"/>
              <a:t>fOS</a:t>
            </a:r>
            <a:r>
              <a:rPr lang="en-US" dirty="0"/>
              <a:t> interaction</a:t>
            </a:r>
          </a:p>
          <a:p>
            <a:pPr lvl="1"/>
            <a:r>
              <a:rPr lang="en-US" dirty="0"/>
              <a:t>Robotics, mobile, high performance software, drivers</a:t>
            </a:r>
          </a:p>
          <a:p>
            <a:pPr lvl="1"/>
            <a:r>
              <a:rPr lang="en-US" dirty="0"/>
              <a:t>Compact language, human readable but few features compared to Java</a:t>
            </a:r>
          </a:p>
          <a:p>
            <a:pPr lvl="1"/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Ancestor of most modern languages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Java, C++, C#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Much syntax is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C96DD-C4D6-C445-AEF2-AE1F7C19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A441-6ED2-F340-8AA5-7E72D4878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0C164-4205-5E46-B7EE-BA19BB63E08E}"/>
              </a:ext>
            </a:extLst>
          </p:cNvPr>
          <p:cNvSpPr txBox="1"/>
          <p:nvPr/>
        </p:nvSpPr>
        <p:spPr>
          <a:xfrm>
            <a:off x="104265" y="6410058"/>
            <a:ext cx="473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http://cslibrary.stanford.edu/101/EssentialC.pdf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5C7ED-830C-5446-A546-66265A83B780}"/>
              </a:ext>
            </a:extLst>
          </p:cNvPr>
          <p:cNvSpPr/>
          <p:nvPr/>
        </p:nvSpPr>
        <p:spPr>
          <a:xfrm>
            <a:off x="4680099" y="6410058"/>
            <a:ext cx="283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http://www.cplusplus.com/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BE187-0663-2E4F-B392-437912578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54" y="1834722"/>
            <a:ext cx="4102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8D22-ED8E-1C44-8087-D0DF90B1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C89-0221-7B48-AD4E-8285AB55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GCC is the C compiler we will use </a:t>
            </a:r>
          </a:p>
          <a:p>
            <a:pPr lvl="1"/>
            <a:r>
              <a:rPr lang="en-US" dirty="0"/>
              <a:t>Translates C into assembly code</a:t>
            </a:r>
          </a:p>
          <a:p>
            <a:pPr lvl="2"/>
            <a:r>
              <a:rPr lang="en-US" dirty="0"/>
              <a:t>Java compiler takes java code and turns it into Java bytecode (when you install JDK you teach your computer to understand javanite code)</a:t>
            </a:r>
          </a:p>
          <a:p>
            <a:pPr lvl="2"/>
            <a:r>
              <a:rPr lang="en-US" dirty="0"/>
              <a:t>Assembly is the language of your CPU</a:t>
            </a:r>
          </a:p>
          <a:p>
            <a:r>
              <a:rPr lang="en-US" dirty="0" err="1"/>
              <a:t>gcc</a:t>
            </a:r>
            <a:r>
              <a:rPr lang="en-US" dirty="0"/>
              <a:t> [options] -o </a:t>
            </a:r>
            <a:r>
              <a:rPr lang="en-US" dirty="0" err="1"/>
              <a:t>outputName</a:t>
            </a:r>
            <a:r>
              <a:rPr lang="en-US" dirty="0"/>
              <a:t> file1.c file2.c</a:t>
            </a:r>
          </a:p>
          <a:p>
            <a:r>
              <a:rPr lang="en-US" dirty="0" err="1"/>
              <a:t>gcc</a:t>
            </a:r>
            <a:r>
              <a:rPr lang="en-US" dirty="0"/>
              <a:t> --version</a:t>
            </a:r>
          </a:p>
          <a:p>
            <a:r>
              <a:rPr lang="en-US" dirty="0"/>
              <a:t>Can provide warnings for program crashes or failures, but don’t trust it much</a:t>
            </a:r>
          </a:p>
          <a:p>
            <a:r>
              <a:rPr lang="en-US" dirty="0"/>
              <a:t>Before compiling your code, </a:t>
            </a:r>
            <a:r>
              <a:rPr lang="en-US" dirty="0" err="1"/>
              <a:t>gcc</a:t>
            </a:r>
            <a:r>
              <a:rPr lang="en-US" dirty="0"/>
              <a:t> runs the C preprocessor on it</a:t>
            </a:r>
          </a:p>
          <a:p>
            <a:pPr lvl="1"/>
            <a:r>
              <a:rPr lang="en-US" dirty="0"/>
              <a:t>Removes comments</a:t>
            </a:r>
          </a:p>
          <a:p>
            <a:pPr lvl="1"/>
            <a:r>
              <a:rPr lang="en-US" dirty="0"/>
              <a:t>Handles preprocessor directives starting with #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-g enables debugging</a:t>
            </a:r>
          </a:p>
          <a:p>
            <a:pPr lvl="1"/>
            <a:r>
              <a:rPr lang="en-US" dirty="0"/>
              <a:t>-Wall checks for all warnings</a:t>
            </a:r>
          </a:p>
          <a:p>
            <a:pPr lvl="1"/>
            <a:r>
              <a:rPr lang="en-US" dirty="0"/>
              <a:t>-std=c11 uses the 2011 C standard, what we will use for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8186-AE08-F245-ADB5-184DCB1D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608C-40D5-6848-AEC4-F825AAE6D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AED3-08B7-5044-8F9F-797A87DC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F7A-B06E-794B-8277-A169DCF2B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890" y="1923160"/>
            <a:ext cx="3761233" cy="2883372"/>
          </a:xfrm>
          <a:ln w="19050">
            <a:solidFill>
              <a:srgbClr val="4C32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int main(int </a:t>
            </a:r>
            <a:r>
              <a:rPr lang="en-US" dirty="0" err="1"/>
              <a:t>argc</a:t>
            </a:r>
            <a:r>
              <a:rPr lang="en-US" dirty="0"/>
              <a:t>, char** </a:t>
            </a:r>
            <a:r>
              <a:rPr lang="en-US" dirty="0" err="1"/>
              <a:t>argv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(“Hello world\n”);</a:t>
            </a:r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683B-4A5B-CC4D-BE33-CF91A59D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2BD8-4DC5-094C-BD07-ACA37ED72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F3C73-AD34-FA45-B2F8-8920BB8E4FEB}"/>
              </a:ext>
            </a:extLst>
          </p:cNvPr>
          <p:cNvSpPr txBox="1"/>
          <p:nvPr/>
        </p:nvSpPr>
        <p:spPr>
          <a:xfrm>
            <a:off x="5638525" y="1503523"/>
            <a:ext cx="273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file to enable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08BE6-D581-BA40-A973-0215C359D1AF}"/>
              </a:ext>
            </a:extLst>
          </p:cNvPr>
          <p:cNvSpPr txBox="1"/>
          <p:nvPr/>
        </p:nvSpPr>
        <p:spPr>
          <a:xfrm>
            <a:off x="1653114" y="1370640"/>
            <a:ext cx="3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indicates preprocessor directive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DB64A-FC3F-604C-AA76-08AB91204D5D}"/>
              </a:ext>
            </a:extLst>
          </p:cNvPr>
          <p:cNvSpPr txBox="1"/>
          <p:nvPr/>
        </p:nvSpPr>
        <p:spPr>
          <a:xfrm>
            <a:off x="381000" y="4999358"/>
            <a:ext cx="5036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Save in file “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Compile with command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creates executable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a.out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Compile with command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–o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creates executable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Run ./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47D8-9FBF-4B4E-B229-DEDA9616540D}"/>
              </a:ext>
            </a:extLst>
          </p:cNvPr>
          <p:cNvSpPr txBox="1"/>
          <p:nvPr/>
        </p:nvSpPr>
        <p:spPr>
          <a:xfrm>
            <a:off x="2482764" y="2413758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7A299-03B3-434F-84C9-800B7A8152B7}"/>
              </a:ext>
            </a:extLst>
          </p:cNvPr>
          <p:cNvSpPr txBox="1"/>
          <p:nvPr/>
        </p:nvSpPr>
        <p:spPr>
          <a:xfrm>
            <a:off x="8203918" y="2429995"/>
            <a:ext cx="118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A2F04-D8B4-604F-9910-41D9A42B7174}"/>
              </a:ext>
            </a:extLst>
          </p:cNvPr>
          <p:cNvSpPr txBox="1"/>
          <p:nvPr/>
        </p:nvSpPr>
        <p:spPr>
          <a:xfrm>
            <a:off x="8001265" y="3079468"/>
            <a:ext cx="376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“hello, world!\n” is a string of length 15 where \n is one character but contains the null terminator \0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F026E-262A-CB46-BAFC-5B18E4BACF21}"/>
              </a:ext>
            </a:extLst>
          </p:cNvPr>
          <p:cNvSpPr txBox="1"/>
          <p:nvPr/>
        </p:nvSpPr>
        <p:spPr>
          <a:xfrm>
            <a:off x="1679059" y="3859354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successful return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C01BA7-368E-3045-A27D-A251282A62C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319949" y="1739972"/>
            <a:ext cx="731941" cy="31149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C163C1-A98D-6846-BF9C-8D17E9C2B5B9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393019" y="1872855"/>
            <a:ext cx="611649" cy="23526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51E21E-296F-6140-9A77-050FAE71642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774656" y="2598424"/>
            <a:ext cx="335088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20EDE6-DB02-334F-A0CB-485CE066A3E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58771" y="2614661"/>
            <a:ext cx="54514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C2441A-FE90-E545-A565-F489BD5387A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53968" y="4044020"/>
            <a:ext cx="76388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0110F0-274F-E043-A888-DF3DCA552C9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004668" y="3541133"/>
            <a:ext cx="99659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31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10656</TotalTime>
  <Words>2590</Words>
  <Application>Microsoft Macintosh PowerPoint</Application>
  <PresentationFormat>Widescreen</PresentationFormat>
  <Paragraphs>361</Paragraphs>
  <Slides>23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7: Intro to C Programming</vt:lpstr>
      <vt:lpstr>Administrivia</vt:lpstr>
      <vt:lpstr>Regex</vt:lpstr>
      <vt:lpstr>Regex special characters</vt:lpstr>
      <vt:lpstr>Useful patterns</vt:lpstr>
      <vt:lpstr>Regex Practice</vt:lpstr>
      <vt:lpstr>Meet C</vt:lpstr>
      <vt:lpstr>GCC</vt:lpstr>
      <vt:lpstr>C Hello World</vt:lpstr>
      <vt:lpstr>Hello World in C</vt:lpstr>
      <vt:lpstr>#include</vt:lpstr>
      <vt:lpstr>Functions</vt:lpstr>
      <vt:lpstr>Main function</vt:lpstr>
      <vt:lpstr>Variables</vt:lpstr>
      <vt:lpstr>Global vs Local Variables</vt:lpstr>
      <vt:lpstr>The Stack</vt:lpstr>
      <vt:lpstr>Strings in C</vt:lpstr>
      <vt:lpstr>Printf – print format function</vt:lpstr>
      <vt:lpstr>Demo: echo.c</vt:lpstr>
      <vt:lpstr>Example: echo.c</vt:lpstr>
      <vt:lpstr>Arrays in C</vt:lpstr>
      <vt:lpstr>C style</vt:lpstr>
      <vt:lpstr>Anatomy of a C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178</cp:revision>
  <dcterms:created xsi:type="dcterms:W3CDTF">2018-03-22T00:41:11Z</dcterms:created>
  <dcterms:modified xsi:type="dcterms:W3CDTF">2020-10-14T17:25:41Z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