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5" r:id="rId4"/>
    <p:sldId id="266" r:id="rId5"/>
    <p:sldId id="278" r:id="rId6"/>
    <p:sldId id="277" r:id="rId7"/>
    <p:sldId id="279" r:id="rId8"/>
    <p:sldId id="276" r:id="rId9"/>
    <p:sldId id="282" r:id="rId10"/>
    <p:sldId id="271" r:id="rId11"/>
    <p:sldId id="258" r:id="rId12"/>
    <p:sldId id="280" r:id="rId13"/>
    <p:sldId id="281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9B8ABE"/>
    <a:srgbClr val="7C5FAA"/>
    <a:srgbClr val="9383B2"/>
    <a:srgbClr val="8868B8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7" autoAdjust="0"/>
    <p:restoredTop sz="94631"/>
  </p:normalViewPr>
  <p:slideViewPr>
    <p:cSldViewPr snapToGrid="0">
      <p:cViewPr varScale="1">
        <p:scale>
          <a:sx n="92" d="100"/>
          <a:sy n="92" d="100"/>
        </p:scale>
        <p:origin x="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C328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10/7/20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77136A5-CCDF-7749-9565-A649BF57D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10/7/20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4FE77B7-BBC2-4B4A-872D-3AFC72D45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10/7/20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C2750F5-16E8-CE42-83FD-9E5B55415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sz="1800">
                <a:solidFill>
                  <a:srgbClr val="4C328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10/7/20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48D5E4E-A6FB-D94F-9FEF-9B1CF5D59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10/7/20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DF9A03-A647-0A49-B4D1-51696656F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10/7/20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A672043-7D57-D34C-A6B9-125CE024B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10/7/20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297E64-BCFC-F440-A136-6F44B04F8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10/7/20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D1032-CE21-D445-A25A-D81A5C542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10/7/20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519901B-C8BF-D74C-8C02-F6E47C638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10/7/20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E4D8F51-FF20-7E48-9B67-C26761DE9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pPr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B191F82-15E6-F349-8A3D-4B4FFFC58E28}"/>
              </a:ext>
            </a:extLst>
          </p:cNvPr>
          <p:cNvSpPr/>
          <p:nvPr userDrawn="1"/>
        </p:nvSpPr>
        <p:spPr>
          <a:xfrm>
            <a:off x="-914400" y="0"/>
            <a:ext cx="914400" cy="914400"/>
          </a:xfrm>
          <a:prstGeom prst="rect">
            <a:avLst/>
          </a:prstGeom>
          <a:solidFill>
            <a:srgbClr val="B6A479"/>
          </a:solidFill>
          <a:ln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A9E24-0349-D242-A7B1-11303AD41C24}"/>
              </a:ext>
            </a:extLst>
          </p:cNvPr>
          <p:cNvSpPr/>
          <p:nvPr userDrawn="1"/>
        </p:nvSpPr>
        <p:spPr>
          <a:xfrm>
            <a:off x="-914400" y="914400"/>
            <a:ext cx="914400" cy="914400"/>
          </a:xfrm>
          <a:prstGeom prst="rect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E56B35-F607-3748-B5F2-0667175BB481}"/>
              </a:ext>
            </a:extLst>
          </p:cNvPr>
          <p:cNvSpPr/>
          <p:nvPr userDrawn="1"/>
        </p:nvSpPr>
        <p:spPr>
          <a:xfrm>
            <a:off x="-914400" y="1840457"/>
            <a:ext cx="914400" cy="914400"/>
          </a:xfrm>
          <a:prstGeom prst="rect">
            <a:avLst/>
          </a:prstGeom>
          <a:solidFill>
            <a:srgbClr val="7C5FAA"/>
          </a:solidFill>
          <a:ln>
            <a:solidFill>
              <a:srgbClr val="7C5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C8F48-EE4F-0249-BE10-1C1B8834D291}"/>
              </a:ext>
            </a:extLst>
          </p:cNvPr>
          <p:cNvSpPr/>
          <p:nvPr userDrawn="1"/>
        </p:nvSpPr>
        <p:spPr>
          <a:xfrm>
            <a:off x="-914400" y="2754857"/>
            <a:ext cx="914400" cy="914400"/>
          </a:xfrm>
          <a:prstGeom prst="rect">
            <a:avLst/>
          </a:prstGeom>
          <a:solidFill>
            <a:srgbClr val="9B8ABE"/>
          </a:solidFill>
          <a:ln>
            <a:solidFill>
              <a:srgbClr val="9B8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rgbClr val="4C328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4C3282"/>
        </a:buClr>
        <a:buSzPct val="100000"/>
        <a:buFont typeface="Wingdings" pitchFamily="2" charset="2"/>
        <a:buChar char="§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cse37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gex101.com/" TargetMode="External"/><Relationship Id="rId2" Type="http://schemas.openxmlformats.org/officeDocument/2006/relationships/hyperlink" Target="https://courses.cs.washington.edu/courses/cse374/20su/lectures/05/Lec_2-Wed_ink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gexone.com/" TargetMode="External"/><Relationship Id="rId4" Type="http://schemas.openxmlformats.org/officeDocument/2006/relationships/hyperlink" Target="https://regexcrossword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6: Regex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08C56F-1820-B94A-ADBC-DE6F9848BFA7}"/>
              </a:ext>
            </a:extLst>
          </p:cNvPr>
          <p:cNvSpPr/>
          <p:nvPr/>
        </p:nvSpPr>
        <p:spPr>
          <a:xfrm>
            <a:off x="8107102" y="317965"/>
            <a:ext cx="3703898" cy="2978084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Lecture Participation Poll #5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 onto </a:t>
            </a:r>
            <a:r>
              <a:rPr lang="en-US" dirty="0" err="1">
                <a:solidFill>
                  <a:srgbClr val="AB96D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pollev.com</a:t>
            </a:r>
            <a:r>
              <a:rPr lang="en-US" dirty="0">
                <a:solidFill>
                  <a:srgbClr val="AB96D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/cse374 </a:t>
            </a:r>
            <a:endParaRPr lang="en-US" dirty="0">
              <a:solidFill>
                <a:srgbClr val="AB96D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Text CSE374 to 22333</a:t>
            </a:r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B299-0F07-2844-B566-0A16C237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EA905-E492-8344-9B71-94430041A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 to replace a pattern with a list of file names that all match that pattern</a:t>
            </a:r>
          </a:p>
          <a:p>
            <a:pPr lvl="1"/>
            <a:r>
              <a:rPr lang="en-US" dirty="0"/>
              <a:t>Enables you to pass multiple file names as arguments without typing them out individually</a:t>
            </a:r>
          </a:p>
          <a:p>
            <a:pPr lvl="1"/>
            <a:r>
              <a:rPr lang="en-US" dirty="0"/>
              <a:t>Pattern matches are based on location within file directory</a:t>
            </a:r>
          </a:p>
          <a:p>
            <a:r>
              <a:rPr lang="en-US" dirty="0"/>
              <a:t>Wildcard - * - anything goes here</a:t>
            </a:r>
          </a:p>
          <a:p>
            <a:pPr lvl="1"/>
            <a:r>
              <a:rPr lang="en-US" dirty="0"/>
              <a:t>EX: echo </a:t>
            </a:r>
            <a:r>
              <a:rPr lang="en-US" dirty="0" err="1"/>
              <a:t>src</a:t>
            </a:r>
            <a:r>
              <a:rPr lang="en-US" dirty="0"/>
              <a:t>/*</a:t>
            </a:r>
          </a:p>
          <a:p>
            <a:pPr lvl="1"/>
            <a:r>
              <a:rPr lang="en-US" dirty="0" err="1"/>
              <a:t>Src</a:t>
            </a:r>
            <a:r>
              <a:rPr lang="en-US" dirty="0"/>
              <a:t>/file1.txt </a:t>
            </a:r>
            <a:r>
              <a:rPr lang="en-US" dirty="0" err="1"/>
              <a:t>src</a:t>
            </a:r>
            <a:r>
              <a:rPr lang="en-US" dirty="0"/>
              <a:t>/file2.txt </a:t>
            </a:r>
            <a:r>
              <a:rPr lang="en-US" dirty="0" err="1"/>
              <a:t>src</a:t>
            </a:r>
            <a:r>
              <a:rPr lang="en-US" dirty="0"/>
              <a:t>/file3.txt</a:t>
            </a:r>
          </a:p>
          <a:p>
            <a:pPr lvl="1"/>
            <a:r>
              <a:rPr lang="en-US" dirty="0"/>
              <a:t>Example uses</a:t>
            </a:r>
          </a:p>
          <a:p>
            <a:pPr lvl="2"/>
            <a:r>
              <a:rPr lang="en-US" dirty="0"/>
              <a:t>echo * - prints every file/folder in current directory</a:t>
            </a:r>
          </a:p>
          <a:p>
            <a:pPr lvl="2"/>
            <a:r>
              <a:rPr lang="en-US" dirty="0"/>
              <a:t>echo *.txt - finds all files with that extension within directory</a:t>
            </a:r>
          </a:p>
          <a:p>
            <a:pPr lvl="2"/>
            <a:r>
              <a:rPr lang="en-US" dirty="0"/>
              <a:t>echo /bin/python* - finds all files within that path because they start with that string</a:t>
            </a:r>
          </a:p>
          <a:p>
            <a:pPr lvl="2"/>
            <a:r>
              <a:rPr lang="en-US" dirty="0"/>
              <a:t>cp </a:t>
            </a:r>
            <a:r>
              <a:rPr lang="en-US" dirty="0" err="1"/>
              <a:t>src</a:t>
            </a:r>
            <a:r>
              <a:rPr lang="en-US" dirty="0"/>
              <a:t>/* </a:t>
            </a:r>
            <a:r>
              <a:rPr lang="en-US" dirty="0" err="1"/>
              <a:t>dest</a:t>
            </a:r>
            <a:r>
              <a:rPr lang="en-US" dirty="0"/>
              <a:t>/ - copies all files from one directory to another</a:t>
            </a:r>
          </a:p>
          <a:p>
            <a:pPr lvl="2"/>
            <a:r>
              <a:rPr lang="en-US" dirty="0"/>
              <a:t>find –name ‘*.txt’ recursively finds files ending in .txt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49DBA-183E-0447-965A-5B76EFC3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803F-A434-AB43-A38C-0B1114674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04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87831-2178-1945-94C6-FEFD20F0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1FAB0-BAEC-1040-836E-7577A10CC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Regular expressions (regex) are a set of rules for matching patterns in text</a:t>
            </a:r>
          </a:p>
          <a:p>
            <a:pPr lvl="1"/>
            <a:r>
              <a:rPr lang="en-US" dirty="0"/>
              <a:t>Used across programming languages and math</a:t>
            </a:r>
          </a:p>
          <a:p>
            <a:pPr lvl="1"/>
            <a:r>
              <a:rPr lang="en-US" dirty="0"/>
              <a:t>Different applications might have slightly different rules (yeah, it’s frustrating…)</a:t>
            </a:r>
          </a:p>
          <a:p>
            <a:r>
              <a:rPr lang="en-US" dirty="0"/>
              <a:t>Regex patterns can include characters, anchors and modifiers</a:t>
            </a:r>
          </a:p>
          <a:p>
            <a:pPr lvl="1"/>
            <a:r>
              <a:rPr lang="en-US" dirty="0"/>
              <a:t>Characters = the literal characters you are trying to match</a:t>
            </a:r>
          </a:p>
          <a:p>
            <a:pPr lvl="1"/>
            <a:r>
              <a:rPr lang="en-US" dirty="0"/>
              <a:t>Anchors – set the position in the line where a pattern may be found</a:t>
            </a:r>
          </a:p>
          <a:p>
            <a:pPr lvl="2"/>
            <a:r>
              <a:rPr lang="en-US" dirty="0"/>
              <a:t>^ anchor to front</a:t>
            </a:r>
          </a:p>
          <a:p>
            <a:pPr lvl="2"/>
            <a:r>
              <a:rPr lang="en-US" dirty="0"/>
              <a:t>$ anchor to end</a:t>
            </a:r>
          </a:p>
          <a:p>
            <a:pPr lvl="1"/>
            <a:r>
              <a:rPr lang="en-US" dirty="0"/>
              <a:t>Modifiers – modify the range of text pattern can match</a:t>
            </a:r>
          </a:p>
          <a:p>
            <a:pPr lvl="2"/>
            <a:r>
              <a:rPr lang="en-US" dirty="0"/>
              <a:t>* matches any number of characters</a:t>
            </a:r>
          </a:p>
          <a:p>
            <a:pPr lvl="2"/>
            <a:r>
              <a:rPr lang="en-US" dirty="0"/>
              <a:t>[set of chars]</a:t>
            </a:r>
          </a:p>
          <a:p>
            <a:r>
              <a:rPr lang="en-US" dirty="0"/>
              <a:t>Regex basics, let P be our pattern and S be a string to match</a:t>
            </a:r>
          </a:p>
          <a:p>
            <a:pPr lvl="1"/>
            <a:r>
              <a:rPr lang="en-US" dirty="0"/>
              <a:t>P can be a single character (ex: a) to match S of the same single character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matches S if S=S</a:t>
            </a:r>
            <a:r>
              <a:rPr lang="en-US" baseline="-25000" dirty="0"/>
              <a:t>1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where P</a:t>
            </a:r>
            <a:r>
              <a:rPr lang="en-US" baseline="-25000" dirty="0"/>
              <a:t>1</a:t>
            </a:r>
            <a:r>
              <a:rPr lang="en-US" dirty="0"/>
              <a:t> = S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= S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|P</a:t>
            </a:r>
            <a:r>
              <a:rPr lang="en-US" baseline="-25000" dirty="0"/>
              <a:t>2 </a:t>
            </a:r>
            <a:r>
              <a:rPr lang="en-US" dirty="0"/>
              <a:t>matches S if P1 or P2 matches S</a:t>
            </a:r>
          </a:p>
          <a:p>
            <a:r>
              <a:rPr lang="en-US" dirty="0"/>
              <a:t>grep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</a:t>
            </a:r>
            <a:r>
              <a:rPr lang="en-US" dirty="0"/>
              <a:t>e finds using regex</a:t>
            </a:r>
          </a:p>
          <a:p>
            <a:pPr lvl="1"/>
            <a:r>
              <a:rPr lang="en-US" dirty="0"/>
              <a:t>By default grep matches against .*p.*</a:t>
            </a:r>
            <a:endParaRPr lang="en-U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BEA25-43EC-534B-8B0A-8EF83A16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015FA-C404-B447-900B-7C13E2D04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22116-F26B-C645-9EA4-1858D325EFED}"/>
              </a:ext>
            </a:extLst>
          </p:cNvPr>
          <p:cNvSpPr/>
          <p:nvPr/>
        </p:nvSpPr>
        <p:spPr>
          <a:xfrm>
            <a:off x="0" y="6449390"/>
            <a:ext cx="2371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https://regex101.com/</a:t>
            </a:r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0754A3-A112-974B-921D-42D5FA923DFD}"/>
              </a:ext>
            </a:extLst>
          </p:cNvPr>
          <p:cNvSpPr/>
          <p:nvPr/>
        </p:nvSpPr>
        <p:spPr>
          <a:xfrm>
            <a:off x="2371931" y="6449390"/>
            <a:ext cx="2973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https://regexcrossword.com/</a:t>
            </a:r>
            <a:r>
              <a:rPr lang="en-US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E2E957-E346-1348-B72B-A082F059E827}"/>
              </a:ext>
            </a:extLst>
          </p:cNvPr>
          <p:cNvSpPr/>
          <p:nvPr/>
        </p:nvSpPr>
        <p:spPr>
          <a:xfrm>
            <a:off x="5235389" y="6449390"/>
            <a:ext cx="2373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https://regexone.com/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9667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6A48F-05CB-F748-BF53-09A4AEDE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 special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5A4FE-E536-CD4D-B772-269CB873B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5742434" cy="4845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 - escape following character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/>
              <a:t> – matches any single character at least once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</a:t>
            </a:r>
            <a:r>
              <a:rPr lang="en-US" dirty="0"/>
              <a:t> matches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{cat, cut,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/>
              <a:t> - or, enables multiple patterns to match against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a|b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/>
              <a:t>matches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{a} </a:t>
            </a:r>
            <a:r>
              <a:rPr lang="en-US" sz="2200" dirty="0"/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{b}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- matches 0 or more of the previous pattern (greedy match)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dirty="0"/>
              <a:t> matches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{, a, aa,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…}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– matches 0 or 1 of the previous pattern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a?</a:t>
            </a:r>
            <a:r>
              <a:rPr lang="en-US" dirty="0"/>
              <a:t> matches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{, a}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/>
              <a:t>- matches one or more of previous pattern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a+</a:t>
            </a:r>
            <a:r>
              <a:rPr lang="en-US" dirty="0"/>
              <a:t> matches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{a, aa,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…}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{n} </a:t>
            </a:r>
            <a:r>
              <a:rPr lang="en-US" sz="2200" dirty="0"/>
              <a:t>– matches exactly n repetitions of the preceding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a{3} matches 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aaa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3EED9-690E-6A48-BE9F-8E9543E7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7FA47-F897-E04E-9D99-B0FA2C2ED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205E72-0513-C84A-8136-635F30C28B60}"/>
              </a:ext>
            </a:extLst>
          </p:cNvPr>
          <p:cNvSpPr/>
          <p:nvPr/>
        </p:nvSpPr>
        <p:spPr>
          <a:xfrm>
            <a:off x="5974904" y="1350541"/>
            <a:ext cx="602313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 groups patterns for order of operations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400" dirty="0"/>
              <a:t>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– contains literals to be matched, single or range</a:t>
            </a:r>
          </a:p>
          <a:p>
            <a:pPr marL="265176" lvl="1" indent="-137160" defTabSz="914400">
              <a:lnSpc>
                <a:spcPct val="8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[a-b]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matches all lowercase letters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sz="2400" dirty="0"/>
              <a:t>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- anchors to beginning of line</a:t>
            </a:r>
          </a:p>
          <a:p>
            <a:pPr marL="265176" lvl="1" indent="-137160" defTabSz="914400">
              <a:lnSpc>
                <a:spcPct val="8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^//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matches lines that start with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dirty="0"/>
              <a:t> 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- anchors to end of line</a:t>
            </a:r>
          </a:p>
          <a:p>
            <a:pPr marL="265176" lvl="1" indent="-137160" defTabSz="914400">
              <a:lnSpc>
                <a:spcPct val="8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;$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matches lines that end with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19306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058BE-2837-184B-9376-C08923B9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7A47-9A60-2345-9394-3FC62F6A8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[a-</a:t>
            </a:r>
            <a:r>
              <a:rPr lang="en-US" dirty="0" err="1"/>
              <a:t>zA</a:t>
            </a:r>
            <a:r>
              <a:rPr lang="en-US" dirty="0"/>
              <a:t>-Z] - matches all English letters</a:t>
            </a:r>
          </a:p>
          <a:p>
            <a:r>
              <a:rPr lang="en-US" dirty="0"/>
              <a:t>[0-9]* - matches list of numbers</a:t>
            </a:r>
          </a:p>
          <a:p>
            <a:r>
              <a:rPr lang="en-US" dirty="0"/>
              <a:t>(</a:t>
            </a:r>
            <a:r>
              <a:rPr lang="en-US" dirty="0" err="1"/>
              <a:t>abc</a:t>
            </a:r>
            <a:r>
              <a:rPr lang="en-US" dirty="0"/>
              <a:t>)* - match any number of “</a:t>
            </a:r>
            <a:r>
              <a:rPr lang="en-US" dirty="0" err="1"/>
              <a:t>abc”s</a:t>
            </a:r>
            <a:endParaRPr lang="en-US" dirty="0"/>
          </a:p>
          <a:p>
            <a:r>
              <a:rPr lang="en-US" dirty="0"/>
              <a:t>(foo | bar) – matches either “foo” or “bar”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D0317-7ACF-364E-8C6E-D29940B4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A6EA3-0F13-F046-AFE5-54C27B100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21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E3A88-028E-1B46-ACBB-D7DB9FCF7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grep and regex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D36F8-E797-4240-B079-5568FCE86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grep –e uses “extended” regex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F5698-2550-7E42-84BA-1ADAA9C7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D9108-E95B-E346-A8D3-64791407D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8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CA5E6-9F3D-1A43-BC67-C06B493DD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Grep regex demo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28CDD-A406-BE4B-A06C-47647933B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E25A2-8532-AD40-AE15-C50C70F2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C9121-B5F3-9F4D-93FE-4BF8131ED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8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C7A9-D8A8-B845-AD3F-491017E0A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29FA8-2129-4747-AE0F-78B99ECA3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E32D8-E782-9446-B880-AC9B6E72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671BF-4AB1-484D-83AE-0C22BFE38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7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3A5DA-3BD2-6A41-8AA4-DA399B35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Bash Script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4892-122B-134F-A81D-5B71DD977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writing scripts you can use the following default variables</a:t>
            </a:r>
          </a:p>
          <a:p>
            <a:pPr marL="0" indent="0">
              <a:buNone/>
            </a:pPr>
            <a:r>
              <a:rPr lang="en-US" dirty="0"/>
              <a:t>$# - stores number of parameters entered</a:t>
            </a:r>
          </a:p>
          <a:p>
            <a:pPr marL="0" indent="0">
              <a:buNone/>
            </a:pPr>
            <a:r>
              <a:rPr lang="en-US" dirty="0"/>
              <a:t>Ex: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[$#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1]</a:t>
            </a:r>
            <a:r>
              <a:rPr lang="en-US" dirty="0"/>
              <a:t> tests if script was passed less than 1 argument</a:t>
            </a:r>
          </a:p>
          <a:p>
            <a:pPr marL="0" indent="0">
              <a:buNone/>
            </a:pPr>
            <a:r>
              <a:rPr lang="en-US" dirty="0"/>
              <a:t>$N - returns Nth argument passed to script</a:t>
            </a:r>
          </a:p>
          <a:p>
            <a:pPr marL="0" indent="0">
              <a:buNone/>
            </a:pPr>
            <a:r>
              <a:rPr lang="en-US" dirty="0"/>
              <a:t>Ex: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 $1</a:t>
            </a:r>
            <a:r>
              <a:rPr lang="en-US" dirty="0"/>
              <a:t> passes first string passed into script into sort command</a:t>
            </a:r>
          </a:p>
          <a:p>
            <a:pPr marL="0" indent="0">
              <a:buNone/>
            </a:pPr>
            <a:r>
              <a:rPr lang="en-US" dirty="0"/>
              <a:t>$0 – command name</a:t>
            </a:r>
          </a:p>
          <a:p>
            <a:pPr marL="0" indent="0">
              <a:buNone/>
            </a:pPr>
            <a:r>
              <a:rPr lang="en-US" dirty="0"/>
              <a:t>Ex: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 “$0 needs 1 argument” </a:t>
            </a:r>
            <a:r>
              <a:rPr lang="en-US" dirty="0"/>
              <a:t>prints “&lt;name of script&gt; needs 1 argument”</a:t>
            </a:r>
          </a:p>
          <a:p>
            <a:pPr marL="0" indent="0">
              <a:buNone/>
            </a:pPr>
            <a:r>
              <a:rPr lang="en-US" dirty="0"/>
              <a:t>$* returns all arguments</a:t>
            </a:r>
          </a:p>
          <a:p>
            <a:pPr marL="0" indent="0">
              <a:buNone/>
            </a:pPr>
            <a:r>
              <a:rPr lang="en-US" dirty="0"/>
              <a:t>$@ returns a space separated string containing all arguments</a:t>
            </a:r>
          </a:p>
          <a:p>
            <a:pPr marL="173736" lvl="1" indent="0">
              <a:buNone/>
            </a:pPr>
            <a:r>
              <a:rPr lang="en-US" dirty="0"/>
              <a:t>”$@” prevents </a:t>
            </a:r>
            <a:r>
              <a:rPr lang="en-US" dirty="0" err="1"/>
              <a:t>args</a:t>
            </a:r>
            <a:r>
              <a:rPr lang="en-US" dirty="0"/>
              <a:t> originally quoted from being read as multiple </a:t>
            </a:r>
            <a:r>
              <a:rPr lang="en-US" dirty="0" err="1"/>
              <a:t>args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465D5-64B0-A748-9414-B5752E2A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07CC6-645A-B549-9803-8FF31149C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4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40E26-9220-1549-89FD-82E3B564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in bash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9A852-D10C-754C-8594-083B2CCDA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7058615" cy="4845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Bash has loops and conditionals like most languages</a:t>
            </a:r>
          </a:p>
          <a:p>
            <a:r>
              <a:rPr lang="en-US" dirty="0"/>
              <a:t>If Statements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/>
              <a:t>&lt;test&gt;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/>
              <a:t>&lt;commands&gt;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>
              <a:buNone/>
            </a:pPr>
            <a:r>
              <a:rPr lang="en-US" sz="2100" dirty="0"/>
              <a:t>Ex: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if ./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myprogram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; then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echo “it works!”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 echo “it didn’t work”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>
              <a:buNone/>
            </a:pPr>
            <a:r>
              <a:rPr lang="en-US" dirty="0"/>
              <a:t>Executes body if ./</a:t>
            </a:r>
            <a:r>
              <a:rPr lang="en-US" dirty="0" err="1"/>
              <a:t>myprogram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succeeds (returns exit code 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C5B20-815C-5B42-A7DB-96F94339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6485D-03E9-B647-A7D7-DB1E73952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5F194B-5D31-464F-9F38-2A2E0A99C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" y="8017741"/>
            <a:ext cx="11290300" cy="6311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D87528-E30A-A742-A9E1-AF5E13971CE5}"/>
              </a:ext>
            </a:extLst>
          </p:cNvPr>
          <p:cNvSpPr txBox="1"/>
          <p:nvPr/>
        </p:nvSpPr>
        <p:spPr>
          <a:xfrm>
            <a:off x="4550148" y="1860540"/>
            <a:ext cx="7835816" cy="4768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For loop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&lt;variable&gt;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&lt;list&gt;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&lt;commands&gt;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Ex: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word in “list of words”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echo $word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“lists” in bash are just strings with white space separators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04FE40-79A1-4D4F-BADA-92038B8F85CA}"/>
              </a:ext>
            </a:extLst>
          </p:cNvPr>
          <p:cNvSpPr txBox="1"/>
          <p:nvPr/>
        </p:nvSpPr>
        <p:spPr>
          <a:xfrm>
            <a:off x="8838237" y="1860540"/>
            <a:ext cx="2729346" cy="1858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while loop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while [test] do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&lt;commands&gt;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96835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FB74-52AC-6E40-99DC-0F3DD8AC7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76920-0AAE-D042-8CC1-89A9034C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Test evaluates Boolean comparison of two arguments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“$str1” == “$str2” #tests string equality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–f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#checks if file exists with –f option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$num –eq 0 #checks integer equality with –eq option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 $# -ne 2 #checks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are not equal with –ne option</a:t>
            </a:r>
          </a:p>
          <a:p>
            <a:pPr lvl="1"/>
            <a:r>
              <a:rPr lang="en-US" dirty="0"/>
              <a:t>Other useful options: -</a:t>
            </a:r>
            <a:r>
              <a:rPr lang="en-US" dirty="0" err="1"/>
              <a:t>lt</a:t>
            </a:r>
            <a:r>
              <a:rPr lang="en-US" dirty="0"/>
              <a:t> –le –</a:t>
            </a:r>
            <a:r>
              <a:rPr lang="en-US" dirty="0" err="1"/>
              <a:t>gt</a:t>
            </a:r>
            <a:r>
              <a:rPr lang="en-US" dirty="0"/>
              <a:t> –</a:t>
            </a:r>
            <a:r>
              <a:rPr lang="en-US" dirty="0" err="1"/>
              <a:t>ge</a:t>
            </a:r>
            <a:endParaRPr lang="en-US" dirty="0"/>
          </a:p>
          <a:p>
            <a:r>
              <a:rPr lang="en-US" dirty="0"/>
              <a:t>Combine test with if by replacing “test” with []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[ -f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]; then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Spaces around the brackets and semicolon are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Bash understands Boolean logic syntax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&amp;&amp;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||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! not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495A5-B8F8-FF4F-9D65-7901213C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66DE-B913-A44A-9578-D6157567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1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E31A-5ED3-ED4E-8C06-AAB55DAE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If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C1C3-DB77-4446-B716-549B4C5F2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file contains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grep –q –E ‘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myregex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then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echo “found it!”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>
              <a:buNone/>
            </a:pPr>
            <a:r>
              <a:rPr lang="en-US" dirty="0"/>
              <a:t>-q option “quiet” suppresses the output from the loop</a:t>
            </a:r>
          </a:p>
          <a:p>
            <a:pPr marL="0" indent="0">
              <a:buNone/>
            </a:pPr>
            <a:r>
              <a:rPr lang="en-US" dirty="0"/>
              <a:t>If is gated on successful command execution (returns 0)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incorrect number of arguments passed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[ $# -ne 2 ]; then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echo “$0 requires 2 arguments” &gt;&amp;2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exit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Checks if number of arguments is not equal to 2, if so prints an error message to stderr and exits with error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8F580-F6AA-344C-8F53-9DB81CA7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A6102-1497-8F40-8AFB-25104C52D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E0017-18F8-E14E-A7B5-BB4E29610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loop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9A10E-10E8-D741-B168-3490B616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4024469" cy="4845504"/>
          </a:xfrm>
        </p:spPr>
        <p:txBody>
          <a:bodyPr/>
          <a:lstStyle/>
          <a:p>
            <a:r>
              <a:rPr lang="en-US" dirty="0"/>
              <a:t>Iterate over files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file in $(ls)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[-f $file ]; then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echo “$file”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fi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3EF70-1050-8941-BA32-4A532BE8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F63B3-CB5C-1E48-86D7-94636BBD4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40EB8D-E6B2-864E-8C25-302C0305988C}"/>
              </a:ext>
            </a:extLst>
          </p:cNvPr>
          <p:cNvSpPr txBox="1"/>
          <p:nvPr/>
        </p:nvSpPr>
        <p:spPr>
          <a:xfrm rot="21072528">
            <a:off x="3125645" y="1801091"/>
            <a:ext cx="2317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&lt;- All files + directories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78E1B2-CE8F-6543-9595-D38E4043D308}"/>
              </a:ext>
            </a:extLst>
          </p:cNvPr>
          <p:cNvSpPr txBox="1">
            <a:spLocks/>
          </p:cNvSpPr>
          <p:nvPr/>
        </p:nvSpPr>
        <p:spPr>
          <a:xfrm>
            <a:off x="6096000" y="1463857"/>
            <a:ext cx="4024469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Iterate over arguments to script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[ $# 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0 ]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echo $*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shift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Shift command moves through list of arguments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Similar to .next in Java Scanner</a:t>
            </a:r>
          </a:p>
        </p:txBody>
      </p:sp>
    </p:spTree>
    <p:extLst>
      <p:ext uri="{BB962C8B-B14F-4D97-AF65-F5344CB8AC3E}">
        <p14:creationId xmlns:p14="http://schemas.microsoft.com/office/powerpoint/2010/main" val="202078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25681-D8BA-4D40-9B0D-53271D286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3F48-9BB6-2C4C-BC9E-E06635A91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Ends a script’s execution immediately</a:t>
            </a:r>
          </a:p>
          <a:p>
            <a:pPr lvl="1"/>
            <a:r>
              <a:rPr lang="en-US" dirty="0"/>
              <a:t>Like “return”</a:t>
            </a:r>
          </a:p>
          <a:p>
            <a:r>
              <a:rPr lang="en-US" dirty="0"/>
              <a:t>End scripts with a code to tell the computer whether the script was successful or had an error</a:t>
            </a:r>
          </a:p>
          <a:p>
            <a:r>
              <a:rPr lang="en-US" dirty="0"/>
              <a:t>0 = successful</a:t>
            </a:r>
          </a:p>
          <a:p>
            <a:pPr lvl="1"/>
            <a:r>
              <a:rPr lang="en-US" dirty="0"/>
              <a:t>exit without a number defaults to 0</a:t>
            </a:r>
          </a:p>
          <a:p>
            <a:pPr marL="128016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</a:p>
          <a:p>
            <a:pPr marL="128016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 0</a:t>
            </a:r>
          </a:p>
          <a:p>
            <a:r>
              <a:rPr lang="en-US" dirty="0"/>
              <a:t>Non 0 = error</a:t>
            </a:r>
          </a:p>
          <a:p>
            <a:pPr marL="128016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05229-24BE-9A48-BC55-DBE77078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1AC6C-FA93-1542-BEEF-B68CBFC05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7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734F7-5D91-2142-A347-0741366C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demo: combine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2F676-1227-1F45-A055-257DF26F9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F2FA2-C4E6-8B4D-9F8D-905734A4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ACC62-97D8-1848-83DE-713E6FCE4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63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9798</TotalTime>
  <Words>1277</Words>
  <Application>Microsoft Macintosh PowerPoint</Application>
  <PresentationFormat>Widescreen</PresentationFormat>
  <Paragraphs>197</Paragraphs>
  <Slides>15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Courier New</vt:lpstr>
      <vt:lpstr>Segoe UI</vt:lpstr>
      <vt:lpstr>Segoe UI Light</vt:lpstr>
      <vt:lpstr>Segoe UI Semilight</vt:lpstr>
      <vt:lpstr>Tw Cen MT</vt:lpstr>
      <vt:lpstr>Wingdings</vt:lpstr>
      <vt:lpstr>Wingdings 3</vt:lpstr>
      <vt:lpstr>Integral</vt:lpstr>
      <vt:lpstr>Lecture 6: Regex</vt:lpstr>
      <vt:lpstr>Administrivia</vt:lpstr>
      <vt:lpstr>Bash Script Variables</vt:lpstr>
      <vt:lpstr>Control Flow in bash</vt:lpstr>
      <vt:lpstr>Conditionals</vt:lpstr>
      <vt:lpstr>Common If Use Cases</vt:lpstr>
      <vt:lpstr>Common loop use cases</vt:lpstr>
      <vt:lpstr>Exit Command</vt:lpstr>
      <vt:lpstr>Scripting demo: combine</vt:lpstr>
      <vt:lpstr>Glob patterns</vt:lpstr>
      <vt:lpstr>Regex</vt:lpstr>
      <vt:lpstr>Regex special characters</vt:lpstr>
      <vt:lpstr>Useful patterns</vt:lpstr>
      <vt:lpstr>grep and regex</vt:lpstr>
      <vt:lpstr>Grep regex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131</cp:revision>
  <dcterms:created xsi:type="dcterms:W3CDTF">2018-03-22T00:41:11Z</dcterms:created>
  <dcterms:modified xsi:type="dcterms:W3CDTF">2020-10-12T15:57:24Z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