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72" r:id="rId4"/>
    <p:sldId id="273" r:id="rId5"/>
    <p:sldId id="274" r:id="rId6"/>
    <p:sldId id="275" r:id="rId7"/>
    <p:sldId id="266" r:id="rId8"/>
    <p:sldId id="278" r:id="rId9"/>
    <p:sldId id="277" r:id="rId10"/>
    <p:sldId id="279" r:id="rId11"/>
    <p:sldId id="276" r:id="rId12"/>
    <p:sldId id="282" r:id="rId13"/>
    <p:sldId id="271" r:id="rId14"/>
    <p:sldId id="258" r:id="rId15"/>
    <p:sldId id="280" r:id="rId16"/>
    <p:sldId id="28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3282"/>
    <a:srgbClr val="B6A479"/>
    <a:srgbClr val="9B8ABE"/>
    <a:srgbClr val="7C5FAA"/>
    <a:srgbClr val="9383B2"/>
    <a:srgbClr val="8868B8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12" autoAdjust="0"/>
    <p:restoredTop sz="94631"/>
  </p:normalViewPr>
  <p:slideViewPr>
    <p:cSldViewPr snapToGrid="0">
      <p:cViewPr varScale="1">
        <p:scale>
          <a:sx n="92" d="100"/>
          <a:sy n="92" d="100"/>
        </p:scale>
        <p:origin x="6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2DB0-ED42-4BA9-97D4-3103DF415320}" type="datetimeFigureOut">
              <a:rPr lang="en-US" smtClean="0"/>
              <a:t>10/7/20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36D0-BB87-4158-9DDA-BA914A234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75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4C3282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CSE 374: Intermediate Programming Concepts and Tools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C2F33-17DA-436E-A851-E42A0D33E292}" type="datetime1">
              <a:rPr lang="en-US" smtClean="0"/>
              <a:t>10/7/20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herry blossoms on Grant Lane">
            <a:extLst>
              <a:ext uri="{FF2B5EF4-FFF2-40B4-BE49-F238E27FC236}">
                <a16:creationId xmlns:a16="http://schemas.microsoft.com/office/drawing/2014/main" id="{E196A663-22E9-46AF-AE76-3031B2F2C7B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34" b="13442"/>
          <a:stretch/>
        </p:blipFill>
        <p:spPr bwMode="auto">
          <a:xfrm>
            <a:off x="-3" y="-1"/>
            <a:ext cx="12192002" cy="459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777136A5-CCDF-7749-9565-A649BF57D3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63450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10/7/20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 userDrawn="1"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9B8A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 userDrawn="1"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24FE77B7-BBC2-4B4A-872D-3AFC72D459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2062775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2204-D29B-4470-B3F3-74BB4720C8BD}" type="datetime1">
              <a:rPr lang="en-US" smtClean="0"/>
              <a:t>10/7/20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C2750F5-16E8-CE42-83FD-9E5B55415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165039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tabLst/>
              <a:defRPr sz="1800">
                <a:solidFill>
                  <a:srgbClr val="4C328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CSE 374: Intermediate Programming Concepts and Tools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A1C4-F49F-4502-B33D-B8ED0A36CCF4}" type="datetime1">
              <a:rPr lang="en-US" smtClean="0"/>
              <a:t>10/7/20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48D5E4E-A6FB-D94F-9FEF-9B1CF5D59A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404757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562C-2DAC-44DC-8D70-6EE9220D4C24}" type="datetime1">
              <a:rPr lang="en-US" smtClean="0"/>
              <a:t>10/7/20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BDF9A03-A647-0A49-B4D1-51696656F4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87666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D04B-10FF-4801-A134-D6688E0221BA}" type="datetime1">
              <a:rPr lang="en-US" smtClean="0"/>
              <a:t>10/7/20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7A672043-7D57-D34C-A6B9-125CE024B8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84010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C20A-4AF7-4E30-ADB3-371D26C74958}" type="datetime1">
              <a:rPr lang="en-US" smtClean="0"/>
              <a:t>10/7/20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297E64-BCFC-F440-A136-6F44B04F82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8753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16E4-2A0B-4B27-A3A8-D1D355A92CC7}" type="datetime1">
              <a:rPr lang="en-US" smtClean="0"/>
              <a:t>10/7/20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D1032-CE21-D445-A25A-D81A5C5428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251561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n-US" dirty="0"/>
              <a:t>CSE 374: Intermediate Programming Concepts and Tools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2EE2-AF54-4C36-93AD-A5D9C8C4F0E5}" type="datetime1">
              <a:rPr lang="en-US" smtClean="0"/>
              <a:t>10/7/20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519901B-C8BF-D74C-8C02-F6E47C638B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207779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10/7/20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 userDrawn="1"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9B8A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 userDrawn="1"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DE4D8F51-FF20-7E48-9B67-C26761DE91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394053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20B1D116-9EEC-4608-812B-930500586DFA}" type="datetime1">
              <a:rPr lang="en-US" smtClean="0"/>
              <a:pPr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544402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EB191F82-15E6-F349-8A3D-4B4FFFC58E28}"/>
              </a:ext>
            </a:extLst>
          </p:cNvPr>
          <p:cNvSpPr/>
          <p:nvPr userDrawn="1"/>
        </p:nvSpPr>
        <p:spPr>
          <a:xfrm>
            <a:off x="-914400" y="0"/>
            <a:ext cx="914400" cy="914400"/>
          </a:xfrm>
          <a:prstGeom prst="rect">
            <a:avLst/>
          </a:prstGeom>
          <a:solidFill>
            <a:srgbClr val="B6A479"/>
          </a:solidFill>
          <a:ln>
            <a:solidFill>
              <a:srgbClr val="B6A4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FA9E24-0349-D242-A7B1-11303AD41C24}"/>
              </a:ext>
            </a:extLst>
          </p:cNvPr>
          <p:cNvSpPr/>
          <p:nvPr userDrawn="1"/>
        </p:nvSpPr>
        <p:spPr>
          <a:xfrm>
            <a:off x="-914400" y="914400"/>
            <a:ext cx="914400" cy="914400"/>
          </a:xfrm>
          <a:prstGeom prst="rect">
            <a:avLst/>
          </a:prstGeom>
          <a:solidFill>
            <a:srgbClr val="4C3282"/>
          </a:solidFill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E56B35-F607-3748-B5F2-0667175BB481}"/>
              </a:ext>
            </a:extLst>
          </p:cNvPr>
          <p:cNvSpPr/>
          <p:nvPr userDrawn="1"/>
        </p:nvSpPr>
        <p:spPr>
          <a:xfrm>
            <a:off x="-914400" y="1840457"/>
            <a:ext cx="914400" cy="914400"/>
          </a:xfrm>
          <a:prstGeom prst="rect">
            <a:avLst/>
          </a:prstGeom>
          <a:solidFill>
            <a:srgbClr val="7C5FAA"/>
          </a:solidFill>
          <a:ln>
            <a:solidFill>
              <a:srgbClr val="7C5F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0C8F48-EE4F-0249-BE10-1C1B8834D291}"/>
              </a:ext>
            </a:extLst>
          </p:cNvPr>
          <p:cNvSpPr/>
          <p:nvPr userDrawn="1"/>
        </p:nvSpPr>
        <p:spPr>
          <a:xfrm>
            <a:off x="-914400" y="2754857"/>
            <a:ext cx="914400" cy="914400"/>
          </a:xfrm>
          <a:prstGeom prst="rect">
            <a:avLst/>
          </a:prstGeom>
          <a:solidFill>
            <a:srgbClr val="9B8ABE"/>
          </a:solidFill>
          <a:ln>
            <a:solidFill>
              <a:srgbClr val="9B8A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1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rgbClr val="4C3282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rgbClr val="4C3282"/>
        </a:buClr>
        <a:buSzPct val="100000"/>
        <a:buFont typeface="Wingdings" pitchFamily="2" charset="2"/>
        <a:buChar char="§"/>
        <a:defRPr sz="2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s.cs.washington.edu/courses/cse374/20su/lectures/05/Lec_2-Wed_ink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s.cs.washington.edu/courses/cse374/20sp/lectures/lecture6histor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washington.edu/lab/software/linuxhomev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skubuntu.com/questions/172982/what-is-the-difference-between-redirection-and-pip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ilezilla-project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oom.com/share/276e9a85a2e143faadf904944207614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B674C-AD1D-4C9D-88D4-76616DF5B2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5: Scripting with Bash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873D0-155C-4A49-BE31-7C26918C8D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CSE 374: Intermediate Programming Concepts and Tools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DF771-CBF5-4810-A04A-36DE8C4C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2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E0017-18F8-E14E-A7B5-BB4E29610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loop 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9A10E-10E8-D741-B168-3490B6163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4024469" cy="4845504"/>
          </a:xfrm>
        </p:spPr>
        <p:txBody>
          <a:bodyPr/>
          <a:lstStyle/>
          <a:p>
            <a:r>
              <a:rPr lang="en-US" dirty="0"/>
              <a:t>Iterate over files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file in $(ls)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if [-f $file ]; then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echo “$file”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fi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3EF70-1050-8941-BA32-4A532BE81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F63B3-CB5C-1E48-86D7-94636BBD40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40EB8D-E6B2-864E-8C25-302C0305988C}"/>
              </a:ext>
            </a:extLst>
          </p:cNvPr>
          <p:cNvSpPr txBox="1"/>
          <p:nvPr/>
        </p:nvSpPr>
        <p:spPr>
          <a:xfrm rot="21072528">
            <a:off x="3125645" y="1801091"/>
            <a:ext cx="2317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&lt;- All files + directories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78E1B2-CE8F-6543-9595-D38E4043D308}"/>
              </a:ext>
            </a:extLst>
          </p:cNvPr>
          <p:cNvSpPr txBox="1">
            <a:spLocks/>
          </p:cNvSpPr>
          <p:nvPr/>
        </p:nvSpPr>
        <p:spPr>
          <a:xfrm>
            <a:off x="6096000" y="1463857"/>
            <a:ext cx="4024469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  <a:buFont typeface="Wingdings" pitchFamily="2" charset="2"/>
              <a:buChar char="§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Iterate over arguments to script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while [ $# -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0 ]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echo $*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shift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/>
              <a:t>Shift command moves through list of arguments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/>
              <a:t>Similar to .next in Java Scanner</a:t>
            </a:r>
          </a:p>
        </p:txBody>
      </p:sp>
    </p:spTree>
    <p:extLst>
      <p:ext uri="{BB962C8B-B14F-4D97-AF65-F5344CB8AC3E}">
        <p14:creationId xmlns:p14="http://schemas.microsoft.com/office/powerpoint/2010/main" val="2020785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25681-D8BA-4D40-9B0D-53271D286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Command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83F48-9BB6-2C4C-BC9E-E06635A91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Ends a script’s execution immediately</a:t>
            </a:r>
          </a:p>
          <a:p>
            <a:pPr lvl="1"/>
            <a:r>
              <a:rPr lang="en-US" dirty="0"/>
              <a:t>Like “return”</a:t>
            </a:r>
          </a:p>
          <a:p>
            <a:r>
              <a:rPr lang="en-US" dirty="0"/>
              <a:t>End scripts with a code to tell the computer whether the script was successful or had an error</a:t>
            </a:r>
          </a:p>
          <a:p>
            <a:r>
              <a:rPr lang="en-US" dirty="0"/>
              <a:t>0 = successful</a:t>
            </a:r>
          </a:p>
          <a:p>
            <a:pPr lvl="1"/>
            <a:r>
              <a:rPr lang="en-US" dirty="0"/>
              <a:t>exit without a number defaults to 0</a:t>
            </a:r>
          </a:p>
          <a:p>
            <a:pPr marL="128016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</a:p>
          <a:p>
            <a:pPr marL="128016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exit 0</a:t>
            </a:r>
          </a:p>
          <a:p>
            <a:r>
              <a:rPr lang="en-US" dirty="0"/>
              <a:t>Non 0 = error</a:t>
            </a:r>
          </a:p>
          <a:p>
            <a:pPr marL="128016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exit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005229-24BE-9A48-BC55-DBE770786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1AC6C-FA93-1542-BEEF-B68CBFC058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571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734F7-5D91-2142-A347-0741366C5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Scripting demo: combine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2F676-1227-1F45-A055-257DF26F9B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DF2FA2-C4E6-8B4D-9F8D-905734A48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ACC62-97D8-1848-83DE-713E6FCE4C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163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FB299-0F07-2844-B566-0A16C2379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EA905-E492-8344-9B71-94430041A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Syntax to replace a pattern with a list of file names that all match that pattern</a:t>
            </a:r>
          </a:p>
          <a:p>
            <a:pPr lvl="1"/>
            <a:r>
              <a:rPr lang="en-US" dirty="0"/>
              <a:t>Enables you to pass multiple file names as arguments without typing them out individually</a:t>
            </a:r>
          </a:p>
          <a:p>
            <a:pPr lvl="1"/>
            <a:r>
              <a:rPr lang="en-US" dirty="0"/>
              <a:t>Pattern matches are based on location within file directory</a:t>
            </a:r>
          </a:p>
          <a:p>
            <a:r>
              <a:rPr lang="en-US" dirty="0"/>
              <a:t>Wildcard - * - anything goes here</a:t>
            </a:r>
          </a:p>
          <a:p>
            <a:pPr lvl="1"/>
            <a:r>
              <a:rPr lang="en-US" dirty="0"/>
              <a:t>EX: echo </a:t>
            </a:r>
            <a:r>
              <a:rPr lang="en-US" dirty="0" err="1"/>
              <a:t>src</a:t>
            </a:r>
            <a:r>
              <a:rPr lang="en-US" dirty="0"/>
              <a:t>/*</a:t>
            </a:r>
          </a:p>
          <a:p>
            <a:pPr lvl="1"/>
            <a:r>
              <a:rPr lang="en-US" dirty="0" err="1"/>
              <a:t>Src</a:t>
            </a:r>
            <a:r>
              <a:rPr lang="en-US" dirty="0"/>
              <a:t>/file1.txt </a:t>
            </a:r>
            <a:r>
              <a:rPr lang="en-US" dirty="0" err="1"/>
              <a:t>src</a:t>
            </a:r>
            <a:r>
              <a:rPr lang="en-US" dirty="0"/>
              <a:t>/file2.txt </a:t>
            </a:r>
            <a:r>
              <a:rPr lang="en-US" dirty="0" err="1"/>
              <a:t>src</a:t>
            </a:r>
            <a:r>
              <a:rPr lang="en-US" dirty="0"/>
              <a:t>/file3.txt</a:t>
            </a:r>
          </a:p>
          <a:p>
            <a:pPr lvl="1"/>
            <a:r>
              <a:rPr lang="en-US" dirty="0"/>
              <a:t>Example uses</a:t>
            </a:r>
          </a:p>
          <a:p>
            <a:pPr lvl="2"/>
            <a:r>
              <a:rPr lang="en-US" dirty="0"/>
              <a:t>echo * - prints every file/folder in current directory</a:t>
            </a:r>
          </a:p>
          <a:p>
            <a:pPr lvl="2"/>
            <a:r>
              <a:rPr lang="en-US" dirty="0"/>
              <a:t>echo *.txt - finds all files with that extension within directory</a:t>
            </a:r>
          </a:p>
          <a:p>
            <a:pPr lvl="2"/>
            <a:r>
              <a:rPr lang="en-US" dirty="0"/>
              <a:t>echo /bin/python* - finds all files within that path because they start with that string</a:t>
            </a:r>
          </a:p>
          <a:p>
            <a:pPr lvl="2"/>
            <a:r>
              <a:rPr lang="en-US" dirty="0"/>
              <a:t>cp </a:t>
            </a:r>
            <a:r>
              <a:rPr lang="en-US" dirty="0" err="1"/>
              <a:t>src</a:t>
            </a:r>
            <a:r>
              <a:rPr lang="en-US" dirty="0"/>
              <a:t>/* </a:t>
            </a:r>
            <a:r>
              <a:rPr lang="en-US" dirty="0" err="1"/>
              <a:t>dest</a:t>
            </a:r>
            <a:r>
              <a:rPr lang="en-US" dirty="0"/>
              <a:t>/ - copies all files from one directory to another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649DBA-183E-0447-965A-5B76EFC3C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6803F-A434-AB43-A38C-0B11146744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004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87831-2178-1945-94C6-FEFD20F06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1FAB0-BAEC-1040-836E-7577A10CC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Regular expressions (regex) are a set of rules for matching patterns in text</a:t>
            </a:r>
          </a:p>
          <a:p>
            <a:pPr lvl="1"/>
            <a:r>
              <a:rPr lang="en-US" dirty="0"/>
              <a:t>Used across programming languages and math</a:t>
            </a:r>
          </a:p>
          <a:p>
            <a:pPr lvl="1"/>
            <a:r>
              <a:rPr lang="en-US" dirty="0"/>
              <a:t>Different applications might have slightly different rules (yeah, it’s frustrating…)</a:t>
            </a:r>
          </a:p>
          <a:p>
            <a:r>
              <a:rPr lang="en-US" dirty="0"/>
              <a:t>Regex patterns can include characters, anchors and modifiers</a:t>
            </a:r>
          </a:p>
          <a:p>
            <a:pPr lvl="1"/>
            <a:r>
              <a:rPr lang="en-US" dirty="0"/>
              <a:t>Characters = the literal characters you are trying to match</a:t>
            </a:r>
          </a:p>
          <a:p>
            <a:pPr lvl="1"/>
            <a:r>
              <a:rPr lang="en-US" dirty="0"/>
              <a:t>Anchors – set the position in the line where a pattern may be found</a:t>
            </a:r>
          </a:p>
          <a:p>
            <a:pPr lvl="2"/>
            <a:r>
              <a:rPr lang="en-US" dirty="0"/>
              <a:t>^ anchor to front</a:t>
            </a:r>
          </a:p>
          <a:p>
            <a:pPr lvl="2"/>
            <a:r>
              <a:rPr lang="en-US" dirty="0"/>
              <a:t>$ anchor to end</a:t>
            </a:r>
          </a:p>
          <a:p>
            <a:pPr lvl="1"/>
            <a:r>
              <a:rPr lang="en-US" dirty="0"/>
              <a:t>Modifiers – modify the range of text pattern can match</a:t>
            </a:r>
          </a:p>
          <a:p>
            <a:pPr lvl="2"/>
            <a:r>
              <a:rPr lang="en-US" dirty="0"/>
              <a:t>* matches any number of characters</a:t>
            </a:r>
          </a:p>
          <a:p>
            <a:pPr lvl="2"/>
            <a:r>
              <a:rPr lang="en-US" dirty="0"/>
              <a:t>[set of chars]</a:t>
            </a:r>
          </a:p>
          <a:p>
            <a:r>
              <a:rPr lang="en-US" dirty="0"/>
              <a:t>Regex basics, let P be our pattern and S be a string to match</a:t>
            </a:r>
          </a:p>
          <a:p>
            <a:pPr lvl="1"/>
            <a:r>
              <a:rPr lang="en-US" dirty="0"/>
              <a:t>P can be a single character (ex: a) to match S of the same single character</a:t>
            </a:r>
          </a:p>
          <a:p>
            <a:pPr lvl="1"/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 matches S if S=S</a:t>
            </a:r>
            <a:r>
              <a:rPr lang="en-US" baseline="-25000" dirty="0"/>
              <a:t>1</a:t>
            </a:r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dirty="0"/>
              <a:t> where P</a:t>
            </a:r>
            <a:r>
              <a:rPr lang="en-US" baseline="-25000" dirty="0"/>
              <a:t>1</a:t>
            </a:r>
            <a:r>
              <a:rPr lang="en-US" dirty="0"/>
              <a:t> = S</a:t>
            </a:r>
            <a:r>
              <a:rPr lang="en-US" baseline="-25000" dirty="0"/>
              <a:t>1</a:t>
            </a:r>
            <a:r>
              <a:rPr lang="en-US" dirty="0"/>
              <a:t> and P</a:t>
            </a:r>
            <a:r>
              <a:rPr lang="en-US" baseline="-25000" dirty="0"/>
              <a:t>2</a:t>
            </a:r>
            <a:r>
              <a:rPr lang="en-US" dirty="0"/>
              <a:t> = S</a:t>
            </a:r>
            <a:r>
              <a:rPr lang="en-US" baseline="-25000" dirty="0"/>
              <a:t>2</a:t>
            </a:r>
          </a:p>
          <a:p>
            <a:pPr lvl="1"/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|P</a:t>
            </a:r>
            <a:r>
              <a:rPr lang="en-US" baseline="-25000" dirty="0"/>
              <a:t>2 </a:t>
            </a:r>
            <a:r>
              <a:rPr lang="en-US" dirty="0"/>
              <a:t>matches S if P1 or P2 matches S</a:t>
            </a:r>
          </a:p>
          <a:p>
            <a:r>
              <a:rPr lang="en-US" dirty="0"/>
              <a:t>grep 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–</a:t>
            </a:r>
            <a:r>
              <a:rPr lang="en-US" dirty="0"/>
              <a:t>e finds using regex</a:t>
            </a:r>
          </a:p>
          <a:p>
            <a:pPr lvl="1"/>
            <a:r>
              <a:rPr lang="en-US" dirty="0"/>
              <a:t>By default grep matches against .*p.*</a:t>
            </a:r>
            <a:endParaRPr lang="en-US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BEA25-43EC-534B-8B0A-8EF83A16B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015FA-C404-B447-900B-7C13E2D044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667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6A48F-05CB-F748-BF53-09A4AEDE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Regex special characters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5A4FE-E536-CD4D-B772-269CB873B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5742434" cy="48455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dirty="0"/>
              <a:t> - escape following character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/>
              <a:t> – matches any single character at least once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c.t</a:t>
            </a:r>
            <a:r>
              <a:rPr lang="en-US" dirty="0"/>
              <a:t> matches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{cat, cut,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cota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dirty="0"/>
              <a:t> - or, enables multiple patterns to match against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a|b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/>
              <a:t>matches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{a} </a:t>
            </a:r>
            <a:r>
              <a:rPr lang="en-US" sz="2200" dirty="0"/>
              <a:t>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{b}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- matches 0 or more of the previous pattern (greedy match)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a*</a:t>
            </a:r>
            <a:r>
              <a:rPr lang="en-US" dirty="0"/>
              <a:t> matches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{, a, aa,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aaa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…}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/>
              <a:t> – matches 0 or 1 of the previous pattern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a?</a:t>
            </a:r>
            <a:r>
              <a:rPr lang="en-US" dirty="0"/>
              <a:t> matches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{, a}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dirty="0"/>
              <a:t>- matches one or more of previous pattern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a+</a:t>
            </a:r>
            <a:r>
              <a:rPr lang="en-US" dirty="0"/>
              <a:t> matches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{a, aa,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aaa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…}</a:t>
            </a:r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{n} </a:t>
            </a:r>
            <a:r>
              <a:rPr lang="en-US" sz="2200" dirty="0"/>
              <a:t>– matches exactly n repetitions of the preceding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a{3} matches {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aaa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F3EED9-690E-6A48-BE9F-8E9543E73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7FA47-F897-E04E-9D99-B0FA2C2ED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205E72-0513-C84A-8136-635F30C28B60}"/>
              </a:ext>
            </a:extLst>
          </p:cNvPr>
          <p:cNvSpPr/>
          <p:nvPr/>
        </p:nvSpPr>
        <p:spPr>
          <a:xfrm>
            <a:off x="5974904" y="1350541"/>
            <a:ext cx="6023132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dirty="0"/>
              <a:t> </a:t>
            </a:r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– groups patterns for order of operations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sz="2400" dirty="0"/>
              <a:t> </a:t>
            </a:r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– contains literals to be matched, single or range</a:t>
            </a:r>
          </a:p>
          <a:p>
            <a:pPr marL="265176" lvl="1" indent="-137160" defTabSz="914400">
              <a:lnSpc>
                <a:spcPct val="8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[a-b] </a:t>
            </a:r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matches all lowercase letters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^</a:t>
            </a:r>
            <a:r>
              <a:rPr lang="en-US" sz="2400" dirty="0"/>
              <a:t> </a:t>
            </a:r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- anchors to beginning of line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400" dirty="0"/>
              <a:t> </a:t>
            </a:r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- anchors to end of line</a:t>
            </a:r>
          </a:p>
        </p:txBody>
      </p:sp>
    </p:spTree>
    <p:extLst>
      <p:ext uri="{BB962C8B-B14F-4D97-AF65-F5344CB8AC3E}">
        <p14:creationId xmlns:p14="http://schemas.microsoft.com/office/powerpoint/2010/main" val="3919306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058BE-2837-184B-9376-C08923B95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67A47-9A60-2345-9394-3FC62F6A8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[^</a:t>
            </a:r>
            <a:r>
              <a:rPr lang="en-US" dirty="0" err="1"/>
              <a:t>abc</a:t>
            </a:r>
            <a:r>
              <a:rPr lang="en-US" dirty="0"/>
              <a:t>] matches everything NOT </a:t>
            </a:r>
            <a:r>
              <a:rPr lang="en-US" dirty="0" err="1"/>
              <a:t>abc</a:t>
            </a:r>
            <a:endParaRPr lang="en-US" dirty="0"/>
          </a:p>
          <a:p>
            <a:r>
              <a:rPr lang="en-US" dirty="0"/>
              <a:t>[a-</a:t>
            </a:r>
            <a:r>
              <a:rPr lang="en-US" dirty="0" err="1"/>
              <a:t>zA</a:t>
            </a:r>
            <a:r>
              <a:rPr lang="en-US" dirty="0"/>
              <a:t>-Z] matches all English letters</a:t>
            </a:r>
          </a:p>
          <a:p>
            <a:r>
              <a:rPr lang="en-US" dirty="0"/>
              <a:t>[0-9]* matches list of numbers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AD0317-7ACF-364E-8C6E-D29940B40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A6EA3-0F13-F046-AFE5-54C27B100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BBE710-D505-164A-BF45-BD13FA5386FE}"/>
              </a:ext>
            </a:extLst>
          </p:cNvPr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https://courses.cs.washington.edu/courses/cse374/20sp/lectures/lecture6history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4921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1C7A9-D8A8-B845-AD3F-491017E0A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29FA8-2129-4747-AE0F-78B99ECA3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partners on discord!</a:t>
            </a:r>
          </a:p>
          <a:p>
            <a:endParaRPr lang="en-US" dirty="0"/>
          </a:p>
          <a:p>
            <a:r>
              <a:rPr lang="en-US" dirty="0"/>
              <a:t>Thank you for all your #feedback ! </a:t>
            </a:r>
          </a:p>
          <a:p>
            <a:pPr lvl="1"/>
            <a:r>
              <a:rPr lang="en-US" dirty="0"/>
              <a:t>Self goal to post slide pre lecture</a:t>
            </a:r>
          </a:p>
          <a:p>
            <a:pPr lvl="1"/>
            <a:r>
              <a:rPr lang="en-US" dirty="0"/>
              <a:t>Poll everywhere is still being </a:t>
            </a:r>
            <a:r>
              <a:rPr lang="en-US" dirty="0" err="1"/>
              <a:t>gd</a:t>
            </a:r>
            <a:r>
              <a:rPr lang="en-US" dirty="0"/>
              <a:t> annoying </a:t>
            </a:r>
          </a:p>
          <a:p>
            <a:pPr lvl="1"/>
            <a:r>
              <a:rPr lang="en-US" dirty="0"/>
              <a:t>Having issues connecting to </a:t>
            </a:r>
            <a:r>
              <a:rPr lang="en-US" dirty="0" err="1"/>
              <a:t>klaatu</a:t>
            </a:r>
            <a:r>
              <a:rPr lang="en-US" dirty="0"/>
              <a:t> from outside us, download VM: </a:t>
            </a:r>
            <a:r>
              <a:rPr lang="en-US" dirty="0">
                <a:hlinkClick r:id="rId2"/>
              </a:rPr>
              <a:t>https://www.cs.washington.edu/lab/software/linuxhomevm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Gradescope</a:t>
            </a:r>
            <a:r>
              <a:rPr lang="en-US" dirty="0"/>
              <a:t> auto-grading shenanigans – please pay attention to the hints for formatting needs</a:t>
            </a:r>
          </a:p>
          <a:p>
            <a:pPr lvl="1"/>
            <a:endParaRPr lang="en-US" dirty="0"/>
          </a:p>
          <a:p>
            <a:r>
              <a:rPr lang="en-US" dirty="0"/>
              <a:t>Homework 1 finally live</a:t>
            </a:r>
          </a:p>
          <a:p>
            <a:pPr lvl="1"/>
            <a:r>
              <a:rPr lang="en-US" dirty="0"/>
              <a:t>Calendar with deadlines</a:t>
            </a:r>
          </a:p>
          <a:p>
            <a:pPr marL="128016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EE32D8-E782-9446-B880-AC9B6E729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671BF-4AB1-484D-83AE-0C22BFE387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476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4D37B-3F25-864D-A3C5-BAF78FF84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 redirection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78BCC-7D39-7143-8DF0-DD4009849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 file </a:t>
            </a:r>
            <a:r>
              <a:rPr lang="en-US" dirty="0"/>
              <a:t>sends </a:t>
            </a:r>
            <a:r>
              <a:rPr lang="en-US" dirty="0" err="1"/>
              <a:t>stdout</a:t>
            </a:r>
            <a:r>
              <a:rPr lang="en-US" dirty="0"/>
              <a:t> to file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2&gt; file </a:t>
            </a:r>
            <a:r>
              <a:rPr lang="en-US" dirty="0"/>
              <a:t>sends stderr to file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output.txt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2&gt;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error.txt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redirects both </a:t>
            </a:r>
            <a:r>
              <a:rPr lang="en-US" dirty="0" err="1"/>
              <a:t>stdout</a:t>
            </a:r>
            <a:r>
              <a:rPr lang="en-US" dirty="0"/>
              <a:t> and stderr to files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file </a:t>
            </a:r>
            <a:r>
              <a:rPr lang="en-US" dirty="0"/>
              <a:t>accepts input from file</a:t>
            </a:r>
          </a:p>
          <a:p>
            <a:pPr lvl="1"/>
            <a:r>
              <a:rPr lang="en-US" dirty="0"/>
              <a:t>Instead of directly putting </a:t>
            </a:r>
            <a:r>
              <a:rPr lang="en-US" dirty="0" err="1"/>
              <a:t>arg</a:t>
            </a:r>
            <a:r>
              <a:rPr lang="en-US" dirty="0"/>
              <a:t> in command, pass </a:t>
            </a:r>
            <a:r>
              <a:rPr lang="en-US" dirty="0" err="1"/>
              <a:t>args</a:t>
            </a:r>
            <a:r>
              <a:rPr lang="en-US" dirty="0"/>
              <a:t> in from given file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 file1.txt file2.txt file3.txt</a:t>
            </a:r>
            <a:r>
              <a:rPr lang="en-US" dirty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fileList.txt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What is the difference between | and &gt;?</a:t>
            </a:r>
          </a:p>
          <a:p>
            <a:pPr lvl="1"/>
            <a:r>
              <a:rPr lang="en-US" dirty="0"/>
              <a:t>Pipe is used to pass output to another </a:t>
            </a:r>
            <a:r>
              <a:rPr lang="en-US" u="sng" dirty="0"/>
              <a:t>program</a:t>
            </a:r>
            <a:r>
              <a:rPr lang="en-US" dirty="0"/>
              <a:t> or </a:t>
            </a:r>
            <a:r>
              <a:rPr lang="en-US" u="sng" dirty="0"/>
              <a:t>utility</a:t>
            </a:r>
          </a:p>
          <a:p>
            <a:pPr lvl="1"/>
            <a:r>
              <a:rPr lang="en-US" dirty="0"/>
              <a:t>Redirect is used to pass output to either a </a:t>
            </a:r>
            <a:r>
              <a:rPr lang="en-US" u="sng" dirty="0"/>
              <a:t>file</a:t>
            </a:r>
            <a:r>
              <a:rPr lang="en-US" dirty="0"/>
              <a:t> or </a:t>
            </a:r>
            <a:r>
              <a:rPr lang="en-US" u="sng" dirty="0"/>
              <a:t>stream</a:t>
            </a:r>
          </a:p>
          <a:p>
            <a:pPr lvl="1"/>
            <a:r>
              <a:rPr lang="en-US" dirty="0"/>
              <a:t>thing1 &gt; thing2 runs thing1 and then sends the </a:t>
            </a:r>
            <a:r>
              <a:rPr lang="en-US" dirty="0" err="1"/>
              <a:t>stdout</a:t>
            </a:r>
            <a:r>
              <a:rPr lang="en-US" dirty="0"/>
              <a:t> stream to thing2, if these are files thing2 will be overwritten</a:t>
            </a:r>
          </a:p>
          <a:p>
            <a:pPr lvl="1"/>
            <a:r>
              <a:rPr lang="en-US" dirty="0"/>
              <a:t>thing1 &gt; </a:t>
            </a:r>
            <a:r>
              <a:rPr lang="en-US" dirty="0" err="1"/>
              <a:t>tempFile</a:t>
            </a:r>
            <a:r>
              <a:rPr lang="en-US" dirty="0"/>
              <a:t> &amp;&amp; thing2 &lt;</a:t>
            </a:r>
            <a:r>
              <a:rPr lang="en-US" dirty="0" err="1"/>
              <a:t>tempFile</a:t>
            </a:r>
            <a:r>
              <a:rPr lang="en-US" dirty="0"/>
              <a:t> sends </a:t>
            </a:r>
            <a:r>
              <a:rPr lang="en-US" dirty="0" err="1"/>
              <a:t>stdout</a:t>
            </a:r>
            <a:r>
              <a:rPr lang="en-US" dirty="0"/>
              <a:t> of thing1 to stdin of thing2 without overwriting files</a:t>
            </a:r>
          </a:p>
          <a:p>
            <a:pPr lvl="2"/>
            <a:r>
              <a:rPr lang="en-US" dirty="0"/>
              <a:t>Equivalent to thing1 | thing2 much more elegant!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349BDB-EF74-A045-8553-28AB7E178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1CBAF-8FBD-1F48-91C9-01CE6E7E1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84C1BC-2B54-024E-9358-345B1D5B1235}"/>
              </a:ext>
            </a:extLst>
          </p:cNvPr>
          <p:cNvSpPr/>
          <p:nvPr/>
        </p:nvSpPr>
        <p:spPr>
          <a:xfrm>
            <a:off x="0" y="6425447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hlinkClick r:id="rId2"/>
              </a:rPr>
              <a:t>https://askubuntu.com/questions/172982/what-is-the-difference-between-redirection-and-pipe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6438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A3031-33B6-1F46-A912-231B0F509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Transferring files between local and remote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6C14C-A95F-1A44-93EB-C9A982B1A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tar – tape archive – compresses directory of files for easy transfer (like zip or archive)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tar -c &lt;directory to compress&gt;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tar –c –v –f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myTarFile.tar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/home/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champk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-c </a:t>
            </a:r>
            <a:r>
              <a:rPr lang="en-US" dirty="0"/>
              <a:t>– creates new .tar archive file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-v - </a:t>
            </a:r>
            <a:r>
              <a:rPr lang="en-US" dirty="0"/>
              <a:t>Verbosely show the tar process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-f</a:t>
            </a:r>
            <a:r>
              <a:rPr lang="en-US" dirty="0"/>
              <a:t> - to decide name of tar file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tar –x &lt;file to extract&gt;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tar –x –v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myTarFile.tar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/>
              <a:t>wget</a:t>
            </a:r>
            <a:r>
              <a:rPr lang="en-US" dirty="0"/>
              <a:t> – non-interactive download of files from the web supporting http, https and FTP</a:t>
            </a:r>
          </a:p>
          <a:p>
            <a:pPr lvl="1"/>
            <a:r>
              <a:rPr lang="en-US" dirty="0"/>
              <a:t>Non interactive means it can work in the background (helpful if the files take a while)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wget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http://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website.come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/files/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file.zip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/>
              <a:t>Scp</a:t>
            </a:r>
            <a:r>
              <a:rPr lang="en-US" dirty="0"/>
              <a:t> – secure copy – uses </a:t>
            </a:r>
            <a:r>
              <a:rPr lang="en-US" dirty="0" err="1"/>
              <a:t>ssh</a:t>
            </a:r>
            <a:r>
              <a:rPr lang="en-US" dirty="0"/>
              <a:t> protocol to transfer files between different hosts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user@remote.host:file.txt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/local/directory</a:t>
            </a:r>
            <a:r>
              <a:rPr lang="en-US" dirty="0"/>
              <a:t> copies </a:t>
            </a:r>
            <a:r>
              <a:rPr lang="en-US" dirty="0" err="1"/>
              <a:t>file.txt</a:t>
            </a:r>
            <a:r>
              <a:rPr lang="en-US" dirty="0"/>
              <a:t> from remote host to local directory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file.txt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user@remote.host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:/remote/directory/ copies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file.txt</a:t>
            </a:r>
            <a:r>
              <a:rPr lang="en-US" dirty="0"/>
              <a:t> from local host to remote directory</a:t>
            </a:r>
          </a:p>
          <a:p>
            <a:r>
              <a:rPr lang="en-US" dirty="0"/>
              <a:t>You can always use a file transfer GUI like </a:t>
            </a:r>
            <a:r>
              <a:rPr lang="en-US" dirty="0">
                <a:hlinkClick r:id="rId2"/>
              </a:rPr>
              <a:t>FileZilla</a:t>
            </a:r>
            <a:r>
              <a:rPr lang="en-US" dirty="0"/>
              <a:t> uses FTP or SFTP, available for all platforms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1F01DA-B49E-A546-A0FB-719EBCC3B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C5306-CF4F-6A43-90C1-943A8775E8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55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802BF-9874-6B4D-ACFC-87F72B900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Scripts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B2423-3837-C348-851E-6DB8B5B34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writing commands directly into terminal save them in a file</a:t>
            </a:r>
          </a:p>
          <a:p>
            <a:pPr lvl="1"/>
            <a:r>
              <a:rPr lang="en-US" dirty="0"/>
              <a:t>Use file extension “.</a:t>
            </a:r>
            <a:r>
              <a:rPr lang="en-US" dirty="0" err="1"/>
              <a:t>sh</a:t>
            </a:r>
            <a:r>
              <a:rPr lang="en-US" dirty="0"/>
              <a:t>”</a:t>
            </a:r>
          </a:p>
          <a:p>
            <a:r>
              <a:rPr lang="en-US" dirty="0"/>
              <a:t>Bash can run these files as executables</a:t>
            </a:r>
          </a:p>
          <a:p>
            <a:pPr lvl="1"/>
            <a:r>
              <a:rPr lang="en-US" dirty="0"/>
              <a:t>Add line at top of file to tell computer this should be run using bash</a:t>
            </a:r>
          </a:p>
          <a:p>
            <a:pPr marL="128016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#! /bin/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  <a:buFont typeface="Wingdings" pitchFamily="2" charset="2"/>
              <a:buChar char="§"/>
            </a:pPr>
            <a:r>
              <a:rPr lang="en-US" sz="2200" dirty="0"/>
              <a:t># by itself makes a comment</a:t>
            </a:r>
          </a:p>
          <a:p>
            <a:pPr lvl="1">
              <a:buSzPct val="100000"/>
            </a:pPr>
            <a:r>
              <a:rPr lang="en-US" dirty="0"/>
              <a:t>Always include header comment with usage instructions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  <a:buFont typeface="Wingdings" pitchFamily="2" charset="2"/>
              <a:buChar char="§"/>
            </a:pPr>
            <a:r>
              <a:rPr lang="en-US" sz="2200" dirty="0"/>
              <a:t>Give the file execution permissions</a:t>
            </a:r>
          </a:p>
          <a:p>
            <a:pPr marL="128016" lvl="1" indent="0">
              <a:buSzPct val="100000"/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u+x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myscript.sh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  <a:buFont typeface="Wingdings" pitchFamily="2" charset="2"/>
              <a:buChar char="§"/>
            </a:pPr>
            <a:r>
              <a:rPr lang="en-US" sz="2200" dirty="0"/>
              <a:t>Stop bash script on first failure by adding set –e at top of script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  <a:buFont typeface="Wingdings" pitchFamily="2" charset="2"/>
              <a:buChar char="§"/>
            </a:pPr>
            <a:r>
              <a:rPr lang="en-US" sz="2200" dirty="0"/>
              <a:t>Bash scripts are especially helpful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9A4844-3113-5B48-9612-6D0A9AC3C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F0CE4-20AB-1F4F-994D-9E743B7C7E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0D7593-66B3-C343-9986-8FDA9719D4C0}"/>
              </a:ext>
            </a:extLst>
          </p:cNvPr>
          <p:cNvSpPr/>
          <p:nvPr/>
        </p:nvSpPr>
        <p:spPr>
          <a:xfrm>
            <a:off x="72868" y="641005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Demo of making script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6903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3A5DA-3BD2-6A41-8AA4-DA399B352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Bash Script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24892-122B-134F-A81D-5B71DD977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writing scripts you can use the following default variables</a:t>
            </a:r>
          </a:p>
          <a:p>
            <a:pPr marL="0" indent="0">
              <a:buNone/>
            </a:pPr>
            <a:r>
              <a:rPr lang="en-US" dirty="0"/>
              <a:t>$# - stores number of parameters entered</a:t>
            </a:r>
          </a:p>
          <a:p>
            <a:pPr marL="0" indent="0">
              <a:buNone/>
            </a:pPr>
            <a:r>
              <a:rPr lang="en-US" dirty="0"/>
              <a:t>Ex: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[$#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1]</a:t>
            </a:r>
            <a:r>
              <a:rPr lang="en-US" dirty="0"/>
              <a:t> tests if script was passed less than 1 argument</a:t>
            </a:r>
          </a:p>
          <a:p>
            <a:pPr marL="0" indent="0">
              <a:buNone/>
            </a:pPr>
            <a:r>
              <a:rPr lang="en-US" dirty="0"/>
              <a:t>$N - returns Nth argument passed to script</a:t>
            </a:r>
          </a:p>
          <a:p>
            <a:pPr marL="0" indent="0">
              <a:buNone/>
            </a:pPr>
            <a:r>
              <a:rPr lang="en-US" dirty="0"/>
              <a:t>Ex: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sort $1</a:t>
            </a:r>
            <a:r>
              <a:rPr lang="en-US" dirty="0"/>
              <a:t> passes first string passed into script into sort command</a:t>
            </a:r>
          </a:p>
          <a:p>
            <a:pPr marL="0" indent="0">
              <a:buNone/>
            </a:pPr>
            <a:r>
              <a:rPr lang="en-US" dirty="0"/>
              <a:t>$0 – command name</a:t>
            </a:r>
          </a:p>
          <a:p>
            <a:pPr marL="0" indent="0">
              <a:buNone/>
            </a:pPr>
            <a:r>
              <a:rPr lang="en-US" dirty="0"/>
              <a:t>Ex: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echo “$0 needs 1 argument” </a:t>
            </a:r>
            <a:r>
              <a:rPr lang="en-US" dirty="0"/>
              <a:t>prints “&lt;name of script&gt; needs 1 argument”</a:t>
            </a:r>
          </a:p>
          <a:p>
            <a:pPr marL="0" indent="0">
              <a:buNone/>
            </a:pPr>
            <a:r>
              <a:rPr lang="en-US" dirty="0"/>
              <a:t>$* returns all arguments</a:t>
            </a:r>
          </a:p>
          <a:p>
            <a:pPr marL="0" indent="0">
              <a:buNone/>
            </a:pPr>
            <a:r>
              <a:rPr lang="en-US" dirty="0"/>
              <a:t>$@ returns a space separated string containing all arguments</a:t>
            </a:r>
          </a:p>
          <a:p>
            <a:pPr marL="173736" lvl="1" indent="0">
              <a:buNone/>
            </a:pPr>
            <a:r>
              <a:rPr lang="en-US" dirty="0"/>
              <a:t>”$@” prevents </a:t>
            </a:r>
            <a:r>
              <a:rPr lang="en-US" dirty="0" err="1"/>
              <a:t>args</a:t>
            </a:r>
            <a:r>
              <a:rPr lang="en-US" dirty="0"/>
              <a:t> originally quoted from being read as multiple </a:t>
            </a:r>
            <a:r>
              <a:rPr lang="en-US" dirty="0" err="1"/>
              <a:t>args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7465D5-64B0-A748-9414-B5752E2A4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07CC6-645A-B549-9803-8FF31149CB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269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40E26-9220-1549-89FD-82E3B564A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in bash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9A852-D10C-754C-8594-083B2CCDA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7058615" cy="484550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Bash has loops and conditionals like most languages</a:t>
            </a:r>
          </a:p>
          <a:p>
            <a:r>
              <a:rPr lang="en-US" dirty="0"/>
              <a:t>If Statements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/>
              <a:t>&lt;test&gt;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/>
              <a:t>&lt;commands&gt;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  <a:p>
            <a:pPr marL="0" indent="0">
              <a:buNone/>
            </a:pPr>
            <a:r>
              <a:rPr lang="en-US" sz="2100" dirty="0"/>
              <a:t>Ex:</a:t>
            </a:r>
          </a:p>
          <a:p>
            <a:pPr marL="0" indent="0">
              <a:buNone/>
            </a:pP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if ./</a:t>
            </a:r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myprogram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; then</a:t>
            </a:r>
          </a:p>
          <a:p>
            <a:pPr marL="0" indent="0">
              <a:buNone/>
            </a:pP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 echo “it works!”</a:t>
            </a:r>
          </a:p>
          <a:p>
            <a:pPr marL="0" indent="0">
              <a:buNone/>
            </a:pP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 echo “it didn’t work”</a:t>
            </a:r>
          </a:p>
          <a:p>
            <a:pPr marL="0" indent="0">
              <a:buNone/>
            </a:pP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  <a:p>
            <a:pPr marL="0" indent="0">
              <a:buNone/>
            </a:pPr>
            <a:r>
              <a:rPr lang="en-US" dirty="0"/>
              <a:t>Executes body if ./</a:t>
            </a:r>
            <a:r>
              <a:rPr lang="en-US" dirty="0" err="1"/>
              <a:t>myprogram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succeeds (returns exit code 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C5B20-815C-5B42-A7DB-96F943398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6485D-03E9-B647-A7D7-DB1E739527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5F194B-5D31-464F-9F38-2A2E0A99C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66" y="8017741"/>
            <a:ext cx="11290300" cy="63119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0D87528-E30A-A742-A9E1-AF5E13971CE5}"/>
              </a:ext>
            </a:extLst>
          </p:cNvPr>
          <p:cNvSpPr txBox="1"/>
          <p:nvPr/>
        </p:nvSpPr>
        <p:spPr>
          <a:xfrm>
            <a:off x="4550148" y="1860540"/>
            <a:ext cx="7835816" cy="4768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  <a:buFont typeface="Wingdings" pitchFamily="2" charset="2"/>
              <a:buChar char="§"/>
            </a:pPr>
            <a:r>
              <a:rPr lang="en-US" sz="2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For loop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&lt;variable&gt;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&lt;list&gt;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&lt;commands&gt;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</a:pPr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Ex: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word in “list of words”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echo $word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</a:pPr>
            <a:r>
              <a:rPr lang="en-US" sz="2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“lists” in bash are just strings with white space separators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04FE40-79A1-4D4F-BADA-92038B8F85CA}"/>
              </a:ext>
            </a:extLst>
          </p:cNvPr>
          <p:cNvSpPr txBox="1"/>
          <p:nvPr/>
        </p:nvSpPr>
        <p:spPr>
          <a:xfrm>
            <a:off x="8838237" y="1860540"/>
            <a:ext cx="2729346" cy="1858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  <a:buFont typeface="Wingdings" pitchFamily="2" charset="2"/>
              <a:buChar char="§"/>
            </a:pPr>
            <a:r>
              <a:rPr lang="en-US" sz="2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while loop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while [test] do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&lt;commands&gt;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2268071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DFB74-52AC-6E40-99DC-0F3DD8AC7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76920-0AAE-D042-8CC1-89A9034CE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Test evaluates Boolean comparison of two arguments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 “$str1” == “$str2” #tests string equality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 –f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result.txt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#checks if file exists with –f option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 $num –eq 0 #checks integer equality with –eq option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 $# -ne 2 #checks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are not equal with –ne option</a:t>
            </a:r>
          </a:p>
          <a:p>
            <a:pPr lvl="1"/>
            <a:r>
              <a:rPr lang="en-US" dirty="0"/>
              <a:t>Other useful options: -</a:t>
            </a:r>
            <a:r>
              <a:rPr lang="en-US" dirty="0" err="1"/>
              <a:t>lt</a:t>
            </a:r>
            <a:r>
              <a:rPr lang="en-US" dirty="0"/>
              <a:t> –le –</a:t>
            </a:r>
            <a:r>
              <a:rPr lang="en-US" dirty="0" err="1"/>
              <a:t>gt</a:t>
            </a:r>
            <a:r>
              <a:rPr lang="en-US" dirty="0"/>
              <a:t> –</a:t>
            </a:r>
            <a:r>
              <a:rPr lang="en-US" dirty="0" err="1"/>
              <a:t>ge</a:t>
            </a:r>
            <a:endParaRPr lang="en-US" dirty="0"/>
          </a:p>
          <a:p>
            <a:r>
              <a:rPr lang="en-US" dirty="0"/>
              <a:t>Combine test with if by replacing “test” with []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[ -f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result.txt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]; then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Spaces around the brackets and semicolon are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Bash understands Boolean logic syntax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&amp;&amp; 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||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! not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E495A5-B8F8-FF4F-9D65-7901213CA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66DE-B913-A44A-9578-D61575676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841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5E31A-5ED3-ED4E-8C06-AAB55DAE7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If 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8C1C3-DB77-4446-B716-549B4C5F2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If file contains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grep –q –E ‘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myregex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’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file.txt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then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echo “found it!”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  <a:p>
            <a:pPr marL="0" indent="0">
              <a:buNone/>
            </a:pPr>
            <a:r>
              <a:rPr lang="en-US" dirty="0"/>
              <a:t>-q option “quiet” suppresses the output from the loop</a:t>
            </a:r>
          </a:p>
          <a:p>
            <a:pPr marL="0" indent="0">
              <a:buNone/>
            </a:pPr>
            <a:r>
              <a:rPr lang="en-US" dirty="0"/>
              <a:t>If is gated on successful command execution (returns 0)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incorrect number of arguments passed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[ $# -ne 2 ]; then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echo “$0 requires 2 arguments” &gt;&amp;2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exit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Checks if number of arguments is not equal to 2, if so prints an error message to stderr and exits with error code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98F580-F6AA-344C-8F53-9DB81CA73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A6102-1497-8F40-8AFB-25104C52D7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0202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2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5451</TotalTime>
  <Words>1753</Words>
  <Application>Microsoft Macintosh PowerPoint</Application>
  <PresentationFormat>Widescreen</PresentationFormat>
  <Paragraphs>238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Courier New</vt:lpstr>
      <vt:lpstr>Segoe UI</vt:lpstr>
      <vt:lpstr>Segoe UI Light</vt:lpstr>
      <vt:lpstr>Segoe UI Semilight</vt:lpstr>
      <vt:lpstr>Tw Cen MT</vt:lpstr>
      <vt:lpstr>Wingdings</vt:lpstr>
      <vt:lpstr>Wingdings 3</vt:lpstr>
      <vt:lpstr>Integral</vt:lpstr>
      <vt:lpstr>Lecture 5: Scripting with Bash</vt:lpstr>
      <vt:lpstr>Administrivia</vt:lpstr>
      <vt:lpstr>Finish redirection</vt:lpstr>
      <vt:lpstr>Transferring files between local and remote</vt:lpstr>
      <vt:lpstr>Writing Scripts</vt:lpstr>
      <vt:lpstr>Bash Script Variables</vt:lpstr>
      <vt:lpstr>Control Flow in bash</vt:lpstr>
      <vt:lpstr>Conditionals</vt:lpstr>
      <vt:lpstr>Common If Use Cases</vt:lpstr>
      <vt:lpstr>Common loop use cases</vt:lpstr>
      <vt:lpstr>Exit Command</vt:lpstr>
      <vt:lpstr>Scripting demo: combine</vt:lpstr>
      <vt:lpstr>Glob patterns</vt:lpstr>
      <vt:lpstr>Regex</vt:lpstr>
      <vt:lpstr>Regex special characters</vt:lpstr>
      <vt:lpstr>Useful patterns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Kasey Champion</dc:creator>
  <cp:lastModifiedBy>Kasey Champion</cp:lastModifiedBy>
  <cp:revision>118</cp:revision>
  <dcterms:created xsi:type="dcterms:W3CDTF">2018-03-22T00:41:11Z</dcterms:created>
  <dcterms:modified xsi:type="dcterms:W3CDTF">2020-10-09T15:30:16Z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kaseyc@microsoft.com</vt:lpwstr>
  </property>
  <property fmtid="{D5CDD505-2E9C-101B-9397-08002B2CF9AE}" pid="5" name="MSIP_Label_f42aa342-8706-4288-bd11-ebb85995028c_SetDate">
    <vt:lpwstr>2018-03-22T00:48:15.4212377Z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