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67" r:id="rId5"/>
    <p:sldId id="258" r:id="rId6"/>
    <p:sldId id="269" r:id="rId7"/>
    <p:sldId id="268" r:id="rId8"/>
    <p:sldId id="270" r:id="rId9"/>
    <p:sldId id="259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9B8ABE"/>
    <a:srgbClr val="7C5FAA"/>
    <a:srgbClr val="9383B2"/>
    <a:srgbClr val="8868B8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0" autoAdjust="0"/>
    <p:restoredTop sz="96882"/>
  </p:normalViewPr>
  <p:slideViewPr>
    <p:cSldViewPr snapToGrid="0">
      <p:cViewPr varScale="1">
        <p:scale>
          <a:sx n="105" d="100"/>
          <a:sy n="105" d="100"/>
        </p:scale>
        <p:origin x="760" y="-1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8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Let's say we wanted to archive several files into one file to make it easier to send to our friends.</a:t>
            </a:r>
          </a:p>
          <a:p>
            <a:pPr marL="0" indent="0">
              <a:buNone/>
            </a:pPr>
            <a:r>
              <a:rPr lang="en-US" dirty="0"/>
              <a:t>We know that there is a tool in bash called `tar` that can do something like this, but we aren't sure how to use it.</a:t>
            </a:r>
          </a:p>
          <a:p>
            <a:pPr marL="0" indent="0">
              <a:buNone/>
            </a:pPr>
            <a:r>
              <a:rPr lang="en-US" dirty="0"/>
              <a:t>Run `man tar` to open the manual page for `tar`. Look at the three example commands listed. Which is most similar to what we want to do? Type out the example they give.</a:t>
            </a:r>
          </a:p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say we want to download a file with a given URL and name the downloaded file `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newFileName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`. We know that there is a tool in bash called `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wget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` that can do something like this, but we are not sure exactly how to do it.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`man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wget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` to open the manual page for `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wget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`. Look for the options listed; which option will achieve our goal? Type out the command which would do this, including all options and parameters.</a:t>
            </a:r>
            <a:endParaRPr lang="en-US" b="0" dirty="0">
              <a:effectLst/>
            </a:endParaRPr>
          </a:p>
          <a:p>
            <a:pPr rtl="0"/>
            <a:br>
              <a:rPr lang="en-US" b="0" dirty="0">
                <a:effectLst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`URL` to replace the true URL. Use `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newFileName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` to replace the name you would like to use for the downloaded file.</a:t>
            </a:r>
            <a:endParaRPr lang="en-US" b="0" dirty="0">
              <a:effectLst/>
            </a:endParaRPr>
          </a:p>
          <a:p>
            <a:pPr rtl="0"/>
            <a:br>
              <a:rPr lang="en-US" b="0" dirty="0">
                <a:effectLst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[____](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wget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newFileName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URL)</a:t>
            </a:r>
            <a:endParaRPr lang="en-US" b="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10/6/20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77136A5-CCDF-7749-9565-A649BF57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10/6/20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4FE77B7-BBC2-4B4A-872D-3AFC72D45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10/6/20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2750F5-16E8-CE42-83FD-9E5B55415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sz="1800">
                <a:solidFill>
                  <a:srgbClr val="4C328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10/6/20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8D5E4E-A6FB-D94F-9FEF-9B1CF5D59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10/6/20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DF9A03-A647-0A49-B4D1-51696656F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10/6/20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A672043-7D57-D34C-A6B9-125CE024B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10/6/20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97E64-BCFC-F440-A136-6F44B04F8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10/6/20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D1032-CE21-D445-A25A-D81A5C542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10/6/20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519901B-C8BF-D74C-8C02-F6E47C63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10/6/20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E4D8F51-FF20-7E48-9B67-C26761DE9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pPr/>
              <a:t>10/6/20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191F82-15E6-F349-8A3D-4B4FFFC58E28}"/>
              </a:ext>
            </a:extLst>
          </p:cNvPr>
          <p:cNvSpPr/>
          <p:nvPr userDrawn="1"/>
        </p:nvSpPr>
        <p:spPr>
          <a:xfrm>
            <a:off x="-914400" y="0"/>
            <a:ext cx="914400" cy="914400"/>
          </a:xfrm>
          <a:prstGeom prst="rect">
            <a:avLst/>
          </a:prstGeom>
          <a:solidFill>
            <a:srgbClr val="B6A479"/>
          </a:solidFill>
          <a:ln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9E24-0349-D242-A7B1-11303AD41C24}"/>
              </a:ext>
            </a:extLst>
          </p:cNvPr>
          <p:cNvSpPr/>
          <p:nvPr userDrawn="1"/>
        </p:nvSpPr>
        <p:spPr>
          <a:xfrm>
            <a:off x="-914400" y="914400"/>
            <a:ext cx="914400" cy="914400"/>
          </a:xfrm>
          <a:prstGeom prst="rect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56B35-F607-3748-B5F2-0667175BB481}"/>
              </a:ext>
            </a:extLst>
          </p:cNvPr>
          <p:cNvSpPr/>
          <p:nvPr userDrawn="1"/>
        </p:nvSpPr>
        <p:spPr>
          <a:xfrm>
            <a:off x="-914400" y="1840457"/>
            <a:ext cx="914400" cy="914400"/>
          </a:xfrm>
          <a:prstGeom prst="rect">
            <a:avLst/>
          </a:prstGeom>
          <a:solidFill>
            <a:srgbClr val="7C5FAA"/>
          </a:solidFill>
          <a:ln>
            <a:solidFill>
              <a:srgbClr val="7C5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C8F48-EE4F-0249-BE10-1C1B8834D291}"/>
              </a:ext>
            </a:extLst>
          </p:cNvPr>
          <p:cNvSpPr/>
          <p:nvPr userDrawn="1"/>
        </p:nvSpPr>
        <p:spPr>
          <a:xfrm>
            <a:off x="-914400" y="2754857"/>
            <a:ext cx="914400" cy="914400"/>
          </a:xfrm>
          <a:prstGeom prst="rect">
            <a:avLst/>
          </a:prstGeom>
          <a:solidFill>
            <a:srgbClr val="9B8ABE"/>
          </a:solidFill>
          <a:ln>
            <a:solidFill>
              <a:srgbClr val="9B8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rgbClr val="4C328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4C3282"/>
        </a:buClr>
        <a:buSzPct val="100000"/>
        <a:buFont typeface="Wingdings" pitchFamily="2" charset="2"/>
        <a:buChar char="§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cse37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iscord.com/invite/7achjA9" TargetMode="External"/><Relationship Id="rId3" Type="http://schemas.openxmlformats.org/officeDocument/2006/relationships/hyperlink" Target="https://courses.cs.washington.edu/courses/cse374/20au/office-hours/" TargetMode="External"/><Relationship Id="rId7" Type="http://schemas.openxmlformats.org/officeDocument/2006/relationships/hyperlink" Target="https://google.github.io/styleguide/shellguid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urses.cs.washington.edu/courses/cse374/20au/homeworks/" TargetMode="External"/><Relationship Id="rId11" Type="http://schemas.openxmlformats.org/officeDocument/2006/relationships/hyperlink" Target="https://calendly.com/kasey-champion" TargetMode="External"/><Relationship Id="rId5" Type="http://schemas.openxmlformats.org/officeDocument/2006/relationships/hyperlink" Target="https://courses.cs.washington.edu/courses/cse374/20au/exercises/" TargetMode="External"/><Relationship Id="rId10" Type="http://schemas.openxmlformats.org/officeDocument/2006/relationships/hyperlink" Target="https://feedback.cs.washington.edu/" TargetMode="External"/><Relationship Id="rId4" Type="http://schemas.openxmlformats.org/officeDocument/2006/relationships/hyperlink" Target="https://www.cs.washington.edu/lab/software/linuxhomevm" TargetMode="External"/><Relationship Id="rId9" Type="http://schemas.openxmlformats.org/officeDocument/2006/relationships/hyperlink" Target="https://forms.gle/7M7qaHRUAZ4x5tPm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grep-command-in-unixlinux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x.stackexchange.com/questions/143958/in-bash-read-after-a-pipe-is-not-setting-valu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c4ROCJYbm0?t=34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4: Working with grep and redirects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0BAEC-289D-584F-877A-438C9F44AB49}"/>
              </a:ext>
            </a:extLst>
          </p:cNvPr>
          <p:cNvSpPr/>
          <p:nvPr/>
        </p:nvSpPr>
        <p:spPr>
          <a:xfrm>
            <a:off x="8107102" y="317965"/>
            <a:ext cx="3703898" cy="2978084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Lecture Participation Poll #4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 onto </a:t>
            </a:r>
            <a:r>
              <a:rPr lang="en-US" dirty="0" err="1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pollev.com</a:t>
            </a:r>
            <a:r>
              <a:rPr lang="en-US" dirty="0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/cse374 </a:t>
            </a:r>
            <a:endParaRPr lang="en-US" dirty="0">
              <a:solidFill>
                <a:srgbClr val="AB96D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Text CSE374 to 22333</a:t>
            </a:r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80BF-016D-7A4E-A519-7955BDCD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your own script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53988-5CDC-0A47-AED7-722EE139E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</a:t>
            </a:r>
          </a:p>
          <a:p>
            <a:r>
              <a:rPr lang="en-US" dirty="0" err="1"/>
              <a:t>wget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37F22-712B-9F44-8870-82583A7D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7C025-5EBE-7D47-8A14-BEB7A84B4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0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5B97-69C6-E54B-B4DF-DD607EBA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in Bash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B09A-F0F8-5C45-B515-957FEC99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in bash are strings with multiple words separated by white space</a:t>
            </a:r>
          </a:p>
          <a:p>
            <a:pPr lvl="1"/>
            <a:r>
              <a:rPr lang="en-US" dirty="0"/>
              <a:t>Bash does not have arrays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BA000-4A74-0F4A-8222-52FC030D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61461-0D60-E14C-8633-A4A85F083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C7A9-D8A8-B845-AD3F-491017E0A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9FA8-2129-4747-AE0F-78B99ECA3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Course Logistics</a:t>
            </a:r>
          </a:p>
          <a:p>
            <a:pPr lvl="1"/>
            <a:r>
              <a:rPr lang="en-US" dirty="0"/>
              <a:t>Office Hours start today – check out #office-hours on discord</a:t>
            </a:r>
          </a:p>
          <a:p>
            <a:pPr lvl="2"/>
            <a:r>
              <a:rPr lang="en-US" dirty="0">
                <a:hlinkClick r:id="rId3"/>
              </a:rPr>
              <a:t>https://courses.cs.washington.edu/courses/cse374/20au/office-hours/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Having issues with </a:t>
            </a:r>
            <a:r>
              <a:rPr lang="en-US" dirty="0" err="1"/>
              <a:t>klaatu</a:t>
            </a:r>
            <a:r>
              <a:rPr lang="en-US" dirty="0"/>
              <a:t>? You can use a VM provided by CSE department</a:t>
            </a:r>
          </a:p>
          <a:p>
            <a:pPr lvl="2"/>
            <a:r>
              <a:rPr lang="en-US" dirty="0">
                <a:hlinkClick r:id="rId4"/>
              </a:rPr>
              <a:t>https://www.cs.washington.edu/lab/software/linuxhomevm</a:t>
            </a:r>
            <a:r>
              <a:rPr lang="en-US" dirty="0"/>
              <a:t> </a:t>
            </a:r>
          </a:p>
          <a:p>
            <a:r>
              <a:rPr lang="en-US" dirty="0"/>
              <a:t>Assignments</a:t>
            </a:r>
          </a:p>
          <a:p>
            <a:pPr lvl="1"/>
            <a:r>
              <a:rPr lang="en-US" dirty="0"/>
              <a:t>Participation – polls to stay open until next lecture – lectures 1-3 won’t count</a:t>
            </a:r>
          </a:p>
          <a:p>
            <a:pPr lvl="1"/>
            <a:r>
              <a:rPr lang="en-US" dirty="0"/>
              <a:t>Exercises turn in policy change: for 100% turn in within a week of open, for 90% turn in by midpoint due date 11/6</a:t>
            </a:r>
          </a:p>
          <a:p>
            <a:pPr lvl="2"/>
            <a:r>
              <a:rPr lang="en-US" dirty="0"/>
              <a:t>EX1 &amp; EX2 open today and will not be docked any late penalty before 11/6</a:t>
            </a:r>
          </a:p>
          <a:p>
            <a:pPr lvl="2"/>
            <a:r>
              <a:rPr lang="en-US" dirty="0">
                <a:hlinkClick r:id="rId5"/>
              </a:rPr>
              <a:t>https://courses.cs.washington.edu/courses/cse374/20au/exercises/</a:t>
            </a:r>
            <a:endParaRPr lang="en-US" dirty="0"/>
          </a:p>
          <a:p>
            <a:pPr lvl="1"/>
            <a:r>
              <a:rPr lang="en-US" dirty="0"/>
              <a:t>Homework 1 instructions posted later today – for </a:t>
            </a:r>
            <a:r>
              <a:rPr lang="en-US" dirty="0" err="1"/>
              <a:t>ec</a:t>
            </a:r>
            <a:r>
              <a:rPr lang="en-US" dirty="0"/>
              <a:t> turn in 10/16 </a:t>
            </a:r>
          </a:p>
          <a:p>
            <a:pPr lvl="2"/>
            <a:r>
              <a:rPr lang="en-US" dirty="0">
                <a:hlinkClick r:id="rId6"/>
              </a:rPr>
              <a:t>https://courses.cs.washington.edu/courses/cse374/20au/homeworks/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Style guidelines: </a:t>
            </a:r>
            <a:r>
              <a:rPr lang="en-US" dirty="0">
                <a:hlinkClick r:id="rId7"/>
              </a:rPr>
              <a:t>https://google.github.io/styleguide/shellguide.html</a:t>
            </a:r>
            <a:r>
              <a:rPr lang="en-US" dirty="0"/>
              <a:t> </a:t>
            </a:r>
          </a:p>
          <a:p>
            <a:r>
              <a:rPr lang="en-US" dirty="0"/>
              <a:t>Stay Connected</a:t>
            </a:r>
          </a:p>
          <a:p>
            <a:pPr lvl="1"/>
            <a:r>
              <a:rPr lang="en-US" dirty="0"/>
              <a:t>Don’t forget to join the discord </a:t>
            </a:r>
            <a:r>
              <a:rPr lang="en-US" dirty="0">
                <a:hlinkClick r:id="rId8"/>
              </a:rPr>
              <a:t>https://discord.com/invite/7achjA9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Please fill out student survey </a:t>
            </a:r>
            <a:r>
              <a:rPr lang="en-US" dirty="0">
                <a:hlinkClick r:id="rId9"/>
              </a:rPr>
              <a:t>https://forms.gle/7M7qaHRUAZ4x5tPm8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Anonymous Feedback form new location </a:t>
            </a:r>
            <a:r>
              <a:rPr lang="en-US" dirty="0">
                <a:hlinkClick r:id="rId10"/>
              </a:rPr>
              <a:t>https://feedback.cs.washington.edu/</a:t>
            </a:r>
            <a:r>
              <a:rPr lang="en-US" dirty="0"/>
              <a:t> </a:t>
            </a:r>
          </a:p>
          <a:p>
            <a:pPr lvl="2"/>
            <a:r>
              <a:rPr lang="en-US" dirty="0"/>
              <a:t>#feedback on discord</a:t>
            </a:r>
          </a:p>
          <a:p>
            <a:pPr lvl="1"/>
            <a:r>
              <a:rPr lang="en-US" dirty="0"/>
              <a:t>Want to chat? Make an appointment with Kasey: </a:t>
            </a:r>
            <a:r>
              <a:rPr lang="en-US" dirty="0">
                <a:hlinkClick r:id="rId11"/>
              </a:rPr>
              <a:t>calendly.com/kasey-champion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E32D8-E782-9446-B880-AC9B6E72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71BF-4AB1-484D-83AE-0C22BFE38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7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01FE-A6D2-EA41-9512-6995B815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A4DEB-84EC-F34C-834B-158A7A85F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9" y="1463857"/>
            <a:ext cx="6413389" cy="4845504"/>
          </a:xfrm>
        </p:spPr>
        <p:txBody>
          <a:bodyPr/>
          <a:lstStyle/>
          <a:p>
            <a:r>
              <a:rPr lang="en-US" dirty="0"/>
              <a:t>Search for a given string within a given file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 [options] pattern [files]</a:t>
            </a:r>
          </a:p>
          <a:p>
            <a:pPr lvl="1"/>
            <a:r>
              <a:rPr lang="en-US" dirty="0"/>
              <a:t>EX: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 “computer”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/share/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/words</a:t>
            </a:r>
          </a:p>
          <a:p>
            <a:r>
              <a:rPr lang="en-US" dirty="0"/>
              <a:t>Helpful Options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dirty="0"/>
              <a:t>: prints count of lines with given pattern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-h </a:t>
            </a:r>
            <a:r>
              <a:rPr lang="en-US" dirty="0"/>
              <a:t>: display matched lines (without filenames)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: ignore case when matching 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-l </a:t>
            </a:r>
            <a:r>
              <a:rPr lang="en-US" dirty="0"/>
              <a:t>: display list of filenames with matches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EF436-DEAC-2E4E-8BF8-74B9A480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62DF4-3168-3E4B-A257-DEEE78F63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EABB81-E105-5846-9552-4BF8BBA30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435" y="378690"/>
            <a:ext cx="5188565" cy="604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D5E9A6-CEEE-B34B-A530-FE5A2729524B}"/>
              </a:ext>
            </a:extLst>
          </p:cNvPr>
          <p:cNvSpPr/>
          <p:nvPr/>
        </p:nvSpPr>
        <p:spPr>
          <a:xfrm>
            <a:off x="0" y="6410058"/>
            <a:ext cx="5916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https://www.geeksforgeeks.org/grep-command-in-unixlinux/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601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A20E8-A48C-474E-94E6-BAD23866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Grep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7BD35-E19C-034F-999A-F83B946CB5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79927-77E1-154D-AC98-8C40FA2E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6F6FD-4C0D-5F45-ACFB-0819ADBAA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4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FAFA9-AB82-1D4E-B03A-897A6164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6DA39-6A03-9C45-BAE8-625ED62B0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Stdout</a:t>
            </a:r>
            <a:r>
              <a:rPr lang="en-US" dirty="0"/>
              <a:t> &amp; stderr default to terminal</a:t>
            </a:r>
          </a:p>
          <a:p>
            <a:r>
              <a:rPr lang="en-US" dirty="0"/>
              <a:t>Redirect </a:t>
            </a:r>
            <a:r>
              <a:rPr lang="en-US" dirty="0" err="1"/>
              <a:t>stdout</a:t>
            </a:r>
            <a:r>
              <a:rPr lang="en-US" dirty="0"/>
              <a:t> to a file </a:t>
            </a:r>
          </a:p>
          <a:p>
            <a:pPr lvl="1"/>
            <a:r>
              <a:rPr lang="en-US" dirty="0"/>
              <a:t>Adding &gt; &lt;file&gt; after a command will overwrite the given file with </a:t>
            </a:r>
            <a:r>
              <a:rPr lang="en-US" dirty="0" err="1"/>
              <a:t>stdout</a:t>
            </a:r>
            <a:endParaRPr lang="en-US" dirty="0"/>
          </a:p>
          <a:p>
            <a:pPr lvl="2"/>
            <a:r>
              <a:rPr lang="en-US" dirty="0"/>
              <a:t>EX: ./</a:t>
            </a:r>
            <a:r>
              <a:rPr lang="en-US" dirty="0" err="1"/>
              <a:t>myprogram</a:t>
            </a:r>
            <a:r>
              <a:rPr lang="en-US" dirty="0"/>
              <a:t> </a:t>
            </a:r>
            <a:r>
              <a:rPr lang="en-US" dirty="0" err="1"/>
              <a:t>args</a:t>
            </a:r>
            <a:r>
              <a:rPr lang="en-US" dirty="0"/>
              <a:t> &lt; </a:t>
            </a:r>
            <a:r>
              <a:rPr lang="en-US" dirty="0" err="1"/>
              <a:t>outfile</a:t>
            </a:r>
            <a:endParaRPr lang="en-US" dirty="0"/>
          </a:p>
          <a:p>
            <a:pPr lvl="1"/>
            <a:r>
              <a:rPr lang="en-US" dirty="0"/>
              <a:t>Adding &gt;&gt; &lt;file&gt; after a command will append </a:t>
            </a:r>
            <a:r>
              <a:rPr lang="en-US" dirty="0" err="1"/>
              <a:t>stdout</a:t>
            </a:r>
            <a:r>
              <a:rPr lang="en-US" dirty="0"/>
              <a:t> to the file’s existing content</a:t>
            </a:r>
          </a:p>
          <a:p>
            <a:pPr lvl="2"/>
            <a:r>
              <a:rPr lang="en-US" dirty="0"/>
              <a:t>EX: ./</a:t>
            </a:r>
            <a:r>
              <a:rPr lang="en-US" dirty="0" err="1"/>
              <a:t>myprogram</a:t>
            </a:r>
            <a:r>
              <a:rPr lang="en-US" dirty="0"/>
              <a:t> </a:t>
            </a:r>
            <a:r>
              <a:rPr lang="en-US" dirty="0" err="1"/>
              <a:t>args</a:t>
            </a:r>
            <a:r>
              <a:rPr lang="en-US" dirty="0"/>
              <a:t> &gt;&gt; </a:t>
            </a:r>
            <a:r>
              <a:rPr lang="en-US" dirty="0" err="1"/>
              <a:t>outfile</a:t>
            </a:r>
            <a:endParaRPr lang="en-US" dirty="0"/>
          </a:p>
          <a:p>
            <a:r>
              <a:rPr lang="en-US" dirty="0"/>
              <a:t>Stderr can be redirected using 2&gt; and 2&gt;&gt; because 2 represents “stderr”</a:t>
            </a:r>
          </a:p>
          <a:p>
            <a:r>
              <a:rPr lang="en-US" dirty="0"/>
              <a:t>If you leave an argument off some utilities they will process input from stdin</a:t>
            </a:r>
          </a:p>
          <a:p>
            <a:pPr lvl="1"/>
            <a:r>
              <a:rPr lang="en-US" dirty="0"/>
              <a:t>Ex: grep ‘</a:t>
            </a:r>
            <a:r>
              <a:rPr lang="en-US" dirty="0" err="1"/>
              <a:t>mystring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Will search through stdin </a:t>
            </a:r>
          </a:p>
          <a:p>
            <a:pPr lvl="1"/>
            <a:r>
              <a:rPr lang="en-US" dirty="0"/>
              <a:t>EX: foo&lt;bar</a:t>
            </a:r>
          </a:p>
          <a:p>
            <a:pPr lvl="2"/>
            <a:r>
              <a:rPr lang="en-US" dirty="0"/>
              <a:t>Runs the program foo, with stdin from file bar</a:t>
            </a:r>
          </a:p>
          <a:p>
            <a:r>
              <a:rPr lang="en-US" dirty="0"/>
              <a:t>Read command binds stdin tokens to shell variables</a:t>
            </a:r>
          </a:p>
          <a:p>
            <a:pPr lvl="1"/>
            <a:r>
              <a:rPr lang="en-US" dirty="0"/>
              <a:t>EX:</a:t>
            </a:r>
          </a:p>
          <a:p>
            <a:pPr lvl="2"/>
            <a:r>
              <a:rPr lang="en-US" dirty="0"/>
              <a:t>Cal &gt; </a:t>
            </a:r>
            <a:r>
              <a:rPr lang="en-US" dirty="0" err="1"/>
              <a:t>cal.txt</a:t>
            </a:r>
            <a:endParaRPr lang="en-US" dirty="0"/>
          </a:p>
          <a:p>
            <a:pPr lvl="2"/>
            <a:r>
              <a:rPr lang="en-US" dirty="0"/>
              <a:t>Read month year &lt; </a:t>
            </a:r>
            <a:r>
              <a:rPr lang="en-US" dirty="0" err="1"/>
              <a:t>cal.txt</a:t>
            </a:r>
            <a:endParaRPr lang="en-US" dirty="0"/>
          </a:p>
          <a:p>
            <a:pPr lvl="2"/>
            <a:r>
              <a:rPr lang="en-US" dirty="0"/>
              <a:t>Echo $month of $year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E59D0-2FAC-A54F-B431-23155E5E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70905-1FD2-9043-ACD3-9205AAC7A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58683B-6DC6-1140-8157-5957FCBF2E4B}"/>
              </a:ext>
            </a:extLst>
          </p:cNvPr>
          <p:cNvSpPr/>
          <p:nvPr/>
        </p:nvSpPr>
        <p:spPr>
          <a:xfrm>
            <a:off x="72868" y="641005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Read doesn't work with | because complicated reasons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AC4741-2CF7-EF4D-ADC6-6668B2D34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8" y="7526244"/>
            <a:ext cx="10896600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1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DEA4-5960-364C-8ED0-67890562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315D-046D-AC48-B97C-22A6BE9D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 – disk utilization – prints the disk size of each folder/file passed as </a:t>
            </a:r>
            <a:r>
              <a:rPr lang="en-US" dirty="0" err="1"/>
              <a:t>args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EX: du </a:t>
            </a:r>
            <a:r>
              <a:rPr lang="en-US" dirty="0" err="1"/>
              <a:t>myDir</a:t>
            </a:r>
            <a:r>
              <a:rPr lang="en-US" dirty="0"/>
              <a:t> </a:t>
            </a:r>
            <a:r>
              <a:rPr lang="en-US" dirty="0" err="1"/>
              <a:t>test.txt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Common options</a:t>
            </a:r>
          </a:p>
          <a:p>
            <a:pPr marL="0" indent="0">
              <a:buNone/>
            </a:pPr>
            <a:r>
              <a:rPr lang="en-US" dirty="0"/>
              <a:t>-h for human readable (Kilobytes, Megabytes, Gigabytes)</a:t>
            </a:r>
          </a:p>
          <a:p>
            <a:pPr marL="0" indent="0">
              <a:buNone/>
            </a:pPr>
            <a:r>
              <a:rPr lang="en-US" dirty="0"/>
              <a:t>-d 1 limits the depth of the recursion to 1</a:t>
            </a:r>
            <a:r>
              <a:rPr lang="en-US" baseline="30000" dirty="0"/>
              <a:t>st</a:t>
            </a:r>
            <a:r>
              <a:rPr lang="en-US" dirty="0"/>
              <a:t> level of directories</a:t>
            </a:r>
          </a:p>
          <a:p>
            <a:pPr marL="0" indent="0">
              <a:buNone/>
            </a:pPr>
            <a:r>
              <a:rPr lang="en-US" dirty="0"/>
              <a:t>EX: du – h –d 1 .</a:t>
            </a:r>
          </a:p>
          <a:p>
            <a:pPr>
              <a:buFontTx/>
              <a:buChar char="-"/>
            </a:pPr>
            <a:r>
              <a:rPr lang="en-US" dirty="0"/>
              <a:t>Prints the size of all the files/folders in the current directory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 – prints current month and year with a text image of the current month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4D93E-2F17-644C-BFDF-0EDD7D87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8B644-4BC0-7340-9481-B5792AA56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1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E6B2C-FB43-FB4C-BD9F-B6C5E306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Piping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E1E3C-5584-1945-896B-D3F3D8ED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feed the </a:t>
            </a:r>
            <a:r>
              <a:rPr lang="en-US" dirty="0" err="1"/>
              <a:t>stdout</a:t>
            </a:r>
            <a:r>
              <a:rPr lang="en-US" dirty="0"/>
              <a:t> of one process to the stdin of another using a pipe (“|”)</a:t>
            </a:r>
          </a:p>
          <a:p>
            <a:pPr lvl="1"/>
            <a:r>
              <a:rPr lang="en-US" dirty="0"/>
              <a:t>Data flows from process to the other through multiple transformations seamlessly</a:t>
            </a:r>
          </a:p>
          <a:p>
            <a:pPr lvl="1"/>
            <a:r>
              <a:rPr lang="en-US" dirty="0"/>
              <a:t>Similar to redirection, but specifically passes streams into other programs instead of their defaults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lvl="1"/>
            <a:r>
              <a:rPr lang="en-US" dirty="0"/>
              <a:t>Instead of:</a:t>
            </a:r>
          </a:p>
          <a:p>
            <a:pPr lvl="2"/>
            <a:r>
              <a:rPr lang="en-US" dirty="0"/>
              <a:t>du –h –d 1 . &gt; </a:t>
            </a:r>
            <a:r>
              <a:rPr lang="en-US" dirty="0" err="1"/>
              <a:t>sizes.txt</a:t>
            </a:r>
            <a:endParaRPr lang="en-US" dirty="0"/>
          </a:p>
          <a:p>
            <a:pPr lvl="2"/>
            <a:r>
              <a:rPr lang="en-US" dirty="0"/>
              <a:t>grep ‘M’ </a:t>
            </a:r>
            <a:r>
              <a:rPr lang="en-US" dirty="0" err="1"/>
              <a:t>sizes.txt</a:t>
            </a:r>
            <a:endParaRPr lang="en-US" dirty="0"/>
          </a:p>
          <a:p>
            <a:pPr lvl="1"/>
            <a:r>
              <a:rPr lang="en-US" dirty="0"/>
              <a:t>We can use piping</a:t>
            </a:r>
          </a:p>
          <a:p>
            <a:pPr lvl="2"/>
            <a:r>
              <a:rPr lang="en-US" dirty="0"/>
              <a:t>du – h –d 1 . | grep ‘M’</a:t>
            </a:r>
          </a:p>
          <a:p>
            <a:r>
              <a:rPr lang="en-US" dirty="0"/>
              <a:t>Piping is effective when you have one set of data that needs to be transformed multiple times</a:t>
            </a:r>
          </a:p>
          <a:p>
            <a:pPr lvl="1"/>
            <a:r>
              <a:rPr lang="en-US" dirty="0"/>
              <a:t>Cmd1 | cmd2 – pipe output of cmd1 into input of cmd2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5C4F6-EB16-6A48-B0FB-805251ED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30523-6B3E-5044-8455-ECFA77067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59F0DE-2706-5948-83AF-B86EBD3AA9ED}"/>
              </a:ext>
            </a:extLst>
          </p:cNvPr>
          <p:cNvSpPr/>
          <p:nvPr/>
        </p:nvSpPr>
        <p:spPr>
          <a:xfrm>
            <a:off x="0" y="6429565"/>
            <a:ext cx="2688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Video: The Magic of Piping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0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A340-3A88-9F44-AEBC-8E5E5D63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Stream Redirection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AD713-8726-A745-AFBC-CB20DD4100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94B71-A477-CA41-A0B4-FA7194E4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C6D2D-FA12-6B44-A58C-0251C4823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0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1471-E523-074F-B91E-C257777A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A2150-AE3B-2446-A78E-77C6823E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chmod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2010A-66EF-7745-B61E-BA04C548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484D0-CE6E-4A4C-9D09-97596CE5B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77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3292</TotalTime>
  <Words>1057</Words>
  <Application>Microsoft Macintosh PowerPoint</Application>
  <PresentationFormat>Widescreen</PresentationFormat>
  <Paragraphs>127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Courier New</vt:lpstr>
      <vt:lpstr>Segoe UI</vt:lpstr>
      <vt:lpstr>Segoe UI Light</vt:lpstr>
      <vt:lpstr>Segoe UI Semilight</vt:lpstr>
      <vt:lpstr>Tw Cen MT</vt:lpstr>
      <vt:lpstr>Wingdings</vt:lpstr>
      <vt:lpstr>Wingdings 3</vt:lpstr>
      <vt:lpstr>Integral</vt:lpstr>
      <vt:lpstr>Lecture 4: Working with grep and redirects</vt:lpstr>
      <vt:lpstr>Administrivia</vt:lpstr>
      <vt:lpstr>grep</vt:lpstr>
      <vt:lpstr>Demo: Grep</vt:lpstr>
      <vt:lpstr>Redirecting Streams</vt:lpstr>
      <vt:lpstr>Some more commands</vt:lpstr>
      <vt:lpstr>I/O Piping</vt:lpstr>
      <vt:lpstr>Demo: Stream Redirection</vt:lpstr>
      <vt:lpstr>File Permissions</vt:lpstr>
      <vt:lpstr>Writing your own script files</vt:lpstr>
      <vt:lpstr>Lists in Bash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111</cp:revision>
  <dcterms:created xsi:type="dcterms:W3CDTF">2018-03-22T00:41:11Z</dcterms:created>
  <dcterms:modified xsi:type="dcterms:W3CDTF">2020-10-07T17:45:52Z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