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65" r:id="rId3"/>
    <p:sldId id="266" r:id="rId4"/>
    <p:sldId id="268" r:id="rId5"/>
    <p:sldId id="269" r:id="rId6"/>
    <p:sldId id="264" r:id="rId7"/>
    <p:sldId id="260" r:id="rId8"/>
    <p:sldId id="257" r:id="rId9"/>
    <p:sldId id="258" r:id="rId10"/>
    <p:sldId id="259" r:id="rId11"/>
    <p:sldId id="261" r:id="rId12"/>
    <p:sldId id="262" r:id="rId13"/>
    <p:sldId id="263" r:id="rId14"/>
    <p:sldId id="267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3282"/>
    <a:srgbClr val="B6A479"/>
    <a:srgbClr val="9B8ABE"/>
    <a:srgbClr val="7C5FAA"/>
    <a:srgbClr val="9383B2"/>
    <a:srgbClr val="8868B8"/>
    <a:srgbClr val="D8D8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40" autoAdjust="0"/>
    <p:restoredTop sz="82857"/>
  </p:normalViewPr>
  <p:slideViewPr>
    <p:cSldViewPr snapToGrid="0">
      <p:cViewPr>
        <p:scale>
          <a:sx n="70" d="100"/>
          <a:sy n="70" d="100"/>
        </p:scale>
        <p:origin x="608" y="4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3A2DB0-ED42-4BA9-97D4-3103DF415320}" type="datetimeFigureOut">
              <a:rPr lang="en-US" smtClean="0"/>
              <a:t>10/13/20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B336D0-BB87-4158-9DDA-BA914A234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509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3754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5447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557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rgbClr val="4C3282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dirty="0"/>
              <a:t>CSE 374: Intermediate Programming Concepts and Tools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5EC2F33-17DA-436E-A851-E42A0D33E292}" type="datetime1">
              <a:rPr lang="en-US" smtClean="0"/>
              <a:t>10/13/20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Cherry blossoms on Grant Lane">
            <a:extLst>
              <a:ext uri="{FF2B5EF4-FFF2-40B4-BE49-F238E27FC236}">
                <a16:creationId xmlns:a16="http://schemas.microsoft.com/office/drawing/2014/main" id="{E196A663-22E9-46AF-AE76-3031B2F2C7B5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34" b="13442"/>
          <a:stretch/>
        </p:blipFill>
        <p:spPr bwMode="auto">
          <a:xfrm>
            <a:off x="-3" y="-1"/>
            <a:ext cx="12192002" cy="459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777136A5-CCDF-7749-9565-A649BF57D3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CSE 374 au 20 - Kasey Champion</a:t>
            </a:r>
          </a:p>
        </p:txBody>
      </p:sp>
    </p:spTree>
    <p:extLst>
      <p:ext uri="{BB962C8B-B14F-4D97-AF65-F5344CB8AC3E}">
        <p14:creationId xmlns:p14="http://schemas.microsoft.com/office/powerpoint/2010/main" val="634505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 userDrawn="1"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D116-9EEC-4608-812B-930500586DFA}" type="datetime1">
              <a:rPr lang="en-US" smtClean="0"/>
              <a:t>10/13/20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 userDrawn="1"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9B8A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 userDrawn="1"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24FE77B7-BBC2-4B4A-872D-3AFC72D459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CSE 374 au 20 - Kasey Champion</a:t>
            </a:r>
          </a:p>
        </p:txBody>
      </p:sp>
    </p:spTree>
    <p:extLst>
      <p:ext uri="{BB962C8B-B14F-4D97-AF65-F5344CB8AC3E}">
        <p14:creationId xmlns:p14="http://schemas.microsoft.com/office/powerpoint/2010/main" val="2062775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C2204-D29B-4470-B3F3-74BB4720C8BD}" type="datetime1">
              <a:rPr lang="en-US" smtClean="0"/>
              <a:t>10/13/20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C2750F5-16E8-CE42-83FD-9E5B554151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CSE 374 au 20 - Kasey Champion</a:t>
            </a:r>
          </a:p>
        </p:txBody>
      </p:sp>
    </p:spTree>
    <p:extLst>
      <p:ext uri="{BB962C8B-B14F-4D97-AF65-F5344CB8AC3E}">
        <p14:creationId xmlns:p14="http://schemas.microsoft.com/office/powerpoint/2010/main" val="1650391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  <a:tabLst/>
              <a:defRPr sz="1800">
                <a:solidFill>
                  <a:srgbClr val="4C328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CSE 374: Intermediate Programming Concepts and Tools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7A1C4-F49F-4502-B33D-B8ED0A36CCF4}" type="datetime1">
              <a:rPr lang="en-US" smtClean="0"/>
              <a:t>10/13/20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648D5E4E-A6FB-D94F-9FEF-9B1CF5D59A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CSE 374 au 20 - Kasey Champion</a:t>
            </a:r>
          </a:p>
        </p:txBody>
      </p:sp>
    </p:spTree>
    <p:extLst>
      <p:ext uri="{BB962C8B-B14F-4D97-AF65-F5344CB8AC3E}">
        <p14:creationId xmlns:p14="http://schemas.microsoft.com/office/powerpoint/2010/main" val="4047576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2562C-2DAC-44DC-8D70-6EE9220D4C24}" type="datetime1">
              <a:rPr lang="en-US" smtClean="0"/>
              <a:t>10/13/20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3BDF9A03-A647-0A49-B4D1-51696656F4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CSE 374 au 20 - Kasey Champion</a:t>
            </a:r>
          </a:p>
        </p:txBody>
      </p:sp>
    </p:spTree>
    <p:extLst>
      <p:ext uri="{BB962C8B-B14F-4D97-AF65-F5344CB8AC3E}">
        <p14:creationId xmlns:p14="http://schemas.microsoft.com/office/powerpoint/2010/main" val="876663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AD04B-10FF-4801-A134-D6688E0221BA}" type="datetime1">
              <a:rPr lang="en-US" smtClean="0"/>
              <a:t>10/13/20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7A672043-7D57-D34C-A6B9-125CE024B8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CSE 374 au 20 - Kasey Champion</a:t>
            </a:r>
          </a:p>
        </p:txBody>
      </p:sp>
    </p:spTree>
    <p:extLst>
      <p:ext uri="{BB962C8B-B14F-4D97-AF65-F5344CB8AC3E}">
        <p14:creationId xmlns:p14="http://schemas.microsoft.com/office/powerpoint/2010/main" val="840103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EC20A-4AF7-4E30-ADB3-371D26C74958}" type="datetime1">
              <a:rPr lang="en-US" smtClean="0"/>
              <a:t>10/13/20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5297E64-BCFC-F440-A136-6F44B04F82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CSE 374 au 20 - Kasey Champion</a:t>
            </a:r>
          </a:p>
        </p:txBody>
      </p:sp>
    </p:spTree>
    <p:extLst>
      <p:ext uri="{BB962C8B-B14F-4D97-AF65-F5344CB8AC3E}">
        <p14:creationId xmlns:p14="http://schemas.microsoft.com/office/powerpoint/2010/main" val="875337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216E4-2A0B-4B27-A3A8-D1D355A92CC7}" type="datetime1">
              <a:rPr lang="en-US" smtClean="0"/>
              <a:t>10/13/20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ED1032-CE21-D445-A25A-D81A5C5428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CSE 374 au 20 - Kasey Champion</a:t>
            </a:r>
          </a:p>
        </p:txBody>
      </p:sp>
    </p:spTree>
    <p:extLst>
      <p:ext uri="{BB962C8B-B14F-4D97-AF65-F5344CB8AC3E}">
        <p14:creationId xmlns:p14="http://schemas.microsoft.com/office/powerpoint/2010/main" val="251561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 dirty="0"/>
              <a:t>CSE 374: Intermediate Programming Concepts and Tools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2EE2-AF54-4C36-93AD-A5D9C8C4F0E5}" type="datetime1">
              <a:rPr lang="en-US" smtClean="0"/>
              <a:t>10/13/20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519901B-C8BF-D74C-8C02-F6E47C638B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CSE 374 au 20 - Kasey Champion</a:t>
            </a:r>
          </a:p>
        </p:txBody>
      </p:sp>
    </p:spTree>
    <p:extLst>
      <p:ext uri="{BB962C8B-B14F-4D97-AF65-F5344CB8AC3E}">
        <p14:creationId xmlns:p14="http://schemas.microsoft.com/office/powerpoint/2010/main" val="2077797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D116-9EEC-4608-812B-930500586DFA}" type="datetime1">
              <a:rPr lang="en-US" smtClean="0"/>
              <a:t>10/13/20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 userDrawn="1"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9B8A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 userDrawn="1"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 userDrawn="1"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ooter Placeholder 4">
            <a:extLst>
              <a:ext uri="{FF2B5EF4-FFF2-40B4-BE49-F238E27FC236}">
                <a16:creationId xmlns:a16="http://schemas.microsoft.com/office/drawing/2014/main" id="{DE4D8F51-FF20-7E48-9B67-C26761DE91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CSE 374 au 20 - Kasey Champion</a:t>
            </a:r>
          </a:p>
        </p:txBody>
      </p:sp>
    </p:spTree>
    <p:extLst>
      <p:ext uri="{BB962C8B-B14F-4D97-AF65-F5344CB8AC3E}">
        <p14:creationId xmlns:p14="http://schemas.microsoft.com/office/powerpoint/2010/main" val="3940533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20B1D116-9EEC-4608-812B-930500586DFA}" type="datetime1">
              <a:rPr lang="en-US" smtClean="0"/>
              <a:pPr/>
              <a:t>10/13/20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CSE 374 au 20 - Kasey Champion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EB191F82-15E6-F349-8A3D-4B4FFFC58E28}"/>
              </a:ext>
            </a:extLst>
          </p:cNvPr>
          <p:cNvSpPr/>
          <p:nvPr userDrawn="1"/>
        </p:nvSpPr>
        <p:spPr>
          <a:xfrm>
            <a:off x="-914400" y="0"/>
            <a:ext cx="914400" cy="914400"/>
          </a:xfrm>
          <a:prstGeom prst="rect">
            <a:avLst/>
          </a:prstGeom>
          <a:solidFill>
            <a:srgbClr val="B6A479"/>
          </a:solidFill>
          <a:ln>
            <a:solidFill>
              <a:srgbClr val="B6A4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FA9E24-0349-D242-A7B1-11303AD41C24}"/>
              </a:ext>
            </a:extLst>
          </p:cNvPr>
          <p:cNvSpPr/>
          <p:nvPr userDrawn="1"/>
        </p:nvSpPr>
        <p:spPr>
          <a:xfrm>
            <a:off x="-914400" y="914400"/>
            <a:ext cx="914400" cy="914400"/>
          </a:xfrm>
          <a:prstGeom prst="rect">
            <a:avLst/>
          </a:prstGeom>
          <a:solidFill>
            <a:srgbClr val="4C3282"/>
          </a:solidFill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1E56B35-F607-3748-B5F2-0667175BB481}"/>
              </a:ext>
            </a:extLst>
          </p:cNvPr>
          <p:cNvSpPr/>
          <p:nvPr userDrawn="1"/>
        </p:nvSpPr>
        <p:spPr>
          <a:xfrm>
            <a:off x="-914400" y="1840457"/>
            <a:ext cx="914400" cy="914400"/>
          </a:xfrm>
          <a:prstGeom prst="rect">
            <a:avLst/>
          </a:prstGeom>
          <a:solidFill>
            <a:srgbClr val="7C5FAA"/>
          </a:solidFill>
          <a:ln>
            <a:solidFill>
              <a:srgbClr val="7C5F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F0C8F48-EE4F-0249-BE10-1C1B8834D291}"/>
              </a:ext>
            </a:extLst>
          </p:cNvPr>
          <p:cNvSpPr/>
          <p:nvPr userDrawn="1"/>
        </p:nvSpPr>
        <p:spPr>
          <a:xfrm>
            <a:off x="-914400" y="2754857"/>
            <a:ext cx="914400" cy="914400"/>
          </a:xfrm>
          <a:prstGeom prst="rect">
            <a:avLst/>
          </a:prstGeom>
          <a:solidFill>
            <a:srgbClr val="9B8ABE"/>
          </a:solidFill>
          <a:ln>
            <a:solidFill>
              <a:srgbClr val="9B8A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814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9" r:id="rId8"/>
    <p:sldLayoutId id="2147483670" r:id="rId9"/>
    <p:sldLayoutId id="2147483671" r:id="rId10"/>
  </p:sldLayoutIdLs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rgbClr val="4C3282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rgbClr val="4C3282"/>
        </a:buClr>
        <a:buSzPct val="100000"/>
        <a:buFont typeface="Wingdings" pitchFamily="2" charset="2"/>
        <a:buChar char="§"/>
        <a:defRPr sz="22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pollev.com/cse374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pollev.com/cse374" TargetMode="Externa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gle/2nqB8HnAHhXeLWCD7" TargetMode="External"/><Relationship Id="rId2" Type="http://schemas.openxmlformats.org/officeDocument/2006/relationships/hyperlink" Target="https://forms.gle/SDNkjSfmB7GLsFrT6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oom.com/share/f0c7d5ca38ce45d58bd3b32ddbe5551d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homepages.uc.edu/~thomam/Intro_Unix_Text/File_System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B674C-AD1D-4C9D-88D4-76616DF5B2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Lecture 2: Meet the Linux Shell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5873D0-155C-4A49-BE31-7C26918C8D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374: Intermediate Programming Concepts and Tools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ADF771-CBF5-4810-A04A-36DE8C4CC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9EAEDCA-3D29-8341-8AB2-4FE2065E0BED}"/>
              </a:ext>
            </a:extLst>
          </p:cNvPr>
          <p:cNvSpPr/>
          <p:nvPr/>
        </p:nvSpPr>
        <p:spPr>
          <a:xfrm>
            <a:off x="8107102" y="317965"/>
            <a:ext cx="3703898" cy="2978084"/>
          </a:xfrm>
          <a:prstGeom prst="rect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latin typeface="Calibri" panose="020F0502020204030204" pitchFamily="34" charset="0"/>
                <a:cs typeface="Calibri" panose="020F0502020204030204" pitchFamily="34" charset="0"/>
              </a:rPr>
              <a:t>Lecture Participation Poll #2</a:t>
            </a:r>
          </a:p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Log onto </a:t>
            </a:r>
            <a:r>
              <a:rPr lang="en-US" dirty="0" err="1">
                <a:solidFill>
                  <a:srgbClr val="AB96D4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pollev.com</a:t>
            </a:r>
            <a:r>
              <a:rPr lang="en-US" dirty="0">
                <a:solidFill>
                  <a:srgbClr val="AB96D4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/cse374 </a:t>
            </a:r>
            <a:endParaRPr lang="en-US" dirty="0">
              <a:solidFill>
                <a:srgbClr val="AB96D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Text CSE374 to 22333</a:t>
            </a:r>
          </a:p>
        </p:txBody>
      </p:sp>
    </p:spTree>
    <p:extLst>
      <p:ext uri="{BB962C8B-B14F-4D97-AF65-F5344CB8AC3E}">
        <p14:creationId xmlns:p14="http://schemas.microsoft.com/office/powerpoint/2010/main" val="2498527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2FEA1-655C-1944-BB1E-94DAD779F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Navigating the File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F693DE-85FE-6C4F-9256-965AD4C2CC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cd – change directory</a:t>
            </a:r>
          </a:p>
          <a:p>
            <a:pPr lvl="1"/>
            <a:r>
              <a:rPr lang="en-US" dirty="0"/>
              <a:t>cd &lt;file path&gt;</a:t>
            </a:r>
          </a:p>
          <a:p>
            <a:r>
              <a:rPr lang="en-US" dirty="0"/>
              <a:t>Terminal commands for paths</a:t>
            </a:r>
          </a:p>
          <a:p>
            <a:pPr lvl="1"/>
            <a:r>
              <a:rPr lang="en-US" dirty="0"/>
              <a:t>~ your home directory</a:t>
            </a:r>
          </a:p>
          <a:p>
            <a:pPr lvl="2"/>
            <a:r>
              <a:rPr lang="en-US" dirty="0"/>
              <a:t>EX: cd ~ #change location to home directory</a:t>
            </a:r>
          </a:p>
          <a:p>
            <a:pPr lvl="1"/>
            <a:r>
              <a:rPr lang="en-US" dirty="0"/>
              <a:t>. current directory</a:t>
            </a:r>
          </a:p>
          <a:p>
            <a:pPr lvl="1"/>
            <a:r>
              <a:rPr lang="en-US" dirty="0"/>
              <a:t>.. parent directory</a:t>
            </a:r>
          </a:p>
          <a:p>
            <a:pPr lvl="2"/>
            <a:r>
              <a:rPr lang="en-US" dirty="0"/>
              <a:t>EX: ls .. #print contents of parent directory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722FDD-F860-004F-A83C-A8ED25971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78A066-4042-1B4B-A409-42E0E7E059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4E9309-8FF1-864C-B6DA-EADD81A86D4A}"/>
              </a:ext>
            </a:extLst>
          </p:cNvPr>
          <p:cNvSpPr txBox="1"/>
          <p:nvPr/>
        </p:nvSpPr>
        <p:spPr>
          <a:xfrm>
            <a:off x="6762162" y="1690062"/>
            <a:ext cx="504883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Beef up:</a:t>
            </a:r>
          </a:p>
          <a:p>
            <a:pPr marL="571500" indent="-571500">
              <a:buFontTx/>
              <a:buChar char="-"/>
            </a:pPr>
            <a:r>
              <a:rPr lang="en-US" sz="4400" b="1" dirty="0">
                <a:solidFill>
                  <a:srgbClr val="FF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Change this slide to be about navigating the file system with bash</a:t>
            </a:r>
          </a:p>
          <a:p>
            <a:pPr marL="571500" indent="-571500">
              <a:buFontTx/>
              <a:buChar char="-"/>
            </a:pPr>
            <a:r>
              <a:rPr lang="en-US" sz="4400" b="1" dirty="0">
                <a:solidFill>
                  <a:srgbClr val="FF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Recursive traversal vs non</a:t>
            </a:r>
          </a:p>
        </p:txBody>
      </p:sp>
    </p:spTree>
    <p:extLst>
      <p:ext uri="{BB962C8B-B14F-4D97-AF65-F5344CB8AC3E}">
        <p14:creationId xmlns:p14="http://schemas.microsoft.com/office/powerpoint/2010/main" val="7642214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DF781-892E-574B-97F5-261376DB5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Useful Commands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315B96-74D5-1040-A713-B9C652857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52FF66-70A9-8B4A-9A65-0A201D1D8A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96CE860A-7A15-F34B-8CDF-614CD1200C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5308404"/>
              </p:ext>
            </p:extLst>
          </p:nvPr>
        </p:nvGraphicFramePr>
        <p:xfrm>
          <a:off x="575238" y="1580974"/>
          <a:ext cx="11187258" cy="46003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0729">
                  <a:extLst>
                    <a:ext uri="{9D8B030D-6E8A-4147-A177-3AD203B41FA5}">
                      <a16:colId xmlns:a16="http://schemas.microsoft.com/office/drawing/2014/main" val="380875319"/>
                    </a:ext>
                  </a:extLst>
                </a:gridCol>
                <a:gridCol w="4590288">
                  <a:extLst>
                    <a:ext uri="{9D8B030D-6E8A-4147-A177-3AD203B41FA5}">
                      <a16:colId xmlns:a16="http://schemas.microsoft.com/office/drawing/2014/main" val="2470025759"/>
                    </a:ext>
                  </a:extLst>
                </a:gridCol>
                <a:gridCol w="2856241">
                  <a:extLst>
                    <a:ext uri="{9D8B030D-6E8A-4147-A177-3AD203B41FA5}">
                      <a16:colId xmlns:a16="http://schemas.microsoft.com/office/drawing/2014/main" val="4194247219"/>
                    </a:ext>
                  </a:extLst>
                </a:gridCol>
              </a:tblGrid>
              <a:tr h="392321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Command</a:t>
                      </a:r>
                    </a:p>
                  </a:txBody>
                  <a:tcPr>
                    <a:solidFill>
                      <a:srgbClr val="4C328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Operation</a:t>
                      </a:r>
                    </a:p>
                  </a:txBody>
                  <a:tcPr>
                    <a:solidFill>
                      <a:srgbClr val="4C328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Example</a:t>
                      </a:r>
                    </a:p>
                  </a:txBody>
                  <a:tcPr>
                    <a:solidFill>
                      <a:srgbClr val="4C32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222764"/>
                  </a:ext>
                </a:extLst>
              </a:tr>
              <a:tr h="392321">
                <a:tc>
                  <a:txBody>
                    <a:bodyPr/>
                    <a:lstStyle/>
                    <a:p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See folder contents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ls -l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5011444"/>
                  </a:ext>
                </a:extLst>
              </a:tr>
              <a:tr h="392321">
                <a:tc>
                  <a:txBody>
                    <a:bodyPr/>
                    <a:lstStyle/>
                    <a:p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cd &lt;</a:t>
                      </a:r>
                      <a:r>
                        <a:rPr lang="en-US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folderName</a:t>
                      </a: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&gt;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Move into given folder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cs Downloads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190545"/>
                  </a:ext>
                </a:extLst>
              </a:tr>
              <a:tr h="392321">
                <a:tc>
                  <a:txBody>
                    <a:bodyPr/>
                    <a:lstStyle/>
                    <a:p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cp &lt;source&gt; &lt;destination&gt;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Make a copy of given file in given destination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cp </a:t>
                      </a:r>
                      <a:r>
                        <a:rPr lang="en-US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file.txt</a:t>
                      </a: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myDir</a:t>
                      </a: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/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3483255"/>
                  </a:ext>
                </a:extLst>
              </a:tr>
              <a:tr h="677157">
                <a:tc>
                  <a:txBody>
                    <a:bodyPr/>
                    <a:lstStyle/>
                    <a:p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mv &lt;</a:t>
                      </a:r>
                      <a:r>
                        <a:rPr lang="en-US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oldName</a:t>
                      </a: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&gt; &lt;newname&gt;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Rename or move given existing file to given name/destination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mv </a:t>
                      </a:r>
                      <a:r>
                        <a:rPr lang="en-US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fil.txt</a:t>
                      </a: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file.txt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1105399"/>
                  </a:ext>
                </a:extLst>
              </a:tr>
              <a:tr h="392321">
                <a:tc>
                  <a:txBody>
                    <a:bodyPr/>
                    <a:lstStyle/>
                    <a:p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cat &lt;</a:t>
                      </a:r>
                      <a:r>
                        <a:rPr lang="en-US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fileName</a:t>
                      </a: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&gt;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Print file contents to terminal window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cat </a:t>
                      </a:r>
                      <a:r>
                        <a:rPr lang="en-US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file.txt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2729755"/>
                  </a:ext>
                </a:extLst>
              </a:tr>
              <a:tr h="392321">
                <a:tc>
                  <a:txBody>
                    <a:bodyPr/>
                    <a:lstStyle/>
                    <a:p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touch &lt;filename&gt;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Create empty file with given name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touch </a:t>
                      </a:r>
                      <a:r>
                        <a:rPr lang="en-US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file.txt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6493206"/>
                  </a:ext>
                </a:extLst>
              </a:tr>
              <a:tr h="392321">
                <a:tc>
                  <a:txBody>
                    <a:bodyPr/>
                    <a:lstStyle/>
                    <a:p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echo &lt;string&gt;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Print given string to terminal window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echo “hello world”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1335638"/>
                  </a:ext>
                </a:extLst>
              </a:tr>
              <a:tr h="392321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pwd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Print working directory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pwd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3773109"/>
                  </a:ext>
                </a:extLst>
              </a:tr>
              <a:tr h="392321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mkdir</a:t>
                      </a: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&lt;</a:t>
                      </a:r>
                      <a:r>
                        <a:rPr lang="en-US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directoryName</a:t>
                      </a: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&gt;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Create an empty directory at location specified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mkdir</a:t>
                      </a: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~/</a:t>
                      </a:r>
                      <a:r>
                        <a:rPr lang="en-US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newDir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6697040"/>
                  </a:ext>
                </a:extLst>
              </a:tr>
              <a:tr h="392321">
                <a:tc>
                  <a:txBody>
                    <a:bodyPr/>
                    <a:lstStyle/>
                    <a:p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exit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Exit the shell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exit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5823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53129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49DDA-6D44-B348-B2DE-4F344B7F5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Useful Commands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A7E626-A9C9-2D4C-A5B8-6F95AD605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98EA3B-5163-B44E-A188-83BCF2DCBE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56ED2772-B22A-6842-BF8B-BB4BA604D7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5807743"/>
              </p:ext>
            </p:extLst>
          </p:nvPr>
        </p:nvGraphicFramePr>
        <p:xfrm>
          <a:off x="623742" y="1665924"/>
          <a:ext cx="11187258" cy="322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51219">
                  <a:extLst>
                    <a:ext uri="{9D8B030D-6E8A-4147-A177-3AD203B41FA5}">
                      <a16:colId xmlns:a16="http://schemas.microsoft.com/office/drawing/2014/main" val="380875319"/>
                    </a:ext>
                  </a:extLst>
                </a:gridCol>
                <a:gridCol w="3406953">
                  <a:extLst>
                    <a:ext uri="{9D8B030D-6E8A-4147-A177-3AD203B41FA5}">
                      <a16:colId xmlns:a16="http://schemas.microsoft.com/office/drawing/2014/main" val="2470025759"/>
                    </a:ext>
                  </a:extLst>
                </a:gridCol>
                <a:gridCol w="3729086">
                  <a:extLst>
                    <a:ext uri="{9D8B030D-6E8A-4147-A177-3AD203B41FA5}">
                      <a16:colId xmlns:a16="http://schemas.microsoft.com/office/drawing/2014/main" val="4194247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Command</a:t>
                      </a:r>
                    </a:p>
                  </a:txBody>
                  <a:tcPr>
                    <a:solidFill>
                      <a:srgbClr val="4C328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Operation</a:t>
                      </a:r>
                    </a:p>
                  </a:txBody>
                  <a:tcPr>
                    <a:solidFill>
                      <a:srgbClr val="4C328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Example</a:t>
                      </a:r>
                    </a:p>
                  </a:txBody>
                  <a:tcPr>
                    <a:solidFill>
                      <a:srgbClr val="4C32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222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pico</a:t>
                      </a: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&lt;</a:t>
                      </a:r>
                      <a:r>
                        <a:rPr lang="en-US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fileName</a:t>
                      </a: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&gt;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Create or edit files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pico</a:t>
                      </a: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filename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50114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echo &lt;text&gt;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Print text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echo hello world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1905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pwd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Print working directory’s absolute path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pwd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34832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touch &lt;filename&gt;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Create empty file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touch filename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1105399"/>
                  </a:ext>
                </a:extLst>
              </a:tr>
              <a:tr h="252139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mkdir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Create empty directory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mkdir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2729755"/>
                  </a:ext>
                </a:extLst>
              </a:tr>
              <a:tr h="252139">
                <a:tc>
                  <a:txBody>
                    <a:bodyPr/>
                    <a:lstStyle/>
                    <a:p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find –name &lt;filename&gt;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Search for file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0852016"/>
                  </a:ext>
                </a:extLst>
              </a:tr>
              <a:tr h="252139">
                <a:tc>
                  <a:txBody>
                    <a:bodyPr/>
                    <a:lstStyle/>
                    <a:p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exit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Exit the shell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426807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FA27A47-0EC1-D340-8A16-AF29298AB960}"/>
              </a:ext>
            </a:extLst>
          </p:cNvPr>
          <p:cNvSpPr txBox="1"/>
          <p:nvPr/>
        </p:nvSpPr>
        <p:spPr>
          <a:xfrm>
            <a:off x="5788495" y="1826029"/>
            <a:ext cx="504883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Moving files between machines</a:t>
            </a:r>
          </a:p>
          <a:p>
            <a:pPr marL="571500" indent="-571500">
              <a:buFontTx/>
              <a:buChar char="-"/>
            </a:pPr>
            <a:r>
              <a:rPr lang="en-US" sz="4400" b="1" dirty="0">
                <a:solidFill>
                  <a:srgbClr val="FF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Tar</a:t>
            </a:r>
          </a:p>
          <a:p>
            <a:pPr marL="571500" indent="-571500">
              <a:buFontTx/>
              <a:buChar char="-"/>
            </a:pPr>
            <a:r>
              <a:rPr lang="en-US" sz="4400" b="1" dirty="0" err="1">
                <a:solidFill>
                  <a:srgbClr val="FF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Wget</a:t>
            </a:r>
            <a:endParaRPr lang="en-US" sz="4400" b="1" dirty="0">
              <a:solidFill>
                <a:srgbClr val="FF000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571500" indent="-571500">
              <a:buFontTx/>
              <a:buChar char="-"/>
            </a:pPr>
            <a:r>
              <a:rPr lang="en-US" sz="4400" b="1" dirty="0" err="1">
                <a:solidFill>
                  <a:srgbClr val="FF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Scp</a:t>
            </a:r>
            <a:endParaRPr lang="en-US" sz="4400" b="1" dirty="0">
              <a:solidFill>
                <a:srgbClr val="FF000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571500" indent="-571500">
              <a:buFontTx/>
              <a:buChar char="-"/>
            </a:pPr>
            <a:r>
              <a:rPr lang="en-US" sz="4400" b="1" dirty="0" err="1">
                <a:solidFill>
                  <a:srgbClr val="FF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Filezilla</a:t>
            </a:r>
            <a:endParaRPr lang="en-US" sz="4400" b="1" dirty="0">
              <a:solidFill>
                <a:srgbClr val="FF000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7631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9C113-4060-3C4B-8C11-819538AB6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Demo: File Manipulation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EF940C-B266-7B47-A4E7-C9850D4058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7F963E-240D-1A44-9E71-7D14B5E82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295B5E-F922-744D-B544-A727744563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0317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DCA3B-8B59-CF41-840D-F8D07BBD3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B4EE08-7015-6545-988A-CCEE0CE8B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D90376-A38F-E948-BF4E-3036212E56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2ED732-83B9-1740-B144-FB7810DBCE87}"/>
              </a:ext>
            </a:extLst>
          </p:cNvPr>
          <p:cNvSpPr/>
          <p:nvPr/>
        </p:nvSpPr>
        <p:spPr>
          <a:xfrm>
            <a:off x="4259072" y="4533379"/>
            <a:ext cx="3703898" cy="1796229"/>
          </a:xfrm>
          <a:prstGeom prst="rect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latin typeface="Calibri" panose="020F0502020204030204" pitchFamily="34" charset="0"/>
                <a:cs typeface="Calibri" panose="020F0502020204030204" pitchFamily="34" charset="0"/>
              </a:rPr>
              <a:t>Lecture Participation Poll #2</a:t>
            </a:r>
          </a:p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Log onto </a:t>
            </a:r>
            <a:r>
              <a:rPr lang="en-US" dirty="0" err="1">
                <a:solidFill>
                  <a:srgbClr val="AB96D4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pollev.com</a:t>
            </a:r>
            <a:r>
              <a:rPr lang="en-US" dirty="0">
                <a:solidFill>
                  <a:srgbClr val="AB96D4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/cse374 </a:t>
            </a:r>
            <a:endParaRPr lang="en-US" dirty="0">
              <a:solidFill>
                <a:srgbClr val="AB96D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Text CSE374 to 22333</a:t>
            </a:r>
          </a:p>
        </p:txBody>
      </p:sp>
    </p:spTree>
    <p:extLst>
      <p:ext uri="{BB962C8B-B14F-4D97-AF65-F5344CB8AC3E}">
        <p14:creationId xmlns:p14="http://schemas.microsoft.com/office/powerpoint/2010/main" val="2376191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D7AC3-9282-CA45-9E69-6B9F7CA9E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Administrivia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BCC6CD-2801-8F41-9664-CEC9D2E82C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Exercise 0 will release today</a:t>
            </a:r>
          </a:p>
          <a:p>
            <a:r>
              <a:rPr lang="en-US" dirty="0"/>
              <a:t>Class webpage now live</a:t>
            </a:r>
          </a:p>
          <a:p>
            <a:r>
              <a:rPr lang="en-US" dirty="0"/>
              <a:t>Class discussion board available</a:t>
            </a:r>
          </a:p>
          <a:p>
            <a:r>
              <a:rPr lang="en-US" dirty="0"/>
              <a:t>Linux accounts will be available later this afternoon</a:t>
            </a:r>
          </a:p>
          <a:p>
            <a:pPr lvl="1"/>
            <a:r>
              <a:rPr lang="en-US" dirty="0"/>
              <a:t>Username = </a:t>
            </a:r>
            <a:r>
              <a:rPr lang="en-US" dirty="0" err="1"/>
              <a:t>uwnetid</a:t>
            </a:r>
            <a:endParaRPr lang="en-US" dirty="0"/>
          </a:p>
          <a:p>
            <a:pPr lvl="1"/>
            <a:r>
              <a:rPr lang="en-US" dirty="0"/>
              <a:t>Password = </a:t>
            </a:r>
            <a:r>
              <a:rPr lang="en-US" dirty="0" err="1"/>
              <a:t>tempPassword</a:t>
            </a:r>
            <a:endParaRPr lang="en-US" dirty="0"/>
          </a:p>
          <a:p>
            <a:r>
              <a:rPr lang="en-US" dirty="0"/>
              <a:t>Linux account issues? Fill out form: </a:t>
            </a:r>
            <a:r>
              <a:rPr lang="en-US" dirty="0">
                <a:hlinkClick r:id="rId2"/>
              </a:rPr>
              <a:t>https://forms.gle/SDNkjSfmB7GLsFrT6</a:t>
            </a:r>
            <a:r>
              <a:rPr lang="en-US" dirty="0"/>
              <a:t> </a:t>
            </a:r>
          </a:p>
          <a:p>
            <a:r>
              <a:rPr lang="en-US" dirty="0"/>
              <a:t>Fill out student survey: </a:t>
            </a:r>
            <a:r>
              <a:rPr lang="en-US" dirty="0">
                <a:hlinkClick r:id="rId3"/>
              </a:rPr>
              <a:t>https://forms.gle/2nqB8HnAHhXeLWCD7</a:t>
            </a:r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EB1771-BDFB-6B4F-ACB9-06D158011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F9F694-2F51-E744-B480-74E83980C1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70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95DC3-43E5-3141-9C5E-AC45FD141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 the Linux Shell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FBDC2C-EF69-734A-A77C-93583B04F5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4009460" cy="484550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 Text based interface for Linux operating system</a:t>
            </a:r>
          </a:p>
          <a:p>
            <a:r>
              <a:rPr lang="en-US" dirty="0"/>
              <a:t> We will be using the “Bash” shell</a:t>
            </a:r>
          </a:p>
          <a:p>
            <a:pPr lvl="1"/>
            <a:r>
              <a:rPr lang="en-US" dirty="0"/>
              <a:t>There are different versions, but for this course we will only be using bash</a:t>
            </a:r>
          </a:p>
          <a:p>
            <a:r>
              <a:rPr lang="en-US" dirty="0"/>
              <a:t>Use echo $SHELL to check which shell you are using</a:t>
            </a:r>
          </a:p>
          <a:p>
            <a:r>
              <a:rPr lang="en-US" dirty="0"/>
              <a:t>Bash in a </a:t>
            </a:r>
            <a:r>
              <a:rPr lang="en-US" dirty="0" err="1"/>
              <a:t>unix</a:t>
            </a:r>
            <a:r>
              <a:rPr lang="en-US" dirty="0"/>
              <a:t> shell and command language that is the default login shell for most Linux and MacOS</a:t>
            </a:r>
          </a:p>
          <a:p>
            <a:r>
              <a:rPr lang="en-US" dirty="0"/>
              <a:t>Interpreted, not compiled</a:t>
            </a:r>
          </a:p>
          <a:p>
            <a:pPr lvl="1"/>
            <a:r>
              <a:rPr lang="en-US" dirty="0"/>
              <a:t>You’re on your own when things go wrong</a:t>
            </a:r>
          </a:p>
          <a:p>
            <a:pPr marL="128016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BBE518-EB65-1A4F-BF54-D213EE76D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1D0930-ED83-6B49-8975-B9FF122562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9DDD304D-05D6-284F-81BB-50EB196305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742" y="1277943"/>
            <a:ext cx="7226300" cy="46228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A8FCE40-431B-4E4A-9B09-5B4622459E9E}"/>
              </a:ext>
            </a:extLst>
          </p:cNvPr>
          <p:cNvSpPr txBox="1"/>
          <p:nvPr/>
        </p:nvSpPr>
        <p:spPr>
          <a:xfrm>
            <a:off x="5974938" y="5900743"/>
            <a:ext cx="6094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Local MacOS terminal connecting to remote Linux machine </a:t>
            </a:r>
          </a:p>
        </p:txBody>
      </p:sp>
    </p:spTree>
    <p:extLst>
      <p:ext uri="{BB962C8B-B14F-4D97-AF65-F5344CB8AC3E}">
        <p14:creationId xmlns:p14="http://schemas.microsoft.com/office/powerpoint/2010/main" val="1866874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CDEB5-9D7B-9643-A4E3-CBA95A5C4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Commands in the Shell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7861C5-D220-7A40-9302-48ED1E2974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5520760" cy="4845504"/>
          </a:xfrm>
        </p:spPr>
        <p:txBody>
          <a:bodyPr/>
          <a:lstStyle/>
          <a:p>
            <a:r>
              <a:rPr lang="en-US" dirty="0"/>
              <a:t>The shell is a text-based interface that takes commands instead of clicks</a:t>
            </a:r>
          </a:p>
          <a:p>
            <a:r>
              <a:rPr lang="en-US" dirty="0"/>
              <a:t>Commands are pre-existing programs </a:t>
            </a:r>
          </a:p>
          <a:p>
            <a:pPr lvl="1"/>
            <a:r>
              <a:rPr lang="en-US" dirty="0"/>
              <a:t>&lt;command name&gt; &lt;options&gt; &lt;input || output&gt;</a:t>
            </a:r>
          </a:p>
          <a:p>
            <a:r>
              <a:rPr lang="en-US" dirty="0"/>
              <a:t>To learn about an individual command use “man”</a:t>
            </a:r>
          </a:p>
          <a:p>
            <a:pPr lvl="1"/>
            <a:r>
              <a:rPr lang="en-US" dirty="0"/>
              <a:t>&lt;command name&gt; man</a:t>
            </a:r>
          </a:p>
          <a:p>
            <a:pPr lvl="1"/>
            <a:r>
              <a:rPr lang="en-US" dirty="0"/>
              <a:t>Short for “manual page”</a:t>
            </a:r>
          </a:p>
          <a:p>
            <a:pPr lvl="1"/>
            <a:r>
              <a:rPr lang="en-US" dirty="0"/>
              <a:t>Can also use the --help option </a:t>
            </a:r>
          </a:p>
          <a:p>
            <a:pPr marL="128016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3D386C-B5E9-144B-AFC2-9006726CA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4ADAB5-ABE1-1446-88BA-2C6C5E01FE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C8A7880-1521-7943-A9D8-DE0CE2030D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8868" y="2065901"/>
            <a:ext cx="5715000" cy="364141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C6BF250-D9DE-FC43-A3AA-AA509C893A0C}"/>
              </a:ext>
            </a:extLst>
          </p:cNvPr>
          <p:cNvSpPr txBox="1"/>
          <p:nvPr/>
        </p:nvSpPr>
        <p:spPr>
          <a:xfrm>
            <a:off x="9817790" y="5707317"/>
            <a:ext cx="206607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rgbClr val="4C328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echo man page</a:t>
            </a:r>
          </a:p>
        </p:txBody>
      </p:sp>
    </p:spTree>
    <p:extLst>
      <p:ext uri="{BB962C8B-B14F-4D97-AF65-F5344CB8AC3E}">
        <p14:creationId xmlns:p14="http://schemas.microsoft.com/office/powerpoint/2010/main" val="1451537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452A2-C10E-0C4A-A7E4-0374CD594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Shell Interaction Basics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96DB89-92FE-0B48-BB1E-89C7240716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dirty="0"/>
              <a:t>Open the terminal application on your local computer</a:t>
            </a:r>
          </a:p>
          <a:p>
            <a:pPr marL="457200" indent="-457200">
              <a:buAutoNum type="arabicPeriod"/>
            </a:pPr>
            <a:r>
              <a:rPr lang="en-US" dirty="0"/>
              <a:t>Connect to </a:t>
            </a:r>
            <a:r>
              <a:rPr lang="en-US" dirty="0" err="1"/>
              <a:t>Klaatu</a:t>
            </a:r>
            <a:r>
              <a:rPr lang="en-US" dirty="0"/>
              <a:t> Linux server with</a:t>
            </a:r>
          </a:p>
          <a:p>
            <a:pPr marL="457200" indent="-457200">
              <a:buAutoNum type="arabicPeriod"/>
            </a:pPr>
            <a:r>
              <a:rPr lang="en-US" dirty="0" err="1"/>
              <a:t>ssh</a:t>
            </a:r>
            <a:r>
              <a:rPr lang="en-US" dirty="0"/>
              <a:t> &lt;username&gt;@</a:t>
            </a:r>
            <a:r>
              <a:rPr lang="en-US" dirty="0" err="1"/>
              <a:t>klaatu.cs.washington.edu</a:t>
            </a:r>
            <a:endParaRPr lang="en-US" dirty="0"/>
          </a:p>
          <a:p>
            <a:pPr marL="457200" indent="-457200">
              <a:buAutoNum type="arabicPeriod"/>
            </a:pPr>
            <a:r>
              <a:rPr lang="en-US" dirty="0"/>
              <a:t>Enter in your password, you will not see characters as you type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Basic Interactions:</a:t>
            </a:r>
          </a:p>
          <a:p>
            <a:r>
              <a:rPr lang="en-US" dirty="0"/>
              <a:t>You can use copy and paste with with your usual short cuts</a:t>
            </a:r>
          </a:p>
          <a:p>
            <a:r>
              <a:rPr lang="en-US" dirty="0"/>
              <a:t>You can navigate through your executed commands by using the up and down arrows</a:t>
            </a:r>
          </a:p>
          <a:p>
            <a:pPr lvl="1"/>
            <a:r>
              <a:rPr lang="en-US" dirty="0"/>
              <a:t>Convenient way to rerun commands or to fix small errors in previous command</a:t>
            </a:r>
          </a:p>
          <a:p>
            <a:r>
              <a:rPr lang="en-US" dirty="0"/>
              <a:t>The history command will print the commands you’ve used this session to the terminal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3DB491-135C-F24C-AA2D-32ADDE82F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5BFAC-13EE-6642-9DA5-C3FD0B297B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181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80C47-C1BF-C24E-8D02-7B84D7034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Linux Demo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32CC76-85D0-3F4B-9561-DAA8C54DCD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7126B1-69A8-004B-8EE1-EEE22208F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8FD76B-E852-D147-A3AB-BF1F4FD944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D023F29-8871-424C-83A2-9AEE24A714CB}"/>
              </a:ext>
            </a:extLst>
          </p:cNvPr>
          <p:cNvSpPr/>
          <p:nvPr/>
        </p:nvSpPr>
        <p:spPr>
          <a:xfrm>
            <a:off x="76200" y="635973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Recorded Demo from 374 Sp 20 Instructor Megan Hazen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0544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10F6F-8EB4-DD44-887E-338613E24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Programs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642DB8-5618-9648-B025-A11C7FDB93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can run a program by typing its path into the terminal</a:t>
            </a:r>
          </a:p>
          <a:p>
            <a:r>
              <a:rPr lang="en-US" dirty="0"/>
              <a:t>Some folders are globally visible, so you only need the program’s name</a:t>
            </a:r>
          </a:p>
          <a:p>
            <a:pPr lvl="1"/>
            <a:r>
              <a:rPr lang="en-US" dirty="0"/>
              <a:t>/bin/ is globally visible because it is in the PATH shell variable</a:t>
            </a:r>
          </a:p>
          <a:p>
            <a:r>
              <a:rPr lang="en-US" dirty="0"/>
              <a:t>To run a program in the current directory you need to give the path</a:t>
            </a:r>
          </a:p>
          <a:p>
            <a:pPr lvl="1"/>
            <a:r>
              <a:rPr lang="en-US" dirty="0"/>
              <a:t>./</a:t>
            </a:r>
            <a:r>
              <a:rPr lang="en-US" dirty="0" err="1"/>
              <a:t>local_program</a:t>
            </a:r>
            <a:endParaRPr lang="en-US" dirty="0"/>
          </a:p>
          <a:p>
            <a:pPr lvl="1"/>
            <a:r>
              <a:rPr lang="en-US" dirty="0"/>
              <a:t>Running </a:t>
            </a:r>
            <a:r>
              <a:rPr lang="en-US" dirty="0" err="1"/>
              <a:t>local_program</a:t>
            </a:r>
            <a:r>
              <a:rPr lang="en-US" dirty="0"/>
              <a:t> by itself will not work because it’s not globally visible</a:t>
            </a:r>
          </a:p>
          <a:p>
            <a:r>
              <a:rPr lang="en-US" dirty="0"/>
              <a:t>All commands are bash files that are executed when you hit “enter” on a terminal line</a:t>
            </a:r>
          </a:p>
          <a:p>
            <a:pPr lvl="1"/>
            <a:r>
              <a:rPr lang="en-US" dirty="0"/>
              <a:t>You can write and execute your own! More on that later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B999CC-82A7-C34B-A186-45AC73FEC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EE4659-2080-8648-9AC3-A69862BD16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710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A16F9-C01E-7240-BDD2-5D2357128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F2F84F-930F-C74C-999B-8A80F71204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5189798" cy="484550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 collection of data used for long term storage</a:t>
            </a:r>
          </a:p>
          <a:p>
            <a:pPr lvl="1"/>
            <a:r>
              <a:rPr lang="en-US" dirty="0"/>
              <a:t>Stored on a hard drive </a:t>
            </a:r>
          </a:p>
          <a:p>
            <a:pPr lvl="1"/>
            <a:r>
              <a:rPr lang="en-US" dirty="0"/>
              <a:t>Hard drive is the physical portion of a computer that stores large amounts of data sits outside the CPU</a:t>
            </a:r>
          </a:p>
          <a:p>
            <a:r>
              <a:rPr lang="en-US" dirty="0"/>
              <a:t>Files have…</a:t>
            </a:r>
          </a:p>
          <a:p>
            <a:pPr lvl="1"/>
            <a:r>
              <a:rPr lang="en-US" dirty="0"/>
              <a:t>Name </a:t>
            </a:r>
          </a:p>
          <a:p>
            <a:pPr lvl="2"/>
            <a:r>
              <a:rPr lang="en-US" dirty="0"/>
              <a:t>Unique string within the folder</a:t>
            </a:r>
          </a:p>
          <a:p>
            <a:pPr lvl="1"/>
            <a:r>
              <a:rPr lang="en-US" dirty="0"/>
              <a:t>Type</a:t>
            </a:r>
          </a:p>
          <a:p>
            <a:pPr lvl="2"/>
            <a:r>
              <a:rPr lang="en-US" dirty="0"/>
              <a:t>Indicated by the extension at the end of the name</a:t>
            </a:r>
          </a:p>
          <a:p>
            <a:pPr lvl="1"/>
            <a:r>
              <a:rPr lang="en-US" dirty="0"/>
              <a:t>Content</a:t>
            </a:r>
          </a:p>
          <a:p>
            <a:pPr lvl="2"/>
            <a:r>
              <a:rPr lang="en-US" dirty="0"/>
              <a:t>Data contained within the file</a:t>
            </a:r>
          </a:p>
          <a:p>
            <a:pPr lvl="1"/>
            <a:r>
              <a:rPr lang="en-US" dirty="0"/>
              <a:t>Location</a:t>
            </a:r>
          </a:p>
          <a:p>
            <a:pPr lvl="2"/>
            <a:r>
              <a:rPr lang="en-US" dirty="0"/>
              <a:t>Folder trail from drive to name</a:t>
            </a:r>
          </a:p>
          <a:p>
            <a:pPr lvl="2"/>
            <a:r>
              <a:rPr lang="en-US" dirty="0"/>
              <a:t>“breadcrumb”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222139-2BB0-C54A-B194-4DDA69C35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0C8027-6D88-8E4D-9D23-B75932B7D9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DE312C1-7F93-0D4E-9FE2-7F9BE034EB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5038" y="423708"/>
            <a:ext cx="6184900" cy="2565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FEAF0F5-4A32-504E-B9B2-4BB1DAE633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5138" y="3598355"/>
            <a:ext cx="6654800" cy="23368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2005F9C-83D0-B742-BD3A-BD573CD80F4F}"/>
              </a:ext>
            </a:extLst>
          </p:cNvPr>
          <p:cNvSpPr txBox="1"/>
          <p:nvPr/>
        </p:nvSpPr>
        <p:spPr>
          <a:xfrm>
            <a:off x="8766310" y="2976246"/>
            <a:ext cx="318362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rgbClr val="4C328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Finder GUI view of folder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E77514E-3C0F-6C44-9729-21A1003F60BC}"/>
              </a:ext>
            </a:extLst>
          </p:cNvPr>
          <p:cNvSpPr txBox="1"/>
          <p:nvPr/>
        </p:nvSpPr>
        <p:spPr>
          <a:xfrm>
            <a:off x="9590253" y="5962327"/>
            <a:ext cx="235968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rgbClr val="4C328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ls –l view of folder</a:t>
            </a:r>
          </a:p>
        </p:txBody>
      </p:sp>
    </p:spTree>
    <p:extLst>
      <p:ext uri="{BB962C8B-B14F-4D97-AF65-F5344CB8AC3E}">
        <p14:creationId xmlns:p14="http://schemas.microsoft.com/office/powerpoint/2010/main" val="3947041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79D0F-B871-8D4C-85D7-F218270AD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A706C3-FF7D-7240-86AC-D05120CEE1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5825560" cy="4845504"/>
          </a:xfrm>
        </p:spPr>
        <p:txBody>
          <a:bodyPr/>
          <a:lstStyle/>
          <a:p>
            <a:r>
              <a:rPr lang="en-US" dirty="0"/>
              <a:t>Files contain other files, branching out from the root “/” forming a tree-like hierarchy</a:t>
            </a:r>
          </a:p>
          <a:p>
            <a:r>
              <a:rPr lang="en-US" dirty="0"/>
              <a:t>Files are located with a path of folders separated by “/” this is called the “file path”</a:t>
            </a:r>
          </a:p>
          <a:p>
            <a:r>
              <a:rPr lang="en-US" dirty="0"/>
              <a:t>Paths starting with “/” are called absolute paths</a:t>
            </a:r>
          </a:p>
          <a:p>
            <a:pPr lvl="1"/>
            <a:r>
              <a:rPr lang="en-US" dirty="0"/>
              <a:t>Start searching from the root of the file system</a:t>
            </a:r>
          </a:p>
          <a:p>
            <a:pPr lvl="1"/>
            <a:r>
              <a:rPr lang="en-US" dirty="0"/>
              <a:t>EX: /</a:t>
            </a:r>
            <a:r>
              <a:rPr lang="en-US" dirty="0" err="1"/>
              <a:t>usr</a:t>
            </a:r>
            <a:r>
              <a:rPr lang="en-US" dirty="0"/>
              <a:t>/documents/</a:t>
            </a:r>
            <a:r>
              <a:rPr lang="en-US" dirty="0" err="1"/>
              <a:t>myFiles</a:t>
            </a:r>
            <a:r>
              <a:rPr lang="en-US" dirty="0"/>
              <a:t>/</a:t>
            </a:r>
            <a:r>
              <a:rPr lang="en-US" dirty="0" err="1"/>
              <a:t>myFile.txt</a:t>
            </a:r>
            <a:endParaRPr lang="en-US" dirty="0"/>
          </a:p>
          <a:p>
            <a:r>
              <a:rPr lang="en-US" dirty="0"/>
              <a:t>Paths that do NOT start with “/” are called relative paths</a:t>
            </a:r>
          </a:p>
          <a:p>
            <a:pPr lvl="1"/>
            <a:r>
              <a:rPr lang="en-US" dirty="0"/>
              <a:t>Starts searching from current directory</a:t>
            </a:r>
          </a:p>
          <a:p>
            <a:pPr lvl="1"/>
            <a:r>
              <a:rPr lang="en-US" dirty="0"/>
              <a:t>EX: </a:t>
            </a:r>
            <a:r>
              <a:rPr lang="en-US" dirty="0" err="1"/>
              <a:t>myFiles</a:t>
            </a:r>
            <a:r>
              <a:rPr lang="en-US" dirty="0"/>
              <a:t>/</a:t>
            </a:r>
            <a:r>
              <a:rPr lang="en-US" dirty="0" err="1"/>
              <a:t>myFile.txt</a:t>
            </a:r>
            <a:endParaRPr lang="en-US" dirty="0"/>
          </a:p>
          <a:p>
            <a:r>
              <a:rPr lang="en-US" dirty="0" err="1"/>
              <a:t>pwd</a:t>
            </a:r>
            <a:r>
              <a:rPr lang="en-US" dirty="0"/>
              <a:t> command will print the current directory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7CAADC-DF5A-C041-B652-C3DF4B12E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70D4E4-5BBE-9043-8772-EE8EFB6B11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1BFD4DC-9E2A-AA49-91CD-82C5BC622887}"/>
              </a:ext>
            </a:extLst>
          </p:cNvPr>
          <p:cNvSpPr/>
          <p:nvPr/>
        </p:nvSpPr>
        <p:spPr>
          <a:xfrm>
            <a:off x="97270" y="6449390"/>
            <a:ext cx="76962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https://homepages.uc.edu/~thomam/Intro_Unix_Text/File_System.html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CF5BFE1-D0EB-CE43-BF05-02A45A20ED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586" y="1947550"/>
            <a:ext cx="5249414" cy="288036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6B65BA3-2996-6545-8AE4-EFF6B3A12201}"/>
              </a:ext>
            </a:extLst>
          </p:cNvPr>
          <p:cNvSpPr txBox="1"/>
          <p:nvPr/>
        </p:nvSpPr>
        <p:spPr>
          <a:xfrm>
            <a:off x="8154358" y="4854633"/>
            <a:ext cx="365664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rgbClr val="4C328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Tree diagram of file structure</a:t>
            </a:r>
          </a:p>
        </p:txBody>
      </p:sp>
    </p:spTree>
    <p:extLst>
      <p:ext uri="{BB962C8B-B14F-4D97-AF65-F5344CB8AC3E}">
        <p14:creationId xmlns:p14="http://schemas.microsoft.com/office/powerpoint/2010/main" val="25208265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Custom 2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3687</TotalTime>
  <Words>1051</Words>
  <Application>Microsoft Macintosh PowerPoint</Application>
  <PresentationFormat>Widescreen</PresentationFormat>
  <Paragraphs>195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Calibri</vt:lpstr>
      <vt:lpstr>Courier New</vt:lpstr>
      <vt:lpstr>Segoe UI</vt:lpstr>
      <vt:lpstr>Segoe UI Light</vt:lpstr>
      <vt:lpstr>Segoe UI Semilight</vt:lpstr>
      <vt:lpstr>Tw Cen MT</vt:lpstr>
      <vt:lpstr>Wingdings</vt:lpstr>
      <vt:lpstr>Wingdings 3</vt:lpstr>
      <vt:lpstr>Integral</vt:lpstr>
      <vt:lpstr>Lecture 2: Meet the Linux Shell</vt:lpstr>
      <vt:lpstr>Administrivia</vt:lpstr>
      <vt:lpstr>Meet the Linux Shell</vt:lpstr>
      <vt:lpstr>Commands in the Shell</vt:lpstr>
      <vt:lpstr>Shell Interaction Basics</vt:lpstr>
      <vt:lpstr>Linux Demo</vt:lpstr>
      <vt:lpstr>Running Programs</vt:lpstr>
      <vt:lpstr>Files</vt:lpstr>
      <vt:lpstr>File System</vt:lpstr>
      <vt:lpstr>Navigating the File System</vt:lpstr>
      <vt:lpstr>Useful Commands</vt:lpstr>
      <vt:lpstr>Other Useful Commands</vt:lpstr>
      <vt:lpstr>Demo: File Manipulation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Kasey Champion</dc:creator>
  <cp:lastModifiedBy>Kasey Champion</cp:lastModifiedBy>
  <cp:revision>116</cp:revision>
  <dcterms:created xsi:type="dcterms:W3CDTF">2018-03-22T00:41:11Z</dcterms:created>
  <dcterms:modified xsi:type="dcterms:W3CDTF">2020-10-14T14:57:54Z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kaseyc@microsoft.com</vt:lpwstr>
  </property>
  <property fmtid="{D5CDD505-2E9C-101B-9397-08002B2CF9AE}" pid="5" name="MSIP_Label_f42aa342-8706-4288-bd11-ebb85995028c_SetDate">
    <vt:lpwstr>2018-03-22T00:48:15.4212377Z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</Properties>
</file>