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72" r:id="rId4"/>
    <p:sldId id="259" r:id="rId5"/>
    <p:sldId id="261" r:id="rId6"/>
    <p:sldId id="260" r:id="rId7"/>
    <p:sldId id="262" r:id="rId8"/>
    <p:sldId id="271" r:id="rId9"/>
    <p:sldId id="263" r:id="rId10"/>
    <p:sldId id="273" r:id="rId11"/>
    <p:sldId id="264" r:id="rId12"/>
    <p:sldId id="27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3282"/>
    <a:srgbClr val="B6A479"/>
    <a:srgbClr val="AB96D4"/>
    <a:srgbClr val="9B8ABE"/>
    <a:srgbClr val="7C5FAA"/>
    <a:srgbClr val="9383B2"/>
    <a:srgbClr val="8868B8"/>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55" autoAdjust="0"/>
    <p:restoredTop sz="94822"/>
  </p:normalViewPr>
  <p:slideViewPr>
    <p:cSldViewPr snapToGrid="0">
      <p:cViewPr>
        <p:scale>
          <a:sx n="110" d="100"/>
          <a:sy n="110" d="100"/>
        </p:scale>
        <p:origin x="87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A2DB0-ED42-4BA9-97D4-3103DF415320}" type="datetimeFigureOut">
              <a:rPr lang="en-US" smtClean="0"/>
              <a:t>9/28/20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48337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64533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9</a:t>
            </a:fld>
            <a:endParaRPr lang="en-US"/>
          </a:p>
        </p:txBody>
      </p:sp>
    </p:spTree>
    <p:extLst>
      <p:ext uri="{BB962C8B-B14F-4D97-AF65-F5344CB8AC3E}">
        <p14:creationId xmlns:p14="http://schemas.microsoft.com/office/powerpoint/2010/main" val="40022267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hasCustomPrompt="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rgbClr val="4C3282"/>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CSE 374: Intermediate Programming Concepts and Tools</a:t>
            </a:r>
          </a:p>
        </p:txBody>
      </p:sp>
      <p:sp>
        <p:nvSpPr>
          <p:cNvPr id="4" name="Date Placeholder 3"/>
          <p:cNvSpPr>
            <a:spLocks noGrp="1"/>
          </p:cNvSpPr>
          <p:nvPr>
            <p:ph type="dt" sz="half" idx="10"/>
          </p:nvPr>
        </p:nvSpPr>
        <p:spPr/>
        <p:txBody>
          <a:bodyPr/>
          <a:lstStyle>
            <a:lvl1pPr algn="l">
              <a:defRPr/>
            </a:lvl1pPr>
          </a:lstStyle>
          <a:p>
            <a:fld id="{B5EC2F33-17DA-436E-A851-E42A0D33E292}" type="datetime1">
              <a:rPr lang="en-US" smtClean="0"/>
              <a:t>9/28/20</a:t>
            </a:fld>
            <a:endParaRPr lang="en-US"/>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4">
            <a:extLst>
              <a:ext uri="{FF2B5EF4-FFF2-40B4-BE49-F238E27FC236}">
                <a16:creationId xmlns:a16="http://schemas.microsoft.com/office/drawing/2014/main" id="{777136A5-CCDF-7749-9565-A649BF57D3D4}"/>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0B1D116-9EEC-4608-812B-930500586DFA}" type="datetime1">
              <a:rPr lang="en-US" smtClean="0"/>
              <a:t>9/28/20</a:t>
            </a:fld>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9B8ABE"/>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dirty="0"/>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Footer Placeholder 4">
            <a:extLst>
              <a:ext uri="{FF2B5EF4-FFF2-40B4-BE49-F238E27FC236}">
                <a16:creationId xmlns:a16="http://schemas.microsoft.com/office/drawing/2014/main" id="{24FE77B7-BBC2-4B4A-872D-3AFC72D45968}"/>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206277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4287122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C2204-D29B-4470-B3F3-74BB4720C8BD}" type="datetime1">
              <a:rPr lang="en-US" smtClean="0"/>
              <a:t>9/28/20</a:t>
            </a:fld>
            <a:endParaRPr lang="en-US"/>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
        <p:nvSpPr>
          <p:cNvPr id="7" name="Footer Placeholder 4">
            <a:extLst>
              <a:ext uri="{FF2B5EF4-FFF2-40B4-BE49-F238E27FC236}">
                <a16:creationId xmlns:a16="http://schemas.microsoft.com/office/drawing/2014/main" id="{EC2750F5-16E8-CE42-83FD-9E5B55415160}"/>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165039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hasCustomPrompt="1"/>
          </p:nvPr>
        </p:nvSpPr>
        <p:spPr>
          <a:xfrm>
            <a:off x="8610600" y="4960137"/>
            <a:ext cx="3200400" cy="1463040"/>
          </a:xfrm>
        </p:spPr>
        <p:txBody>
          <a:bodyPr lIns="91440" rIns="91440" anchor="ctr">
            <a:normAutofit/>
          </a:bodyPr>
          <a:lstStyle>
            <a:lvl1pPr marL="0" marR="0" indent="0" algn="l" defTabSz="914400" rtl="0" eaLnBrk="1" fontAlgn="auto" latinLnBrk="0" hangingPunct="1">
              <a:lnSpc>
                <a:spcPct val="100000"/>
              </a:lnSpc>
              <a:spcBef>
                <a:spcPts val="0"/>
              </a:spcBef>
              <a:spcAft>
                <a:spcPts val="200"/>
              </a:spcAft>
              <a:buClr>
                <a:schemeClr val="accent1"/>
              </a:buClr>
              <a:buSzPct val="100000"/>
              <a:buFont typeface="Tw Cen MT" panose="020B0602020104020603" pitchFamily="34" charset="0"/>
              <a:buNone/>
              <a:tabLst/>
              <a:defRPr sz="1800">
                <a:solidFill>
                  <a:srgbClr val="4C328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CSE 374: Intermediate Programming Concepts and Tools</a:t>
            </a:r>
          </a:p>
        </p:txBody>
      </p:sp>
      <p:sp>
        <p:nvSpPr>
          <p:cNvPr id="4" name="Date Placeholder 3"/>
          <p:cNvSpPr>
            <a:spLocks noGrp="1"/>
          </p:cNvSpPr>
          <p:nvPr>
            <p:ph type="dt" sz="half" idx="10"/>
          </p:nvPr>
        </p:nvSpPr>
        <p:spPr/>
        <p:txBody>
          <a:bodyPr/>
          <a:lstStyle/>
          <a:p>
            <a:fld id="{C677A1C4-F49F-4502-B33D-B8ED0A36CCF4}" type="datetime1">
              <a:rPr lang="en-US" smtClean="0"/>
              <a:t>9/28/20</a:t>
            </a:fld>
            <a:endParaRPr lang="en-US"/>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4">
            <a:extLst>
              <a:ext uri="{FF2B5EF4-FFF2-40B4-BE49-F238E27FC236}">
                <a16:creationId xmlns:a16="http://schemas.microsoft.com/office/drawing/2014/main" id="{648D5E4E-A6FB-D94F-9FEF-9B1CF5D59A13}"/>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404757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2562C-2DAC-44DC-8D70-6EE9220D4C24}" type="datetime1">
              <a:rPr lang="en-US" smtClean="0"/>
              <a:t>9/28/20</a:t>
            </a:fld>
            <a:endParaRPr lang="en-US"/>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9" name="Footer Placeholder 4">
            <a:extLst>
              <a:ext uri="{FF2B5EF4-FFF2-40B4-BE49-F238E27FC236}">
                <a16:creationId xmlns:a16="http://schemas.microsoft.com/office/drawing/2014/main" id="{3BDF9A03-A647-0A49-B4D1-51696656F4C8}"/>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87666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7" name="Date Placeholder 6"/>
          <p:cNvSpPr>
            <a:spLocks noGrp="1"/>
          </p:cNvSpPr>
          <p:nvPr>
            <p:ph type="dt" sz="half" idx="10"/>
          </p:nvPr>
        </p:nvSpPr>
        <p:spPr/>
        <p:txBody>
          <a:bodyPr/>
          <a:lstStyle/>
          <a:p>
            <a:fld id="{A37AD04B-10FF-4801-A134-D6688E0221BA}" type="datetime1">
              <a:rPr lang="en-US" smtClean="0"/>
              <a:t>9/28/20</a:t>
            </a:fld>
            <a:endParaRPr lang="en-US"/>
          </a:p>
        </p:txBody>
      </p:sp>
      <p:sp>
        <p:nvSpPr>
          <p:cNvPr id="9" name="Slide Number Placeholder 8"/>
          <p:cNvSpPr>
            <a:spLocks noGrp="1"/>
          </p:cNvSpPr>
          <p:nvPr>
            <p:ph type="sldNum" sz="quarter" idx="12"/>
          </p:nvPr>
        </p:nvSpPr>
        <p:spPr/>
        <p:txBody>
          <a:bodyPr/>
          <a:lstStyle/>
          <a:p>
            <a:fld id="{659665DE-58FC-41F4-AC58-2C90A5E0052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a:extLst>
              <a:ext uri="{FF2B5EF4-FFF2-40B4-BE49-F238E27FC236}">
                <a16:creationId xmlns:a16="http://schemas.microsoft.com/office/drawing/2014/main" id="{7A672043-7D57-D34C-A6B9-125CE024B857}"/>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84010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7EC20A-4AF7-4E30-ADB3-371D26C74958}" type="datetime1">
              <a:rPr lang="en-US" smtClean="0"/>
              <a:t>9/28/20</a:t>
            </a:fld>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a:t>
            </a:fld>
            <a:endParaRPr lang="en-US"/>
          </a:p>
        </p:txBody>
      </p:sp>
      <p:sp>
        <p:nvSpPr>
          <p:cNvPr id="6" name="Footer Placeholder 4">
            <a:extLst>
              <a:ext uri="{FF2B5EF4-FFF2-40B4-BE49-F238E27FC236}">
                <a16:creationId xmlns:a16="http://schemas.microsoft.com/office/drawing/2014/main" id="{85297E64-BCFC-F440-A136-6F44B04F825F}"/>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87533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216E4-2A0B-4B27-A3A8-D1D355A92CC7}" type="datetime1">
              <a:rPr lang="en-US" smtClean="0"/>
              <a:t>9/28/20</a:t>
            </a:fld>
            <a:endParaRPr lang="en-US"/>
          </a:p>
        </p:txBody>
      </p:sp>
      <p:sp>
        <p:nvSpPr>
          <p:cNvPr id="4" name="Slide Number Placeholder 3"/>
          <p:cNvSpPr>
            <a:spLocks noGrp="1"/>
          </p:cNvSpPr>
          <p:nvPr>
            <p:ph type="sldNum" sz="quarter" idx="12"/>
          </p:nvPr>
        </p:nvSpPr>
        <p:spPr/>
        <p:txBody>
          <a:bodyPr/>
          <a:lstStyle/>
          <a:p>
            <a:fld id="{659665DE-58FC-41F4-AC58-2C90A5E00527}" type="slidenum">
              <a:rPr lang="en-US" smtClean="0"/>
              <a:t>‹#›</a:t>
            </a:fld>
            <a:endParaRPr lang="en-US"/>
          </a:p>
        </p:txBody>
      </p:sp>
      <p:sp>
        <p:nvSpPr>
          <p:cNvPr id="5" name="Footer Placeholder 4">
            <a:extLst>
              <a:ext uri="{FF2B5EF4-FFF2-40B4-BE49-F238E27FC236}">
                <a16:creationId xmlns:a16="http://schemas.microsoft.com/office/drawing/2014/main" id="{0CED1032-CE21-D445-A25A-D81A5C54283D}"/>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251561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CSE 374: Intermediate Programming Concepts and Tools</a:t>
            </a:r>
          </a:p>
        </p:txBody>
      </p:sp>
      <p:sp>
        <p:nvSpPr>
          <p:cNvPr id="5" name="Date Placeholder 4"/>
          <p:cNvSpPr>
            <a:spLocks noGrp="1"/>
          </p:cNvSpPr>
          <p:nvPr>
            <p:ph type="dt" sz="half" idx="10"/>
          </p:nvPr>
        </p:nvSpPr>
        <p:spPr/>
        <p:txBody>
          <a:bodyPr/>
          <a:lstStyle/>
          <a:p>
            <a:fld id="{4EFF2EE2-AF54-4C36-93AD-A5D9C8C4F0E5}" type="datetime1">
              <a:rPr lang="en-US" smtClean="0"/>
              <a:t>9/28/20</a:t>
            </a:fld>
            <a:endParaRPr lang="en-US"/>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E519901B-C8BF-D74C-8C02-F6E47C638B62}"/>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207779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0B1D116-9EEC-4608-812B-930500586DFA}" type="datetime1">
              <a:rPr lang="en-US" smtClean="0"/>
              <a:t>9/28/20</a:t>
            </a:fld>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9B8ABE"/>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ooter Placeholder 4">
            <a:extLst>
              <a:ext uri="{FF2B5EF4-FFF2-40B4-BE49-F238E27FC236}">
                <a16:creationId xmlns:a16="http://schemas.microsoft.com/office/drawing/2014/main" id="{DE4D8F51-FF20-7E48-9B67-C26761DE9168}"/>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394053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rgbClr val="B6A479"/>
                </a:solidFill>
                <a:latin typeface="Segoe UI Light" panose="020B0502040204020203" pitchFamily="34" charset="0"/>
                <a:cs typeface="Segoe UI Light" panose="020B0502040204020203" pitchFamily="34" charset="0"/>
              </a:defRPr>
            </a:lvl1pPr>
          </a:lstStyle>
          <a:p>
            <a:fld id="{20B1D116-9EEC-4608-812B-930500586DFA}" type="datetime1">
              <a:rPr lang="en-US" smtClean="0"/>
              <a:pPr/>
              <a:t>9/28/20</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rgbClr val="B6A479"/>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B191F82-15E6-F349-8A3D-4B4FFFC58E28}"/>
              </a:ext>
            </a:extLst>
          </p:cNvPr>
          <p:cNvSpPr/>
          <p:nvPr userDrawn="1"/>
        </p:nvSpPr>
        <p:spPr>
          <a:xfrm>
            <a:off x="-914400" y="0"/>
            <a:ext cx="914400" cy="914400"/>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FA9E24-0349-D242-A7B1-11303AD41C24}"/>
              </a:ext>
            </a:extLst>
          </p:cNvPr>
          <p:cNvSpPr/>
          <p:nvPr userDrawn="1"/>
        </p:nvSpPr>
        <p:spPr>
          <a:xfrm>
            <a:off x="-914400" y="914400"/>
            <a:ext cx="914400" cy="914400"/>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1E56B35-F607-3748-B5F2-0667175BB481}"/>
              </a:ext>
            </a:extLst>
          </p:cNvPr>
          <p:cNvSpPr/>
          <p:nvPr userDrawn="1"/>
        </p:nvSpPr>
        <p:spPr>
          <a:xfrm>
            <a:off x="-914400" y="1840457"/>
            <a:ext cx="914400" cy="914400"/>
          </a:xfrm>
          <a:prstGeom prst="rect">
            <a:avLst/>
          </a:prstGeom>
          <a:solidFill>
            <a:srgbClr val="7C5FAA"/>
          </a:solidFill>
          <a:ln>
            <a:solidFill>
              <a:srgbClr val="7C5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F0C8F48-EE4F-0249-BE10-1C1B8834D291}"/>
              </a:ext>
            </a:extLst>
          </p:cNvPr>
          <p:cNvSpPr/>
          <p:nvPr userDrawn="1"/>
        </p:nvSpPr>
        <p:spPr>
          <a:xfrm>
            <a:off x="-914400" y="2754857"/>
            <a:ext cx="914400" cy="914400"/>
          </a:xfrm>
          <a:prstGeom prst="rect">
            <a:avLst/>
          </a:prstGeom>
          <a:solidFill>
            <a:srgbClr val="9B8ABE"/>
          </a:solidFill>
          <a:ln>
            <a:solidFill>
              <a:srgbClr val="9B8A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80000"/>
        </a:lnSpc>
        <a:spcBef>
          <a:spcPct val="0"/>
        </a:spcBef>
        <a:buNone/>
        <a:defRPr sz="4400" kern="1200" cap="none" spc="100" baseline="0">
          <a:solidFill>
            <a:srgbClr val="4C3282"/>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llev.com/cse37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cmag.com/news/linuxs-linus-torvalds-sorry-for-being-a-jerk" TargetMode="External"/><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hyperlink" Target="https://en.wikipedia.org/wiki/History_of_Linux#Naming"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hyperlink" Target="https://www.loom.com/share/f0c7d5ca38ce45d58bd3b32ddbe5551d"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www.washington.edu/news/2009/03/05/campus-house-of-knowledge-longhouse-a-long-awaited-dream/"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hyperlink" Target="mailto:champk@cs.washington.edu" TargetMode="External"/><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mailto:kmarathe@cs.washington.edu" TargetMode="External"/><Relationship Id="rId2" Type="http://schemas.openxmlformats.org/officeDocument/2006/relationships/hyperlink" Target="mailto:kushaljh@cs.washington.edu" TargetMode="External"/><Relationship Id="rId1" Type="http://schemas.openxmlformats.org/officeDocument/2006/relationships/slideLayout" Target="../slideLayouts/slideLayout2.xml"/><Relationship Id="rId5" Type="http://schemas.openxmlformats.org/officeDocument/2006/relationships/hyperlink" Target="mailto:cse374-staff@cs.washington.edu" TargetMode="External"/><Relationship Id="rId4" Type="http://schemas.openxmlformats.org/officeDocument/2006/relationships/hyperlink" Target="mailto:lrperlmu@cs.washington.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p:txBody>
          <a:bodyPr/>
          <a:lstStyle/>
          <a:p>
            <a:r>
              <a:rPr lang="en-US" dirty="0"/>
              <a:t>Lecture 1: Intro to Linux</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CSE 374: Intermediate Programming Concepts and Tools</a:t>
            </a:r>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sp>
        <p:nvSpPr>
          <p:cNvPr id="4" name="Rectangle 3">
            <a:extLst>
              <a:ext uri="{FF2B5EF4-FFF2-40B4-BE49-F238E27FC236}">
                <a16:creationId xmlns:a16="http://schemas.microsoft.com/office/drawing/2014/main" id="{CA9996DF-BDAF-D346-B949-4D4A82D87303}"/>
              </a:ext>
            </a:extLst>
          </p:cNvPr>
          <p:cNvSpPr/>
          <p:nvPr/>
        </p:nvSpPr>
        <p:spPr>
          <a:xfrm>
            <a:off x="8107102" y="317965"/>
            <a:ext cx="3703898" cy="2978084"/>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latin typeface="Calibri" panose="020F0502020204030204" pitchFamily="34" charset="0"/>
                <a:cs typeface="Calibri" panose="020F0502020204030204" pitchFamily="34" charset="0"/>
              </a:rPr>
              <a:t>Lecture Participation Poll #1</a:t>
            </a:r>
          </a:p>
          <a:p>
            <a:pPr algn="ctr"/>
            <a:r>
              <a:rPr lang="en-US" dirty="0">
                <a:latin typeface="Calibri" panose="020F0502020204030204" pitchFamily="34" charset="0"/>
                <a:cs typeface="Calibri" panose="020F0502020204030204" pitchFamily="34" charset="0"/>
              </a:rPr>
              <a:t>Vote for discussion board platform</a:t>
            </a:r>
          </a:p>
          <a:p>
            <a:pPr algn="ctr"/>
            <a:endParaRPr lang="en-US"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Log onto </a:t>
            </a:r>
            <a:r>
              <a:rPr lang="en-US" dirty="0" err="1">
                <a:solidFill>
                  <a:srgbClr val="AB96D4"/>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pollev.com</a:t>
            </a:r>
            <a:r>
              <a:rPr lang="en-US" dirty="0">
                <a:solidFill>
                  <a:srgbClr val="AB96D4"/>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/cse374 </a:t>
            </a:r>
            <a:endParaRPr lang="en-US" dirty="0">
              <a:solidFill>
                <a:srgbClr val="AB96D4"/>
              </a:solidFill>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Or</a:t>
            </a:r>
          </a:p>
          <a:p>
            <a:pPr algn="ctr"/>
            <a:r>
              <a:rPr lang="en-US" dirty="0">
                <a:latin typeface="Calibri" panose="020F0502020204030204" pitchFamily="34" charset="0"/>
                <a:cs typeface="Calibri" panose="020F0502020204030204" pitchFamily="34" charset="0"/>
              </a:rPr>
              <a:t>Text CSE374 to 22333</a:t>
            </a:r>
          </a:p>
        </p:txBody>
      </p:sp>
    </p:spTree>
    <p:extLst>
      <p:ext uri="{BB962C8B-B14F-4D97-AF65-F5344CB8AC3E}">
        <p14:creationId xmlns:p14="http://schemas.microsoft.com/office/powerpoint/2010/main" val="2498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DB79FF-7501-BB48-9F51-3ABC400E48BF}"/>
              </a:ext>
            </a:extLst>
          </p:cNvPr>
          <p:cNvSpPr>
            <a:spLocks noGrp="1"/>
          </p:cNvSpPr>
          <p:nvPr>
            <p:ph sz="half" idx="1"/>
          </p:nvPr>
        </p:nvSpPr>
        <p:spPr>
          <a:xfrm>
            <a:off x="634621" y="1512985"/>
            <a:ext cx="5210594" cy="4796375"/>
          </a:xfrm>
        </p:spPr>
        <p:txBody>
          <a:bodyPr/>
          <a:lstStyle/>
          <a:p>
            <a:pPr lvl="1" fontAlgn="base"/>
            <a:r>
              <a:rPr lang="en-US" dirty="0"/>
              <a:t>Linux is a family of </a:t>
            </a:r>
            <a:r>
              <a:rPr lang="en-US" b="1" dirty="0">
                <a:solidFill>
                  <a:srgbClr val="4C3282"/>
                </a:solidFill>
              </a:rPr>
              <a:t>open source Unix</a:t>
            </a:r>
            <a:r>
              <a:rPr lang="en-US" dirty="0"/>
              <a:t>-like operating systems based on </a:t>
            </a:r>
            <a:r>
              <a:rPr lang="en-US" b="1" dirty="0">
                <a:solidFill>
                  <a:srgbClr val="4C3282"/>
                </a:solidFill>
              </a:rPr>
              <a:t>Linux kernel</a:t>
            </a:r>
            <a:r>
              <a:rPr lang="en-US" dirty="0"/>
              <a:t> </a:t>
            </a:r>
          </a:p>
          <a:p>
            <a:pPr lvl="2" fontAlgn="base"/>
            <a:r>
              <a:rPr lang="en-US" b="1" dirty="0">
                <a:solidFill>
                  <a:srgbClr val="4C3282"/>
                </a:solidFill>
              </a:rPr>
              <a:t>Linux kernel </a:t>
            </a:r>
            <a:r>
              <a:rPr lang="en-US" dirty="0"/>
              <a:t>was written by Linus Torvalds using the </a:t>
            </a:r>
            <a:r>
              <a:rPr lang="en-US" b="1" dirty="0">
                <a:solidFill>
                  <a:srgbClr val="4C3282"/>
                </a:solidFill>
              </a:rPr>
              <a:t>GNU Project</a:t>
            </a:r>
            <a:r>
              <a:rPr lang="en-US" dirty="0"/>
              <a:t> </a:t>
            </a:r>
            <a:r>
              <a:rPr lang="en-US" b="1" dirty="0">
                <a:solidFill>
                  <a:srgbClr val="4C3282"/>
                </a:solidFill>
              </a:rPr>
              <a:t>open source </a:t>
            </a:r>
            <a:r>
              <a:rPr lang="en-US" dirty="0"/>
              <a:t>system</a:t>
            </a:r>
          </a:p>
          <a:p>
            <a:pPr lvl="2" fontAlgn="base"/>
            <a:r>
              <a:rPr lang="en-US" b="1" dirty="0">
                <a:solidFill>
                  <a:srgbClr val="4C3282"/>
                </a:solidFill>
              </a:rPr>
              <a:t>GNU Project </a:t>
            </a:r>
            <a:r>
              <a:rPr lang="en-US" dirty="0"/>
              <a:t>believed in freedom </a:t>
            </a:r>
          </a:p>
          <a:p>
            <a:pPr lvl="3" fontAlgn="base"/>
            <a:r>
              <a:rPr lang="en-US" dirty="0"/>
              <a:t>freedom to run a program for any purpose</a:t>
            </a:r>
          </a:p>
          <a:p>
            <a:pPr lvl="3" fontAlgn="base"/>
            <a:r>
              <a:rPr lang="en-US" dirty="0"/>
              <a:t>freedom to study the mechanics of the program and modify it</a:t>
            </a:r>
          </a:p>
          <a:p>
            <a:pPr lvl="3" fontAlgn="base"/>
            <a:r>
              <a:rPr lang="en-US" dirty="0"/>
              <a:t>freedom to redistribute copies</a:t>
            </a:r>
          </a:p>
          <a:p>
            <a:pPr lvl="3" fontAlgn="base"/>
            <a:r>
              <a:rPr lang="en-US" dirty="0"/>
              <a:t>freedom to improve and change modified versions for public use</a:t>
            </a:r>
          </a:p>
          <a:p>
            <a:pPr lvl="2" fontAlgn="base"/>
            <a:r>
              <a:rPr lang="en-US" dirty="0"/>
              <a:t>GNU Project allowed Torvalds to make the Linux Kernel free and open for development by other engineers</a:t>
            </a:r>
          </a:p>
          <a:p>
            <a:pPr lvl="2" fontAlgn="base"/>
            <a:r>
              <a:rPr lang="en-US" dirty="0"/>
              <a:t>MacOS is also based on </a:t>
            </a:r>
            <a:r>
              <a:rPr lang="en-US" dirty="0" err="1"/>
              <a:t>unix</a:t>
            </a:r>
            <a:r>
              <a:rPr lang="en-US" dirty="0"/>
              <a:t> kernel (Steve Jobs used Carnegie Mellon Mach kernel to take NeXT to market faster)</a:t>
            </a:r>
          </a:p>
          <a:p>
            <a:pPr lvl="2" fontAlgn="base"/>
            <a:r>
              <a:rPr lang="en-US" dirty="0"/>
              <a:t>Android and Chrome OS based on Linux Kernel</a:t>
            </a:r>
          </a:p>
        </p:txBody>
      </p:sp>
      <p:sp>
        <p:nvSpPr>
          <p:cNvPr id="4" name="Slide Number Placeholder 3">
            <a:extLst>
              <a:ext uri="{FF2B5EF4-FFF2-40B4-BE49-F238E27FC236}">
                <a16:creationId xmlns:a16="http://schemas.microsoft.com/office/drawing/2014/main" id="{C9B0386C-AEF2-F24A-9FD6-814A2203A3CA}"/>
              </a:ext>
            </a:extLst>
          </p:cNvPr>
          <p:cNvSpPr>
            <a:spLocks noGrp="1"/>
          </p:cNvSpPr>
          <p:nvPr>
            <p:ph type="sldNum" sz="quarter" idx="12"/>
          </p:nvPr>
        </p:nvSpPr>
        <p:spPr/>
        <p:txBody>
          <a:bodyPr/>
          <a:lstStyle/>
          <a:p>
            <a:fld id="{659665DE-58FC-41F4-AC58-2C90A5E00527}" type="slidenum">
              <a:rPr lang="en-US" smtClean="0"/>
              <a:t>10</a:t>
            </a:fld>
            <a:endParaRPr lang="en-US"/>
          </a:p>
        </p:txBody>
      </p:sp>
      <p:sp>
        <p:nvSpPr>
          <p:cNvPr id="5" name="Title 4">
            <a:extLst>
              <a:ext uri="{FF2B5EF4-FFF2-40B4-BE49-F238E27FC236}">
                <a16:creationId xmlns:a16="http://schemas.microsoft.com/office/drawing/2014/main" id="{46C151EA-1B6F-F947-8E4F-C6D1E8FCDE78}"/>
              </a:ext>
            </a:extLst>
          </p:cNvPr>
          <p:cNvSpPr>
            <a:spLocks noGrp="1"/>
          </p:cNvSpPr>
          <p:nvPr>
            <p:ph type="title"/>
          </p:nvPr>
        </p:nvSpPr>
        <p:spPr/>
        <p:txBody>
          <a:bodyPr/>
          <a:lstStyle/>
          <a:p>
            <a:r>
              <a:rPr lang="en-US" dirty="0"/>
              <a:t>What Makes Linux “Linux”?</a:t>
            </a:r>
          </a:p>
        </p:txBody>
      </p:sp>
      <p:sp>
        <p:nvSpPr>
          <p:cNvPr id="6" name="Footer Placeholder 5">
            <a:extLst>
              <a:ext uri="{FF2B5EF4-FFF2-40B4-BE49-F238E27FC236}">
                <a16:creationId xmlns:a16="http://schemas.microsoft.com/office/drawing/2014/main" id="{64E6E02E-DC8D-9D42-A575-1780680A8900}"/>
              </a:ext>
            </a:extLst>
          </p:cNvPr>
          <p:cNvSpPr>
            <a:spLocks noGrp="1"/>
          </p:cNvSpPr>
          <p:nvPr>
            <p:ph type="ftr" sz="quarter" idx="3"/>
          </p:nvPr>
        </p:nvSpPr>
        <p:spPr/>
        <p:txBody>
          <a:bodyPr/>
          <a:lstStyle/>
          <a:p>
            <a:r>
              <a:rPr lang="en-US"/>
              <a:t>CSE 374 au 20 - Kasey Champion</a:t>
            </a:r>
            <a:endParaRPr lang="en-US" dirty="0"/>
          </a:p>
        </p:txBody>
      </p:sp>
      <p:pic>
        <p:nvPicPr>
          <p:cNvPr id="2050" name="Picture 2" descr="First time stories on the birthday of Linux | by David Ryan | Minimum  Viable Paragraph | Medium">
            <a:extLst>
              <a:ext uri="{FF2B5EF4-FFF2-40B4-BE49-F238E27FC236}">
                <a16:creationId xmlns:a16="http://schemas.microsoft.com/office/drawing/2014/main" id="{D16739F9-2684-8845-8F3C-F3D4E1BBA8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8638" y="1457588"/>
            <a:ext cx="4373301" cy="29115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81B8558-7218-834C-9FB8-9C108C76C790}"/>
              </a:ext>
            </a:extLst>
          </p:cNvPr>
          <p:cNvSpPr/>
          <p:nvPr/>
        </p:nvSpPr>
        <p:spPr>
          <a:xfrm>
            <a:off x="6078638" y="4369128"/>
            <a:ext cx="5101089" cy="276999"/>
          </a:xfrm>
          <a:prstGeom prst="rect">
            <a:avLst/>
          </a:prstGeom>
        </p:spPr>
        <p:txBody>
          <a:bodyPr wrap="square">
            <a:spAutoFit/>
          </a:bodyPr>
          <a:lstStyle/>
          <a:p>
            <a:r>
              <a:rPr lang="en-US" sz="1200" dirty="0">
                <a:latin typeface="Calibri" panose="020F0502020204030204" pitchFamily="34" charset="0"/>
                <a:cs typeface="Calibri" panose="020F0502020204030204" pitchFamily="34" charset="0"/>
                <a:hlinkClick r:id="rId3"/>
              </a:rPr>
              <a:t>https://</a:t>
            </a:r>
            <a:r>
              <a:rPr lang="en-US" sz="1200" dirty="0" err="1">
                <a:latin typeface="Calibri" panose="020F0502020204030204" pitchFamily="34" charset="0"/>
                <a:cs typeface="Calibri" panose="020F0502020204030204" pitchFamily="34" charset="0"/>
                <a:hlinkClick r:id="rId3"/>
              </a:rPr>
              <a:t>www.pcmag.com</a:t>
            </a:r>
            <a:r>
              <a:rPr lang="en-US" sz="1200" dirty="0">
                <a:latin typeface="Calibri" panose="020F0502020204030204" pitchFamily="34" charset="0"/>
                <a:cs typeface="Calibri" panose="020F0502020204030204" pitchFamily="34" charset="0"/>
                <a:hlinkClick r:id="rId3"/>
              </a:rPr>
              <a:t>/news/</a:t>
            </a:r>
            <a:r>
              <a:rPr lang="en-US" sz="1200" dirty="0" err="1">
                <a:latin typeface="Calibri" panose="020F0502020204030204" pitchFamily="34" charset="0"/>
                <a:cs typeface="Calibri" panose="020F0502020204030204" pitchFamily="34" charset="0"/>
                <a:hlinkClick r:id="rId3"/>
              </a:rPr>
              <a:t>linuxs</a:t>
            </a:r>
            <a:r>
              <a:rPr lang="en-US" sz="1200" dirty="0">
                <a:latin typeface="Calibri" panose="020F0502020204030204" pitchFamily="34" charset="0"/>
                <a:cs typeface="Calibri" panose="020F0502020204030204" pitchFamily="34" charset="0"/>
                <a:hlinkClick r:id="rId3"/>
              </a:rPr>
              <a:t>-</a:t>
            </a:r>
            <a:r>
              <a:rPr lang="en-US" sz="1200" dirty="0" err="1">
                <a:latin typeface="Calibri" panose="020F0502020204030204" pitchFamily="34" charset="0"/>
                <a:cs typeface="Calibri" panose="020F0502020204030204" pitchFamily="34" charset="0"/>
                <a:hlinkClick r:id="rId3"/>
              </a:rPr>
              <a:t>linus</a:t>
            </a:r>
            <a:r>
              <a:rPr lang="en-US" sz="1200" dirty="0">
                <a:latin typeface="Calibri" panose="020F0502020204030204" pitchFamily="34" charset="0"/>
                <a:cs typeface="Calibri" panose="020F0502020204030204" pitchFamily="34" charset="0"/>
                <a:hlinkClick r:id="rId3"/>
              </a:rPr>
              <a:t>-</a:t>
            </a:r>
            <a:r>
              <a:rPr lang="en-US" sz="1200" dirty="0" err="1">
                <a:latin typeface="Calibri" panose="020F0502020204030204" pitchFamily="34" charset="0"/>
                <a:cs typeface="Calibri" panose="020F0502020204030204" pitchFamily="34" charset="0"/>
                <a:hlinkClick r:id="rId3"/>
              </a:rPr>
              <a:t>torvalds</a:t>
            </a:r>
            <a:r>
              <a:rPr lang="en-US" sz="1200" dirty="0">
                <a:latin typeface="Calibri" panose="020F0502020204030204" pitchFamily="34" charset="0"/>
                <a:cs typeface="Calibri" panose="020F0502020204030204" pitchFamily="34" charset="0"/>
                <a:hlinkClick r:id="rId3"/>
              </a:rPr>
              <a:t>-sorry-for-being-a-jerk</a:t>
            </a:r>
            <a:endParaRPr lang="en-US" sz="1200" dirty="0">
              <a:latin typeface="Calibri" panose="020F0502020204030204" pitchFamily="34" charset="0"/>
              <a:cs typeface="Calibri" panose="020F0502020204030204" pitchFamily="34" charset="0"/>
            </a:endParaRPr>
          </a:p>
        </p:txBody>
      </p:sp>
      <p:pic>
        <p:nvPicPr>
          <p:cNvPr id="2054" name="Picture 6">
            <a:extLst>
              <a:ext uri="{FF2B5EF4-FFF2-40B4-BE49-F238E27FC236}">
                <a16:creationId xmlns:a16="http://schemas.microsoft.com/office/drawing/2014/main" id="{A232C95E-964B-1C49-A8E7-ACE9C2E3C6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5172" y="3692734"/>
            <a:ext cx="3855528" cy="27233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6" name="Picture 8" descr="GNU Project - Wikipedia">
            <a:extLst>
              <a:ext uri="{FF2B5EF4-FFF2-40B4-BE49-F238E27FC236}">
                <a16:creationId xmlns:a16="http://schemas.microsoft.com/office/drawing/2014/main" id="{FD3BF7DF-8E6E-B541-B373-183FE0D7A5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7692" y="272507"/>
            <a:ext cx="2968494" cy="290199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22E3AA5-FD6E-484C-BEBE-972E2679CF15}"/>
              </a:ext>
            </a:extLst>
          </p:cNvPr>
          <p:cNvSpPr/>
          <p:nvPr/>
        </p:nvSpPr>
        <p:spPr>
          <a:xfrm>
            <a:off x="141300" y="5880003"/>
            <a:ext cx="7023429" cy="954107"/>
          </a:xfrm>
          <a:prstGeom prst="rect">
            <a:avLst/>
          </a:prstGeom>
          <a:solidFill>
            <a:srgbClr val="4C3282"/>
          </a:solidFill>
        </p:spPr>
        <p:txBody>
          <a:bodyPr wrap="square">
            <a:spAutoFit/>
          </a:bodyPr>
          <a:lstStyle/>
          <a:p>
            <a:r>
              <a:rPr lang="en-US" sz="1200" b="1" dirty="0">
                <a:solidFill>
                  <a:schemeClr val="bg1"/>
                </a:solidFill>
                <a:latin typeface="Calibri" panose="020F0502020204030204" pitchFamily="34" charset="0"/>
                <a:cs typeface="Calibri" panose="020F0502020204030204" pitchFamily="34" charset="0"/>
              </a:rPr>
              <a:t>Trivia</a:t>
            </a:r>
            <a:endParaRPr lang="en-US" sz="1100" b="1" dirty="0">
              <a:solidFill>
                <a:schemeClr val="bg1"/>
              </a:solidFill>
              <a:latin typeface="Calibri" panose="020F0502020204030204" pitchFamily="34" charset="0"/>
              <a:cs typeface="Calibri" panose="020F0502020204030204" pitchFamily="34" charset="0"/>
            </a:endParaRPr>
          </a:p>
          <a:p>
            <a:r>
              <a:rPr lang="en-US" sz="1100" dirty="0">
                <a:solidFill>
                  <a:schemeClr val="bg1"/>
                </a:solidFill>
                <a:latin typeface="Calibri" panose="020F0502020204030204" pitchFamily="34" charset="0"/>
                <a:cs typeface="Calibri" panose="020F0502020204030204" pitchFamily="34" charset="0"/>
              </a:rPr>
              <a:t>Linus Torvalds had wanted to call his invention </a:t>
            </a:r>
            <a:r>
              <a:rPr lang="en-US" sz="1100" dirty="0" err="1">
                <a:solidFill>
                  <a:schemeClr val="bg1"/>
                </a:solidFill>
                <a:latin typeface="Calibri" panose="020F0502020204030204" pitchFamily="34" charset="0"/>
                <a:cs typeface="Calibri" panose="020F0502020204030204" pitchFamily="34" charset="0"/>
              </a:rPr>
              <a:t>Freax</a:t>
            </a:r>
            <a:r>
              <a:rPr lang="en-US" sz="1100" dirty="0">
                <a:solidFill>
                  <a:schemeClr val="bg1"/>
                </a:solidFill>
                <a:latin typeface="Calibri" panose="020F0502020204030204" pitchFamily="34" charset="0"/>
                <a:cs typeface="Calibri" panose="020F0502020204030204" pitchFamily="34" charset="0"/>
              </a:rPr>
              <a:t>, a combination of "free", "freak", and "x" (as an allusion to Unix).</a:t>
            </a:r>
          </a:p>
          <a:p>
            <a:r>
              <a:rPr lang="en-US" sz="1100" dirty="0">
                <a:solidFill>
                  <a:schemeClr val="bg1"/>
                </a:solidFill>
                <a:latin typeface="Calibri" panose="020F0502020204030204" pitchFamily="34" charset="0"/>
                <a:cs typeface="Calibri" panose="020F0502020204030204" pitchFamily="34" charset="0"/>
              </a:rPr>
              <a:t>One of the volunteer administrators for the FTP server hated the name and instead named the project "Linux" on the server without consulting Torvalds. Torvalds disliked the name Linux as he found it too egotistical, but the name stuck.</a:t>
            </a:r>
          </a:p>
          <a:p>
            <a:r>
              <a:rPr lang="en-US" sz="1100" dirty="0">
                <a:solidFill>
                  <a:schemeClr val="bg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https://en.wikipedia.org/wiki/History_of_Linux#Naming</a:t>
            </a:r>
            <a:r>
              <a:rPr lang="en-US" sz="1100" dirty="0">
                <a:solidFill>
                  <a:schemeClr val="bg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59273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fade">
                                      <p:cBhvr>
                                        <p:cTn id="7" dur="500"/>
                                        <p:tgtEl>
                                          <p:spTgt spid="205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54"/>
                                        </p:tgtEl>
                                        <p:attrNameLst>
                                          <p:attrName>style.visibility</p:attrName>
                                        </p:attrNameLst>
                                      </p:cBhvr>
                                      <p:to>
                                        <p:strVal val="visible"/>
                                      </p:to>
                                    </p:set>
                                    <p:animEffect transition="in" filter="fade">
                                      <p:cBhvr>
                                        <p:cTn id="18"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80C47-C1BF-C24E-8D02-7B84D7034D7B}"/>
              </a:ext>
            </a:extLst>
          </p:cNvPr>
          <p:cNvSpPr>
            <a:spLocks noGrp="1"/>
          </p:cNvSpPr>
          <p:nvPr>
            <p:ph type="title"/>
          </p:nvPr>
        </p:nvSpPr>
        <p:spPr/>
        <p:txBody>
          <a:bodyPr/>
          <a:lstStyle/>
          <a:p>
            <a:r>
              <a:rPr lang="en-US" dirty="0"/>
              <a:t>Linux Demo</a:t>
            </a:r>
          </a:p>
        </p:txBody>
      </p:sp>
      <p:sp>
        <p:nvSpPr>
          <p:cNvPr id="3" name="Text Placeholder 2">
            <a:extLst>
              <a:ext uri="{FF2B5EF4-FFF2-40B4-BE49-F238E27FC236}">
                <a16:creationId xmlns:a16="http://schemas.microsoft.com/office/drawing/2014/main" id="{F632CC76-85D0-3F4B-9561-DAA8C54DCDF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D7126B1-69A8-004B-8EE1-EEE22208F506}"/>
              </a:ext>
            </a:extLst>
          </p:cNvPr>
          <p:cNvSpPr>
            <a:spLocks noGrp="1"/>
          </p:cNvSpPr>
          <p:nvPr>
            <p:ph type="sldNum" sz="quarter" idx="12"/>
          </p:nvPr>
        </p:nvSpPr>
        <p:spPr/>
        <p:txBody>
          <a:bodyPr/>
          <a:lstStyle/>
          <a:p>
            <a:fld id="{659665DE-58FC-41F4-AC58-2C90A5E00527}" type="slidenum">
              <a:rPr lang="en-US" smtClean="0"/>
              <a:t>11</a:t>
            </a:fld>
            <a:endParaRPr lang="en-US"/>
          </a:p>
        </p:txBody>
      </p:sp>
      <p:sp>
        <p:nvSpPr>
          <p:cNvPr id="5" name="Footer Placeholder 4">
            <a:extLst>
              <a:ext uri="{FF2B5EF4-FFF2-40B4-BE49-F238E27FC236}">
                <a16:creationId xmlns:a16="http://schemas.microsoft.com/office/drawing/2014/main" id="{3F8FD76B-E852-D147-A3AB-BF1F4FD94467}"/>
              </a:ext>
            </a:extLst>
          </p:cNvPr>
          <p:cNvSpPr>
            <a:spLocks noGrp="1"/>
          </p:cNvSpPr>
          <p:nvPr>
            <p:ph type="ftr" sz="quarter" idx="3"/>
          </p:nvPr>
        </p:nvSpPr>
        <p:spPr/>
        <p:txBody>
          <a:bodyPr/>
          <a:lstStyle/>
          <a:p>
            <a:r>
              <a:rPr lang="en-US"/>
              <a:t>CSE 374 au 20 - Kasey Champion</a:t>
            </a:r>
            <a:endParaRPr lang="en-US" dirty="0"/>
          </a:p>
        </p:txBody>
      </p:sp>
      <p:sp>
        <p:nvSpPr>
          <p:cNvPr id="6" name="Rectangle 5">
            <a:extLst>
              <a:ext uri="{FF2B5EF4-FFF2-40B4-BE49-F238E27FC236}">
                <a16:creationId xmlns:a16="http://schemas.microsoft.com/office/drawing/2014/main" id="{5D023F29-8871-424C-83A2-9AEE24A714CB}"/>
              </a:ext>
            </a:extLst>
          </p:cNvPr>
          <p:cNvSpPr/>
          <p:nvPr/>
        </p:nvSpPr>
        <p:spPr>
          <a:xfrm>
            <a:off x="76200" y="6359736"/>
            <a:ext cx="6096000" cy="369332"/>
          </a:xfrm>
          <a:prstGeom prst="rect">
            <a:avLst/>
          </a:prstGeom>
        </p:spPr>
        <p:txBody>
          <a:bodyPr>
            <a:spAutoFit/>
          </a:bodyPr>
          <a:lstStyle/>
          <a:p>
            <a:r>
              <a:rPr lang="en-US" dirty="0">
                <a:latin typeface="Calibri" panose="020F0502020204030204" pitchFamily="34" charset="0"/>
                <a:cs typeface="Calibri" panose="020F0502020204030204" pitchFamily="34" charset="0"/>
                <a:hlinkClick r:id="rId2"/>
              </a:rPr>
              <a:t>Recorded Demo from 374 Sp 20 Instructor Megan Hazen</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6061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CA513-1864-E44C-9E69-77381359E0F8}"/>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34C1D732-AB0F-C24B-AF17-24472144A5CB}"/>
              </a:ext>
            </a:extLst>
          </p:cNvPr>
          <p:cNvSpPr>
            <a:spLocks noGrp="1"/>
          </p:cNvSpPr>
          <p:nvPr>
            <p:ph type="sldNum" sz="quarter" idx="12"/>
          </p:nvPr>
        </p:nvSpPr>
        <p:spPr/>
        <p:txBody>
          <a:bodyPr/>
          <a:lstStyle/>
          <a:p>
            <a:fld id="{659665DE-58FC-41F4-AC58-2C90A5E00527}" type="slidenum">
              <a:rPr lang="en-US" smtClean="0"/>
              <a:pPr/>
              <a:t>12</a:t>
            </a:fld>
            <a:endParaRPr lang="en-US"/>
          </a:p>
        </p:txBody>
      </p:sp>
      <p:sp>
        <p:nvSpPr>
          <p:cNvPr id="4" name="Text Placeholder 3">
            <a:extLst>
              <a:ext uri="{FF2B5EF4-FFF2-40B4-BE49-F238E27FC236}">
                <a16:creationId xmlns:a16="http://schemas.microsoft.com/office/drawing/2014/main" id="{B5C80B66-104D-7F4B-8EF3-01E2922B0C3F}"/>
              </a:ext>
            </a:extLst>
          </p:cNvPr>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04F0EF18-84E2-2946-8E08-C8FD40F7C94D}"/>
              </a:ext>
            </a:extLst>
          </p:cNvPr>
          <p:cNvSpPr>
            <a:spLocks noGrp="1"/>
          </p:cNvSpPr>
          <p:nvPr>
            <p:ph type="ftr" sz="quarter" idx="3"/>
          </p:nvPr>
        </p:nvSpPr>
        <p:spPr/>
        <p:txBody>
          <a:bodyPr/>
          <a:lstStyle/>
          <a:p>
            <a:r>
              <a:rPr lang="en-US"/>
              <a:t>CSE 374 au 20 - Kasey Champion</a:t>
            </a:r>
            <a:endParaRPr lang="en-US" dirty="0"/>
          </a:p>
        </p:txBody>
      </p:sp>
    </p:spTree>
    <p:extLst>
      <p:ext uri="{BB962C8B-B14F-4D97-AF65-F5344CB8AC3E}">
        <p14:creationId xmlns:p14="http://schemas.microsoft.com/office/powerpoint/2010/main" val="2045707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D66EF-8FC8-934B-A1CB-F96D6A34009E}"/>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364B2BAF-60B7-BC49-9217-D9726D80823B}"/>
              </a:ext>
            </a:extLst>
          </p:cNvPr>
          <p:cNvSpPr>
            <a:spLocks noGrp="1"/>
          </p:cNvSpPr>
          <p:nvPr>
            <p:ph idx="1"/>
          </p:nvPr>
        </p:nvSpPr>
        <p:spPr>
          <a:xfrm>
            <a:off x="575240" y="1463857"/>
            <a:ext cx="4439217" cy="4845504"/>
          </a:xfrm>
        </p:spPr>
        <p:txBody>
          <a:bodyPr>
            <a:normAutofit/>
          </a:bodyPr>
          <a:lstStyle/>
          <a:p>
            <a:pPr lvl="1" fontAlgn="base"/>
            <a:r>
              <a:rPr lang="en-US" sz="2000" dirty="0"/>
              <a:t>The world is BANANAS right now!</a:t>
            </a:r>
          </a:p>
          <a:p>
            <a:pPr lvl="1" fontAlgn="base"/>
            <a:endParaRPr lang="en-US" sz="2000" dirty="0"/>
          </a:p>
          <a:p>
            <a:pPr lvl="1" fontAlgn="base"/>
            <a:r>
              <a:rPr lang="en-US" sz="2000" dirty="0"/>
              <a:t>You are not expected to be at your best this quarter and that is OK</a:t>
            </a:r>
          </a:p>
          <a:p>
            <a:pPr lvl="1" fontAlgn="base"/>
            <a:endParaRPr lang="en-US" sz="2000" dirty="0"/>
          </a:p>
          <a:p>
            <a:pPr lvl="1" fontAlgn="base"/>
            <a:r>
              <a:rPr lang="en-US" sz="2000" dirty="0"/>
              <a:t>We are in this together</a:t>
            </a:r>
          </a:p>
          <a:p>
            <a:pPr lvl="1" fontAlgn="base"/>
            <a:endParaRPr lang="en-US" sz="2000" dirty="0"/>
          </a:p>
          <a:p>
            <a:pPr lvl="1" fontAlgn="base"/>
            <a:r>
              <a:rPr lang="en-US" sz="2000" dirty="0"/>
              <a:t>Humans first, students second</a:t>
            </a:r>
          </a:p>
          <a:p>
            <a:pPr lvl="1" fontAlgn="base"/>
            <a:endParaRPr lang="en-US" sz="2000" dirty="0"/>
          </a:p>
          <a:p>
            <a:pPr lvl="1" fontAlgn="base"/>
            <a:r>
              <a:rPr lang="en-US" sz="2000" dirty="0"/>
              <a:t>Patience, vulnerability, compassion</a:t>
            </a:r>
          </a:p>
        </p:txBody>
      </p:sp>
      <p:sp>
        <p:nvSpPr>
          <p:cNvPr id="4" name="Slide Number Placeholder 3">
            <a:extLst>
              <a:ext uri="{FF2B5EF4-FFF2-40B4-BE49-F238E27FC236}">
                <a16:creationId xmlns:a16="http://schemas.microsoft.com/office/drawing/2014/main" id="{5985CD29-021C-AB4C-8B51-F9A64D13A0C1}"/>
              </a:ext>
            </a:extLst>
          </p:cNvPr>
          <p:cNvSpPr>
            <a:spLocks noGrp="1"/>
          </p:cNvSpPr>
          <p:nvPr>
            <p:ph type="sldNum" sz="quarter" idx="12"/>
          </p:nvPr>
        </p:nvSpPr>
        <p:spPr/>
        <p:txBody>
          <a:bodyPr/>
          <a:lstStyle/>
          <a:p>
            <a:fld id="{659665DE-58FC-41F4-AC58-2C90A5E00527}" type="slidenum">
              <a:rPr lang="en-US" smtClean="0"/>
              <a:t>2</a:t>
            </a:fld>
            <a:endParaRPr lang="en-US"/>
          </a:p>
        </p:txBody>
      </p:sp>
      <p:sp>
        <p:nvSpPr>
          <p:cNvPr id="5" name="Footer Placeholder 4">
            <a:extLst>
              <a:ext uri="{FF2B5EF4-FFF2-40B4-BE49-F238E27FC236}">
                <a16:creationId xmlns:a16="http://schemas.microsoft.com/office/drawing/2014/main" id="{9B97CFBB-857A-A14D-849A-0CD853AA293B}"/>
              </a:ext>
            </a:extLst>
          </p:cNvPr>
          <p:cNvSpPr>
            <a:spLocks noGrp="1"/>
          </p:cNvSpPr>
          <p:nvPr>
            <p:ph type="ftr" sz="quarter" idx="3"/>
          </p:nvPr>
        </p:nvSpPr>
        <p:spPr/>
        <p:txBody>
          <a:bodyPr/>
          <a:lstStyle/>
          <a:p>
            <a:r>
              <a:rPr lang="en-US"/>
              <a:t>CSE 374 au 20 - Kasey Champion</a:t>
            </a:r>
            <a:endParaRPr lang="en-US" dirty="0"/>
          </a:p>
        </p:txBody>
      </p:sp>
      <p:sp>
        <p:nvSpPr>
          <p:cNvPr id="6" name="Rectangle 5">
            <a:extLst>
              <a:ext uri="{FF2B5EF4-FFF2-40B4-BE49-F238E27FC236}">
                <a16:creationId xmlns:a16="http://schemas.microsoft.com/office/drawing/2014/main" id="{E6818203-5FF9-1C43-A43F-6F63922F3338}"/>
              </a:ext>
            </a:extLst>
          </p:cNvPr>
          <p:cNvSpPr/>
          <p:nvPr/>
        </p:nvSpPr>
        <p:spPr>
          <a:xfrm>
            <a:off x="683088" y="5848944"/>
            <a:ext cx="10825824" cy="646331"/>
          </a:xfrm>
          <a:prstGeom prst="rect">
            <a:avLst/>
          </a:prstGeom>
        </p:spPr>
        <p:txBody>
          <a:bodyPr wrap="square">
            <a:spAutoFit/>
          </a:bodyPr>
          <a:lstStyle/>
          <a:p>
            <a:r>
              <a:rPr lang="en-US" b="1" i="1" dirty="0">
                <a:latin typeface="Raleway"/>
              </a:rPr>
              <a:t>“We acknowledge that we are on the traditional land of the first people of Seattle, the Duwamish People past and present and honor with gratitude the land itself and the Duwamish Tribe.” </a:t>
            </a:r>
            <a:endParaRPr lang="en-US" dirty="0"/>
          </a:p>
        </p:txBody>
      </p:sp>
      <p:pic>
        <p:nvPicPr>
          <p:cNvPr id="9" name="Picture 8" descr="A view of a city at sunset&#10;&#10;Description automatically generated">
            <a:extLst>
              <a:ext uri="{FF2B5EF4-FFF2-40B4-BE49-F238E27FC236}">
                <a16:creationId xmlns:a16="http://schemas.microsoft.com/office/drawing/2014/main" id="{7A19DAB4-1E48-C544-B89E-D00A8784FBF1}"/>
              </a:ext>
            </a:extLst>
          </p:cNvPr>
          <p:cNvPicPr>
            <a:picLocks noChangeAspect="1"/>
          </p:cNvPicPr>
          <p:nvPr/>
        </p:nvPicPr>
        <p:blipFill rotWithShape="1">
          <a:blip r:embed="rId2">
            <a:extLst>
              <a:ext uri="{28A0092B-C50C-407E-A947-70E740481C1C}">
                <a14:useLocalDpi xmlns:a14="http://schemas.microsoft.com/office/drawing/2010/main" val="0"/>
              </a:ext>
            </a:extLst>
          </a:blip>
          <a:srcRect r="9933"/>
          <a:stretch/>
        </p:blipFill>
        <p:spPr>
          <a:xfrm>
            <a:off x="5096011" y="697781"/>
            <a:ext cx="6697351" cy="3874219"/>
          </a:xfrm>
          <a:prstGeom prst="rect">
            <a:avLst/>
          </a:prstGeom>
        </p:spPr>
      </p:pic>
      <p:grpSp>
        <p:nvGrpSpPr>
          <p:cNvPr id="10" name="Group 9">
            <a:extLst>
              <a:ext uri="{FF2B5EF4-FFF2-40B4-BE49-F238E27FC236}">
                <a16:creationId xmlns:a16="http://schemas.microsoft.com/office/drawing/2014/main" id="{9E06C6C2-BDB2-7C47-B830-7B1E10315CCF}"/>
              </a:ext>
            </a:extLst>
          </p:cNvPr>
          <p:cNvGrpSpPr/>
          <p:nvPr/>
        </p:nvGrpSpPr>
        <p:grpSpPr>
          <a:xfrm>
            <a:off x="4680983" y="2098810"/>
            <a:ext cx="5875128" cy="3657178"/>
            <a:chOff x="5473212" y="1463857"/>
            <a:chExt cx="6158336" cy="3833470"/>
          </a:xfrm>
        </p:grpSpPr>
        <p:sp>
          <p:nvSpPr>
            <p:cNvPr id="7" name="Rectangle 6">
              <a:extLst>
                <a:ext uri="{FF2B5EF4-FFF2-40B4-BE49-F238E27FC236}">
                  <a16:creationId xmlns:a16="http://schemas.microsoft.com/office/drawing/2014/main" id="{54039BB8-54F1-AF41-9E99-EC38CD6693C5}"/>
                </a:ext>
              </a:extLst>
            </p:cNvPr>
            <p:cNvSpPr/>
            <p:nvPr/>
          </p:nvSpPr>
          <p:spPr>
            <a:xfrm>
              <a:off x="5473212" y="4955687"/>
              <a:ext cx="6158336" cy="341640"/>
            </a:xfrm>
            <a:prstGeom prst="rect">
              <a:avLst/>
            </a:prstGeom>
          </p:spPr>
          <p:txBody>
            <a:bodyPr wrap="square">
              <a:spAutoFit/>
            </a:bodyPr>
            <a:lstStyle/>
            <a:p>
              <a:pPr algn="ctr"/>
              <a:r>
                <a:rPr lang="en-US" sz="1200" dirty="0">
                  <a:latin typeface="Calibri" panose="020F0502020204030204" pitchFamily="34" charset="0"/>
                  <a:cs typeface="Calibri" panose="020F0502020204030204" pitchFamily="34" charset="0"/>
                  <a:hlinkClick r:id="rId3"/>
                </a:rPr>
                <a:t>UW News: Campus ‘House of Knowledge’ longhouse a long-awaited dream</a:t>
              </a:r>
              <a:endParaRPr lang="en-US" sz="1200" dirty="0">
                <a:latin typeface="Calibri" panose="020F0502020204030204" pitchFamily="34" charset="0"/>
                <a:cs typeface="Calibri" panose="020F0502020204030204" pitchFamily="34" charset="0"/>
              </a:endParaRPr>
            </a:p>
          </p:txBody>
        </p:sp>
        <p:pic>
          <p:nvPicPr>
            <p:cNvPr id="3078" name="Picture 6">
              <a:extLst>
                <a:ext uri="{FF2B5EF4-FFF2-40B4-BE49-F238E27FC236}">
                  <a16:creationId xmlns:a16="http://schemas.microsoft.com/office/drawing/2014/main" id="{7ECE2A2B-E3CA-8B40-935E-3D2FC44E31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7349" y="1463857"/>
              <a:ext cx="5721489" cy="34901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2161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subTitle" idx="4294967295"/>
          </p:nvPr>
        </p:nvSpPr>
        <p:spPr>
          <a:xfrm>
            <a:off x="779441" y="1940981"/>
            <a:ext cx="7810467" cy="2728816"/>
          </a:xfrm>
          <a:prstGeom prst="rect">
            <a:avLst/>
          </a:prstGeom>
        </p:spPr>
        <p:txBody>
          <a:bodyPr spcFirstLastPara="1" vert="horz" wrap="square" lIns="121900" tIns="121900" rIns="121900" bIns="121900" rtlCol="0" anchor="t" anchorCtr="0">
            <a:noAutofit/>
          </a:bodyPr>
          <a:lstStyle/>
          <a:p>
            <a:pPr marL="0" indent="0">
              <a:spcBef>
                <a:spcPts val="800"/>
              </a:spcBef>
              <a:spcAft>
                <a:spcPts val="0"/>
              </a:spcAft>
              <a:buNone/>
            </a:pPr>
            <a:r>
              <a:rPr lang="en" sz="4800" b="1" i="1" dirty="0">
                <a:latin typeface="Lora"/>
                <a:ea typeface="Lora"/>
                <a:cs typeface="Lora"/>
                <a:sym typeface="Lora"/>
              </a:rPr>
              <a:t>I am </a:t>
            </a:r>
            <a:r>
              <a:rPr lang="en-US" sz="4800" b="1" i="1" dirty="0">
                <a:latin typeface="Lora"/>
                <a:ea typeface="Lora"/>
                <a:cs typeface="Lora"/>
                <a:sym typeface="Lora"/>
              </a:rPr>
              <a:t>Kasey Champion</a:t>
            </a:r>
            <a:endParaRPr sz="4800" b="1" i="1" dirty="0">
              <a:latin typeface="Lora"/>
              <a:ea typeface="Lora"/>
              <a:cs typeface="Lora"/>
              <a:sym typeface="Lora"/>
            </a:endParaRPr>
          </a:p>
          <a:p>
            <a:pPr marL="0" indent="0">
              <a:spcBef>
                <a:spcPts val="800"/>
              </a:spcBef>
              <a:spcAft>
                <a:spcPts val="0"/>
              </a:spcAft>
              <a:buClr>
                <a:schemeClr val="dk1"/>
              </a:buClr>
              <a:buSzPts val="1100"/>
              <a:buNone/>
            </a:pPr>
            <a:r>
              <a:rPr lang="en-US" sz="2400" dirty="0">
                <a:solidFill>
                  <a:schemeClr val="dk1"/>
                </a:solidFill>
              </a:rPr>
              <a:t>Software Engineer @ Karat</a:t>
            </a:r>
          </a:p>
          <a:p>
            <a:pPr marL="0" indent="0">
              <a:spcBef>
                <a:spcPts val="800"/>
              </a:spcBef>
              <a:spcAft>
                <a:spcPts val="0"/>
              </a:spcAft>
              <a:buClr>
                <a:schemeClr val="dk1"/>
              </a:buClr>
              <a:buSzPts val="1100"/>
              <a:buNone/>
            </a:pPr>
            <a:r>
              <a:rPr lang="en-US" sz="2400" dirty="0">
                <a:solidFill>
                  <a:schemeClr val="dk1"/>
                </a:solidFill>
              </a:rPr>
              <a:t>High School Teacher @ Franklin High</a:t>
            </a:r>
          </a:p>
          <a:p>
            <a:pPr marL="0" indent="0">
              <a:spcBef>
                <a:spcPts val="800"/>
              </a:spcBef>
              <a:spcAft>
                <a:spcPts val="0"/>
              </a:spcAft>
              <a:buClr>
                <a:schemeClr val="dk1"/>
              </a:buClr>
              <a:buSzPts val="1100"/>
              <a:buNone/>
            </a:pPr>
            <a:r>
              <a:rPr lang="en-US" sz="2400" dirty="0">
                <a:solidFill>
                  <a:schemeClr val="dk1"/>
                </a:solidFill>
                <a:hlinkClick r:id="rId3"/>
              </a:rPr>
              <a:t>champk@cs.washington.edu</a:t>
            </a:r>
            <a:endParaRPr lang="en-US" sz="2400" dirty="0">
              <a:solidFill>
                <a:schemeClr val="dk1"/>
              </a:solidFill>
            </a:endParaRPr>
          </a:p>
          <a:p>
            <a:pPr marL="0" indent="0">
              <a:spcBef>
                <a:spcPts val="800"/>
              </a:spcBef>
              <a:spcAft>
                <a:spcPts val="0"/>
              </a:spcAft>
              <a:buClr>
                <a:schemeClr val="dk1"/>
              </a:buClr>
              <a:buSzPts val="1100"/>
              <a:buNone/>
            </a:pPr>
            <a:endParaRPr lang="en-US" sz="2400" dirty="0">
              <a:solidFill>
                <a:schemeClr val="dk1"/>
              </a:solidFill>
            </a:endParaRPr>
          </a:p>
        </p:txBody>
      </p:sp>
      <p:cxnSp>
        <p:nvCxnSpPr>
          <p:cNvPr id="90" name="Shape 90"/>
          <p:cNvCxnSpPr/>
          <p:nvPr/>
        </p:nvCxnSpPr>
        <p:spPr>
          <a:xfrm>
            <a:off x="-329567" y="913759"/>
            <a:ext cx="3196400" cy="0"/>
          </a:xfrm>
          <a:prstGeom prst="straightConnector1">
            <a:avLst/>
          </a:prstGeom>
          <a:noFill/>
          <a:ln w="9525" cap="flat" cmpd="sng">
            <a:solidFill>
              <a:srgbClr val="CCCCCC"/>
            </a:solidFill>
            <a:prstDash val="solid"/>
            <a:round/>
            <a:headEnd type="none" w="med" len="med"/>
            <a:tailEnd type="none" w="med" len="med"/>
          </a:ln>
        </p:spPr>
      </p:cxnSp>
      <p:pic>
        <p:nvPicPr>
          <p:cNvPr id="91" name="Shape 91"/>
          <p:cNvPicPr preferRelativeResize="0"/>
          <p:nvPr/>
        </p:nvPicPr>
        <p:blipFill>
          <a:blip r:embed="rId4">
            <a:extLst>
              <a:ext uri="{28A0092B-C50C-407E-A947-70E740481C1C}">
                <a14:useLocalDpi xmlns:a14="http://schemas.microsoft.com/office/drawing/2010/main" val="0"/>
              </a:ext>
            </a:extLst>
          </a:blip>
          <a:stretch>
            <a:fillRect/>
          </a:stretch>
        </p:blipFill>
        <p:spPr>
          <a:xfrm>
            <a:off x="779441" y="157956"/>
            <a:ext cx="1501984" cy="1511600"/>
          </a:xfrm>
          <a:prstGeom prst="ellipse">
            <a:avLst/>
          </a:prstGeom>
          <a:noFill/>
          <a:ln>
            <a:noFill/>
          </a:ln>
        </p:spPr>
      </p:pic>
      <p:sp>
        <p:nvSpPr>
          <p:cNvPr id="92" name="Shape 92"/>
          <p:cNvSpPr txBox="1">
            <a:spLocks noGrp="1"/>
          </p:cNvSpPr>
          <p:nvPr>
            <p:ph type="ctrTitle" idx="4294967295"/>
          </p:nvPr>
        </p:nvSpPr>
        <p:spPr>
          <a:xfrm>
            <a:off x="2782374" y="248633"/>
            <a:ext cx="6544000" cy="1546400"/>
          </a:xfrm>
          <a:prstGeom prst="rect">
            <a:avLst/>
          </a:prstGeom>
        </p:spPr>
        <p:txBody>
          <a:bodyPr spcFirstLastPara="1" vert="horz" wrap="square" lIns="121900" tIns="121900" rIns="121900" bIns="121900" rtlCol="0" anchor="ctr" anchorCtr="0">
            <a:noAutofit/>
          </a:bodyPr>
          <a:lstStyle/>
          <a:p>
            <a:pPr>
              <a:spcBef>
                <a:spcPts val="0"/>
              </a:spcBef>
            </a:pPr>
            <a:r>
              <a:rPr lang="en" sz="8000" dirty="0">
                <a:solidFill>
                  <a:srgbClr val="4C3282"/>
                </a:solidFill>
              </a:rPr>
              <a:t>Hello!</a:t>
            </a:r>
            <a:endParaRPr sz="8000" dirty="0">
              <a:solidFill>
                <a:srgbClr val="4C3282"/>
              </a:solidFill>
            </a:endParaRPr>
          </a:p>
        </p:txBody>
      </p:sp>
      <p:cxnSp>
        <p:nvCxnSpPr>
          <p:cNvPr id="93" name="Shape 93"/>
          <p:cNvCxnSpPr/>
          <p:nvPr/>
        </p:nvCxnSpPr>
        <p:spPr>
          <a:xfrm>
            <a:off x="5979700" y="913759"/>
            <a:ext cx="5874000" cy="0"/>
          </a:xfrm>
          <a:prstGeom prst="straightConnector1">
            <a:avLst/>
          </a:prstGeom>
          <a:noFill/>
          <a:ln w="9525" cap="flat" cmpd="sng">
            <a:solidFill>
              <a:srgbClr val="CCCCCC"/>
            </a:solidFill>
            <a:prstDash val="solid"/>
            <a:round/>
            <a:headEnd type="none" w="med" len="med"/>
            <a:tailEnd type="none" w="med" len="med"/>
          </a:ln>
        </p:spPr>
      </p:cxnSp>
      <p:sp>
        <p:nvSpPr>
          <p:cNvPr id="2" name="Rectangle 1">
            <a:extLst>
              <a:ext uri="{FF2B5EF4-FFF2-40B4-BE49-F238E27FC236}">
                <a16:creationId xmlns:a16="http://schemas.microsoft.com/office/drawing/2014/main" id="{3FA4A920-2047-44ED-A18A-3C917705C727}"/>
              </a:ext>
            </a:extLst>
          </p:cNvPr>
          <p:cNvSpPr/>
          <p:nvPr/>
        </p:nvSpPr>
        <p:spPr>
          <a:xfrm>
            <a:off x="282633" y="60960"/>
            <a:ext cx="292400" cy="1440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social media icons">
            <a:extLst>
              <a:ext uri="{FF2B5EF4-FFF2-40B4-BE49-F238E27FC236}">
                <a16:creationId xmlns:a16="http://schemas.microsoft.com/office/drawing/2014/main" id="{AD97ECD9-D0F7-4C07-954E-6808579EEEC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02" t="2552" r="88918" b="85705"/>
          <a:stretch/>
        </p:blipFill>
        <p:spPr bwMode="auto">
          <a:xfrm>
            <a:off x="4388014" y="4164807"/>
            <a:ext cx="753980" cy="8053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ocial media icons">
            <a:extLst>
              <a:ext uri="{FF2B5EF4-FFF2-40B4-BE49-F238E27FC236}">
                <a16:creationId xmlns:a16="http://schemas.microsoft.com/office/drawing/2014/main" id="{F19ADAD4-C151-465E-BE94-AACC19E90F6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934" t="2541" r="78620" b="86257"/>
          <a:stretch/>
        </p:blipFill>
        <p:spPr bwMode="auto">
          <a:xfrm>
            <a:off x="3655065" y="4164807"/>
            <a:ext cx="802105" cy="7682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ocial media icons">
            <a:extLst>
              <a:ext uri="{FF2B5EF4-FFF2-40B4-BE49-F238E27FC236}">
                <a16:creationId xmlns:a16="http://schemas.microsoft.com/office/drawing/2014/main" id="{B791FE50-956F-403C-A6EB-B9F40C59419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576" t="3040" r="59978" b="85758"/>
          <a:stretch/>
        </p:blipFill>
        <p:spPr bwMode="auto">
          <a:xfrm>
            <a:off x="2926644" y="4195178"/>
            <a:ext cx="802105" cy="7682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ocial media icons">
            <a:extLst>
              <a:ext uri="{FF2B5EF4-FFF2-40B4-BE49-F238E27FC236}">
                <a16:creationId xmlns:a16="http://schemas.microsoft.com/office/drawing/2014/main" id="{76BE3CFE-B2BD-4EA6-B3FE-0658D86946B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0618" t="13976" r="50692" b="74094"/>
          <a:stretch/>
        </p:blipFill>
        <p:spPr bwMode="auto">
          <a:xfrm>
            <a:off x="5111908" y="4127882"/>
            <a:ext cx="737936" cy="8181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28B125B-5C90-4A64-B516-2FFE6AFF6486}"/>
              </a:ext>
            </a:extLst>
          </p:cNvPr>
          <p:cNvSpPr txBox="1"/>
          <p:nvPr/>
        </p:nvSpPr>
        <p:spPr>
          <a:xfrm>
            <a:off x="779441" y="4318076"/>
            <a:ext cx="2567790" cy="461665"/>
          </a:xfrm>
          <a:prstGeom prst="rect">
            <a:avLst/>
          </a:prstGeom>
          <a:noFill/>
        </p:spPr>
        <p:txBody>
          <a:bodyPr wrap="square" rtlCol="0">
            <a:spAutoFit/>
          </a:bodyPr>
          <a:lstStyle/>
          <a:p>
            <a:r>
              <a:rPr lang="en-US" sz="2400">
                <a:solidFill>
                  <a:schemeClr val="dk1"/>
                </a:solidFill>
                <a:latin typeface="Segoe UI Semilight" panose="020B0402040204020203" pitchFamily="34" charset="0"/>
                <a:cs typeface="Segoe UI Semilight" panose="020B0402040204020203" pitchFamily="34" charset="0"/>
              </a:rPr>
              <a:t>@techie4good</a:t>
            </a:r>
          </a:p>
        </p:txBody>
      </p:sp>
      <p:pic>
        <p:nvPicPr>
          <p:cNvPr id="9" name="Picture 8" descr="A cat sitting on a desk&#10;&#10;Description automatically generated">
            <a:extLst>
              <a:ext uri="{FF2B5EF4-FFF2-40B4-BE49-F238E27FC236}">
                <a16:creationId xmlns:a16="http://schemas.microsoft.com/office/drawing/2014/main" id="{82D3991A-FBCB-754B-9979-50CDC7C6FD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6237810" y="1062715"/>
            <a:ext cx="4465607" cy="3349205"/>
          </a:xfrm>
          <a:prstGeom prst="rect">
            <a:avLst/>
          </a:prstGeom>
        </p:spPr>
      </p:pic>
      <p:pic>
        <p:nvPicPr>
          <p:cNvPr id="11" name="Picture 10" descr="A person looking at the camera&#10;&#10;Description automatically generated">
            <a:extLst>
              <a:ext uri="{FF2B5EF4-FFF2-40B4-BE49-F238E27FC236}">
                <a16:creationId xmlns:a16="http://schemas.microsoft.com/office/drawing/2014/main" id="{9185D3EB-A45F-9540-A4BC-317540279FDF}"/>
              </a:ext>
            </a:extLst>
          </p:cNvPr>
          <p:cNvPicPr>
            <a:picLocks noChangeAspect="1"/>
          </p:cNvPicPr>
          <p:nvPr/>
        </p:nvPicPr>
        <p:blipFill rotWithShape="1">
          <a:blip r:embed="rId7">
            <a:extLst>
              <a:ext uri="{28A0092B-C50C-407E-A947-70E740481C1C}">
                <a14:useLocalDpi xmlns:a14="http://schemas.microsoft.com/office/drawing/2010/main" val="0"/>
              </a:ext>
            </a:extLst>
          </a:blip>
          <a:srcRect l="7560" t="21899" b="18312"/>
          <a:stretch/>
        </p:blipFill>
        <p:spPr>
          <a:xfrm>
            <a:off x="9310391" y="2951485"/>
            <a:ext cx="2762042" cy="3170941"/>
          </a:xfrm>
          <a:prstGeom prst="rect">
            <a:avLst/>
          </a:prstGeom>
        </p:spPr>
      </p:pic>
      <p:sp>
        <p:nvSpPr>
          <p:cNvPr id="12" name="TextBox 11">
            <a:extLst>
              <a:ext uri="{FF2B5EF4-FFF2-40B4-BE49-F238E27FC236}">
                <a16:creationId xmlns:a16="http://schemas.microsoft.com/office/drawing/2014/main" id="{215200CB-F700-6047-BFE4-A58EC0554534}"/>
              </a:ext>
            </a:extLst>
          </p:cNvPr>
          <p:cNvSpPr txBox="1"/>
          <p:nvPr/>
        </p:nvSpPr>
        <p:spPr>
          <a:xfrm>
            <a:off x="6789272" y="4941222"/>
            <a:ext cx="1716496" cy="584775"/>
          </a:xfrm>
          <a:prstGeom prst="rect">
            <a:avLst/>
          </a:prstGeom>
          <a:noFill/>
        </p:spPr>
        <p:txBody>
          <a:bodyPr wrap="none" rtlCol="0">
            <a:spAutoFit/>
          </a:bodyPr>
          <a:lstStyle/>
          <a:p>
            <a:r>
              <a:rPr lang="en-US" sz="1600" dirty="0">
                <a:solidFill>
                  <a:srgbClr val="4C3282"/>
                </a:solidFill>
                <a:latin typeface="Calibri" panose="020F0502020204030204" pitchFamily="34" charset="0"/>
                <a:cs typeface="Calibri" panose="020F0502020204030204" pitchFamily="34" charset="0"/>
              </a:rPr>
              <a:t>Iron Fist No Mercy</a:t>
            </a:r>
          </a:p>
          <a:p>
            <a:r>
              <a:rPr lang="en-US" sz="1600" dirty="0">
                <a:solidFill>
                  <a:srgbClr val="4C3282"/>
                </a:solidFill>
                <a:latin typeface="Calibri" panose="020F0502020204030204" pitchFamily="34" charset="0"/>
                <a:cs typeface="Calibri" panose="020F0502020204030204" pitchFamily="34" charset="0"/>
              </a:rPr>
              <a:t>“Mercy” for short</a:t>
            </a:r>
          </a:p>
        </p:txBody>
      </p:sp>
    </p:spTree>
    <p:extLst>
      <p:ext uri="{BB962C8B-B14F-4D97-AF65-F5344CB8AC3E}">
        <p14:creationId xmlns:p14="http://schemas.microsoft.com/office/powerpoint/2010/main" val="36226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80">
                                          <p:stCondLst>
                                            <p:cond delay="0"/>
                                          </p:stCondLst>
                                        </p:cTn>
                                        <p:tgtEl>
                                          <p:spTgt spid="12"/>
                                        </p:tgtEl>
                                      </p:cBhvr>
                                    </p:animEffect>
                                    <p:anim calcmode="lin" valueType="num">
                                      <p:cBhvr>
                                        <p:cTn id="2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9" dur="26">
                                          <p:stCondLst>
                                            <p:cond delay="650"/>
                                          </p:stCondLst>
                                        </p:cTn>
                                        <p:tgtEl>
                                          <p:spTgt spid="12"/>
                                        </p:tgtEl>
                                      </p:cBhvr>
                                      <p:to x="100000" y="60000"/>
                                    </p:animScale>
                                    <p:animScale>
                                      <p:cBhvr>
                                        <p:cTn id="30" dur="166" decel="50000">
                                          <p:stCondLst>
                                            <p:cond delay="676"/>
                                          </p:stCondLst>
                                        </p:cTn>
                                        <p:tgtEl>
                                          <p:spTgt spid="12"/>
                                        </p:tgtEl>
                                      </p:cBhvr>
                                      <p:to x="100000" y="100000"/>
                                    </p:animScale>
                                    <p:animScale>
                                      <p:cBhvr>
                                        <p:cTn id="31" dur="26">
                                          <p:stCondLst>
                                            <p:cond delay="1312"/>
                                          </p:stCondLst>
                                        </p:cTn>
                                        <p:tgtEl>
                                          <p:spTgt spid="12"/>
                                        </p:tgtEl>
                                      </p:cBhvr>
                                      <p:to x="100000" y="80000"/>
                                    </p:animScale>
                                    <p:animScale>
                                      <p:cBhvr>
                                        <p:cTn id="32" dur="166" decel="50000">
                                          <p:stCondLst>
                                            <p:cond delay="1338"/>
                                          </p:stCondLst>
                                        </p:cTn>
                                        <p:tgtEl>
                                          <p:spTgt spid="12"/>
                                        </p:tgtEl>
                                      </p:cBhvr>
                                      <p:to x="100000" y="100000"/>
                                    </p:animScale>
                                    <p:animScale>
                                      <p:cBhvr>
                                        <p:cTn id="33" dur="26">
                                          <p:stCondLst>
                                            <p:cond delay="1642"/>
                                          </p:stCondLst>
                                        </p:cTn>
                                        <p:tgtEl>
                                          <p:spTgt spid="12"/>
                                        </p:tgtEl>
                                      </p:cBhvr>
                                      <p:to x="100000" y="90000"/>
                                    </p:animScale>
                                    <p:animScale>
                                      <p:cBhvr>
                                        <p:cTn id="34" dur="166" decel="50000">
                                          <p:stCondLst>
                                            <p:cond delay="1668"/>
                                          </p:stCondLst>
                                        </p:cTn>
                                        <p:tgtEl>
                                          <p:spTgt spid="12"/>
                                        </p:tgtEl>
                                      </p:cBhvr>
                                      <p:to x="100000" y="100000"/>
                                    </p:animScale>
                                    <p:animScale>
                                      <p:cBhvr>
                                        <p:cTn id="35" dur="26">
                                          <p:stCondLst>
                                            <p:cond delay="1808"/>
                                          </p:stCondLst>
                                        </p:cTn>
                                        <p:tgtEl>
                                          <p:spTgt spid="12"/>
                                        </p:tgtEl>
                                      </p:cBhvr>
                                      <p:to x="100000" y="95000"/>
                                    </p:animScale>
                                    <p:animScale>
                                      <p:cBhvr>
                                        <p:cTn id="36" dur="166" decel="50000">
                                          <p:stCondLst>
                                            <p:cond delay="1834"/>
                                          </p:stCondLst>
                                        </p:cTn>
                                        <p:tgtEl>
                                          <p:spTgt spid="1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C1955-75D3-9E4D-9D25-0756F764DE57}"/>
              </a:ext>
            </a:extLst>
          </p:cNvPr>
          <p:cNvSpPr>
            <a:spLocks noGrp="1"/>
          </p:cNvSpPr>
          <p:nvPr>
            <p:ph type="title"/>
          </p:nvPr>
        </p:nvSpPr>
        <p:spPr/>
        <p:txBody>
          <a:bodyPr/>
          <a:lstStyle/>
          <a:p>
            <a:r>
              <a:rPr lang="en-US" dirty="0"/>
              <a:t>Meet your TAs</a:t>
            </a:r>
          </a:p>
        </p:txBody>
      </p:sp>
      <p:sp>
        <p:nvSpPr>
          <p:cNvPr id="3" name="Content Placeholder 2">
            <a:extLst>
              <a:ext uri="{FF2B5EF4-FFF2-40B4-BE49-F238E27FC236}">
                <a16:creationId xmlns:a16="http://schemas.microsoft.com/office/drawing/2014/main" id="{9EC4FFDF-9A47-CD4B-A943-6C4ECC07030C}"/>
              </a:ext>
            </a:extLst>
          </p:cNvPr>
          <p:cNvSpPr>
            <a:spLocks noGrp="1"/>
          </p:cNvSpPr>
          <p:nvPr>
            <p:ph idx="1"/>
          </p:nvPr>
        </p:nvSpPr>
        <p:spPr>
          <a:xfrm>
            <a:off x="575240" y="1716257"/>
            <a:ext cx="11187258" cy="4593103"/>
          </a:xfrm>
        </p:spPr>
        <p:txBody>
          <a:bodyPr>
            <a:normAutofit/>
          </a:bodyPr>
          <a:lstStyle/>
          <a:p>
            <a:pPr fontAlgn="base"/>
            <a:r>
              <a:rPr lang="en-US" sz="2800" dirty="0"/>
              <a:t>Kushal </a:t>
            </a:r>
            <a:r>
              <a:rPr lang="en-US" sz="2800" dirty="0" err="1"/>
              <a:t>Jhunjhunwalla</a:t>
            </a:r>
            <a:r>
              <a:rPr lang="en-US" sz="2800" dirty="0"/>
              <a:t> -</a:t>
            </a:r>
            <a:r>
              <a:rPr lang="en-US" sz="2800" b="1" dirty="0"/>
              <a:t> </a:t>
            </a:r>
            <a:r>
              <a:rPr lang="en-US" sz="2800" u="sng" dirty="0">
                <a:hlinkClick r:id="rId2"/>
              </a:rPr>
              <a:t>kushaljh@cs.washington.edu</a:t>
            </a:r>
            <a:r>
              <a:rPr lang="en-US" sz="2800" dirty="0"/>
              <a:t> </a:t>
            </a:r>
          </a:p>
          <a:p>
            <a:pPr fontAlgn="base"/>
            <a:r>
              <a:rPr lang="en-US" sz="2800" dirty="0"/>
              <a:t>Kalyani Sunil </a:t>
            </a:r>
            <a:r>
              <a:rPr lang="en-US" sz="2800" dirty="0" err="1"/>
              <a:t>Marathe</a:t>
            </a:r>
            <a:r>
              <a:rPr lang="en-US" sz="2800" dirty="0"/>
              <a:t> - </a:t>
            </a:r>
            <a:r>
              <a:rPr lang="en-US" sz="2800" u="sng" dirty="0">
                <a:hlinkClick r:id="rId3"/>
              </a:rPr>
              <a:t>kmarathe@cs.washington.edu</a:t>
            </a:r>
            <a:r>
              <a:rPr lang="en-US" sz="2800" dirty="0"/>
              <a:t> </a:t>
            </a:r>
          </a:p>
          <a:p>
            <a:pPr fontAlgn="base"/>
            <a:r>
              <a:rPr lang="en-US" sz="2800" dirty="0"/>
              <a:t>Leah Perlmutter - </a:t>
            </a:r>
            <a:r>
              <a:rPr lang="en-US" sz="2800" u="sng" dirty="0">
                <a:hlinkClick r:id="rId4"/>
              </a:rPr>
              <a:t>lrperlmu@cs.washington.edu</a:t>
            </a:r>
            <a:r>
              <a:rPr lang="en-US" sz="2800" dirty="0"/>
              <a:t> </a:t>
            </a:r>
          </a:p>
          <a:p>
            <a:r>
              <a:rPr lang="en-US" sz="2800" dirty="0"/>
              <a:t>Staff Mailing List - </a:t>
            </a:r>
            <a:r>
              <a:rPr lang="en-US" sz="2800" u="sng" dirty="0">
                <a:hlinkClick r:id="rId5"/>
              </a:rPr>
              <a:t>cse374-staff@cs.washington.edu</a:t>
            </a:r>
            <a:r>
              <a:rPr lang="en-US" sz="2800" dirty="0"/>
              <a:t> </a:t>
            </a:r>
          </a:p>
        </p:txBody>
      </p:sp>
      <p:sp>
        <p:nvSpPr>
          <p:cNvPr id="4" name="Slide Number Placeholder 3">
            <a:extLst>
              <a:ext uri="{FF2B5EF4-FFF2-40B4-BE49-F238E27FC236}">
                <a16:creationId xmlns:a16="http://schemas.microsoft.com/office/drawing/2014/main" id="{AD2F4E0D-A333-754C-BA1D-942C485B7D7F}"/>
              </a:ext>
            </a:extLst>
          </p:cNvPr>
          <p:cNvSpPr>
            <a:spLocks noGrp="1"/>
          </p:cNvSpPr>
          <p:nvPr>
            <p:ph type="sldNum" sz="quarter" idx="12"/>
          </p:nvPr>
        </p:nvSpPr>
        <p:spPr/>
        <p:txBody>
          <a:bodyPr/>
          <a:lstStyle/>
          <a:p>
            <a:fld id="{659665DE-58FC-41F4-AC58-2C90A5E00527}" type="slidenum">
              <a:rPr lang="en-US" smtClean="0"/>
              <a:t>4</a:t>
            </a:fld>
            <a:endParaRPr lang="en-US"/>
          </a:p>
        </p:txBody>
      </p:sp>
      <p:sp>
        <p:nvSpPr>
          <p:cNvPr id="5" name="Footer Placeholder 4">
            <a:extLst>
              <a:ext uri="{FF2B5EF4-FFF2-40B4-BE49-F238E27FC236}">
                <a16:creationId xmlns:a16="http://schemas.microsoft.com/office/drawing/2014/main" id="{C1B53F27-1860-4844-8136-5261614EDC96}"/>
              </a:ext>
            </a:extLst>
          </p:cNvPr>
          <p:cNvSpPr>
            <a:spLocks noGrp="1"/>
          </p:cNvSpPr>
          <p:nvPr>
            <p:ph type="ftr" sz="quarter" idx="3"/>
          </p:nvPr>
        </p:nvSpPr>
        <p:spPr/>
        <p:txBody>
          <a:bodyPr/>
          <a:lstStyle/>
          <a:p>
            <a:r>
              <a:rPr lang="en-US"/>
              <a:t>CSE 374 au 20 - Kasey Champion</a:t>
            </a:r>
            <a:endParaRPr lang="en-US" dirty="0"/>
          </a:p>
        </p:txBody>
      </p:sp>
    </p:spTree>
    <p:extLst>
      <p:ext uri="{BB962C8B-B14F-4D97-AF65-F5344CB8AC3E}">
        <p14:creationId xmlns:p14="http://schemas.microsoft.com/office/powerpoint/2010/main" val="3442504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9CF42-FFF5-3D42-891A-B7E874875687}"/>
              </a:ext>
            </a:extLst>
          </p:cNvPr>
          <p:cNvSpPr>
            <a:spLocks noGrp="1"/>
          </p:cNvSpPr>
          <p:nvPr>
            <p:ph type="title"/>
          </p:nvPr>
        </p:nvSpPr>
        <p:spPr/>
        <p:txBody>
          <a:bodyPr/>
          <a:lstStyle/>
          <a:p>
            <a:r>
              <a:rPr lang="en-US" dirty="0"/>
              <a:t>Course Overview</a:t>
            </a:r>
          </a:p>
        </p:txBody>
      </p:sp>
      <p:sp>
        <p:nvSpPr>
          <p:cNvPr id="3" name="Content Placeholder 2">
            <a:extLst>
              <a:ext uri="{FF2B5EF4-FFF2-40B4-BE49-F238E27FC236}">
                <a16:creationId xmlns:a16="http://schemas.microsoft.com/office/drawing/2014/main" id="{1F135D9C-079C-7145-9584-B7BA94DE0CF5}"/>
              </a:ext>
            </a:extLst>
          </p:cNvPr>
          <p:cNvSpPr>
            <a:spLocks noGrp="1"/>
          </p:cNvSpPr>
          <p:nvPr>
            <p:ph idx="1"/>
          </p:nvPr>
        </p:nvSpPr>
        <p:spPr>
          <a:xfrm>
            <a:off x="6561910" y="1488420"/>
            <a:ext cx="5054851" cy="4845504"/>
          </a:xfrm>
        </p:spPr>
        <p:txBody>
          <a:bodyPr/>
          <a:lstStyle/>
          <a:p>
            <a:r>
              <a:rPr lang="en-US" b="1" dirty="0"/>
              <a:t>Course Topics</a:t>
            </a:r>
          </a:p>
          <a:p>
            <a:pPr lvl="1" fontAlgn="base"/>
            <a:r>
              <a:rPr lang="en-US" dirty="0"/>
              <a:t>The Linux Operating System</a:t>
            </a:r>
          </a:p>
          <a:p>
            <a:pPr lvl="1" fontAlgn="base"/>
            <a:r>
              <a:rPr lang="en-US" dirty="0"/>
              <a:t>Working with the Linux Shell</a:t>
            </a:r>
          </a:p>
          <a:p>
            <a:pPr lvl="1" fontAlgn="base"/>
            <a:r>
              <a:rPr lang="en-US" dirty="0"/>
              <a:t>Scripting with Bash</a:t>
            </a:r>
          </a:p>
          <a:p>
            <a:pPr lvl="1" fontAlgn="base"/>
            <a:r>
              <a:rPr lang="en-US" dirty="0"/>
              <a:t>C Programming Language </a:t>
            </a:r>
          </a:p>
          <a:p>
            <a:pPr lvl="1" fontAlgn="base"/>
            <a:r>
              <a:rPr lang="en-US" dirty="0"/>
              <a:t>Computer Memory</a:t>
            </a:r>
          </a:p>
          <a:p>
            <a:pPr lvl="1" fontAlgn="base"/>
            <a:r>
              <a:rPr lang="en-US" dirty="0"/>
              <a:t>Software Engineering Tools and Techniques</a:t>
            </a:r>
          </a:p>
          <a:p>
            <a:pPr lvl="1" fontAlgn="base"/>
            <a:r>
              <a:rPr lang="en-US" dirty="0"/>
              <a:t>C++ Programming Language</a:t>
            </a:r>
          </a:p>
          <a:p>
            <a:pPr lvl="1" fontAlgn="base"/>
            <a:r>
              <a:rPr lang="en-US" dirty="0"/>
              <a:t>Assembly Code</a:t>
            </a:r>
          </a:p>
          <a:p>
            <a:pPr lvl="1" fontAlgn="base"/>
            <a:r>
              <a:rPr lang="en-US" dirty="0"/>
              <a:t>Concurrency</a:t>
            </a:r>
          </a:p>
          <a:p>
            <a:endParaRPr lang="en-US" dirty="0"/>
          </a:p>
        </p:txBody>
      </p:sp>
      <p:sp>
        <p:nvSpPr>
          <p:cNvPr id="4" name="Slide Number Placeholder 3">
            <a:extLst>
              <a:ext uri="{FF2B5EF4-FFF2-40B4-BE49-F238E27FC236}">
                <a16:creationId xmlns:a16="http://schemas.microsoft.com/office/drawing/2014/main" id="{FB553D69-4814-C14C-881A-83B256F6822E}"/>
              </a:ext>
            </a:extLst>
          </p:cNvPr>
          <p:cNvSpPr>
            <a:spLocks noGrp="1"/>
          </p:cNvSpPr>
          <p:nvPr>
            <p:ph type="sldNum" sz="quarter" idx="12"/>
          </p:nvPr>
        </p:nvSpPr>
        <p:spPr/>
        <p:txBody>
          <a:bodyPr/>
          <a:lstStyle/>
          <a:p>
            <a:fld id="{659665DE-58FC-41F4-AC58-2C90A5E00527}" type="slidenum">
              <a:rPr lang="en-US" smtClean="0"/>
              <a:t>5</a:t>
            </a:fld>
            <a:endParaRPr lang="en-US"/>
          </a:p>
        </p:txBody>
      </p:sp>
      <p:sp>
        <p:nvSpPr>
          <p:cNvPr id="5" name="Footer Placeholder 4">
            <a:extLst>
              <a:ext uri="{FF2B5EF4-FFF2-40B4-BE49-F238E27FC236}">
                <a16:creationId xmlns:a16="http://schemas.microsoft.com/office/drawing/2014/main" id="{BCE030CA-98F9-EA44-A754-B37CCFBF24D5}"/>
              </a:ext>
            </a:extLst>
          </p:cNvPr>
          <p:cNvSpPr>
            <a:spLocks noGrp="1"/>
          </p:cNvSpPr>
          <p:nvPr>
            <p:ph type="ftr" sz="quarter" idx="3"/>
          </p:nvPr>
        </p:nvSpPr>
        <p:spPr/>
        <p:txBody>
          <a:bodyPr/>
          <a:lstStyle/>
          <a:p>
            <a:r>
              <a:rPr lang="en-US"/>
              <a:t>CSE 374 au 20 - Kasey Champion</a:t>
            </a:r>
            <a:endParaRPr lang="en-US" dirty="0"/>
          </a:p>
        </p:txBody>
      </p:sp>
      <p:sp>
        <p:nvSpPr>
          <p:cNvPr id="6" name="Content Placeholder 2">
            <a:extLst>
              <a:ext uri="{FF2B5EF4-FFF2-40B4-BE49-F238E27FC236}">
                <a16:creationId xmlns:a16="http://schemas.microsoft.com/office/drawing/2014/main" id="{7ABFA7E3-2C45-BB49-88E2-5FF5FBA09983}"/>
              </a:ext>
            </a:extLst>
          </p:cNvPr>
          <p:cNvSpPr txBox="1">
            <a:spLocks/>
          </p:cNvSpPr>
          <p:nvPr/>
        </p:nvSpPr>
        <p:spPr>
          <a:xfrm>
            <a:off x="575239" y="1488421"/>
            <a:ext cx="5054851"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b="1" dirty="0"/>
              <a:t>Course Goals</a:t>
            </a:r>
          </a:p>
          <a:p>
            <a:pPr lvl="1" fontAlgn="base"/>
            <a:r>
              <a:rPr lang="en-US" dirty="0"/>
              <a:t>Gain a basic familiarity with the Linux</a:t>
            </a:r>
          </a:p>
          <a:p>
            <a:pPr lvl="1" fontAlgn="base"/>
            <a:r>
              <a:rPr lang="en-US" dirty="0"/>
              <a:t>Skills to automate common computing tasks</a:t>
            </a:r>
          </a:p>
          <a:p>
            <a:pPr lvl="1" fontAlgn="base"/>
            <a:r>
              <a:rPr lang="en-US" dirty="0"/>
              <a:t>Obtain beginning proficiency in C programming</a:t>
            </a:r>
          </a:p>
          <a:p>
            <a:pPr lvl="1" fontAlgn="base"/>
            <a:r>
              <a:rPr lang="en-US" dirty="0"/>
              <a:t>Familiarity with C++ programming language</a:t>
            </a:r>
          </a:p>
          <a:p>
            <a:pPr lvl="1" fontAlgn="base"/>
            <a:r>
              <a:rPr lang="en-US" dirty="0"/>
              <a:t>Learn the basics of programming tools</a:t>
            </a:r>
          </a:p>
          <a:p>
            <a:pPr lvl="1" fontAlgn="base"/>
            <a:r>
              <a:rPr lang="en-US" dirty="0"/>
              <a:t>Practice core software-engineering practices</a:t>
            </a:r>
          </a:p>
          <a:p>
            <a:pPr lvl="1" fontAlgn="base"/>
            <a:r>
              <a:rPr lang="en-US" dirty="0"/>
              <a:t>Understand the basics of shared-memory concurrency</a:t>
            </a:r>
          </a:p>
          <a:p>
            <a:pPr lvl="1" fontAlgn="base"/>
            <a:r>
              <a:rPr lang="en-US" dirty="0"/>
              <a:t>Learn how to acquire additional information and skills independently</a:t>
            </a:r>
          </a:p>
          <a:p>
            <a:endParaRPr lang="en-US" dirty="0"/>
          </a:p>
          <a:p>
            <a:endParaRPr lang="en-US" dirty="0"/>
          </a:p>
          <a:p>
            <a:endParaRPr lang="en-US" dirty="0"/>
          </a:p>
        </p:txBody>
      </p:sp>
    </p:spTree>
    <p:extLst>
      <p:ext uri="{BB962C8B-B14F-4D97-AF65-F5344CB8AC3E}">
        <p14:creationId xmlns:p14="http://schemas.microsoft.com/office/powerpoint/2010/main" val="567625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E333F-32E2-2848-BC65-80EAF00C283A}"/>
              </a:ext>
            </a:extLst>
          </p:cNvPr>
          <p:cNvSpPr>
            <a:spLocks noGrp="1"/>
          </p:cNvSpPr>
          <p:nvPr>
            <p:ph type="title"/>
          </p:nvPr>
        </p:nvSpPr>
        <p:spPr/>
        <p:txBody>
          <a:bodyPr/>
          <a:lstStyle/>
          <a:p>
            <a:r>
              <a:rPr lang="en-US" dirty="0"/>
              <a:t>Course Components</a:t>
            </a:r>
          </a:p>
        </p:txBody>
      </p:sp>
      <p:sp>
        <p:nvSpPr>
          <p:cNvPr id="3" name="Content Placeholder 2">
            <a:extLst>
              <a:ext uri="{FF2B5EF4-FFF2-40B4-BE49-F238E27FC236}">
                <a16:creationId xmlns:a16="http://schemas.microsoft.com/office/drawing/2014/main" id="{4B179B88-D30D-9148-AF3F-1117FFA0E318}"/>
              </a:ext>
            </a:extLst>
          </p:cNvPr>
          <p:cNvSpPr>
            <a:spLocks noGrp="1"/>
          </p:cNvSpPr>
          <p:nvPr>
            <p:ph idx="1"/>
          </p:nvPr>
        </p:nvSpPr>
        <p:spPr>
          <a:xfrm>
            <a:off x="6725522" y="1677895"/>
            <a:ext cx="4598644" cy="4845504"/>
          </a:xfrm>
        </p:spPr>
        <p:txBody>
          <a:bodyPr/>
          <a:lstStyle/>
          <a:p>
            <a:r>
              <a:rPr lang="en-US" b="1" dirty="0"/>
              <a:t>Course Tools</a:t>
            </a:r>
          </a:p>
          <a:p>
            <a:pPr lvl="1"/>
            <a:r>
              <a:rPr lang="en-US" dirty="0"/>
              <a:t>Class webpage</a:t>
            </a:r>
          </a:p>
          <a:p>
            <a:pPr lvl="2"/>
            <a:r>
              <a:rPr lang="en-US" dirty="0"/>
              <a:t>Central location for all information</a:t>
            </a:r>
          </a:p>
          <a:p>
            <a:pPr lvl="1"/>
            <a:r>
              <a:rPr lang="en-US" dirty="0"/>
              <a:t>Course canvas</a:t>
            </a:r>
          </a:p>
          <a:p>
            <a:pPr lvl="2"/>
            <a:r>
              <a:rPr lang="en-US" dirty="0"/>
              <a:t>Gradebook</a:t>
            </a:r>
          </a:p>
          <a:p>
            <a:pPr lvl="1"/>
            <a:r>
              <a:rPr lang="en-US" dirty="0"/>
              <a:t>Zoom</a:t>
            </a:r>
          </a:p>
          <a:p>
            <a:pPr lvl="2"/>
            <a:r>
              <a:rPr lang="en-US" dirty="0"/>
              <a:t>Lectures</a:t>
            </a:r>
          </a:p>
          <a:p>
            <a:pPr lvl="1"/>
            <a:r>
              <a:rPr lang="en-US" dirty="0"/>
              <a:t>Poll Everywhere</a:t>
            </a:r>
          </a:p>
          <a:p>
            <a:pPr lvl="2"/>
            <a:r>
              <a:rPr lang="en-US" dirty="0"/>
              <a:t>Lecture participation</a:t>
            </a:r>
          </a:p>
          <a:p>
            <a:pPr lvl="1"/>
            <a:r>
              <a:rPr lang="en-US" dirty="0" err="1"/>
              <a:t>Gradescope</a:t>
            </a:r>
            <a:endParaRPr lang="en-US" dirty="0"/>
          </a:p>
          <a:p>
            <a:pPr lvl="2"/>
            <a:r>
              <a:rPr lang="en-US" dirty="0"/>
              <a:t>Assignment submission</a:t>
            </a:r>
          </a:p>
          <a:p>
            <a:pPr lvl="1"/>
            <a:r>
              <a:rPr lang="en-US" dirty="0"/>
              <a:t>Discussion board</a:t>
            </a:r>
          </a:p>
          <a:p>
            <a:pPr lvl="2"/>
            <a:r>
              <a:rPr lang="en-US" dirty="0"/>
              <a:t>Get help</a:t>
            </a:r>
          </a:p>
          <a:p>
            <a:pPr lvl="1"/>
            <a:r>
              <a:rPr lang="en-US" dirty="0"/>
              <a:t>Anonymous Feedback Tool</a:t>
            </a:r>
          </a:p>
          <a:p>
            <a:pPr lvl="2"/>
            <a:r>
              <a:rPr lang="en-US" dirty="0"/>
              <a:t>Tell us how it’s going</a:t>
            </a:r>
          </a:p>
        </p:txBody>
      </p:sp>
      <p:sp>
        <p:nvSpPr>
          <p:cNvPr id="4" name="Slide Number Placeholder 3">
            <a:extLst>
              <a:ext uri="{FF2B5EF4-FFF2-40B4-BE49-F238E27FC236}">
                <a16:creationId xmlns:a16="http://schemas.microsoft.com/office/drawing/2014/main" id="{1C54001A-437F-6242-B802-D89ACC2CDBE4}"/>
              </a:ext>
            </a:extLst>
          </p:cNvPr>
          <p:cNvSpPr>
            <a:spLocks noGrp="1"/>
          </p:cNvSpPr>
          <p:nvPr>
            <p:ph type="sldNum" sz="quarter" idx="12"/>
          </p:nvPr>
        </p:nvSpPr>
        <p:spPr/>
        <p:txBody>
          <a:bodyPr/>
          <a:lstStyle/>
          <a:p>
            <a:fld id="{659665DE-58FC-41F4-AC58-2C90A5E00527}" type="slidenum">
              <a:rPr lang="en-US" smtClean="0"/>
              <a:t>6</a:t>
            </a:fld>
            <a:endParaRPr lang="en-US"/>
          </a:p>
        </p:txBody>
      </p:sp>
      <p:sp>
        <p:nvSpPr>
          <p:cNvPr id="5" name="Footer Placeholder 4">
            <a:extLst>
              <a:ext uri="{FF2B5EF4-FFF2-40B4-BE49-F238E27FC236}">
                <a16:creationId xmlns:a16="http://schemas.microsoft.com/office/drawing/2014/main" id="{FC11767B-70B6-4F4A-829A-1B033A829D58}"/>
              </a:ext>
            </a:extLst>
          </p:cNvPr>
          <p:cNvSpPr>
            <a:spLocks noGrp="1"/>
          </p:cNvSpPr>
          <p:nvPr>
            <p:ph type="ftr" sz="quarter" idx="3"/>
          </p:nvPr>
        </p:nvSpPr>
        <p:spPr/>
        <p:txBody>
          <a:bodyPr/>
          <a:lstStyle/>
          <a:p>
            <a:r>
              <a:rPr lang="en-US"/>
              <a:t>CSE 374 au 20 - Kasey Champion</a:t>
            </a:r>
            <a:endParaRPr lang="en-US" dirty="0"/>
          </a:p>
        </p:txBody>
      </p:sp>
      <p:sp>
        <p:nvSpPr>
          <p:cNvPr id="6" name="Content Placeholder 2">
            <a:extLst>
              <a:ext uri="{FF2B5EF4-FFF2-40B4-BE49-F238E27FC236}">
                <a16:creationId xmlns:a16="http://schemas.microsoft.com/office/drawing/2014/main" id="{E07D7DFE-A27B-7B48-A495-336C62B44748}"/>
              </a:ext>
            </a:extLst>
          </p:cNvPr>
          <p:cNvSpPr txBox="1">
            <a:spLocks/>
          </p:cNvSpPr>
          <p:nvPr/>
        </p:nvSpPr>
        <p:spPr>
          <a:xfrm>
            <a:off x="867834" y="1682609"/>
            <a:ext cx="4598644" cy="4845504"/>
          </a:xfrm>
          <a:prstGeom prst="rect">
            <a:avLst/>
          </a:prstGeom>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b="1" dirty="0"/>
              <a:t>Learning Components</a:t>
            </a:r>
          </a:p>
          <a:p>
            <a:pPr lvl="1"/>
            <a:r>
              <a:rPr lang="en-US" dirty="0"/>
              <a:t>Lectures</a:t>
            </a:r>
          </a:p>
          <a:p>
            <a:pPr lvl="2"/>
            <a:r>
              <a:rPr lang="en-US" dirty="0"/>
              <a:t>Recorded</a:t>
            </a:r>
          </a:p>
          <a:p>
            <a:pPr lvl="2"/>
            <a:r>
              <a:rPr lang="en-US" dirty="0"/>
              <a:t>Please participate </a:t>
            </a:r>
            <a:r>
              <a:rPr lang="en-US" dirty="0">
                <a:sym typeface="Wingdings" pitchFamily="2" charset="2"/>
              </a:rPr>
              <a:t></a:t>
            </a:r>
          </a:p>
          <a:p>
            <a:pPr lvl="2"/>
            <a:r>
              <a:rPr lang="en-US" dirty="0"/>
              <a:t>Password after today! “374rocks”</a:t>
            </a:r>
          </a:p>
          <a:p>
            <a:pPr lvl="1"/>
            <a:r>
              <a:rPr lang="en-US" dirty="0"/>
              <a:t>Lecture Participation Polls</a:t>
            </a:r>
          </a:p>
          <a:p>
            <a:pPr lvl="2"/>
            <a:r>
              <a:rPr lang="en-US" dirty="0"/>
              <a:t>Graded on participation NOT correctness</a:t>
            </a:r>
          </a:p>
          <a:p>
            <a:pPr lvl="1"/>
            <a:r>
              <a:rPr lang="en-US" dirty="0"/>
              <a:t>Exercises</a:t>
            </a:r>
          </a:p>
          <a:p>
            <a:pPr lvl="2"/>
            <a:r>
              <a:rPr lang="en-US" dirty="0"/>
              <a:t>Accompany many lectures to give focused practice on individual topics</a:t>
            </a:r>
          </a:p>
          <a:p>
            <a:pPr lvl="1"/>
            <a:r>
              <a:rPr lang="en-US" dirty="0" err="1"/>
              <a:t>Homeworks</a:t>
            </a:r>
            <a:endParaRPr lang="en-US" dirty="0"/>
          </a:p>
          <a:p>
            <a:pPr lvl="2"/>
            <a:r>
              <a:rPr lang="en-US" dirty="0"/>
              <a:t>Larger assignments sprinkled throughout quarter</a:t>
            </a:r>
          </a:p>
          <a:p>
            <a:pPr lvl="1"/>
            <a:r>
              <a:rPr lang="en-US" dirty="0"/>
              <a:t>Review Assignments</a:t>
            </a:r>
          </a:p>
          <a:p>
            <a:pPr lvl="2"/>
            <a:r>
              <a:rPr lang="en-US" dirty="0"/>
              <a:t>3 this quarter</a:t>
            </a:r>
          </a:p>
          <a:p>
            <a:pPr lvl="2"/>
            <a:r>
              <a:rPr lang="en-US" dirty="0"/>
              <a:t>Optional group assignment</a:t>
            </a:r>
          </a:p>
          <a:p>
            <a:pPr lvl="2"/>
            <a:r>
              <a:rPr lang="en-US" dirty="0"/>
              <a:t>“Test like questions” without time limit and full access to notes</a:t>
            </a:r>
          </a:p>
          <a:p>
            <a:pPr lvl="1"/>
            <a:r>
              <a:rPr lang="en-US" dirty="0"/>
              <a:t>Office Hours</a:t>
            </a:r>
          </a:p>
          <a:p>
            <a:pPr lvl="2"/>
            <a:r>
              <a:rPr lang="en-US" dirty="0"/>
              <a:t>Please come hang out with us!</a:t>
            </a:r>
          </a:p>
        </p:txBody>
      </p:sp>
    </p:spTree>
    <p:extLst>
      <p:ext uri="{BB962C8B-B14F-4D97-AF65-F5344CB8AC3E}">
        <p14:creationId xmlns:p14="http://schemas.microsoft.com/office/powerpoint/2010/main" val="1665760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40B02-1D7A-514A-AEE9-44F0162025F6}"/>
              </a:ext>
            </a:extLst>
          </p:cNvPr>
          <p:cNvSpPr>
            <a:spLocks noGrp="1"/>
          </p:cNvSpPr>
          <p:nvPr>
            <p:ph type="title"/>
          </p:nvPr>
        </p:nvSpPr>
        <p:spPr/>
        <p:txBody>
          <a:bodyPr/>
          <a:lstStyle/>
          <a:p>
            <a:r>
              <a:rPr lang="en-US" dirty="0"/>
              <a:t>Course Policies</a:t>
            </a:r>
          </a:p>
        </p:txBody>
      </p:sp>
      <p:sp>
        <p:nvSpPr>
          <p:cNvPr id="3" name="Content Placeholder 2">
            <a:extLst>
              <a:ext uri="{FF2B5EF4-FFF2-40B4-BE49-F238E27FC236}">
                <a16:creationId xmlns:a16="http://schemas.microsoft.com/office/drawing/2014/main" id="{BFD0726E-E814-7347-9EDF-CF961B1EA76B}"/>
              </a:ext>
            </a:extLst>
          </p:cNvPr>
          <p:cNvSpPr>
            <a:spLocks noGrp="1"/>
          </p:cNvSpPr>
          <p:nvPr>
            <p:ph idx="1"/>
          </p:nvPr>
        </p:nvSpPr>
        <p:spPr>
          <a:xfrm>
            <a:off x="6096000" y="1682609"/>
            <a:ext cx="5666498" cy="4845504"/>
          </a:xfrm>
        </p:spPr>
        <p:txBody>
          <a:bodyPr>
            <a:normAutofit lnSpcReduction="10000"/>
          </a:bodyPr>
          <a:lstStyle/>
          <a:p>
            <a:r>
              <a:rPr lang="en-US" b="1" dirty="0"/>
              <a:t>Grade Breakdown</a:t>
            </a:r>
          </a:p>
          <a:p>
            <a:pPr lvl="1"/>
            <a:r>
              <a:rPr lang="en-US" dirty="0"/>
              <a:t>Homework</a:t>
            </a:r>
          </a:p>
          <a:p>
            <a:pPr lvl="1"/>
            <a:r>
              <a:rPr lang="en-US" dirty="0"/>
              <a:t>Exercises</a:t>
            </a:r>
          </a:p>
          <a:p>
            <a:pPr lvl="1"/>
            <a:r>
              <a:rPr lang="en-US" dirty="0"/>
              <a:t>Review Assignments</a:t>
            </a:r>
          </a:p>
          <a:p>
            <a:pPr lvl="1"/>
            <a:r>
              <a:rPr lang="en-US" dirty="0"/>
              <a:t>Participation</a:t>
            </a:r>
          </a:p>
          <a:p>
            <a:pPr marL="128016" lvl="1" indent="0">
              <a:buNone/>
            </a:pPr>
            <a:endParaRPr lang="en-US" sz="2000" b="1" dirty="0"/>
          </a:p>
          <a:p>
            <a:pPr marL="128016" lvl="1" indent="0">
              <a:buNone/>
            </a:pPr>
            <a:r>
              <a:rPr lang="en-US" sz="2000" b="1" dirty="0"/>
              <a:t>Academic Misconduct</a:t>
            </a:r>
          </a:p>
          <a:p>
            <a:pPr lvl="1">
              <a:lnSpc>
                <a:spcPct val="70000"/>
              </a:lnSpc>
            </a:pPr>
            <a:r>
              <a:rPr lang="en-US" sz="1700" dirty="0"/>
              <a:t>Don’t share your code</a:t>
            </a:r>
          </a:p>
          <a:p>
            <a:pPr lvl="1">
              <a:lnSpc>
                <a:spcPct val="70000"/>
              </a:lnSpc>
            </a:pPr>
            <a:r>
              <a:rPr lang="en-US" sz="1700" dirty="0"/>
              <a:t>Don’t look at others code</a:t>
            </a:r>
          </a:p>
          <a:p>
            <a:pPr lvl="1">
              <a:lnSpc>
                <a:spcPct val="70000"/>
              </a:lnSpc>
            </a:pPr>
            <a:r>
              <a:rPr lang="en-US" sz="1700" dirty="0"/>
              <a:t>Don’t ”step by step”</a:t>
            </a:r>
          </a:p>
          <a:p>
            <a:pPr lvl="1">
              <a:lnSpc>
                <a:spcPct val="70000"/>
              </a:lnSpc>
            </a:pPr>
            <a:r>
              <a:rPr lang="en-US" sz="1700" dirty="0"/>
              <a:t>DO talk to one another about concepts and approaches</a:t>
            </a:r>
          </a:p>
          <a:p>
            <a:pPr lvl="1">
              <a:lnSpc>
                <a:spcPct val="70000"/>
              </a:lnSpc>
            </a:pPr>
            <a:r>
              <a:rPr lang="en-US" sz="1700" dirty="0"/>
              <a:t>DO look things up on the internet</a:t>
            </a:r>
          </a:p>
          <a:p>
            <a:pPr marL="128016" lvl="1" indent="0">
              <a:buNone/>
            </a:pPr>
            <a:endParaRPr lang="en-US" dirty="0"/>
          </a:p>
          <a:p>
            <a:pPr marL="128016" lvl="1" indent="0">
              <a:buNone/>
            </a:pPr>
            <a:r>
              <a:rPr lang="en-US" sz="2000" b="1" dirty="0"/>
              <a:t>Accommodations and Extenuating Circumstances </a:t>
            </a:r>
          </a:p>
          <a:p>
            <a:pPr lvl="1">
              <a:lnSpc>
                <a:spcPct val="70000"/>
              </a:lnSpc>
            </a:pPr>
            <a:r>
              <a:rPr lang="en-US" sz="1700" dirty="0"/>
              <a:t>Make sure you get the support you are entitled to via DRS</a:t>
            </a:r>
          </a:p>
          <a:p>
            <a:pPr lvl="2">
              <a:lnSpc>
                <a:spcPct val="70000"/>
              </a:lnSpc>
            </a:pPr>
            <a:r>
              <a:rPr lang="en-US" sz="1300" dirty="0"/>
              <a:t>If you’re having issues with DRS system reach out to Kasey</a:t>
            </a:r>
          </a:p>
          <a:p>
            <a:pPr lvl="1">
              <a:lnSpc>
                <a:spcPct val="70000"/>
              </a:lnSpc>
            </a:pPr>
            <a:r>
              <a:rPr lang="en-US" sz="1700" dirty="0"/>
              <a:t>When in doubt, reach out!</a:t>
            </a:r>
          </a:p>
        </p:txBody>
      </p:sp>
      <p:sp>
        <p:nvSpPr>
          <p:cNvPr id="4" name="Slide Number Placeholder 3">
            <a:extLst>
              <a:ext uri="{FF2B5EF4-FFF2-40B4-BE49-F238E27FC236}">
                <a16:creationId xmlns:a16="http://schemas.microsoft.com/office/drawing/2014/main" id="{F9E72359-9346-4D4B-953B-32A2FD3159F8}"/>
              </a:ext>
            </a:extLst>
          </p:cNvPr>
          <p:cNvSpPr>
            <a:spLocks noGrp="1"/>
          </p:cNvSpPr>
          <p:nvPr>
            <p:ph type="sldNum" sz="quarter" idx="12"/>
          </p:nvPr>
        </p:nvSpPr>
        <p:spPr/>
        <p:txBody>
          <a:bodyPr/>
          <a:lstStyle/>
          <a:p>
            <a:fld id="{659665DE-58FC-41F4-AC58-2C90A5E00527}" type="slidenum">
              <a:rPr lang="en-US" smtClean="0"/>
              <a:t>7</a:t>
            </a:fld>
            <a:endParaRPr lang="en-US"/>
          </a:p>
        </p:txBody>
      </p:sp>
      <p:sp>
        <p:nvSpPr>
          <p:cNvPr id="5" name="Footer Placeholder 4">
            <a:extLst>
              <a:ext uri="{FF2B5EF4-FFF2-40B4-BE49-F238E27FC236}">
                <a16:creationId xmlns:a16="http://schemas.microsoft.com/office/drawing/2014/main" id="{FCBA9A1C-0C83-E041-8539-8D9E6E120F3B}"/>
              </a:ext>
            </a:extLst>
          </p:cNvPr>
          <p:cNvSpPr>
            <a:spLocks noGrp="1"/>
          </p:cNvSpPr>
          <p:nvPr>
            <p:ph type="ftr" sz="quarter" idx="3"/>
          </p:nvPr>
        </p:nvSpPr>
        <p:spPr/>
        <p:txBody>
          <a:bodyPr/>
          <a:lstStyle/>
          <a:p>
            <a:r>
              <a:rPr lang="en-US"/>
              <a:t>CSE 374 au 20 - Kasey Champion</a:t>
            </a:r>
            <a:endParaRPr lang="en-US" dirty="0"/>
          </a:p>
        </p:txBody>
      </p:sp>
      <p:sp>
        <p:nvSpPr>
          <p:cNvPr id="6" name="Content Placeholder 2">
            <a:extLst>
              <a:ext uri="{FF2B5EF4-FFF2-40B4-BE49-F238E27FC236}">
                <a16:creationId xmlns:a16="http://schemas.microsoft.com/office/drawing/2014/main" id="{E1FAA81E-0816-AD4C-8B8C-3DF1271BD529}"/>
              </a:ext>
            </a:extLst>
          </p:cNvPr>
          <p:cNvSpPr txBox="1">
            <a:spLocks/>
          </p:cNvSpPr>
          <p:nvPr/>
        </p:nvSpPr>
        <p:spPr>
          <a:xfrm>
            <a:off x="867834" y="1682609"/>
            <a:ext cx="4598644" cy="4845504"/>
          </a:xfrm>
          <a:prstGeom prst="rect">
            <a:avLst/>
          </a:prstGeom>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128016" lvl="1" indent="0">
              <a:buNone/>
            </a:pPr>
            <a:r>
              <a:rPr lang="en-US" sz="2200" b="1" dirty="0"/>
              <a:t>Turn In Policy</a:t>
            </a:r>
          </a:p>
          <a:p>
            <a:pPr lvl="1"/>
            <a:r>
              <a:rPr lang="en-US" dirty="0"/>
              <a:t>Homework</a:t>
            </a:r>
          </a:p>
          <a:p>
            <a:pPr lvl="2"/>
            <a:r>
              <a:rPr lang="en-US" dirty="0"/>
              <a:t>Open once content is covered</a:t>
            </a:r>
          </a:p>
          <a:p>
            <a:pPr lvl="2"/>
            <a:r>
              <a:rPr lang="en-US" dirty="0"/>
              <a:t>“Due” on Fridays ~1.5 to 3 weeks later</a:t>
            </a:r>
          </a:p>
          <a:p>
            <a:pPr lvl="3"/>
            <a:r>
              <a:rPr lang="en-US" dirty="0"/>
              <a:t>5% </a:t>
            </a:r>
            <a:r>
              <a:rPr lang="en-US" dirty="0" err="1"/>
              <a:t>ec</a:t>
            </a:r>
            <a:r>
              <a:rPr lang="en-US" dirty="0"/>
              <a:t> bonus for making suggested due dates</a:t>
            </a:r>
          </a:p>
          <a:p>
            <a:pPr lvl="2"/>
            <a:r>
              <a:rPr lang="en-US" dirty="0"/>
              <a:t>11/6 Midpoint firm deadline</a:t>
            </a:r>
          </a:p>
          <a:p>
            <a:pPr lvl="3"/>
            <a:r>
              <a:rPr lang="en-US" dirty="0"/>
              <a:t>20% penalty / 24hrs late</a:t>
            </a:r>
          </a:p>
          <a:p>
            <a:pPr lvl="1"/>
            <a:r>
              <a:rPr lang="en-US" dirty="0"/>
              <a:t>Exercises</a:t>
            </a:r>
          </a:p>
          <a:p>
            <a:pPr lvl="2"/>
            <a:r>
              <a:rPr lang="en-US" dirty="0"/>
              <a:t>Open at end of lectures</a:t>
            </a:r>
          </a:p>
          <a:p>
            <a:pPr lvl="2"/>
            <a:r>
              <a:rPr lang="en-US" dirty="0"/>
              <a:t>Due 1 week later</a:t>
            </a:r>
          </a:p>
          <a:p>
            <a:pPr lvl="2"/>
            <a:r>
              <a:rPr lang="en-US" dirty="0"/>
              <a:t>10% penalty / 24hrs late</a:t>
            </a:r>
          </a:p>
          <a:p>
            <a:pPr lvl="1"/>
            <a:r>
              <a:rPr lang="en-US" dirty="0"/>
              <a:t>Review Assignments</a:t>
            </a:r>
          </a:p>
          <a:p>
            <a:pPr lvl="2"/>
            <a:r>
              <a:rPr lang="en-US" dirty="0"/>
              <a:t>Solo or groups of 2 to 4</a:t>
            </a:r>
          </a:p>
          <a:p>
            <a:pPr lvl="2"/>
            <a:r>
              <a:rPr lang="en-US" dirty="0"/>
              <a:t>Open on Friday, due 1 week later</a:t>
            </a:r>
          </a:p>
          <a:p>
            <a:pPr lvl="3"/>
            <a:r>
              <a:rPr lang="en-US" dirty="0"/>
              <a:t>20% penalty 24hrs late</a:t>
            </a:r>
          </a:p>
          <a:p>
            <a:pPr lvl="3"/>
            <a:r>
              <a:rPr lang="en-US" dirty="0"/>
              <a:t>50% penalty 48hrs late</a:t>
            </a:r>
          </a:p>
          <a:p>
            <a:pPr lvl="3"/>
            <a:r>
              <a:rPr lang="en-US" b="1" dirty="0"/>
              <a:t>No assignment accepted later than 48 </a:t>
            </a:r>
            <a:r>
              <a:rPr lang="en-US" b="1" dirty="0" err="1"/>
              <a:t>hrs</a:t>
            </a:r>
            <a:endParaRPr lang="en-US" b="1" dirty="0"/>
          </a:p>
          <a:p>
            <a:pPr lvl="1"/>
            <a:r>
              <a:rPr lang="en-US" dirty="0"/>
              <a:t>Participation</a:t>
            </a:r>
          </a:p>
          <a:p>
            <a:pPr lvl="2"/>
            <a:r>
              <a:rPr lang="en-US" dirty="0"/>
              <a:t>Poll everywhere open at start of lecture</a:t>
            </a:r>
          </a:p>
          <a:p>
            <a:pPr lvl="2"/>
            <a:r>
              <a:rPr lang="en-US" dirty="0"/>
              <a:t>Due 32 hours later</a:t>
            </a:r>
          </a:p>
          <a:p>
            <a:pPr lvl="2"/>
            <a:r>
              <a:rPr lang="en-US" b="1" dirty="0"/>
              <a:t>No late polls will be accepted</a:t>
            </a:r>
          </a:p>
        </p:txBody>
      </p:sp>
    </p:spTree>
    <p:extLst>
      <p:ext uri="{BB962C8B-B14F-4D97-AF65-F5344CB8AC3E}">
        <p14:creationId xmlns:p14="http://schemas.microsoft.com/office/powerpoint/2010/main" val="1634314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0A7BB-C9AF-F84C-B170-A2D9A24BA7B8}"/>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120B7F60-D957-D04E-B7BA-327522EA50BD}"/>
              </a:ext>
            </a:extLst>
          </p:cNvPr>
          <p:cNvSpPr>
            <a:spLocks noGrp="1"/>
          </p:cNvSpPr>
          <p:nvPr>
            <p:ph type="sldNum" sz="quarter" idx="12"/>
          </p:nvPr>
        </p:nvSpPr>
        <p:spPr/>
        <p:txBody>
          <a:bodyPr/>
          <a:lstStyle/>
          <a:p>
            <a:fld id="{659665DE-58FC-41F4-AC58-2C90A5E00527}" type="slidenum">
              <a:rPr lang="en-US" smtClean="0"/>
              <a:pPr/>
              <a:t>8</a:t>
            </a:fld>
            <a:endParaRPr lang="en-US"/>
          </a:p>
        </p:txBody>
      </p:sp>
      <p:sp>
        <p:nvSpPr>
          <p:cNvPr id="4" name="Text Placeholder 3">
            <a:extLst>
              <a:ext uri="{FF2B5EF4-FFF2-40B4-BE49-F238E27FC236}">
                <a16:creationId xmlns:a16="http://schemas.microsoft.com/office/drawing/2014/main" id="{27836C4E-B195-0D4D-9ACB-1C25E37C2AC1}"/>
              </a:ext>
            </a:extLst>
          </p:cNvPr>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1634C120-B8DF-AE4D-9FF1-A970A1A5AD45}"/>
              </a:ext>
            </a:extLst>
          </p:cNvPr>
          <p:cNvSpPr>
            <a:spLocks noGrp="1"/>
          </p:cNvSpPr>
          <p:nvPr>
            <p:ph type="ftr" sz="quarter" idx="3"/>
          </p:nvPr>
        </p:nvSpPr>
        <p:spPr/>
        <p:txBody>
          <a:bodyPr/>
          <a:lstStyle/>
          <a:p>
            <a:r>
              <a:rPr lang="en-US"/>
              <a:t>CSE 374 au 20 - Kasey Champion</a:t>
            </a:r>
            <a:endParaRPr lang="en-US" dirty="0"/>
          </a:p>
        </p:txBody>
      </p:sp>
    </p:spTree>
    <p:extLst>
      <p:ext uri="{BB962C8B-B14F-4D97-AF65-F5344CB8AC3E}">
        <p14:creationId xmlns:p14="http://schemas.microsoft.com/office/powerpoint/2010/main" val="789369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E6ED3D-0B6D-4646-B350-3FEAA463785F}"/>
              </a:ext>
            </a:extLst>
          </p:cNvPr>
          <p:cNvSpPr>
            <a:spLocks noGrp="1"/>
          </p:cNvSpPr>
          <p:nvPr>
            <p:ph sz="half" idx="1"/>
          </p:nvPr>
        </p:nvSpPr>
        <p:spPr/>
        <p:txBody>
          <a:bodyPr>
            <a:normAutofit/>
          </a:bodyPr>
          <a:lstStyle/>
          <a:p>
            <a:r>
              <a:rPr lang="en-US" sz="2000" b="1" dirty="0"/>
              <a:t>What is Linux?</a:t>
            </a:r>
          </a:p>
          <a:p>
            <a:pPr lvl="1" fontAlgn="base"/>
            <a:r>
              <a:rPr lang="en-US" dirty="0"/>
              <a:t>Linux is an </a:t>
            </a:r>
            <a:r>
              <a:rPr lang="en-US" b="1" dirty="0">
                <a:solidFill>
                  <a:srgbClr val="4C3282"/>
                </a:solidFill>
              </a:rPr>
              <a:t>operating system</a:t>
            </a:r>
            <a:r>
              <a:rPr lang="en-US" dirty="0"/>
              <a:t> like Windows or MacOS</a:t>
            </a:r>
          </a:p>
          <a:p>
            <a:pPr lvl="2" fontAlgn="base"/>
            <a:r>
              <a:rPr lang="en-US" dirty="0"/>
              <a:t>The </a:t>
            </a:r>
            <a:r>
              <a:rPr lang="en-US" b="1" dirty="0">
                <a:solidFill>
                  <a:srgbClr val="4C3282"/>
                </a:solidFill>
              </a:rPr>
              <a:t>operating system</a:t>
            </a:r>
            <a:r>
              <a:rPr lang="en-US" dirty="0"/>
              <a:t> manages the relationship between computer hardware, software resources and user interaction points</a:t>
            </a:r>
          </a:p>
          <a:p>
            <a:pPr lvl="1" fontAlgn="base"/>
            <a:r>
              <a:rPr lang="en-US" dirty="0"/>
              <a:t>Interact with the Linux machine via the </a:t>
            </a:r>
            <a:r>
              <a:rPr lang="en-US" b="1" dirty="0">
                <a:solidFill>
                  <a:srgbClr val="4C3282"/>
                </a:solidFill>
              </a:rPr>
              <a:t>shell</a:t>
            </a:r>
          </a:p>
          <a:p>
            <a:pPr lvl="2" fontAlgn="base"/>
            <a:r>
              <a:rPr lang="en-US" dirty="0"/>
              <a:t>The </a:t>
            </a:r>
            <a:r>
              <a:rPr lang="en-US" b="1" dirty="0">
                <a:solidFill>
                  <a:srgbClr val="4C3282"/>
                </a:solidFill>
              </a:rPr>
              <a:t>shell</a:t>
            </a:r>
            <a:r>
              <a:rPr lang="en-US" dirty="0"/>
              <a:t> is a text-based interface to the computer, for </a:t>
            </a:r>
            <a:r>
              <a:rPr lang="en-US" dirty="0" err="1"/>
              <a:t>linux</a:t>
            </a:r>
            <a:r>
              <a:rPr lang="en-US" dirty="0"/>
              <a:t> specifically “bash”</a:t>
            </a:r>
          </a:p>
          <a:p>
            <a:pPr lvl="2" fontAlgn="base"/>
            <a:r>
              <a:rPr lang="en-US" dirty="0"/>
              <a:t>The shell is run by the </a:t>
            </a:r>
            <a:r>
              <a:rPr lang="en-US" b="1" dirty="0">
                <a:solidFill>
                  <a:srgbClr val="4C3282"/>
                </a:solidFill>
              </a:rPr>
              <a:t>terminal</a:t>
            </a:r>
            <a:r>
              <a:rPr lang="en-US" dirty="0"/>
              <a:t> program</a:t>
            </a:r>
          </a:p>
          <a:p>
            <a:pPr lvl="1" fontAlgn="base"/>
            <a:r>
              <a:rPr lang="en-US" dirty="0"/>
              <a:t>Linux also has a GUI interface, just like Windows and Mac have shell interfaces</a:t>
            </a:r>
          </a:p>
          <a:p>
            <a:pPr lvl="2" fontAlgn="base"/>
            <a:r>
              <a:rPr lang="en-US" dirty="0"/>
              <a:t>Text interface is harder to use, but more efficient </a:t>
            </a:r>
          </a:p>
          <a:p>
            <a:pPr lvl="2" fontAlgn="base"/>
            <a:r>
              <a:rPr lang="en-US" dirty="0"/>
              <a:t>Text interface allows for task automation</a:t>
            </a:r>
          </a:p>
          <a:p>
            <a:pPr lvl="1" fontAlgn="base"/>
            <a:r>
              <a:rPr lang="en-US" dirty="0"/>
              <a:t>Linux was built in C using open source licensing and philosophies</a:t>
            </a:r>
          </a:p>
          <a:p>
            <a:pPr lvl="2" fontAlgn="base"/>
            <a:endParaRPr lang="en-US" dirty="0"/>
          </a:p>
        </p:txBody>
      </p:sp>
      <p:sp>
        <p:nvSpPr>
          <p:cNvPr id="4" name="Slide Number Placeholder 3">
            <a:extLst>
              <a:ext uri="{FF2B5EF4-FFF2-40B4-BE49-F238E27FC236}">
                <a16:creationId xmlns:a16="http://schemas.microsoft.com/office/drawing/2014/main" id="{E024CBF3-20FD-7A47-94B6-6C76592EC9FD}"/>
              </a:ext>
            </a:extLst>
          </p:cNvPr>
          <p:cNvSpPr>
            <a:spLocks noGrp="1"/>
          </p:cNvSpPr>
          <p:nvPr>
            <p:ph type="sldNum" sz="quarter" idx="12"/>
          </p:nvPr>
        </p:nvSpPr>
        <p:spPr/>
        <p:txBody>
          <a:bodyPr/>
          <a:lstStyle/>
          <a:p>
            <a:fld id="{659665DE-58FC-41F4-AC58-2C90A5E00527}" type="slidenum">
              <a:rPr lang="en-US" smtClean="0"/>
              <a:t>9</a:t>
            </a:fld>
            <a:endParaRPr lang="en-US"/>
          </a:p>
        </p:txBody>
      </p:sp>
      <p:sp>
        <p:nvSpPr>
          <p:cNvPr id="5" name="Title 4">
            <a:extLst>
              <a:ext uri="{FF2B5EF4-FFF2-40B4-BE49-F238E27FC236}">
                <a16:creationId xmlns:a16="http://schemas.microsoft.com/office/drawing/2014/main" id="{DF1144CE-717B-B242-90AC-A57F893288C3}"/>
              </a:ext>
            </a:extLst>
          </p:cNvPr>
          <p:cNvSpPr>
            <a:spLocks noGrp="1"/>
          </p:cNvSpPr>
          <p:nvPr>
            <p:ph type="title"/>
          </p:nvPr>
        </p:nvSpPr>
        <p:spPr/>
        <p:txBody>
          <a:bodyPr/>
          <a:lstStyle/>
          <a:p>
            <a:r>
              <a:rPr lang="en-US"/>
              <a:t>Meet Linux</a:t>
            </a:r>
            <a:endParaRPr lang="en-US" dirty="0"/>
          </a:p>
        </p:txBody>
      </p:sp>
      <p:sp>
        <p:nvSpPr>
          <p:cNvPr id="6" name="Footer Placeholder 5">
            <a:extLst>
              <a:ext uri="{FF2B5EF4-FFF2-40B4-BE49-F238E27FC236}">
                <a16:creationId xmlns:a16="http://schemas.microsoft.com/office/drawing/2014/main" id="{31F305C7-D3E3-8345-8F16-17E525984569}"/>
              </a:ext>
            </a:extLst>
          </p:cNvPr>
          <p:cNvSpPr>
            <a:spLocks noGrp="1"/>
          </p:cNvSpPr>
          <p:nvPr>
            <p:ph type="ftr" sz="quarter" idx="3"/>
          </p:nvPr>
        </p:nvSpPr>
        <p:spPr/>
        <p:txBody>
          <a:bodyPr/>
          <a:lstStyle/>
          <a:p>
            <a:r>
              <a:rPr lang="en-US"/>
              <a:t>CSE 374 au 20 - Kasey Champion</a:t>
            </a:r>
            <a:endParaRPr lang="en-US" dirty="0"/>
          </a:p>
        </p:txBody>
      </p:sp>
      <p:pic>
        <p:nvPicPr>
          <p:cNvPr id="10" name="Picture 9" descr="A close up of a toy&#10;&#10;Description automatically generated">
            <a:extLst>
              <a:ext uri="{FF2B5EF4-FFF2-40B4-BE49-F238E27FC236}">
                <a16:creationId xmlns:a16="http://schemas.microsoft.com/office/drawing/2014/main" id="{D5EE93A6-165B-A943-ABD2-A30D6FD995B9}"/>
              </a:ext>
            </a:extLst>
          </p:cNvPr>
          <p:cNvPicPr>
            <a:picLocks noChangeAspect="1"/>
          </p:cNvPicPr>
          <p:nvPr/>
        </p:nvPicPr>
        <p:blipFill rotWithShape="1">
          <a:blip r:embed="rId3">
            <a:extLst>
              <a:ext uri="{28A0092B-C50C-407E-A947-70E740481C1C}">
                <a14:useLocalDpi xmlns:a14="http://schemas.microsoft.com/office/drawing/2010/main" val="0"/>
              </a:ext>
            </a:extLst>
          </a:blip>
          <a:srcRect l="14543" t="11520" r="28073" b="20126"/>
          <a:stretch/>
        </p:blipFill>
        <p:spPr>
          <a:xfrm>
            <a:off x="6285053" y="868102"/>
            <a:ext cx="2419109" cy="2881586"/>
          </a:xfrm>
          <a:prstGeom prst="rect">
            <a:avLst/>
          </a:prstGeom>
        </p:spPr>
      </p:pic>
      <p:pic>
        <p:nvPicPr>
          <p:cNvPr id="12" name="Picture 11" descr="Text&#10;&#10;Description automatically generated">
            <a:extLst>
              <a:ext uri="{FF2B5EF4-FFF2-40B4-BE49-F238E27FC236}">
                <a16:creationId xmlns:a16="http://schemas.microsoft.com/office/drawing/2014/main" id="{2D9479F2-B8D4-354E-A3CC-498655C9B1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3485" y="1952884"/>
            <a:ext cx="4909675" cy="3031703"/>
          </a:xfrm>
          <a:prstGeom prst="rect">
            <a:avLst/>
          </a:prstGeom>
        </p:spPr>
      </p:pic>
      <p:pic>
        <p:nvPicPr>
          <p:cNvPr id="1030" name="Picture 6" descr="Ubuntu Linux GUI Bash Windows 10">
            <a:extLst>
              <a:ext uri="{FF2B5EF4-FFF2-40B4-BE49-F238E27FC236}">
                <a16:creationId xmlns:a16="http://schemas.microsoft.com/office/drawing/2014/main" id="{2CE58829-AA96-364D-B650-22A1FD1EE5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3441" y="3571885"/>
            <a:ext cx="5526266" cy="2884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01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2">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4970</TotalTime>
  <Words>999</Words>
  <Application>Microsoft Macintosh PowerPoint</Application>
  <PresentationFormat>Widescreen</PresentationFormat>
  <Paragraphs>180</Paragraphs>
  <Slides>12</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Lora</vt:lpstr>
      <vt:lpstr>Raleway</vt:lpstr>
      <vt:lpstr>Segoe UI</vt:lpstr>
      <vt:lpstr>Segoe UI Light</vt:lpstr>
      <vt:lpstr>Segoe UI Semilight</vt:lpstr>
      <vt:lpstr>Tw Cen MT</vt:lpstr>
      <vt:lpstr>Wingdings 3</vt:lpstr>
      <vt:lpstr>Integral</vt:lpstr>
      <vt:lpstr>Lecture 1: Intro to Linux</vt:lpstr>
      <vt:lpstr>Welcome!</vt:lpstr>
      <vt:lpstr>Hello!</vt:lpstr>
      <vt:lpstr>Meet your TAs</vt:lpstr>
      <vt:lpstr>Course Overview</vt:lpstr>
      <vt:lpstr>Course Components</vt:lpstr>
      <vt:lpstr>Course Policies</vt:lpstr>
      <vt:lpstr>Questions?</vt:lpstr>
      <vt:lpstr>Meet Linux</vt:lpstr>
      <vt:lpstr>What Makes Linux “Linux”?</vt:lpstr>
      <vt:lpstr>Linux Demo</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Champion</dc:creator>
  <cp:lastModifiedBy>Kasey Champion</cp:lastModifiedBy>
  <cp:revision>107</cp:revision>
  <dcterms:created xsi:type="dcterms:W3CDTF">2018-03-22T00:41:11Z</dcterms:created>
  <dcterms:modified xsi:type="dcterms:W3CDTF">2020-09-30T18:04:29Z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