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7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7315200" cy="9601200"/>
  <p:custDataLst>
    <p:tags r:id="rId2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00080"/>
    <a:srgbClr val="FFFF00"/>
    <a:srgbClr val="FF0000"/>
    <a:srgbClr val="0099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9" d="100"/>
          <a:sy n="129" d="100"/>
        </p:scale>
        <p:origin x="-2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1896" y="-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tags" Target="tags/tag1.xml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5" rIns="96650" bIns="48325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CSE 374 </a:t>
            </a:r>
            <a:r>
              <a:rPr lang="en-US" smtClean="0"/>
              <a:t>17wi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5" rIns="96650" bIns="48325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r>
              <a:rPr lang="en-US"/>
              <a:t>22-</a:t>
            </a:r>
            <a:fld id="{BB9D8C61-5BD4-E447-9666-5DB61A99B0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1934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5" rIns="96650" bIns="4832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5" rIns="96650" bIns="4832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5" rIns="96650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5" rIns="96650" bIns="4832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5" rIns="96650" bIns="48325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5269FD5C-88C8-5C4A-B512-D264722E04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6068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UW CSE 374 Winter 2017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4B48D76-9453-1549-99EA-D5E927A742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082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UW CSE 374 Winter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0DE25-1108-0C48-886A-A80501ADEE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598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UW CSE 374 Winter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53DCE-F7E5-4345-A8F6-9523A44061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502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UW CSE 374 Winter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A5373-4D0B-614B-A5DB-8341368F54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390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UW CSE 374 Winter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EA1476-C46A-E747-8A0A-2AB21AC8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450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UW CSE 374 Winter 2017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36783-AF98-8942-AEF8-5735ADF1C7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875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UW CSE 374 Winter 2017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17163F-5427-3A4B-806C-C8742BA693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886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UW CSE 374 Winter 2017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7175DE-D83E-BC4D-BD92-FFDAD7EA50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696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UW CSE 374 Winter 2017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DAC6B9-8FA8-4948-B776-8E31F2974D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820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UW CSE 374 Winter 2017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0593F-B707-0E4A-9E8F-49D7B28BF7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498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UW CSE 374 Winter 2017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11A70-9EDD-6440-A12A-3C7B397C25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618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800080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de-DE"/>
              <a:t>UW CSE 374 Winter 2017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800080"/>
                </a:solidFill>
                <a:cs typeface="+mn-cs"/>
              </a:defRPr>
            </a:lvl1pPr>
          </a:lstStyle>
          <a:p>
            <a:pPr>
              <a:defRPr/>
            </a:pPr>
            <a:fld id="{A83CFFBD-9E77-9C45-8503-947038281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tags" Target="../tags/tag3.xml"/><Relationship Id="rId3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25.xml"/><Relationship Id="rId2" Type="http://schemas.openxmlformats.org/officeDocument/2006/relationships/tags" Target="../tags/tag2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28.xml"/><Relationship Id="rId2" Type="http://schemas.openxmlformats.org/officeDocument/2006/relationships/tags" Target="../tags/tag2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31.xml"/><Relationship Id="rId2" Type="http://schemas.openxmlformats.org/officeDocument/2006/relationships/tags" Target="../tags/tag3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34.xml"/><Relationship Id="rId2" Type="http://schemas.openxmlformats.org/officeDocument/2006/relationships/tags" Target="../tags/tag3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37.xml"/><Relationship Id="rId2" Type="http://schemas.openxmlformats.org/officeDocument/2006/relationships/tags" Target="../tags/tag3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40.xml"/><Relationship Id="rId2" Type="http://schemas.openxmlformats.org/officeDocument/2006/relationships/tags" Target="../tags/tag4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43.xml"/><Relationship Id="rId2" Type="http://schemas.openxmlformats.org/officeDocument/2006/relationships/tags" Target="../tags/tag4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46.xml"/><Relationship Id="rId2" Type="http://schemas.openxmlformats.org/officeDocument/2006/relationships/tags" Target="../tags/tag4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49.xml"/><Relationship Id="rId2" Type="http://schemas.openxmlformats.org/officeDocument/2006/relationships/tags" Target="../tags/tag5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52.xml"/><Relationship Id="rId2" Type="http://schemas.openxmlformats.org/officeDocument/2006/relationships/tags" Target="../tags/tag5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55.xml"/><Relationship Id="rId2" Type="http://schemas.openxmlformats.org/officeDocument/2006/relationships/tags" Target="../tags/tag5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58.xml"/><Relationship Id="rId2" Type="http://schemas.openxmlformats.org/officeDocument/2006/relationships/tags" Target="../tags/tag5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61.xml"/><Relationship Id="rId2" Type="http://schemas.openxmlformats.org/officeDocument/2006/relationships/tags" Target="../tags/tag6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66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64.xml"/><Relationship Id="rId2" Type="http://schemas.openxmlformats.org/officeDocument/2006/relationships/tags" Target="../tags/tag6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2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2" Type="http://schemas.openxmlformats.org/officeDocument/2006/relationships/tags" Target="../tags/tag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2" Type="http://schemas.openxmlformats.org/officeDocument/2006/relationships/tags" Target="../tags/tag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2" Type="http://schemas.openxmlformats.org/officeDocument/2006/relationships/tags" Target="../tags/tag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2" Type="http://schemas.openxmlformats.org/officeDocument/2006/relationships/tags" Target="../tags/tag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19.xml"/><Relationship Id="rId2" Type="http://schemas.openxmlformats.org/officeDocument/2006/relationships/tags" Target="../tags/tag2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22.xml"/><Relationship Id="rId2" Type="http://schemas.openxmlformats.org/officeDocument/2006/relationships/tags" Target="../tags/tag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3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CSE 374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Programming Concepts &amp; Tools</a:t>
            </a:r>
          </a:p>
        </p:txBody>
      </p:sp>
      <p:sp>
        <p:nvSpPr>
          <p:cNvPr id="15362" name="Subtitle 4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295400" y="3886200"/>
            <a:ext cx="6553200" cy="1752600"/>
          </a:xfrm>
        </p:spPr>
        <p:txBody>
          <a:bodyPr wrap="none"/>
          <a:lstStyle/>
          <a:p>
            <a:pPr eaLnBrk="1" hangingPunct="1"/>
            <a:r>
              <a:rPr lang="en-US">
                <a:latin typeface="Arial" charset="0"/>
              </a:rPr>
              <a:t>Hal Perkins</a:t>
            </a:r>
          </a:p>
          <a:p>
            <a:pPr eaLnBrk="1" hangingPunct="1"/>
            <a:r>
              <a:rPr lang="en-US">
                <a:latin typeface="Arial" charset="0"/>
              </a:rPr>
              <a:t>Winter 2017</a:t>
            </a:r>
          </a:p>
          <a:p>
            <a:pPr eaLnBrk="1" hangingPunct="1"/>
            <a:r>
              <a:rPr lang="en-US">
                <a:latin typeface="Arial" charset="0"/>
              </a:rPr>
              <a:t>Lecture 22 – Shared-Memory Concurrency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>
                <a:solidFill>
                  <a:srgbClr val="660066"/>
                </a:solidFill>
              </a:rPr>
              <a:t>UW CSE 374 Winter 2017</a:t>
            </a:r>
            <a:endParaRPr lang="en-US" dirty="0">
              <a:solidFill>
                <a:srgbClr val="660066"/>
              </a:solidFill>
            </a:endParaRPr>
          </a:p>
        </p:txBody>
      </p:sp>
      <p:sp>
        <p:nvSpPr>
          <p:cNvPr id="15364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95B45AA1-1441-3141-B31E-34879FE599F1}" type="slidenum">
              <a:rPr lang="en-US" sz="1400">
                <a:solidFill>
                  <a:srgbClr val="660066"/>
                </a:solidFill>
              </a:rPr>
              <a:pPr eaLnBrk="1" hangingPunct="1"/>
              <a:t>1</a:t>
            </a:fld>
            <a:endParaRPr lang="en-US" sz="1400">
              <a:solidFill>
                <a:srgbClr val="660066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Less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Often you have a bunch of threads running at once and they might need the same mutable (writable) memory at the same time but probably not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Want to be correct without sacrificing parallelism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Example: A bunch of threads processing bank transactions: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withdraw, deposit, transfer, </a:t>
            </a:r>
            <a:r>
              <a:rPr lang="en-US" dirty="0" err="1" smtClean="0">
                <a:ea typeface="+mn-ea"/>
                <a:cs typeface="+mn-cs"/>
              </a:rPr>
              <a:t>currentBalance</a:t>
            </a:r>
            <a:r>
              <a:rPr lang="en-US" dirty="0" smtClean="0">
                <a:ea typeface="+mn-ea"/>
                <a:cs typeface="+mn-cs"/>
              </a:rPr>
              <a:t>, ...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chance of two threads accessing the same account at the same time very low, but not zero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want mutual exclusion (a way to keep each other out of the way when there is contention)</a:t>
            </a: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CC4469BC-509E-7744-9956-E7C4EFA38674}" type="slidenum">
              <a:rPr lang="en-US" sz="1400">
                <a:solidFill>
                  <a:srgbClr val="800080"/>
                </a:solidFill>
              </a:rPr>
              <a:pPr eaLnBrk="1" hangingPunct="1"/>
              <a:t>10</a:t>
            </a:fld>
            <a:endParaRPr lang="en-US" sz="1400">
              <a:solidFill>
                <a:srgbClr val="80008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UW CSE 374 Winter 2017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The issue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pPr lvl="2">
              <a:lnSpc>
                <a:spcPct val="90000"/>
              </a:lnSpc>
              <a:buFontTx/>
              <a:buNone/>
            </a:pPr>
            <a:r>
              <a:rPr lang="en-US">
                <a:latin typeface="Arial" charset="0"/>
              </a:rPr>
              <a:t>struct Acct { int balance; /* ... other fields ... */ };</a:t>
            </a:r>
          </a:p>
          <a:p>
            <a:pPr lvl="2">
              <a:lnSpc>
                <a:spcPct val="90000"/>
              </a:lnSpc>
              <a:buFontTx/>
              <a:buNone/>
            </a:pPr>
            <a:endParaRPr lang="en-US">
              <a:latin typeface="Arial" charset="0"/>
            </a:endParaRPr>
          </a:p>
          <a:p>
            <a:pPr lvl="2">
              <a:lnSpc>
                <a:spcPct val="90000"/>
              </a:lnSpc>
              <a:buFontTx/>
              <a:buNone/>
            </a:pPr>
            <a:r>
              <a:rPr lang="en-US">
                <a:latin typeface="Arial" charset="0"/>
              </a:rPr>
              <a:t>int withdraw(struct Acct * a, int amt) {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>
                <a:latin typeface="Arial" charset="0"/>
              </a:rPr>
              <a:t>	if(a-&gt;balance &lt; amt) return 1;   // 1==failure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>
                <a:latin typeface="Arial" charset="0"/>
              </a:rPr>
              <a:t>	a-&gt;balance -= amt;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>
                <a:latin typeface="Arial" charset="0"/>
              </a:rPr>
              <a:t>	return 0;                                    // 0==success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>
                <a:latin typeface="Arial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This code is correct in a sequential program</a:t>
            </a: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It may have a race condition in a concurrent program, allowing a negative balance</a:t>
            </a: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Discovering this bug is very hard with testing since the interleaving has to be </a:t>
            </a:r>
            <a:r>
              <a:rPr lang="ja-JP" altLang="en-US">
                <a:latin typeface="Arial" charset="0"/>
              </a:rPr>
              <a:t>“</a:t>
            </a:r>
            <a:r>
              <a:rPr lang="en-US" altLang="ja-JP">
                <a:latin typeface="Arial" charset="0"/>
              </a:rPr>
              <a:t>just wrong</a:t>
            </a:r>
            <a:r>
              <a:rPr lang="ja-JP" altLang="en-US">
                <a:latin typeface="Arial" charset="0"/>
              </a:rPr>
              <a:t>”</a:t>
            </a:r>
            <a:endParaRPr lang="en-US">
              <a:latin typeface="Arial" charset="0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4870FE3D-272A-0F4E-83C4-ADDC04585B51}" type="slidenum">
              <a:rPr lang="en-US" sz="1400">
                <a:solidFill>
                  <a:srgbClr val="800080"/>
                </a:solidFill>
              </a:rPr>
              <a:pPr eaLnBrk="1" hangingPunct="1"/>
              <a:t>11</a:t>
            </a:fld>
            <a:endParaRPr lang="en-US" sz="1400">
              <a:solidFill>
                <a:srgbClr val="80008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UW CSE 374 Winter 2017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atomic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>
                <a:latin typeface="Arial" charset="0"/>
              </a:rPr>
              <a:t>Program must indicate what must appear to happen all-at-once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000">
                <a:latin typeface="Arial" charset="0"/>
              </a:rPr>
              <a:t>int withdraw(struct Acct * a, int amt) {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000">
                <a:latin typeface="Arial" charset="0"/>
              </a:rPr>
              <a:t>	atomic {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000">
                <a:latin typeface="Arial" charset="0"/>
              </a:rPr>
              <a:t>	   if(a-&gt;balance &lt; amt) return 1;    // 1==failure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000">
                <a:latin typeface="Arial" charset="0"/>
              </a:rPr>
              <a:t>	   a-&gt;balance -= amt;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000">
                <a:latin typeface="Arial" charset="0"/>
              </a:rPr>
              <a:t>	}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000">
                <a:latin typeface="Arial" charset="0"/>
              </a:rPr>
              <a:t>	return 0;         // 0==success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000">
                <a:latin typeface="Arial" charset="0"/>
              </a:rPr>
              <a:t>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>
                <a:latin typeface="Arial" charset="0"/>
              </a:rPr>
              <a:t>Reasons not to do </a:t>
            </a:r>
            <a:r>
              <a:rPr lang="ja-JP" altLang="en-US" sz="2000">
                <a:latin typeface="Arial" charset="0"/>
              </a:rPr>
              <a:t>“</a:t>
            </a:r>
            <a:r>
              <a:rPr lang="en-US" altLang="ja-JP" sz="2000">
                <a:latin typeface="Arial" charset="0"/>
              </a:rPr>
              <a:t>too much</a:t>
            </a:r>
            <a:r>
              <a:rPr lang="ja-JP" altLang="en-US" sz="2000">
                <a:latin typeface="Arial" charset="0"/>
              </a:rPr>
              <a:t>”</a:t>
            </a:r>
            <a:r>
              <a:rPr lang="en-US" altLang="ja-JP" sz="2000">
                <a:latin typeface="Arial" charset="0"/>
              </a:rPr>
              <a:t> in an atomic:</a:t>
            </a:r>
          </a:p>
          <a:p>
            <a:pPr>
              <a:lnSpc>
                <a:spcPct val="90000"/>
              </a:lnSpc>
            </a:pPr>
            <a:r>
              <a:rPr lang="en-US" sz="2000">
                <a:latin typeface="Arial" charset="0"/>
              </a:rPr>
              <a:t>Correctness: If another thread needs an intermediate result to compute something you need, must </a:t>
            </a:r>
            <a:r>
              <a:rPr lang="ja-JP" altLang="en-US" sz="2000">
                <a:latin typeface="Arial" charset="0"/>
              </a:rPr>
              <a:t>“</a:t>
            </a:r>
            <a:r>
              <a:rPr lang="en-US" altLang="ja-JP" sz="2000">
                <a:latin typeface="Arial" charset="0"/>
              </a:rPr>
              <a:t>expose</a:t>
            </a:r>
            <a:r>
              <a:rPr lang="ja-JP" altLang="en-US" sz="2000">
                <a:latin typeface="Arial" charset="0"/>
              </a:rPr>
              <a:t>”</a:t>
            </a:r>
            <a:r>
              <a:rPr lang="en-US" altLang="ja-JP" sz="2000">
                <a:latin typeface="Arial" charset="0"/>
              </a:rPr>
              <a:t> it</a:t>
            </a:r>
          </a:p>
          <a:p>
            <a:pPr>
              <a:lnSpc>
                <a:spcPct val="90000"/>
              </a:lnSpc>
            </a:pPr>
            <a:r>
              <a:rPr lang="en-US" sz="2000">
                <a:latin typeface="Arial" charset="0"/>
              </a:rPr>
              <a:t>Performance: Parallel threads must access disjoint memory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Arial" charset="0"/>
              </a:rPr>
              <a:t>Actually read/read conflicts can happen in parallel</a:t>
            </a: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B79CD451-5323-7C48-A0DF-6C9A6E8F256C}" type="slidenum">
              <a:rPr lang="en-US" sz="1400">
                <a:solidFill>
                  <a:srgbClr val="800080"/>
                </a:solidFill>
              </a:rPr>
              <a:pPr eaLnBrk="1" hangingPunct="1"/>
              <a:t>12</a:t>
            </a:fld>
            <a:endParaRPr lang="en-US" sz="1400">
              <a:solidFill>
                <a:srgbClr val="80008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UW CSE 374 Winter 2017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Getting it </a:t>
            </a:r>
            <a:r>
              <a:rPr lang="ja-JP" altLang="en-US">
                <a:latin typeface="Arial" charset="0"/>
              </a:rPr>
              <a:t>“</a:t>
            </a:r>
            <a:r>
              <a:rPr lang="en-US" altLang="ja-JP">
                <a:latin typeface="Arial" charset="0"/>
              </a:rPr>
              <a:t>just right</a:t>
            </a:r>
            <a:r>
              <a:rPr lang="ja-JP" altLang="en-US">
                <a:latin typeface="Arial" charset="0"/>
              </a:rPr>
              <a:t>”</a:t>
            </a:r>
            <a:endParaRPr lang="en-US"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772400" cy="4876800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This code is probably wrong because critical sections too small:</a:t>
            </a:r>
          </a:p>
          <a:p>
            <a:pPr lvl="2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atomic { if(a-&gt;balance &lt; amt) return 1; }</a:t>
            </a:r>
          </a:p>
          <a:p>
            <a:pPr lvl="2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atomic { a-&gt;balance -= amt; }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This code (skeleton) is probably wrong because the critical section is too big: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Assume other guy does not compute until data is set</a:t>
            </a:r>
          </a:p>
          <a:p>
            <a:pPr lvl="2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atomic {</a:t>
            </a:r>
          </a:p>
          <a:p>
            <a:pPr lvl="2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	</a:t>
            </a:r>
            <a:r>
              <a:rPr lang="en-US" dirty="0" err="1" smtClean="0">
                <a:ea typeface="+mn-ea"/>
                <a:cs typeface="+mn-cs"/>
              </a:rPr>
              <a:t>data_for_other_guy</a:t>
            </a:r>
            <a:r>
              <a:rPr lang="en-US" dirty="0" smtClean="0">
                <a:ea typeface="+mn-ea"/>
                <a:cs typeface="+mn-cs"/>
              </a:rPr>
              <a:t> = 42;    // set some global</a:t>
            </a:r>
          </a:p>
          <a:p>
            <a:pPr lvl="2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	</a:t>
            </a:r>
            <a:r>
              <a:rPr lang="en-US" dirty="0" err="1" smtClean="0">
                <a:ea typeface="+mn-ea"/>
                <a:cs typeface="+mn-cs"/>
              </a:rPr>
              <a:t>ans</a:t>
            </a:r>
            <a:r>
              <a:rPr lang="en-US" dirty="0" smtClean="0">
                <a:ea typeface="+mn-ea"/>
                <a:cs typeface="+mn-cs"/>
              </a:rPr>
              <a:t> = </a:t>
            </a:r>
            <a:r>
              <a:rPr lang="en-US" dirty="0" err="1" smtClean="0">
                <a:ea typeface="+mn-ea"/>
                <a:cs typeface="+mn-cs"/>
              </a:rPr>
              <a:t>wait_for_other_guy_to_compute</a:t>
            </a:r>
            <a:r>
              <a:rPr lang="en-US" dirty="0" smtClean="0">
                <a:ea typeface="+mn-ea"/>
                <a:cs typeface="+mn-cs"/>
              </a:rPr>
              <a:t>();</a:t>
            </a:r>
          </a:p>
          <a:p>
            <a:pPr lvl="2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	return </a:t>
            </a:r>
            <a:r>
              <a:rPr lang="en-US" dirty="0" err="1" smtClean="0">
                <a:ea typeface="+mn-ea"/>
                <a:cs typeface="+mn-cs"/>
              </a:rPr>
              <a:t>ans</a:t>
            </a:r>
            <a:r>
              <a:rPr lang="en-US" dirty="0" smtClean="0">
                <a:ea typeface="+mn-ea"/>
                <a:cs typeface="+mn-cs"/>
              </a:rPr>
              <a:t>;</a:t>
            </a:r>
          </a:p>
          <a:p>
            <a:pPr lvl="2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}</a:t>
            </a:r>
            <a:endParaRPr lang="en-US" dirty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0741B94-3F6E-EC47-B225-E517853A4EDC}" type="slidenum">
              <a:rPr lang="en-US" sz="1400">
                <a:solidFill>
                  <a:srgbClr val="800080"/>
                </a:solidFill>
              </a:rPr>
              <a:pPr eaLnBrk="1" hangingPunct="1"/>
              <a:t>13</a:t>
            </a:fld>
            <a:endParaRPr lang="en-US" sz="1400">
              <a:solidFill>
                <a:srgbClr val="80008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UW CSE 374 Winter 2017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So far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200">
                <a:latin typeface="Arial" charset="0"/>
              </a:rPr>
              <a:t>Shared-memory concurrency where multiple threads might access the same mutable data at the same time is tricky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</a:rPr>
              <a:t>Must get size of critical sections just right</a:t>
            </a:r>
          </a:p>
          <a:p>
            <a:pPr>
              <a:lnSpc>
                <a:spcPct val="90000"/>
              </a:lnSpc>
            </a:pPr>
            <a:r>
              <a:rPr lang="en-US" sz="2200">
                <a:latin typeface="Arial" charset="0"/>
              </a:rPr>
              <a:t>It</a:t>
            </a:r>
            <a:r>
              <a:rPr lang="ja-JP" altLang="en-US" sz="2200">
                <a:latin typeface="Arial" charset="0"/>
              </a:rPr>
              <a:t>’</a:t>
            </a:r>
            <a:r>
              <a:rPr lang="en-US" altLang="ja-JP" sz="2200">
                <a:latin typeface="Arial" charset="0"/>
              </a:rPr>
              <a:t>s worse because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</a:rPr>
              <a:t>atomic does not yet exist in languages like C and Java</a:t>
            </a:r>
          </a:p>
          <a:p>
            <a:pPr>
              <a:lnSpc>
                <a:spcPct val="90000"/>
              </a:lnSpc>
            </a:pPr>
            <a:r>
              <a:rPr lang="en-US" sz="2200">
                <a:latin typeface="Arial" charset="0"/>
              </a:rPr>
              <a:t>Instead programmers must use locks (a.k.a. mutexes) or other mechanisms, usually to get the behavior of critical sections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</a:rPr>
              <a:t>But misuse of locks will violate the </a:t>
            </a:r>
            <a:r>
              <a:rPr lang="ja-JP" altLang="en-US" sz="2200">
                <a:latin typeface="Arial" charset="0"/>
              </a:rPr>
              <a:t>“</a:t>
            </a:r>
            <a:r>
              <a:rPr lang="en-US" altLang="ja-JP" sz="2200">
                <a:latin typeface="Arial" charset="0"/>
              </a:rPr>
              <a:t>all-at-once</a:t>
            </a:r>
            <a:r>
              <a:rPr lang="ja-JP" altLang="en-US" sz="2200">
                <a:latin typeface="Arial" charset="0"/>
              </a:rPr>
              <a:t>”</a:t>
            </a:r>
            <a:r>
              <a:rPr lang="en-US" altLang="ja-JP" sz="2200">
                <a:latin typeface="Arial" charset="0"/>
              </a:rPr>
              <a:t> property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</a:rPr>
              <a:t>Or lead to other bugs we haven</a:t>
            </a:r>
            <a:r>
              <a:rPr lang="ja-JP" altLang="en-US" sz="2200">
                <a:latin typeface="Arial" charset="0"/>
              </a:rPr>
              <a:t>’</a:t>
            </a:r>
            <a:r>
              <a:rPr lang="en-US" altLang="ja-JP" sz="2200">
                <a:latin typeface="Arial" charset="0"/>
              </a:rPr>
              <a:t>t seen yet</a:t>
            </a:r>
            <a:endParaRPr lang="en-US" sz="2200">
              <a:latin typeface="Arial" charset="0"/>
            </a:endParaRP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A87BB5E2-E187-E049-8F87-2BCE8F7B8BAB}" type="slidenum">
              <a:rPr lang="en-US" sz="1400">
                <a:solidFill>
                  <a:srgbClr val="800080"/>
                </a:solidFill>
              </a:rPr>
              <a:pPr eaLnBrk="1" hangingPunct="1"/>
              <a:t>14</a:t>
            </a:fld>
            <a:endParaRPr lang="en-US" sz="1400">
              <a:solidFill>
                <a:srgbClr val="80008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UW CSE 374 Winter 2017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Lock basics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>
                <a:latin typeface="Arial" charset="0"/>
              </a:rPr>
              <a:t>A lock is </a:t>
            </a:r>
            <a:r>
              <a:rPr lang="en-US" i="1">
                <a:latin typeface="Arial" charset="0"/>
              </a:rPr>
              <a:t>acquired</a:t>
            </a:r>
            <a:r>
              <a:rPr lang="en-US">
                <a:latin typeface="Arial" charset="0"/>
              </a:rPr>
              <a:t> and </a:t>
            </a:r>
            <a:r>
              <a:rPr lang="en-US" i="1">
                <a:latin typeface="Arial" charset="0"/>
              </a:rPr>
              <a:t>released</a:t>
            </a:r>
            <a:r>
              <a:rPr lang="en-US">
                <a:latin typeface="Arial" charset="0"/>
              </a:rPr>
              <a:t> by a thread</a:t>
            </a:r>
          </a:p>
          <a:p>
            <a:r>
              <a:rPr lang="en-US">
                <a:latin typeface="Arial" charset="0"/>
              </a:rPr>
              <a:t>At most one thread </a:t>
            </a:r>
            <a:r>
              <a:rPr lang="ja-JP" altLang="en-US">
                <a:latin typeface="Arial" charset="0"/>
              </a:rPr>
              <a:t>“</a:t>
            </a:r>
            <a:r>
              <a:rPr lang="en-US" altLang="ja-JP">
                <a:latin typeface="Arial" charset="0"/>
              </a:rPr>
              <a:t>holds it</a:t>
            </a:r>
            <a:r>
              <a:rPr lang="ja-JP" altLang="en-US">
                <a:latin typeface="Arial" charset="0"/>
              </a:rPr>
              <a:t>”</a:t>
            </a:r>
            <a:r>
              <a:rPr lang="en-US" altLang="ja-JP">
                <a:latin typeface="Arial" charset="0"/>
              </a:rPr>
              <a:t> at any moment</a:t>
            </a:r>
          </a:p>
          <a:p>
            <a:r>
              <a:rPr lang="en-US">
                <a:latin typeface="Arial" charset="0"/>
              </a:rPr>
              <a:t>Acquiring it </a:t>
            </a:r>
            <a:r>
              <a:rPr lang="ja-JP" altLang="en-US">
                <a:latin typeface="Arial" charset="0"/>
              </a:rPr>
              <a:t>“</a:t>
            </a:r>
            <a:r>
              <a:rPr lang="en-US" altLang="ja-JP">
                <a:latin typeface="Arial" charset="0"/>
              </a:rPr>
              <a:t>blocks</a:t>
            </a:r>
            <a:r>
              <a:rPr lang="ja-JP" altLang="en-US">
                <a:latin typeface="Arial" charset="0"/>
              </a:rPr>
              <a:t>”</a:t>
            </a:r>
            <a:r>
              <a:rPr lang="en-US" altLang="ja-JP">
                <a:latin typeface="Arial" charset="0"/>
              </a:rPr>
              <a:t> until the holder releases it and the blocked thread acquires it</a:t>
            </a:r>
          </a:p>
          <a:p>
            <a:pPr lvl="1"/>
            <a:r>
              <a:rPr lang="en-US">
                <a:latin typeface="Arial" charset="0"/>
              </a:rPr>
              <a:t>Many threads might be waiting; one will </a:t>
            </a:r>
            <a:r>
              <a:rPr lang="ja-JP" altLang="en-US">
                <a:latin typeface="Arial" charset="0"/>
              </a:rPr>
              <a:t>“</a:t>
            </a:r>
            <a:r>
              <a:rPr lang="en-US" altLang="ja-JP">
                <a:latin typeface="Arial" charset="0"/>
              </a:rPr>
              <a:t>win</a:t>
            </a:r>
            <a:r>
              <a:rPr lang="ja-JP" altLang="en-US">
                <a:latin typeface="Arial" charset="0"/>
              </a:rPr>
              <a:t>”</a:t>
            </a:r>
            <a:endParaRPr lang="en-US" altLang="ja-JP">
              <a:latin typeface="Arial" charset="0"/>
            </a:endParaRPr>
          </a:p>
          <a:p>
            <a:pPr lvl="1"/>
            <a:r>
              <a:rPr lang="en-US">
                <a:latin typeface="Arial" charset="0"/>
              </a:rPr>
              <a:t>The lock-implementer avoids race conditions on the lock-acquire</a:t>
            </a:r>
          </a:p>
          <a:p>
            <a:r>
              <a:rPr lang="en-US">
                <a:latin typeface="Arial" charset="0"/>
              </a:rPr>
              <a:t>So to keep two things from happening at the same time, surround them with the same lock-acquire/lock-release</a:t>
            </a: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5E15188-4C11-E540-AB30-D4E4E0A09E36}" type="slidenum">
              <a:rPr lang="en-US" sz="1400">
                <a:solidFill>
                  <a:srgbClr val="800080"/>
                </a:solidFill>
              </a:rPr>
              <a:pPr eaLnBrk="1" hangingPunct="1"/>
              <a:t>15</a:t>
            </a:fld>
            <a:endParaRPr lang="en-US" sz="1400">
              <a:solidFill>
                <a:srgbClr val="80008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UW CSE 374 Winter 2017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Locks in C/Java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>
                <a:latin typeface="Arial" charset="0"/>
              </a:rPr>
              <a:t>C: Need to initialize and destroy mutexes (a synonym for locks)</a:t>
            </a:r>
          </a:p>
          <a:p>
            <a:pPr lvl="1"/>
            <a:r>
              <a:rPr lang="en-US">
                <a:latin typeface="Arial" charset="0"/>
              </a:rPr>
              <a:t>The joys of C</a:t>
            </a:r>
          </a:p>
          <a:p>
            <a:r>
              <a:rPr lang="en-US">
                <a:latin typeface="Arial" charset="0"/>
              </a:rPr>
              <a:t>An initialized (pointer to a) mutex can be locked or unlocked via library function calls</a:t>
            </a:r>
          </a:p>
          <a:p>
            <a:r>
              <a:rPr lang="en-US">
                <a:latin typeface="Arial" charset="0"/>
              </a:rPr>
              <a:t>Java: A synchronized statement is an acquire/ release</a:t>
            </a:r>
          </a:p>
          <a:p>
            <a:pPr lvl="1"/>
            <a:r>
              <a:rPr lang="en-US">
                <a:latin typeface="Arial" charset="0"/>
              </a:rPr>
              <a:t>Any object can serve as a lock</a:t>
            </a:r>
          </a:p>
          <a:p>
            <a:pPr lvl="1"/>
            <a:r>
              <a:rPr lang="en-US">
                <a:latin typeface="Arial" charset="0"/>
              </a:rPr>
              <a:t>Lock is released on any control-transfer out of the block (return, break, exception, ...)</a:t>
            </a:r>
          </a:p>
          <a:p>
            <a:pPr lvl="1"/>
            <a:r>
              <a:rPr lang="ja-JP" altLang="en-US">
                <a:latin typeface="Arial" charset="0"/>
              </a:rPr>
              <a:t>“</a:t>
            </a:r>
            <a:r>
              <a:rPr lang="en-US" altLang="ja-JP">
                <a:latin typeface="Arial" charset="0"/>
              </a:rPr>
              <a:t>Synchronized methods</a:t>
            </a:r>
            <a:r>
              <a:rPr lang="ja-JP" altLang="en-US">
                <a:latin typeface="Arial" charset="0"/>
              </a:rPr>
              <a:t>”</a:t>
            </a:r>
            <a:r>
              <a:rPr lang="en-US" altLang="ja-JP">
                <a:latin typeface="Arial" charset="0"/>
              </a:rPr>
              <a:t> just save keystrokes</a:t>
            </a:r>
            <a:endParaRPr lang="en-US">
              <a:latin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UW CSE 374 Winter 2017</a:t>
            </a:r>
            <a:endParaRPr lang="en-US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8531C1EB-5A49-364D-B2F1-B015A67BC85E}" type="slidenum">
              <a:rPr lang="en-US" sz="1400">
                <a:solidFill>
                  <a:srgbClr val="800080"/>
                </a:solidFill>
              </a:rPr>
              <a:pPr eaLnBrk="1" hangingPunct="1"/>
              <a:t>16</a:t>
            </a:fld>
            <a:endParaRPr lang="en-US" sz="1400">
              <a:solidFill>
                <a:srgbClr val="80008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Choosing how to lock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200">
                <a:latin typeface="Arial" charset="0"/>
              </a:rPr>
              <a:t>Now we know what locks are (how to make them, what acquiring/releasing means), but programming with them correctly and efficiently is difficult...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</a:rPr>
              <a:t>As before, if critical sections are too small we have races; if too big we may not communicate enough to get our work done efficiently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</a:rPr>
              <a:t>But now, if two </a:t>
            </a:r>
            <a:r>
              <a:rPr lang="ja-JP" altLang="en-US" sz="2200">
                <a:latin typeface="Arial" charset="0"/>
              </a:rPr>
              <a:t>“</a:t>
            </a:r>
            <a:r>
              <a:rPr lang="en-US" altLang="ja-JP" sz="2200">
                <a:latin typeface="Arial" charset="0"/>
              </a:rPr>
              <a:t>synchronized blocks</a:t>
            </a:r>
            <a:r>
              <a:rPr lang="ja-JP" altLang="en-US" sz="2200">
                <a:latin typeface="Arial" charset="0"/>
              </a:rPr>
              <a:t>”</a:t>
            </a:r>
            <a:r>
              <a:rPr lang="en-US" altLang="ja-JP" sz="2200">
                <a:latin typeface="Arial" charset="0"/>
              </a:rPr>
              <a:t> grab different locks, they can be interleaved even if they access the same memory</a:t>
            </a:r>
          </a:p>
          <a:p>
            <a:pPr lvl="2">
              <a:lnSpc>
                <a:spcPct val="90000"/>
              </a:lnSpc>
            </a:pPr>
            <a:r>
              <a:rPr lang="en-US" sz="2200">
                <a:latin typeface="Arial" charset="0"/>
              </a:rPr>
              <a:t>A </a:t>
            </a:r>
            <a:r>
              <a:rPr lang="ja-JP" altLang="en-US" sz="2200">
                <a:latin typeface="Arial" charset="0"/>
              </a:rPr>
              <a:t>“</a:t>
            </a:r>
            <a:r>
              <a:rPr lang="en-US" altLang="ja-JP" sz="2200">
                <a:latin typeface="Arial" charset="0"/>
              </a:rPr>
              <a:t>data race</a:t>
            </a:r>
            <a:r>
              <a:rPr lang="ja-JP" altLang="en-US" sz="2200">
                <a:latin typeface="Arial" charset="0"/>
              </a:rPr>
              <a:t>”</a:t>
            </a:r>
            <a:endParaRPr lang="en-US" altLang="ja-JP" sz="220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</a:rPr>
              <a:t>Also, a lock-acquire blocks until a lock is available and only the current-holder can release it</a:t>
            </a:r>
          </a:p>
          <a:p>
            <a:pPr lvl="2">
              <a:lnSpc>
                <a:spcPct val="90000"/>
              </a:lnSpc>
            </a:pPr>
            <a:r>
              <a:rPr lang="en-US" sz="2200">
                <a:latin typeface="Arial" charset="0"/>
              </a:rPr>
              <a:t>Can have </a:t>
            </a:r>
            <a:r>
              <a:rPr lang="ja-JP" altLang="en-US" sz="2200">
                <a:latin typeface="Arial" charset="0"/>
              </a:rPr>
              <a:t>“</a:t>
            </a:r>
            <a:r>
              <a:rPr lang="en-US" altLang="ja-JP" sz="2200">
                <a:latin typeface="Arial" charset="0"/>
              </a:rPr>
              <a:t>deadlock</a:t>
            </a:r>
            <a:r>
              <a:rPr lang="ja-JP" altLang="en-US" sz="2200">
                <a:latin typeface="Arial" charset="0"/>
              </a:rPr>
              <a:t>”</a:t>
            </a:r>
            <a:r>
              <a:rPr lang="en-US" altLang="ja-JP" sz="2200">
                <a:latin typeface="Arial" charset="0"/>
              </a:rPr>
              <a:t> ...</a:t>
            </a:r>
            <a:endParaRPr lang="en-US" sz="2200">
              <a:latin typeface="Arial" charset="0"/>
            </a:endParaRP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B9EC35D2-7BB7-2B45-B0A2-081F19BF2851}" type="slidenum">
              <a:rPr lang="en-US" sz="1400">
                <a:solidFill>
                  <a:srgbClr val="800080"/>
                </a:solidFill>
              </a:rPr>
              <a:pPr eaLnBrk="1" hangingPunct="1"/>
              <a:t>17</a:t>
            </a:fld>
            <a:endParaRPr lang="en-US" sz="1400">
              <a:solidFill>
                <a:srgbClr val="80008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UW CSE 374 Winter 2017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Deadlock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524000"/>
            <a:ext cx="7772400" cy="4800600"/>
          </a:xfrm>
        </p:spPr>
        <p:txBody>
          <a:bodyPr/>
          <a:lstStyle/>
          <a:p>
            <a:pPr lvl="2">
              <a:lnSpc>
                <a:spcPct val="80000"/>
              </a:lnSpc>
              <a:buFontTx/>
              <a:buNone/>
            </a:pPr>
            <a:r>
              <a:rPr lang="en-US" sz="2000">
                <a:latin typeface="Arial" charset="0"/>
              </a:rPr>
              <a:t>			Object a;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2000">
                <a:latin typeface="Arial" charset="0"/>
              </a:rPr>
              <a:t>			Object b;</a:t>
            </a:r>
          </a:p>
          <a:p>
            <a:pPr lvl="2">
              <a:lnSpc>
                <a:spcPct val="80000"/>
              </a:lnSpc>
              <a:buFontTx/>
              <a:buNone/>
            </a:pPr>
            <a:endParaRPr lang="en-US" sz="2000">
              <a:latin typeface="Arial" charset="0"/>
            </a:endParaRP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2000">
                <a:latin typeface="Arial" charset="0"/>
              </a:rPr>
              <a:t>void m1() { 		void m2() {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2000">
                <a:latin typeface="Arial" charset="0"/>
              </a:rPr>
              <a:t>	synchronized a { 	   synchronized b {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2000">
                <a:latin typeface="Arial" charset="0"/>
              </a:rPr>
              <a:t>	synchronized b { 	   synchronized a {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2000">
                <a:latin typeface="Arial" charset="0"/>
              </a:rPr>
              <a:t>... ...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sz="2000">
                <a:latin typeface="Arial" charset="0"/>
              </a:rPr>
              <a:t>}} }			}} }</a:t>
            </a:r>
          </a:p>
          <a:p>
            <a:pPr>
              <a:lnSpc>
                <a:spcPct val="80000"/>
              </a:lnSpc>
            </a:pPr>
            <a:endParaRPr lang="en-US" sz="200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000">
                <a:latin typeface="Arial" charset="0"/>
              </a:rPr>
              <a:t>A cycle of threads waiting on locks means none will ever run again!</a:t>
            </a:r>
          </a:p>
          <a:p>
            <a:pPr>
              <a:lnSpc>
                <a:spcPct val="80000"/>
              </a:lnSpc>
            </a:pPr>
            <a:r>
              <a:rPr lang="en-US" sz="2000">
                <a:latin typeface="Arial" charset="0"/>
              </a:rPr>
              <a:t>Avoidance: All code acquires locks in the same order (very hard to do).  Ad hoc: Don</a:t>
            </a:r>
            <a:r>
              <a:rPr lang="ja-JP" altLang="en-US" sz="2000">
                <a:latin typeface="Arial" charset="0"/>
              </a:rPr>
              <a:t>’</a:t>
            </a:r>
            <a:r>
              <a:rPr lang="en-US" altLang="ja-JP" sz="2000">
                <a:latin typeface="Arial" charset="0"/>
              </a:rPr>
              <a:t>t hold onto locks too long or while calling into unknown code</a:t>
            </a:r>
          </a:p>
          <a:p>
            <a:pPr>
              <a:lnSpc>
                <a:spcPct val="80000"/>
              </a:lnSpc>
            </a:pPr>
            <a:r>
              <a:rPr lang="en-US" sz="2000">
                <a:latin typeface="Arial" charset="0"/>
              </a:rPr>
              <a:t>Recovery: detect deadlocks, kill off and rerun one of the processes (databases)</a:t>
            </a: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4DBAD908-9500-4C4B-9D09-2C46529AE16B}" type="slidenum">
              <a:rPr lang="en-US" sz="1400">
                <a:solidFill>
                  <a:srgbClr val="800080"/>
                </a:solidFill>
              </a:rPr>
              <a:pPr eaLnBrk="1" hangingPunct="1"/>
              <a:t>18</a:t>
            </a:fld>
            <a:endParaRPr lang="en-US" sz="1400">
              <a:solidFill>
                <a:srgbClr val="80008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UW CSE 374 Winter 2017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Rules of thumb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200">
                <a:latin typeface="Arial" charset="0"/>
              </a:rPr>
              <a:t>Any one of the following are sufficient for avoiding races: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</a:rPr>
              <a:t>Keep data thread-local (an object is reachable, or at least only accessed by, one thread)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</a:rPr>
              <a:t>Keep data read-only (do not assign to object fields after an object</a:t>
            </a:r>
            <a:r>
              <a:rPr lang="ja-JP" altLang="en-US" sz="2200">
                <a:latin typeface="Arial" charset="0"/>
              </a:rPr>
              <a:t>’</a:t>
            </a:r>
            <a:r>
              <a:rPr lang="en-US" altLang="ja-JP" sz="2200">
                <a:latin typeface="Arial" charset="0"/>
              </a:rPr>
              <a:t>s constructor)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</a:rPr>
              <a:t>Use locks consistently (all accesses to an object are made while holding a particular lock)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</a:rPr>
              <a:t>Use a partial-order to avoid deadlock (over-simple example: do not hold multiple locks at once?)</a:t>
            </a:r>
          </a:p>
          <a:p>
            <a:pPr>
              <a:lnSpc>
                <a:spcPct val="90000"/>
              </a:lnSpc>
            </a:pPr>
            <a:r>
              <a:rPr lang="en-US" sz="2200">
                <a:latin typeface="Arial" charset="0"/>
              </a:rPr>
              <a:t>These are tough invariants to get right, but that</a:t>
            </a:r>
            <a:r>
              <a:rPr lang="ja-JP" altLang="en-US" sz="2200">
                <a:latin typeface="Arial" charset="0"/>
              </a:rPr>
              <a:t>’</a:t>
            </a:r>
            <a:r>
              <a:rPr lang="en-US" altLang="ja-JP" sz="2200">
                <a:latin typeface="Arial" charset="0"/>
              </a:rPr>
              <a:t>s the price of multithreaded programming today</a:t>
            </a:r>
          </a:p>
          <a:p>
            <a:pPr>
              <a:lnSpc>
                <a:spcPct val="90000"/>
              </a:lnSpc>
            </a:pPr>
            <a:r>
              <a:rPr lang="en-US" sz="2200">
                <a:latin typeface="Arial" charset="0"/>
              </a:rPr>
              <a:t>But... one way to do all the above is to have </a:t>
            </a:r>
            <a:r>
              <a:rPr lang="ja-JP" altLang="en-US" sz="2200">
                <a:latin typeface="Arial" charset="0"/>
              </a:rPr>
              <a:t>“</a:t>
            </a:r>
            <a:r>
              <a:rPr lang="en-US" altLang="ja-JP" sz="2200">
                <a:latin typeface="Arial" charset="0"/>
              </a:rPr>
              <a:t>one lock for all shared data</a:t>
            </a:r>
            <a:r>
              <a:rPr lang="ja-JP" altLang="en-US" sz="2200">
                <a:latin typeface="Arial" charset="0"/>
              </a:rPr>
              <a:t>”</a:t>
            </a:r>
            <a:r>
              <a:rPr lang="en-US" altLang="ja-JP" sz="2200">
                <a:latin typeface="Arial" charset="0"/>
              </a:rPr>
              <a:t> and that is inefficient...</a:t>
            </a:r>
            <a:endParaRPr lang="en-US" sz="2200">
              <a:latin typeface="Arial" charset="0"/>
            </a:endParaRP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5A59DA86-335E-C649-93A7-C5F809123F99}" type="slidenum">
              <a:rPr lang="en-US" sz="1400">
                <a:solidFill>
                  <a:srgbClr val="800080"/>
                </a:solidFill>
              </a:rPr>
              <a:pPr eaLnBrk="1" hangingPunct="1"/>
              <a:t>19</a:t>
            </a:fld>
            <a:endParaRPr lang="en-US" sz="1400">
              <a:solidFill>
                <a:srgbClr val="80008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UW CSE 374 Winter 2017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HW7 due tomorrow night, 11 pm</a:t>
            </a:r>
          </a:p>
          <a:p>
            <a:pPr lvl="1"/>
            <a:r>
              <a:rPr lang="en-US" dirty="0" smtClean="0"/>
              <a:t>(+ late days if you still have any and want to use them)</a:t>
            </a:r>
          </a:p>
          <a:p>
            <a:pPr lvl="1"/>
            <a:endParaRPr lang="en-US" dirty="0"/>
          </a:p>
          <a:p>
            <a:r>
              <a:rPr lang="en-US" dirty="0" smtClean="0"/>
              <a:t>Friday office hours moved </a:t>
            </a:r>
            <a:r>
              <a:rPr lang="en-US" dirty="0" smtClean="0"/>
              <a:t>to 12</a:t>
            </a:r>
            <a:r>
              <a:rPr lang="en-US" dirty="0"/>
              <a:t>:30-1:20 (right after class</a:t>
            </a:r>
            <a:r>
              <a:rPr lang="en-US" dirty="0" smtClean="0"/>
              <a:t>) in </a:t>
            </a:r>
            <a:r>
              <a:rPr lang="en-US" dirty="0" smtClean="0"/>
              <a:t>CSE 021 </a:t>
            </a:r>
            <a:r>
              <a:rPr lang="en-US" dirty="0" smtClean="0"/>
              <a:t>because </a:t>
            </a:r>
            <a:r>
              <a:rPr lang="en-US" dirty="0" smtClean="0"/>
              <a:t>of scheduling conflicts</a:t>
            </a:r>
          </a:p>
          <a:p>
            <a:endParaRPr lang="en-US" dirty="0"/>
          </a:p>
          <a:p>
            <a:r>
              <a:rPr lang="en-US" dirty="0" smtClean="0"/>
              <a:t>Course </a:t>
            </a:r>
            <a:r>
              <a:rPr lang="en-US" dirty="0" err="1" smtClean="0"/>
              <a:t>evals</a:t>
            </a:r>
            <a:r>
              <a:rPr lang="en-US" dirty="0" smtClean="0"/>
              <a:t> – reissued Monday to get instructor name (i.e., who to blame) right.  Please fill out this week.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UW CSE 374 Winter 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EA5373-4D0B-614B-A5DB-8341368F540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306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False sharing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>
                <a:latin typeface="Arial" charset="0"/>
              </a:rPr>
              <a:t>“</a:t>
            </a:r>
            <a:r>
              <a:rPr lang="en-US" altLang="ja-JP">
                <a:latin typeface="Arial" charset="0"/>
              </a:rPr>
              <a:t>False sharing</a:t>
            </a:r>
            <a:r>
              <a:rPr lang="ja-JP" altLang="en-US">
                <a:latin typeface="Arial" charset="0"/>
              </a:rPr>
              <a:t>”</a:t>
            </a:r>
            <a:r>
              <a:rPr lang="en-US" altLang="ja-JP">
                <a:latin typeface="Arial" charset="0"/>
              </a:rPr>
              <a:t> refers to not allowing separate things to happen in parallel. Example: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>
                <a:latin typeface="Arial" charset="0"/>
              </a:rPr>
              <a:t>synchronized x { 	synchronized x {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>
                <a:latin typeface="Arial" charset="0"/>
              </a:rPr>
              <a:t>	++y; 			   ++z;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>
                <a:latin typeface="Arial" charset="0"/>
              </a:rPr>
              <a:t>} 				}</a:t>
            </a: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More realistic example: one lock for all bank accounts rather than one for each account</a:t>
            </a: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On the other hand, acquiring/releasing locks is not so cheap, so </a:t>
            </a:r>
            <a:r>
              <a:rPr lang="ja-JP" altLang="en-US">
                <a:latin typeface="Arial" charset="0"/>
              </a:rPr>
              <a:t>“</a:t>
            </a:r>
            <a:r>
              <a:rPr lang="en-US" altLang="ja-JP">
                <a:latin typeface="Arial" charset="0"/>
              </a:rPr>
              <a:t>locking more with the same lock</a:t>
            </a:r>
            <a:r>
              <a:rPr lang="ja-JP" altLang="en-US">
                <a:latin typeface="Arial" charset="0"/>
              </a:rPr>
              <a:t>”</a:t>
            </a:r>
            <a:r>
              <a:rPr lang="en-US" altLang="ja-JP">
                <a:latin typeface="Arial" charset="0"/>
              </a:rPr>
              <a:t> can improve performance</a:t>
            </a: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This is the </a:t>
            </a:r>
            <a:r>
              <a:rPr lang="ja-JP" altLang="en-US">
                <a:latin typeface="Arial" charset="0"/>
              </a:rPr>
              <a:t>“</a:t>
            </a:r>
            <a:r>
              <a:rPr lang="en-US" altLang="ja-JP">
                <a:latin typeface="Arial" charset="0"/>
              </a:rPr>
              <a:t>locking granularity</a:t>
            </a:r>
            <a:r>
              <a:rPr lang="ja-JP" altLang="en-US">
                <a:latin typeface="Arial" charset="0"/>
              </a:rPr>
              <a:t>”</a:t>
            </a:r>
            <a:r>
              <a:rPr lang="en-US" altLang="ja-JP">
                <a:latin typeface="Arial" charset="0"/>
              </a:rPr>
              <a:t> question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Coarser vs. finer granularity</a:t>
            </a:r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5ABC63B3-5C1E-3B48-A764-748B3C84A49C}" type="slidenum">
              <a:rPr lang="en-US" sz="1400">
                <a:solidFill>
                  <a:srgbClr val="800080"/>
                </a:solidFill>
              </a:rPr>
              <a:pPr eaLnBrk="1" hangingPunct="1"/>
              <a:t>20</a:t>
            </a:fld>
            <a:endParaRPr lang="en-US" sz="1400">
              <a:solidFill>
                <a:srgbClr val="80008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UW CSE 374 Winter 2017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What about this?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If each bank account has its own lock, how do you write a </a:t>
            </a:r>
            <a:r>
              <a:rPr lang="ja-JP" altLang="en-US">
                <a:latin typeface="Arial" charset="0"/>
              </a:rPr>
              <a:t>“</a:t>
            </a:r>
            <a:r>
              <a:rPr lang="en-US" altLang="ja-JP">
                <a:latin typeface="Arial" charset="0"/>
              </a:rPr>
              <a:t>transfer</a:t>
            </a:r>
            <a:r>
              <a:rPr lang="ja-JP" altLang="en-US">
                <a:latin typeface="Arial" charset="0"/>
              </a:rPr>
              <a:t>”</a:t>
            </a:r>
            <a:r>
              <a:rPr lang="en-US" altLang="ja-JP">
                <a:latin typeface="Arial" charset="0"/>
              </a:rPr>
              <a:t> method such that no other thread can see the </a:t>
            </a:r>
            <a:r>
              <a:rPr lang="ja-JP" altLang="en-US">
                <a:latin typeface="Arial" charset="0"/>
              </a:rPr>
              <a:t>“</a:t>
            </a:r>
            <a:r>
              <a:rPr lang="en-US" altLang="ja-JP">
                <a:latin typeface="Arial" charset="0"/>
              </a:rPr>
              <a:t>wrong total balance</a:t>
            </a:r>
            <a:r>
              <a:rPr lang="ja-JP" altLang="en-US">
                <a:latin typeface="Arial" charset="0"/>
              </a:rPr>
              <a:t>”</a:t>
            </a:r>
            <a:r>
              <a:rPr lang="en-US" altLang="ja-JP">
                <a:latin typeface="Arial" charset="0"/>
              </a:rPr>
              <a:t>?</a:t>
            </a:r>
          </a:p>
          <a:p>
            <a:pPr lvl="1">
              <a:buFontTx/>
              <a:buNone/>
            </a:pPr>
            <a:r>
              <a:rPr lang="en-US" sz="2000">
                <a:latin typeface="Arial" charset="0"/>
              </a:rPr>
              <a:t>// race (not data race) 	// potential deadlock</a:t>
            </a:r>
          </a:p>
          <a:p>
            <a:pPr lvl="1">
              <a:buFontTx/>
              <a:buNone/>
            </a:pPr>
            <a:r>
              <a:rPr lang="en-US" sz="2000">
                <a:latin typeface="Arial" charset="0"/>
              </a:rPr>
              <a:t>void xfer(int a,Acct other){ 	void xfer(int a,Acct other){</a:t>
            </a:r>
          </a:p>
          <a:p>
            <a:pPr lvl="1">
              <a:buFontTx/>
              <a:buNone/>
            </a:pPr>
            <a:r>
              <a:rPr lang="en-US" sz="2000">
                <a:latin typeface="Arial" charset="0"/>
              </a:rPr>
              <a:t>	synchronized(this) { 	    synchronized(this) {</a:t>
            </a:r>
          </a:p>
          <a:p>
            <a:pPr lvl="1">
              <a:buFontTx/>
              <a:buNone/>
            </a:pPr>
            <a:r>
              <a:rPr lang="en-US" sz="2000">
                <a:latin typeface="Arial" charset="0"/>
              </a:rPr>
              <a:t>	   balance += a; 		    synchronized(other) {</a:t>
            </a:r>
          </a:p>
          <a:p>
            <a:pPr lvl="1">
              <a:buFontTx/>
              <a:buNone/>
            </a:pPr>
            <a:r>
              <a:rPr lang="en-US" sz="2000">
                <a:latin typeface="Arial" charset="0"/>
              </a:rPr>
              <a:t>	   other.balance -= a; 		balance += a;</a:t>
            </a:r>
          </a:p>
          <a:p>
            <a:pPr lvl="1">
              <a:buFontTx/>
              <a:buNone/>
            </a:pPr>
            <a:r>
              <a:rPr lang="en-US" sz="2000">
                <a:latin typeface="Arial" charset="0"/>
              </a:rPr>
              <a:t>	} 					other.balance -= a;</a:t>
            </a:r>
          </a:p>
          <a:p>
            <a:pPr lvl="1">
              <a:buFontTx/>
              <a:buNone/>
            </a:pPr>
            <a:r>
              <a:rPr lang="en-US" sz="2000">
                <a:latin typeface="Arial" charset="0"/>
              </a:rPr>
              <a:t>} 					}}}</a:t>
            </a:r>
          </a:p>
          <a:p>
            <a:r>
              <a:rPr lang="en-US">
                <a:latin typeface="Arial" charset="0"/>
              </a:rPr>
              <a:t>The problem is there is no relative order among accounts, so </a:t>
            </a:r>
            <a:r>
              <a:rPr lang="ja-JP" altLang="en-US">
                <a:latin typeface="Arial" charset="0"/>
              </a:rPr>
              <a:t>“</a:t>
            </a:r>
            <a:r>
              <a:rPr lang="en-US" altLang="ja-JP">
                <a:latin typeface="Arial" charset="0"/>
              </a:rPr>
              <a:t>inverse transfers</a:t>
            </a:r>
            <a:r>
              <a:rPr lang="ja-JP" altLang="en-US">
                <a:latin typeface="Arial" charset="0"/>
              </a:rPr>
              <a:t>”</a:t>
            </a:r>
            <a:r>
              <a:rPr lang="en-US" altLang="ja-JP">
                <a:latin typeface="Arial" charset="0"/>
              </a:rPr>
              <a:t> could deadlock</a:t>
            </a:r>
            <a:endParaRPr lang="en-US">
              <a:latin typeface="Arial" charset="0"/>
            </a:endParaRP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F60F9A68-CFFA-004F-A0F3-5A595344A44A}" type="slidenum">
              <a:rPr lang="en-US" sz="1400">
                <a:solidFill>
                  <a:srgbClr val="800080"/>
                </a:solidFill>
              </a:rPr>
              <a:pPr eaLnBrk="1" hangingPunct="1"/>
              <a:t>21</a:t>
            </a:fld>
            <a:endParaRPr lang="en-US" sz="1400">
              <a:solidFill>
                <a:srgbClr val="80008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UW CSE 374 Winter 2017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A final gotcha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z="2200">
                <a:latin typeface="Arial" charset="0"/>
              </a:rPr>
              <a:t>You would naturally assume that all memory accesses happen in </a:t>
            </a:r>
            <a:r>
              <a:rPr lang="ja-JP" altLang="en-US" sz="2200">
                <a:latin typeface="Arial" charset="0"/>
              </a:rPr>
              <a:t>“</a:t>
            </a:r>
            <a:r>
              <a:rPr lang="en-US" altLang="ja-JP" sz="2200">
                <a:latin typeface="Arial" charset="0"/>
              </a:rPr>
              <a:t>some consistent order</a:t>
            </a:r>
            <a:r>
              <a:rPr lang="ja-JP" altLang="en-US" sz="2200">
                <a:latin typeface="Arial" charset="0"/>
              </a:rPr>
              <a:t>”</a:t>
            </a:r>
            <a:r>
              <a:rPr lang="en-US" altLang="ja-JP" sz="2200">
                <a:latin typeface="Arial" charset="0"/>
              </a:rPr>
              <a:t> that is </a:t>
            </a:r>
            <a:r>
              <a:rPr lang="ja-JP" altLang="en-US" sz="2200">
                <a:latin typeface="Arial" charset="0"/>
              </a:rPr>
              <a:t>“</a:t>
            </a:r>
            <a:r>
              <a:rPr lang="en-US" altLang="ja-JP" sz="2200">
                <a:latin typeface="Arial" charset="0"/>
              </a:rPr>
              <a:t>determined by the code</a:t>
            </a:r>
            <a:r>
              <a:rPr lang="ja-JP" altLang="en-US" sz="2200">
                <a:latin typeface="Arial" charset="0"/>
              </a:rPr>
              <a:t>”</a:t>
            </a:r>
            <a:endParaRPr lang="en-US" altLang="ja-JP" sz="2200">
              <a:latin typeface="Arial" charset="0"/>
            </a:endParaRPr>
          </a:p>
          <a:p>
            <a:r>
              <a:rPr lang="en-US" sz="2200">
                <a:latin typeface="Arial" charset="0"/>
              </a:rPr>
              <a:t>Unfortunately, compilers and chips are often allowed to cheat (reorder)! The assertion in the right thread may fail!</a:t>
            </a:r>
          </a:p>
          <a:p>
            <a:pPr lvl="2">
              <a:buFontTx/>
              <a:buNone/>
            </a:pPr>
            <a:r>
              <a:rPr lang="en-US" sz="2200">
                <a:latin typeface="Arial" charset="0"/>
              </a:rPr>
              <a:t>		initially flag==false</a:t>
            </a:r>
          </a:p>
          <a:p>
            <a:pPr lvl="2">
              <a:buFontTx/>
              <a:buNone/>
            </a:pPr>
            <a:r>
              <a:rPr lang="en-US" sz="2200">
                <a:latin typeface="Arial" charset="0"/>
              </a:rPr>
              <a:t>data = 42; 		while(!flag) {  }</a:t>
            </a:r>
          </a:p>
          <a:p>
            <a:pPr lvl="2">
              <a:buFontTx/>
              <a:buNone/>
            </a:pPr>
            <a:r>
              <a:rPr lang="en-US" sz="2200">
                <a:latin typeface="Arial" charset="0"/>
              </a:rPr>
              <a:t>flag = true; 		assert(data==42);</a:t>
            </a:r>
          </a:p>
          <a:p>
            <a:r>
              <a:rPr lang="en-US" sz="2200">
                <a:latin typeface="Arial" charset="0"/>
              </a:rPr>
              <a:t>To disallow reordering the programmer must:</a:t>
            </a:r>
          </a:p>
          <a:p>
            <a:pPr lvl="1"/>
            <a:r>
              <a:rPr lang="en-US" sz="2200">
                <a:latin typeface="Arial" charset="0"/>
              </a:rPr>
              <a:t>Use lock acquires (no reordering across them), or</a:t>
            </a:r>
          </a:p>
          <a:p>
            <a:pPr lvl="1"/>
            <a:r>
              <a:rPr lang="en-US" sz="2200">
                <a:latin typeface="Arial" charset="0"/>
              </a:rPr>
              <a:t>Declare flag to be volatile (for experts, not us)</a:t>
            </a: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369917C0-BBBC-8945-9FE5-E099B54A90C9}" type="slidenum">
              <a:rPr lang="en-US" sz="1400">
                <a:solidFill>
                  <a:srgbClr val="800080"/>
                </a:solidFill>
              </a:rPr>
              <a:pPr eaLnBrk="1" hangingPunct="1"/>
              <a:t>22</a:t>
            </a:fld>
            <a:endParaRPr lang="en-US" sz="1400">
              <a:solidFill>
                <a:srgbClr val="80008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UW CSE 374 Winter 2017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Conclusion</a:t>
            </a:r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Threads make a lot of otherwise-correct approaches incorrect</a:t>
            </a:r>
          </a:p>
          <a:p>
            <a:pPr lvl="1"/>
            <a:r>
              <a:rPr lang="en-US">
                <a:latin typeface="Arial" charset="0"/>
              </a:rPr>
              <a:t>Writing </a:t>
            </a:r>
            <a:r>
              <a:rPr lang="ja-JP" altLang="en-US">
                <a:latin typeface="Arial" charset="0"/>
              </a:rPr>
              <a:t>“</a:t>
            </a:r>
            <a:r>
              <a:rPr lang="en-US" altLang="ja-JP">
                <a:latin typeface="Arial" charset="0"/>
              </a:rPr>
              <a:t>thread-safe</a:t>
            </a:r>
            <a:r>
              <a:rPr lang="ja-JP" altLang="en-US">
                <a:latin typeface="Arial" charset="0"/>
              </a:rPr>
              <a:t>”</a:t>
            </a:r>
            <a:r>
              <a:rPr lang="en-US" altLang="ja-JP">
                <a:latin typeface="Arial" charset="0"/>
              </a:rPr>
              <a:t> libraries can be excruciating</a:t>
            </a:r>
          </a:p>
          <a:p>
            <a:pPr lvl="1"/>
            <a:r>
              <a:rPr lang="en-US">
                <a:latin typeface="Arial" charset="0"/>
              </a:rPr>
              <a:t>Use an expert implementation if you can, e.g., Java</a:t>
            </a:r>
            <a:r>
              <a:rPr lang="ja-JP" altLang="en-US">
                <a:latin typeface="Arial" charset="0"/>
              </a:rPr>
              <a:t>’</a:t>
            </a:r>
            <a:r>
              <a:rPr lang="en-US" altLang="ja-JP">
                <a:latin typeface="Arial" charset="0"/>
              </a:rPr>
              <a:t>s ConcurrentHashMap &amp; others</a:t>
            </a:r>
          </a:p>
          <a:p>
            <a:r>
              <a:rPr lang="en-US">
                <a:latin typeface="Arial" charset="0"/>
              </a:rPr>
              <a:t>But they are increasingly important for efficient use of computing resources</a:t>
            </a:r>
          </a:p>
          <a:p>
            <a:r>
              <a:rPr lang="en-US">
                <a:latin typeface="Arial" charset="0"/>
              </a:rPr>
              <a:t>Locks and shared-memory are (just) one common approach</a:t>
            </a:r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5963D52C-BE52-D84F-B116-DD8140F5E0DD}" type="slidenum">
              <a:rPr lang="en-US" sz="1400">
                <a:solidFill>
                  <a:srgbClr val="800080"/>
                </a:solidFill>
              </a:rPr>
              <a:pPr eaLnBrk="1" hangingPunct="1"/>
              <a:t>23</a:t>
            </a:fld>
            <a:endParaRPr lang="en-US" sz="1400">
              <a:solidFill>
                <a:srgbClr val="80008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UW CSE 374 Winter 2017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Concurrency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z="2200">
                <a:latin typeface="Arial" charset="0"/>
              </a:rPr>
              <a:t>Computation where </a:t>
            </a:r>
            <a:r>
              <a:rPr lang="ja-JP" altLang="en-US" sz="2200">
                <a:latin typeface="Arial" charset="0"/>
              </a:rPr>
              <a:t>“</a:t>
            </a:r>
            <a:r>
              <a:rPr lang="en-US" altLang="ja-JP" sz="2200">
                <a:latin typeface="Arial" charset="0"/>
              </a:rPr>
              <a:t>multiple things happen at the same time</a:t>
            </a:r>
            <a:r>
              <a:rPr lang="ja-JP" altLang="en-US" sz="2200">
                <a:latin typeface="Arial" charset="0"/>
              </a:rPr>
              <a:t>”</a:t>
            </a:r>
            <a:r>
              <a:rPr lang="en-US" altLang="ja-JP" sz="2200">
                <a:latin typeface="Arial" charset="0"/>
              </a:rPr>
              <a:t> is inherently more complicated than sequential computation</a:t>
            </a:r>
          </a:p>
          <a:p>
            <a:r>
              <a:rPr lang="en-US" sz="2200">
                <a:latin typeface="Arial" charset="0"/>
              </a:rPr>
              <a:t>Entirely new kinds of bugs and obligations</a:t>
            </a:r>
          </a:p>
          <a:p>
            <a:r>
              <a:rPr lang="en-US" sz="2200">
                <a:latin typeface="Arial" charset="0"/>
              </a:rPr>
              <a:t>Two forms of concurrency:</a:t>
            </a:r>
          </a:p>
          <a:p>
            <a:pPr lvl="1"/>
            <a:r>
              <a:rPr lang="en-US" sz="2200">
                <a:latin typeface="Arial" charset="0"/>
              </a:rPr>
              <a:t>time-slicing: only one computation at a time but preempt to provide responsiveness or mask I/O latency</a:t>
            </a:r>
          </a:p>
          <a:p>
            <a:pPr lvl="1"/>
            <a:r>
              <a:rPr lang="en-US" sz="2200">
                <a:latin typeface="Arial" charset="0"/>
              </a:rPr>
              <a:t>true parallelism: more than one CPU (e.g., most consumer machines have 2-4, your laptop has ?, …)</a:t>
            </a:r>
          </a:p>
          <a:p>
            <a:r>
              <a:rPr lang="en-US" sz="2200">
                <a:latin typeface="Arial" charset="0"/>
              </a:rPr>
              <a:t>No problem unless the different computations need to communicate or use the same resources</a:t>
            </a: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8BB6A06C-F21C-7549-9085-5E879714C5F0}" type="slidenum">
              <a:rPr lang="en-US" sz="1400">
                <a:solidFill>
                  <a:srgbClr val="800080"/>
                </a:solidFill>
              </a:rPr>
              <a:pPr eaLnBrk="1" hangingPunct="1"/>
              <a:t>3</a:t>
            </a:fld>
            <a:endParaRPr lang="en-US" sz="1400">
              <a:solidFill>
                <a:srgbClr val="80008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UW CSE 374 Winter 2017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Example: processes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The O/S runs multiple processes </a:t>
            </a:r>
            <a:r>
              <a:rPr lang="ja-JP" altLang="en-US">
                <a:latin typeface="Arial" charset="0"/>
              </a:rPr>
              <a:t>“</a:t>
            </a:r>
            <a:r>
              <a:rPr lang="en-US" altLang="ja-JP">
                <a:latin typeface="Arial" charset="0"/>
              </a:rPr>
              <a:t>at once</a:t>
            </a:r>
            <a:r>
              <a:rPr lang="ja-JP" altLang="en-US">
                <a:latin typeface="Arial" charset="0"/>
              </a:rPr>
              <a:t>”</a:t>
            </a:r>
            <a:r>
              <a:rPr lang="en-US" altLang="ja-JP">
                <a:latin typeface="Arial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Why? (Convenience, efficient use of resources, performance)</a:t>
            </a: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No problem: keep their address-spaces separate.</a:t>
            </a: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But they do communicate/share via files (and pipes)</a:t>
            </a: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Things can go wrong, e.g., a </a:t>
            </a:r>
            <a:r>
              <a:rPr lang="en-US" i="1">
                <a:latin typeface="Arial" charset="0"/>
              </a:rPr>
              <a:t>race condition</a:t>
            </a:r>
            <a:r>
              <a:rPr lang="en-US">
                <a:latin typeface="Arial" charset="0"/>
              </a:rPr>
              <a:t>: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>
                <a:latin typeface="Arial" charset="0"/>
              </a:rPr>
              <a:t>echo "hi" &gt; someFile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>
                <a:latin typeface="Arial" charset="0"/>
              </a:rPr>
              <a:t>foo=</a:t>
            </a:r>
            <a:r>
              <a:rPr lang="ja-JP" altLang="en-US">
                <a:latin typeface="Arial" charset="0"/>
              </a:rPr>
              <a:t>‘</a:t>
            </a:r>
            <a:r>
              <a:rPr lang="en-US" altLang="ja-JP">
                <a:latin typeface="Arial" charset="0"/>
              </a:rPr>
              <a:t>cat someFile</a:t>
            </a:r>
            <a:r>
              <a:rPr lang="ja-JP" altLang="en-US">
                <a:latin typeface="Arial" charset="0"/>
              </a:rPr>
              <a:t>‘</a:t>
            </a:r>
            <a:endParaRPr lang="en-US" altLang="ja-JP">
              <a:latin typeface="Arial" charset="0"/>
            </a:endParaRPr>
          </a:p>
          <a:p>
            <a:pPr lvl="2">
              <a:lnSpc>
                <a:spcPct val="90000"/>
              </a:lnSpc>
              <a:buFontTx/>
              <a:buNone/>
            </a:pPr>
            <a:r>
              <a:rPr lang="en-US">
                <a:latin typeface="Arial" charset="0"/>
              </a:rPr>
              <a:t># assume foo holds the string </a:t>
            </a:r>
            <a:r>
              <a:rPr lang="ja-JP" altLang="en-US">
                <a:latin typeface="Arial" charset="0"/>
              </a:rPr>
              <a:t>“</a:t>
            </a:r>
            <a:r>
              <a:rPr lang="en-US" altLang="ja-JP">
                <a:latin typeface="Arial" charset="0"/>
              </a:rPr>
              <a:t>hi</a:t>
            </a:r>
            <a:r>
              <a:rPr lang="ja-JP" altLang="en-US">
                <a:latin typeface="Arial" charset="0"/>
              </a:rPr>
              <a:t>”</a:t>
            </a:r>
            <a:r>
              <a:rPr lang="en-US" altLang="ja-JP">
                <a:latin typeface="Arial" charset="0"/>
              </a:rPr>
              <a:t>??</a:t>
            </a: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The O/S provides </a:t>
            </a:r>
            <a:r>
              <a:rPr lang="en-US" i="1">
                <a:latin typeface="Arial" charset="0"/>
              </a:rPr>
              <a:t>synchronization mechanisms </a:t>
            </a:r>
            <a:r>
              <a:rPr lang="en-US">
                <a:latin typeface="Arial" charset="0"/>
              </a:rPr>
              <a:t>to avoid this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UW CSE 374 Winter 2017</a:t>
            </a:r>
            <a:endParaRPr lang="en-US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5DCFC3D7-882F-9342-8752-2D56296DF9AC}" type="slidenum">
              <a:rPr lang="en-US" sz="1400">
                <a:solidFill>
                  <a:srgbClr val="800080"/>
                </a:solidFill>
              </a:rPr>
              <a:pPr eaLnBrk="1" hangingPunct="1"/>
              <a:t>4</a:t>
            </a:fld>
            <a:endParaRPr lang="en-US" sz="1400">
              <a:solidFill>
                <a:srgbClr val="80008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The old story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200">
                <a:latin typeface="Arial" charset="0"/>
              </a:rPr>
              <a:t>We said a running Java or C program had code, a heap, global variables, a stack, and </a:t>
            </a:r>
            <a:r>
              <a:rPr lang="ja-JP" altLang="en-US" sz="2200">
                <a:latin typeface="Arial" charset="0"/>
              </a:rPr>
              <a:t>“</a:t>
            </a:r>
            <a:r>
              <a:rPr lang="en-US" altLang="ja-JP" sz="2200">
                <a:latin typeface="Arial" charset="0"/>
              </a:rPr>
              <a:t>what is executing right now</a:t>
            </a:r>
            <a:r>
              <a:rPr lang="ja-JP" altLang="en-US" sz="2200">
                <a:latin typeface="Arial" charset="0"/>
              </a:rPr>
              <a:t>”</a:t>
            </a:r>
            <a:r>
              <a:rPr lang="en-US" altLang="ja-JP" sz="2200">
                <a:latin typeface="Arial" charset="0"/>
              </a:rPr>
              <a:t> (in assembly, a </a:t>
            </a:r>
            <a:r>
              <a:rPr lang="en-US" altLang="ja-JP" sz="2200" i="1">
                <a:latin typeface="Arial" charset="0"/>
              </a:rPr>
              <a:t>program counter</a:t>
            </a:r>
            <a:r>
              <a:rPr lang="en-US" altLang="ja-JP" sz="2200">
                <a:latin typeface="Arial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sz="2200">
                <a:latin typeface="Arial" charset="0"/>
              </a:rPr>
              <a:t>C, Java support parallelism similarly (other languages can be different):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</a:rPr>
              <a:t>One pile of code, global variables, and heap.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</a:rPr>
              <a:t>Multiple </a:t>
            </a:r>
            <a:r>
              <a:rPr lang="ja-JP" altLang="en-US" sz="2200">
                <a:latin typeface="Arial" charset="0"/>
              </a:rPr>
              <a:t>“</a:t>
            </a:r>
            <a:r>
              <a:rPr lang="en-US" altLang="ja-JP" sz="2200">
                <a:latin typeface="Arial" charset="0"/>
              </a:rPr>
              <a:t>stack + program counter</a:t>
            </a:r>
            <a:r>
              <a:rPr lang="ja-JP" altLang="en-US" sz="2200">
                <a:latin typeface="Arial" charset="0"/>
              </a:rPr>
              <a:t>”</a:t>
            </a:r>
            <a:r>
              <a:rPr lang="en-US" altLang="ja-JP" sz="2200">
                <a:latin typeface="Arial" charset="0"/>
              </a:rPr>
              <a:t>s — called threads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</a:rPr>
              <a:t>Threads can be </a:t>
            </a:r>
            <a:r>
              <a:rPr lang="en-US" sz="2200" i="1">
                <a:latin typeface="Arial" charset="0"/>
              </a:rPr>
              <a:t>pre-empted</a:t>
            </a:r>
            <a:r>
              <a:rPr lang="en-US" sz="2200">
                <a:latin typeface="Arial" charset="0"/>
              </a:rPr>
              <a:t> whenever by a </a:t>
            </a:r>
            <a:r>
              <a:rPr lang="en-US" sz="2200" i="1">
                <a:latin typeface="Arial" charset="0"/>
              </a:rPr>
              <a:t>scheduler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</a:rPr>
              <a:t>Threads can communicate (or mess each other up) via </a:t>
            </a:r>
            <a:r>
              <a:rPr lang="en-US" sz="2200" i="1">
                <a:latin typeface="Arial" charset="0"/>
              </a:rPr>
              <a:t>shared memory</a:t>
            </a:r>
            <a:endParaRPr lang="en-US" sz="220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200">
                <a:latin typeface="Arial" charset="0"/>
              </a:rPr>
              <a:t>Various </a:t>
            </a:r>
            <a:r>
              <a:rPr lang="en-US" sz="2200" i="1">
                <a:latin typeface="Arial" charset="0"/>
              </a:rPr>
              <a:t>synchronization mechanisms </a:t>
            </a:r>
            <a:r>
              <a:rPr lang="en-US" sz="2200">
                <a:latin typeface="Arial" charset="0"/>
              </a:rPr>
              <a:t>control what </a:t>
            </a:r>
            <a:r>
              <a:rPr lang="en-US" sz="2200" i="1">
                <a:latin typeface="Arial" charset="0"/>
              </a:rPr>
              <a:t>thread interleavings</a:t>
            </a:r>
            <a:r>
              <a:rPr lang="en-US" sz="2200">
                <a:latin typeface="Arial" charset="0"/>
              </a:rPr>
              <a:t> are possible.</a:t>
            </a:r>
          </a:p>
          <a:p>
            <a:pPr lvl="1">
              <a:lnSpc>
                <a:spcPct val="90000"/>
              </a:lnSpc>
            </a:pPr>
            <a:r>
              <a:rPr lang="ja-JP" altLang="en-US" sz="2200">
                <a:latin typeface="Arial" charset="0"/>
              </a:rPr>
              <a:t>“</a:t>
            </a:r>
            <a:r>
              <a:rPr lang="en-US" altLang="ja-JP" sz="2200">
                <a:latin typeface="Arial" charset="0"/>
              </a:rPr>
              <a:t>Do not do your thing until I am done with my thing</a:t>
            </a:r>
            <a:r>
              <a:rPr lang="ja-JP" altLang="en-US" sz="2200">
                <a:latin typeface="Arial" charset="0"/>
              </a:rPr>
              <a:t>”</a:t>
            </a:r>
            <a:endParaRPr lang="en-US" sz="2200">
              <a:latin typeface="Arial" charset="0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FD05889E-B72E-E846-B0DD-62325D44B605}" type="slidenum">
              <a:rPr lang="en-US" sz="1400">
                <a:solidFill>
                  <a:srgbClr val="800080"/>
                </a:solidFill>
              </a:rPr>
              <a:pPr eaLnBrk="1" hangingPunct="1"/>
              <a:t>5</a:t>
            </a:fld>
            <a:endParaRPr lang="en-US" sz="1400">
              <a:solidFill>
                <a:srgbClr val="80008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UW CSE 374 Winter 2017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Threads in C and Java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>
                <a:latin typeface="Arial" charset="0"/>
              </a:rPr>
              <a:t>C: The POSIX Threads (pthreads) library</a:t>
            </a:r>
          </a:p>
          <a:p>
            <a:pPr lvl="2">
              <a:buFontTx/>
              <a:buNone/>
            </a:pPr>
            <a:r>
              <a:rPr lang="en-US">
                <a:latin typeface="Arial" charset="0"/>
              </a:rPr>
              <a:t>#include &lt;pthread.h&gt;</a:t>
            </a:r>
          </a:p>
          <a:p>
            <a:r>
              <a:rPr lang="en-US">
                <a:latin typeface="Arial" charset="0"/>
              </a:rPr>
              <a:t>Link with –lpthread</a:t>
            </a:r>
          </a:p>
          <a:p>
            <a:r>
              <a:rPr lang="en-US">
                <a:latin typeface="Arial" charset="0"/>
              </a:rPr>
              <a:t>pthread_create takes a function pointer and an argument for it; runs it as a separate thread</a:t>
            </a:r>
          </a:p>
          <a:p>
            <a:r>
              <a:rPr lang="en-US">
                <a:latin typeface="Arial" charset="0"/>
              </a:rPr>
              <a:t>Many types, functions, macros for threads, locks, etc.</a:t>
            </a:r>
          </a:p>
          <a:p>
            <a:pPr>
              <a:buFontTx/>
              <a:buNone/>
            </a:pPr>
            <a:r>
              <a:rPr lang="en-US">
                <a:latin typeface="Arial" charset="0"/>
              </a:rPr>
              <a:t>Java: Built into the language</a:t>
            </a:r>
          </a:p>
          <a:p>
            <a:r>
              <a:rPr lang="en-US">
                <a:latin typeface="Arial" charset="0"/>
              </a:rPr>
              <a:t>Subclass java.lang.Thread overriding run</a:t>
            </a:r>
          </a:p>
          <a:p>
            <a:r>
              <a:rPr lang="en-US">
                <a:latin typeface="Arial" charset="0"/>
              </a:rPr>
              <a:t>Create a Thread object and call its start method</a:t>
            </a:r>
          </a:p>
          <a:p>
            <a:r>
              <a:rPr lang="en-US">
                <a:latin typeface="Arial" charset="0"/>
              </a:rPr>
              <a:t>Any object can </a:t>
            </a:r>
            <a:r>
              <a:rPr lang="ja-JP" altLang="en-US">
                <a:latin typeface="Arial" charset="0"/>
              </a:rPr>
              <a:t>“</a:t>
            </a:r>
            <a:r>
              <a:rPr lang="en-US" altLang="ja-JP">
                <a:latin typeface="Arial" charset="0"/>
              </a:rPr>
              <a:t>be synchronized on</a:t>
            </a:r>
            <a:r>
              <a:rPr lang="ja-JP" altLang="en-US">
                <a:latin typeface="Arial" charset="0"/>
              </a:rPr>
              <a:t>”</a:t>
            </a:r>
            <a:r>
              <a:rPr lang="en-US" altLang="ja-JP">
                <a:latin typeface="Arial" charset="0"/>
              </a:rPr>
              <a:t> (later)</a:t>
            </a:r>
            <a:endParaRPr lang="en-US">
              <a:latin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UW CSE 374 Winter 2017</a:t>
            </a:r>
            <a:endParaRPr lang="en-US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0E198812-BB66-DE40-9841-AF548D6CAA19}" type="slidenum">
              <a:rPr lang="en-US" sz="1400">
                <a:solidFill>
                  <a:srgbClr val="800080"/>
                </a:solidFill>
              </a:rPr>
              <a:pPr eaLnBrk="1" hangingPunct="1"/>
              <a:t>6</a:t>
            </a:fld>
            <a:endParaRPr lang="en-US" sz="1400">
              <a:solidFill>
                <a:srgbClr val="80008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Why do this?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200">
                <a:latin typeface="Arial" charset="0"/>
              </a:rPr>
              <a:t>Convenient structure of code</a:t>
            </a:r>
          </a:p>
          <a:p>
            <a:pPr>
              <a:lnSpc>
                <a:spcPct val="80000"/>
              </a:lnSpc>
            </a:pPr>
            <a:r>
              <a:rPr lang="en-US" sz="2200">
                <a:latin typeface="Arial" charset="0"/>
              </a:rPr>
              <a:t>Example: two threads using information computed by the other</a:t>
            </a:r>
          </a:p>
          <a:p>
            <a:pPr>
              <a:lnSpc>
                <a:spcPct val="80000"/>
              </a:lnSpc>
            </a:pPr>
            <a:r>
              <a:rPr lang="en-US" sz="2200">
                <a:latin typeface="Arial" charset="0"/>
              </a:rPr>
              <a:t>Example: failure-isolation – each “transaction</a:t>
            </a:r>
            <a:r>
              <a:rPr lang="ja-JP" altLang="en-US" sz="2200">
                <a:latin typeface="Arial" charset="0"/>
              </a:rPr>
              <a:t>”</a:t>
            </a:r>
            <a:r>
              <a:rPr lang="en-US" altLang="ja-JP" sz="2200">
                <a:latin typeface="Arial" charset="0"/>
              </a:rPr>
              <a:t> in its own thread so if a problem just </a:t>
            </a:r>
            <a:r>
              <a:rPr lang="ja-JP" altLang="en-US" sz="2200">
                <a:latin typeface="Arial" charset="0"/>
              </a:rPr>
              <a:t>“</a:t>
            </a:r>
            <a:r>
              <a:rPr lang="en-US" altLang="ja-JP" sz="2200">
                <a:latin typeface="Arial" charset="0"/>
              </a:rPr>
              <a:t>kill that transaction</a:t>
            </a:r>
            <a:r>
              <a:rPr lang="ja-JP" altLang="en-US" sz="2200">
                <a:latin typeface="Arial" charset="0"/>
              </a:rPr>
              <a:t>”</a:t>
            </a:r>
            <a:endParaRPr lang="en-US" altLang="ja-JP" sz="220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200">
                <a:latin typeface="Arial" charset="0"/>
              </a:rPr>
              <a:t>Example: Fairness – one slow computation only takes some of the CPU time without your own complicated timer code; Avoids starvation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200">
                <a:latin typeface="Arial" charset="0"/>
              </a:rPr>
              <a:t>Performance</a:t>
            </a:r>
          </a:p>
          <a:p>
            <a:pPr>
              <a:lnSpc>
                <a:spcPct val="80000"/>
              </a:lnSpc>
            </a:pPr>
            <a:r>
              <a:rPr lang="en-US" sz="2200">
                <a:latin typeface="Arial" charset="0"/>
              </a:rPr>
              <a:t>Run other threads while one is reading/writing to disk or network (or other slow thing that can happen in parallel)</a:t>
            </a:r>
          </a:p>
          <a:p>
            <a:pPr>
              <a:lnSpc>
                <a:spcPct val="80000"/>
              </a:lnSpc>
            </a:pPr>
            <a:r>
              <a:rPr lang="en-US" sz="2200">
                <a:latin typeface="Arial" charset="0"/>
              </a:rPr>
              <a:t>Use more than one CPU at the same time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The way computers get faster these days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So no parallelism means no faster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UW CSE 374 Winter 2017</a:t>
            </a:r>
            <a:endParaRPr lang="en-US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3A594353-D033-FF41-B57F-EDC6803B63D3}" type="slidenum">
              <a:rPr lang="en-US" sz="1400">
                <a:solidFill>
                  <a:srgbClr val="800080"/>
                </a:solidFill>
              </a:rPr>
              <a:pPr eaLnBrk="1" hangingPunct="1"/>
              <a:t>7</a:t>
            </a:fld>
            <a:endParaRPr lang="en-US" sz="1400">
              <a:solidFill>
                <a:srgbClr val="80008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Simple synchronization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If one thread did nothing of interest to any other thread, why is it running?</a:t>
            </a:r>
          </a:p>
          <a:p>
            <a:pPr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So threads have to </a:t>
            </a:r>
            <a:r>
              <a:rPr lang="en-US" sz="2200" i="1" dirty="0">
                <a:latin typeface="Arial" charset="0"/>
              </a:rPr>
              <a:t>communicate</a:t>
            </a:r>
            <a:r>
              <a:rPr lang="en-US" sz="2200" dirty="0">
                <a:latin typeface="Arial" charset="0"/>
              </a:rPr>
              <a:t> and </a:t>
            </a:r>
            <a:r>
              <a:rPr lang="en-US" sz="2200" i="1" dirty="0">
                <a:latin typeface="Arial" charset="0"/>
              </a:rPr>
              <a:t>coordinate</a:t>
            </a:r>
            <a:endParaRPr lang="en-US" sz="2200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Use each others</a:t>
            </a:r>
            <a:r>
              <a:rPr lang="ja-JP" altLang="en-US" sz="2200" dirty="0">
                <a:latin typeface="Arial" charset="0"/>
              </a:rPr>
              <a:t>’</a:t>
            </a:r>
            <a:r>
              <a:rPr lang="en-US" altLang="ja-JP" sz="2200" dirty="0">
                <a:latin typeface="Arial" charset="0"/>
              </a:rPr>
              <a:t> results; avoid messing up each other</a:t>
            </a:r>
            <a:r>
              <a:rPr lang="ja-JP" altLang="en-US" sz="2200" dirty="0">
                <a:latin typeface="Arial" charset="0"/>
              </a:rPr>
              <a:t>’</a:t>
            </a:r>
            <a:r>
              <a:rPr lang="en-US" altLang="ja-JP" sz="2200" dirty="0">
                <a:latin typeface="Arial" charset="0"/>
              </a:rPr>
              <a:t>s computation</a:t>
            </a:r>
          </a:p>
          <a:p>
            <a:pPr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Simplest two ways not to mess each other up (</a:t>
            </a:r>
            <a:r>
              <a:rPr lang="en-US" sz="2200" dirty="0" smtClean="0">
                <a:latin typeface="Arial" charset="0"/>
              </a:rPr>
              <a:t>don</a:t>
            </a:r>
            <a:r>
              <a:rPr lang="en-US" sz="2200" dirty="0" smtClean="0">
                <a:latin typeface="Arial" charset="0"/>
              </a:rPr>
              <a:t>’</a:t>
            </a:r>
            <a:r>
              <a:rPr lang="en-US" altLang="ja-JP" sz="2200" dirty="0" smtClean="0">
                <a:latin typeface="Arial" charset="0"/>
              </a:rPr>
              <a:t>t </a:t>
            </a:r>
            <a:r>
              <a:rPr lang="en-US" altLang="ja-JP" sz="2200" dirty="0">
                <a:latin typeface="Arial" charset="0"/>
              </a:rPr>
              <a:t>underestimate!):</a:t>
            </a:r>
          </a:p>
          <a:p>
            <a:pPr lvl="1">
              <a:lnSpc>
                <a:spcPct val="90000"/>
              </a:lnSpc>
              <a:buFont typeface="Arial" charset="0"/>
              <a:buAutoNum type="arabicPeriod"/>
            </a:pPr>
            <a:r>
              <a:rPr lang="en-US" sz="2200" dirty="0">
                <a:latin typeface="Arial" charset="0"/>
              </a:rPr>
              <a:t>Do not access the same memory</a:t>
            </a:r>
          </a:p>
          <a:p>
            <a:pPr lvl="1">
              <a:lnSpc>
                <a:spcPct val="90000"/>
              </a:lnSpc>
              <a:buFont typeface="Arial" charset="0"/>
              <a:buAutoNum type="arabicPeriod"/>
            </a:pPr>
            <a:r>
              <a:rPr lang="en-US" sz="2200" dirty="0">
                <a:latin typeface="Arial" charset="0"/>
              </a:rPr>
              <a:t>Do not mutate shared memory</a:t>
            </a:r>
          </a:p>
          <a:p>
            <a:pPr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Next simplest: One thread does not run until/unless another thread is done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Called a </a:t>
            </a:r>
            <a:r>
              <a:rPr lang="en-US" sz="2200" i="1" dirty="0">
                <a:latin typeface="Arial" charset="0"/>
              </a:rPr>
              <a:t>join</a:t>
            </a: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DF71B274-DB99-B64A-B27B-CE07119469A1}" type="slidenum">
              <a:rPr lang="en-US" sz="1400">
                <a:solidFill>
                  <a:srgbClr val="800080"/>
                </a:solidFill>
              </a:rPr>
              <a:pPr eaLnBrk="1" hangingPunct="1"/>
              <a:t>8</a:t>
            </a:fld>
            <a:endParaRPr lang="en-US" sz="1400">
              <a:solidFill>
                <a:srgbClr val="80008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UW CSE 374 Winter 2017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Using parallel threads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dirty="0">
                <a:latin typeface="Arial" charset="0"/>
                <a:cs typeface="+mn-cs"/>
              </a:rPr>
              <a:t>A common pattern for expensive computations:</a:t>
            </a:r>
          </a:p>
          <a:p>
            <a:pPr>
              <a:defRPr/>
            </a:pPr>
            <a:r>
              <a:rPr lang="en-US" dirty="0">
                <a:latin typeface="Arial" charset="0"/>
                <a:cs typeface="+mn-cs"/>
              </a:rPr>
              <a:t>Split the work</a:t>
            </a:r>
          </a:p>
          <a:p>
            <a:pPr>
              <a:defRPr/>
            </a:pPr>
            <a:r>
              <a:rPr lang="en-US" dirty="0">
                <a:latin typeface="Arial" charset="0"/>
                <a:cs typeface="+mn-cs"/>
              </a:rPr>
              <a:t>Join on all the helper </a:t>
            </a:r>
            <a:r>
              <a:rPr lang="en-US" dirty="0" smtClean="0">
                <a:latin typeface="Arial" charset="0"/>
                <a:cs typeface="+mn-cs"/>
              </a:rPr>
              <a:t>threads (i.e., wait until all done)</a:t>
            </a:r>
            <a:endParaRPr lang="en-US" dirty="0">
              <a:latin typeface="Arial" charset="0"/>
              <a:cs typeface="+mn-cs"/>
            </a:endParaRPr>
          </a:p>
          <a:p>
            <a:pPr marL="0" indent="0">
              <a:buFontTx/>
              <a:buNone/>
              <a:defRPr/>
            </a:pPr>
            <a:r>
              <a:rPr lang="en-US" dirty="0">
                <a:latin typeface="Arial" charset="0"/>
                <a:cs typeface="+mn-cs"/>
              </a:rPr>
              <a:t>Called fork-join parallelism</a:t>
            </a:r>
          </a:p>
          <a:p>
            <a:pPr>
              <a:buFontTx/>
              <a:buNone/>
              <a:defRPr/>
            </a:pPr>
            <a:endParaRPr lang="en-US" dirty="0">
              <a:latin typeface="Arial" charset="0"/>
              <a:cs typeface="+mn-cs"/>
            </a:endParaRPr>
          </a:p>
          <a:p>
            <a:pPr marL="0" indent="0">
              <a:buFontTx/>
              <a:buNone/>
              <a:defRPr/>
            </a:pPr>
            <a:r>
              <a:rPr lang="en-US" dirty="0">
                <a:latin typeface="Arial" charset="0"/>
                <a:cs typeface="+mn-cs"/>
              </a:rPr>
              <a:t>To avoid bottlenecks, each thread should have about the same amount of work (load-balancing)</a:t>
            </a:r>
          </a:p>
          <a:p>
            <a:pPr>
              <a:defRPr/>
            </a:pPr>
            <a:r>
              <a:rPr lang="en-US" dirty="0">
                <a:latin typeface="Arial" charset="0"/>
                <a:cs typeface="+mn-cs"/>
              </a:rPr>
              <a:t>Performance depends on number of CPUs available and will typically be less than </a:t>
            </a:r>
            <a:r>
              <a:rPr lang="ja-JP" altLang="en-US" dirty="0">
                <a:latin typeface="Arial" charset="0"/>
                <a:cs typeface="+mn-cs"/>
              </a:rPr>
              <a:t>“</a:t>
            </a:r>
            <a:r>
              <a:rPr lang="en-US" dirty="0">
                <a:latin typeface="Arial" charset="0"/>
                <a:cs typeface="+mn-cs"/>
              </a:rPr>
              <a:t>perfect speedup</a:t>
            </a:r>
            <a:r>
              <a:rPr lang="ja-JP" altLang="en-US" dirty="0">
                <a:latin typeface="Arial" charset="0"/>
                <a:cs typeface="+mn-cs"/>
              </a:rPr>
              <a:t>”</a:t>
            </a:r>
            <a:endParaRPr lang="en-US" dirty="0">
              <a:latin typeface="Arial" charset="0"/>
              <a:cs typeface="+mn-cs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32CC1C79-A2B5-E842-8005-73F5384ADB55}" type="slidenum">
              <a:rPr lang="en-US" sz="1400">
                <a:solidFill>
                  <a:srgbClr val="800080"/>
                </a:solidFill>
              </a:rPr>
              <a:pPr eaLnBrk="1" hangingPunct="1"/>
              <a:t>9</a:t>
            </a:fld>
            <a:endParaRPr lang="en-US" sz="1400">
              <a:solidFill>
                <a:srgbClr val="80008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UW CSE 374 Winter 2017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873</TotalTime>
  <Words>1796</Words>
  <Application>Microsoft Macintosh PowerPoint</Application>
  <PresentationFormat>On-screen Show (4:3)</PresentationFormat>
  <Paragraphs>247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simple</vt:lpstr>
      <vt:lpstr>CSE 374 Programming Concepts &amp; Tools</vt:lpstr>
      <vt:lpstr>Administrivia</vt:lpstr>
      <vt:lpstr>Concurrency</vt:lpstr>
      <vt:lpstr>Example: processes</vt:lpstr>
      <vt:lpstr>The old story</vt:lpstr>
      <vt:lpstr>Threads in C and Java</vt:lpstr>
      <vt:lpstr>Why do this?</vt:lpstr>
      <vt:lpstr>Simple synchronization</vt:lpstr>
      <vt:lpstr>Using parallel threads</vt:lpstr>
      <vt:lpstr>Less structure</vt:lpstr>
      <vt:lpstr>The issue</vt:lpstr>
      <vt:lpstr>atomic</vt:lpstr>
      <vt:lpstr>Getting it “just right”</vt:lpstr>
      <vt:lpstr>So far</vt:lpstr>
      <vt:lpstr>Lock basics</vt:lpstr>
      <vt:lpstr>Locks in C/Java</vt:lpstr>
      <vt:lpstr>Choosing how to lock</vt:lpstr>
      <vt:lpstr>Deadlock</vt:lpstr>
      <vt:lpstr>Rules of thumb</vt:lpstr>
      <vt:lpstr>False sharing</vt:lpstr>
      <vt:lpstr>What about this?</vt:lpstr>
      <vt:lpstr>A final gotcha</vt:lpstr>
      <vt:lpstr>Conclusion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188</cp:revision>
  <cp:lastPrinted>2017-03-08T00:55:23Z</cp:lastPrinted>
  <dcterms:created xsi:type="dcterms:W3CDTF">2009-03-30T02:04:14Z</dcterms:created>
  <dcterms:modified xsi:type="dcterms:W3CDTF">2017-03-08T18:43:42Z</dcterms:modified>
</cp:coreProperties>
</file>