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934200" cy="92202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>
              <a:defRPr sz="11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17wi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r>
              <a:rPr lang="en-US"/>
              <a:t>20-</a:t>
            </a:r>
            <a:fld id="{A156261A-3D18-4B95-AF91-9FC485F0C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21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F03952ED-B360-4517-8066-B5059EA38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27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30BEDC6-5146-4B3E-97C9-F2B83C742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6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523BD-72E4-431A-96E3-A5D865183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2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8483-89D2-49D1-AA0A-0123FDB85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5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25604-950B-48D3-A695-07D833129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8B014-568B-46BF-B1BB-0F343AAE3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2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63C24-8858-4FCB-A91A-6251EE6AA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3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52F8F-2A19-4468-9B42-194F4E484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0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7FC03-16B0-4BF3-AA01-4A6737BFF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7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94E97-3C99-4D68-8F3A-9F62E88E0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1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9245F-2E41-4DC0-B29A-36B9BDC31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1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D9A8B-E621-4026-82DF-CA78BB4F3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758C0950-486D-48CD-B294-EE33C3432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Winter 2017</a:t>
            </a:r>
            <a:endParaRPr lang="en-US" dirty="0" smtClean="0"/>
          </a:p>
          <a:p>
            <a:pPr eaLnBrk="1" hangingPunct="1"/>
            <a:r>
              <a:rPr lang="en-US" dirty="0" smtClean="0"/>
              <a:t>Lecture 20 – C++ Subclasses and Inheritance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800080"/>
                </a:solidFill>
              </a:rPr>
              <a:t>UW CSE 374 Winter 2017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BEDC6-5146-4B3E-97C9-F2B83C74276F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on two method-call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For software-engineering, virtual and non-virtual each have advantages: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Non-virtual – can look at the code to know what you’re calling (even if subclass defines the same function)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Virtual – easier to extend code already written</a:t>
            </a:r>
          </a:p>
          <a:p>
            <a:pPr>
              <a:defRPr/>
            </a:pPr>
            <a:r>
              <a:rPr lang="en-US" dirty="0" smtClean="0"/>
              <a:t>The implementations are the same and different: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Same: Methods just become functions with one extra argument </a:t>
            </a:r>
            <a:r>
              <a:rPr lang="en-US" i="1" dirty="0" smtClean="0">
                <a:ea typeface="+mn-ea"/>
                <a:cs typeface="+mn-cs"/>
              </a:rPr>
              <a:t>this</a:t>
            </a:r>
            <a:r>
              <a:rPr lang="en-US" dirty="0" smtClean="0">
                <a:ea typeface="+mn-ea"/>
                <a:cs typeface="+mn-cs"/>
              </a:rPr>
              <a:t> (pointer to receiver)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Different: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Non-virtual: linker can plug in code pointer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Virtual: At run-time, look up code pointer via “secret field” in the object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Destructors revisited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B : public A { ... }</a:t>
            </a:r>
          </a:p>
          <a:p>
            <a:pPr lvl="2"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2"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 * b = new B();</a:t>
            </a:r>
          </a:p>
          <a:p>
            <a:pPr lvl="2"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* a = b;</a:t>
            </a:r>
          </a:p>
          <a:p>
            <a:pPr lvl="2"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 a;</a:t>
            </a:r>
          </a:p>
          <a:p>
            <a:pPr lvl="2">
              <a:buFontTx/>
              <a:buNone/>
            </a:pPr>
            <a:endParaRPr lang="en-US" dirty="0" smtClean="0"/>
          </a:p>
          <a:p>
            <a:r>
              <a:rPr lang="en-US" dirty="0" smtClean="0"/>
              <a:t>Will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B::~B()</a:t>
            </a:r>
            <a:r>
              <a:rPr lang="en-US" dirty="0" smtClean="0"/>
              <a:t> get called (before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A::~A()</a:t>
            </a:r>
            <a:r>
              <a:rPr lang="en-US" dirty="0" smtClean="0"/>
              <a:t>)?</a:t>
            </a:r>
          </a:p>
          <a:p>
            <a:r>
              <a:rPr lang="en-US" dirty="0" smtClean="0"/>
              <a:t>Only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A::~A()</a:t>
            </a:r>
            <a:r>
              <a:rPr lang="en-US" dirty="0" smtClean="0"/>
              <a:t> was declared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virtual</a:t>
            </a:r>
            <a:endParaRPr lang="en-US" dirty="0" smtClean="0"/>
          </a:p>
          <a:p>
            <a:pPr lvl="1"/>
            <a:r>
              <a:rPr lang="en-US" dirty="0" smtClean="0"/>
              <a:t>Rule of thumb: Declare destructors virtual; usually what you want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Downcasts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Old news:</a:t>
            </a:r>
          </a:p>
          <a:p>
            <a:pPr>
              <a:defRPr/>
            </a:pPr>
            <a:r>
              <a:rPr lang="en-US" dirty="0" smtClean="0"/>
              <a:t>C pointer-casts: unchecked; better know what you are doing</a:t>
            </a:r>
          </a:p>
          <a:p>
            <a:pPr>
              <a:defRPr/>
            </a:pPr>
            <a:r>
              <a:rPr lang="en-US" dirty="0" smtClean="0"/>
              <a:t>Java: checked; may raise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ClassCastException</a:t>
            </a:r>
            <a:r>
              <a:rPr lang="en-US" dirty="0" smtClean="0"/>
              <a:t> (checks “secret field”)</a:t>
            </a:r>
          </a:p>
          <a:p>
            <a:pPr>
              <a:buFontTx/>
              <a:buNone/>
              <a:defRPr/>
            </a:pPr>
            <a:r>
              <a:rPr lang="en-US" dirty="0" smtClean="0"/>
              <a:t>New news:</a:t>
            </a:r>
          </a:p>
          <a:p>
            <a:pPr>
              <a:defRPr/>
            </a:pPr>
            <a:r>
              <a:rPr lang="en-US" dirty="0" smtClean="0"/>
              <a:t>C++ has “all the above” (several different kinds of casts)</a:t>
            </a:r>
          </a:p>
          <a:p>
            <a:pPr>
              <a:defRPr/>
            </a:pPr>
            <a:r>
              <a:rPr lang="en-US" dirty="0" smtClean="0"/>
              <a:t>If you use single-inheritance and know what you are doing, the C-style casts (same pointer, assume more about what is pointed to) should work fine for </a:t>
            </a:r>
            <a:r>
              <a:rPr lang="en-US" dirty="0" err="1" smtClean="0"/>
              <a:t>downcasts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Worth learning about the differences on your own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Pure virtual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A C++ “pure virtual” method is like a Java “abstract” method.</a:t>
            </a:r>
          </a:p>
          <a:p>
            <a:pPr>
              <a:defRPr/>
            </a:pPr>
            <a:r>
              <a:rPr lang="en-US" dirty="0" smtClean="0"/>
              <a:t>Some subclass must override because there is no definition in base class</a:t>
            </a:r>
          </a:p>
          <a:p>
            <a:pPr>
              <a:defRPr/>
            </a:pPr>
            <a:r>
              <a:rPr lang="en-US" dirty="0" smtClean="0"/>
              <a:t>Makes sense with dynamic dispatch</a:t>
            </a:r>
          </a:p>
          <a:p>
            <a:pPr>
              <a:defRPr/>
            </a:pPr>
            <a:r>
              <a:rPr lang="en-US" dirty="0" smtClean="0"/>
              <a:t>Unlike Java, no need/way to mark the class specially</a:t>
            </a:r>
          </a:p>
          <a:p>
            <a:pPr>
              <a:defRPr/>
            </a:pPr>
            <a:r>
              <a:rPr lang="en-US" dirty="0" smtClean="0"/>
              <a:t>Funny syntax in base class; override as usual: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class C {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virtual t0 m(t1,t2,...,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 = 0;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...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};</a:t>
            </a:r>
          </a:p>
          <a:p>
            <a:pPr>
              <a:defRPr/>
            </a:pPr>
            <a:r>
              <a:rPr lang="en-US" dirty="0" smtClean="0"/>
              <a:t>Side-comment: with multiple inheritance and pure-virtual methods, no need for a separate notion of Java-style interfaces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C++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Lots of new syntax and </a:t>
            </a:r>
            <a:r>
              <a:rPr lang="en-US" dirty="0" err="1" smtClean="0"/>
              <a:t>gotchas</a:t>
            </a:r>
            <a:r>
              <a:rPr lang="en-US" dirty="0" smtClean="0"/>
              <a:t>, but just a few new concepts: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Objects vs. pointers to objects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Destructors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virtual vs. non-virtual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pass-by-reference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Plus all the stuff we didn’t get to, especially templates, exceptions, and operator overloading.</a:t>
            </a:r>
          </a:p>
          <a:p>
            <a:pPr lvl="1">
              <a:defRPr/>
            </a:pPr>
            <a:r>
              <a:rPr lang="en-US" dirty="0" smtClean="0"/>
              <a:t>L</a:t>
            </a:r>
            <a:r>
              <a:rPr lang="en-US" dirty="0" smtClean="0">
                <a:ea typeface="+mn-ea"/>
                <a:cs typeface="+mn-cs"/>
              </a:rPr>
              <a:t>ater (if time): why objects are better than code-pointers –  coding up object-like idioms in 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Subclassing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 many ways, OOP is “all about” subclasses overriding methods</a:t>
            </a:r>
          </a:p>
          <a:p>
            <a:pPr lvl="1"/>
            <a:r>
              <a:rPr lang="en-US" dirty="0" smtClean="0"/>
              <a:t>Often not what you want, but what makes OOP fundamentally different from, say, functional programming </a:t>
            </a:r>
            <a:r>
              <a:rPr lang="en-US" dirty="0" smtClean="0"/>
              <a:t>(Racket, Scheme</a:t>
            </a:r>
            <a:r>
              <a:rPr lang="en-US" dirty="0" smtClean="0"/>
              <a:t>, ML, Haskell, etc., cf. </a:t>
            </a:r>
            <a:r>
              <a:rPr lang="en-US" dirty="0" smtClean="0"/>
              <a:t>CSE 413</a:t>
            </a:r>
            <a:r>
              <a:rPr lang="en-US" dirty="0" smtClean="0"/>
              <a:t>)</a:t>
            </a:r>
          </a:p>
          <a:p>
            <a:r>
              <a:rPr lang="en-US" dirty="0" smtClean="0"/>
              <a:t>C++ gives you lots more options than Java with different defaults, so it’s easy to scream “compiler bug” when you mean “I’m using the wrong feature”…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r>
              <a:rPr lang="en-US" dirty="0" smtClean="0"/>
              <a:t>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Basic </a:t>
            </a:r>
            <a:r>
              <a:rPr lang="en-US" dirty="0" err="1" smtClean="0"/>
              <a:t>subclassing</a:t>
            </a:r>
            <a:r>
              <a:rPr lang="en-US" dirty="0" smtClean="0"/>
              <a:t>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class D : public C { ... }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This is </a:t>
            </a:r>
            <a:r>
              <a:rPr lang="en-US" i="1" dirty="0" smtClean="0">
                <a:solidFill>
                  <a:schemeClr val="accent6"/>
                </a:solidFill>
                <a:ea typeface="+mn-ea"/>
                <a:cs typeface="+mn-cs"/>
              </a:rPr>
              <a:t>public inheritance</a:t>
            </a:r>
            <a:r>
              <a:rPr lang="en-US" dirty="0" smtClean="0">
                <a:ea typeface="+mn-ea"/>
                <a:cs typeface="+mn-cs"/>
              </a:rPr>
              <a:t>; C++ has other kinds too (won’t cover)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Differences affect visibility and issues when you have multiple </a:t>
            </a:r>
            <a:r>
              <a:rPr lang="en-US" dirty="0" err="1" smtClean="0">
                <a:ea typeface="+mn-ea"/>
                <a:cs typeface="+mn-cs"/>
              </a:rPr>
              <a:t>superclasses</a:t>
            </a:r>
            <a:r>
              <a:rPr lang="en-US" dirty="0" smtClean="0">
                <a:ea typeface="+mn-ea"/>
                <a:cs typeface="+mn-cs"/>
              </a:rPr>
              <a:t> (won’t cover)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So </a:t>
            </a: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do not forget </a:t>
            </a: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public</a:t>
            </a:r>
            <a:r>
              <a:rPr lang="en-US" dirty="0" smtClean="0">
                <a:ea typeface="+mn-ea"/>
                <a:cs typeface="+mn-cs"/>
              </a:rPr>
              <a:t> keyword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21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on subclassing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all classes have </a:t>
            </a:r>
            <a:r>
              <a:rPr lang="en-US" dirty="0" err="1" smtClean="0"/>
              <a:t>superclasses</a:t>
            </a:r>
            <a:r>
              <a:rPr lang="en-US" dirty="0" smtClean="0"/>
              <a:t> (unlike Java with Object)</a:t>
            </a:r>
          </a:p>
          <a:p>
            <a:pPr lvl="1"/>
            <a:r>
              <a:rPr lang="en-US" dirty="0" smtClean="0"/>
              <a:t>(and classes can have multiple </a:t>
            </a:r>
            <a:r>
              <a:rPr lang="en-US" dirty="0" err="1" smtClean="0"/>
              <a:t>superclasses</a:t>
            </a:r>
            <a:r>
              <a:rPr lang="en-US" dirty="0" smtClean="0"/>
              <a:t> — more general and complexity-prone than Java)</a:t>
            </a:r>
          </a:p>
          <a:p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Java (and others): “superclass” and “subclass”</a:t>
            </a:r>
          </a:p>
          <a:p>
            <a:pPr lvl="1"/>
            <a:r>
              <a:rPr lang="en-US" dirty="0" smtClean="0"/>
              <a:t>C++ (and others): “base class” and “derived class”</a:t>
            </a:r>
          </a:p>
          <a:p>
            <a:r>
              <a:rPr lang="en-US" dirty="0" smtClean="0"/>
              <a:t>Our example code: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House</a:t>
            </a:r>
            <a:r>
              <a:rPr lang="en-US" dirty="0" smtClean="0"/>
              <a:t> derives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Land</a:t>
            </a:r>
            <a:r>
              <a:rPr lang="en-US" dirty="0" smtClean="0"/>
              <a:t> which derives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dirty="0" smtClean="0"/>
              <a:t> (read the code, no time for detailed presentation)</a:t>
            </a:r>
          </a:p>
          <a:p>
            <a:r>
              <a:rPr lang="en-US" dirty="0" smtClean="0"/>
              <a:t>As in Java, can add fields/methods/constructors, and override methods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Constructor and 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Constructor of base class gets called before constructor of derived class</a:t>
            </a:r>
          </a:p>
          <a:p>
            <a:pPr lvl="1"/>
            <a:r>
              <a:rPr lang="en-US" dirty="0" smtClean="0"/>
              <a:t>Default (zero-</a:t>
            </a:r>
            <a:r>
              <a:rPr lang="en-US" dirty="0" err="1" smtClean="0"/>
              <a:t>arg</a:t>
            </a:r>
            <a:r>
              <a:rPr lang="en-US" dirty="0" smtClean="0"/>
              <a:t>) constructor unless you specify a different one after the : in the constructor</a:t>
            </a:r>
          </a:p>
          <a:p>
            <a:pPr lvl="1"/>
            <a:r>
              <a:rPr lang="en-US" dirty="0" smtClean="0"/>
              <a:t>Initializer syntax: 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Foo::Foo(…): Bar(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it(x) { … }</a:t>
            </a:r>
          </a:p>
          <a:p>
            <a:pPr lvl="2"/>
            <a:r>
              <a:rPr lang="en-US" dirty="0" smtClean="0"/>
              <a:t>Needed to execute superclass constructor with arguments; also works on instance variables and is preferred in production code (slogan: “initialization preferred over assignment”)</a:t>
            </a:r>
          </a:p>
          <a:p>
            <a:r>
              <a:rPr lang="en-US" dirty="0" smtClean="0"/>
              <a:t>Destructor of base class gets called after destructor of derived class</a:t>
            </a:r>
          </a:p>
          <a:p>
            <a:r>
              <a:rPr lang="en-US" dirty="0" smtClean="0"/>
              <a:t>So constructors/destructors really extend rather than override, since that is typically what you want</a:t>
            </a:r>
          </a:p>
          <a:p>
            <a:pPr lvl="1"/>
            <a:r>
              <a:rPr lang="en-US" dirty="0" smtClean="0"/>
              <a:t>Java is the same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Method overriding,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a derived class defines a method with the same method name and argument types as one defined in the base class (perhaps because of an ancestor), it </a:t>
            </a:r>
            <a:r>
              <a:rPr lang="en-US" i="1" dirty="0" smtClean="0">
                <a:solidFill>
                  <a:schemeClr val="accent6"/>
                </a:solidFill>
              </a:rPr>
              <a:t>overrides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(i.e., replaces) rather than </a:t>
            </a:r>
            <a:r>
              <a:rPr lang="en-US" i="1" dirty="0" smtClean="0"/>
              <a:t>extends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If you want to use the base-class code, you specify the base class when making a method call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class::method(…)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Like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super</a:t>
            </a:r>
            <a:r>
              <a:rPr lang="en-US" dirty="0" smtClean="0">
                <a:ea typeface="+mn-ea"/>
                <a:cs typeface="+mn-cs"/>
              </a:rPr>
              <a:t> in Java (no such keyword in C++ since there may be multiple inheritance)</a:t>
            </a:r>
          </a:p>
          <a:p>
            <a:pPr>
              <a:defRPr/>
            </a:pPr>
            <a:r>
              <a:rPr lang="en-US" dirty="0" smtClean="0"/>
              <a:t>Warning: the title of this slide is </a:t>
            </a:r>
            <a:r>
              <a:rPr lang="en-US" i="1" dirty="0" smtClean="0"/>
              <a:t>part 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Casting and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An </a:t>
            </a:r>
            <a:r>
              <a:rPr lang="en-US" u="sng" dirty="0" smtClean="0">
                <a:solidFill>
                  <a:srgbClr val="FF0000"/>
                </a:solidFill>
              </a:rPr>
              <a:t>object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 derived class </a:t>
            </a:r>
            <a:r>
              <a:rPr lang="en-US" i="1" dirty="0" smtClean="0">
                <a:solidFill>
                  <a:schemeClr val="accent6"/>
                </a:solidFill>
              </a:rPr>
              <a:t>cannot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be cast to an object of a base class.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For the same reason a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ea typeface="+mn-ea"/>
                <a:cs typeface="Courier New" pitchFamily="49" charset="0"/>
              </a:rPr>
              <a:t>T1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{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x,y,z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;}</a:t>
            </a:r>
            <a:r>
              <a:rPr lang="en-US" dirty="0" smtClean="0">
                <a:ea typeface="+mn-ea"/>
                <a:cs typeface="+mn-cs"/>
              </a:rPr>
              <a:t> cannot be cast to type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ea typeface="+mn-ea"/>
                <a:cs typeface="Courier New" pitchFamily="49" charset="0"/>
              </a:rPr>
              <a:t>T2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{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;} </a:t>
            </a:r>
            <a:r>
              <a:rPr lang="en-US" dirty="0" smtClean="0">
                <a:ea typeface="+mn-ea"/>
                <a:cs typeface="+mn-cs"/>
              </a:rPr>
              <a:t>(different size)</a:t>
            </a:r>
          </a:p>
          <a:p>
            <a:pPr>
              <a:defRPr/>
            </a:pPr>
            <a:r>
              <a:rPr lang="en-US" dirty="0" smtClean="0"/>
              <a:t>A </a:t>
            </a:r>
            <a:r>
              <a:rPr lang="en-US" u="sng" dirty="0" smtClean="0">
                <a:solidFill>
                  <a:srgbClr val="FF0000"/>
                </a:solidFill>
              </a:rPr>
              <a:t>pointer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an object of a derived class </a:t>
            </a:r>
            <a:r>
              <a:rPr lang="en-US" i="1" dirty="0" smtClean="0">
                <a:solidFill>
                  <a:schemeClr val="accent6"/>
                </a:solidFill>
              </a:rPr>
              <a:t>can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be cast to a pointer to an object of a base class.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For the same reason a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ea typeface="+mn-ea"/>
                <a:cs typeface="Courier New" pitchFamily="49" charset="0"/>
              </a:rPr>
              <a:t>T1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 </a:t>
            </a:r>
            <a:r>
              <a:rPr lang="en-US" dirty="0" smtClean="0">
                <a:ea typeface="+mn-ea"/>
                <a:cs typeface="+mn-cs"/>
              </a:rPr>
              <a:t>can be cast to type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ea typeface="+mn-ea"/>
                <a:cs typeface="Courier New" pitchFamily="49" charset="0"/>
              </a:rPr>
              <a:t>T2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 </a:t>
            </a:r>
            <a:r>
              <a:rPr lang="en-US" dirty="0" smtClean="0">
                <a:ea typeface="+mn-ea"/>
                <a:cs typeface="+mn-cs"/>
              </a:rPr>
              <a:t>(pointers to a location in memory)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(Story not so simple with multiple inheritance)</a:t>
            </a:r>
          </a:p>
          <a:p>
            <a:pPr>
              <a:defRPr/>
            </a:pPr>
            <a:r>
              <a:rPr lang="en-US" dirty="0" smtClean="0"/>
              <a:t>After such an </a:t>
            </a:r>
            <a:r>
              <a:rPr lang="en-US" i="1" dirty="0" err="1" smtClean="0">
                <a:solidFill>
                  <a:schemeClr val="accent6"/>
                </a:solidFill>
              </a:rPr>
              <a:t>upcast</a:t>
            </a:r>
            <a:r>
              <a:rPr lang="en-US" dirty="0" smtClean="0"/>
              <a:t>, field-access works fine (prefix), but what do method calls mean in the presence of overriding?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 important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class A {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public: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        void m1() {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"a1"; }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virtual void m2() {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"a2"; }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class B : public A {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void m1() {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"b1"; }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void m2() {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"b2"; }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f() {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A* x = new B();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x-&gt;m1();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x-&gt;m2();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 words…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6"/>
                </a:solidFill>
              </a:rPr>
              <a:t>non-virtual method-call </a:t>
            </a:r>
            <a:r>
              <a:rPr lang="en-US" dirty="0" smtClean="0"/>
              <a:t>is </a:t>
            </a:r>
            <a:r>
              <a:rPr lang="en-US" i="1" dirty="0" smtClean="0"/>
              <a:t>resolved</a:t>
            </a:r>
            <a:r>
              <a:rPr lang="en-US" dirty="0" smtClean="0"/>
              <a:t> using the (compile-time) type of the </a:t>
            </a:r>
            <a:r>
              <a:rPr lang="en-US" i="1" dirty="0" smtClean="0"/>
              <a:t>receiver</a:t>
            </a:r>
            <a:r>
              <a:rPr lang="en-US" dirty="0" smtClean="0"/>
              <a:t> expression</a:t>
            </a:r>
          </a:p>
          <a:p>
            <a:pPr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6"/>
                </a:solidFill>
              </a:rPr>
              <a:t>virtual method-call </a:t>
            </a:r>
            <a:r>
              <a:rPr lang="en-US" dirty="0" smtClean="0"/>
              <a:t>is </a:t>
            </a:r>
            <a:r>
              <a:rPr lang="en-US" i="1" dirty="0" smtClean="0"/>
              <a:t>resolved</a:t>
            </a:r>
            <a:r>
              <a:rPr lang="en-US" dirty="0" smtClean="0"/>
              <a:t> using the (run-time) class of the </a:t>
            </a:r>
            <a:r>
              <a:rPr lang="en-US" i="1" dirty="0" smtClean="0"/>
              <a:t>receiver</a:t>
            </a:r>
            <a:r>
              <a:rPr lang="en-US" dirty="0" smtClean="0"/>
              <a:t> </a:t>
            </a:r>
            <a:r>
              <a:rPr lang="en-US" u="sng" dirty="0" smtClean="0"/>
              <a:t>object</a:t>
            </a:r>
            <a:r>
              <a:rPr lang="en-US" dirty="0" smtClean="0"/>
              <a:t> (what the expression evaluates to)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Like in Java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Called “dynamic dispatch”</a:t>
            </a:r>
          </a:p>
          <a:p>
            <a:pPr>
              <a:defRPr/>
            </a:pPr>
            <a:r>
              <a:rPr lang="en-US" dirty="0" smtClean="0"/>
              <a:t>A method-call is virtual if the method called is marked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dirty="0" smtClean="0"/>
              <a:t> or overrides a virtual method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So “one virtual” somewhere up the base-class chain is enough, but it’s probably better style to repeat it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25604-950B-48D3-A695-07D8331292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927</TotalTime>
  <Words>1092</Words>
  <Application>Microsoft Macintosh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</vt:lpstr>
      <vt:lpstr>CSE 374 Programming Concepts &amp; Tools</vt:lpstr>
      <vt:lpstr>Subclassing</vt:lpstr>
      <vt:lpstr>Subclassing in C++</vt:lpstr>
      <vt:lpstr>More on subclassing</vt:lpstr>
      <vt:lpstr>Constructor and destructors</vt:lpstr>
      <vt:lpstr>Method overriding, part 1</vt:lpstr>
      <vt:lpstr>Casting and subtyping</vt:lpstr>
      <vt:lpstr>An important example</vt:lpstr>
      <vt:lpstr>In words…</vt:lpstr>
      <vt:lpstr>More on two method-call rules</vt:lpstr>
      <vt:lpstr>Destructors revisited</vt:lpstr>
      <vt:lpstr>Downcasts</vt:lpstr>
      <vt:lpstr>Pure virtual methods</vt:lpstr>
      <vt:lpstr>C++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172</cp:revision>
  <cp:lastPrinted>2012-03-05T04:04:08Z</cp:lastPrinted>
  <dcterms:created xsi:type="dcterms:W3CDTF">2009-03-30T02:04:14Z</dcterms:created>
  <dcterms:modified xsi:type="dcterms:W3CDTF">2017-03-01T00:58:31Z</dcterms:modified>
</cp:coreProperties>
</file>