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7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</p:sldIdLst>
  <p:sldSz cx="9144000" cy="6858000" type="screen4x3"/>
  <p:notesSz cx="6934200" cy="9220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FF00"/>
    <a:srgbClr val="FF0000"/>
    <a:srgbClr val="0099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9" autoAdjust="0"/>
    <p:restoredTop sz="94660"/>
  </p:normalViewPr>
  <p:slideViewPr>
    <p:cSldViewPr>
      <p:cViewPr varScale="1">
        <p:scale>
          <a:sx n="140" d="100"/>
          <a:sy n="140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tags" Target="tags/tag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>
              <a:defRPr sz="1100" dirty="0"/>
            </a:lvl1pPr>
          </a:lstStyle>
          <a:p>
            <a:pPr>
              <a:defRPr/>
            </a:pPr>
            <a:r>
              <a:rPr lang="en-US" dirty="0"/>
              <a:t>CSE 374 </a:t>
            </a:r>
            <a:r>
              <a:rPr lang="pl-PL" dirty="0" smtClean="0"/>
              <a:t>17wi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r>
              <a:rPr lang="en-US"/>
              <a:t>19-</a:t>
            </a:r>
            <a:fld id="{974899BE-CE74-43F1-9880-4B6BA7E80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5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1" tIns="46146" rIns="92291" bIns="46146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6B6D8920-6C84-4E99-B291-85FEC6227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89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7C4656-0981-459D-BED9-9A46917BE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2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689B6-643C-4EC4-9BD2-4460B9EFD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12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FA18B-6DFC-4731-ADD5-F15766233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7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D06B-CEC9-4800-B98F-062491B186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9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D0C58-DE53-4958-8B24-C54DD9D0C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7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E0F69-2B94-4986-A516-EF49A181F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6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AA0F5-C82D-438B-B1A8-A1F4E69D2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49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C1E10-B3D8-48E0-B157-017EE162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2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B82D-E1D9-4029-81CA-A42502FF2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9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5AD9B-0BDD-4705-8365-CD0B5318E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36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24E40-1810-4400-AC40-411286383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F2C17CF2-F0B1-46CC-926E-608FFEB886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tags" Target="../tags/tag19.xml"/><Relationship Id="rId3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20.xml"/><Relationship Id="rId2" Type="http://schemas.openxmlformats.org/officeDocument/2006/relationships/tags" Target="../tags/tag21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22.xml"/><Relationship Id="rId2" Type="http://schemas.openxmlformats.org/officeDocument/2006/relationships/tags" Target="../tags/tag23.xml"/><Relationship Id="rId3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24.xml"/><Relationship Id="rId2" Type="http://schemas.openxmlformats.org/officeDocument/2006/relationships/tags" Target="../tags/tag25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28.xml"/><Relationship Id="rId2" Type="http://schemas.openxmlformats.org/officeDocument/2006/relationships/tags" Target="../tags/tag29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30.xml"/><Relationship Id="rId2" Type="http://schemas.openxmlformats.org/officeDocument/2006/relationships/tags" Target="../tags/tag31.xml"/><Relationship Id="rId3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32.xml"/><Relationship Id="rId2" Type="http://schemas.openxmlformats.org/officeDocument/2006/relationships/tags" Target="../tags/tag33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tags" Target="../tags/tag7.xml"/><Relationship Id="rId3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tags" Target="../tags/tag11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tags" Target="../tags/tag13.xml"/><Relationship Id="rId3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tags" Target="../tags/tag17.xml"/><Relationship Id="rId3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374</a:t>
            </a:r>
            <a:br>
              <a:rPr lang="en-US" smtClean="0"/>
            </a:br>
            <a:r>
              <a:rPr lang="en-US" smtClean="0"/>
              <a:t>Programming Concepts &amp; Tools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95400" y="3886200"/>
            <a:ext cx="6553200" cy="1752600"/>
          </a:xfrm>
        </p:spPr>
        <p:txBody>
          <a:bodyPr wrap="none"/>
          <a:lstStyle/>
          <a:p>
            <a:pPr eaLnBrk="1" hangingPunct="1"/>
            <a:r>
              <a:rPr lang="en-US" dirty="0" smtClean="0"/>
              <a:t>Hal Perkins</a:t>
            </a:r>
          </a:p>
          <a:p>
            <a:pPr eaLnBrk="1" hangingPunct="1"/>
            <a:r>
              <a:rPr lang="en-US" dirty="0" smtClean="0"/>
              <a:t>Winter 2017</a:t>
            </a:r>
          </a:p>
          <a:p>
            <a:pPr eaLnBrk="1" hangingPunct="1"/>
            <a:r>
              <a:rPr lang="en-US" dirty="0" smtClean="0"/>
              <a:t>Lecture 19 – Introduction to C++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>
                <a:solidFill>
                  <a:srgbClr val="800080"/>
                </a:solidFill>
              </a:rPr>
              <a:t>UW CSE 374 Winter 2017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7C4656-0981-459D-BED9-9A46917BEB4B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To avoid having to always write namespaces and ::  use a </a:t>
            </a:r>
            <a:r>
              <a:rPr lang="en-US" i="1" dirty="0" smtClean="0">
                <a:solidFill>
                  <a:schemeClr val="accent6"/>
                </a:solidFill>
              </a:rPr>
              <a:t>using declaration</a:t>
            </a:r>
          </a:p>
          <a:p>
            <a:pPr>
              <a:defRPr/>
            </a:pPr>
            <a:r>
              <a:rPr lang="en-US" dirty="0" smtClean="0"/>
              <a:t>Example: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iostream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using namespace std;</a:t>
            </a:r>
          </a:p>
          <a:p>
            <a:pPr lvl="2">
              <a:buFontTx/>
              <a:buNone/>
              <a:defRPr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"Hello World" &lt;&lt;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endl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return 0;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Onto 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Like Java:</a:t>
            </a:r>
          </a:p>
          <a:p>
            <a:pPr>
              <a:defRPr/>
            </a:pPr>
            <a:r>
              <a:rPr lang="en-US" dirty="0" smtClean="0"/>
              <a:t>Fields vs. methods, static vs. instance, constructors</a:t>
            </a:r>
          </a:p>
          <a:p>
            <a:pPr>
              <a:defRPr/>
            </a:pPr>
            <a:r>
              <a:rPr lang="en-US" dirty="0" smtClean="0"/>
              <a:t>Method overloading (functions, operators, and constructors too)</a:t>
            </a:r>
          </a:p>
          <a:p>
            <a:pPr>
              <a:buFontTx/>
              <a:buNone/>
              <a:defRPr/>
            </a:pPr>
            <a:r>
              <a:rPr lang="en-US" dirty="0" smtClean="0"/>
              <a:t>Not quite like Java:</a:t>
            </a:r>
          </a:p>
          <a:p>
            <a:pPr>
              <a:defRPr/>
            </a:pPr>
            <a:r>
              <a:rPr lang="en-US" dirty="0" smtClean="0"/>
              <a:t>access-modifier (e.g., private) syntax and default</a:t>
            </a:r>
          </a:p>
          <a:p>
            <a:pPr>
              <a:defRPr/>
            </a:pPr>
            <a:r>
              <a:rPr lang="en-US" dirty="0" smtClean="0"/>
              <a:t>declaration separate from implementation (like C)</a:t>
            </a:r>
          </a:p>
          <a:p>
            <a:pPr>
              <a:defRPr/>
            </a:pPr>
            <a:r>
              <a:rPr lang="en-US" dirty="0" smtClean="0"/>
              <a:t>funny constructor syntax, default parameters (e.g., ... = 0)</a:t>
            </a:r>
          </a:p>
          <a:p>
            <a:pPr>
              <a:buFontTx/>
              <a:buNone/>
              <a:defRPr/>
            </a:pPr>
            <a:r>
              <a:rPr lang="en-US" dirty="0" smtClean="0"/>
              <a:t>Nothing like Java:</a:t>
            </a:r>
          </a:p>
          <a:p>
            <a:pPr>
              <a:defRPr/>
            </a:pPr>
            <a:r>
              <a:rPr lang="en-US" dirty="0" smtClean="0"/>
              <a:t>Objects vs. pointers to objects</a:t>
            </a:r>
          </a:p>
          <a:p>
            <a:pPr>
              <a:defRPr/>
            </a:pPr>
            <a:r>
              <a:rPr lang="en-US" dirty="0" smtClean="0"/>
              <a:t>Destructors and copy-constructors</a:t>
            </a:r>
          </a:p>
          <a:p>
            <a:pPr>
              <a:defRPr/>
            </a:pPr>
            <a:r>
              <a:rPr lang="en-US" dirty="0" smtClean="0"/>
              <a:t>virtual vs. non-virtual (to be discussed)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Stack vs. heap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Java: cannot stack-allocate an object (only a pointer to one; all objects are dynamically allocated on the heap)</a:t>
            </a:r>
          </a:p>
          <a:p>
            <a:pPr>
              <a:defRPr/>
            </a:pPr>
            <a:r>
              <a:rPr lang="en-US" dirty="0" smtClean="0"/>
              <a:t>C: can stack-allocate a </a:t>
            </a:r>
            <a:r>
              <a:rPr lang="en-US" dirty="0" err="1" smtClean="0"/>
              <a:t>struct</a:t>
            </a:r>
            <a:r>
              <a:rPr lang="en-US" dirty="0" smtClean="0"/>
              <a:t>, then initialize it</a:t>
            </a:r>
          </a:p>
          <a:p>
            <a:pPr>
              <a:defRPr/>
            </a:pPr>
            <a:r>
              <a:rPr lang="en-US" dirty="0" smtClean="0"/>
              <a:t>C++: stack-allocate and call a constructor (where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is the object’s address, as always, except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is a pointer)</a:t>
            </a:r>
          </a:p>
          <a:p>
            <a:pPr lvl="2">
              <a:buFontTx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Thing t(10000);</a:t>
            </a:r>
          </a:p>
          <a:p>
            <a:pPr>
              <a:defRPr/>
            </a:pPr>
            <a:r>
              <a:rPr lang="en-US" dirty="0" smtClean="0"/>
              <a:t>Java: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Thing(...) </a:t>
            </a:r>
            <a:r>
              <a:rPr lang="en-US" dirty="0" smtClean="0"/>
              <a:t>calls constructor, returns heap-allocated pointer</a:t>
            </a:r>
          </a:p>
          <a:p>
            <a:pPr>
              <a:defRPr/>
            </a:pPr>
            <a:r>
              <a:rPr lang="en-US" dirty="0" smtClean="0"/>
              <a:t>C: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dirty="0" smtClean="0"/>
              <a:t> and then initialized, must free exactly once later, </a:t>
            </a:r>
            <a:r>
              <a:rPr lang="en-US" dirty="0" err="1" smtClean="0"/>
              <a:t>untyped</a:t>
            </a:r>
            <a:r>
              <a:rPr lang="en-US" dirty="0" smtClean="0"/>
              <a:t> pointers</a:t>
            </a:r>
          </a:p>
          <a:p>
            <a:pPr>
              <a:defRPr/>
            </a:pPr>
            <a:r>
              <a:rPr lang="en-US" dirty="0" smtClean="0"/>
              <a:t>C++: Like Java,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Thing(…)</a:t>
            </a:r>
            <a:r>
              <a:rPr lang="en-US" dirty="0" smtClean="0"/>
              <a:t>, but can also do 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(42)</a:t>
            </a:r>
            <a:r>
              <a:rPr lang="en-US" dirty="0" smtClean="0"/>
              <a:t>. Like C must </a:t>
            </a:r>
            <a:r>
              <a:rPr lang="en-US" dirty="0" err="1" smtClean="0"/>
              <a:t>deallocate</a:t>
            </a:r>
            <a:r>
              <a:rPr lang="en-US" dirty="0" smtClean="0"/>
              <a:t>, but 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instead of free.  (</a:t>
            </a:r>
            <a:r>
              <a:rPr lang="en-US" b="1" dirty="0" smtClean="0"/>
              <a:t>never</a:t>
            </a:r>
            <a:r>
              <a:rPr lang="en-US" dirty="0" smtClean="0"/>
              <a:t> mix </a:t>
            </a:r>
            <a:r>
              <a:rPr lang="en-US" dirty="0" err="1" smtClean="0"/>
              <a:t>malloc</a:t>
            </a:r>
            <a:r>
              <a:rPr lang="en-US" dirty="0" smtClean="0"/>
              <a:t>/free with new/delete!)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Destructors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An object’s destructor is called just before the space for it is reclaimed</a:t>
            </a:r>
          </a:p>
          <a:p>
            <a:pPr>
              <a:defRPr/>
            </a:pPr>
            <a:r>
              <a:rPr lang="en-US" dirty="0" smtClean="0"/>
              <a:t>A common use: Reclaim space for heap-allocated things pointed to (first calling their destructors)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But not if there are other pointers to it (aliases)?!</a:t>
            </a:r>
          </a:p>
          <a:p>
            <a:pPr>
              <a:defRPr/>
            </a:pPr>
            <a:r>
              <a:rPr lang="en-US" dirty="0" smtClean="0"/>
              <a:t>Meaning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x</a:t>
            </a:r>
            <a:r>
              <a:rPr lang="en-US" dirty="0" smtClean="0"/>
              <a:t>: call the destructor of pointed-to heap object, then reclaim space</a:t>
            </a:r>
          </a:p>
          <a:p>
            <a:pPr>
              <a:defRPr/>
            </a:pPr>
            <a:r>
              <a:rPr lang="en-US" dirty="0" smtClean="0"/>
              <a:t>Destructors also get called for stack-objects (when they leave scope)</a:t>
            </a:r>
          </a:p>
          <a:p>
            <a:pPr>
              <a:defRPr/>
            </a:pPr>
            <a:r>
              <a:rPr lang="en-US" dirty="0" smtClean="0"/>
              <a:t>Advice: Always make destructors virtual (learn why soon)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924800" cy="449580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Create a heap-allocated array of objects: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A[10];</a:t>
            </a:r>
          </a:p>
          <a:p>
            <a:pPr>
              <a:defRPr/>
            </a:pPr>
            <a:r>
              <a:rPr lang="en-US" dirty="0" smtClean="0"/>
              <a:t>Calls </a:t>
            </a:r>
            <a:r>
              <a:rPr lang="en-US" i="1" dirty="0" smtClean="0"/>
              <a:t>default</a:t>
            </a:r>
            <a:r>
              <a:rPr lang="en-US" dirty="0" smtClean="0"/>
              <a:t> (zero-argument) constructor for each element</a:t>
            </a:r>
          </a:p>
          <a:p>
            <a:pPr>
              <a:defRPr/>
            </a:pPr>
            <a:r>
              <a:rPr lang="en-US" dirty="0" smtClean="0"/>
              <a:t>Convenient if there’s a good default initialization</a:t>
            </a:r>
          </a:p>
          <a:p>
            <a:pPr>
              <a:buFontTx/>
              <a:buNone/>
              <a:defRPr/>
            </a:pPr>
            <a:r>
              <a:rPr lang="en-US" dirty="0" smtClean="0"/>
              <a:t>Create a heap-allocated array of pointers to objects: 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A*[10];</a:t>
            </a:r>
          </a:p>
          <a:p>
            <a:pPr>
              <a:defRPr/>
            </a:pPr>
            <a:r>
              <a:rPr lang="en-US" dirty="0" smtClean="0"/>
              <a:t>More like Java (but not initialized?)</a:t>
            </a:r>
          </a:p>
          <a:p>
            <a:pPr>
              <a:defRPr/>
            </a:pPr>
            <a:r>
              <a:rPr lang="en-US" dirty="0" smtClean="0"/>
              <a:t>As in C,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A[10]</a:t>
            </a:r>
            <a:r>
              <a:rPr lang="en-US" dirty="0" smtClean="0"/>
              <a:t>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A*</a:t>
            </a:r>
            <a:endParaRPr lang="en-US" dirty="0" smtClean="0"/>
          </a:p>
          <a:p>
            <a:pPr>
              <a:defRPr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A*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new A*[10]</a:t>
            </a:r>
            <a:r>
              <a:rPr lang="en-US" dirty="0" smtClean="0"/>
              <a:t> both have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A**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Unlike C, to delete a non-array, you must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e</a:t>
            </a:r>
          </a:p>
          <a:p>
            <a:pPr>
              <a:defRPr/>
            </a:pPr>
            <a:r>
              <a:rPr lang="en-US" dirty="0" smtClean="0"/>
              <a:t>Unlike C, to delete an array, you must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 [] e</a:t>
            </a:r>
          </a:p>
          <a:p>
            <a:pPr>
              <a:defRPr/>
            </a:pPr>
            <a:r>
              <a:rPr lang="en-US" dirty="0" smtClean="0"/>
              <a:t>Else HYCSBWK –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 must be told when it is deleting an array (otherwise it tries to delete a single element)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Digression: Call-by-reference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In C, we know function arguments are copies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But copying a pointer means you still point to the same (</a:t>
            </a:r>
            <a:r>
              <a:rPr lang="en-US" dirty="0" err="1" smtClean="0">
                <a:ea typeface="+mn-ea"/>
                <a:cs typeface="+mn-cs"/>
              </a:rPr>
              <a:t>uncopied</a:t>
            </a:r>
            <a:r>
              <a:rPr lang="en-US" dirty="0" smtClean="0">
                <a:ea typeface="+mn-ea"/>
                <a:cs typeface="+mn-cs"/>
              </a:rPr>
              <a:t>) thing</a:t>
            </a:r>
          </a:p>
          <a:p>
            <a:pPr>
              <a:defRPr/>
            </a:pPr>
            <a:r>
              <a:rPr lang="en-US" dirty="0" smtClean="0"/>
              <a:t>Same also works in C++; but can also use a “reference parameter”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character before </a:t>
            </a:r>
            <a:r>
              <a:rPr lang="en-US" dirty="0" err="1" smtClean="0"/>
              <a:t>var</a:t>
            </a:r>
            <a:r>
              <a:rPr lang="en-US" dirty="0" smtClean="0"/>
              <a:t> name)</a:t>
            </a:r>
          </a:p>
          <a:p>
            <a:pPr>
              <a:defRPr/>
            </a:pPr>
            <a:r>
              <a:rPr lang="en-US" dirty="0" smtClean="0"/>
              <a:t>Function definition: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 x) {x = x+1;}</a:t>
            </a:r>
          </a:p>
          <a:p>
            <a:pPr>
              <a:defRPr/>
            </a:pPr>
            <a:r>
              <a:rPr lang="en-US" dirty="0" smtClean="0"/>
              <a:t>Caller writes: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f(y)</a:t>
            </a:r>
          </a:p>
          <a:p>
            <a:pPr>
              <a:defRPr/>
            </a:pPr>
            <a:r>
              <a:rPr lang="en-US" dirty="0" smtClean="0"/>
              <a:t>But it’s as though the caller wrote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f(&amp;y)</a:t>
            </a:r>
            <a:r>
              <a:rPr lang="en-US" dirty="0" smtClean="0"/>
              <a:t> and every occurrence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function really said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*x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So that little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 smtClean="0"/>
              <a:t> has a big meaning.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Copy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In C, we know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x=y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f(y)</a:t>
            </a:r>
            <a:r>
              <a:rPr lang="en-US" dirty="0" smtClean="0"/>
              <a:t> copies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(if a </a:t>
            </a:r>
            <a:r>
              <a:rPr lang="en-US" dirty="0" err="1" smtClean="0"/>
              <a:t>struct</a:t>
            </a:r>
            <a:r>
              <a:rPr lang="en-US" dirty="0" smtClean="0"/>
              <a:t>, then member-wise copy)</a:t>
            </a:r>
          </a:p>
          <a:p>
            <a:pPr>
              <a:defRPr/>
            </a:pPr>
            <a:r>
              <a:rPr lang="en-US" dirty="0" smtClean="0"/>
              <a:t>Same in C++, unless a copy-constructor is defined, then do whatever the copy-constructor says</a:t>
            </a:r>
          </a:p>
          <a:p>
            <a:pPr>
              <a:defRPr/>
            </a:pPr>
            <a:r>
              <a:rPr lang="en-US" dirty="0" smtClean="0"/>
              <a:t>A copy-constructor by definition takes a reference parameter (else we’d need to copy, but that’s what we’re defining) of the same type</a:t>
            </a:r>
          </a:p>
          <a:p>
            <a:pPr>
              <a:defRPr/>
            </a:pPr>
            <a:r>
              <a:rPr lang="en-US" dirty="0" smtClean="0"/>
              <a:t>Copy constructor vs. assignment</a:t>
            </a:r>
          </a:p>
          <a:p>
            <a:pPr lvl="1">
              <a:defRPr/>
            </a:pPr>
            <a:r>
              <a:rPr lang="en-US" dirty="0" smtClean="0"/>
              <a:t>Copy constructor </a:t>
            </a:r>
            <a:r>
              <a:rPr lang="en-US" i="1" dirty="0" smtClean="0">
                <a:solidFill>
                  <a:schemeClr val="accent6"/>
                </a:solidFill>
              </a:rPr>
              <a:t>initializes </a:t>
            </a:r>
            <a:r>
              <a:rPr lang="en-US" dirty="0" smtClean="0"/>
              <a:t>a new bag of bits (new variable or parameter)</a:t>
            </a:r>
          </a:p>
          <a:p>
            <a:pPr lvl="1">
              <a:defRPr/>
            </a:pPr>
            <a:r>
              <a:rPr lang="en-US" dirty="0" smtClean="0"/>
              <a:t>Assignment (=) </a:t>
            </a:r>
            <a:r>
              <a:rPr lang="en-US" i="1" dirty="0" smtClean="0">
                <a:solidFill>
                  <a:srgbClr val="2D2DB9"/>
                </a:solidFill>
              </a:rPr>
              <a:t>replaces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an existing value with a new one – may need to clean up old state (free </a:t>
            </a:r>
            <a:r>
              <a:rPr lang="en-US" smtClean="0"/>
              <a:t>heap data?)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 can appear in many places in C++ code</a:t>
            </a:r>
          </a:p>
          <a:p>
            <a:pPr lvl="1"/>
            <a:r>
              <a:rPr lang="en-US" dirty="0" smtClean="0"/>
              <a:t>Basically means “doesn’t change” or “won’t change”, but there are subtleties</a:t>
            </a:r>
          </a:p>
          <a:p>
            <a:r>
              <a:rPr lang="en-US" dirty="0" smtClean="0"/>
              <a:t>Examples:</a:t>
            </a:r>
          </a:p>
          <a:p>
            <a:pPr>
              <a:buFontTx/>
              <a:buNone/>
            </a:pPr>
            <a:r>
              <a:rPr lang="en-US" dirty="0" smtClean="0"/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default_length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125;</a:t>
            </a:r>
            <a:r>
              <a:rPr lang="en-US" sz="2000" dirty="0" smtClean="0"/>
              <a:t>  // don’t use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#define</a:t>
            </a:r>
            <a:endParaRPr lang="en-US" sz="2000" dirty="0"/>
          </a:p>
          <a:p>
            <a:pPr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void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examine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thing &amp;t);  </a:t>
            </a:r>
            <a:r>
              <a:rPr lang="en-US" sz="2000" dirty="0"/>
              <a:t>// won’t change t</a:t>
            </a:r>
          </a:p>
          <a:p>
            <a:pPr>
              <a:buFontTx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getX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  		    </a:t>
            </a:r>
            <a:r>
              <a:rPr lang="en-US" sz="2000" dirty="0" smtClean="0"/>
              <a:t>/</a:t>
            </a:r>
            <a:r>
              <a:rPr lang="en-US" sz="2000" dirty="0"/>
              <a:t>/ won’t change </a:t>
            </a:r>
            <a:r>
              <a:rPr lang="en-US" sz="2000" dirty="0" smtClean="0"/>
              <a:t>*this</a:t>
            </a:r>
            <a:endParaRPr lang="en-US" sz="2000" dirty="0"/>
          </a:p>
          <a:p>
            <a:r>
              <a:rPr lang="en-US" dirty="0" smtClean="0"/>
              <a:t>“</a:t>
            </a:r>
            <a:r>
              <a:rPr lang="en-US" dirty="0" err="1" smtClean="0"/>
              <a:t>const</a:t>
            </a:r>
            <a:r>
              <a:rPr lang="en-US" dirty="0" smtClean="0"/>
              <a:t> correctness” is important in real C++ code</a:t>
            </a:r>
          </a:p>
          <a:p>
            <a:pPr lvl="1"/>
            <a:r>
              <a:rPr lang="en-US" dirty="0" smtClean="0"/>
              <a:t>Learn it if you do any non-trivial C++</a:t>
            </a:r>
          </a:p>
          <a:p>
            <a:pPr lvl="1">
              <a:buFontTx/>
              <a:buNone/>
            </a:pPr>
            <a:r>
              <a:rPr lang="en-US" dirty="0" smtClean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Still to come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So far we have classes and objects (class instances)</a:t>
            </a:r>
          </a:p>
          <a:p>
            <a:pPr lvl="1"/>
            <a:r>
              <a:rPr lang="en-US" dirty="0" smtClean="0"/>
              <a:t>Enough for many interesting types, particularly small concrete types like strings, complex, date, time,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For full object-oriented programming we still need (and have)  </a:t>
            </a:r>
            <a:r>
              <a:rPr lang="en-US" dirty="0" err="1" smtClean="0"/>
              <a:t>subclassing</a:t>
            </a:r>
            <a:r>
              <a:rPr lang="en-US" dirty="0" smtClean="0"/>
              <a:t>, inheritance, and related things</a:t>
            </a:r>
          </a:p>
          <a:p>
            <a:pPr lvl="1"/>
            <a:r>
              <a:rPr lang="en-US" dirty="0" smtClean="0"/>
              <a:t>Many similarities with Java, but more options and different defaults</a:t>
            </a:r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C++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  <a:defRPr/>
            </a:pPr>
            <a:r>
              <a:rPr lang="en-US" dirty="0" smtClean="0"/>
              <a:t>C++ is an </a:t>
            </a:r>
            <a:r>
              <a:rPr lang="en-US" i="1" dirty="0" smtClean="0">
                <a:solidFill>
                  <a:schemeClr val="accent6"/>
                </a:solidFill>
              </a:rPr>
              <a:t>enormous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language:</a:t>
            </a:r>
          </a:p>
          <a:p>
            <a:pPr>
              <a:defRPr/>
            </a:pPr>
            <a:r>
              <a:rPr lang="en-US" dirty="0" smtClean="0"/>
              <a:t>All of C</a:t>
            </a:r>
          </a:p>
          <a:p>
            <a:pPr>
              <a:defRPr/>
            </a:pPr>
            <a:r>
              <a:rPr lang="en-US" dirty="0" smtClean="0"/>
              <a:t>Classes and objects (kind of like Java, some crucial differences)</a:t>
            </a:r>
          </a:p>
          <a:p>
            <a:pPr>
              <a:defRPr/>
            </a:pPr>
            <a:r>
              <a:rPr lang="en-US" dirty="0" smtClean="0"/>
              <a:t>Many more little conveniences (I/O, new/delete, function overloading, pass-by-reference, bigger standard library)</a:t>
            </a:r>
          </a:p>
          <a:p>
            <a:pPr>
              <a:defRPr/>
            </a:pPr>
            <a:r>
              <a:rPr lang="en-US" dirty="0" smtClean="0"/>
              <a:t>Namespaces (kind of like Java packages)</a:t>
            </a:r>
          </a:p>
          <a:p>
            <a:pPr>
              <a:defRPr/>
            </a:pPr>
            <a:r>
              <a:rPr lang="en-US" dirty="0" smtClean="0"/>
              <a:t>Stuff we won’t do: const, different kinds of casts, exceptions, templates, multiple inheritance, … </a:t>
            </a:r>
          </a:p>
          <a:p>
            <a:pPr>
              <a:defRPr/>
            </a:pPr>
            <a:r>
              <a:rPr lang="en-US" dirty="0" smtClean="0"/>
              <a:t>We will focus on a couple themes rather than just a “big bag of new features to memorize” …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Our focus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Object-oriented programming in a C-like language may help you understand C and Java better?</a:t>
            </a:r>
          </a:p>
          <a:p>
            <a:endParaRPr lang="en-US" dirty="0" smtClean="0"/>
          </a:p>
          <a:p>
            <a:r>
              <a:rPr lang="en-US" dirty="0" smtClean="0"/>
              <a:t>We can put objects on the stack or the heap; an object is not a pointer to an object</a:t>
            </a:r>
          </a:p>
          <a:p>
            <a:r>
              <a:rPr lang="en-US" dirty="0" smtClean="0"/>
              <a:t>Still have to manage memory manually</a:t>
            </a:r>
          </a:p>
          <a:p>
            <a:r>
              <a:rPr lang="en-US" dirty="0" smtClean="0"/>
              <a:t>Still lots of ways to HCBWKMSCOD*</a:t>
            </a:r>
          </a:p>
          <a:p>
            <a:r>
              <a:rPr lang="en-US" dirty="0" smtClean="0"/>
              <a:t>Still distinguish header files from implementation files</a:t>
            </a:r>
          </a:p>
          <a:p>
            <a:r>
              <a:rPr lang="en-US" dirty="0" smtClean="0"/>
              <a:t>Allocation and initialization still separate concepts, but easier to “construct” and “destruct”</a:t>
            </a:r>
          </a:p>
          <a:p>
            <a:r>
              <a:rPr lang="en-US" dirty="0" smtClean="0"/>
              <a:t>Programmer has more control on how method-calls work (different defaults from Java)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600" dirty="0" smtClean="0"/>
              <a:t>*hopefully crash, but who knows – might silently corrupt other data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Lectures and sample code will have enough to get by for cse374</a:t>
            </a:r>
          </a:p>
          <a:p>
            <a:endParaRPr lang="en-US" dirty="0" smtClean="0"/>
          </a:p>
          <a:p>
            <a:r>
              <a:rPr lang="en-US" dirty="0" smtClean="0"/>
              <a:t>Beyond that, best place to start: </a:t>
            </a:r>
            <a:r>
              <a:rPr lang="en-US" i="1" dirty="0" smtClean="0"/>
              <a:t>C++ Primer</a:t>
            </a:r>
            <a:r>
              <a:rPr lang="en-US" dirty="0" smtClean="0"/>
              <a:t>, </a:t>
            </a:r>
            <a:r>
              <a:rPr lang="en-US" dirty="0" err="1" smtClean="0"/>
              <a:t>Lippman</a:t>
            </a:r>
            <a:r>
              <a:rPr lang="en-US" dirty="0" smtClean="0"/>
              <a:t>, </a:t>
            </a:r>
            <a:r>
              <a:rPr lang="en-US" dirty="0" err="1" smtClean="0"/>
              <a:t>Lajoie</a:t>
            </a:r>
            <a:r>
              <a:rPr lang="en-US" dirty="0" smtClean="0"/>
              <a:t>, Moo, 5</a:t>
            </a:r>
            <a:r>
              <a:rPr lang="en-US" baseline="30000" dirty="0" smtClean="0"/>
              <a:t>th</a:t>
            </a:r>
            <a:r>
              <a:rPr lang="en-US" dirty="0" smtClean="0"/>
              <a:t> ed., Addison-Wesley, 2013</a:t>
            </a:r>
          </a:p>
          <a:p>
            <a:endParaRPr lang="en-US" dirty="0" smtClean="0"/>
          </a:p>
          <a:p>
            <a:r>
              <a:rPr lang="en-US" dirty="0" smtClean="0"/>
              <a:t>Every serious C++ programmer should also read: </a:t>
            </a:r>
            <a:r>
              <a:rPr lang="en-US" i="1" dirty="0" smtClean="0"/>
              <a:t>Effective C++</a:t>
            </a:r>
            <a:r>
              <a:rPr lang="en-US" dirty="0" smtClean="0"/>
              <a:t>, Meyers, 3</a:t>
            </a:r>
            <a:r>
              <a:rPr lang="en-US" baseline="30000" dirty="0" smtClean="0"/>
              <a:t>rd</a:t>
            </a:r>
            <a:r>
              <a:rPr lang="en-US" dirty="0" smtClean="0"/>
              <a:t> ed., Addison-Wesley, 2005</a:t>
            </a:r>
            <a:endParaRPr lang="en-US" dirty="0"/>
          </a:p>
          <a:p>
            <a:pPr lvl="2"/>
            <a:r>
              <a:rPr lang="en-US" dirty="0" smtClean="0"/>
              <a:t>Best practices for standard C++</a:t>
            </a:r>
          </a:p>
          <a:p>
            <a:r>
              <a:rPr lang="en-US" i="1" dirty="0" smtClean="0"/>
              <a:t>Effective Modern C++</a:t>
            </a:r>
            <a:r>
              <a:rPr lang="en-US" dirty="0" smtClean="0"/>
              <a:t>, Meyers, O’Reilly, 2014</a:t>
            </a:r>
          </a:p>
          <a:p>
            <a:pPr lvl="2"/>
            <a:r>
              <a:rPr lang="en-US" dirty="0" smtClean="0"/>
              <a:t>Additional “best practices” for C++11/C++14</a:t>
            </a:r>
          </a:p>
          <a:p>
            <a:endParaRPr lang="en-US" dirty="0"/>
          </a:p>
          <a:p>
            <a:r>
              <a:rPr lang="en-US" dirty="0" smtClean="0"/>
              <a:t>Good online source: </a:t>
            </a:r>
            <a:r>
              <a:rPr lang="en-US" dirty="0" err="1" smtClean="0"/>
              <a:t>cplusplus.com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69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Hello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914400" lvl="2" indent="0">
              <a:buNone/>
            </a:pP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 marL="914400" lvl="2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// Use standard output stream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// and operator &lt;&lt; to send "Hello World”</a:t>
            </a: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// and a newline (end line) to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endParaRPr lang="en-US" sz="19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&lt;&lt; "Hello World" &lt;&lt; 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::</a:t>
            </a:r>
            <a:r>
              <a:rPr lang="en-US" sz="1900" b="1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 marL="914400" lvl="2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Differences from C: “new-style” headers (no .h), namespace access (::), I/O via stream operators, …</a:t>
            </a:r>
          </a:p>
          <a:p>
            <a:r>
              <a:rPr lang="en-US" dirty="0" smtClean="0"/>
              <a:t>Differences from Java: not everything is in a class, any code can go in any file, …</a:t>
            </a:r>
          </a:p>
          <a:p>
            <a:pPr lvl="1"/>
            <a:r>
              <a:rPr lang="en-US" dirty="0" smtClean="0"/>
              <a:t>Can write procedural programs if that’s what you want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7D06B-CEC9-4800-B98F-062491B186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Compiling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Need a different compiler than for C; use g++ on Linux. Example:</a:t>
            </a:r>
          </a:p>
          <a:p>
            <a:pPr lvl="2">
              <a:buFontTx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g++ -Wall -g -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=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c++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11 -o hello hello.cc</a:t>
            </a: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/>
              <a:t>The .cc extension is a convention (just like .c for C), but less universal (also common: .</a:t>
            </a:r>
            <a:r>
              <a:rPr lang="en-US" dirty="0" err="1" smtClean="0"/>
              <a:t>cpp</a:t>
            </a:r>
            <a:r>
              <a:rPr lang="en-US" dirty="0" smtClean="0"/>
              <a:t>, .cxx, .C, …)</a:t>
            </a:r>
          </a:p>
          <a:p>
            <a:pPr>
              <a:defRPr/>
            </a:pPr>
            <a:r>
              <a:rPr lang="en-US" dirty="0" smtClean="0"/>
              <a:t>Uses the C preprocessor (no change there)</a:t>
            </a:r>
          </a:p>
          <a:p>
            <a:pPr>
              <a:defRPr/>
            </a:pPr>
            <a:r>
              <a:rPr lang="en-US" dirty="0" smtClean="0"/>
              <a:t>Now: A few “niceties” before our real focus (classes and objects)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Operator &lt;&lt; takes a “</a:t>
            </a:r>
            <a:r>
              <a:rPr lang="en-US" dirty="0" err="1" smtClean="0"/>
              <a:t>ostream</a:t>
            </a:r>
            <a:r>
              <a:rPr lang="en-US" dirty="0" smtClean="0"/>
              <a:t>” and (various things) and outputs it; returns the stream, which is why this works:</a:t>
            </a:r>
          </a:p>
          <a:p>
            <a:pPr marL="457200" lvl="1" indent="0">
              <a:buNone/>
              <a:defRPr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cout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&lt;&lt; 3 &lt;&lt; "hi" &lt;&lt; f(x) &lt;&lt; ’\n’;</a:t>
            </a:r>
            <a:endParaRPr lang="en-US" sz="2000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Easier and safer than </a:t>
            </a:r>
            <a:r>
              <a:rPr lang="en-US" dirty="0" err="1" smtClean="0">
                <a:ea typeface="+mn-ea"/>
                <a:cs typeface="+mn-cs"/>
              </a:rPr>
              <a:t>printf</a:t>
            </a:r>
            <a:r>
              <a:rPr lang="en-US" dirty="0" smtClean="0">
                <a:ea typeface="+mn-ea"/>
                <a:cs typeface="+mn-cs"/>
              </a:rPr>
              <a:t> (type safe)</a:t>
            </a:r>
          </a:p>
          <a:p>
            <a:pPr>
              <a:defRPr/>
            </a:pPr>
            <a:r>
              <a:rPr lang="en-US" dirty="0" smtClean="0"/>
              <a:t>Operator &gt;&gt; takes “</a:t>
            </a:r>
            <a:r>
              <a:rPr lang="en-US" dirty="0" err="1" smtClean="0"/>
              <a:t>istream</a:t>
            </a:r>
            <a:r>
              <a:rPr lang="en-US" dirty="0" smtClean="0"/>
              <a:t>” and (various things) and inputs into it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Easier and safer than </a:t>
            </a:r>
            <a:r>
              <a:rPr lang="en-US" dirty="0" err="1" smtClean="0">
                <a:ea typeface="+mn-ea"/>
                <a:cs typeface="+mn-cs"/>
              </a:rPr>
              <a:t>scanf</a:t>
            </a:r>
            <a:r>
              <a:rPr lang="en-US" dirty="0" smtClean="0">
                <a:ea typeface="+mn-ea"/>
                <a:cs typeface="+mn-cs"/>
              </a:rPr>
              <a:t>. Does not use pointers</a:t>
            </a:r>
          </a:p>
          <a:p>
            <a:pPr lvl="1">
              <a:buFontTx/>
              <a:buNone/>
              <a:defRPr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x; std::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&gt;&gt; x;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&gt;&gt; and &lt;&lt;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Can “think of” &gt;&gt; and &lt;&lt; as keywords, but they are not: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Operator overloading redefines them for different pairs of types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In C and core C++ they mean “left-shift” and “right-shift” (of bits); undefined for non-numeric types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Lack of address-of for input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cin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&gt;&gt;x</a:t>
            </a:r>
            <a:r>
              <a:rPr lang="en-US" dirty="0" smtClean="0">
                <a:ea typeface="+mn-ea"/>
                <a:cs typeface="+mn-cs"/>
              </a:rPr>
              <a:t>) done with call-by-reference (coming soon)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93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Namespaces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/>
              <a:t>In C, all non-static functions in the program need different names 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Even operating systems with tens of millions of lines</a:t>
            </a:r>
          </a:p>
          <a:p>
            <a:pPr>
              <a:defRPr/>
            </a:pPr>
            <a:r>
              <a:rPr lang="en-US" dirty="0" smtClean="0"/>
              <a:t>Namespaces (cf. Java packages) let you group top-level names: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namespace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thespace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  <a:r>
              <a:rPr lang="en-US" dirty="0" smtClean="0">
                <a:ea typeface="+mn-ea"/>
                <a:cs typeface="+mn-cs"/>
              </a:rPr>
              <a:t> ... definitions ...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Of course, then different namespaces can have the same function names and they are totally different functions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Can nest them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Can reuse the same namespace in multiple places</a:t>
            </a:r>
          </a:p>
          <a:p>
            <a:pPr lvl="2">
              <a:defRPr/>
            </a:pPr>
            <a:r>
              <a:rPr lang="en-US" dirty="0" smtClean="0">
                <a:ea typeface="+mn-ea"/>
                <a:cs typeface="+mn-cs"/>
              </a:rPr>
              <a:t>Particularly common: in the .h and the .cc</a:t>
            </a:r>
          </a:p>
          <a:p>
            <a:pPr>
              <a:defRPr/>
            </a:pPr>
            <a:r>
              <a:rPr lang="en-US" dirty="0" smtClean="0"/>
              <a:t>Example, the whole C++ standard library is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namespace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/>
              <a:t>To use a function/variable/etc. in another namespace, do</a:t>
            </a:r>
          </a:p>
          <a:p>
            <a:pPr lvl="2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thespace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::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some_fun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+mn-cs"/>
              </a:rPr>
              <a:t>     (not . like in Java)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77D06B-CEC9-4800-B98F-062491B186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UW CSE 374 Winter 2017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1005</TotalTime>
  <Words>1603</Words>
  <Application>Microsoft Macintosh PowerPoint</Application>
  <PresentationFormat>On-screen Show (4:3)</PresentationFormat>
  <Paragraphs>191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simple</vt:lpstr>
      <vt:lpstr>CSE 374 Programming Concepts &amp; Tools</vt:lpstr>
      <vt:lpstr>C++</vt:lpstr>
      <vt:lpstr>Our focus</vt:lpstr>
      <vt:lpstr>References</vt:lpstr>
      <vt:lpstr>Hello World</vt:lpstr>
      <vt:lpstr>Compiling</vt:lpstr>
      <vt:lpstr>I/O</vt:lpstr>
      <vt:lpstr>&gt;&gt; and &lt;&lt;</vt:lpstr>
      <vt:lpstr>Namespaces</vt:lpstr>
      <vt:lpstr>Using</vt:lpstr>
      <vt:lpstr>Onto Classes and Objects</vt:lpstr>
      <vt:lpstr>Stack vs. heap</vt:lpstr>
      <vt:lpstr>Destructors</vt:lpstr>
      <vt:lpstr>Arrays</vt:lpstr>
      <vt:lpstr>Digression: Call-by-reference</vt:lpstr>
      <vt:lpstr>Copy Constructors</vt:lpstr>
      <vt:lpstr>const</vt:lpstr>
      <vt:lpstr>Still to come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173</cp:revision>
  <cp:lastPrinted>2013-03-02T04:12:28Z</cp:lastPrinted>
  <dcterms:created xsi:type="dcterms:W3CDTF">2012-03-09T17:35:52Z</dcterms:created>
  <dcterms:modified xsi:type="dcterms:W3CDTF">2017-02-25T00:19:56Z</dcterms:modified>
</cp:coreProperties>
</file>