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83" r:id="rId5"/>
    <p:sldId id="259" r:id="rId6"/>
    <p:sldId id="274" r:id="rId7"/>
    <p:sldId id="272" r:id="rId8"/>
    <p:sldId id="260" r:id="rId9"/>
    <p:sldId id="286" r:id="rId10"/>
    <p:sldId id="263" r:id="rId11"/>
    <p:sldId id="276" r:id="rId12"/>
    <p:sldId id="273" r:id="rId13"/>
    <p:sldId id="264" r:id="rId14"/>
    <p:sldId id="277" r:id="rId15"/>
    <p:sldId id="285" r:id="rId16"/>
    <p:sldId id="284" r:id="rId17"/>
    <p:sldId id="265" r:id="rId18"/>
    <p:sldId id="288" r:id="rId19"/>
    <p:sldId id="287" r:id="rId20"/>
    <p:sldId id="289" r:id="rId21"/>
    <p:sldId id="279" r:id="rId22"/>
    <p:sldId id="281" r:id="rId23"/>
    <p:sldId id="270" r:id="rId24"/>
    <p:sldId id="266" r:id="rId25"/>
    <p:sldId id="27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a:srgbClr val="4C3282"/>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4" autoAdjust="0"/>
    <p:restoredTop sz="90275" autoAdjust="0"/>
  </p:normalViewPr>
  <p:slideViewPr>
    <p:cSldViewPr snapToGrid="0">
      <p:cViewPr varScale="1">
        <p:scale>
          <a:sx n="74" d="100"/>
          <a:sy n="74" d="100"/>
        </p:scale>
        <p:origin x="20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7:08:51.858"/>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7:14:25.779"/>
    </inkml:context>
    <inkml:brush xml:id="br0">
      <inkml:brushProperty name="width" value="0.05" units="cm"/>
      <inkml:brushProperty name="height" value="0.05" units="cm"/>
    </inkml:brush>
  </inkml:definitions>
  <inkml:trace contextRef="#ctx0" brushRef="#br0">0 1 24575,'46'0'0,"6"0"0,-16 0 0,16 0 0,-1 0 0,5 0 0,-5 0 0,2 0 0,-17 0 0,7 0 0,-18 0 0,7 0 0,-14 0 0,12 0 0,-13 0 0,6 0 0,-8 0 0,1 0 0,-1 0 0,1 0 0,0 0 0,-1 0 0,1 0 0,7 0 0,3 0 0,8 0 0,9 0 0,-7 0 0,7 0 0,-10 0 0,-7 0 0,6 0 0,-15 0 0,7 0 0,-9 0 0,1 0 0,-8 0 0,-1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7:14:26.887"/>
    </inkml:context>
    <inkml:brush xml:id="br0">
      <inkml:brushProperty name="width" value="0.05" units="cm"/>
      <inkml:brushProperty name="height" value="0.05" units="cm"/>
    </inkml:brush>
  </inkml:definitions>
  <inkml:trace contextRef="#ctx0" brushRef="#br0">0 1 24575,'44'0'0,"1"0"0,20 0 0,-8 0 0,-1 0 0,7 0 0,-15 0 0,17 0 0,-20 0 0,8 0 0,-17 0 0,16 0 0,-16 0 0,16 0 0,-16 0 0,7 0 0,-9 0 0,0 0 0,0 0 0,-1 0 0,-7 0 0,6 0 0,-15 0 0,7 0 0,-9 0 0,-6 0 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7:14:28.247"/>
    </inkml:context>
    <inkml:brush xml:id="br0">
      <inkml:brushProperty name="width" value="0.05" units="cm"/>
      <inkml:brushProperty name="height" value="0.05" units="cm"/>
    </inkml:brush>
  </inkml:definitions>
  <inkml:trace contextRef="#ctx0" brushRef="#br0">1 0 24575,'33'0'0,"4"0"0,18 0 0,-10 0 0,18 0 0,-24 0 0,34 0 0,-25 0 0,27 0 0,-27 0 0,15 0 0,-17 0 0,-1 0 0,-2 0 0,-17 0 0,5 0 0,-13 0 0,5 0 0,-7 0 0,-7 0 0,-3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7:14:29.799"/>
    </inkml:context>
    <inkml:brush xml:id="br0">
      <inkml:brushProperty name="width" value="0.05" units="cm"/>
      <inkml:brushProperty name="height" value="0.05" units="cm"/>
    </inkml:brush>
  </inkml:definitions>
  <inkml:trace contextRef="#ctx0" brushRef="#br0">0 0 24575,'79'0'0,"-1"0"0,0 0 0,-20 0 0,16 0 0,-26 0 0,8 0 0,-13 0 0,-10 0 0,-7 0 0,-2 0 0,-9 0 0,1 0 0,-1 0 0,1 0 0,-1 0 0,1 0 0,-1 0 0,1 0 0,-1 0 0,1 0 0,-1 0 0,1 0 0,-7 0 0,-2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7:14:30.652"/>
    </inkml:context>
    <inkml:brush xml:id="br0">
      <inkml:brushProperty name="width" value="0.05" units="cm"/>
      <inkml:brushProperty name="height" value="0.05" units="cm"/>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7:08:52.050"/>
    </inkml:context>
    <inkml:brush xml:id="br0">
      <inkml:brushProperty name="width" value="0.05" units="cm"/>
      <inkml:brushProperty name="height" value="0.05" units="cm"/>
      <inkml:brushProperty name="color" value="#FFFFFF"/>
    </inkml:brush>
  </inkml:definitions>
  <inkml:trace contextRef="#ctx0" brushRef="#br0">0 0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7:08:53.251"/>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7:08:53.455"/>
    </inkml:context>
    <inkml:brush xml:id="br0">
      <inkml:brushProperty name="width" value="0.05" units="cm"/>
      <inkml:brushProperty name="height" value="0.05" units="cm"/>
      <inkml:brushProperty name="color" value="#FFFFFF"/>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7:09:00.525"/>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7:09:00.667"/>
    </inkml:context>
    <inkml:brush xml:id="br0">
      <inkml:brushProperty name="width" value="0.05" units="cm"/>
      <inkml:brushProperty name="height" value="0.05" units="cm"/>
      <inkml:brushProperty name="color" value="#FFFFFF"/>
    </inkml:brush>
  </inkml:definitions>
  <inkml:trace contextRef="#ctx0" brushRef="#br0">1 0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6:39:48.066"/>
    </inkml:context>
    <inkml:brush xml:id="br0">
      <inkml:brushProperty name="width" value="0.05" units="cm"/>
      <inkml:brushProperty name="height" value="0.05" units="cm"/>
      <inkml:brushProperty name="color" value="#FFFFFF"/>
    </inkml:brush>
  </inkml:definitions>
  <inkml:trace contextRef="#ctx0" brushRef="#br0">128 73 24575,'0'95'0,"0"-1"0,0 0 0,0 0 0,0 1 0,0-1 0,0 5 0,0-11 0,0 9-1217,0-15 0,0 11 0,0 5 1,0-3-1,0-9 0,0-17 1217,0 3 0,0-10 0,0 11 0,0-3 741,0-14 0,0-2-741,0 40 0,0-16 0,0 3 0,0 0 0,0 5 0,1-3 0,-2 0 0,-12 8 0,-1-11 0,-1 11 0,-8-15 0,20-13 1278,-19 10-1278,19-34 0,-9 18 0,12-32 3930,0 19-3930,0-20 611,-9 9-611,6-11 0,-7 0 0,10-1 0,0-18 0,0-30 0,0-19 0,0-9-1120,0-11 1,0-6 1119,0 7 0,0-4 0,0-2-1264,0-5 0,-1 0 0,2-4 1264,2 7 0,1-3 0,0-2 0,2 0-955,3-5 0,0-1 0,2 0 1,-1-2 954,0-4 0,0-2 0,0 1 0,2 4 0,5-13 0,1 5 0,-1-1-665,-5-2 1,-1-1 0,1 5 664,-2 20 0,1 3 0,0 0-15,-1-1 0,1 0 0,0 2 15,4-26 0,0 9 1902,11-4-1902,-13 30 0,1 6 0,9 12 3771,-8 10-3771,-4 66 0,-10 20 0,-2 10 0,1 1 0,0 5 383,0-4 1,0 4 0,0-1-384,-1 18 0,2 0 0,5 8 0,0 0 0,-5-3 0,2 0 0,10 0 0,1 5-239,-11-12 0,-3 3 0,1-3 239,6 10 0,0-1 0,-6-13 0,-1 4 0,-1-7-461,1 1 1,0-4 460,0 10 0,0 0 0,0-9 0,0-2 0,0-1 0,0-3-307,0 30 307,0-44 0,0-3 0,0 0 1870,0 18-1870,0-42 2817,0 18-2817,0-25 1866,0 1-1866,-10-10 456,-4-51-456,1-22 0,6-5 0,2-11-1664,4-17 0,2-5 1664,-1 22 0,0-2 0,0-2-1319,0-10 0,0-1 1,0-3 1318,0 14 0,0-2 0,0 0 0,0 4 0,0-5 0,0 3 0,0-3 0,0 6 0,0-3 0,0 0 0,0 6 0,0 0 0,0 4 0,0 1 0,0-2 0,0 0 0,0 2-449,0-26 0,0 8 449,0 29 0,0 3 0,0 0 0,0 5 0,0-2 2386,-10 17-2386,8 47 4403,-8 4-4403,-1 29 1393,9-8-1393,-9 11 0,11-11 0,0-3 0,0-12 0,0 1 0,0-10 0,0-2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6:39:57.225"/>
    </inkml:context>
    <inkml:brush xml:id="br0">
      <inkml:brushProperty name="width" value="0.05" units="cm"/>
      <inkml:brushProperty name="height" value="0.05" units="cm"/>
      <inkml:brushProperty name="color" value="#FFFFFF"/>
    </inkml:brush>
  </inkml:definitions>
  <inkml:trace contextRef="#ctx0" brushRef="#br0">1219 752 24575,'-64'11'0,"-11"28"0,24-9 0,5 1 0,1 1 0,-9 5 0,-34 4 0,25 5 0,-1-8 0,-9 1 0,9 7 0,-12-6 0,12-2 0,15-3 0,-8 0 0,29-10 0,-18 10 0,34-14 0,-8 1 0,29-44 0,-5-11 0,35-58 0,-11 11-451,-8 28 0,-1-2 451,8-41 0,-1 1 0,0 3 0,-1 27 0,-1 4 0,-1 13 0,0 11 0,-10 2 0,-3 12 0,-10 20 902,0 15-902,0 23 0,-11 11 0,-2 0 0,-23 13 0,9-10 0,-21 23 0,22-22 0,-11 22 0,3-23 0,6 23 0,-7-23 0,11 10 0,0-13 0,11-11 0,2-3 0,11-12 0,10-30 0,14-7 0,28-47 0,-1 12 0,13-25-583,-4 24 583,-6-21 0,6 20 0,-22-7 0,-4 24 0,-12 3 0,0 11 0,-1 10 0,-9-8 0,-2 8 583,-20 0-583,-13 2 0,-13 10 0,-24 0 0,9 0 0,-9 0 0,13 0 0,11 10 0,-9 3 0,30 9 0,-16 11 0,28-8 0,-8 8 0,11-12 0,0 1 0,0 0 0,10-10 0,13-13 0,13-23 0,13-26 0,13-16-1061,-7-11 1061,-16 30 0,2-2 0,-4 0 0,-3-1 0,3-7 0,-1 0 0,-1 8 0,-2 0 0,-6 3 0,-2 1 0,26-31 0,-13 12 0,-3 15 0,-12 16 0,-11 42 0,-14 20 0,-13 49 0,-12 16-1728,1 1 1728,12-41 0,1-3 0,-12 16 966,10 21-966,4-38 0,1 10 0,7-24 0,-8 8 0,11-19 1823,0 7-1823,0-29 0,0-17 0,0-35 0,11-2 0,2-9 0,11 0 0,1-4 0,-1 1 0,1 3 0,-2 12 0,0 12 0,-1 3 0,-31 21 0,-7 2 0,-32 21 0,-12 14 0,-3 2 0,-1 9 0,-9 0 0,9-8 0,-12 19-545,-1-7 545,1 11 0,-1-12 0,1 9 0,12-21 0,15 8 0,16-13 0,11 0 0,0 0 0,10-20 0,2-5 545,10-19-545,0 1 0,10 8 0,2 4 0,10 9 0,-1 0 0,1 0 0,0 0 0,-1 0 0,1 0 0,0 0 0,-1 0 0,1 0 0,0 0 0,-1-10 0,1 7 0,-10-16 0,-2 7 0,-10-10 0,0 0 0,0 0 0,0 0 0,0 0 0,0 0 0,0 0 0,0 0 0,0 0 0,0 20 0,0 15 0,0 36 0,0-10 0,10 18 0,27-31 0,15 9 0,25-9 0,-14-2 0,-14 0 0,-5 9 0,-20-8 0,9 8 0,-21 0 0,-2 3 0,-10 24 0,0 3 0,0 13 0,0 15-643,0-11 643,0-28 0,0 1 0,0 42 0,0-1 0,0-40 0,0-2 0,0 28 0,0-18 0,0 0 0,0 23 0,1-29 0,-2-2 0,-10 9 0,9 10 0,-20-9 0,19 12 0,-8-13 0,-1 10 0,9-10 0,-19 1 643,20 9-643,-9-23 0,11-1 0,0-16 0,0-12 0,0 11 0,0-52 0,0-3 0,0-26 0,0-10 0,0 3 0,0-3-816,6-22 1,2-1 815,-1 15 0,1-1 0,7-20 0,1-1-1362,-1 14 1,-1-2 1361,-3 4 0,0-4 0,0 0 0,-1 4 0,1 1 0,0 1 0,-1 4 0,1 1 0,-1 1-597,-1-28 0,-1 6 597,-1 29 0,-2 3-165,-4-9 1,-2 2 164,1-19 1264,0 17-1264,0 31 2678,-9 21-2678,-4 2 1483,-23 58-1483,9-2 0,6 4 0,2 6-238,-7 38 238,11-40 0,2 1-617,5 7 1,1 2 616,-6 0 0,1 1 0,4 0 0,0 0 0,0 6 0,0-1 0,2-5 0,0 0 0,0-1 0,0 1 0,4 6 0,1 0 0,-5-6 0,0-1 0,5 9 0,2 0 0,-1 0 0,0 0 0,0 0 0,0-1 0,0-6 0,0-2 0,0 0 0,0-3-58,0 21 58,0 5 0,0-36 0,0-3 0,0-15 645,0-55-645,0-10 0,0-60 0,-12-2 372,-14-1-372,6 42 0,-2 0 0,2 5 0,-1 1 0,-4 0 0,0 0-302,-16-45 302,-10 16 0,13 12 0,-9 4 0,31 24 0,-14 3 0,17 21 0,1 12 887,3 36-887,9 31 0,0 27-200,0-39 1,0-1 199,0 41 0,0-42 0,0-1 0,0 28-99,0-2 99,0-5 0,0-34 0,0 7 0,0-24 0,0-59 0,0-14 0,0-1 0,0-6-237,-1-4 1,2-1 236,5-1 0,0-2 0,-5-6 0,2-2 0,10 1 0,-1 0 0,-10 0 0,0 0 0,10 8 0,1 0 0,-11 2 0,-1 1 0,4 6 0,2 2 0,3-27 97,-7 6-97,7 39 0,-10 46 0,0 23 0,0 43 0,0 0 0,0 1 0,0-1 0,0 0 1253,0-13-1253,0-3 0,0-24 0,0-3 0,0-11 0,0-1 0,0-30 0,0-20 0,12-49 0,-9-17-539,21 0 539,-22 4 0,10 27 0,-2 4 0,-7 24 0,7 3 0,-10 42 0,0 20 0,0 34 0,0 13 0,0 1 539,0-14-539,0-3 0,0-13 0,0-11 0,0-3 0,0-55 0,0-11 0,11-44 0,3 1 0,11 12 0,-1 4 0,-11 13 0,-2 11 0,-11 3 0,0 30 0,0 17 0,0 21 0,0 1 0,0 8 0,0-19 0,0 8 0,0-12 0,0 1 0,0 0 0,-10-1 0,8 1 0,-8 24 0,10 21 0,0-14 0,0 4-841,0 6 0,0 4 841,0 14 0,0 1 0,0-7 0,0 1 0,-1 5 0,2 1 0,4-9 0,3 0 0,-1 0 0,2-1 0,5-6 0,0-2-131,-6-7 1,0-3 130,14 24 0,-19-30 0,7-15 0,-10-11 0,10-10 1658,2-2-1658,10-10 285,-10-10-285,-2-2 0,-10-10 0,0 0 0,9 10 0,-6-8 0,6 18 0,-9-8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7T16:40:55.848"/>
    </inkml:context>
    <inkml:brush xml:id="br0">
      <inkml:brushProperty name="width" value="0.05" units="cm"/>
      <inkml:brushProperty name="height" value="0.05" units="cm"/>
      <inkml:brushProperty name="color" value="#FFFFFF"/>
    </inkml:brush>
  </inkml:definitions>
  <inkml:trace contextRef="#ctx0" brushRef="#br0">1150 94 24575,'0'47'0,"0"13"0,0-21 0,0 7 0,0-24 0,0-1 0,0 1 0,0 0 0,0 0 0,0-1 0,10-9 0,2-2 0,9-10 0,1 0 0,0 0 0,-1 0 0,-9-10 0,8-2 0,-8-10 0,9 0 0,-9 0 0,8 0 0,-18 0 0,17 0 0,-7 0 0,0 0 0,-2 1 0,0 8 0,-8-6 0,8 26 0,-10-5 0,0 20 0,0 0 0,0-1 0,0 25 0,0-18 0,-10 18 0,-2-24 0,-10-1 0,0 1 0,0 0 0,0-1 0,0 1 0,0-10 0,0-2 0,0-10 0,0 0 0,0 0 0,10-10 0,3-2 0,-1 0 0,7-8 0,-6 8 0,9-10 0,0 0 0,0 0 0,0 0 0,9 10 0,3-8 0,10 8 0,0-10 0,-1 0 0,1 10 0,0-7 0,-1 16 0,1-6 0,-10-1 0,-12 7 0,-12-6 0,-10 9 0,0 0 0,0 0 0,19 0 0,27 0 0,14 0 0,31 0 0,-18 0 0,22 0 0,-23 0 0,10 0 0,-24 0 0,-4 0 0,-10 0 0,0 0 0,-1 0 0,1 0 0,0 0 0,-20 0 0,-14 0 0,-13 0 0,-6 0 0,-2 0 0,8 0 0,-8 0 0,11 0 0,0 0 0,0 0 0,0 0 0,0 0 0,0 0 0,10 9 0,-8-6 0,-3 6 0,-2 1 0,-19 3 0,19-1 0,-19-2 0,19 0 0,-8-8 0,11 8 0,0-10 0,19 0 0,26-10 0,16 7 0,17-18 0,-20 8 0,-3 0 0,0-7 0,-9 17 0,20-18 0,-8 8 0,11 0 0,0-8 0,13 7 0,-10 0 0,10-8 0,-13 9 0,0 0 0,-11-7 0,-3 8 0,-11-1 0,-1 4 0,1 9 0,0-10 0,-1 7 0,1-6 0,0 9 0,-20 0 0,-16 0 0,-11 9 0,-8 3 0,0 0 0,8 8 0,-8-18 0,11 17 0,0-7 0,0 10 0,0-10 0,10 7 0,-7-16 0,16 16 0,-16-7 0,16 10 0,-16-10 0,16 7 0,3-17 0,12 8 0,11-31 0,-1 16 0,11-27 0,-8 20 0,19-12 0,-19 2 0,19 9 0,-20 3 0,9 1 0,-11 6 0,0-7 0,-1 10 0,1 0 0,-10-9 0,7 6 0,-7-6 0,0-1 0,8-2 0,-8-1 0,9 4 0,1 9 0,0-10 0,-1 8 0,1-8 0,0 10 0,-20 0 0,-5 9 0,-30 4 0,8 9 0,-8-9 0,11-3 0,-11 0 0,8-7 0,-8 7 0,11 0 0,0-8 0,0 8 0,0-10 0,1 0 0,-1 0 0,0 9 0,0-6 0,0 6 0,0-9 0,19 0 0,15 0 0,12 0 0,8 0 0,-11 0 0,1 0 0,0 0 0,-1 0 0,1 0 0,0 0 0,-1 0 0,1 0 0,0 0 0,-31 0 0,3 0 0,-27 0 0,11 0 0,0 0 0,0 0 0,0 0 0,0 0 0,1 0 0,-1 0 0,0 0 0,0 0 0,0 10 0,0-8 0,10 18 0,-8-18 0,18 17 0,-18-16 0,18 16 0,-18-17 0,8 18 0,-10-18 0,0 8 0,0-10 0,10 9 0,-7-6 0,6 6 0,-8 1 0,-1-7 0,9 16 0,-6-7 0,7 0 0,0 7 0,-8-16 0,8 16 0,-10-17 0,0 17 0,-11-6 0,-16 0 0,-15 8 0,-12-7 0,-1 12-1297,-14-12 1297,11 8 0,-11-19-517,14 20 517,-14-9 0,24 11 0,-8 0 0,39-2 0,3-1 0,11-10 1262,0 8-1262,10-8 552,2 9-552,10 1 0,0 0 0,0-1 0,0 1 0,0 0 0,0 0 0,0-1 0,0 1 0,-9 0 0,-4-1 0,-21 25 0,8-7 0,-21 21 0,9 0 0,-10-10 0,-1 10 0,12-13 0,-7-10 0,18-4 0,-7-10 0,21-2 0,-8-9 0,18 7 0,-8-6 0,-11-1 0,16-13 0,-26-1 0,29-17 0,-18 16 0,18-16 0,-8 6 0,10-9 0,0-24 0,0 28 0,0-16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5/27/20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2734017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139371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128220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803349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21</a:t>
            </a:fld>
            <a:endParaRPr lang="en-US"/>
          </a:p>
        </p:txBody>
      </p:sp>
    </p:spTree>
    <p:extLst>
      <p:ext uri="{BB962C8B-B14F-4D97-AF65-F5344CB8AC3E}">
        <p14:creationId xmlns:p14="http://schemas.microsoft.com/office/powerpoint/2010/main" val="2474191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25</a:t>
            </a:fld>
            <a:endParaRPr lang="en-US"/>
          </a:p>
        </p:txBody>
      </p:sp>
    </p:spTree>
    <p:extLst>
      <p:ext uri="{BB962C8B-B14F-4D97-AF65-F5344CB8AC3E}">
        <p14:creationId xmlns:p14="http://schemas.microsoft.com/office/powerpoint/2010/main" val="189018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final exam topics - GROUPS - review session - </a:t>
            </a:r>
            <a:r>
              <a:rPr lang="en-US" sz="1200" b="0" i="0" kern="1200" dirty="0" err="1">
                <a:solidFill>
                  <a:schemeClr val="tx1"/>
                </a:solidFill>
                <a:effectLst/>
                <a:latin typeface="+mn-lt"/>
                <a:ea typeface="+mn-ea"/>
                <a:cs typeface="+mn-cs"/>
              </a:rPr>
              <a:t>friday</a:t>
            </a:r>
            <a:r>
              <a:rPr lang="en-US" sz="1200" b="0" i="0" kern="1200" dirty="0">
                <a:solidFill>
                  <a:schemeClr val="tx1"/>
                </a:solidFill>
                <a:effectLst/>
                <a:latin typeface="+mn-lt"/>
                <a:ea typeface="+mn-ea"/>
                <a:cs typeface="+mn-cs"/>
              </a:rPr>
              <a:t> group mixer during lecture? - seam carving preventative bug announcement</a:t>
            </a: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a:t>
            </a:fld>
            <a:endParaRPr lang="en-US"/>
          </a:p>
        </p:txBody>
      </p:sp>
    </p:spTree>
    <p:extLst>
      <p:ext uri="{BB962C8B-B14F-4D97-AF65-F5344CB8AC3E}">
        <p14:creationId xmlns:p14="http://schemas.microsoft.com/office/powerpoint/2010/main" val="216893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3220649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63776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ns vs 8,000,000 is like 1 sec vs 3 months</a:t>
            </a:r>
          </a:p>
          <a:p>
            <a:endParaRPr lang="en-US" dirty="0"/>
          </a:p>
          <a:p>
            <a:r>
              <a:rPr lang="en-US" dirty="0"/>
              <a:t>It’s faster to do:</a:t>
            </a:r>
          </a:p>
          <a:p>
            <a:pPr marL="171450" indent="-171450">
              <a:buFontTx/>
              <a:buChar char="-"/>
            </a:pPr>
            <a:r>
              <a:rPr lang="en-US" dirty="0"/>
              <a:t>5 million arithmetic ops than 1 disk access</a:t>
            </a:r>
          </a:p>
          <a:p>
            <a:pPr marL="171450" indent="-171450">
              <a:buFontTx/>
              <a:buChar char="-"/>
            </a:pPr>
            <a:r>
              <a:rPr lang="en-US" dirty="0"/>
              <a:t>2500 L2 cache accesses than 1 disk access</a:t>
            </a:r>
          </a:p>
          <a:p>
            <a:pPr marL="171450" indent="-171450">
              <a:buFontTx/>
              <a:buChar char="-"/>
            </a:pPr>
            <a:r>
              <a:rPr lang="en-US" dirty="0"/>
              <a:t>400 RAM accesses than 1 disk access</a:t>
            </a:r>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3478651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ns vs 8,000,000 is like 1 sec vs 3 months</a:t>
            </a:r>
          </a:p>
          <a:p>
            <a:endParaRPr lang="en-US" dirty="0"/>
          </a:p>
          <a:p>
            <a:r>
              <a:rPr lang="en-US" dirty="0"/>
              <a:t>It’s faster to do:</a:t>
            </a:r>
          </a:p>
          <a:p>
            <a:pPr marL="171450" indent="-171450">
              <a:buFontTx/>
              <a:buChar char="-"/>
            </a:pPr>
            <a:r>
              <a:rPr lang="en-US" dirty="0"/>
              <a:t>5 million arithmetic ops than 1 disk access</a:t>
            </a:r>
          </a:p>
          <a:p>
            <a:pPr marL="171450" indent="-171450">
              <a:buFontTx/>
              <a:buChar char="-"/>
            </a:pPr>
            <a:r>
              <a:rPr lang="en-US" dirty="0"/>
              <a:t>2500 L2 cache accesses than 1 disk access</a:t>
            </a:r>
          </a:p>
          <a:p>
            <a:pPr marL="171450" indent="-171450">
              <a:buFontTx/>
              <a:buChar char="-"/>
            </a:pPr>
            <a:r>
              <a:rPr lang="en-US" dirty="0"/>
              <a:t>400 RAM accesses than 1 disk access</a:t>
            </a:r>
          </a:p>
        </p:txBody>
      </p:sp>
      <p:sp>
        <p:nvSpPr>
          <p:cNvPr id="4" name="Slide Number Placeholder 3"/>
          <p:cNvSpPr>
            <a:spLocks noGrp="1"/>
          </p:cNvSpPr>
          <p:nvPr>
            <p:ph type="sldNum" sz="quarter" idx="10"/>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794426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tree entirely in RAM</a:t>
            </a:r>
          </a:p>
          <a:p>
            <a:r>
              <a:rPr lang="en-US" dirty="0"/>
              <a:t>Draw a tree who’s top node is on RAM and everything else is in disk</a:t>
            </a:r>
          </a:p>
        </p:txBody>
      </p:sp>
      <p:sp>
        <p:nvSpPr>
          <p:cNvPr id="4" name="Slide Number Placeholder 3"/>
          <p:cNvSpPr>
            <a:spLocks noGrp="1"/>
          </p:cNvSpPr>
          <p:nvPr>
            <p:ph type="sldNum" sz="quarter" idx="10"/>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2668808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tree entirely in RAM</a:t>
            </a:r>
          </a:p>
          <a:p>
            <a:r>
              <a:rPr lang="en-US" dirty="0"/>
              <a:t>Draw a tree who’s top node is on RAM and everything else is in disk</a:t>
            </a:r>
          </a:p>
        </p:txBody>
      </p:sp>
      <p:sp>
        <p:nvSpPr>
          <p:cNvPr id="4" name="Slide Number Placeholder 3"/>
          <p:cNvSpPr>
            <a:spLocks noGrp="1"/>
          </p:cNvSpPr>
          <p:nvPr>
            <p:ph type="sldNum" sz="quarter" idx="10"/>
          </p:nvPr>
        </p:nvSpPr>
        <p:spPr/>
        <p:txBody>
          <a:bodyPr/>
          <a:lstStyle/>
          <a:p>
            <a:fld id="{93B336D0-BB87-4158-9DDA-BA914A234D18}" type="slidenum">
              <a:rPr lang="en-US" smtClean="0"/>
              <a:t>11</a:t>
            </a:fld>
            <a:endParaRPr lang="en-US"/>
          </a:p>
        </p:txBody>
      </p:sp>
    </p:spTree>
    <p:extLst>
      <p:ext uri="{BB962C8B-B14F-4D97-AF65-F5344CB8AC3E}">
        <p14:creationId xmlns:p14="http://schemas.microsoft.com/office/powerpoint/2010/main" val="37648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13</a:t>
            </a:fld>
            <a:endParaRPr lang="en-US"/>
          </a:p>
        </p:txBody>
      </p:sp>
    </p:spTree>
    <p:extLst>
      <p:ext uri="{BB962C8B-B14F-4D97-AF65-F5344CB8AC3E}">
        <p14:creationId xmlns:p14="http://schemas.microsoft.com/office/powerpoint/2010/main" val="139802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5/27/20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5/27/20</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5/27/20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5/27/20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5/27/20</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5/27/20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5/27/20</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5/27/20</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5/27/20</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5/27/20</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5/27/20</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5/27/20</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4.png"/><Relationship Id="rId9" Type="http://schemas.openxmlformats.org/officeDocument/2006/relationships/customXml" Target="../ink/ink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0.png"/><Relationship Id="rId18" Type="http://schemas.openxmlformats.org/officeDocument/2006/relationships/customXml" Target="../ink/ink14.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customXml" Target="../ink/ink11.xml"/><Relationship Id="rId17" Type="http://schemas.openxmlformats.org/officeDocument/2006/relationships/image" Target="../media/image12.png"/><Relationship Id="rId2" Type="http://schemas.openxmlformats.org/officeDocument/2006/relationships/notesSlide" Target="../notesSlides/notesSlide13.xml"/><Relationship Id="rId16"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10.xml"/><Relationship Id="rId19" Type="http://schemas.openxmlformats.org/officeDocument/2006/relationships/image" Target="../media/image13.png"/><Relationship Id="rId4" Type="http://schemas.openxmlformats.org/officeDocument/2006/relationships/customXml" Target="../ink/ink7.xml"/><Relationship Id="rId9" Type="http://schemas.openxmlformats.org/officeDocument/2006/relationships/image" Target="../media/image8.png"/><Relationship Id="rId14" Type="http://schemas.openxmlformats.org/officeDocument/2006/relationships/customXml" Target="../ink/ink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B+ trees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32A7-E902-4D89-A7FA-832C3EF0871C}"/>
              </a:ext>
            </a:extLst>
          </p:cNvPr>
          <p:cNvSpPr>
            <a:spLocks noGrp="1"/>
          </p:cNvSpPr>
          <p:nvPr>
            <p:ph type="title"/>
          </p:nvPr>
        </p:nvSpPr>
        <p:spPr>
          <a:xfrm>
            <a:off x="566907" y="-50924"/>
            <a:ext cx="11187259" cy="1014667"/>
          </a:xfrm>
        </p:spPr>
        <p:txBody>
          <a:bodyPr>
            <a:normAutofit/>
          </a:bodyPr>
          <a:lstStyle/>
          <a:p>
            <a:r>
              <a:rPr lang="en-US" dirty="0"/>
              <a:t>Thought Experiment</a:t>
            </a:r>
          </a:p>
        </p:txBody>
      </p:sp>
      <p:sp>
        <p:nvSpPr>
          <p:cNvPr id="3" name="Content Placeholder 2">
            <a:extLst>
              <a:ext uri="{FF2B5EF4-FFF2-40B4-BE49-F238E27FC236}">
                <a16:creationId xmlns:a16="http://schemas.microsoft.com/office/drawing/2014/main" id="{E4C82C43-A4FC-4C06-B2B1-7877797F1D20}"/>
              </a:ext>
            </a:extLst>
          </p:cNvPr>
          <p:cNvSpPr>
            <a:spLocks noGrp="1"/>
          </p:cNvSpPr>
          <p:nvPr>
            <p:ph idx="1"/>
          </p:nvPr>
        </p:nvSpPr>
        <p:spPr>
          <a:xfrm>
            <a:off x="526879" y="744705"/>
            <a:ext cx="11187258" cy="995527"/>
          </a:xfrm>
        </p:spPr>
        <p:txBody>
          <a:bodyPr>
            <a:normAutofit lnSpcReduction="10000"/>
          </a:bodyPr>
          <a:lstStyle/>
          <a:p>
            <a:r>
              <a:rPr lang="en-US" dirty="0"/>
              <a:t>Suppose we have an AVL tree of height 50 (</a:t>
            </a:r>
            <a:r>
              <a:rPr lang="en-US" dirty="0" err="1"/>
              <a:t>looooots</a:t>
            </a:r>
            <a:r>
              <a:rPr lang="en-US" dirty="0"/>
              <a:t> of data – 2^50 nodes). What is the </a:t>
            </a:r>
            <a:r>
              <a:rPr lang="en-US" b="1" dirty="0"/>
              <a:t>best</a:t>
            </a:r>
            <a:r>
              <a:rPr lang="en-US" dirty="0"/>
              <a:t> case scenario for number of disk accesses to access a leaf? What is the </a:t>
            </a:r>
            <a:r>
              <a:rPr lang="en-US" b="1" dirty="0"/>
              <a:t>worst</a:t>
            </a:r>
            <a:r>
              <a:rPr lang="en-US" dirty="0"/>
              <a:t> case when accessing a leaf?</a:t>
            </a:r>
          </a:p>
        </p:txBody>
      </p:sp>
      <p:sp>
        <p:nvSpPr>
          <p:cNvPr id="4" name="Footer Placeholder 3">
            <a:extLst>
              <a:ext uri="{FF2B5EF4-FFF2-40B4-BE49-F238E27FC236}">
                <a16:creationId xmlns:a16="http://schemas.microsoft.com/office/drawing/2014/main" id="{4B66132D-B6FF-45D6-BBEE-127DA211BD0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516D24D-6839-4932-95CD-D1DF5DC2FAAA}"/>
              </a:ext>
            </a:extLst>
          </p:cNvPr>
          <p:cNvSpPr>
            <a:spLocks noGrp="1"/>
          </p:cNvSpPr>
          <p:nvPr>
            <p:ph type="sldNum" sz="quarter" idx="12"/>
          </p:nvPr>
        </p:nvSpPr>
        <p:spPr/>
        <p:txBody>
          <a:bodyPr/>
          <a:lstStyle/>
          <a:p>
            <a:fld id="{659665DE-58FC-41F4-AC58-2C90A5E00527}" type="slidenum">
              <a:rPr lang="en-US" smtClean="0"/>
              <a:t>10</a:t>
            </a:fld>
            <a:endParaRPr lang="en-US"/>
          </a:p>
        </p:txBody>
      </p:sp>
      <p:sp>
        <p:nvSpPr>
          <p:cNvPr id="7" name="Rectangle 6">
            <a:extLst>
              <a:ext uri="{FF2B5EF4-FFF2-40B4-BE49-F238E27FC236}">
                <a16:creationId xmlns:a16="http://schemas.microsoft.com/office/drawing/2014/main" id="{254EF528-2021-4C9D-BC45-CA8459287977}"/>
              </a:ext>
            </a:extLst>
          </p:cNvPr>
          <p:cNvSpPr/>
          <p:nvPr/>
        </p:nvSpPr>
        <p:spPr>
          <a:xfrm>
            <a:off x="3382667" y="2131953"/>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4D8E00C-0DBA-4D13-B1C8-78EF3FA5EC56}"/>
              </a:ext>
            </a:extLst>
          </p:cNvPr>
          <p:cNvSpPr/>
          <p:nvPr/>
        </p:nvSpPr>
        <p:spPr>
          <a:xfrm>
            <a:off x="2611618" y="2636871"/>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86F7093-3100-4062-9C24-8D652279EA8E}"/>
              </a:ext>
            </a:extLst>
          </p:cNvPr>
          <p:cNvSpPr/>
          <p:nvPr/>
        </p:nvSpPr>
        <p:spPr>
          <a:xfrm>
            <a:off x="2104981" y="3080662"/>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E4F6C81-CED4-42E6-9283-323C7748D790}"/>
              </a:ext>
            </a:extLst>
          </p:cNvPr>
          <p:cNvSpPr/>
          <p:nvPr/>
        </p:nvSpPr>
        <p:spPr>
          <a:xfrm>
            <a:off x="2992336" y="3080662"/>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B8B57E15-0D45-4B97-9DB8-CDBC46907AD2}"/>
              </a:ext>
            </a:extLst>
          </p:cNvPr>
          <p:cNvCxnSpPr>
            <a:stCxn id="62" idx="2"/>
            <a:endCxn id="63" idx="0"/>
          </p:cNvCxnSpPr>
          <p:nvPr/>
        </p:nvCxnSpPr>
        <p:spPr>
          <a:xfrm flipH="1">
            <a:off x="2227963" y="2845875"/>
            <a:ext cx="506637" cy="23478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9070CD-F0D4-4730-B1C5-558A51141A58}"/>
              </a:ext>
            </a:extLst>
          </p:cNvPr>
          <p:cNvCxnSpPr>
            <a:stCxn id="62" idx="2"/>
            <a:endCxn id="64" idx="0"/>
          </p:cNvCxnSpPr>
          <p:nvPr/>
        </p:nvCxnSpPr>
        <p:spPr>
          <a:xfrm>
            <a:off x="2734600" y="2845875"/>
            <a:ext cx="380718" cy="23478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5B10400-9F26-4879-81EE-E18A0D7F51FC}"/>
              </a:ext>
            </a:extLst>
          </p:cNvPr>
          <p:cNvSpPr/>
          <p:nvPr/>
        </p:nvSpPr>
        <p:spPr>
          <a:xfrm>
            <a:off x="4088641" y="2636871"/>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B744FF8-E830-4484-9961-CD512599B768}"/>
              </a:ext>
            </a:extLst>
          </p:cNvPr>
          <p:cNvSpPr/>
          <p:nvPr/>
        </p:nvSpPr>
        <p:spPr>
          <a:xfrm>
            <a:off x="3661377" y="3080489"/>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1C3D0385-505D-411B-9642-9EDB2C105660}"/>
              </a:ext>
            </a:extLst>
          </p:cNvPr>
          <p:cNvCxnSpPr>
            <a:stCxn id="51" idx="2"/>
            <a:endCxn id="52" idx="0"/>
          </p:cNvCxnSpPr>
          <p:nvPr/>
        </p:nvCxnSpPr>
        <p:spPr>
          <a:xfrm flipH="1">
            <a:off x="3784359" y="2845875"/>
            <a:ext cx="427264" cy="23461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5CCA0C-77CB-45BD-A267-9AC84E66BC55}"/>
              </a:ext>
            </a:extLst>
          </p:cNvPr>
          <p:cNvCxnSpPr>
            <a:stCxn id="62" idx="0"/>
            <a:endCxn id="7" idx="2"/>
          </p:cNvCxnSpPr>
          <p:nvPr/>
        </p:nvCxnSpPr>
        <p:spPr>
          <a:xfrm flipV="1">
            <a:off x="2734600" y="2340957"/>
            <a:ext cx="771049" cy="29591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D277CB-66B0-420A-A84C-F15EB9BF5EB9}"/>
              </a:ext>
            </a:extLst>
          </p:cNvPr>
          <p:cNvCxnSpPr>
            <a:stCxn id="51" idx="0"/>
            <a:endCxn id="7" idx="2"/>
          </p:cNvCxnSpPr>
          <p:nvPr/>
        </p:nvCxnSpPr>
        <p:spPr>
          <a:xfrm flipH="1" flipV="1">
            <a:off x="3505649" y="2340957"/>
            <a:ext cx="705974" cy="29591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31EBF9FD-FF54-49C0-BE20-A39AA77C983B}"/>
              </a:ext>
            </a:extLst>
          </p:cNvPr>
          <p:cNvSpPr/>
          <p:nvPr/>
        </p:nvSpPr>
        <p:spPr>
          <a:xfrm>
            <a:off x="1363399" y="1782214"/>
            <a:ext cx="3017981" cy="1626332"/>
          </a:xfrm>
          <a:prstGeom prst="rect">
            <a:avLst/>
          </a:prstGeom>
          <a:noFill/>
          <a:ln w="38100">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483FAA3A-C9E4-425F-8A19-DAB254568B78}"/>
              </a:ext>
            </a:extLst>
          </p:cNvPr>
          <p:cNvSpPr txBox="1"/>
          <p:nvPr/>
        </p:nvSpPr>
        <p:spPr>
          <a:xfrm>
            <a:off x="1370568" y="2614669"/>
            <a:ext cx="665567" cy="369332"/>
          </a:xfrm>
          <a:prstGeom prst="rect">
            <a:avLst/>
          </a:prstGeom>
          <a:noFill/>
        </p:spPr>
        <p:txBody>
          <a:bodyPr wrap="none" rtlCol="0">
            <a:spAutoFit/>
          </a:bodyPr>
          <a:lstStyle/>
          <a:p>
            <a:r>
              <a:rPr lang="en-US" dirty="0"/>
              <a:t>RAM</a:t>
            </a:r>
          </a:p>
        </p:txBody>
      </p:sp>
      <p:sp>
        <p:nvSpPr>
          <p:cNvPr id="129" name="TextBox 128">
            <a:extLst>
              <a:ext uri="{FF2B5EF4-FFF2-40B4-BE49-F238E27FC236}">
                <a16:creationId xmlns:a16="http://schemas.microsoft.com/office/drawing/2014/main" id="{7D213BBB-D3FE-4443-8A00-1616DFE974F6}"/>
              </a:ext>
            </a:extLst>
          </p:cNvPr>
          <p:cNvSpPr txBox="1"/>
          <p:nvPr/>
        </p:nvSpPr>
        <p:spPr>
          <a:xfrm>
            <a:off x="765158" y="4465041"/>
            <a:ext cx="598241" cy="369332"/>
          </a:xfrm>
          <a:prstGeom prst="rect">
            <a:avLst/>
          </a:prstGeom>
          <a:noFill/>
        </p:spPr>
        <p:txBody>
          <a:bodyPr wrap="none" rtlCol="0">
            <a:spAutoFit/>
          </a:bodyPr>
          <a:lstStyle/>
          <a:p>
            <a:r>
              <a:rPr lang="en-US" dirty="0"/>
              <a:t>Disk</a:t>
            </a:r>
          </a:p>
        </p:txBody>
      </p:sp>
      <p:sp>
        <p:nvSpPr>
          <p:cNvPr id="15" name="TextBox 14">
            <a:extLst>
              <a:ext uri="{FF2B5EF4-FFF2-40B4-BE49-F238E27FC236}">
                <a16:creationId xmlns:a16="http://schemas.microsoft.com/office/drawing/2014/main" id="{AD73A93D-CADC-D34B-85DB-D1EC0FBBF698}"/>
              </a:ext>
            </a:extLst>
          </p:cNvPr>
          <p:cNvSpPr txBox="1"/>
          <p:nvPr/>
        </p:nvSpPr>
        <p:spPr>
          <a:xfrm>
            <a:off x="7726815" y="2160296"/>
            <a:ext cx="4336753" cy="1631216"/>
          </a:xfrm>
          <a:prstGeom prst="rect">
            <a:avLst/>
          </a:prstGeom>
          <a:noFill/>
        </p:spPr>
        <p:txBody>
          <a:bodyPr wrap="square" rtlCol="0">
            <a:spAutoFit/>
          </a:bodyPr>
          <a:lstStyle/>
          <a:p>
            <a:r>
              <a:rPr lang="en-US" sz="2000" dirty="0"/>
              <a:t>Worst-case everything is disk and log(n) disk accesses (one for each node we look at).    </a:t>
            </a:r>
          </a:p>
          <a:p>
            <a:endParaRPr lang="en-US" sz="2000" dirty="0"/>
          </a:p>
          <a:p>
            <a:endParaRPr lang="en-US" sz="2000" dirty="0"/>
          </a:p>
        </p:txBody>
      </p:sp>
      <p:sp>
        <p:nvSpPr>
          <p:cNvPr id="16" name="TextBox 15">
            <a:extLst>
              <a:ext uri="{FF2B5EF4-FFF2-40B4-BE49-F238E27FC236}">
                <a16:creationId xmlns:a16="http://schemas.microsoft.com/office/drawing/2014/main" id="{33FBF60C-38DA-2140-A2C7-2C32FAADF29F}"/>
              </a:ext>
            </a:extLst>
          </p:cNvPr>
          <p:cNvSpPr txBox="1"/>
          <p:nvPr/>
        </p:nvSpPr>
        <p:spPr>
          <a:xfrm>
            <a:off x="1367850" y="2141803"/>
            <a:ext cx="1113125" cy="369332"/>
          </a:xfrm>
          <a:prstGeom prst="rect">
            <a:avLst/>
          </a:prstGeom>
          <a:noFill/>
        </p:spPr>
        <p:txBody>
          <a:bodyPr wrap="none" rtlCol="0">
            <a:spAutoFit/>
          </a:bodyPr>
          <a:lstStyle/>
          <a:p>
            <a:r>
              <a:rPr lang="en-US" dirty="0"/>
              <a:t>best case:</a:t>
            </a:r>
          </a:p>
        </p:txBody>
      </p:sp>
      <p:sp>
        <p:nvSpPr>
          <p:cNvPr id="17" name="TextBox 16">
            <a:extLst>
              <a:ext uri="{FF2B5EF4-FFF2-40B4-BE49-F238E27FC236}">
                <a16:creationId xmlns:a16="http://schemas.microsoft.com/office/drawing/2014/main" id="{153570CD-8E3F-8044-81CB-B83A9BE72833}"/>
              </a:ext>
            </a:extLst>
          </p:cNvPr>
          <p:cNvSpPr txBox="1"/>
          <p:nvPr/>
        </p:nvSpPr>
        <p:spPr>
          <a:xfrm>
            <a:off x="674177" y="3791512"/>
            <a:ext cx="1236877" cy="369332"/>
          </a:xfrm>
          <a:prstGeom prst="rect">
            <a:avLst/>
          </a:prstGeom>
          <a:noFill/>
        </p:spPr>
        <p:txBody>
          <a:bodyPr wrap="none" rtlCol="0">
            <a:spAutoFit/>
          </a:bodyPr>
          <a:lstStyle/>
          <a:p>
            <a:r>
              <a:rPr lang="en-US" dirty="0"/>
              <a:t>worst case:</a:t>
            </a:r>
          </a:p>
        </p:txBody>
      </p:sp>
      <p:sp>
        <p:nvSpPr>
          <p:cNvPr id="18" name="TextBox 17">
            <a:extLst>
              <a:ext uri="{FF2B5EF4-FFF2-40B4-BE49-F238E27FC236}">
                <a16:creationId xmlns:a16="http://schemas.microsoft.com/office/drawing/2014/main" id="{9D8A380F-95FF-484C-A46E-B38D1D9D73CC}"/>
              </a:ext>
            </a:extLst>
          </p:cNvPr>
          <p:cNvSpPr txBox="1"/>
          <p:nvPr/>
        </p:nvSpPr>
        <p:spPr>
          <a:xfrm>
            <a:off x="7752314" y="3205754"/>
            <a:ext cx="4336753" cy="3139321"/>
          </a:xfrm>
          <a:prstGeom prst="rect">
            <a:avLst/>
          </a:prstGeom>
          <a:noFill/>
        </p:spPr>
        <p:txBody>
          <a:bodyPr wrap="square" rtlCol="0">
            <a:spAutoFit/>
          </a:bodyPr>
          <a:lstStyle/>
          <a:p>
            <a:r>
              <a:rPr lang="en-US" dirty="0"/>
              <a:t>Recall that for object node-based structures (linked lists, binary trees, etc.) they are stored not contiguously in memory.  </a:t>
            </a:r>
          </a:p>
          <a:p>
            <a:endParaRPr lang="en-US" dirty="0"/>
          </a:p>
          <a:p>
            <a:r>
              <a:rPr lang="en-US" dirty="0"/>
              <a:t>It’s true that your computer will pull in a bunch of extra data from disk (called a page) just like we do for RAM going to the caches, when we access our current node, but because of how objects are stored in memory it’s very unlikely we’d pull in any other nodes in the tree.</a:t>
            </a:r>
          </a:p>
        </p:txBody>
      </p:sp>
      <p:sp>
        <p:nvSpPr>
          <p:cNvPr id="60" name="Rectangle 59">
            <a:extLst>
              <a:ext uri="{FF2B5EF4-FFF2-40B4-BE49-F238E27FC236}">
                <a16:creationId xmlns:a16="http://schemas.microsoft.com/office/drawing/2014/main" id="{64D31C80-A916-2A46-824A-B620A8D541E9}"/>
              </a:ext>
            </a:extLst>
          </p:cNvPr>
          <p:cNvSpPr/>
          <p:nvPr/>
        </p:nvSpPr>
        <p:spPr>
          <a:xfrm>
            <a:off x="3358765" y="3925563"/>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0894BCB-38BA-3440-84E5-3768CDE0A145}"/>
              </a:ext>
            </a:extLst>
          </p:cNvPr>
          <p:cNvSpPr/>
          <p:nvPr/>
        </p:nvSpPr>
        <p:spPr>
          <a:xfrm>
            <a:off x="2587716" y="4430481"/>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6C89A40-E95F-D44C-9606-9DB286D23037}"/>
              </a:ext>
            </a:extLst>
          </p:cNvPr>
          <p:cNvSpPr/>
          <p:nvPr/>
        </p:nvSpPr>
        <p:spPr>
          <a:xfrm>
            <a:off x="2081079" y="4874272"/>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3EE6CCF-32AA-1B45-BC7B-389C9098378E}"/>
              </a:ext>
            </a:extLst>
          </p:cNvPr>
          <p:cNvSpPr/>
          <p:nvPr/>
        </p:nvSpPr>
        <p:spPr>
          <a:xfrm>
            <a:off x="2968434" y="4874272"/>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FF272AFD-D35F-CF46-9875-30A85229BAEA}"/>
              </a:ext>
            </a:extLst>
          </p:cNvPr>
          <p:cNvCxnSpPr>
            <a:stCxn id="61" idx="2"/>
            <a:endCxn id="66" idx="0"/>
          </p:cNvCxnSpPr>
          <p:nvPr/>
        </p:nvCxnSpPr>
        <p:spPr>
          <a:xfrm flipH="1">
            <a:off x="2204061" y="4639485"/>
            <a:ext cx="506637" cy="23478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AD72C58-B143-8F40-A0D9-ABE338DF2825}"/>
              </a:ext>
            </a:extLst>
          </p:cNvPr>
          <p:cNvCxnSpPr>
            <a:stCxn id="61" idx="2"/>
            <a:endCxn id="71" idx="0"/>
          </p:cNvCxnSpPr>
          <p:nvPr/>
        </p:nvCxnSpPr>
        <p:spPr>
          <a:xfrm>
            <a:off x="2710698" y="4639485"/>
            <a:ext cx="380718" cy="23478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83B2D087-8A7A-E348-B61B-E9AD430CF82B}"/>
              </a:ext>
            </a:extLst>
          </p:cNvPr>
          <p:cNvSpPr/>
          <p:nvPr/>
        </p:nvSpPr>
        <p:spPr>
          <a:xfrm>
            <a:off x="4064739" y="4430481"/>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6710C83-7EC4-E447-847D-010FCB538E7C}"/>
              </a:ext>
            </a:extLst>
          </p:cNvPr>
          <p:cNvSpPr/>
          <p:nvPr/>
        </p:nvSpPr>
        <p:spPr>
          <a:xfrm>
            <a:off x="3637475" y="4874099"/>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2F41BD3A-B18F-B24B-B5F0-C7E19792EC9F}"/>
              </a:ext>
            </a:extLst>
          </p:cNvPr>
          <p:cNvCxnSpPr>
            <a:stCxn id="75" idx="2"/>
            <a:endCxn id="76" idx="0"/>
          </p:cNvCxnSpPr>
          <p:nvPr/>
        </p:nvCxnSpPr>
        <p:spPr>
          <a:xfrm flipH="1">
            <a:off x="3760457" y="4639485"/>
            <a:ext cx="427264" cy="23461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15A8D3C-37F1-2B48-A959-7011B242A252}"/>
              </a:ext>
            </a:extLst>
          </p:cNvPr>
          <p:cNvCxnSpPr>
            <a:stCxn id="61" idx="0"/>
            <a:endCxn id="60" idx="2"/>
          </p:cNvCxnSpPr>
          <p:nvPr/>
        </p:nvCxnSpPr>
        <p:spPr>
          <a:xfrm flipV="1">
            <a:off x="2710698" y="4134567"/>
            <a:ext cx="771049" cy="29591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0F10340-5EBB-744D-B53D-1DC1D7B27523}"/>
              </a:ext>
            </a:extLst>
          </p:cNvPr>
          <p:cNvCxnSpPr>
            <a:stCxn id="75" idx="0"/>
            <a:endCxn id="60" idx="2"/>
          </p:cNvCxnSpPr>
          <p:nvPr/>
        </p:nvCxnSpPr>
        <p:spPr>
          <a:xfrm flipH="1" flipV="1">
            <a:off x="3481747" y="4134567"/>
            <a:ext cx="705974" cy="29591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7D42481-9160-D84F-AF98-2124E5EBDB8D}"/>
              </a:ext>
            </a:extLst>
          </p:cNvPr>
          <p:cNvSpPr/>
          <p:nvPr/>
        </p:nvSpPr>
        <p:spPr>
          <a:xfrm>
            <a:off x="128432" y="3575824"/>
            <a:ext cx="7403336" cy="1626332"/>
          </a:xfrm>
          <a:prstGeom prst="rect">
            <a:avLst/>
          </a:prstGeom>
          <a:noFill/>
          <a:ln w="38100">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46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par>
                                <p:cTn id="31" presetID="10"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fade">
                                      <p:cBhvr>
                                        <p:cTn id="65" dur="500"/>
                                        <p:tgtEl>
                                          <p:spTgt spid="71"/>
                                        </p:tgtEl>
                                      </p:cBhvr>
                                    </p:animEffect>
                                  </p:childTnLst>
                                </p:cTn>
                              </p:par>
                              <p:par>
                                <p:cTn id="66" presetID="10" presetClass="entr" presetSubtype="0" fill="hold"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500"/>
                                        <p:tgtEl>
                                          <p:spTgt spid="76"/>
                                        </p:tgtEl>
                                      </p:cBhvr>
                                    </p:animEffect>
                                  </p:childTnLst>
                                </p:cTn>
                              </p:par>
                              <p:par>
                                <p:cTn id="78" presetID="10" presetClass="entr" presetSubtype="0" fill="hold" nodeType="with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500"/>
                                        <p:tgtEl>
                                          <p:spTgt spid="77"/>
                                        </p:tgtEl>
                                      </p:cBhvr>
                                    </p:animEffect>
                                  </p:childTnLst>
                                </p:cTn>
                              </p:par>
                              <p:par>
                                <p:cTn id="81" presetID="10" presetClass="entr" presetSubtype="0" fill="hold" nodeType="with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10" presetClass="entr" presetSubtype="0" fill="hold" nodeType="withEffect">
                                  <p:stCondLst>
                                    <p:cond delay="0"/>
                                  </p:stCondLst>
                                  <p:childTnLst>
                                    <p:set>
                                      <p:cBhvr>
                                        <p:cTn id="85" dur="1" fill="hold">
                                          <p:stCondLst>
                                            <p:cond delay="0"/>
                                          </p:stCondLst>
                                        </p:cTn>
                                        <p:tgtEl>
                                          <p:spTgt spid="79"/>
                                        </p:tgtEl>
                                        <p:attrNameLst>
                                          <p:attrName>style.visibility</p:attrName>
                                        </p:attrNameLst>
                                      </p:cBhvr>
                                      <p:to>
                                        <p:strVal val="visible"/>
                                      </p:to>
                                    </p:set>
                                    <p:animEffect transition="in" filter="fade">
                                      <p:cBhvr>
                                        <p:cTn id="8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2" grpId="0" animBg="1"/>
      <p:bldP spid="63" grpId="0" animBg="1"/>
      <p:bldP spid="64" grpId="0" animBg="1"/>
      <p:bldP spid="51" grpId="0" animBg="1"/>
      <p:bldP spid="52" grpId="0" animBg="1"/>
      <p:bldP spid="107" grpId="0" animBg="1"/>
      <p:bldP spid="128" grpId="0"/>
      <p:bldP spid="129" grpId="0"/>
      <p:bldP spid="60" grpId="0" animBg="1"/>
      <p:bldP spid="61" grpId="0" animBg="1"/>
      <p:bldP spid="66" grpId="0" animBg="1"/>
      <p:bldP spid="71" grpId="0" animBg="1"/>
      <p:bldP spid="75" grpId="0" animBg="1"/>
      <p:bldP spid="76"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32A7-E902-4D89-A7FA-832C3EF0871C}"/>
              </a:ext>
            </a:extLst>
          </p:cNvPr>
          <p:cNvSpPr>
            <a:spLocks noGrp="1"/>
          </p:cNvSpPr>
          <p:nvPr>
            <p:ph type="title"/>
          </p:nvPr>
        </p:nvSpPr>
        <p:spPr>
          <a:xfrm>
            <a:off x="566907" y="-50924"/>
            <a:ext cx="11187259" cy="1014667"/>
          </a:xfrm>
        </p:spPr>
        <p:txBody>
          <a:bodyPr>
            <a:normAutofit/>
          </a:bodyPr>
          <a:lstStyle/>
          <a:p>
            <a:r>
              <a:rPr lang="en-US" dirty="0"/>
              <a:t>Thought Experiment</a:t>
            </a:r>
          </a:p>
        </p:txBody>
      </p:sp>
      <p:sp>
        <p:nvSpPr>
          <p:cNvPr id="3" name="Content Placeholder 2">
            <a:extLst>
              <a:ext uri="{FF2B5EF4-FFF2-40B4-BE49-F238E27FC236}">
                <a16:creationId xmlns:a16="http://schemas.microsoft.com/office/drawing/2014/main" id="{E4C82C43-A4FC-4C06-B2B1-7877797F1D20}"/>
              </a:ext>
            </a:extLst>
          </p:cNvPr>
          <p:cNvSpPr>
            <a:spLocks noGrp="1"/>
          </p:cNvSpPr>
          <p:nvPr>
            <p:ph idx="1"/>
          </p:nvPr>
        </p:nvSpPr>
        <p:spPr>
          <a:xfrm>
            <a:off x="526879" y="744705"/>
            <a:ext cx="11187258" cy="995527"/>
          </a:xfrm>
        </p:spPr>
        <p:txBody>
          <a:bodyPr>
            <a:normAutofit lnSpcReduction="10000"/>
          </a:bodyPr>
          <a:lstStyle/>
          <a:p>
            <a:r>
              <a:rPr lang="en-US" dirty="0"/>
              <a:t>Suppose we have an AVL tree of height 50 (</a:t>
            </a:r>
            <a:r>
              <a:rPr lang="en-US" dirty="0" err="1"/>
              <a:t>looooots</a:t>
            </a:r>
            <a:r>
              <a:rPr lang="en-US" dirty="0"/>
              <a:t> of data – 2^50 nodes). What is the </a:t>
            </a:r>
            <a:r>
              <a:rPr lang="en-US" b="1" dirty="0"/>
              <a:t>best</a:t>
            </a:r>
            <a:r>
              <a:rPr lang="en-US" dirty="0"/>
              <a:t> case scenario for number of disk accesses to access a leaf? What is the </a:t>
            </a:r>
            <a:r>
              <a:rPr lang="en-US" b="1" dirty="0"/>
              <a:t>worst</a:t>
            </a:r>
            <a:r>
              <a:rPr lang="en-US" dirty="0"/>
              <a:t> case when accessing a leaf?</a:t>
            </a:r>
          </a:p>
        </p:txBody>
      </p:sp>
      <p:sp>
        <p:nvSpPr>
          <p:cNvPr id="4" name="Footer Placeholder 3">
            <a:extLst>
              <a:ext uri="{FF2B5EF4-FFF2-40B4-BE49-F238E27FC236}">
                <a16:creationId xmlns:a16="http://schemas.microsoft.com/office/drawing/2014/main" id="{4B66132D-B6FF-45D6-BBEE-127DA211BD0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516D24D-6839-4932-95CD-D1DF5DC2FAAA}"/>
              </a:ext>
            </a:extLst>
          </p:cNvPr>
          <p:cNvSpPr>
            <a:spLocks noGrp="1"/>
          </p:cNvSpPr>
          <p:nvPr>
            <p:ph type="sldNum" sz="quarter" idx="12"/>
          </p:nvPr>
        </p:nvSpPr>
        <p:spPr/>
        <p:txBody>
          <a:bodyPr/>
          <a:lstStyle/>
          <a:p>
            <a:fld id="{659665DE-58FC-41F4-AC58-2C90A5E00527}" type="slidenum">
              <a:rPr lang="en-US" smtClean="0"/>
              <a:t>11</a:t>
            </a:fld>
            <a:endParaRPr lang="en-US"/>
          </a:p>
        </p:txBody>
      </p:sp>
      <p:sp>
        <p:nvSpPr>
          <p:cNvPr id="7" name="Rectangle 6">
            <a:extLst>
              <a:ext uri="{FF2B5EF4-FFF2-40B4-BE49-F238E27FC236}">
                <a16:creationId xmlns:a16="http://schemas.microsoft.com/office/drawing/2014/main" id="{254EF528-2021-4C9D-BC45-CA8459287977}"/>
              </a:ext>
            </a:extLst>
          </p:cNvPr>
          <p:cNvSpPr/>
          <p:nvPr/>
        </p:nvSpPr>
        <p:spPr>
          <a:xfrm>
            <a:off x="3382667" y="2131953"/>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4D8E00C-0DBA-4D13-B1C8-78EF3FA5EC56}"/>
              </a:ext>
            </a:extLst>
          </p:cNvPr>
          <p:cNvSpPr/>
          <p:nvPr/>
        </p:nvSpPr>
        <p:spPr>
          <a:xfrm>
            <a:off x="2611618" y="2636871"/>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86F7093-3100-4062-9C24-8D652279EA8E}"/>
              </a:ext>
            </a:extLst>
          </p:cNvPr>
          <p:cNvSpPr/>
          <p:nvPr/>
        </p:nvSpPr>
        <p:spPr>
          <a:xfrm>
            <a:off x="2104981" y="3080662"/>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E4F6C81-CED4-42E6-9283-323C7748D790}"/>
              </a:ext>
            </a:extLst>
          </p:cNvPr>
          <p:cNvSpPr/>
          <p:nvPr/>
        </p:nvSpPr>
        <p:spPr>
          <a:xfrm>
            <a:off x="2992336" y="3080662"/>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a:extLst>
              <a:ext uri="{FF2B5EF4-FFF2-40B4-BE49-F238E27FC236}">
                <a16:creationId xmlns:a16="http://schemas.microsoft.com/office/drawing/2014/main" id="{B8B57E15-0D45-4B97-9DB8-CDBC46907AD2}"/>
              </a:ext>
            </a:extLst>
          </p:cNvPr>
          <p:cNvCxnSpPr>
            <a:stCxn id="62" idx="2"/>
            <a:endCxn id="63" idx="0"/>
          </p:cNvCxnSpPr>
          <p:nvPr/>
        </p:nvCxnSpPr>
        <p:spPr>
          <a:xfrm flipH="1">
            <a:off x="2227963" y="2845875"/>
            <a:ext cx="506637" cy="23478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19070CD-F0D4-4730-B1C5-558A51141A58}"/>
              </a:ext>
            </a:extLst>
          </p:cNvPr>
          <p:cNvCxnSpPr>
            <a:stCxn id="62" idx="2"/>
            <a:endCxn id="64" idx="0"/>
          </p:cNvCxnSpPr>
          <p:nvPr/>
        </p:nvCxnSpPr>
        <p:spPr>
          <a:xfrm>
            <a:off x="2734600" y="2845875"/>
            <a:ext cx="380718" cy="23478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A5B10400-9F26-4879-81EE-E18A0D7F51FC}"/>
              </a:ext>
            </a:extLst>
          </p:cNvPr>
          <p:cNvSpPr/>
          <p:nvPr/>
        </p:nvSpPr>
        <p:spPr>
          <a:xfrm>
            <a:off x="4088641" y="2636871"/>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B744FF8-E830-4484-9961-CD512599B768}"/>
              </a:ext>
            </a:extLst>
          </p:cNvPr>
          <p:cNvSpPr/>
          <p:nvPr/>
        </p:nvSpPr>
        <p:spPr>
          <a:xfrm>
            <a:off x="3661377" y="3080489"/>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1C3D0385-505D-411B-9642-9EDB2C105660}"/>
              </a:ext>
            </a:extLst>
          </p:cNvPr>
          <p:cNvCxnSpPr>
            <a:stCxn id="51" idx="2"/>
            <a:endCxn id="52" idx="0"/>
          </p:cNvCxnSpPr>
          <p:nvPr/>
        </p:nvCxnSpPr>
        <p:spPr>
          <a:xfrm flipH="1">
            <a:off x="3784359" y="2845875"/>
            <a:ext cx="427264" cy="23461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15CCA0C-77CB-45BD-A267-9AC84E66BC55}"/>
              </a:ext>
            </a:extLst>
          </p:cNvPr>
          <p:cNvCxnSpPr>
            <a:stCxn id="62" idx="0"/>
            <a:endCxn id="7" idx="2"/>
          </p:cNvCxnSpPr>
          <p:nvPr/>
        </p:nvCxnSpPr>
        <p:spPr>
          <a:xfrm flipV="1">
            <a:off x="2734600" y="2340957"/>
            <a:ext cx="771049" cy="29591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6D277CB-66B0-420A-A84C-F15EB9BF5EB9}"/>
              </a:ext>
            </a:extLst>
          </p:cNvPr>
          <p:cNvCxnSpPr>
            <a:stCxn id="51" idx="0"/>
            <a:endCxn id="7" idx="2"/>
          </p:cNvCxnSpPr>
          <p:nvPr/>
        </p:nvCxnSpPr>
        <p:spPr>
          <a:xfrm flipH="1" flipV="1">
            <a:off x="3505649" y="2340957"/>
            <a:ext cx="705974" cy="29591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31EBF9FD-FF54-49C0-BE20-A39AA77C983B}"/>
              </a:ext>
            </a:extLst>
          </p:cNvPr>
          <p:cNvSpPr/>
          <p:nvPr/>
        </p:nvSpPr>
        <p:spPr>
          <a:xfrm>
            <a:off x="1363399" y="1782214"/>
            <a:ext cx="3017981" cy="1626332"/>
          </a:xfrm>
          <a:prstGeom prst="rect">
            <a:avLst/>
          </a:prstGeom>
          <a:noFill/>
          <a:ln w="38100">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483FAA3A-C9E4-425F-8A19-DAB254568B78}"/>
              </a:ext>
            </a:extLst>
          </p:cNvPr>
          <p:cNvSpPr txBox="1"/>
          <p:nvPr/>
        </p:nvSpPr>
        <p:spPr>
          <a:xfrm>
            <a:off x="1370568" y="2614669"/>
            <a:ext cx="665567" cy="369332"/>
          </a:xfrm>
          <a:prstGeom prst="rect">
            <a:avLst/>
          </a:prstGeom>
          <a:noFill/>
        </p:spPr>
        <p:txBody>
          <a:bodyPr wrap="none" rtlCol="0">
            <a:spAutoFit/>
          </a:bodyPr>
          <a:lstStyle/>
          <a:p>
            <a:r>
              <a:rPr lang="en-US" dirty="0"/>
              <a:t>RAM</a:t>
            </a:r>
          </a:p>
        </p:txBody>
      </p:sp>
      <p:sp>
        <p:nvSpPr>
          <p:cNvPr id="129" name="TextBox 128">
            <a:extLst>
              <a:ext uri="{FF2B5EF4-FFF2-40B4-BE49-F238E27FC236}">
                <a16:creationId xmlns:a16="http://schemas.microsoft.com/office/drawing/2014/main" id="{7D213BBB-D3FE-4443-8A00-1616DFE974F6}"/>
              </a:ext>
            </a:extLst>
          </p:cNvPr>
          <p:cNvSpPr txBox="1"/>
          <p:nvPr/>
        </p:nvSpPr>
        <p:spPr>
          <a:xfrm>
            <a:off x="765158" y="4465041"/>
            <a:ext cx="598241" cy="369332"/>
          </a:xfrm>
          <a:prstGeom prst="rect">
            <a:avLst/>
          </a:prstGeom>
          <a:noFill/>
        </p:spPr>
        <p:txBody>
          <a:bodyPr wrap="none" rtlCol="0">
            <a:spAutoFit/>
          </a:bodyPr>
          <a:lstStyle/>
          <a:p>
            <a:r>
              <a:rPr lang="en-US" dirty="0"/>
              <a:t>Disk</a:t>
            </a:r>
          </a:p>
        </p:txBody>
      </p:sp>
      <p:sp>
        <p:nvSpPr>
          <p:cNvPr id="15" name="TextBox 14">
            <a:extLst>
              <a:ext uri="{FF2B5EF4-FFF2-40B4-BE49-F238E27FC236}">
                <a16:creationId xmlns:a16="http://schemas.microsoft.com/office/drawing/2014/main" id="{AD73A93D-CADC-D34B-85DB-D1EC0FBBF698}"/>
              </a:ext>
            </a:extLst>
          </p:cNvPr>
          <p:cNvSpPr txBox="1"/>
          <p:nvPr/>
        </p:nvSpPr>
        <p:spPr>
          <a:xfrm>
            <a:off x="7726815" y="2160296"/>
            <a:ext cx="4336753" cy="1631216"/>
          </a:xfrm>
          <a:prstGeom prst="rect">
            <a:avLst/>
          </a:prstGeom>
          <a:noFill/>
        </p:spPr>
        <p:txBody>
          <a:bodyPr wrap="square" rtlCol="0">
            <a:spAutoFit/>
          </a:bodyPr>
          <a:lstStyle/>
          <a:p>
            <a:r>
              <a:rPr lang="en-US" sz="2000" dirty="0"/>
              <a:t>Worst-case everything is disk and log(n) disk accesses (one for each node we look at).    </a:t>
            </a:r>
          </a:p>
          <a:p>
            <a:endParaRPr lang="en-US" sz="2000" dirty="0"/>
          </a:p>
          <a:p>
            <a:endParaRPr lang="en-US" sz="2000" dirty="0"/>
          </a:p>
        </p:txBody>
      </p:sp>
      <p:sp>
        <p:nvSpPr>
          <p:cNvPr id="16" name="TextBox 15">
            <a:extLst>
              <a:ext uri="{FF2B5EF4-FFF2-40B4-BE49-F238E27FC236}">
                <a16:creationId xmlns:a16="http://schemas.microsoft.com/office/drawing/2014/main" id="{33FBF60C-38DA-2140-A2C7-2C32FAADF29F}"/>
              </a:ext>
            </a:extLst>
          </p:cNvPr>
          <p:cNvSpPr txBox="1"/>
          <p:nvPr/>
        </p:nvSpPr>
        <p:spPr>
          <a:xfrm>
            <a:off x="1367850" y="2141803"/>
            <a:ext cx="1113125" cy="369332"/>
          </a:xfrm>
          <a:prstGeom prst="rect">
            <a:avLst/>
          </a:prstGeom>
          <a:noFill/>
        </p:spPr>
        <p:txBody>
          <a:bodyPr wrap="none" rtlCol="0">
            <a:spAutoFit/>
          </a:bodyPr>
          <a:lstStyle/>
          <a:p>
            <a:r>
              <a:rPr lang="en-US" dirty="0"/>
              <a:t>best case:</a:t>
            </a:r>
          </a:p>
        </p:txBody>
      </p:sp>
      <p:sp>
        <p:nvSpPr>
          <p:cNvPr id="17" name="TextBox 16">
            <a:extLst>
              <a:ext uri="{FF2B5EF4-FFF2-40B4-BE49-F238E27FC236}">
                <a16:creationId xmlns:a16="http://schemas.microsoft.com/office/drawing/2014/main" id="{153570CD-8E3F-8044-81CB-B83A9BE72833}"/>
              </a:ext>
            </a:extLst>
          </p:cNvPr>
          <p:cNvSpPr txBox="1"/>
          <p:nvPr/>
        </p:nvSpPr>
        <p:spPr>
          <a:xfrm>
            <a:off x="674177" y="3791512"/>
            <a:ext cx="1236877" cy="369332"/>
          </a:xfrm>
          <a:prstGeom prst="rect">
            <a:avLst/>
          </a:prstGeom>
          <a:noFill/>
        </p:spPr>
        <p:txBody>
          <a:bodyPr wrap="none" rtlCol="0">
            <a:spAutoFit/>
          </a:bodyPr>
          <a:lstStyle/>
          <a:p>
            <a:r>
              <a:rPr lang="en-US" dirty="0"/>
              <a:t>worst case:</a:t>
            </a:r>
          </a:p>
        </p:txBody>
      </p:sp>
      <p:sp>
        <p:nvSpPr>
          <p:cNvPr id="18" name="TextBox 17">
            <a:extLst>
              <a:ext uri="{FF2B5EF4-FFF2-40B4-BE49-F238E27FC236}">
                <a16:creationId xmlns:a16="http://schemas.microsoft.com/office/drawing/2014/main" id="{9D8A380F-95FF-484C-A46E-B38D1D9D73CC}"/>
              </a:ext>
            </a:extLst>
          </p:cNvPr>
          <p:cNvSpPr txBox="1"/>
          <p:nvPr/>
        </p:nvSpPr>
        <p:spPr>
          <a:xfrm>
            <a:off x="7752314" y="3205754"/>
            <a:ext cx="4336753" cy="3139321"/>
          </a:xfrm>
          <a:prstGeom prst="rect">
            <a:avLst/>
          </a:prstGeom>
          <a:noFill/>
        </p:spPr>
        <p:txBody>
          <a:bodyPr wrap="square" rtlCol="0">
            <a:spAutoFit/>
          </a:bodyPr>
          <a:lstStyle/>
          <a:p>
            <a:r>
              <a:rPr lang="en-US" dirty="0"/>
              <a:t>Recall that for object node-based structures (linked lists, binary trees, etc.) they are stored not contiguously in memory.  </a:t>
            </a:r>
          </a:p>
          <a:p>
            <a:endParaRPr lang="en-US" dirty="0"/>
          </a:p>
          <a:p>
            <a:r>
              <a:rPr lang="en-US" dirty="0"/>
              <a:t>It’s true that your computer will pull in a bunch of extra data from disk (called a page) just like we do for RAM going to the caches, when we access our current node, but because of how objects are stored in memory it’s very unlikely we’d pull in any other nodes in the tree.</a:t>
            </a:r>
          </a:p>
        </p:txBody>
      </p:sp>
      <p:sp>
        <p:nvSpPr>
          <p:cNvPr id="60" name="Rectangle 59">
            <a:extLst>
              <a:ext uri="{FF2B5EF4-FFF2-40B4-BE49-F238E27FC236}">
                <a16:creationId xmlns:a16="http://schemas.microsoft.com/office/drawing/2014/main" id="{64D31C80-A916-2A46-824A-B620A8D541E9}"/>
              </a:ext>
            </a:extLst>
          </p:cNvPr>
          <p:cNvSpPr/>
          <p:nvPr/>
        </p:nvSpPr>
        <p:spPr>
          <a:xfrm>
            <a:off x="3358765" y="3925563"/>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0894BCB-38BA-3440-84E5-3768CDE0A145}"/>
              </a:ext>
            </a:extLst>
          </p:cNvPr>
          <p:cNvSpPr/>
          <p:nvPr/>
        </p:nvSpPr>
        <p:spPr>
          <a:xfrm>
            <a:off x="2587716" y="4430481"/>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6C89A40-E95F-D44C-9606-9DB286D23037}"/>
              </a:ext>
            </a:extLst>
          </p:cNvPr>
          <p:cNvSpPr/>
          <p:nvPr/>
        </p:nvSpPr>
        <p:spPr>
          <a:xfrm>
            <a:off x="2081079" y="4874272"/>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53EE6CCF-32AA-1B45-BC7B-389C9098378E}"/>
              </a:ext>
            </a:extLst>
          </p:cNvPr>
          <p:cNvSpPr/>
          <p:nvPr/>
        </p:nvSpPr>
        <p:spPr>
          <a:xfrm>
            <a:off x="2968434" y="4874272"/>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FF272AFD-D35F-CF46-9875-30A85229BAEA}"/>
              </a:ext>
            </a:extLst>
          </p:cNvPr>
          <p:cNvCxnSpPr>
            <a:stCxn id="61" idx="2"/>
            <a:endCxn id="66" idx="0"/>
          </p:cNvCxnSpPr>
          <p:nvPr/>
        </p:nvCxnSpPr>
        <p:spPr>
          <a:xfrm flipH="1">
            <a:off x="2204061" y="4639485"/>
            <a:ext cx="506637" cy="23478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AD72C58-B143-8F40-A0D9-ABE338DF2825}"/>
              </a:ext>
            </a:extLst>
          </p:cNvPr>
          <p:cNvCxnSpPr>
            <a:stCxn id="61" idx="2"/>
            <a:endCxn id="71" idx="0"/>
          </p:cNvCxnSpPr>
          <p:nvPr/>
        </p:nvCxnSpPr>
        <p:spPr>
          <a:xfrm>
            <a:off x="2710698" y="4639485"/>
            <a:ext cx="380718" cy="23478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83B2D087-8A7A-E348-B61B-E9AD430CF82B}"/>
              </a:ext>
            </a:extLst>
          </p:cNvPr>
          <p:cNvSpPr/>
          <p:nvPr/>
        </p:nvSpPr>
        <p:spPr>
          <a:xfrm>
            <a:off x="4064739" y="4430481"/>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6710C83-7EC4-E447-847D-010FCB538E7C}"/>
              </a:ext>
            </a:extLst>
          </p:cNvPr>
          <p:cNvSpPr/>
          <p:nvPr/>
        </p:nvSpPr>
        <p:spPr>
          <a:xfrm>
            <a:off x="3637475" y="4874099"/>
            <a:ext cx="245963" cy="20900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a:extLst>
              <a:ext uri="{FF2B5EF4-FFF2-40B4-BE49-F238E27FC236}">
                <a16:creationId xmlns:a16="http://schemas.microsoft.com/office/drawing/2014/main" id="{2F41BD3A-B18F-B24B-B5F0-C7E19792EC9F}"/>
              </a:ext>
            </a:extLst>
          </p:cNvPr>
          <p:cNvCxnSpPr>
            <a:stCxn id="75" idx="2"/>
            <a:endCxn id="76" idx="0"/>
          </p:cNvCxnSpPr>
          <p:nvPr/>
        </p:nvCxnSpPr>
        <p:spPr>
          <a:xfrm flipH="1">
            <a:off x="3760457" y="4639485"/>
            <a:ext cx="427264" cy="23461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15A8D3C-37F1-2B48-A959-7011B242A252}"/>
              </a:ext>
            </a:extLst>
          </p:cNvPr>
          <p:cNvCxnSpPr>
            <a:stCxn id="61" idx="0"/>
            <a:endCxn id="60" idx="2"/>
          </p:cNvCxnSpPr>
          <p:nvPr/>
        </p:nvCxnSpPr>
        <p:spPr>
          <a:xfrm flipV="1">
            <a:off x="2710698" y="4134567"/>
            <a:ext cx="771049" cy="29591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0F10340-5EBB-744D-B53D-1DC1D7B27523}"/>
              </a:ext>
            </a:extLst>
          </p:cNvPr>
          <p:cNvCxnSpPr>
            <a:stCxn id="75" idx="0"/>
            <a:endCxn id="60" idx="2"/>
          </p:cNvCxnSpPr>
          <p:nvPr/>
        </p:nvCxnSpPr>
        <p:spPr>
          <a:xfrm flipH="1" flipV="1">
            <a:off x="3481747" y="4134567"/>
            <a:ext cx="705974" cy="29591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7D42481-9160-D84F-AF98-2124E5EBDB8D}"/>
              </a:ext>
            </a:extLst>
          </p:cNvPr>
          <p:cNvSpPr/>
          <p:nvPr/>
        </p:nvSpPr>
        <p:spPr>
          <a:xfrm>
            <a:off x="128432" y="3575824"/>
            <a:ext cx="7403336" cy="1626332"/>
          </a:xfrm>
          <a:prstGeom prst="rect">
            <a:avLst/>
          </a:prstGeom>
          <a:noFill/>
          <a:ln w="38100">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81709E7-AD93-414C-9F1E-896C207E635C}"/>
              </a:ext>
            </a:extLst>
          </p:cNvPr>
          <p:cNvSpPr txBox="1"/>
          <p:nvPr/>
        </p:nvSpPr>
        <p:spPr>
          <a:xfrm>
            <a:off x="140982" y="5255658"/>
            <a:ext cx="7585833" cy="1754326"/>
          </a:xfrm>
          <a:prstGeom prst="rect">
            <a:avLst/>
          </a:prstGeom>
          <a:noFill/>
        </p:spPr>
        <p:txBody>
          <a:bodyPr wrap="square" rtlCol="0">
            <a:spAutoFit/>
          </a:bodyPr>
          <a:lstStyle/>
          <a:p>
            <a:r>
              <a:rPr lang="en-US" dirty="0"/>
              <a:t>Takeaway: It is inevitable that some data will be stored on disk that we have to look up when we have so much data that it can’t all fit in RAM.  </a:t>
            </a:r>
          </a:p>
          <a:p>
            <a:endParaRPr lang="en-US" dirty="0"/>
          </a:p>
          <a:p>
            <a:r>
              <a:rPr lang="en-US" b="1" dirty="0"/>
              <a:t>We’re going to try to optimize a dictionary/database data structure to make as few disk accesses as possible (ideal for large amounts of data)</a:t>
            </a:r>
          </a:p>
          <a:p>
            <a:endParaRPr lang="en-US" dirty="0"/>
          </a:p>
        </p:txBody>
      </p:sp>
    </p:spTree>
    <p:extLst>
      <p:ext uri="{BB962C8B-B14F-4D97-AF65-F5344CB8AC3E}">
        <p14:creationId xmlns:p14="http://schemas.microsoft.com/office/powerpoint/2010/main" val="199549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500"/>
                                        <p:tgtEl>
                                          <p:spTgt spid="1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fade">
                                      <p:cBhvr>
                                        <p:cTn id="10" dur="500"/>
                                        <p:tgtEl>
                                          <p:spTgt spid="10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500"/>
                                        <p:tgtEl>
                                          <p:spTgt spid="6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nodeType="with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fade">
                                      <p:cBhvr>
                                        <p:cTn id="30" dur="500"/>
                                        <p:tgtEl>
                                          <p:spTgt spid="68"/>
                                        </p:tgtEl>
                                      </p:cBhvr>
                                    </p:animEffect>
                                  </p:childTnLst>
                                </p:cTn>
                              </p:par>
                              <p:par>
                                <p:cTn id="31" presetID="10"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500"/>
                                        <p:tgtEl>
                                          <p:spTgt spid="8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Effect transition="in" filter="fade">
                                      <p:cBhvr>
                                        <p:cTn id="59" dur="500"/>
                                        <p:tgtEl>
                                          <p:spTgt spid="6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fade">
                                      <p:cBhvr>
                                        <p:cTn id="62" dur="500"/>
                                        <p:tgtEl>
                                          <p:spTgt spid="6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fade">
                                      <p:cBhvr>
                                        <p:cTn id="65" dur="500"/>
                                        <p:tgtEl>
                                          <p:spTgt spid="71"/>
                                        </p:tgtEl>
                                      </p:cBhvr>
                                    </p:animEffect>
                                  </p:childTnLst>
                                </p:cTn>
                              </p:par>
                              <p:par>
                                <p:cTn id="66" presetID="10" presetClass="entr" presetSubtype="0" fill="hold"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fade">
                                      <p:cBhvr>
                                        <p:cTn id="77" dur="500"/>
                                        <p:tgtEl>
                                          <p:spTgt spid="76"/>
                                        </p:tgtEl>
                                      </p:cBhvr>
                                    </p:animEffect>
                                  </p:childTnLst>
                                </p:cTn>
                              </p:par>
                              <p:par>
                                <p:cTn id="78" presetID="10" presetClass="entr" presetSubtype="0" fill="hold" nodeType="with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500"/>
                                        <p:tgtEl>
                                          <p:spTgt spid="77"/>
                                        </p:tgtEl>
                                      </p:cBhvr>
                                    </p:animEffect>
                                  </p:childTnLst>
                                </p:cTn>
                              </p:par>
                              <p:par>
                                <p:cTn id="81" presetID="10" presetClass="entr" presetSubtype="0" fill="hold" nodeType="with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10" presetClass="entr" presetSubtype="0" fill="hold" nodeType="withEffect">
                                  <p:stCondLst>
                                    <p:cond delay="0"/>
                                  </p:stCondLst>
                                  <p:childTnLst>
                                    <p:set>
                                      <p:cBhvr>
                                        <p:cTn id="85" dur="1" fill="hold">
                                          <p:stCondLst>
                                            <p:cond delay="0"/>
                                          </p:stCondLst>
                                        </p:cTn>
                                        <p:tgtEl>
                                          <p:spTgt spid="79"/>
                                        </p:tgtEl>
                                        <p:attrNameLst>
                                          <p:attrName>style.visibility</p:attrName>
                                        </p:attrNameLst>
                                      </p:cBhvr>
                                      <p:to>
                                        <p:strVal val="visible"/>
                                      </p:to>
                                    </p:set>
                                    <p:animEffect transition="in" filter="fade">
                                      <p:cBhvr>
                                        <p:cTn id="86"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2" grpId="0" animBg="1"/>
      <p:bldP spid="63" grpId="0" animBg="1"/>
      <p:bldP spid="64" grpId="0" animBg="1"/>
      <p:bldP spid="51" grpId="0" animBg="1"/>
      <p:bldP spid="52" grpId="0" animBg="1"/>
      <p:bldP spid="107" grpId="0" animBg="1"/>
      <p:bldP spid="128" grpId="0"/>
      <p:bldP spid="129" grpId="0"/>
      <p:bldP spid="60" grpId="0" animBg="1"/>
      <p:bldP spid="61" grpId="0" animBg="1"/>
      <p:bldP spid="66" grpId="0" animBg="1"/>
      <p:bldP spid="71" grpId="0" animBg="1"/>
      <p:bldP spid="75" grpId="0" animBg="1"/>
      <p:bldP spid="76" grpId="0" animBg="1"/>
      <p:bldP spid="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CC4F3-64B8-3F42-A2E1-11A710D10CEB}"/>
              </a:ext>
            </a:extLst>
          </p:cNvPr>
          <p:cNvSpPr>
            <a:spLocks noGrp="1"/>
          </p:cNvSpPr>
          <p:nvPr>
            <p:ph type="title"/>
          </p:nvPr>
        </p:nvSpPr>
        <p:spPr/>
        <p:txBody>
          <a:bodyPr/>
          <a:lstStyle/>
          <a:p>
            <a:r>
              <a:rPr lang="en-US" dirty="0"/>
              <a:t>Minimizing # of Disk Accesses</a:t>
            </a:r>
          </a:p>
        </p:txBody>
      </p:sp>
      <p:sp>
        <p:nvSpPr>
          <p:cNvPr id="3" name="Content Placeholder 2">
            <a:extLst>
              <a:ext uri="{FF2B5EF4-FFF2-40B4-BE49-F238E27FC236}">
                <a16:creationId xmlns:a16="http://schemas.microsoft.com/office/drawing/2014/main" id="{3DD315D5-E6CE-CC4E-81DE-A56CC9EB9CBA}"/>
              </a:ext>
            </a:extLst>
          </p:cNvPr>
          <p:cNvSpPr>
            <a:spLocks noGrp="1"/>
          </p:cNvSpPr>
          <p:nvPr>
            <p:ph idx="1"/>
          </p:nvPr>
        </p:nvSpPr>
        <p:spPr/>
        <p:txBody>
          <a:bodyPr>
            <a:normAutofit lnSpcReduction="10000"/>
          </a:bodyPr>
          <a:lstStyle/>
          <a:p>
            <a:r>
              <a:rPr lang="en-US" dirty="0"/>
              <a:t>Idea:  Node sizes of our AVL trees / binary trees is usually small and the amount of data (a page) we move from Disk to RAM is bigger than that. If we can stuff more useful information in each node maybe we can decrease the height of the tree and decrease the # of disk accesses required.</a:t>
            </a:r>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Instead of each node having 2 children (binary tree), let’s generalize this and let it have M children. </a:t>
            </a:r>
          </a:p>
          <a:p>
            <a:pPr lvl="1"/>
            <a:r>
              <a:rPr lang="en-US" dirty="0"/>
              <a:t>Each node contains a </a:t>
            </a:r>
            <a:r>
              <a:rPr lang="en-US" sz="2400" b="1" dirty="0">
                <a:solidFill>
                  <a:srgbClr val="4C3282"/>
                </a:solidFill>
              </a:rPr>
              <a:t>sorted</a:t>
            </a:r>
            <a:r>
              <a:rPr lang="en-US" dirty="0"/>
              <a:t> array of children</a:t>
            </a:r>
          </a:p>
          <a:p>
            <a:r>
              <a:rPr lang="en-US" dirty="0"/>
              <a:t>Pick a size M big enough so that the node fills an entire page of disk data.</a:t>
            </a:r>
          </a:p>
          <a:p>
            <a:endParaRPr lang="en-US" dirty="0"/>
          </a:p>
        </p:txBody>
      </p:sp>
      <p:sp>
        <p:nvSpPr>
          <p:cNvPr id="4" name="Footer Placeholder 3">
            <a:extLst>
              <a:ext uri="{FF2B5EF4-FFF2-40B4-BE49-F238E27FC236}">
                <a16:creationId xmlns:a16="http://schemas.microsoft.com/office/drawing/2014/main" id="{9112F0C3-CD62-C04A-84F3-FBC52C47A0B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3E1336E6-39F3-8448-9142-D1EA8EAEC685}"/>
              </a:ext>
            </a:extLst>
          </p:cNvPr>
          <p:cNvSpPr>
            <a:spLocks noGrp="1"/>
          </p:cNvSpPr>
          <p:nvPr>
            <p:ph type="sldNum" sz="quarter" idx="12"/>
          </p:nvPr>
        </p:nvSpPr>
        <p:spPr/>
        <p:txBody>
          <a:bodyPr/>
          <a:lstStyle/>
          <a:p>
            <a:fld id="{659665DE-58FC-41F4-AC58-2C90A5E00527}" type="slidenum">
              <a:rPr lang="en-US" smtClean="0"/>
              <a:t>12</a:t>
            </a:fld>
            <a:endParaRPr lang="en-US"/>
          </a:p>
        </p:txBody>
      </p:sp>
    </p:spTree>
    <p:extLst>
      <p:ext uri="{BB962C8B-B14F-4D97-AF65-F5344CB8AC3E}">
        <p14:creationId xmlns:p14="http://schemas.microsoft.com/office/powerpoint/2010/main" val="1598417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58AB-C2AA-4C76-B5D5-7E92AE45C5FC}"/>
              </a:ext>
            </a:extLst>
          </p:cNvPr>
          <p:cNvSpPr>
            <a:spLocks noGrp="1"/>
          </p:cNvSpPr>
          <p:nvPr>
            <p:ph type="title"/>
          </p:nvPr>
        </p:nvSpPr>
        <p:spPr/>
        <p:txBody>
          <a:bodyPr>
            <a:normAutofit/>
          </a:bodyPr>
          <a:lstStyle/>
          <a:p>
            <a:r>
              <a:rPr lang="en-US" dirty="0"/>
              <a:t>M-</a:t>
            </a:r>
            <a:r>
              <a:rPr lang="en-US" dirty="0" err="1"/>
              <a:t>ary</a:t>
            </a:r>
            <a:r>
              <a:rPr lang="en-US" dirty="0"/>
              <a:t> search trees</a:t>
            </a:r>
          </a:p>
        </p:txBody>
      </p:sp>
      <p:sp>
        <p:nvSpPr>
          <p:cNvPr id="3" name="Content Placeholder 2">
            <a:extLst>
              <a:ext uri="{FF2B5EF4-FFF2-40B4-BE49-F238E27FC236}">
                <a16:creationId xmlns:a16="http://schemas.microsoft.com/office/drawing/2014/main" id="{92F540DA-64DD-45E2-8C68-EE55561F8044}"/>
              </a:ext>
            </a:extLst>
          </p:cNvPr>
          <p:cNvSpPr>
            <a:spLocks noGrp="1"/>
          </p:cNvSpPr>
          <p:nvPr>
            <p:ph idx="1"/>
          </p:nvPr>
        </p:nvSpPr>
        <p:spPr/>
        <p:txBody>
          <a:bodyPr/>
          <a:lstStyle/>
          <a:p>
            <a:r>
              <a:rPr lang="en-US" dirty="0"/>
              <a:t>Instead of each node having 2 children (a binary tree), let it have M children and call it a M-</a:t>
            </a:r>
            <a:r>
              <a:rPr lang="en-US" dirty="0" err="1"/>
              <a:t>ary</a:t>
            </a:r>
            <a:r>
              <a:rPr lang="en-US" dirty="0"/>
              <a:t> tree. </a:t>
            </a:r>
          </a:p>
          <a:p>
            <a:pPr lvl="1"/>
            <a:r>
              <a:rPr lang="en-US" dirty="0"/>
              <a:t>Each node contains a </a:t>
            </a:r>
            <a:r>
              <a:rPr lang="en-US" sz="2400" b="1" dirty="0">
                <a:solidFill>
                  <a:srgbClr val="4C3282"/>
                </a:solidFill>
              </a:rPr>
              <a:t>sorted</a:t>
            </a:r>
            <a:r>
              <a:rPr lang="en-US" dirty="0"/>
              <a:t> array of children</a:t>
            </a:r>
          </a:p>
          <a:p>
            <a:r>
              <a:rPr lang="en-US" dirty="0"/>
              <a:t>Pick a size M so that fills an entire page of disk data</a:t>
            </a:r>
          </a:p>
          <a:p>
            <a:r>
              <a:rPr lang="en-US" dirty="0"/>
              <a:t>Assuming the M-</a:t>
            </a:r>
            <a:r>
              <a:rPr lang="en-US" dirty="0" err="1"/>
              <a:t>ary</a:t>
            </a:r>
            <a:r>
              <a:rPr lang="en-US" dirty="0"/>
              <a:t> search tree is balanced, what is its height?</a:t>
            </a:r>
          </a:p>
          <a:p>
            <a:r>
              <a:rPr lang="en-US" dirty="0"/>
              <a:t>What is the worst case runtime of get() for this tree?</a:t>
            </a:r>
          </a:p>
        </p:txBody>
      </p:sp>
      <p:sp>
        <p:nvSpPr>
          <p:cNvPr id="4" name="Footer Placeholder 3">
            <a:extLst>
              <a:ext uri="{FF2B5EF4-FFF2-40B4-BE49-F238E27FC236}">
                <a16:creationId xmlns:a16="http://schemas.microsoft.com/office/drawing/2014/main" id="{A1974B86-4F84-4629-AA06-CE86CB1C2D94}"/>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8041F5E-0E48-4C6C-9AB1-9E51F8F7FBB8}"/>
              </a:ext>
            </a:extLst>
          </p:cNvPr>
          <p:cNvSpPr>
            <a:spLocks noGrp="1"/>
          </p:cNvSpPr>
          <p:nvPr>
            <p:ph type="sldNum" sz="quarter" idx="12"/>
          </p:nvPr>
        </p:nvSpPr>
        <p:spPr/>
        <p:txBody>
          <a:bodyPr/>
          <a:lstStyle/>
          <a:p>
            <a:fld id="{659665DE-58FC-41F4-AC58-2C90A5E00527}" type="slidenum">
              <a:rPr lang="en-US" smtClean="0"/>
              <a:t>13</a:t>
            </a:fld>
            <a:endParaRPr lang="en-US"/>
          </a:p>
        </p:txBody>
      </p:sp>
      <p:grpSp>
        <p:nvGrpSpPr>
          <p:cNvPr id="96" name="Group 95">
            <a:extLst>
              <a:ext uri="{FF2B5EF4-FFF2-40B4-BE49-F238E27FC236}">
                <a16:creationId xmlns:a16="http://schemas.microsoft.com/office/drawing/2014/main" id="{EC4E573C-BFC2-4F6C-BF4F-A47AC6797667}"/>
              </a:ext>
            </a:extLst>
          </p:cNvPr>
          <p:cNvGrpSpPr/>
          <p:nvPr/>
        </p:nvGrpSpPr>
        <p:grpSpPr>
          <a:xfrm>
            <a:off x="341740" y="4113024"/>
            <a:ext cx="11226243" cy="2144241"/>
            <a:chOff x="400523" y="3923612"/>
            <a:chExt cx="11226243" cy="2144241"/>
          </a:xfrm>
        </p:grpSpPr>
        <p:sp>
          <p:nvSpPr>
            <p:cNvPr id="6" name="Rectangle 5">
              <a:extLst>
                <a:ext uri="{FF2B5EF4-FFF2-40B4-BE49-F238E27FC236}">
                  <a16:creationId xmlns:a16="http://schemas.microsoft.com/office/drawing/2014/main" id="{DB6FC18E-8CF6-4805-88DB-98DD52E68CE1}"/>
                </a:ext>
              </a:extLst>
            </p:cNvPr>
            <p:cNvSpPr/>
            <p:nvPr/>
          </p:nvSpPr>
          <p:spPr>
            <a:xfrm>
              <a:off x="5917337" y="392361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F1A7B1AB-B292-480C-8370-74A94E0B5D0C}"/>
                </a:ext>
              </a:extLst>
            </p:cNvPr>
            <p:cNvGrpSpPr/>
            <p:nvPr/>
          </p:nvGrpSpPr>
          <p:grpSpPr>
            <a:xfrm>
              <a:off x="400523" y="4902379"/>
              <a:ext cx="2089039" cy="1165474"/>
              <a:chOff x="400523" y="4902379"/>
              <a:chExt cx="2089039" cy="1165474"/>
            </a:xfrm>
          </p:grpSpPr>
          <p:sp>
            <p:nvSpPr>
              <p:cNvPr id="17" name="Rectangle 16">
                <a:extLst>
                  <a:ext uri="{FF2B5EF4-FFF2-40B4-BE49-F238E27FC236}">
                    <a16:creationId xmlns:a16="http://schemas.microsoft.com/office/drawing/2014/main" id="{D1E31865-AEB3-4579-9A06-72264704F452}"/>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30159B-9E0D-425D-A6B9-5AF3A9880840}"/>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F6C6BB-62B2-46D1-AA71-6ADC46799E1D}"/>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EABDFE-7ACC-40EC-AC62-DAD6A32B382D}"/>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34685B-62B8-4BAD-9135-DC450C5866F8}"/>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F3BBA72-5F6F-4BB2-A535-09152F1033B2}"/>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4C6BBB9-E1D7-4B61-8344-12B849322449}"/>
                  </a:ext>
                </a:extLst>
              </p:cNvPr>
              <p:cNvCxnSpPr>
                <a:stCxn id="17" idx="2"/>
                <a:endCxn id="22"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95A9DD-5B81-46EB-87C5-183CC84D36F2}"/>
                  </a:ext>
                </a:extLst>
              </p:cNvPr>
              <p:cNvCxnSpPr>
                <a:stCxn id="17" idx="2"/>
                <a:endCxn id="23"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3E2DE24-42DC-4E8D-BA1E-63D5AEEAA71F}"/>
                  </a:ext>
                </a:extLst>
              </p:cNvPr>
              <p:cNvCxnSpPr>
                <a:stCxn id="17" idx="2"/>
                <a:endCxn id="24"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18A743-8735-4015-B7E5-F351CA04E596}"/>
                  </a:ext>
                </a:extLst>
              </p:cNvPr>
              <p:cNvCxnSpPr>
                <a:stCxn id="17" idx="2"/>
                <a:endCxn id="25"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54AC88-FC2A-4F67-A204-23170AB2F147}"/>
                  </a:ext>
                </a:extLst>
              </p:cNvPr>
              <p:cNvCxnSpPr>
                <a:stCxn id="17" idx="2"/>
                <a:endCxn id="26"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E096BD5-AF91-46AD-AF16-3B901CFEB902}"/>
                </a:ext>
              </a:extLst>
            </p:cNvPr>
            <p:cNvGrpSpPr/>
            <p:nvPr/>
          </p:nvGrpSpPr>
          <p:grpSpPr>
            <a:xfrm>
              <a:off x="2764901" y="4897866"/>
              <a:ext cx="2089039" cy="1165474"/>
              <a:chOff x="400523" y="4902379"/>
              <a:chExt cx="2089039" cy="1165474"/>
            </a:xfrm>
          </p:grpSpPr>
          <p:sp>
            <p:nvSpPr>
              <p:cNvPr id="39" name="Rectangle 38">
                <a:extLst>
                  <a:ext uri="{FF2B5EF4-FFF2-40B4-BE49-F238E27FC236}">
                    <a16:creationId xmlns:a16="http://schemas.microsoft.com/office/drawing/2014/main" id="{BA20D141-7E38-4EF0-956A-52A57CAC8B18}"/>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808536B-9471-4D2C-8FB5-DB564DC592A0}"/>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4C4D184-EA79-435B-8A1E-A1F4657C52E0}"/>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F5111F5-DDC1-4CD6-908D-FC8814F9C3D5}"/>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8EBD6F1-C023-48EF-A6E1-D490C0675FD1}"/>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138B2D0-6DF6-4988-9179-5BD3BDB81C44}"/>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C6E5FF10-83E7-40B6-A691-FA7750116204}"/>
                  </a:ext>
                </a:extLst>
              </p:cNvPr>
              <p:cNvCxnSpPr>
                <a:stCxn id="39" idx="2"/>
                <a:endCxn id="40"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F3682FD-33D5-4D82-A4C4-708EB5A67942}"/>
                  </a:ext>
                </a:extLst>
              </p:cNvPr>
              <p:cNvCxnSpPr>
                <a:stCxn id="39" idx="2"/>
                <a:endCxn id="41"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0AF0745-BEBB-474C-9947-D5D26F1A47D9}"/>
                  </a:ext>
                </a:extLst>
              </p:cNvPr>
              <p:cNvCxnSpPr>
                <a:stCxn id="39" idx="2"/>
                <a:endCxn id="42"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159F44F-2571-49CE-9EF2-5DC35ABC22E0}"/>
                  </a:ext>
                </a:extLst>
              </p:cNvPr>
              <p:cNvCxnSpPr>
                <a:stCxn id="39" idx="2"/>
                <a:endCxn id="43"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8D449AE-7546-4BFD-AE33-64C26AE55126}"/>
                  </a:ext>
                </a:extLst>
              </p:cNvPr>
              <p:cNvCxnSpPr>
                <a:stCxn id="39" idx="2"/>
                <a:endCxn id="44"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D1D95C2-5B35-4BD9-80E1-93C7F76F74CC}"/>
                </a:ext>
              </a:extLst>
            </p:cNvPr>
            <p:cNvGrpSpPr/>
            <p:nvPr/>
          </p:nvGrpSpPr>
          <p:grpSpPr>
            <a:xfrm>
              <a:off x="5051480" y="4893353"/>
              <a:ext cx="2089039" cy="1165474"/>
              <a:chOff x="400523" y="4902379"/>
              <a:chExt cx="2089039" cy="1165474"/>
            </a:xfrm>
          </p:grpSpPr>
          <p:sp>
            <p:nvSpPr>
              <p:cNvPr id="51" name="Rectangle 50">
                <a:extLst>
                  <a:ext uri="{FF2B5EF4-FFF2-40B4-BE49-F238E27FC236}">
                    <a16:creationId xmlns:a16="http://schemas.microsoft.com/office/drawing/2014/main" id="{91F04928-40E2-4258-8D13-40D83AA5591D}"/>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C7EAB8B-7F1A-44A4-87D7-885B056311D5}"/>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E16FB0C-6AF4-4A6B-A721-ADEFD8F53625}"/>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6A11161-11BE-4B49-8341-E5ECE7E134BB}"/>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B0BC082-03B9-4929-A931-634D086E9192}"/>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F29A0CC-B2EA-4751-976E-C0156CFEC48B}"/>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F5FB8DE-AF01-4C98-89EF-42EEB1907167}"/>
                  </a:ext>
                </a:extLst>
              </p:cNvPr>
              <p:cNvCxnSpPr>
                <a:stCxn id="51" idx="2"/>
                <a:endCxn id="52"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07DDD04-9783-4FA0-9865-5BC70E680163}"/>
                  </a:ext>
                </a:extLst>
              </p:cNvPr>
              <p:cNvCxnSpPr>
                <a:stCxn id="51" idx="2"/>
                <a:endCxn id="53"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14B3CDE-7115-4B1D-82FC-8C10F00300F5}"/>
                  </a:ext>
                </a:extLst>
              </p:cNvPr>
              <p:cNvCxnSpPr>
                <a:stCxn id="51" idx="2"/>
                <a:endCxn id="54"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0944CC-B226-4817-B8F9-603F6A03EDD7}"/>
                  </a:ext>
                </a:extLst>
              </p:cNvPr>
              <p:cNvCxnSpPr>
                <a:stCxn id="51" idx="2"/>
                <a:endCxn id="55"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6400DF0-6B00-4E21-86A7-F90377FDFAEF}"/>
                  </a:ext>
                </a:extLst>
              </p:cNvPr>
              <p:cNvCxnSpPr>
                <a:stCxn id="51" idx="2"/>
                <a:endCxn id="56"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A5268745-853B-4182-901A-E00EDF69F6AE}"/>
                </a:ext>
              </a:extLst>
            </p:cNvPr>
            <p:cNvGrpSpPr/>
            <p:nvPr/>
          </p:nvGrpSpPr>
          <p:grpSpPr>
            <a:xfrm>
              <a:off x="7309622" y="4888840"/>
              <a:ext cx="2089039" cy="1165474"/>
              <a:chOff x="400523" y="4902379"/>
              <a:chExt cx="2089039" cy="1165474"/>
            </a:xfrm>
          </p:grpSpPr>
          <p:sp>
            <p:nvSpPr>
              <p:cNvPr id="63" name="Rectangle 62">
                <a:extLst>
                  <a:ext uri="{FF2B5EF4-FFF2-40B4-BE49-F238E27FC236}">
                    <a16:creationId xmlns:a16="http://schemas.microsoft.com/office/drawing/2014/main" id="{935B927D-5101-44F8-BC99-6827B3609372}"/>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EE44BCE-D906-4B55-9BFA-9D17777F0706}"/>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03196C0-2368-4E20-B33A-0AC88AA9FEB3}"/>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30A2019-1CCC-478C-A8AE-A4F1E4CB06CC}"/>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AAB52AF-E8AD-4B12-ABE0-A6648014C02B}"/>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8933FAF-6CC6-4A31-B322-D0861F9322CD}"/>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CA63B6EA-9223-42A6-9128-4ABC29A18DC7}"/>
                  </a:ext>
                </a:extLst>
              </p:cNvPr>
              <p:cNvCxnSpPr>
                <a:stCxn id="63" idx="2"/>
                <a:endCxn id="64"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FE7B2A8-64E0-45F4-B622-56FF957A3DBE}"/>
                  </a:ext>
                </a:extLst>
              </p:cNvPr>
              <p:cNvCxnSpPr>
                <a:stCxn id="63" idx="2"/>
                <a:endCxn id="65"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4E7588A-124D-4C3D-B2AB-EC68CCA7A15D}"/>
                  </a:ext>
                </a:extLst>
              </p:cNvPr>
              <p:cNvCxnSpPr>
                <a:stCxn id="63" idx="2"/>
                <a:endCxn id="66"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D1AB42C-6E7F-4EAC-B7C1-A677AC3A502D}"/>
                  </a:ext>
                </a:extLst>
              </p:cNvPr>
              <p:cNvCxnSpPr>
                <a:stCxn id="63" idx="2"/>
                <a:endCxn id="67"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97E1309-AAF3-464E-98EC-53B9CA89C5EC}"/>
                  </a:ext>
                </a:extLst>
              </p:cNvPr>
              <p:cNvCxnSpPr>
                <a:stCxn id="63" idx="2"/>
                <a:endCxn id="68"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C13C220D-7B83-4D23-94DF-13CF797E4CB1}"/>
                </a:ext>
              </a:extLst>
            </p:cNvPr>
            <p:cNvGrpSpPr/>
            <p:nvPr/>
          </p:nvGrpSpPr>
          <p:grpSpPr>
            <a:xfrm>
              <a:off x="9537727" y="4884327"/>
              <a:ext cx="2089039" cy="1165474"/>
              <a:chOff x="400523" y="4902379"/>
              <a:chExt cx="2089039" cy="1165474"/>
            </a:xfrm>
          </p:grpSpPr>
          <p:sp>
            <p:nvSpPr>
              <p:cNvPr id="75" name="Rectangle 74">
                <a:extLst>
                  <a:ext uri="{FF2B5EF4-FFF2-40B4-BE49-F238E27FC236}">
                    <a16:creationId xmlns:a16="http://schemas.microsoft.com/office/drawing/2014/main" id="{BF44DBC5-D36C-4EEF-96CD-48CCB75DCE0A}"/>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D789593-131F-4B91-9759-5B8DB666DD5A}"/>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CBA2C05-5759-4C86-8FD0-B9453CC14176}"/>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60D1CA6-160E-4BEB-B917-C0BB8784A695}"/>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B4C8C20-56AD-40C3-BF5C-159D5F5CA315}"/>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33CAA39-F328-4A40-9B0B-150F160DE0B0}"/>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E9AE2331-BBDF-48FA-85CC-F2331B32512B}"/>
                  </a:ext>
                </a:extLst>
              </p:cNvPr>
              <p:cNvCxnSpPr>
                <a:stCxn id="75" idx="2"/>
                <a:endCxn id="76"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E0D7D47-11DD-4F3F-8142-6EFD4F6698B0}"/>
                  </a:ext>
                </a:extLst>
              </p:cNvPr>
              <p:cNvCxnSpPr>
                <a:stCxn id="75" idx="2"/>
                <a:endCxn id="77"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DFC2E3E-4C1E-42DB-941F-484814C1350E}"/>
                  </a:ext>
                </a:extLst>
              </p:cNvPr>
              <p:cNvCxnSpPr>
                <a:stCxn id="75" idx="2"/>
                <a:endCxn id="78"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D61E8A6-17AA-40A7-9973-F2083A7120C6}"/>
                  </a:ext>
                </a:extLst>
              </p:cNvPr>
              <p:cNvCxnSpPr>
                <a:stCxn id="75" idx="2"/>
                <a:endCxn id="79"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9E6FC5B-4176-48F1-8A9A-7F838396E255}"/>
                  </a:ext>
                </a:extLst>
              </p:cNvPr>
              <p:cNvCxnSpPr>
                <a:stCxn id="75" idx="2"/>
                <a:endCxn id="80"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a:extLst>
                <a:ext uri="{FF2B5EF4-FFF2-40B4-BE49-F238E27FC236}">
                  <a16:creationId xmlns:a16="http://schemas.microsoft.com/office/drawing/2014/main" id="{C67A546B-3659-4DCF-920F-C22AF0A2F5C9}"/>
                </a:ext>
              </a:extLst>
            </p:cNvPr>
            <p:cNvCxnSpPr>
              <a:stCxn id="17" idx="0"/>
              <a:endCxn id="6" idx="2"/>
            </p:cNvCxnSpPr>
            <p:nvPr/>
          </p:nvCxnSpPr>
          <p:spPr>
            <a:xfrm flipV="1">
              <a:off x="1440795" y="4273043"/>
              <a:ext cx="4651258" cy="629336"/>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443145D-93A6-4FA2-A28B-83F35FF35ECC}"/>
                </a:ext>
              </a:extLst>
            </p:cNvPr>
            <p:cNvCxnSpPr>
              <a:stCxn id="39" idx="0"/>
              <a:endCxn id="6" idx="2"/>
            </p:cNvCxnSpPr>
            <p:nvPr/>
          </p:nvCxnSpPr>
          <p:spPr>
            <a:xfrm flipV="1">
              <a:off x="3805173" y="4273043"/>
              <a:ext cx="2286880" cy="624823"/>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344AEC5-D66E-483B-8529-9B2DB5CAC3FC}"/>
                </a:ext>
              </a:extLst>
            </p:cNvPr>
            <p:cNvCxnSpPr>
              <a:stCxn id="51" idx="0"/>
              <a:endCxn id="6" idx="2"/>
            </p:cNvCxnSpPr>
            <p:nvPr/>
          </p:nvCxnSpPr>
          <p:spPr>
            <a:xfrm flipV="1">
              <a:off x="6091752" y="4273043"/>
              <a:ext cx="301" cy="62031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081D3A0-DF59-4C42-8E85-5EBF029F0DBD}"/>
                </a:ext>
              </a:extLst>
            </p:cNvPr>
            <p:cNvCxnSpPr>
              <a:stCxn id="63" idx="0"/>
              <a:endCxn id="6" idx="2"/>
            </p:cNvCxnSpPr>
            <p:nvPr/>
          </p:nvCxnSpPr>
          <p:spPr>
            <a:xfrm flipH="1" flipV="1">
              <a:off x="6092053" y="4273043"/>
              <a:ext cx="2257841" cy="61579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F3A22EE-60B7-4C1B-BAE0-1649670550AD}"/>
                </a:ext>
              </a:extLst>
            </p:cNvPr>
            <p:cNvCxnSpPr>
              <a:stCxn id="75" idx="0"/>
              <a:endCxn id="6" idx="2"/>
            </p:cNvCxnSpPr>
            <p:nvPr/>
          </p:nvCxnSpPr>
          <p:spPr>
            <a:xfrm flipH="1" flipV="1">
              <a:off x="6092053" y="4273043"/>
              <a:ext cx="4485946" cy="61128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97" name="TextBox 96">
            <a:extLst>
              <a:ext uri="{FF2B5EF4-FFF2-40B4-BE49-F238E27FC236}">
                <a16:creationId xmlns:a16="http://schemas.microsoft.com/office/drawing/2014/main" id="{72C860FB-0716-4512-8F81-FE3EA1535F65}"/>
              </a:ext>
            </a:extLst>
          </p:cNvPr>
          <p:cNvSpPr txBox="1"/>
          <p:nvPr/>
        </p:nvSpPr>
        <p:spPr>
          <a:xfrm>
            <a:off x="8017104" y="3126665"/>
            <a:ext cx="973343" cy="400110"/>
          </a:xfrm>
          <a:prstGeom prst="rect">
            <a:avLst/>
          </a:prstGeom>
          <a:noFill/>
        </p:spPr>
        <p:txBody>
          <a:bodyPr wrap="none" rtlCol="0">
            <a:spAutoFit/>
          </a:bodyPr>
          <a:lstStyle/>
          <a:p>
            <a:r>
              <a:rPr lang="en-US" sz="2000" b="1" dirty="0">
                <a:solidFill>
                  <a:srgbClr val="4C3282"/>
                </a:solidFill>
              </a:rPr>
              <a:t>log</a:t>
            </a:r>
            <a:r>
              <a:rPr lang="en-US" sz="2000" b="1" baseline="-25000" dirty="0">
                <a:solidFill>
                  <a:srgbClr val="4C3282"/>
                </a:solidFill>
              </a:rPr>
              <a:t>m</a:t>
            </a:r>
            <a:r>
              <a:rPr lang="en-US" sz="2000" b="1" dirty="0">
                <a:solidFill>
                  <a:srgbClr val="4C3282"/>
                </a:solidFill>
              </a:rPr>
              <a:t>(n)</a:t>
            </a:r>
          </a:p>
        </p:txBody>
      </p:sp>
      <p:sp>
        <p:nvSpPr>
          <p:cNvPr id="98" name="TextBox 97">
            <a:extLst>
              <a:ext uri="{FF2B5EF4-FFF2-40B4-BE49-F238E27FC236}">
                <a16:creationId xmlns:a16="http://schemas.microsoft.com/office/drawing/2014/main" id="{BCA8FC46-BDD7-430A-8D48-0A7CC08C4590}"/>
              </a:ext>
            </a:extLst>
          </p:cNvPr>
          <p:cNvSpPr txBox="1"/>
          <p:nvPr/>
        </p:nvSpPr>
        <p:spPr>
          <a:xfrm>
            <a:off x="7265728" y="3627862"/>
            <a:ext cx="5149455" cy="1015663"/>
          </a:xfrm>
          <a:prstGeom prst="rect">
            <a:avLst/>
          </a:prstGeom>
          <a:noFill/>
        </p:spPr>
        <p:txBody>
          <a:bodyPr wrap="square" rtlCol="0">
            <a:spAutoFit/>
          </a:bodyPr>
          <a:lstStyle/>
          <a:p>
            <a:r>
              <a:rPr lang="en-US" sz="2000" b="1" dirty="0">
                <a:solidFill>
                  <a:srgbClr val="4C3282"/>
                </a:solidFill>
              </a:rPr>
              <a:t>log</a:t>
            </a:r>
            <a:r>
              <a:rPr lang="en-US" sz="2000" b="1" baseline="-25000" dirty="0">
                <a:solidFill>
                  <a:srgbClr val="4C3282"/>
                </a:solidFill>
              </a:rPr>
              <a:t>2</a:t>
            </a:r>
            <a:r>
              <a:rPr lang="en-US" sz="2000" b="1" dirty="0">
                <a:solidFill>
                  <a:srgbClr val="4C3282"/>
                </a:solidFill>
              </a:rPr>
              <a:t>(m) to pick a child with binary search</a:t>
            </a:r>
          </a:p>
          <a:p>
            <a:r>
              <a:rPr lang="en-US" sz="2000" b="1" dirty="0">
                <a:solidFill>
                  <a:srgbClr val="4C3282"/>
                </a:solidFill>
              </a:rPr>
              <a:t>log</a:t>
            </a:r>
            <a:r>
              <a:rPr lang="en-US" sz="2000" b="1" baseline="-25000" dirty="0">
                <a:solidFill>
                  <a:srgbClr val="4C3282"/>
                </a:solidFill>
              </a:rPr>
              <a:t>m</a:t>
            </a:r>
            <a:r>
              <a:rPr lang="en-US" sz="2000" b="1" dirty="0">
                <a:solidFill>
                  <a:srgbClr val="4C3282"/>
                </a:solidFill>
              </a:rPr>
              <a:t>(n) * log</a:t>
            </a:r>
            <a:r>
              <a:rPr lang="en-US" sz="2000" b="1" baseline="-25000" dirty="0">
                <a:solidFill>
                  <a:srgbClr val="4C3282"/>
                </a:solidFill>
              </a:rPr>
              <a:t>2</a:t>
            </a:r>
            <a:r>
              <a:rPr lang="en-US" sz="2000" b="1" dirty="0">
                <a:solidFill>
                  <a:srgbClr val="4C3282"/>
                </a:solidFill>
              </a:rPr>
              <a:t>(m) to find a leaf node (from binary searching at each level)</a:t>
            </a:r>
          </a:p>
        </p:txBody>
      </p:sp>
      <p:grpSp>
        <p:nvGrpSpPr>
          <p:cNvPr id="9" name="Group 8">
            <a:extLst>
              <a:ext uri="{FF2B5EF4-FFF2-40B4-BE49-F238E27FC236}">
                <a16:creationId xmlns:a16="http://schemas.microsoft.com/office/drawing/2014/main" id="{38EE31C2-C244-554A-9C5B-66634C141E50}"/>
              </a:ext>
            </a:extLst>
          </p:cNvPr>
          <p:cNvGrpSpPr/>
          <p:nvPr/>
        </p:nvGrpSpPr>
        <p:grpSpPr>
          <a:xfrm>
            <a:off x="7271545" y="396701"/>
            <a:ext cx="360" cy="360"/>
            <a:chOff x="7271545" y="396701"/>
            <a:chExt cx="360" cy="360"/>
          </a:xfrm>
        </p:grpSpPr>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A1A3C1F8-C64D-C648-BC98-8BD47BADB630}"/>
                    </a:ext>
                  </a:extLst>
                </p14:cNvPr>
                <p14:cNvContentPartPr/>
                <p14:nvPr/>
              </p14:nvContentPartPr>
              <p14:xfrm>
                <a:off x="7271545" y="396701"/>
                <a:ext cx="360" cy="360"/>
              </p14:xfrm>
            </p:contentPart>
          </mc:Choice>
          <mc:Fallback>
            <p:pic>
              <p:nvPicPr>
                <p:cNvPr id="7" name="Ink 6">
                  <a:extLst>
                    <a:ext uri="{FF2B5EF4-FFF2-40B4-BE49-F238E27FC236}">
                      <a16:creationId xmlns:a16="http://schemas.microsoft.com/office/drawing/2014/main" id="{A1A3C1F8-C64D-C648-BC98-8BD47BADB630}"/>
                    </a:ext>
                  </a:extLst>
                </p:cNvPr>
                <p:cNvPicPr/>
                <p:nvPr/>
              </p:nvPicPr>
              <p:blipFill>
                <a:blip r:embed="rId4"/>
                <a:stretch>
                  <a:fillRect/>
                </a:stretch>
              </p:blipFill>
              <p:spPr>
                <a:xfrm>
                  <a:off x="7262545" y="38770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AB408956-B188-804B-8DA0-CB896B9E1681}"/>
                    </a:ext>
                  </a:extLst>
                </p14:cNvPr>
                <p14:cNvContentPartPr/>
                <p14:nvPr/>
              </p14:nvContentPartPr>
              <p14:xfrm>
                <a:off x="7271545" y="396701"/>
                <a:ext cx="360" cy="360"/>
              </p14:xfrm>
            </p:contentPart>
          </mc:Choice>
          <mc:Fallback>
            <p:pic>
              <p:nvPicPr>
                <p:cNvPr id="8" name="Ink 7">
                  <a:extLst>
                    <a:ext uri="{FF2B5EF4-FFF2-40B4-BE49-F238E27FC236}">
                      <a16:creationId xmlns:a16="http://schemas.microsoft.com/office/drawing/2014/main" id="{AB408956-B188-804B-8DA0-CB896B9E1681}"/>
                    </a:ext>
                  </a:extLst>
                </p:cNvPr>
                <p:cNvPicPr/>
                <p:nvPr/>
              </p:nvPicPr>
              <p:blipFill>
                <a:blip r:embed="rId4"/>
                <a:stretch>
                  <a:fillRect/>
                </a:stretch>
              </p:blipFill>
              <p:spPr>
                <a:xfrm>
                  <a:off x="7262545" y="387701"/>
                  <a:ext cx="18000" cy="18000"/>
                </a:xfrm>
                <a:prstGeom prst="rect">
                  <a:avLst/>
                </a:prstGeom>
              </p:spPr>
            </p:pic>
          </mc:Fallback>
        </mc:AlternateContent>
      </p:grpSp>
      <p:grpSp>
        <p:nvGrpSpPr>
          <p:cNvPr id="12" name="Group 11">
            <a:extLst>
              <a:ext uri="{FF2B5EF4-FFF2-40B4-BE49-F238E27FC236}">
                <a16:creationId xmlns:a16="http://schemas.microsoft.com/office/drawing/2014/main" id="{55BD2F9D-726C-774B-B32B-5FE31D425B84}"/>
              </a:ext>
            </a:extLst>
          </p:cNvPr>
          <p:cNvGrpSpPr/>
          <p:nvPr/>
        </p:nvGrpSpPr>
        <p:grpSpPr>
          <a:xfrm>
            <a:off x="8804785" y="2426381"/>
            <a:ext cx="360" cy="360"/>
            <a:chOff x="8804785" y="2426381"/>
            <a:chExt cx="360" cy="360"/>
          </a:xfrm>
        </p:grpSpPr>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0F46558C-420D-DF41-9BBD-4A1A45B6FF6F}"/>
                    </a:ext>
                  </a:extLst>
                </p14:cNvPr>
                <p14:cNvContentPartPr/>
                <p14:nvPr/>
              </p14:nvContentPartPr>
              <p14:xfrm>
                <a:off x="8804785" y="2426381"/>
                <a:ext cx="360" cy="360"/>
              </p14:xfrm>
            </p:contentPart>
          </mc:Choice>
          <mc:Fallback>
            <p:pic>
              <p:nvPicPr>
                <p:cNvPr id="10" name="Ink 9">
                  <a:extLst>
                    <a:ext uri="{FF2B5EF4-FFF2-40B4-BE49-F238E27FC236}">
                      <a16:creationId xmlns:a16="http://schemas.microsoft.com/office/drawing/2014/main" id="{0F46558C-420D-DF41-9BBD-4A1A45B6FF6F}"/>
                    </a:ext>
                  </a:extLst>
                </p:cNvPr>
                <p:cNvPicPr/>
                <p:nvPr/>
              </p:nvPicPr>
              <p:blipFill>
                <a:blip r:embed="rId4"/>
                <a:stretch>
                  <a:fillRect/>
                </a:stretch>
              </p:blipFill>
              <p:spPr>
                <a:xfrm>
                  <a:off x="8795785" y="2417741"/>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7556D2EF-FE29-F84E-92D0-CDCE8E8A6BA2}"/>
                    </a:ext>
                  </a:extLst>
                </p14:cNvPr>
                <p14:cNvContentPartPr/>
                <p14:nvPr/>
              </p14:nvContentPartPr>
              <p14:xfrm>
                <a:off x="8804785" y="2426381"/>
                <a:ext cx="360" cy="360"/>
              </p14:xfrm>
            </p:contentPart>
          </mc:Choice>
          <mc:Fallback>
            <p:pic>
              <p:nvPicPr>
                <p:cNvPr id="11" name="Ink 10">
                  <a:extLst>
                    <a:ext uri="{FF2B5EF4-FFF2-40B4-BE49-F238E27FC236}">
                      <a16:creationId xmlns:a16="http://schemas.microsoft.com/office/drawing/2014/main" id="{7556D2EF-FE29-F84E-92D0-CDCE8E8A6BA2}"/>
                    </a:ext>
                  </a:extLst>
                </p:cNvPr>
                <p:cNvPicPr/>
                <p:nvPr/>
              </p:nvPicPr>
              <p:blipFill>
                <a:blip r:embed="rId4"/>
                <a:stretch>
                  <a:fillRect/>
                </a:stretch>
              </p:blipFill>
              <p:spPr>
                <a:xfrm>
                  <a:off x="8795785" y="2417741"/>
                  <a:ext cx="18000" cy="18000"/>
                </a:xfrm>
                <a:prstGeom prst="rect">
                  <a:avLst/>
                </a:prstGeom>
              </p:spPr>
            </p:pic>
          </mc:Fallback>
        </mc:AlternateContent>
      </p:grpSp>
      <p:grpSp>
        <p:nvGrpSpPr>
          <p:cNvPr id="15" name="Group 14">
            <a:extLst>
              <a:ext uri="{FF2B5EF4-FFF2-40B4-BE49-F238E27FC236}">
                <a16:creationId xmlns:a16="http://schemas.microsoft.com/office/drawing/2014/main" id="{2045070D-01DC-2348-A0CC-EA677DA77421}"/>
              </a:ext>
            </a:extLst>
          </p:cNvPr>
          <p:cNvGrpSpPr/>
          <p:nvPr/>
        </p:nvGrpSpPr>
        <p:grpSpPr>
          <a:xfrm>
            <a:off x="6923119" y="1407437"/>
            <a:ext cx="360" cy="360"/>
            <a:chOff x="6923119" y="1407437"/>
            <a:chExt cx="360" cy="360"/>
          </a:xfrm>
        </p:grpSpPr>
        <mc:AlternateContent xmlns:mc="http://schemas.openxmlformats.org/markup-compatibility/2006">
          <mc:Choice xmlns:p14="http://schemas.microsoft.com/office/powerpoint/2010/main" Requires="p14">
            <p:contentPart p14:bwMode="auto" r:id="rId8">
              <p14:nvContentPartPr>
                <p14:cNvPr id="13" name="Ink 12">
                  <a:extLst>
                    <a:ext uri="{FF2B5EF4-FFF2-40B4-BE49-F238E27FC236}">
                      <a16:creationId xmlns:a16="http://schemas.microsoft.com/office/drawing/2014/main" id="{BA84C66C-9EBD-8844-BF9A-6EE7B4B924B7}"/>
                    </a:ext>
                  </a:extLst>
                </p14:cNvPr>
                <p14:cNvContentPartPr/>
                <p14:nvPr/>
              </p14:nvContentPartPr>
              <p14:xfrm>
                <a:off x="6923119" y="1407437"/>
                <a:ext cx="360" cy="360"/>
              </p14:xfrm>
            </p:contentPart>
          </mc:Choice>
          <mc:Fallback>
            <p:pic>
              <p:nvPicPr>
                <p:cNvPr id="13" name="Ink 12">
                  <a:extLst>
                    <a:ext uri="{FF2B5EF4-FFF2-40B4-BE49-F238E27FC236}">
                      <a16:creationId xmlns:a16="http://schemas.microsoft.com/office/drawing/2014/main" id="{BA84C66C-9EBD-8844-BF9A-6EE7B4B924B7}"/>
                    </a:ext>
                  </a:extLst>
                </p:cNvPr>
                <p:cNvPicPr/>
                <p:nvPr/>
              </p:nvPicPr>
              <p:blipFill>
                <a:blip r:embed="rId4"/>
                <a:stretch>
                  <a:fillRect/>
                </a:stretch>
              </p:blipFill>
              <p:spPr>
                <a:xfrm>
                  <a:off x="6914479" y="139843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Ink 13">
                  <a:extLst>
                    <a:ext uri="{FF2B5EF4-FFF2-40B4-BE49-F238E27FC236}">
                      <a16:creationId xmlns:a16="http://schemas.microsoft.com/office/drawing/2014/main" id="{E341790A-FDF3-5841-8BD5-47AE81296183}"/>
                    </a:ext>
                  </a:extLst>
                </p14:cNvPr>
                <p14:cNvContentPartPr/>
                <p14:nvPr/>
              </p14:nvContentPartPr>
              <p14:xfrm>
                <a:off x="6923119" y="1407437"/>
                <a:ext cx="360" cy="360"/>
              </p14:xfrm>
            </p:contentPart>
          </mc:Choice>
          <mc:Fallback>
            <p:pic>
              <p:nvPicPr>
                <p:cNvPr id="14" name="Ink 13">
                  <a:extLst>
                    <a:ext uri="{FF2B5EF4-FFF2-40B4-BE49-F238E27FC236}">
                      <a16:creationId xmlns:a16="http://schemas.microsoft.com/office/drawing/2014/main" id="{E341790A-FDF3-5841-8BD5-47AE81296183}"/>
                    </a:ext>
                  </a:extLst>
                </p:cNvPr>
                <p:cNvPicPr/>
                <p:nvPr/>
              </p:nvPicPr>
              <p:blipFill>
                <a:blip r:embed="rId4"/>
                <a:stretch>
                  <a:fillRect/>
                </a:stretch>
              </p:blipFill>
              <p:spPr>
                <a:xfrm>
                  <a:off x="6914479" y="1398437"/>
                  <a:ext cx="18000" cy="18000"/>
                </a:xfrm>
                <a:prstGeom prst="rect">
                  <a:avLst/>
                </a:prstGeom>
              </p:spPr>
            </p:pic>
          </mc:Fallback>
        </mc:AlternateContent>
      </p:grpSp>
      <p:sp>
        <p:nvSpPr>
          <p:cNvPr id="16" name="Rectangle 15">
            <a:extLst>
              <a:ext uri="{FF2B5EF4-FFF2-40B4-BE49-F238E27FC236}">
                <a16:creationId xmlns:a16="http://schemas.microsoft.com/office/drawing/2014/main" id="{357FE1B2-533B-BE4B-B1A3-B7BC05FC9B0B}"/>
              </a:ext>
            </a:extLst>
          </p:cNvPr>
          <p:cNvSpPr/>
          <p:nvPr/>
        </p:nvSpPr>
        <p:spPr>
          <a:xfrm>
            <a:off x="6465745" y="263276"/>
            <a:ext cx="5526653" cy="1196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the details of M-</a:t>
            </a:r>
            <a:r>
              <a:rPr lang="en-US" dirty="0" err="1"/>
              <a:t>ary</a:t>
            </a:r>
            <a:r>
              <a:rPr lang="en-US" dirty="0"/>
              <a:t> search trees are vague (it’s not well-defined and is just a transition into B+ trees, so don’t worry an actual example. It turns out we need the ideas from B+ trees to make this feasible.)</a:t>
            </a:r>
          </a:p>
        </p:txBody>
      </p:sp>
    </p:spTree>
    <p:extLst>
      <p:ext uri="{BB962C8B-B14F-4D97-AF65-F5344CB8AC3E}">
        <p14:creationId xmlns:p14="http://schemas.microsoft.com/office/powerpoint/2010/main" val="14010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B58AB-C2AA-4C76-B5D5-7E92AE45C5FC}"/>
              </a:ext>
            </a:extLst>
          </p:cNvPr>
          <p:cNvSpPr>
            <a:spLocks noGrp="1"/>
          </p:cNvSpPr>
          <p:nvPr>
            <p:ph type="title"/>
          </p:nvPr>
        </p:nvSpPr>
        <p:spPr/>
        <p:txBody>
          <a:bodyPr>
            <a:normAutofit/>
          </a:bodyPr>
          <a:lstStyle/>
          <a:p>
            <a:r>
              <a:rPr lang="en-US" dirty="0"/>
              <a:t>M-</a:t>
            </a:r>
            <a:r>
              <a:rPr lang="en-US" dirty="0" err="1"/>
              <a:t>ary</a:t>
            </a:r>
            <a:r>
              <a:rPr lang="en-US" dirty="0"/>
              <a:t> search trees</a:t>
            </a:r>
          </a:p>
        </p:txBody>
      </p:sp>
      <p:sp>
        <p:nvSpPr>
          <p:cNvPr id="4" name="Footer Placeholder 3">
            <a:extLst>
              <a:ext uri="{FF2B5EF4-FFF2-40B4-BE49-F238E27FC236}">
                <a16:creationId xmlns:a16="http://schemas.microsoft.com/office/drawing/2014/main" id="{A1974B86-4F84-4629-AA06-CE86CB1C2D94}"/>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8041F5E-0E48-4C6C-9AB1-9E51F8F7FBB8}"/>
              </a:ext>
            </a:extLst>
          </p:cNvPr>
          <p:cNvSpPr>
            <a:spLocks noGrp="1"/>
          </p:cNvSpPr>
          <p:nvPr>
            <p:ph type="sldNum" sz="quarter" idx="12"/>
          </p:nvPr>
        </p:nvSpPr>
        <p:spPr/>
        <p:txBody>
          <a:bodyPr/>
          <a:lstStyle/>
          <a:p>
            <a:fld id="{659665DE-58FC-41F4-AC58-2C90A5E00527}" type="slidenum">
              <a:rPr lang="en-US" smtClean="0"/>
              <a:t>14</a:t>
            </a:fld>
            <a:endParaRPr lang="en-US"/>
          </a:p>
        </p:txBody>
      </p:sp>
      <p:grpSp>
        <p:nvGrpSpPr>
          <p:cNvPr id="96" name="Group 95">
            <a:extLst>
              <a:ext uri="{FF2B5EF4-FFF2-40B4-BE49-F238E27FC236}">
                <a16:creationId xmlns:a16="http://schemas.microsoft.com/office/drawing/2014/main" id="{EC4E573C-BFC2-4F6C-BF4F-A47AC6797667}"/>
              </a:ext>
            </a:extLst>
          </p:cNvPr>
          <p:cNvGrpSpPr/>
          <p:nvPr/>
        </p:nvGrpSpPr>
        <p:grpSpPr>
          <a:xfrm>
            <a:off x="390517" y="886631"/>
            <a:ext cx="11226243" cy="2144241"/>
            <a:chOff x="400523" y="3923612"/>
            <a:chExt cx="11226243" cy="2144241"/>
          </a:xfrm>
        </p:grpSpPr>
        <p:sp>
          <p:nvSpPr>
            <p:cNvPr id="6" name="Rectangle 5">
              <a:extLst>
                <a:ext uri="{FF2B5EF4-FFF2-40B4-BE49-F238E27FC236}">
                  <a16:creationId xmlns:a16="http://schemas.microsoft.com/office/drawing/2014/main" id="{DB6FC18E-8CF6-4805-88DB-98DD52E68CE1}"/>
                </a:ext>
              </a:extLst>
            </p:cNvPr>
            <p:cNvSpPr/>
            <p:nvPr/>
          </p:nvSpPr>
          <p:spPr>
            <a:xfrm>
              <a:off x="5917337" y="392361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F1A7B1AB-B292-480C-8370-74A94E0B5D0C}"/>
                </a:ext>
              </a:extLst>
            </p:cNvPr>
            <p:cNvGrpSpPr/>
            <p:nvPr/>
          </p:nvGrpSpPr>
          <p:grpSpPr>
            <a:xfrm>
              <a:off x="400523" y="4902379"/>
              <a:ext cx="2089039" cy="1165474"/>
              <a:chOff x="400523" y="4902379"/>
              <a:chExt cx="2089039" cy="1165474"/>
            </a:xfrm>
          </p:grpSpPr>
          <p:sp>
            <p:nvSpPr>
              <p:cNvPr id="17" name="Rectangle 16">
                <a:extLst>
                  <a:ext uri="{FF2B5EF4-FFF2-40B4-BE49-F238E27FC236}">
                    <a16:creationId xmlns:a16="http://schemas.microsoft.com/office/drawing/2014/main" id="{D1E31865-AEB3-4579-9A06-72264704F452}"/>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F30159B-9E0D-425D-A6B9-5AF3A9880840}"/>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6F6C6BB-62B2-46D1-AA71-6ADC46799E1D}"/>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EABDFE-7ACC-40EC-AC62-DAD6A32B382D}"/>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F34685B-62B8-4BAD-9135-DC450C5866F8}"/>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F3BBA72-5F6F-4BB2-A535-09152F1033B2}"/>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4C6BBB9-E1D7-4B61-8344-12B849322449}"/>
                  </a:ext>
                </a:extLst>
              </p:cNvPr>
              <p:cNvCxnSpPr>
                <a:stCxn id="17" idx="2"/>
                <a:endCxn id="22"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95A9DD-5B81-46EB-87C5-183CC84D36F2}"/>
                  </a:ext>
                </a:extLst>
              </p:cNvPr>
              <p:cNvCxnSpPr>
                <a:stCxn id="17" idx="2"/>
                <a:endCxn id="23"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3E2DE24-42DC-4E8D-BA1E-63D5AEEAA71F}"/>
                  </a:ext>
                </a:extLst>
              </p:cNvPr>
              <p:cNvCxnSpPr>
                <a:stCxn id="17" idx="2"/>
                <a:endCxn id="24"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18A743-8735-4015-B7E5-F351CA04E596}"/>
                  </a:ext>
                </a:extLst>
              </p:cNvPr>
              <p:cNvCxnSpPr>
                <a:stCxn id="17" idx="2"/>
                <a:endCxn id="25"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54AC88-FC2A-4F67-A204-23170AB2F147}"/>
                  </a:ext>
                </a:extLst>
              </p:cNvPr>
              <p:cNvCxnSpPr>
                <a:stCxn id="17" idx="2"/>
                <a:endCxn id="26"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9E096BD5-AF91-46AD-AF16-3B901CFEB902}"/>
                </a:ext>
              </a:extLst>
            </p:cNvPr>
            <p:cNvGrpSpPr/>
            <p:nvPr/>
          </p:nvGrpSpPr>
          <p:grpSpPr>
            <a:xfrm>
              <a:off x="2764901" y="4897866"/>
              <a:ext cx="2089039" cy="1165474"/>
              <a:chOff x="400523" y="4902379"/>
              <a:chExt cx="2089039" cy="1165474"/>
            </a:xfrm>
          </p:grpSpPr>
          <p:sp>
            <p:nvSpPr>
              <p:cNvPr id="39" name="Rectangle 38">
                <a:extLst>
                  <a:ext uri="{FF2B5EF4-FFF2-40B4-BE49-F238E27FC236}">
                    <a16:creationId xmlns:a16="http://schemas.microsoft.com/office/drawing/2014/main" id="{BA20D141-7E38-4EF0-956A-52A57CAC8B18}"/>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808536B-9471-4D2C-8FB5-DB564DC592A0}"/>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4C4D184-EA79-435B-8A1E-A1F4657C52E0}"/>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F5111F5-DDC1-4CD6-908D-FC8814F9C3D5}"/>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8EBD6F1-C023-48EF-A6E1-D490C0675FD1}"/>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138B2D0-6DF6-4988-9179-5BD3BDB81C44}"/>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C6E5FF10-83E7-40B6-A691-FA7750116204}"/>
                  </a:ext>
                </a:extLst>
              </p:cNvPr>
              <p:cNvCxnSpPr>
                <a:stCxn id="39" idx="2"/>
                <a:endCxn id="40"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F3682FD-33D5-4D82-A4C4-708EB5A67942}"/>
                  </a:ext>
                </a:extLst>
              </p:cNvPr>
              <p:cNvCxnSpPr>
                <a:stCxn id="39" idx="2"/>
                <a:endCxn id="41"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0AF0745-BEBB-474C-9947-D5D26F1A47D9}"/>
                  </a:ext>
                </a:extLst>
              </p:cNvPr>
              <p:cNvCxnSpPr>
                <a:stCxn id="39" idx="2"/>
                <a:endCxn id="42"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159F44F-2571-49CE-9EF2-5DC35ABC22E0}"/>
                  </a:ext>
                </a:extLst>
              </p:cNvPr>
              <p:cNvCxnSpPr>
                <a:stCxn id="39" idx="2"/>
                <a:endCxn id="43"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8D449AE-7546-4BFD-AE33-64C26AE55126}"/>
                  </a:ext>
                </a:extLst>
              </p:cNvPr>
              <p:cNvCxnSpPr>
                <a:stCxn id="39" idx="2"/>
                <a:endCxn id="44"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D1D95C2-5B35-4BD9-80E1-93C7F76F74CC}"/>
                </a:ext>
              </a:extLst>
            </p:cNvPr>
            <p:cNvGrpSpPr/>
            <p:nvPr/>
          </p:nvGrpSpPr>
          <p:grpSpPr>
            <a:xfrm>
              <a:off x="5051480" y="4893353"/>
              <a:ext cx="2089039" cy="1165474"/>
              <a:chOff x="400523" y="4902379"/>
              <a:chExt cx="2089039" cy="1165474"/>
            </a:xfrm>
          </p:grpSpPr>
          <p:sp>
            <p:nvSpPr>
              <p:cNvPr id="51" name="Rectangle 50">
                <a:extLst>
                  <a:ext uri="{FF2B5EF4-FFF2-40B4-BE49-F238E27FC236}">
                    <a16:creationId xmlns:a16="http://schemas.microsoft.com/office/drawing/2014/main" id="{91F04928-40E2-4258-8D13-40D83AA5591D}"/>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C7EAB8B-7F1A-44A4-87D7-885B056311D5}"/>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E16FB0C-6AF4-4A6B-A721-ADEFD8F53625}"/>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6A11161-11BE-4B49-8341-E5ECE7E134BB}"/>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B0BC082-03B9-4929-A931-634D086E9192}"/>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9F29A0CC-B2EA-4751-976E-C0156CFEC48B}"/>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8F5FB8DE-AF01-4C98-89EF-42EEB1907167}"/>
                  </a:ext>
                </a:extLst>
              </p:cNvPr>
              <p:cNvCxnSpPr>
                <a:stCxn id="51" idx="2"/>
                <a:endCxn id="52"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07DDD04-9783-4FA0-9865-5BC70E680163}"/>
                  </a:ext>
                </a:extLst>
              </p:cNvPr>
              <p:cNvCxnSpPr>
                <a:stCxn id="51" idx="2"/>
                <a:endCxn id="53"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14B3CDE-7115-4B1D-82FC-8C10F00300F5}"/>
                  </a:ext>
                </a:extLst>
              </p:cNvPr>
              <p:cNvCxnSpPr>
                <a:stCxn id="51" idx="2"/>
                <a:endCxn id="54"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0944CC-B226-4817-B8F9-603F6A03EDD7}"/>
                  </a:ext>
                </a:extLst>
              </p:cNvPr>
              <p:cNvCxnSpPr>
                <a:stCxn id="51" idx="2"/>
                <a:endCxn id="55"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6400DF0-6B00-4E21-86A7-F90377FDFAEF}"/>
                  </a:ext>
                </a:extLst>
              </p:cNvPr>
              <p:cNvCxnSpPr>
                <a:stCxn id="51" idx="2"/>
                <a:endCxn id="56"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A5268745-853B-4182-901A-E00EDF69F6AE}"/>
                </a:ext>
              </a:extLst>
            </p:cNvPr>
            <p:cNvGrpSpPr/>
            <p:nvPr/>
          </p:nvGrpSpPr>
          <p:grpSpPr>
            <a:xfrm>
              <a:off x="7309622" y="4888840"/>
              <a:ext cx="2089039" cy="1165474"/>
              <a:chOff x="400523" y="4902379"/>
              <a:chExt cx="2089039" cy="1165474"/>
            </a:xfrm>
          </p:grpSpPr>
          <p:sp>
            <p:nvSpPr>
              <p:cNvPr id="63" name="Rectangle 62">
                <a:extLst>
                  <a:ext uri="{FF2B5EF4-FFF2-40B4-BE49-F238E27FC236}">
                    <a16:creationId xmlns:a16="http://schemas.microsoft.com/office/drawing/2014/main" id="{935B927D-5101-44F8-BC99-6827B3609372}"/>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CEE44BCE-D906-4B55-9BFA-9D17777F0706}"/>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03196C0-2368-4E20-B33A-0AC88AA9FEB3}"/>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30A2019-1CCC-478C-A8AE-A4F1E4CB06CC}"/>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AAB52AF-E8AD-4B12-ABE0-A6648014C02B}"/>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8933FAF-6CC6-4A31-B322-D0861F9322CD}"/>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CA63B6EA-9223-42A6-9128-4ABC29A18DC7}"/>
                  </a:ext>
                </a:extLst>
              </p:cNvPr>
              <p:cNvCxnSpPr>
                <a:stCxn id="63" idx="2"/>
                <a:endCxn id="64"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FE7B2A8-64E0-45F4-B622-56FF957A3DBE}"/>
                  </a:ext>
                </a:extLst>
              </p:cNvPr>
              <p:cNvCxnSpPr>
                <a:stCxn id="63" idx="2"/>
                <a:endCxn id="65"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4E7588A-124D-4C3D-B2AB-EC68CCA7A15D}"/>
                  </a:ext>
                </a:extLst>
              </p:cNvPr>
              <p:cNvCxnSpPr>
                <a:stCxn id="63" idx="2"/>
                <a:endCxn id="66"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D1AB42C-6E7F-4EAC-B7C1-A677AC3A502D}"/>
                  </a:ext>
                </a:extLst>
              </p:cNvPr>
              <p:cNvCxnSpPr>
                <a:stCxn id="63" idx="2"/>
                <a:endCxn id="67"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97E1309-AAF3-464E-98EC-53B9CA89C5EC}"/>
                  </a:ext>
                </a:extLst>
              </p:cNvPr>
              <p:cNvCxnSpPr>
                <a:stCxn id="63" idx="2"/>
                <a:endCxn id="68"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C13C220D-7B83-4D23-94DF-13CF797E4CB1}"/>
                </a:ext>
              </a:extLst>
            </p:cNvPr>
            <p:cNvGrpSpPr/>
            <p:nvPr/>
          </p:nvGrpSpPr>
          <p:grpSpPr>
            <a:xfrm>
              <a:off x="9537727" y="4884327"/>
              <a:ext cx="2089039" cy="1165474"/>
              <a:chOff x="400523" y="4902379"/>
              <a:chExt cx="2089039" cy="1165474"/>
            </a:xfrm>
          </p:grpSpPr>
          <p:sp>
            <p:nvSpPr>
              <p:cNvPr id="75" name="Rectangle 74">
                <a:extLst>
                  <a:ext uri="{FF2B5EF4-FFF2-40B4-BE49-F238E27FC236}">
                    <a16:creationId xmlns:a16="http://schemas.microsoft.com/office/drawing/2014/main" id="{BF44DBC5-D36C-4EEF-96CD-48CCB75DCE0A}"/>
                  </a:ext>
                </a:extLst>
              </p:cNvPr>
              <p:cNvSpPr/>
              <p:nvPr/>
            </p:nvSpPr>
            <p:spPr>
              <a:xfrm>
                <a:off x="1266079" y="490237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D789593-131F-4B91-9759-5B8DB666DD5A}"/>
                  </a:ext>
                </a:extLst>
              </p:cNvPr>
              <p:cNvSpPr/>
              <p:nvPr/>
            </p:nvSpPr>
            <p:spPr>
              <a:xfrm>
                <a:off x="400523" y="5713911"/>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CCBA2C05-5759-4C86-8FD0-B9453CC14176}"/>
                  </a:ext>
                </a:extLst>
              </p:cNvPr>
              <p:cNvSpPr/>
              <p:nvPr/>
            </p:nvSpPr>
            <p:spPr>
              <a:xfrm>
                <a:off x="833301" y="5713910"/>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60D1CA6-160E-4BEB-B917-C0BB8784A695}"/>
                  </a:ext>
                </a:extLst>
              </p:cNvPr>
              <p:cNvSpPr/>
              <p:nvPr/>
            </p:nvSpPr>
            <p:spPr>
              <a:xfrm>
                <a:off x="1266079"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B4C8C20-56AD-40C3-BF5C-159D5F5CA315}"/>
                  </a:ext>
                </a:extLst>
              </p:cNvPr>
              <p:cNvSpPr/>
              <p:nvPr/>
            </p:nvSpPr>
            <p:spPr>
              <a:xfrm>
                <a:off x="1698855" y="5718422"/>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33CAA39-F328-4A40-9B0B-150F160DE0B0}"/>
                  </a:ext>
                </a:extLst>
              </p:cNvPr>
              <p:cNvSpPr/>
              <p:nvPr/>
            </p:nvSpPr>
            <p:spPr>
              <a:xfrm>
                <a:off x="2140131" y="5713909"/>
                <a:ext cx="349431" cy="349431"/>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E9AE2331-BBDF-48FA-85CC-F2331B32512B}"/>
                  </a:ext>
                </a:extLst>
              </p:cNvPr>
              <p:cNvCxnSpPr>
                <a:stCxn id="75" idx="2"/>
                <a:endCxn id="76" idx="0"/>
              </p:cNvCxnSpPr>
              <p:nvPr/>
            </p:nvCxnSpPr>
            <p:spPr>
              <a:xfrm flipH="1">
                <a:off x="575239" y="5251810"/>
                <a:ext cx="865556" cy="462101"/>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E0D7D47-11DD-4F3F-8142-6EFD4F6698B0}"/>
                  </a:ext>
                </a:extLst>
              </p:cNvPr>
              <p:cNvCxnSpPr>
                <a:stCxn id="75" idx="2"/>
                <a:endCxn id="77" idx="0"/>
              </p:cNvCxnSpPr>
              <p:nvPr/>
            </p:nvCxnSpPr>
            <p:spPr>
              <a:xfrm flipH="1">
                <a:off x="1008017" y="5251810"/>
                <a:ext cx="432778" cy="4621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DFC2E3E-4C1E-42DB-941F-484814C1350E}"/>
                  </a:ext>
                </a:extLst>
              </p:cNvPr>
              <p:cNvCxnSpPr>
                <a:stCxn id="75" idx="2"/>
                <a:endCxn id="78" idx="0"/>
              </p:cNvCxnSpPr>
              <p:nvPr/>
            </p:nvCxnSpPr>
            <p:spPr>
              <a:xfrm>
                <a:off x="1440795" y="5251810"/>
                <a:ext cx="0"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D61E8A6-17AA-40A7-9973-F2083A7120C6}"/>
                  </a:ext>
                </a:extLst>
              </p:cNvPr>
              <p:cNvCxnSpPr>
                <a:stCxn id="75" idx="2"/>
                <a:endCxn id="79" idx="0"/>
              </p:cNvCxnSpPr>
              <p:nvPr/>
            </p:nvCxnSpPr>
            <p:spPr>
              <a:xfrm>
                <a:off x="1440795" y="5251810"/>
                <a:ext cx="432776" cy="466612"/>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9E6FC5B-4176-48F1-8A9A-7F838396E255}"/>
                  </a:ext>
                </a:extLst>
              </p:cNvPr>
              <p:cNvCxnSpPr>
                <a:stCxn id="75" idx="2"/>
                <a:endCxn id="80" idx="0"/>
              </p:cNvCxnSpPr>
              <p:nvPr/>
            </p:nvCxnSpPr>
            <p:spPr>
              <a:xfrm>
                <a:off x="1440795" y="5251810"/>
                <a:ext cx="874052" cy="462099"/>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a:extLst>
                <a:ext uri="{FF2B5EF4-FFF2-40B4-BE49-F238E27FC236}">
                  <a16:creationId xmlns:a16="http://schemas.microsoft.com/office/drawing/2014/main" id="{C67A546B-3659-4DCF-920F-C22AF0A2F5C9}"/>
                </a:ext>
              </a:extLst>
            </p:cNvPr>
            <p:cNvCxnSpPr>
              <a:stCxn id="17" idx="0"/>
              <a:endCxn id="6" idx="2"/>
            </p:cNvCxnSpPr>
            <p:nvPr/>
          </p:nvCxnSpPr>
          <p:spPr>
            <a:xfrm flipV="1">
              <a:off x="1440795" y="4273043"/>
              <a:ext cx="4651258" cy="629336"/>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C443145D-93A6-4FA2-A28B-83F35FF35ECC}"/>
                </a:ext>
              </a:extLst>
            </p:cNvPr>
            <p:cNvCxnSpPr>
              <a:stCxn id="39" idx="0"/>
              <a:endCxn id="6" idx="2"/>
            </p:cNvCxnSpPr>
            <p:nvPr/>
          </p:nvCxnSpPr>
          <p:spPr>
            <a:xfrm flipV="1">
              <a:off x="3805173" y="4273043"/>
              <a:ext cx="2286880" cy="624823"/>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344AEC5-D66E-483B-8529-9B2DB5CAC3FC}"/>
                </a:ext>
              </a:extLst>
            </p:cNvPr>
            <p:cNvCxnSpPr>
              <a:stCxn id="51" idx="0"/>
              <a:endCxn id="6" idx="2"/>
            </p:cNvCxnSpPr>
            <p:nvPr/>
          </p:nvCxnSpPr>
          <p:spPr>
            <a:xfrm flipV="1">
              <a:off x="6091752" y="4273043"/>
              <a:ext cx="301" cy="62031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081D3A0-DF59-4C42-8E85-5EBF029F0DBD}"/>
                </a:ext>
              </a:extLst>
            </p:cNvPr>
            <p:cNvCxnSpPr>
              <a:stCxn id="63" idx="0"/>
              <a:endCxn id="6" idx="2"/>
            </p:cNvCxnSpPr>
            <p:nvPr/>
          </p:nvCxnSpPr>
          <p:spPr>
            <a:xfrm flipH="1" flipV="1">
              <a:off x="6092053" y="4273043"/>
              <a:ext cx="2257841" cy="615797"/>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F3A22EE-60B7-4C1B-BAE0-1649670550AD}"/>
                </a:ext>
              </a:extLst>
            </p:cNvPr>
            <p:cNvCxnSpPr>
              <a:stCxn id="75" idx="0"/>
              <a:endCxn id="6" idx="2"/>
            </p:cNvCxnSpPr>
            <p:nvPr/>
          </p:nvCxnSpPr>
          <p:spPr>
            <a:xfrm flipH="1" flipV="1">
              <a:off x="6092053" y="4273043"/>
              <a:ext cx="4485946" cy="611284"/>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8" name="Content Placeholder 7">
            <a:extLst>
              <a:ext uri="{FF2B5EF4-FFF2-40B4-BE49-F238E27FC236}">
                <a16:creationId xmlns:a16="http://schemas.microsoft.com/office/drawing/2014/main" id="{5BFB9EFA-F841-364E-B1AA-2FFDAF7A08AA}"/>
              </a:ext>
            </a:extLst>
          </p:cNvPr>
          <p:cNvSpPr>
            <a:spLocks noGrp="1"/>
          </p:cNvSpPr>
          <p:nvPr>
            <p:ph idx="1"/>
          </p:nvPr>
        </p:nvSpPr>
        <p:spPr>
          <a:xfrm>
            <a:off x="502371" y="3438603"/>
            <a:ext cx="11187258" cy="3356743"/>
          </a:xfrm>
        </p:spPr>
        <p:txBody>
          <a:bodyPr>
            <a:normAutofit lnSpcReduction="10000"/>
          </a:bodyPr>
          <a:lstStyle/>
          <a:p>
            <a:r>
              <a:rPr lang="en-US" dirty="0"/>
              <a:t>How many disk accesses are we potentially making?  Should be fewer but there’s still some inefficiency:</a:t>
            </a:r>
          </a:p>
          <a:p>
            <a:endParaRPr lang="en-US" dirty="0"/>
          </a:p>
          <a:p>
            <a:endParaRPr lang="en-US" dirty="0"/>
          </a:p>
          <a:p>
            <a:endParaRPr lang="en-US" dirty="0"/>
          </a:p>
          <a:p>
            <a:r>
              <a:rPr lang="en-US" dirty="0"/>
              <a:t>If we focus on 1 node trying to find which child branch to go down … the keys are stored inside each node. So if we want to see what the keys of the children are we have to make another disk access! Every time we go down a level in the tree, we’re potentially making a bunch of disk accesses (</a:t>
            </a:r>
            <a:r>
              <a:rPr lang="en-US" sz="2400" b="1" dirty="0">
                <a:solidFill>
                  <a:srgbClr val="4C3282"/>
                </a:solidFill>
              </a:rPr>
              <a:t>log</a:t>
            </a:r>
            <a:r>
              <a:rPr lang="en-US" sz="2400" b="1" baseline="-25000" dirty="0">
                <a:solidFill>
                  <a:srgbClr val="4C3282"/>
                </a:solidFill>
              </a:rPr>
              <a:t>2</a:t>
            </a:r>
            <a:r>
              <a:rPr lang="en-US" sz="2400" b="1" dirty="0">
                <a:solidFill>
                  <a:srgbClr val="4C3282"/>
                </a:solidFill>
              </a:rPr>
              <a:t>(m)</a:t>
            </a:r>
            <a:r>
              <a:rPr lang="en-US" sz="2400" dirty="0">
                <a:solidFill>
                  <a:srgbClr val="4C3282"/>
                </a:solidFill>
              </a:rPr>
              <a:t> of them).</a:t>
            </a:r>
            <a:endParaRPr lang="en-US" dirty="0"/>
          </a:p>
        </p:txBody>
      </p:sp>
      <p:sp>
        <p:nvSpPr>
          <p:cNvPr id="90" name="Rectangle 89">
            <a:extLst>
              <a:ext uri="{FF2B5EF4-FFF2-40B4-BE49-F238E27FC236}">
                <a16:creationId xmlns:a16="http://schemas.microsoft.com/office/drawing/2014/main" id="{1D72E5D9-B54F-4B49-B7A7-63595553C89F}"/>
              </a:ext>
            </a:extLst>
          </p:cNvPr>
          <p:cNvSpPr/>
          <p:nvPr/>
        </p:nvSpPr>
        <p:spPr>
          <a:xfrm>
            <a:off x="6465745" y="263276"/>
            <a:ext cx="5526653" cy="1196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the details of M-</a:t>
            </a:r>
            <a:r>
              <a:rPr lang="en-US" dirty="0" err="1"/>
              <a:t>ary</a:t>
            </a:r>
            <a:r>
              <a:rPr lang="en-US" dirty="0"/>
              <a:t> search trees are vague (it’s not well-defined and is just a transition into B+ trees, so don’t worry an actual example. It turns out we need the ideas from B+ trees to make this feasible.)</a:t>
            </a:r>
          </a:p>
        </p:txBody>
      </p:sp>
    </p:spTree>
    <p:extLst>
      <p:ext uri="{BB962C8B-B14F-4D97-AF65-F5344CB8AC3E}">
        <p14:creationId xmlns:p14="http://schemas.microsoft.com/office/powerpoint/2010/main" val="2047920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833F-072A-4042-8110-46D774A19F58}"/>
              </a:ext>
            </a:extLst>
          </p:cNvPr>
          <p:cNvSpPr>
            <a:spLocks noGrp="1"/>
          </p:cNvSpPr>
          <p:nvPr>
            <p:ph type="title"/>
          </p:nvPr>
        </p:nvSpPr>
        <p:spPr/>
        <p:txBody>
          <a:bodyPr>
            <a:normAutofit fontScale="90000"/>
          </a:bodyPr>
          <a:lstStyle/>
          <a:p>
            <a:r>
              <a:rPr lang="en-US" dirty="0"/>
              <a:t>Questions? Review anything?</a:t>
            </a:r>
          </a:p>
        </p:txBody>
      </p:sp>
      <p:sp>
        <p:nvSpPr>
          <p:cNvPr id="3" name="Footer Placeholder 2">
            <a:extLst>
              <a:ext uri="{FF2B5EF4-FFF2-40B4-BE49-F238E27FC236}">
                <a16:creationId xmlns:a16="http://schemas.microsoft.com/office/drawing/2014/main" id="{1B5CE062-7102-BE41-80B6-F0B8941039FC}"/>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C5A44486-65C4-9F49-8D04-2A228D17186B}"/>
              </a:ext>
            </a:extLst>
          </p:cNvPr>
          <p:cNvSpPr>
            <a:spLocks noGrp="1"/>
          </p:cNvSpPr>
          <p:nvPr>
            <p:ph type="sldNum" sz="quarter" idx="12"/>
          </p:nvPr>
        </p:nvSpPr>
        <p:spPr/>
        <p:txBody>
          <a:bodyPr/>
          <a:lstStyle/>
          <a:p>
            <a:fld id="{659665DE-58FC-41F4-AC58-2C90A5E00527}" type="slidenum">
              <a:rPr lang="en-US" smtClean="0"/>
              <a:pPr/>
              <a:t>15</a:t>
            </a:fld>
            <a:endParaRPr lang="en-US"/>
          </a:p>
        </p:txBody>
      </p:sp>
      <p:sp>
        <p:nvSpPr>
          <p:cNvPr id="5" name="Text Placeholder 4">
            <a:extLst>
              <a:ext uri="{FF2B5EF4-FFF2-40B4-BE49-F238E27FC236}">
                <a16:creationId xmlns:a16="http://schemas.microsoft.com/office/drawing/2014/main" id="{E0DAF57F-D719-6541-B0AC-AD5DBAD32F3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889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E8D5-0316-CF4E-8B5B-E7F80F3C633B}"/>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BAB58E16-0AA7-5740-92EC-16E402C0D24E}"/>
              </a:ext>
            </a:extLst>
          </p:cNvPr>
          <p:cNvSpPr>
            <a:spLocks noGrp="1"/>
          </p:cNvSpPr>
          <p:nvPr>
            <p:ph idx="1"/>
          </p:nvPr>
        </p:nvSpPr>
        <p:spPr/>
        <p:txBody>
          <a:bodyPr/>
          <a:lstStyle/>
          <a:p>
            <a:r>
              <a:rPr lang="en-US" dirty="0"/>
              <a:t>- review Friday concepts of caching, memory hierarchy</a:t>
            </a:r>
          </a:p>
          <a:p>
            <a:r>
              <a:rPr lang="en-US" dirty="0"/>
              <a:t>- AVL trees and disk accesses</a:t>
            </a:r>
          </a:p>
          <a:p>
            <a:r>
              <a:rPr lang="en-US" dirty="0"/>
              <a:t>- M-</a:t>
            </a:r>
            <a:r>
              <a:rPr lang="en-US" dirty="0" err="1"/>
              <a:t>ary</a:t>
            </a:r>
            <a:r>
              <a:rPr lang="en-US" dirty="0"/>
              <a:t> search trees (a generalization of binary trees except you can have m number of children)</a:t>
            </a:r>
          </a:p>
          <a:p>
            <a:r>
              <a:rPr lang="en-US" dirty="0"/>
              <a:t>- B+ trees</a:t>
            </a:r>
          </a:p>
          <a:p>
            <a:pPr lvl="1"/>
            <a:r>
              <a:rPr lang="en-US" dirty="0"/>
              <a:t>databases!</a:t>
            </a:r>
          </a:p>
          <a:p>
            <a:pPr lvl="1"/>
            <a:r>
              <a:rPr lang="en-US" dirty="0"/>
              <a:t>file systems!</a:t>
            </a:r>
          </a:p>
          <a:p>
            <a:pPr lvl="1"/>
            <a:r>
              <a:rPr lang="en-US" dirty="0"/>
              <a:t>when you have large amounts of data, consider using a B+ tree for its optimization for hardware.</a:t>
            </a:r>
          </a:p>
          <a:p>
            <a:pPr lvl="1"/>
            <a:r>
              <a:rPr lang="en-US" dirty="0"/>
              <a:t>high level motivation/idea (not going to go deep into the algorithms for maintaining invariants)</a:t>
            </a:r>
          </a:p>
          <a:p>
            <a:endParaRPr lang="en-US" dirty="0"/>
          </a:p>
        </p:txBody>
      </p:sp>
      <p:sp>
        <p:nvSpPr>
          <p:cNvPr id="4" name="Footer Placeholder 3">
            <a:extLst>
              <a:ext uri="{FF2B5EF4-FFF2-40B4-BE49-F238E27FC236}">
                <a16:creationId xmlns:a16="http://schemas.microsoft.com/office/drawing/2014/main" id="{FA267C18-7261-A948-A6CA-054E1E52B72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777A601-6990-6843-BEFC-7DEF66681F1D}"/>
              </a:ext>
            </a:extLst>
          </p:cNvPr>
          <p:cNvSpPr>
            <a:spLocks noGrp="1"/>
          </p:cNvSpPr>
          <p:nvPr>
            <p:ph type="sldNum" sz="quarter" idx="12"/>
          </p:nvPr>
        </p:nvSpPr>
        <p:spPr/>
        <p:txBody>
          <a:bodyPr/>
          <a:lstStyle/>
          <a:p>
            <a:fld id="{659665DE-58FC-41F4-AC58-2C90A5E00527}" type="slidenum">
              <a:rPr lang="en-US" smtClean="0"/>
              <a:t>16</a:t>
            </a:fld>
            <a:endParaRPr lang="en-US"/>
          </a:p>
        </p:txBody>
      </p:sp>
    </p:spTree>
    <p:extLst>
      <p:ext uri="{BB962C8B-B14F-4D97-AF65-F5344CB8AC3E}">
        <p14:creationId xmlns:p14="http://schemas.microsoft.com/office/powerpoint/2010/main" val="1206983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D173-175D-4001-84F1-8149A1F4FB1B}"/>
              </a:ext>
            </a:extLst>
          </p:cNvPr>
          <p:cNvSpPr>
            <a:spLocks noGrp="1"/>
          </p:cNvSpPr>
          <p:nvPr>
            <p:ph type="title"/>
          </p:nvPr>
        </p:nvSpPr>
        <p:spPr/>
        <p:txBody>
          <a:bodyPr/>
          <a:lstStyle/>
          <a:p>
            <a:r>
              <a:rPr lang="en-US" dirty="0"/>
              <a:t>B+ trees</a:t>
            </a:r>
          </a:p>
        </p:txBody>
      </p:sp>
      <p:sp>
        <p:nvSpPr>
          <p:cNvPr id="3" name="Content Placeholder 2">
            <a:extLst>
              <a:ext uri="{FF2B5EF4-FFF2-40B4-BE49-F238E27FC236}">
                <a16:creationId xmlns:a16="http://schemas.microsoft.com/office/drawing/2014/main" id="{8F086B64-BD67-45AC-95A9-D45B8B1F5EC4}"/>
              </a:ext>
            </a:extLst>
          </p:cNvPr>
          <p:cNvSpPr>
            <a:spLocks noGrp="1"/>
          </p:cNvSpPr>
          <p:nvPr>
            <p:ph idx="1"/>
          </p:nvPr>
        </p:nvSpPr>
        <p:spPr/>
        <p:txBody>
          <a:bodyPr/>
          <a:lstStyle/>
          <a:p>
            <a:pPr>
              <a:spcBef>
                <a:spcPts val="200"/>
              </a:spcBef>
            </a:pPr>
            <a:r>
              <a:rPr lang="en-US" dirty="0"/>
              <a:t>If each child is at a different location in disk memory – expensive!</a:t>
            </a:r>
          </a:p>
          <a:p>
            <a:pPr>
              <a:spcBef>
                <a:spcPts val="200"/>
              </a:spcBef>
            </a:pPr>
            <a:r>
              <a:rPr lang="en-US" dirty="0"/>
              <a:t>What if we construct an M-</a:t>
            </a:r>
            <a:r>
              <a:rPr lang="en-US" dirty="0" err="1"/>
              <a:t>ary</a:t>
            </a:r>
            <a:r>
              <a:rPr lang="en-US" dirty="0"/>
              <a:t> search tree that:</a:t>
            </a:r>
          </a:p>
          <a:p>
            <a:pPr>
              <a:spcBef>
                <a:spcPts val="200"/>
              </a:spcBef>
              <a:buFont typeface="Wingdings" pitchFamily="2" charset="2"/>
              <a:buChar char="§"/>
            </a:pPr>
            <a:r>
              <a:rPr lang="en-US" dirty="0"/>
              <a:t> stores keys together in branch nodes</a:t>
            </a:r>
          </a:p>
          <a:p>
            <a:pPr>
              <a:spcBef>
                <a:spcPts val="200"/>
              </a:spcBef>
              <a:buFont typeface="Wingdings" pitchFamily="2" charset="2"/>
              <a:buChar char="§"/>
            </a:pPr>
            <a:r>
              <a:rPr lang="en-US" dirty="0"/>
              <a:t> all the values in leaf nodes (so we can really maximize stuffing useful information in each node)</a:t>
            </a:r>
          </a:p>
        </p:txBody>
      </p:sp>
      <p:sp>
        <p:nvSpPr>
          <p:cNvPr id="4" name="Footer Placeholder 3">
            <a:extLst>
              <a:ext uri="{FF2B5EF4-FFF2-40B4-BE49-F238E27FC236}">
                <a16:creationId xmlns:a16="http://schemas.microsoft.com/office/drawing/2014/main" id="{B48D0F18-F73E-427A-93DE-23E078381D6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2C3D0A39-9849-47EE-B97B-8E9CD8E3F8F2}"/>
              </a:ext>
            </a:extLst>
          </p:cNvPr>
          <p:cNvSpPr>
            <a:spLocks noGrp="1"/>
          </p:cNvSpPr>
          <p:nvPr>
            <p:ph type="sldNum" sz="quarter" idx="12"/>
          </p:nvPr>
        </p:nvSpPr>
        <p:spPr/>
        <p:txBody>
          <a:bodyPr/>
          <a:lstStyle/>
          <a:p>
            <a:fld id="{659665DE-58FC-41F4-AC58-2C90A5E00527}" type="slidenum">
              <a:rPr lang="en-US" smtClean="0"/>
              <a:t>17</a:t>
            </a:fld>
            <a:endParaRPr lang="en-US"/>
          </a:p>
        </p:txBody>
      </p:sp>
      <p:graphicFrame>
        <p:nvGraphicFramePr>
          <p:cNvPr id="8" name="Table 7">
            <a:extLst>
              <a:ext uri="{FF2B5EF4-FFF2-40B4-BE49-F238E27FC236}">
                <a16:creationId xmlns:a16="http://schemas.microsoft.com/office/drawing/2014/main" id="{78F991AA-9538-49DF-BFEC-47A7F30ADFFC}"/>
              </a:ext>
            </a:extLst>
          </p:cNvPr>
          <p:cNvGraphicFramePr>
            <a:graphicFrameLocks noGrp="1"/>
          </p:cNvGraphicFramePr>
          <p:nvPr>
            <p:extLst>
              <p:ext uri="{D42A27DB-BD31-4B8C-83A1-F6EECF244321}">
                <p14:modId xmlns:p14="http://schemas.microsoft.com/office/powerpoint/2010/main" val="3733123445"/>
              </p:ext>
            </p:extLst>
          </p:nvPr>
        </p:nvGraphicFramePr>
        <p:xfrm>
          <a:off x="2269732" y="4588953"/>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9" name="Table 8">
            <a:extLst>
              <a:ext uri="{FF2B5EF4-FFF2-40B4-BE49-F238E27FC236}">
                <a16:creationId xmlns:a16="http://schemas.microsoft.com/office/drawing/2014/main" id="{FB28FC64-3BD6-4C2A-8CCE-E740BB64D23B}"/>
              </a:ext>
            </a:extLst>
          </p:cNvPr>
          <p:cNvGraphicFramePr>
            <a:graphicFrameLocks noGrp="1"/>
          </p:cNvGraphicFramePr>
          <p:nvPr>
            <p:extLst>
              <p:ext uri="{D42A27DB-BD31-4B8C-83A1-F6EECF244321}">
                <p14:modId xmlns:p14="http://schemas.microsoft.com/office/powerpoint/2010/main" val="1765116615"/>
              </p:ext>
            </p:extLst>
          </p:nvPr>
        </p:nvGraphicFramePr>
        <p:xfrm>
          <a:off x="3803650" y="4588953"/>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10" name="Table 9">
            <a:extLst>
              <a:ext uri="{FF2B5EF4-FFF2-40B4-BE49-F238E27FC236}">
                <a16:creationId xmlns:a16="http://schemas.microsoft.com/office/drawing/2014/main" id="{D82A3C2A-0EE6-4C01-A7C6-144851D3AADF}"/>
              </a:ext>
            </a:extLst>
          </p:cNvPr>
          <p:cNvGraphicFramePr>
            <a:graphicFrameLocks noGrp="1"/>
          </p:cNvGraphicFramePr>
          <p:nvPr>
            <p:extLst>
              <p:ext uri="{D42A27DB-BD31-4B8C-83A1-F6EECF244321}">
                <p14:modId xmlns:p14="http://schemas.microsoft.com/office/powerpoint/2010/main" val="4052443860"/>
              </p:ext>
            </p:extLst>
          </p:nvPr>
        </p:nvGraphicFramePr>
        <p:xfrm>
          <a:off x="5280123" y="4588953"/>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11" name="Table 10">
            <a:extLst>
              <a:ext uri="{FF2B5EF4-FFF2-40B4-BE49-F238E27FC236}">
                <a16:creationId xmlns:a16="http://schemas.microsoft.com/office/drawing/2014/main" id="{58D64526-6FC2-4065-BDE1-931710B493A7}"/>
              </a:ext>
            </a:extLst>
          </p:cNvPr>
          <p:cNvGraphicFramePr>
            <a:graphicFrameLocks noGrp="1"/>
          </p:cNvGraphicFramePr>
          <p:nvPr>
            <p:extLst>
              <p:ext uri="{D42A27DB-BD31-4B8C-83A1-F6EECF244321}">
                <p14:modId xmlns:p14="http://schemas.microsoft.com/office/powerpoint/2010/main" val="476270343"/>
              </p:ext>
            </p:extLst>
          </p:nvPr>
        </p:nvGraphicFramePr>
        <p:xfrm>
          <a:off x="6756596" y="4588953"/>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12" name="Table 11">
            <a:extLst>
              <a:ext uri="{FF2B5EF4-FFF2-40B4-BE49-F238E27FC236}">
                <a16:creationId xmlns:a16="http://schemas.microsoft.com/office/drawing/2014/main" id="{BA14897C-E854-49C7-B4AF-15353B40D536}"/>
              </a:ext>
            </a:extLst>
          </p:cNvPr>
          <p:cNvGraphicFramePr>
            <a:graphicFrameLocks noGrp="1"/>
          </p:cNvGraphicFramePr>
          <p:nvPr>
            <p:extLst>
              <p:ext uri="{D42A27DB-BD31-4B8C-83A1-F6EECF244321}">
                <p14:modId xmlns:p14="http://schemas.microsoft.com/office/powerpoint/2010/main" val="3315440168"/>
              </p:ext>
            </p:extLst>
          </p:nvPr>
        </p:nvGraphicFramePr>
        <p:xfrm>
          <a:off x="8205227" y="4588953"/>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14" name="Straight Connector 13">
            <a:extLst>
              <a:ext uri="{FF2B5EF4-FFF2-40B4-BE49-F238E27FC236}">
                <a16:creationId xmlns:a16="http://schemas.microsoft.com/office/drawing/2014/main" id="{77855564-B2BB-4478-88F2-2C0A62852575}"/>
              </a:ext>
            </a:extLst>
          </p:cNvPr>
          <p:cNvCxnSpPr>
            <a:cxnSpLocks/>
            <a:stCxn id="8" idx="0"/>
          </p:cNvCxnSpPr>
          <p:nvPr/>
        </p:nvCxnSpPr>
        <p:spPr>
          <a:xfrm flipV="1">
            <a:off x="2849366" y="3629150"/>
            <a:ext cx="1159267" cy="959803"/>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048EBF-BE5E-487C-B965-BAF518707244}"/>
              </a:ext>
            </a:extLst>
          </p:cNvPr>
          <p:cNvCxnSpPr>
            <a:cxnSpLocks/>
            <a:stCxn id="9" idx="0"/>
          </p:cNvCxnSpPr>
          <p:nvPr/>
        </p:nvCxnSpPr>
        <p:spPr>
          <a:xfrm flipV="1">
            <a:off x="4383284" y="3621408"/>
            <a:ext cx="248604" cy="967545"/>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70F1928-F1DB-436A-9487-3D6DD729D1F9}"/>
              </a:ext>
            </a:extLst>
          </p:cNvPr>
          <p:cNvCxnSpPr>
            <a:cxnSpLocks/>
            <a:stCxn id="10" idx="0"/>
          </p:cNvCxnSpPr>
          <p:nvPr/>
        </p:nvCxnSpPr>
        <p:spPr>
          <a:xfrm flipH="1" flipV="1">
            <a:off x="5280123" y="3613666"/>
            <a:ext cx="579634" cy="975287"/>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39D56EB-7A0E-43F5-A855-BD4FD74AB46B}"/>
              </a:ext>
            </a:extLst>
          </p:cNvPr>
          <p:cNvCxnSpPr>
            <a:cxnSpLocks/>
            <a:endCxn id="11" idx="0"/>
          </p:cNvCxnSpPr>
          <p:nvPr/>
        </p:nvCxnSpPr>
        <p:spPr>
          <a:xfrm>
            <a:off x="5996549" y="3629150"/>
            <a:ext cx="1339681" cy="959803"/>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844E6D-9E9C-4AE2-93B1-9CE62A32A7B0}"/>
              </a:ext>
            </a:extLst>
          </p:cNvPr>
          <p:cNvCxnSpPr>
            <a:cxnSpLocks/>
            <a:endCxn id="12" idx="0"/>
          </p:cNvCxnSpPr>
          <p:nvPr/>
        </p:nvCxnSpPr>
        <p:spPr>
          <a:xfrm>
            <a:off x="6576183" y="3613666"/>
            <a:ext cx="2208678" cy="975287"/>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A83E9DE-887E-47B0-9AE8-672C9B8D00A1}"/>
              </a:ext>
            </a:extLst>
          </p:cNvPr>
          <p:cNvSpPr txBox="1"/>
          <p:nvPr/>
        </p:nvSpPr>
        <p:spPr>
          <a:xfrm>
            <a:off x="7463654" y="3244334"/>
            <a:ext cx="1900841" cy="369332"/>
          </a:xfrm>
          <a:prstGeom prst="rect">
            <a:avLst/>
          </a:prstGeom>
          <a:noFill/>
        </p:spPr>
        <p:txBody>
          <a:bodyPr wrap="none" rtlCol="0">
            <a:spAutoFit/>
          </a:bodyPr>
          <a:lstStyle/>
          <a:p>
            <a:r>
              <a:rPr lang="en-US" dirty="0"/>
              <a:t>&lt;- internal nodes</a:t>
            </a:r>
          </a:p>
        </p:txBody>
      </p:sp>
      <p:sp>
        <p:nvSpPr>
          <p:cNvPr id="28" name="TextBox 27">
            <a:extLst>
              <a:ext uri="{FF2B5EF4-FFF2-40B4-BE49-F238E27FC236}">
                <a16:creationId xmlns:a16="http://schemas.microsoft.com/office/drawing/2014/main" id="{ABCCFFFC-65A7-41BB-AD73-A42DE44E8ECB}"/>
              </a:ext>
            </a:extLst>
          </p:cNvPr>
          <p:cNvSpPr txBox="1"/>
          <p:nvPr/>
        </p:nvSpPr>
        <p:spPr>
          <a:xfrm>
            <a:off x="381526" y="5287149"/>
            <a:ext cx="1513556" cy="369332"/>
          </a:xfrm>
          <a:prstGeom prst="rect">
            <a:avLst/>
          </a:prstGeom>
          <a:noFill/>
        </p:spPr>
        <p:txBody>
          <a:bodyPr wrap="none" rtlCol="0">
            <a:spAutoFit/>
          </a:bodyPr>
          <a:lstStyle/>
          <a:p>
            <a:r>
              <a:rPr lang="en-US" dirty="0"/>
              <a:t>leaf nodes -&gt;</a:t>
            </a:r>
          </a:p>
        </p:txBody>
      </p:sp>
      <p:graphicFrame>
        <p:nvGraphicFramePr>
          <p:cNvPr id="36" name="Table 35">
            <a:extLst>
              <a:ext uri="{FF2B5EF4-FFF2-40B4-BE49-F238E27FC236}">
                <a16:creationId xmlns:a16="http://schemas.microsoft.com/office/drawing/2014/main" id="{491635A2-EA5A-4177-AED7-31B0C170DC88}"/>
              </a:ext>
            </a:extLst>
          </p:cNvPr>
          <p:cNvGraphicFramePr>
            <a:graphicFrameLocks noGrp="1"/>
          </p:cNvGraphicFramePr>
          <p:nvPr>
            <p:extLst>
              <p:ext uri="{D42A27DB-BD31-4B8C-83A1-F6EECF244321}">
                <p14:modId xmlns:p14="http://schemas.microsoft.com/office/powerpoint/2010/main" val="4086534881"/>
              </p:ext>
            </p:extLst>
          </p:nvPr>
        </p:nvGraphicFramePr>
        <p:xfrm>
          <a:off x="3906941" y="3208586"/>
          <a:ext cx="3518590" cy="42056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039073519"/>
                    </a:ext>
                  </a:extLst>
                </a:gridCol>
                <a:gridCol w="406398">
                  <a:extLst>
                    <a:ext uri="{9D8B030D-6E8A-4147-A177-3AD203B41FA5}">
                      <a16:colId xmlns:a16="http://schemas.microsoft.com/office/drawing/2014/main" val="3755289074"/>
                    </a:ext>
                  </a:extLst>
                </a:gridCol>
                <a:gridCol w="227215">
                  <a:extLst>
                    <a:ext uri="{9D8B030D-6E8A-4147-A177-3AD203B41FA5}">
                      <a16:colId xmlns:a16="http://schemas.microsoft.com/office/drawing/2014/main" val="1552610582"/>
                    </a:ext>
                  </a:extLst>
                </a:gridCol>
                <a:gridCol w="422611">
                  <a:extLst>
                    <a:ext uri="{9D8B030D-6E8A-4147-A177-3AD203B41FA5}">
                      <a16:colId xmlns:a16="http://schemas.microsoft.com/office/drawing/2014/main" val="1754876703"/>
                    </a:ext>
                  </a:extLst>
                </a:gridCol>
                <a:gridCol w="219825">
                  <a:extLst>
                    <a:ext uri="{9D8B030D-6E8A-4147-A177-3AD203B41FA5}">
                      <a16:colId xmlns:a16="http://schemas.microsoft.com/office/drawing/2014/main" val="1845666615"/>
                    </a:ext>
                  </a:extLst>
                </a:gridCol>
                <a:gridCol w="458262">
                  <a:extLst>
                    <a:ext uri="{9D8B030D-6E8A-4147-A177-3AD203B41FA5}">
                      <a16:colId xmlns:a16="http://schemas.microsoft.com/office/drawing/2014/main" val="1697748113"/>
                    </a:ext>
                  </a:extLst>
                </a:gridCol>
                <a:gridCol w="219825">
                  <a:extLst>
                    <a:ext uri="{9D8B030D-6E8A-4147-A177-3AD203B41FA5}">
                      <a16:colId xmlns:a16="http://schemas.microsoft.com/office/drawing/2014/main" val="4086960217"/>
                    </a:ext>
                  </a:extLst>
                </a:gridCol>
                <a:gridCol w="458262">
                  <a:extLst>
                    <a:ext uri="{9D8B030D-6E8A-4147-A177-3AD203B41FA5}">
                      <a16:colId xmlns:a16="http://schemas.microsoft.com/office/drawing/2014/main" val="3653328963"/>
                    </a:ext>
                  </a:extLst>
                </a:gridCol>
                <a:gridCol w="219825">
                  <a:extLst>
                    <a:ext uri="{9D8B030D-6E8A-4147-A177-3AD203B41FA5}">
                      <a16:colId xmlns:a16="http://schemas.microsoft.com/office/drawing/2014/main" val="19833210"/>
                    </a:ext>
                  </a:extLst>
                </a:gridCol>
                <a:gridCol w="458262">
                  <a:extLst>
                    <a:ext uri="{9D8B030D-6E8A-4147-A177-3AD203B41FA5}">
                      <a16:colId xmlns:a16="http://schemas.microsoft.com/office/drawing/2014/main" val="895961414"/>
                    </a:ext>
                  </a:extLst>
                </a:gridCol>
                <a:gridCol w="219825">
                  <a:extLst>
                    <a:ext uri="{9D8B030D-6E8A-4147-A177-3AD203B41FA5}">
                      <a16:colId xmlns:a16="http://schemas.microsoft.com/office/drawing/2014/main" val="389068596"/>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42" name="Table 41">
            <a:extLst>
              <a:ext uri="{FF2B5EF4-FFF2-40B4-BE49-F238E27FC236}">
                <a16:creationId xmlns:a16="http://schemas.microsoft.com/office/drawing/2014/main" id="{2F995E3D-045D-4D44-A661-AC1E572D9FEB}"/>
              </a:ext>
            </a:extLst>
          </p:cNvPr>
          <p:cNvGraphicFramePr>
            <a:graphicFrameLocks noGrp="1"/>
          </p:cNvGraphicFramePr>
          <p:nvPr>
            <p:extLst>
              <p:ext uri="{D42A27DB-BD31-4B8C-83A1-F6EECF244321}">
                <p14:modId xmlns:p14="http://schemas.microsoft.com/office/powerpoint/2010/main" val="1983515916"/>
              </p:ext>
            </p:extLst>
          </p:nvPr>
        </p:nvGraphicFramePr>
        <p:xfrm>
          <a:off x="9780078" y="4588953"/>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43" name="Straight Connector 42">
            <a:extLst>
              <a:ext uri="{FF2B5EF4-FFF2-40B4-BE49-F238E27FC236}">
                <a16:creationId xmlns:a16="http://schemas.microsoft.com/office/drawing/2014/main" id="{C2130DF0-D346-4B53-9CF2-240B5307B778}"/>
              </a:ext>
            </a:extLst>
          </p:cNvPr>
          <p:cNvCxnSpPr>
            <a:cxnSpLocks/>
            <a:endCxn id="42" idx="0"/>
          </p:cNvCxnSpPr>
          <p:nvPr/>
        </p:nvCxnSpPr>
        <p:spPr>
          <a:xfrm>
            <a:off x="7232939" y="3613666"/>
            <a:ext cx="3126773" cy="975287"/>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69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par>
                                <p:cTn id="65" presetID="10"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par>
                                <p:cTn id="68" presetID="10" presetClass="entr" presetSubtype="0"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ED4BE-C403-4902-9C80-2CA23E31B1CC}"/>
              </a:ext>
            </a:extLst>
          </p:cNvPr>
          <p:cNvSpPr>
            <a:spLocks noGrp="1"/>
          </p:cNvSpPr>
          <p:nvPr>
            <p:ph type="title"/>
          </p:nvPr>
        </p:nvSpPr>
        <p:spPr/>
        <p:txBody>
          <a:bodyPr/>
          <a:lstStyle/>
          <a:p>
            <a:r>
              <a:rPr lang="en-US" dirty="0"/>
              <a:t>Node Invariant</a:t>
            </a:r>
          </a:p>
        </p:txBody>
      </p:sp>
      <p:sp>
        <p:nvSpPr>
          <p:cNvPr id="3" name="Content Placeholder 2">
            <a:extLst>
              <a:ext uri="{FF2B5EF4-FFF2-40B4-BE49-F238E27FC236}">
                <a16:creationId xmlns:a16="http://schemas.microsoft.com/office/drawing/2014/main" id="{C93F8B17-2338-4E7A-845D-A124A3CC1478}"/>
              </a:ext>
            </a:extLst>
          </p:cNvPr>
          <p:cNvSpPr>
            <a:spLocks noGrp="1"/>
          </p:cNvSpPr>
          <p:nvPr>
            <p:ph idx="1"/>
          </p:nvPr>
        </p:nvSpPr>
        <p:spPr/>
        <p:txBody>
          <a:bodyPr/>
          <a:lstStyle/>
          <a:p>
            <a:r>
              <a:rPr lang="en-US" dirty="0"/>
              <a:t>Internal nodes contain M pointers to children and M-1 </a:t>
            </a:r>
            <a:r>
              <a:rPr lang="en-US" b="1" dirty="0"/>
              <a:t>sorted</a:t>
            </a:r>
            <a:r>
              <a:rPr lang="en-US" dirty="0"/>
              <a:t> keys</a:t>
            </a:r>
          </a:p>
          <a:p>
            <a:endParaRPr lang="en-US" dirty="0"/>
          </a:p>
          <a:p>
            <a:endParaRPr lang="en-US" dirty="0"/>
          </a:p>
          <a:p>
            <a:r>
              <a:rPr lang="en-US" dirty="0"/>
              <a:t>A leaf node contains L key-value pairs, sorted by key</a:t>
            </a:r>
          </a:p>
        </p:txBody>
      </p:sp>
      <p:sp>
        <p:nvSpPr>
          <p:cNvPr id="4" name="Footer Placeholder 3">
            <a:extLst>
              <a:ext uri="{FF2B5EF4-FFF2-40B4-BE49-F238E27FC236}">
                <a16:creationId xmlns:a16="http://schemas.microsoft.com/office/drawing/2014/main" id="{69E6497F-8DC9-4114-99EC-2E5E3DD2D9D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6ABD329A-6D75-468E-8B21-116AC4A3A180}"/>
              </a:ext>
            </a:extLst>
          </p:cNvPr>
          <p:cNvSpPr>
            <a:spLocks noGrp="1"/>
          </p:cNvSpPr>
          <p:nvPr>
            <p:ph type="sldNum" sz="quarter" idx="12"/>
          </p:nvPr>
        </p:nvSpPr>
        <p:spPr/>
        <p:txBody>
          <a:bodyPr/>
          <a:lstStyle/>
          <a:p>
            <a:fld id="{659665DE-58FC-41F4-AC58-2C90A5E00527}" type="slidenum">
              <a:rPr lang="en-US" smtClean="0"/>
              <a:t>18</a:t>
            </a:fld>
            <a:endParaRPr lang="en-US"/>
          </a:p>
        </p:txBody>
      </p:sp>
      <p:graphicFrame>
        <p:nvGraphicFramePr>
          <p:cNvPr id="6" name="Table 5">
            <a:extLst>
              <a:ext uri="{FF2B5EF4-FFF2-40B4-BE49-F238E27FC236}">
                <a16:creationId xmlns:a16="http://schemas.microsoft.com/office/drawing/2014/main" id="{647FC3EF-CF62-4A3B-A260-3A8090760970}"/>
              </a:ext>
            </a:extLst>
          </p:cNvPr>
          <p:cNvGraphicFramePr>
            <a:graphicFrameLocks noGrp="1"/>
          </p:cNvGraphicFramePr>
          <p:nvPr/>
        </p:nvGraphicFramePr>
        <p:xfrm>
          <a:off x="3360537" y="2133521"/>
          <a:ext cx="3518590" cy="42056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039073519"/>
                    </a:ext>
                  </a:extLst>
                </a:gridCol>
                <a:gridCol w="406398">
                  <a:extLst>
                    <a:ext uri="{9D8B030D-6E8A-4147-A177-3AD203B41FA5}">
                      <a16:colId xmlns:a16="http://schemas.microsoft.com/office/drawing/2014/main" val="3755289074"/>
                    </a:ext>
                  </a:extLst>
                </a:gridCol>
                <a:gridCol w="227215">
                  <a:extLst>
                    <a:ext uri="{9D8B030D-6E8A-4147-A177-3AD203B41FA5}">
                      <a16:colId xmlns:a16="http://schemas.microsoft.com/office/drawing/2014/main" val="1552610582"/>
                    </a:ext>
                  </a:extLst>
                </a:gridCol>
                <a:gridCol w="422611">
                  <a:extLst>
                    <a:ext uri="{9D8B030D-6E8A-4147-A177-3AD203B41FA5}">
                      <a16:colId xmlns:a16="http://schemas.microsoft.com/office/drawing/2014/main" val="1754876703"/>
                    </a:ext>
                  </a:extLst>
                </a:gridCol>
                <a:gridCol w="219825">
                  <a:extLst>
                    <a:ext uri="{9D8B030D-6E8A-4147-A177-3AD203B41FA5}">
                      <a16:colId xmlns:a16="http://schemas.microsoft.com/office/drawing/2014/main" val="1845666615"/>
                    </a:ext>
                  </a:extLst>
                </a:gridCol>
                <a:gridCol w="458262">
                  <a:extLst>
                    <a:ext uri="{9D8B030D-6E8A-4147-A177-3AD203B41FA5}">
                      <a16:colId xmlns:a16="http://schemas.microsoft.com/office/drawing/2014/main" val="1697748113"/>
                    </a:ext>
                  </a:extLst>
                </a:gridCol>
                <a:gridCol w="219825">
                  <a:extLst>
                    <a:ext uri="{9D8B030D-6E8A-4147-A177-3AD203B41FA5}">
                      <a16:colId xmlns:a16="http://schemas.microsoft.com/office/drawing/2014/main" val="4086960217"/>
                    </a:ext>
                  </a:extLst>
                </a:gridCol>
                <a:gridCol w="458262">
                  <a:extLst>
                    <a:ext uri="{9D8B030D-6E8A-4147-A177-3AD203B41FA5}">
                      <a16:colId xmlns:a16="http://schemas.microsoft.com/office/drawing/2014/main" val="3653328963"/>
                    </a:ext>
                  </a:extLst>
                </a:gridCol>
                <a:gridCol w="219825">
                  <a:extLst>
                    <a:ext uri="{9D8B030D-6E8A-4147-A177-3AD203B41FA5}">
                      <a16:colId xmlns:a16="http://schemas.microsoft.com/office/drawing/2014/main" val="19833210"/>
                    </a:ext>
                  </a:extLst>
                </a:gridCol>
                <a:gridCol w="458262">
                  <a:extLst>
                    <a:ext uri="{9D8B030D-6E8A-4147-A177-3AD203B41FA5}">
                      <a16:colId xmlns:a16="http://schemas.microsoft.com/office/drawing/2014/main" val="895961414"/>
                    </a:ext>
                  </a:extLst>
                </a:gridCol>
                <a:gridCol w="219825">
                  <a:extLst>
                    <a:ext uri="{9D8B030D-6E8A-4147-A177-3AD203B41FA5}">
                      <a16:colId xmlns:a16="http://schemas.microsoft.com/office/drawing/2014/main" val="389068596"/>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7" name="Table 6">
            <a:extLst>
              <a:ext uri="{FF2B5EF4-FFF2-40B4-BE49-F238E27FC236}">
                <a16:creationId xmlns:a16="http://schemas.microsoft.com/office/drawing/2014/main" id="{ED8B71A4-24A6-49DD-A5CF-1028FB41BF6E}"/>
              </a:ext>
            </a:extLst>
          </p:cNvPr>
          <p:cNvGraphicFramePr>
            <a:graphicFrameLocks noGrp="1"/>
          </p:cNvGraphicFramePr>
          <p:nvPr/>
        </p:nvGraphicFramePr>
        <p:xfrm>
          <a:off x="4818622" y="3429000"/>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sp>
        <p:nvSpPr>
          <p:cNvPr id="8" name="TextBox 7">
            <a:extLst>
              <a:ext uri="{FF2B5EF4-FFF2-40B4-BE49-F238E27FC236}">
                <a16:creationId xmlns:a16="http://schemas.microsoft.com/office/drawing/2014/main" id="{04E8CF2C-FE6F-4F91-A9A9-D03FE5290EA0}"/>
              </a:ext>
            </a:extLst>
          </p:cNvPr>
          <p:cNvSpPr txBox="1"/>
          <p:nvPr/>
        </p:nvSpPr>
        <p:spPr>
          <a:xfrm>
            <a:off x="7063740" y="2133521"/>
            <a:ext cx="785793" cy="369332"/>
          </a:xfrm>
          <a:prstGeom prst="rect">
            <a:avLst/>
          </a:prstGeom>
          <a:noFill/>
        </p:spPr>
        <p:txBody>
          <a:bodyPr wrap="none" rtlCol="0">
            <a:spAutoFit/>
          </a:bodyPr>
          <a:lstStyle/>
          <a:p>
            <a:r>
              <a:rPr lang="en-US" dirty="0"/>
              <a:t>M = 6</a:t>
            </a:r>
          </a:p>
        </p:txBody>
      </p:sp>
      <p:sp>
        <p:nvSpPr>
          <p:cNvPr id="9" name="TextBox 8">
            <a:extLst>
              <a:ext uri="{FF2B5EF4-FFF2-40B4-BE49-F238E27FC236}">
                <a16:creationId xmlns:a16="http://schemas.microsoft.com/office/drawing/2014/main" id="{8A4A8369-1396-4546-B62F-CD89D330BA9F}"/>
              </a:ext>
            </a:extLst>
          </p:cNvPr>
          <p:cNvSpPr txBox="1"/>
          <p:nvPr/>
        </p:nvSpPr>
        <p:spPr>
          <a:xfrm>
            <a:off x="3798570" y="3429000"/>
            <a:ext cx="692818" cy="369332"/>
          </a:xfrm>
          <a:prstGeom prst="rect">
            <a:avLst/>
          </a:prstGeom>
          <a:noFill/>
        </p:spPr>
        <p:txBody>
          <a:bodyPr wrap="none" rtlCol="0">
            <a:spAutoFit/>
          </a:bodyPr>
          <a:lstStyle/>
          <a:p>
            <a:r>
              <a:rPr lang="en-US" dirty="0"/>
              <a:t>L = 3</a:t>
            </a:r>
          </a:p>
        </p:txBody>
      </p:sp>
    </p:spTree>
    <p:extLst>
      <p:ext uri="{BB962C8B-B14F-4D97-AF65-F5344CB8AC3E}">
        <p14:creationId xmlns:p14="http://schemas.microsoft.com/office/powerpoint/2010/main" val="325385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0752-B60D-45E1-A08E-7A14AC94A27A}"/>
              </a:ext>
            </a:extLst>
          </p:cNvPr>
          <p:cNvSpPr>
            <a:spLocks noGrp="1"/>
          </p:cNvSpPr>
          <p:nvPr>
            <p:ph type="title"/>
          </p:nvPr>
        </p:nvSpPr>
        <p:spPr/>
        <p:txBody>
          <a:bodyPr/>
          <a:lstStyle/>
          <a:p>
            <a:r>
              <a:rPr lang="en-US" dirty="0"/>
              <a:t>Order Invariant</a:t>
            </a:r>
          </a:p>
        </p:txBody>
      </p:sp>
      <p:sp>
        <p:nvSpPr>
          <p:cNvPr id="3" name="Content Placeholder 2">
            <a:extLst>
              <a:ext uri="{FF2B5EF4-FFF2-40B4-BE49-F238E27FC236}">
                <a16:creationId xmlns:a16="http://schemas.microsoft.com/office/drawing/2014/main" id="{826A84B0-D73D-4877-AE58-9813FEFE39F9}"/>
              </a:ext>
            </a:extLst>
          </p:cNvPr>
          <p:cNvSpPr>
            <a:spLocks noGrp="1"/>
          </p:cNvSpPr>
          <p:nvPr>
            <p:ph idx="1"/>
          </p:nvPr>
        </p:nvSpPr>
        <p:spPr/>
        <p:txBody>
          <a:bodyPr/>
          <a:lstStyle/>
          <a:p>
            <a:r>
              <a:rPr lang="en-US" dirty="0"/>
              <a:t>For any given key k, all subtrees to the left may only contain keys x that satisfy x &lt; k. All subtrees to the right may only contain keys x that satisfy k &gt;= x</a:t>
            </a:r>
          </a:p>
        </p:txBody>
      </p:sp>
      <p:sp>
        <p:nvSpPr>
          <p:cNvPr id="4" name="Footer Placeholder 3">
            <a:extLst>
              <a:ext uri="{FF2B5EF4-FFF2-40B4-BE49-F238E27FC236}">
                <a16:creationId xmlns:a16="http://schemas.microsoft.com/office/drawing/2014/main" id="{960318FD-F4AE-41C1-8630-7C666416002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08B0BC9B-5650-4C11-BF95-EFFBFA552025}"/>
              </a:ext>
            </a:extLst>
          </p:cNvPr>
          <p:cNvSpPr>
            <a:spLocks noGrp="1"/>
          </p:cNvSpPr>
          <p:nvPr>
            <p:ph type="sldNum" sz="quarter" idx="12"/>
          </p:nvPr>
        </p:nvSpPr>
        <p:spPr/>
        <p:txBody>
          <a:bodyPr/>
          <a:lstStyle/>
          <a:p>
            <a:fld id="{659665DE-58FC-41F4-AC58-2C90A5E00527}" type="slidenum">
              <a:rPr lang="en-US" smtClean="0"/>
              <a:t>19</a:t>
            </a:fld>
            <a:endParaRPr lang="en-US"/>
          </a:p>
        </p:txBody>
      </p:sp>
      <p:graphicFrame>
        <p:nvGraphicFramePr>
          <p:cNvPr id="6" name="Table 5">
            <a:extLst>
              <a:ext uri="{FF2B5EF4-FFF2-40B4-BE49-F238E27FC236}">
                <a16:creationId xmlns:a16="http://schemas.microsoft.com/office/drawing/2014/main" id="{EA6F6977-9E25-478C-B419-6197B67D0A4F}"/>
              </a:ext>
            </a:extLst>
          </p:cNvPr>
          <p:cNvGraphicFramePr>
            <a:graphicFrameLocks noGrp="1"/>
          </p:cNvGraphicFramePr>
          <p:nvPr/>
        </p:nvGraphicFramePr>
        <p:xfrm>
          <a:off x="3646287" y="2487851"/>
          <a:ext cx="3518590" cy="420564"/>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3039073519"/>
                    </a:ext>
                  </a:extLst>
                </a:gridCol>
                <a:gridCol w="406398">
                  <a:extLst>
                    <a:ext uri="{9D8B030D-6E8A-4147-A177-3AD203B41FA5}">
                      <a16:colId xmlns:a16="http://schemas.microsoft.com/office/drawing/2014/main" val="3755289074"/>
                    </a:ext>
                  </a:extLst>
                </a:gridCol>
                <a:gridCol w="227215">
                  <a:extLst>
                    <a:ext uri="{9D8B030D-6E8A-4147-A177-3AD203B41FA5}">
                      <a16:colId xmlns:a16="http://schemas.microsoft.com/office/drawing/2014/main" val="1552610582"/>
                    </a:ext>
                  </a:extLst>
                </a:gridCol>
                <a:gridCol w="422611">
                  <a:extLst>
                    <a:ext uri="{9D8B030D-6E8A-4147-A177-3AD203B41FA5}">
                      <a16:colId xmlns:a16="http://schemas.microsoft.com/office/drawing/2014/main" val="1754876703"/>
                    </a:ext>
                  </a:extLst>
                </a:gridCol>
                <a:gridCol w="219825">
                  <a:extLst>
                    <a:ext uri="{9D8B030D-6E8A-4147-A177-3AD203B41FA5}">
                      <a16:colId xmlns:a16="http://schemas.microsoft.com/office/drawing/2014/main" val="1845666615"/>
                    </a:ext>
                  </a:extLst>
                </a:gridCol>
                <a:gridCol w="458262">
                  <a:extLst>
                    <a:ext uri="{9D8B030D-6E8A-4147-A177-3AD203B41FA5}">
                      <a16:colId xmlns:a16="http://schemas.microsoft.com/office/drawing/2014/main" val="1697748113"/>
                    </a:ext>
                  </a:extLst>
                </a:gridCol>
                <a:gridCol w="219825">
                  <a:extLst>
                    <a:ext uri="{9D8B030D-6E8A-4147-A177-3AD203B41FA5}">
                      <a16:colId xmlns:a16="http://schemas.microsoft.com/office/drawing/2014/main" val="4086960217"/>
                    </a:ext>
                  </a:extLst>
                </a:gridCol>
                <a:gridCol w="458262">
                  <a:extLst>
                    <a:ext uri="{9D8B030D-6E8A-4147-A177-3AD203B41FA5}">
                      <a16:colId xmlns:a16="http://schemas.microsoft.com/office/drawing/2014/main" val="3653328963"/>
                    </a:ext>
                  </a:extLst>
                </a:gridCol>
                <a:gridCol w="219825">
                  <a:extLst>
                    <a:ext uri="{9D8B030D-6E8A-4147-A177-3AD203B41FA5}">
                      <a16:colId xmlns:a16="http://schemas.microsoft.com/office/drawing/2014/main" val="19833210"/>
                    </a:ext>
                  </a:extLst>
                </a:gridCol>
                <a:gridCol w="458262">
                  <a:extLst>
                    <a:ext uri="{9D8B030D-6E8A-4147-A177-3AD203B41FA5}">
                      <a16:colId xmlns:a16="http://schemas.microsoft.com/office/drawing/2014/main" val="895961414"/>
                    </a:ext>
                  </a:extLst>
                </a:gridCol>
                <a:gridCol w="219825">
                  <a:extLst>
                    <a:ext uri="{9D8B030D-6E8A-4147-A177-3AD203B41FA5}">
                      <a16:colId xmlns:a16="http://schemas.microsoft.com/office/drawing/2014/main" val="389068596"/>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7" name="Table 6">
            <a:extLst>
              <a:ext uri="{FF2B5EF4-FFF2-40B4-BE49-F238E27FC236}">
                <a16:creationId xmlns:a16="http://schemas.microsoft.com/office/drawing/2014/main" id="{D3675E21-6330-451F-BC76-A9EB6C1FD14B}"/>
              </a:ext>
            </a:extLst>
          </p:cNvPr>
          <p:cNvGraphicFramePr>
            <a:graphicFrameLocks noGrp="1"/>
          </p:cNvGraphicFramePr>
          <p:nvPr/>
        </p:nvGraphicFramePr>
        <p:xfrm>
          <a:off x="2073563" y="3429000"/>
          <a:ext cx="919018" cy="491914"/>
        </p:xfrm>
        <a:graphic>
          <a:graphicData uri="http://schemas.openxmlformats.org/drawingml/2006/table">
            <a:tbl>
              <a:tblPr firstRow="1" bandRow="1">
                <a:tableStyleId>{5C22544A-7EE6-4342-B048-85BDC9FD1C3A}</a:tableStyleId>
              </a:tblPr>
              <a:tblGrid>
                <a:gridCol w="919018">
                  <a:extLst>
                    <a:ext uri="{9D8B030D-6E8A-4147-A177-3AD203B41FA5}">
                      <a16:colId xmlns:a16="http://schemas.microsoft.com/office/drawing/2014/main" val="928682002"/>
                    </a:ext>
                  </a:extLst>
                </a:gridCol>
              </a:tblGrid>
              <a:tr h="491914">
                <a:tc>
                  <a:txBody>
                    <a:bodyPr/>
                    <a:lstStyle/>
                    <a:p>
                      <a:pPr algn="ctr"/>
                      <a:r>
                        <a:rPr lang="en-US" dirty="0">
                          <a:solidFill>
                            <a:srgbClr val="4C3282"/>
                          </a:solidFill>
                        </a:rPr>
                        <a:t>X &lt;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70586"/>
                  </a:ext>
                </a:extLst>
              </a:tr>
            </a:tbl>
          </a:graphicData>
        </a:graphic>
      </p:graphicFrame>
      <p:graphicFrame>
        <p:nvGraphicFramePr>
          <p:cNvPr id="8" name="Table 7">
            <a:extLst>
              <a:ext uri="{FF2B5EF4-FFF2-40B4-BE49-F238E27FC236}">
                <a16:creationId xmlns:a16="http://schemas.microsoft.com/office/drawing/2014/main" id="{D605C6A6-E243-4520-B354-6EA3B8797ED4}"/>
              </a:ext>
            </a:extLst>
          </p:cNvPr>
          <p:cNvGraphicFramePr>
            <a:graphicFrameLocks noGrp="1"/>
          </p:cNvGraphicFramePr>
          <p:nvPr/>
        </p:nvGraphicFramePr>
        <p:xfrm>
          <a:off x="3215064" y="3457672"/>
          <a:ext cx="1597891" cy="491914"/>
        </p:xfrm>
        <a:graphic>
          <a:graphicData uri="http://schemas.openxmlformats.org/drawingml/2006/table">
            <a:tbl>
              <a:tblPr firstRow="1" bandRow="1">
                <a:tableStyleId>{5C22544A-7EE6-4342-B048-85BDC9FD1C3A}</a:tableStyleId>
              </a:tblPr>
              <a:tblGrid>
                <a:gridCol w="1597891">
                  <a:extLst>
                    <a:ext uri="{9D8B030D-6E8A-4147-A177-3AD203B41FA5}">
                      <a16:colId xmlns:a16="http://schemas.microsoft.com/office/drawing/2014/main" val="928682002"/>
                    </a:ext>
                  </a:extLst>
                </a:gridCol>
              </a:tblGrid>
              <a:tr h="491914">
                <a:tc>
                  <a:txBody>
                    <a:bodyPr/>
                    <a:lstStyle/>
                    <a:p>
                      <a:pPr algn="ctr"/>
                      <a:r>
                        <a:rPr lang="en-US" dirty="0">
                          <a:solidFill>
                            <a:srgbClr val="4C3282"/>
                          </a:solidFill>
                        </a:rPr>
                        <a:t>3 &lt;= X &lt;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70586"/>
                  </a:ext>
                </a:extLst>
              </a:tr>
            </a:tbl>
          </a:graphicData>
        </a:graphic>
      </p:graphicFrame>
      <p:graphicFrame>
        <p:nvGraphicFramePr>
          <p:cNvPr id="9" name="Table 8">
            <a:extLst>
              <a:ext uri="{FF2B5EF4-FFF2-40B4-BE49-F238E27FC236}">
                <a16:creationId xmlns:a16="http://schemas.microsoft.com/office/drawing/2014/main" id="{1CBA4D82-202A-48D6-BA64-B4109968D326}"/>
              </a:ext>
            </a:extLst>
          </p:cNvPr>
          <p:cNvGraphicFramePr>
            <a:graphicFrameLocks noGrp="1"/>
          </p:cNvGraphicFramePr>
          <p:nvPr/>
        </p:nvGraphicFramePr>
        <p:xfrm>
          <a:off x="5091779" y="3440495"/>
          <a:ext cx="1597891" cy="491914"/>
        </p:xfrm>
        <a:graphic>
          <a:graphicData uri="http://schemas.openxmlformats.org/drawingml/2006/table">
            <a:tbl>
              <a:tblPr firstRow="1" bandRow="1">
                <a:tableStyleId>{5C22544A-7EE6-4342-B048-85BDC9FD1C3A}</a:tableStyleId>
              </a:tblPr>
              <a:tblGrid>
                <a:gridCol w="1597891">
                  <a:extLst>
                    <a:ext uri="{9D8B030D-6E8A-4147-A177-3AD203B41FA5}">
                      <a16:colId xmlns:a16="http://schemas.microsoft.com/office/drawing/2014/main" val="928682002"/>
                    </a:ext>
                  </a:extLst>
                </a:gridCol>
              </a:tblGrid>
              <a:tr h="491914">
                <a:tc>
                  <a:txBody>
                    <a:bodyPr/>
                    <a:lstStyle/>
                    <a:p>
                      <a:pPr algn="ctr"/>
                      <a:r>
                        <a:rPr lang="en-US" dirty="0">
                          <a:solidFill>
                            <a:srgbClr val="4C3282"/>
                          </a:solidFill>
                        </a:rPr>
                        <a:t>7 &lt;= X &lt;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70586"/>
                  </a:ext>
                </a:extLst>
              </a:tr>
            </a:tbl>
          </a:graphicData>
        </a:graphic>
      </p:graphicFrame>
      <p:graphicFrame>
        <p:nvGraphicFramePr>
          <p:cNvPr id="10" name="Table 9">
            <a:extLst>
              <a:ext uri="{FF2B5EF4-FFF2-40B4-BE49-F238E27FC236}">
                <a16:creationId xmlns:a16="http://schemas.microsoft.com/office/drawing/2014/main" id="{3844D58C-6892-4189-ACAD-677C3553A5E9}"/>
              </a:ext>
            </a:extLst>
          </p:cNvPr>
          <p:cNvGraphicFramePr>
            <a:graphicFrameLocks noGrp="1"/>
          </p:cNvGraphicFramePr>
          <p:nvPr/>
        </p:nvGraphicFramePr>
        <p:xfrm>
          <a:off x="6951451" y="3445063"/>
          <a:ext cx="1597891" cy="491914"/>
        </p:xfrm>
        <a:graphic>
          <a:graphicData uri="http://schemas.openxmlformats.org/drawingml/2006/table">
            <a:tbl>
              <a:tblPr firstRow="1" bandRow="1">
                <a:tableStyleId>{5C22544A-7EE6-4342-B048-85BDC9FD1C3A}</a:tableStyleId>
              </a:tblPr>
              <a:tblGrid>
                <a:gridCol w="1597891">
                  <a:extLst>
                    <a:ext uri="{9D8B030D-6E8A-4147-A177-3AD203B41FA5}">
                      <a16:colId xmlns:a16="http://schemas.microsoft.com/office/drawing/2014/main" val="928682002"/>
                    </a:ext>
                  </a:extLst>
                </a:gridCol>
              </a:tblGrid>
              <a:tr h="491914">
                <a:tc>
                  <a:txBody>
                    <a:bodyPr/>
                    <a:lstStyle/>
                    <a:p>
                      <a:pPr algn="ctr"/>
                      <a:r>
                        <a:rPr lang="en-US" dirty="0">
                          <a:solidFill>
                            <a:srgbClr val="4C3282"/>
                          </a:solidFill>
                        </a:rPr>
                        <a:t>12 &lt;= X &lt; 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70586"/>
                  </a:ext>
                </a:extLst>
              </a:tr>
            </a:tbl>
          </a:graphicData>
        </a:graphic>
      </p:graphicFrame>
      <p:cxnSp>
        <p:nvCxnSpPr>
          <p:cNvPr id="12" name="Straight Connector 11">
            <a:extLst>
              <a:ext uri="{FF2B5EF4-FFF2-40B4-BE49-F238E27FC236}">
                <a16:creationId xmlns:a16="http://schemas.microsoft.com/office/drawing/2014/main" id="{6267D9C2-42D2-43D6-872E-187BB367C517}"/>
              </a:ext>
            </a:extLst>
          </p:cNvPr>
          <p:cNvCxnSpPr>
            <a:endCxn id="7" idx="0"/>
          </p:cNvCxnSpPr>
          <p:nvPr/>
        </p:nvCxnSpPr>
        <p:spPr>
          <a:xfrm flipH="1">
            <a:off x="2533072" y="2908415"/>
            <a:ext cx="1202113" cy="52058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7CD9CA8-AA00-4B82-B643-DFAD481190C3}"/>
              </a:ext>
            </a:extLst>
          </p:cNvPr>
          <p:cNvCxnSpPr>
            <a:cxnSpLocks/>
            <a:endCxn id="8" idx="0"/>
          </p:cNvCxnSpPr>
          <p:nvPr/>
        </p:nvCxnSpPr>
        <p:spPr>
          <a:xfrm flipH="1">
            <a:off x="4014009" y="2903197"/>
            <a:ext cx="344167" cy="55447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9374F6-F750-482D-8035-9ACE23BFB7B0}"/>
              </a:ext>
            </a:extLst>
          </p:cNvPr>
          <p:cNvCxnSpPr>
            <a:cxnSpLocks/>
            <a:endCxn id="9" idx="0"/>
          </p:cNvCxnSpPr>
          <p:nvPr/>
        </p:nvCxnSpPr>
        <p:spPr>
          <a:xfrm>
            <a:off x="4968934" y="2854036"/>
            <a:ext cx="921790" cy="586459"/>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C27FD9-41C1-426A-8201-891F225CA518}"/>
              </a:ext>
            </a:extLst>
          </p:cNvPr>
          <p:cNvCxnSpPr>
            <a:cxnSpLocks/>
            <a:endCxn id="10" idx="0"/>
          </p:cNvCxnSpPr>
          <p:nvPr/>
        </p:nvCxnSpPr>
        <p:spPr>
          <a:xfrm>
            <a:off x="5632405" y="2903197"/>
            <a:ext cx="2117991" cy="541866"/>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D0FFF2C6-5B16-4494-981A-82C2C22DE8F8}"/>
              </a:ext>
            </a:extLst>
          </p:cNvPr>
          <p:cNvGraphicFramePr>
            <a:graphicFrameLocks noGrp="1"/>
          </p:cNvGraphicFramePr>
          <p:nvPr/>
        </p:nvGraphicFramePr>
        <p:xfrm>
          <a:off x="8742319" y="3451708"/>
          <a:ext cx="1597891" cy="491914"/>
        </p:xfrm>
        <a:graphic>
          <a:graphicData uri="http://schemas.openxmlformats.org/drawingml/2006/table">
            <a:tbl>
              <a:tblPr firstRow="1" bandRow="1">
                <a:tableStyleId>{5C22544A-7EE6-4342-B048-85BDC9FD1C3A}</a:tableStyleId>
              </a:tblPr>
              <a:tblGrid>
                <a:gridCol w="1597891">
                  <a:extLst>
                    <a:ext uri="{9D8B030D-6E8A-4147-A177-3AD203B41FA5}">
                      <a16:colId xmlns:a16="http://schemas.microsoft.com/office/drawing/2014/main" val="928682002"/>
                    </a:ext>
                  </a:extLst>
                </a:gridCol>
              </a:tblGrid>
              <a:tr h="491914">
                <a:tc>
                  <a:txBody>
                    <a:bodyPr/>
                    <a:lstStyle/>
                    <a:p>
                      <a:pPr algn="ctr"/>
                      <a:r>
                        <a:rPr lang="en-US" dirty="0">
                          <a:solidFill>
                            <a:srgbClr val="4C3282"/>
                          </a:solidFill>
                        </a:rPr>
                        <a:t>21 &lt;= 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70586"/>
                  </a:ext>
                </a:extLst>
              </a:tr>
            </a:tbl>
          </a:graphicData>
        </a:graphic>
      </p:graphicFrame>
      <p:cxnSp>
        <p:nvCxnSpPr>
          <p:cNvPr id="26" name="Straight Connector 25">
            <a:extLst>
              <a:ext uri="{FF2B5EF4-FFF2-40B4-BE49-F238E27FC236}">
                <a16:creationId xmlns:a16="http://schemas.microsoft.com/office/drawing/2014/main" id="{D4E06592-1B76-4795-853A-FA994A95AEA0}"/>
              </a:ext>
            </a:extLst>
          </p:cNvPr>
          <p:cNvCxnSpPr>
            <a:cxnSpLocks/>
            <a:endCxn id="25" idx="0"/>
          </p:cNvCxnSpPr>
          <p:nvPr/>
        </p:nvCxnSpPr>
        <p:spPr>
          <a:xfrm>
            <a:off x="6333271" y="2903197"/>
            <a:ext cx="3207993" cy="548511"/>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025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EDAA-68A6-EA4F-B45F-6C45F2DE3454}"/>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5B475AD7-ED0D-FE4F-B49A-AB213F14037C}"/>
              </a:ext>
            </a:extLst>
          </p:cNvPr>
          <p:cNvSpPr>
            <a:spLocks noGrp="1"/>
          </p:cNvSpPr>
          <p:nvPr>
            <p:ph idx="1"/>
          </p:nvPr>
        </p:nvSpPr>
        <p:spPr/>
        <p:txBody>
          <a:bodyPr/>
          <a:lstStyle/>
          <a:p>
            <a:r>
              <a:rPr lang="en-US" dirty="0"/>
              <a:t>P6 - Seam Carving due Friday June 12</a:t>
            </a:r>
            <a:r>
              <a:rPr lang="en-US" baseline="30000" dirty="0"/>
              <a:t>th</a:t>
            </a:r>
            <a:r>
              <a:rPr lang="en-US" dirty="0"/>
              <a:t> </a:t>
            </a:r>
          </a:p>
          <a:p>
            <a:pPr lvl="1"/>
            <a:r>
              <a:rPr lang="en-US" dirty="0"/>
              <a:t>NO LATE ASSIGNMENTS</a:t>
            </a:r>
          </a:p>
          <a:p>
            <a:r>
              <a:rPr lang="en-US" dirty="0"/>
              <a:t>Exercise 6 due Monday June 1</a:t>
            </a:r>
            <a:r>
              <a:rPr lang="en-US" baseline="30000" dirty="0"/>
              <a:t>st</a:t>
            </a:r>
          </a:p>
          <a:p>
            <a:r>
              <a:rPr lang="en-US" dirty="0"/>
              <a:t>Midterm 2 goes out this Friday May 29th 8:30am PDT</a:t>
            </a:r>
          </a:p>
          <a:p>
            <a:pPr lvl="1"/>
            <a:r>
              <a:rPr lang="en-US" dirty="0"/>
              <a:t>Due Sunday May 31</a:t>
            </a:r>
            <a:r>
              <a:rPr lang="en-US" baseline="30000" dirty="0"/>
              <a:t>st</a:t>
            </a:r>
            <a:r>
              <a:rPr lang="en-US" dirty="0"/>
              <a:t> 8:30am PDT</a:t>
            </a:r>
          </a:p>
          <a:p>
            <a:pPr lvl="1"/>
            <a:r>
              <a:rPr lang="en-US" dirty="0"/>
              <a:t>NO LATE ASSIGNMENTS</a:t>
            </a:r>
          </a:p>
          <a:p>
            <a:pPr lvl="1"/>
            <a:r>
              <a:rPr lang="en-US" dirty="0"/>
              <a:t>No midterm topic questions during Office hours</a:t>
            </a:r>
          </a:p>
          <a:p>
            <a:pPr lvl="1"/>
            <a:r>
              <a:rPr lang="en-US" dirty="0"/>
              <a:t>Piazza your questions – private post default</a:t>
            </a:r>
          </a:p>
          <a:p>
            <a:pPr lvl="1"/>
            <a:r>
              <a:rPr lang="en-US" dirty="0"/>
              <a:t>Zach &amp; Kasey will post some Midterm help zoom office hours</a:t>
            </a:r>
          </a:p>
          <a:p>
            <a:pPr marL="91440" lvl="1" indent="-91440">
              <a:spcBef>
                <a:spcPts val="1200"/>
              </a:spcBef>
              <a:spcAft>
                <a:spcPts val="200"/>
              </a:spcAft>
              <a:buClr>
                <a:schemeClr val="accent1"/>
              </a:buClr>
              <a:buSzPct val="100000"/>
              <a:buFont typeface="Tw Cen MT" panose="020B0602020104020603" pitchFamily="34" charset="0"/>
              <a:buChar char=" "/>
            </a:pPr>
            <a:r>
              <a:rPr lang="en-US" sz="2200" dirty="0"/>
              <a:t>Start finding groups for final assessment</a:t>
            </a:r>
          </a:p>
          <a:p>
            <a:pPr lvl="1">
              <a:buSzPct val="100000"/>
            </a:pPr>
            <a:r>
              <a:rPr lang="en-US" dirty="0"/>
              <a:t>Come to lecture on Friday for “group finding mixer”</a:t>
            </a:r>
          </a:p>
          <a:p>
            <a:pPr lvl="1">
              <a:buSzPct val="100000"/>
            </a:pPr>
            <a:r>
              <a:rPr lang="en-US" dirty="0"/>
              <a:t>Come to final review session next week!</a:t>
            </a:r>
          </a:p>
          <a:p>
            <a:pPr lvl="1">
              <a:buSzPct val="100000"/>
            </a:pPr>
            <a:r>
              <a:rPr lang="en-US" dirty="0"/>
              <a:t>Go to final section next week</a:t>
            </a:r>
          </a:p>
          <a:p>
            <a:pPr marL="274320" lvl="2" indent="-91440">
              <a:spcBef>
                <a:spcPts val="1200"/>
              </a:spcBef>
              <a:spcAft>
                <a:spcPts val="200"/>
              </a:spcAft>
              <a:buClr>
                <a:schemeClr val="accent1"/>
              </a:buClr>
              <a:buSzPct val="100000"/>
              <a:buFont typeface="Tw Cen MT" panose="020B0602020104020603" pitchFamily="34" charset="0"/>
              <a:buChar char=" "/>
            </a:pPr>
            <a:endParaRPr lang="en-US" sz="1800" dirty="0"/>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C0CBD5D7-DF83-8048-8C9C-6630C886CBCD}"/>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5" name="Footer Placeholder 4">
            <a:extLst>
              <a:ext uri="{FF2B5EF4-FFF2-40B4-BE49-F238E27FC236}">
                <a16:creationId xmlns:a16="http://schemas.microsoft.com/office/drawing/2014/main" id="{8EC3CEC5-A9A0-2C48-B85D-FE55DB2A5E31}"/>
              </a:ext>
            </a:extLst>
          </p:cNvPr>
          <p:cNvSpPr>
            <a:spLocks noGrp="1"/>
          </p:cNvSpPr>
          <p:nvPr>
            <p:ph type="ftr" sz="quarter" idx="11"/>
          </p:nvPr>
        </p:nvSpPr>
        <p:spPr/>
        <p:txBody>
          <a:bodyPr/>
          <a:lstStyle/>
          <a:p>
            <a:r>
              <a:rPr lang="en-US"/>
              <a:t>CSE 373 20 SP – champion &amp; Chun</a:t>
            </a:r>
            <a:endParaRPr lang="en-US" dirty="0"/>
          </a:p>
        </p:txBody>
      </p:sp>
    </p:spTree>
    <p:extLst>
      <p:ext uri="{BB962C8B-B14F-4D97-AF65-F5344CB8AC3E}">
        <p14:creationId xmlns:p14="http://schemas.microsoft.com/office/powerpoint/2010/main" val="1975759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B304-6050-C145-9394-AC2CA447C5A5}"/>
              </a:ext>
            </a:extLst>
          </p:cNvPr>
          <p:cNvSpPr>
            <a:spLocks noGrp="1"/>
          </p:cNvSpPr>
          <p:nvPr>
            <p:ph type="title"/>
          </p:nvPr>
        </p:nvSpPr>
        <p:spPr/>
        <p:txBody>
          <a:bodyPr/>
          <a:lstStyle/>
          <a:p>
            <a:r>
              <a:rPr lang="en-US" dirty="0"/>
              <a:t>B+ tree example: get(46)</a:t>
            </a:r>
          </a:p>
        </p:txBody>
      </p:sp>
      <p:pic>
        <p:nvPicPr>
          <p:cNvPr id="7" name="Content Placeholder 6" descr="A close up of a keyboard&#10;&#10;Description automatically generated">
            <a:extLst>
              <a:ext uri="{FF2B5EF4-FFF2-40B4-BE49-F238E27FC236}">
                <a16:creationId xmlns:a16="http://schemas.microsoft.com/office/drawing/2014/main" id="{CF6D6178-29E0-954D-ABC7-5B634E9C42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5238" y="2014366"/>
            <a:ext cx="9651603" cy="3793206"/>
          </a:xfrm>
        </p:spPr>
      </p:pic>
      <p:sp>
        <p:nvSpPr>
          <p:cNvPr id="4" name="Footer Placeholder 3">
            <a:extLst>
              <a:ext uri="{FF2B5EF4-FFF2-40B4-BE49-F238E27FC236}">
                <a16:creationId xmlns:a16="http://schemas.microsoft.com/office/drawing/2014/main" id="{96F4083D-187A-7048-88AE-70C332F4501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42DA59E-77EA-7545-94A6-994138C4FF8F}"/>
              </a:ext>
            </a:extLst>
          </p:cNvPr>
          <p:cNvSpPr>
            <a:spLocks noGrp="1"/>
          </p:cNvSpPr>
          <p:nvPr>
            <p:ph type="sldNum" sz="quarter" idx="12"/>
          </p:nvPr>
        </p:nvSpPr>
        <p:spPr/>
        <p:txBody>
          <a:bodyPr/>
          <a:lstStyle/>
          <a:p>
            <a:fld id="{659665DE-58FC-41F4-AC58-2C90A5E00527}" type="slidenum">
              <a:rPr lang="en-US" smtClean="0"/>
              <a:t>20</a:t>
            </a:fld>
            <a:endParaRPr lang="en-US"/>
          </a:p>
        </p:txBody>
      </p:sp>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AA0A107B-999C-804A-9EDE-3CAD8986FF14}"/>
                  </a:ext>
                </a:extLst>
              </p14:cNvPr>
              <p14:cNvContentPartPr/>
              <p14:nvPr/>
            </p14:nvContentPartPr>
            <p14:xfrm>
              <a:off x="3539785" y="4057901"/>
              <a:ext cx="160200" cy="1145880"/>
            </p14:xfrm>
          </p:contentPart>
        </mc:Choice>
        <mc:Fallback>
          <p:pic>
            <p:nvPicPr>
              <p:cNvPr id="8" name="Ink 7">
                <a:extLst>
                  <a:ext uri="{FF2B5EF4-FFF2-40B4-BE49-F238E27FC236}">
                    <a16:creationId xmlns:a16="http://schemas.microsoft.com/office/drawing/2014/main" id="{AA0A107B-999C-804A-9EDE-3CAD8986FF14}"/>
                  </a:ext>
                </a:extLst>
              </p:cNvPr>
              <p:cNvPicPr/>
              <p:nvPr/>
            </p:nvPicPr>
            <p:blipFill>
              <a:blip r:embed="rId5"/>
              <a:stretch>
                <a:fillRect/>
              </a:stretch>
            </p:blipFill>
            <p:spPr>
              <a:xfrm>
                <a:off x="3530785" y="4048901"/>
                <a:ext cx="177840" cy="1163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7045FFDD-4969-B042-8536-4F1B6CB077D2}"/>
                  </a:ext>
                </a:extLst>
              </p14:cNvPr>
              <p14:cNvContentPartPr/>
              <p14:nvPr/>
            </p14:nvContentPartPr>
            <p14:xfrm>
              <a:off x="3240985" y="3901661"/>
              <a:ext cx="439200" cy="1275840"/>
            </p14:xfrm>
          </p:contentPart>
        </mc:Choice>
        <mc:Fallback>
          <p:pic>
            <p:nvPicPr>
              <p:cNvPr id="9" name="Ink 8">
                <a:extLst>
                  <a:ext uri="{FF2B5EF4-FFF2-40B4-BE49-F238E27FC236}">
                    <a16:creationId xmlns:a16="http://schemas.microsoft.com/office/drawing/2014/main" id="{7045FFDD-4969-B042-8536-4F1B6CB077D2}"/>
                  </a:ext>
                </a:extLst>
              </p:cNvPr>
              <p:cNvPicPr/>
              <p:nvPr/>
            </p:nvPicPr>
            <p:blipFill>
              <a:blip r:embed="rId7"/>
              <a:stretch>
                <a:fillRect/>
              </a:stretch>
            </p:blipFill>
            <p:spPr>
              <a:xfrm>
                <a:off x="3231985" y="3893021"/>
                <a:ext cx="456840" cy="1293480"/>
              </a:xfrm>
              <a:prstGeom prst="rect">
                <a:avLst/>
              </a:prstGeom>
            </p:spPr>
          </p:pic>
        </mc:Fallback>
      </mc:AlternateContent>
      <p:sp>
        <p:nvSpPr>
          <p:cNvPr id="10" name="Rectangle 9">
            <a:extLst>
              <a:ext uri="{FF2B5EF4-FFF2-40B4-BE49-F238E27FC236}">
                <a16:creationId xmlns:a16="http://schemas.microsoft.com/office/drawing/2014/main" id="{FCA27607-294B-FB4C-B1B0-484FDDD38159}"/>
              </a:ext>
            </a:extLst>
          </p:cNvPr>
          <p:cNvSpPr/>
          <p:nvPr/>
        </p:nvSpPr>
        <p:spPr>
          <a:xfrm>
            <a:off x="3240985" y="3901661"/>
            <a:ext cx="459000" cy="1905911"/>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0D1637BF-5F17-894E-AB99-FC2C3196C85F}"/>
                  </a:ext>
                </a:extLst>
              </p14:cNvPr>
              <p14:cNvContentPartPr/>
              <p14:nvPr/>
            </p14:nvContentPartPr>
            <p14:xfrm>
              <a:off x="3321625" y="3872861"/>
              <a:ext cx="854640" cy="523440"/>
            </p14:xfrm>
          </p:contentPart>
        </mc:Choice>
        <mc:Fallback>
          <p:pic>
            <p:nvPicPr>
              <p:cNvPr id="11" name="Ink 10">
                <a:extLst>
                  <a:ext uri="{FF2B5EF4-FFF2-40B4-BE49-F238E27FC236}">
                    <a16:creationId xmlns:a16="http://schemas.microsoft.com/office/drawing/2014/main" id="{0D1637BF-5F17-894E-AB99-FC2C3196C85F}"/>
                  </a:ext>
                </a:extLst>
              </p:cNvPr>
              <p:cNvPicPr/>
              <p:nvPr/>
            </p:nvPicPr>
            <p:blipFill>
              <a:blip r:embed="rId9"/>
              <a:stretch>
                <a:fillRect/>
              </a:stretch>
            </p:blipFill>
            <p:spPr>
              <a:xfrm>
                <a:off x="3312625" y="3864221"/>
                <a:ext cx="872280" cy="541080"/>
              </a:xfrm>
              <a:prstGeom prst="rect">
                <a:avLst/>
              </a:prstGeom>
            </p:spPr>
          </p:pic>
        </mc:Fallback>
      </mc:AlternateContent>
      <p:sp>
        <p:nvSpPr>
          <p:cNvPr id="3" name="Rectangle 2">
            <a:extLst>
              <a:ext uri="{FF2B5EF4-FFF2-40B4-BE49-F238E27FC236}">
                <a16:creationId xmlns:a16="http://schemas.microsoft.com/office/drawing/2014/main" id="{0BF02753-8D48-0043-B8BC-E7A62266E7EE}"/>
              </a:ext>
            </a:extLst>
          </p:cNvPr>
          <p:cNvSpPr/>
          <p:nvPr/>
        </p:nvSpPr>
        <p:spPr>
          <a:xfrm>
            <a:off x="7125418" y="4057900"/>
            <a:ext cx="310551" cy="1307729"/>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5B57ECC-FA23-404D-846E-ED3DD6273983}"/>
              </a:ext>
            </a:extLst>
          </p:cNvPr>
          <p:cNvSpPr txBox="1"/>
          <p:nvPr/>
        </p:nvSpPr>
        <p:spPr>
          <a:xfrm>
            <a:off x="7071341" y="4061474"/>
            <a:ext cx="418704" cy="369332"/>
          </a:xfrm>
          <a:prstGeom prst="rect">
            <a:avLst/>
          </a:prstGeom>
          <a:noFill/>
        </p:spPr>
        <p:txBody>
          <a:bodyPr wrap="none" rtlCol="0">
            <a:spAutoFit/>
          </a:bodyPr>
          <a:lstStyle/>
          <a:p>
            <a:r>
              <a:rPr lang="en-US" dirty="0"/>
              <a:t>40</a:t>
            </a:r>
          </a:p>
        </p:txBody>
      </p:sp>
      <p:sp>
        <p:nvSpPr>
          <p:cNvPr id="12" name="TextBox 11">
            <a:extLst>
              <a:ext uri="{FF2B5EF4-FFF2-40B4-BE49-F238E27FC236}">
                <a16:creationId xmlns:a16="http://schemas.microsoft.com/office/drawing/2014/main" id="{03A3A68E-F60E-1C48-AE3E-D4F2278FF0FF}"/>
              </a:ext>
            </a:extLst>
          </p:cNvPr>
          <p:cNvSpPr txBox="1"/>
          <p:nvPr/>
        </p:nvSpPr>
        <p:spPr>
          <a:xfrm>
            <a:off x="7059693" y="4418201"/>
            <a:ext cx="418704" cy="369332"/>
          </a:xfrm>
          <a:prstGeom prst="rect">
            <a:avLst/>
          </a:prstGeom>
          <a:noFill/>
        </p:spPr>
        <p:txBody>
          <a:bodyPr wrap="square" rtlCol="0">
            <a:spAutoFit/>
          </a:bodyPr>
          <a:lstStyle/>
          <a:p>
            <a:r>
              <a:rPr lang="en-US" dirty="0"/>
              <a:t>44</a:t>
            </a:r>
          </a:p>
        </p:txBody>
      </p:sp>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7FEC1BBA-E836-8B4F-9F83-0E77B990FE5D}"/>
                  </a:ext>
                </a:extLst>
              </p14:cNvPr>
              <p14:cNvContentPartPr/>
              <p14:nvPr/>
            </p14:nvContentPartPr>
            <p14:xfrm>
              <a:off x="7109959" y="4395437"/>
              <a:ext cx="401040" cy="360"/>
            </p14:xfrm>
          </p:contentPart>
        </mc:Choice>
        <mc:Fallback>
          <p:pic>
            <p:nvPicPr>
              <p:cNvPr id="13" name="Ink 12">
                <a:extLst>
                  <a:ext uri="{FF2B5EF4-FFF2-40B4-BE49-F238E27FC236}">
                    <a16:creationId xmlns:a16="http://schemas.microsoft.com/office/drawing/2014/main" id="{7FEC1BBA-E836-8B4F-9F83-0E77B990FE5D}"/>
                  </a:ext>
                </a:extLst>
              </p:cNvPr>
              <p:cNvPicPr/>
              <p:nvPr/>
            </p:nvPicPr>
            <p:blipFill>
              <a:blip r:embed="rId11"/>
              <a:stretch>
                <a:fillRect/>
              </a:stretch>
            </p:blipFill>
            <p:spPr>
              <a:xfrm>
                <a:off x="7100959" y="4386797"/>
                <a:ext cx="4186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57442F8B-9E9B-3946-8861-52E9C49EDC02}"/>
                  </a:ext>
                </a:extLst>
              </p14:cNvPr>
              <p14:cNvContentPartPr/>
              <p14:nvPr/>
            </p14:nvContentPartPr>
            <p14:xfrm>
              <a:off x="7112839" y="4744637"/>
              <a:ext cx="381960" cy="360"/>
            </p14:xfrm>
          </p:contentPart>
        </mc:Choice>
        <mc:Fallback>
          <p:pic>
            <p:nvPicPr>
              <p:cNvPr id="14" name="Ink 13">
                <a:extLst>
                  <a:ext uri="{FF2B5EF4-FFF2-40B4-BE49-F238E27FC236}">
                    <a16:creationId xmlns:a16="http://schemas.microsoft.com/office/drawing/2014/main" id="{57442F8B-9E9B-3946-8861-52E9C49EDC02}"/>
                  </a:ext>
                </a:extLst>
              </p:cNvPr>
              <p:cNvPicPr/>
              <p:nvPr/>
            </p:nvPicPr>
            <p:blipFill>
              <a:blip r:embed="rId13"/>
              <a:stretch>
                <a:fillRect/>
              </a:stretch>
            </p:blipFill>
            <p:spPr>
              <a:xfrm>
                <a:off x="7103839" y="4735997"/>
                <a:ext cx="399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6F01BFE7-C103-9746-A28E-99893DB80D2C}"/>
                  </a:ext>
                </a:extLst>
              </p14:cNvPr>
              <p14:cNvContentPartPr/>
              <p14:nvPr/>
            </p14:nvContentPartPr>
            <p14:xfrm>
              <a:off x="7147759" y="5068997"/>
              <a:ext cx="303840" cy="360"/>
            </p14:xfrm>
          </p:contentPart>
        </mc:Choice>
        <mc:Fallback>
          <p:pic>
            <p:nvPicPr>
              <p:cNvPr id="15" name="Ink 14">
                <a:extLst>
                  <a:ext uri="{FF2B5EF4-FFF2-40B4-BE49-F238E27FC236}">
                    <a16:creationId xmlns:a16="http://schemas.microsoft.com/office/drawing/2014/main" id="{6F01BFE7-C103-9746-A28E-99893DB80D2C}"/>
                  </a:ext>
                </a:extLst>
              </p:cNvPr>
              <p:cNvPicPr/>
              <p:nvPr/>
            </p:nvPicPr>
            <p:blipFill>
              <a:blip r:embed="rId15"/>
              <a:stretch>
                <a:fillRect/>
              </a:stretch>
            </p:blipFill>
            <p:spPr>
              <a:xfrm>
                <a:off x="7139119" y="5059997"/>
                <a:ext cx="321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0027CBFD-4EF1-E44B-B6E0-1FC0F6DB6EC8}"/>
                  </a:ext>
                </a:extLst>
              </p14:cNvPr>
              <p14:cNvContentPartPr/>
              <p14:nvPr/>
            </p14:nvContentPartPr>
            <p14:xfrm>
              <a:off x="7146679" y="4107077"/>
              <a:ext cx="287640" cy="360"/>
            </p14:xfrm>
          </p:contentPart>
        </mc:Choice>
        <mc:Fallback>
          <p:pic>
            <p:nvPicPr>
              <p:cNvPr id="16" name="Ink 15">
                <a:extLst>
                  <a:ext uri="{FF2B5EF4-FFF2-40B4-BE49-F238E27FC236}">
                    <a16:creationId xmlns:a16="http://schemas.microsoft.com/office/drawing/2014/main" id="{0027CBFD-4EF1-E44B-B6E0-1FC0F6DB6EC8}"/>
                  </a:ext>
                </a:extLst>
              </p:cNvPr>
              <p:cNvPicPr/>
              <p:nvPr/>
            </p:nvPicPr>
            <p:blipFill>
              <a:blip r:embed="rId17"/>
              <a:stretch>
                <a:fillRect/>
              </a:stretch>
            </p:blipFill>
            <p:spPr>
              <a:xfrm>
                <a:off x="7137679" y="4098077"/>
                <a:ext cx="305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a:extLst>
                  <a:ext uri="{FF2B5EF4-FFF2-40B4-BE49-F238E27FC236}">
                    <a16:creationId xmlns:a16="http://schemas.microsoft.com/office/drawing/2014/main" id="{720C80B1-27C1-3845-A0B4-36491E0EA511}"/>
                  </a:ext>
                </a:extLst>
              </p14:cNvPr>
              <p14:cNvContentPartPr/>
              <p14:nvPr/>
            </p14:nvContentPartPr>
            <p14:xfrm>
              <a:off x="11171119" y="4174757"/>
              <a:ext cx="360" cy="360"/>
            </p14:xfrm>
          </p:contentPart>
        </mc:Choice>
        <mc:Fallback>
          <p:pic>
            <p:nvPicPr>
              <p:cNvPr id="17" name="Ink 16">
                <a:extLst>
                  <a:ext uri="{FF2B5EF4-FFF2-40B4-BE49-F238E27FC236}">
                    <a16:creationId xmlns:a16="http://schemas.microsoft.com/office/drawing/2014/main" id="{720C80B1-27C1-3845-A0B4-36491E0EA511}"/>
                  </a:ext>
                </a:extLst>
              </p:cNvPr>
              <p:cNvPicPr/>
              <p:nvPr/>
            </p:nvPicPr>
            <p:blipFill>
              <a:blip r:embed="rId19"/>
              <a:stretch>
                <a:fillRect/>
              </a:stretch>
            </p:blipFill>
            <p:spPr>
              <a:xfrm>
                <a:off x="11162479" y="4165757"/>
                <a:ext cx="18000" cy="18000"/>
              </a:xfrm>
              <a:prstGeom prst="rect">
                <a:avLst/>
              </a:prstGeom>
            </p:spPr>
          </p:pic>
        </mc:Fallback>
      </mc:AlternateContent>
    </p:spTree>
    <p:extLst>
      <p:ext uri="{BB962C8B-B14F-4D97-AF65-F5344CB8AC3E}">
        <p14:creationId xmlns:p14="http://schemas.microsoft.com/office/powerpoint/2010/main" val="287568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9B021-761F-B642-8119-07B1C72EFA38}"/>
              </a:ext>
            </a:extLst>
          </p:cNvPr>
          <p:cNvSpPr>
            <a:spLocks noGrp="1"/>
          </p:cNvSpPr>
          <p:nvPr>
            <p:ph type="title"/>
          </p:nvPr>
        </p:nvSpPr>
        <p:spPr/>
        <p:txBody>
          <a:bodyPr/>
          <a:lstStyle/>
          <a:p>
            <a:r>
              <a:rPr lang="en-US" dirty="0"/>
              <a:t>Why are B+ trees so disk-friendly? Summary</a:t>
            </a:r>
          </a:p>
        </p:txBody>
      </p:sp>
      <p:sp>
        <p:nvSpPr>
          <p:cNvPr id="3" name="Content Placeholder 2">
            <a:extLst>
              <a:ext uri="{FF2B5EF4-FFF2-40B4-BE49-F238E27FC236}">
                <a16:creationId xmlns:a16="http://schemas.microsoft.com/office/drawing/2014/main" id="{74DE7311-1235-7D46-A7FD-D461D2FDCFF7}"/>
              </a:ext>
            </a:extLst>
          </p:cNvPr>
          <p:cNvSpPr>
            <a:spLocks noGrp="1"/>
          </p:cNvSpPr>
          <p:nvPr>
            <p:ph idx="1"/>
          </p:nvPr>
        </p:nvSpPr>
        <p:spPr/>
        <p:txBody>
          <a:bodyPr/>
          <a:lstStyle/>
          <a:p>
            <a:endParaRPr lang="en-US" dirty="0"/>
          </a:p>
          <a:p>
            <a:pPr marL="457200" indent="-457200">
              <a:buFont typeface="+mj-lt"/>
              <a:buAutoNum type="arabicPeriod"/>
            </a:pPr>
            <a:r>
              <a:rPr lang="en-US" dirty="0"/>
              <a:t>We minimized the height of the tree by adding more keys/potential children at every node.  Because the nodes are more spread out at a shallower place in the tree, it takes fewer nodes (disk-accesses) to traverse to a leaf. </a:t>
            </a:r>
          </a:p>
          <a:p>
            <a:pPr marL="457200" indent="-457200">
              <a:buFont typeface="+mj-lt"/>
              <a:buAutoNum type="arabicPeriod"/>
            </a:pPr>
            <a:r>
              <a:rPr lang="en-US" dirty="0"/>
              <a:t>All relevant information about a single node fits in one page (if it’s an internal node: all the keys it needs to determine which branch it should go down next or if it’s a leaf: the relevant K/V pairs). </a:t>
            </a:r>
          </a:p>
          <a:p>
            <a:pPr marL="457200" indent="-457200">
              <a:buFont typeface="+mj-lt"/>
              <a:buAutoNum type="arabicPeriod"/>
            </a:pPr>
            <a:r>
              <a:rPr lang="en-US" dirty="0"/>
              <a:t>We use as much of the page we can: each node contains many keys that are all brought in at once with a single disk access, basically “for free”. </a:t>
            </a:r>
          </a:p>
          <a:p>
            <a:pPr marL="457200" indent="-457200">
              <a:buFont typeface="+mj-lt"/>
              <a:buAutoNum type="arabicPeriod"/>
            </a:pPr>
            <a:r>
              <a:rPr lang="en-US" dirty="0"/>
              <a:t>The time needed to do a binary search within a node is insignificant compared to disk access time.</a:t>
            </a:r>
          </a:p>
          <a:p>
            <a:pPr marL="457200" indent="-457200">
              <a:buFont typeface="+mj-lt"/>
              <a:buAutoNum type="arabicPeriod"/>
            </a:pPr>
            <a:endParaRPr lang="en-US" dirty="0"/>
          </a:p>
        </p:txBody>
      </p:sp>
      <p:sp>
        <p:nvSpPr>
          <p:cNvPr id="4" name="Footer Placeholder 3">
            <a:extLst>
              <a:ext uri="{FF2B5EF4-FFF2-40B4-BE49-F238E27FC236}">
                <a16:creationId xmlns:a16="http://schemas.microsoft.com/office/drawing/2014/main" id="{5F305F72-B05A-FC44-A519-8A4BD4648536}"/>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0979EE0-D225-2A4A-ACE9-6CAF4B061593}"/>
              </a:ext>
            </a:extLst>
          </p:cNvPr>
          <p:cNvSpPr>
            <a:spLocks noGrp="1"/>
          </p:cNvSpPr>
          <p:nvPr>
            <p:ph type="sldNum" sz="quarter" idx="12"/>
          </p:nvPr>
        </p:nvSpPr>
        <p:spPr/>
        <p:txBody>
          <a:bodyPr/>
          <a:lstStyle/>
          <a:p>
            <a:fld id="{659665DE-58FC-41F4-AC58-2C90A5E00527}" type="slidenum">
              <a:rPr lang="en-US" smtClean="0"/>
              <a:t>21</a:t>
            </a:fld>
            <a:endParaRPr lang="en-US"/>
          </a:p>
        </p:txBody>
      </p:sp>
    </p:spTree>
    <p:extLst>
      <p:ext uri="{BB962C8B-B14F-4D97-AF65-F5344CB8AC3E}">
        <p14:creationId xmlns:p14="http://schemas.microsoft.com/office/powerpoint/2010/main" val="1583447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7C87-8BB0-F64C-82BB-EB962D8282F0}"/>
              </a:ext>
            </a:extLst>
          </p:cNvPr>
          <p:cNvSpPr>
            <a:spLocks noGrp="1"/>
          </p:cNvSpPr>
          <p:nvPr>
            <p:ph type="title"/>
          </p:nvPr>
        </p:nvSpPr>
        <p:spPr/>
        <p:txBody>
          <a:bodyPr>
            <a:normAutofit fontScale="90000"/>
          </a:bodyPr>
          <a:lstStyle/>
          <a:p>
            <a:r>
              <a:rPr lang="en-US" dirty="0"/>
              <a:t>What about the implementation details? for adding/removing/etc. ?</a:t>
            </a:r>
          </a:p>
        </p:txBody>
      </p:sp>
      <p:sp>
        <p:nvSpPr>
          <p:cNvPr id="3" name="Content Placeholder 2">
            <a:extLst>
              <a:ext uri="{FF2B5EF4-FFF2-40B4-BE49-F238E27FC236}">
                <a16:creationId xmlns:a16="http://schemas.microsoft.com/office/drawing/2014/main" id="{93D8AFA3-A977-164A-BECC-087F2C208C05}"/>
              </a:ext>
            </a:extLst>
          </p:cNvPr>
          <p:cNvSpPr>
            <a:spLocks noGrp="1"/>
          </p:cNvSpPr>
          <p:nvPr>
            <p:ph idx="1"/>
          </p:nvPr>
        </p:nvSpPr>
        <p:spPr/>
        <p:txBody>
          <a:bodyPr/>
          <a:lstStyle/>
          <a:p>
            <a:r>
              <a:rPr lang="en-US" dirty="0"/>
              <a:t>It’s fine – more details than we want to focus on atm.  We have enough details about B+ trees to be able to use them / figure out good use cases for them, and that’s all we’re going to take away from this class.</a:t>
            </a:r>
          </a:p>
          <a:p>
            <a:endParaRPr lang="en-US" dirty="0"/>
          </a:p>
          <a:p>
            <a:r>
              <a:rPr lang="en-US" dirty="0"/>
              <a:t>Takeaways:</a:t>
            </a:r>
          </a:p>
          <a:p>
            <a:pPr>
              <a:buFont typeface="Wingdings" pitchFamily="2" charset="2"/>
              <a:buChar char="§"/>
            </a:pPr>
            <a:r>
              <a:rPr lang="en-US" dirty="0"/>
              <a:t> disk lookups are slow, so if you have large amounts of data (so some or a lot of it is on disk), consider using a B+ trees!</a:t>
            </a:r>
          </a:p>
          <a:p>
            <a:pPr>
              <a:buFont typeface="Wingdings" pitchFamily="2" charset="2"/>
              <a:buChar char="§"/>
            </a:pPr>
            <a:r>
              <a:rPr lang="en-US" dirty="0"/>
              <a:t> B+ trees minimize the # of disk accesses by stuff as much data into each node so that the height of tree is short, and every time we visit a node it’s only one disk access</a:t>
            </a:r>
          </a:p>
          <a:p>
            <a:pPr>
              <a:buFont typeface="Wingdings" pitchFamily="2" charset="2"/>
              <a:buChar char="§"/>
            </a:pPr>
            <a:r>
              <a:rPr lang="en-US" dirty="0"/>
              <a:t> if you ever have scenarios where you have large amounts of data (large databases, file systems, etc.) and need a choice of map: consider B+ trees!</a:t>
            </a:r>
          </a:p>
        </p:txBody>
      </p:sp>
      <p:sp>
        <p:nvSpPr>
          <p:cNvPr id="4" name="Footer Placeholder 3">
            <a:extLst>
              <a:ext uri="{FF2B5EF4-FFF2-40B4-BE49-F238E27FC236}">
                <a16:creationId xmlns:a16="http://schemas.microsoft.com/office/drawing/2014/main" id="{9E121CBF-F9C7-B847-8CFF-D339710DA79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05A19483-9CB9-B74C-AC85-CA203C1802BF}"/>
              </a:ext>
            </a:extLst>
          </p:cNvPr>
          <p:cNvSpPr>
            <a:spLocks noGrp="1"/>
          </p:cNvSpPr>
          <p:nvPr>
            <p:ph type="sldNum" sz="quarter" idx="12"/>
          </p:nvPr>
        </p:nvSpPr>
        <p:spPr/>
        <p:txBody>
          <a:bodyPr/>
          <a:lstStyle/>
          <a:p>
            <a:fld id="{659665DE-58FC-41F4-AC58-2C90A5E00527}" type="slidenum">
              <a:rPr lang="en-US" smtClean="0"/>
              <a:t>22</a:t>
            </a:fld>
            <a:endParaRPr lang="en-US"/>
          </a:p>
        </p:txBody>
      </p:sp>
    </p:spTree>
    <p:extLst>
      <p:ext uri="{BB962C8B-B14F-4D97-AF65-F5344CB8AC3E}">
        <p14:creationId xmlns:p14="http://schemas.microsoft.com/office/powerpoint/2010/main" val="334787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0611-EE70-4FC4-B936-FF48EFA263FA}"/>
              </a:ext>
            </a:extLst>
          </p:cNvPr>
          <p:cNvSpPr>
            <a:spLocks noGrp="1"/>
          </p:cNvSpPr>
          <p:nvPr>
            <p:ph type="title"/>
          </p:nvPr>
        </p:nvSpPr>
        <p:spPr/>
        <p:txBody>
          <a:bodyPr/>
          <a:lstStyle/>
          <a:p>
            <a:r>
              <a:rPr lang="en-US" dirty="0"/>
              <a:t>B+ Trees</a:t>
            </a:r>
          </a:p>
        </p:txBody>
      </p:sp>
      <p:sp>
        <p:nvSpPr>
          <p:cNvPr id="3" name="Content Placeholder 2">
            <a:extLst>
              <a:ext uri="{FF2B5EF4-FFF2-40B4-BE49-F238E27FC236}">
                <a16:creationId xmlns:a16="http://schemas.microsoft.com/office/drawing/2014/main" id="{22824D35-FCAE-467C-B98D-0A29D39DF3FD}"/>
              </a:ext>
            </a:extLst>
          </p:cNvPr>
          <p:cNvSpPr>
            <a:spLocks noGrp="1"/>
          </p:cNvSpPr>
          <p:nvPr>
            <p:ph idx="1"/>
          </p:nvPr>
        </p:nvSpPr>
        <p:spPr/>
        <p:txBody>
          <a:bodyPr/>
          <a:lstStyle/>
          <a:p>
            <a:r>
              <a:rPr lang="en-US" dirty="0"/>
              <a:t>Has 3 invariants that define it</a:t>
            </a:r>
          </a:p>
          <a:p>
            <a:r>
              <a:rPr lang="en-US" dirty="0"/>
              <a:t>1. B+ trees must have two different types of nodes: internal nodes and leaf nodes</a:t>
            </a:r>
          </a:p>
          <a:p>
            <a:r>
              <a:rPr lang="en-US" dirty="0"/>
              <a:t>2. B+ trees must have an organized set of keys and pointers at each internal node</a:t>
            </a:r>
          </a:p>
          <a:p>
            <a:r>
              <a:rPr lang="en-US" dirty="0"/>
              <a:t>3. B+ trees must start with a leaf node, then as more nodes are added they must stay at least half full</a:t>
            </a:r>
          </a:p>
        </p:txBody>
      </p:sp>
      <p:sp>
        <p:nvSpPr>
          <p:cNvPr id="4" name="Footer Placeholder 3">
            <a:extLst>
              <a:ext uri="{FF2B5EF4-FFF2-40B4-BE49-F238E27FC236}">
                <a16:creationId xmlns:a16="http://schemas.microsoft.com/office/drawing/2014/main" id="{601E5079-9703-4266-807A-97B866A6E5B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6C0FB04C-55E1-4C75-A41A-4FB8D38314C7}"/>
              </a:ext>
            </a:extLst>
          </p:cNvPr>
          <p:cNvSpPr>
            <a:spLocks noGrp="1"/>
          </p:cNvSpPr>
          <p:nvPr>
            <p:ph type="sldNum" sz="quarter" idx="12"/>
          </p:nvPr>
        </p:nvSpPr>
        <p:spPr/>
        <p:txBody>
          <a:bodyPr/>
          <a:lstStyle/>
          <a:p>
            <a:fld id="{659665DE-58FC-41F4-AC58-2C90A5E00527}" type="slidenum">
              <a:rPr lang="en-US" smtClean="0"/>
              <a:t>23</a:t>
            </a:fld>
            <a:endParaRPr lang="en-US"/>
          </a:p>
        </p:txBody>
      </p:sp>
    </p:spTree>
    <p:extLst>
      <p:ext uri="{BB962C8B-B14F-4D97-AF65-F5344CB8AC3E}">
        <p14:creationId xmlns:p14="http://schemas.microsoft.com/office/powerpoint/2010/main" val="40052300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0611-EE70-4FC4-B936-FF48EFA263FA}"/>
              </a:ext>
            </a:extLst>
          </p:cNvPr>
          <p:cNvSpPr>
            <a:spLocks noGrp="1"/>
          </p:cNvSpPr>
          <p:nvPr>
            <p:ph type="title"/>
          </p:nvPr>
        </p:nvSpPr>
        <p:spPr/>
        <p:txBody>
          <a:bodyPr/>
          <a:lstStyle/>
          <a:p>
            <a:r>
              <a:rPr lang="en-US" dirty="0"/>
              <a:t>B-Trees</a:t>
            </a:r>
          </a:p>
        </p:txBody>
      </p:sp>
      <p:sp>
        <p:nvSpPr>
          <p:cNvPr id="3" name="Content Placeholder 2">
            <a:extLst>
              <a:ext uri="{FF2B5EF4-FFF2-40B4-BE49-F238E27FC236}">
                <a16:creationId xmlns:a16="http://schemas.microsoft.com/office/drawing/2014/main" id="{22824D35-FCAE-467C-B98D-0A29D39DF3FD}"/>
              </a:ext>
            </a:extLst>
          </p:cNvPr>
          <p:cNvSpPr>
            <a:spLocks noGrp="1"/>
          </p:cNvSpPr>
          <p:nvPr>
            <p:ph idx="1"/>
          </p:nvPr>
        </p:nvSpPr>
        <p:spPr/>
        <p:txBody>
          <a:bodyPr>
            <a:normAutofit/>
          </a:bodyPr>
          <a:lstStyle/>
          <a:p>
            <a:r>
              <a:rPr lang="en-US" dirty="0"/>
              <a:t>Has 3 invariants that define it</a:t>
            </a:r>
          </a:p>
          <a:p>
            <a:r>
              <a:rPr lang="en-US" dirty="0"/>
              <a:t>1. B+ trees must have two different types of nodes: internal nodes and leaf nodes</a:t>
            </a:r>
          </a:p>
          <a:p>
            <a:pPr lvl="1"/>
            <a:r>
              <a:rPr lang="en-US" dirty="0"/>
              <a:t>An </a:t>
            </a:r>
            <a:r>
              <a:rPr lang="en-US" b="1" dirty="0">
                <a:solidFill>
                  <a:srgbClr val="4C3282"/>
                </a:solidFill>
              </a:rPr>
              <a:t>internal node</a:t>
            </a:r>
            <a:r>
              <a:rPr lang="en-US" dirty="0">
                <a:solidFill>
                  <a:srgbClr val="4C3282"/>
                </a:solidFill>
              </a:rPr>
              <a:t> </a:t>
            </a:r>
            <a:r>
              <a:rPr lang="en-US" dirty="0"/>
              <a:t>contains M pointers to children and M – 1  </a:t>
            </a:r>
            <a:r>
              <a:rPr lang="en-US" b="1" dirty="0"/>
              <a:t>sorted </a:t>
            </a:r>
            <a:r>
              <a:rPr lang="en-US" dirty="0"/>
              <a:t>keys.</a:t>
            </a:r>
          </a:p>
          <a:p>
            <a:pPr lvl="1"/>
            <a:r>
              <a:rPr lang="en-US" dirty="0"/>
              <a:t>M must be greater than 2</a:t>
            </a:r>
          </a:p>
          <a:p>
            <a:pPr lvl="1"/>
            <a:r>
              <a:rPr lang="en-US" b="1" dirty="0">
                <a:solidFill>
                  <a:srgbClr val="4C3282"/>
                </a:solidFill>
              </a:rPr>
              <a:t>Leaf Node</a:t>
            </a:r>
            <a:r>
              <a:rPr lang="en-US" dirty="0">
                <a:solidFill>
                  <a:srgbClr val="4C3282"/>
                </a:solidFill>
              </a:rPr>
              <a:t> </a:t>
            </a:r>
            <a:r>
              <a:rPr lang="en-US" dirty="0"/>
              <a:t>contains L key-value pairs, </a:t>
            </a:r>
            <a:r>
              <a:rPr lang="en-US" u="sng" dirty="0"/>
              <a:t>sorted</a:t>
            </a:r>
            <a:r>
              <a:rPr lang="en-US" dirty="0"/>
              <a:t> by key. </a:t>
            </a:r>
            <a:endParaRPr lang="en-US" b="1" dirty="0"/>
          </a:p>
          <a:p>
            <a:r>
              <a:rPr lang="en-US" dirty="0"/>
              <a:t>2. B+ trees order invariant</a:t>
            </a:r>
          </a:p>
          <a:p>
            <a:pPr lvl="1"/>
            <a:r>
              <a:rPr lang="en-US" dirty="0"/>
              <a:t>For any given key k, all subtrees to the left may only contain keys that satisfy x &lt; k</a:t>
            </a:r>
          </a:p>
          <a:p>
            <a:pPr lvl="1"/>
            <a:r>
              <a:rPr lang="en-US" dirty="0"/>
              <a:t>All subtrees to the right may only contain keys x that satisfy k &gt;= x</a:t>
            </a:r>
          </a:p>
          <a:p>
            <a:r>
              <a:rPr lang="en-US" dirty="0"/>
              <a:t>3. B+ trees structure invariant</a:t>
            </a:r>
          </a:p>
          <a:p>
            <a:pPr lvl="1"/>
            <a:r>
              <a:rPr lang="en-US" dirty="0"/>
              <a:t>If n&lt;= L, the root is a leaf</a:t>
            </a:r>
          </a:p>
          <a:p>
            <a:pPr lvl="1"/>
            <a:r>
              <a:rPr lang="en-US" dirty="0"/>
              <a:t>If n &gt;= L, root node must be an internal node containing 2 to M children</a:t>
            </a:r>
          </a:p>
          <a:p>
            <a:pPr lvl="1"/>
            <a:r>
              <a:rPr lang="en-US" dirty="0"/>
              <a:t>All nodes must be at least half-full</a:t>
            </a:r>
          </a:p>
        </p:txBody>
      </p:sp>
      <p:sp>
        <p:nvSpPr>
          <p:cNvPr id="4" name="Footer Placeholder 3">
            <a:extLst>
              <a:ext uri="{FF2B5EF4-FFF2-40B4-BE49-F238E27FC236}">
                <a16:creationId xmlns:a16="http://schemas.microsoft.com/office/drawing/2014/main" id="{601E5079-9703-4266-807A-97B866A6E5B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6C0FB04C-55E1-4C75-A41A-4FB8D38314C7}"/>
              </a:ext>
            </a:extLst>
          </p:cNvPr>
          <p:cNvSpPr>
            <a:spLocks noGrp="1"/>
          </p:cNvSpPr>
          <p:nvPr>
            <p:ph type="sldNum" sz="quarter" idx="12"/>
          </p:nvPr>
        </p:nvSpPr>
        <p:spPr/>
        <p:txBody>
          <a:bodyPr/>
          <a:lstStyle/>
          <a:p>
            <a:fld id="{659665DE-58FC-41F4-AC58-2C90A5E00527}" type="slidenum">
              <a:rPr lang="en-US" smtClean="0"/>
              <a:t>24</a:t>
            </a:fld>
            <a:endParaRPr lang="en-US"/>
          </a:p>
        </p:txBody>
      </p:sp>
    </p:spTree>
    <p:extLst>
      <p:ext uri="{BB962C8B-B14F-4D97-AF65-F5344CB8AC3E}">
        <p14:creationId xmlns:p14="http://schemas.microsoft.com/office/powerpoint/2010/main" val="2285621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DFCD-88D9-4C05-9E4E-296F23EC7028}"/>
              </a:ext>
            </a:extLst>
          </p:cNvPr>
          <p:cNvSpPr>
            <a:spLocks noGrp="1"/>
          </p:cNvSpPr>
          <p:nvPr>
            <p:ph type="title"/>
          </p:nvPr>
        </p:nvSpPr>
        <p:spPr/>
        <p:txBody>
          <a:bodyPr/>
          <a:lstStyle/>
          <a:p>
            <a:r>
              <a:rPr lang="en-US" dirty="0"/>
              <a:t>get() in B+ Trees</a:t>
            </a:r>
          </a:p>
        </p:txBody>
      </p:sp>
      <p:sp>
        <p:nvSpPr>
          <p:cNvPr id="3" name="Content Placeholder 2">
            <a:extLst>
              <a:ext uri="{FF2B5EF4-FFF2-40B4-BE49-F238E27FC236}">
                <a16:creationId xmlns:a16="http://schemas.microsoft.com/office/drawing/2014/main" id="{75EC3452-9EB0-41C8-A656-F718046218D0}"/>
              </a:ext>
            </a:extLst>
          </p:cNvPr>
          <p:cNvSpPr>
            <a:spLocks noGrp="1"/>
          </p:cNvSpPr>
          <p:nvPr>
            <p:ph idx="1"/>
          </p:nvPr>
        </p:nvSpPr>
        <p:spPr/>
        <p:txBody>
          <a:bodyPr/>
          <a:lstStyle/>
          <a:p>
            <a:r>
              <a:rPr lang="en-US" dirty="0"/>
              <a:t>get(6)</a:t>
            </a:r>
          </a:p>
          <a:p>
            <a:r>
              <a:rPr lang="en-US" dirty="0"/>
              <a:t>get(39)</a:t>
            </a:r>
          </a:p>
        </p:txBody>
      </p:sp>
      <p:sp>
        <p:nvSpPr>
          <p:cNvPr id="4" name="Footer Placeholder 3">
            <a:extLst>
              <a:ext uri="{FF2B5EF4-FFF2-40B4-BE49-F238E27FC236}">
                <a16:creationId xmlns:a16="http://schemas.microsoft.com/office/drawing/2014/main" id="{A9F56643-F051-4C5C-886B-6BFCE184D6CA}"/>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55DE4F1-1F71-4590-805B-F632ADF8415F}"/>
              </a:ext>
            </a:extLst>
          </p:cNvPr>
          <p:cNvSpPr>
            <a:spLocks noGrp="1"/>
          </p:cNvSpPr>
          <p:nvPr>
            <p:ph type="sldNum" sz="quarter" idx="12"/>
          </p:nvPr>
        </p:nvSpPr>
        <p:spPr/>
        <p:txBody>
          <a:bodyPr/>
          <a:lstStyle/>
          <a:p>
            <a:fld id="{659665DE-58FC-41F4-AC58-2C90A5E00527}" type="slidenum">
              <a:rPr lang="en-US" smtClean="0"/>
              <a:t>25</a:t>
            </a:fld>
            <a:endParaRPr lang="en-US"/>
          </a:p>
        </p:txBody>
      </p:sp>
      <p:graphicFrame>
        <p:nvGraphicFramePr>
          <p:cNvPr id="6" name="Table 5">
            <a:extLst>
              <a:ext uri="{FF2B5EF4-FFF2-40B4-BE49-F238E27FC236}">
                <a16:creationId xmlns:a16="http://schemas.microsoft.com/office/drawing/2014/main" id="{574932C2-DBD7-4376-97A2-5D7584250025}"/>
              </a:ext>
            </a:extLst>
          </p:cNvPr>
          <p:cNvGraphicFramePr>
            <a:graphicFrameLocks noGrp="1"/>
          </p:cNvGraphicFramePr>
          <p:nvPr>
            <p:extLst>
              <p:ext uri="{D42A27DB-BD31-4B8C-83A1-F6EECF244321}">
                <p14:modId xmlns:p14="http://schemas.microsoft.com/office/powerpoint/2010/main" val="2479557273"/>
              </p:ext>
            </p:extLst>
          </p:nvPr>
        </p:nvGraphicFramePr>
        <p:xfrm>
          <a:off x="2877367" y="3230394"/>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8" name="Table 7">
            <a:extLst>
              <a:ext uri="{FF2B5EF4-FFF2-40B4-BE49-F238E27FC236}">
                <a16:creationId xmlns:a16="http://schemas.microsoft.com/office/drawing/2014/main" id="{E0FE3C8F-5648-49F4-A487-0C44FE958909}"/>
              </a:ext>
            </a:extLst>
          </p:cNvPr>
          <p:cNvGraphicFramePr>
            <a:graphicFrameLocks noGrp="1"/>
          </p:cNvGraphicFramePr>
          <p:nvPr>
            <p:extLst>
              <p:ext uri="{D42A27DB-BD31-4B8C-83A1-F6EECF244321}">
                <p14:modId xmlns:p14="http://schemas.microsoft.com/office/powerpoint/2010/main" val="3909881018"/>
              </p:ext>
            </p:extLst>
          </p:nvPr>
        </p:nvGraphicFramePr>
        <p:xfrm>
          <a:off x="4647369" y="3230394"/>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9" name="Table 8">
            <a:extLst>
              <a:ext uri="{FF2B5EF4-FFF2-40B4-BE49-F238E27FC236}">
                <a16:creationId xmlns:a16="http://schemas.microsoft.com/office/drawing/2014/main" id="{C432AB02-AB00-4CFF-908E-8CDE3DADC279}"/>
              </a:ext>
            </a:extLst>
          </p:cNvPr>
          <p:cNvGraphicFramePr>
            <a:graphicFrameLocks noGrp="1"/>
          </p:cNvGraphicFramePr>
          <p:nvPr>
            <p:extLst>
              <p:ext uri="{D42A27DB-BD31-4B8C-83A1-F6EECF244321}">
                <p14:modId xmlns:p14="http://schemas.microsoft.com/office/powerpoint/2010/main" val="682313142"/>
              </p:ext>
            </p:extLst>
          </p:nvPr>
        </p:nvGraphicFramePr>
        <p:xfrm>
          <a:off x="6320828" y="3315090"/>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graphicFrame>
        <p:nvGraphicFramePr>
          <p:cNvPr id="10" name="Table 9">
            <a:extLst>
              <a:ext uri="{FF2B5EF4-FFF2-40B4-BE49-F238E27FC236}">
                <a16:creationId xmlns:a16="http://schemas.microsoft.com/office/drawing/2014/main" id="{C01D2992-B7F3-4543-9A05-77997181EBD3}"/>
              </a:ext>
            </a:extLst>
          </p:cNvPr>
          <p:cNvGraphicFramePr>
            <a:graphicFrameLocks noGrp="1"/>
          </p:cNvGraphicFramePr>
          <p:nvPr>
            <p:extLst>
              <p:ext uri="{D42A27DB-BD31-4B8C-83A1-F6EECF244321}">
                <p14:modId xmlns:p14="http://schemas.microsoft.com/office/powerpoint/2010/main" val="1094746674"/>
              </p:ext>
            </p:extLst>
          </p:nvPr>
        </p:nvGraphicFramePr>
        <p:xfrm>
          <a:off x="8862641" y="3349256"/>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r>
                        <a:rPr lang="en-US" b="1" dirty="0">
                          <a:solidFill>
                            <a:srgbClr val="4C3282"/>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11" name="Straight Connector 10">
            <a:extLst>
              <a:ext uri="{FF2B5EF4-FFF2-40B4-BE49-F238E27FC236}">
                <a16:creationId xmlns:a16="http://schemas.microsoft.com/office/drawing/2014/main" id="{71A6E5A7-6E85-4453-A4EE-08CC03675821}"/>
              </a:ext>
            </a:extLst>
          </p:cNvPr>
          <p:cNvCxnSpPr>
            <a:cxnSpLocks/>
            <a:stCxn id="21" idx="0"/>
          </p:cNvCxnSpPr>
          <p:nvPr/>
        </p:nvCxnSpPr>
        <p:spPr>
          <a:xfrm flipV="1">
            <a:off x="3873623" y="1252193"/>
            <a:ext cx="2385343" cy="806572"/>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273B05-9661-4FAA-A1BC-6DC77E3E4DB2}"/>
              </a:ext>
            </a:extLst>
          </p:cNvPr>
          <p:cNvCxnSpPr>
            <a:cxnSpLocks/>
          </p:cNvCxnSpPr>
          <p:nvPr/>
        </p:nvCxnSpPr>
        <p:spPr>
          <a:xfrm flipH="1" flipV="1">
            <a:off x="3457001" y="2266860"/>
            <a:ext cx="10059" cy="963535"/>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8E9CE52-1469-4EAD-AE6A-C4A46D416434}"/>
              </a:ext>
            </a:extLst>
          </p:cNvPr>
          <p:cNvCxnSpPr>
            <a:cxnSpLocks/>
            <a:stCxn id="8" idx="0"/>
          </p:cNvCxnSpPr>
          <p:nvPr/>
        </p:nvCxnSpPr>
        <p:spPr>
          <a:xfrm flipV="1">
            <a:off x="5227003" y="2266860"/>
            <a:ext cx="957033" cy="963534"/>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DFBB7DE-9793-4DF1-A4F0-4594639765E1}"/>
              </a:ext>
            </a:extLst>
          </p:cNvPr>
          <p:cNvCxnSpPr>
            <a:cxnSpLocks/>
            <a:endCxn id="9" idx="0"/>
          </p:cNvCxnSpPr>
          <p:nvPr/>
        </p:nvCxnSpPr>
        <p:spPr>
          <a:xfrm flipH="1">
            <a:off x="6900462" y="2300423"/>
            <a:ext cx="53542" cy="1014667"/>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E7EB7E-498F-4505-A5E3-0657ECC6910B}"/>
              </a:ext>
            </a:extLst>
          </p:cNvPr>
          <p:cNvCxnSpPr>
            <a:cxnSpLocks/>
            <a:endCxn id="10" idx="0"/>
          </p:cNvCxnSpPr>
          <p:nvPr/>
        </p:nvCxnSpPr>
        <p:spPr>
          <a:xfrm>
            <a:off x="8551314" y="2334589"/>
            <a:ext cx="890961" cy="1014667"/>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a:extLst>
              <a:ext uri="{FF2B5EF4-FFF2-40B4-BE49-F238E27FC236}">
                <a16:creationId xmlns:a16="http://schemas.microsoft.com/office/drawing/2014/main" id="{695AF865-7E8E-4A4E-9D09-9920C65378BA}"/>
              </a:ext>
            </a:extLst>
          </p:cNvPr>
          <p:cNvGraphicFramePr>
            <a:graphicFrameLocks noGrp="1"/>
          </p:cNvGraphicFramePr>
          <p:nvPr>
            <p:extLst>
              <p:ext uri="{D42A27DB-BD31-4B8C-83A1-F6EECF244321}">
                <p14:modId xmlns:p14="http://schemas.microsoft.com/office/powerpoint/2010/main" val="796362484"/>
              </p:ext>
            </p:extLst>
          </p:nvPr>
        </p:nvGraphicFramePr>
        <p:xfrm>
          <a:off x="6096000" y="924428"/>
          <a:ext cx="2727035"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gridCol w="494744">
                  <a:extLst>
                    <a:ext uri="{9D8B030D-6E8A-4147-A177-3AD203B41FA5}">
                      <a16:colId xmlns:a16="http://schemas.microsoft.com/office/drawing/2014/main" val="1697748113"/>
                    </a:ext>
                  </a:extLst>
                </a:gridCol>
                <a:gridCol w="360395">
                  <a:extLst>
                    <a:ext uri="{9D8B030D-6E8A-4147-A177-3AD203B41FA5}">
                      <a16:colId xmlns:a16="http://schemas.microsoft.com/office/drawing/2014/main" val="4086960217"/>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19" name="Table 18">
            <a:extLst>
              <a:ext uri="{FF2B5EF4-FFF2-40B4-BE49-F238E27FC236}">
                <a16:creationId xmlns:a16="http://schemas.microsoft.com/office/drawing/2014/main" id="{79549283-7269-4F9A-9582-955DFE1227F4}"/>
              </a:ext>
            </a:extLst>
          </p:cNvPr>
          <p:cNvGraphicFramePr>
            <a:graphicFrameLocks noGrp="1"/>
          </p:cNvGraphicFramePr>
          <p:nvPr>
            <p:extLst>
              <p:ext uri="{D42A27DB-BD31-4B8C-83A1-F6EECF244321}">
                <p14:modId xmlns:p14="http://schemas.microsoft.com/office/powerpoint/2010/main" val="3712831228"/>
              </p:ext>
            </p:extLst>
          </p:nvPr>
        </p:nvGraphicFramePr>
        <p:xfrm>
          <a:off x="7606531" y="3328060"/>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20" name="Straight Connector 19">
            <a:extLst>
              <a:ext uri="{FF2B5EF4-FFF2-40B4-BE49-F238E27FC236}">
                <a16:creationId xmlns:a16="http://schemas.microsoft.com/office/drawing/2014/main" id="{06B3D1A3-64D7-4720-944B-C49BBD578F20}"/>
              </a:ext>
            </a:extLst>
          </p:cNvPr>
          <p:cNvCxnSpPr>
            <a:cxnSpLocks/>
            <a:endCxn id="19" idx="0"/>
          </p:cNvCxnSpPr>
          <p:nvPr/>
        </p:nvCxnSpPr>
        <p:spPr>
          <a:xfrm>
            <a:off x="7781346" y="2266860"/>
            <a:ext cx="404819" cy="1061200"/>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graphicFrame>
        <p:nvGraphicFramePr>
          <p:cNvPr id="21" name="Table 20">
            <a:extLst>
              <a:ext uri="{FF2B5EF4-FFF2-40B4-BE49-F238E27FC236}">
                <a16:creationId xmlns:a16="http://schemas.microsoft.com/office/drawing/2014/main" id="{C624F19D-E332-4EE9-9DD0-1D4EF993355D}"/>
              </a:ext>
            </a:extLst>
          </p:cNvPr>
          <p:cNvGraphicFramePr>
            <a:graphicFrameLocks noGrp="1"/>
          </p:cNvGraphicFramePr>
          <p:nvPr>
            <p:extLst>
              <p:ext uri="{D42A27DB-BD31-4B8C-83A1-F6EECF244321}">
                <p14:modId xmlns:p14="http://schemas.microsoft.com/office/powerpoint/2010/main" val="462319618"/>
              </p:ext>
            </p:extLst>
          </p:nvPr>
        </p:nvGraphicFramePr>
        <p:xfrm>
          <a:off x="2510106" y="2058765"/>
          <a:ext cx="2727035"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gridCol w="494744">
                  <a:extLst>
                    <a:ext uri="{9D8B030D-6E8A-4147-A177-3AD203B41FA5}">
                      <a16:colId xmlns:a16="http://schemas.microsoft.com/office/drawing/2014/main" val="1697748113"/>
                    </a:ext>
                  </a:extLst>
                </a:gridCol>
                <a:gridCol w="360395">
                  <a:extLst>
                    <a:ext uri="{9D8B030D-6E8A-4147-A177-3AD203B41FA5}">
                      <a16:colId xmlns:a16="http://schemas.microsoft.com/office/drawing/2014/main" val="4086960217"/>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22" name="Table 21">
            <a:extLst>
              <a:ext uri="{FF2B5EF4-FFF2-40B4-BE49-F238E27FC236}">
                <a16:creationId xmlns:a16="http://schemas.microsoft.com/office/drawing/2014/main" id="{C70831BD-968A-43B7-B90A-61D6EB759951}"/>
              </a:ext>
            </a:extLst>
          </p:cNvPr>
          <p:cNvGraphicFramePr>
            <a:graphicFrameLocks noGrp="1"/>
          </p:cNvGraphicFramePr>
          <p:nvPr>
            <p:extLst>
              <p:ext uri="{D42A27DB-BD31-4B8C-83A1-F6EECF244321}">
                <p14:modId xmlns:p14="http://schemas.microsoft.com/office/powerpoint/2010/main" val="3119503206"/>
              </p:ext>
            </p:extLst>
          </p:nvPr>
        </p:nvGraphicFramePr>
        <p:xfrm>
          <a:off x="6059950" y="2058765"/>
          <a:ext cx="2727035"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gridCol w="494744">
                  <a:extLst>
                    <a:ext uri="{9D8B030D-6E8A-4147-A177-3AD203B41FA5}">
                      <a16:colId xmlns:a16="http://schemas.microsoft.com/office/drawing/2014/main" val="1697748113"/>
                    </a:ext>
                  </a:extLst>
                </a:gridCol>
                <a:gridCol w="360395">
                  <a:extLst>
                    <a:ext uri="{9D8B030D-6E8A-4147-A177-3AD203B41FA5}">
                      <a16:colId xmlns:a16="http://schemas.microsoft.com/office/drawing/2014/main" val="4086960217"/>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23" name="Table 22">
            <a:extLst>
              <a:ext uri="{FF2B5EF4-FFF2-40B4-BE49-F238E27FC236}">
                <a16:creationId xmlns:a16="http://schemas.microsoft.com/office/drawing/2014/main" id="{93F5E657-B287-43A9-BB2E-7A0CAB9C2C3C}"/>
              </a:ext>
            </a:extLst>
          </p:cNvPr>
          <p:cNvGraphicFramePr>
            <a:graphicFrameLocks noGrp="1"/>
          </p:cNvGraphicFramePr>
          <p:nvPr>
            <p:extLst>
              <p:ext uri="{D42A27DB-BD31-4B8C-83A1-F6EECF244321}">
                <p14:modId xmlns:p14="http://schemas.microsoft.com/office/powerpoint/2010/main" val="2929308081"/>
              </p:ext>
            </p:extLst>
          </p:nvPr>
        </p:nvGraphicFramePr>
        <p:xfrm>
          <a:off x="9229177" y="2042948"/>
          <a:ext cx="2727035" cy="420564"/>
        </p:xfrm>
        <a:graphic>
          <a:graphicData uri="http://schemas.openxmlformats.org/drawingml/2006/table">
            <a:tbl>
              <a:tblPr firstRow="1" bandRow="1">
                <a:tableStyleId>{5C22544A-7EE6-4342-B048-85BDC9FD1C3A}</a:tableStyleId>
              </a:tblPr>
              <a:tblGrid>
                <a:gridCol w="262663">
                  <a:extLst>
                    <a:ext uri="{9D8B030D-6E8A-4147-A177-3AD203B41FA5}">
                      <a16:colId xmlns:a16="http://schemas.microsoft.com/office/drawing/2014/main" val="3039073519"/>
                    </a:ext>
                  </a:extLst>
                </a:gridCol>
                <a:gridCol w="512511">
                  <a:extLst>
                    <a:ext uri="{9D8B030D-6E8A-4147-A177-3AD203B41FA5}">
                      <a16:colId xmlns:a16="http://schemas.microsoft.com/office/drawing/2014/main" val="3755289074"/>
                    </a:ext>
                  </a:extLst>
                </a:gridCol>
                <a:gridCol w="286542">
                  <a:extLst>
                    <a:ext uri="{9D8B030D-6E8A-4147-A177-3AD203B41FA5}">
                      <a16:colId xmlns:a16="http://schemas.microsoft.com/office/drawing/2014/main" val="1552610582"/>
                    </a:ext>
                  </a:extLst>
                </a:gridCol>
                <a:gridCol w="532957">
                  <a:extLst>
                    <a:ext uri="{9D8B030D-6E8A-4147-A177-3AD203B41FA5}">
                      <a16:colId xmlns:a16="http://schemas.microsoft.com/office/drawing/2014/main" val="1754876703"/>
                    </a:ext>
                  </a:extLst>
                </a:gridCol>
                <a:gridCol w="277223">
                  <a:extLst>
                    <a:ext uri="{9D8B030D-6E8A-4147-A177-3AD203B41FA5}">
                      <a16:colId xmlns:a16="http://schemas.microsoft.com/office/drawing/2014/main" val="1845666615"/>
                    </a:ext>
                  </a:extLst>
                </a:gridCol>
                <a:gridCol w="494744">
                  <a:extLst>
                    <a:ext uri="{9D8B030D-6E8A-4147-A177-3AD203B41FA5}">
                      <a16:colId xmlns:a16="http://schemas.microsoft.com/office/drawing/2014/main" val="1697748113"/>
                    </a:ext>
                  </a:extLst>
                </a:gridCol>
                <a:gridCol w="360395">
                  <a:extLst>
                    <a:ext uri="{9D8B030D-6E8A-4147-A177-3AD203B41FA5}">
                      <a16:colId xmlns:a16="http://schemas.microsoft.com/office/drawing/2014/main" val="4086960217"/>
                    </a:ext>
                  </a:extLst>
                </a:gridCol>
              </a:tblGrid>
              <a:tr h="420564">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r>
                        <a:rPr lang="en-US" dirty="0">
                          <a:solidFill>
                            <a:srgbClr val="B6A479"/>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A479"/>
                    </a:solidFill>
                  </a:tcPr>
                </a:tc>
                <a:extLst>
                  <a:ext uri="{0D108BD9-81ED-4DB2-BD59-A6C34878D82A}">
                    <a16:rowId xmlns:a16="http://schemas.microsoft.com/office/drawing/2014/main" val="1771816894"/>
                  </a:ext>
                </a:extLst>
              </a:tr>
            </a:tbl>
          </a:graphicData>
        </a:graphic>
      </p:graphicFrame>
      <p:graphicFrame>
        <p:nvGraphicFramePr>
          <p:cNvPr id="28" name="Table 27">
            <a:extLst>
              <a:ext uri="{FF2B5EF4-FFF2-40B4-BE49-F238E27FC236}">
                <a16:creationId xmlns:a16="http://schemas.microsoft.com/office/drawing/2014/main" id="{2B3C8BD0-F0E9-4735-B3CC-4A7B08F22881}"/>
              </a:ext>
            </a:extLst>
          </p:cNvPr>
          <p:cNvGraphicFramePr>
            <a:graphicFrameLocks noGrp="1"/>
          </p:cNvGraphicFramePr>
          <p:nvPr>
            <p:extLst>
              <p:ext uri="{D42A27DB-BD31-4B8C-83A1-F6EECF244321}">
                <p14:modId xmlns:p14="http://schemas.microsoft.com/office/powerpoint/2010/main" val="3842822532"/>
              </p:ext>
            </p:extLst>
          </p:nvPr>
        </p:nvGraphicFramePr>
        <p:xfrm>
          <a:off x="1214046" y="3201666"/>
          <a:ext cx="1159268" cy="1765724"/>
        </p:xfrm>
        <a:graphic>
          <a:graphicData uri="http://schemas.openxmlformats.org/drawingml/2006/table">
            <a:tbl>
              <a:tblPr firstRow="1" bandRow="1">
                <a:tableStyleId>{5C22544A-7EE6-4342-B048-85BDC9FD1C3A}</a:tableStyleId>
              </a:tblPr>
              <a:tblGrid>
                <a:gridCol w="579634">
                  <a:extLst>
                    <a:ext uri="{9D8B030D-6E8A-4147-A177-3AD203B41FA5}">
                      <a16:colId xmlns:a16="http://schemas.microsoft.com/office/drawing/2014/main" val="3841152788"/>
                    </a:ext>
                  </a:extLst>
                </a:gridCol>
                <a:gridCol w="579634">
                  <a:extLst>
                    <a:ext uri="{9D8B030D-6E8A-4147-A177-3AD203B41FA5}">
                      <a16:colId xmlns:a16="http://schemas.microsoft.com/office/drawing/2014/main" val="3883390021"/>
                    </a:ext>
                  </a:extLst>
                </a:gridCol>
              </a:tblGrid>
              <a:tr h="436880">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681812"/>
                  </a:ext>
                </a:extLst>
              </a:tr>
              <a:tr h="442948">
                <a:tc>
                  <a:txBody>
                    <a:bodyPr/>
                    <a:lstStyle/>
                    <a:p>
                      <a:pPr algn="ctr"/>
                      <a:r>
                        <a:rPr lang="en-US" b="1" dirty="0">
                          <a:solidFill>
                            <a:srgbClr val="4C3282"/>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3118998"/>
                  </a:ext>
                </a:extLst>
              </a:tr>
              <a:tr h="442948">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1" dirty="0">
                          <a:solidFill>
                            <a:srgbClr val="4C3282"/>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938316"/>
                  </a:ext>
                </a:extLst>
              </a:tr>
              <a:tr h="442948">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b="1" dirty="0">
                        <a:solidFill>
                          <a:srgbClr val="4C328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709220"/>
                  </a:ext>
                </a:extLst>
              </a:tr>
            </a:tbl>
          </a:graphicData>
        </a:graphic>
      </p:graphicFrame>
      <p:cxnSp>
        <p:nvCxnSpPr>
          <p:cNvPr id="29" name="Straight Connector 28">
            <a:extLst>
              <a:ext uri="{FF2B5EF4-FFF2-40B4-BE49-F238E27FC236}">
                <a16:creationId xmlns:a16="http://schemas.microsoft.com/office/drawing/2014/main" id="{2DB3BF1C-A23C-4F92-925A-11B0C0CFF35B}"/>
              </a:ext>
            </a:extLst>
          </p:cNvPr>
          <p:cNvCxnSpPr>
            <a:cxnSpLocks/>
          </p:cNvCxnSpPr>
          <p:nvPr/>
        </p:nvCxnSpPr>
        <p:spPr>
          <a:xfrm flipV="1">
            <a:off x="1803740" y="2411774"/>
            <a:ext cx="798532" cy="789894"/>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292B44-4081-40A7-B4FF-DE47794A3093}"/>
              </a:ext>
            </a:extLst>
          </p:cNvPr>
          <p:cNvCxnSpPr>
            <a:cxnSpLocks/>
            <a:endCxn id="22" idx="0"/>
          </p:cNvCxnSpPr>
          <p:nvPr/>
        </p:nvCxnSpPr>
        <p:spPr>
          <a:xfrm>
            <a:off x="7007545" y="1213186"/>
            <a:ext cx="415922" cy="845579"/>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F1A8BA8-F15F-4DE4-9445-F81FDFEF7961}"/>
              </a:ext>
            </a:extLst>
          </p:cNvPr>
          <p:cNvCxnSpPr>
            <a:cxnSpLocks/>
            <a:endCxn id="23" idx="0"/>
          </p:cNvCxnSpPr>
          <p:nvPr/>
        </p:nvCxnSpPr>
        <p:spPr>
          <a:xfrm>
            <a:off x="7788096" y="1265531"/>
            <a:ext cx="2804598" cy="777417"/>
          </a:xfrm>
          <a:prstGeom prst="line">
            <a:avLst/>
          </a:prstGeom>
          <a:ln w="12700">
            <a:solidFill>
              <a:srgbClr val="B6A479"/>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5E6D6AFC-A72D-452A-A950-EE493ABDEFBD}"/>
              </a:ext>
            </a:extLst>
          </p:cNvPr>
          <p:cNvSpPr txBox="1"/>
          <p:nvPr/>
        </p:nvSpPr>
        <p:spPr>
          <a:xfrm>
            <a:off x="495311" y="5689443"/>
            <a:ext cx="4173771" cy="646331"/>
          </a:xfrm>
          <a:prstGeom prst="rect">
            <a:avLst/>
          </a:prstGeom>
          <a:noFill/>
        </p:spPr>
        <p:txBody>
          <a:bodyPr wrap="none" rtlCol="0">
            <a:spAutoFit/>
          </a:bodyPr>
          <a:lstStyle/>
          <a:p>
            <a:r>
              <a:rPr lang="en-US" dirty="0"/>
              <a:t>Worst case run time = log</a:t>
            </a:r>
            <a:r>
              <a:rPr lang="en-US" baseline="-25000" dirty="0"/>
              <a:t>m</a:t>
            </a:r>
            <a:r>
              <a:rPr lang="en-US" dirty="0"/>
              <a:t>(n)log</a:t>
            </a:r>
            <a:r>
              <a:rPr lang="en-US" baseline="-25000" dirty="0"/>
              <a:t>2</a:t>
            </a:r>
            <a:r>
              <a:rPr lang="en-US" dirty="0"/>
              <a:t>(m)</a:t>
            </a:r>
          </a:p>
          <a:p>
            <a:r>
              <a:rPr lang="en-US" dirty="0"/>
              <a:t>Disk accesses = log</a:t>
            </a:r>
            <a:r>
              <a:rPr lang="en-US" baseline="-25000" dirty="0"/>
              <a:t>m</a:t>
            </a:r>
            <a:r>
              <a:rPr lang="en-US" dirty="0"/>
              <a:t>(n) = height of tree</a:t>
            </a:r>
          </a:p>
        </p:txBody>
      </p:sp>
    </p:spTree>
    <p:extLst>
      <p:ext uri="{BB962C8B-B14F-4D97-AF65-F5344CB8AC3E}">
        <p14:creationId xmlns:p14="http://schemas.microsoft.com/office/powerpoint/2010/main" val="369066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F57C-337A-4640-8389-D4A5557F5694}"/>
              </a:ext>
            </a:extLst>
          </p:cNvPr>
          <p:cNvSpPr>
            <a:spLocks noGrp="1"/>
          </p:cNvSpPr>
          <p:nvPr>
            <p:ph type="title"/>
          </p:nvPr>
        </p:nvSpPr>
        <p:spPr/>
        <p:txBody>
          <a:bodyPr/>
          <a:lstStyle/>
          <a:p>
            <a:r>
              <a:rPr lang="en-US" dirty="0"/>
              <a:t>Final Assessment Logistics</a:t>
            </a:r>
          </a:p>
        </p:txBody>
      </p:sp>
      <p:sp>
        <p:nvSpPr>
          <p:cNvPr id="3" name="Content Placeholder 2">
            <a:extLst>
              <a:ext uri="{FF2B5EF4-FFF2-40B4-BE49-F238E27FC236}">
                <a16:creationId xmlns:a16="http://schemas.microsoft.com/office/drawing/2014/main" id="{F2E53814-9328-B548-9510-46548424E753}"/>
              </a:ext>
            </a:extLst>
          </p:cNvPr>
          <p:cNvSpPr>
            <a:spLocks noGrp="1"/>
          </p:cNvSpPr>
          <p:nvPr>
            <p:ph idx="1"/>
          </p:nvPr>
        </p:nvSpPr>
        <p:spPr>
          <a:xfrm>
            <a:off x="575240" y="1463857"/>
            <a:ext cx="4764856" cy="4845504"/>
          </a:xfrm>
        </p:spPr>
        <p:txBody>
          <a:bodyPr/>
          <a:lstStyle/>
          <a:p>
            <a:r>
              <a:rPr lang="en-US" dirty="0"/>
              <a:t>Released Friday June 5</a:t>
            </a:r>
            <a:r>
              <a:rPr lang="en-US" baseline="30000" dirty="0"/>
              <a:t>th</a:t>
            </a:r>
            <a:r>
              <a:rPr lang="en-US" dirty="0"/>
              <a:t> 11:59pm</a:t>
            </a:r>
          </a:p>
          <a:p>
            <a:r>
              <a:rPr lang="en-US" dirty="0"/>
              <a:t>Due Wednesday June 10</a:t>
            </a:r>
            <a:r>
              <a:rPr lang="en-US" baseline="30000" dirty="0"/>
              <a:t>th</a:t>
            </a:r>
            <a:r>
              <a:rPr lang="en-US" dirty="0"/>
              <a:t> 11:59PM</a:t>
            </a:r>
          </a:p>
          <a:p>
            <a:pPr lvl="1"/>
            <a:r>
              <a:rPr lang="en-US" dirty="0"/>
              <a:t>120 hours for ~2 hour assignment</a:t>
            </a:r>
          </a:p>
          <a:p>
            <a:pPr lvl="1"/>
            <a:r>
              <a:rPr lang="en-US" dirty="0"/>
              <a:t>NO LATE ASSIGNMENTS ACCEPTED</a:t>
            </a:r>
          </a:p>
          <a:p>
            <a:r>
              <a:rPr lang="en-US" dirty="0"/>
              <a:t>Group assignment!</a:t>
            </a:r>
          </a:p>
          <a:p>
            <a:pPr lvl="1"/>
            <a:r>
              <a:rPr lang="en-US" dirty="0"/>
              <a:t>No limit on group sizes. We recommend size 4 groups though</a:t>
            </a:r>
          </a:p>
          <a:p>
            <a:pPr lvl="1"/>
            <a:r>
              <a:rPr lang="en-US" dirty="0"/>
              <a:t>Open note</a:t>
            </a:r>
          </a:p>
          <a:p>
            <a:r>
              <a:rPr lang="en-US" dirty="0" err="1"/>
              <a:t>Gradescope</a:t>
            </a:r>
            <a:r>
              <a:rPr lang="en-US" dirty="0"/>
              <a:t> Assignment (like exercises)</a:t>
            </a:r>
          </a:p>
          <a:p>
            <a:r>
              <a:rPr lang="en-US" dirty="0"/>
              <a:t>No OH questions answered during assessment</a:t>
            </a:r>
          </a:p>
          <a:p>
            <a:pPr lvl="1"/>
            <a:r>
              <a:rPr lang="en-US" dirty="0"/>
              <a:t>Keep an eye on Piazza</a:t>
            </a:r>
          </a:p>
          <a:p>
            <a:endParaRPr lang="en-US" dirty="0"/>
          </a:p>
        </p:txBody>
      </p:sp>
      <p:sp>
        <p:nvSpPr>
          <p:cNvPr id="4" name="Slide Number Placeholder 3">
            <a:extLst>
              <a:ext uri="{FF2B5EF4-FFF2-40B4-BE49-F238E27FC236}">
                <a16:creationId xmlns:a16="http://schemas.microsoft.com/office/drawing/2014/main" id="{C6E04E6A-18E8-A040-B9B2-EABF7941A716}"/>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5" name="Footer Placeholder 4">
            <a:extLst>
              <a:ext uri="{FF2B5EF4-FFF2-40B4-BE49-F238E27FC236}">
                <a16:creationId xmlns:a16="http://schemas.microsoft.com/office/drawing/2014/main" id="{341290B6-C02A-AB4C-92E5-58B1EC5184B8}"/>
              </a:ext>
            </a:extLst>
          </p:cNvPr>
          <p:cNvSpPr>
            <a:spLocks noGrp="1"/>
          </p:cNvSpPr>
          <p:nvPr>
            <p:ph type="ftr" sz="quarter" idx="11"/>
          </p:nvPr>
        </p:nvSpPr>
        <p:spPr/>
        <p:txBody>
          <a:bodyPr/>
          <a:lstStyle/>
          <a:p>
            <a:r>
              <a:rPr lang="en-US"/>
              <a:t>CSE 373 20 SP – champion &amp; Chun</a:t>
            </a:r>
            <a:endParaRPr lang="en-US" dirty="0"/>
          </a:p>
        </p:txBody>
      </p:sp>
      <p:sp>
        <p:nvSpPr>
          <p:cNvPr id="6" name="Content Placeholder 2">
            <a:extLst>
              <a:ext uri="{FF2B5EF4-FFF2-40B4-BE49-F238E27FC236}">
                <a16:creationId xmlns:a16="http://schemas.microsoft.com/office/drawing/2014/main" id="{7039DD9A-0D27-EE4D-8BFC-F602D4AF1943}"/>
              </a:ext>
            </a:extLst>
          </p:cNvPr>
          <p:cNvSpPr txBox="1">
            <a:spLocks/>
          </p:cNvSpPr>
          <p:nvPr/>
        </p:nvSpPr>
        <p:spPr>
          <a:xfrm>
            <a:off x="5573960" y="1463857"/>
            <a:ext cx="4764856" cy="4845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57200" lvl="3" indent="0" fontAlgn="base">
              <a:buNone/>
            </a:pPr>
            <a:r>
              <a:rPr lang="en-US" sz="2200" dirty="0"/>
              <a:t>Study resources</a:t>
            </a:r>
          </a:p>
          <a:p>
            <a:pPr marL="457200" lvl="3" indent="0" fontAlgn="base">
              <a:buNone/>
            </a:pPr>
            <a:endParaRPr lang="en-US" sz="2200" dirty="0"/>
          </a:p>
          <a:p>
            <a:pPr marL="457200" lvl="3" indent="0" fontAlgn="base">
              <a:buNone/>
            </a:pPr>
            <a:r>
              <a:rPr lang="en-US" sz="2200" dirty="0"/>
              <a:t>Design decision style questions from: </a:t>
            </a:r>
          </a:p>
          <a:p>
            <a:pPr lvl="3" fontAlgn="base"/>
            <a:r>
              <a:rPr lang="en-US" sz="2200" dirty="0"/>
              <a:t>section</a:t>
            </a:r>
          </a:p>
          <a:p>
            <a:pPr lvl="3" fontAlgn="base"/>
            <a:r>
              <a:rPr lang="en-US" sz="2200" dirty="0"/>
              <a:t>exercises</a:t>
            </a:r>
          </a:p>
          <a:p>
            <a:pPr lvl="3" fontAlgn="base"/>
            <a:r>
              <a:rPr lang="en-US" sz="2200" dirty="0"/>
              <a:t>post-lecture questions</a:t>
            </a:r>
          </a:p>
          <a:p>
            <a:pPr lvl="3" fontAlgn="base"/>
            <a:r>
              <a:rPr lang="en-US" sz="2200" dirty="0"/>
              <a:t>past finals</a:t>
            </a:r>
          </a:p>
          <a:p>
            <a:pPr lvl="3" fontAlgn="base"/>
            <a:endParaRPr lang="en-US" sz="2200" dirty="0"/>
          </a:p>
          <a:p>
            <a:pPr marL="457200" lvl="3" indent="0" fontAlgn="base">
              <a:buNone/>
            </a:pPr>
            <a:r>
              <a:rPr lang="en-US" sz="2200" dirty="0"/>
              <a:t>Review session next week</a:t>
            </a:r>
          </a:p>
          <a:p>
            <a:pPr lvl="3" fontAlgn="base"/>
            <a:r>
              <a:rPr lang="en-US" sz="2200" dirty="0"/>
              <a:t>Please fill out google survey!</a:t>
            </a:r>
          </a:p>
          <a:p>
            <a:endParaRPr lang="en-US" dirty="0"/>
          </a:p>
        </p:txBody>
      </p:sp>
    </p:spTree>
    <p:extLst>
      <p:ext uri="{BB962C8B-B14F-4D97-AF65-F5344CB8AC3E}">
        <p14:creationId xmlns:p14="http://schemas.microsoft.com/office/powerpoint/2010/main" val="272672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435DB-6F12-5648-A18D-D17C7CAF8481}"/>
              </a:ext>
            </a:extLst>
          </p:cNvPr>
          <p:cNvSpPr>
            <a:spLocks noGrp="1"/>
          </p:cNvSpPr>
          <p:nvPr>
            <p:ph type="title"/>
          </p:nvPr>
        </p:nvSpPr>
        <p:spPr/>
        <p:txBody>
          <a:bodyPr/>
          <a:lstStyle/>
          <a:p>
            <a:r>
              <a:rPr lang="en-US" dirty="0"/>
              <a:t>Final Assessment Topics</a:t>
            </a:r>
          </a:p>
        </p:txBody>
      </p:sp>
      <p:sp>
        <p:nvSpPr>
          <p:cNvPr id="3" name="Content Placeholder 2">
            <a:extLst>
              <a:ext uri="{FF2B5EF4-FFF2-40B4-BE49-F238E27FC236}">
                <a16:creationId xmlns:a16="http://schemas.microsoft.com/office/drawing/2014/main" id="{713CC45B-25FD-A24B-80E8-D520A3AA3C3F}"/>
              </a:ext>
            </a:extLst>
          </p:cNvPr>
          <p:cNvSpPr>
            <a:spLocks noGrp="1"/>
          </p:cNvSpPr>
          <p:nvPr>
            <p:ph idx="1"/>
          </p:nvPr>
        </p:nvSpPr>
        <p:spPr>
          <a:xfrm>
            <a:off x="575240" y="1463857"/>
            <a:ext cx="5770696" cy="4845504"/>
          </a:xfrm>
        </p:spPr>
        <p:txBody>
          <a:bodyPr>
            <a:normAutofit fontScale="85000" lnSpcReduction="20000"/>
          </a:bodyPr>
          <a:lstStyle/>
          <a:p>
            <a:pPr lvl="1" fontAlgn="base">
              <a:lnSpc>
                <a:spcPct val="100000"/>
              </a:lnSpc>
            </a:pPr>
            <a:r>
              <a:rPr lang="en-US" sz="2100" dirty="0"/>
              <a:t>Code modeling (asymptotic analysis and case analysis)</a:t>
            </a:r>
          </a:p>
          <a:p>
            <a:pPr lvl="2" fontAlgn="base"/>
            <a:r>
              <a:rPr lang="en-US" sz="1500" dirty="0"/>
              <a:t>Some based on homework data structures</a:t>
            </a:r>
          </a:p>
          <a:p>
            <a:pPr lvl="1" fontAlgn="base"/>
            <a:r>
              <a:rPr lang="en-US" sz="2100" dirty="0"/>
              <a:t>Graph modeling &amp; algorithms</a:t>
            </a:r>
          </a:p>
          <a:p>
            <a:pPr lvl="2" fontAlgn="base"/>
            <a:r>
              <a:rPr lang="en-US" sz="1500" dirty="0"/>
              <a:t>BFS/DFS </a:t>
            </a:r>
          </a:p>
          <a:p>
            <a:pPr lvl="2" fontAlgn="base"/>
            <a:r>
              <a:rPr lang="en-US" sz="1500" dirty="0"/>
              <a:t>MST</a:t>
            </a:r>
          </a:p>
          <a:p>
            <a:pPr lvl="3" fontAlgn="base"/>
            <a:r>
              <a:rPr lang="en-US" sz="1500" dirty="0"/>
              <a:t>(Prims vs </a:t>
            </a:r>
            <a:r>
              <a:rPr lang="en-US" sz="1500" dirty="0" err="1"/>
              <a:t>Kruskals</a:t>
            </a:r>
            <a:r>
              <a:rPr lang="en-US" sz="1500" dirty="0"/>
              <a:t>)</a:t>
            </a:r>
          </a:p>
          <a:p>
            <a:pPr lvl="2" fontAlgn="base"/>
            <a:r>
              <a:rPr lang="en-US" sz="1500" dirty="0"/>
              <a:t>Dijkstra’s</a:t>
            </a:r>
          </a:p>
          <a:p>
            <a:pPr lvl="2" fontAlgn="base"/>
            <a:r>
              <a:rPr lang="en-US" sz="1500" dirty="0"/>
              <a:t>Topological Sort</a:t>
            </a:r>
          </a:p>
          <a:p>
            <a:pPr lvl="1" fontAlgn="base"/>
            <a:r>
              <a:rPr lang="en-US" sz="2100" dirty="0"/>
              <a:t>Design decisions, choosing an implementation and a design, explaining why that is optimal and the runtime and memory implications of your design</a:t>
            </a:r>
          </a:p>
          <a:p>
            <a:pPr lvl="1" fontAlgn="base"/>
            <a:r>
              <a:rPr lang="en-US" sz="2100" dirty="0"/>
              <a:t>ADTs (core functionality, what functionality is it optimized for, how do different implementations impact this ADT)</a:t>
            </a:r>
          </a:p>
          <a:p>
            <a:pPr lvl="2" fontAlgn="base"/>
            <a:r>
              <a:rPr lang="en-US" sz="1500" dirty="0"/>
              <a:t>List</a:t>
            </a:r>
          </a:p>
          <a:p>
            <a:pPr lvl="2" fontAlgn="base"/>
            <a:r>
              <a:rPr lang="en-US" sz="1500" dirty="0"/>
              <a:t>Stack</a:t>
            </a:r>
          </a:p>
          <a:p>
            <a:pPr lvl="2" fontAlgn="base"/>
            <a:r>
              <a:rPr lang="en-US" sz="1500" dirty="0"/>
              <a:t>Queue</a:t>
            </a:r>
          </a:p>
          <a:p>
            <a:pPr lvl="2" fontAlgn="base"/>
            <a:r>
              <a:rPr lang="en-US" sz="1500" dirty="0"/>
              <a:t>Deque</a:t>
            </a:r>
          </a:p>
          <a:p>
            <a:pPr lvl="2" fontAlgn="base"/>
            <a:r>
              <a:rPr lang="en-US" sz="1500" dirty="0"/>
              <a:t>Map</a:t>
            </a:r>
          </a:p>
          <a:p>
            <a:pPr lvl="2" fontAlgn="base"/>
            <a:r>
              <a:rPr lang="en-US" sz="1500" dirty="0"/>
              <a:t>Priority Queue</a:t>
            </a:r>
          </a:p>
          <a:p>
            <a:pPr lvl="2" fontAlgn="base"/>
            <a:r>
              <a:rPr lang="en-US" sz="1500" dirty="0"/>
              <a:t>Disjoint Set</a:t>
            </a:r>
          </a:p>
          <a:p>
            <a:endParaRPr lang="en-US" dirty="0"/>
          </a:p>
        </p:txBody>
      </p:sp>
      <p:sp>
        <p:nvSpPr>
          <p:cNvPr id="4" name="Slide Number Placeholder 3">
            <a:extLst>
              <a:ext uri="{FF2B5EF4-FFF2-40B4-BE49-F238E27FC236}">
                <a16:creationId xmlns:a16="http://schemas.microsoft.com/office/drawing/2014/main" id="{9919EB9C-2B28-0D48-BDB7-4BBE74F90A13}"/>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5" name="Footer Placeholder 4">
            <a:extLst>
              <a:ext uri="{FF2B5EF4-FFF2-40B4-BE49-F238E27FC236}">
                <a16:creationId xmlns:a16="http://schemas.microsoft.com/office/drawing/2014/main" id="{015C3DB5-AFC8-E24B-AE37-F5BC4E8130C2}"/>
              </a:ext>
            </a:extLst>
          </p:cNvPr>
          <p:cNvSpPr>
            <a:spLocks noGrp="1"/>
          </p:cNvSpPr>
          <p:nvPr>
            <p:ph type="ftr" sz="quarter" idx="11"/>
          </p:nvPr>
        </p:nvSpPr>
        <p:spPr/>
        <p:txBody>
          <a:bodyPr/>
          <a:lstStyle/>
          <a:p>
            <a:r>
              <a:rPr lang="en-US"/>
              <a:t>CSE 373 20 SP – champion &amp; Chun</a:t>
            </a:r>
            <a:endParaRPr lang="en-US" dirty="0"/>
          </a:p>
        </p:txBody>
      </p:sp>
      <p:sp>
        <p:nvSpPr>
          <p:cNvPr id="7" name="Content Placeholder 2">
            <a:extLst>
              <a:ext uri="{FF2B5EF4-FFF2-40B4-BE49-F238E27FC236}">
                <a16:creationId xmlns:a16="http://schemas.microsoft.com/office/drawing/2014/main" id="{E474E27F-ABD6-9543-B7AF-12576720D3F1}"/>
              </a:ext>
            </a:extLst>
          </p:cNvPr>
          <p:cNvSpPr txBox="1">
            <a:spLocks/>
          </p:cNvSpPr>
          <p:nvPr/>
        </p:nvSpPr>
        <p:spPr>
          <a:xfrm>
            <a:off x="6096000" y="1488420"/>
            <a:ext cx="5770696" cy="4845504"/>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1" fontAlgn="base">
              <a:lnSpc>
                <a:spcPct val="80000"/>
              </a:lnSpc>
            </a:pPr>
            <a:r>
              <a:rPr lang="en-US" dirty="0"/>
              <a:t>Sorting Algorithms (basic understanding of how algorithm works, </a:t>
            </a:r>
          </a:p>
          <a:p>
            <a:pPr lvl="2" fontAlgn="base"/>
            <a:r>
              <a:rPr lang="en-US" dirty="0"/>
              <a:t>Selection</a:t>
            </a:r>
          </a:p>
          <a:p>
            <a:pPr lvl="2" fontAlgn="base"/>
            <a:r>
              <a:rPr lang="en-US" dirty="0"/>
              <a:t>Insertion</a:t>
            </a:r>
          </a:p>
          <a:p>
            <a:pPr lvl="2" fontAlgn="base"/>
            <a:r>
              <a:rPr lang="en-US" dirty="0"/>
              <a:t>Heap (in place as a memory optimization)</a:t>
            </a:r>
          </a:p>
          <a:p>
            <a:pPr lvl="2" fontAlgn="base"/>
            <a:r>
              <a:rPr lang="en-US" dirty="0"/>
              <a:t>Merge</a:t>
            </a:r>
          </a:p>
          <a:p>
            <a:pPr lvl="2" fontAlgn="base"/>
            <a:r>
              <a:rPr lang="en-US" dirty="0"/>
              <a:t>Quick (in place optimization)</a:t>
            </a:r>
          </a:p>
          <a:p>
            <a:pPr lvl="1" fontAlgn="base"/>
            <a:r>
              <a:rPr lang="en-US" dirty="0"/>
              <a:t>Data structures</a:t>
            </a:r>
          </a:p>
          <a:p>
            <a:pPr lvl="2" fontAlgn="base"/>
            <a:r>
              <a:rPr lang="en-US" dirty="0"/>
              <a:t>Array</a:t>
            </a:r>
          </a:p>
          <a:p>
            <a:pPr lvl="2" fontAlgn="base"/>
            <a:r>
              <a:rPr lang="en-US" dirty="0"/>
              <a:t>Linked Nodes</a:t>
            </a:r>
          </a:p>
          <a:p>
            <a:pPr lvl="2" fontAlgn="base"/>
            <a:r>
              <a:rPr lang="en-US" dirty="0"/>
              <a:t>BST</a:t>
            </a:r>
          </a:p>
          <a:p>
            <a:pPr lvl="2" fontAlgn="base"/>
            <a:r>
              <a:rPr lang="en-US" dirty="0"/>
              <a:t>AVL Tree</a:t>
            </a:r>
          </a:p>
          <a:p>
            <a:pPr lvl="2" fontAlgn="base"/>
            <a:r>
              <a:rPr lang="en-US" dirty="0"/>
              <a:t>Binary Heap</a:t>
            </a:r>
          </a:p>
          <a:p>
            <a:pPr lvl="2" fontAlgn="base"/>
            <a:r>
              <a:rPr lang="en-US" dirty="0"/>
              <a:t>Disjoint Set Implementations</a:t>
            </a:r>
          </a:p>
          <a:p>
            <a:pPr lvl="2" fontAlgn="base"/>
            <a:r>
              <a:rPr lang="en-US" dirty="0"/>
              <a:t>Homework implementations</a:t>
            </a:r>
          </a:p>
          <a:p>
            <a:pPr lvl="1" fontAlgn="base"/>
            <a:r>
              <a:rPr lang="en-US" dirty="0"/>
              <a:t>NOT ON</a:t>
            </a:r>
          </a:p>
          <a:p>
            <a:pPr lvl="2" fontAlgn="base"/>
            <a:r>
              <a:rPr lang="en-US" dirty="0"/>
              <a:t>Tries</a:t>
            </a:r>
          </a:p>
          <a:p>
            <a:pPr lvl="2" fontAlgn="base"/>
            <a:r>
              <a:rPr lang="en-US" dirty="0"/>
              <a:t>Tree method</a:t>
            </a:r>
          </a:p>
          <a:p>
            <a:pPr lvl="2" fontAlgn="base"/>
            <a:r>
              <a:rPr lang="en-US" dirty="0"/>
              <a:t>Simplifying summations</a:t>
            </a:r>
          </a:p>
        </p:txBody>
      </p:sp>
    </p:spTree>
    <p:extLst>
      <p:ext uri="{BB962C8B-B14F-4D97-AF65-F5344CB8AC3E}">
        <p14:creationId xmlns:p14="http://schemas.microsoft.com/office/powerpoint/2010/main" val="1799576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9296F-4FAE-BB4E-A952-88C746EE3F6E}"/>
              </a:ext>
            </a:extLst>
          </p:cNvPr>
          <p:cNvSpPr>
            <a:spLocks noGrp="1"/>
          </p:cNvSpPr>
          <p:nvPr>
            <p:ph type="title"/>
          </p:nvPr>
        </p:nvSpPr>
        <p:spPr/>
        <p:txBody>
          <a:bodyPr/>
          <a:lstStyle/>
          <a:p>
            <a:r>
              <a:rPr lang="en-US" dirty="0"/>
              <a:t>Final Assessment Questions</a:t>
            </a:r>
          </a:p>
        </p:txBody>
      </p:sp>
      <p:sp>
        <p:nvSpPr>
          <p:cNvPr id="4" name="Slide Number Placeholder 3">
            <a:extLst>
              <a:ext uri="{FF2B5EF4-FFF2-40B4-BE49-F238E27FC236}">
                <a16:creationId xmlns:a16="http://schemas.microsoft.com/office/drawing/2014/main" id="{4ED50BD8-6EB8-1E44-AA24-B7AAD808B15B}"/>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5" name="Footer Placeholder 4">
            <a:extLst>
              <a:ext uri="{FF2B5EF4-FFF2-40B4-BE49-F238E27FC236}">
                <a16:creationId xmlns:a16="http://schemas.microsoft.com/office/drawing/2014/main" id="{B9A7A0F5-8A74-194B-A7CA-11B6AAE0CE28}"/>
              </a:ext>
            </a:extLst>
          </p:cNvPr>
          <p:cNvSpPr>
            <a:spLocks noGrp="1"/>
          </p:cNvSpPr>
          <p:nvPr>
            <p:ph type="ftr" sz="quarter" idx="11"/>
          </p:nvPr>
        </p:nvSpPr>
        <p:spPr/>
        <p:txBody>
          <a:bodyPr/>
          <a:lstStyle/>
          <a:p>
            <a:r>
              <a:rPr lang="en-US" dirty="0"/>
              <a:t>CSE 373 20 SP – champion &amp; Chun</a:t>
            </a:r>
          </a:p>
        </p:txBody>
      </p:sp>
      <p:sp>
        <p:nvSpPr>
          <p:cNvPr id="3" name="Content Placeholder 2">
            <a:extLst>
              <a:ext uri="{FF2B5EF4-FFF2-40B4-BE49-F238E27FC236}">
                <a16:creationId xmlns:a16="http://schemas.microsoft.com/office/drawing/2014/main" id="{1FE71903-0B3B-2249-B990-CE5E66126AAF}"/>
              </a:ext>
            </a:extLst>
          </p:cNvPr>
          <p:cNvSpPr>
            <a:spLocks noGrp="1"/>
          </p:cNvSpPr>
          <p:nvPr>
            <p:ph idx="1"/>
          </p:nvPr>
        </p:nvSpPr>
        <p:spPr>
          <a:xfrm>
            <a:off x="575239" y="1277943"/>
            <a:ext cx="8148137" cy="5354865"/>
          </a:xfrm>
        </p:spPr>
        <p:txBody>
          <a:bodyPr>
            <a:normAutofit fontScale="92500" lnSpcReduction="10000"/>
          </a:bodyPr>
          <a:lstStyle/>
          <a:p>
            <a:pPr marL="128016" lvl="1" indent="0" fontAlgn="base">
              <a:buNone/>
            </a:pPr>
            <a:r>
              <a:rPr lang="en-US" dirty="0"/>
              <a:t>Possible Question Types (Super set) </a:t>
            </a:r>
          </a:p>
          <a:p>
            <a:pPr lvl="1" fontAlgn="base"/>
            <a:r>
              <a:rPr lang="en-US" dirty="0"/>
              <a:t>Code Modeling</a:t>
            </a:r>
          </a:p>
          <a:p>
            <a:pPr lvl="2" fontAlgn="base"/>
            <a:r>
              <a:rPr lang="en-US" dirty="0"/>
              <a:t>given a piece of code what is the best/worst runtimes</a:t>
            </a:r>
          </a:p>
          <a:p>
            <a:pPr lvl="1" fontAlgn="base"/>
            <a:r>
              <a:rPr lang="en-US" dirty="0"/>
              <a:t>Testing/Debugging</a:t>
            </a:r>
          </a:p>
          <a:p>
            <a:pPr lvl="2" fontAlgn="base">
              <a:lnSpc>
                <a:spcPct val="100000"/>
              </a:lnSpc>
            </a:pPr>
            <a:r>
              <a:rPr lang="en-US" dirty="0"/>
              <a:t>Given a piece of code or a design - how would you approach testing it?</a:t>
            </a:r>
          </a:p>
          <a:p>
            <a:pPr lvl="2" fontAlgn="base">
              <a:lnSpc>
                <a:spcPct val="100000"/>
              </a:lnSpc>
            </a:pPr>
            <a:r>
              <a:rPr lang="en-US" dirty="0"/>
              <a:t>What inputs would you select to exercise a given piece of code to expose possible bugs?</a:t>
            </a:r>
          </a:p>
          <a:p>
            <a:pPr lvl="1" fontAlgn="base"/>
            <a:r>
              <a:rPr lang="en-US" dirty="0"/>
              <a:t>Graph Modeling</a:t>
            </a:r>
          </a:p>
          <a:p>
            <a:pPr lvl="2" fontAlgn="base">
              <a:lnSpc>
                <a:spcPct val="110000"/>
              </a:lnSpc>
            </a:pPr>
            <a:r>
              <a:rPr lang="en-US" dirty="0"/>
              <a:t>Given a scenario and data set, how would you represent it as a graph?</a:t>
            </a:r>
          </a:p>
          <a:p>
            <a:pPr lvl="2" fontAlgn="base">
              <a:lnSpc>
                <a:spcPct val="110000"/>
              </a:lnSpc>
            </a:pPr>
            <a:r>
              <a:rPr lang="en-US" dirty="0"/>
              <a:t>How can you apply/adapt graph algorithms to find your desired outcome?</a:t>
            </a:r>
          </a:p>
          <a:p>
            <a:pPr lvl="1" fontAlgn="base"/>
            <a:r>
              <a:rPr lang="en-US" dirty="0"/>
              <a:t>Design Decisions</a:t>
            </a:r>
          </a:p>
          <a:p>
            <a:pPr lvl="2" fontAlgn="base">
              <a:lnSpc>
                <a:spcPct val="120000"/>
              </a:lnSpc>
            </a:pPr>
            <a:r>
              <a:rPr lang="en-US" dirty="0"/>
              <a:t>Given a scenario which ADT is the best fit to optimize for the functionality you need?</a:t>
            </a:r>
          </a:p>
          <a:p>
            <a:pPr lvl="2" fontAlgn="base">
              <a:lnSpc>
                <a:spcPct val="120000"/>
              </a:lnSpc>
            </a:pPr>
            <a:r>
              <a:rPr lang="en-US" dirty="0"/>
              <a:t>Given a scenario which data structure would you use to implement a solution, what are the implications of that solution for runtime and memory usage?</a:t>
            </a:r>
          </a:p>
          <a:p>
            <a:pPr lvl="2" fontAlgn="base">
              <a:lnSpc>
                <a:spcPct val="120000"/>
              </a:lnSpc>
            </a:pPr>
            <a:r>
              <a:rPr lang="en-US" dirty="0"/>
              <a:t>For a given design - how would you adapt the chosen data structures, algorithms to solve the problem? How does this design perform in regards to runtime and memory usage</a:t>
            </a:r>
          </a:p>
          <a:p>
            <a:pPr lvl="2" fontAlgn="base">
              <a:lnSpc>
                <a:spcPct val="120000"/>
              </a:lnSpc>
            </a:pPr>
            <a:r>
              <a:rPr lang="en-US" dirty="0"/>
              <a:t>Given a variation on an algorithm we talked about in class, compare and contrast by analyzing the differences and recognizing when this variation is better or worse.</a:t>
            </a:r>
          </a:p>
          <a:p>
            <a:pPr lvl="1" fontAlgn="base"/>
            <a:r>
              <a:rPr lang="en-US" dirty="0"/>
              <a:t>Reductions</a:t>
            </a:r>
          </a:p>
          <a:p>
            <a:pPr lvl="2" fontAlgn="base">
              <a:lnSpc>
                <a:spcPct val="120000"/>
              </a:lnSpc>
            </a:pPr>
            <a:r>
              <a:rPr lang="en-US" dirty="0"/>
              <a:t>How can you use an algorithm from class to solve a question about a given scenario by modifying the input (reducing the current problem to the one the algorithm solves)?</a:t>
            </a:r>
          </a:p>
        </p:txBody>
      </p:sp>
    </p:spTree>
    <p:extLst>
      <p:ext uri="{BB962C8B-B14F-4D97-AF65-F5344CB8AC3E}">
        <p14:creationId xmlns:p14="http://schemas.microsoft.com/office/powerpoint/2010/main" val="1643140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E8D5-0316-CF4E-8B5B-E7F80F3C633B}"/>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BAB58E16-0AA7-5740-92EC-16E402C0D24E}"/>
              </a:ext>
            </a:extLst>
          </p:cNvPr>
          <p:cNvSpPr>
            <a:spLocks noGrp="1"/>
          </p:cNvSpPr>
          <p:nvPr>
            <p:ph idx="1"/>
          </p:nvPr>
        </p:nvSpPr>
        <p:spPr/>
        <p:txBody>
          <a:bodyPr/>
          <a:lstStyle/>
          <a:p>
            <a:r>
              <a:rPr lang="en-US" dirty="0"/>
              <a:t>- review Friday concepts of caching, memory hierarchy</a:t>
            </a:r>
          </a:p>
          <a:p>
            <a:r>
              <a:rPr lang="en-US" dirty="0"/>
              <a:t>- AVL trees and disk accesses</a:t>
            </a:r>
          </a:p>
          <a:p>
            <a:r>
              <a:rPr lang="en-US" dirty="0"/>
              <a:t>- M-</a:t>
            </a:r>
            <a:r>
              <a:rPr lang="en-US" dirty="0" err="1"/>
              <a:t>ary</a:t>
            </a:r>
            <a:r>
              <a:rPr lang="en-US" dirty="0"/>
              <a:t> search trees (a generalization of binary trees except you can have m number of children)</a:t>
            </a:r>
          </a:p>
          <a:p>
            <a:r>
              <a:rPr lang="en-US" dirty="0"/>
              <a:t>- B+ trees</a:t>
            </a:r>
          </a:p>
          <a:p>
            <a:pPr lvl="1"/>
            <a:r>
              <a:rPr lang="en-US" dirty="0"/>
              <a:t>databases!</a:t>
            </a:r>
          </a:p>
          <a:p>
            <a:pPr lvl="1"/>
            <a:r>
              <a:rPr lang="en-US" dirty="0"/>
              <a:t>file systems!</a:t>
            </a:r>
          </a:p>
          <a:p>
            <a:pPr lvl="1"/>
            <a:r>
              <a:rPr lang="en-US" dirty="0"/>
              <a:t>when you have large amounts of data, consider using a B+ tree for its optimization for hardware.</a:t>
            </a:r>
          </a:p>
          <a:p>
            <a:pPr lvl="1"/>
            <a:r>
              <a:rPr lang="en-US" dirty="0"/>
              <a:t>high level motivation/idea (not going to go deep into the algorithms for maintaining invariants)</a:t>
            </a:r>
          </a:p>
          <a:p>
            <a:endParaRPr lang="en-US" dirty="0"/>
          </a:p>
        </p:txBody>
      </p:sp>
      <p:sp>
        <p:nvSpPr>
          <p:cNvPr id="4" name="Footer Placeholder 3">
            <a:extLst>
              <a:ext uri="{FF2B5EF4-FFF2-40B4-BE49-F238E27FC236}">
                <a16:creationId xmlns:a16="http://schemas.microsoft.com/office/drawing/2014/main" id="{FA267C18-7261-A948-A6CA-054E1E52B72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777A601-6990-6843-BEFC-7DEF66681F1D}"/>
              </a:ext>
            </a:extLst>
          </p:cNvPr>
          <p:cNvSpPr>
            <a:spLocks noGrp="1"/>
          </p:cNvSpPr>
          <p:nvPr>
            <p:ph type="sldNum" sz="quarter" idx="12"/>
          </p:nvPr>
        </p:nvSpPr>
        <p:spPr/>
        <p:txBody>
          <a:bodyPr/>
          <a:lstStyle/>
          <a:p>
            <a:fld id="{659665DE-58FC-41F4-AC58-2C90A5E00527}" type="slidenum">
              <a:rPr lang="en-US" smtClean="0"/>
              <a:t>6</a:t>
            </a:fld>
            <a:endParaRPr lang="en-US"/>
          </a:p>
        </p:txBody>
      </p:sp>
    </p:spTree>
    <p:extLst>
      <p:ext uri="{BB962C8B-B14F-4D97-AF65-F5344CB8AC3E}">
        <p14:creationId xmlns:p14="http://schemas.microsoft.com/office/powerpoint/2010/main" val="380796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F8CE-157A-4821-8772-194B1CDFF721}"/>
              </a:ext>
            </a:extLst>
          </p:cNvPr>
          <p:cNvSpPr>
            <a:spLocks noGrp="1"/>
          </p:cNvSpPr>
          <p:nvPr>
            <p:ph type="title"/>
          </p:nvPr>
        </p:nvSpPr>
        <p:spPr/>
        <p:txBody>
          <a:bodyPr/>
          <a:lstStyle/>
          <a:p>
            <a:r>
              <a:rPr lang="en-US" dirty="0">
                <a:solidFill>
                  <a:srgbClr val="4C3282"/>
                </a:solidFill>
              </a:rPr>
              <a:t>Memory Architecture</a:t>
            </a:r>
          </a:p>
        </p:txBody>
      </p:sp>
      <p:sp>
        <p:nvSpPr>
          <p:cNvPr id="4" name="Footer Placeholder 3">
            <a:extLst>
              <a:ext uri="{FF2B5EF4-FFF2-40B4-BE49-F238E27FC236}">
                <a16:creationId xmlns:a16="http://schemas.microsoft.com/office/drawing/2014/main" id="{EA4B82D0-95D4-4568-B768-D3353BDCFEB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B9677DF-FD46-4549-B533-BB38B8FEC81A}"/>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18" name="TextBox 17">
            <a:extLst>
              <a:ext uri="{FF2B5EF4-FFF2-40B4-BE49-F238E27FC236}">
                <a16:creationId xmlns:a16="http://schemas.microsoft.com/office/drawing/2014/main" id="{51632D36-5187-D04D-922E-FAA2DF58BD06}"/>
              </a:ext>
            </a:extLst>
          </p:cNvPr>
          <p:cNvSpPr txBox="1"/>
          <p:nvPr/>
        </p:nvSpPr>
        <p:spPr>
          <a:xfrm>
            <a:off x="575239" y="1611487"/>
            <a:ext cx="5140061" cy="4247317"/>
          </a:xfrm>
          <a:prstGeom prst="rect">
            <a:avLst/>
          </a:prstGeom>
          <a:noFill/>
        </p:spPr>
        <p:txBody>
          <a:bodyPr wrap="square" rtlCol="0">
            <a:spAutoFit/>
          </a:bodyPr>
          <a:lstStyle/>
          <a:p>
            <a:r>
              <a:rPr lang="en-US" dirty="0"/>
              <a:t>Where we ended on Friday:</a:t>
            </a:r>
          </a:p>
          <a:p>
            <a:endParaRPr lang="en-US" dirty="0"/>
          </a:p>
          <a:p>
            <a:r>
              <a:rPr lang="en-US" dirty="0"/>
              <a:t>When trying to find a piece of data in memory, your computer first looks in the smaller storage places first.  </a:t>
            </a:r>
          </a:p>
          <a:p>
            <a:r>
              <a:rPr lang="en-US" dirty="0"/>
              <a:t> </a:t>
            </a:r>
          </a:p>
          <a:p>
            <a:r>
              <a:rPr lang="en-US" dirty="0"/>
              <a:t>Is the data I’m trying to look up in the register? No? </a:t>
            </a:r>
            <a:r>
              <a:rPr lang="en-US" dirty="0">
                <a:sym typeface="Wingdings" pitchFamily="2" charset="2"/>
              </a:rPr>
              <a:t> Check the L1 Cache. No? -&gt; Check the L2 cache.  Keep going until the data in question is actually found.</a:t>
            </a:r>
          </a:p>
          <a:p>
            <a:endParaRPr lang="en-US" dirty="0">
              <a:sym typeface="Wingdings" pitchFamily="2" charset="2"/>
            </a:endParaRPr>
          </a:p>
          <a:p>
            <a:r>
              <a:rPr lang="en-US" dirty="0">
                <a:sym typeface="Wingdings" pitchFamily="2" charset="2"/>
              </a:rPr>
              <a:t>Each level you go down in this memory hierarchy is exponentially slower time-wise, so we want to minimize how often we visit the bigger data storages as much as possible.</a:t>
            </a:r>
            <a:endParaRPr lang="en-US" dirty="0"/>
          </a:p>
        </p:txBody>
      </p:sp>
      <p:sp>
        <p:nvSpPr>
          <p:cNvPr id="19" name="Rectangle 18">
            <a:extLst>
              <a:ext uri="{FF2B5EF4-FFF2-40B4-BE49-F238E27FC236}">
                <a16:creationId xmlns:a16="http://schemas.microsoft.com/office/drawing/2014/main" id="{1507B418-8889-804D-ADAB-954B30F689E4}"/>
              </a:ext>
            </a:extLst>
          </p:cNvPr>
          <p:cNvSpPr/>
          <p:nvPr/>
        </p:nvSpPr>
        <p:spPr>
          <a:xfrm>
            <a:off x="8229600" y="1277943"/>
            <a:ext cx="986589"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CPU Register</a:t>
            </a:r>
          </a:p>
        </p:txBody>
      </p:sp>
      <p:sp>
        <p:nvSpPr>
          <p:cNvPr id="20" name="Rectangle 19">
            <a:extLst>
              <a:ext uri="{FF2B5EF4-FFF2-40B4-BE49-F238E27FC236}">
                <a16:creationId xmlns:a16="http://schemas.microsoft.com/office/drawing/2014/main" id="{48ABC06F-613A-7845-B3AD-27F29E1C0165}"/>
              </a:ext>
            </a:extLst>
          </p:cNvPr>
          <p:cNvSpPr/>
          <p:nvPr/>
        </p:nvSpPr>
        <p:spPr>
          <a:xfrm>
            <a:off x="7940844" y="2378544"/>
            <a:ext cx="1636288"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L1 Cache</a:t>
            </a:r>
          </a:p>
        </p:txBody>
      </p:sp>
      <p:sp>
        <p:nvSpPr>
          <p:cNvPr id="21" name="Rectangle 20">
            <a:extLst>
              <a:ext uri="{FF2B5EF4-FFF2-40B4-BE49-F238E27FC236}">
                <a16:creationId xmlns:a16="http://schemas.microsoft.com/office/drawing/2014/main" id="{413B2495-571B-E448-8ECB-2B05563CAA17}"/>
              </a:ext>
            </a:extLst>
          </p:cNvPr>
          <p:cNvSpPr/>
          <p:nvPr/>
        </p:nvSpPr>
        <p:spPr>
          <a:xfrm>
            <a:off x="7772399" y="3479146"/>
            <a:ext cx="1997243"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L2 Cache</a:t>
            </a:r>
          </a:p>
        </p:txBody>
      </p:sp>
      <p:sp>
        <p:nvSpPr>
          <p:cNvPr id="22" name="Rectangle 21">
            <a:extLst>
              <a:ext uri="{FF2B5EF4-FFF2-40B4-BE49-F238E27FC236}">
                <a16:creationId xmlns:a16="http://schemas.microsoft.com/office/drawing/2014/main" id="{73277A31-B901-5B4A-BD72-7079DD53EAB4}"/>
              </a:ext>
            </a:extLst>
          </p:cNvPr>
          <p:cNvSpPr/>
          <p:nvPr/>
        </p:nvSpPr>
        <p:spPr>
          <a:xfrm>
            <a:off x="6096000" y="4625982"/>
            <a:ext cx="5278678"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RAM</a:t>
            </a:r>
          </a:p>
        </p:txBody>
      </p:sp>
      <p:sp>
        <p:nvSpPr>
          <p:cNvPr id="23" name="Rectangle 22">
            <a:extLst>
              <a:ext uri="{FF2B5EF4-FFF2-40B4-BE49-F238E27FC236}">
                <a16:creationId xmlns:a16="http://schemas.microsoft.com/office/drawing/2014/main" id="{5E472DAC-486C-4C41-ABDB-CFDBB6D9E6A6}"/>
              </a:ext>
            </a:extLst>
          </p:cNvPr>
          <p:cNvSpPr/>
          <p:nvPr/>
        </p:nvSpPr>
        <p:spPr>
          <a:xfrm>
            <a:off x="0" y="5880644"/>
            <a:ext cx="11810958"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Disk</a:t>
            </a:r>
          </a:p>
        </p:txBody>
      </p:sp>
      <p:cxnSp>
        <p:nvCxnSpPr>
          <p:cNvPr id="24" name="Straight Arrow Connector 23">
            <a:extLst>
              <a:ext uri="{FF2B5EF4-FFF2-40B4-BE49-F238E27FC236}">
                <a16:creationId xmlns:a16="http://schemas.microsoft.com/office/drawing/2014/main" id="{E313947A-5C47-5C4D-B7D4-9D07FE18C441}"/>
              </a:ext>
            </a:extLst>
          </p:cNvPr>
          <p:cNvCxnSpPr>
            <a:cxnSpLocks/>
            <a:stCxn id="19" idx="2"/>
            <a:endCxn id="20" idx="0"/>
          </p:cNvCxnSpPr>
          <p:nvPr/>
        </p:nvCxnSpPr>
        <p:spPr>
          <a:xfrm>
            <a:off x="8722895" y="2070423"/>
            <a:ext cx="36093"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A61002E-767E-044C-BBDF-4EDA1F20A239}"/>
              </a:ext>
            </a:extLst>
          </p:cNvPr>
          <p:cNvCxnSpPr/>
          <p:nvPr/>
        </p:nvCxnSpPr>
        <p:spPr>
          <a:xfrm>
            <a:off x="8793693" y="3171025"/>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38C2F74-12D4-3A40-A62A-1602FE33ADBE}"/>
              </a:ext>
            </a:extLst>
          </p:cNvPr>
          <p:cNvCxnSpPr/>
          <p:nvPr/>
        </p:nvCxnSpPr>
        <p:spPr>
          <a:xfrm>
            <a:off x="8771525" y="4271627"/>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3560944-EC43-F846-8E7E-F56961FF225C}"/>
              </a:ext>
            </a:extLst>
          </p:cNvPr>
          <p:cNvCxnSpPr/>
          <p:nvPr/>
        </p:nvCxnSpPr>
        <p:spPr>
          <a:xfrm>
            <a:off x="8804746" y="5572523"/>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30" name="Explosion 1 29">
            <a:extLst>
              <a:ext uri="{FF2B5EF4-FFF2-40B4-BE49-F238E27FC236}">
                <a16:creationId xmlns:a16="http://schemas.microsoft.com/office/drawing/2014/main" id="{BAFEA8A4-C47E-F345-80E4-BEEF6EBB9624}"/>
              </a:ext>
            </a:extLst>
          </p:cNvPr>
          <p:cNvSpPr/>
          <p:nvPr/>
        </p:nvSpPr>
        <p:spPr>
          <a:xfrm>
            <a:off x="6476702" y="770021"/>
            <a:ext cx="5626891" cy="303195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idea: disk accesses is slow, so we want to minimize how often we look things up in disk</a:t>
            </a:r>
          </a:p>
        </p:txBody>
      </p:sp>
    </p:spTree>
    <p:extLst>
      <p:ext uri="{BB962C8B-B14F-4D97-AF65-F5344CB8AC3E}">
        <p14:creationId xmlns:p14="http://schemas.microsoft.com/office/powerpoint/2010/main" val="1701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style.rotation</p:attrName>
                                        </p:attrNameLst>
                                      </p:cBhvr>
                                      <p:tavLst>
                                        <p:tav tm="0">
                                          <p:val>
                                            <p:fltVal val="720"/>
                                          </p:val>
                                        </p:tav>
                                        <p:tav tm="100000">
                                          <p:val>
                                            <p:fltVal val="0"/>
                                          </p:val>
                                        </p:tav>
                                      </p:tavLst>
                                    </p:anim>
                                    <p:anim calcmode="lin" valueType="num">
                                      <p:cBhvr>
                                        <p:cTn id="9" dur="2000" fill="hold"/>
                                        <p:tgtEl>
                                          <p:spTgt spid="30"/>
                                        </p:tgtEl>
                                        <p:attrNameLst>
                                          <p:attrName>ppt_h</p:attrName>
                                        </p:attrNameLst>
                                      </p:cBhvr>
                                      <p:tavLst>
                                        <p:tav tm="0">
                                          <p:val>
                                            <p:fltVal val="0"/>
                                          </p:val>
                                        </p:tav>
                                        <p:tav tm="100000">
                                          <p:val>
                                            <p:strVal val="#ppt_h"/>
                                          </p:val>
                                        </p:tav>
                                      </p:tavLst>
                                    </p:anim>
                                    <p:anim calcmode="lin" valueType="num">
                                      <p:cBhvr>
                                        <p:cTn id="10" dur="2000" fill="hold"/>
                                        <p:tgtEl>
                                          <p:spTgt spid="3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FF8CE-157A-4821-8772-194B1CDFF721}"/>
              </a:ext>
            </a:extLst>
          </p:cNvPr>
          <p:cNvSpPr>
            <a:spLocks noGrp="1"/>
          </p:cNvSpPr>
          <p:nvPr>
            <p:ph type="title"/>
          </p:nvPr>
        </p:nvSpPr>
        <p:spPr/>
        <p:txBody>
          <a:bodyPr/>
          <a:lstStyle/>
          <a:p>
            <a:r>
              <a:rPr lang="en-US" dirty="0">
                <a:solidFill>
                  <a:srgbClr val="4C3282"/>
                </a:solidFill>
              </a:rPr>
              <a:t>Memory Architecture</a:t>
            </a:r>
          </a:p>
        </p:txBody>
      </p:sp>
      <p:sp>
        <p:nvSpPr>
          <p:cNvPr id="4" name="Footer Placeholder 3">
            <a:extLst>
              <a:ext uri="{FF2B5EF4-FFF2-40B4-BE49-F238E27FC236}">
                <a16:creationId xmlns:a16="http://schemas.microsoft.com/office/drawing/2014/main" id="{EA4B82D0-95D4-4568-B768-D3353BDCFEBB}"/>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DB9677DF-FD46-4549-B533-BB38B8FEC81A}"/>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6" name="Rectangle 5">
            <a:extLst>
              <a:ext uri="{FF2B5EF4-FFF2-40B4-BE49-F238E27FC236}">
                <a16:creationId xmlns:a16="http://schemas.microsoft.com/office/drawing/2014/main" id="{7C10A9E3-2B36-4282-BB09-FF9EF62F4049}"/>
              </a:ext>
            </a:extLst>
          </p:cNvPr>
          <p:cNvSpPr/>
          <p:nvPr/>
        </p:nvSpPr>
        <p:spPr>
          <a:xfrm>
            <a:off x="3128211" y="1478238"/>
            <a:ext cx="986589"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CPU Register</a:t>
            </a:r>
          </a:p>
        </p:txBody>
      </p:sp>
      <p:sp>
        <p:nvSpPr>
          <p:cNvPr id="7" name="Rectangle 6">
            <a:extLst>
              <a:ext uri="{FF2B5EF4-FFF2-40B4-BE49-F238E27FC236}">
                <a16:creationId xmlns:a16="http://schemas.microsoft.com/office/drawing/2014/main" id="{0709884D-C4D9-4B54-831A-99D6628312E4}"/>
              </a:ext>
            </a:extLst>
          </p:cNvPr>
          <p:cNvSpPr/>
          <p:nvPr/>
        </p:nvSpPr>
        <p:spPr>
          <a:xfrm>
            <a:off x="2839455" y="2578839"/>
            <a:ext cx="1636288"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L1 Cache</a:t>
            </a:r>
          </a:p>
        </p:txBody>
      </p:sp>
      <p:sp>
        <p:nvSpPr>
          <p:cNvPr id="8" name="Rectangle 7">
            <a:extLst>
              <a:ext uri="{FF2B5EF4-FFF2-40B4-BE49-F238E27FC236}">
                <a16:creationId xmlns:a16="http://schemas.microsoft.com/office/drawing/2014/main" id="{ABC58F59-A814-4B68-ADAF-C8BDD390F84F}"/>
              </a:ext>
            </a:extLst>
          </p:cNvPr>
          <p:cNvSpPr/>
          <p:nvPr/>
        </p:nvSpPr>
        <p:spPr>
          <a:xfrm>
            <a:off x="2671010" y="3679441"/>
            <a:ext cx="1997243"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L2 Cache</a:t>
            </a:r>
          </a:p>
        </p:txBody>
      </p:sp>
      <p:sp>
        <p:nvSpPr>
          <p:cNvPr id="9" name="Rectangle 8">
            <a:extLst>
              <a:ext uri="{FF2B5EF4-FFF2-40B4-BE49-F238E27FC236}">
                <a16:creationId xmlns:a16="http://schemas.microsoft.com/office/drawing/2014/main" id="{B8BC031C-2627-46C0-AD6A-D95A04927B46}"/>
              </a:ext>
            </a:extLst>
          </p:cNvPr>
          <p:cNvSpPr/>
          <p:nvPr/>
        </p:nvSpPr>
        <p:spPr>
          <a:xfrm>
            <a:off x="1010661" y="4780043"/>
            <a:ext cx="5278678"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RAM</a:t>
            </a:r>
          </a:p>
        </p:txBody>
      </p:sp>
      <p:sp>
        <p:nvSpPr>
          <p:cNvPr id="10" name="Rectangle 9">
            <a:extLst>
              <a:ext uri="{FF2B5EF4-FFF2-40B4-BE49-F238E27FC236}">
                <a16:creationId xmlns:a16="http://schemas.microsoft.com/office/drawing/2014/main" id="{892E1408-144E-499E-A44D-BEDF22D9C385}"/>
              </a:ext>
            </a:extLst>
          </p:cNvPr>
          <p:cNvSpPr/>
          <p:nvPr/>
        </p:nvSpPr>
        <p:spPr>
          <a:xfrm>
            <a:off x="0" y="5880644"/>
            <a:ext cx="11810958" cy="792480"/>
          </a:xfrm>
          <a:prstGeom prst="rect">
            <a:avLst/>
          </a:prstGeom>
          <a:solidFill>
            <a:srgbClr val="D8D8D8"/>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C3282"/>
                </a:solidFill>
                <a:latin typeface="Segoe UI" panose="020B0502040204020203" pitchFamily="34" charset="0"/>
                <a:cs typeface="Segoe UI" panose="020B0502040204020203" pitchFamily="34" charset="0"/>
              </a:rPr>
              <a:t>Disk</a:t>
            </a:r>
          </a:p>
        </p:txBody>
      </p:sp>
      <p:cxnSp>
        <p:nvCxnSpPr>
          <p:cNvPr id="12" name="Straight Arrow Connector 11">
            <a:extLst>
              <a:ext uri="{FF2B5EF4-FFF2-40B4-BE49-F238E27FC236}">
                <a16:creationId xmlns:a16="http://schemas.microsoft.com/office/drawing/2014/main" id="{C0F41453-D971-4914-843B-1BB29DCA157F}"/>
              </a:ext>
            </a:extLst>
          </p:cNvPr>
          <p:cNvCxnSpPr>
            <a:cxnSpLocks/>
            <a:stCxn id="6" idx="2"/>
            <a:endCxn id="7" idx="0"/>
          </p:cNvCxnSpPr>
          <p:nvPr/>
        </p:nvCxnSpPr>
        <p:spPr>
          <a:xfrm>
            <a:off x="3621506" y="2270718"/>
            <a:ext cx="36093"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6E4B11-7300-4FE9-949C-C6E9556610BE}"/>
              </a:ext>
            </a:extLst>
          </p:cNvPr>
          <p:cNvCxnSpPr/>
          <p:nvPr/>
        </p:nvCxnSpPr>
        <p:spPr>
          <a:xfrm>
            <a:off x="3692304" y="3371320"/>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AAF3BF5-E534-42D0-9FDD-CD85E29C534E}"/>
              </a:ext>
            </a:extLst>
          </p:cNvPr>
          <p:cNvCxnSpPr/>
          <p:nvPr/>
        </p:nvCxnSpPr>
        <p:spPr>
          <a:xfrm>
            <a:off x="3670136" y="4471922"/>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AF4F6BA-16C5-4AF4-BB19-04BEBDD0A822}"/>
              </a:ext>
            </a:extLst>
          </p:cNvPr>
          <p:cNvCxnSpPr/>
          <p:nvPr/>
        </p:nvCxnSpPr>
        <p:spPr>
          <a:xfrm>
            <a:off x="3692716" y="5572523"/>
            <a:ext cx="0" cy="30812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693076DF-05A9-422E-89E3-AC461FECDEF0}"/>
              </a:ext>
            </a:extLst>
          </p:cNvPr>
          <p:cNvGraphicFramePr>
            <a:graphicFrameLocks noGrp="1"/>
          </p:cNvGraphicFramePr>
          <p:nvPr/>
        </p:nvGraphicFramePr>
        <p:xfrm>
          <a:off x="6289338" y="793290"/>
          <a:ext cx="5521620" cy="5773306"/>
        </p:xfrm>
        <a:graphic>
          <a:graphicData uri="http://schemas.openxmlformats.org/drawingml/2006/table">
            <a:tbl>
              <a:tblPr firstRow="1" bandRow="1">
                <a:tableStyleId>{5C22544A-7EE6-4342-B048-85BDC9FD1C3A}</a:tableStyleId>
              </a:tblPr>
              <a:tblGrid>
                <a:gridCol w="2702992">
                  <a:extLst>
                    <a:ext uri="{9D8B030D-6E8A-4147-A177-3AD203B41FA5}">
                      <a16:colId xmlns:a16="http://schemas.microsoft.com/office/drawing/2014/main" val="1528278768"/>
                    </a:ext>
                  </a:extLst>
                </a:gridCol>
                <a:gridCol w="1330389">
                  <a:extLst>
                    <a:ext uri="{9D8B030D-6E8A-4147-A177-3AD203B41FA5}">
                      <a16:colId xmlns:a16="http://schemas.microsoft.com/office/drawing/2014/main" val="4017141031"/>
                    </a:ext>
                  </a:extLst>
                </a:gridCol>
                <a:gridCol w="1488239">
                  <a:extLst>
                    <a:ext uri="{9D8B030D-6E8A-4147-A177-3AD203B41FA5}">
                      <a16:colId xmlns:a16="http://schemas.microsoft.com/office/drawing/2014/main" val="2770130518"/>
                    </a:ext>
                  </a:extLst>
                </a:gridCol>
              </a:tblGrid>
              <a:tr h="499575">
                <a:tc>
                  <a:txBody>
                    <a:bodyPr/>
                    <a:lstStyle/>
                    <a:p>
                      <a:pPr algn="ctr"/>
                      <a:r>
                        <a:rPr lang="en-US" dirty="0">
                          <a:solidFill>
                            <a:srgbClr val="B6A479"/>
                          </a:solidFill>
                          <a:latin typeface="Segoe UI" panose="020B0502040204020203" pitchFamily="34" charset="0"/>
                          <a:cs typeface="Segoe UI" panose="020B0502040204020203" pitchFamily="34" charset="0"/>
                        </a:rPr>
                        <a:t>What is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B6A479"/>
                          </a:solidFill>
                          <a:latin typeface="Segoe UI" panose="020B0502040204020203" pitchFamily="34" charset="0"/>
                          <a:cs typeface="Segoe UI" panose="020B0502040204020203" pitchFamily="34" charset="0"/>
                        </a:rPr>
                        <a:t>Typical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B6A479"/>
                          </a:solidFill>
                          <a:latin typeface="Segoe UI" panose="020B0502040204020203" pitchFamily="34" charset="0"/>
                          <a:cs typeface="Segoe UI" panose="020B0502040204020203" pitchFamily="34" charset="0"/>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3386304"/>
                  </a:ext>
                </a:extLst>
              </a:tr>
              <a:tr h="1016936">
                <a:tc>
                  <a:txBody>
                    <a:bodyPr/>
                    <a:lstStyle/>
                    <a:p>
                      <a:pPr algn="ctr"/>
                      <a:r>
                        <a:rPr lang="en-US" dirty="0">
                          <a:latin typeface="Segoe UI" panose="020B0502040204020203" pitchFamily="34" charset="0"/>
                          <a:cs typeface="Segoe UI" panose="020B0502040204020203" pitchFamily="34" charset="0"/>
                        </a:rPr>
                        <a:t>The brain of the computer!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32 bits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≈free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2683731"/>
                  </a:ext>
                </a:extLst>
              </a:tr>
              <a:tr h="1057275">
                <a:tc>
                  <a:txBody>
                    <a:bodyPr/>
                    <a:lstStyle/>
                    <a:p>
                      <a:pPr algn="ctr"/>
                      <a:r>
                        <a:rPr lang="en-US" dirty="0">
                          <a:latin typeface="Segoe UI" panose="020B0502040204020203" pitchFamily="34" charset="0"/>
                          <a:cs typeface="Segoe UI" panose="020B0502040204020203" pitchFamily="34" charset="0"/>
                        </a:rPr>
                        <a:t>Extra memory to make accessing it faster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128KB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0.5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6464808"/>
                  </a:ext>
                </a:extLst>
              </a:tr>
              <a:tr h="1164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Extra memory to make accessing it faster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2MB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7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82862849"/>
                  </a:ext>
                </a:extLst>
              </a:tr>
              <a:tr h="1035843">
                <a:tc>
                  <a:txBody>
                    <a:bodyPr/>
                    <a:lstStyle/>
                    <a:p>
                      <a:pPr algn="ctr"/>
                      <a:r>
                        <a:rPr lang="en-US" dirty="0">
                          <a:latin typeface="Segoe UI" panose="020B0502040204020203" pitchFamily="34" charset="0"/>
                          <a:cs typeface="Segoe UI" panose="020B0502040204020203" pitchFamily="34" charset="0"/>
                        </a:rPr>
                        <a:t>Working memory, what your programs need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8GB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100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8798267"/>
                  </a:ext>
                </a:extLst>
              </a:tr>
              <a:tr h="999245">
                <a:tc>
                  <a:txBody>
                    <a:bodyPr/>
                    <a:lstStyle/>
                    <a:p>
                      <a:pPr algn="ctr"/>
                      <a:r>
                        <a:rPr lang="en-US" dirty="0">
                          <a:latin typeface="Segoe UI" panose="020B0502040204020203" pitchFamily="34" charset="0"/>
                          <a:cs typeface="Segoe UI" panose="020B0502040204020203" pitchFamily="34" charset="0"/>
                        </a:rPr>
                        <a:t>Large, longtime storage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1 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Segoe UI" panose="020B0502040204020203" pitchFamily="34" charset="0"/>
                          <a:cs typeface="Segoe UI" panose="020B0502040204020203" pitchFamily="34" charset="0"/>
                        </a:rPr>
                        <a:t>8,000,000 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2123390"/>
                  </a:ext>
                </a:extLst>
              </a:tr>
            </a:tbl>
          </a:graphicData>
        </a:graphic>
      </p:graphicFrame>
    </p:spTree>
    <p:extLst>
      <p:ext uri="{BB962C8B-B14F-4D97-AF65-F5344CB8AC3E}">
        <p14:creationId xmlns:p14="http://schemas.microsoft.com/office/powerpoint/2010/main" val="103158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833F-072A-4042-8110-46D774A19F58}"/>
              </a:ext>
            </a:extLst>
          </p:cNvPr>
          <p:cNvSpPr>
            <a:spLocks noGrp="1"/>
          </p:cNvSpPr>
          <p:nvPr>
            <p:ph type="title"/>
          </p:nvPr>
        </p:nvSpPr>
        <p:spPr/>
        <p:txBody>
          <a:bodyPr>
            <a:normAutofit fontScale="90000"/>
          </a:bodyPr>
          <a:lstStyle/>
          <a:p>
            <a:r>
              <a:rPr lang="en-US" dirty="0"/>
              <a:t>Questions? Review anything?</a:t>
            </a:r>
          </a:p>
        </p:txBody>
      </p:sp>
      <p:sp>
        <p:nvSpPr>
          <p:cNvPr id="3" name="Footer Placeholder 2">
            <a:extLst>
              <a:ext uri="{FF2B5EF4-FFF2-40B4-BE49-F238E27FC236}">
                <a16:creationId xmlns:a16="http://schemas.microsoft.com/office/drawing/2014/main" id="{1B5CE062-7102-BE41-80B6-F0B8941039FC}"/>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C5A44486-65C4-9F49-8D04-2A228D17186B}"/>
              </a:ext>
            </a:extLst>
          </p:cNvPr>
          <p:cNvSpPr>
            <a:spLocks noGrp="1"/>
          </p:cNvSpPr>
          <p:nvPr>
            <p:ph type="sldNum" sz="quarter" idx="12"/>
          </p:nvPr>
        </p:nvSpPr>
        <p:spPr/>
        <p:txBody>
          <a:bodyPr/>
          <a:lstStyle/>
          <a:p>
            <a:fld id="{659665DE-58FC-41F4-AC58-2C90A5E00527}" type="slidenum">
              <a:rPr lang="en-US" smtClean="0"/>
              <a:pPr/>
              <a:t>9</a:t>
            </a:fld>
            <a:endParaRPr lang="en-US"/>
          </a:p>
        </p:txBody>
      </p:sp>
      <p:sp>
        <p:nvSpPr>
          <p:cNvPr id="5" name="Text Placeholder 4">
            <a:extLst>
              <a:ext uri="{FF2B5EF4-FFF2-40B4-BE49-F238E27FC236}">
                <a16:creationId xmlns:a16="http://schemas.microsoft.com/office/drawing/2014/main" id="{E0DAF57F-D719-6541-B0AC-AD5DBAD32F3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5651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7829</TotalTime>
  <Words>2917</Words>
  <Application>Microsoft Macintosh PowerPoint</Application>
  <PresentationFormat>Widescreen</PresentationFormat>
  <Paragraphs>462</Paragraphs>
  <Slides>25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Calibri</vt:lpstr>
      <vt:lpstr>Segoe UI</vt:lpstr>
      <vt:lpstr>Segoe UI Light</vt:lpstr>
      <vt:lpstr>Segoe UI Semibold</vt:lpstr>
      <vt:lpstr>Segoe UI Semilight</vt:lpstr>
      <vt:lpstr>Tw Cen MT</vt:lpstr>
      <vt:lpstr>Wingdings</vt:lpstr>
      <vt:lpstr>Wingdings 3</vt:lpstr>
      <vt:lpstr>Integral</vt:lpstr>
      <vt:lpstr>B+ trees</vt:lpstr>
      <vt:lpstr>Administrivia</vt:lpstr>
      <vt:lpstr>Final Assessment Logistics</vt:lpstr>
      <vt:lpstr>Final Assessment Topics</vt:lpstr>
      <vt:lpstr>Final Assessment Questions</vt:lpstr>
      <vt:lpstr>Roadmap</vt:lpstr>
      <vt:lpstr>Memory Architecture</vt:lpstr>
      <vt:lpstr>Memory Architecture</vt:lpstr>
      <vt:lpstr>Questions? Review anything?</vt:lpstr>
      <vt:lpstr>Thought Experiment</vt:lpstr>
      <vt:lpstr>Thought Experiment</vt:lpstr>
      <vt:lpstr>Minimizing # of Disk Accesses</vt:lpstr>
      <vt:lpstr>M-ary search trees</vt:lpstr>
      <vt:lpstr>M-ary search trees</vt:lpstr>
      <vt:lpstr>Questions? Review anything?</vt:lpstr>
      <vt:lpstr>Roadmap</vt:lpstr>
      <vt:lpstr>B+ trees</vt:lpstr>
      <vt:lpstr>Node Invariant</vt:lpstr>
      <vt:lpstr>Order Invariant</vt:lpstr>
      <vt:lpstr>B+ tree example: get(46)</vt:lpstr>
      <vt:lpstr>Why are B+ trees so disk-friendly? Summary</vt:lpstr>
      <vt:lpstr>What about the implementation details? for adding/removing/etc. ?</vt:lpstr>
      <vt:lpstr>B+ Trees</vt:lpstr>
      <vt:lpstr>B-Trees</vt:lpstr>
      <vt:lpstr>get() in B+ Trees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34</cp:revision>
  <dcterms:created xsi:type="dcterms:W3CDTF">2018-03-22T00:41:11Z</dcterms:created>
  <dcterms:modified xsi:type="dcterms:W3CDTF">2020-05-27T17:15:30Z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