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256" r:id="rId2"/>
    <p:sldId id="257" r:id="rId3"/>
    <p:sldId id="258" r:id="rId4"/>
    <p:sldId id="494" r:id="rId5"/>
    <p:sldId id="508" r:id="rId6"/>
    <p:sldId id="564" r:id="rId7"/>
    <p:sldId id="559" r:id="rId8"/>
    <p:sldId id="498" r:id="rId9"/>
    <p:sldId id="499" r:id="rId10"/>
    <p:sldId id="560" r:id="rId11"/>
    <p:sldId id="500" r:id="rId12"/>
    <p:sldId id="501" r:id="rId13"/>
    <p:sldId id="543" r:id="rId14"/>
    <p:sldId id="505" r:id="rId15"/>
    <p:sldId id="503" r:id="rId16"/>
    <p:sldId id="539" r:id="rId17"/>
    <p:sldId id="561" r:id="rId18"/>
    <p:sldId id="557" r:id="rId19"/>
    <p:sldId id="496" r:id="rId20"/>
    <p:sldId id="565" r:id="rId21"/>
    <p:sldId id="566" r:id="rId22"/>
    <p:sldId id="567" r:id="rId23"/>
    <p:sldId id="568" r:id="rId24"/>
    <p:sldId id="569" r:id="rId25"/>
    <p:sldId id="570" r:id="rId26"/>
    <p:sldId id="571" r:id="rId27"/>
    <p:sldId id="572" r:id="rId28"/>
    <p:sldId id="573" r:id="rId29"/>
    <p:sldId id="574" r:id="rId30"/>
    <p:sldId id="575" r:id="rId31"/>
    <p:sldId id="576" r:id="rId32"/>
    <p:sldId id="577" r:id="rId33"/>
    <p:sldId id="578" r:id="rId34"/>
    <p:sldId id="579" r:id="rId35"/>
    <p:sldId id="528" r:id="rId36"/>
    <p:sldId id="527" r:id="rId37"/>
    <p:sldId id="580" r:id="rId38"/>
    <p:sldId id="581" r:id="rId39"/>
    <p:sldId id="536" r:id="rId40"/>
    <p:sldId id="534" r:id="rId41"/>
    <p:sldId id="497" r:id="rId42"/>
    <p:sldId id="535" r:id="rId43"/>
    <p:sldId id="537" r:id="rId44"/>
    <p:sldId id="538" r:id="rId45"/>
    <p:sldId id="554" r:id="rId46"/>
    <p:sldId id="540" r:id="rId47"/>
    <p:sldId id="542" r:id="rId48"/>
    <p:sldId id="545" r:id="rId49"/>
    <p:sldId id="558" r:id="rId50"/>
    <p:sldId id="562" r:id="rId51"/>
    <p:sldId id="504" r:id="rId52"/>
    <p:sldId id="553" r:id="rId53"/>
    <p:sldId id="544" r:id="rId54"/>
    <p:sldId id="563" r:id="rId55"/>
    <p:sldId id="546" r:id="rId56"/>
    <p:sldId id="548" r:id="rId57"/>
    <p:sldId id="549" r:id="rId58"/>
    <p:sldId id="551" r:id="rId59"/>
    <p:sldId id="552" r:id="rId60"/>
    <p:sldId id="555"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61ED3D4-B1B6-8D4F-89B3-DD6F5ECB028A}">
          <p14:sldIdLst>
            <p14:sldId id="256"/>
            <p14:sldId id="257"/>
            <p14:sldId id="258"/>
            <p14:sldId id="494"/>
            <p14:sldId id="508"/>
            <p14:sldId id="564"/>
            <p14:sldId id="559"/>
          </p14:sldIdLst>
        </p14:section>
        <p14:section name="How Memory Looks" id="{04410DB5-4F05-FC47-985F-99B62DE01041}">
          <p14:sldIdLst>
            <p14:sldId id="498"/>
            <p14:sldId id="499"/>
            <p14:sldId id="560"/>
            <p14:sldId id="500"/>
            <p14:sldId id="501"/>
            <p14:sldId id="543"/>
            <p14:sldId id="505"/>
            <p14:sldId id="503"/>
            <p14:sldId id="539"/>
          </p14:sldIdLst>
        </p14:section>
        <p14:section name="How memory (and the rest of your computer) works" id="{A7DE35A7-7BD8-D647-9826-717A56FA1A7F}">
          <p14:sldIdLst>
            <p14:sldId id="561"/>
            <p14:sldId id="557"/>
            <p14:sldId id="496"/>
            <p14:sldId id="565"/>
            <p14:sldId id="566"/>
            <p14:sldId id="567"/>
            <p14:sldId id="568"/>
            <p14:sldId id="569"/>
            <p14:sldId id="570"/>
            <p14:sldId id="571"/>
            <p14:sldId id="572"/>
            <p14:sldId id="573"/>
            <p14:sldId id="574"/>
            <p14:sldId id="575"/>
            <p14:sldId id="576"/>
            <p14:sldId id="577"/>
            <p14:sldId id="578"/>
            <p14:sldId id="579"/>
            <p14:sldId id="528"/>
            <p14:sldId id="527"/>
            <p14:sldId id="580"/>
            <p14:sldId id="581"/>
            <p14:sldId id="536"/>
            <p14:sldId id="534"/>
            <p14:sldId id="497"/>
            <p14:sldId id="535"/>
            <p14:sldId id="537"/>
            <p14:sldId id="538"/>
            <p14:sldId id="554"/>
            <p14:sldId id="540"/>
            <p14:sldId id="542"/>
            <p14:sldId id="545"/>
            <p14:sldId id="558"/>
            <p14:sldId id="562"/>
            <p14:sldId id="504"/>
            <p14:sldId id="553"/>
            <p14:sldId id="544"/>
            <p14:sldId id="563"/>
            <p14:sldId id="546"/>
            <p14:sldId id="548"/>
            <p14:sldId id="549"/>
            <p14:sldId id="551"/>
            <p14:sldId id="552"/>
            <p14:sldId id="55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D8D8"/>
    <a:srgbClr val="4C3282"/>
    <a:srgbClr val="B6A4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51" autoAdjust="0"/>
    <p:restoredTop sz="62936"/>
  </p:normalViewPr>
  <p:slideViewPr>
    <p:cSldViewPr snapToGrid="0">
      <p:cViewPr varScale="1">
        <p:scale>
          <a:sx n="56" d="100"/>
          <a:sy n="56" d="100"/>
        </p:scale>
        <p:origin x="2488" y="16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3A2DB0-ED42-4BA9-97D4-3103DF415320}" type="datetimeFigureOut">
              <a:rPr lang="en-US" smtClean="0"/>
              <a:t>5/26/20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336D0-BB87-4158-9DDA-BA914A234D18}" type="slidenum">
              <a:rPr lang="en-US" smtClean="0"/>
              <a:t>‹#›</a:t>
            </a:fld>
            <a:endParaRPr lang="en-US"/>
          </a:p>
        </p:txBody>
      </p:sp>
    </p:spTree>
    <p:extLst>
      <p:ext uri="{BB962C8B-B14F-4D97-AF65-F5344CB8AC3E}">
        <p14:creationId xmlns:p14="http://schemas.microsoft.com/office/powerpoint/2010/main" val="593509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336D0-BB87-4158-9DDA-BA914A234D18}" type="slidenum">
              <a:rPr lang="en-US" smtClean="0"/>
              <a:t>1</a:t>
            </a:fld>
            <a:endParaRPr lang="en-US"/>
          </a:p>
        </p:txBody>
      </p:sp>
    </p:spTree>
    <p:extLst>
      <p:ext uri="{BB962C8B-B14F-4D97-AF65-F5344CB8AC3E}">
        <p14:creationId xmlns:p14="http://schemas.microsoft.com/office/powerpoint/2010/main" val="3483375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14</a:t>
            </a:fld>
            <a:endParaRPr lang="en-US"/>
          </a:p>
        </p:txBody>
      </p:sp>
    </p:spTree>
    <p:extLst>
      <p:ext uri="{BB962C8B-B14F-4D97-AF65-F5344CB8AC3E}">
        <p14:creationId xmlns:p14="http://schemas.microsoft.com/office/powerpoint/2010/main" val="803208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that the array elements are all ‘contiguous’ (right next each other sharing a border) whereas each node object that gets created goes somewhere in memory determined by your computer.  It would only be by coincidence that they go next to each other.</a:t>
            </a:r>
          </a:p>
        </p:txBody>
      </p:sp>
      <p:sp>
        <p:nvSpPr>
          <p:cNvPr id="4" name="Slide Number Placeholder 3"/>
          <p:cNvSpPr>
            <a:spLocks noGrp="1"/>
          </p:cNvSpPr>
          <p:nvPr>
            <p:ph type="sldNum" sz="quarter" idx="5"/>
          </p:nvPr>
        </p:nvSpPr>
        <p:spPr/>
        <p:txBody>
          <a:bodyPr/>
          <a:lstStyle/>
          <a:p>
            <a:fld id="{93B336D0-BB87-4158-9DDA-BA914A234D18}" type="slidenum">
              <a:rPr lang="en-US" smtClean="0"/>
              <a:t>15</a:t>
            </a:fld>
            <a:endParaRPr lang="en-US"/>
          </a:p>
        </p:txBody>
      </p:sp>
    </p:spTree>
    <p:extLst>
      <p:ext uri="{BB962C8B-B14F-4D97-AF65-F5344CB8AC3E}">
        <p14:creationId xmlns:p14="http://schemas.microsoft.com/office/powerpoint/2010/main" val="1657633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text is explained above.</a:t>
            </a:r>
          </a:p>
        </p:txBody>
      </p:sp>
      <p:sp>
        <p:nvSpPr>
          <p:cNvPr id="4" name="Slide Number Placeholder 3"/>
          <p:cNvSpPr>
            <a:spLocks noGrp="1"/>
          </p:cNvSpPr>
          <p:nvPr>
            <p:ph type="sldNum" sz="quarter" idx="5"/>
          </p:nvPr>
        </p:nvSpPr>
        <p:spPr/>
        <p:txBody>
          <a:bodyPr/>
          <a:lstStyle/>
          <a:p>
            <a:fld id="{93B336D0-BB87-4158-9DDA-BA914A234D18}" type="slidenum">
              <a:rPr lang="en-US" smtClean="0"/>
              <a:t>16</a:t>
            </a:fld>
            <a:endParaRPr lang="en-US"/>
          </a:p>
        </p:txBody>
      </p:sp>
    </p:spTree>
    <p:extLst>
      <p:ext uri="{BB962C8B-B14F-4D97-AF65-F5344CB8AC3E}">
        <p14:creationId xmlns:p14="http://schemas.microsoft.com/office/powerpoint/2010/main" val="1972066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17</a:t>
            </a:fld>
            <a:endParaRPr lang="en-US"/>
          </a:p>
        </p:txBody>
      </p:sp>
    </p:spTree>
    <p:extLst>
      <p:ext uri="{BB962C8B-B14F-4D97-AF65-F5344CB8AC3E}">
        <p14:creationId xmlns:p14="http://schemas.microsoft.com/office/powerpoint/2010/main" val="485207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understand the basics and can imagine memory just sitting there, we’re going to dive into how the computer uses RAM to actually run our programs.</a:t>
            </a:r>
          </a:p>
          <a:p>
            <a:endParaRPr lang="en-US" dirty="0"/>
          </a:p>
          <a:p>
            <a:r>
              <a:rPr lang="en-US" dirty="0"/>
              <a:t>But first… an analogy…. and we’re going to do this mad libs type thing.. can someone help me out and give me a number anywhere from 2 to 20?</a:t>
            </a:r>
          </a:p>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18</a:t>
            </a:fld>
            <a:endParaRPr lang="en-US"/>
          </a:p>
        </p:txBody>
      </p:sp>
    </p:spTree>
    <p:extLst>
      <p:ext uri="{BB962C8B-B14F-4D97-AF65-F5344CB8AC3E}">
        <p14:creationId xmlns:p14="http://schemas.microsoft.com/office/powerpoint/2010/main" val="1945515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you’re Mercy. Mercy has a problematic lifestyle where she eats a lot of tuna (maybe imagine 10 tuna fish) each day.  This isn’t really a problem by itself, but it is when she has to travel to Safeway to get a tuna fish!  How does Mercy go through this process?  </a:t>
            </a:r>
          </a:p>
          <a:p>
            <a:pPr marL="228600" indent="-228600">
              <a:buAutoNum type="arabicPeriod"/>
            </a:pPr>
            <a:r>
              <a:rPr lang="en-US" dirty="0"/>
              <a:t>Get hungry</a:t>
            </a:r>
          </a:p>
          <a:p>
            <a:pPr marL="228600" indent="-228600">
              <a:buAutoNum type="arabicPeriod"/>
            </a:pPr>
            <a:r>
              <a:rPr lang="en-US" dirty="0"/>
              <a:t>Go to Safeway to get a tuna fish</a:t>
            </a:r>
          </a:p>
          <a:p>
            <a:pPr marL="228600" indent="-228600">
              <a:buAutoNum type="arabicPeriod"/>
            </a:pPr>
            <a:r>
              <a:rPr lang="en-US" dirty="0"/>
              <a:t>Bring the tuna fish back home</a:t>
            </a:r>
          </a:p>
          <a:p>
            <a:pPr marL="228600" indent="-228600">
              <a:buAutoNum type="arabicPeriod"/>
            </a:pPr>
            <a:r>
              <a:rPr lang="en-US" dirty="0"/>
              <a:t>Feel comfortable at home to eat the tuna fish</a:t>
            </a:r>
          </a:p>
          <a:p>
            <a:pPr marL="228600" indent="-228600">
              <a:buAutoNum type="arabicPeriod"/>
            </a:pPr>
            <a:r>
              <a:rPr lang="en-US" dirty="0"/>
              <a:t>Get hungry again and repeat</a:t>
            </a:r>
          </a:p>
          <a:p>
            <a:pPr marL="0" indent="0">
              <a:buNone/>
            </a:pPr>
            <a:r>
              <a:rPr lang="en-US" dirty="0"/>
              <a:t>Since Mercy is doing this multiple times every single day you can imagine that this gets very redundant.  (The next few slides are all Mercy just repeating this).   How can we improve this process and Mercy’s lifestyle? Skip to slide 35.</a:t>
            </a:r>
          </a:p>
        </p:txBody>
      </p:sp>
      <p:sp>
        <p:nvSpPr>
          <p:cNvPr id="4" name="Slide Number Placeholder 3"/>
          <p:cNvSpPr>
            <a:spLocks noGrp="1"/>
          </p:cNvSpPr>
          <p:nvPr>
            <p:ph type="sldNum" sz="quarter" idx="5"/>
          </p:nvPr>
        </p:nvSpPr>
        <p:spPr/>
        <p:txBody>
          <a:bodyPr/>
          <a:lstStyle/>
          <a:p>
            <a:fld id="{93B336D0-BB87-4158-9DDA-BA914A234D18}" type="slidenum">
              <a:rPr lang="en-US" smtClean="0"/>
              <a:t>19</a:t>
            </a:fld>
            <a:endParaRPr lang="en-US"/>
          </a:p>
        </p:txBody>
      </p:sp>
    </p:spTree>
    <p:extLst>
      <p:ext uri="{BB962C8B-B14F-4D97-AF65-F5344CB8AC3E}">
        <p14:creationId xmlns:p14="http://schemas.microsoft.com/office/powerpoint/2010/main" val="1557233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20</a:t>
            </a:fld>
            <a:endParaRPr lang="en-US"/>
          </a:p>
        </p:txBody>
      </p:sp>
    </p:spTree>
    <p:extLst>
      <p:ext uri="{BB962C8B-B14F-4D97-AF65-F5344CB8AC3E}">
        <p14:creationId xmlns:p14="http://schemas.microsoft.com/office/powerpoint/2010/main" val="2199178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21</a:t>
            </a:fld>
            <a:endParaRPr lang="en-US"/>
          </a:p>
        </p:txBody>
      </p:sp>
    </p:spTree>
    <p:extLst>
      <p:ext uri="{BB962C8B-B14F-4D97-AF65-F5344CB8AC3E}">
        <p14:creationId xmlns:p14="http://schemas.microsoft.com/office/powerpoint/2010/main" val="3983306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22</a:t>
            </a:fld>
            <a:endParaRPr lang="en-US"/>
          </a:p>
        </p:txBody>
      </p:sp>
    </p:spTree>
    <p:extLst>
      <p:ext uri="{BB962C8B-B14F-4D97-AF65-F5344CB8AC3E}">
        <p14:creationId xmlns:p14="http://schemas.microsoft.com/office/powerpoint/2010/main" val="3776379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23</a:t>
            </a:fld>
            <a:endParaRPr lang="en-US"/>
          </a:p>
        </p:txBody>
      </p:sp>
    </p:spTree>
    <p:extLst>
      <p:ext uri="{BB962C8B-B14F-4D97-AF65-F5344CB8AC3E}">
        <p14:creationId xmlns:p14="http://schemas.microsoft.com/office/powerpoint/2010/main" val="1519853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big takeaway for today.  If you come out with any high-level knowledge it’s ideally why one of these is faster than the other.</a:t>
            </a:r>
          </a:p>
        </p:txBody>
      </p:sp>
      <p:sp>
        <p:nvSpPr>
          <p:cNvPr id="4" name="Slide Number Placeholder 3"/>
          <p:cNvSpPr>
            <a:spLocks noGrp="1"/>
          </p:cNvSpPr>
          <p:nvPr>
            <p:ph type="sldNum" sz="quarter" idx="5"/>
          </p:nvPr>
        </p:nvSpPr>
        <p:spPr/>
        <p:txBody>
          <a:bodyPr/>
          <a:lstStyle/>
          <a:p>
            <a:fld id="{93B336D0-BB87-4158-9DDA-BA914A234D18}" type="slidenum">
              <a:rPr lang="en-US" smtClean="0"/>
              <a:t>5</a:t>
            </a:fld>
            <a:endParaRPr lang="en-US"/>
          </a:p>
        </p:txBody>
      </p:sp>
    </p:spTree>
    <p:extLst>
      <p:ext uri="{BB962C8B-B14F-4D97-AF65-F5344CB8AC3E}">
        <p14:creationId xmlns:p14="http://schemas.microsoft.com/office/powerpoint/2010/main" val="2122232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24</a:t>
            </a:fld>
            <a:endParaRPr lang="en-US"/>
          </a:p>
        </p:txBody>
      </p:sp>
    </p:spTree>
    <p:extLst>
      <p:ext uri="{BB962C8B-B14F-4D97-AF65-F5344CB8AC3E}">
        <p14:creationId xmlns:p14="http://schemas.microsoft.com/office/powerpoint/2010/main" val="1731894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25</a:t>
            </a:fld>
            <a:endParaRPr lang="en-US"/>
          </a:p>
        </p:txBody>
      </p:sp>
    </p:spTree>
    <p:extLst>
      <p:ext uri="{BB962C8B-B14F-4D97-AF65-F5344CB8AC3E}">
        <p14:creationId xmlns:p14="http://schemas.microsoft.com/office/powerpoint/2010/main" val="597207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26</a:t>
            </a:fld>
            <a:endParaRPr lang="en-US"/>
          </a:p>
        </p:txBody>
      </p:sp>
    </p:spTree>
    <p:extLst>
      <p:ext uri="{BB962C8B-B14F-4D97-AF65-F5344CB8AC3E}">
        <p14:creationId xmlns:p14="http://schemas.microsoft.com/office/powerpoint/2010/main" val="3060988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27</a:t>
            </a:fld>
            <a:endParaRPr lang="en-US"/>
          </a:p>
        </p:txBody>
      </p:sp>
    </p:spTree>
    <p:extLst>
      <p:ext uri="{BB962C8B-B14F-4D97-AF65-F5344CB8AC3E}">
        <p14:creationId xmlns:p14="http://schemas.microsoft.com/office/powerpoint/2010/main" val="95288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28</a:t>
            </a:fld>
            <a:endParaRPr lang="en-US"/>
          </a:p>
        </p:txBody>
      </p:sp>
    </p:spTree>
    <p:extLst>
      <p:ext uri="{BB962C8B-B14F-4D97-AF65-F5344CB8AC3E}">
        <p14:creationId xmlns:p14="http://schemas.microsoft.com/office/powerpoint/2010/main" val="1162749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29</a:t>
            </a:fld>
            <a:endParaRPr lang="en-US"/>
          </a:p>
        </p:txBody>
      </p:sp>
    </p:spTree>
    <p:extLst>
      <p:ext uri="{BB962C8B-B14F-4D97-AF65-F5344CB8AC3E}">
        <p14:creationId xmlns:p14="http://schemas.microsoft.com/office/powerpoint/2010/main" val="2070037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30</a:t>
            </a:fld>
            <a:endParaRPr lang="en-US"/>
          </a:p>
        </p:txBody>
      </p:sp>
    </p:spTree>
    <p:extLst>
      <p:ext uri="{BB962C8B-B14F-4D97-AF65-F5344CB8AC3E}">
        <p14:creationId xmlns:p14="http://schemas.microsoft.com/office/powerpoint/2010/main" val="31612412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31</a:t>
            </a:fld>
            <a:endParaRPr lang="en-US"/>
          </a:p>
        </p:txBody>
      </p:sp>
    </p:spTree>
    <p:extLst>
      <p:ext uri="{BB962C8B-B14F-4D97-AF65-F5344CB8AC3E}">
        <p14:creationId xmlns:p14="http://schemas.microsoft.com/office/powerpoint/2010/main" val="28740252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32</a:t>
            </a:fld>
            <a:endParaRPr lang="en-US"/>
          </a:p>
        </p:txBody>
      </p:sp>
    </p:spTree>
    <p:extLst>
      <p:ext uri="{BB962C8B-B14F-4D97-AF65-F5344CB8AC3E}">
        <p14:creationId xmlns:p14="http://schemas.microsoft.com/office/powerpoint/2010/main" val="155874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33</a:t>
            </a:fld>
            <a:endParaRPr lang="en-US"/>
          </a:p>
        </p:txBody>
      </p:sp>
    </p:spTree>
    <p:extLst>
      <p:ext uri="{BB962C8B-B14F-4D97-AF65-F5344CB8AC3E}">
        <p14:creationId xmlns:p14="http://schemas.microsoft.com/office/powerpoint/2010/main" val="176751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Memory may feel pretty abstract since we don’t talk about it that much as runtime, but we’re going to dive into it a little more today.  To start giving you some context, when we talk about objects or big arrays or big data structures taking up memory, we’re actually talking about resources on your computer’s hardware being used up.  If you open Task Manager on Windows or Activity Monitor on Mac, you’ll be able to see the memory usage of all the programs that are currently running (Google Chrome, </a:t>
            </a:r>
            <a:r>
              <a:rPr lang="en-US" dirty="0" err="1"/>
              <a:t>Powerpoint</a:t>
            </a:r>
            <a:r>
              <a:rPr lang="en-US" dirty="0"/>
              <a:t>, Zoom, etc.). Java programs are no different than these other programs – if you start running a Java program that consumes a lot of memory (creates lots of large data structures), you’ll see it appear on your list of programs and see that it can consume even multiple Gigabytes of data.</a:t>
            </a:r>
          </a:p>
        </p:txBody>
      </p:sp>
      <p:sp>
        <p:nvSpPr>
          <p:cNvPr id="4" name="Slide Number Placeholder 3"/>
          <p:cNvSpPr>
            <a:spLocks noGrp="1"/>
          </p:cNvSpPr>
          <p:nvPr>
            <p:ph type="sldNum" sz="quarter" idx="5"/>
          </p:nvPr>
        </p:nvSpPr>
        <p:spPr/>
        <p:txBody>
          <a:bodyPr/>
          <a:lstStyle/>
          <a:p>
            <a:fld id="{93B336D0-BB87-4158-9DDA-BA914A234D18}" type="slidenum">
              <a:rPr lang="en-US" smtClean="0"/>
              <a:t>6</a:t>
            </a:fld>
            <a:endParaRPr lang="en-US"/>
          </a:p>
        </p:txBody>
      </p:sp>
    </p:spTree>
    <p:extLst>
      <p:ext uri="{BB962C8B-B14F-4D97-AF65-F5344CB8AC3E}">
        <p14:creationId xmlns:p14="http://schemas.microsoft.com/office/powerpoint/2010/main" val="116241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34</a:t>
            </a:fld>
            <a:endParaRPr lang="en-US"/>
          </a:p>
        </p:txBody>
      </p:sp>
    </p:spTree>
    <p:extLst>
      <p:ext uri="{BB962C8B-B14F-4D97-AF65-F5344CB8AC3E}">
        <p14:creationId xmlns:p14="http://schemas.microsoft.com/office/powerpoint/2010/main" val="14081379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bring a bunch of fish with Mercy back instead of just one… we can save the remaining Tuna fish for later! Even if we don’t eat them immediately they may be useful in the future.  This is a key idea with caches.</a:t>
            </a:r>
          </a:p>
        </p:txBody>
      </p:sp>
      <p:sp>
        <p:nvSpPr>
          <p:cNvPr id="4" name="Slide Number Placeholder 3"/>
          <p:cNvSpPr>
            <a:spLocks noGrp="1"/>
          </p:cNvSpPr>
          <p:nvPr>
            <p:ph type="sldNum" sz="quarter" idx="5"/>
          </p:nvPr>
        </p:nvSpPr>
        <p:spPr/>
        <p:txBody>
          <a:bodyPr/>
          <a:lstStyle/>
          <a:p>
            <a:fld id="{93B336D0-BB87-4158-9DDA-BA914A234D18}" type="slidenum">
              <a:rPr lang="en-US" smtClean="0"/>
              <a:t>36</a:t>
            </a:fld>
            <a:endParaRPr lang="en-US"/>
          </a:p>
        </p:txBody>
      </p:sp>
    </p:spTree>
    <p:extLst>
      <p:ext uri="{BB962C8B-B14F-4D97-AF65-F5344CB8AC3E}">
        <p14:creationId xmlns:p14="http://schemas.microsoft.com/office/powerpoint/2010/main" val="3873183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37</a:t>
            </a:fld>
            <a:endParaRPr lang="en-US"/>
          </a:p>
        </p:txBody>
      </p:sp>
    </p:spTree>
    <p:extLst>
      <p:ext uri="{BB962C8B-B14F-4D97-AF65-F5344CB8AC3E}">
        <p14:creationId xmlns:p14="http://schemas.microsoft.com/office/powerpoint/2010/main" val="34488954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38</a:t>
            </a:fld>
            <a:endParaRPr lang="en-US"/>
          </a:p>
        </p:txBody>
      </p:sp>
    </p:spTree>
    <p:extLst>
      <p:ext uri="{BB962C8B-B14F-4D97-AF65-F5344CB8AC3E}">
        <p14:creationId xmlns:p14="http://schemas.microsoft.com/office/powerpoint/2010/main" val="1846194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our analogy of Mercy and Safeway, there are a lot of parallels to how the computer actually works.  RAM was like Safeway – that place that we have to travel to get some food (data) that we want.  And it takes some medium amount of time to get there and back.  Our house where we can eat food in computer-terms is the CPU (central processing unit) – which is like the brain of the computer.  Pretty much all the computation needs to be done here (and we need the data located in the CPU before we can operate on it – like do math / if checks).</a:t>
            </a:r>
          </a:p>
        </p:txBody>
      </p:sp>
      <p:sp>
        <p:nvSpPr>
          <p:cNvPr id="4" name="Slide Number Placeholder 3"/>
          <p:cNvSpPr>
            <a:spLocks noGrp="1"/>
          </p:cNvSpPr>
          <p:nvPr>
            <p:ph type="sldNum" sz="quarter" idx="5"/>
          </p:nvPr>
        </p:nvSpPr>
        <p:spPr/>
        <p:txBody>
          <a:bodyPr/>
          <a:lstStyle/>
          <a:p>
            <a:fld id="{93B336D0-BB87-4158-9DDA-BA914A234D18}" type="slidenum">
              <a:rPr lang="en-US" smtClean="0"/>
              <a:t>40</a:t>
            </a:fld>
            <a:endParaRPr lang="en-US"/>
          </a:p>
        </p:txBody>
      </p:sp>
    </p:spTree>
    <p:extLst>
      <p:ext uri="{BB962C8B-B14F-4D97-AF65-F5344CB8AC3E}">
        <p14:creationId xmlns:p14="http://schemas.microsoft.com/office/powerpoint/2010/main" val="24054483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we brought a bunch of food back with us for our refrigerator to store later… that act is just like how your computer automatically brings back a bunch of data when we go to RAM to store in our hardware cache.</a:t>
            </a:r>
          </a:p>
        </p:txBody>
      </p:sp>
      <p:sp>
        <p:nvSpPr>
          <p:cNvPr id="4" name="Slide Number Placeholder 3"/>
          <p:cNvSpPr>
            <a:spLocks noGrp="1"/>
          </p:cNvSpPr>
          <p:nvPr>
            <p:ph type="sldNum" sz="quarter" idx="5"/>
          </p:nvPr>
        </p:nvSpPr>
        <p:spPr/>
        <p:txBody>
          <a:bodyPr/>
          <a:lstStyle/>
          <a:p>
            <a:fld id="{93B336D0-BB87-4158-9DDA-BA914A234D18}" type="slidenum">
              <a:rPr lang="en-US" smtClean="0"/>
              <a:t>41</a:t>
            </a:fld>
            <a:endParaRPr lang="en-US"/>
          </a:p>
        </p:txBody>
      </p:sp>
    </p:spTree>
    <p:extLst>
      <p:ext uri="{BB962C8B-B14F-4D97-AF65-F5344CB8AC3E}">
        <p14:creationId xmlns:p14="http://schemas.microsoft.com/office/powerpoint/2010/main" val="2031572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43</a:t>
            </a:fld>
            <a:endParaRPr lang="en-US"/>
          </a:p>
        </p:txBody>
      </p:sp>
    </p:spTree>
    <p:extLst>
      <p:ext uri="{BB962C8B-B14F-4D97-AF65-F5344CB8AC3E}">
        <p14:creationId xmlns:p14="http://schemas.microsoft.com/office/powerpoint/2010/main" val="5744562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44</a:t>
            </a:fld>
            <a:endParaRPr lang="en-US"/>
          </a:p>
        </p:txBody>
      </p:sp>
    </p:spTree>
    <p:extLst>
      <p:ext uri="{BB962C8B-B14F-4D97-AF65-F5344CB8AC3E}">
        <p14:creationId xmlns:p14="http://schemas.microsoft.com/office/powerpoint/2010/main" val="6443484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45</a:t>
            </a:fld>
            <a:endParaRPr lang="en-US"/>
          </a:p>
        </p:txBody>
      </p:sp>
    </p:spTree>
    <p:extLst>
      <p:ext uri="{BB962C8B-B14F-4D97-AF65-F5344CB8AC3E}">
        <p14:creationId xmlns:p14="http://schemas.microsoft.com/office/powerpoint/2010/main" val="3609904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47</a:t>
            </a:fld>
            <a:endParaRPr lang="en-US"/>
          </a:p>
        </p:txBody>
      </p:sp>
    </p:spTree>
    <p:extLst>
      <p:ext uri="{BB962C8B-B14F-4D97-AF65-F5344CB8AC3E}">
        <p14:creationId xmlns:p14="http://schemas.microsoft.com/office/powerpoint/2010/main" val="3308168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starting off today talking about RAM.</a:t>
            </a:r>
          </a:p>
        </p:txBody>
      </p:sp>
      <p:sp>
        <p:nvSpPr>
          <p:cNvPr id="4" name="Slide Number Placeholder 3"/>
          <p:cNvSpPr>
            <a:spLocks noGrp="1"/>
          </p:cNvSpPr>
          <p:nvPr>
            <p:ph type="sldNum" sz="quarter" idx="5"/>
          </p:nvPr>
        </p:nvSpPr>
        <p:spPr/>
        <p:txBody>
          <a:bodyPr/>
          <a:lstStyle/>
          <a:p>
            <a:fld id="{93B336D0-BB87-4158-9DDA-BA914A234D18}" type="slidenum">
              <a:rPr lang="en-US" smtClean="0"/>
              <a:t>7</a:t>
            </a:fld>
            <a:endParaRPr lang="en-US"/>
          </a:p>
        </p:txBody>
      </p:sp>
    </p:spTree>
    <p:extLst>
      <p:ext uri="{BB962C8B-B14F-4D97-AF65-F5344CB8AC3E}">
        <p14:creationId xmlns:p14="http://schemas.microsoft.com/office/powerpoint/2010/main" val="877273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48</a:t>
            </a:fld>
            <a:endParaRPr lang="en-US"/>
          </a:p>
        </p:txBody>
      </p:sp>
    </p:spTree>
    <p:extLst>
      <p:ext uri="{BB962C8B-B14F-4D97-AF65-F5344CB8AC3E}">
        <p14:creationId xmlns:p14="http://schemas.microsoft.com/office/powerpoint/2010/main" val="29087137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50</a:t>
            </a:fld>
            <a:endParaRPr lang="en-US"/>
          </a:p>
        </p:txBody>
      </p:sp>
    </p:spTree>
    <p:extLst>
      <p:ext uri="{BB962C8B-B14F-4D97-AF65-F5344CB8AC3E}">
        <p14:creationId xmlns:p14="http://schemas.microsoft.com/office/powerpoint/2010/main" val="17763239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compare some of the data structures from past lectures!</a:t>
            </a:r>
          </a:p>
          <a:p>
            <a:endParaRPr lang="en-US" dirty="0"/>
          </a:p>
          <a:p>
            <a:r>
              <a:rPr lang="en-US" dirty="0" err="1"/>
              <a:t>ArrayMap</a:t>
            </a:r>
            <a:r>
              <a:rPr lang="en-US" dirty="0"/>
              <a:t>/</a:t>
            </a:r>
            <a:r>
              <a:rPr lang="en-US" dirty="0" err="1"/>
              <a:t>LinkedMap</a:t>
            </a:r>
            <a:r>
              <a:rPr lang="en-US" dirty="0"/>
              <a:t> have exactly the same asymptotic runtimes, but </a:t>
            </a:r>
            <a:r>
              <a:rPr lang="en-US" dirty="0" err="1"/>
              <a:t>ArrayMap</a:t>
            </a:r>
            <a:r>
              <a:rPr lang="en-US" dirty="0"/>
              <a:t> you’ll see caching benefits when it has to loop over all of the KV pairs.</a:t>
            </a:r>
          </a:p>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51</a:t>
            </a:fld>
            <a:endParaRPr lang="en-US"/>
          </a:p>
        </p:txBody>
      </p:sp>
    </p:spTree>
    <p:extLst>
      <p:ext uri="{BB962C8B-B14F-4D97-AF65-F5344CB8AC3E}">
        <p14:creationId xmlns:p14="http://schemas.microsoft.com/office/powerpoint/2010/main" val="12889994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52</a:t>
            </a:fld>
            <a:endParaRPr lang="en-US"/>
          </a:p>
        </p:txBody>
      </p:sp>
    </p:spTree>
    <p:extLst>
      <p:ext uri="{BB962C8B-B14F-4D97-AF65-F5344CB8AC3E}">
        <p14:creationId xmlns:p14="http://schemas.microsoft.com/office/powerpoint/2010/main" val="22997964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53</a:t>
            </a:fld>
            <a:endParaRPr lang="en-US"/>
          </a:p>
        </p:txBody>
      </p:sp>
    </p:spTree>
    <p:extLst>
      <p:ext uri="{BB962C8B-B14F-4D97-AF65-F5344CB8AC3E}">
        <p14:creationId xmlns:p14="http://schemas.microsoft.com/office/powerpoint/2010/main" val="6072575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54</a:t>
            </a:fld>
            <a:endParaRPr lang="en-US"/>
          </a:p>
        </p:txBody>
      </p:sp>
    </p:spTree>
    <p:extLst>
      <p:ext uri="{BB962C8B-B14F-4D97-AF65-F5344CB8AC3E}">
        <p14:creationId xmlns:p14="http://schemas.microsoft.com/office/powerpoint/2010/main" val="32000776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57</a:t>
            </a:fld>
            <a:endParaRPr lang="en-US"/>
          </a:p>
        </p:txBody>
      </p:sp>
    </p:spTree>
    <p:extLst>
      <p:ext uri="{BB962C8B-B14F-4D97-AF65-F5344CB8AC3E}">
        <p14:creationId xmlns:p14="http://schemas.microsoft.com/office/powerpoint/2010/main" val="1386220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RAM is a term frequently mentioned when purchasing computers and looking at the hardware details.  For us programmers, RAM is the physical location where data gets stored for the programs we run. It’s the main location for data structures, variables, method calls, etc. that we create in our programs.  When you look at this screenshot saying how much memory is being used, it’s talking about how much RAM.  Somewhat frequently when things say ‘memory’ it really means RAM.</a:t>
            </a:r>
          </a:p>
        </p:txBody>
      </p:sp>
      <p:sp>
        <p:nvSpPr>
          <p:cNvPr id="4" name="Slide Number Placeholder 3"/>
          <p:cNvSpPr>
            <a:spLocks noGrp="1"/>
          </p:cNvSpPr>
          <p:nvPr>
            <p:ph type="sldNum" sz="quarter" idx="5"/>
          </p:nvPr>
        </p:nvSpPr>
        <p:spPr/>
        <p:txBody>
          <a:bodyPr/>
          <a:lstStyle/>
          <a:p>
            <a:fld id="{93B336D0-BB87-4158-9DDA-BA914A234D18}" type="slidenum">
              <a:rPr lang="en-US" smtClean="0"/>
              <a:t>8</a:t>
            </a:fld>
            <a:endParaRPr lang="en-US"/>
          </a:p>
        </p:txBody>
      </p:sp>
    </p:spTree>
    <p:extLst>
      <p:ext uri="{BB962C8B-B14F-4D97-AF65-F5344CB8AC3E}">
        <p14:creationId xmlns:p14="http://schemas.microsoft.com/office/powerpoint/2010/main" val="2483626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It turns out that for computer scientists / programming, we don’t have to know about the circuits and electricity that makes this green blob computer chip works. Luckily for us RAM can be thought of as a very big array -- this is how we should thing about RAM in our programs for us to be able to take advantage of it / understand how our programs interact with it.</a:t>
            </a:r>
          </a:p>
          <a:p>
            <a:pPr marL="0" indent="0">
              <a:buFontTx/>
              <a:buNone/>
            </a:pPr>
            <a:endParaRPr lang="en-US" dirty="0"/>
          </a:p>
          <a:p>
            <a:pPr marL="0" indent="0">
              <a:buFontTx/>
              <a:buNone/>
            </a:pPr>
            <a:r>
              <a:rPr lang="en-US" dirty="0"/>
              <a:t>RAM can be thought of as an array for 2 reasons in particular</a:t>
            </a:r>
          </a:p>
          <a:p>
            <a:pPr marL="628650" lvl="1" indent="-171450">
              <a:buFontTx/>
              <a:buChar char="-"/>
            </a:pPr>
            <a:r>
              <a:rPr lang="en-US" dirty="0"/>
              <a:t>you think of RAM having spaces for you to store stuff, just like you would in an array … and it also has indices (but for memory its called addresses) that describe where in RAM / the array a particular piece of data is located</a:t>
            </a:r>
          </a:p>
          <a:p>
            <a:pPr marL="628650" lvl="1" indent="-171450">
              <a:buFontTx/>
              <a:buChar char="-"/>
            </a:pPr>
            <a:endParaRPr lang="en-US" dirty="0"/>
          </a:p>
          <a:p>
            <a:pPr marL="628650" lvl="1" indent="-171450">
              <a:buFontTx/>
              <a:buChar char="-"/>
            </a:pPr>
            <a:r>
              <a:rPr lang="en-US" dirty="0"/>
              <a:t>Also just because of this Random access thing – you might have heard this before but people sometimes describe arrays as random access because you can access any random index in an array equally to other indices / easily. It’s the same for RAM (the computer chip one) – all addresses are easily accessed as all the others</a:t>
            </a:r>
          </a:p>
        </p:txBody>
      </p:sp>
      <p:sp>
        <p:nvSpPr>
          <p:cNvPr id="4" name="Slide Number Placeholder 3"/>
          <p:cNvSpPr>
            <a:spLocks noGrp="1"/>
          </p:cNvSpPr>
          <p:nvPr>
            <p:ph type="sldNum" sz="quarter" idx="5"/>
          </p:nvPr>
        </p:nvSpPr>
        <p:spPr/>
        <p:txBody>
          <a:bodyPr/>
          <a:lstStyle/>
          <a:p>
            <a:fld id="{93B336D0-BB87-4158-9DDA-BA914A234D18}" type="slidenum">
              <a:rPr lang="en-US" smtClean="0"/>
              <a:t>9</a:t>
            </a:fld>
            <a:endParaRPr lang="en-US"/>
          </a:p>
        </p:txBody>
      </p:sp>
    </p:spTree>
    <p:extLst>
      <p:ext uri="{BB962C8B-B14F-4D97-AF65-F5344CB8AC3E}">
        <p14:creationId xmlns:p14="http://schemas.microsoft.com/office/powerpoint/2010/main" val="2557357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what these would look like visually.</a:t>
            </a:r>
          </a:p>
        </p:txBody>
      </p:sp>
      <p:sp>
        <p:nvSpPr>
          <p:cNvPr id="4" name="Slide Number Placeholder 3"/>
          <p:cNvSpPr>
            <a:spLocks noGrp="1"/>
          </p:cNvSpPr>
          <p:nvPr>
            <p:ph type="sldNum" sz="quarter" idx="5"/>
          </p:nvPr>
        </p:nvSpPr>
        <p:spPr/>
        <p:txBody>
          <a:bodyPr/>
          <a:lstStyle/>
          <a:p>
            <a:fld id="{93B336D0-BB87-4158-9DDA-BA914A234D18}" type="slidenum">
              <a:rPr lang="en-US" smtClean="0"/>
              <a:t>10</a:t>
            </a:fld>
            <a:endParaRPr lang="en-US"/>
          </a:p>
        </p:txBody>
      </p:sp>
    </p:spTree>
    <p:extLst>
      <p:ext uri="{BB962C8B-B14F-4D97-AF65-F5344CB8AC3E}">
        <p14:creationId xmlns:p14="http://schemas.microsoft.com/office/powerpoint/2010/main" val="1236434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very high-level view (there are some more details to it if you want to Google / take more classes) of how variables and values are stored inside RAM visually. You can imagine that when we create variables like above, it’s just like putting things in array, except for this course we can think of your computer just choosing where things go (there’s a more well defined system for it that you can read up on – search memory layout)</a:t>
            </a:r>
          </a:p>
        </p:txBody>
      </p:sp>
      <p:sp>
        <p:nvSpPr>
          <p:cNvPr id="4" name="Slide Number Placeholder 3"/>
          <p:cNvSpPr>
            <a:spLocks noGrp="1"/>
          </p:cNvSpPr>
          <p:nvPr>
            <p:ph type="sldNum" sz="quarter" idx="5"/>
          </p:nvPr>
        </p:nvSpPr>
        <p:spPr/>
        <p:txBody>
          <a:bodyPr/>
          <a:lstStyle/>
          <a:p>
            <a:fld id="{93B336D0-BB87-4158-9DDA-BA914A234D18}" type="slidenum">
              <a:rPr lang="en-US" smtClean="0"/>
              <a:t>11</a:t>
            </a:fld>
            <a:endParaRPr lang="en-US"/>
          </a:p>
        </p:txBody>
      </p:sp>
    </p:spTree>
    <p:extLst>
      <p:ext uri="{BB962C8B-B14F-4D97-AF65-F5344CB8AC3E}">
        <p14:creationId xmlns:p14="http://schemas.microsoft.com/office/powerpoint/2010/main" val="262225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data structures look like?  Variables are simple but what about when we put things inside linked lists and arrays?</a:t>
            </a:r>
          </a:p>
        </p:txBody>
      </p:sp>
      <p:sp>
        <p:nvSpPr>
          <p:cNvPr id="4" name="Slide Number Placeholder 3"/>
          <p:cNvSpPr>
            <a:spLocks noGrp="1"/>
          </p:cNvSpPr>
          <p:nvPr>
            <p:ph type="sldNum" sz="quarter" idx="5"/>
          </p:nvPr>
        </p:nvSpPr>
        <p:spPr/>
        <p:txBody>
          <a:bodyPr/>
          <a:lstStyle/>
          <a:p>
            <a:fld id="{93B336D0-BB87-4158-9DDA-BA914A234D18}" type="slidenum">
              <a:rPr lang="en-US" smtClean="0"/>
              <a:t>12</a:t>
            </a:fld>
            <a:endParaRPr lang="en-US"/>
          </a:p>
        </p:txBody>
      </p:sp>
    </p:spTree>
    <p:extLst>
      <p:ext uri="{BB962C8B-B14F-4D97-AF65-F5344CB8AC3E}">
        <p14:creationId xmlns:p14="http://schemas.microsoft.com/office/powerpoint/2010/main" val="18382940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B5EC2F33-17DA-436E-A851-E42A0D33E292}" type="datetime1">
              <a:rPr lang="en-US" smtClean="0"/>
              <a:t>5/26/20</a:t>
            </a:fld>
            <a:endParaRPr lang="en-US"/>
          </a:p>
        </p:txBody>
      </p:sp>
      <p:sp>
        <p:nvSpPr>
          <p:cNvPr id="5" name="Footer Placeholder 4"/>
          <p:cNvSpPr>
            <a:spLocks noGrp="1"/>
          </p:cNvSpPr>
          <p:nvPr>
            <p:ph type="ftr" sz="quarter" idx="11"/>
          </p:nvPr>
        </p:nvSpPr>
        <p:spPr/>
        <p:txBody>
          <a:bodyPr/>
          <a:lstStyle/>
          <a:p>
            <a:r>
              <a:rPr lang="en-US"/>
              <a:t>CSE 373 SP 18 - Kasey Champion</a:t>
            </a:r>
          </a:p>
        </p:txBody>
      </p:sp>
      <p:sp>
        <p:nvSpPr>
          <p:cNvPr id="6" name="Slide Number Placeholder 5"/>
          <p:cNvSpPr>
            <a:spLocks noGrp="1"/>
          </p:cNvSpPr>
          <p:nvPr>
            <p:ph type="sldNum" sz="quarter" idx="12"/>
          </p:nvPr>
        </p:nvSpPr>
        <p:spPr/>
        <p:txBody>
          <a:bodyPr/>
          <a:lstStyle/>
          <a:p>
            <a:fld id="{659665DE-58FC-41F4-AC58-2C90A5E0052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rgbClr val="4C3282"/>
            </a:solidFill>
          </a:ln>
        </p:spPr>
        <p:style>
          <a:lnRef idx="1">
            <a:schemeClr val="accent1"/>
          </a:lnRef>
          <a:fillRef idx="0">
            <a:schemeClr val="accent1"/>
          </a:fillRef>
          <a:effectRef idx="0">
            <a:schemeClr val="accent1"/>
          </a:effectRef>
          <a:fontRef idx="minor">
            <a:schemeClr val="tx1"/>
          </a:fontRef>
        </p:style>
      </p:cxnSp>
      <p:pic>
        <p:nvPicPr>
          <p:cNvPr id="1028" name="Picture 4" descr="Cherry blossoms on Grant Lane">
            <a:extLst>
              <a:ext uri="{FF2B5EF4-FFF2-40B4-BE49-F238E27FC236}">
                <a16:creationId xmlns:a16="http://schemas.microsoft.com/office/drawing/2014/main" id="{E196A663-22E9-46AF-AE76-3031B2F2C7B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0034" b="13442"/>
          <a:stretch/>
        </p:blipFill>
        <p:spPr bwMode="auto">
          <a:xfrm>
            <a:off x="-3" y="-1"/>
            <a:ext cx="12192002" cy="4594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505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01CC624-0437-43EF-99D3-4B5E545BF210}"/>
              </a:ext>
            </a:extLst>
          </p:cNvPr>
          <p:cNvSpPr/>
          <p:nvPr userDrawn="1"/>
        </p:nvSpPr>
        <p:spPr>
          <a:xfrm>
            <a:off x="272955" y="0"/>
            <a:ext cx="423081" cy="1562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05FEBE18-A94F-4CF8-8975-BC720F0701B8}"/>
              </a:ext>
            </a:extLst>
          </p:cNvPr>
          <p:cNvSpPr>
            <a:spLocks noGrp="1"/>
          </p:cNvSpPr>
          <p:nvPr>
            <p:ph type="dt" sz="half" idx="10"/>
          </p:nvPr>
        </p:nvSpPr>
        <p:spPr/>
        <p:txBody>
          <a:bodyPr/>
          <a:lstStyle/>
          <a:p>
            <a:fld id="{20B1D116-9EEC-4608-812B-930500586DFA}" type="datetime1">
              <a:rPr lang="en-US" smtClean="0"/>
              <a:t>5/26/20</a:t>
            </a:fld>
            <a:endParaRPr lang="en-US"/>
          </a:p>
        </p:txBody>
      </p:sp>
      <p:sp>
        <p:nvSpPr>
          <p:cNvPr id="4" name="Footer Placeholder 3">
            <a:extLst>
              <a:ext uri="{FF2B5EF4-FFF2-40B4-BE49-F238E27FC236}">
                <a16:creationId xmlns:a16="http://schemas.microsoft.com/office/drawing/2014/main" id="{79FEFF45-D87C-45A5-8A43-AA51E8326F0B}"/>
              </a:ext>
            </a:extLst>
          </p:cNvPr>
          <p:cNvSpPr>
            <a:spLocks noGrp="1"/>
          </p:cNvSpPr>
          <p:nvPr>
            <p:ph type="ftr" sz="quarter" idx="11"/>
          </p:nvPr>
        </p:nvSpPr>
        <p:spPr/>
        <p:txBody>
          <a:bodyPr/>
          <a:lstStyle/>
          <a:p>
            <a:r>
              <a:rPr lang="en-US"/>
              <a:t>CSE 373 SP 18 - Kasey Champion</a:t>
            </a:r>
            <a:endParaRPr lang="en-US" dirty="0"/>
          </a:p>
        </p:txBody>
      </p:sp>
      <p:sp>
        <p:nvSpPr>
          <p:cNvPr id="5" name="Slide Number Placeholder 4">
            <a:extLst>
              <a:ext uri="{FF2B5EF4-FFF2-40B4-BE49-F238E27FC236}">
                <a16:creationId xmlns:a16="http://schemas.microsoft.com/office/drawing/2014/main" id="{94B072C5-2DDD-45C4-966C-970A137A42B6}"/>
              </a:ext>
            </a:extLst>
          </p:cNvPr>
          <p:cNvSpPr>
            <a:spLocks noGrp="1"/>
          </p:cNvSpPr>
          <p:nvPr>
            <p:ph type="sldNum" sz="quarter" idx="12"/>
          </p:nvPr>
        </p:nvSpPr>
        <p:spPr/>
        <p:txBody>
          <a:bodyPr/>
          <a:lstStyle/>
          <a:p>
            <a:fld id="{659665DE-58FC-41F4-AC58-2C90A5E00527}" type="slidenum">
              <a:rPr lang="en-US" smtClean="0"/>
              <a:pPr/>
              <a:t>‹#›</a:t>
            </a:fld>
            <a:endParaRPr lang="en-US"/>
          </a:p>
        </p:txBody>
      </p:sp>
      <p:cxnSp>
        <p:nvCxnSpPr>
          <p:cNvPr id="16" name="Straight Connector 15">
            <a:extLst>
              <a:ext uri="{FF2B5EF4-FFF2-40B4-BE49-F238E27FC236}">
                <a16:creationId xmlns:a16="http://schemas.microsoft.com/office/drawing/2014/main" id="{537B5817-8D3A-4DD3-92FF-32BBC5F91560}"/>
              </a:ext>
            </a:extLst>
          </p:cNvPr>
          <p:cNvCxnSpPr/>
          <p:nvPr userDrawn="1"/>
        </p:nvCxnSpPr>
        <p:spPr>
          <a:xfrm>
            <a:off x="61415" y="753975"/>
            <a:ext cx="12008609" cy="0"/>
          </a:xfrm>
          <a:prstGeom prst="line">
            <a:avLst/>
          </a:prstGeom>
          <a:ln>
            <a:solidFill>
              <a:srgbClr val="D8D8D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2B1C59-33FF-4FB4-BDD7-F61C64008581}"/>
              </a:ext>
            </a:extLst>
          </p:cNvPr>
          <p:cNvSpPr>
            <a:spLocks noGrp="1"/>
          </p:cNvSpPr>
          <p:nvPr>
            <p:ph type="title"/>
          </p:nvPr>
        </p:nvSpPr>
        <p:spPr>
          <a:xfrm>
            <a:off x="1428134" y="263276"/>
            <a:ext cx="10334364" cy="1014667"/>
          </a:xfrm>
          <a:solidFill>
            <a:schemeClr val="bg1"/>
          </a:solidFill>
        </p:spPr>
        <p:txBody>
          <a:bodyPr/>
          <a:lstStyle/>
          <a:p>
            <a:r>
              <a:rPr lang="en-US" dirty="0"/>
              <a:t>Click to edit Master title style</a:t>
            </a:r>
          </a:p>
        </p:txBody>
      </p:sp>
      <p:grpSp>
        <p:nvGrpSpPr>
          <p:cNvPr id="13" name="Group 12">
            <a:extLst>
              <a:ext uri="{FF2B5EF4-FFF2-40B4-BE49-F238E27FC236}">
                <a16:creationId xmlns:a16="http://schemas.microsoft.com/office/drawing/2014/main" id="{FB754F48-B758-43EB-980F-1E2884C8E2A7}"/>
              </a:ext>
            </a:extLst>
          </p:cNvPr>
          <p:cNvGrpSpPr/>
          <p:nvPr userDrawn="1"/>
        </p:nvGrpSpPr>
        <p:grpSpPr>
          <a:xfrm>
            <a:off x="575239" y="475151"/>
            <a:ext cx="631298" cy="631298"/>
            <a:chOff x="1530939" y="2405329"/>
            <a:chExt cx="631298" cy="631298"/>
          </a:xfrm>
        </p:grpSpPr>
        <p:sp>
          <p:nvSpPr>
            <p:cNvPr id="7" name="Oval 6">
              <a:extLst>
                <a:ext uri="{FF2B5EF4-FFF2-40B4-BE49-F238E27FC236}">
                  <a16:creationId xmlns:a16="http://schemas.microsoft.com/office/drawing/2014/main" id="{99BADBD9-302C-40D9-A763-C65CCFE16FDE}"/>
                </a:ext>
              </a:extLst>
            </p:cNvPr>
            <p:cNvSpPr/>
            <p:nvPr userDrawn="1"/>
          </p:nvSpPr>
          <p:spPr>
            <a:xfrm>
              <a:off x="1530939" y="2405329"/>
              <a:ext cx="631298" cy="631298"/>
            </a:xfrm>
            <a:prstGeom prst="ellipse">
              <a:avLst/>
            </a:prstGeom>
            <a:solidFill>
              <a:srgbClr val="B6A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Shape 490">
              <a:extLst>
                <a:ext uri="{FF2B5EF4-FFF2-40B4-BE49-F238E27FC236}">
                  <a16:creationId xmlns:a16="http://schemas.microsoft.com/office/drawing/2014/main" id="{ABC713E7-D704-4682-B292-907313F269C9}"/>
                </a:ext>
              </a:extLst>
            </p:cNvPr>
            <p:cNvGrpSpPr/>
            <p:nvPr userDrawn="1"/>
          </p:nvGrpSpPr>
          <p:grpSpPr>
            <a:xfrm>
              <a:off x="1661835" y="2536225"/>
              <a:ext cx="369505" cy="369505"/>
              <a:chOff x="2594050" y="1631825"/>
              <a:chExt cx="439625" cy="439625"/>
            </a:xfrm>
          </p:grpSpPr>
          <p:sp>
            <p:nvSpPr>
              <p:cNvPr id="9" name="Shape 491">
                <a:extLst>
                  <a:ext uri="{FF2B5EF4-FFF2-40B4-BE49-F238E27FC236}">
                    <a16:creationId xmlns:a16="http://schemas.microsoft.com/office/drawing/2014/main" id="{5701E159-D011-460A-BF32-22B3BFF6328B}"/>
                  </a:ext>
                </a:extLst>
              </p:cNvPr>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492">
                <a:extLst>
                  <a:ext uri="{FF2B5EF4-FFF2-40B4-BE49-F238E27FC236}">
                    <a16:creationId xmlns:a16="http://schemas.microsoft.com/office/drawing/2014/main" id="{CA3D8659-8AB7-48FB-9131-98E6A18A0B20}"/>
                  </a:ext>
                </a:extLst>
              </p:cNvPr>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493">
                <a:extLst>
                  <a:ext uri="{FF2B5EF4-FFF2-40B4-BE49-F238E27FC236}">
                    <a16:creationId xmlns:a16="http://schemas.microsoft.com/office/drawing/2014/main" id="{A811AE90-64AA-41C3-9DE9-62A86028AA6C}"/>
                  </a:ext>
                </a:extLst>
              </p:cNvPr>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494">
                <a:extLst>
                  <a:ext uri="{FF2B5EF4-FFF2-40B4-BE49-F238E27FC236}">
                    <a16:creationId xmlns:a16="http://schemas.microsoft.com/office/drawing/2014/main" id="{0551D70B-4457-48F5-81B9-3A38F6B661D9}"/>
                  </a:ext>
                </a:extLst>
              </p:cNvPr>
              <p:cNvSpPr/>
              <p:nvPr/>
            </p:nvSpPr>
            <p:spPr>
              <a:xfrm>
                <a:off x="2801675" y="1740825"/>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sp>
        <p:nvSpPr>
          <p:cNvPr id="17" name="Content Placeholder 2">
            <a:extLst>
              <a:ext uri="{FF2B5EF4-FFF2-40B4-BE49-F238E27FC236}">
                <a16:creationId xmlns:a16="http://schemas.microsoft.com/office/drawing/2014/main" id="{572BD7EC-0D21-433C-A8B8-B34982C0240B}"/>
              </a:ext>
            </a:extLst>
          </p:cNvPr>
          <p:cNvSpPr>
            <a:spLocks noGrp="1"/>
          </p:cNvSpPr>
          <p:nvPr>
            <p:ph idx="1"/>
          </p:nvPr>
        </p:nvSpPr>
        <p:spPr>
          <a:xfrm>
            <a:off x="1428134" y="1463857"/>
            <a:ext cx="10334364" cy="4845504"/>
          </a:xfrm>
        </p:spPr>
        <p:txBody>
          <a:bodyPr/>
          <a:lstStyle>
            <a:lvl1pPr marL="91440" indent="-91440">
              <a:buClr>
                <a:srgbClr val="4C3282"/>
              </a:buClr>
              <a:buFont typeface="Segoe UI Semilight" panose="020B0402040204020203" pitchFamily="34" charset="0"/>
              <a:buChar char="-"/>
              <a:defRPr/>
            </a:lvl1pPr>
            <a:lvl2pPr>
              <a:buClr>
                <a:srgbClr val="4C3282"/>
              </a:buClr>
              <a:defRPr/>
            </a:lvl2pPr>
            <a:lvl3pPr>
              <a:buClr>
                <a:srgbClr val="4C3282"/>
              </a:buClr>
              <a:defRPr/>
            </a:lvl3pPr>
            <a:lvl4pPr>
              <a:buClr>
                <a:srgbClr val="4C3282"/>
              </a:buClr>
              <a:defRPr/>
            </a:lvl4pPr>
            <a:lvl5pPr>
              <a:buClr>
                <a:srgbClr val="4C328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2775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356FD08-8E43-4554-8ACC-11234BCBCF4E}"/>
              </a:ext>
            </a:extLst>
          </p:cNvPr>
          <p:cNvCxnSpPr/>
          <p:nvPr userDrawn="1"/>
        </p:nvCxnSpPr>
        <p:spPr>
          <a:xfrm>
            <a:off x="127669" y="3557888"/>
            <a:ext cx="11914495" cy="0"/>
          </a:xfrm>
          <a:prstGeom prst="line">
            <a:avLst/>
          </a:prstGeom>
          <a:ln w="19050">
            <a:solidFill>
              <a:srgbClr val="D8D8D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777F25E-8269-472E-9791-7EB74F793C8D}"/>
              </a:ext>
            </a:extLst>
          </p:cNvPr>
          <p:cNvSpPr>
            <a:spLocks noGrp="1"/>
          </p:cNvSpPr>
          <p:nvPr>
            <p:ph type="title"/>
          </p:nvPr>
        </p:nvSpPr>
        <p:spPr>
          <a:xfrm>
            <a:off x="1902775" y="3262680"/>
            <a:ext cx="6504161" cy="590415"/>
          </a:xfrm>
          <a:solidFill>
            <a:schemeClr val="bg1"/>
          </a:solidFill>
        </p:spPr>
        <p:txBody>
          <a:bodyPr>
            <a:noAutofit/>
          </a:bodyPr>
          <a:lstStyle>
            <a:lvl1pPr>
              <a:defRPr sz="3200">
                <a:latin typeface="Segoe UI Semibold" panose="020B0702040204020203" pitchFamily="34" charset="0"/>
                <a:cs typeface="Segoe UI Semibold" panose="020B0702040204020203"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2A7D8F82-27EF-4582-903A-FAC779261E7E}"/>
              </a:ext>
            </a:extLst>
          </p:cNvPr>
          <p:cNvSpPr>
            <a:spLocks noGrp="1"/>
          </p:cNvSpPr>
          <p:nvPr>
            <p:ph type="dt" sz="half" idx="10"/>
          </p:nvPr>
        </p:nvSpPr>
        <p:spPr/>
        <p:txBody>
          <a:bodyPr/>
          <a:lstStyle/>
          <a:p>
            <a:fld id="{20B1D116-9EEC-4608-812B-930500586DFA}" type="datetime1">
              <a:rPr lang="en-US" smtClean="0"/>
              <a:t>5/26/20</a:t>
            </a:fld>
            <a:endParaRPr lang="en-US"/>
          </a:p>
        </p:txBody>
      </p:sp>
      <p:sp>
        <p:nvSpPr>
          <p:cNvPr id="4" name="Footer Placeholder 3">
            <a:extLst>
              <a:ext uri="{FF2B5EF4-FFF2-40B4-BE49-F238E27FC236}">
                <a16:creationId xmlns:a16="http://schemas.microsoft.com/office/drawing/2014/main" id="{E706C1EE-E506-47FA-A188-0DF16D497E4D}"/>
              </a:ext>
            </a:extLst>
          </p:cNvPr>
          <p:cNvSpPr>
            <a:spLocks noGrp="1"/>
          </p:cNvSpPr>
          <p:nvPr>
            <p:ph type="ftr" sz="quarter" idx="11"/>
          </p:nvPr>
        </p:nvSpPr>
        <p:spPr/>
        <p:txBody>
          <a:bodyPr/>
          <a:lstStyle/>
          <a:p>
            <a:r>
              <a:rPr lang="en-US"/>
              <a:t>CSE 373 SP 18 - Kasey Champion</a:t>
            </a:r>
            <a:endParaRPr lang="en-US" dirty="0"/>
          </a:p>
        </p:txBody>
      </p:sp>
      <p:sp>
        <p:nvSpPr>
          <p:cNvPr id="5" name="Slide Number Placeholder 4">
            <a:extLst>
              <a:ext uri="{FF2B5EF4-FFF2-40B4-BE49-F238E27FC236}">
                <a16:creationId xmlns:a16="http://schemas.microsoft.com/office/drawing/2014/main" id="{D980F48F-87DE-4815-AD70-D0F2CA558E7D}"/>
              </a:ext>
            </a:extLst>
          </p:cNvPr>
          <p:cNvSpPr>
            <a:spLocks noGrp="1"/>
          </p:cNvSpPr>
          <p:nvPr>
            <p:ph type="sldNum" sz="quarter" idx="12"/>
          </p:nvPr>
        </p:nvSpPr>
        <p:spPr/>
        <p:txBody>
          <a:bodyPr/>
          <a:lstStyle/>
          <a:p>
            <a:fld id="{659665DE-58FC-41F4-AC58-2C90A5E00527}" type="slidenum">
              <a:rPr lang="en-US" smtClean="0"/>
              <a:pPr/>
              <a:t>‹#›</a:t>
            </a:fld>
            <a:endParaRPr lang="en-US"/>
          </a:p>
        </p:txBody>
      </p:sp>
      <p:sp>
        <p:nvSpPr>
          <p:cNvPr id="7" name="Oval 6">
            <a:extLst>
              <a:ext uri="{FF2B5EF4-FFF2-40B4-BE49-F238E27FC236}">
                <a16:creationId xmlns:a16="http://schemas.microsoft.com/office/drawing/2014/main" id="{886714E5-EBF9-4569-A5F7-79EC8ADBC566}"/>
              </a:ext>
            </a:extLst>
          </p:cNvPr>
          <p:cNvSpPr/>
          <p:nvPr userDrawn="1"/>
        </p:nvSpPr>
        <p:spPr>
          <a:xfrm>
            <a:off x="743453" y="3050554"/>
            <a:ext cx="897775" cy="897775"/>
          </a:xfrm>
          <a:prstGeom prst="ellipse">
            <a:avLst/>
          </a:prstGeom>
          <a:solidFill>
            <a:srgbClr val="B6A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48A67AF-FC3C-498E-9019-5526D4E35E56}"/>
              </a:ext>
            </a:extLst>
          </p:cNvPr>
          <p:cNvSpPr/>
          <p:nvPr userDrawn="1"/>
        </p:nvSpPr>
        <p:spPr>
          <a:xfrm>
            <a:off x="321425" y="60960"/>
            <a:ext cx="171797" cy="1474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Shape 496">
            <a:extLst>
              <a:ext uri="{FF2B5EF4-FFF2-40B4-BE49-F238E27FC236}">
                <a16:creationId xmlns:a16="http://schemas.microsoft.com/office/drawing/2014/main" id="{A9D83950-EFA8-45B6-9842-F0E75D62D1E4}"/>
              </a:ext>
            </a:extLst>
          </p:cNvPr>
          <p:cNvGrpSpPr/>
          <p:nvPr userDrawn="1"/>
        </p:nvGrpSpPr>
        <p:grpSpPr>
          <a:xfrm>
            <a:off x="1042384" y="3287057"/>
            <a:ext cx="299911" cy="424768"/>
            <a:chOff x="3979850" y="1598950"/>
            <a:chExt cx="356825" cy="505375"/>
          </a:xfrm>
        </p:grpSpPr>
        <p:sp>
          <p:nvSpPr>
            <p:cNvPr id="11" name="Shape 497">
              <a:extLst>
                <a:ext uri="{FF2B5EF4-FFF2-40B4-BE49-F238E27FC236}">
                  <a16:creationId xmlns:a16="http://schemas.microsoft.com/office/drawing/2014/main" id="{5AC1FC31-D74E-4136-9F49-9396640AE6A7}"/>
                </a:ext>
              </a:extLst>
            </p:cNvPr>
            <p:cNvSpPr/>
            <p:nvPr/>
          </p:nvSpPr>
          <p:spPr>
            <a:xfrm>
              <a:off x="3979850" y="1602600"/>
              <a:ext cx="44475" cy="501725"/>
            </a:xfrm>
            <a:custGeom>
              <a:avLst/>
              <a:gdLst/>
              <a:ahLst/>
              <a:cxnLst/>
              <a:rect l="0" t="0" r="0" b="0"/>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498">
              <a:extLst>
                <a:ext uri="{FF2B5EF4-FFF2-40B4-BE49-F238E27FC236}">
                  <a16:creationId xmlns:a16="http://schemas.microsoft.com/office/drawing/2014/main" id="{55224696-5DAC-453B-AD17-A914F23CD917}"/>
                </a:ext>
              </a:extLst>
            </p:cNvPr>
            <p:cNvSpPr/>
            <p:nvPr/>
          </p:nvSpPr>
          <p:spPr>
            <a:xfrm>
              <a:off x="4037075" y="1598950"/>
              <a:ext cx="299600" cy="228950"/>
            </a:xfrm>
            <a:custGeom>
              <a:avLst/>
              <a:gdLst/>
              <a:ahLst/>
              <a:cxnLst/>
              <a:rect l="0" t="0" r="0" b="0"/>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4" name="Text Placeholder 2">
            <a:extLst>
              <a:ext uri="{FF2B5EF4-FFF2-40B4-BE49-F238E27FC236}">
                <a16:creationId xmlns:a16="http://schemas.microsoft.com/office/drawing/2014/main" id="{75FA472A-7AFD-46BC-8C3E-7439952E8F2E}"/>
              </a:ext>
            </a:extLst>
          </p:cNvPr>
          <p:cNvSpPr>
            <a:spLocks noGrp="1"/>
          </p:cNvSpPr>
          <p:nvPr>
            <p:ph type="body" idx="1"/>
          </p:nvPr>
        </p:nvSpPr>
        <p:spPr>
          <a:xfrm>
            <a:off x="1902775" y="3931493"/>
            <a:ext cx="6504161" cy="506283"/>
          </a:xfrm>
        </p:spPr>
        <p:txBody>
          <a:bodyPr lIns="91440" rIns="91440" anchor="t">
            <a:normAutofit/>
          </a:bodyPr>
          <a:lstStyle>
            <a:lvl1pPr marL="0" indent="0">
              <a:lnSpc>
                <a:spcPct val="100000"/>
              </a:lnSpc>
              <a:spcBef>
                <a:spcPts val="0"/>
              </a:spcBef>
              <a:buNone/>
              <a:defRPr sz="1800">
                <a:solidFill>
                  <a:schemeClr val="tx1">
                    <a:lumMod val="95000"/>
                    <a:lumOff val="5000"/>
                  </a:schemeClr>
                </a:solidFill>
                <a:latin typeface="Segoe UI Light" panose="020B0502040204020203" pitchFamily="34" charset="0"/>
                <a:cs typeface="Segoe UI Light" panose="020B05020402040202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970505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CC2204-D29B-4470-B3F3-74BB4720C8BD}" type="datetime1">
              <a:rPr lang="en-US" smtClean="0"/>
              <a:t>5/26/20</a:t>
            </a:fld>
            <a:endParaRPr lang="en-US"/>
          </a:p>
        </p:txBody>
      </p:sp>
      <p:sp>
        <p:nvSpPr>
          <p:cNvPr id="5" name="Footer Placeholder 4"/>
          <p:cNvSpPr>
            <a:spLocks noGrp="1"/>
          </p:cNvSpPr>
          <p:nvPr>
            <p:ph type="ftr" sz="quarter" idx="11"/>
          </p:nvPr>
        </p:nvSpPr>
        <p:spPr/>
        <p:txBody>
          <a:bodyPr/>
          <a:lstStyle/>
          <a:p>
            <a:r>
              <a:rPr lang="en-US"/>
              <a:t>CSE 373 SP 18 - Kasey Champion</a:t>
            </a:r>
          </a:p>
        </p:txBody>
      </p:sp>
      <p:sp>
        <p:nvSpPr>
          <p:cNvPr id="6" name="Slide Number Placeholder 5"/>
          <p:cNvSpPr>
            <a:spLocks noGrp="1"/>
          </p:cNvSpPr>
          <p:nvPr>
            <p:ph type="sldNum" sz="quarter" idx="12"/>
          </p:nvPr>
        </p:nvSpPr>
        <p:spPr/>
        <p:txBody>
          <a:bodyPr/>
          <a:lstStyle/>
          <a:p>
            <a:fld id="{659665DE-58FC-41F4-AC58-2C90A5E00527}" type="slidenum">
              <a:rPr lang="en-US" smtClean="0"/>
              <a:t>‹#›</a:t>
            </a:fld>
            <a:endParaRPr lang="en-US"/>
          </a:p>
        </p:txBody>
      </p:sp>
    </p:spTree>
    <p:extLst>
      <p:ext uri="{BB962C8B-B14F-4D97-AF65-F5344CB8AC3E}">
        <p14:creationId xmlns:p14="http://schemas.microsoft.com/office/powerpoint/2010/main" val="1650391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77A1C4-F49F-4502-B33D-B8ED0A36CCF4}" type="datetime1">
              <a:rPr lang="en-US" smtClean="0"/>
              <a:t>5/26/20</a:t>
            </a:fld>
            <a:endParaRPr lang="en-US"/>
          </a:p>
        </p:txBody>
      </p:sp>
      <p:sp>
        <p:nvSpPr>
          <p:cNvPr id="5" name="Footer Placeholder 4"/>
          <p:cNvSpPr>
            <a:spLocks noGrp="1"/>
          </p:cNvSpPr>
          <p:nvPr>
            <p:ph type="ftr" sz="quarter" idx="11"/>
          </p:nvPr>
        </p:nvSpPr>
        <p:spPr/>
        <p:txBody>
          <a:bodyPr/>
          <a:lstStyle/>
          <a:p>
            <a:r>
              <a:rPr lang="en-US"/>
              <a:t>CSE 373 SP 18 - Kasey Champion</a:t>
            </a:r>
          </a:p>
        </p:txBody>
      </p:sp>
      <p:sp>
        <p:nvSpPr>
          <p:cNvPr id="6" name="Slide Number Placeholder 5"/>
          <p:cNvSpPr>
            <a:spLocks noGrp="1"/>
          </p:cNvSpPr>
          <p:nvPr>
            <p:ph type="sldNum" sz="quarter" idx="12"/>
          </p:nvPr>
        </p:nvSpPr>
        <p:spPr/>
        <p:txBody>
          <a:bodyPr/>
          <a:lstStyle/>
          <a:p>
            <a:fld id="{659665DE-58FC-41F4-AC58-2C90A5E0052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rgbClr val="4C3282"/>
            </a:solidFill>
          </a:ln>
        </p:spPr>
        <p:style>
          <a:lnRef idx="1">
            <a:schemeClr val="accent1"/>
          </a:lnRef>
          <a:fillRef idx="0">
            <a:schemeClr val="accent1"/>
          </a:fillRef>
          <a:effectRef idx="0">
            <a:schemeClr val="accent1"/>
          </a:effectRef>
          <a:fontRef idx="minor">
            <a:schemeClr val="tx1"/>
          </a:fontRef>
        </p:style>
      </p:cxnSp>
      <p:pic>
        <p:nvPicPr>
          <p:cNvPr id="2050" name="Picture 2" descr="UW building">
            <a:extLst>
              <a:ext uri="{FF2B5EF4-FFF2-40B4-BE49-F238E27FC236}">
                <a16:creationId xmlns:a16="http://schemas.microsoft.com/office/drawing/2014/main" id="{8DB080C4-5F0D-47C3-B99E-D2AD3B91FD7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8185" b="5565"/>
          <a:stretch/>
        </p:blipFill>
        <p:spPr bwMode="auto">
          <a:xfrm>
            <a:off x="3" y="0"/>
            <a:ext cx="12191997" cy="457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576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34620" y="1512985"/>
            <a:ext cx="5397689" cy="4796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809" y="1512984"/>
            <a:ext cx="5397689" cy="4796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82562C-2DAC-44DC-8D70-6EE9220D4C24}" type="datetime1">
              <a:rPr lang="en-US" smtClean="0"/>
              <a:t>5/26/20</a:t>
            </a:fld>
            <a:endParaRPr lang="en-US"/>
          </a:p>
        </p:txBody>
      </p:sp>
      <p:sp>
        <p:nvSpPr>
          <p:cNvPr id="6" name="Footer Placeholder 5"/>
          <p:cNvSpPr>
            <a:spLocks noGrp="1"/>
          </p:cNvSpPr>
          <p:nvPr>
            <p:ph type="ftr" sz="quarter" idx="11"/>
          </p:nvPr>
        </p:nvSpPr>
        <p:spPr/>
        <p:txBody>
          <a:bodyPr/>
          <a:lstStyle/>
          <a:p>
            <a:r>
              <a:rPr lang="en-US"/>
              <a:t>CSE 373 SP 18 - Kasey Champion</a:t>
            </a:r>
          </a:p>
        </p:txBody>
      </p:sp>
      <p:sp>
        <p:nvSpPr>
          <p:cNvPr id="7" name="Slide Number Placeholder 6"/>
          <p:cNvSpPr>
            <a:spLocks noGrp="1"/>
          </p:cNvSpPr>
          <p:nvPr>
            <p:ph type="sldNum" sz="quarter" idx="12"/>
          </p:nvPr>
        </p:nvSpPr>
        <p:spPr/>
        <p:txBody>
          <a:bodyPr/>
          <a:lstStyle/>
          <a:p>
            <a:fld id="{659665DE-58FC-41F4-AC58-2C90A5E00527}" type="slidenum">
              <a:rPr lang="en-US" smtClean="0"/>
              <a:t>‹#›</a:t>
            </a:fld>
            <a:endParaRPr lang="en-US"/>
          </a:p>
        </p:txBody>
      </p:sp>
      <p:sp>
        <p:nvSpPr>
          <p:cNvPr id="8" name="Title Placeholder 1">
            <a:extLst>
              <a:ext uri="{FF2B5EF4-FFF2-40B4-BE49-F238E27FC236}">
                <a16:creationId xmlns:a16="http://schemas.microsoft.com/office/drawing/2014/main" id="{F45E9297-2ED3-49ED-918C-68275E6EDE6A}"/>
              </a:ext>
            </a:extLst>
          </p:cNvPr>
          <p:cNvSpPr>
            <a:spLocks noGrp="1"/>
          </p:cNvSpPr>
          <p:nvPr>
            <p:ph type="title"/>
          </p:nvPr>
        </p:nvSpPr>
        <p:spPr>
          <a:xfrm>
            <a:off x="575239" y="263276"/>
            <a:ext cx="11187259" cy="1014667"/>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876663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75239" y="1531279"/>
            <a:ext cx="5397688" cy="447646"/>
          </a:xfrm>
        </p:spPr>
        <p:txBody>
          <a:bodyPr lIns="137160" rIns="137160" anchor="ctr">
            <a:normAutofit/>
          </a:bodyPr>
          <a:lstStyle>
            <a:lvl1pPr marL="0" indent="0">
              <a:spcBef>
                <a:spcPts val="0"/>
              </a:spcBef>
              <a:spcAft>
                <a:spcPts val="0"/>
              </a:spcAft>
              <a:buNone/>
              <a:defRPr lang="en-US" sz="1800" b="0" kern="1200" cap="all" baseline="0" dirty="0" smtClean="0">
                <a:solidFill>
                  <a:srgbClr val="4C3282"/>
                </a:solidFill>
                <a:latin typeface="Segoe UI" panose="020B0502040204020203" pitchFamily="34" charset="0"/>
                <a:ea typeface="+mn-ea"/>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spcAft>
                <a:spcPts val="0"/>
              </a:spcAft>
              <a:buClr>
                <a:schemeClr val="accent1"/>
              </a:buClr>
              <a:buSzPct val="100000"/>
              <a:buFont typeface="Tw Cen MT" panose="020B0602020104020603" pitchFamily="34" charset="0"/>
              <a:buNone/>
            </a:pPr>
            <a:r>
              <a:rPr lang="en-US" dirty="0"/>
              <a:t>Edit Master text styles</a:t>
            </a:r>
          </a:p>
        </p:txBody>
      </p:sp>
      <p:sp>
        <p:nvSpPr>
          <p:cNvPr id="7" name="Date Placeholder 6"/>
          <p:cNvSpPr>
            <a:spLocks noGrp="1"/>
          </p:cNvSpPr>
          <p:nvPr>
            <p:ph type="dt" sz="half" idx="10"/>
          </p:nvPr>
        </p:nvSpPr>
        <p:spPr/>
        <p:txBody>
          <a:bodyPr/>
          <a:lstStyle/>
          <a:p>
            <a:fld id="{A37AD04B-10FF-4801-A134-D6688E0221BA}" type="datetime1">
              <a:rPr lang="en-US" smtClean="0"/>
              <a:t>5/26/20</a:t>
            </a:fld>
            <a:endParaRPr lang="en-US"/>
          </a:p>
        </p:txBody>
      </p:sp>
      <p:sp>
        <p:nvSpPr>
          <p:cNvPr id="8" name="Footer Placeholder 7"/>
          <p:cNvSpPr>
            <a:spLocks noGrp="1"/>
          </p:cNvSpPr>
          <p:nvPr>
            <p:ph type="ftr" sz="quarter" idx="11"/>
          </p:nvPr>
        </p:nvSpPr>
        <p:spPr/>
        <p:txBody>
          <a:bodyPr/>
          <a:lstStyle/>
          <a:p>
            <a:r>
              <a:rPr lang="en-US"/>
              <a:t>CSE 373 SP 18 - Kasey Champion</a:t>
            </a:r>
          </a:p>
        </p:txBody>
      </p:sp>
      <p:sp>
        <p:nvSpPr>
          <p:cNvPr id="9" name="Slide Number Placeholder 8"/>
          <p:cNvSpPr>
            <a:spLocks noGrp="1"/>
          </p:cNvSpPr>
          <p:nvPr>
            <p:ph type="sldNum" sz="quarter" idx="12"/>
          </p:nvPr>
        </p:nvSpPr>
        <p:spPr/>
        <p:txBody>
          <a:bodyPr/>
          <a:lstStyle/>
          <a:p>
            <a:fld id="{659665DE-58FC-41F4-AC58-2C90A5E00527}" type="slidenum">
              <a:rPr lang="en-US" smtClean="0"/>
              <a:t>‹#›</a:t>
            </a:fld>
            <a:endParaRPr lang="en-US"/>
          </a:p>
        </p:txBody>
      </p:sp>
      <p:sp>
        <p:nvSpPr>
          <p:cNvPr id="11" name="Content Placeholder 2">
            <a:extLst>
              <a:ext uri="{FF2B5EF4-FFF2-40B4-BE49-F238E27FC236}">
                <a16:creationId xmlns:a16="http://schemas.microsoft.com/office/drawing/2014/main" id="{57CD2F29-FDCB-4CD4-A706-8477E063ED40}"/>
              </a:ext>
            </a:extLst>
          </p:cNvPr>
          <p:cNvSpPr>
            <a:spLocks noGrp="1"/>
          </p:cNvSpPr>
          <p:nvPr>
            <p:ph sz="half" idx="13"/>
          </p:nvPr>
        </p:nvSpPr>
        <p:spPr>
          <a:xfrm>
            <a:off x="584218" y="2096446"/>
            <a:ext cx="5397689" cy="43304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a:extLst>
              <a:ext uri="{FF2B5EF4-FFF2-40B4-BE49-F238E27FC236}">
                <a16:creationId xmlns:a16="http://schemas.microsoft.com/office/drawing/2014/main" id="{F6C8EDAC-3655-4870-AA43-44830ED94DF0}"/>
              </a:ext>
            </a:extLst>
          </p:cNvPr>
          <p:cNvSpPr>
            <a:spLocks noGrp="1"/>
          </p:cNvSpPr>
          <p:nvPr>
            <p:ph type="body" idx="14"/>
          </p:nvPr>
        </p:nvSpPr>
        <p:spPr>
          <a:xfrm>
            <a:off x="6355830" y="1531279"/>
            <a:ext cx="5397688" cy="447646"/>
          </a:xfrm>
        </p:spPr>
        <p:txBody>
          <a:bodyPr lIns="137160" rIns="137160" anchor="ctr">
            <a:normAutofit/>
          </a:bodyPr>
          <a:lstStyle>
            <a:lvl1pPr marL="0" indent="0">
              <a:spcBef>
                <a:spcPts val="0"/>
              </a:spcBef>
              <a:spcAft>
                <a:spcPts val="0"/>
              </a:spcAft>
              <a:buNone/>
              <a:defRPr lang="en-US" sz="1800" b="0" kern="1200" cap="all" baseline="0" dirty="0" smtClean="0">
                <a:solidFill>
                  <a:srgbClr val="4C3282"/>
                </a:solidFill>
                <a:latin typeface="Segoe UI" panose="020B0502040204020203" pitchFamily="34" charset="0"/>
                <a:ea typeface="+mn-ea"/>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spcAft>
                <a:spcPts val="0"/>
              </a:spcAft>
              <a:buClr>
                <a:schemeClr val="accent1"/>
              </a:buClr>
              <a:buSzPct val="100000"/>
              <a:buFont typeface="Tw Cen MT" panose="020B0602020104020603" pitchFamily="34" charset="0"/>
              <a:buNone/>
            </a:pPr>
            <a:r>
              <a:rPr lang="en-US" dirty="0"/>
              <a:t>Edit Master text styles</a:t>
            </a:r>
          </a:p>
        </p:txBody>
      </p:sp>
      <p:sp>
        <p:nvSpPr>
          <p:cNvPr id="13" name="Content Placeholder 2">
            <a:extLst>
              <a:ext uri="{FF2B5EF4-FFF2-40B4-BE49-F238E27FC236}">
                <a16:creationId xmlns:a16="http://schemas.microsoft.com/office/drawing/2014/main" id="{C6DFFB8E-9225-4B12-B4C6-960DAE3BDB96}"/>
              </a:ext>
            </a:extLst>
          </p:cNvPr>
          <p:cNvSpPr>
            <a:spLocks noGrp="1"/>
          </p:cNvSpPr>
          <p:nvPr>
            <p:ph sz="half" idx="15"/>
          </p:nvPr>
        </p:nvSpPr>
        <p:spPr>
          <a:xfrm>
            <a:off x="6364809" y="2096446"/>
            <a:ext cx="5397689" cy="43304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0103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7EC20A-4AF7-4E30-ADB3-371D26C74958}" type="datetime1">
              <a:rPr lang="en-US" smtClean="0"/>
              <a:t>5/26/20</a:t>
            </a:fld>
            <a:endParaRPr lang="en-US"/>
          </a:p>
        </p:txBody>
      </p:sp>
      <p:sp>
        <p:nvSpPr>
          <p:cNvPr id="4" name="Footer Placeholder 3"/>
          <p:cNvSpPr>
            <a:spLocks noGrp="1"/>
          </p:cNvSpPr>
          <p:nvPr>
            <p:ph type="ftr" sz="quarter" idx="11"/>
          </p:nvPr>
        </p:nvSpPr>
        <p:spPr/>
        <p:txBody>
          <a:bodyPr/>
          <a:lstStyle/>
          <a:p>
            <a:r>
              <a:rPr lang="en-US"/>
              <a:t>CSE 373 SP 18 - Kasey Champion</a:t>
            </a:r>
          </a:p>
        </p:txBody>
      </p:sp>
      <p:sp>
        <p:nvSpPr>
          <p:cNvPr id="5" name="Slide Number Placeholder 4"/>
          <p:cNvSpPr>
            <a:spLocks noGrp="1"/>
          </p:cNvSpPr>
          <p:nvPr>
            <p:ph type="sldNum" sz="quarter" idx="12"/>
          </p:nvPr>
        </p:nvSpPr>
        <p:spPr/>
        <p:txBody>
          <a:bodyPr/>
          <a:lstStyle/>
          <a:p>
            <a:fld id="{659665DE-58FC-41F4-AC58-2C90A5E00527}" type="slidenum">
              <a:rPr lang="en-US" smtClean="0"/>
              <a:t>‹#›</a:t>
            </a:fld>
            <a:endParaRPr lang="en-US"/>
          </a:p>
        </p:txBody>
      </p:sp>
    </p:spTree>
    <p:extLst>
      <p:ext uri="{BB962C8B-B14F-4D97-AF65-F5344CB8AC3E}">
        <p14:creationId xmlns:p14="http://schemas.microsoft.com/office/powerpoint/2010/main" val="875337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1216E4-2A0B-4B27-A3A8-D1D355A92CC7}" type="datetime1">
              <a:rPr lang="en-US" smtClean="0"/>
              <a:t>5/26/20</a:t>
            </a:fld>
            <a:endParaRPr lang="en-US"/>
          </a:p>
        </p:txBody>
      </p:sp>
      <p:sp>
        <p:nvSpPr>
          <p:cNvPr id="3" name="Footer Placeholder 2"/>
          <p:cNvSpPr>
            <a:spLocks noGrp="1"/>
          </p:cNvSpPr>
          <p:nvPr>
            <p:ph type="ftr" sz="quarter" idx="11"/>
          </p:nvPr>
        </p:nvSpPr>
        <p:spPr/>
        <p:txBody>
          <a:bodyPr/>
          <a:lstStyle/>
          <a:p>
            <a:r>
              <a:rPr lang="en-US"/>
              <a:t>CSE 373 SP 18 - Kasey Champion</a:t>
            </a:r>
          </a:p>
        </p:txBody>
      </p:sp>
      <p:sp>
        <p:nvSpPr>
          <p:cNvPr id="4" name="Slide Number Placeholder 3"/>
          <p:cNvSpPr>
            <a:spLocks noGrp="1"/>
          </p:cNvSpPr>
          <p:nvPr>
            <p:ph type="sldNum" sz="quarter" idx="12"/>
          </p:nvPr>
        </p:nvSpPr>
        <p:spPr/>
        <p:txBody>
          <a:bodyPr/>
          <a:lstStyle/>
          <a:p>
            <a:fld id="{659665DE-58FC-41F4-AC58-2C90A5E00527}" type="slidenum">
              <a:rPr lang="en-US" smtClean="0"/>
              <a:t>‹#›</a:t>
            </a:fld>
            <a:endParaRPr lang="en-US"/>
          </a:p>
        </p:txBody>
      </p:sp>
    </p:spTree>
    <p:extLst>
      <p:ext uri="{BB962C8B-B14F-4D97-AF65-F5344CB8AC3E}">
        <p14:creationId xmlns:p14="http://schemas.microsoft.com/office/powerpoint/2010/main" val="251561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EFF2EE2-AF54-4C36-93AD-A5D9C8C4F0E5}" type="datetime1">
              <a:rPr lang="en-US" smtClean="0"/>
              <a:t>5/26/20</a:t>
            </a:fld>
            <a:endParaRPr lang="en-US"/>
          </a:p>
        </p:txBody>
      </p:sp>
      <p:sp>
        <p:nvSpPr>
          <p:cNvPr id="6" name="Footer Placeholder 5"/>
          <p:cNvSpPr>
            <a:spLocks noGrp="1"/>
          </p:cNvSpPr>
          <p:nvPr>
            <p:ph type="ftr" sz="quarter" idx="11"/>
          </p:nvPr>
        </p:nvSpPr>
        <p:spPr/>
        <p:txBody>
          <a:bodyPr/>
          <a:lstStyle/>
          <a:p>
            <a:r>
              <a:rPr lang="en-US"/>
              <a:t>CSE 373 SP 18 - Kasey Champion</a:t>
            </a:r>
          </a:p>
        </p:txBody>
      </p:sp>
      <p:sp>
        <p:nvSpPr>
          <p:cNvPr id="7" name="Slide Number Placeholder 6"/>
          <p:cNvSpPr>
            <a:spLocks noGrp="1"/>
          </p:cNvSpPr>
          <p:nvPr>
            <p:ph type="sldNum" sz="quarter" idx="12"/>
          </p:nvPr>
        </p:nvSpPr>
        <p:spPr/>
        <p:txBody>
          <a:bodyPr/>
          <a:lstStyle/>
          <a:p>
            <a:fld id="{659665DE-58FC-41F4-AC58-2C90A5E0052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rgbClr val="4C32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797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CB2A4-11AD-445D-9449-ECE97BF7265C}"/>
              </a:ext>
            </a:extLst>
          </p:cNvPr>
          <p:cNvSpPr>
            <a:spLocks noGrp="1"/>
          </p:cNvSpPr>
          <p:nvPr>
            <p:ph type="title" hasCustomPrompt="1"/>
          </p:nvPr>
        </p:nvSpPr>
        <p:spPr>
          <a:xfrm>
            <a:off x="3315881" y="3446573"/>
            <a:ext cx="5590283" cy="1014667"/>
          </a:xfrm>
        </p:spPr>
        <p:txBody>
          <a:bodyPr/>
          <a:lstStyle>
            <a:lvl1pPr algn="ctr">
              <a:defRPr cap="none" baseline="0"/>
            </a:lvl1pPr>
          </a:lstStyle>
          <a:p>
            <a:r>
              <a:rPr lang="en-US" dirty="0"/>
              <a:t>Big Concept</a:t>
            </a:r>
          </a:p>
        </p:txBody>
      </p:sp>
      <p:sp>
        <p:nvSpPr>
          <p:cNvPr id="3" name="Date Placeholder 2">
            <a:extLst>
              <a:ext uri="{FF2B5EF4-FFF2-40B4-BE49-F238E27FC236}">
                <a16:creationId xmlns:a16="http://schemas.microsoft.com/office/drawing/2014/main" id="{E45E7B94-0CB0-48FD-9BA2-0BCEF75A76A1}"/>
              </a:ext>
            </a:extLst>
          </p:cNvPr>
          <p:cNvSpPr>
            <a:spLocks noGrp="1"/>
          </p:cNvSpPr>
          <p:nvPr>
            <p:ph type="dt" sz="half" idx="10"/>
          </p:nvPr>
        </p:nvSpPr>
        <p:spPr/>
        <p:txBody>
          <a:bodyPr/>
          <a:lstStyle/>
          <a:p>
            <a:fld id="{20B1D116-9EEC-4608-812B-930500586DFA}" type="datetime1">
              <a:rPr lang="en-US" smtClean="0"/>
              <a:t>5/26/20</a:t>
            </a:fld>
            <a:endParaRPr lang="en-US"/>
          </a:p>
        </p:txBody>
      </p:sp>
      <p:sp>
        <p:nvSpPr>
          <p:cNvPr id="4" name="Footer Placeholder 3">
            <a:extLst>
              <a:ext uri="{FF2B5EF4-FFF2-40B4-BE49-F238E27FC236}">
                <a16:creationId xmlns:a16="http://schemas.microsoft.com/office/drawing/2014/main" id="{F7BA529F-BA16-4C50-8761-34379098BF40}"/>
              </a:ext>
            </a:extLst>
          </p:cNvPr>
          <p:cNvSpPr>
            <a:spLocks noGrp="1"/>
          </p:cNvSpPr>
          <p:nvPr>
            <p:ph type="ftr" sz="quarter" idx="11"/>
          </p:nvPr>
        </p:nvSpPr>
        <p:spPr/>
        <p:txBody>
          <a:bodyPr/>
          <a:lstStyle/>
          <a:p>
            <a:r>
              <a:rPr lang="en-US"/>
              <a:t>CSE 373 SP 18 - Kasey Champion</a:t>
            </a:r>
            <a:endParaRPr lang="en-US" dirty="0"/>
          </a:p>
        </p:txBody>
      </p:sp>
      <p:sp>
        <p:nvSpPr>
          <p:cNvPr id="5" name="Slide Number Placeholder 4">
            <a:extLst>
              <a:ext uri="{FF2B5EF4-FFF2-40B4-BE49-F238E27FC236}">
                <a16:creationId xmlns:a16="http://schemas.microsoft.com/office/drawing/2014/main" id="{8E838C27-C210-4D9C-AB83-9BF54E32912E}"/>
              </a:ext>
            </a:extLst>
          </p:cNvPr>
          <p:cNvSpPr>
            <a:spLocks noGrp="1"/>
          </p:cNvSpPr>
          <p:nvPr>
            <p:ph type="sldNum" sz="quarter" idx="12"/>
          </p:nvPr>
        </p:nvSpPr>
        <p:spPr/>
        <p:txBody>
          <a:bodyPr/>
          <a:lstStyle/>
          <a:p>
            <a:fld id="{659665DE-58FC-41F4-AC58-2C90A5E00527}" type="slidenum">
              <a:rPr lang="en-US" smtClean="0"/>
              <a:pPr/>
              <a:t>‹#›</a:t>
            </a:fld>
            <a:endParaRPr lang="en-US"/>
          </a:p>
        </p:txBody>
      </p:sp>
      <p:cxnSp>
        <p:nvCxnSpPr>
          <p:cNvPr id="21" name="Straight Connector 20">
            <a:extLst>
              <a:ext uri="{FF2B5EF4-FFF2-40B4-BE49-F238E27FC236}">
                <a16:creationId xmlns:a16="http://schemas.microsoft.com/office/drawing/2014/main" id="{C067791F-5EAB-433C-8512-E3D8B5FEA33C}"/>
              </a:ext>
            </a:extLst>
          </p:cNvPr>
          <p:cNvCxnSpPr/>
          <p:nvPr userDrawn="1"/>
        </p:nvCxnSpPr>
        <p:spPr>
          <a:xfrm>
            <a:off x="138752" y="1917510"/>
            <a:ext cx="11914495" cy="0"/>
          </a:xfrm>
          <a:prstGeom prst="line">
            <a:avLst/>
          </a:prstGeom>
          <a:ln w="19050">
            <a:solidFill>
              <a:srgbClr val="D8D8D8"/>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19FC5ADD-7CD5-4855-8137-142378EFA26D}"/>
              </a:ext>
            </a:extLst>
          </p:cNvPr>
          <p:cNvGrpSpPr/>
          <p:nvPr userDrawn="1"/>
        </p:nvGrpSpPr>
        <p:grpSpPr>
          <a:xfrm>
            <a:off x="4736398" y="555634"/>
            <a:ext cx="2723751" cy="2723751"/>
            <a:chOff x="4360460" y="449353"/>
            <a:chExt cx="3282287" cy="3282287"/>
          </a:xfrm>
        </p:grpSpPr>
        <p:sp>
          <p:nvSpPr>
            <p:cNvPr id="6" name="Oval 5">
              <a:extLst>
                <a:ext uri="{FF2B5EF4-FFF2-40B4-BE49-F238E27FC236}">
                  <a16:creationId xmlns:a16="http://schemas.microsoft.com/office/drawing/2014/main" id="{161030CC-581E-4D1E-9ACA-A92F5BB6C0CB}"/>
                </a:ext>
              </a:extLst>
            </p:cNvPr>
            <p:cNvSpPr/>
            <p:nvPr userDrawn="1"/>
          </p:nvSpPr>
          <p:spPr>
            <a:xfrm>
              <a:off x="4360460" y="449353"/>
              <a:ext cx="3282287" cy="3282287"/>
            </a:xfrm>
            <a:prstGeom prst="ellipse">
              <a:avLst/>
            </a:prstGeom>
            <a:solidFill>
              <a:srgbClr val="B6A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Shape 822">
              <a:extLst>
                <a:ext uri="{FF2B5EF4-FFF2-40B4-BE49-F238E27FC236}">
                  <a16:creationId xmlns:a16="http://schemas.microsoft.com/office/drawing/2014/main" id="{9662AC8F-8502-4CF6-87AC-2CB7EFEBC5CD}"/>
                </a:ext>
              </a:extLst>
            </p:cNvPr>
            <p:cNvGrpSpPr/>
            <p:nvPr userDrawn="1"/>
          </p:nvGrpSpPr>
          <p:grpSpPr>
            <a:xfrm>
              <a:off x="4868910" y="1003939"/>
              <a:ext cx="2265387" cy="2173113"/>
              <a:chOff x="5233525" y="4954450"/>
              <a:chExt cx="538275" cy="516350"/>
            </a:xfrm>
          </p:grpSpPr>
          <p:sp>
            <p:nvSpPr>
              <p:cNvPr id="8" name="Shape 823">
                <a:extLst>
                  <a:ext uri="{FF2B5EF4-FFF2-40B4-BE49-F238E27FC236}">
                    <a16:creationId xmlns:a16="http://schemas.microsoft.com/office/drawing/2014/main" id="{915C32CE-F54C-4A91-A795-5F6EE0E2C310}"/>
                  </a:ext>
                </a:extLst>
              </p:cNvPr>
              <p:cNvSpPr/>
              <p:nvPr/>
            </p:nvSpPr>
            <p:spPr>
              <a:xfrm>
                <a:off x="5637825" y="4954450"/>
                <a:ext cx="89525" cy="89525"/>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824">
                <a:extLst>
                  <a:ext uri="{FF2B5EF4-FFF2-40B4-BE49-F238E27FC236}">
                    <a16:creationId xmlns:a16="http://schemas.microsoft.com/office/drawing/2014/main" id="{25663F7D-C889-439B-A68E-97D8B29147A8}"/>
                  </a:ext>
                </a:extLst>
              </p:cNvPr>
              <p:cNvSpPr/>
              <p:nvPr/>
            </p:nvSpPr>
            <p:spPr>
              <a:xfrm>
                <a:off x="5323025" y="4980625"/>
                <a:ext cx="88925" cy="88925"/>
              </a:xfrm>
              <a:custGeom>
                <a:avLst/>
                <a:gdLst/>
                <a:ahLst/>
                <a:cxnLst/>
                <a:rect l="0" t="0" r="0" b="0"/>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825">
                <a:extLst>
                  <a:ext uri="{FF2B5EF4-FFF2-40B4-BE49-F238E27FC236}">
                    <a16:creationId xmlns:a16="http://schemas.microsoft.com/office/drawing/2014/main" id="{5C225417-5386-4CF0-A050-D547324972FC}"/>
                  </a:ext>
                </a:extLst>
              </p:cNvPr>
              <p:cNvSpPr/>
              <p:nvPr/>
            </p:nvSpPr>
            <p:spPr>
              <a:xfrm>
                <a:off x="5233525" y="5255225"/>
                <a:ext cx="89525" cy="89525"/>
              </a:xfrm>
              <a:custGeom>
                <a:avLst/>
                <a:gdLst/>
                <a:ahLst/>
                <a:cxnLst/>
                <a:rect l="0" t="0" r="0" b="0"/>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826">
                <a:extLst>
                  <a:ext uri="{FF2B5EF4-FFF2-40B4-BE49-F238E27FC236}">
                    <a16:creationId xmlns:a16="http://schemas.microsoft.com/office/drawing/2014/main" id="{F2B2177A-3C1C-4737-A983-B5086B44BAC9}"/>
                  </a:ext>
                </a:extLst>
              </p:cNvPr>
              <p:cNvSpPr/>
              <p:nvPr/>
            </p:nvSpPr>
            <p:spPr>
              <a:xfrm>
                <a:off x="5453325" y="5382475"/>
                <a:ext cx="88925" cy="88325"/>
              </a:xfrm>
              <a:custGeom>
                <a:avLst/>
                <a:gdLst/>
                <a:ahLst/>
                <a:cxnLst/>
                <a:rect l="0" t="0" r="0" b="0"/>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827">
                <a:extLst>
                  <a:ext uri="{FF2B5EF4-FFF2-40B4-BE49-F238E27FC236}">
                    <a16:creationId xmlns:a16="http://schemas.microsoft.com/office/drawing/2014/main" id="{065E0883-FD56-4990-A3BA-7394FB6E3D9D}"/>
                  </a:ext>
                </a:extLst>
              </p:cNvPr>
              <p:cNvSpPr/>
              <p:nvPr/>
            </p:nvSpPr>
            <p:spPr>
              <a:xfrm>
                <a:off x="5682875" y="5188875"/>
                <a:ext cx="88925" cy="89525"/>
              </a:xfrm>
              <a:custGeom>
                <a:avLst/>
                <a:gdLst/>
                <a:ahLst/>
                <a:cxnLst/>
                <a:rect l="0" t="0" r="0" b="0"/>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828">
                <a:extLst>
                  <a:ext uri="{FF2B5EF4-FFF2-40B4-BE49-F238E27FC236}">
                    <a16:creationId xmlns:a16="http://schemas.microsoft.com/office/drawing/2014/main" id="{C497A5ED-CCEE-4F09-A7B4-7079C57F1DC1}"/>
                  </a:ext>
                </a:extLst>
              </p:cNvPr>
              <p:cNvSpPr/>
              <p:nvPr/>
            </p:nvSpPr>
            <p:spPr>
              <a:xfrm>
                <a:off x="5411925" y="5110925"/>
                <a:ext cx="188775" cy="189400"/>
              </a:xfrm>
              <a:custGeom>
                <a:avLst/>
                <a:gdLst/>
                <a:ahLst/>
                <a:cxnLst/>
                <a:rect l="0" t="0" r="0" b="0"/>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829">
                <a:extLst>
                  <a:ext uri="{FF2B5EF4-FFF2-40B4-BE49-F238E27FC236}">
                    <a16:creationId xmlns:a16="http://schemas.microsoft.com/office/drawing/2014/main" id="{D8CBE5C1-1916-4EF1-B9E9-DC5E58DE62C4}"/>
                  </a:ext>
                </a:extLst>
              </p:cNvPr>
              <p:cNvSpPr/>
              <p:nvPr/>
            </p:nvSpPr>
            <p:spPr>
              <a:xfrm>
                <a:off x="5367475" y="5025075"/>
                <a:ext cx="81600" cy="105975"/>
              </a:xfrm>
              <a:custGeom>
                <a:avLst/>
                <a:gdLst/>
                <a:ahLst/>
                <a:cxnLst/>
                <a:rect l="0" t="0" r="0" b="0"/>
                <a:pathLst>
                  <a:path w="3264" h="4239" fill="none" extrusionOk="0">
                    <a:moveTo>
                      <a:pt x="0" y="1"/>
                    </a:moveTo>
                    <a:lnTo>
                      <a:pt x="3264" y="4238"/>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830">
                <a:extLst>
                  <a:ext uri="{FF2B5EF4-FFF2-40B4-BE49-F238E27FC236}">
                    <a16:creationId xmlns:a16="http://schemas.microsoft.com/office/drawing/2014/main" id="{BB37530B-08B3-4205-8A08-E876EE3F9FBE}"/>
                  </a:ext>
                </a:extLst>
              </p:cNvPr>
              <p:cNvSpPr/>
              <p:nvPr/>
            </p:nvSpPr>
            <p:spPr>
              <a:xfrm>
                <a:off x="5567800" y="4999500"/>
                <a:ext cx="115100" cy="133975"/>
              </a:xfrm>
              <a:custGeom>
                <a:avLst/>
                <a:gdLst/>
                <a:ahLst/>
                <a:cxnLst/>
                <a:rect l="0" t="0" r="0" b="0"/>
                <a:pathLst>
                  <a:path w="4604" h="5359" fill="none" extrusionOk="0">
                    <a:moveTo>
                      <a:pt x="0" y="5359"/>
                    </a:moveTo>
                    <a:lnTo>
                      <a:pt x="4603" y="1"/>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831">
                <a:extLst>
                  <a:ext uri="{FF2B5EF4-FFF2-40B4-BE49-F238E27FC236}">
                    <a16:creationId xmlns:a16="http://schemas.microsoft.com/office/drawing/2014/main" id="{14DEB002-C856-4D51-9E3F-42951B8C7A10}"/>
                  </a:ext>
                </a:extLst>
              </p:cNvPr>
              <p:cNvSpPr/>
              <p:nvPr/>
            </p:nvSpPr>
            <p:spPr>
              <a:xfrm>
                <a:off x="5600075" y="5217475"/>
                <a:ext cx="127275" cy="16475"/>
              </a:xfrm>
              <a:custGeom>
                <a:avLst/>
                <a:gdLst/>
                <a:ahLst/>
                <a:cxnLst/>
                <a:rect l="0" t="0" r="0" b="0"/>
                <a:pathLst>
                  <a:path w="5091" h="659" fill="none" extrusionOk="0">
                    <a:moveTo>
                      <a:pt x="5090" y="658"/>
                    </a:moveTo>
                    <a:lnTo>
                      <a:pt x="0" y="1"/>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832">
                <a:extLst>
                  <a:ext uri="{FF2B5EF4-FFF2-40B4-BE49-F238E27FC236}">
                    <a16:creationId xmlns:a16="http://schemas.microsoft.com/office/drawing/2014/main" id="{5B5D5E96-C594-4AB6-9DF5-2ED8F56CCF52}"/>
                  </a:ext>
                </a:extLst>
              </p:cNvPr>
              <p:cNvSpPr/>
              <p:nvPr/>
            </p:nvSpPr>
            <p:spPr>
              <a:xfrm>
                <a:off x="5497775" y="5299675"/>
                <a:ext cx="4900" cy="126675"/>
              </a:xfrm>
              <a:custGeom>
                <a:avLst/>
                <a:gdLst/>
                <a:ahLst/>
                <a:cxnLst/>
                <a:rect l="0" t="0" r="0" b="0"/>
                <a:pathLst>
                  <a:path w="196" h="5067" fill="none" extrusionOk="0">
                    <a:moveTo>
                      <a:pt x="0" y="5067"/>
                    </a:moveTo>
                    <a:lnTo>
                      <a:pt x="195" y="1"/>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 name="Shape 833">
                <a:extLst>
                  <a:ext uri="{FF2B5EF4-FFF2-40B4-BE49-F238E27FC236}">
                    <a16:creationId xmlns:a16="http://schemas.microsoft.com/office/drawing/2014/main" id="{3FC3F998-CA08-40F4-81A5-CEC994EBBF42}"/>
                  </a:ext>
                </a:extLst>
              </p:cNvPr>
              <p:cNvSpPr/>
              <p:nvPr/>
            </p:nvSpPr>
            <p:spPr>
              <a:xfrm>
                <a:off x="5277975" y="5241825"/>
                <a:ext cx="141275" cy="58500"/>
              </a:xfrm>
              <a:custGeom>
                <a:avLst/>
                <a:gdLst/>
                <a:ahLst/>
                <a:cxnLst/>
                <a:rect l="0" t="0" r="0" b="0"/>
                <a:pathLst>
                  <a:path w="5651" h="2340" fill="none" extrusionOk="0">
                    <a:moveTo>
                      <a:pt x="0" y="2339"/>
                    </a:moveTo>
                    <a:lnTo>
                      <a:pt x="5651" y="1"/>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sp>
        <p:nvSpPr>
          <p:cNvPr id="23" name="Text Placeholder 2">
            <a:extLst>
              <a:ext uri="{FF2B5EF4-FFF2-40B4-BE49-F238E27FC236}">
                <a16:creationId xmlns:a16="http://schemas.microsoft.com/office/drawing/2014/main" id="{9C05CDBC-229D-45E2-B2F9-9037D7DF9793}"/>
              </a:ext>
            </a:extLst>
          </p:cNvPr>
          <p:cNvSpPr>
            <a:spLocks noGrp="1"/>
          </p:cNvSpPr>
          <p:nvPr>
            <p:ph type="body" idx="1"/>
          </p:nvPr>
        </p:nvSpPr>
        <p:spPr>
          <a:xfrm>
            <a:off x="3315880" y="4628428"/>
            <a:ext cx="5590283" cy="1463040"/>
          </a:xfrm>
        </p:spPr>
        <p:txBody>
          <a:bodyPr lIns="91440" rIns="91440" anchor="t">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24" name="Rectangle 23">
            <a:extLst>
              <a:ext uri="{FF2B5EF4-FFF2-40B4-BE49-F238E27FC236}">
                <a16:creationId xmlns:a16="http://schemas.microsoft.com/office/drawing/2014/main" id="{4D812236-1A32-4FE2-AB5A-F8F998D835F3}"/>
              </a:ext>
            </a:extLst>
          </p:cNvPr>
          <p:cNvSpPr/>
          <p:nvPr userDrawn="1"/>
        </p:nvSpPr>
        <p:spPr>
          <a:xfrm>
            <a:off x="272955" y="0"/>
            <a:ext cx="423081" cy="1562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DFB8EB76-3B7A-4486-95E5-0316680FFD7E}"/>
              </a:ext>
            </a:extLst>
          </p:cNvPr>
          <p:cNvCxnSpPr>
            <a:cxnSpLocks/>
          </p:cNvCxnSpPr>
          <p:nvPr userDrawn="1"/>
        </p:nvCxnSpPr>
        <p:spPr>
          <a:xfrm>
            <a:off x="3315880" y="4545974"/>
            <a:ext cx="5590283" cy="0"/>
          </a:xfrm>
          <a:prstGeom prst="line">
            <a:avLst/>
          </a:prstGeom>
          <a:ln w="19050">
            <a:solidFill>
              <a:srgbClr val="4C32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533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239" y="263276"/>
            <a:ext cx="11187259" cy="101466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75240" y="1463857"/>
            <a:ext cx="11187258" cy="4845504"/>
          </a:xfrm>
          <a:prstGeom prst="rect">
            <a:avLst/>
          </a:prstGeom>
        </p:spPr>
        <p:txBody>
          <a:bodyPr vert="horz" lIns="45720" tIns="45720" rIns="4572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75240" y="6544402"/>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Segoe UI Light" panose="020B0502040204020203" pitchFamily="34" charset="0"/>
                <a:cs typeface="Segoe UI Light" panose="020B0502040204020203" pitchFamily="34" charset="0"/>
              </a:defRPr>
            </a:lvl1pPr>
          </a:lstStyle>
          <a:p>
            <a:fld id="{20B1D116-9EEC-4608-812B-930500586DFA}" type="datetime1">
              <a:rPr lang="en-US" smtClean="0"/>
              <a:t>5/26/20</a:t>
            </a:fld>
            <a:endParaRPr lang="en-US"/>
          </a:p>
        </p:txBody>
      </p:sp>
      <p:sp>
        <p:nvSpPr>
          <p:cNvPr id="5" name="Footer Placeholder 4"/>
          <p:cNvSpPr>
            <a:spLocks noGrp="1"/>
          </p:cNvSpPr>
          <p:nvPr>
            <p:ph type="ftr" sz="quarter" idx="3"/>
          </p:nvPr>
        </p:nvSpPr>
        <p:spPr>
          <a:xfrm>
            <a:off x="5715301" y="6521027"/>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Segoe UI Light" panose="020B0502040204020203" pitchFamily="34" charset="0"/>
                <a:cs typeface="Segoe UI Light" panose="020B0502040204020203" pitchFamily="34" charset="0"/>
              </a:defRPr>
            </a:lvl1pPr>
          </a:lstStyle>
          <a:p>
            <a:r>
              <a:rPr lang="en-US"/>
              <a:t>CSE 373 SP 18 - Kasey Champion</a:t>
            </a:r>
            <a:endParaRPr lang="en-US" dirty="0"/>
          </a:p>
        </p:txBody>
      </p:sp>
      <p:sp>
        <p:nvSpPr>
          <p:cNvPr id="6" name="Slide Number Placeholder 5"/>
          <p:cNvSpPr>
            <a:spLocks noGrp="1"/>
          </p:cNvSpPr>
          <p:nvPr>
            <p:ph type="sldNum" sz="quarter" idx="4"/>
          </p:nvPr>
        </p:nvSpPr>
        <p:spPr>
          <a:xfrm>
            <a:off x="11681670" y="6521027"/>
            <a:ext cx="421923" cy="274320"/>
          </a:xfrm>
          <a:prstGeom prst="rect">
            <a:avLst/>
          </a:prstGeom>
        </p:spPr>
        <p:txBody>
          <a:bodyPr vert="horz" lIns="91440" tIns="45720" rIns="91440" bIns="45720" rtlCol="0" anchor="ctr"/>
          <a:lstStyle>
            <a:lvl1pPr algn="r">
              <a:defRPr sz="1000">
                <a:solidFill>
                  <a:schemeClr val="tx1">
                    <a:lumMod val="95000"/>
                    <a:lumOff val="5000"/>
                  </a:schemeClr>
                </a:solidFill>
                <a:latin typeface="Segoe UI Light" panose="020B0502040204020203" pitchFamily="34" charset="0"/>
                <a:cs typeface="Segoe UI Light" panose="020B0502040204020203" pitchFamily="34" charset="0"/>
              </a:defRPr>
            </a:lvl1pPr>
          </a:lstStyle>
          <a:p>
            <a:fld id="{659665DE-58FC-41F4-AC58-2C90A5E00527}" type="slidenum">
              <a:rPr lang="en-US" smtClean="0"/>
              <a:pPr/>
              <a:t>‹#›</a:t>
            </a:fld>
            <a:endParaRPr lang="en-US"/>
          </a:p>
        </p:txBody>
      </p:sp>
      <p:cxnSp>
        <p:nvCxnSpPr>
          <p:cNvPr id="7" name="Straight Connector 6"/>
          <p:cNvCxnSpPr>
            <a:cxnSpLocks/>
          </p:cNvCxnSpPr>
          <p:nvPr/>
        </p:nvCxnSpPr>
        <p:spPr>
          <a:xfrm flipV="1">
            <a:off x="429491" y="172390"/>
            <a:ext cx="0" cy="1196439"/>
          </a:xfrm>
          <a:prstGeom prst="line">
            <a:avLst/>
          </a:prstGeom>
          <a:ln w="19050">
            <a:solidFill>
              <a:srgbClr val="4C32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8148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 id="2147483672" r:id="rId11"/>
  </p:sldLayoutIdLst>
  <p:hf hdr="0" dt="0"/>
  <p:txStyles>
    <p:titleStyle>
      <a:lvl1pPr algn="l" defTabSz="914400" rtl="0" eaLnBrk="1" latinLnBrk="0" hangingPunct="1">
        <a:lnSpc>
          <a:spcPct val="80000"/>
        </a:lnSpc>
        <a:spcBef>
          <a:spcPct val="0"/>
        </a:spcBef>
        <a:buNone/>
        <a:defRPr sz="4400" kern="1200" cap="none" spc="100" baseline="0">
          <a:solidFill>
            <a:schemeClr val="tx1">
              <a:lumMod val="95000"/>
              <a:lumOff val="5000"/>
            </a:schemeClr>
          </a:solidFill>
          <a:latin typeface="Segoe UI" panose="020B0502040204020203" pitchFamily="34" charset="0"/>
          <a:ea typeface="+mj-ea"/>
          <a:cs typeface="Segoe UI" panose="020B0502040204020203"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Segoe UI Semilight" panose="020B0402040204020203" pitchFamily="34" charset="0"/>
          <a:ea typeface="+mn-ea"/>
          <a:cs typeface="Segoe UI Semilight" panose="020B0402040204020203" pitchFamily="34" charset="0"/>
        </a:defRPr>
      </a:lvl1pPr>
      <a:lvl2pPr marL="265176"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2pPr>
      <a:lvl3pPr marL="448056"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3pPr>
      <a:lvl4pPr marL="59436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4pPr>
      <a:lvl5pPr marL="77724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10.tif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1.tiff"/></Relationships>
</file>

<file path=ppt/slides/_rels/slide37.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10.tif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1.tiff"/></Relationships>
</file>

<file path=ppt/slides/_rels/slide38.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10.tif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1.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en.wikipedia.org/wiki/Random-access_memory"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7.tiff"/><Relationship Id="rId7"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2.tiff"/></Relationships>
</file>

<file path=ppt/slides/_rels/slide4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tiff"/><Relationship Id="rId7"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6.png"/><Relationship Id="rId4" Type="http://schemas.openxmlformats.org/officeDocument/2006/relationships/image" Target="../media/image12.tiff"/><Relationship Id="rId9" Type="http://schemas.openxmlformats.org/officeDocument/2006/relationships/image" Target="../media/image10.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tiff"/><Relationship Id="rId7"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6.png"/><Relationship Id="rId4" Type="http://schemas.openxmlformats.org/officeDocument/2006/relationships/image" Target="../media/image12.tiff"/><Relationship Id="rId9" Type="http://schemas.openxmlformats.org/officeDocument/2006/relationships/image" Target="../media/image10.tiff"/></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repl.it/repls/MistyroseLinedTransformation"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hg.openjdk.java.net/jdk8/jdk8/jdk/file/687fd7c7986d/src/share/classes/java/util/HashMap.java"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stackoverflow.com/questions/12019434/why-did-the-language-designers-of-java-preferred-chaining-over-open-addressing-f"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fpnE6UAfbtU" TargetMode="External"/><Relationship Id="rId2" Type="http://schemas.openxmlformats.org/officeDocument/2006/relationships/hyperlink" Target="https://medium.com/@adamzerner/spatial-and-temporal-locality-for-dummies-b080f2799dd"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youtube.com/watch?v=fpnE6UAfbtU" TargetMode="Externa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B674C-AD1D-4C9D-88D4-76616DF5B22C}"/>
              </a:ext>
            </a:extLst>
          </p:cNvPr>
          <p:cNvSpPr>
            <a:spLocks noGrp="1"/>
          </p:cNvSpPr>
          <p:nvPr>
            <p:ph type="ctrTitle"/>
          </p:nvPr>
        </p:nvSpPr>
        <p:spPr/>
        <p:txBody>
          <a:bodyPr/>
          <a:lstStyle/>
          <a:p>
            <a:r>
              <a:rPr lang="en-US" dirty="0"/>
              <a:t>Lecture 23: Intro to Memory and Caching</a:t>
            </a:r>
          </a:p>
        </p:txBody>
      </p:sp>
      <p:sp>
        <p:nvSpPr>
          <p:cNvPr id="3" name="Subtitle 2">
            <a:extLst>
              <a:ext uri="{FF2B5EF4-FFF2-40B4-BE49-F238E27FC236}">
                <a16:creationId xmlns:a16="http://schemas.microsoft.com/office/drawing/2014/main" id="{FA5873D0-155C-4A49-BE31-7C26918C8D34}"/>
              </a:ext>
            </a:extLst>
          </p:cNvPr>
          <p:cNvSpPr>
            <a:spLocks noGrp="1"/>
          </p:cNvSpPr>
          <p:nvPr>
            <p:ph type="subTitle" idx="1"/>
          </p:nvPr>
        </p:nvSpPr>
        <p:spPr/>
        <p:txBody>
          <a:bodyPr/>
          <a:lstStyle/>
          <a:p>
            <a:r>
              <a:rPr lang="en-US" dirty="0"/>
              <a:t>CSE 373: Data Structures and Algorithms</a:t>
            </a:r>
          </a:p>
        </p:txBody>
      </p:sp>
      <p:sp>
        <p:nvSpPr>
          <p:cNvPr id="4" name="Footer Placeholder 3">
            <a:extLst>
              <a:ext uri="{FF2B5EF4-FFF2-40B4-BE49-F238E27FC236}">
                <a16:creationId xmlns:a16="http://schemas.microsoft.com/office/drawing/2014/main" id="{7C0660B4-D96C-4E54-B1D6-38FFCDBB589D}"/>
              </a:ext>
            </a:extLst>
          </p:cNvPr>
          <p:cNvSpPr>
            <a:spLocks noGrp="1"/>
          </p:cNvSpPr>
          <p:nvPr>
            <p:ph type="ftr" sz="quarter" idx="11"/>
          </p:nvPr>
        </p:nvSpPr>
        <p:spPr/>
        <p:txBody>
          <a:bodyPr/>
          <a:lstStyle/>
          <a:p>
            <a:r>
              <a:rPr lang="en-US" dirty="0"/>
              <a:t>CSE 373 19 SP - Kasey Champion</a:t>
            </a:r>
          </a:p>
        </p:txBody>
      </p:sp>
      <p:sp>
        <p:nvSpPr>
          <p:cNvPr id="5" name="Slide Number Placeholder 4">
            <a:extLst>
              <a:ext uri="{FF2B5EF4-FFF2-40B4-BE49-F238E27FC236}">
                <a16:creationId xmlns:a16="http://schemas.microsoft.com/office/drawing/2014/main" id="{87ADF771-CBF5-4810-A04A-36DE8C4CCBCE}"/>
              </a:ext>
            </a:extLst>
          </p:cNvPr>
          <p:cNvSpPr>
            <a:spLocks noGrp="1"/>
          </p:cNvSpPr>
          <p:nvPr>
            <p:ph type="sldNum" sz="quarter" idx="12"/>
          </p:nvPr>
        </p:nvSpPr>
        <p:spPr/>
        <p:txBody>
          <a:bodyPr/>
          <a:lstStyle/>
          <a:p>
            <a:fld id="{659665DE-58FC-41F4-AC58-2C90A5E00527}" type="slidenum">
              <a:rPr lang="en-US" smtClean="0"/>
              <a:t>1</a:t>
            </a:fld>
            <a:endParaRPr lang="en-US"/>
          </a:p>
        </p:txBody>
      </p:sp>
    </p:spTree>
    <p:extLst>
      <p:ext uri="{BB962C8B-B14F-4D97-AF65-F5344CB8AC3E}">
        <p14:creationId xmlns:p14="http://schemas.microsoft.com/office/powerpoint/2010/main" val="2498527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1265-19B9-9B44-A51C-9DBB3CBAEC7D}"/>
              </a:ext>
            </a:extLst>
          </p:cNvPr>
          <p:cNvSpPr>
            <a:spLocks noGrp="1"/>
          </p:cNvSpPr>
          <p:nvPr>
            <p:ph type="title"/>
          </p:nvPr>
        </p:nvSpPr>
        <p:spPr/>
        <p:txBody>
          <a:bodyPr/>
          <a:lstStyle/>
          <a:p>
            <a:r>
              <a:rPr lang="en-US" dirty="0"/>
              <a:t>Roadmap</a:t>
            </a:r>
          </a:p>
        </p:txBody>
      </p:sp>
      <p:sp>
        <p:nvSpPr>
          <p:cNvPr id="3" name="Content Placeholder 2">
            <a:extLst>
              <a:ext uri="{FF2B5EF4-FFF2-40B4-BE49-F238E27FC236}">
                <a16:creationId xmlns:a16="http://schemas.microsoft.com/office/drawing/2014/main" id="{1EBFBDD6-0E2E-294B-9CBD-10B55F2841E6}"/>
              </a:ext>
            </a:extLst>
          </p:cNvPr>
          <p:cNvSpPr>
            <a:spLocks noGrp="1"/>
          </p:cNvSpPr>
          <p:nvPr>
            <p:ph idx="1"/>
          </p:nvPr>
        </p:nvSpPr>
        <p:spPr/>
        <p:txBody>
          <a:bodyPr/>
          <a:lstStyle/>
          <a:p>
            <a:pPr>
              <a:buFont typeface="Wingdings" pitchFamily="2" charset="2"/>
              <a:buChar char="q"/>
            </a:pPr>
            <a:r>
              <a:rPr lang="en-US" dirty="0"/>
              <a:t> RAM</a:t>
            </a:r>
          </a:p>
          <a:p>
            <a:pPr lvl="1">
              <a:buFont typeface="Wingdings" pitchFamily="2" charset="2"/>
              <a:buChar char="q"/>
            </a:pPr>
            <a:r>
              <a:rPr lang="en-US" dirty="0"/>
              <a:t> What is RAM?</a:t>
            </a:r>
          </a:p>
          <a:p>
            <a:pPr lvl="1">
              <a:buFont typeface="Wingdings" pitchFamily="2" charset="2"/>
              <a:buChar char="q"/>
            </a:pPr>
            <a:r>
              <a:rPr lang="en-US" dirty="0"/>
              <a:t> How do our programs interact with RAM? (visually)</a:t>
            </a:r>
          </a:p>
          <a:p>
            <a:pPr lvl="2">
              <a:buFont typeface="Wingdings" pitchFamily="2" charset="2"/>
              <a:buChar char="q"/>
            </a:pPr>
            <a:r>
              <a:rPr lang="en-US" dirty="0"/>
              <a:t> arrays</a:t>
            </a:r>
          </a:p>
          <a:p>
            <a:pPr lvl="2">
              <a:buFont typeface="Wingdings" pitchFamily="2" charset="2"/>
              <a:buChar char="q"/>
            </a:pPr>
            <a:r>
              <a:rPr lang="en-US" dirty="0"/>
              <a:t> linked lists</a:t>
            </a:r>
          </a:p>
          <a:p>
            <a:pPr>
              <a:buFont typeface="Wingdings" pitchFamily="2" charset="2"/>
              <a:buChar char="q"/>
            </a:pPr>
            <a:r>
              <a:rPr lang="en-US" dirty="0"/>
              <a:t> caching</a:t>
            </a:r>
          </a:p>
          <a:p>
            <a:pPr>
              <a:buFont typeface="Wingdings" pitchFamily="2" charset="2"/>
              <a:buChar char="q"/>
            </a:pPr>
            <a:r>
              <a:rPr lang="en-US" dirty="0"/>
              <a:t> design decisions with caching in consideration</a:t>
            </a:r>
          </a:p>
          <a:p>
            <a:pPr>
              <a:buFont typeface="Wingdings" pitchFamily="2" charset="2"/>
              <a:buChar char="q"/>
            </a:pPr>
            <a:r>
              <a:rPr lang="en-US" dirty="0"/>
              <a:t> misc. vocabulary and setting up for next time</a:t>
            </a:r>
          </a:p>
          <a:p>
            <a:pPr lvl="1">
              <a:buFont typeface="Wingdings" pitchFamily="2" charset="2"/>
              <a:buChar char="q"/>
            </a:pPr>
            <a:endParaRPr lang="en-US" dirty="0"/>
          </a:p>
        </p:txBody>
      </p:sp>
      <p:sp>
        <p:nvSpPr>
          <p:cNvPr id="4" name="Footer Placeholder 3">
            <a:extLst>
              <a:ext uri="{FF2B5EF4-FFF2-40B4-BE49-F238E27FC236}">
                <a16:creationId xmlns:a16="http://schemas.microsoft.com/office/drawing/2014/main" id="{5F57781F-87AF-1E48-843F-D571D15C4BFD}"/>
              </a:ext>
            </a:extLst>
          </p:cNvPr>
          <p:cNvSpPr>
            <a:spLocks noGrp="1"/>
          </p:cNvSpPr>
          <p:nvPr>
            <p:ph type="ftr" sz="quarter" idx="11"/>
          </p:nvPr>
        </p:nvSpPr>
        <p:spPr/>
        <p:txBody>
          <a:bodyPr/>
          <a:lstStyle/>
          <a:p>
            <a:r>
              <a:rPr lang="en-US"/>
              <a:t>CSE 373 SP 18 - Kasey Champion</a:t>
            </a:r>
          </a:p>
        </p:txBody>
      </p:sp>
      <p:sp>
        <p:nvSpPr>
          <p:cNvPr id="5" name="Slide Number Placeholder 4">
            <a:extLst>
              <a:ext uri="{FF2B5EF4-FFF2-40B4-BE49-F238E27FC236}">
                <a16:creationId xmlns:a16="http://schemas.microsoft.com/office/drawing/2014/main" id="{D3E13202-7DFE-814B-9F2F-DA6E02FCF28F}"/>
              </a:ext>
            </a:extLst>
          </p:cNvPr>
          <p:cNvSpPr>
            <a:spLocks noGrp="1"/>
          </p:cNvSpPr>
          <p:nvPr>
            <p:ph type="sldNum" sz="quarter" idx="12"/>
          </p:nvPr>
        </p:nvSpPr>
        <p:spPr/>
        <p:txBody>
          <a:bodyPr/>
          <a:lstStyle/>
          <a:p>
            <a:fld id="{659665DE-58FC-41F4-AC58-2C90A5E00527}" type="slidenum">
              <a:rPr lang="en-US" smtClean="0"/>
              <a:t>10</a:t>
            </a:fld>
            <a:endParaRPr lang="en-US"/>
          </a:p>
        </p:txBody>
      </p:sp>
    </p:spTree>
    <p:extLst>
      <p:ext uri="{BB962C8B-B14F-4D97-AF65-F5344CB8AC3E}">
        <p14:creationId xmlns:p14="http://schemas.microsoft.com/office/powerpoint/2010/main" val="3257488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F80DD-AEF1-FC42-A744-1CB185541422}"/>
              </a:ext>
            </a:extLst>
          </p:cNvPr>
          <p:cNvSpPr>
            <a:spLocks noGrp="1"/>
          </p:cNvSpPr>
          <p:nvPr>
            <p:ph type="title"/>
          </p:nvPr>
        </p:nvSpPr>
        <p:spPr/>
        <p:txBody>
          <a:bodyPr/>
          <a:lstStyle/>
          <a:p>
            <a:r>
              <a:rPr lang="en-US" dirty="0"/>
              <a:t>A rough view of </a:t>
            </a:r>
            <a:r>
              <a:rPr lang="en-US" dirty="0" err="1"/>
              <a:t>int</a:t>
            </a:r>
            <a:r>
              <a:rPr lang="en-US" dirty="0"/>
              <a:t> and char data</a:t>
            </a:r>
          </a:p>
        </p:txBody>
      </p:sp>
      <p:sp>
        <p:nvSpPr>
          <p:cNvPr id="4" name="Footer Placeholder 3">
            <a:extLst>
              <a:ext uri="{FF2B5EF4-FFF2-40B4-BE49-F238E27FC236}">
                <a16:creationId xmlns:a16="http://schemas.microsoft.com/office/drawing/2014/main" id="{041C3172-351C-F142-8641-863E6943B7AD}"/>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0027F0F7-E2A8-FE49-AE7D-B6C6F8FA9AD8}"/>
              </a:ext>
            </a:extLst>
          </p:cNvPr>
          <p:cNvSpPr>
            <a:spLocks noGrp="1"/>
          </p:cNvSpPr>
          <p:nvPr>
            <p:ph type="sldNum" sz="quarter" idx="12"/>
          </p:nvPr>
        </p:nvSpPr>
        <p:spPr/>
        <p:txBody>
          <a:bodyPr/>
          <a:lstStyle/>
          <a:p>
            <a:fld id="{659665DE-58FC-41F4-AC58-2C90A5E00527}" type="slidenum">
              <a:rPr lang="en-US" smtClean="0"/>
              <a:t>11</a:t>
            </a:fld>
            <a:endParaRPr lang="en-US"/>
          </a:p>
        </p:txBody>
      </p:sp>
      <p:pic>
        <p:nvPicPr>
          <p:cNvPr id="6" name="Content Placeholder 5">
            <a:extLst>
              <a:ext uri="{FF2B5EF4-FFF2-40B4-BE49-F238E27FC236}">
                <a16:creationId xmlns:a16="http://schemas.microsoft.com/office/drawing/2014/main" id="{329B98E2-C98C-AD45-AB33-6BCB09DC338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9193" y="3698149"/>
            <a:ext cx="12590386" cy="1407501"/>
          </a:xfrm>
          <a:prstGeom prst="rect">
            <a:avLst/>
          </a:prstGeom>
        </p:spPr>
      </p:pic>
      <p:sp>
        <p:nvSpPr>
          <p:cNvPr id="7" name="TextBox 6">
            <a:extLst>
              <a:ext uri="{FF2B5EF4-FFF2-40B4-BE49-F238E27FC236}">
                <a16:creationId xmlns:a16="http://schemas.microsoft.com/office/drawing/2014/main" id="{4CE33B1C-D308-FD4F-AA14-A34B3B55D113}"/>
              </a:ext>
            </a:extLst>
          </p:cNvPr>
          <p:cNvSpPr txBox="1"/>
          <p:nvPr/>
        </p:nvSpPr>
        <p:spPr>
          <a:xfrm>
            <a:off x="1812772" y="1831109"/>
            <a:ext cx="7805058" cy="1077218"/>
          </a:xfrm>
          <a:prstGeom prst="rect">
            <a:avLst/>
          </a:prstGeom>
          <a:noFill/>
        </p:spPr>
        <p:txBody>
          <a:bodyPr wrap="square" rtlCol="0">
            <a:spAutoFit/>
          </a:bodyPr>
          <a:lstStyle/>
          <a:p>
            <a:r>
              <a:rPr lang="en-US" sz="3200" dirty="0" err="1">
                <a:latin typeface="Courier New" panose="02070309020205020404" pitchFamily="49" charset="0"/>
                <a:cs typeface="Courier New" panose="02070309020205020404" pitchFamily="49" charset="0"/>
              </a:rPr>
              <a:t>int</a:t>
            </a:r>
            <a:r>
              <a:rPr lang="en-US" sz="3200" dirty="0">
                <a:latin typeface="Courier New" panose="02070309020205020404" pitchFamily="49" charset="0"/>
                <a:cs typeface="Courier New" panose="02070309020205020404" pitchFamily="49" charset="0"/>
              </a:rPr>
              <a:t> a = 5;</a:t>
            </a:r>
          </a:p>
          <a:p>
            <a:r>
              <a:rPr lang="en-US" sz="3200" dirty="0">
                <a:latin typeface="Courier New" panose="02070309020205020404" pitchFamily="49" charset="0"/>
                <a:cs typeface="Courier New" panose="02070309020205020404" pitchFamily="49" charset="0"/>
              </a:rPr>
              <a:t>char letter = ‘z’</a:t>
            </a:r>
          </a:p>
        </p:txBody>
      </p:sp>
      <p:sp>
        <p:nvSpPr>
          <p:cNvPr id="3" name="TextBox 2">
            <a:extLst>
              <a:ext uri="{FF2B5EF4-FFF2-40B4-BE49-F238E27FC236}">
                <a16:creationId xmlns:a16="http://schemas.microsoft.com/office/drawing/2014/main" id="{136429EA-6486-8C46-9AEC-5E19F8F4B884}"/>
              </a:ext>
            </a:extLst>
          </p:cNvPr>
          <p:cNvSpPr txBox="1"/>
          <p:nvPr/>
        </p:nvSpPr>
        <p:spPr>
          <a:xfrm>
            <a:off x="3226278" y="4032567"/>
            <a:ext cx="1311216" cy="369332"/>
          </a:xfrm>
          <a:prstGeom prst="rect">
            <a:avLst/>
          </a:prstGeom>
          <a:noFill/>
        </p:spPr>
        <p:txBody>
          <a:bodyPr wrap="square" rtlCol="0">
            <a:spAutoFit/>
          </a:bodyPr>
          <a:lstStyle/>
          <a:p>
            <a:r>
              <a:rPr lang="en-US" dirty="0"/>
              <a:t>5</a:t>
            </a:r>
          </a:p>
        </p:txBody>
      </p:sp>
      <p:sp>
        <p:nvSpPr>
          <p:cNvPr id="8" name="TextBox 7">
            <a:extLst>
              <a:ext uri="{FF2B5EF4-FFF2-40B4-BE49-F238E27FC236}">
                <a16:creationId xmlns:a16="http://schemas.microsoft.com/office/drawing/2014/main" id="{19193B92-CF3C-3948-9AF1-FD3645D9EEB4}"/>
              </a:ext>
            </a:extLst>
          </p:cNvPr>
          <p:cNvSpPr txBox="1"/>
          <p:nvPr/>
        </p:nvSpPr>
        <p:spPr>
          <a:xfrm>
            <a:off x="8528011" y="4032567"/>
            <a:ext cx="276038" cy="369332"/>
          </a:xfrm>
          <a:prstGeom prst="rect">
            <a:avLst/>
          </a:prstGeom>
          <a:noFill/>
        </p:spPr>
        <p:txBody>
          <a:bodyPr wrap="none" rtlCol="0">
            <a:spAutoFit/>
          </a:bodyPr>
          <a:lstStyle/>
          <a:p>
            <a:r>
              <a:rPr lang="en-US" dirty="0"/>
              <a:t>z</a:t>
            </a:r>
          </a:p>
        </p:txBody>
      </p:sp>
      <p:sp>
        <p:nvSpPr>
          <p:cNvPr id="9" name="TextBox 8">
            <a:extLst>
              <a:ext uri="{FF2B5EF4-FFF2-40B4-BE49-F238E27FC236}">
                <a16:creationId xmlns:a16="http://schemas.microsoft.com/office/drawing/2014/main" id="{19317A89-C584-244A-8977-123CA50E56A0}"/>
              </a:ext>
            </a:extLst>
          </p:cNvPr>
          <p:cNvSpPr txBox="1"/>
          <p:nvPr/>
        </p:nvSpPr>
        <p:spPr>
          <a:xfrm>
            <a:off x="255279" y="3513483"/>
            <a:ext cx="639919" cy="369332"/>
          </a:xfrm>
          <a:prstGeom prst="rect">
            <a:avLst/>
          </a:prstGeom>
          <a:noFill/>
        </p:spPr>
        <p:txBody>
          <a:bodyPr wrap="none" rtlCol="0">
            <a:spAutoFit/>
          </a:bodyPr>
          <a:lstStyle/>
          <a:p>
            <a:r>
              <a:rPr lang="en-US" dirty="0"/>
              <a:t>RAM</a:t>
            </a:r>
          </a:p>
        </p:txBody>
      </p:sp>
    </p:spTree>
    <p:extLst>
      <p:ext uri="{BB962C8B-B14F-4D97-AF65-F5344CB8AC3E}">
        <p14:creationId xmlns:p14="http://schemas.microsoft.com/office/powerpoint/2010/main" val="25747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B0207-ED9E-7E47-BEF8-D1028BD22A47}"/>
              </a:ext>
            </a:extLst>
          </p:cNvPr>
          <p:cNvSpPr>
            <a:spLocks noGrp="1"/>
          </p:cNvSpPr>
          <p:nvPr>
            <p:ph type="title"/>
          </p:nvPr>
        </p:nvSpPr>
        <p:spPr/>
        <p:txBody>
          <a:bodyPr/>
          <a:lstStyle/>
          <a:p>
            <a:r>
              <a:rPr lang="en-US" dirty="0"/>
              <a:t>A rough view of arrays and linked lists</a:t>
            </a:r>
          </a:p>
        </p:txBody>
      </p:sp>
      <p:sp>
        <p:nvSpPr>
          <p:cNvPr id="4" name="Footer Placeholder 3">
            <a:extLst>
              <a:ext uri="{FF2B5EF4-FFF2-40B4-BE49-F238E27FC236}">
                <a16:creationId xmlns:a16="http://schemas.microsoft.com/office/drawing/2014/main" id="{0B9B15C6-4D5F-0F4B-A0C0-752BF1B32798}"/>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2B646A9C-E8AD-EA4C-B3C4-E1C5101CEF9C}"/>
              </a:ext>
            </a:extLst>
          </p:cNvPr>
          <p:cNvSpPr>
            <a:spLocks noGrp="1"/>
          </p:cNvSpPr>
          <p:nvPr>
            <p:ph type="sldNum" sz="quarter" idx="12"/>
          </p:nvPr>
        </p:nvSpPr>
        <p:spPr/>
        <p:txBody>
          <a:bodyPr/>
          <a:lstStyle/>
          <a:p>
            <a:fld id="{659665DE-58FC-41F4-AC58-2C90A5E00527}" type="slidenum">
              <a:rPr lang="en-US" smtClean="0"/>
              <a:t>12</a:t>
            </a:fld>
            <a:endParaRPr lang="en-US"/>
          </a:p>
        </p:txBody>
      </p:sp>
      <p:pic>
        <p:nvPicPr>
          <p:cNvPr id="6" name="Content Placeholder 5">
            <a:extLst>
              <a:ext uri="{FF2B5EF4-FFF2-40B4-BE49-F238E27FC236}">
                <a16:creationId xmlns:a16="http://schemas.microsoft.com/office/drawing/2014/main" id="{753E7618-46A0-D443-A58C-8BC51B3277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7148" y="2470018"/>
            <a:ext cx="8929533" cy="998248"/>
          </a:xfrm>
          <a:prstGeom prst="rect">
            <a:avLst/>
          </a:prstGeom>
        </p:spPr>
      </p:pic>
      <p:pic>
        <p:nvPicPr>
          <p:cNvPr id="7" name="Content Placeholder 5">
            <a:extLst>
              <a:ext uri="{FF2B5EF4-FFF2-40B4-BE49-F238E27FC236}">
                <a16:creationId xmlns:a16="http://schemas.microsoft.com/office/drawing/2014/main" id="{67662A56-9D3B-4B43-BBF9-36CFAEF0B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148" y="5210128"/>
            <a:ext cx="8929534" cy="998248"/>
          </a:xfrm>
          <a:prstGeom prst="rect">
            <a:avLst/>
          </a:prstGeom>
        </p:spPr>
      </p:pic>
      <p:sp>
        <p:nvSpPr>
          <p:cNvPr id="8" name="TextBox 7">
            <a:extLst>
              <a:ext uri="{FF2B5EF4-FFF2-40B4-BE49-F238E27FC236}">
                <a16:creationId xmlns:a16="http://schemas.microsoft.com/office/drawing/2014/main" id="{F0D8146B-AC36-FF4C-B95B-D3A080CCF152}"/>
              </a:ext>
            </a:extLst>
          </p:cNvPr>
          <p:cNvSpPr txBox="1"/>
          <p:nvPr/>
        </p:nvSpPr>
        <p:spPr>
          <a:xfrm>
            <a:off x="800100" y="1456162"/>
            <a:ext cx="2971800" cy="1200329"/>
          </a:xfrm>
          <a:prstGeom prst="rect">
            <a:avLst/>
          </a:prstGeom>
          <a:noFill/>
        </p:spPr>
        <p:txBody>
          <a:bodyPr wrap="square" rtlCol="0">
            <a:spAutoFit/>
          </a:bodyPr>
          <a:lstStyle/>
          <a:p>
            <a:r>
              <a:rPr lang="en-US" dirty="0" err="1"/>
              <a:t>int</a:t>
            </a:r>
            <a:r>
              <a:rPr lang="en-US" dirty="0"/>
              <a:t>[] array = new </a:t>
            </a:r>
            <a:r>
              <a:rPr lang="en-US" dirty="0" err="1"/>
              <a:t>int</a:t>
            </a:r>
            <a:r>
              <a:rPr lang="en-US" dirty="0"/>
              <a:t>[3];</a:t>
            </a:r>
          </a:p>
          <a:p>
            <a:r>
              <a:rPr lang="en-US" dirty="0"/>
              <a:t>array[0] = 3;</a:t>
            </a:r>
          </a:p>
          <a:p>
            <a:r>
              <a:rPr lang="en-US" dirty="0"/>
              <a:t>array[1] = 7;</a:t>
            </a:r>
          </a:p>
          <a:p>
            <a:r>
              <a:rPr lang="en-US" dirty="0"/>
              <a:t>array[2] = 3;</a:t>
            </a:r>
          </a:p>
        </p:txBody>
      </p:sp>
      <p:sp>
        <p:nvSpPr>
          <p:cNvPr id="9" name="TextBox 8">
            <a:extLst>
              <a:ext uri="{FF2B5EF4-FFF2-40B4-BE49-F238E27FC236}">
                <a16:creationId xmlns:a16="http://schemas.microsoft.com/office/drawing/2014/main" id="{259E9EDC-8A7F-894B-9040-CC3CAE0F3881}"/>
              </a:ext>
            </a:extLst>
          </p:cNvPr>
          <p:cNvSpPr txBox="1"/>
          <p:nvPr/>
        </p:nvSpPr>
        <p:spPr>
          <a:xfrm>
            <a:off x="947057" y="4112790"/>
            <a:ext cx="3314700" cy="923330"/>
          </a:xfrm>
          <a:prstGeom prst="rect">
            <a:avLst/>
          </a:prstGeom>
          <a:noFill/>
        </p:spPr>
        <p:txBody>
          <a:bodyPr wrap="square" rtlCol="0">
            <a:spAutoFit/>
          </a:bodyPr>
          <a:lstStyle/>
          <a:p>
            <a:r>
              <a:rPr lang="en-US" dirty="0"/>
              <a:t>Node front = new Node(3);  </a:t>
            </a:r>
          </a:p>
          <a:p>
            <a:r>
              <a:rPr lang="en-US" dirty="0" err="1"/>
              <a:t>front.next</a:t>
            </a:r>
            <a:r>
              <a:rPr lang="en-US" dirty="0"/>
              <a:t> = new Node(7);</a:t>
            </a:r>
          </a:p>
          <a:p>
            <a:r>
              <a:rPr lang="en-US" dirty="0" err="1"/>
              <a:t>front.next.next</a:t>
            </a:r>
            <a:r>
              <a:rPr lang="en-US" dirty="0"/>
              <a:t> = new Node(3);</a:t>
            </a:r>
          </a:p>
        </p:txBody>
      </p:sp>
    </p:spTree>
    <p:extLst>
      <p:ext uri="{BB962C8B-B14F-4D97-AF65-F5344CB8AC3E}">
        <p14:creationId xmlns:p14="http://schemas.microsoft.com/office/powerpoint/2010/main" val="3395004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0F156-CEBE-544E-9C01-491766469F5F}"/>
              </a:ext>
            </a:extLst>
          </p:cNvPr>
          <p:cNvSpPr>
            <a:spLocks noGrp="1"/>
          </p:cNvSpPr>
          <p:nvPr>
            <p:ph type="title"/>
          </p:nvPr>
        </p:nvSpPr>
        <p:spPr/>
        <p:txBody>
          <a:bodyPr/>
          <a:lstStyle/>
          <a:p>
            <a:r>
              <a:rPr lang="en-US" dirty="0"/>
              <a:t>Activity (1 min in the chat)</a:t>
            </a:r>
          </a:p>
        </p:txBody>
      </p:sp>
      <p:sp>
        <p:nvSpPr>
          <p:cNvPr id="3" name="Content Placeholder 2">
            <a:extLst>
              <a:ext uri="{FF2B5EF4-FFF2-40B4-BE49-F238E27FC236}">
                <a16:creationId xmlns:a16="http://schemas.microsoft.com/office/drawing/2014/main" id="{D460265F-231A-F041-BF37-3DFCD3F18457}"/>
              </a:ext>
            </a:extLst>
          </p:cNvPr>
          <p:cNvSpPr>
            <a:spLocks noGrp="1"/>
          </p:cNvSpPr>
          <p:nvPr>
            <p:ph idx="1"/>
          </p:nvPr>
        </p:nvSpPr>
        <p:spPr/>
        <p:txBody>
          <a:bodyPr/>
          <a:lstStyle/>
          <a:p>
            <a:r>
              <a:rPr lang="en-US" b="1" dirty="0"/>
              <a:t>Take 30 to think about what you remember about arrays and linked lists and how they relate to memory.  Then in the 2</a:t>
            </a:r>
            <a:r>
              <a:rPr lang="en-US" b="1" baseline="30000" dirty="0"/>
              <a:t>nd</a:t>
            </a:r>
            <a:r>
              <a:rPr lang="en-US" b="1" dirty="0"/>
              <a:t> half of 30 seconds, paste anything you recalled in the chat and we’ll go through some of them</a:t>
            </a:r>
          </a:p>
          <a:p>
            <a:r>
              <a:rPr lang="en-US" dirty="0"/>
              <a:t>If you have time, try to start thinking about what you recalled and how these data structures look in memory.</a:t>
            </a:r>
          </a:p>
          <a:p>
            <a:endParaRPr lang="en-US" dirty="0"/>
          </a:p>
          <a:p>
            <a:endParaRPr lang="en-US" dirty="0"/>
          </a:p>
        </p:txBody>
      </p:sp>
      <p:sp>
        <p:nvSpPr>
          <p:cNvPr id="4" name="Footer Placeholder 3">
            <a:extLst>
              <a:ext uri="{FF2B5EF4-FFF2-40B4-BE49-F238E27FC236}">
                <a16:creationId xmlns:a16="http://schemas.microsoft.com/office/drawing/2014/main" id="{8B111B65-7BE6-DD4B-851C-2A4E22A5A43C}"/>
              </a:ext>
            </a:extLst>
          </p:cNvPr>
          <p:cNvSpPr>
            <a:spLocks noGrp="1"/>
          </p:cNvSpPr>
          <p:nvPr>
            <p:ph type="ftr" sz="quarter" idx="11"/>
          </p:nvPr>
        </p:nvSpPr>
        <p:spPr/>
        <p:txBody>
          <a:bodyPr/>
          <a:lstStyle/>
          <a:p>
            <a:r>
              <a:rPr lang="en-US"/>
              <a:t>CSE 373 SP 18 - Kasey Champion</a:t>
            </a:r>
          </a:p>
        </p:txBody>
      </p:sp>
      <p:sp>
        <p:nvSpPr>
          <p:cNvPr id="5" name="Slide Number Placeholder 4">
            <a:extLst>
              <a:ext uri="{FF2B5EF4-FFF2-40B4-BE49-F238E27FC236}">
                <a16:creationId xmlns:a16="http://schemas.microsoft.com/office/drawing/2014/main" id="{F38FA8B7-988D-9C42-8C5B-909F32D6EB08}"/>
              </a:ext>
            </a:extLst>
          </p:cNvPr>
          <p:cNvSpPr>
            <a:spLocks noGrp="1"/>
          </p:cNvSpPr>
          <p:nvPr>
            <p:ph type="sldNum" sz="quarter" idx="12"/>
          </p:nvPr>
        </p:nvSpPr>
        <p:spPr/>
        <p:txBody>
          <a:bodyPr/>
          <a:lstStyle/>
          <a:p>
            <a:fld id="{659665DE-58FC-41F4-AC58-2C90A5E00527}" type="slidenum">
              <a:rPr lang="en-US" smtClean="0"/>
              <a:t>13</a:t>
            </a:fld>
            <a:endParaRPr lang="en-US"/>
          </a:p>
        </p:txBody>
      </p:sp>
      <p:graphicFrame>
        <p:nvGraphicFramePr>
          <p:cNvPr id="8" name="Content Placeholder 6">
            <a:extLst>
              <a:ext uri="{FF2B5EF4-FFF2-40B4-BE49-F238E27FC236}">
                <a16:creationId xmlns:a16="http://schemas.microsoft.com/office/drawing/2014/main" id="{406938C6-FBCE-D644-9D12-C83AF594EE19}"/>
              </a:ext>
            </a:extLst>
          </p:cNvPr>
          <p:cNvGraphicFramePr>
            <a:graphicFrameLocks/>
          </p:cNvGraphicFramePr>
          <p:nvPr>
            <p:extLst>
              <p:ext uri="{D42A27DB-BD31-4B8C-83A1-F6EECF244321}">
                <p14:modId xmlns:p14="http://schemas.microsoft.com/office/powerpoint/2010/main" val="564803553"/>
              </p:ext>
            </p:extLst>
          </p:nvPr>
        </p:nvGraphicFramePr>
        <p:xfrm>
          <a:off x="494412" y="3255178"/>
          <a:ext cx="11187258" cy="3421667"/>
        </p:xfrm>
        <a:graphic>
          <a:graphicData uri="http://schemas.openxmlformats.org/drawingml/2006/table">
            <a:tbl>
              <a:tblPr firstRow="1" bandRow="1">
                <a:tableStyleId>{5C22544A-7EE6-4342-B048-85BDC9FD1C3A}</a:tableStyleId>
              </a:tblPr>
              <a:tblGrid>
                <a:gridCol w="5593629">
                  <a:extLst>
                    <a:ext uri="{9D8B030D-6E8A-4147-A177-3AD203B41FA5}">
                      <a16:colId xmlns:a16="http://schemas.microsoft.com/office/drawing/2014/main" val="330597164"/>
                    </a:ext>
                  </a:extLst>
                </a:gridCol>
                <a:gridCol w="5593629">
                  <a:extLst>
                    <a:ext uri="{9D8B030D-6E8A-4147-A177-3AD203B41FA5}">
                      <a16:colId xmlns:a16="http://schemas.microsoft.com/office/drawing/2014/main" val="1062528254"/>
                    </a:ext>
                  </a:extLst>
                </a:gridCol>
              </a:tblGrid>
              <a:tr h="662072">
                <a:tc>
                  <a:txBody>
                    <a:bodyPr/>
                    <a:lstStyle/>
                    <a:p>
                      <a:pPr algn="ctr"/>
                      <a:r>
                        <a:rPr lang="en-US" sz="3600" dirty="0"/>
                        <a:t>Arrays</a:t>
                      </a:r>
                    </a:p>
                  </a:txBody>
                  <a:tcPr/>
                </a:tc>
                <a:tc>
                  <a:txBody>
                    <a:bodyPr/>
                    <a:lstStyle/>
                    <a:p>
                      <a:pPr algn="ctr"/>
                      <a:r>
                        <a:rPr lang="en-US" sz="3600" dirty="0"/>
                        <a:t>Linked Lists</a:t>
                      </a:r>
                    </a:p>
                  </a:txBody>
                  <a:tcPr/>
                </a:tc>
                <a:extLst>
                  <a:ext uri="{0D108BD9-81ED-4DB2-BD59-A6C34878D82A}">
                    <a16:rowId xmlns:a16="http://schemas.microsoft.com/office/drawing/2014/main" val="636989354"/>
                  </a:ext>
                </a:extLst>
              </a:tr>
              <a:tr h="2759595">
                <a:tc>
                  <a:txBody>
                    <a:bodyPr/>
                    <a:lstStyle/>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2490926910"/>
                  </a:ext>
                </a:extLst>
              </a:tr>
            </a:tbl>
          </a:graphicData>
        </a:graphic>
      </p:graphicFrame>
    </p:spTree>
    <p:extLst>
      <p:ext uri="{BB962C8B-B14F-4D97-AF65-F5344CB8AC3E}">
        <p14:creationId xmlns:p14="http://schemas.microsoft.com/office/powerpoint/2010/main" val="3593477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3F3EA-76D6-FC43-88E5-C41AAF9C7E3F}"/>
              </a:ext>
            </a:extLst>
          </p:cNvPr>
          <p:cNvSpPr>
            <a:spLocks noGrp="1"/>
          </p:cNvSpPr>
          <p:nvPr>
            <p:ph type="title"/>
          </p:nvPr>
        </p:nvSpPr>
        <p:spPr/>
        <p:txBody>
          <a:bodyPr/>
          <a:lstStyle/>
          <a:p>
            <a:r>
              <a:rPr lang="en-US" dirty="0"/>
              <a:t>A rough view of arrays and linked lists</a:t>
            </a:r>
          </a:p>
        </p:txBody>
      </p:sp>
      <p:graphicFrame>
        <p:nvGraphicFramePr>
          <p:cNvPr id="7" name="Content Placeholder 6">
            <a:extLst>
              <a:ext uri="{FF2B5EF4-FFF2-40B4-BE49-F238E27FC236}">
                <a16:creationId xmlns:a16="http://schemas.microsoft.com/office/drawing/2014/main" id="{29FD646E-4DF4-534A-BA7F-479DF3CE8ED6}"/>
              </a:ext>
            </a:extLst>
          </p:cNvPr>
          <p:cNvGraphicFramePr>
            <a:graphicFrameLocks noGrp="1"/>
          </p:cNvGraphicFramePr>
          <p:nvPr>
            <p:ph idx="1"/>
            <p:extLst>
              <p:ext uri="{D42A27DB-BD31-4B8C-83A1-F6EECF244321}">
                <p14:modId xmlns:p14="http://schemas.microsoft.com/office/powerpoint/2010/main" val="2700626540"/>
              </p:ext>
            </p:extLst>
          </p:nvPr>
        </p:nvGraphicFramePr>
        <p:xfrm>
          <a:off x="574675" y="1463675"/>
          <a:ext cx="11187114" cy="5071675"/>
        </p:xfrm>
        <a:graphic>
          <a:graphicData uri="http://schemas.openxmlformats.org/drawingml/2006/table">
            <a:tbl>
              <a:tblPr firstRow="1" bandRow="1">
                <a:tableStyleId>{5C22544A-7EE6-4342-B048-85BDC9FD1C3A}</a:tableStyleId>
              </a:tblPr>
              <a:tblGrid>
                <a:gridCol w="5593557">
                  <a:extLst>
                    <a:ext uri="{9D8B030D-6E8A-4147-A177-3AD203B41FA5}">
                      <a16:colId xmlns:a16="http://schemas.microsoft.com/office/drawing/2014/main" val="330597164"/>
                    </a:ext>
                  </a:extLst>
                </a:gridCol>
                <a:gridCol w="5593557">
                  <a:extLst>
                    <a:ext uri="{9D8B030D-6E8A-4147-A177-3AD203B41FA5}">
                      <a16:colId xmlns:a16="http://schemas.microsoft.com/office/drawing/2014/main" val="1062528254"/>
                    </a:ext>
                  </a:extLst>
                </a:gridCol>
              </a:tblGrid>
              <a:tr h="956875">
                <a:tc>
                  <a:txBody>
                    <a:bodyPr/>
                    <a:lstStyle/>
                    <a:p>
                      <a:pPr algn="ctr"/>
                      <a:r>
                        <a:rPr lang="en-US" sz="3600" dirty="0"/>
                        <a:t>Arrays</a:t>
                      </a:r>
                    </a:p>
                  </a:txBody>
                  <a:tcPr/>
                </a:tc>
                <a:tc>
                  <a:txBody>
                    <a:bodyPr/>
                    <a:lstStyle/>
                    <a:p>
                      <a:pPr algn="ctr"/>
                      <a:r>
                        <a:rPr lang="en-US" sz="3600" dirty="0"/>
                        <a:t>Linked Lists</a:t>
                      </a:r>
                    </a:p>
                  </a:txBody>
                  <a:tcPr/>
                </a:tc>
                <a:extLst>
                  <a:ext uri="{0D108BD9-81ED-4DB2-BD59-A6C34878D82A}">
                    <a16:rowId xmlns:a16="http://schemas.microsoft.com/office/drawing/2014/main" val="636989354"/>
                  </a:ext>
                </a:extLst>
              </a:tr>
              <a:tr h="3637350">
                <a:tc>
                  <a:txBody>
                    <a:bodyPr/>
                    <a:lstStyle/>
                    <a:p>
                      <a:pPr marL="285750" indent="-285750">
                        <a:buFontTx/>
                        <a:buChar char="-"/>
                      </a:pPr>
                      <a:r>
                        <a:rPr lang="en-US" sz="2400" dirty="0"/>
                        <a:t>Contiguous in memory</a:t>
                      </a:r>
                    </a:p>
                    <a:p>
                      <a:pPr marL="285750" indent="-285750">
                        <a:buFontTx/>
                        <a:buChar char="-"/>
                      </a:pPr>
                      <a:endParaRPr lang="en-US" sz="2400" dirty="0"/>
                    </a:p>
                    <a:p>
                      <a:pPr marL="285750" indent="-285750">
                        <a:buFontTx/>
                        <a:buChar char="-"/>
                      </a:pPr>
                      <a:r>
                        <a:rPr lang="en-US" sz="2400" dirty="0"/>
                        <a:t>Simple</a:t>
                      </a:r>
                    </a:p>
                    <a:p>
                      <a:pPr marL="285750" indent="-285750">
                        <a:buFontTx/>
                        <a:buChar char="-"/>
                      </a:pPr>
                      <a:endParaRPr lang="en-US" dirty="0"/>
                    </a:p>
                  </a:txBody>
                  <a:tcPr/>
                </a:tc>
                <a:tc>
                  <a:txBody>
                    <a:bodyPr/>
                    <a:lstStyle/>
                    <a:p>
                      <a:pPr marL="285750" indent="-285750">
                        <a:buFontTx/>
                        <a:buChar char="-"/>
                      </a:pPr>
                      <a:r>
                        <a:rPr lang="en-US" sz="2400" dirty="0"/>
                        <a:t>Each node is linked to the next, so not contiguous in memory</a:t>
                      </a:r>
                    </a:p>
                    <a:p>
                      <a:pPr marL="285750" indent="-285750">
                        <a:buFontTx/>
                        <a:buChar char="-"/>
                      </a:pPr>
                      <a:endParaRPr lang="en-US" sz="2400" dirty="0"/>
                    </a:p>
                    <a:p>
                      <a:pPr marL="285750" indent="-285750">
                        <a:buFontTx/>
                        <a:buChar char="-"/>
                      </a:pPr>
                      <a:r>
                        <a:rPr lang="en-US" sz="2400" dirty="0"/>
                        <a:t>Each node takes up more space than just the data itself – also stores pointers to the next (and </a:t>
                      </a:r>
                      <a:r>
                        <a:rPr lang="en-US" sz="2400" dirty="0" err="1"/>
                        <a:t>prev</a:t>
                      </a:r>
                      <a:r>
                        <a:rPr lang="en-US" sz="2400" dirty="0"/>
                        <a:t> if it’s doubly-linked)</a:t>
                      </a:r>
                    </a:p>
                    <a:p>
                      <a:pPr marL="285750" indent="-285750">
                        <a:buFontTx/>
                        <a:buChar char="-"/>
                      </a:pPr>
                      <a:endParaRPr lang="en-US" sz="2400" dirty="0"/>
                    </a:p>
                    <a:p>
                      <a:pPr marL="285750" indent="-285750">
                        <a:buFontTx/>
                        <a:buChar char="-"/>
                      </a:pPr>
                      <a:r>
                        <a:rPr lang="en-US" sz="2400" dirty="0"/>
                        <a:t>More flexible with memory / maybe can squeeze in nodes in places where we couldn’t have a full contiguous array of that size</a:t>
                      </a:r>
                    </a:p>
                  </a:txBody>
                  <a:tcPr/>
                </a:tc>
                <a:extLst>
                  <a:ext uri="{0D108BD9-81ED-4DB2-BD59-A6C34878D82A}">
                    <a16:rowId xmlns:a16="http://schemas.microsoft.com/office/drawing/2014/main" val="2490926910"/>
                  </a:ext>
                </a:extLst>
              </a:tr>
            </a:tbl>
          </a:graphicData>
        </a:graphic>
      </p:graphicFrame>
      <p:sp>
        <p:nvSpPr>
          <p:cNvPr id="4" name="Footer Placeholder 3">
            <a:extLst>
              <a:ext uri="{FF2B5EF4-FFF2-40B4-BE49-F238E27FC236}">
                <a16:creationId xmlns:a16="http://schemas.microsoft.com/office/drawing/2014/main" id="{53D9CA27-00A6-BF4C-8887-089D2D05946B}"/>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BF08AB2D-75CD-3C41-AFA7-5841F1306D67}"/>
              </a:ext>
            </a:extLst>
          </p:cNvPr>
          <p:cNvSpPr>
            <a:spLocks noGrp="1"/>
          </p:cNvSpPr>
          <p:nvPr>
            <p:ph type="sldNum" sz="quarter" idx="12"/>
          </p:nvPr>
        </p:nvSpPr>
        <p:spPr/>
        <p:txBody>
          <a:bodyPr/>
          <a:lstStyle/>
          <a:p>
            <a:fld id="{659665DE-58FC-41F4-AC58-2C90A5E00527}" type="slidenum">
              <a:rPr lang="en-US" smtClean="0"/>
              <a:t>14</a:t>
            </a:fld>
            <a:endParaRPr lang="en-US"/>
          </a:p>
        </p:txBody>
      </p:sp>
    </p:spTree>
    <p:extLst>
      <p:ext uri="{BB962C8B-B14F-4D97-AF65-F5344CB8AC3E}">
        <p14:creationId xmlns:p14="http://schemas.microsoft.com/office/powerpoint/2010/main" val="1529613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B0207-ED9E-7E47-BEF8-D1028BD22A47}"/>
              </a:ext>
            </a:extLst>
          </p:cNvPr>
          <p:cNvSpPr>
            <a:spLocks noGrp="1"/>
          </p:cNvSpPr>
          <p:nvPr>
            <p:ph type="title"/>
          </p:nvPr>
        </p:nvSpPr>
        <p:spPr/>
        <p:txBody>
          <a:bodyPr/>
          <a:lstStyle/>
          <a:p>
            <a:r>
              <a:rPr lang="en-US" dirty="0"/>
              <a:t>A rough view of arrays and linked lists</a:t>
            </a:r>
          </a:p>
        </p:txBody>
      </p:sp>
      <p:sp>
        <p:nvSpPr>
          <p:cNvPr id="4" name="Footer Placeholder 3">
            <a:extLst>
              <a:ext uri="{FF2B5EF4-FFF2-40B4-BE49-F238E27FC236}">
                <a16:creationId xmlns:a16="http://schemas.microsoft.com/office/drawing/2014/main" id="{0B9B15C6-4D5F-0F4B-A0C0-752BF1B32798}"/>
              </a:ext>
            </a:extLst>
          </p:cNvPr>
          <p:cNvSpPr>
            <a:spLocks noGrp="1"/>
          </p:cNvSpPr>
          <p:nvPr>
            <p:ph type="ftr" sz="quarter" idx="11"/>
          </p:nvPr>
        </p:nvSpPr>
        <p:spPr>
          <a:xfrm>
            <a:off x="5715301" y="6521027"/>
            <a:ext cx="5901459" cy="274320"/>
          </a:xfrm>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2B646A9C-E8AD-EA4C-B3C4-E1C5101CEF9C}"/>
              </a:ext>
            </a:extLst>
          </p:cNvPr>
          <p:cNvSpPr>
            <a:spLocks noGrp="1"/>
          </p:cNvSpPr>
          <p:nvPr>
            <p:ph type="sldNum" sz="quarter" idx="12"/>
          </p:nvPr>
        </p:nvSpPr>
        <p:spPr/>
        <p:txBody>
          <a:bodyPr/>
          <a:lstStyle/>
          <a:p>
            <a:fld id="{659665DE-58FC-41F4-AC58-2C90A5E00527}" type="slidenum">
              <a:rPr lang="en-US" smtClean="0"/>
              <a:t>15</a:t>
            </a:fld>
            <a:endParaRPr lang="en-US"/>
          </a:p>
        </p:txBody>
      </p:sp>
      <p:pic>
        <p:nvPicPr>
          <p:cNvPr id="6" name="Content Placeholder 5">
            <a:extLst>
              <a:ext uri="{FF2B5EF4-FFF2-40B4-BE49-F238E27FC236}">
                <a16:creationId xmlns:a16="http://schemas.microsoft.com/office/drawing/2014/main" id="{753E7618-46A0-D443-A58C-8BC51B3277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7148" y="2470018"/>
            <a:ext cx="8929533" cy="998248"/>
          </a:xfrm>
          <a:prstGeom prst="rect">
            <a:avLst/>
          </a:prstGeom>
        </p:spPr>
      </p:pic>
      <p:pic>
        <p:nvPicPr>
          <p:cNvPr id="7" name="Content Placeholder 5">
            <a:extLst>
              <a:ext uri="{FF2B5EF4-FFF2-40B4-BE49-F238E27FC236}">
                <a16:creationId xmlns:a16="http://schemas.microsoft.com/office/drawing/2014/main" id="{67662A56-9D3B-4B43-BBF9-36CFAEF0B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148" y="5210128"/>
            <a:ext cx="8929534" cy="998248"/>
          </a:xfrm>
          <a:prstGeom prst="rect">
            <a:avLst/>
          </a:prstGeom>
        </p:spPr>
      </p:pic>
      <p:sp>
        <p:nvSpPr>
          <p:cNvPr id="8" name="TextBox 7">
            <a:extLst>
              <a:ext uri="{FF2B5EF4-FFF2-40B4-BE49-F238E27FC236}">
                <a16:creationId xmlns:a16="http://schemas.microsoft.com/office/drawing/2014/main" id="{F0D8146B-AC36-FF4C-B95B-D3A080CCF152}"/>
              </a:ext>
            </a:extLst>
          </p:cNvPr>
          <p:cNvSpPr txBox="1"/>
          <p:nvPr/>
        </p:nvSpPr>
        <p:spPr>
          <a:xfrm>
            <a:off x="800100" y="1456162"/>
            <a:ext cx="2971800" cy="1200329"/>
          </a:xfrm>
          <a:prstGeom prst="rect">
            <a:avLst/>
          </a:prstGeom>
          <a:noFill/>
        </p:spPr>
        <p:txBody>
          <a:bodyPr wrap="square" rtlCol="0">
            <a:spAutoFit/>
          </a:bodyPr>
          <a:lstStyle/>
          <a:p>
            <a:r>
              <a:rPr lang="en-US" dirty="0" err="1"/>
              <a:t>int</a:t>
            </a:r>
            <a:r>
              <a:rPr lang="en-US" dirty="0"/>
              <a:t>[] array = new </a:t>
            </a:r>
            <a:r>
              <a:rPr lang="en-US" dirty="0" err="1"/>
              <a:t>int</a:t>
            </a:r>
            <a:r>
              <a:rPr lang="en-US" dirty="0"/>
              <a:t>[3];</a:t>
            </a:r>
          </a:p>
          <a:p>
            <a:r>
              <a:rPr lang="en-US" dirty="0"/>
              <a:t>array[0] = 3;</a:t>
            </a:r>
          </a:p>
          <a:p>
            <a:r>
              <a:rPr lang="en-US" dirty="0"/>
              <a:t>array[1] = 7;</a:t>
            </a:r>
          </a:p>
          <a:p>
            <a:r>
              <a:rPr lang="en-US" dirty="0"/>
              <a:t>array[2] = 3;</a:t>
            </a:r>
          </a:p>
        </p:txBody>
      </p:sp>
      <p:sp>
        <p:nvSpPr>
          <p:cNvPr id="9" name="TextBox 8">
            <a:extLst>
              <a:ext uri="{FF2B5EF4-FFF2-40B4-BE49-F238E27FC236}">
                <a16:creationId xmlns:a16="http://schemas.microsoft.com/office/drawing/2014/main" id="{259E9EDC-8A7F-894B-9040-CC3CAE0F3881}"/>
              </a:ext>
            </a:extLst>
          </p:cNvPr>
          <p:cNvSpPr txBox="1"/>
          <p:nvPr/>
        </p:nvSpPr>
        <p:spPr>
          <a:xfrm>
            <a:off x="947057" y="4112790"/>
            <a:ext cx="3163857" cy="923330"/>
          </a:xfrm>
          <a:prstGeom prst="rect">
            <a:avLst/>
          </a:prstGeom>
          <a:noFill/>
        </p:spPr>
        <p:txBody>
          <a:bodyPr wrap="square" rtlCol="0">
            <a:spAutoFit/>
          </a:bodyPr>
          <a:lstStyle/>
          <a:p>
            <a:r>
              <a:rPr lang="en-US" dirty="0"/>
              <a:t>Node front = new Node(3); </a:t>
            </a:r>
          </a:p>
          <a:p>
            <a:r>
              <a:rPr lang="en-US" dirty="0" err="1"/>
              <a:t>front.next</a:t>
            </a:r>
            <a:r>
              <a:rPr lang="en-US" dirty="0"/>
              <a:t> = new Node(7);</a:t>
            </a:r>
          </a:p>
          <a:p>
            <a:r>
              <a:rPr lang="en-US" dirty="0" err="1"/>
              <a:t>front.next.next</a:t>
            </a:r>
            <a:r>
              <a:rPr lang="en-US" dirty="0"/>
              <a:t> = new Node(3);</a:t>
            </a:r>
          </a:p>
        </p:txBody>
      </p:sp>
      <p:sp>
        <p:nvSpPr>
          <p:cNvPr id="3" name="TextBox 2">
            <a:extLst>
              <a:ext uri="{FF2B5EF4-FFF2-40B4-BE49-F238E27FC236}">
                <a16:creationId xmlns:a16="http://schemas.microsoft.com/office/drawing/2014/main" id="{B7277530-9EFF-AC4C-83AF-5D77EB27A146}"/>
              </a:ext>
            </a:extLst>
          </p:cNvPr>
          <p:cNvSpPr txBox="1"/>
          <p:nvPr/>
        </p:nvSpPr>
        <p:spPr>
          <a:xfrm>
            <a:off x="3076283" y="2693046"/>
            <a:ext cx="301686" cy="369332"/>
          </a:xfrm>
          <a:prstGeom prst="rect">
            <a:avLst/>
          </a:prstGeom>
          <a:noFill/>
        </p:spPr>
        <p:txBody>
          <a:bodyPr wrap="none" rtlCol="0">
            <a:spAutoFit/>
          </a:bodyPr>
          <a:lstStyle/>
          <a:p>
            <a:r>
              <a:rPr lang="en-US" dirty="0"/>
              <a:t>3</a:t>
            </a:r>
          </a:p>
        </p:txBody>
      </p:sp>
      <p:sp>
        <p:nvSpPr>
          <p:cNvPr id="10" name="TextBox 9">
            <a:extLst>
              <a:ext uri="{FF2B5EF4-FFF2-40B4-BE49-F238E27FC236}">
                <a16:creationId xmlns:a16="http://schemas.microsoft.com/office/drawing/2014/main" id="{0C505C02-BA30-E343-BFB8-8D80C9501961}"/>
              </a:ext>
            </a:extLst>
          </p:cNvPr>
          <p:cNvSpPr txBox="1"/>
          <p:nvPr/>
        </p:nvSpPr>
        <p:spPr>
          <a:xfrm>
            <a:off x="3470214" y="2716046"/>
            <a:ext cx="301686" cy="369332"/>
          </a:xfrm>
          <a:prstGeom prst="rect">
            <a:avLst/>
          </a:prstGeom>
          <a:noFill/>
        </p:spPr>
        <p:txBody>
          <a:bodyPr wrap="none" rtlCol="0">
            <a:spAutoFit/>
          </a:bodyPr>
          <a:lstStyle/>
          <a:p>
            <a:r>
              <a:rPr lang="en-US" dirty="0"/>
              <a:t>7</a:t>
            </a:r>
          </a:p>
        </p:txBody>
      </p:sp>
      <p:sp>
        <p:nvSpPr>
          <p:cNvPr id="11" name="TextBox 10">
            <a:extLst>
              <a:ext uri="{FF2B5EF4-FFF2-40B4-BE49-F238E27FC236}">
                <a16:creationId xmlns:a16="http://schemas.microsoft.com/office/drawing/2014/main" id="{DE15972A-9EE1-504A-B9AF-E04A4901960E}"/>
              </a:ext>
            </a:extLst>
          </p:cNvPr>
          <p:cNvSpPr txBox="1"/>
          <p:nvPr/>
        </p:nvSpPr>
        <p:spPr>
          <a:xfrm>
            <a:off x="3960071" y="2716046"/>
            <a:ext cx="301686" cy="369332"/>
          </a:xfrm>
          <a:prstGeom prst="rect">
            <a:avLst/>
          </a:prstGeom>
          <a:noFill/>
        </p:spPr>
        <p:txBody>
          <a:bodyPr wrap="none" rtlCol="0">
            <a:spAutoFit/>
          </a:bodyPr>
          <a:lstStyle/>
          <a:p>
            <a:r>
              <a:rPr lang="en-US" dirty="0"/>
              <a:t>3</a:t>
            </a:r>
          </a:p>
        </p:txBody>
      </p:sp>
      <p:sp>
        <p:nvSpPr>
          <p:cNvPr id="12" name="TextBox 11">
            <a:extLst>
              <a:ext uri="{FF2B5EF4-FFF2-40B4-BE49-F238E27FC236}">
                <a16:creationId xmlns:a16="http://schemas.microsoft.com/office/drawing/2014/main" id="{21F69966-280B-3642-847A-05BF697C6628}"/>
              </a:ext>
            </a:extLst>
          </p:cNvPr>
          <p:cNvSpPr txBox="1"/>
          <p:nvPr/>
        </p:nvSpPr>
        <p:spPr>
          <a:xfrm>
            <a:off x="3470214" y="5401838"/>
            <a:ext cx="301686" cy="369332"/>
          </a:xfrm>
          <a:prstGeom prst="rect">
            <a:avLst/>
          </a:prstGeom>
          <a:noFill/>
        </p:spPr>
        <p:txBody>
          <a:bodyPr wrap="none" rtlCol="0">
            <a:spAutoFit/>
          </a:bodyPr>
          <a:lstStyle/>
          <a:p>
            <a:r>
              <a:rPr lang="en-US" dirty="0"/>
              <a:t>3</a:t>
            </a:r>
          </a:p>
        </p:txBody>
      </p:sp>
      <p:sp>
        <p:nvSpPr>
          <p:cNvPr id="13" name="TextBox 12">
            <a:extLst>
              <a:ext uri="{FF2B5EF4-FFF2-40B4-BE49-F238E27FC236}">
                <a16:creationId xmlns:a16="http://schemas.microsoft.com/office/drawing/2014/main" id="{2484068E-5873-9E46-8306-2771F8C25EC7}"/>
              </a:ext>
            </a:extLst>
          </p:cNvPr>
          <p:cNvSpPr txBox="1"/>
          <p:nvPr/>
        </p:nvSpPr>
        <p:spPr>
          <a:xfrm>
            <a:off x="947057" y="5495978"/>
            <a:ext cx="301686" cy="369332"/>
          </a:xfrm>
          <a:prstGeom prst="rect">
            <a:avLst/>
          </a:prstGeom>
          <a:noFill/>
        </p:spPr>
        <p:txBody>
          <a:bodyPr wrap="none" rtlCol="0">
            <a:spAutoFit/>
          </a:bodyPr>
          <a:lstStyle/>
          <a:p>
            <a:r>
              <a:rPr lang="en-US" dirty="0"/>
              <a:t>7</a:t>
            </a:r>
          </a:p>
        </p:txBody>
      </p:sp>
      <p:sp>
        <p:nvSpPr>
          <p:cNvPr id="14" name="TextBox 13">
            <a:extLst>
              <a:ext uri="{FF2B5EF4-FFF2-40B4-BE49-F238E27FC236}">
                <a16:creationId xmlns:a16="http://schemas.microsoft.com/office/drawing/2014/main" id="{9C1489BD-4A4F-6945-BFB3-E0E9AD938A3F}"/>
              </a:ext>
            </a:extLst>
          </p:cNvPr>
          <p:cNvSpPr txBox="1"/>
          <p:nvPr/>
        </p:nvSpPr>
        <p:spPr>
          <a:xfrm>
            <a:off x="7649737" y="5401838"/>
            <a:ext cx="301686" cy="369332"/>
          </a:xfrm>
          <a:prstGeom prst="rect">
            <a:avLst/>
          </a:prstGeom>
          <a:noFill/>
        </p:spPr>
        <p:txBody>
          <a:bodyPr wrap="none" rtlCol="0">
            <a:spAutoFit/>
          </a:bodyPr>
          <a:lstStyle/>
          <a:p>
            <a:r>
              <a:rPr lang="en-US" dirty="0"/>
              <a:t>3</a:t>
            </a:r>
          </a:p>
        </p:txBody>
      </p:sp>
      <p:cxnSp>
        <p:nvCxnSpPr>
          <p:cNvPr id="20" name="Elbow Connector 19">
            <a:extLst>
              <a:ext uri="{FF2B5EF4-FFF2-40B4-BE49-F238E27FC236}">
                <a16:creationId xmlns:a16="http://schemas.microsoft.com/office/drawing/2014/main" id="{9F0D76F8-18D7-5E49-BA11-B2FE258FF5AA}"/>
              </a:ext>
            </a:extLst>
          </p:cNvPr>
          <p:cNvCxnSpPr>
            <a:endCxn id="13" idx="0"/>
          </p:cNvCxnSpPr>
          <p:nvPr/>
        </p:nvCxnSpPr>
        <p:spPr>
          <a:xfrm rot="10800000">
            <a:off x="1097900" y="5495978"/>
            <a:ext cx="3013014" cy="90526"/>
          </a:xfrm>
          <a:prstGeom prst="bentConnector4">
            <a:avLst>
              <a:gd name="adj1" fmla="val -616"/>
              <a:gd name="adj2" fmla="val 35252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04660E07-E89F-5D43-90C4-B00E4F85BD0D}"/>
              </a:ext>
            </a:extLst>
          </p:cNvPr>
          <p:cNvCxnSpPr>
            <a:cxnSpLocks/>
            <a:endCxn id="14" idx="2"/>
          </p:cNvCxnSpPr>
          <p:nvPr/>
        </p:nvCxnSpPr>
        <p:spPr>
          <a:xfrm>
            <a:off x="1494263" y="5680644"/>
            <a:ext cx="6306317" cy="90526"/>
          </a:xfrm>
          <a:prstGeom prst="bentConnector4">
            <a:avLst>
              <a:gd name="adj1" fmla="val 0"/>
              <a:gd name="adj2" fmla="val 352524"/>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A27F246-6068-F849-A75A-9F6BB85CC4A3}"/>
              </a:ext>
            </a:extLst>
          </p:cNvPr>
          <p:cNvSpPr txBox="1"/>
          <p:nvPr/>
        </p:nvSpPr>
        <p:spPr>
          <a:xfrm>
            <a:off x="4261757" y="4071317"/>
            <a:ext cx="4415883" cy="923330"/>
          </a:xfrm>
          <a:prstGeom prst="rect">
            <a:avLst/>
          </a:prstGeom>
          <a:noFill/>
        </p:spPr>
        <p:txBody>
          <a:bodyPr wrap="square" rtlCol="0">
            <a:spAutoFit/>
          </a:bodyPr>
          <a:lstStyle/>
          <a:p>
            <a:r>
              <a:rPr lang="en-US" dirty="0"/>
              <a:t>(drawing singly linked list instead of doubly because drawings are hard / the two are similar)</a:t>
            </a:r>
          </a:p>
        </p:txBody>
      </p:sp>
      <p:cxnSp>
        <p:nvCxnSpPr>
          <p:cNvPr id="45" name="Elbow Connector 44">
            <a:extLst>
              <a:ext uri="{FF2B5EF4-FFF2-40B4-BE49-F238E27FC236}">
                <a16:creationId xmlns:a16="http://schemas.microsoft.com/office/drawing/2014/main" id="{DFAE03A1-03A5-CF4C-AC9C-EA2111C7CDD0}"/>
              </a:ext>
            </a:extLst>
          </p:cNvPr>
          <p:cNvCxnSpPr>
            <a:cxnSpLocks/>
          </p:cNvCxnSpPr>
          <p:nvPr/>
        </p:nvCxnSpPr>
        <p:spPr>
          <a:xfrm rot="5400000">
            <a:off x="8249437" y="5633574"/>
            <a:ext cx="94140" cy="127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0838FD8A-6CB7-484D-92D4-1FA5B2F31006}"/>
              </a:ext>
            </a:extLst>
          </p:cNvPr>
          <p:cNvSpPr/>
          <p:nvPr/>
        </p:nvSpPr>
        <p:spPr>
          <a:xfrm>
            <a:off x="7700913" y="5380705"/>
            <a:ext cx="839755" cy="484605"/>
          </a:xfrm>
          <a:prstGeom prst="rect">
            <a:avLst/>
          </a:prstGeom>
          <a:gradFill>
            <a:gsLst>
              <a:gs pos="0">
                <a:schemeClr val="dk1">
                  <a:tint val="83000"/>
                  <a:satMod val="100000"/>
                  <a:lumMod val="100000"/>
                  <a:alpha val="0"/>
                </a:schemeClr>
              </a:gs>
              <a:gs pos="100000">
                <a:schemeClr val="dk1">
                  <a:tint val="61000"/>
                  <a:satMod val="150000"/>
                  <a:lumMod val="10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8" name="Rectangle 47">
            <a:extLst>
              <a:ext uri="{FF2B5EF4-FFF2-40B4-BE49-F238E27FC236}">
                <a16:creationId xmlns:a16="http://schemas.microsoft.com/office/drawing/2014/main" id="{B54EBC2A-4995-6645-B05F-CE15E685702B}"/>
              </a:ext>
            </a:extLst>
          </p:cNvPr>
          <p:cNvSpPr/>
          <p:nvPr/>
        </p:nvSpPr>
        <p:spPr>
          <a:xfrm>
            <a:off x="3437623" y="5350551"/>
            <a:ext cx="839755" cy="484605"/>
          </a:xfrm>
          <a:prstGeom prst="rect">
            <a:avLst/>
          </a:prstGeom>
          <a:gradFill>
            <a:gsLst>
              <a:gs pos="0">
                <a:schemeClr val="dk1">
                  <a:tint val="83000"/>
                  <a:satMod val="100000"/>
                  <a:lumMod val="100000"/>
                  <a:alpha val="0"/>
                </a:schemeClr>
              </a:gs>
              <a:gs pos="100000">
                <a:schemeClr val="dk1">
                  <a:tint val="61000"/>
                  <a:satMod val="150000"/>
                  <a:lumMod val="10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9" name="Rectangle 48">
            <a:extLst>
              <a:ext uri="{FF2B5EF4-FFF2-40B4-BE49-F238E27FC236}">
                <a16:creationId xmlns:a16="http://schemas.microsoft.com/office/drawing/2014/main" id="{DE5D9FA2-14FE-0C4C-B4A8-864EAA06AA1A}"/>
              </a:ext>
            </a:extLst>
          </p:cNvPr>
          <p:cNvSpPr/>
          <p:nvPr/>
        </p:nvSpPr>
        <p:spPr>
          <a:xfrm>
            <a:off x="905019" y="5397621"/>
            <a:ext cx="839755" cy="484605"/>
          </a:xfrm>
          <a:prstGeom prst="rect">
            <a:avLst/>
          </a:prstGeom>
          <a:gradFill>
            <a:gsLst>
              <a:gs pos="0">
                <a:schemeClr val="dk1">
                  <a:tint val="83000"/>
                  <a:satMod val="100000"/>
                  <a:lumMod val="100000"/>
                  <a:alpha val="0"/>
                </a:schemeClr>
              </a:gs>
              <a:gs pos="100000">
                <a:schemeClr val="dk1">
                  <a:tint val="61000"/>
                  <a:satMod val="150000"/>
                  <a:lumMod val="10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7064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p:bldP spid="13" grpId="0"/>
      <p:bldP spid="14" grpId="0"/>
      <p:bldP spid="47" grpId="0" animBg="1"/>
      <p:bldP spid="48" grpId="0" animBg="1"/>
      <p:bldP spid="4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090C0-64E5-CF42-B57A-4CF3BF4901C2}"/>
              </a:ext>
            </a:extLst>
          </p:cNvPr>
          <p:cNvSpPr>
            <a:spLocks noGrp="1"/>
          </p:cNvSpPr>
          <p:nvPr>
            <p:ph type="title"/>
          </p:nvPr>
        </p:nvSpPr>
        <p:spPr/>
        <p:txBody>
          <a:bodyPr>
            <a:normAutofit/>
          </a:bodyPr>
          <a:lstStyle/>
          <a:p>
            <a:r>
              <a:rPr lang="en-US" dirty="0"/>
              <a:t>A rough view of some other types</a:t>
            </a:r>
            <a:br>
              <a:rPr lang="en-US" dirty="0"/>
            </a:br>
            <a:r>
              <a:rPr lang="en-US" sz="2000" dirty="0"/>
              <a:t>(not the main focus but nice to know)</a:t>
            </a:r>
          </a:p>
        </p:txBody>
      </p:sp>
      <p:sp>
        <p:nvSpPr>
          <p:cNvPr id="3" name="Content Placeholder 2">
            <a:extLst>
              <a:ext uri="{FF2B5EF4-FFF2-40B4-BE49-F238E27FC236}">
                <a16:creationId xmlns:a16="http://schemas.microsoft.com/office/drawing/2014/main" id="{47FA5DE8-5C81-3B4E-B15B-706C1B6713D1}"/>
              </a:ext>
            </a:extLst>
          </p:cNvPr>
          <p:cNvSpPr>
            <a:spLocks noGrp="1"/>
          </p:cNvSpPr>
          <p:nvPr>
            <p:ph idx="1"/>
          </p:nvPr>
        </p:nvSpPr>
        <p:spPr/>
        <p:txBody>
          <a:bodyPr>
            <a:normAutofit lnSpcReduction="10000"/>
          </a:bodyPr>
          <a:lstStyle/>
          <a:p>
            <a:r>
              <a:rPr lang="en-US" dirty="0"/>
              <a:t>Binary trees?</a:t>
            </a:r>
          </a:p>
          <a:p>
            <a:r>
              <a:rPr lang="en-US" dirty="0"/>
              <a:t>- they look similar to linked lists: each tree node object is going to be created randomly somewhere in memory </a:t>
            </a:r>
          </a:p>
          <a:p>
            <a:pPr marL="0" indent="0">
              <a:buNone/>
            </a:pPr>
            <a:endParaRPr lang="en-US" dirty="0"/>
          </a:p>
          <a:p>
            <a:pPr marL="0" indent="0">
              <a:buNone/>
            </a:pPr>
            <a:r>
              <a:rPr lang="en-US" dirty="0"/>
              <a:t>Strings?</a:t>
            </a:r>
          </a:p>
          <a:p>
            <a:pPr marL="0" indent="0">
              <a:buNone/>
            </a:pPr>
            <a:r>
              <a:rPr lang="en-US" dirty="0"/>
              <a:t>- Strings are really a bunch of characters in a particular order.  Could probably use either, but many languages choose to implement a String as an array of characters (Java)</a:t>
            </a:r>
          </a:p>
          <a:p>
            <a:pPr marL="0" indent="0">
              <a:buNone/>
            </a:pPr>
            <a:endParaRPr lang="en-US" dirty="0"/>
          </a:p>
          <a:p>
            <a:pPr marL="0" indent="0">
              <a:buNone/>
            </a:pPr>
            <a:r>
              <a:rPr lang="en-US" dirty="0"/>
              <a:t>Objects?</a:t>
            </a:r>
          </a:p>
          <a:p>
            <a:r>
              <a:rPr lang="en-US" dirty="0"/>
              <a:t>-An object in memory stores its fields all right next to each other (contiguous in memory) so the shape of it is like an array. There a couple of extra things objects also store, like a reference to its method instructions.</a:t>
            </a:r>
          </a:p>
          <a:p>
            <a:endParaRPr lang="en-US" dirty="0"/>
          </a:p>
          <a:p>
            <a:endParaRPr lang="en-US" dirty="0"/>
          </a:p>
        </p:txBody>
      </p:sp>
      <p:sp>
        <p:nvSpPr>
          <p:cNvPr id="4" name="Footer Placeholder 3">
            <a:extLst>
              <a:ext uri="{FF2B5EF4-FFF2-40B4-BE49-F238E27FC236}">
                <a16:creationId xmlns:a16="http://schemas.microsoft.com/office/drawing/2014/main" id="{C82F24CE-7CCB-3F46-88DC-22B9F5F39F5A}"/>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EE503F39-8CF2-C84B-A328-ACC474FF8BA0}"/>
              </a:ext>
            </a:extLst>
          </p:cNvPr>
          <p:cNvSpPr>
            <a:spLocks noGrp="1"/>
          </p:cNvSpPr>
          <p:nvPr>
            <p:ph type="sldNum" sz="quarter" idx="12"/>
          </p:nvPr>
        </p:nvSpPr>
        <p:spPr/>
        <p:txBody>
          <a:bodyPr/>
          <a:lstStyle/>
          <a:p>
            <a:fld id="{659665DE-58FC-41F4-AC58-2C90A5E00527}" type="slidenum">
              <a:rPr lang="en-US" smtClean="0"/>
              <a:t>16</a:t>
            </a:fld>
            <a:endParaRPr lang="en-US"/>
          </a:p>
        </p:txBody>
      </p:sp>
    </p:spTree>
    <p:extLst>
      <p:ext uri="{BB962C8B-B14F-4D97-AF65-F5344CB8AC3E}">
        <p14:creationId xmlns:p14="http://schemas.microsoft.com/office/powerpoint/2010/main" val="3770795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1265-19B9-9B44-A51C-9DBB3CBAEC7D}"/>
              </a:ext>
            </a:extLst>
          </p:cNvPr>
          <p:cNvSpPr>
            <a:spLocks noGrp="1"/>
          </p:cNvSpPr>
          <p:nvPr>
            <p:ph type="title"/>
          </p:nvPr>
        </p:nvSpPr>
        <p:spPr/>
        <p:txBody>
          <a:bodyPr/>
          <a:lstStyle/>
          <a:p>
            <a:r>
              <a:rPr lang="en-US" dirty="0"/>
              <a:t>Roadmap</a:t>
            </a:r>
          </a:p>
        </p:txBody>
      </p:sp>
      <p:sp>
        <p:nvSpPr>
          <p:cNvPr id="3" name="Content Placeholder 2">
            <a:extLst>
              <a:ext uri="{FF2B5EF4-FFF2-40B4-BE49-F238E27FC236}">
                <a16:creationId xmlns:a16="http://schemas.microsoft.com/office/drawing/2014/main" id="{1EBFBDD6-0E2E-294B-9CBD-10B55F2841E6}"/>
              </a:ext>
            </a:extLst>
          </p:cNvPr>
          <p:cNvSpPr>
            <a:spLocks noGrp="1"/>
          </p:cNvSpPr>
          <p:nvPr>
            <p:ph idx="1"/>
          </p:nvPr>
        </p:nvSpPr>
        <p:spPr/>
        <p:txBody>
          <a:bodyPr/>
          <a:lstStyle/>
          <a:p>
            <a:pPr>
              <a:buFont typeface="Wingdings" pitchFamily="2" charset="2"/>
              <a:buChar char="q"/>
            </a:pPr>
            <a:r>
              <a:rPr lang="en-US" dirty="0"/>
              <a:t> RAM</a:t>
            </a:r>
          </a:p>
          <a:p>
            <a:pPr lvl="1">
              <a:buFont typeface="Wingdings" pitchFamily="2" charset="2"/>
              <a:buChar char="q"/>
            </a:pPr>
            <a:r>
              <a:rPr lang="en-US" dirty="0"/>
              <a:t> What is RAM?</a:t>
            </a:r>
          </a:p>
          <a:p>
            <a:pPr lvl="1">
              <a:buFont typeface="Wingdings" pitchFamily="2" charset="2"/>
              <a:buChar char="q"/>
            </a:pPr>
            <a:r>
              <a:rPr lang="en-US" dirty="0"/>
              <a:t> How do our programs interact with RAM? (visually)</a:t>
            </a:r>
          </a:p>
          <a:p>
            <a:pPr lvl="2">
              <a:buFont typeface="Wingdings" pitchFamily="2" charset="2"/>
              <a:buChar char="q"/>
            </a:pPr>
            <a:r>
              <a:rPr lang="en-US" dirty="0"/>
              <a:t> arrays</a:t>
            </a:r>
          </a:p>
          <a:p>
            <a:pPr lvl="2">
              <a:buFont typeface="Wingdings" pitchFamily="2" charset="2"/>
              <a:buChar char="q"/>
            </a:pPr>
            <a:r>
              <a:rPr lang="en-US" dirty="0"/>
              <a:t> linked lists</a:t>
            </a:r>
          </a:p>
          <a:p>
            <a:pPr>
              <a:buFont typeface="Wingdings" pitchFamily="2" charset="2"/>
              <a:buChar char="q"/>
            </a:pPr>
            <a:r>
              <a:rPr lang="en-US" dirty="0"/>
              <a:t> caching</a:t>
            </a:r>
          </a:p>
          <a:p>
            <a:pPr>
              <a:buFont typeface="Wingdings" pitchFamily="2" charset="2"/>
              <a:buChar char="q"/>
            </a:pPr>
            <a:r>
              <a:rPr lang="en-US" dirty="0"/>
              <a:t> design decisions with caching in consideration</a:t>
            </a:r>
          </a:p>
          <a:p>
            <a:pPr>
              <a:buFont typeface="Wingdings" pitchFamily="2" charset="2"/>
              <a:buChar char="q"/>
            </a:pPr>
            <a:r>
              <a:rPr lang="en-US" dirty="0"/>
              <a:t> misc. vocabulary and setting up for next time</a:t>
            </a:r>
          </a:p>
          <a:p>
            <a:pPr lvl="1">
              <a:buFont typeface="Wingdings" pitchFamily="2" charset="2"/>
              <a:buChar char="q"/>
            </a:pPr>
            <a:endParaRPr lang="en-US" dirty="0"/>
          </a:p>
        </p:txBody>
      </p:sp>
      <p:sp>
        <p:nvSpPr>
          <p:cNvPr id="4" name="Footer Placeholder 3">
            <a:extLst>
              <a:ext uri="{FF2B5EF4-FFF2-40B4-BE49-F238E27FC236}">
                <a16:creationId xmlns:a16="http://schemas.microsoft.com/office/drawing/2014/main" id="{5F57781F-87AF-1E48-843F-D571D15C4BFD}"/>
              </a:ext>
            </a:extLst>
          </p:cNvPr>
          <p:cNvSpPr>
            <a:spLocks noGrp="1"/>
          </p:cNvSpPr>
          <p:nvPr>
            <p:ph type="ftr" sz="quarter" idx="11"/>
          </p:nvPr>
        </p:nvSpPr>
        <p:spPr/>
        <p:txBody>
          <a:bodyPr/>
          <a:lstStyle/>
          <a:p>
            <a:r>
              <a:rPr lang="en-US"/>
              <a:t>CSE 373 SP 18 - Kasey Champion</a:t>
            </a:r>
          </a:p>
        </p:txBody>
      </p:sp>
      <p:sp>
        <p:nvSpPr>
          <p:cNvPr id="5" name="Slide Number Placeholder 4">
            <a:extLst>
              <a:ext uri="{FF2B5EF4-FFF2-40B4-BE49-F238E27FC236}">
                <a16:creationId xmlns:a16="http://schemas.microsoft.com/office/drawing/2014/main" id="{D3E13202-7DFE-814B-9F2F-DA6E02FCF28F}"/>
              </a:ext>
            </a:extLst>
          </p:cNvPr>
          <p:cNvSpPr>
            <a:spLocks noGrp="1"/>
          </p:cNvSpPr>
          <p:nvPr>
            <p:ph type="sldNum" sz="quarter" idx="12"/>
          </p:nvPr>
        </p:nvSpPr>
        <p:spPr/>
        <p:txBody>
          <a:bodyPr/>
          <a:lstStyle/>
          <a:p>
            <a:fld id="{659665DE-58FC-41F4-AC58-2C90A5E00527}" type="slidenum">
              <a:rPr lang="en-US" smtClean="0"/>
              <a:t>17</a:t>
            </a:fld>
            <a:endParaRPr lang="en-US"/>
          </a:p>
        </p:txBody>
      </p:sp>
    </p:spTree>
    <p:extLst>
      <p:ext uri="{BB962C8B-B14F-4D97-AF65-F5344CB8AC3E}">
        <p14:creationId xmlns:p14="http://schemas.microsoft.com/office/powerpoint/2010/main" val="3164695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BD333-35D2-AB41-BAD6-5BF7752775E1}"/>
              </a:ext>
            </a:extLst>
          </p:cNvPr>
          <p:cNvSpPr>
            <a:spLocks noGrp="1"/>
          </p:cNvSpPr>
          <p:nvPr>
            <p:ph type="title"/>
          </p:nvPr>
        </p:nvSpPr>
        <p:spPr>
          <a:xfrm>
            <a:off x="502370" y="2921666"/>
            <a:ext cx="11187259" cy="1014667"/>
          </a:xfrm>
        </p:spPr>
        <p:txBody>
          <a:bodyPr/>
          <a:lstStyle/>
          <a:p>
            <a:r>
              <a:rPr lang="en-US" dirty="0"/>
              <a:t>How memory is used and moves around </a:t>
            </a:r>
          </a:p>
        </p:txBody>
      </p:sp>
      <p:sp>
        <p:nvSpPr>
          <p:cNvPr id="4" name="Footer Placeholder 3">
            <a:extLst>
              <a:ext uri="{FF2B5EF4-FFF2-40B4-BE49-F238E27FC236}">
                <a16:creationId xmlns:a16="http://schemas.microsoft.com/office/drawing/2014/main" id="{BDA94CC8-09C2-3745-8F9D-8D7314E8E456}"/>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D3C253AA-1811-EE4D-B88F-CEB35BCE81B9}"/>
              </a:ext>
            </a:extLst>
          </p:cNvPr>
          <p:cNvSpPr>
            <a:spLocks noGrp="1"/>
          </p:cNvSpPr>
          <p:nvPr>
            <p:ph type="sldNum" sz="quarter" idx="12"/>
          </p:nvPr>
        </p:nvSpPr>
        <p:spPr/>
        <p:txBody>
          <a:bodyPr/>
          <a:lstStyle/>
          <a:p>
            <a:fld id="{659665DE-58FC-41F4-AC58-2C90A5E00527}" type="slidenum">
              <a:rPr lang="en-US" smtClean="0"/>
              <a:t>18</a:t>
            </a:fld>
            <a:endParaRPr lang="en-US"/>
          </a:p>
        </p:txBody>
      </p:sp>
    </p:spTree>
    <p:extLst>
      <p:ext uri="{BB962C8B-B14F-4D97-AF65-F5344CB8AC3E}">
        <p14:creationId xmlns:p14="http://schemas.microsoft.com/office/powerpoint/2010/main" val="3150934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19</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1619712" y="677171"/>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8" name="Picture 17">
            <a:extLst>
              <a:ext uri="{FF2B5EF4-FFF2-40B4-BE49-F238E27FC236}">
                <a16:creationId xmlns:a16="http://schemas.microsoft.com/office/drawing/2014/main" id="{AA83E7C1-135E-0642-BDB5-8F1E163C36F5}"/>
              </a:ext>
            </a:extLst>
          </p:cNvPr>
          <p:cNvPicPr>
            <a:picLocks noChangeAspect="1"/>
          </p:cNvPicPr>
          <p:nvPr/>
        </p:nvPicPr>
        <p:blipFill>
          <a:blip r:embed="rId6"/>
          <a:stretch>
            <a:fillRect/>
          </a:stretch>
        </p:blipFill>
        <p:spPr>
          <a:xfrm>
            <a:off x="8822860" y="4333491"/>
            <a:ext cx="3228954" cy="2062242"/>
          </a:xfrm>
          <a:prstGeom prst="rect">
            <a:avLst/>
          </a:prstGeom>
        </p:spPr>
      </p:pic>
    </p:spTree>
    <p:extLst>
      <p:ext uri="{BB962C8B-B14F-4D97-AF65-F5344CB8AC3E}">
        <p14:creationId xmlns:p14="http://schemas.microsoft.com/office/powerpoint/2010/main" val="3773269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AF59B-46B0-C742-B07F-88414807701B}"/>
              </a:ext>
            </a:extLst>
          </p:cNvPr>
          <p:cNvSpPr>
            <a:spLocks noGrp="1"/>
          </p:cNvSpPr>
          <p:nvPr>
            <p:ph type="title"/>
          </p:nvPr>
        </p:nvSpPr>
        <p:spPr/>
        <p:txBody>
          <a:bodyPr/>
          <a:lstStyle/>
          <a:p>
            <a:r>
              <a:rPr lang="en-US" dirty="0"/>
              <a:t>Administrivia</a:t>
            </a:r>
          </a:p>
        </p:txBody>
      </p:sp>
      <p:sp>
        <p:nvSpPr>
          <p:cNvPr id="3" name="Content Placeholder 2">
            <a:extLst>
              <a:ext uri="{FF2B5EF4-FFF2-40B4-BE49-F238E27FC236}">
                <a16:creationId xmlns:a16="http://schemas.microsoft.com/office/drawing/2014/main" id="{545A0640-BB17-8C4F-A24C-FA29E624E79E}"/>
              </a:ext>
            </a:extLst>
          </p:cNvPr>
          <p:cNvSpPr>
            <a:spLocks noGrp="1"/>
          </p:cNvSpPr>
          <p:nvPr>
            <p:ph idx="1"/>
          </p:nvPr>
        </p:nvSpPr>
        <p:spPr>
          <a:xfrm>
            <a:off x="575239" y="1463857"/>
            <a:ext cx="9290655" cy="4845504"/>
          </a:xfrm>
        </p:spPr>
        <p:txBody>
          <a:bodyPr/>
          <a:lstStyle/>
          <a:p>
            <a:r>
              <a:rPr lang="en-US" dirty="0"/>
              <a:t>P5 Seam Carving due June 12 </a:t>
            </a:r>
          </a:p>
          <a:p>
            <a:pPr lvl="1"/>
            <a:r>
              <a:rPr lang="en-US" dirty="0"/>
              <a:t>NO LATE DAYS</a:t>
            </a:r>
          </a:p>
          <a:p>
            <a:pPr lvl="1"/>
            <a:r>
              <a:rPr lang="en-US" dirty="0"/>
              <a:t>Grade scope submissions limited to 1x hour</a:t>
            </a:r>
          </a:p>
          <a:p>
            <a:pPr lvl="1"/>
            <a:r>
              <a:rPr lang="en-US" dirty="0"/>
              <a:t>Please please start early T_T</a:t>
            </a:r>
          </a:p>
          <a:p>
            <a:r>
              <a:rPr lang="en-US" dirty="0"/>
              <a:t>Exercise 5 More Graph Modeling due today</a:t>
            </a:r>
          </a:p>
          <a:p>
            <a:r>
              <a:rPr lang="en-US" dirty="0"/>
              <a:t>Exercise 6 goes out today, due </a:t>
            </a:r>
          </a:p>
          <a:p>
            <a:r>
              <a:rPr lang="en-US" dirty="0"/>
              <a:t>Post lecture questions coming, deadlines open until next week for extra credit</a:t>
            </a:r>
          </a:p>
          <a:p>
            <a:r>
              <a:rPr lang="en-US" dirty="0"/>
              <a:t>Midterm 2 Friday May 29</a:t>
            </a:r>
            <a:r>
              <a:rPr lang="en-US" baseline="30000" dirty="0"/>
              <a:t>th</a:t>
            </a:r>
            <a:r>
              <a:rPr lang="en-US" dirty="0"/>
              <a:t> </a:t>
            </a:r>
          </a:p>
          <a:p>
            <a:pPr lvl="1"/>
            <a:r>
              <a:rPr lang="en-US" dirty="0"/>
              <a:t>1 week away!</a:t>
            </a:r>
          </a:p>
          <a:p>
            <a:endParaRPr lang="en-US" dirty="0"/>
          </a:p>
        </p:txBody>
      </p:sp>
      <p:sp>
        <p:nvSpPr>
          <p:cNvPr id="4" name="Slide Number Placeholder 3">
            <a:extLst>
              <a:ext uri="{FF2B5EF4-FFF2-40B4-BE49-F238E27FC236}">
                <a16:creationId xmlns:a16="http://schemas.microsoft.com/office/drawing/2014/main" id="{6DA20882-0B3F-2A4E-B7E2-9A8993AB5EE4}"/>
              </a:ext>
            </a:extLst>
          </p:cNvPr>
          <p:cNvSpPr>
            <a:spLocks noGrp="1"/>
          </p:cNvSpPr>
          <p:nvPr>
            <p:ph type="sldNum" sz="quarter" idx="12"/>
          </p:nvPr>
        </p:nvSpPr>
        <p:spPr/>
        <p:txBody>
          <a:bodyPr/>
          <a:lstStyle/>
          <a:p>
            <a:fld id="{659665DE-58FC-41F4-AC58-2C90A5E00527}" type="slidenum">
              <a:rPr lang="en-US" smtClean="0"/>
              <a:t>2</a:t>
            </a:fld>
            <a:endParaRPr lang="en-US"/>
          </a:p>
        </p:txBody>
      </p:sp>
      <p:sp>
        <p:nvSpPr>
          <p:cNvPr id="5" name="Footer Placeholder 4">
            <a:extLst>
              <a:ext uri="{FF2B5EF4-FFF2-40B4-BE49-F238E27FC236}">
                <a16:creationId xmlns:a16="http://schemas.microsoft.com/office/drawing/2014/main" id="{828BC6F8-9028-6246-8322-1A5A6DF8B4A9}"/>
              </a:ext>
            </a:extLst>
          </p:cNvPr>
          <p:cNvSpPr>
            <a:spLocks noGrp="1"/>
          </p:cNvSpPr>
          <p:nvPr>
            <p:ph type="ftr" sz="quarter" idx="11"/>
          </p:nvPr>
        </p:nvSpPr>
        <p:spPr/>
        <p:txBody>
          <a:bodyPr/>
          <a:lstStyle/>
          <a:p>
            <a:r>
              <a:rPr lang="en-US"/>
              <a:t>CSE 373 20 SP – champion &amp; Chun</a:t>
            </a:r>
            <a:endParaRPr lang="en-US" dirty="0"/>
          </a:p>
        </p:txBody>
      </p:sp>
    </p:spTree>
    <p:extLst>
      <p:ext uri="{BB962C8B-B14F-4D97-AF65-F5344CB8AC3E}">
        <p14:creationId xmlns:p14="http://schemas.microsoft.com/office/powerpoint/2010/main" val="2132703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20</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6819727" y="3256856"/>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0" name="Picture 9">
            <a:extLst>
              <a:ext uri="{FF2B5EF4-FFF2-40B4-BE49-F238E27FC236}">
                <a16:creationId xmlns:a16="http://schemas.microsoft.com/office/drawing/2014/main" id="{825BAF5D-A856-ED42-8D0A-981EF28A5988}"/>
              </a:ext>
            </a:extLst>
          </p:cNvPr>
          <p:cNvPicPr>
            <a:picLocks noChangeAspect="1"/>
          </p:cNvPicPr>
          <p:nvPr/>
        </p:nvPicPr>
        <p:blipFill>
          <a:blip r:embed="rId6"/>
          <a:stretch>
            <a:fillRect/>
          </a:stretch>
        </p:blipFill>
        <p:spPr>
          <a:xfrm>
            <a:off x="8822860" y="4333491"/>
            <a:ext cx="3228954" cy="2062242"/>
          </a:xfrm>
          <a:prstGeom prst="rect">
            <a:avLst/>
          </a:prstGeom>
        </p:spPr>
      </p:pic>
    </p:spTree>
    <p:extLst>
      <p:ext uri="{BB962C8B-B14F-4D97-AF65-F5344CB8AC3E}">
        <p14:creationId xmlns:p14="http://schemas.microsoft.com/office/powerpoint/2010/main" val="3452437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21</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1619712" y="677171"/>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5718" y="299714"/>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4" name="Picture 13">
            <a:extLst>
              <a:ext uri="{FF2B5EF4-FFF2-40B4-BE49-F238E27FC236}">
                <a16:creationId xmlns:a16="http://schemas.microsoft.com/office/drawing/2014/main" id="{04A485D0-03FA-9C4E-8916-21527673B5B0}"/>
              </a:ext>
            </a:extLst>
          </p:cNvPr>
          <p:cNvPicPr>
            <a:picLocks noChangeAspect="1"/>
          </p:cNvPicPr>
          <p:nvPr/>
        </p:nvPicPr>
        <p:blipFill>
          <a:blip r:embed="rId6"/>
          <a:stretch>
            <a:fillRect/>
          </a:stretch>
        </p:blipFill>
        <p:spPr>
          <a:xfrm>
            <a:off x="8822860" y="4333491"/>
            <a:ext cx="3228954" cy="2062242"/>
          </a:xfrm>
          <a:prstGeom prst="rect">
            <a:avLst/>
          </a:prstGeom>
        </p:spPr>
      </p:pic>
    </p:spTree>
    <p:extLst>
      <p:ext uri="{BB962C8B-B14F-4D97-AF65-F5344CB8AC3E}">
        <p14:creationId xmlns:p14="http://schemas.microsoft.com/office/powerpoint/2010/main" val="992893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22</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1619712" y="677171"/>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2" name="Picture 1">
            <a:extLst>
              <a:ext uri="{FF2B5EF4-FFF2-40B4-BE49-F238E27FC236}">
                <a16:creationId xmlns:a16="http://schemas.microsoft.com/office/drawing/2014/main" id="{C62B10B6-D21C-B94B-8FA4-3DCFF0F8F2E2}"/>
              </a:ext>
            </a:extLst>
          </p:cNvPr>
          <p:cNvPicPr>
            <a:picLocks noChangeAspect="1"/>
          </p:cNvPicPr>
          <p:nvPr/>
        </p:nvPicPr>
        <p:blipFill>
          <a:blip r:embed="rId6"/>
          <a:stretch>
            <a:fillRect/>
          </a:stretch>
        </p:blipFill>
        <p:spPr>
          <a:xfrm>
            <a:off x="8822860" y="4333491"/>
            <a:ext cx="3228954" cy="2062242"/>
          </a:xfrm>
          <a:prstGeom prst="rect">
            <a:avLst/>
          </a:prstGeom>
        </p:spPr>
      </p:pic>
    </p:spTree>
    <p:extLst>
      <p:ext uri="{BB962C8B-B14F-4D97-AF65-F5344CB8AC3E}">
        <p14:creationId xmlns:p14="http://schemas.microsoft.com/office/powerpoint/2010/main" val="3048089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23</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6819727" y="3256856"/>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0" name="Picture 9">
            <a:extLst>
              <a:ext uri="{FF2B5EF4-FFF2-40B4-BE49-F238E27FC236}">
                <a16:creationId xmlns:a16="http://schemas.microsoft.com/office/drawing/2014/main" id="{825BAF5D-A856-ED42-8D0A-981EF28A5988}"/>
              </a:ext>
            </a:extLst>
          </p:cNvPr>
          <p:cNvPicPr>
            <a:picLocks noChangeAspect="1"/>
          </p:cNvPicPr>
          <p:nvPr/>
        </p:nvPicPr>
        <p:blipFill>
          <a:blip r:embed="rId6"/>
          <a:stretch>
            <a:fillRect/>
          </a:stretch>
        </p:blipFill>
        <p:spPr>
          <a:xfrm>
            <a:off x="8822860" y="4333491"/>
            <a:ext cx="3228954" cy="2062242"/>
          </a:xfrm>
          <a:prstGeom prst="rect">
            <a:avLst/>
          </a:prstGeom>
        </p:spPr>
      </p:pic>
    </p:spTree>
    <p:extLst>
      <p:ext uri="{BB962C8B-B14F-4D97-AF65-F5344CB8AC3E}">
        <p14:creationId xmlns:p14="http://schemas.microsoft.com/office/powerpoint/2010/main" val="2156834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24</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1619712" y="677171"/>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5718" y="299714"/>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4" name="Picture 13">
            <a:extLst>
              <a:ext uri="{FF2B5EF4-FFF2-40B4-BE49-F238E27FC236}">
                <a16:creationId xmlns:a16="http://schemas.microsoft.com/office/drawing/2014/main" id="{04A485D0-03FA-9C4E-8916-21527673B5B0}"/>
              </a:ext>
            </a:extLst>
          </p:cNvPr>
          <p:cNvPicPr>
            <a:picLocks noChangeAspect="1"/>
          </p:cNvPicPr>
          <p:nvPr/>
        </p:nvPicPr>
        <p:blipFill>
          <a:blip r:embed="rId6"/>
          <a:stretch>
            <a:fillRect/>
          </a:stretch>
        </p:blipFill>
        <p:spPr>
          <a:xfrm>
            <a:off x="8822860" y="4333491"/>
            <a:ext cx="3228954" cy="2062242"/>
          </a:xfrm>
          <a:prstGeom prst="rect">
            <a:avLst/>
          </a:prstGeom>
        </p:spPr>
      </p:pic>
    </p:spTree>
    <p:extLst>
      <p:ext uri="{BB962C8B-B14F-4D97-AF65-F5344CB8AC3E}">
        <p14:creationId xmlns:p14="http://schemas.microsoft.com/office/powerpoint/2010/main" val="3354820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25</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1619712" y="677171"/>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2" name="Picture 1">
            <a:extLst>
              <a:ext uri="{FF2B5EF4-FFF2-40B4-BE49-F238E27FC236}">
                <a16:creationId xmlns:a16="http://schemas.microsoft.com/office/drawing/2014/main" id="{C62B10B6-D21C-B94B-8FA4-3DCFF0F8F2E2}"/>
              </a:ext>
            </a:extLst>
          </p:cNvPr>
          <p:cNvPicPr>
            <a:picLocks noChangeAspect="1"/>
          </p:cNvPicPr>
          <p:nvPr/>
        </p:nvPicPr>
        <p:blipFill>
          <a:blip r:embed="rId6"/>
          <a:stretch>
            <a:fillRect/>
          </a:stretch>
        </p:blipFill>
        <p:spPr>
          <a:xfrm>
            <a:off x="8822860" y="4333491"/>
            <a:ext cx="3228954" cy="2062242"/>
          </a:xfrm>
          <a:prstGeom prst="rect">
            <a:avLst/>
          </a:prstGeom>
        </p:spPr>
      </p:pic>
    </p:spTree>
    <p:extLst>
      <p:ext uri="{BB962C8B-B14F-4D97-AF65-F5344CB8AC3E}">
        <p14:creationId xmlns:p14="http://schemas.microsoft.com/office/powerpoint/2010/main" val="923035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26</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6819727" y="3256856"/>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0" name="Picture 9">
            <a:extLst>
              <a:ext uri="{FF2B5EF4-FFF2-40B4-BE49-F238E27FC236}">
                <a16:creationId xmlns:a16="http://schemas.microsoft.com/office/drawing/2014/main" id="{825BAF5D-A856-ED42-8D0A-981EF28A5988}"/>
              </a:ext>
            </a:extLst>
          </p:cNvPr>
          <p:cNvPicPr>
            <a:picLocks noChangeAspect="1"/>
          </p:cNvPicPr>
          <p:nvPr/>
        </p:nvPicPr>
        <p:blipFill>
          <a:blip r:embed="rId6"/>
          <a:stretch>
            <a:fillRect/>
          </a:stretch>
        </p:blipFill>
        <p:spPr>
          <a:xfrm>
            <a:off x="8822860" y="4333491"/>
            <a:ext cx="3228954" cy="2062242"/>
          </a:xfrm>
          <a:prstGeom prst="rect">
            <a:avLst/>
          </a:prstGeom>
        </p:spPr>
      </p:pic>
    </p:spTree>
    <p:extLst>
      <p:ext uri="{BB962C8B-B14F-4D97-AF65-F5344CB8AC3E}">
        <p14:creationId xmlns:p14="http://schemas.microsoft.com/office/powerpoint/2010/main" val="3175970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27</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1619712" y="677171"/>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5718" y="299714"/>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4" name="Picture 13">
            <a:extLst>
              <a:ext uri="{FF2B5EF4-FFF2-40B4-BE49-F238E27FC236}">
                <a16:creationId xmlns:a16="http://schemas.microsoft.com/office/drawing/2014/main" id="{04A485D0-03FA-9C4E-8916-21527673B5B0}"/>
              </a:ext>
            </a:extLst>
          </p:cNvPr>
          <p:cNvPicPr>
            <a:picLocks noChangeAspect="1"/>
          </p:cNvPicPr>
          <p:nvPr/>
        </p:nvPicPr>
        <p:blipFill>
          <a:blip r:embed="rId6"/>
          <a:stretch>
            <a:fillRect/>
          </a:stretch>
        </p:blipFill>
        <p:spPr>
          <a:xfrm>
            <a:off x="8822860" y="4333491"/>
            <a:ext cx="3228954" cy="2062242"/>
          </a:xfrm>
          <a:prstGeom prst="rect">
            <a:avLst/>
          </a:prstGeom>
        </p:spPr>
      </p:pic>
    </p:spTree>
    <p:extLst>
      <p:ext uri="{BB962C8B-B14F-4D97-AF65-F5344CB8AC3E}">
        <p14:creationId xmlns:p14="http://schemas.microsoft.com/office/powerpoint/2010/main" val="3549097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28</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1619712" y="677171"/>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2" name="Picture 1">
            <a:extLst>
              <a:ext uri="{FF2B5EF4-FFF2-40B4-BE49-F238E27FC236}">
                <a16:creationId xmlns:a16="http://schemas.microsoft.com/office/drawing/2014/main" id="{C62B10B6-D21C-B94B-8FA4-3DCFF0F8F2E2}"/>
              </a:ext>
            </a:extLst>
          </p:cNvPr>
          <p:cNvPicPr>
            <a:picLocks noChangeAspect="1"/>
          </p:cNvPicPr>
          <p:nvPr/>
        </p:nvPicPr>
        <p:blipFill>
          <a:blip r:embed="rId6"/>
          <a:stretch>
            <a:fillRect/>
          </a:stretch>
        </p:blipFill>
        <p:spPr>
          <a:xfrm>
            <a:off x="8822860" y="4333491"/>
            <a:ext cx="3228954" cy="2062242"/>
          </a:xfrm>
          <a:prstGeom prst="rect">
            <a:avLst/>
          </a:prstGeom>
        </p:spPr>
      </p:pic>
    </p:spTree>
    <p:extLst>
      <p:ext uri="{BB962C8B-B14F-4D97-AF65-F5344CB8AC3E}">
        <p14:creationId xmlns:p14="http://schemas.microsoft.com/office/powerpoint/2010/main" val="3734533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29</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6819727" y="3256856"/>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0" name="Picture 9">
            <a:extLst>
              <a:ext uri="{FF2B5EF4-FFF2-40B4-BE49-F238E27FC236}">
                <a16:creationId xmlns:a16="http://schemas.microsoft.com/office/drawing/2014/main" id="{825BAF5D-A856-ED42-8D0A-981EF28A5988}"/>
              </a:ext>
            </a:extLst>
          </p:cNvPr>
          <p:cNvPicPr>
            <a:picLocks noChangeAspect="1"/>
          </p:cNvPicPr>
          <p:nvPr/>
        </p:nvPicPr>
        <p:blipFill>
          <a:blip r:embed="rId6"/>
          <a:stretch>
            <a:fillRect/>
          </a:stretch>
        </p:blipFill>
        <p:spPr>
          <a:xfrm>
            <a:off x="8822860" y="4333491"/>
            <a:ext cx="3228954" cy="2062242"/>
          </a:xfrm>
          <a:prstGeom prst="rect">
            <a:avLst/>
          </a:prstGeom>
        </p:spPr>
      </p:pic>
    </p:spTree>
    <p:extLst>
      <p:ext uri="{BB962C8B-B14F-4D97-AF65-F5344CB8AC3E}">
        <p14:creationId xmlns:p14="http://schemas.microsoft.com/office/powerpoint/2010/main" val="1721478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77737-E91A-FC4A-AD84-3300F8E7A8D0}"/>
              </a:ext>
            </a:extLst>
          </p:cNvPr>
          <p:cNvSpPr>
            <a:spLocks noGrp="1"/>
          </p:cNvSpPr>
          <p:nvPr>
            <p:ph type="title"/>
          </p:nvPr>
        </p:nvSpPr>
        <p:spPr/>
        <p:txBody>
          <a:bodyPr/>
          <a:lstStyle/>
          <a:p>
            <a:r>
              <a:rPr lang="en-US" dirty="0"/>
              <a:t>Midterm 2</a:t>
            </a:r>
          </a:p>
        </p:txBody>
      </p:sp>
      <p:sp>
        <p:nvSpPr>
          <p:cNvPr id="3" name="Content Placeholder 2">
            <a:extLst>
              <a:ext uri="{FF2B5EF4-FFF2-40B4-BE49-F238E27FC236}">
                <a16:creationId xmlns:a16="http://schemas.microsoft.com/office/drawing/2014/main" id="{C149AF6B-E389-1D43-95B0-9A2D8CC0AE1A}"/>
              </a:ext>
            </a:extLst>
          </p:cNvPr>
          <p:cNvSpPr>
            <a:spLocks noGrp="1"/>
          </p:cNvSpPr>
          <p:nvPr>
            <p:ph idx="1"/>
          </p:nvPr>
        </p:nvSpPr>
        <p:spPr/>
        <p:txBody>
          <a:bodyPr>
            <a:normAutofit/>
          </a:bodyPr>
          <a:lstStyle/>
          <a:p>
            <a:r>
              <a:rPr lang="en-US" dirty="0"/>
              <a:t>Midterm 2</a:t>
            </a:r>
          </a:p>
          <a:p>
            <a:pPr lvl="1"/>
            <a:r>
              <a:rPr lang="en-US" dirty="0"/>
              <a:t>Same format as Midterm 1</a:t>
            </a:r>
          </a:p>
          <a:p>
            <a:pPr lvl="1"/>
            <a:r>
              <a:rPr lang="en-US" dirty="0"/>
              <a:t>Canvas quiz</a:t>
            </a:r>
          </a:p>
          <a:p>
            <a:pPr lvl="1"/>
            <a:r>
              <a:rPr lang="en-US" dirty="0"/>
              <a:t>Out on Friday morning 8:30am PDT</a:t>
            </a:r>
          </a:p>
          <a:p>
            <a:pPr lvl="1"/>
            <a:r>
              <a:rPr lang="en-US" dirty="0"/>
              <a:t>Due Sunday morning 8:30am PDT</a:t>
            </a:r>
          </a:p>
          <a:p>
            <a:pPr lvl="1"/>
            <a:r>
              <a:rPr lang="en-US" dirty="0"/>
              <a:t>NO LATE ASSIGNMENTS ACCEPTED</a:t>
            </a:r>
          </a:p>
          <a:p>
            <a:pPr lvl="1"/>
            <a:r>
              <a:rPr lang="en-US" dirty="0"/>
              <a:t>~1 hour of work</a:t>
            </a:r>
          </a:p>
          <a:p>
            <a:pPr lvl="1"/>
            <a:r>
              <a:rPr lang="en-US" dirty="0"/>
              <a:t>Individual!</a:t>
            </a:r>
          </a:p>
          <a:p>
            <a:endParaRPr lang="en-US" dirty="0"/>
          </a:p>
        </p:txBody>
      </p:sp>
      <p:sp>
        <p:nvSpPr>
          <p:cNvPr id="4" name="Slide Number Placeholder 3">
            <a:extLst>
              <a:ext uri="{FF2B5EF4-FFF2-40B4-BE49-F238E27FC236}">
                <a16:creationId xmlns:a16="http://schemas.microsoft.com/office/drawing/2014/main" id="{21CB92D6-5E8A-EB48-936B-83969CD180F0}"/>
              </a:ext>
            </a:extLst>
          </p:cNvPr>
          <p:cNvSpPr>
            <a:spLocks noGrp="1"/>
          </p:cNvSpPr>
          <p:nvPr>
            <p:ph type="sldNum" sz="quarter" idx="12"/>
          </p:nvPr>
        </p:nvSpPr>
        <p:spPr/>
        <p:txBody>
          <a:bodyPr/>
          <a:lstStyle/>
          <a:p>
            <a:fld id="{659665DE-58FC-41F4-AC58-2C90A5E00527}" type="slidenum">
              <a:rPr lang="en-US" smtClean="0"/>
              <a:t>3</a:t>
            </a:fld>
            <a:endParaRPr lang="en-US"/>
          </a:p>
        </p:txBody>
      </p:sp>
      <p:sp>
        <p:nvSpPr>
          <p:cNvPr id="5" name="Footer Placeholder 4">
            <a:extLst>
              <a:ext uri="{FF2B5EF4-FFF2-40B4-BE49-F238E27FC236}">
                <a16:creationId xmlns:a16="http://schemas.microsoft.com/office/drawing/2014/main" id="{325718F8-5713-434F-A3C9-E530C58BFEC1}"/>
              </a:ext>
            </a:extLst>
          </p:cNvPr>
          <p:cNvSpPr>
            <a:spLocks noGrp="1"/>
          </p:cNvSpPr>
          <p:nvPr>
            <p:ph type="ftr" sz="quarter" idx="11"/>
          </p:nvPr>
        </p:nvSpPr>
        <p:spPr/>
        <p:txBody>
          <a:bodyPr/>
          <a:lstStyle/>
          <a:p>
            <a:r>
              <a:rPr lang="en-US"/>
              <a:t>CSE 373 20 SP – champion &amp; Chun</a:t>
            </a:r>
            <a:endParaRPr lang="en-US" dirty="0"/>
          </a:p>
        </p:txBody>
      </p:sp>
      <p:sp>
        <p:nvSpPr>
          <p:cNvPr id="6" name="Rectangle 5">
            <a:extLst>
              <a:ext uri="{FF2B5EF4-FFF2-40B4-BE49-F238E27FC236}">
                <a16:creationId xmlns:a16="http://schemas.microsoft.com/office/drawing/2014/main" id="{81A14932-185D-934F-981D-D6F32EF044FE}"/>
              </a:ext>
            </a:extLst>
          </p:cNvPr>
          <p:cNvSpPr/>
          <p:nvPr/>
        </p:nvSpPr>
        <p:spPr>
          <a:xfrm>
            <a:off x="4745471" y="1685688"/>
            <a:ext cx="6096000" cy="4909036"/>
          </a:xfrm>
          <a:prstGeom prst="rect">
            <a:avLst/>
          </a:prstGeom>
        </p:spPr>
        <p:txBody>
          <a:bodyPr>
            <a:spAutoFit/>
          </a:bodyPr>
          <a:lstStyle/>
          <a:p>
            <a:pPr marL="265176" lvl="1"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rPr>
              <a:t>Heaps</a:t>
            </a:r>
          </a:p>
          <a:p>
            <a:pPr marL="722376" lvl="2"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rPr>
              <a:t>Array Representations</a:t>
            </a:r>
          </a:p>
          <a:p>
            <a:pPr marL="722376" lvl="2"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err="1">
                <a:latin typeface="Segoe UI Semilight" panose="020B0402040204020203" pitchFamily="34" charset="0"/>
              </a:rPr>
              <a:t>removeMin</a:t>
            </a:r>
            <a:r>
              <a:rPr lang="en-US" dirty="0">
                <a:latin typeface="Segoe UI Semilight" panose="020B0402040204020203" pitchFamily="34" charset="0"/>
              </a:rPr>
              <a:t>(), </a:t>
            </a:r>
            <a:r>
              <a:rPr lang="en-US" dirty="0" err="1">
                <a:latin typeface="Segoe UI Semilight" panose="020B0402040204020203" pitchFamily="34" charset="0"/>
              </a:rPr>
              <a:t>buildHeap</a:t>
            </a:r>
            <a:r>
              <a:rPr lang="en-US" dirty="0">
                <a:latin typeface="Segoe UI Semilight" panose="020B0402040204020203" pitchFamily="34" charset="0"/>
              </a:rPr>
              <a:t>() </a:t>
            </a:r>
          </a:p>
          <a:p>
            <a:pPr marL="722376" lvl="2"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rPr>
              <a:t>percolations</a:t>
            </a:r>
          </a:p>
          <a:p>
            <a:pPr marL="265176" lvl="1"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rPr>
              <a:t>Graph implementations</a:t>
            </a:r>
          </a:p>
          <a:p>
            <a:pPr marL="722376" lvl="2"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rPr>
              <a:t>Adjacency Matrix</a:t>
            </a:r>
          </a:p>
          <a:p>
            <a:pPr marL="722376" lvl="2"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rPr>
              <a:t>Adjacency List</a:t>
            </a:r>
          </a:p>
          <a:p>
            <a:pPr marL="265176" lvl="1"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rPr>
              <a:t>Graph Algorithms</a:t>
            </a:r>
          </a:p>
          <a:p>
            <a:pPr marL="722376" lvl="2"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rPr>
              <a:t>BFS</a:t>
            </a:r>
          </a:p>
          <a:p>
            <a:pPr marL="722376" lvl="2"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rPr>
              <a:t>DFS</a:t>
            </a:r>
          </a:p>
          <a:p>
            <a:pPr marL="722376" lvl="2"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rPr>
              <a:t>Dijkstra’s</a:t>
            </a:r>
          </a:p>
          <a:p>
            <a:pPr marL="722376" lvl="2"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rPr>
              <a:t>Prim’s</a:t>
            </a:r>
          </a:p>
          <a:p>
            <a:pPr marL="722376" lvl="2"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rPr>
              <a:t>Kruskal’s</a:t>
            </a:r>
          </a:p>
          <a:p>
            <a:pPr marL="722376" lvl="2"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rPr>
              <a:t>Topological sort</a:t>
            </a:r>
          </a:p>
          <a:p>
            <a:pPr marL="128016" lvl="1" defTabSz="914400">
              <a:lnSpc>
                <a:spcPct val="90000"/>
              </a:lnSpc>
              <a:spcBef>
                <a:spcPts val="200"/>
              </a:spcBef>
              <a:spcAft>
                <a:spcPts val="400"/>
              </a:spcAft>
              <a:buClr>
                <a:srgbClr val="B6A479"/>
              </a:buClr>
            </a:pPr>
            <a:endParaRPr lang="en-US" dirty="0">
              <a:latin typeface="Segoe UI Semilight" panose="020B0402040204020203" pitchFamily="34" charset="0"/>
            </a:endParaRPr>
          </a:p>
        </p:txBody>
      </p:sp>
      <p:sp>
        <p:nvSpPr>
          <p:cNvPr id="7" name="Rectangle 6">
            <a:extLst>
              <a:ext uri="{FF2B5EF4-FFF2-40B4-BE49-F238E27FC236}">
                <a16:creationId xmlns:a16="http://schemas.microsoft.com/office/drawing/2014/main" id="{FD3E2926-DDF1-6B4A-9071-ED9A2461DAD3}"/>
              </a:ext>
            </a:extLst>
          </p:cNvPr>
          <p:cNvSpPr/>
          <p:nvPr/>
        </p:nvSpPr>
        <p:spPr>
          <a:xfrm>
            <a:off x="8087004" y="1595212"/>
            <a:ext cx="6096000" cy="4582793"/>
          </a:xfrm>
          <a:prstGeom prst="rect">
            <a:avLst/>
          </a:prstGeom>
        </p:spPr>
        <p:txBody>
          <a:bodyPr>
            <a:spAutoFit/>
          </a:bodyPr>
          <a:lstStyle/>
          <a:p>
            <a:pPr marL="265176" lvl="1"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rPr>
              <a:t>Disjoint Sets</a:t>
            </a:r>
          </a:p>
          <a:p>
            <a:pPr marL="722376" lvl="2"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rPr>
              <a:t>Array representations</a:t>
            </a:r>
          </a:p>
          <a:p>
            <a:pPr marL="722376" lvl="2"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rPr>
              <a:t>Union, </a:t>
            </a:r>
            <a:r>
              <a:rPr lang="en-US" dirty="0" err="1">
                <a:latin typeface="Segoe UI Semilight" panose="020B0402040204020203" pitchFamily="34" charset="0"/>
              </a:rPr>
              <a:t>findSet</a:t>
            </a:r>
            <a:endParaRPr lang="en-US" dirty="0">
              <a:latin typeface="Segoe UI Semilight" panose="020B0402040204020203" pitchFamily="34" charset="0"/>
            </a:endParaRPr>
          </a:p>
          <a:p>
            <a:pPr marL="722376" lvl="2"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rPr>
              <a:t>Path compression optimization</a:t>
            </a:r>
          </a:p>
          <a:p>
            <a:pPr marL="722376" lvl="2"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rPr>
              <a:t>union by size optimization</a:t>
            </a:r>
          </a:p>
          <a:p>
            <a:pPr marL="265176" lvl="1"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rPr>
              <a:t>Sorting</a:t>
            </a:r>
          </a:p>
          <a:p>
            <a:pPr marL="722376" lvl="2"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rPr>
              <a:t>Insertion</a:t>
            </a:r>
          </a:p>
          <a:p>
            <a:pPr marL="722376" lvl="2"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rPr>
              <a:t>Selection</a:t>
            </a:r>
          </a:p>
          <a:p>
            <a:pPr marL="722376" lvl="2"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rPr>
              <a:t>Heap</a:t>
            </a:r>
          </a:p>
          <a:p>
            <a:pPr marL="722376" lvl="2"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rPr>
              <a:t>Merge</a:t>
            </a:r>
          </a:p>
          <a:p>
            <a:pPr marL="722376" lvl="2"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rPr>
              <a:t>Quick</a:t>
            </a:r>
          </a:p>
          <a:p>
            <a:pPr marL="722376" lvl="2"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rPr>
              <a:t>Best/worst case runtimes</a:t>
            </a:r>
          </a:p>
          <a:p>
            <a:pPr marL="722376" lvl="2"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rPr>
              <a:t>Memory usage</a:t>
            </a:r>
          </a:p>
          <a:p>
            <a:pPr marL="722376" lvl="2"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rPr>
              <a:t>stability</a:t>
            </a:r>
          </a:p>
        </p:txBody>
      </p:sp>
      <p:sp>
        <p:nvSpPr>
          <p:cNvPr id="8" name="TextBox 7">
            <a:extLst>
              <a:ext uri="{FF2B5EF4-FFF2-40B4-BE49-F238E27FC236}">
                <a16:creationId xmlns:a16="http://schemas.microsoft.com/office/drawing/2014/main" id="{D3133296-AF2D-154F-A244-DB56B06665A4}"/>
              </a:ext>
            </a:extLst>
          </p:cNvPr>
          <p:cNvSpPr txBox="1"/>
          <p:nvPr/>
        </p:nvSpPr>
        <p:spPr>
          <a:xfrm>
            <a:off x="4842742" y="1159110"/>
            <a:ext cx="967573" cy="461665"/>
          </a:xfrm>
          <a:prstGeom prst="rect">
            <a:avLst/>
          </a:prstGeom>
          <a:noFill/>
        </p:spPr>
        <p:txBody>
          <a:bodyPr wrap="none" rtlCol="0">
            <a:spAutoFit/>
          </a:bodyPr>
          <a:lstStyle/>
          <a:p>
            <a:r>
              <a:rPr lang="en-US" sz="2400" b="1" dirty="0">
                <a:solidFill>
                  <a:srgbClr val="4C3282"/>
                </a:solidFill>
              </a:rPr>
              <a:t>Topics</a:t>
            </a:r>
          </a:p>
        </p:txBody>
      </p:sp>
    </p:spTree>
    <p:extLst>
      <p:ext uri="{BB962C8B-B14F-4D97-AF65-F5344CB8AC3E}">
        <p14:creationId xmlns:p14="http://schemas.microsoft.com/office/powerpoint/2010/main" val="2224238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30</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1619712" y="677171"/>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5718" y="299714"/>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4" name="Picture 13">
            <a:extLst>
              <a:ext uri="{FF2B5EF4-FFF2-40B4-BE49-F238E27FC236}">
                <a16:creationId xmlns:a16="http://schemas.microsoft.com/office/drawing/2014/main" id="{04A485D0-03FA-9C4E-8916-21527673B5B0}"/>
              </a:ext>
            </a:extLst>
          </p:cNvPr>
          <p:cNvPicPr>
            <a:picLocks noChangeAspect="1"/>
          </p:cNvPicPr>
          <p:nvPr/>
        </p:nvPicPr>
        <p:blipFill>
          <a:blip r:embed="rId6"/>
          <a:stretch>
            <a:fillRect/>
          </a:stretch>
        </p:blipFill>
        <p:spPr>
          <a:xfrm>
            <a:off x="8822860" y="4333491"/>
            <a:ext cx="3228954" cy="2062242"/>
          </a:xfrm>
          <a:prstGeom prst="rect">
            <a:avLst/>
          </a:prstGeom>
        </p:spPr>
      </p:pic>
    </p:spTree>
    <p:extLst>
      <p:ext uri="{BB962C8B-B14F-4D97-AF65-F5344CB8AC3E}">
        <p14:creationId xmlns:p14="http://schemas.microsoft.com/office/powerpoint/2010/main" val="3673681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31</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1619712" y="677171"/>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2" name="Picture 1">
            <a:extLst>
              <a:ext uri="{FF2B5EF4-FFF2-40B4-BE49-F238E27FC236}">
                <a16:creationId xmlns:a16="http://schemas.microsoft.com/office/drawing/2014/main" id="{C62B10B6-D21C-B94B-8FA4-3DCFF0F8F2E2}"/>
              </a:ext>
            </a:extLst>
          </p:cNvPr>
          <p:cNvPicPr>
            <a:picLocks noChangeAspect="1"/>
          </p:cNvPicPr>
          <p:nvPr/>
        </p:nvPicPr>
        <p:blipFill>
          <a:blip r:embed="rId6"/>
          <a:stretch>
            <a:fillRect/>
          </a:stretch>
        </p:blipFill>
        <p:spPr>
          <a:xfrm>
            <a:off x="8822860" y="4333491"/>
            <a:ext cx="3228954" cy="2062242"/>
          </a:xfrm>
          <a:prstGeom prst="rect">
            <a:avLst/>
          </a:prstGeom>
        </p:spPr>
      </p:pic>
    </p:spTree>
    <p:extLst>
      <p:ext uri="{BB962C8B-B14F-4D97-AF65-F5344CB8AC3E}">
        <p14:creationId xmlns:p14="http://schemas.microsoft.com/office/powerpoint/2010/main" val="1427516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32</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6819727" y="3256856"/>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0" name="Picture 9">
            <a:extLst>
              <a:ext uri="{FF2B5EF4-FFF2-40B4-BE49-F238E27FC236}">
                <a16:creationId xmlns:a16="http://schemas.microsoft.com/office/drawing/2014/main" id="{825BAF5D-A856-ED42-8D0A-981EF28A5988}"/>
              </a:ext>
            </a:extLst>
          </p:cNvPr>
          <p:cNvPicPr>
            <a:picLocks noChangeAspect="1"/>
          </p:cNvPicPr>
          <p:nvPr/>
        </p:nvPicPr>
        <p:blipFill>
          <a:blip r:embed="rId6"/>
          <a:stretch>
            <a:fillRect/>
          </a:stretch>
        </p:blipFill>
        <p:spPr>
          <a:xfrm>
            <a:off x="8822860" y="4333491"/>
            <a:ext cx="3228954" cy="2062242"/>
          </a:xfrm>
          <a:prstGeom prst="rect">
            <a:avLst/>
          </a:prstGeom>
        </p:spPr>
      </p:pic>
    </p:spTree>
    <p:extLst>
      <p:ext uri="{BB962C8B-B14F-4D97-AF65-F5344CB8AC3E}">
        <p14:creationId xmlns:p14="http://schemas.microsoft.com/office/powerpoint/2010/main" val="314331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33</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1619712" y="677171"/>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5718" y="299714"/>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4" name="Picture 13">
            <a:extLst>
              <a:ext uri="{FF2B5EF4-FFF2-40B4-BE49-F238E27FC236}">
                <a16:creationId xmlns:a16="http://schemas.microsoft.com/office/drawing/2014/main" id="{04A485D0-03FA-9C4E-8916-21527673B5B0}"/>
              </a:ext>
            </a:extLst>
          </p:cNvPr>
          <p:cNvPicPr>
            <a:picLocks noChangeAspect="1"/>
          </p:cNvPicPr>
          <p:nvPr/>
        </p:nvPicPr>
        <p:blipFill>
          <a:blip r:embed="rId6"/>
          <a:stretch>
            <a:fillRect/>
          </a:stretch>
        </p:blipFill>
        <p:spPr>
          <a:xfrm>
            <a:off x="8822860" y="4333491"/>
            <a:ext cx="3228954" cy="2062242"/>
          </a:xfrm>
          <a:prstGeom prst="rect">
            <a:avLst/>
          </a:prstGeom>
        </p:spPr>
      </p:pic>
    </p:spTree>
    <p:extLst>
      <p:ext uri="{BB962C8B-B14F-4D97-AF65-F5344CB8AC3E}">
        <p14:creationId xmlns:p14="http://schemas.microsoft.com/office/powerpoint/2010/main" val="1072203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34</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1619712" y="677171"/>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2" name="Picture 1">
            <a:extLst>
              <a:ext uri="{FF2B5EF4-FFF2-40B4-BE49-F238E27FC236}">
                <a16:creationId xmlns:a16="http://schemas.microsoft.com/office/drawing/2014/main" id="{C62B10B6-D21C-B94B-8FA4-3DCFF0F8F2E2}"/>
              </a:ext>
            </a:extLst>
          </p:cNvPr>
          <p:cNvPicPr>
            <a:picLocks noChangeAspect="1"/>
          </p:cNvPicPr>
          <p:nvPr/>
        </p:nvPicPr>
        <p:blipFill>
          <a:blip r:embed="rId6"/>
          <a:stretch>
            <a:fillRect/>
          </a:stretch>
        </p:blipFill>
        <p:spPr>
          <a:xfrm>
            <a:off x="8822860" y="4333491"/>
            <a:ext cx="3228954" cy="2062242"/>
          </a:xfrm>
          <a:prstGeom prst="rect">
            <a:avLst/>
          </a:prstGeom>
        </p:spPr>
      </p:pic>
    </p:spTree>
    <p:extLst>
      <p:ext uri="{BB962C8B-B14F-4D97-AF65-F5344CB8AC3E}">
        <p14:creationId xmlns:p14="http://schemas.microsoft.com/office/powerpoint/2010/main" val="1677006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3B7BA-AD2E-0E4C-B1A6-0071B5E72E99}"/>
              </a:ext>
            </a:extLst>
          </p:cNvPr>
          <p:cNvSpPr>
            <a:spLocks noGrp="1"/>
          </p:cNvSpPr>
          <p:nvPr>
            <p:ph type="title"/>
          </p:nvPr>
        </p:nvSpPr>
        <p:spPr/>
        <p:txBody>
          <a:bodyPr/>
          <a:lstStyle/>
          <a:p>
            <a:r>
              <a:rPr lang="en-US" dirty="0"/>
              <a:t>Solution to Mercy’s traveling problem</a:t>
            </a:r>
          </a:p>
        </p:txBody>
      </p:sp>
      <p:sp>
        <p:nvSpPr>
          <p:cNvPr id="3" name="Content Placeholder 2">
            <a:extLst>
              <a:ext uri="{FF2B5EF4-FFF2-40B4-BE49-F238E27FC236}">
                <a16:creationId xmlns:a16="http://schemas.microsoft.com/office/drawing/2014/main" id="{5D6F26BE-7582-9245-B72F-5407CBC95119}"/>
              </a:ext>
            </a:extLst>
          </p:cNvPr>
          <p:cNvSpPr>
            <a:spLocks noGrp="1"/>
          </p:cNvSpPr>
          <p:nvPr>
            <p:ph idx="1"/>
          </p:nvPr>
        </p:nvSpPr>
        <p:spPr/>
        <p:txBody>
          <a:bodyPr>
            <a:normAutofit/>
          </a:bodyPr>
          <a:lstStyle/>
          <a:p>
            <a:endParaRPr lang="en-US" sz="2800" dirty="0"/>
          </a:p>
          <a:p>
            <a:endParaRPr lang="en-US" sz="2800" dirty="0"/>
          </a:p>
          <a:p>
            <a:r>
              <a:rPr lang="en-US" sz="2800" dirty="0"/>
              <a:t> If we know Mercy is going to keep eating tuna . .  . Why not buy a bunch during a single trip and save them all somewhere closer than the store?</a:t>
            </a:r>
          </a:p>
          <a:p>
            <a:endParaRPr lang="en-US" sz="2800" dirty="0"/>
          </a:p>
          <a:p>
            <a:r>
              <a:rPr lang="en-US" sz="2800" dirty="0"/>
              <a:t>Let’s get Mercy a refrigerator!</a:t>
            </a:r>
          </a:p>
        </p:txBody>
      </p:sp>
      <p:sp>
        <p:nvSpPr>
          <p:cNvPr id="4" name="Footer Placeholder 3">
            <a:extLst>
              <a:ext uri="{FF2B5EF4-FFF2-40B4-BE49-F238E27FC236}">
                <a16:creationId xmlns:a16="http://schemas.microsoft.com/office/drawing/2014/main" id="{ECF9CAAB-83E9-4545-BFFD-97431F19FE17}"/>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15C02B1B-229B-6F49-9C9C-F957CD7C0AF5}"/>
              </a:ext>
            </a:extLst>
          </p:cNvPr>
          <p:cNvSpPr>
            <a:spLocks noGrp="1"/>
          </p:cNvSpPr>
          <p:nvPr>
            <p:ph type="sldNum" sz="quarter" idx="12"/>
          </p:nvPr>
        </p:nvSpPr>
        <p:spPr/>
        <p:txBody>
          <a:bodyPr/>
          <a:lstStyle/>
          <a:p>
            <a:fld id="{659665DE-58FC-41F4-AC58-2C90A5E00527}" type="slidenum">
              <a:rPr lang="en-US" smtClean="0"/>
              <a:t>35</a:t>
            </a:fld>
            <a:endParaRPr lang="en-US"/>
          </a:p>
        </p:txBody>
      </p:sp>
    </p:spTree>
    <p:extLst>
      <p:ext uri="{BB962C8B-B14F-4D97-AF65-F5344CB8AC3E}">
        <p14:creationId xmlns:p14="http://schemas.microsoft.com/office/powerpoint/2010/main" val="3477698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36</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a:extLst>
              <a:ext uri="{FF2B5EF4-FFF2-40B4-BE49-F238E27FC236}">
                <a16:creationId xmlns:a16="http://schemas.microsoft.com/office/drawing/2014/main" id="{B643FF91-EC61-E04F-80CE-B7F534EF1781}"/>
              </a:ext>
            </a:extLst>
          </p:cNvPr>
          <p:cNvPicPr>
            <a:picLocks noChangeAspect="1"/>
          </p:cNvPicPr>
          <p:nvPr/>
        </p:nvPicPr>
        <p:blipFill>
          <a:blip r:embed="rId4"/>
          <a:stretch>
            <a:fillRect/>
          </a:stretch>
        </p:blipFill>
        <p:spPr>
          <a:xfrm>
            <a:off x="3653982" y="524591"/>
            <a:ext cx="1473410" cy="1540383"/>
          </a:xfrm>
          <a:prstGeom prst="rect">
            <a:avLst/>
          </a:prstGeom>
        </p:spPr>
      </p:pic>
      <p:pic>
        <p:nvPicPr>
          <p:cNvPr id="13" name="Picture 12" descr="A cat that is lying down and looking at the camera&#10;&#10;Description automatically generated">
            <a:extLst>
              <a:ext uri="{FF2B5EF4-FFF2-40B4-BE49-F238E27FC236}">
                <a16:creationId xmlns:a16="http://schemas.microsoft.com/office/drawing/2014/main" id="{28BFE6A3-783D-2844-A098-209BFD5F63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66940">
            <a:off x="1619712" y="677171"/>
            <a:ext cx="1739900" cy="17780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B4C22FCC-4C4C-9846-B551-823E485EA0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5" name="Picture 14" descr="A close up of a logo&#10;&#10;Description automatically generated">
            <a:extLst>
              <a:ext uri="{FF2B5EF4-FFF2-40B4-BE49-F238E27FC236}">
                <a16:creationId xmlns:a16="http://schemas.microsoft.com/office/drawing/2014/main" id="{3506E2BE-1C81-E140-99AE-5159CF327E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5ADA6DF5-1EAE-E145-92D9-55281EDB0F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7" name="Picture 16">
            <a:extLst>
              <a:ext uri="{FF2B5EF4-FFF2-40B4-BE49-F238E27FC236}">
                <a16:creationId xmlns:a16="http://schemas.microsoft.com/office/drawing/2014/main" id="{F723DD71-CFCE-B34F-A460-47E0C5D13753}"/>
              </a:ext>
            </a:extLst>
          </p:cNvPr>
          <p:cNvPicPr>
            <a:picLocks noChangeAspect="1"/>
          </p:cNvPicPr>
          <p:nvPr/>
        </p:nvPicPr>
        <p:blipFill>
          <a:blip r:embed="rId7"/>
          <a:stretch>
            <a:fillRect/>
          </a:stretch>
        </p:blipFill>
        <p:spPr>
          <a:xfrm>
            <a:off x="8822860" y="4333491"/>
            <a:ext cx="3228954" cy="2062242"/>
          </a:xfrm>
          <a:prstGeom prst="rect">
            <a:avLst/>
          </a:prstGeom>
        </p:spPr>
      </p:pic>
    </p:spTree>
    <p:extLst>
      <p:ext uri="{BB962C8B-B14F-4D97-AF65-F5344CB8AC3E}">
        <p14:creationId xmlns:p14="http://schemas.microsoft.com/office/powerpoint/2010/main" val="174872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37</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a:extLst>
              <a:ext uri="{FF2B5EF4-FFF2-40B4-BE49-F238E27FC236}">
                <a16:creationId xmlns:a16="http://schemas.microsoft.com/office/drawing/2014/main" id="{B643FF91-EC61-E04F-80CE-B7F534EF1781}"/>
              </a:ext>
            </a:extLst>
          </p:cNvPr>
          <p:cNvPicPr>
            <a:picLocks noChangeAspect="1"/>
          </p:cNvPicPr>
          <p:nvPr/>
        </p:nvPicPr>
        <p:blipFill>
          <a:blip r:embed="rId4"/>
          <a:stretch>
            <a:fillRect/>
          </a:stretch>
        </p:blipFill>
        <p:spPr>
          <a:xfrm>
            <a:off x="3653982" y="524591"/>
            <a:ext cx="1473410" cy="1540383"/>
          </a:xfrm>
          <a:prstGeom prst="rect">
            <a:avLst/>
          </a:prstGeom>
        </p:spPr>
      </p:pic>
      <p:pic>
        <p:nvPicPr>
          <p:cNvPr id="13" name="Picture 12" descr="A cat that is lying down and looking at the camera&#10;&#10;Description automatically generated">
            <a:extLst>
              <a:ext uri="{FF2B5EF4-FFF2-40B4-BE49-F238E27FC236}">
                <a16:creationId xmlns:a16="http://schemas.microsoft.com/office/drawing/2014/main" id="{28BFE6A3-783D-2844-A098-209BFD5F63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66940">
            <a:off x="6870379" y="3319197"/>
            <a:ext cx="1739900" cy="17780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B4C22FCC-4C4C-9846-B551-823E485EA0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5" name="Picture 14" descr="A close up of a logo&#10;&#10;Description automatically generated">
            <a:extLst>
              <a:ext uri="{FF2B5EF4-FFF2-40B4-BE49-F238E27FC236}">
                <a16:creationId xmlns:a16="http://schemas.microsoft.com/office/drawing/2014/main" id="{3506E2BE-1C81-E140-99AE-5159CF327E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5ADA6DF5-1EAE-E145-92D9-55281EDB0F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7" name="Picture 16">
            <a:extLst>
              <a:ext uri="{FF2B5EF4-FFF2-40B4-BE49-F238E27FC236}">
                <a16:creationId xmlns:a16="http://schemas.microsoft.com/office/drawing/2014/main" id="{F723DD71-CFCE-B34F-A460-47E0C5D13753}"/>
              </a:ext>
            </a:extLst>
          </p:cNvPr>
          <p:cNvPicPr>
            <a:picLocks noChangeAspect="1"/>
          </p:cNvPicPr>
          <p:nvPr/>
        </p:nvPicPr>
        <p:blipFill>
          <a:blip r:embed="rId7"/>
          <a:stretch>
            <a:fillRect/>
          </a:stretch>
        </p:blipFill>
        <p:spPr>
          <a:xfrm>
            <a:off x="8822860" y="4333491"/>
            <a:ext cx="3228954" cy="2062242"/>
          </a:xfrm>
          <a:prstGeom prst="rect">
            <a:avLst/>
          </a:prstGeom>
        </p:spPr>
      </p:pic>
    </p:spTree>
    <p:extLst>
      <p:ext uri="{BB962C8B-B14F-4D97-AF65-F5344CB8AC3E}">
        <p14:creationId xmlns:p14="http://schemas.microsoft.com/office/powerpoint/2010/main" val="1318402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38</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a:extLst>
              <a:ext uri="{FF2B5EF4-FFF2-40B4-BE49-F238E27FC236}">
                <a16:creationId xmlns:a16="http://schemas.microsoft.com/office/drawing/2014/main" id="{B643FF91-EC61-E04F-80CE-B7F534EF1781}"/>
              </a:ext>
            </a:extLst>
          </p:cNvPr>
          <p:cNvPicPr>
            <a:picLocks noChangeAspect="1"/>
          </p:cNvPicPr>
          <p:nvPr/>
        </p:nvPicPr>
        <p:blipFill>
          <a:blip r:embed="rId4"/>
          <a:stretch>
            <a:fillRect/>
          </a:stretch>
        </p:blipFill>
        <p:spPr>
          <a:xfrm>
            <a:off x="3653982" y="524591"/>
            <a:ext cx="1473410" cy="1540383"/>
          </a:xfrm>
          <a:prstGeom prst="rect">
            <a:avLst/>
          </a:prstGeom>
        </p:spPr>
      </p:pic>
      <p:pic>
        <p:nvPicPr>
          <p:cNvPr id="13" name="Picture 12" descr="A cat that is lying down and looking at the camera&#10;&#10;Description automatically generated">
            <a:extLst>
              <a:ext uri="{FF2B5EF4-FFF2-40B4-BE49-F238E27FC236}">
                <a16:creationId xmlns:a16="http://schemas.microsoft.com/office/drawing/2014/main" id="{28BFE6A3-783D-2844-A098-209BFD5F63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66940">
            <a:off x="1619712" y="677171"/>
            <a:ext cx="1739900" cy="17780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B4C22FCC-4C4C-9846-B551-823E485EA0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5" name="Picture 14" descr="A close up of a logo&#10;&#10;Description automatically generated">
            <a:extLst>
              <a:ext uri="{FF2B5EF4-FFF2-40B4-BE49-F238E27FC236}">
                <a16:creationId xmlns:a16="http://schemas.microsoft.com/office/drawing/2014/main" id="{3506E2BE-1C81-E140-99AE-5159CF327E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5ADA6DF5-1EAE-E145-92D9-55281EDB0F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7" name="Picture 16">
            <a:extLst>
              <a:ext uri="{FF2B5EF4-FFF2-40B4-BE49-F238E27FC236}">
                <a16:creationId xmlns:a16="http://schemas.microsoft.com/office/drawing/2014/main" id="{F723DD71-CFCE-B34F-A460-47E0C5D13753}"/>
              </a:ext>
            </a:extLst>
          </p:cNvPr>
          <p:cNvPicPr>
            <a:picLocks noChangeAspect="1"/>
          </p:cNvPicPr>
          <p:nvPr/>
        </p:nvPicPr>
        <p:blipFill>
          <a:blip r:embed="rId7"/>
          <a:stretch>
            <a:fillRect/>
          </a:stretch>
        </p:blipFill>
        <p:spPr>
          <a:xfrm>
            <a:off x="8822860" y="4333491"/>
            <a:ext cx="3228954" cy="2062242"/>
          </a:xfrm>
          <a:prstGeom prst="rect">
            <a:avLst/>
          </a:prstGeom>
        </p:spPr>
      </p:pic>
      <p:pic>
        <p:nvPicPr>
          <p:cNvPr id="11" name="Picture 10" descr="A close up of a logo&#10;&#10;Description automatically generated">
            <a:extLst>
              <a:ext uri="{FF2B5EF4-FFF2-40B4-BE49-F238E27FC236}">
                <a16:creationId xmlns:a16="http://schemas.microsoft.com/office/drawing/2014/main" id="{F7F8A9ED-C79E-F144-B68F-AC73B3CEAE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193" y="2353878"/>
            <a:ext cx="2089298" cy="1392865"/>
          </a:xfrm>
          <a:prstGeom prst="rect">
            <a:avLst/>
          </a:prstGeom>
        </p:spPr>
      </p:pic>
      <p:pic>
        <p:nvPicPr>
          <p:cNvPr id="12" name="Picture 11" descr="A close up of a logo&#10;&#10;Description automatically generated">
            <a:extLst>
              <a:ext uri="{FF2B5EF4-FFF2-40B4-BE49-F238E27FC236}">
                <a16:creationId xmlns:a16="http://schemas.microsoft.com/office/drawing/2014/main" id="{1B9E6466-4430-D34B-BFC1-AE89A84533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288" y="3350770"/>
            <a:ext cx="2089298" cy="1392865"/>
          </a:xfrm>
          <a:prstGeom prst="rect">
            <a:avLst/>
          </a:prstGeom>
        </p:spPr>
      </p:pic>
      <p:pic>
        <p:nvPicPr>
          <p:cNvPr id="18" name="Picture 17" descr="A close up of a logo&#10;&#10;Description automatically generated">
            <a:extLst>
              <a:ext uri="{FF2B5EF4-FFF2-40B4-BE49-F238E27FC236}">
                <a16:creationId xmlns:a16="http://schemas.microsoft.com/office/drawing/2014/main" id="{E19A42A2-0731-6340-B945-B3F98B123C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9301" y="788512"/>
            <a:ext cx="2089298" cy="1392865"/>
          </a:xfrm>
          <a:prstGeom prst="rect">
            <a:avLst/>
          </a:prstGeom>
        </p:spPr>
      </p:pic>
      <p:pic>
        <p:nvPicPr>
          <p:cNvPr id="19" name="Picture 18" descr="A close up of a logo&#10;&#10;Description automatically generated">
            <a:extLst>
              <a:ext uri="{FF2B5EF4-FFF2-40B4-BE49-F238E27FC236}">
                <a16:creationId xmlns:a16="http://schemas.microsoft.com/office/drawing/2014/main" id="{FA42DB58-521D-0649-84D8-A327B3494B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6484" y="-396605"/>
            <a:ext cx="2089298" cy="1392865"/>
          </a:xfrm>
          <a:prstGeom prst="rect">
            <a:avLst/>
          </a:prstGeom>
        </p:spPr>
      </p:pic>
      <p:pic>
        <p:nvPicPr>
          <p:cNvPr id="20" name="Picture 19" descr="A close up of a logo&#10;&#10;Description automatically generated">
            <a:extLst>
              <a:ext uri="{FF2B5EF4-FFF2-40B4-BE49-F238E27FC236}">
                <a16:creationId xmlns:a16="http://schemas.microsoft.com/office/drawing/2014/main" id="{82915508-E686-A74E-9E59-2CCA39C03C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5881" y="2803421"/>
            <a:ext cx="2089298" cy="1392865"/>
          </a:xfrm>
          <a:prstGeom prst="rect">
            <a:avLst/>
          </a:prstGeom>
        </p:spPr>
      </p:pic>
      <p:pic>
        <p:nvPicPr>
          <p:cNvPr id="21" name="Picture 20" descr="A close up of a logo&#10;&#10;Description automatically generated">
            <a:extLst>
              <a:ext uri="{FF2B5EF4-FFF2-40B4-BE49-F238E27FC236}">
                <a16:creationId xmlns:a16="http://schemas.microsoft.com/office/drawing/2014/main" id="{95F2D866-0781-9145-8E36-E44BE98BAA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1691" y="-171842"/>
            <a:ext cx="2089298" cy="1392865"/>
          </a:xfrm>
          <a:prstGeom prst="rect">
            <a:avLst/>
          </a:prstGeom>
        </p:spPr>
      </p:pic>
      <p:pic>
        <p:nvPicPr>
          <p:cNvPr id="22" name="Picture 21" descr="A close up of a logo&#10;&#10;Description automatically generated">
            <a:extLst>
              <a:ext uri="{FF2B5EF4-FFF2-40B4-BE49-F238E27FC236}">
                <a16:creationId xmlns:a16="http://schemas.microsoft.com/office/drawing/2014/main" id="{97D01DF1-F40A-0249-84A7-7B3B1E49C8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1663" y="2035186"/>
            <a:ext cx="2089298" cy="1392865"/>
          </a:xfrm>
          <a:prstGeom prst="rect">
            <a:avLst/>
          </a:prstGeom>
        </p:spPr>
      </p:pic>
    </p:spTree>
    <p:extLst>
      <p:ext uri="{BB962C8B-B14F-4D97-AF65-F5344CB8AC3E}">
        <p14:creationId xmlns:p14="http://schemas.microsoft.com/office/powerpoint/2010/main" val="1752372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459D2-E452-3241-B767-94A9B6400C71}"/>
              </a:ext>
            </a:extLst>
          </p:cNvPr>
          <p:cNvSpPr>
            <a:spLocks noGrp="1"/>
          </p:cNvSpPr>
          <p:nvPr>
            <p:ph type="title"/>
          </p:nvPr>
        </p:nvSpPr>
        <p:spPr>
          <a:xfrm>
            <a:off x="705372" y="3193088"/>
            <a:ext cx="11187259" cy="1014667"/>
          </a:xfrm>
        </p:spPr>
        <p:txBody>
          <a:bodyPr/>
          <a:lstStyle/>
          <a:p>
            <a:r>
              <a:rPr lang="en-US" dirty="0"/>
              <a:t>Recap + connecting analogy back to computer</a:t>
            </a:r>
          </a:p>
        </p:txBody>
      </p:sp>
      <p:sp>
        <p:nvSpPr>
          <p:cNvPr id="4" name="Footer Placeholder 3">
            <a:extLst>
              <a:ext uri="{FF2B5EF4-FFF2-40B4-BE49-F238E27FC236}">
                <a16:creationId xmlns:a16="http://schemas.microsoft.com/office/drawing/2014/main" id="{36A6FA5B-0719-024F-B5C6-1EDD6DFD983B}"/>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EEB1C956-2CDC-2548-AA00-C86C988CCD8A}"/>
              </a:ext>
            </a:extLst>
          </p:cNvPr>
          <p:cNvSpPr>
            <a:spLocks noGrp="1"/>
          </p:cNvSpPr>
          <p:nvPr>
            <p:ph type="sldNum" sz="quarter" idx="12"/>
          </p:nvPr>
        </p:nvSpPr>
        <p:spPr/>
        <p:txBody>
          <a:bodyPr/>
          <a:lstStyle/>
          <a:p>
            <a:fld id="{659665DE-58FC-41F4-AC58-2C90A5E00527}" type="slidenum">
              <a:rPr lang="en-US" smtClean="0"/>
              <a:t>39</a:t>
            </a:fld>
            <a:endParaRPr lang="en-US"/>
          </a:p>
        </p:txBody>
      </p:sp>
    </p:spTree>
    <p:extLst>
      <p:ext uri="{BB962C8B-B14F-4D97-AF65-F5344CB8AC3E}">
        <p14:creationId xmlns:p14="http://schemas.microsoft.com/office/powerpoint/2010/main" val="2167950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F634F-815F-1842-B120-6CEF79261F05}"/>
              </a:ext>
            </a:extLst>
          </p:cNvPr>
          <p:cNvSpPr>
            <a:spLocks noGrp="1"/>
          </p:cNvSpPr>
          <p:nvPr>
            <p:ph type="title"/>
          </p:nvPr>
        </p:nvSpPr>
        <p:spPr/>
        <p:txBody>
          <a:bodyPr>
            <a:normAutofit fontScale="90000"/>
          </a:bodyPr>
          <a:lstStyle/>
          <a:p>
            <a:r>
              <a:rPr lang="en-US" dirty="0"/>
              <a:t>Outline (for drafting purposes but maybe ideas for outline worksheet)</a:t>
            </a:r>
          </a:p>
        </p:txBody>
      </p:sp>
      <p:sp>
        <p:nvSpPr>
          <p:cNvPr id="3" name="Content Placeholder 2">
            <a:extLst>
              <a:ext uri="{FF2B5EF4-FFF2-40B4-BE49-F238E27FC236}">
                <a16:creationId xmlns:a16="http://schemas.microsoft.com/office/drawing/2014/main" id="{BC1A7FC8-A99E-984F-A799-CEED28830C5E}"/>
              </a:ext>
            </a:extLst>
          </p:cNvPr>
          <p:cNvSpPr>
            <a:spLocks noGrp="1"/>
          </p:cNvSpPr>
          <p:nvPr>
            <p:ph idx="1"/>
          </p:nvPr>
        </p:nvSpPr>
        <p:spPr/>
        <p:txBody>
          <a:bodyPr>
            <a:normAutofit fontScale="92500" lnSpcReduction="20000"/>
          </a:bodyPr>
          <a:lstStyle/>
          <a:p>
            <a:r>
              <a:rPr lang="en-US" dirty="0"/>
              <a:t>- Demo with Memory (GB/MB used)</a:t>
            </a:r>
          </a:p>
          <a:p>
            <a:r>
              <a:rPr lang="en-US" dirty="0"/>
              <a:t>- some terms we will demystify today (on the worksheet)</a:t>
            </a:r>
          </a:p>
          <a:p>
            <a:pPr lvl="1"/>
            <a:r>
              <a:rPr lang="en-US" dirty="0"/>
              <a:t>- RAM (random access memory, main memory, etc.) </a:t>
            </a:r>
            <a:r>
              <a:rPr lang="en-US" dirty="0">
                <a:hlinkClick r:id="rId2"/>
              </a:rPr>
              <a:t>https://en.wikipedia.org/wiki/Random-access_memory</a:t>
            </a:r>
            <a:endParaRPr lang="en-US" dirty="0"/>
          </a:p>
          <a:p>
            <a:pPr lvl="1"/>
            <a:r>
              <a:rPr lang="en-US" dirty="0"/>
              <a:t>- CPU (processor) – motivate with the math later, how prevalent math is</a:t>
            </a:r>
          </a:p>
          <a:p>
            <a:pPr lvl="1"/>
            <a:r>
              <a:rPr lang="en-US" dirty="0"/>
              <a:t>- cache</a:t>
            </a:r>
          </a:p>
          <a:p>
            <a:pPr lvl="1"/>
            <a:endParaRPr lang="en-US" dirty="0"/>
          </a:p>
          <a:p>
            <a:pPr lvl="1"/>
            <a:r>
              <a:rPr lang="en-US" dirty="0"/>
              <a:t>BIG IDEAS</a:t>
            </a:r>
          </a:p>
          <a:p>
            <a:pPr lvl="1"/>
            <a:r>
              <a:rPr lang="en-US" dirty="0"/>
              <a:t>- understand memory in general (like RAM, cache) as an array </a:t>
            </a:r>
          </a:p>
          <a:p>
            <a:pPr lvl="1"/>
            <a:r>
              <a:rPr lang="en-US" dirty="0"/>
              <a:t>- understand how memory is pulled into caches in groups</a:t>
            </a:r>
          </a:p>
          <a:p>
            <a:pPr lvl="1"/>
            <a:r>
              <a:rPr lang="en-US" dirty="0"/>
              <a:t>- understand how caching affects the code we write, data structures (worksheet problem: draw variables, objects, binary trees)</a:t>
            </a:r>
          </a:p>
          <a:p>
            <a:pPr lvl="2"/>
            <a:r>
              <a:rPr lang="en-US" dirty="0"/>
              <a:t>- LL / AL</a:t>
            </a:r>
          </a:p>
          <a:p>
            <a:pPr lvl="2"/>
            <a:r>
              <a:rPr lang="en-US" dirty="0"/>
              <a:t>- Heap as arrays vs Heaps as Nodes</a:t>
            </a:r>
          </a:p>
          <a:p>
            <a:pPr lvl="2"/>
            <a:r>
              <a:rPr lang="en-US" dirty="0"/>
              <a:t>Summary of how to use in your programming</a:t>
            </a:r>
          </a:p>
          <a:p>
            <a:pPr lvl="1"/>
            <a:r>
              <a:rPr lang="en-US" dirty="0"/>
              <a:t>BREAK</a:t>
            </a:r>
          </a:p>
          <a:p>
            <a:pPr lvl="1"/>
            <a:r>
              <a:rPr lang="en-US" dirty="0"/>
              <a:t>- other ideas: memory (RAM) as a cache for disk</a:t>
            </a:r>
          </a:p>
          <a:p>
            <a:pPr lvl="2"/>
            <a:r>
              <a:rPr lang="en-US" dirty="0"/>
              <a:t>Hierarchy of memory, why do we have different layers? physical desk example,  just not physically possible to keep everything near CPU</a:t>
            </a:r>
          </a:p>
          <a:p>
            <a:pPr lvl="1"/>
            <a:r>
              <a:rPr lang="en-US" dirty="0"/>
              <a:t>Bytes/experiments / fields of objects/ primitive types/ object types, etc.</a:t>
            </a:r>
          </a:p>
          <a:p>
            <a:pPr lvl="2"/>
            <a:endParaRPr lang="en-US" dirty="0"/>
          </a:p>
        </p:txBody>
      </p:sp>
      <p:sp>
        <p:nvSpPr>
          <p:cNvPr id="4" name="Footer Placeholder 3">
            <a:extLst>
              <a:ext uri="{FF2B5EF4-FFF2-40B4-BE49-F238E27FC236}">
                <a16:creationId xmlns:a16="http://schemas.microsoft.com/office/drawing/2014/main" id="{86E85799-FE7A-9748-856F-C0DE167AB7A5}"/>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E77CFE71-CE8B-CA4E-9E47-68C80079DB8B}"/>
              </a:ext>
            </a:extLst>
          </p:cNvPr>
          <p:cNvSpPr>
            <a:spLocks noGrp="1"/>
          </p:cNvSpPr>
          <p:nvPr>
            <p:ph type="sldNum" sz="quarter" idx="12"/>
          </p:nvPr>
        </p:nvSpPr>
        <p:spPr/>
        <p:txBody>
          <a:bodyPr/>
          <a:lstStyle/>
          <a:p>
            <a:fld id="{659665DE-58FC-41F4-AC58-2C90A5E00527}" type="slidenum">
              <a:rPr lang="en-US" smtClean="0"/>
              <a:t>4</a:t>
            </a:fld>
            <a:endParaRPr lang="en-US"/>
          </a:p>
        </p:txBody>
      </p:sp>
    </p:spTree>
    <p:extLst>
      <p:ext uri="{BB962C8B-B14F-4D97-AF65-F5344CB8AC3E}">
        <p14:creationId xmlns:p14="http://schemas.microsoft.com/office/powerpoint/2010/main" val="948649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40</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53038"/>
            <a:ext cx="1273629" cy="1371600"/>
          </a:xfrm>
          <a:prstGeom prst="rect">
            <a:avLst/>
          </a:prstGeom>
        </p:spPr>
      </p:pic>
      <p:cxnSp>
        <p:nvCxnSpPr>
          <p:cNvPr id="3" name="Straight Connector 2">
            <a:extLst>
              <a:ext uri="{FF2B5EF4-FFF2-40B4-BE49-F238E27FC236}">
                <a16:creationId xmlns:a16="http://schemas.microsoft.com/office/drawing/2014/main" id="{80B2C470-5F41-7D48-A654-832F632B1A8D}"/>
              </a:ext>
            </a:extLst>
          </p:cNvPr>
          <p:cNvCxnSpPr>
            <a:cxnSpLocks/>
            <a:stCxn id="22" idx="2"/>
          </p:cNvCxnSpPr>
          <p:nvPr/>
        </p:nvCxnSpPr>
        <p:spPr>
          <a:xfrm flipH="1">
            <a:off x="6096000" y="769441"/>
            <a:ext cx="43100" cy="6088559"/>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D00C511-9488-5945-8DCD-420602FEF21F}"/>
              </a:ext>
            </a:extLst>
          </p:cNvPr>
          <p:cNvPicPr>
            <a:picLocks noChangeAspect="1"/>
          </p:cNvPicPr>
          <p:nvPr/>
        </p:nvPicPr>
        <p:blipFill>
          <a:blip r:embed="rId4"/>
          <a:stretch>
            <a:fillRect/>
          </a:stretch>
        </p:blipFill>
        <p:spPr>
          <a:xfrm>
            <a:off x="6476700" y="838838"/>
            <a:ext cx="1676736" cy="1371600"/>
          </a:xfrm>
          <a:prstGeom prst="rect">
            <a:avLst/>
          </a:prstGeom>
        </p:spPr>
      </p:pic>
      <p:pic>
        <p:nvPicPr>
          <p:cNvPr id="11" name="Picture 10">
            <a:extLst>
              <a:ext uri="{FF2B5EF4-FFF2-40B4-BE49-F238E27FC236}">
                <a16:creationId xmlns:a16="http://schemas.microsoft.com/office/drawing/2014/main" id="{FE0E7635-F385-554C-BD30-081104CF34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5632" y="5145206"/>
            <a:ext cx="2949121" cy="329687"/>
          </a:xfrm>
          <a:prstGeom prst="rect">
            <a:avLst/>
          </a:prstGeom>
        </p:spPr>
      </p:pic>
      <p:sp>
        <p:nvSpPr>
          <p:cNvPr id="13" name="TextBox 12">
            <a:extLst>
              <a:ext uri="{FF2B5EF4-FFF2-40B4-BE49-F238E27FC236}">
                <a16:creationId xmlns:a16="http://schemas.microsoft.com/office/drawing/2014/main" id="{F8428781-F76C-1246-BF56-B77D95550837}"/>
              </a:ext>
            </a:extLst>
          </p:cNvPr>
          <p:cNvSpPr txBox="1"/>
          <p:nvPr/>
        </p:nvSpPr>
        <p:spPr>
          <a:xfrm>
            <a:off x="10151992" y="4621986"/>
            <a:ext cx="896399" cy="523220"/>
          </a:xfrm>
          <a:prstGeom prst="rect">
            <a:avLst/>
          </a:prstGeom>
          <a:noFill/>
        </p:spPr>
        <p:txBody>
          <a:bodyPr wrap="none" rtlCol="0">
            <a:spAutoFit/>
          </a:bodyPr>
          <a:lstStyle/>
          <a:p>
            <a:r>
              <a:rPr lang="en-US" sz="2800" dirty="0"/>
              <a:t>RAM</a:t>
            </a:r>
          </a:p>
        </p:txBody>
      </p:sp>
      <p:sp>
        <p:nvSpPr>
          <p:cNvPr id="15" name="TextBox 14">
            <a:extLst>
              <a:ext uri="{FF2B5EF4-FFF2-40B4-BE49-F238E27FC236}">
                <a16:creationId xmlns:a16="http://schemas.microsoft.com/office/drawing/2014/main" id="{F832FF98-8343-A149-9F11-060ABAE570C8}"/>
              </a:ext>
            </a:extLst>
          </p:cNvPr>
          <p:cNvSpPr txBox="1"/>
          <p:nvPr/>
        </p:nvSpPr>
        <p:spPr>
          <a:xfrm>
            <a:off x="6918965" y="315618"/>
            <a:ext cx="792205" cy="523220"/>
          </a:xfrm>
          <a:prstGeom prst="rect">
            <a:avLst/>
          </a:prstGeom>
          <a:noFill/>
        </p:spPr>
        <p:txBody>
          <a:bodyPr wrap="none" rtlCol="0">
            <a:spAutoFit/>
          </a:bodyPr>
          <a:lstStyle/>
          <a:p>
            <a:r>
              <a:rPr lang="en-US" sz="2800" dirty="0"/>
              <a:t>CPU</a:t>
            </a:r>
          </a:p>
        </p:txBody>
      </p:sp>
      <p:sp>
        <p:nvSpPr>
          <p:cNvPr id="17" name="TextBox 16">
            <a:extLst>
              <a:ext uri="{FF2B5EF4-FFF2-40B4-BE49-F238E27FC236}">
                <a16:creationId xmlns:a16="http://schemas.microsoft.com/office/drawing/2014/main" id="{FAFF1FC8-5046-0644-9888-AFE4A0A38F2B}"/>
              </a:ext>
            </a:extLst>
          </p:cNvPr>
          <p:cNvSpPr txBox="1"/>
          <p:nvPr/>
        </p:nvSpPr>
        <p:spPr>
          <a:xfrm>
            <a:off x="8414040" y="534355"/>
            <a:ext cx="3267629" cy="2031325"/>
          </a:xfrm>
          <a:prstGeom prst="rect">
            <a:avLst/>
          </a:prstGeom>
          <a:noFill/>
        </p:spPr>
        <p:txBody>
          <a:bodyPr wrap="square" rtlCol="0">
            <a:spAutoFit/>
          </a:bodyPr>
          <a:lstStyle/>
          <a:p>
            <a:r>
              <a:rPr lang="en-US" dirty="0"/>
              <a:t>CPU – kind of like the home / brain of your computer.  Pretty much all computation is done here and data needs to move here to do anything significant with it (math, if checks, normal statement execution).</a:t>
            </a:r>
          </a:p>
        </p:txBody>
      </p:sp>
      <p:cxnSp>
        <p:nvCxnSpPr>
          <p:cNvPr id="10" name="Straight Arrow Connector 9">
            <a:extLst>
              <a:ext uri="{FF2B5EF4-FFF2-40B4-BE49-F238E27FC236}">
                <a16:creationId xmlns:a16="http://schemas.microsoft.com/office/drawing/2014/main" id="{1FEE1D2F-500E-4C42-8CED-AC16755176E2}"/>
              </a:ext>
            </a:extLst>
          </p:cNvPr>
          <p:cNvCxnSpPr/>
          <p:nvPr/>
        </p:nvCxnSpPr>
        <p:spPr>
          <a:xfrm>
            <a:off x="1900173" y="2432649"/>
            <a:ext cx="1705669" cy="201410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BF8C96D-9F91-6746-8FEA-CCFE0FD4DD61}"/>
              </a:ext>
            </a:extLst>
          </p:cNvPr>
          <p:cNvCxnSpPr>
            <a:cxnSpLocks/>
          </p:cNvCxnSpPr>
          <p:nvPr/>
        </p:nvCxnSpPr>
        <p:spPr>
          <a:xfrm>
            <a:off x="7813195" y="2463496"/>
            <a:ext cx="1779379" cy="24201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93CF1DF-D126-364B-9654-0855883946B2}"/>
              </a:ext>
            </a:extLst>
          </p:cNvPr>
          <p:cNvSpPr txBox="1"/>
          <p:nvPr/>
        </p:nvSpPr>
        <p:spPr>
          <a:xfrm>
            <a:off x="8936966" y="3450566"/>
            <a:ext cx="3137787" cy="648506"/>
          </a:xfrm>
          <a:prstGeom prst="rect">
            <a:avLst/>
          </a:prstGeom>
          <a:noFill/>
        </p:spPr>
        <p:txBody>
          <a:bodyPr wrap="square" rtlCol="0">
            <a:spAutoFit/>
          </a:bodyPr>
          <a:lstStyle/>
          <a:p>
            <a:r>
              <a:rPr lang="en-US" dirty="0"/>
              <a:t>Data travels between RAM and the CPU, but it’s slow </a:t>
            </a:r>
          </a:p>
        </p:txBody>
      </p:sp>
      <p:sp>
        <p:nvSpPr>
          <p:cNvPr id="22" name="TextBox 21">
            <a:extLst>
              <a:ext uri="{FF2B5EF4-FFF2-40B4-BE49-F238E27FC236}">
                <a16:creationId xmlns:a16="http://schemas.microsoft.com/office/drawing/2014/main" id="{C9DC8377-FE03-0845-959C-126FBD38179B}"/>
              </a:ext>
            </a:extLst>
          </p:cNvPr>
          <p:cNvSpPr txBox="1"/>
          <p:nvPr/>
        </p:nvSpPr>
        <p:spPr>
          <a:xfrm>
            <a:off x="5136128" y="0"/>
            <a:ext cx="2005943" cy="769441"/>
          </a:xfrm>
          <a:prstGeom prst="rect">
            <a:avLst/>
          </a:prstGeom>
          <a:noFill/>
        </p:spPr>
        <p:txBody>
          <a:bodyPr wrap="square" rtlCol="0">
            <a:spAutoFit/>
          </a:bodyPr>
          <a:lstStyle/>
          <a:p>
            <a:r>
              <a:rPr lang="en-US" sz="4400" dirty="0"/>
              <a:t>Before</a:t>
            </a:r>
          </a:p>
        </p:txBody>
      </p:sp>
      <p:pic>
        <p:nvPicPr>
          <p:cNvPr id="21" name="Picture 20" descr="A cat that is lying down and looking at the camera&#10;&#10;Description automatically generated">
            <a:extLst>
              <a:ext uri="{FF2B5EF4-FFF2-40B4-BE49-F238E27FC236}">
                <a16:creationId xmlns:a16="http://schemas.microsoft.com/office/drawing/2014/main" id="{AA08712A-3ECB-D249-AE11-F08A763215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66940">
            <a:off x="1105697" y="1243320"/>
            <a:ext cx="716564" cy="732255"/>
          </a:xfrm>
          <a:prstGeom prst="rect">
            <a:avLst/>
          </a:prstGeom>
        </p:spPr>
      </p:pic>
      <p:pic>
        <p:nvPicPr>
          <p:cNvPr id="23" name="Picture 22" descr="A close up of a logo&#10;&#10;Description automatically generated">
            <a:extLst>
              <a:ext uri="{FF2B5EF4-FFF2-40B4-BE49-F238E27FC236}">
                <a16:creationId xmlns:a16="http://schemas.microsoft.com/office/drawing/2014/main" id="{6E767F4B-6B27-B946-9723-6326EB58FB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7057" y="638177"/>
            <a:ext cx="1516020" cy="1010680"/>
          </a:xfrm>
          <a:prstGeom prst="rect">
            <a:avLst/>
          </a:prstGeom>
        </p:spPr>
      </p:pic>
      <p:pic>
        <p:nvPicPr>
          <p:cNvPr id="24" name="Picture 23">
            <a:extLst>
              <a:ext uri="{FF2B5EF4-FFF2-40B4-BE49-F238E27FC236}">
                <a16:creationId xmlns:a16="http://schemas.microsoft.com/office/drawing/2014/main" id="{8304400E-5B7D-694B-BFF5-D81547B45DD5}"/>
              </a:ext>
            </a:extLst>
          </p:cNvPr>
          <p:cNvPicPr>
            <a:picLocks noChangeAspect="1"/>
          </p:cNvPicPr>
          <p:nvPr/>
        </p:nvPicPr>
        <p:blipFill>
          <a:blip r:embed="rId8"/>
          <a:stretch>
            <a:fillRect/>
          </a:stretch>
        </p:blipFill>
        <p:spPr>
          <a:xfrm>
            <a:off x="3212342" y="4587597"/>
            <a:ext cx="2778565" cy="1774591"/>
          </a:xfrm>
          <a:prstGeom prst="rect">
            <a:avLst/>
          </a:prstGeom>
        </p:spPr>
      </p:pic>
    </p:spTree>
    <p:extLst>
      <p:ext uri="{BB962C8B-B14F-4D97-AF65-F5344CB8AC3E}">
        <p14:creationId xmlns:p14="http://schemas.microsoft.com/office/powerpoint/2010/main" val="331928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41</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53038"/>
            <a:ext cx="1273629" cy="1371600"/>
          </a:xfrm>
          <a:prstGeom prst="rect">
            <a:avLst/>
          </a:prstGeom>
        </p:spPr>
      </p:pic>
      <p:cxnSp>
        <p:nvCxnSpPr>
          <p:cNvPr id="3" name="Straight Connector 2">
            <a:extLst>
              <a:ext uri="{FF2B5EF4-FFF2-40B4-BE49-F238E27FC236}">
                <a16:creationId xmlns:a16="http://schemas.microsoft.com/office/drawing/2014/main" id="{80B2C470-5F41-7D48-A654-832F632B1A8D}"/>
              </a:ext>
            </a:extLst>
          </p:cNvPr>
          <p:cNvCxnSpPr>
            <a:cxnSpLocks/>
          </p:cNvCxnSpPr>
          <p:nvPr/>
        </p:nvCxnSpPr>
        <p:spPr>
          <a:xfrm>
            <a:off x="6096000" y="812261"/>
            <a:ext cx="0" cy="6045739"/>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D00C511-9488-5945-8DCD-420602FEF21F}"/>
              </a:ext>
            </a:extLst>
          </p:cNvPr>
          <p:cNvPicPr>
            <a:picLocks noChangeAspect="1"/>
          </p:cNvPicPr>
          <p:nvPr/>
        </p:nvPicPr>
        <p:blipFill>
          <a:blip r:embed="rId4"/>
          <a:stretch>
            <a:fillRect/>
          </a:stretch>
        </p:blipFill>
        <p:spPr>
          <a:xfrm>
            <a:off x="6476700" y="838838"/>
            <a:ext cx="1676736" cy="1371600"/>
          </a:xfrm>
          <a:prstGeom prst="rect">
            <a:avLst/>
          </a:prstGeom>
        </p:spPr>
      </p:pic>
      <p:pic>
        <p:nvPicPr>
          <p:cNvPr id="11" name="Picture 10">
            <a:extLst>
              <a:ext uri="{FF2B5EF4-FFF2-40B4-BE49-F238E27FC236}">
                <a16:creationId xmlns:a16="http://schemas.microsoft.com/office/drawing/2014/main" id="{FE0E7635-F385-554C-BD30-081104CF34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5632" y="5145206"/>
            <a:ext cx="2949121" cy="329687"/>
          </a:xfrm>
          <a:prstGeom prst="rect">
            <a:avLst/>
          </a:prstGeom>
        </p:spPr>
      </p:pic>
      <p:sp>
        <p:nvSpPr>
          <p:cNvPr id="13" name="TextBox 12">
            <a:extLst>
              <a:ext uri="{FF2B5EF4-FFF2-40B4-BE49-F238E27FC236}">
                <a16:creationId xmlns:a16="http://schemas.microsoft.com/office/drawing/2014/main" id="{F8428781-F76C-1246-BF56-B77D95550837}"/>
              </a:ext>
            </a:extLst>
          </p:cNvPr>
          <p:cNvSpPr txBox="1"/>
          <p:nvPr/>
        </p:nvSpPr>
        <p:spPr>
          <a:xfrm>
            <a:off x="10151992" y="4621986"/>
            <a:ext cx="896399" cy="523220"/>
          </a:xfrm>
          <a:prstGeom prst="rect">
            <a:avLst/>
          </a:prstGeom>
          <a:noFill/>
        </p:spPr>
        <p:txBody>
          <a:bodyPr wrap="none" rtlCol="0">
            <a:spAutoFit/>
          </a:bodyPr>
          <a:lstStyle/>
          <a:p>
            <a:r>
              <a:rPr lang="en-US" sz="2800" dirty="0"/>
              <a:t>RAM</a:t>
            </a:r>
          </a:p>
        </p:txBody>
      </p:sp>
      <p:sp>
        <p:nvSpPr>
          <p:cNvPr id="15" name="TextBox 14">
            <a:extLst>
              <a:ext uri="{FF2B5EF4-FFF2-40B4-BE49-F238E27FC236}">
                <a16:creationId xmlns:a16="http://schemas.microsoft.com/office/drawing/2014/main" id="{F832FF98-8343-A149-9F11-060ABAE570C8}"/>
              </a:ext>
            </a:extLst>
          </p:cNvPr>
          <p:cNvSpPr txBox="1"/>
          <p:nvPr/>
        </p:nvSpPr>
        <p:spPr>
          <a:xfrm>
            <a:off x="6918965" y="315618"/>
            <a:ext cx="792205" cy="523220"/>
          </a:xfrm>
          <a:prstGeom prst="rect">
            <a:avLst/>
          </a:prstGeom>
          <a:noFill/>
        </p:spPr>
        <p:txBody>
          <a:bodyPr wrap="none" rtlCol="0">
            <a:spAutoFit/>
          </a:bodyPr>
          <a:lstStyle/>
          <a:p>
            <a:r>
              <a:rPr lang="en-US" sz="2800" dirty="0"/>
              <a:t>CPU</a:t>
            </a:r>
          </a:p>
        </p:txBody>
      </p:sp>
      <p:pic>
        <p:nvPicPr>
          <p:cNvPr id="18" name="Picture 17">
            <a:extLst>
              <a:ext uri="{FF2B5EF4-FFF2-40B4-BE49-F238E27FC236}">
                <a16:creationId xmlns:a16="http://schemas.microsoft.com/office/drawing/2014/main" id="{5947EF6C-EC30-6547-82A1-9C13F4C1F327}"/>
              </a:ext>
            </a:extLst>
          </p:cNvPr>
          <p:cNvPicPr>
            <a:picLocks noChangeAspect="1"/>
          </p:cNvPicPr>
          <p:nvPr/>
        </p:nvPicPr>
        <p:blipFill>
          <a:blip r:embed="rId6"/>
          <a:stretch>
            <a:fillRect/>
          </a:stretch>
        </p:blipFill>
        <p:spPr>
          <a:xfrm>
            <a:off x="1123367" y="2458379"/>
            <a:ext cx="825784" cy="863320"/>
          </a:xfrm>
          <a:prstGeom prst="rect">
            <a:avLst/>
          </a:prstGeom>
        </p:spPr>
      </p:pic>
      <p:sp>
        <p:nvSpPr>
          <p:cNvPr id="2" name="TextBox 1">
            <a:extLst>
              <a:ext uri="{FF2B5EF4-FFF2-40B4-BE49-F238E27FC236}">
                <a16:creationId xmlns:a16="http://schemas.microsoft.com/office/drawing/2014/main" id="{F47FDE26-153F-754C-A210-394640DDEB64}"/>
              </a:ext>
            </a:extLst>
          </p:cNvPr>
          <p:cNvSpPr txBox="1"/>
          <p:nvPr/>
        </p:nvSpPr>
        <p:spPr>
          <a:xfrm>
            <a:off x="7591536" y="2997340"/>
            <a:ext cx="1465371" cy="523220"/>
          </a:xfrm>
          <a:prstGeom prst="rect">
            <a:avLst/>
          </a:prstGeom>
          <a:noFill/>
        </p:spPr>
        <p:txBody>
          <a:bodyPr wrap="square" rtlCol="0">
            <a:spAutoFit/>
          </a:bodyPr>
          <a:lstStyle/>
          <a:p>
            <a:r>
              <a:rPr lang="en-US" sz="2800" dirty="0"/>
              <a:t>Cache!</a:t>
            </a:r>
          </a:p>
        </p:txBody>
      </p:sp>
      <p:cxnSp>
        <p:nvCxnSpPr>
          <p:cNvPr id="19" name="Straight Arrow Connector 18">
            <a:extLst>
              <a:ext uri="{FF2B5EF4-FFF2-40B4-BE49-F238E27FC236}">
                <a16:creationId xmlns:a16="http://schemas.microsoft.com/office/drawing/2014/main" id="{093D1E3A-378C-194A-87CB-BB7EE3F7E01A}"/>
              </a:ext>
            </a:extLst>
          </p:cNvPr>
          <p:cNvCxnSpPr/>
          <p:nvPr/>
        </p:nvCxnSpPr>
        <p:spPr>
          <a:xfrm>
            <a:off x="1915388" y="3536301"/>
            <a:ext cx="1705669" cy="201410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DCBD33D-1EE4-F144-9130-52B64DB683D6}"/>
              </a:ext>
            </a:extLst>
          </p:cNvPr>
          <p:cNvCxnSpPr>
            <a:cxnSpLocks/>
          </p:cNvCxnSpPr>
          <p:nvPr/>
        </p:nvCxnSpPr>
        <p:spPr>
          <a:xfrm>
            <a:off x="614148" y="1674836"/>
            <a:ext cx="531966" cy="73022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C69A831-FC68-EE43-B71D-FA07D7420FDD}"/>
              </a:ext>
            </a:extLst>
          </p:cNvPr>
          <p:cNvCxnSpPr>
            <a:cxnSpLocks/>
          </p:cNvCxnSpPr>
          <p:nvPr/>
        </p:nvCxnSpPr>
        <p:spPr>
          <a:xfrm>
            <a:off x="7183166" y="2249519"/>
            <a:ext cx="650312" cy="7478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A21EFBC-4562-4E4B-B16E-6E81BEE3ADF7}"/>
              </a:ext>
            </a:extLst>
          </p:cNvPr>
          <p:cNvCxnSpPr>
            <a:cxnSpLocks/>
          </p:cNvCxnSpPr>
          <p:nvPr/>
        </p:nvCxnSpPr>
        <p:spPr>
          <a:xfrm>
            <a:off x="8729877" y="3536301"/>
            <a:ext cx="1422115" cy="121623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6CB8239-552F-414F-8A43-E8609EB7FB8C}"/>
              </a:ext>
            </a:extLst>
          </p:cNvPr>
          <p:cNvSpPr txBox="1"/>
          <p:nvPr/>
        </p:nvSpPr>
        <p:spPr>
          <a:xfrm>
            <a:off x="9489057" y="3335785"/>
            <a:ext cx="2585696" cy="923330"/>
          </a:xfrm>
          <a:prstGeom prst="rect">
            <a:avLst/>
          </a:prstGeom>
          <a:noFill/>
        </p:spPr>
        <p:txBody>
          <a:bodyPr wrap="square" rtlCol="0">
            <a:spAutoFit/>
          </a:bodyPr>
          <a:lstStyle/>
          <a:p>
            <a:r>
              <a:rPr lang="en-US" dirty="0"/>
              <a:t>Bring a bunch of data back when you go all the way to RAM</a:t>
            </a:r>
          </a:p>
        </p:txBody>
      </p:sp>
      <p:sp>
        <p:nvSpPr>
          <p:cNvPr id="25" name="TextBox 24">
            <a:extLst>
              <a:ext uri="{FF2B5EF4-FFF2-40B4-BE49-F238E27FC236}">
                <a16:creationId xmlns:a16="http://schemas.microsoft.com/office/drawing/2014/main" id="{F4F77996-C8E6-FD43-A29F-756F42E71762}"/>
              </a:ext>
            </a:extLst>
          </p:cNvPr>
          <p:cNvSpPr txBox="1"/>
          <p:nvPr/>
        </p:nvSpPr>
        <p:spPr>
          <a:xfrm>
            <a:off x="2327402" y="3429000"/>
            <a:ext cx="3317158" cy="646331"/>
          </a:xfrm>
          <a:prstGeom prst="rect">
            <a:avLst/>
          </a:prstGeom>
          <a:noFill/>
        </p:spPr>
        <p:txBody>
          <a:bodyPr wrap="square" rtlCol="0">
            <a:spAutoFit/>
          </a:bodyPr>
          <a:lstStyle/>
          <a:p>
            <a:r>
              <a:rPr lang="en-US" dirty="0"/>
              <a:t>Bring a bunch of food back when you go all the way to the store</a:t>
            </a:r>
          </a:p>
        </p:txBody>
      </p:sp>
      <p:sp>
        <p:nvSpPr>
          <p:cNvPr id="29" name="TextBox 28">
            <a:extLst>
              <a:ext uri="{FF2B5EF4-FFF2-40B4-BE49-F238E27FC236}">
                <a16:creationId xmlns:a16="http://schemas.microsoft.com/office/drawing/2014/main" id="{B1C42579-58A2-BC4B-93C4-1C2C729ABC9C}"/>
              </a:ext>
            </a:extLst>
          </p:cNvPr>
          <p:cNvSpPr txBox="1"/>
          <p:nvPr/>
        </p:nvSpPr>
        <p:spPr>
          <a:xfrm>
            <a:off x="5504512" y="82694"/>
            <a:ext cx="2005943" cy="769441"/>
          </a:xfrm>
          <a:prstGeom prst="rect">
            <a:avLst/>
          </a:prstGeom>
          <a:noFill/>
        </p:spPr>
        <p:txBody>
          <a:bodyPr wrap="square" rtlCol="0">
            <a:spAutoFit/>
          </a:bodyPr>
          <a:lstStyle/>
          <a:p>
            <a:r>
              <a:rPr lang="en-US" sz="4400" dirty="0"/>
              <a:t>After</a:t>
            </a:r>
          </a:p>
        </p:txBody>
      </p:sp>
      <p:pic>
        <p:nvPicPr>
          <p:cNvPr id="26" name="Picture 25" descr="A cat that is lying down and looking at the camera&#10;&#10;Description automatically generated">
            <a:extLst>
              <a:ext uri="{FF2B5EF4-FFF2-40B4-BE49-F238E27FC236}">
                <a16:creationId xmlns:a16="http://schemas.microsoft.com/office/drawing/2014/main" id="{92D417DE-42BB-BB4B-8655-433D61F2AA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66940">
            <a:off x="1105697" y="1243320"/>
            <a:ext cx="716564" cy="732255"/>
          </a:xfrm>
          <a:prstGeom prst="rect">
            <a:avLst/>
          </a:prstGeom>
        </p:spPr>
      </p:pic>
      <p:pic>
        <p:nvPicPr>
          <p:cNvPr id="27" name="Picture 26" descr="A close up of a logo&#10;&#10;Description automatically generated">
            <a:extLst>
              <a:ext uri="{FF2B5EF4-FFF2-40B4-BE49-F238E27FC236}">
                <a16:creationId xmlns:a16="http://schemas.microsoft.com/office/drawing/2014/main" id="{0910CA0B-8D16-364A-B9DC-E6491DB3DD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7057" y="638177"/>
            <a:ext cx="1516020" cy="1010680"/>
          </a:xfrm>
          <a:prstGeom prst="rect">
            <a:avLst/>
          </a:prstGeom>
        </p:spPr>
      </p:pic>
      <p:pic>
        <p:nvPicPr>
          <p:cNvPr id="28" name="Picture 27">
            <a:extLst>
              <a:ext uri="{FF2B5EF4-FFF2-40B4-BE49-F238E27FC236}">
                <a16:creationId xmlns:a16="http://schemas.microsoft.com/office/drawing/2014/main" id="{F426AD36-72B7-6245-AEF3-5C08CB5026E7}"/>
              </a:ext>
            </a:extLst>
          </p:cNvPr>
          <p:cNvPicPr>
            <a:picLocks noChangeAspect="1"/>
          </p:cNvPicPr>
          <p:nvPr/>
        </p:nvPicPr>
        <p:blipFill>
          <a:blip r:embed="rId9"/>
          <a:stretch>
            <a:fillRect/>
          </a:stretch>
        </p:blipFill>
        <p:spPr>
          <a:xfrm>
            <a:off x="3212342" y="4587597"/>
            <a:ext cx="2778565" cy="1774591"/>
          </a:xfrm>
          <a:prstGeom prst="rect">
            <a:avLst/>
          </a:prstGeom>
        </p:spPr>
      </p:pic>
    </p:spTree>
    <p:extLst>
      <p:ext uri="{BB962C8B-B14F-4D97-AF65-F5344CB8AC3E}">
        <p14:creationId xmlns:p14="http://schemas.microsoft.com/office/powerpoint/2010/main" val="20883197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7708B-CD7B-CD44-B70A-2BC13306527F}"/>
              </a:ext>
            </a:extLst>
          </p:cNvPr>
          <p:cNvSpPr>
            <a:spLocks noGrp="1"/>
          </p:cNvSpPr>
          <p:nvPr>
            <p:ph type="title"/>
          </p:nvPr>
        </p:nvSpPr>
        <p:spPr/>
        <p:txBody>
          <a:bodyPr/>
          <a:lstStyle/>
          <a:p>
            <a:r>
              <a:rPr lang="en-US" dirty="0"/>
              <a:t>Cache</a:t>
            </a:r>
          </a:p>
        </p:txBody>
      </p:sp>
      <p:sp>
        <p:nvSpPr>
          <p:cNvPr id="3" name="Content Placeholder 2">
            <a:extLst>
              <a:ext uri="{FF2B5EF4-FFF2-40B4-BE49-F238E27FC236}">
                <a16:creationId xmlns:a16="http://schemas.microsoft.com/office/drawing/2014/main" id="{27D6ED8F-A80F-7C48-A0C0-5D2EA1C47676}"/>
              </a:ext>
            </a:extLst>
          </p:cNvPr>
          <p:cNvSpPr>
            <a:spLocks noGrp="1"/>
          </p:cNvSpPr>
          <p:nvPr>
            <p:ph idx="1"/>
          </p:nvPr>
        </p:nvSpPr>
        <p:spPr/>
        <p:txBody>
          <a:bodyPr>
            <a:normAutofit fontScale="92500" lnSpcReduction="10000"/>
          </a:bodyPr>
          <a:lstStyle/>
          <a:p>
            <a:pPr>
              <a:buFontTx/>
              <a:buChar char="-"/>
            </a:pPr>
            <a:r>
              <a:rPr lang="en-US" sz="2800" dirty="0"/>
              <a:t>Rough definition: a place to store some memory that’s smaller and closer to the CPU compared to RAM.  Because caches are closer to the CPU (where your data generally needs to go to be computed / modified / acted on) getting data from cache to CPU is a lot quicker than from RAM to CPU.  This means we love when the data we want to access is conveniently in the cache.</a:t>
            </a:r>
          </a:p>
          <a:p>
            <a:pPr marL="0" indent="0">
              <a:buNone/>
            </a:pPr>
            <a:endParaRPr lang="en-US" sz="2800" dirty="0"/>
          </a:p>
          <a:p>
            <a:pPr>
              <a:buFontTx/>
              <a:buChar char="-"/>
            </a:pPr>
            <a:r>
              <a:rPr lang="en-US" sz="2800" dirty="0"/>
              <a:t>Generally we always store some data here in hopes that it will be used in the future and that we save ourselves the distance / time it takes to go to RAM.</a:t>
            </a:r>
          </a:p>
          <a:p>
            <a:pPr marL="0" indent="0">
              <a:buNone/>
            </a:pPr>
            <a:endParaRPr lang="en-US" sz="2800" dirty="0"/>
          </a:p>
          <a:p>
            <a:pPr>
              <a:buFontTx/>
              <a:buChar char="-"/>
            </a:pPr>
            <a:r>
              <a:rPr lang="en-US" sz="2800" dirty="0"/>
              <a:t> Analogy from earlier: The refrigerator (a cache) in your house to store food closer to you than the store. Walking to your fridge is much quicker than walking to the store!</a:t>
            </a:r>
          </a:p>
          <a:p>
            <a:pPr>
              <a:buFontTx/>
              <a:buChar char="-"/>
            </a:pPr>
            <a:endParaRPr lang="en-US" dirty="0"/>
          </a:p>
        </p:txBody>
      </p:sp>
      <p:sp>
        <p:nvSpPr>
          <p:cNvPr id="4" name="Footer Placeholder 3">
            <a:extLst>
              <a:ext uri="{FF2B5EF4-FFF2-40B4-BE49-F238E27FC236}">
                <a16:creationId xmlns:a16="http://schemas.microsoft.com/office/drawing/2014/main" id="{81EB114E-3A41-2D45-9B90-1778995A7CAD}"/>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748E4E42-29AB-C540-BFD6-3EE803C47426}"/>
              </a:ext>
            </a:extLst>
          </p:cNvPr>
          <p:cNvSpPr>
            <a:spLocks noGrp="1"/>
          </p:cNvSpPr>
          <p:nvPr>
            <p:ph type="sldNum" sz="quarter" idx="12"/>
          </p:nvPr>
        </p:nvSpPr>
        <p:spPr/>
        <p:txBody>
          <a:bodyPr/>
          <a:lstStyle/>
          <a:p>
            <a:fld id="{659665DE-58FC-41F4-AC58-2C90A5E00527}" type="slidenum">
              <a:rPr lang="en-US" smtClean="0"/>
              <a:t>42</a:t>
            </a:fld>
            <a:endParaRPr lang="en-US"/>
          </a:p>
        </p:txBody>
      </p:sp>
    </p:spTree>
    <p:extLst>
      <p:ext uri="{BB962C8B-B14F-4D97-AF65-F5344CB8AC3E}">
        <p14:creationId xmlns:p14="http://schemas.microsoft.com/office/powerpoint/2010/main" val="5712715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43</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53038"/>
            <a:ext cx="1273629" cy="1371600"/>
          </a:xfrm>
          <a:prstGeom prst="rect">
            <a:avLst/>
          </a:prstGeom>
        </p:spPr>
      </p:pic>
      <p:cxnSp>
        <p:nvCxnSpPr>
          <p:cNvPr id="3" name="Straight Connector 2">
            <a:extLst>
              <a:ext uri="{FF2B5EF4-FFF2-40B4-BE49-F238E27FC236}">
                <a16:creationId xmlns:a16="http://schemas.microsoft.com/office/drawing/2014/main" id="{80B2C470-5F41-7D48-A654-832F632B1A8D}"/>
              </a:ext>
            </a:extLst>
          </p:cNvPr>
          <p:cNvCxnSpPr>
            <a:cxnSpLocks/>
          </p:cNvCxnSpPr>
          <p:nvPr/>
        </p:nvCxnSpPr>
        <p:spPr>
          <a:xfrm>
            <a:off x="6096000" y="812261"/>
            <a:ext cx="0" cy="6045739"/>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D00C511-9488-5945-8DCD-420602FEF21F}"/>
              </a:ext>
            </a:extLst>
          </p:cNvPr>
          <p:cNvPicPr>
            <a:picLocks noChangeAspect="1"/>
          </p:cNvPicPr>
          <p:nvPr/>
        </p:nvPicPr>
        <p:blipFill>
          <a:blip r:embed="rId4"/>
          <a:stretch>
            <a:fillRect/>
          </a:stretch>
        </p:blipFill>
        <p:spPr>
          <a:xfrm>
            <a:off x="6476700" y="838838"/>
            <a:ext cx="1676736" cy="1371600"/>
          </a:xfrm>
          <a:prstGeom prst="rect">
            <a:avLst/>
          </a:prstGeom>
        </p:spPr>
      </p:pic>
      <p:pic>
        <p:nvPicPr>
          <p:cNvPr id="11" name="Picture 10">
            <a:extLst>
              <a:ext uri="{FF2B5EF4-FFF2-40B4-BE49-F238E27FC236}">
                <a16:creationId xmlns:a16="http://schemas.microsoft.com/office/drawing/2014/main" id="{FE0E7635-F385-554C-BD30-081104CF34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5632" y="5145206"/>
            <a:ext cx="2949121" cy="329687"/>
          </a:xfrm>
          <a:prstGeom prst="rect">
            <a:avLst/>
          </a:prstGeom>
        </p:spPr>
      </p:pic>
      <p:sp>
        <p:nvSpPr>
          <p:cNvPr id="13" name="TextBox 12">
            <a:extLst>
              <a:ext uri="{FF2B5EF4-FFF2-40B4-BE49-F238E27FC236}">
                <a16:creationId xmlns:a16="http://schemas.microsoft.com/office/drawing/2014/main" id="{F8428781-F76C-1246-BF56-B77D95550837}"/>
              </a:ext>
            </a:extLst>
          </p:cNvPr>
          <p:cNvSpPr txBox="1"/>
          <p:nvPr/>
        </p:nvSpPr>
        <p:spPr>
          <a:xfrm>
            <a:off x="10151992" y="4621986"/>
            <a:ext cx="896399" cy="523220"/>
          </a:xfrm>
          <a:prstGeom prst="rect">
            <a:avLst/>
          </a:prstGeom>
          <a:noFill/>
        </p:spPr>
        <p:txBody>
          <a:bodyPr wrap="none" rtlCol="0">
            <a:spAutoFit/>
          </a:bodyPr>
          <a:lstStyle/>
          <a:p>
            <a:r>
              <a:rPr lang="en-US" sz="2800" dirty="0"/>
              <a:t>RAM</a:t>
            </a:r>
          </a:p>
        </p:txBody>
      </p:sp>
      <p:sp>
        <p:nvSpPr>
          <p:cNvPr id="15" name="TextBox 14">
            <a:extLst>
              <a:ext uri="{FF2B5EF4-FFF2-40B4-BE49-F238E27FC236}">
                <a16:creationId xmlns:a16="http://schemas.microsoft.com/office/drawing/2014/main" id="{F832FF98-8343-A149-9F11-060ABAE570C8}"/>
              </a:ext>
            </a:extLst>
          </p:cNvPr>
          <p:cNvSpPr txBox="1"/>
          <p:nvPr/>
        </p:nvSpPr>
        <p:spPr>
          <a:xfrm>
            <a:off x="6918965" y="315618"/>
            <a:ext cx="792205" cy="523220"/>
          </a:xfrm>
          <a:prstGeom prst="rect">
            <a:avLst/>
          </a:prstGeom>
          <a:noFill/>
        </p:spPr>
        <p:txBody>
          <a:bodyPr wrap="none" rtlCol="0">
            <a:spAutoFit/>
          </a:bodyPr>
          <a:lstStyle/>
          <a:p>
            <a:r>
              <a:rPr lang="en-US" sz="2800" dirty="0"/>
              <a:t>CPU</a:t>
            </a:r>
          </a:p>
        </p:txBody>
      </p:sp>
      <p:pic>
        <p:nvPicPr>
          <p:cNvPr id="18" name="Picture 17">
            <a:extLst>
              <a:ext uri="{FF2B5EF4-FFF2-40B4-BE49-F238E27FC236}">
                <a16:creationId xmlns:a16="http://schemas.microsoft.com/office/drawing/2014/main" id="{5947EF6C-EC30-6547-82A1-9C13F4C1F327}"/>
              </a:ext>
            </a:extLst>
          </p:cNvPr>
          <p:cNvPicPr>
            <a:picLocks noChangeAspect="1"/>
          </p:cNvPicPr>
          <p:nvPr/>
        </p:nvPicPr>
        <p:blipFill>
          <a:blip r:embed="rId6"/>
          <a:stretch>
            <a:fillRect/>
          </a:stretch>
        </p:blipFill>
        <p:spPr>
          <a:xfrm>
            <a:off x="1123367" y="2458379"/>
            <a:ext cx="825784" cy="863320"/>
          </a:xfrm>
          <a:prstGeom prst="rect">
            <a:avLst/>
          </a:prstGeom>
        </p:spPr>
      </p:pic>
      <p:sp>
        <p:nvSpPr>
          <p:cNvPr id="2" name="TextBox 1">
            <a:extLst>
              <a:ext uri="{FF2B5EF4-FFF2-40B4-BE49-F238E27FC236}">
                <a16:creationId xmlns:a16="http://schemas.microsoft.com/office/drawing/2014/main" id="{F47FDE26-153F-754C-A210-394640DDEB64}"/>
              </a:ext>
            </a:extLst>
          </p:cNvPr>
          <p:cNvSpPr txBox="1"/>
          <p:nvPr/>
        </p:nvSpPr>
        <p:spPr>
          <a:xfrm>
            <a:off x="7591536" y="2997340"/>
            <a:ext cx="1465371" cy="523220"/>
          </a:xfrm>
          <a:prstGeom prst="rect">
            <a:avLst/>
          </a:prstGeom>
          <a:noFill/>
        </p:spPr>
        <p:txBody>
          <a:bodyPr wrap="square" rtlCol="0">
            <a:spAutoFit/>
          </a:bodyPr>
          <a:lstStyle/>
          <a:p>
            <a:r>
              <a:rPr lang="en-US" sz="2800" dirty="0"/>
              <a:t>Cache!</a:t>
            </a:r>
          </a:p>
        </p:txBody>
      </p:sp>
      <p:cxnSp>
        <p:nvCxnSpPr>
          <p:cNvPr id="19" name="Straight Arrow Connector 18">
            <a:extLst>
              <a:ext uri="{FF2B5EF4-FFF2-40B4-BE49-F238E27FC236}">
                <a16:creationId xmlns:a16="http://schemas.microsoft.com/office/drawing/2014/main" id="{093D1E3A-378C-194A-87CB-BB7EE3F7E01A}"/>
              </a:ext>
            </a:extLst>
          </p:cNvPr>
          <p:cNvCxnSpPr/>
          <p:nvPr/>
        </p:nvCxnSpPr>
        <p:spPr>
          <a:xfrm>
            <a:off x="1915388" y="3536301"/>
            <a:ext cx="1705669" cy="201410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DCBD33D-1EE4-F144-9130-52B64DB683D6}"/>
              </a:ext>
            </a:extLst>
          </p:cNvPr>
          <p:cNvCxnSpPr>
            <a:cxnSpLocks/>
          </p:cNvCxnSpPr>
          <p:nvPr/>
        </p:nvCxnSpPr>
        <p:spPr>
          <a:xfrm>
            <a:off x="614148" y="1674836"/>
            <a:ext cx="531966" cy="73022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C69A831-FC68-EE43-B71D-FA07D7420FDD}"/>
              </a:ext>
            </a:extLst>
          </p:cNvPr>
          <p:cNvCxnSpPr>
            <a:cxnSpLocks/>
          </p:cNvCxnSpPr>
          <p:nvPr/>
        </p:nvCxnSpPr>
        <p:spPr>
          <a:xfrm>
            <a:off x="7183166" y="2249519"/>
            <a:ext cx="650312" cy="7478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A21EFBC-4562-4E4B-B16E-6E81BEE3ADF7}"/>
              </a:ext>
            </a:extLst>
          </p:cNvPr>
          <p:cNvCxnSpPr>
            <a:cxnSpLocks/>
          </p:cNvCxnSpPr>
          <p:nvPr/>
        </p:nvCxnSpPr>
        <p:spPr>
          <a:xfrm>
            <a:off x="8729877" y="3536301"/>
            <a:ext cx="1422115" cy="121623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6CB8239-552F-414F-8A43-E8609EB7FB8C}"/>
              </a:ext>
            </a:extLst>
          </p:cNvPr>
          <p:cNvSpPr txBox="1"/>
          <p:nvPr/>
        </p:nvSpPr>
        <p:spPr>
          <a:xfrm>
            <a:off x="9489057" y="3335785"/>
            <a:ext cx="2585696" cy="923330"/>
          </a:xfrm>
          <a:prstGeom prst="rect">
            <a:avLst/>
          </a:prstGeom>
          <a:noFill/>
        </p:spPr>
        <p:txBody>
          <a:bodyPr wrap="square" rtlCol="0">
            <a:spAutoFit/>
          </a:bodyPr>
          <a:lstStyle/>
          <a:p>
            <a:r>
              <a:rPr lang="en-US" dirty="0"/>
              <a:t>Bring a bunch of data back when you go all the way to RAM</a:t>
            </a:r>
          </a:p>
        </p:txBody>
      </p:sp>
      <p:sp>
        <p:nvSpPr>
          <p:cNvPr id="25" name="TextBox 24">
            <a:extLst>
              <a:ext uri="{FF2B5EF4-FFF2-40B4-BE49-F238E27FC236}">
                <a16:creationId xmlns:a16="http://schemas.microsoft.com/office/drawing/2014/main" id="{F4F77996-C8E6-FD43-A29F-756F42E71762}"/>
              </a:ext>
            </a:extLst>
          </p:cNvPr>
          <p:cNvSpPr txBox="1"/>
          <p:nvPr/>
        </p:nvSpPr>
        <p:spPr>
          <a:xfrm>
            <a:off x="2327402" y="3429000"/>
            <a:ext cx="3317158" cy="646331"/>
          </a:xfrm>
          <a:prstGeom prst="rect">
            <a:avLst/>
          </a:prstGeom>
          <a:noFill/>
        </p:spPr>
        <p:txBody>
          <a:bodyPr wrap="square" rtlCol="0">
            <a:spAutoFit/>
          </a:bodyPr>
          <a:lstStyle/>
          <a:p>
            <a:r>
              <a:rPr lang="en-US" dirty="0"/>
              <a:t>Bring a bunch of food back when you go all the way to the store</a:t>
            </a:r>
          </a:p>
        </p:txBody>
      </p:sp>
      <p:sp>
        <p:nvSpPr>
          <p:cNvPr id="29" name="TextBox 28">
            <a:extLst>
              <a:ext uri="{FF2B5EF4-FFF2-40B4-BE49-F238E27FC236}">
                <a16:creationId xmlns:a16="http://schemas.microsoft.com/office/drawing/2014/main" id="{B1C42579-58A2-BC4B-93C4-1C2C729ABC9C}"/>
              </a:ext>
            </a:extLst>
          </p:cNvPr>
          <p:cNvSpPr txBox="1"/>
          <p:nvPr/>
        </p:nvSpPr>
        <p:spPr>
          <a:xfrm>
            <a:off x="5504512" y="82694"/>
            <a:ext cx="2005943" cy="769441"/>
          </a:xfrm>
          <a:prstGeom prst="rect">
            <a:avLst/>
          </a:prstGeom>
          <a:noFill/>
        </p:spPr>
        <p:txBody>
          <a:bodyPr wrap="square" rtlCol="0">
            <a:spAutoFit/>
          </a:bodyPr>
          <a:lstStyle/>
          <a:p>
            <a:r>
              <a:rPr lang="en-US" sz="4400" dirty="0"/>
              <a:t>After</a:t>
            </a:r>
          </a:p>
        </p:txBody>
      </p:sp>
      <p:sp>
        <p:nvSpPr>
          <p:cNvPr id="9" name="Explosion 1 8">
            <a:extLst>
              <a:ext uri="{FF2B5EF4-FFF2-40B4-BE49-F238E27FC236}">
                <a16:creationId xmlns:a16="http://schemas.microsoft.com/office/drawing/2014/main" id="{EB9D619B-1EDF-BD40-99D2-AE089439C571}"/>
              </a:ext>
            </a:extLst>
          </p:cNvPr>
          <p:cNvSpPr/>
          <p:nvPr/>
        </p:nvSpPr>
        <p:spPr>
          <a:xfrm>
            <a:off x="9125632" y="852135"/>
            <a:ext cx="2556038" cy="178754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a big idea! </a:t>
            </a:r>
          </a:p>
        </p:txBody>
      </p:sp>
      <p:pic>
        <p:nvPicPr>
          <p:cNvPr id="26" name="Picture 25" descr="A cat that is lying down and looking at the camera&#10;&#10;Description automatically generated">
            <a:extLst>
              <a:ext uri="{FF2B5EF4-FFF2-40B4-BE49-F238E27FC236}">
                <a16:creationId xmlns:a16="http://schemas.microsoft.com/office/drawing/2014/main" id="{61EC2ADE-E324-AF42-85A1-5CD70B57EA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66940">
            <a:off x="1105697" y="1243320"/>
            <a:ext cx="716564" cy="732255"/>
          </a:xfrm>
          <a:prstGeom prst="rect">
            <a:avLst/>
          </a:prstGeom>
        </p:spPr>
      </p:pic>
      <p:pic>
        <p:nvPicPr>
          <p:cNvPr id="27" name="Picture 26" descr="A close up of a logo&#10;&#10;Description automatically generated">
            <a:extLst>
              <a:ext uri="{FF2B5EF4-FFF2-40B4-BE49-F238E27FC236}">
                <a16:creationId xmlns:a16="http://schemas.microsoft.com/office/drawing/2014/main" id="{93F9E2D6-1A24-F641-859E-3C96E9EEA9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7057" y="638177"/>
            <a:ext cx="1516020" cy="1010680"/>
          </a:xfrm>
          <a:prstGeom prst="rect">
            <a:avLst/>
          </a:prstGeom>
        </p:spPr>
      </p:pic>
      <p:pic>
        <p:nvPicPr>
          <p:cNvPr id="28" name="Picture 27">
            <a:extLst>
              <a:ext uri="{FF2B5EF4-FFF2-40B4-BE49-F238E27FC236}">
                <a16:creationId xmlns:a16="http://schemas.microsoft.com/office/drawing/2014/main" id="{935EE408-0607-5047-8D0A-B1DA449A686A}"/>
              </a:ext>
            </a:extLst>
          </p:cNvPr>
          <p:cNvPicPr>
            <a:picLocks noChangeAspect="1"/>
          </p:cNvPicPr>
          <p:nvPr/>
        </p:nvPicPr>
        <p:blipFill>
          <a:blip r:embed="rId9"/>
          <a:stretch>
            <a:fillRect/>
          </a:stretch>
        </p:blipFill>
        <p:spPr>
          <a:xfrm>
            <a:off x="3212342" y="4587597"/>
            <a:ext cx="2778565" cy="1774591"/>
          </a:xfrm>
          <a:prstGeom prst="rect">
            <a:avLst/>
          </a:prstGeom>
        </p:spPr>
      </p:pic>
    </p:spTree>
    <p:extLst>
      <p:ext uri="{BB962C8B-B14F-4D97-AF65-F5344CB8AC3E}">
        <p14:creationId xmlns:p14="http://schemas.microsoft.com/office/powerpoint/2010/main" val="84876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5F79C-3E29-CE46-AA6A-CC9853A512FA}"/>
              </a:ext>
            </a:extLst>
          </p:cNvPr>
          <p:cNvSpPr>
            <a:spLocks noGrp="1"/>
          </p:cNvSpPr>
          <p:nvPr>
            <p:ph type="title"/>
          </p:nvPr>
        </p:nvSpPr>
        <p:spPr/>
        <p:txBody>
          <a:bodyPr/>
          <a:lstStyle/>
          <a:p>
            <a:r>
              <a:rPr lang="en-US" dirty="0"/>
              <a:t>How is a bunch of memory taken from RAM?</a:t>
            </a:r>
          </a:p>
        </p:txBody>
      </p:sp>
      <p:sp>
        <p:nvSpPr>
          <p:cNvPr id="4" name="Footer Placeholder 3">
            <a:extLst>
              <a:ext uri="{FF2B5EF4-FFF2-40B4-BE49-F238E27FC236}">
                <a16:creationId xmlns:a16="http://schemas.microsoft.com/office/drawing/2014/main" id="{C9F834FA-25DA-6944-BCB0-74B300AED7D6}"/>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23EE7F8-FC67-3341-9BEF-7E0312A1B5F5}"/>
              </a:ext>
            </a:extLst>
          </p:cNvPr>
          <p:cNvSpPr>
            <a:spLocks noGrp="1"/>
          </p:cNvSpPr>
          <p:nvPr>
            <p:ph type="sldNum" sz="quarter" idx="12"/>
          </p:nvPr>
        </p:nvSpPr>
        <p:spPr/>
        <p:txBody>
          <a:bodyPr/>
          <a:lstStyle/>
          <a:p>
            <a:fld id="{659665DE-58FC-41F4-AC58-2C90A5E00527}" type="slidenum">
              <a:rPr lang="en-US" smtClean="0"/>
              <a:t>44</a:t>
            </a:fld>
            <a:endParaRPr lang="en-US"/>
          </a:p>
        </p:txBody>
      </p:sp>
      <p:pic>
        <p:nvPicPr>
          <p:cNvPr id="10" name="Content Placeholder 9">
            <a:extLst>
              <a:ext uri="{FF2B5EF4-FFF2-40B4-BE49-F238E27FC236}">
                <a16:creationId xmlns:a16="http://schemas.microsoft.com/office/drawing/2014/main" id="{8E7131CE-61FC-B649-9CF9-F84E6FCACF5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0038" y="4485855"/>
            <a:ext cx="8178800" cy="698500"/>
          </a:xfrm>
        </p:spPr>
      </p:pic>
      <p:cxnSp>
        <p:nvCxnSpPr>
          <p:cNvPr id="12" name="Straight Arrow Connector 11">
            <a:extLst>
              <a:ext uri="{FF2B5EF4-FFF2-40B4-BE49-F238E27FC236}">
                <a16:creationId xmlns:a16="http://schemas.microsoft.com/office/drawing/2014/main" id="{5042B138-5B9F-3140-9F4D-0EC27F0A33C4}"/>
              </a:ext>
            </a:extLst>
          </p:cNvPr>
          <p:cNvCxnSpPr/>
          <p:nvPr/>
        </p:nvCxnSpPr>
        <p:spPr>
          <a:xfrm>
            <a:off x="3692106" y="3429000"/>
            <a:ext cx="0" cy="935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ight Bracket 12">
            <a:extLst>
              <a:ext uri="{FF2B5EF4-FFF2-40B4-BE49-F238E27FC236}">
                <a16:creationId xmlns:a16="http://schemas.microsoft.com/office/drawing/2014/main" id="{45D7E431-B9E2-7546-A607-5FB803C755D4}"/>
              </a:ext>
            </a:extLst>
          </p:cNvPr>
          <p:cNvSpPr/>
          <p:nvPr/>
        </p:nvSpPr>
        <p:spPr>
          <a:xfrm rot="5400000">
            <a:off x="3505744" y="3674914"/>
            <a:ext cx="465826" cy="3426473"/>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FC57A8BF-4214-8948-92BC-14D082BBF4B8}"/>
              </a:ext>
            </a:extLst>
          </p:cNvPr>
          <p:cNvSpPr txBox="1"/>
          <p:nvPr/>
        </p:nvSpPr>
        <p:spPr>
          <a:xfrm>
            <a:off x="6491026" y="1169653"/>
            <a:ext cx="5271472" cy="3139321"/>
          </a:xfrm>
          <a:prstGeom prst="rect">
            <a:avLst/>
          </a:prstGeom>
          <a:noFill/>
        </p:spPr>
        <p:txBody>
          <a:bodyPr wrap="square" rtlCol="0">
            <a:spAutoFit/>
          </a:bodyPr>
          <a:lstStyle/>
          <a:p>
            <a:pPr marL="285750" indent="-285750">
              <a:buFont typeface="Arial" panose="020B0604020202020204" pitchFamily="34" charset="0"/>
              <a:buChar char="•"/>
            </a:pPr>
            <a:r>
              <a:rPr lang="en-US" dirty="0"/>
              <a:t>Imagine you want to retrieve the 1 at index 4 in RAM</a:t>
            </a:r>
          </a:p>
          <a:p>
            <a:pPr marL="285750" indent="-285750">
              <a:buFont typeface="Arial" panose="020B0604020202020204" pitchFamily="34" charset="0"/>
              <a:buChar char="•"/>
            </a:pPr>
            <a:r>
              <a:rPr lang="en-US" dirty="0"/>
              <a:t>Your computer is smart enough to know to grab some of the surrounding data because computer designers think that it’s reasonably likely you’ll want to access that data too. </a:t>
            </a:r>
          </a:p>
          <a:p>
            <a:pPr marL="742950" lvl="1" indent="-285750">
              <a:buFont typeface="Arial" panose="020B0604020202020204" pitchFamily="34" charset="0"/>
              <a:buChar char="•"/>
            </a:pPr>
            <a:r>
              <a:rPr lang="en-US" dirty="0"/>
              <a:t>(You don’t have to do anything in your code for this to happen – it happens automatically every time you access data!)</a:t>
            </a:r>
          </a:p>
          <a:p>
            <a:pPr marL="285750" indent="-285750">
              <a:buFont typeface="Arial" panose="020B0604020202020204" pitchFamily="34" charset="0"/>
              <a:buChar char="•"/>
            </a:pPr>
            <a:r>
              <a:rPr lang="en-US" dirty="0"/>
              <a:t>To answer the title question, technically the term / units of transfer is in terms of ‘blocks’.</a:t>
            </a:r>
          </a:p>
        </p:txBody>
      </p:sp>
      <p:sp>
        <p:nvSpPr>
          <p:cNvPr id="17" name="Explosion 1 16">
            <a:extLst>
              <a:ext uri="{FF2B5EF4-FFF2-40B4-BE49-F238E27FC236}">
                <a16:creationId xmlns:a16="http://schemas.microsoft.com/office/drawing/2014/main" id="{93BFA1A4-84AC-2C4D-A392-F3F65D4F96B2}"/>
              </a:ext>
            </a:extLst>
          </p:cNvPr>
          <p:cNvSpPr/>
          <p:nvPr/>
        </p:nvSpPr>
        <p:spPr>
          <a:xfrm>
            <a:off x="747400" y="1236936"/>
            <a:ext cx="4135149" cy="178754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a big idea (continued)!</a:t>
            </a:r>
          </a:p>
        </p:txBody>
      </p:sp>
    </p:spTree>
    <p:extLst>
      <p:ext uri="{BB962C8B-B14F-4D97-AF65-F5344CB8AC3E}">
        <p14:creationId xmlns:p14="http://schemas.microsoft.com/office/powerpoint/2010/main" val="18085288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AF457-53A5-2E46-8FB1-E8614FC31CA8}"/>
              </a:ext>
            </a:extLst>
          </p:cNvPr>
          <p:cNvSpPr>
            <a:spLocks noGrp="1"/>
          </p:cNvSpPr>
          <p:nvPr>
            <p:ph type="title"/>
          </p:nvPr>
        </p:nvSpPr>
        <p:spPr/>
        <p:txBody>
          <a:bodyPr>
            <a:normAutofit fontScale="90000"/>
          </a:bodyPr>
          <a:lstStyle/>
          <a:p>
            <a:r>
              <a:rPr lang="en-US" dirty="0"/>
              <a:t>How is a bunch of memory taken from RAM?</a:t>
            </a:r>
            <a:br>
              <a:rPr lang="en-US" dirty="0"/>
            </a:br>
            <a:r>
              <a:rPr lang="en-US" dirty="0"/>
              <a:t>(continued)</a:t>
            </a:r>
          </a:p>
        </p:txBody>
      </p:sp>
      <p:sp>
        <p:nvSpPr>
          <p:cNvPr id="4" name="Footer Placeholder 3">
            <a:extLst>
              <a:ext uri="{FF2B5EF4-FFF2-40B4-BE49-F238E27FC236}">
                <a16:creationId xmlns:a16="http://schemas.microsoft.com/office/drawing/2014/main" id="{55E1ADAC-19DD-9544-B426-28C3A5EF90DB}"/>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E64AB5B-E829-814D-A1C4-F5FF191B01C8}"/>
              </a:ext>
            </a:extLst>
          </p:cNvPr>
          <p:cNvSpPr>
            <a:spLocks noGrp="1"/>
          </p:cNvSpPr>
          <p:nvPr>
            <p:ph type="sldNum" sz="quarter" idx="12"/>
          </p:nvPr>
        </p:nvSpPr>
        <p:spPr/>
        <p:txBody>
          <a:bodyPr/>
          <a:lstStyle/>
          <a:p>
            <a:fld id="{659665DE-58FC-41F4-AC58-2C90A5E00527}" type="slidenum">
              <a:rPr lang="en-US" smtClean="0"/>
              <a:t>45</a:t>
            </a:fld>
            <a:endParaRPr lang="en-US"/>
          </a:p>
        </p:txBody>
      </p:sp>
      <p:pic>
        <p:nvPicPr>
          <p:cNvPr id="6" name="Content Placeholder 9">
            <a:extLst>
              <a:ext uri="{FF2B5EF4-FFF2-40B4-BE49-F238E27FC236}">
                <a16:creationId xmlns:a16="http://schemas.microsoft.com/office/drawing/2014/main" id="{F6EAF5E1-5389-864A-A0BC-4B5AB922AA7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1627" y="5038900"/>
            <a:ext cx="8178800" cy="698500"/>
          </a:xfrm>
        </p:spPr>
      </p:pic>
      <p:sp>
        <p:nvSpPr>
          <p:cNvPr id="7" name="Right Bracket 6">
            <a:extLst>
              <a:ext uri="{FF2B5EF4-FFF2-40B4-BE49-F238E27FC236}">
                <a16:creationId xmlns:a16="http://schemas.microsoft.com/office/drawing/2014/main" id="{34265BE3-E690-8749-A630-B54ED3945E8C}"/>
              </a:ext>
            </a:extLst>
          </p:cNvPr>
          <p:cNvSpPr/>
          <p:nvPr/>
        </p:nvSpPr>
        <p:spPr>
          <a:xfrm rot="5400000">
            <a:off x="5278560" y="4183064"/>
            <a:ext cx="465826" cy="3426473"/>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a:extLst>
              <a:ext uri="{FF2B5EF4-FFF2-40B4-BE49-F238E27FC236}">
                <a16:creationId xmlns:a16="http://schemas.microsoft.com/office/drawing/2014/main" id="{88ECFC6B-160E-654F-957E-AC02AC376C37}"/>
              </a:ext>
            </a:extLst>
          </p:cNvPr>
          <p:cNvPicPr>
            <a:picLocks noChangeAspect="1"/>
          </p:cNvPicPr>
          <p:nvPr/>
        </p:nvPicPr>
        <p:blipFill>
          <a:blip r:embed="rId4"/>
          <a:stretch>
            <a:fillRect/>
          </a:stretch>
        </p:blipFill>
        <p:spPr>
          <a:xfrm>
            <a:off x="1974891" y="1794197"/>
            <a:ext cx="1676736" cy="1371600"/>
          </a:xfrm>
          <a:prstGeom prst="rect">
            <a:avLst/>
          </a:prstGeom>
        </p:spPr>
      </p:pic>
      <p:sp>
        <p:nvSpPr>
          <p:cNvPr id="9" name="TextBox 8">
            <a:extLst>
              <a:ext uri="{FF2B5EF4-FFF2-40B4-BE49-F238E27FC236}">
                <a16:creationId xmlns:a16="http://schemas.microsoft.com/office/drawing/2014/main" id="{5F5CC5E1-EA5C-C64A-BA4D-5705296D795A}"/>
              </a:ext>
            </a:extLst>
          </p:cNvPr>
          <p:cNvSpPr txBox="1"/>
          <p:nvPr/>
        </p:nvSpPr>
        <p:spPr>
          <a:xfrm>
            <a:off x="4785312" y="2994209"/>
            <a:ext cx="726161" cy="369332"/>
          </a:xfrm>
          <a:prstGeom prst="rect">
            <a:avLst/>
          </a:prstGeom>
          <a:noFill/>
        </p:spPr>
        <p:txBody>
          <a:bodyPr wrap="none" rtlCol="0">
            <a:spAutoFit/>
          </a:bodyPr>
          <a:lstStyle/>
          <a:p>
            <a:r>
              <a:rPr lang="en-US" dirty="0"/>
              <a:t>cache</a:t>
            </a:r>
          </a:p>
        </p:txBody>
      </p:sp>
      <p:cxnSp>
        <p:nvCxnSpPr>
          <p:cNvPr id="11" name="Straight Arrow Connector 10">
            <a:extLst>
              <a:ext uri="{FF2B5EF4-FFF2-40B4-BE49-F238E27FC236}">
                <a16:creationId xmlns:a16="http://schemas.microsoft.com/office/drawing/2014/main" id="{483959B7-7687-CD4D-97AA-90D19F9DF441}"/>
              </a:ext>
            </a:extLst>
          </p:cNvPr>
          <p:cNvCxnSpPr/>
          <p:nvPr/>
        </p:nvCxnSpPr>
        <p:spPr>
          <a:xfrm flipH="1" flipV="1">
            <a:off x="5511473" y="3694922"/>
            <a:ext cx="404135" cy="1343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307D416-6A4D-7043-A123-866CDF6F43EE}"/>
              </a:ext>
            </a:extLst>
          </p:cNvPr>
          <p:cNvCxnSpPr>
            <a:cxnSpLocks/>
          </p:cNvCxnSpPr>
          <p:nvPr/>
        </p:nvCxnSpPr>
        <p:spPr>
          <a:xfrm flipV="1">
            <a:off x="4012163" y="3429001"/>
            <a:ext cx="769885" cy="1450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249A621-1241-9748-AEE0-51D68400A42F}"/>
              </a:ext>
            </a:extLst>
          </p:cNvPr>
          <p:cNvCxnSpPr>
            <a:cxnSpLocks/>
          </p:cNvCxnSpPr>
          <p:nvPr/>
        </p:nvCxnSpPr>
        <p:spPr>
          <a:xfrm flipV="1">
            <a:off x="4994360" y="3606094"/>
            <a:ext cx="152400" cy="12983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9E04B64-5567-804B-963A-5A37E65B62A3}"/>
              </a:ext>
            </a:extLst>
          </p:cNvPr>
          <p:cNvCxnSpPr>
            <a:cxnSpLocks/>
          </p:cNvCxnSpPr>
          <p:nvPr/>
        </p:nvCxnSpPr>
        <p:spPr>
          <a:xfrm flipH="1" flipV="1">
            <a:off x="5592530" y="3544636"/>
            <a:ext cx="1540997" cy="12983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3CA2CDC-DA43-D542-AFFE-8CB8A3FCD3B8}"/>
              </a:ext>
            </a:extLst>
          </p:cNvPr>
          <p:cNvCxnSpPr>
            <a:cxnSpLocks/>
          </p:cNvCxnSpPr>
          <p:nvPr/>
        </p:nvCxnSpPr>
        <p:spPr>
          <a:xfrm flipH="1" flipV="1">
            <a:off x="3798236" y="2434841"/>
            <a:ext cx="1272325" cy="590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7B9855A-0FE9-FE44-B794-E869DE98F0B9}"/>
              </a:ext>
            </a:extLst>
          </p:cNvPr>
          <p:cNvSpPr txBox="1"/>
          <p:nvPr/>
        </p:nvSpPr>
        <p:spPr>
          <a:xfrm>
            <a:off x="4478694" y="2295331"/>
            <a:ext cx="6762429" cy="369332"/>
          </a:xfrm>
          <a:prstGeom prst="rect">
            <a:avLst/>
          </a:prstGeom>
          <a:noFill/>
        </p:spPr>
        <p:txBody>
          <a:bodyPr wrap="none" rtlCol="0">
            <a:spAutoFit/>
          </a:bodyPr>
          <a:lstStyle/>
          <a:p>
            <a:r>
              <a:rPr lang="en-US" dirty="0"/>
              <a:t>original data (the 1) we wanted to look up gets passed back to the </a:t>
            </a:r>
            <a:r>
              <a:rPr lang="en-US" dirty="0" err="1"/>
              <a:t>cpu</a:t>
            </a:r>
            <a:endParaRPr lang="en-US" dirty="0"/>
          </a:p>
        </p:txBody>
      </p:sp>
      <p:sp>
        <p:nvSpPr>
          <p:cNvPr id="23" name="TextBox 22">
            <a:extLst>
              <a:ext uri="{FF2B5EF4-FFF2-40B4-BE49-F238E27FC236}">
                <a16:creationId xmlns:a16="http://schemas.microsoft.com/office/drawing/2014/main" id="{5D11A14E-CCBF-2A48-8E0F-B3B76FFCB257}"/>
              </a:ext>
            </a:extLst>
          </p:cNvPr>
          <p:cNvSpPr txBox="1"/>
          <p:nvPr/>
        </p:nvSpPr>
        <p:spPr>
          <a:xfrm>
            <a:off x="2526161" y="1290585"/>
            <a:ext cx="704039" cy="461665"/>
          </a:xfrm>
          <a:prstGeom prst="rect">
            <a:avLst/>
          </a:prstGeom>
          <a:noFill/>
        </p:spPr>
        <p:txBody>
          <a:bodyPr wrap="none" rtlCol="0">
            <a:spAutoFit/>
          </a:bodyPr>
          <a:lstStyle/>
          <a:p>
            <a:r>
              <a:rPr lang="en-US" sz="2400" dirty="0"/>
              <a:t>CPU</a:t>
            </a:r>
          </a:p>
        </p:txBody>
      </p:sp>
      <p:sp>
        <p:nvSpPr>
          <p:cNvPr id="24" name="TextBox 23">
            <a:extLst>
              <a:ext uri="{FF2B5EF4-FFF2-40B4-BE49-F238E27FC236}">
                <a16:creationId xmlns:a16="http://schemas.microsoft.com/office/drawing/2014/main" id="{6FF31579-DB64-AF4C-AE8F-A4B4C5456BB2}"/>
              </a:ext>
            </a:extLst>
          </p:cNvPr>
          <p:cNvSpPr txBox="1"/>
          <p:nvPr/>
        </p:nvSpPr>
        <p:spPr>
          <a:xfrm>
            <a:off x="7133527" y="3606094"/>
            <a:ext cx="2239347" cy="923330"/>
          </a:xfrm>
          <a:prstGeom prst="rect">
            <a:avLst/>
          </a:prstGeom>
          <a:noFill/>
        </p:spPr>
        <p:txBody>
          <a:bodyPr wrap="square" rtlCol="0">
            <a:spAutoFit/>
          </a:bodyPr>
          <a:lstStyle/>
          <a:p>
            <a:r>
              <a:rPr lang="en-US" dirty="0"/>
              <a:t>all the data from the block gets brought to the cache</a:t>
            </a:r>
          </a:p>
        </p:txBody>
      </p:sp>
    </p:spTree>
    <p:extLst>
      <p:ext uri="{BB962C8B-B14F-4D97-AF65-F5344CB8AC3E}">
        <p14:creationId xmlns:p14="http://schemas.microsoft.com/office/powerpoint/2010/main" val="23608558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77211-BF11-FA44-AD80-352AE2005F0F}"/>
              </a:ext>
            </a:extLst>
          </p:cNvPr>
          <p:cNvSpPr>
            <a:spLocks noGrp="1"/>
          </p:cNvSpPr>
          <p:nvPr>
            <p:ph type="title"/>
          </p:nvPr>
        </p:nvSpPr>
        <p:spPr/>
        <p:txBody>
          <a:bodyPr>
            <a:normAutofit fontScale="90000"/>
          </a:bodyPr>
          <a:lstStyle/>
          <a:p>
            <a:r>
              <a:rPr lang="en-US" dirty="0"/>
              <a:t>How does this pattern of memory grabbing affect our programs?</a:t>
            </a:r>
          </a:p>
        </p:txBody>
      </p:sp>
      <p:sp>
        <p:nvSpPr>
          <p:cNvPr id="3" name="Content Placeholder 2">
            <a:extLst>
              <a:ext uri="{FF2B5EF4-FFF2-40B4-BE49-F238E27FC236}">
                <a16:creationId xmlns:a16="http://schemas.microsoft.com/office/drawing/2014/main" id="{F6F6F0D3-9BA4-2C4F-A170-98A95B674D98}"/>
              </a:ext>
            </a:extLst>
          </p:cNvPr>
          <p:cNvSpPr>
            <a:spLocks noGrp="1"/>
          </p:cNvSpPr>
          <p:nvPr>
            <p:ph idx="1"/>
          </p:nvPr>
        </p:nvSpPr>
        <p:spPr/>
        <p:txBody>
          <a:bodyPr/>
          <a:lstStyle/>
          <a:p>
            <a:r>
              <a:rPr lang="en-US" dirty="0"/>
              <a:t>- This should have a major impact on programming with arrays.  Say we access an index of an array that is stored in RAM.  Because we grab a whole bunch of contiguous memory even when we just access one index in RAM, we’ll probably be grabbing other nearby parts of our array and storing that in our cache for quick access later. </a:t>
            </a:r>
          </a:p>
          <a:p>
            <a:pPr marL="0" indent="0">
              <a:buNone/>
            </a:pPr>
            <a:endParaRPr lang="en-US" dirty="0"/>
          </a:p>
          <a:p>
            <a:pPr marL="0" indent="0">
              <a:buNone/>
            </a:pPr>
            <a:r>
              <a:rPr lang="en-US" dirty="0"/>
              <a:t>Imagine that the below memory is just an entire array of length 13, with some data in it.  </a:t>
            </a:r>
          </a:p>
          <a:p>
            <a:endParaRPr lang="en-US" dirty="0"/>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EA8B297C-15EB-5E41-933C-C5D1CA700328}"/>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9F9085CD-4DF9-E444-BEEA-75DA4D6F4F49}"/>
              </a:ext>
            </a:extLst>
          </p:cNvPr>
          <p:cNvSpPr>
            <a:spLocks noGrp="1"/>
          </p:cNvSpPr>
          <p:nvPr>
            <p:ph type="sldNum" sz="quarter" idx="12"/>
          </p:nvPr>
        </p:nvSpPr>
        <p:spPr/>
        <p:txBody>
          <a:bodyPr/>
          <a:lstStyle/>
          <a:p>
            <a:fld id="{659665DE-58FC-41F4-AC58-2C90A5E00527}" type="slidenum">
              <a:rPr lang="en-US" smtClean="0"/>
              <a:t>46</a:t>
            </a:fld>
            <a:endParaRPr lang="en-US"/>
          </a:p>
        </p:txBody>
      </p:sp>
      <p:pic>
        <p:nvPicPr>
          <p:cNvPr id="6" name="Content Placeholder 9">
            <a:extLst>
              <a:ext uri="{FF2B5EF4-FFF2-40B4-BE49-F238E27FC236}">
                <a16:creationId xmlns:a16="http://schemas.microsoft.com/office/drawing/2014/main" id="{FADD870A-E511-844F-A543-FEA31C1F3998}"/>
              </a:ext>
            </a:extLst>
          </p:cNvPr>
          <p:cNvPicPr>
            <a:picLocks noChangeAspect="1"/>
          </p:cNvPicPr>
          <p:nvPr/>
        </p:nvPicPr>
        <p:blipFill rotWithShape="1">
          <a:blip r:embed="rId2">
            <a:extLst>
              <a:ext uri="{28A0092B-C50C-407E-A947-70E740481C1C}">
                <a14:useLocalDpi xmlns:a14="http://schemas.microsoft.com/office/drawing/2010/main" val="0"/>
              </a:ext>
            </a:extLst>
          </a:blip>
          <a:srcRect r="36609" b="4169"/>
          <a:stretch/>
        </p:blipFill>
        <p:spPr>
          <a:xfrm>
            <a:off x="1820038" y="4485855"/>
            <a:ext cx="5184604" cy="669382"/>
          </a:xfrm>
          <a:prstGeom prst="rect">
            <a:avLst/>
          </a:prstGeom>
        </p:spPr>
      </p:pic>
      <p:cxnSp>
        <p:nvCxnSpPr>
          <p:cNvPr id="7" name="Straight Arrow Connector 6">
            <a:extLst>
              <a:ext uri="{FF2B5EF4-FFF2-40B4-BE49-F238E27FC236}">
                <a16:creationId xmlns:a16="http://schemas.microsoft.com/office/drawing/2014/main" id="{C4A0115F-D6EF-6447-B38E-63445FEBD079}"/>
              </a:ext>
            </a:extLst>
          </p:cNvPr>
          <p:cNvCxnSpPr>
            <a:cxnSpLocks/>
          </p:cNvCxnSpPr>
          <p:nvPr/>
        </p:nvCxnSpPr>
        <p:spPr>
          <a:xfrm>
            <a:off x="3709359" y="3864634"/>
            <a:ext cx="0" cy="500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ight Bracket 7">
            <a:extLst>
              <a:ext uri="{FF2B5EF4-FFF2-40B4-BE49-F238E27FC236}">
                <a16:creationId xmlns:a16="http://schemas.microsoft.com/office/drawing/2014/main" id="{4477421C-A4B3-F644-BFE1-80E96868F6F6}"/>
              </a:ext>
            </a:extLst>
          </p:cNvPr>
          <p:cNvSpPr/>
          <p:nvPr/>
        </p:nvSpPr>
        <p:spPr>
          <a:xfrm rot="5400000">
            <a:off x="3476445" y="3627915"/>
            <a:ext cx="465826" cy="3426473"/>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9C4B4A80-157B-564D-ACB2-9570105E2A47}"/>
              </a:ext>
            </a:extLst>
          </p:cNvPr>
          <p:cNvSpPr txBox="1"/>
          <p:nvPr/>
        </p:nvSpPr>
        <p:spPr>
          <a:xfrm>
            <a:off x="2251493" y="5804553"/>
            <a:ext cx="5667555" cy="923330"/>
          </a:xfrm>
          <a:prstGeom prst="rect">
            <a:avLst/>
          </a:prstGeom>
          <a:noFill/>
        </p:spPr>
        <p:txBody>
          <a:bodyPr wrap="square" rtlCol="0">
            <a:spAutoFit/>
          </a:bodyPr>
          <a:lstStyle/>
          <a:p>
            <a:r>
              <a:rPr lang="en-US" dirty="0"/>
              <a:t>Just by accessing one element we bring the nearby elements back with us to the cache. In this case, it’s almost all of the array!</a:t>
            </a:r>
          </a:p>
        </p:txBody>
      </p:sp>
    </p:spTree>
    <p:extLst>
      <p:ext uri="{BB962C8B-B14F-4D97-AF65-F5344CB8AC3E}">
        <p14:creationId xmlns:p14="http://schemas.microsoft.com/office/powerpoint/2010/main" val="3615881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453BB-B8EE-6643-B174-7A6FD6C81258}"/>
              </a:ext>
            </a:extLst>
          </p:cNvPr>
          <p:cNvSpPr>
            <a:spLocks noGrp="1"/>
          </p:cNvSpPr>
          <p:nvPr>
            <p:ph type="title"/>
          </p:nvPr>
        </p:nvSpPr>
        <p:spPr/>
        <p:txBody>
          <a:bodyPr/>
          <a:lstStyle/>
          <a:p>
            <a:r>
              <a:rPr lang="en-US" dirty="0"/>
              <a:t>Activity (3 min in the </a:t>
            </a:r>
            <a:r>
              <a:rPr lang="en-US" dirty="0" err="1"/>
              <a:t>pollev</a:t>
            </a:r>
            <a:r>
              <a:rPr lang="en-US" dirty="0"/>
              <a:t>)</a:t>
            </a:r>
          </a:p>
        </p:txBody>
      </p:sp>
      <p:sp>
        <p:nvSpPr>
          <p:cNvPr id="3" name="Content Placeholder 2">
            <a:extLst>
              <a:ext uri="{FF2B5EF4-FFF2-40B4-BE49-F238E27FC236}">
                <a16:creationId xmlns:a16="http://schemas.microsoft.com/office/drawing/2014/main" id="{8D2EAC76-C684-6B4D-9DA4-8D3D9F1B95A6}"/>
              </a:ext>
            </a:extLst>
          </p:cNvPr>
          <p:cNvSpPr>
            <a:spLocks noGrp="1"/>
          </p:cNvSpPr>
          <p:nvPr>
            <p:ph idx="1"/>
          </p:nvPr>
        </p:nvSpPr>
        <p:spPr/>
        <p:txBody>
          <a:bodyPr/>
          <a:lstStyle/>
          <a:p>
            <a:r>
              <a:rPr lang="en-US" dirty="0"/>
              <a:t>#1) Come up with a scenario (pseudocode or a situation) where you’d immediately benefit from caching (grabbing a bulk amount of data and bringing all of it to be cached) when using arrays.</a:t>
            </a:r>
          </a:p>
          <a:p>
            <a:endParaRPr lang="en-US" dirty="0"/>
          </a:p>
          <a:p>
            <a:r>
              <a:rPr lang="en-US" dirty="0"/>
              <a:t>#2) Come up with 1 scenario where you might not benefit from caching when using arrays.</a:t>
            </a:r>
          </a:p>
          <a:p>
            <a:endParaRPr lang="en-US" dirty="0"/>
          </a:p>
          <a:p>
            <a:endParaRPr lang="en-US" dirty="0"/>
          </a:p>
        </p:txBody>
      </p:sp>
      <p:sp>
        <p:nvSpPr>
          <p:cNvPr id="4" name="Footer Placeholder 3">
            <a:extLst>
              <a:ext uri="{FF2B5EF4-FFF2-40B4-BE49-F238E27FC236}">
                <a16:creationId xmlns:a16="http://schemas.microsoft.com/office/drawing/2014/main" id="{7518F97E-E6F4-AB4D-AB17-032B4F98E08E}"/>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952111AD-3C0D-C54E-82DD-011FFC9605C0}"/>
              </a:ext>
            </a:extLst>
          </p:cNvPr>
          <p:cNvSpPr>
            <a:spLocks noGrp="1"/>
          </p:cNvSpPr>
          <p:nvPr>
            <p:ph type="sldNum" sz="quarter" idx="12"/>
          </p:nvPr>
        </p:nvSpPr>
        <p:spPr/>
        <p:txBody>
          <a:bodyPr/>
          <a:lstStyle/>
          <a:p>
            <a:fld id="{659665DE-58FC-41F4-AC58-2C90A5E00527}" type="slidenum">
              <a:rPr lang="en-US" smtClean="0"/>
              <a:t>47</a:t>
            </a:fld>
            <a:endParaRPr lang="en-US"/>
          </a:p>
        </p:txBody>
      </p:sp>
      <p:sp>
        <p:nvSpPr>
          <p:cNvPr id="7" name="TextBox 6">
            <a:extLst>
              <a:ext uri="{FF2B5EF4-FFF2-40B4-BE49-F238E27FC236}">
                <a16:creationId xmlns:a16="http://schemas.microsoft.com/office/drawing/2014/main" id="{86E5567C-A457-734B-802C-C41F1A0514B9}"/>
              </a:ext>
            </a:extLst>
          </p:cNvPr>
          <p:cNvSpPr txBox="1"/>
          <p:nvPr/>
        </p:nvSpPr>
        <p:spPr>
          <a:xfrm>
            <a:off x="575239" y="4230455"/>
            <a:ext cx="8033923" cy="646331"/>
          </a:xfrm>
          <a:prstGeom prst="rect">
            <a:avLst/>
          </a:prstGeom>
          <a:noFill/>
        </p:spPr>
        <p:txBody>
          <a:bodyPr wrap="square" rtlCol="0">
            <a:spAutoFit/>
          </a:bodyPr>
          <a:lstStyle/>
          <a:p>
            <a:r>
              <a:rPr lang="en-US" dirty="0"/>
              <a:t>How does caching / your answer to the 2nd question affect Linked Lists or node data structures in general?</a:t>
            </a:r>
          </a:p>
        </p:txBody>
      </p:sp>
      <p:sp>
        <p:nvSpPr>
          <p:cNvPr id="8" name="TextBox 7">
            <a:extLst>
              <a:ext uri="{FF2B5EF4-FFF2-40B4-BE49-F238E27FC236}">
                <a16:creationId xmlns:a16="http://schemas.microsoft.com/office/drawing/2014/main" id="{5C2117DE-E76C-5543-A7AB-AE10AD9D9150}"/>
              </a:ext>
            </a:extLst>
          </p:cNvPr>
          <p:cNvSpPr txBox="1"/>
          <p:nvPr/>
        </p:nvSpPr>
        <p:spPr>
          <a:xfrm>
            <a:off x="1069675" y="2151550"/>
            <a:ext cx="9713344" cy="646331"/>
          </a:xfrm>
          <a:prstGeom prst="rect">
            <a:avLst/>
          </a:prstGeom>
          <a:noFill/>
        </p:spPr>
        <p:txBody>
          <a:bodyPr wrap="square" rtlCol="0">
            <a:spAutoFit/>
          </a:bodyPr>
          <a:lstStyle/>
          <a:p>
            <a:r>
              <a:rPr lang="en-US" dirty="0"/>
              <a:t>possible answer: Looping through a loop starting at index 0, and just incrementing the index by 1 each time</a:t>
            </a:r>
          </a:p>
        </p:txBody>
      </p:sp>
      <p:sp>
        <p:nvSpPr>
          <p:cNvPr id="9" name="TextBox 8">
            <a:extLst>
              <a:ext uri="{FF2B5EF4-FFF2-40B4-BE49-F238E27FC236}">
                <a16:creationId xmlns:a16="http://schemas.microsoft.com/office/drawing/2014/main" id="{AD9833BE-5482-3E4B-B910-53A807503043}"/>
              </a:ext>
            </a:extLst>
          </p:cNvPr>
          <p:cNvSpPr txBox="1"/>
          <p:nvPr/>
        </p:nvSpPr>
        <p:spPr>
          <a:xfrm>
            <a:off x="1069675" y="3218586"/>
            <a:ext cx="9207116" cy="646331"/>
          </a:xfrm>
          <a:prstGeom prst="rect">
            <a:avLst/>
          </a:prstGeom>
          <a:noFill/>
        </p:spPr>
        <p:txBody>
          <a:bodyPr wrap="square" rtlCol="0">
            <a:spAutoFit/>
          </a:bodyPr>
          <a:lstStyle/>
          <a:p>
            <a:r>
              <a:rPr lang="en-US" dirty="0"/>
              <a:t>possible answer: Jumping around in the array outside of the block of memory grabbed from the recent trip to RAM or only ever accessing the array in RAM once</a:t>
            </a:r>
          </a:p>
        </p:txBody>
      </p:sp>
      <p:sp>
        <p:nvSpPr>
          <p:cNvPr id="10" name="TextBox 9">
            <a:extLst>
              <a:ext uri="{FF2B5EF4-FFF2-40B4-BE49-F238E27FC236}">
                <a16:creationId xmlns:a16="http://schemas.microsoft.com/office/drawing/2014/main" id="{0D56BB9F-0EF5-634B-816E-90E86CDF2CB9}"/>
              </a:ext>
            </a:extLst>
          </p:cNvPr>
          <p:cNvSpPr txBox="1"/>
          <p:nvPr/>
        </p:nvSpPr>
        <p:spPr>
          <a:xfrm>
            <a:off x="1069675" y="4915037"/>
            <a:ext cx="9207116" cy="923330"/>
          </a:xfrm>
          <a:prstGeom prst="rect">
            <a:avLst/>
          </a:prstGeom>
          <a:noFill/>
        </p:spPr>
        <p:txBody>
          <a:bodyPr wrap="square" rtlCol="0">
            <a:spAutoFit/>
          </a:bodyPr>
          <a:lstStyle/>
          <a:p>
            <a:r>
              <a:rPr lang="en-US" dirty="0"/>
              <a:t>possible answer: The data of a Linked list is inherently spread out in memory so grabbing nearby data probably won’t grab any other nodes in the linked list than the intended one – only by rare chance would we benefit and get another node close enough nearby.</a:t>
            </a:r>
          </a:p>
        </p:txBody>
      </p:sp>
      <p:pic>
        <p:nvPicPr>
          <p:cNvPr id="12" name="Picture 11">
            <a:extLst>
              <a:ext uri="{FF2B5EF4-FFF2-40B4-BE49-F238E27FC236}">
                <a16:creationId xmlns:a16="http://schemas.microsoft.com/office/drawing/2014/main" id="{C9D0D597-7878-9546-B65C-EB6B4F99A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209" y="5767844"/>
            <a:ext cx="6819008" cy="839708"/>
          </a:xfrm>
          <a:prstGeom prst="rect">
            <a:avLst/>
          </a:prstGeom>
        </p:spPr>
      </p:pic>
    </p:spTree>
    <p:extLst>
      <p:ext uri="{BB962C8B-B14F-4D97-AF65-F5344CB8AC3E}">
        <p14:creationId xmlns:p14="http://schemas.microsoft.com/office/powerpoint/2010/main" val="302438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FD213-1874-4642-8D11-91A4803901A1}"/>
              </a:ext>
            </a:extLst>
          </p:cNvPr>
          <p:cNvSpPr>
            <a:spLocks noGrp="1"/>
          </p:cNvSpPr>
          <p:nvPr>
            <p:ph type="title"/>
          </p:nvPr>
        </p:nvSpPr>
        <p:spPr/>
        <p:txBody>
          <a:bodyPr/>
          <a:lstStyle/>
          <a:p>
            <a:r>
              <a:rPr lang="en-US" dirty="0"/>
              <a:t>Another demo, but timed</a:t>
            </a:r>
          </a:p>
        </p:txBody>
      </p:sp>
      <p:sp>
        <p:nvSpPr>
          <p:cNvPr id="3" name="Content Placeholder 2">
            <a:extLst>
              <a:ext uri="{FF2B5EF4-FFF2-40B4-BE49-F238E27FC236}">
                <a16:creationId xmlns:a16="http://schemas.microsoft.com/office/drawing/2014/main" id="{9B4A6C96-A1FB-2140-AE56-61F6D849DC0E}"/>
              </a:ext>
            </a:extLst>
          </p:cNvPr>
          <p:cNvSpPr>
            <a:spLocks noGrp="1"/>
          </p:cNvSpPr>
          <p:nvPr>
            <p:ph idx="1"/>
          </p:nvPr>
        </p:nvSpPr>
        <p:spPr/>
        <p:txBody>
          <a:bodyPr/>
          <a:lstStyle/>
          <a:p>
            <a:r>
              <a:rPr lang="en-US" dirty="0">
                <a:hlinkClick r:id="rId3"/>
              </a:rPr>
              <a:t>https://repl.it/repls/MistyroseLinedTransformation</a:t>
            </a:r>
            <a:endParaRPr lang="en-US" dirty="0"/>
          </a:p>
          <a:p>
            <a:endParaRPr lang="en-US" dirty="0"/>
          </a:p>
          <a:p>
            <a:r>
              <a:rPr lang="en-US" dirty="0"/>
              <a:t>(takes about 15 seconds to run)</a:t>
            </a:r>
          </a:p>
        </p:txBody>
      </p:sp>
      <p:sp>
        <p:nvSpPr>
          <p:cNvPr id="4" name="Footer Placeholder 3">
            <a:extLst>
              <a:ext uri="{FF2B5EF4-FFF2-40B4-BE49-F238E27FC236}">
                <a16:creationId xmlns:a16="http://schemas.microsoft.com/office/drawing/2014/main" id="{11960D97-0470-FC47-B6D1-FA8D085A9FD7}"/>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4EE4BD3B-BEC1-D44B-9253-145DDAA286C7}"/>
              </a:ext>
            </a:extLst>
          </p:cNvPr>
          <p:cNvSpPr>
            <a:spLocks noGrp="1"/>
          </p:cNvSpPr>
          <p:nvPr>
            <p:ph type="sldNum" sz="quarter" idx="12"/>
          </p:nvPr>
        </p:nvSpPr>
        <p:spPr/>
        <p:txBody>
          <a:bodyPr/>
          <a:lstStyle/>
          <a:p>
            <a:fld id="{659665DE-58FC-41F4-AC58-2C90A5E00527}" type="slidenum">
              <a:rPr lang="en-US" smtClean="0"/>
              <a:t>48</a:t>
            </a:fld>
            <a:endParaRPr lang="en-US"/>
          </a:p>
        </p:txBody>
      </p:sp>
    </p:spTree>
    <p:extLst>
      <p:ext uri="{BB962C8B-B14F-4D97-AF65-F5344CB8AC3E}">
        <p14:creationId xmlns:p14="http://schemas.microsoft.com/office/powerpoint/2010/main" val="12613582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6128D-2083-AD43-B31D-4CBE37F51FB0}"/>
              </a:ext>
            </a:extLst>
          </p:cNvPr>
          <p:cNvSpPr>
            <a:spLocks noGrp="1"/>
          </p:cNvSpPr>
          <p:nvPr>
            <p:ph type="title"/>
          </p:nvPr>
        </p:nvSpPr>
        <p:spPr/>
        <p:txBody>
          <a:bodyPr/>
          <a:lstStyle/>
          <a:p>
            <a:r>
              <a:rPr lang="en-US" dirty="0"/>
              <a:t>Questions?</a:t>
            </a:r>
          </a:p>
        </p:txBody>
      </p:sp>
      <p:sp>
        <p:nvSpPr>
          <p:cNvPr id="3" name="Footer Placeholder 2">
            <a:extLst>
              <a:ext uri="{FF2B5EF4-FFF2-40B4-BE49-F238E27FC236}">
                <a16:creationId xmlns:a16="http://schemas.microsoft.com/office/drawing/2014/main" id="{6E422BFF-4FD5-2C41-8945-3F92AEF2BEC0}"/>
              </a:ext>
            </a:extLst>
          </p:cNvPr>
          <p:cNvSpPr>
            <a:spLocks noGrp="1"/>
          </p:cNvSpPr>
          <p:nvPr>
            <p:ph type="ftr" sz="quarter" idx="11"/>
          </p:nvPr>
        </p:nvSpPr>
        <p:spPr/>
        <p:txBody>
          <a:bodyPr/>
          <a:lstStyle/>
          <a:p>
            <a:r>
              <a:rPr lang="en-US"/>
              <a:t>CSE 373 SP 18 - Kasey Champion</a:t>
            </a:r>
            <a:endParaRPr lang="en-US" dirty="0"/>
          </a:p>
        </p:txBody>
      </p:sp>
      <p:sp>
        <p:nvSpPr>
          <p:cNvPr id="4" name="Slide Number Placeholder 3">
            <a:extLst>
              <a:ext uri="{FF2B5EF4-FFF2-40B4-BE49-F238E27FC236}">
                <a16:creationId xmlns:a16="http://schemas.microsoft.com/office/drawing/2014/main" id="{97FA9861-2523-C546-973C-DE1E99EEBF06}"/>
              </a:ext>
            </a:extLst>
          </p:cNvPr>
          <p:cNvSpPr>
            <a:spLocks noGrp="1"/>
          </p:cNvSpPr>
          <p:nvPr>
            <p:ph type="sldNum" sz="quarter" idx="12"/>
          </p:nvPr>
        </p:nvSpPr>
        <p:spPr/>
        <p:txBody>
          <a:bodyPr/>
          <a:lstStyle/>
          <a:p>
            <a:fld id="{659665DE-58FC-41F4-AC58-2C90A5E00527}" type="slidenum">
              <a:rPr lang="en-US" smtClean="0"/>
              <a:pPr/>
              <a:t>49</a:t>
            </a:fld>
            <a:endParaRPr lang="en-US"/>
          </a:p>
        </p:txBody>
      </p:sp>
      <p:sp>
        <p:nvSpPr>
          <p:cNvPr id="5" name="Text Placeholder 4">
            <a:extLst>
              <a:ext uri="{FF2B5EF4-FFF2-40B4-BE49-F238E27FC236}">
                <a16:creationId xmlns:a16="http://schemas.microsoft.com/office/drawing/2014/main" id="{D5E786EF-02BF-8942-B5C6-7FDD1860D41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86743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F075B-9299-9440-9A88-2D016EACC31F}"/>
              </a:ext>
            </a:extLst>
          </p:cNvPr>
          <p:cNvSpPr>
            <a:spLocks noGrp="1"/>
          </p:cNvSpPr>
          <p:nvPr>
            <p:ph type="title"/>
          </p:nvPr>
        </p:nvSpPr>
        <p:spPr/>
        <p:txBody>
          <a:bodyPr/>
          <a:lstStyle/>
          <a:p>
            <a:r>
              <a:rPr lang="en-US" dirty="0"/>
              <a:t>Big-takeaway question of the day</a:t>
            </a:r>
          </a:p>
        </p:txBody>
      </p:sp>
      <p:sp>
        <p:nvSpPr>
          <p:cNvPr id="3" name="Content Placeholder 2">
            <a:extLst>
              <a:ext uri="{FF2B5EF4-FFF2-40B4-BE49-F238E27FC236}">
                <a16:creationId xmlns:a16="http://schemas.microsoft.com/office/drawing/2014/main" id="{A3FEAC2D-15B7-414A-8E21-DF3674D57227}"/>
              </a:ext>
            </a:extLst>
          </p:cNvPr>
          <p:cNvSpPr>
            <a:spLocks noGrp="1"/>
          </p:cNvSpPr>
          <p:nvPr>
            <p:ph idx="1"/>
          </p:nvPr>
        </p:nvSpPr>
        <p:spPr>
          <a:xfrm>
            <a:off x="6274618" y="1369794"/>
            <a:ext cx="4782823" cy="2246769"/>
          </a:xfrm>
        </p:spPr>
        <p:txBody>
          <a:bodyPr>
            <a:noAutofit/>
          </a:bodyPr>
          <a:lstStyle/>
          <a:p>
            <a:pPr marL="0" indent="0">
              <a:lnSpc>
                <a:spcPct val="100000"/>
              </a:lnSpc>
              <a:buNone/>
            </a:pPr>
            <a:r>
              <a:rPr lang="en-US" sz="2000" dirty="0" err="1">
                <a:latin typeface="Courier New" panose="02070309020205020404" pitchFamily="49" charset="0"/>
                <a:cs typeface="Courier New" panose="02070309020205020404" pitchFamily="49" charset="0"/>
              </a:rPr>
              <a:t>int</a:t>
            </a:r>
            <a:r>
              <a:rPr lang="en-US" sz="2000" dirty="0">
                <a:latin typeface="Courier New" panose="02070309020205020404" pitchFamily="49" charset="0"/>
                <a:cs typeface="Courier New" panose="02070309020205020404" pitchFamily="49" charset="0"/>
              </a:rPr>
              <a:t> sum = 0;</a:t>
            </a:r>
            <a:br>
              <a:rPr lang="en-US" sz="2000" dirty="0">
                <a:latin typeface="Courier New" panose="02070309020205020404" pitchFamily="49" charset="0"/>
                <a:cs typeface="Courier New" panose="02070309020205020404" pitchFamily="49" charset="0"/>
              </a:rPr>
            </a:br>
            <a:r>
              <a:rPr lang="en-US" sz="2000" dirty="0" err="1">
                <a:latin typeface="Courier New" panose="02070309020205020404" pitchFamily="49" charset="0"/>
                <a:cs typeface="Courier New" panose="02070309020205020404" pitchFamily="49" charset="0"/>
              </a:rPr>
              <a:t>int</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i</a:t>
            </a:r>
            <a:r>
              <a:rPr lang="en-US" sz="2000" dirty="0">
                <a:latin typeface="Courier New" panose="02070309020205020404" pitchFamily="49" charset="0"/>
                <a:cs typeface="Courier New" panose="02070309020205020404" pitchFamily="49" charset="0"/>
              </a:rPr>
              <a:t> = 0;</a:t>
            </a:r>
            <a:br>
              <a:rPr lang="en-US" sz="2000" dirty="0">
                <a:latin typeface="Courier New" panose="02070309020205020404" pitchFamily="49" charset="0"/>
                <a:cs typeface="Courier New" panose="02070309020205020404" pitchFamily="49" charset="0"/>
              </a:rPr>
            </a:br>
            <a:r>
              <a:rPr lang="en-US" sz="2000" dirty="0">
                <a:latin typeface="Courier New" panose="02070309020205020404" pitchFamily="49" charset="0"/>
                <a:cs typeface="Courier New" panose="02070309020205020404" pitchFamily="49" charset="0"/>
              </a:rPr>
              <a:t>while (</a:t>
            </a:r>
            <a:r>
              <a:rPr lang="en-US" sz="2000" dirty="0" err="1">
                <a:latin typeface="Courier New" panose="02070309020205020404" pitchFamily="49" charset="0"/>
                <a:cs typeface="Courier New" panose="02070309020205020404" pitchFamily="49" charset="0"/>
              </a:rPr>
              <a:t>i</a:t>
            </a:r>
            <a:r>
              <a:rPr lang="en-US" sz="2000" dirty="0">
                <a:latin typeface="Courier New" panose="02070309020205020404" pitchFamily="49" charset="0"/>
                <a:cs typeface="Courier New" panose="02070309020205020404" pitchFamily="49" charset="0"/>
              </a:rPr>
              <a:t> &lt; </a:t>
            </a:r>
            <a:r>
              <a:rPr lang="en-US" sz="2000" dirty="0" err="1">
                <a:latin typeface="Courier New" panose="02070309020205020404" pitchFamily="49" charset="0"/>
                <a:cs typeface="Courier New" panose="02070309020205020404" pitchFamily="49" charset="0"/>
              </a:rPr>
              <a:t>array.length</a:t>
            </a:r>
            <a:r>
              <a:rPr lang="en-US" sz="2000" dirty="0">
                <a:latin typeface="Courier New" panose="02070309020205020404" pitchFamily="49" charset="0"/>
                <a:cs typeface="Courier New" panose="02070309020205020404" pitchFamily="49" charset="0"/>
              </a:rPr>
              <a:t>) {</a:t>
            </a:r>
            <a:br>
              <a:rPr lang="en-US" sz="2000" dirty="0">
                <a:latin typeface="Courier New" panose="02070309020205020404" pitchFamily="49" charset="0"/>
                <a:cs typeface="Courier New" panose="02070309020205020404" pitchFamily="49" charset="0"/>
              </a:rPr>
            </a:br>
            <a:r>
              <a:rPr lang="en-US" sz="2000" dirty="0">
                <a:latin typeface="Courier New" panose="02070309020205020404" pitchFamily="49" charset="0"/>
                <a:cs typeface="Courier New" panose="02070309020205020404" pitchFamily="49" charset="0"/>
              </a:rPr>
              <a:t>    sum += array[</a:t>
            </a:r>
            <a:r>
              <a:rPr lang="en-US" sz="2000" dirty="0" err="1">
                <a:latin typeface="Courier New" panose="02070309020205020404" pitchFamily="49" charset="0"/>
                <a:cs typeface="Courier New" panose="02070309020205020404" pitchFamily="49" charset="0"/>
              </a:rPr>
              <a:t>i</a:t>
            </a:r>
            <a:r>
              <a:rPr lang="en-US" sz="2000" dirty="0">
                <a:latin typeface="Courier New" panose="02070309020205020404" pitchFamily="49" charset="0"/>
                <a:cs typeface="Courier New" panose="02070309020205020404" pitchFamily="49" charset="0"/>
              </a:rPr>
              <a:t>];</a:t>
            </a:r>
            <a:br>
              <a:rPr lang="en-US" sz="2000" dirty="0">
                <a:latin typeface="Courier New" panose="02070309020205020404" pitchFamily="49" charset="0"/>
                <a:cs typeface="Courier New" panose="02070309020205020404" pitchFamily="49" charset="0"/>
              </a:rPr>
            </a:b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i</a:t>
            </a:r>
            <a:r>
              <a:rPr lang="en-US" sz="2000" dirty="0">
                <a:latin typeface="Courier New" panose="02070309020205020404" pitchFamily="49" charset="0"/>
                <a:cs typeface="Courier New" panose="02070309020205020404" pitchFamily="49" charset="0"/>
              </a:rPr>
              <a:t>++;</a:t>
            </a:r>
            <a:br>
              <a:rPr lang="en-US" sz="2000" dirty="0">
                <a:latin typeface="Courier New" panose="02070309020205020404" pitchFamily="49" charset="0"/>
                <a:cs typeface="Courier New" panose="02070309020205020404" pitchFamily="49" charset="0"/>
              </a:rPr>
            </a:br>
            <a:r>
              <a:rPr lang="en-US" sz="2000" dirty="0">
                <a:latin typeface="Courier New" panose="02070309020205020404" pitchFamily="49" charset="0"/>
                <a:cs typeface="Courier New" panose="02070309020205020404" pitchFamily="49" charset="0"/>
              </a:rPr>
              <a:t>}</a:t>
            </a:r>
            <a:br>
              <a:rPr lang="en-US" sz="2000" dirty="0">
                <a:latin typeface="Courier New" panose="02070309020205020404" pitchFamily="49" charset="0"/>
                <a:cs typeface="Courier New" panose="02070309020205020404" pitchFamily="49" charset="0"/>
              </a:rPr>
            </a:br>
            <a:r>
              <a:rPr lang="en-US" sz="2000" dirty="0">
                <a:latin typeface="Courier New" panose="02070309020205020404" pitchFamily="49" charset="0"/>
                <a:cs typeface="Courier New" panose="02070309020205020404" pitchFamily="49" charset="0"/>
              </a:rPr>
              <a:t>return sum;</a:t>
            </a:r>
          </a:p>
        </p:txBody>
      </p:sp>
      <p:sp>
        <p:nvSpPr>
          <p:cNvPr id="4" name="Footer Placeholder 3">
            <a:extLst>
              <a:ext uri="{FF2B5EF4-FFF2-40B4-BE49-F238E27FC236}">
                <a16:creationId xmlns:a16="http://schemas.microsoft.com/office/drawing/2014/main" id="{25143525-1D49-8E41-BE26-763D0DC44B99}"/>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777494EF-C842-774A-ADEB-55D7B69BCB93}"/>
              </a:ext>
            </a:extLst>
          </p:cNvPr>
          <p:cNvSpPr>
            <a:spLocks noGrp="1"/>
          </p:cNvSpPr>
          <p:nvPr>
            <p:ph type="sldNum" sz="quarter" idx="12"/>
          </p:nvPr>
        </p:nvSpPr>
        <p:spPr/>
        <p:txBody>
          <a:bodyPr/>
          <a:lstStyle/>
          <a:p>
            <a:fld id="{659665DE-58FC-41F4-AC58-2C90A5E00527}" type="slidenum">
              <a:rPr lang="en-US" smtClean="0"/>
              <a:t>5</a:t>
            </a:fld>
            <a:endParaRPr lang="en-US"/>
          </a:p>
        </p:txBody>
      </p:sp>
      <p:sp>
        <p:nvSpPr>
          <p:cNvPr id="6" name="TextBox 5">
            <a:extLst>
              <a:ext uri="{FF2B5EF4-FFF2-40B4-BE49-F238E27FC236}">
                <a16:creationId xmlns:a16="http://schemas.microsoft.com/office/drawing/2014/main" id="{7B72A438-F340-F440-B332-A9994AEB2EF0}"/>
              </a:ext>
            </a:extLst>
          </p:cNvPr>
          <p:cNvSpPr txBox="1"/>
          <p:nvPr/>
        </p:nvSpPr>
        <p:spPr>
          <a:xfrm>
            <a:off x="848081" y="1369794"/>
            <a:ext cx="5069302" cy="2246769"/>
          </a:xfrm>
          <a:prstGeom prst="rect">
            <a:avLst/>
          </a:prstGeom>
          <a:noFill/>
        </p:spPr>
        <p:txBody>
          <a:bodyPr wrap="square" rtlCol="0">
            <a:spAutoFit/>
          </a:bodyPr>
          <a:lstStyle/>
          <a:p>
            <a:r>
              <a:rPr lang="en-US" sz="2000" dirty="0" err="1">
                <a:latin typeface="Courier New" panose="02070309020205020404" pitchFamily="49" charset="0"/>
                <a:cs typeface="Courier New" panose="02070309020205020404" pitchFamily="49" charset="0"/>
              </a:rPr>
              <a:t>int</a:t>
            </a:r>
            <a:r>
              <a:rPr lang="en-US" sz="2000" dirty="0">
                <a:latin typeface="Courier New" panose="02070309020205020404" pitchFamily="49" charset="0"/>
                <a:cs typeface="Courier New" panose="02070309020205020404" pitchFamily="49" charset="0"/>
              </a:rPr>
              <a:t> sum = 0;</a:t>
            </a:r>
            <a:br>
              <a:rPr lang="en-US" sz="2000" dirty="0">
                <a:latin typeface="Courier New" panose="02070309020205020404" pitchFamily="49" charset="0"/>
                <a:cs typeface="Courier New" panose="02070309020205020404" pitchFamily="49" charset="0"/>
              </a:rPr>
            </a:br>
            <a:r>
              <a:rPr lang="en-US" sz="2000" dirty="0">
                <a:latin typeface="Courier New" panose="02070309020205020404" pitchFamily="49" charset="0"/>
                <a:cs typeface="Courier New" panose="02070309020205020404" pitchFamily="49" charset="0"/>
              </a:rPr>
              <a:t>Node current = front;</a:t>
            </a:r>
            <a:br>
              <a:rPr lang="en-US" sz="2000" dirty="0">
                <a:latin typeface="Courier New" panose="02070309020205020404" pitchFamily="49" charset="0"/>
                <a:cs typeface="Courier New" panose="02070309020205020404" pitchFamily="49" charset="0"/>
              </a:rPr>
            </a:br>
            <a:r>
              <a:rPr lang="en-US" sz="2000" dirty="0">
                <a:latin typeface="Courier New" panose="02070309020205020404" pitchFamily="49" charset="0"/>
                <a:cs typeface="Courier New" panose="02070309020205020404" pitchFamily="49" charset="0"/>
              </a:rPr>
              <a:t>while (current != null) {</a:t>
            </a:r>
            <a:br>
              <a:rPr lang="en-US" sz="2000" dirty="0">
                <a:latin typeface="Courier New" panose="02070309020205020404" pitchFamily="49" charset="0"/>
                <a:cs typeface="Courier New" panose="02070309020205020404" pitchFamily="49" charset="0"/>
              </a:rPr>
            </a:br>
            <a:r>
              <a:rPr lang="en-US" sz="2000" dirty="0">
                <a:latin typeface="Courier New" panose="02070309020205020404" pitchFamily="49" charset="0"/>
                <a:cs typeface="Courier New" panose="02070309020205020404" pitchFamily="49" charset="0"/>
              </a:rPr>
              <a:t>    sum += </a:t>
            </a:r>
            <a:r>
              <a:rPr lang="en-US" sz="2000" dirty="0" err="1">
                <a:latin typeface="Courier New" panose="02070309020205020404" pitchFamily="49" charset="0"/>
                <a:cs typeface="Courier New" panose="02070309020205020404" pitchFamily="49" charset="0"/>
              </a:rPr>
              <a:t>current.data</a:t>
            </a:r>
            <a:r>
              <a:rPr lang="en-US" sz="2000" dirty="0">
                <a:latin typeface="Courier New" panose="02070309020205020404" pitchFamily="49" charset="0"/>
                <a:cs typeface="Courier New" panose="02070309020205020404" pitchFamily="49" charset="0"/>
              </a:rPr>
              <a:t>;</a:t>
            </a:r>
            <a:br>
              <a:rPr lang="en-US" sz="2000" dirty="0">
                <a:latin typeface="Courier New" panose="02070309020205020404" pitchFamily="49" charset="0"/>
                <a:cs typeface="Courier New" panose="02070309020205020404" pitchFamily="49" charset="0"/>
              </a:rPr>
            </a:br>
            <a:r>
              <a:rPr lang="en-US" sz="2000" dirty="0">
                <a:latin typeface="Courier New" panose="02070309020205020404" pitchFamily="49" charset="0"/>
                <a:cs typeface="Courier New" panose="02070309020205020404" pitchFamily="49" charset="0"/>
              </a:rPr>
              <a:t>    current = </a:t>
            </a:r>
            <a:r>
              <a:rPr lang="en-US" sz="2000" dirty="0" err="1">
                <a:latin typeface="Courier New" panose="02070309020205020404" pitchFamily="49" charset="0"/>
                <a:cs typeface="Courier New" panose="02070309020205020404" pitchFamily="49" charset="0"/>
              </a:rPr>
              <a:t>current.next</a:t>
            </a:r>
            <a:r>
              <a:rPr lang="en-US" sz="2000" dirty="0">
                <a:latin typeface="Courier New" panose="02070309020205020404" pitchFamily="49" charset="0"/>
                <a:cs typeface="Courier New" panose="02070309020205020404" pitchFamily="49" charset="0"/>
              </a:rPr>
              <a:t>;</a:t>
            </a:r>
            <a:br>
              <a:rPr lang="en-US" sz="2000" dirty="0">
                <a:latin typeface="Courier New" panose="02070309020205020404" pitchFamily="49" charset="0"/>
                <a:cs typeface="Courier New" panose="02070309020205020404" pitchFamily="49" charset="0"/>
              </a:rPr>
            </a:br>
            <a:r>
              <a:rPr lang="en-US" sz="2000" dirty="0">
                <a:latin typeface="Courier New" panose="02070309020205020404" pitchFamily="49" charset="0"/>
                <a:cs typeface="Courier New" panose="02070309020205020404" pitchFamily="49" charset="0"/>
              </a:rPr>
              <a:t>}</a:t>
            </a:r>
            <a:br>
              <a:rPr lang="en-US" sz="2000" dirty="0">
                <a:latin typeface="Courier New" panose="02070309020205020404" pitchFamily="49" charset="0"/>
                <a:cs typeface="Courier New" panose="02070309020205020404" pitchFamily="49" charset="0"/>
              </a:rPr>
            </a:br>
            <a:r>
              <a:rPr lang="en-US" sz="2000" dirty="0">
                <a:latin typeface="Courier New" panose="02070309020205020404" pitchFamily="49" charset="0"/>
                <a:cs typeface="Courier New" panose="02070309020205020404" pitchFamily="49" charset="0"/>
              </a:rPr>
              <a:t>return sum;</a:t>
            </a:r>
          </a:p>
        </p:txBody>
      </p:sp>
      <p:sp>
        <p:nvSpPr>
          <p:cNvPr id="7" name="TextBox 6">
            <a:extLst>
              <a:ext uri="{FF2B5EF4-FFF2-40B4-BE49-F238E27FC236}">
                <a16:creationId xmlns:a16="http://schemas.microsoft.com/office/drawing/2014/main" id="{1A0DAA4C-FA7B-5942-9501-9C5A3725B328}"/>
              </a:ext>
            </a:extLst>
          </p:cNvPr>
          <p:cNvSpPr txBox="1"/>
          <p:nvPr/>
        </p:nvSpPr>
        <p:spPr>
          <a:xfrm>
            <a:off x="930441" y="4235115"/>
            <a:ext cx="5694947" cy="2585323"/>
          </a:xfrm>
          <a:prstGeom prst="rect">
            <a:avLst/>
          </a:prstGeom>
          <a:noFill/>
        </p:spPr>
        <p:txBody>
          <a:bodyPr wrap="square" rtlCol="0">
            <a:spAutoFit/>
          </a:bodyPr>
          <a:lstStyle/>
          <a:p>
            <a:r>
              <a:rPr lang="en-US" dirty="0"/>
              <a:t>Assuming that the array is the same size as the linked list:</a:t>
            </a:r>
          </a:p>
          <a:p>
            <a:endParaRPr lang="en-US" dirty="0"/>
          </a:p>
          <a:p>
            <a:r>
              <a:rPr lang="en-US" dirty="0"/>
              <a:t>Which do you think is most efficient given what we know? (we have some tools to estimate runtime / what will take time, but we will learn more today)</a:t>
            </a:r>
          </a:p>
          <a:p>
            <a:endParaRPr lang="en-US" dirty="0"/>
          </a:p>
          <a:p>
            <a:pPr marL="342900" indent="-342900">
              <a:buAutoNum type="alphaUcParenR"/>
            </a:pPr>
            <a:r>
              <a:rPr lang="en-US" dirty="0"/>
              <a:t>Array code</a:t>
            </a:r>
          </a:p>
          <a:p>
            <a:pPr marL="342900" indent="-342900">
              <a:buAutoNum type="alphaUcParenR"/>
            </a:pPr>
            <a:r>
              <a:rPr lang="en-US" dirty="0"/>
              <a:t>Linked List code</a:t>
            </a:r>
          </a:p>
          <a:p>
            <a:pPr marL="342900" indent="-342900">
              <a:buAutoNum type="alphaUcParenR"/>
            </a:pPr>
            <a:r>
              <a:rPr lang="en-US" dirty="0"/>
              <a:t>Tied – both roughly equivalent</a:t>
            </a:r>
          </a:p>
        </p:txBody>
      </p:sp>
    </p:spTree>
    <p:extLst>
      <p:ext uri="{BB962C8B-B14F-4D97-AF65-F5344CB8AC3E}">
        <p14:creationId xmlns:p14="http://schemas.microsoft.com/office/powerpoint/2010/main" val="19159716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1265-19B9-9B44-A51C-9DBB3CBAEC7D}"/>
              </a:ext>
            </a:extLst>
          </p:cNvPr>
          <p:cNvSpPr>
            <a:spLocks noGrp="1"/>
          </p:cNvSpPr>
          <p:nvPr>
            <p:ph type="title"/>
          </p:nvPr>
        </p:nvSpPr>
        <p:spPr/>
        <p:txBody>
          <a:bodyPr/>
          <a:lstStyle/>
          <a:p>
            <a:r>
              <a:rPr lang="en-US" dirty="0"/>
              <a:t>Roadmap</a:t>
            </a:r>
          </a:p>
        </p:txBody>
      </p:sp>
      <p:sp>
        <p:nvSpPr>
          <p:cNvPr id="3" name="Content Placeholder 2">
            <a:extLst>
              <a:ext uri="{FF2B5EF4-FFF2-40B4-BE49-F238E27FC236}">
                <a16:creationId xmlns:a16="http://schemas.microsoft.com/office/drawing/2014/main" id="{1EBFBDD6-0E2E-294B-9CBD-10B55F2841E6}"/>
              </a:ext>
            </a:extLst>
          </p:cNvPr>
          <p:cNvSpPr>
            <a:spLocks noGrp="1"/>
          </p:cNvSpPr>
          <p:nvPr>
            <p:ph idx="1"/>
          </p:nvPr>
        </p:nvSpPr>
        <p:spPr/>
        <p:txBody>
          <a:bodyPr/>
          <a:lstStyle/>
          <a:p>
            <a:pPr>
              <a:buFont typeface="Wingdings" pitchFamily="2" charset="2"/>
              <a:buChar char="q"/>
            </a:pPr>
            <a:r>
              <a:rPr lang="en-US" dirty="0"/>
              <a:t> RAM</a:t>
            </a:r>
          </a:p>
          <a:p>
            <a:pPr lvl="1">
              <a:buFont typeface="Wingdings" pitchFamily="2" charset="2"/>
              <a:buChar char="q"/>
            </a:pPr>
            <a:r>
              <a:rPr lang="en-US" dirty="0"/>
              <a:t> What is RAM?</a:t>
            </a:r>
          </a:p>
          <a:p>
            <a:pPr lvl="1">
              <a:buFont typeface="Wingdings" pitchFamily="2" charset="2"/>
              <a:buChar char="q"/>
            </a:pPr>
            <a:r>
              <a:rPr lang="en-US" dirty="0"/>
              <a:t> How do our programs interact with RAM? (visually)</a:t>
            </a:r>
          </a:p>
          <a:p>
            <a:pPr lvl="2">
              <a:buFont typeface="Wingdings" pitchFamily="2" charset="2"/>
              <a:buChar char="q"/>
            </a:pPr>
            <a:r>
              <a:rPr lang="en-US" dirty="0"/>
              <a:t> arrays</a:t>
            </a:r>
          </a:p>
          <a:p>
            <a:pPr lvl="2">
              <a:buFont typeface="Wingdings" pitchFamily="2" charset="2"/>
              <a:buChar char="q"/>
            </a:pPr>
            <a:r>
              <a:rPr lang="en-US" dirty="0"/>
              <a:t> linked lists</a:t>
            </a:r>
          </a:p>
          <a:p>
            <a:pPr>
              <a:buFont typeface="Wingdings" pitchFamily="2" charset="2"/>
              <a:buChar char="q"/>
            </a:pPr>
            <a:r>
              <a:rPr lang="en-US" dirty="0"/>
              <a:t> caching</a:t>
            </a:r>
          </a:p>
          <a:p>
            <a:pPr>
              <a:buFont typeface="Wingdings" pitchFamily="2" charset="2"/>
              <a:buChar char="q"/>
            </a:pPr>
            <a:r>
              <a:rPr lang="en-US" dirty="0"/>
              <a:t> design decisions with caching in consideration</a:t>
            </a:r>
          </a:p>
          <a:p>
            <a:pPr>
              <a:buFont typeface="Wingdings" pitchFamily="2" charset="2"/>
              <a:buChar char="q"/>
            </a:pPr>
            <a:r>
              <a:rPr lang="en-US" dirty="0"/>
              <a:t> misc. vocabulary and setting up for next time</a:t>
            </a:r>
          </a:p>
          <a:p>
            <a:pPr lvl="1">
              <a:buFont typeface="Wingdings" pitchFamily="2" charset="2"/>
              <a:buChar char="q"/>
            </a:pPr>
            <a:endParaRPr lang="en-US" dirty="0"/>
          </a:p>
        </p:txBody>
      </p:sp>
      <p:sp>
        <p:nvSpPr>
          <p:cNvPr id="4" name="Footer Placeholder 3">
            <a:extLst>
              <a:ext uri="{FF2B5EF4-FFF2-40B4-BE49-F238E27FC236}">
                <a16:creationId xmlns:a16="http://schemas.microsoft.com/office/drawing/2014/main" id="{5F57781F-87AF-1E48-843F-D571D15C4BFD}"/>
              </a:ext>
            </a:extLst>
          </p:cNvPr>
          <p:cNvSpPr>
            <a:spLocks noGrp="1"/>
          </p:cNvSpPr>
          <p:nvPr>
            <p:ph type="ftr" sz="quarter" idx="11"/>
          </p:nvPr>
        </p:nvSpPr>
        <p:spPr/>
        <p:txBody>
          <a:bodyPr/>
          <a:lstStyle/>
          <a:p>
            <a:r>
              <a:rPr lang="en-US"/>
              <a:t>CSE 373 SP 18 - Kasey Champion</a:t>
            </a:r>
          </a:p>
        </p:txBody>
      </p:sp>
      <p:sp>
        <p:nvSpPr>
          <p:cNvPr id="5" name="Slide Number Placeholder 4">
            <a:extLst>
              <a:ext uri="{FF2B5EF4-FFF2-40B4-BE49-F238E27FC236}">
                <a16:creationId xmlns:a16="http://schemas.microsoft.com/office/drawing/2014/main" id="{D3E13202-7DFE-814B-9F2F-DA6E02FCF28F}"/>
              </a:ext>
            </a:extLst>
          </p:cNvPr>
          <p:cNvSpPr>
            <a:spLocks noGrp="1"/>
          </p:cNvSpPr>
          <p:nvPr>
            <p:ph type="sldNum" sz="quarter" idx="12"/>
          </p:nvPr>
        </p:nvSpPr>
        <p:spPr/>
        <p:txBody>
          <a:bodyPr/>
          <a:lstStyle/>
          <a:p>
            <a:fld id="{659665DE-58FC-41F4-AC58-2C90A5E00527}" type="slidenum">
              <a:rPr lang="en-US" smtClean="0"/>
              <a:t>50</a:t>
            </a:fld>
            <a:endParaRPr lang="en-US"/>
          </a:p>
        </p:txBody>
      </p:sp>
    </p:spTree>
    <p:extLst>
      <p:ext uri="{BB962C8B-B14F-4D97-AF65-F5344CB8AC3E}">
        <p14:creationId xmlns:p14="http://schemas.microsoft.com/office/powerpoint/2010/main" val="38644684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2C0DB-6134-C14B-B281-6ACCF899B94B}"/>
              </a:ext>
            </a:extLst>
          </p:cNvPr>
          <p:cNvSpPr>
            <a:spLocks noGrp="1"/>
          </p:cNvSpPr>
          <p:nvPr>
            <p:ph type="title"/>
          </p:nvPr>
        </p:nvSpPr>
        <p:spPr/>
        <p:txBody>
          <a:bodyPr>
            <a:normAutofit fontScale="90000"/>
          </a:bodyPr>
          <a:lstStyle/>
          <a:p>
            <a:r>
              <a:rPr lang="en-US" dirty="0" err="1"/>
              <a:t>ArrayMap</a:t>
            </a:r>
            <a:r>
              <a:rPr lang="en-US" dirty="0"/>
              <a:t> vs </a:t>
            </a:r>
            <a:r>
              <a:rPr lang="en-US" dirty="0" err="1"/>
              <a:t>LinkedListMap</a:t>
            </a:r>
            <a:br>
              <a:rPr lang="en-US" dirty="0"/>
            </a:br>
            <a:r>
              <a:rPr lang="en-US" dirty="0"/>
              <a:t>(before (lecture 3) and now)</a:t>
            </a:r>
          </a:p>
        </p:txBody>
      </p:sp>
      <p:sp>
        <p:nvSpPr>
          <p:cNvPr id="4" name="Footer Placeholder 3">
            <a:extLst>
              <a:ext uri="{FF2B5EF4-FFF2-40B4-BE49-F238E27FC236}">
                <a16:creationId xmlns:a16="http://schemas.microsoft.com/office/drawing/2014/main" id="{53386EF0-8DF7-5B48-8976-79656A6EF7FD}"/>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87499A33-1EBF-2349-BA1E-9593AB9B0F56}"/>
              </a:ext>
            </a:extLst>
          </p:cNvPr>
          <p:cNvSpPr>
            <a:spLocks noGrp="1"/>
          </p:cNvSpPr>
          <p:nvPr>
            <p:ph type="sldNum" sz="quarter" idx="12"/>
          </p:nvPr>
        </p:nvSpPr>
        <p:spPr/>
        <p:txBody>
          <a:bodyPr/>
          <a:lstStyle/>
          <a:p>
            <a:fld id="{659665DE-58FC-41F4-AC58-2C90A5E00527}" type="slidenum">
              <a:rPr lang="en-US" smtClean="0"/>
              <a:t>51</a:t>
            </a:fld>
            <a:endParaRPr lang="en-US"/>
          </a:p>
        </p:txBody>
      </p:sp>
      <p:graphicFrame>
        <p:nvGraphicFramePr>
          <p:cNvPr id="8" name="Content Placeholder 6">
            <a:extLst>
              <a:ext uri="{FF2B5EF4-FFF2-40B4-BE49-F238E27FC236}">
                <a16:creationId xmlns:a16="http://schemas.microsoft.com/office/drawing/2014/main" id="{F0306474-28A9-4840-9461-263BAD4CCA35}"/>
              </a:ext>
            </a:extLst>
          </p:cNvPr>
          <p:cNvGraphicFramePr>
            <a:graphicFrameLocks noGrp="1"/>
          </p:cNvGraphicFramePr>
          <p:nvPr>
            <p:ph idx="1"/>
            <p:extLst>
              <p:ext uri="{D42A27DB-BD31-4B8C-83A1-F6EECF244321}">
                <p14:modId xmlns:p14="http://schemas.microsoft.com/office/powerpoint/2010/main" val="2786312767"/>
              </p:ext>
            </p:extLst>
          </p:nvPr>
        </p:nvGraphicFramePr>
        <p:xfrm>
          <a:off x="429646" y="1449352"/>
          <a:ext cx="11187114" cy="4594225"/>
        </p:xfrm>
        <a:graphic>
          <a:graphicData uri="http://schemas.openxmlformats.org/drawingml/2006/table">
            <a:tbl>
              <a:tblPr firstRow="1" bandRow="1">
                <a:tableStyleId>{5C22544A-7EE6-4342-B048-85BDC9FD1C3A}</a:tableStyleId>
              </a:tblPr>
              <a:tblGrid>
                <a:gridCol w="5593557">
                  <a:extLst>
                    <a:ext uri="{9D8B030D-6E8A-4147-A177-3AD203B41FA5}">
                      <a16:colId xmlns:a16="http://schemas.microsoft.com/office/drawing/2014/main" val="330597164"/>
                    </a:ext>
                  </a:extLst>
                </a:gridCol>
                <a:gridCol w="5593557">
                  <a:extLst>
                    <a:ext uri="{9D8B030D-6E8A-4147-A177-3AD203B41FA5}">
                      <a16:colId xmlns:a16="http://schemas.microsoft.com/office/drawing/2014/main" val="1062528254"/>
                    </a:ext>
                  </a:extLst>
                </a:gridCol>
              </a:tblGrid>
              <a:tr h="956875">
                <a:tc>
                  <a:txBody>
                    <a:bodyPr/>
                    <a:lstStyle/>
                    <a:p>
                      <a:pPr algn="ctr"/>
                      <a:r>
                        <a:rPr lang="en-US" sz="3600" dirty="0" err="1"/>
                        <a:t>ArrayMap</a:t>
                      </a:r>
                      <a:endParaRPr lang="en-US" sz="3600" dirty="0"/>
                    </a:p>
                  </a:txBody>
                  <a:tcPr/>
                </a:tc>
                <a:tc>
                  <a:txBody>
                    <a:bodyPr/>
                    <a:lstStyle/>
                    <a:p>
                      <a:pPr algn="ctr"/>
                      <a:r>
                        <a:rPr lang="en-US" sz="3600" dirty="0" err="1"/>
                        <a:t>LinkedMap</a:t>
                      </a:r>
                      <a:endParaRPr lang="en-US" sz="3600" dirty="0"/>
                    </a:p>
                  </a:txBody>
                  <a:tcPr/>
                </a:tc>
                <a:extLst>
                  <a:ext uri="{0D108BD9-81ED-4DB2-BD59-A6C34878D82A}">
                    <a16:rowId xmlns:a16="http://schemas.microsoft.com/office/drawing/2014/main" val="636989354"/>
                  </a:ext>
                </a:extLst>
              </a:tr>
              <a:tr h="3637350">
                <a:tc>
                  <a:txBody>
                    <a:bodyPr/>
                    <a:lstStyle/>
                    <a:p>
                      <a:pPr marL="285750" indent="-285750">
                        <a:buFontTx/>
                        <a:buChar char="-"/>
                      </a:pPr>
                      <a:r>
                        <a:rPr lang="en-US" sz="2400" dirty="0"/>
                        <a:t>put O(n)</a:t>
                      </a:r>
                    </a:p>
                    <a:p>
                      <a:pPr marL="285750" indent="-285750">
                        <a:buFontTx/>
                        <a:buChar char="-"/>
                      </a:pPr>
                      <a:r>
                        <a:rPr lang="en-US" sz="2400" dirty="0"/>
                        <a:t>get O(n)</a:t>
                      </a:r>
                    </a:p>
                    <a:p>
                      <a:pPr marL="285750" indent="-285750">
                        <a:buFontTx/>
                        <a:buChar char="-"/>
                      </a:pPr>
                      <a:r>
                        <a:rPr lang="en-US" sz="2400" dirty="0" err="1"/>
                        <a:t>containsKey</a:t>
                      </a:r>
                      <a:r>
                        <a:rPr lang="en-US" sz="2400" dirty="0"/>
                        <a:t> O(n)</a:t>
                      </a:r>
                    </a:p>
                    <a:p>
                      <a:pPr marL="285750" indent="-285750">
                        <a:buFontTx/>
                        <a:buChar char="-"/>
                      </a:pPr>
                      <a:r>
                        <a:rPr lang="en-US" sz="2400" dirty="0"/>
                        <a:t>remove O(n)</a:t>
                      </a:r>
                    </a:p>
                    <a:p>
                      <a:pPr marL="285750" indent="-285750">
                        <a:buFontTx/>
                        <a:buChar char="-"/>
                      </a:pPr>
                      <a:endParaRPr lang="en-US" dirty="0"/>
                    </a:p>
                  </a:txBody>
                  <a:tcPr/>
                </a:tc>
                <a:tc>
                  <a:txBody>
                    <a:bodyPr/>
                    <a:lstStyle/>
                    <a:p>
                      <a:pPr marL="285750" indent="-285750">
                        <a:buFontTx/>
                        <a:buChar char="-"/>
                      </a:pPr>
                      <a:r>
                        <a:rPr lang="en-US" sz="2400" dirty="0"/>
                        <a:t>put O(n)</a:t>
                      </a:r>
                    </a:p>
                    <a:p>
                      <a:pPr marL="285750" indent="-285750">
                        <a:buFontTx/>
                        <a:buChar char="-"/>
                      </a:pPr>
                      <a:r>
                        <a:rPr lang="en-US" sz="2400" dirty="0"/>
                        <a:t>get O(n)</a:t>
                      </a:r>
                    </a:p>
                    <a:p>
                      <a:pPr marL="285750" indent="-285750">
                        <a:buFontTx/>
                        <a:buChar char="-"/>
                      </a:pPr>
                      <a:r>
                        <a:rPr lang="en-US" sz="2400" dirty="0" err="1"/>
                        <a:t>containsKey</a:t>
                      </a:r>
                      <a:r>
                        <a:rPr lang="en-US" sz="2400" dirty="0"/>
                        <a:t> O(n)</a:t>
                      </a:r>
                    </a:p>
                    <a:p>
                      <a:pPr marL="285750" indent="-285750">
                        <a:buFontTx/>
                        <a:buChar char="-"/>
                      </a:pPr>
                      <a:r>
                        <a:rPr lang="en-US" sz="2400" dirty="0"/>
                        <a:t>remove O(n)</a:t>
                      </a:r>
                    </a:p>
                  </a:txBody>
                  <a:tcPr/>
                </a:tc>
                <a:extLst>
                  <a:ext uri="{0D108BD9-81ED-4DB2-BD59-A6C34878D82A}">
                    <a16:rowId xmlns:a16="http://schemas.microsoft.com/office/drawing/2014/main" val="2490926910"/>
                  </a:ext>
                </a:extLst>
              </a:tr>
            </a:tbl>
          </a:graphicData>
        </a:graphic>
      </p:graphicFrame>
      <p:sp>
        <p:nvSpPr>
          <p:cNvPr id="10" name="Rectangle 9">
            <a:extLst>
              <a:ext uri="{FF2B5EF4-FFF2-40B4-BE49-F238E27FC236}">
                <a16:creationId xmlns:a16="http://schemas.microsoft.com/office/drawing/2014/main" id="{8EEA11C5-AE18-6E4F-914E-704007B03887}"/>
              </a:ext>
            </a:extLst>
          </p:cNvPr>
          <p:cNvSpPr/>
          <p:nvPr/>
        </p:nvSpPr>
        <p:spPr>
          <a:xfrm>
            <a:off x="2950234" y="4382219"/>
            <a:ext cx="6107502" cy="213880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Both asymptotic runtimes are the same but we know all those methods have to loop through all the pairs.. which are either stored in a array or a linked list.  So which is better? In terms of who benefits from caching, </a:t>
            </a:r>
            <a:r>
              <a:rPr lang="en-US" dirty="0" err="1"/>
              <a:t>ArrayMap</a:t>
            </a:r>
            <a:r>
              <a:rPr lang="en-US" dirty="0"/>
              <a:t>.</a:t>
            </a:r>
          </a:p>
        </p:txBody>
      </p:sp>
    </p:spTree>
    <p:extLst>
      <p:ext uri="{BB962C8B-B14F-4D97-AF65-F5344CB8AC3E}">
        <p14:creationId xmlns:p14="http://schemas.microsoft.com/office/powerpoint/2010/main" val="376340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7915FC-89CF-B544-954F-E4CCEC550057}"/>
              </a:ext>
            </a:extLst>
          </p:cNvPr>
          <p:cNvSpPr>
            <a:spLocks noGrp="1"/>
          </p:cNvSpPr>
          <p:nvPr>
            <p:ph idx="1"/>
          </p:nvPr>
        </p:nvSpPr>
        <p:spPr/>
        <p:txBody>
          <a:bodyPr/>
          <a:lstStyle/>
          <a:p>
            <a:endParaRPr lang="en-US" dirty="0"/>
          </a:p>
          <a:p>
            <a:pPr marL="0" indent="0">
              <a:buNone/>
            </a:pPr>
            <a:r>
              <a:rPr lang="en-US" dirty="0">
                <a:hlinkClick r:id="rId3"/>
              </a:rPr>
              <a:t>Java uses separate chaining for their hash tables… </a:t>
            </a:r>
            <a:endParaRPr lang="en-US" dirty="0"/>
          </a:p>
          <a:p>
            <a:pPr marL="0" indent="0">
              <a:buNone/>
            </a:pPr>
            <a:r>
              <a:rPr lang="en-US" dirty="0"/>
              <a:t> … but Python uses a variant on probing (open addressing)!    </a:t>
            </a:r>
          </a:p>
          <a:p>
            <a:endParaRPr lang="en-US" dirty="0"/>
          </a:p>
          <a:p>
            <a:pPr marL="0" indent="0">
              <a:buNone/>
            </a:pPr>
            <a:r>
              <a:rPr lang="en-US" dirty="0"/>
              <a:t> Why? It turns out that if you use open addressing, you can gain more caching benefits than if you use separate chaining.</a:t>
            </a:r>
          </a:p>
          <a:p>
            <a:endParaRPr lang="en-US" dirty="0"/>
          </a:p>
          <a:p>
            <a:endParaRPr lang="en-US" dirty="0"/>
          </a:p>
          <a:p>
            <a:r>
              <a:rPr lang="en-US" dirty="0"/>
              <a:t>(Note: there are </a:t>
            </a:r>
            <a:r>
              <a:rPr lang="en-US" dirty="0">
                <a:hlinkClick r:id="rId4"/>
              </a:rPr>
              <a:t>plenty of reasonable motives</a:t>
            </a:r>
            <a:r>
              <a:rPr lang="en-US" dirty="0"/>
              <a:t> to still use chaining, don’t worry.)</a:t>
            </a:r>
          </a:p>
        </p:txBody>
      </p:sp>
      <p:sp>
        <p:nvSpPr>
          <p:cNvPr id="4" name="Footer Placeholder 3">
            <a:extLst>
              <a:ext uri="{FF2B5EF4-FFF2-40B4-BE49-F238E27FC236}">
                <a16:creationId xmlns:a16="http://schemas.microsoft.com/office/drawing/2014/main" id="{3A9DCF0C-ABF1-8546-B010-D436E512B4C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75F291A7-7665-DE45-A92A-86B01D07D9D9}"/>
              </a:ext>
            </a:extLst>
          </p:cNvPr>
          <p:cNvSpPr>
            <a:spLocks noGrp="1"/>
          </p:cNvSpPr>
          <p:nvPr>
            <p:ph type="sldNum" sz="quarter" idx="12"/>
          </p:nvPr>
        </p:nvSpPr>
        <p:spPr/>
        <p:txBody>
          <a:bodyPr/>
          <a:lstStyle/>
          <a:p>
            <a:fld id="{659665DE-58FC-41F4-AC58-2C90A5E00527}" type="slidenum">
              <a:rPr lang="en-US" smtClean="0"/>
              <a:t>52</a:t>
            </a:fld>
            <a:endParaRPr lang="en-US"/>
          </a:p>
        </p:txBody>
      </p:sp>
      <p:sp>
        <p:nvSpPr>
          <p:cNvPr id="7" name="Title 6">
            <a:extLst>
              <a:ext uri="{FF2B5EF4-FFF2-40B4-BE49-F238E27FC236}">
                <a16:creationId xmlns:a16="http://schemas.microsoft.com/office/drawing/2014/main" id="{2E20BE6B-ECED-BB4B-8154-B65B36B95028}"/>
              </a:ext>
            </a:extLst>
          </p:cNvPr>
          <p:cNvSpPr>
            <a:spLocks noGrp="1"/>
          </p:cNvSpPr>
          <p:nvPr>
            <p:ph type="title"/>
          </p:nvPr>
        </p:nvSpPr>
        <p:spPr/>
        <p:txBody>
          <a:bodyPr>
            <a:normAutofit fontScale="90000"/>
          </a:bodyPr>
          <a:lstStyle/>
          <a:p>
            <a:r>
              <a:rPr lang="en-US" dirty="0"/>
              <a:t>Hashing: Separate chaining vs </a:t>
            </a:r>
            <a:br>
              <a:rPr lang="en-US" dirty="0"/>
            </a:br>
            <a:r>
              <a:rPr lang="en-US" dirty="0"/>
              <a:t>Open addressing / Probing</a:t>
            </a:r>
            <a:br>
              <a:rPr lang="en-US" dirty="0"/>
            </a:br>
            <a:r>
              <a:rPr lang="en-US" dirty="0"/>
              <a:t>in the context of caching </a:t>
            </a:r>
          </a:p>
        </p:txBody>
      </p:sp>
    </p:spTree>
    <p:extLst>
      <p:ext uri="{BB962C8B-B14F-4D97-AF65-F5344CB8AC3E}">
        <p14:creationId xmlns:p14="http://schemas.microsoft.com/office/powerpoint/2010/main" val="14011245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D96D2-D57B-B049-9865-36F268A83BEA}"/>
              </a:ext>
            </a:extLst>
          </p:cNvPr>
          <p:cNvSpPr>
            <a:spLocks noGrp="1"/>
          </p:cNvSpPr>
          <p:nvPr>
            <p:ph type="title"/>
          </p:nvPr>
        </p:nvSpPr>
        <p:spPr/>
        <p:txBody>
          <a:bodyPr/>
          <a:lstStyle/>
          <a:p>
            <a:r>
              <a:rPr lang="en-US" dirty="0"/>
              <a:t>Summary of caching benefits</a:t>
            </a:r>
          </a:p>
        </p:txBody>
      </p:sp>
      <p:sp>
        <p:nvSpPr>
          <p:cNvPr id="3" name="Content Placeholder 2">
            <a:extLst>
              <a:ext uri="{FF2B5EF4-FFF2-40B4-BE49-F238E27FC236}">
                <a16:creationId xmlns:a16="http://schemas.microsoft.com/office/drawing/2014/main" id="{6FAC1A4B-598E-E548-BE07-E164677497E7}"/>
              </a:ext>
            </a:extLst>
          </p:cNvPr>
          <p:cNvSpPr>
            <a:spLocks noGrp="1"/>
          </p:cNvSpPr>
          <p:nvPr>
            <p:ph idx="1"/>
          </p:nvPr>
        </p:nvSpPr>
        <p:spPr/>
        <p:txBody>
          <a:bodyPr>
            <a:normAutofit lnSpcReduction="10000"/>
          </a:bodyPr>
          <a:lstStyle/>
          <a:p>
            <a:r>
              <a:rPr lang="en-US" sz="2800" dirty="0"/>
              <a:t>- Helps arrays in many typical use cases (especially just looping through it normally) because we grab a bunch of the array data at once, and can look up that saved data quicker in the future.</a:t>
            </a:r>
          </a:p>
          <a:p>
            <a:pPr marL="0" indent="0">
              <a:buNone/>
            </a:pPr>
            <a:endParaRPr lang="en-US" sz="2800" dirty="0"/>
          </a:p>
          <a:p>
            <a:r>
              <a:rPr lang="en-US" sz="2800" dirty="0"/>
              <a:t>- Doesn’t especially help linked list use cases, as grabbing nearby memory probably won’t include the next node or any of the other nodes.</a:t>
            </a:r>
          </a:p>
          <a:p>
            <a:endParaRPr lang="en-US" sz="2800" dirty="0"/>
          </a:p>
          <a:p>
            <a:r>
              <a:rPr lang="en-US" sz="2800" dirty="0"/>
              <a:t>Whenever you consider data structure implementations for your ADTs, arrays almost always have a plus because they have caching benefits.  This is one of the most common points made online to support array implementations of ADTs.</a:t>
            </a:r>
          </a:p>
        </p:txBody>
      </p:sp>
      <p:sp>
        <p:nvSpPr>
          <p:cNvPr id="4" name="Footer Placeholder 3">
            <a:extLst>
              <a:ext uri="{FF2B5EF4-FFF2-40B4-BE49-F238E27FC236}">
                <a16:creationId xmlns:a16="http://schemas.microsoft.com/office/drawing/2014/main" id="{013B5998-4A14-E949-8C52-6E56D15B7B16}"/>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A9CBF310-BE60-6942-AB38-1C9FEF45B382}"/>
              </a:ext>
            </a:extLst>
          </p:cNvPr>
          <p:cNvSpPr>
            <a:spLocks noGrp="1"/>
          </p:cNvSpPr>
          <p:nvPr>
            <p:ph type="sldNum" sz="quarter" idx="12"/>
          </p:nvPr>
        </p:nvSpPr>
        <p:spPr/>
        <p:txBody>
          <a:bodyPr/>
          <a:lstStyle/>
          <a:p>
            <a:fld id="{659665DE-58FC-41F4-AC58-2C90A5E00527}" type="slidenum">
              <a:rPr lang="en-US" smtClean="0"/>
              <a:t>53</a:t>
            </a:fld>
            <a:endParaRPr lang="en-US"/>
          </a:p>
        </p:txBody>
      </p:sp>
      <p:sp>
        <p:nvSpPr>
          <p:cNvPr id="6" name="Explosion 1 5">
            <a:extLst>
              <a:ext uri="{FF2B5EF4-FFF2-40B4-BE49-F238E27FC236}">
                <a16:creationId xmlns:a16="http://schemas.microsoft.com/office/drawing/2014/main" id="{9FC9FBF4-0DAB-524B-9176-1CAFC5624763}"/>
              </a:ext>
            </a:extLst>
          </p:cNvPr>
          <p:cNvSpPr/>
          <p:nvPr/>
        </p:nvSpPr>
        <p:spPr>
          <a:xfrm>
            <a:off x="8666030" y="5460752"/>
            <a:ext cx="2631688" cy="119743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a big takeaway!</a:t>
            </a:r>
          </a:p>
        </p:txBody>
      </p:sp>
    </p:spTree>
    <p:extLst>
      <p:ext uri="{BB962C8B-B14F-4D97-AF65-F5344CB8AC3E}">
        <p14:creationId xmlns:p14="http://schemas.microsoft.com/office/powerpoint/2010/main" val="26369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1265-19B9-9B44-A51C-9DBB3CBAEC7D}"/>
              </a:ext>
            </a:extLst>
          </p:cNvPr>
          <p:cNvSpPr>
            <a:spLocks noGrp="1"/>
          </p:cNvSpPr>
          <p:nvPr>
            <p:ph type="title"/>
          </p:nvPr>
        </p:nvSpPr>
        <p:spPr/>
        <p:txBody>
          <a:bodyPr/>
          <a:lstStyle/>
          <a:p>
            <a:r>
              <a:rPr lang="en-US" dirty="0"/>
              <a:t>Roadmap</a:t>
            </a:r>
          </a:p>
        </p:txBody>
      </p:sp>
      <p:sp>
        <p:nvSpPr>
          <p:cNvPr id="3" name="Content Placeholder 2">
            <a:extLst>
              <a:ext uri="{FF2B5EF4-FFF2-40B4-BE49-F238E27FC236}">
                <a16:creationId xmlns:a16="http://schemas.microsoft.com/office/drawing/2014/main" id="{1EBFBDD6-0E2E-294B-9CBD-10B55F2841E6}"/>
              </a:ext>
            </a:extLst>
          </p:cNvPr>
          <p:cNvSpPr>
            <a:spLocks noGrp="1"/>
          </p:cNvSpPr>
          <p:nvPr>
            <p:ph idx="1"/>
          </p:nvPr>
        </p:nvSpPr>
        <p:spPr/>
        <p:txBody>
          <a:bodyPr/>
          <a:lstStyle/>
          <a:p>
            <a:pPr>
              <a:buFont typeface="Wingdings" pitchFamily="2" charset="2"/>
              <a:buChar char="q"/>
            </a:pPr>
            <a:r>
              <a:rPr lang="en-US" dirty="0"/>
              <a:t> RAM</a:t>
            </a:r>
          </a:p>
          <a:p>
            <a:pPr lvl="1">
              <a:buFont typeface="Wingdings" pitchFamily="2" charset="2"/>
              <a:buChar char="q"/>
            </a:pPr>
            <a:r>
              <a:rPr lang="en-US" dirty="0"/>
              <a:t> What is RAM?</a:t>
            </a:r>
          </a:p>
          <a:p>
            <a:pPr lvl="1">
              <a:buFont typeface="Wingdings" pitchFamily="2" charset="2"/>
              <a:buChar char="q"/>
            </a:pPr>
            <a:r>
              <a:rPr lang="en-US" dirty="0"/>
              <a:t> How do our programs interact with RAM? (visually)</a:t>
            </a:r>
          </a:p>
          <a:p>
            <a:pPr lvl="2">
              <a:buFont typeface="Wingdings" pitchFamily="2" charset="2"/>
              <a:buChar char="q"/>
            </a:pPr>
            <a:r>
              <a:rPr lang="en-US" dirty="0"/>
              <a:t> arrays</a:t>
            </a:r>
          </a:p>
          <a:p>
            <a:pPr lvl="2">
              <a:buFont typeface="Wingdings" pitchFamily="2" charset="2"/>
              <a:buChar char="q"/>
            </a:pPr>
            <a:r>
              <a:rPr lang="en-US" dirty="0"/>
              <a:t> linked lists</a:t>
            </a:r>
          </a:p>
          <a:p>
            <a:pPr>
              <a:buFont typeface="Wingdings" pitchFamily="2" charset="2"/>
              <a:buChar char="q"/>
            </a:pPr>
            <a:r>
              <a:rPr lang="en-US" dirty="0"/>
              <a:t> caching</a:t>
            </a:r>
          </a:p>
          <a:p>
            <a:pPr>
              <a:buFont typeface="Wingdings" pitchFamily="2" charset="2"/>
              <a:buChar char="q"/>
            </a:pPr>
            <a:r>
              <a:rPr lang="en-US" dirty="0"/>
              <a:t> design decisions with caching in consideration</a:t>
            </a:r>
          </a:p>
          <a:p>
            <a:pPr>
              <a:buFont typeface="Wingdings" pitchFamily="2" charset="2"/>
              <a:buChar char="q"/>
            </a:pPr>
            <a:r>
              <a:rPr lang="en-US" dirty="0"/>
              <a:t> misc. vocabulary and setting up for next time</a:t>
            </a:r>
          </a:p>
          <a:p>
            <a:pPr lvl="1">
              <a:buFont typeface="Wingdings" pitchFamily="2" charset="2"/>
              <a:buChar char="q"/>
            </a:pPr>
            <a:endParaRPr lang="en-US" dirty="0"/>
          </a:p>
        </p:txBody>
      </p:sp>
      <p:sp>
        <p:nvSpPr>
          <p:cNvPr id="4" name="Footer Placeholder 3">
            <a:extLst>
              <a:ext uri="{FF2B5EF4-FFF2-40B4-BE49-F238E27FC236}">
                <a16:creationId xmlns:a16="http://schemas.microsoft.com/office/drawing/2014/main" id="{5F57781F-87AF-1E48-843F-D571D15C4BFD}"/>
              </a:ext>
            </a:extLst>
          </p:cNvPr>
          <p:cNvSpPr>
            <a:spLocks noGrp="1"/>
          </p:cNvSpPr>
          <p:nvPr>
            <p:ph type="ftr" sz="quarter" idx="11"/>
          </p:nvPr>
        </p:nvSpPr>
        <p:spPr/>
        <p:txBody>
          <a:bodyPr/>
          <a:lstStyle/>
          <a:p>
            <a:r>
              <a:rPr lang="en-US"/>
              <a:t>CSE 373 SP 18 - Kasey Champion</a:t>
            </a:r>
          </a:p>
        </p:txBody>
      </p:sp>
      <p:sp>
        <p:nvSpPr>
          <p:cNvPr id="5" name="Slide Number Placeholder 4">
            <a:extLst>
              <a:ext uri="{FF2B5EF4-FFF2-40B4-BE49-F238E27FC236}">
                <a16:creationId xmlns:a16="http://schemas.microsoft.com/office/drawing/2014/main" id="{D3E13202-7DFE-814B-9F2F-DA6E02FCF28F}"/>
              </a:ext>
            </a:extLst>
          </p:cNvPr>
          <p:cNvSpPr>
            <a:spLocks noGrp="1"/>
          </p:cNvSpPr>
          <p:nvPr>
            <p:ph type="sldNum" sz="quarter" idx="12"/>
          </p:nvPr>
        </p:nvSpPr>
        <p:spPr/>
        <p:txBody>
          <a:bodyPr/>
          <a:lstStyle/>
          <a:p>
            <a:fld id="{659665DE-58FC-41F4-AC58-2C90A5E00527}" type="slidenum">
              <a:rPr lang="en-US" smtClean="0"/>
              <a:t>54</a:t>
            </a:fld>
            <a:endParaRPr lang="en-US"/>
          </a:p>
        </p:txBody>
      </p:sp>
    </p:spTree>
    <p:extLst>
      <p:ext uri="{BB962C8B-B14F-4D97-AF65-F5344CB8AC3E}">
        <p14:creationId xmlns:p14="http://schemas.microsoft.com/office/powerpoint/2010/main" val="8383779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3340C-5FDA-C24D-959A-1C4F17E15273}"/>
              </a:ext>
            </a:extLst>
          </p:cNvPr>
          <p:cNvSpPr>
            <a:spLocks noGrp="1"/>
          </p:cNvSpPr>
          <p:nvPr>
            <p:ph type="title"/>
          </p:nvPr>
        </p:nvSpPr>
        <p:spPr/>
        <p:txBody>
          <a:bodyPr/>
          <a:lstStyle/>
          <a:p>
            <a:r>
              <a:rPr lang="en-US" dirty="0"/>
              <a:t>Some new but related vocabulary </a:t>
            </a:r>
          </a:p>
        </p:txBody>
      </p:sp>
      <p:sp>
        <p:nvSpPr>
          <p:cNvPr id="3" name="Content Placeholder 2">
            <a:extLst>
              <a:ext uri="{FF2B5EF4-FFF2-40B4-BE49-F238E27FC236}">
                <a16:creationId xmlns:a16="http://schemas.microsoft.com/office/drawing/2014/main" id="{A70C1DFD-A58C-674F-B9A5-FE6025A6C8C4}"/>
              </a:ext>
            </a:extLst>
          </p:cNvPr>
          <p:cNvSpPr>
            <a:spLocks noGrp="1"/>
          </p:cNvSpPr>
          <p:nvPr>
            <p:ph idx="1"/>
          </p:nvPr>
        </p:nvSpPr>
        <p:spPr/>
        <p:txBody>
          <a:bodyPr/>
          <a:lstStyle/>
          <a:p>
            <a:r>
              <a:rPr lang="en-US" b="1" u="sng" dirty="0"/>
              <a:t>Spatial locality </a:t>
            </a:r>
            <a:r>
              <a:rPr lang="en-US" dirty="0"/>
              <a:t>– the tendency for programs/processors to access data in nearby locations to previously accessed locations</a:t>
            </a:r>
          </a:p>
          <a:p>
            <a:endParaRPr lang="en-US" dirty="0"/>
          </a:p>
          <a:p>
            <a:r>
              <a:rPr lang="en-US" dirty="0"/>
              <a:t>Most of our programs do have spatial locality, just because they do things like looping through an array going index by index.  </a:t>
            </a:r>
          </a:p>
          <a:p>
            <a:endParaRPr lang="en-US" dirty="0"/>
          </a:p>
          <a:p>
            <a:r>
              <a:rPr lang="en-US" dirty="0"/>
              <a:t>Programs that exhibit spatial locality will benefit from the caching that happens by your computer automatically (the programmer doesn’t have to do anything to make this happen).</a:t>
            </a:r>
          </a:p>
          <a:p>
            <a:pPr marL="0" indent="0">
              <a:buNone/>
            </a:pPr>
            <a:endParaRPr lang="en-US" dirty="0"/>
          </a:p>
        </p:txBody>
      </p:sp>
      <p:sp>
        <p:nvSpPr>
          <p:cNvPr id="4" name="Footer Placeholder 3">
            <a:extLst>
              <a:ext uri="{FF2B5EF4-FFF2-40B4-BE49-F238E27FC236}">
                <a16:creationId xmlns:a16="http://schemas.microsoft.com/office/drawing/2014/main" id="{D1269687-D244-1442-8E15-2D31A963FB08}"/>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507F914-317A-7149-8BFD-7344B82345F4}"/>
              </a:ext>
            </a:extLst>
          </p:cNvPr>
          <p:cNvSpPr>
            <a:spLocks noGrp="1"/>
          </p:cNvSpPr>
          <p:nvPr>
            <p:ph type="sldNum" sz="quarter" idx="12"/>
          </p:nvPr>
        </p:nvSpPr>
        <p:spPr/>
        <p:txBody>
          <a:bodyPr/>
          <a:lstStyle/>
          <a:p>
            <a:fld id="{659665DE-58FC-41F4-AC58-2C90A5E00527}" type="slidenum">
              <a:rPr lang="en-US" smtClean="0"/>
              <a:t>55</a:t>
            </a:fld>
            <a:endParaRPr lang="en-US"/>
          </a:p>
        </p:txBody>
      </p:sp>
    </p:spTree>
    <p:extLst>
      <p:ext uri="{BB962C8B-B14F-4D97-AF65-F5344CB8AC3E}">
        <p14:creationId xmlns:p14="http://schemas.microsoft.com/office/powerpoint/2010/main" val="23235181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B81D-C1AD-1C42-93A5-ED6274302D22}"/>
              </a:ext>
            </a:extLst>
          </p:cNvPr>
          <p:cNvSpPr>
            <a:spLocks noGrp="1"/>
          </p:cNvSpPr>
          <p:nvPr>
            <p:ph type="title"/>
          </p:nvPr>
        </p:nvSpPr>
        <p:spPr/>
        <p:txBody>
          <a:bodyPr/>
          <a:lstStyle/>
          <a:p>
            <a:r>
              <a:rPr lang="en-US" dirty="0"/>
              <a:t>Some new but related vocabulary </a:t>
            </a:r>
          </a:p>
        </p:txBody>
      </p:sp>
      <p:sp>
        <p:nvSpPr>
          <p:cNvPr id="3" name="Content Placeholder 2">
            <a:extLst>
              <a:ext uri="{FF2B5EF4-FFF2-40B4-BE49-F238E27FC236}">
                <a16:creationId xmlns:a16="http://schemas.microsoft.com/office/drawing/2014/main" id="{A5511E2A-B6E3-1B41-8CDF-65606553D174}"/>
              </a:ext>
            </a:extLst>
          </p:cNvPr>
          <p:cNvSpPr>
            <a:spLocks noGrp="1"/>
          </p:cNvSpPr>
          <p:nvPr>
            <p:ph idx="1"/>
          </p:nvPr>
        </p:nvSpPr>
        <p:spPr/>
        <p:txBody>
          <a:bodyPr>
            <a:normAutofit fontScale="92500" lnSpcReduction="20000"/>
          </a:bodyPr>
          <a:lstStyle/>
          <a:p>
            <a:r>
              <a:rPr lang="en-US" b="1" u="sng" dirty="0"/>
              <a:t>Temporal locality</a:t>
            </a:r>
            <a:r>
              <a:rPr lang="en-US" dirty="0"/>
              <a:t> – tendency for program / processor to access one piece of data repeatedly</a:t>
            </a:r>
          </a:p>
          <a:p>
            <a:endParaRPr lang="en-US" dirty="0"/>
          </a:p>
          <a:p>
            <a:r>
              <a:rPr lang="en-US" dirty="0"/>
              <a:t>Just like they did with spatial locality, programs that exhibit temporal locality will benefit from the caching that happens by your computer automatically (the programmer doesn’t have to do anything to make this happen).  Because you accessed data ‘recently’, it should be in the cache for you to access quickly the second time around.</a:t>
            </a:r>
          </a:p>
          <a:p>
            <a:endParaRPr lang="en-US" dirty="0"/>
          </a:p>
          <a:p>
            <a:endParaRPr lang="en-US" dirty="0"/>
          </a:p>
          <a:p>
            <a:r>
              <a:rPr lang="en-US" dirty="0"/>
              <a:t>Many programs exhibit temporal locality:</a:t>
            </a:r>
          </a:p>
          <a:p>
            <a:r>
              <a:rPr lang="en-US" dirty="0" err="1"/>
              <a:t>int</a:t>
            </a:r>
            <a:r>
              <a:rPr lang="en-US" dirty="0"/>
              <a:t> result = </a:t>
            </a:r>
            <a:r>
              <a:rPr lang="en-US" dirty="0" err="1"/>
              <a:t>someMethodCall</a:t>
            </a:r>
            <a:r>
              <a:rPr lang="en-US" dirty="0"/>
              <a:t>(…);</a:t>
            </a:r>
          </a:p>
          <a:p>
            <a:r>
              <a:rPr lang="en-US" dirty="0">
                <a:latin typeface="Courier New" panose="02070309020205020404" pitchFamily="49" charset="0"/>
                <a:cs typeface="Courier New" panose="02070309020205020404" pitchFamily="49" charset="0"/>
              </a:rPr>
              <a:t>for (</a:t>
            </a:r>
            <a:r>
              <a:rPr lang="en-US" dirty="0" err="1">
                <a:latin typeface="Courier New" panose="02070309020205020404" pitchFamily="49" charset="0"/>
                <a:cs typeface="Courier New" panose="02070309020205020404" pitchFamily="49" charset="0"/>
              </a:rPr>
              <a:t>int</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 0; </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&lt; 10; </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a:t>
            </a:r>
          </a:p>
          <a:p>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System.out.println</a:t>
            </a:r>
            <a:r>
              <a:rPr lang="en-US" dirty="0">
                <a:latin typeface="Courier New" panose="02070309020205020404" pitchFamily="49" charset="0"/>
                <a:cs typeface="Courier New" panose="02070309020205020404" pitchFamily="49" charset="0"/>
              </a:rPr>
              <a:t>(result);</a:t>
            </a:r>
          </a:p>
          <a:p>
            <a:r>
              <a:rPr lang="en-US" dirty="0">
                <a:latin typeface="Courier New" panose="02070309020205020404" pitchFamily="49" charset="0"/>
                <a:cs typeface="Courier New" panose="02070309020205020404" pitchFamily="49" charset="0"/>
              </a:rPr>
              <a:t>}</a:t>
            </a:r>
          </a:p>
          <a:p>
            <a:endParaRPr lang="en-US" dirty="0"/>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BC0E3E06-A11A-4E47-9589-F3D78E0D743F}"/>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0FAF3506-9E44-6948-B716-299F081ABDA0}"/>
              </a:ext>
            </a:extLst>
          </p:cNvPr>
          <p:cNvSpPr>
            <a:spLocks noGrp="1"/>
          </p:cNvSpPr>
          <p:nvPr>
            <p:ph type="sldNum" sz="quarter" idx="12"/>
          </p:nvPr>
        </p:nvSpPr>
        <p:spPr/>
        <p:txBody>
          <a:bodyPr/>
          <a:lstStyle/>
          <a:p>
            <a:fld id="{659665DE-58FC-41F4-AC58-2C90A5E00527}" type="slidenum">
              <a:rPr lang="en-US" smtClean="0"/>
              <a:t>56</a:t>
            </a:fld>
            <a:endParaRPr lang="en-US"/>
          </a:p>
        </p:txBody>
      </p:sp>
      <p:sp>
        <p:nvSpPr>
          <p:cNvPr id="7" name="Right Brace 6">
            <a:extLst>
              <a:ext uri="{FF2B5EF4-FFF2-40B4-BE49-F238E27FC236}">
                <a16:creationId xmlns:a16="http://schemas.microsoft.com/office/drawing/2014/main" id="{5C3F55E9-71FF-6D4A-BDE9-ABBCDD0A8F8D}"/>
              </a:ext>
            </a:extLst>
          </p:cNvPr>
          <p:cNvSpPr/>
          <p:nvPr/>
        </p:nvSpPr>
        <p:spPr>
          <a:xfrm>
            <a:off x="5754800" y="4289961"/>
            <a:ext cx="828136" cy="11041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616632C0-F4F9-E444-985B-27E449B02D06}"/>
              </a:ext>
            </a:extLst>
          </p:cNvPr>
          <p:cNvSpPr txBox="1"/>
          <p:nvPr/>
        </p:nvSpPr>
        <p:spPr>
          <a:xfrm>
            <a:off x="6739961" y="4470813"/>
            <a:ext cx="4537495" cy="1200329"/>
          </a:xfrm>
          <a:prstGeom prst="rect">
            <a:avLst/>
          </a:prstGeom>
          <a:noFill/>
        </p:spPr>
        <p:txBody>
          <a:bodyPr wrap="square" rtlCol="0">
            <a:spAutoFit/>
          </a:bodyPr>
          <a:lstStyle/>
          <a:p>
            <a:r>
              <a:rPr lang="en-US" dirty="0"/>
              <a:t>Here the variable ‘result’ is accessed repeatedly so after the first time it is loaded it’s put into the cache, and afterwards the lookups can just look in the cache</a:t>
            </a:r>
          </a:p>
        </p:txBody>
      </p:sp>
    </p:spTree>
    <p:extLst>
      <p:ext uri="{BB962C8B-B14F-4D97-AF65-F5344CB8AC3E}">
        <p14:creationId xmlns:p14="http://schemas.microsoft.com/office/powerpoint/2010/main" val="39294530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73A1B-57C3-8040-A241-C69840850509}"/>
              </a:ext>
            </a:extLst>
          </p:cNvPr>
          <p:cNvSpPr>
            <a:spLocks noGrp="1"/>
          </p:cNvSpPr>
          <p:nvPr>
            <p:ph type="title"/>
          </p:nvPr>
        </p:nvSpPr>
        <p:spPr/>
        <p:txBody>
          <a:bodyPr>
            <a:normAutofit/>
          </a:bodyPr>
          <a:lstStyle/>
          <a:p>
            <a:r>
              <a:rPr lang="en-US" sz="3200" dirty="0"/>
              <a:t>Activity: (3 min) why m2 would be faster than m1? What changes could you make to m1 to make it faster? Discuss!</a:t>
            </a:r>
          </a:p>
        </p:txBody>
      </p:sp>
      <p:sp>
        <p:nvSpPr>
          <p:cNvPr id="4" name="Footer Placeholder 3">
            <a:extLst>
              <a:ext uri="{FF2B5EF4-FFF2-40B4-BE49-F238E27FC236}">
                <a16:creationId xmlns:a16="http://schemas.microsoft.com/office/drawing/2014/main" id="{E6A9EC9D-9DE5-B243-A65B-D72FD72A1F6E}"/>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E0ED4B90-7E2E-FD4D-BF4A-F5868F18B072}"/>
              </a:ext>
            </a:extLst>
          </p:cNvPr>
          <p:cNvSpPr>
            <a:spLocks noGrp="1"/>
          </p:cNvSpPr>
          <p:nvPr>
            <p:ph type="sldNum" sz="quarter" idx="12"/>
          </p:nvPr>
        </p:nvSpPr>
        <p:spPr/>
        <p:txBody>
          <a:bodyPr/>
          <a:lstStyle/>
          <a:p>
            <a:fld id="{659665DE-58FC-41F4-AC58-2C90A5E00527}" type="slidenum">
              <a:rPr lang="en-US" smtClean="0"/>
              <a:t>57</a:t>
            </a:fld>
            <a:endParaRPr lang="en-US"/>
          </a:p>
        </p:txBody>
      </p:sp>
      <p:sp>
        <p:nvSpPr>
          <p:cNvPr id="7" name="TextBox 6">
            <a:extLst>
              <a:ext uri="{FF2B5EF4-FFF2-40B4-BE49-F238E27FC236}">
                <a16:creationId xmlns:a16="http://schemas.microsoft.com/office/drawing/2014/main" id="{1407D1E7-0407-964F-BC9E-E91F431A2502}"/>
              </a:ext>
            </a:extLst>
          </p:cNvPr>
          <p:cNvSpPr txBox="1"/>
          <p:nvPr/>
        </p:nvSpPr>
        <p:spPr>
          <a:xfrm>
            <a:off x="575239" y="1277943"/>
            <a:ext cx="6650752" cy="2585323"/>
          </a:xfrm>
          <a:prstGeom prst="rect">
            <a:avLst/>
          </a:prstGeom>
          <a:noFill/>
        </p:spPr>
        <p:txBody>
          <a:bodyPr wrap="square" rtlCol="0">
            <a:spAutoFit/>
          </a:bodyPr>
          <a:lstStyle/>
          <a:p>
            <a:r>
              <a:rPr lang="en-US" dirty="0">
                <a:latin typeface="Courier New" panose="02070309020205020404" pitchFamily="49" charset="0"/>
                <a:cs typeface="Courier New" panose="02070309020205020404" pitchFamily="49" charset="0"/>
              </a:rPr>
              <a:t>public void m1(String[] strings) {</a:t>
            </a:r>
          </a:p>
          <a:p>
            <a:r>
              <a:rPr lang="en-US" dirty="0">
                <a:latin typeface="Courier New" panose="02070309020205020404" pitchFamily="49" charset="0"/>
                <a:cs typeface="Courier New" panose="02070309020205020404" pitchFamily="49" charset="0"/>
              </a:rPr>
              <a:t>	for (</a:t>
            </a:r>
            <a:r>
              <a:rPr lang="en-US" dirty="0" err="1">
                <a:latin typeface="Courier New" panose="02070309020205020404" pitchFamily="49" charset="0"/>
                <a:cs typeface="Courier New" panose="02070309020205020404" pitchFamily="49" charset="0"/>
              </a:rPr>
              <a:t>int</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 0; </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&lt; </a:t>
            </a:r>
            <a:r>
              <a:rPr lang="en-US" dirty="0" err="1">
                <a:latin typeface="Courier New" panose="02070309020205020404" pitchFamily="49" charset="0"/>
                <a:cs typeface="Courier New" panose="02070309020205020404" pitchFamily="49" charset="0"/>
              </a:rPr>
              <a:t>strings.length</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a:t>
            </a:r>
          </a:p>
          <a:p>
            <a:r>
              <a:rPr lang="en-US" dirty="0">
                <a:latin typeface="Courier New" panose="02070309020205020404" pitchFamily="49" charset="0"/>
                <a:cs typeface="Courier New" panose="02070309020205020404" pitchFamily="49" charset="0"/>
              </a:rPr>
              <a:t>		strings[</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 strings[</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].trim();</a:t>
            </a:r>
          </a:p>
          <a:p>
            <a:r>
              <a:rPr lang="en-US" dirty="0">
                <a:latin typeface="Courier New" panose="02070309020205020404" pitchFamily="49" charset="0"/>
                <a:cs typeface="Courier New" panose="02070309020205020404" pitchFamily="49" charset="0"/>
              </a:rPr>
              <a:t>	}</a:t>
            </a:r>
          </a:p>
          <a:p>
            <a:r>
              <a:rPr lang="en-US" dirty="0">
                <a:latin typeface="Courier New" panose="02070309020205020404" pitchFamily="49" charset="0"/>
                <a:cs typeface="Courier New" panose="02070309020205020404" pitchFamily="49" charset="0"/>
              </a:rPr>
              <a:t>	for (</a:t>
            </a:r>
            <a:r>
              <a:rPr lang="en-US" dirty="0" err="1">
                <a:latin typeface="Courier New" panose="02070309020205020404" pitchFamily="49" charset="0"/>
                <a:cs typeface="Courier New" panose="02070309020205020404" pitchFamily="49" charset="0"/>
              </a:rPr>
              <a:t>int</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 0; </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&lt; </a:t>
            </a:r>
            <a:r>
              <a:rPr lang="en-US" dirty="0" err="1">
                <a:latin typeface="Courier New" panose="02070309020205020404" pitchFamily="49" charset="0"/>
                <a:cs typeface="Courier New" panose="02070309020205020404" pitchFamily="49" charset="0"/>
              </a:rPr>
              <a:t>strings.length</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a:t>
            </a:r>
          </a:p>
          <a:p>
            <a:r>
              <a:rPr lang="en-US" dirty="0">
                <a:latin typeface="Courier New" panose="02070309020205020404" pitchFamily="49" charset="0"/>
                <a:cs typeface="Courier New" panose="02070309020205020404" pitchFamily="49" charset="0"/>
              </a:rPr>
              <a:t>		strings[</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 strings[</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toLowerCase</a:t>
            </a:r>
            <a:r>
              <a:rPr lang="en-US" dirty="0">
                <a:latin typeface="Courier New" panose="02070309020205020404" pitchFamily="49" charset="0"/>
                <a:cs typeface="Courier New" panose="02070309020205020404" pitchFamily="49" charset="0"/>
              </a:rPr>
              <a:t>();</a:t>
            </a:r>
          </a:p>
          <a:p>
            <a:r>
              <a:rPr lang="en-US" dirty="0">
                <a:latin typeface="Courier New" panose="02070309020205020404" pitchFamily="49" charset="0"/>
                <a:cs typeface="Courier New" panose="02070309020205020404" pitchFamily="49" charset="0"/>
              </a:rPr>
              <a:t>	}</a:t>
            </a:r>
          </a:p>
          <a:p>
            <a:r>
              <a:rPr lang="en-US" dirty="0">
                <a:latin typeface="Courier New" panose="02070309020205020404" pitchFamily="49" charset="0"/>
                <a:cs typeface="Courier New" panose="02070309020205020404" pitchFamily="49" charset="0"/>
              </a:rPr>
              <a:t>}</a:t>
            </a:r>
          </a:p>
          <a:p>
            <a:endParaRPr lang="en-US" dirty="0">
              <a:latin typeface="Courier New" panose="02070309020205020404" pitchFamily="49" charset="0"/>
              <a:cs typeface="Courier New" panose="02070309020205020404" pitchFamily="49" charset="0"/>
            </a:endParaRPr>
          </a:p>
        </p:txBody>
      </p:sp>
      <p:sp>
        <p:nvSpPr>
          <p:cNvPr id="8" name="TextBox 7">
            <a:extLst>
              <a:ext uri="{FF2B5EF4-FFF2-40B4-BE49-F238E27FC236}">
                <a16:creationId xmlns:a16="http://schemas.microsoft.com/office/drawing/2014/main" id="{F7E1E782-0672-464A-852C-BE119777CAA4}"/>
              </a:ext>
            </a:extLst>
          </p:cNvPr>
          <p:cNvSpPr txBox="1"/>
          <p:nvPr/>
        </p:nvSpPr>
        <p:spPr>
          <a:xfrm>
            <a:off x="575238" y="4037984"/>
            <a:ext cx="6436377" cy="1754326"/>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public void m2(String[] strings) {</a:t>
            </a:r>
          </a:p>
          <a:p>
            <a:r>
              <a:rPr lang="en-US" dirty="0">
                <a:latin typeface="Courier New" panose="02070309020205020404" pitchFamily="49" charset="0"/>
                <a:cs typeface="Courier New" panose="02070309020205020404" pitchFamily="49" charset="0"/>
              </a:rPr>
              <a:t>	for (</a:t>
            </a:r>
            <a:r>
              <a:rPr lang="en-US" dirty="0" err="1">
                <a:latin typeface="Courier New" panose="02070309020205020404" pitchFamily="49" charset="0"/>
                <a:cs typeface="Courier New" panose="02070309020205020404" pitchFamily="49" charset="0"/>
              </a:rPr>
              <a:t>int</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 0; </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&lt; </a:t>
            </a:r>
            <a:r>
              <a:rPr lang="en-US" dirty="0" err="1">
                <a:latin typeface="Courier New" panose="02070309020205020404" pitchFamily="49" charset="0"/>
                <a:cs typeface="Courier New" panose="02070309020205020404" pitchFamily="49" charset="0"/>
              </a:rPr>
              <a:t>strings.length</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a:t>
            </a:r>
          </a:p>
          <a:p>
            <a:r>
              <a:rPr lang="en-US" dirty="0">
                <a:latin typeface="Courier New" panose="02070309020205020404" pitchFamily="49" charset="0"/>
                <a:cs typeface="Courier New" panose="02070309020205020404" pitchFamily="49" charset="0"/>
              </a:rPr>
              <a:t>		strings[</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 strings[</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].trim();</a:t>
            </a:r>
          </a:p>
          <a:p>
            <a:r>
              <a:rPr lang="en-US" dirty="0">
                <a:latin typeface="Courier New" panose="02070309020205020404" pitchFamily="49" charset="0"/>
                <a:cs typeface="Courier New" panose="02070309020205020404" pitchFamily="49" charset="0"/>
              </a:rPr>
              <a:t>		strings[</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 strings[</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toLowerCase</a:t>
            </a:r>
            <a:r>
              <a:rPr lang="en-US" dirty="0">
                <a:latin typeface="Courier New" panose="02070309020205020404" pitchFamily="49" charset="0"/>
                <a:cs typeface="Courier New" panose="02070309020205020404" pitchFamily="49" charset="0"/>
              </a:rPr>
              <a:t>();</a:t>
            </a:r>
          </a:p>
          <a:p>
            <a:r>
              <a:rPr lang="en-US" dirty="0">
                <a:latin typeface="Courier New" panose="02070309020205020404" pitchFamily="49" charset="0"/>
                <a:cs typeface="Courier New" panose="02070309020205020404" pitchFamily="49" charset="0"/>
              </a:rPr>
              <a:t>	}</a:t>
            </a:r>
          </a:p>
          <a:p>
            <a:r>
              <a:rPr lang="en-US" dirty="0">
                <a:latin typeface="Courier New" panose="02070309020205020404" pitchFamily="49" charset="0"/>
                <a:cs typeface="Courier New" panose="02070309020205020404" pitchFamily="49" charset="0"/>
              </a:rPr>
              <a:t>}</a:t>
            </a:r>
          </a:p>
        </p:txBody>
      </p:sp>
      <p:sp>
        <p:nvSpPr>
          <p:cNvPr id="11" name="TextBox 10">
            <a:extLst>
              <a:ext uri="{FF2B5EF4-FFF2-40B4-BE49-F238E27FC236}">
                <a16:creationId xmlns:a16="http://schemas.microsoft.com/office/drawing/2014/main" id="{DDEE3A5D-BD23-2144-941B-176F066F21D9}"/>
              </a:ext>
            </a:extLst>
          </p:cNvPr>
          <p:cNvSpPr txBox="1"/>
          <p:nvPr/>
        </p:nvSpPr>
        <p:spPr>
          <a:xfrm>
            <a:off x="7897937" y="4076616"/>
            <a:ext cx="3599805" cy="2031325"/>
          </a:xfrm>
          <a:prstGeom prst="rect">
            <a:avLst/>
          </a:prstGeom>
          <a:noFill/>
        </p:spPr>
        <p:txBody>
          <a:bodyPr wrap="square" rtlCol="0">
            <a:spAutoFit/>
          </a:bodyPr>
          <a:lstStyle/>
          <a:p>
            <a:r>
              <a:rPr lang="en-US" dirty="0"/>
              <a:t>Remember that caches are small, and so not everything fits into the cache forever. When caches get full and want to store new data, they will evict old data. Often, it’s the least recently used data that gets pushed out – see LRU caching</a:t>
            </a:r>
          </a:p>
        </p:txBody>
      </p:sp>
      <p:sp>
        <p:nvSpPr>
          <p:cNvPr id="12" name="TextBox 11">
            <a:extLst>
              <a:ext uri="{FF2B5EF4-FFF2-40B4-BE49-F238E27FC236}">
                <a16:creationId xmlns:a16="http://schemas.microsoft.com/office/drawing/2014/main" id="{F6ABB50B-B5C0-DC43-9B3C-ADDBF1B4F058}"/>
              </a:ext>
            </a:extLst>
          </p:cNvPr>
          <p:cNvSpPr txBox="1"/>
          <p:nvPr/>
        </p:nvSpPr>
        <p:spPr>
          <a:xfrm>
            <a:off x="7897937" y="1414030"/>
            <a:ext cx="3783733" cy="2308324"/>
          </a:xfrm>
          <a:prstGeom prst="rect">
            <a:avLst/>
          </a:prstGeom>
          <a:noFill/>
        </p:spPr>
        <p:txBody>
          <a:bodyPr wrap="square" rtlCol="0">
            <a:spAutoFit/>
          </a:bodyPr>
          <a:lstStyle/>
          <a:p>
            <a:r>
              <a:rPr lang="en-US" dirty="0"/>
              <a:t>M2 exhibits good temporal locality, because we access strings[</a:t>
            </a:r>
            <a:r>
              <a:rPr lang="en-US" dirty="0" err="1"/>
              <a:t>i</a:t>
            </a:r>
            <a:r>
              <a:rPr lang="en-US" dirty="0"/>
              <a:t>] repeatedly so we know strings[</a:t>
            </a:r>
            <a:r>
              <a:rPr lang="en-US" dirty="0" err="1"/>
              <a:t>i</a:t>
            </a:r>
            <a:r>
              <a:rPr lang="en-US" dirty="0"/>
              <a:t>] is in the cache for when we call </a:t>
            </a:r>
            <a:r>
              <a:rPr lang="en-US" dirty="0" err="1"/>
              <a:t>toLowerCase</a:t>
            </a:r>
            <a:r>
              <a:rPr lang="en-US" dirty="0"/>
              <a:t> on the next line.  M1 on the other hand … doesn’t have a guarantee strings[</a:t>
            </a:r>
            <a:r>
              <a:rPr lang="en-US" dirty="0" err="1"/>
              <a:t>i</a:t>
            </a:r>
            <a:r>
              <a:rPr lang="en-US" dirty="0"/>
              <a:t>] is still in the cache and easy to access.</a:t>
            </a:r>
          </a:p>
        </p:txBody>
      </p:sp>
    </p:spTree>
    <p:extLst>
      <p:ext uri="{BB962C8B-B14F-4D97-AF65-F5344CB8AC3E}">
        <p14:creationId xmlns:p14="http://schemas.microsoft.com/office/powerpoint/2010/main" val="256883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B9ABE-2DE9-B949-BFAA-4B9228E2E83A}"/>
              </a:ext>
            </a:extLst>
          </p:cNvPr>
          <p:cNvSpPr>
            <a:spLocks noGrp="1"/>
          </p:cNvSpPr>
          <p:nvPr>
            <p:ph type="title"/>
          </p:nvPr>
        </p:nvSpPr>
        <p:spPr/>
        <p:txBody>
          <a:bodyPr>
            <a:normAutofit fontScale="90000"/>
          </a:bodyPr>
          <a:lstStyle/>
          <a:p>
            <a:r>
              <a:rPr lang="en-US" dirty="0"/>
              <a:t>Memory hierarchy, slowness + size </a:t>
            </a:r>
            <a:r>
              <a:rPr lang="en-US" dirty="0" err="1"/>
              <a:t>increase,going</a:t>
            </a:r>
            <a:r>
              <a:rPr lang="en-US" dirty="0"/>
              <a:t>  towards RAM and DISK</a:t>
            </a:r>
          </a:p>
        </p:txBody>
      </p:sp>
      <p:pic>
        <p:nvPicPr>
          <p:cNvPr id="6" name="Content Placeholder 5">
            <a:extLst>
              <a:ext uri="{FF2B5EF4-FFF2-40B4-BE49-F238E27FC236}">
                <a16:creationId xmlns:a16="http://schemas.microsoft.com/office/drawing/2014/main" id="{A12ABCD1-F147-3744-BA1B-495CD52BC2CC}"/>
              </a:ext>
            </a:extLst>
          </p:cNvPr>
          <p:cNvPicPr>
            <a:picLocks noGrp="1" noChangeAspect="1"/>
          </p:cNvPicPr>
          <p:nvPr>
            <p:ph idx="1"/>
          </p:nvPr>
        </p:nvPicPr>
        <p:blipFill>
          <a:blip r:embed="rId2"/>
          <a:stretch>
            <a:fillRect/>
          </a:stretch>
        </p:blipFill>
        <p:spPr>
          <a:xfrm>
            <a:off x="577598" y="1615674"/>
            <a:ext cx="5518402" cy="4712795"/>
          </a:xfrm>
          <a:prstGeom prst="rect">
            <a:avLst/>
          </a:prstGeom>
        </p:spPr>
      </p:pic>
      <p:sp>
        <p:nvSpPr>
          <p:cNvPr id="4" name="Footer Placeholder 3">
            <a:extLst>
              <a:ext uri="{FF2B5EF4-FFF2-40B4-BE49-F238E27FC236}">
                <a16:creationId xmlns:a16="http://schemas.microsoft.com/office/drawing/2014/main" id="{C6849BF0-1421-384D-83FA-8A4E37E4A8E8}"/>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9D731AA7-9880-C948-9344-EA1B443163C8}"/>
              </a:ext>
            </a:extLst>
          </p:cNvPr>
          <p:cNvSpPr>
            <a:spLocks noGrp="1"/>
          </p:cNvSpPr>
          <p:nvPr>
            <p:ph type="sldNum" sz="quarter" idx="12"/>
          </p:nvPr>
        </p:nvSpPr>
        <p:spPr/>
        <p:txBody>
          <a:bodyPr/>
          <a:lstStyle/>
          <a:p>
            <a:fld id="{659665DE-58FC-41F4-AC58-2C90A5E00527}" type="slidenum">
              <a:rPr lang="en-US" smtClean="0"/>
              <a:t>58</a:t>
            </a:fld>
            <a:endParaRPr lang="en-US"/>
          </a:p>
        </p:txBody>
      </p:sp>
      <p:sp>
        <p:nvSpPr>
          <p:cNvPr id="7" name="TextBox 6">
            <a:extLst>
              <a:ext uri="{FF2B5EF4-FFF2-40B4-BE49-F238E27FC236}">
                <a16:creationId xmlns:a16="http://schemas.microsoft.com/office/drawing/2014/main" id="{14DEF470-D207-A143-8EC1-5EE6C8955856}"/>
              </a:ext>
            </a:extLst>
          </p:cNvPr>
          <p:cNvSpPr txBox="1"/>
          <p:nvPr/>
        </p:nvSpPr>
        <p:spPr>
          <a:xfrm>
            <a:off x="6084181" y="1470500"/>
            <a:ext cx="5597489" cy="1477328"/>
          </a:xfrm>
          <a:prstGeom prst="rect">
            <a:avLst/>
          </a:prstGeom>
          <a:noFill/>
        </p:spPr>
        <p:txBody>
          <a:bodyPr wrap="square" rtlCol="0">
            <a:spAutoFit/>
          </a:bodyPr>
          <a:lstStyle/>
          <a:p>
            <a:r>
              <a:rPr lang="en-US" dirty="0"/>
              <a:t>There are actually multiple caches, and a whole hierarchy of places to store data on your computer.  The more memory a layer can store, the slower it is to access.  </a:t>
            </a:r>
          </a:p>
          <a:p>
            <a:endParaRPr lang="en-US" dirty="0"/>
          </a:p>
          <a:p>
            <a:r>
              <a:rPr lang="en-US" dirty="0"/>
              <a:t>In a sense, RAM is even a cache for Disk storage.</a:t>
            </a:r>
          </a:p>
        </p:txBody>
      </p:sp>
    </p:spTree>
    <p:extLst>
      <p:ext uri="{BB962C8B-B14F-4D97-AF65-F5344CB8AC3E}">
        <p14:creationId xmlns:p14="http://schemas.microsoft.com/office/powerpoint/2010/main" val="2183260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F2AFB-FEA9-DA4D-995A-1CC06EEA80E8}"/>
              </a:ext>
            </a:extLst>
          </p:cNvPr>
          <p:cNvSpPr>
            <a:spLocks noGrp="1"/>
          </p:cNvSpPr>
          <p:nvPr>
            <p:ph type="title"/>
          </p:nvPr>
        </p:nvSpPr>
        <p:spPr/>
        <p:txBody>
          <a:bodyPr/>
          <a:lstStyle/>
          <a:p>
            <a:r>
              <a:rPr lang="en-US" dirty="0"/>
              <a:t>Main Idea Recap</a:t>
            </a:r>
          </a:p>
        </p:txBody>
      </p:sp>
      <p:sp>
        <p:nvSpPr>
          <p:cNvPr id="3" name="Content Placeholder 2">
            <a:extLst>
              <a:ext uri="{FF2B5EF4-FFF2-40B4-BE49-F238E27FC236}">
                <a16:creationId xmlns:a16="http://schemas.microsoft.com/office/drawing/2014/main" id="{8B4206C3-B1CA-7443-8487-3A5CE0DAF3D1}"/>
              </a:ext>
            </a:extLst>
          </p:cNvPr>
          <p:cNvSpPr>
            <a:spLocks noGrp="1"/>
          </p:cNvSpPr>
          <p:nvPr>
            <p:ph idx="1"/>
          </p:nvPr>
        </p:nvSpPr>
        <p:spPr/>
        <p:txBody>
          <a:bodyPr/>
          <a:lstStyle/>
          <a:p>
            <a:r>
              <a:rPr lang="en-US" dirty="0"/>
              <a:t>Main ideas:</a:t>
            </a:r>
          </a:p>
          <a:p>
            <a:r>
              <a:rPr lang="en-US" dirty="0"/>
              <a:t>- RAM / memory is like an array and knowing how data looks inside RAM</a:t>
            </a:r>
          </a:p>
          <a:p>
            <a:r>
              <a:rPr lang="en-US" dirty="0"/>
              <a:t>- data needs to go to CPU to be processed</a:t>
            </a:r>
          </a:p>
          <a:p>
            <a:r>
              <a:rPr lang="en-US" dirty="0"/>
              <a:t>- caches help speed up CPU’s need for data from RAM by serving as a closer resource of data</a:t>
            </a:r>
          </a:p>
          <a:p>
            <a:r>
              <a:rPr lang="en-US" dirty="0"/>
              <a:t>- caching bonuses are usually just for arrays instead of linked lists/node data structures</a:t>
            </a:r>
          </a:p>
          <a:p>
            <a:endParaRPr lang="en-US" dirty="0"/>
          </a:p>
        </p:txBody>
      </p:sp>
      <p:sp>
        <p:nvSpPr>
          <p:cNvPr id="4" name="Footer Placeholder 3">
            <a:extLst>
              <a:ext uri="{FF2B5EF4-FFF2-40B4-BE49-F238E27FC236}">
                <a16:creationId xmlns:a16="http://schemas.microsoft.com/office/drawing/2014/main" id="{57DB7B32-7DDF-AE4E-A1B0-8103CA033FAD}"/>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FA32EAA2-FE24-8549-8D45-30097AD47E37}"/>
              </a:ext>
            </a:extLst>
          </p:cNvPr>
          <p:cNvSpPr>
            <a:spLocks noGrp="1"/>
          </p:cNvSpPr>
          <p:nvPr>
            <p:ph type="sldNum" sz="quarter" idx="12"/>
          </p:nvPr>
        </p:nvSpPr>
        <p:spPr/>
        <p:txBody>
          <a:bodyPr/>
          <a:lstStyle/>
          <a:p>
            <a:fld id="{659665DE-58FC-41F4-AC58-2C90A5E00527}" type="slidenum">
              <a:rPr lang="en-US" smtClean="0"/>
              <a:t>59</a:t>
            </a:fld>
            <a:endParaRPr lang="en-US"/>
          </a:p>
        </p:txBody>
      </p:sp>
    </p:spTree>
    <p:extLst>
      <p:ext uri="{BB962C8B-B14F-4D97-AF65-F5344CB8AC3E}">
        <p14:creationId xmlns:p14="http://schemas.microsoft.com/office/powerpoint/2010/main" val="4239910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19D2-CE6A-6942-A872-CC77CF2F12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14EF01-9793-CC4A-B73C-6F7160E89EF9}"/>
              </a:ext>
            </a:extLst>
          </p:cNvPr>
          <p:cNvSpPr>
            <a:spLocks noGrp="1"/>
          </p:cNvSpPr>
          <p:nvPr>
            <p:ph idx="1"/>
          </p:nvPr>
        </p:nvSpPr>
        <p:spPr/>
        <p:txBody>
          <a:bodyPr/>
          <a:lstStyle/>
          <a:p>
            <a:r>
              <a:rPr lang="en-US" dirty="0"/>
              <a:t>Goal for today:</a:t>
            </a:r>
          </a:p>
          <a:p>
            <a:r>
              <a:rPr lang="en-US" dirty="0"/>
              <a:t>connect your already existing programming knowledge to a newer understanding of memory and how it works today.</a:t>
            </a:r>
          </a:p>
          <a:p>
            <a:pPr marL="0" indent="0">
              <a:buNone/>
            </a:pPr>
            <a:r>
              <a:rPr lang="en-US" dirty="0"/>
              <a:t> - demo in IntelliJ and Activity Monitor (Task Manager on Windows)</a:t>
            </a:r>
          </a:p>
          <a:p>
            <a:endParaRPr lang="en-US" dirty="0"/>
          </a:p>
        </p:txBody>
      </p:sp>
      <p:sp>
        <p:nvSpPr>
          <p:cNvPr id="4" name="Footer Placeholder 3">
            <a:extLst>
              <a:ext uri="{FF2B5EF4-FFF2-40B4-BE49-F238E27FC236}">
                <a16:creationId xmlns:a16="http://schemas.microsoft.com/office/drawing/2014/main" id="{CA0F0BB1-D7BF-E34B-838D-01F35253C7EE}"/>
              </a:ext>
            </a:extLst>
          </p:cNvPr>
          <p:cNvSpPr>
            <a:spLocks noGrp="1"/>
          </p:cNvSpPr>
          <p:nvPr>
            <p:ph type="ftr" sz="quarter" idx="11"/>
          </p:nvPr>
        </p:nvSpPr>
        <p:spPr/>
        <p:txBody>
          <a:bodyPr/>
          <a:lstStyle/>
          <a:p>
            <a:r>
              <a:rPr lang="en-US"/>
              <a:t>CSE 373 SP 18 - Kasey Champion</a:t>
            </a:r>
          </a:p>
        </p:txBody>
      </p:sp>
      <p:sp>
        <p:nvSpPr>
          <p:cNvPr id="5" name="Slide Number Placeholder 4">
            <a:extLst>
              <a:ext uri="{FF2B5EF4-FFF2-40B4-BE49-F238E27FC236}">
                <a16:creationId xmlns:a16="http://schemas.microsoft.com/office/drawing/2014/main" id="{EB299A62-40A1-7048-BE34-19EAE95D743B}"/>
              </a:ext>
            </a:extLst>
          </p:cNvPr>
          <p:cNvSpPr>
            <a:spLocks noGrp="1"/>
          </p:cNvSpPr>
          <p:nvPr>
            <p:ph type="sldNum" sz="quarter" idx="12"/>
          </p:nvPr>
        </p:nvSpPr>
        <p:spPr/>
        <p:txBody>
          <a:bodyPr/>
          <a:lstStyle/>
          <a:p>
            <a:fld id="{659665DE-58FC-41F4-AC58-2C90A5E00527}" type="slidenum">
              <a:rPr lang="en-US" smtClean="0"/>
              <a:t>6</a:t>
            </a:fld>
            <a:endParaRPr lang="en-US"/>
          </a:p>
        </p:txBody>
      </p:sp>
    </p:spTree>
    <p:extLst>
      <p:ext uri="{BB962C8B-B14F-4D97-AF65-F5344CB8AC3E}">
        <p14:creationId xmlns:p14="http://schemas.microsoft.com/office/powerpoint/2010/main" val="8299526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69135-D57F-BC4F-BC0B-99F768FD9EBD}"/>
              </a:ext>
            </a:extLst>
          </p:cNvPr>
          <p:cNvSpPr>
            <a:spLocks noGrp="1"/>
          </p:cNvSpPr>
          <p:nvPr>
            <p:ph type="title"/>
          </p:nvPr>
        </p:nvSpPr>
        <p:spPr/>
        <p:txBody>
          <a:bodyPr/>
          <a:lstStyle/>
          <a:p>
            <a:r>
              <a:rPr lang="en-US" dirty="0"/>
              <a:t>References / other reading</a:t>
            </a:r>
          </a:p>
        </p:txBody>
      </p:sp>
      <p:sp>
        <p:nvSpPr>
          <p:cNvPr id="3" name="Content Placeholder 2">
            <a:extLst>
              <a:ext uri="{FF2B5EF4-FFF2-40B4-BE49-F238E27FC236}">
                <a16:creationId xmlns:a16="http://schemas.microsoft.com/office/drawing/2014/main" id="{98CB9C9E-A9AC-604A-9302-2E22AC100E4E}"/>
              </a:ext>
            </a:extLst>
          </p:cNvPr>
          <p:cNvSpPr>
            <a:spLocks noGrp="1"/>
          </p:cNvSpPr>
          <p:nvPr>
            <p:ph idx="1"/>
          </p:nvPr>
        </p:nvSpPr>
        <p:spPr/>
        <p:txBody>
          <a:bodyPr/>
          <a:lstStyle/>
          <a:p>
            <a:r>
              <a:rPr lang="en-US" dirty="0"/>
              <a:t>CSE 351 Caching Slides</a:t>
            </a:r>
          </a:p>
          <a:p>
            <a:r>
              <a:rPr lang="en-US" dirty="0"/>
              <a:t>Wikipedia pages on CPU, RAM, and Locality</a:t>
            </a:r>
          </a:p>
          <a:p>
            <a:r>
              <a:rPr lang="en-US" dirty="0"/>
              <a:t>Another useful metaphor for locality and caching: </a:t>
            </a:r>
            <a:r>
              <a:rPr lang="en-US" dirty="0">
                <a:hlinkClick r:id="rId2"/>
              </a:rPr>
              <a:t>https://medium.com/@adamzerner/spatial-and-temporal-locality-for-dummies-b080f2799dd</a:t>
            </a:r>
            <a:endParaRPr lang="en-US" dirty="0"/>
          </a:p>
          <a:p>
            <a:r>
              <a:rPr lang="en-US" dirty="0">
                <a:hlinkClick r:id="rId3"/>
              </a:rPr>
              <a:t>https://www.youtube.com/watch?v=fpnE6UAfbtU</a:t>
            </a:r>
            <a:endParaRPr lang="en-US" dirty="0"/>
          </a:p>
          <a:p>
            <a:endParaRPr lang="en-US" dirty="0"/>
          </a:p>
          <a:p>
            <a:endParaRPr lang="en-US" dirty="0"/>
          </a:p>
        </p:txBody>
      </p:sp>
      <p:sp>
        <p:nvSpPr>
          <p:cNvPr id="4" name="Footer Placeholder 3">
            <a:extLst>
              <a:ext uri="{FF2B5EF4-FFF2-40B4-BE49-F238E27FC236}">
                <a16:creationId xmlns:a16="http://schemas.microsoft.com/office/drawing/2014/main" id="{D75BDDE6-7103-3E40-83D1-3266309138F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CAAE136C-1B92-7A4B-BC0A-B701706BB7E9}"/>
              </a:ext>
            </a:extLst>
          </p:cNvPr>
          <p:cNvSpPr>
            <a:spLocks noGrp="1"/>
          </p:cNvSpPr>
          <p:nvPr>
            <p:ph type="sldNum" sz="quarter" idx="12"/>
          </p:nvPr>
        </p:nvSpPr>
        <p:spPr/>
        <p:txBody>
          <a:bodyPr/>
          <a:lstStyle/>
          <a:p>
            <a:fld id="{659665DE-58FC-41F4-AC58-2C90A5E00527}" type="slidenum">
              <a:rPr lang="en-US" smtClean="0"/>
              <a:t>60</a:t>
            </a:fld>
            <a:endParaRPr lang="en-US"/>
          </a:p>
        </p:txBody>
      </p:sp>
    </p:spTree>
    <p:extLst>
      <p:ext uri="{BB962C8B-B14F-4D97-AF65-F5344CB8AC3E}">
        <p14:creationId xmlns:p14="http://schemas.microsoft.com/office/powerpoint/2010/main" val="2245601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1265-19B9-9B44-A51C-9DBB3CBAEC7D}"/>
              </a:ext>
            </a:extLst>
          </p:cNvPr>
          <p:cNvSpPr>
            <a:spLocks noGrp="1"/>
          </p:cNvSpPr>
          <p:nvPr>
            <p:ph type="title"/>
          </p:nvPr>
        </p:nvSpPr>
        <p:spPr/>
        <p:txBody>
          <a:bodyPr/>
          <a:lstStyle/>
          <a:p>
            <a:r>
              <a:rPr lang="en-US" dirty="0"/>
              <a:t>Roadmap</a:t>
            </a:r>
          </a:p>
        </p:txBody>
      </p:sp>
      <p:sp>
        <p:nvSpPr>
          <p:cNvPr id="3" name="Content Placeholder 2">
            <a:extLst>
              <a:ext uri="{FF2B5EF4-FFF2-40B4-BE49-F238E27FC236}">
                <a16:creationId xmlns:a16="http://schemas.microsoft.com/office/drawing/2014/main" id="{1EBFBDD6-0E2E-294B-9CBD-10B55F2841E6}"/>
              </a:ext>
            </a:extLst>
          </p:cNvPr>
          <p:cNvSpPr>
            <a:spLocks noGrp="1"/>
          </p:cNvSpPr>
          <p:nvPr>
            <p:ph idx="1"/>
          </p:nvPr>
        </p:nvSpPr>
        <p:spPr/>
        <p:txBody>
          <a:bodyPr>
            <a:normAutofit/>
          </a:bodyPr>
          <a:lstStyle/>
          <a:p>
            <a:pPr>
              <a:buFont typeface="Wingdings" pitchFamily="2" charset="2"/>
              <a:buChar char="q"/>
            </a:pPr>
            <a:r>
              <a:rPr lang="en-US" dirty="0"/>
              <a:t> RAM</a:t>
            </a:r>
          </a:p>
          <a:p>
            <a:pPr lvl="1">
              <a:buFont typeface="Wingdings" pitchFamily="2" charset="2"/>
              <a:buChar char="q"/>
            </a:pPr>
            <a:r>
              <a:rPr lang="en-US" dirty="0"/>
              <a:t> What is RAM?</a:t>
            </a:r>
          </a:p>
          <a:p>
            <a:pPr lvl="1">
              <a:buFont typeface="Wingdings" pitchFamily="2" charset="2"/>
              <a:buChar char="q"/>
            </a:pPr>
            <a:r>
              <a:rPr lang="en-US" dirty="0"/>
              <a:t> How do our programs interact with RAM? (visually)</a:t>
            </a:r>
          </a:p>
          <a:p>
            <a:pPr lvl="2">
              <a:buFont typeface="Wingdings" pitchFamily="2" charset="2"/>
              <a:buChar char="q"/>
            </a:pPr>
            <a:r>
              <a:rPr lang="en-US" dirty="0"/>
              <a:t> arrays</a:t>
            </a:r>
          </a:p>
          <a:p>
            <a:pPr lvl="2">
              <a:buFont typeface="Wingdings" pitchFamily="2" charset="2"/>
              <a:buChar char="q"/>
            </a:pPr>
            <a:r>
              <a:rPr lang="en-US" dirty="0"/>
              <a:t> linked lists</a:t>
            </a:r>
          </a:p>
          <a:p>
            <a:pPr>
              <a:buFont typeface="Wingdings" pitchFamily="2" charset="2"/>
              <a:buChar char="q"/>
            </a:pPr>
            <a:r>
              <a:rPr lang="en-US" dirty="0"/>
              <a:t> caching</a:t>
            </a:r>
          </a:p>
          <a:p>
            <a:pPr>
              <a:buFont typeface="Wingdings" pitchFamily="2" charset="2"/>
              <a:buChar char="q"/>
            </a:pPr>
            <a:r>
              <a:rPr lang="en-US" dirty="0"/>
              <a:t> design decisions with caching in consideration</a:t>
            </a:r>
          </a:p>
          <a:p>
            <a:pPr>
              <a:buFont typeface="Wingdings" pitchFamily="2" charset="2"/>
              <a:buChar char="q"/>
            </a:pPr>
            <a:r>
              <a:rPr lang="en-US" dirty="0"/>
              <a:t> misc. vocabulary and setting up for next time</a:t>
            </a:r>
          </a:p>
          <a:p>
            <a:pPr lvl="1">
              <a:buFont typeface="Wingdings" pitchFamily="2" charset="2"/>
              <a:buChar char="q"/>
            </a:pPr>
            <a:endParaRPr lang="en-US" dirty="0"/>
          </a:p>
          <a:p>
            <a:pPr marL="128016" lvl="1" indent="0">
              <a:buNone/>
            </a:pPr>
            <a:endParaRPr lang="en-US" dirty="0"/>
          </a:p>
        </p:txBody>
      </p:sp>
      <p:sp>
        <p:nvSpPr>
          <p:cNvPr id="4" name="Footer Placeholder 3">
            <a:extLst>
              <a:ext uri="{FF2B5EF4-FFF2-40B4-BE49-F238E27FC236}">
                <a16:creationId xmlns:a16="http://schemas.microsoft.com/office/drawing/2014/main" id="{5F57781F-87AF-1E48-843F-D571D15C4BFD}"/>
              </a:ext>
            </a:extLst>
          </p:cNvPr>
          <p:cNvSpPr>
            <a:spLocks noGrp="1"/>
          </p:cNvSpPr>
          <p:nvPr>
            <p:ph type="ftr" sz="quarter" idx="11"/>
          </p:nvPr>
        </p:nvSpPr>
        <p:spPr/>
        <p:txBody>
          <a:bodyPr/>
          <a:lstStyle/>
          <a:p>
            <a:r>
              <a:rPr lang="en-US"/>
              <a:t>CSE 373 SP 18 - Kasey Champion</a:t>
            </a:r>
          </a:p>
        </p:txBody>
      </p:sp>
      <p:sp>
        <p:nvSpPr>
          <p:cNvPr id="5" name="Slide Number Placeholder 4">
            <a:extLst>
              <a:ext uri="{FF2B5EF4-FFF2-40B4-BE49-F238E27FC236}">
                <a16:creationId xmlns:a16="http://schemas.microsoft.com/office/drawing/2014/main" id="{D3E13202-7DFE-814B-9F2F-DA6E02FCF28F}"/>
              </a:ext>
            </a:extLst>
          </p:cNvPr>
          <p:cNvSpPr>
            <a:spLocks noGrp="1"/>
          </p:cNvSpPr>
          <p:nvPr>
            <p:ph type="sldNum" sz="quarter" idx="12"/>
          </p:nvPr>
        </p:nvSpPr>
        <p:spPr/>
        <p:txBody>
          <a:bodyPr/>
          <a:lstStyle/>
          <a:p>
            <a:fld id="{659665DE-58FC-41F4-AC58-2C90A5E00527}" type="slidenum">
              <a:rPr lang="en-US" smtClean="0"/>
              <a:t>7</a:t>
            </a:fld>
            <a:endParaRPr lang="en-US"/>
          </a:p>
        </p:txBody>
      </p:sp>
    </p:spTree>
    <p:extLst>
      <p:ext uri="{BB962C8B-B14F-4D97-AF65-F5344CB8AC3E}">
        <p14:creationId xmlns:p14="http://schemas.microsoft.com/office/powerpoint/2010/main" val="1933620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617BE-58C5-EC4F-8038-A95EF4992CA7}"/>
              </a:ext>
            </a:extLst>
          </p:cNvPr>
          <p:cNvSpPr>
            <a:spLocks noGrp="1"/>
          </p:cNvSpPr>
          <p:nvPr>
            <p:ph type="title"/>
          </p:nvPr>
        </p:nvSpPr>
        <p:spPr/>
        <p:txBody>
          <a:bodyPr/>
          <a:lstStyle/>
          <a:p>
            <a:r>
              <a:rPr lang="en-US" dirty="0"/>
              <a:t>RAM (Random-Access Memory)</a:t>
            </a:r>
          </a:p>
        </p:txBody>
      </p:sp>
      <p:sp>
        <p:nvSpPr>
          <p:cNvPr id="3" name="Content Placeholder 2">
            <a:extLst>
              <a:ext uri="{FF2B5EF4-FFF2-40B4-BE49-F238E27FC236}">
                <a16:creationId xmlns:a16="http://schemas.microsoft.com/office/drawing/2014/main" id="{05042262-1C1D-CE4A-82CC-78DE5F358B1C}"/>
              </a:ext>
            </a:extLst>
          </p:cNvPr>
          <p:cNvSpPr>
            <a:spLocks noGrp="1"/>
          </p:cNvSpPr>
          <p:nvPr>
            <p:ph idx="1"/>
          </p:nvPr>
        </p:nvSpPr>
        <p:spPr>
          <a:xfrm>
            <a:off x="575240" y="1463857"/>
            <a:ext cx="7654360" cy="4845504"/>
          </a:xfrm>
        </p:spPr>
        <p:txBody>
          <a:bodyPr/>
          <a:lstStyle/>
          <a:p>
            <a:r>
              <a:rPr lang="en-US" dirty="0"/>
              <a:t>- </a:t>
            </a:r>
            <a:r>
              <a:rPr lang="en-US" b="1" dirty="0"/>
              <a:t>RAM is where data gets stored for the programs you run. Think of it as the main memory storage location for your programs.</a:t>
            </a:r>
          </a:p>
          <a:p>
            <a:endParaRPr lang="en-US" dirty="0"/>
          </a:p>
          <a:p>
            <a:pPr marL="0" indent="0">
              <a:buNone/>
            </a:pPr>
            <a:r>
              <a:rPr lang="en-US" dirty="0"/>
              <a:t>- RAM goes by a ton of different names: memory, main memory, RAM are all names for this same thing.</a:t>
            </a:r>
          </a:p>
        </p:txBody>
      </p:sp>
      <p:sp>
        <p:nvSpPr>
          <p:cNvPr id="4" name="Footer Placeholder 3">
            <a:extLst>
              <a:ext uri="{FF2B5EF4-FFF2-40B4-BE49-F238E27FC236}">
                <a16:creationId xmlns:a16="http://schemas.microsoft.com/office/drawing/2014/main" id="{C550F95F-6BB9-2548-8CCD-33096E1189BE}"/>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E3B01875-FE71-7841-B74E-0A52E86614B9}"/>
              </a:ext>
            </a:extLst>
          </p:cNvPr>
          <p:cNvSpPr>
            <a:spLocks noGrp="1"/>
          </p:cNvSpPr>
          <p:nvPr>
            <p:ph type="sldNum" sz="quarter" idx="12"/>
          </p:nvPr>
        </p:nvSpPr>
        <p:spPr/>
        <p:txBody>
          <a:bodyPr/>
          <a:lstStyle/>
          <a:p>
            <a:fld id="{659665DE-58FC-41F4-AC58-2C90A5E00527}" type="slidenum">
              <a:rPr lang="en-US" smtClean="0"/>
              <a:t>8</a:t>
            </a:fld>
            <a:endParaRPr lang="en-US"/>
          </a:p>
        </p:txBody>
      </p:sp>
      <p:pic>
        <p:nvPicPr>
          <p:cNvPr id="6" name="Picture 5">
            <a:extLst>
              <a:ext uri="{FF2B5EF4-FFF2-40B4-BE49-F238E27FC236}">
                <a16:creationId xmlns:a16="http://schemas.microsoft.com/office/drawing/2014/main" id="{F407386F-AD8E-8541-A53D-0FFB1656D68C}"/>
              </a:ext>
            </a:extLst>
          </p:cNvPr>
          <p:cNvPicPr>
            <a:picLocks noChangeAspect="1"/>
          </p:cNvPicPr>
          <p:nvPr/>
        </p:nvPicPr>
        <p:blipFill>
          <a:blip r:embed="rId3"/>
          <a:stretch>
            <a:fillRect/>
          </a:stretch>
        </p:blipFill>
        <p:spPr>
          <a:xfrm>
            <a:off x="1271592" y="3662761"/>
            <a:ext cx="5527529" cy="2880361"/>
          </a:xfrm>
          <a:prstGeom prst="rect">
            <a:avLst/>
          </a:prstGeom>
        </p:spPr>
      </p:pic>
      <p:pic>
        <p:nvPicPr>
          <p:cNvPr id="8" name="Picture 7">
            <a:extLst>
              <a:ext uri="{FF2B5EF4-FFF2-40B4-BE49-F238E27FC236}">
                <a16:creationId xmlns:a16="http://schemas.microsoft.com/office/drawing/2014/main" id="{C409EC9A-4CA9-FA4E-B0D8-93444127C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9065" y="787872"/>
            <a:ext cx="3519466" cy="5014664"/>
          </a:xfrm>
          <a:prstGeom prst="rect">
            <a:avLst/>
          </a:prstGeom>
        </p:spPr>
      </p:pic>
    </p:spTree>
    <p:extLst>
      <p:ext uri="{BB962C8B-B14F-4D97-AF65-F5344CB8AC3E}">
        <p14:creationId xmlns:p14="http://schemas.microsoft.com/office/powerpoint/2010/main" val="3657147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39E0A-7710-AA4D-A037-6A961F3B96D1}"/>
              </a:ext>
            </a:extLst>
          </p:cNvPr>
          <p:cNvSpPr>
            <a:spLocks noGrp="1"/>
          </p:cNvSpPr>
          <p:nvPr>
            <p:ph type="title"/>
          </p:nvPr>
        </p:nvSpPr>
        <p:spPr/>
        <p:txBody>
          <a:bodyPr>
            <a:normAutofit/>
          </a:bodyPr>
          <a:lstStyle/>
          <a:p>
            <a:r>
              <a:rPr lang="en-US" dirty="0"/>
              <a:t>RAM can be represented as a huge array</a:t>
            </a:r>
          </a:p>
        </p:txBody>
      </p:sp>
      <p:sp>
        <p:nvSpPr>
          <p:cNvPr id="4" name="Footer Placeholder 3">
            <a:extLst>
              <a:ext uri="{FF2B5EF4-FFF2-40B4-BE49-F238E27FC236}">
                <a16:creationId xmlns:a16="http://schemas.microsoft.com/office/drawing/2014/main" id="{A44FFF24-85F1-CE4F-A6E7-65D52F62C5AC}"/>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5AD2887-FC61-9E41-874D-575E2912C54B}"/>
              </a:ext>
            </a:extLst>
          </p:cNvPr>
          <p:cNvSpPr>
            <a:spLocks noGrp="1"/>
          </p:cNvSpPr>
          <p:nvPr>
            <p:ph type="sldNum" sz="quarter" idx="12"/>
          </p:nvPr>
        </p:nvSpPr>
        <p:spPr/>
        <p:txBody>
          <a:bodyPr/>
          <a:lstStyle/>
          <a:p>
            <a:fld id="{659665DE-58FC-41F4-AC58-2C90A5E00527}" type="slidenum">
              <a:rPr lang="en-US" smtClean="0"/>
              <a:t>9</a:t>
            </a:fld>
            <a:endParaRPr lang="en-US"/>
          </a:p>
        </p:txBody>
      </p:sp>
      <p:pic>
        <p:nvPicPr>
          <p:cNvPr id="6" name="Content Placeholder 5">
            <a:extLst>
              <a:ext uri="{FF2B5EF4-FFF2-40B4-BE49-F238E27FC236}">
                <a16:creationId xmlns:a16="http://schemas.microsoft.com/office/drawing/2014/main" id="{4B12281A-62BC-2042-85CE-996EE7D78C61}"/>
              </a:ext>
            </a:extLst>
          </p:cNvPr>
          <p:cNvPicPr>
            <a:picLocks noGrp="1" noChangeAspect="1"/>
          </p:cNvPicPr>
          <p:nvPr>
            <p:ph idx="1"/>
          </p:nvPr>
        </p:nvPicPr>
        <p:blipFill>
          <a:blip r:embed="rId3"/>
          <a:stretch>
            <a:fillRect/>
          </a:stretch>
        </p:blipFill>
        <p:spPr>
          <a:xfrm>
            <a:off x="294666" y="2696317"/>
            <a:ext cx="4774264" cy="2487839"/>
          </a:xfrm>
          <a:prstGeom prst="rect">
            <a:avLst/>
          </a:prstGeom>
        </p:spPr>
      </p:pic>
      <p:sp>
        <p:nvSpPr>
          <p:cNvPr id="7" name="TextBox 6">
            <a:extLst>
              <a:ext uri="{FF2B5EF4-FFF2-40B4-BE49-F238E27FC236}">
                <a16:creationId xmlns:a16="http://schemas.microsoft.com/office/drawing/2014/main" id="{B406ACA7-66E6-0740-88A1-FA8DBBCBE0C0}"/>
              </a:ext>
            </a:extLst>
          </p:cNvPr>
          <p:cNvSpPr txBox="1"/>
          <p:nvPr/>
        </p:nvSpPr>
        <p:spPr>
          <a:xfrm>
            <a:off x="5138358" y="3481250"/>
            <a:ext cx="576943" cy="1015663"/>
          </a:xfrm>
          <a:prstGeom prst="rect">
            <a:avLst/>
          </a:prstGeom>
          <a:noFill/>
        </p:spPr>
        <p:txBody>
          <a:bodyPr wrap="square" rtlCol="0">
            <a:spAutoFit/>
          </a:bodyPr>
          <a:lstStyle/>
          <a:p>
            <a:r>
              <a:rPr lang="en-US" sz="6000" dirty="0"/>
              <a:t>=</a:t>
            </a:r>
          </a:p>
        </p:txBody>
      </p:sp>
      <p:pic>
        <p:nvPicPr>
          <p:cNvPr id="9" name="Picture 8">
            <a:extLst>
              <a:ext uri="{FF2B5EF4-FFF2-40B4-BE49-F238E27FC236}">
                <a16:creationId xmlns:a16="http://schemas.microsoft.com/office/drawing/2014/main" id="{2BC7EB34-B1B7-5C4F-B554-5AD683E8C4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7890" y="3589697"/>
            <a:ext cx="5804608" cy="1232757"/>
          </a:xfrm>
          <a:prstGeom prst="rect">
            <a:avLst/>
          </a:prstGeom>
        </p:spPr>
      </p:pic>
      <p:sp>
        <p:nvSpPr>
          <p:cNvPr id="3" name="Explosion 1 2">
            <a:extLst>
              <a:ext uri="{FF2B5EF4-FFF2-40B4-BE49-F238E27FC236}">
                <a16:creationId xmlns:a16="http://schemas.microsoft.com/office/drawing/2014/main" id="{790AC91E-70F1-464C-A1F2-6694DE9C38B5}"/>
              </a:ext>
            </a:extLst>
          </p:cNvPr>
          <p:cNvSpPr/>
          <p:nvPr/>
        </p:nvSpPr>
        <p:spPr>
          <a:xfrm>
            <a:off x="8735065" y="931672"/>
            <a:ext cx="3916393" cy="284223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a main takeaway</a:t>
            </a:r>
          </a:p>
        </p:txBody>
      </p:sp>
      <p:sp>
        <p:nvSpPr>
          <p:cNvPr id="8" name="TextBox 7">
            <a:extLst>
              <a:ext uri="{FF2B5EF4-FFF2-40B4-BE49-F238E27FC236}">
                <a16:creationId xmlns:a16="http://schemas.microsoft.com/office/drawing/2014/main" id="{53026AB9-6DE7-3841-BD07-14FB8EEF2A9A}"/>
              </a:ext>
            </a:extLst>
          </p:cNvPr>
          <p:cNvSpPr txBox="1"/>
          <p:nvPr/>
        </p:nvSpPr>
        <p:spPr>
          <a:xfrm>
            <a:off x="465990" y="6151695"/>
            <a:ext cx="10969221" cy="369332"/>
          </a:xfrm>
          <a:prstGeom prst="rect">
            <a:avLst/>
          </a:prstGeom>
          <a:noFill/>
        </p:spPr>
        <p:txBody>
          <a:bodyPr wrap="none" rtlCol="0">
            <a:spAutoFit/>
          </a:bodyPr>
          <a:lstStyle/>
          <a:p>
            <a:r>
              <a:rPr lang="en-US" dirty="0"/>
              <a:t>If you’re interested in deeper than this : </a:t>
            </a:r>
            <a:r>
              <a:rPr lang="en-US" dirty="0">
                <a:hlinkClick r:id="rId5"/>
              </a:rPr>
              <a:t>https://www.youtube.com/watch?v=fpnE6UAfbtU</a:t>
            </a:r>
            <a:r>
              <a:rPr lang="en-US" dirty="0"/>
              <a:t> or take some EE classes?</a:t>
            </a:r>
          </a:p>
        </p:txBody>
      </p:sp>
      <p:sp>
        <p:nvSpPr>
          <p:cNvPr id="10" name="TextBox 9">
            <a:extLst>
              <a:ext uri="{FF2B5EF4-FFF2-40B4-BE49-F238E27FC236}">
                <a16:creationId xmlns:a16="http://schemas.microsoft.com/office/drawing/2014/main" id="{5C216853-C90B-CC4A-8486-8CCC3A1B7119}"/>
              </a:ext>
            </a:extLst>
          </p:cNvPr>
          <p:cNvSpPr txBox="1"/>
          <p:nvPr/>
        </p:nvSpPr>
        <p:spPr>
          <a:xfrm>
            <a:off x="575239" y="1827162"/>
            <a:ext cx="4526047" cy="923330"/>
          </a:xfrm>
          <a:prstGeom prst="rect">
            <a:avLst/>
          </a:prstGeom>
          <a:noFill/>
        </p:spPr>
        <p:txBody>
          <a:bodyPr wrap="none" rtlCol="0">
            <a:spAutoFit/>
          </a:bodyPr>
          <a:lstStyle/>
          <a:p>
            <a:r>
              <a:rPr lang="en-US" dirty="0"/>
              <a:t>RAM:</a:t>
            </a:r>
          </a:p>
          <a:p>
            <a:pPr marL="285750" indent="-285750">
              <a:buFontTx/>
              <a:buChar char="-"/>
            </a:pPr>
            <a:r>
              <a:rPr lang="en-US" dirty="0"/>
              <a:t>addresses, storing stuff at specific locations</a:t>
            </a:r>
          </a:p>
          <a:p>
            <a:pPr marL="285750" indent="-285750">
              <a:buFontTx/>
              <a:buChar char="-"/>
            </a:pPr>
            <a:r>
              <a:rPr lang="en-US" dirty="0"/>
              <a:t>random access</a:t>
            </a:r>
          </a:p>
        </p:txBody>
      </p:sp>
      <p:sp>
        <p:nvSpPr>
          <p:cNvPr id="11" name="TextBox 10">
            <a:extLst>
              <a:ext uri="{FF2B5EF4-FFF2-40B4-BE49-F238E27FC236}">
                <a16:creationId xmlns:a16="http://schemas.microsoft.com/office/drawing/2014/main" id="{FE9C086D-C4AA-D541-A866-1F913A26F092}"/>
              </a:ext>
            </a:extLst>
          </p:cNvPr>
          <p:cNvSpPr txBox="1"/>
          <p:nvPr/>
        </p:nvSpPr>
        <p:spPr>
          <a:xfrm>
            <a:off x="5950600" y="1891124"/>
            <a:ext cx="4246932" cy="923330"/>
          </a:xfrm>
          <a:prstGeom prst="rect">
            <a:avLst/>
          </a:prstGeom>
          <a:noFill/>
        </p:spPr>
        <p:txBody>
          <a:bodyPr wrap="none" rtlCol="0">
            <a:spAutoFit/>
          </a:bodyPr>
          <a:lstStyle/>
          <a:p>
            <a:r>
              <a:rPr lang="en-US" dirty="0"/>
              <a:t>Arrays</a:t>
            </a:r>
          </a:p>
          <a:p>
            <a:pPr marL="285750" indent="-285750">
              <a:buFontTx/>
              <a:buChar char="-"/>
            </a:pPr>
            <a:r>
              <a:rPr lang="en-US" dirty="0"/>
              <a:t>indices, storing stuff at specific locations</a:t>
            </a:r>
          </a:p>
          <a:p>
            <a:pPr marL="285750" indent="-285750">
              <a:buFontTx/>
              <a:buChar char="-"/>
            </a:pPr>
            <a:r>
              <a:rPr lang="en-US" dirty="0"/>
              <a:t>random access</a:t>
            </a:r>
          </a:p>
        </p:txBody>
      </p:sp>
    </p:spTree>
    <p:extLst>
      <p:ext uri="{BB962C8B-B14F-4D97-AF65-F5344CB8AC3E}">
        <p14:creationId xmlns:p14="http://schemas.microsoft.com/office/powerpoint/2010/main" val="400378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33006F"/>
      </a:hlink>
      <a:folHlink>
        <a:srgbClr val="9A7B4C"/>
      </a:folHlink>
    </a:clrScheme>
    <a:fontScheme name="Kasey">
      <a:majorFont>
        <a:latin typeface="Georgia"/>
        <a:ea typeface=""/>
        <a:cs typeface=""/>
      </a:majorFont>
      <a:minorFont>
        <a:latin typeface="Segoe UI Semilight"/>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6182</TotalTime>
  <Words>4745</Words>
  <Application>Microsoft Macintosh PowerPoint</Application>
  <PresentationFormat>Widescreen</PresentationFormat>
  <Paragraphs>534</Paragraphs>
  <Slides>60</Slides>
  <Notes>46</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60</vt:i4>
      </vt:variant>
    </vt:vector>
  </HeadingPairs>
  <TitlesOfParts>
    <vt:vector size="71" baseType="lpstr">
      <vt:lpstr>Arial</vt:lpstr>
      <vt:lpstr>Calibri</vt:lpstr>
      <vt:lpstr>Courier New</vt:lpstr>
      <vt:lpstr>Segoe UI</vt:lpstr>
      <vt:lpstr>Segoe UI Light</vt:lpstr>
      <vt:lpstr>Segoe UI Semibold</vt:lpstr>
      <vt:lpstr>Segoe UI Semilight</vt:lpstr>
      <vt:lpstr>Tw Cen MT</vt:lpstr>
      <vt:lpstr>Wingdings</vt:lpstr>
      <vt:lpstr>Wingdings 3</vt:lpstr>
      <vt:lpstr>Integral</vt:lpstr>
      <vt:lpstr>Lecture 23: Intro to Memory and Caching</vt:lpstr>
      <vt:lpstr>Administrivia</vt:lpstr>
      <vt:lpstr>Midterm 2</vt:lpstr>
      <vt:lpstr>Outline (for drafting purposes but maybe ideas for outline worksheet)</vt:lpstr>
      <vt:lpstr>Big-takeaway question of the day</vt:lpstr>
      <vt:lpstr>PowerPoint Presentation</vt:lpstr>
      <vt:lpstr>Roadmap</vt:lpstr>
      <vt:lpstr>RAM (Random-Access Memory)</vt:lpstr>
      <vt:lpstr>RAM can be represented as a huge array</vt:lpstr>
      <vt:lpstr>Roadmap</vt:lpstr>
      <vt:lpstr>A rough view of int and char data</vt:lpstr>
      <vt:lpstr>A rough view of arrays and linked lists</vt:lpstr>
      <vt:lpstr>Activity (1 min in the chat)</vt:lpstr>
      <vt:lpstr>A rough view of arrays and linked lists</vt:lpstr>
      <vt:lpstr>A rough view of arrays and linked lists</vt:lpstr>
      <vt:lpstr>A rough view of some other types (not the main focus but nice to know)</vt:lpstr>
      <vt:lpstr>Roadmap</vt:lpstr>
      <vt:lpstr>How memory is used and moves around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Solution to Mercy’s traveling problem</vt:lpstr>
      <vt:lpstr>PowerPoint Presentation</vt:lpstr>
      <vt:lpstr>PowerPoint Presentation</vt:lpstr>
      <vt:lpstr>PowerPoint Presentation</vt:lpstr>
      <vt:lpstr>Recap + connecting analogy back to computer</vt:lpstr>
      <vt:lpstr>PowerPoint Presentation</vt:lpstr>
      <vt:lpstr>PowerPoint Presentation</vt:lpstr>
      <vt:lpstr>Cache</vt:lpstr>
      <vt:lpstr>PowerPoint Presentation</vt:lpstr>
      <vt:lpstr>How is a bunch of memory taken from RAM?</vt:lpstr>
      <vt:lpstr>How is a bunch of memory taken from RAM? (continued)</vt:lpstr>
      <vt:lpstr>How does this pattern of memory grabbing affect our programs?</vt:lpstr>
      <vt:lpstr>Activity (3 min in the pollev)</vt:lpstr>
      <vt:lpstr>Another demo, but timed</vt:lpstr>
      <vt:lpstr>Questions?</vt:lpstr>
      <vt:lpstr>Roadmap</vt:lpstr>
      <vt:lpstr>ArrayMap vs LinkedListMap (before (lecture 3) and now)</vt:lpstr>
      <vt:lpstr>Hashing: Separate chaining vs  Open addressing / Probing in the context of caching </vt:lpstr>
      <vt:lpstr>Summary of caching benefits</vt:lpstr>
      <vt:lpstr>Roadmap</vt:lpstr>
      <vt:lpstr>Some new but related vocabulary </vt:lpstr>
      <vt:lpstr>Some new but related vocabulary </vt:lpstr>
      <vt:lpstr>Activity: (3 min) why m2 would be faster than m1? What changes could you make to m1 to make it faster? Discuss!</vt:lpstr>
      <vt:lpstr>Memory hierarchy, slowness + size increase,going  towards RAM and DISK</vt:lpstr>
      <vt:lpstr>Main Idea Recap</vt:lpstr>
      <vt:lpstr>References / other reading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Kasey Champion</dc:creator>
  <cp:lastModifiedBy>Zachary Chun</cp:lastModifiedBy>
  <cp:revision>204</cp:revision>
  <cp:lastPrinted>2019-05-10T19:20:52Z</cp:lastPrinted>
  <dcterms:created xsi:type="dcterms:W3CDTF">2018-03-22T00:41:11Z</dcterms:created>
  <dcterms:modified xsi:type="dcterms:W3CDTF">2020-05-26T15:06:45Z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kaseyc@microsoft.com</vt:lpwstr>
  </property>
  <property fmtid="{D5CDD505-2E9C-101B-9397-08002B2CF9AE}" pid="5" name="MSIP_Label_f42aa342-8706-4288-bd11-ebb85995028c_SetDate">
    <vt:lpwstr>2018-03-22T00:48:15.4212377Z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