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0" r:id="rId3"/>
    <p:sldId id="283" r:id="rId4"/>
    <p:sldId id="284" r:id="rId5"/>
    <p:sldId id="324" r:id="rId6"/>
    <p:sldId id="323" r:id="rId7"/>
    <p:sldId id="285" r:id="rId8"/>
    <p:sldId id="317" r:id="rId9"/>
    <p:sldId id="287" r:id="rId10"/>
    <p:sldId id="288" r:id="rId11"/>
    <p:sldId id="302" r:id="rId12"/>
    <p:sldId id="307" r:id="rId13"/>
    <p:sldId id="301" r:id="rId14"/>
    <p:sldId id="318" r:id="rId15"/>
    <p:sldId id="31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CCFFCC"/>
    <a:srgbClr val="FBFCCA"/>
    <a:srgbClr val="4C3282"/>
    <a:srgbClr val="FFCCCB"/>
    <a:srgbClr val="9B8ABE"/>
    <a:srgbClr val="7C5FAA"/>
    <a:srgbClr val="9383B2"/>
    <a:srgbClr val="8868B8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2" autoAdjust="0"/>
    <p:restoredTop sz="94567"/>
  </p:normalViewPr>
  <p:slideViewPr>
    <p:cSldViewPr snapToGrid="0">
      <p:cViewPr>
        <p:scale>
          <a:sx n="80" d="100"/>
          <a:sy n="80" d="100"/>
        </p:scale>
        <p:origin x="80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5/21/20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4F733CC-2D13-824F-AEF8-39DA701B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5/21/20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AD07D74-53B6-9B44-9C63-9C53606C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5/21/20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DD50A81-8BE9-D24F-8051-3C47A232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5/21/20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4C79F73-CB83-CC46-B32F-110390B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5/21/20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D218A38-B533-C44C-93C0-7FA06513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5/21/20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7518B3-4C56-B448-876C-523CD643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5/21/20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7237-8715-0546-B73C-FA4FA3EF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5/21/20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280ACE-6E37-3141-B1D1-2410877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5/21/20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592CFEE-7A32-6144-BECB-B8B06391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n-US" dirty="0"/>
              <a:t>CSE 373 20 SP – champion &amp; Chun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5/21/20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tal.com/developers/sorting-algorith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aqR3G_NVo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wWBy6J5g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21: Introduction to Sorting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373: Data Structures and Algorithms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B5B3-5BAC-481F-9044-F9EAD37E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 v1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9A712-CB48-4EC7-AA43-9FBB0FD5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2504" y="6544402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AB4227CF-A3F1-4E62-A88E-8D1A015315CA}"/>
              </a:ext>
            </a:extLst>
          </p:cNvPr>
          <p:cNvGraphicFramePr>
            <a:graphicFrameLocks/>
          </p:cNvGraphicFramePr>
          <p:nvPr/>
        </p:nvGraphicFramePr>
        <p:xfrm>
          <a:off x="4901039" y="159739"/>
          <a:ext cx="70557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9D4F318-8ADF-41BD-899C-410A0E7E99B7}"/>
              </a:ext>
            </a:extLst>
          </p:cNvPr>
          <p:cNvGraphicFramePr>
            <a:graphicFrameLocks/>
          </p:cNvGraphicFramePr>
          <p:nvPr/>
        </p:nvGraphicFramePr>
        <p:xfrm>
          <a:off x="7079763" y="100643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950134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65800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16D73D5B-C24D-4322-90BD-D96DFD9A2F50}"/>
              </a:ext>
            </a:extLst>
          </p:cNvPr>
          <p:cNvGraphicFramePr>
            <a:graphicFrameLocks/>
          </p:cNvGraphicFramePr>
          <p:nvPr/>
        </p:nvGraphicFramePr>
        <p:xfrm>
          <a:off x="4768483" y="934840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AB48C55-AFDE-40AD-8BC0-991001194D15}"/>
              </a:ext>
            </a:extLst>
          </p:cNvPr>
          <p:cNvGraphicFramePr>
            <a:graphicFrameLocks/>
          </p:cNvGraphicFramePr>
          <p:nvPr/>
        </p:nvGraphicFramePr>
        <p:xfrm>
          <a:off x="7159962" y="1830543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D7D2F0B3-E08F-4040-913D-FBB4F4F31624}"/>
              </a:ext>
            </a:extLst>
          </p:cNvPr>
          <p:cNvGraphicFramePr>
            <a:graphicFrameLocks/>
          </p:cNvGraphicFramePr>
          <p:nvPr/>
        </p:nvGraphicFramePr>
        <p:xfrm>
          <a:off x="9599075" y="1835731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43C8E46C-C16D-469B-9811-A67B9CC06F76}"/>
              </a:ext>
            </a:extLst>
          </p:cNvPr>
          <p:cNvGraphicFramePr>
            <a:graphicFrameLocks/>
          </p:cNvGraphicFramePr>
          <p:nvPr/>
        </p:nvGraphicFramePr>
        <p:xfrm>
          <a:off x="7658032" y="2625170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04E68941-62BA-4E3B-A30A-2C97630F752B}"/>
              </a:ext>
            </a:extLst>
          </p:cNvPr>
          <p:cNvGraphicFramePr>
            <a:graphicFrameLocks/>
          </p:cNvGraphicFramePr>
          <p:nvPr/>
        </p:nvGraphicFramePr>
        <p:xfrm>
          <a:off x="10103663" y="262600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CFC4A0D0-F7C9-4200-89DE-9D45A0A3F359}"/>
              </a:ext>
            </a:extLst>
          </p:cNvPr>
          <p:cNvSpPr/>
          <p:nvPr/>
        </p:nvSpPr>
        <p:spPr>
          <a:xfrm>
            <a:off x="4901039" y="530579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50FCAF-B24A-4695-BD08-C02A83621C25}"/>
              </a:ext>
            </a:extLst>
          </p:cNvPr>
          <p:cNvSpPr/>
          <p:nvPr/>
        </p:nvSpPr>
        <p:spPr>
          <a:xfrm>
            <a:off x="7085181" y="1377276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F7B9C9-4E18-41F4-B7C8-8D4BC4D7B086}"/>
              </a:ext>
            </a:extLst>
          </p:cNvPr>
          <p:cNvSpPr/>
          <p:nvPr/>
        </p:nvSpPr>
        <p:spPr>
          <a:xfrm>
            <a:off x="7165888" y="22065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405A2C-1029-4082-AD66-D4C12900B47D}"/>
              </a:ext>
            </a:extLst>
          </p:cNvPr>
          <p:cNvSpPr/>
          <p:nvPr/>
        </p:nvSpPr>
        <p:spPr>
          <a:xfrm>
            <a:off x="9599075" y="2209724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6">
            <a:extLst>
              <a:ext uri="{FF2B5EF4-FFF2-40B4-BE49-F238E27FC236}">
                <a16:creationId xmlns:a16="http://schemas.microsoft.com/office/drawing/2014/main" id="{BE003835-B9E4-49FA-9110-2FC6882F71F2}"/>
              </a:ext>
            </a:extLst>
          </p:cNvPr>
          <p:cNvGraphicFramePr>
            <a:graphicFrameLocks/>
          </p:cNvGraphicFramePr>
          <p:nvPr/>
        </p:nvGraphicFramePr>
        <p:xfrm>
          <a:off x="6897516" y="3527496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9D1D14F6-240F-4A22-8850-8B5C9898F9D3}"/>
              </a:ext>
            </a:extLst>
          </p:cNvPr>
          <p:cNvGraphicFramePr>
            <a:graphicFrameLocks/>
          </p:cNvGraphicFramePr>
          <p:nvPr/>
        </p:nvGraphicFramePr>
        <p:xfrm>
          <a:off x="9712779" y="3524343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4" name="Content Placeholder 6">
            <a:extLst>
              <a:ext uri="{FF2B5EF4-FFF2-40B4-BE49-F238E27FC236}">
                <a16:creationId xmlns:a16="http://schemas.microsoft.com/office/drawing/2014/main" id="{2B693BE1-9D64-4AE6-A6A6-70225C4CB8B2}"/>
              </a:ext>
            </a:extLst>
          </p:cNvPr>
          <p:cNvGraphicFramePr>
            <a:graphicFrameLocks/>
          </p:cNvGraphicFramePr>
          <p:nvPr/>
        </p:nvGraphicFramePr>
        <p:xfrm>
          <a:off x="6758606" y="4375159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950134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65800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A7C5C58C-0750-4D0B-902C-B2E4E9994718}"/>
              </a:ext>
            </a:extLst>
          </p:cNvPr>
          <p:cNvGraphicFramePr>
            <a:graphicFrameLocks/>
          </p:cNvGraphicFramePr>
          <p:nvPr/>
        </p:nvGraphicFramePr>
        <p:xfrm>
          <a:off x="4901039" y="5306940"/>
          <a:ext cx="705576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6" name="Rectangle 25">
            <a:extLst>
              <a:ext uri="{FF2B5EF4-FFF2-40B4-BE49-F238E27FC236}">
                <a16:creationId xmlns:a16="http://schemas.microsoft.com/office/drawing/2014/main" id="{277FBA20-6FA9-49E1-B4B7-08992F111564}"/>
              </a:ext>
            </a:extLst>
          </p:cNvPr>
          <p:cNvSpPr/>
          <p:nvPr/>
        </p:nvSpPr>
        <p:spPr>
          <a:xfrm>
            <a:off x="7904878" y="389518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19DADD-5EF0-4D2B-BD6E-3283736662D5}"/>
              </a:ext>
            </a:extLst>
          </p:cNvPr>
          <p:cNvSpPr/>
          <p:nvPr/>
        </p:nvSpPr>
        <p:spPr>
          <a:xfrm>
            <a:off x="10720141" y="389518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C418AD-7166-41DC-B77B-136A3F807856}"/>
              </a:ext>
            </a:extLst>
          </p:cNvPr>
          <p:cNvSpPr/>
          <p:nvPr/>
        </p:nvSpPr>
        <p:spPr>
          <a:xfrm>
            <a:off x="8721062" y="4752168"/>
            <a:ext cx="1061746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9F6D24D-194C-4AE3-892B-63F49E0FB4B7}"/>
              </a:ext>
            </a:extLst>
          </p:cNvPr>
          <p:cNvSpPr/>
          <p:nvPr/>
        </p:nvSpPr>
        <p:spPr>
          <a:xfrm>
            <a:off x="5909007" y="5690844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7E8EE2-BE51-4540-9628-5D8368A6D12F}"/>
              </a:ext>
            </a:extLst>
          </p:cNvPr>
          <p:cNvSpPr txBox="1"/>
          <p:nvPr/>
        </p:nvSpPr>
        <p:spPr>
          <a:xfrm>
            <a:off x="452464" y="1747179"/>
            <a:ext cx="6091732" cy="203132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pivot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getPivot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getSmaller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getBigger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pivot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D2395C-2A66-4941-BA02-476FDFA3AE8F}"/>
              </a:ext>
            </a:extLst>
          </p:cNvPr>
          <p:cNvSpPr txBox="1"/>
          <p:nvPr/>
        </p:nvSpPr>
        <p:spPr>
          <a:xfrm>
            <a:off x="367641" y="4075231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In-practice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142034-B701-48F3-9EBA-4C3151D4E9BD}"/>
              </a:ext>
            </a:extLst>
          </p:cNvPr>
          <p:cNvSpPr txBox="1"/>
          <p:nvPr/>
        </p:nvSpPr>
        <p:spPr>
          <a:xfrm>
            <a:off x="3764443" y="3792907"/>
            <a:ext cx="2282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T(n - 1) otherwise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BE106C-0C4B-4467-A18D-3F2F9E90CD34}"/>
              </a:ext>
            </a:extLst>
          </p:cNvPr>
          <p:cNvSpPr txBox="1"/>
          <p:nvPr/>
        </p:nvSpPr>
        <p:spPr>
          <a:xfrm>
            <a:off x="2578349" y="391875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818852BA-1CA1-4BB5-AFF3-1C500F5EC0D3}"/>
              </a:ext>
            </a:extLst>
          </p:cNvPr>
          <p:cNvSpPr/>
          <p:nvPr/>
        </p:nvSpPr>
        <p:spPr>
          <a:xfrm>
            <a:off x="3262383" y="3821166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8F63A4-491B-479B-AF35-0E9E7EE444C4}"/>
              </a:ext>
            </a:extLst>
          </p:cNvPr>
          <p:cNvSpPr txBox="1"/>
          <p:nvPr/>
        </p:nvSpPr>
        <p:spPr>
          <a:xfrm>
            <a:off x="3677935" y="4565558"/>
            <a:ext cx="236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+ 2T(n/2) otherwise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F61F8B-9D9C-4F8A-9068-F36783B78F76}"/>
              </a:ext>
            </a:extLst>
          </p:cNvPr>
          <p:cNvSpPr txBox="1"/>
          <p:nvPr/>
        </p:nvSpPr>
        <p:spPr>
          <a:xfrm>
            <a:off x="2455964" y="463300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0DA834AA-3987-4F30-82E9-132B8C9F13D2}"/>
              </a:ext>
            </a:extLst>
          </p:cNvPr>
          <p:cNvSpPr/>
          <p:nvPr/>
        </p:nvSpPr>
        <p:spPr>
          <a:xfrm>
            <a:off x="3157638" y="4576203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39CC2B-FEA7-4E24-A3A2-2BB72EE60354}"/>
              </a:ext>
            </a:extLst>
          </p:cNvPr>
          <p:cNvSpPr txBox="1"/>
          <p:nvPr/>
        </p:nvSpPr>
        <p:spPr>
          <a:xfrm>
            <a:off x="1849542" y="569084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15E38E-B1ED-4A40-B121-8ED03D82F97F}"/>
              </a:ext>
            </a:extLst>
          </p:cNvPr>
          <p:cNvSpPr txBox="1"/>
          <p:nvPr/>
        </p:nvSpPr>
        <p:spPr>
          <a:xfrm>
            <a:off x="1864241" y="6280997"/>
            <a:ext cx="155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be done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195178-D309-E843-8C4F-7F7A8686744E}"/>
                  </a:ext>
                </a:extLst>
              </p:cNvPr>
              <p:cNvSpPr txBox="1"/>
              <p:nvPr/>
            </p:nvSpPr>
            <p:spPr>
              <a:xfrm>
                <a:off x="5614455" y="3886597"/>
                <a:ext cx="8867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195178-D309-E843-8C4F-7F7A86867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455" y="3886597"/>
                <a:ext cx="886718" cy="369332"/>
              </a:xfrm>
              <a:prstGeom prst="rect">
                <a:avLst/>
              </a:prstGeom>
              <a:blipFill>
                <a:blip r:embed="rId2"/>
                <a:stretch>
                  <a:fillRect l="-4225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9433F7-342B-6A4A-A638-E7284B9E90F6}"/>
                  </a:ext>
                </a:extLst>
              </p:cNvPr>
              <p:cNvSpPr txBox="1"/>
              <p:nvPr/>
            </p:nvSpPr>
            <p:spPr>
              <a:xfrm>
                <a:off x="5556554" y="4605039"/>
                <a:ext cx="13412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D9433F7-342B-6A4A-A638-E7284B9E9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554" y="4605039"/>
                <a:ext cx="1341201" cy="369332"/>
              </a:xfrm>
              <a:prstGeom prst="rect">
                <a:avLst/>
              </a:prstGeom>
              <a:blipFill>
                <a:blip r:embed="rId3"/>
                <a:stretch>
                  <a:fillRect l="-3774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E185A35-5813-4DE1-BD86-0D75F48D5E26}"/>
                  </a:ext>
                </a:extLst>
              </p:cNvPr>
              <p:cNvSpPr txBox="1"/>
              <p:nvPr/>
            </p:nvSpPr>
            <p:spPr>
              <a:xfrm>
                <a:off x="2488583" y="5170892"/>
                <a:ext cx="3749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Just trust me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E185A35-5813-4DE1-BD86-0D75F48D5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583" y="5170892"/>
                <a:ext cx="3749040" cy="369332"/>
              </a:xfrm>
              <a:prstGeom prst="rect">
                <a:avLst/>
              </a:prstGeom>
              <a:blipFill>
                <a:blip r:embed="rId4"/>
                <a:stretch>
                  <a:fillRect l="-1014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Footer Placeholder 2">
            <a:extLst>
              <a:ext uri="{FF2B5EF4-FFF2-40B4-BE49-F238E27FC236}">
                <a16:creationId xmlns:a16="http://schemas.microsoft.com/office/drawing/2014/main" id="{A2491324-B09C-5343-9EE5-DC5B1470D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4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28" grpId="0" animBg="1"/>
      <p:bldP spid="29" grpId="0" animBg="1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  <p:bldP spid="3" grpId="0"/>
      <p:bldP spid="7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CC84-B9D0-4EB2-A26E-F40D77E5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 v2 (in-place)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7F00F-EC1E-4143-B238-04ACFE20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CSE 373 19 su - Robbie Weber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3BB3F-34F7-4D83-8ADE-4A2A5554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17D73BC6-B332-4345-BCBB-215D6924379E}"/>
              </a:ext>
            </a:extLst>
          </p:cNvPr>
          <p:cNvGraphicFramePr>
            <a:graphicFrameLocks/>
          </p:cNvGraphicFramePr>
          <p:nvPr/>
        </p:nvGraphicFramePr>
        <p:xfrm>
          <a:off x="845172" y="1094831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E73073C-4255-4307-B9B7-EE45EADA3CD4}"/>
              </a:ext>
            </a:extLst>
          </p:cNvPr>
          <p:cNvSpPr/>
          <p:nvPr/>
        </p:nvSpPr>
        <p:spPr>
          <a:xfrm>
            <a:off x="845172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28BAB0-8CE1-409A-9E7D-2C690B83D460}"/>
              </a:ext>
            </a:extLst>
          </p:cNvPr>
          <p:cNvSpPr/>
          <p:nvPr/>
        </p:nvSpPr>
        <p:spPr>
          <a:xfrm>
            <a:off x="4876435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41B72-182A-4368-BE87-C172C59E6266}"/>
              </a:ext>
            </a:extLst>
          </p:cNvPr>
          <p:cNvSpPr/>
          <p:nvPr/>
        </p:nvSpPr>
        <p:spPr>
          <a:xfrm>
            <a:off x="9916270" y="1465671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887FC647-EFF0-4F61-8792-6988591B7355}"/>
              </a:ext>
            </a:extLst>
          </p:cNvPr>
          <p:cNvGraphicFramePr>
            <a:graphicFrameLocks/>
          </p:cNvGraphicFramePr>
          <p:nvPr/>
        </p:nvGraphicFramePr>
        <p:xfrm>
          <a:off x="845172" y="2057012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587CF2E-0709-41DA-9001-377F05441923}"/>
              </a:ext>
            </a:extLst>
          </p:cNvPr>
          <p:cNvSpPr/>
          <p:nvPr/>
        </p:nvSpPr>
        <p:spPr>
          <a:xfrm>
            <a:off x="845172" y="2427852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FECF335-F41A-4931-95CA-CF86BCCCE5F9}"/>
              </a:ext>
            </a:extLst>
          </p:cNvPr>
          <p:cNvSpPr/>
          <p:nvPr/>
        </p:nvSpPr>
        <p:spPr>
          <a:xfrm rot="10800000">
            <a:off x="2180865" y="2932526"/>
            <a:ext cx="354330" cy="651510"/>
          </a:xfrm>
          <a:prstGeom prst="down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B97E8DD-9102-456C-9E1D-22F50C77D817}"/>
              </a:ext>
            </a:extLst>
          </p:cNvPr>
          <p:cNvSpPr/>
          <p:nvPr/>
        </p:nvSpPr>
        <p:spPr>
          <a:xfrm rot="10800000">
            <a:off x="10243391" y="2932527"/>
            <a:ext cx="354330" cy="651510"/>
          </a:xfrm>
          <a:prstGeom prst="down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D4E18-969F-4D92-A616-20398A1E7EC1}"/>
              </a:ext>
            </a:extLst>
          </p:cNvPr>
          <p:cNvSpPr txBox="1"/>
          <p:nvPr/>
        </p:nvSpPr>
        <p:spPr>
          <a:xfrm>
            <a:off x="1988097" y="3636596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Low</a:t>
            </a:r>
          </a:p>
          <a:p>
            <a:pPr algn="ctr"/>
            <a:r>
              <a:rPr lang="en-US" dirty="0"/>
              <a:t>X &lt; 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7123A-5778-4937-B483-EB8DF73B0598}"/>
              </a:ext>
            </a:extLst>
          </p:cNvPr>
          <p:cNvSpPr txBox="1"/>
          <p:nvPr/>
        </p:nvSpPr>
        <p:spPr>
          <a:xfrm>
            <a:off x="9984378" y="3636595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</a:t>
            </a:r>
          </a:p>
          <a:p>
            <a:pPr algn="ctr"/>
            <a:r>
              <a:rPr lang="en-US" dirty="0"/>
              <a:t>X &gt;= 6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AB5F8D-4A4C-4234-899B-1A262C94D112}"/>
              </a:ext>
            </a:extLst>
          </p:cNvPr>
          <p:cNvSpPr/>
          <p:nvPr/>
        </p:nvSpPr>
        <p:spPr>
          <a:xfrm>
            <a:off x="1853744" y="2427852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C55689-7752-4E2B-806D-374AC2ED7FAF}"/>
              </a:ext>
            </a:extLst>
          </p:cNvPr>
          <p:cNvSpPr/>
          <p:nvPr/>
        </p:nvSpPr>
        <p:spPr>
          <a:xfrm>
            <a:off x="9929894" y="2423572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5EAC84-A792-4C35-84AF-815227CB1E19}"/>
              </a:ext>
            </a:extLst>
          </p:cNvPr>
          <p:cNvSpPr/>
          <p:nvPr/>
        </p:nvSpPr>
        <p:spPr>
          <a:xfrm>
            <a:off x="2862316" y="2432358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5BD05D-9E41-422F-85AF-CEFF52D54791}"/>
              </a:ext>
            </a:extLst>
          </p:cNvPr>
          <p:cNvSpPr/>
          <p:nvPr/>
        </p:nvSpPr>
        <p:spPr>
          <a:xfrm>
            <a:off x="8907698" y="2417856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66827E1A-D3C7-4139-99A1-8CA8D1CA1EE9}"/>
              </a:ext>
            </a:extLst>
          </p:cNvPr>
          <p:cNvGraphicFramePr>
            <a:graphicFrameLocks/>
          </p:cNvGraphicFramePr>
          <p:nvPr/>
        </p:nvGraphicFramePr>
        <p:xfrm>
          <a:off x="845172" y="4282926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0513D66B-91C6-40E5-A3A0-83E1F2FFAE59}"/>
              </a:ext>
            </a:extLst>
          </p:cNvPr>
          <p:cNvSpPr/>
          <p:nvPr/>
        </p:nvSpPr>
        <p:spPr>
          <a:xfrm rot="5400000">
            <a:off x="6052927" y="-213828"/>
            <a:ext cx="624391" cy="4383079"/>
          </a:xfrm>
          <a:prstGeom prst="curvedRight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urved Right 21">
            <a:extLst>
              <a:ext uri="{FF2B5EF4-FFF2-40B4-BE49-F238E27FC236}">
                <a16:creationId xmlns:a16="http://schemas.microsoft.com/office/drawing/2014/main" id="{7ADB1D57-4CAD-467C-84B4-2741D1011DD9}"/>
              </a:ext>
            </a:extLst>
          </p:cNvPr>
          <p:cNvSpPr/>
          <p:nvPr/>
        </p:nvSpPr>
        <p:spPr>
          <a:xfrm rot="16200000" flipH="1">
            <a:off x="6052927" y="-526024"/>
            <a:ext cx="624391" cy="4383079"/>
          </a:xfrm>
          <a:prstGeom prst="curved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85992D6-9E24-4BC0-9029-5921AE2B0083}"/>
              </a:ext>
            </a:extLst>
          </p:cNvPr>
          <p:cNvSpPr/>
          <p:nvPr/>
        </p:nvSpPr>
        <p:spPr>
          <a:xfrm>
            <a:off x="825773" y="4638423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29319E-AE23-418E-8A3B-572AC43AEC78}"/>
              </a:ext>
            </a:extLst>
          </p:cNvPr>
          <p:cNvSpPr/>
          <p:nvPr/>
        </p:nvSpPr>
        <p:spPr>
          <a:xfrm>
            <a:off x="1834345" y="463842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4567D1-8321-43C7-BC69-67E42F9068BF}"/>
              </a:ext>
            </a:extLst>
          </p:cNvPr>
          <p:cNvSpPr/>
          <p:nvPr/>
        </p:nvSpPr>
        <p:spPr>
          <a:xfrm>
            <a:off x="9910495" y="4634143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AE41FF-AB08-497E-B407-4BA986A3AE3E}"/>
              </a:ext>
            </a:extLst>
          </p:cNvPr>
          <p:cNvSpPr/>
          <p:nvPr/>
        </p:nvSpPr>
        <p:spPr>
          <a:xfrm>
            <a:off x="2842917" y="4642929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5381DC3-2B9F-47F5-8603-B01D4E946428}"/>
              </a:ext>
            </a:extLst>
          </p:cNvPr>
          <p:cNvSpPr/>
          <p:nvPr/>
        </p:nvSpPr>
        <p:spPr>
          <a:xfrm>
            <a:off x="8907698" y="4659073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754ACD5-4EFB-4124-9E72-7C1FB53738BF}"/>
              </a:ext>
            </a:extLst>
          </p:cNvPr>
          <p:cNvSpPr/>
          <p:nvPr/>
        </p:nvSpPr>
        <p:spPr>
          <a:xfrm>
            <a:off x="3870888" y="463842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9A7EF4-E70B-4C74-B4B3-54EB0BE265B5}"/>
              </a:ext>
            </a:extLst>
          </p:cNvPr>
          <p:cNvSpPr/>
          <p:nvPr/>
        </p:nvSpPr>
        <p:spPr>
          <a:xfrm>
            <a:off x="7899126" y="4643152"/>
            <a:ext cx="1008572" cy="370840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CDE22C53-363E-4C22-AE8E-D2C922E1BD4C}"/>
              </a:ext>
            </a:extLst>
          </p:cNvPr>
          <p:cNvSpPr/>
          <p:nvPr/>
        </p:nvSpPr>
        <p:spPr>
          <a:xfrm rot="10800000">
            <a:off x="5203556" y="5178926"/>
            <a:ext cx="354330" cy="651510"/>
          </a:xfrm>
          <a:prstGeom prst="down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F4638ED3-D452-47D6-9918-E7600BFDB099}"/>
              </a:ext>
            </a:extLst>
          </p:cNvPr>
          <p:cNvSpPr/>
          <p:nvPr/>
        </p:nvSpPr>
        <p:spPr>
          <a:xfrm rot="10800000">
            <a:off x="7235405" y="5105933"/>
            <a:ext cx="354330" cy="651510"/>
          </a:xfrm>
          <a:prstGeom prst="down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ED4480-1B6A-48BA-B1D7-335EAB7E352B}"/>
              </a:ext>
            </a:extLst>
          </p:cNvPr>
          <p:cNvSpPr txBox="1"/>
          <p:nvPr/>
        </p:nvSpPr>
        <p:spPr>
          <a:xfrm>
            <a:off x="5002087" y="5810912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Low</a:t>
            </a:r>
          </a:p>
          <a:p>
            <a:pPr algn="ctr"/>
            <a:r>
              <a:rPr lang="en-US" dirty="0"/>
              <a:t>X &lt; 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C8BADE-5341-4BF9-BCE2-C492FD0A0E34}"/>
              </a:ext>
            </a:extLst>
          </p:cNvPr>
          <p:cNvSpPr txBox="1"/>
          <p:nvPr/>
        </p:nvSpPr>
        <p:spPr>
          <a:xfrm>
            <a:off x="6976392" y="5810001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</a:t>
            </a:r>
          </a:p>
          <a:p>
            <a:pPr algn="ctr"/>
            <a:r>
              <a:rPr lang="en-US" dirty="0"/>
              <a:t>X &gt;= 6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F975965-1F72-4A7E-B045-F4BE3D8575B0}"/>
              </a:ext>
            </a:extLst>
          </p:cNvPr>
          <p:cNvSpPr/>
          <p:nvPr/>
        </p:nvSpPr>
        <p:spPr>
          <a:xfrm>
            <a:off x="4898859" y="4634143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847956-D9E1-4D3A-9DA3-AF32D9BCDF36}"/>
              </a:ext>
            </a:extLst>
          </p:cNvPr>
          <p:cNvSpPr/>
          <p:nvPr/>
        </p:nvSpPr>
        <p:spPr>
          <a:xfrm>
            <a:off x="5875308" y="4642929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35CF649-E8A6-495A-9987-FC50DE55D637}"/>
              </a:ext>
            </a:extLst>
          </p:cNvPr>
          <p:cNvSpPr/>
          <p:nvPr/>
        </p:nvSpPr>
        <p:spPr>
          <a:xfrm>
            <a:off x="6892416" y="4651715"/>
            <a:ext cx="1008572" cy="370840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Content Placeholder 6">
            <a:extLst>
              <a:ext uri="{FF2B5EF4-FFF2-40B4-BE49-F238E27FC236}">
                <a16:creationId xmlns:a16="http://schemas.microsoft.com/office/drawing/2014/main" id="{E440AC99-17E4-4FC8-9D5B-127AF1ADF16E}"/>
              </a:ext>
            </a:extLst>
          </p:cNvPr>
          <p:cNvGraphicFramePr>
            <a:graphicFrameLocks/>
          </p:cNvGraphicFramePr>
          <p:nvPr/>
        </p:nvGraphicFramePr>
        <p:xfrm>
          <a:off x="804532" y="6020286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A4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60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5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 L 0.08268 -0.0023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-11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0.08268 -0.0011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8" y="-6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8216 0.0034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5" y="16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1481E-6 L -0.07943 -0.0011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7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8 -0.00231 L 0.1694 -0.003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6" y="-69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68 -0.00115 L 0.16315 0.0074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3" y="417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16 0.00347 L -0.16576 -0.0009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0" y="-23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43 -0.00115 L -0.16042 -0.00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6 L 0.08164 0.00023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44444E-6 L 0.08203 0.0046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64 0.00023 L 0.16679 -0.0164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" y="-833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03 0.00463 L 0.17097 -0.0002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8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/>
      <p:bldP spid="14" grpId="1"/>
      <p:bldP spid="14" grpId="2"/>
      <p:bldP spid="15" grpId="0"/>
      <p:bldP spid="15" grpId="1"/>
      <p:bldP spid="15" grpId="2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0" grpId="2" animBg="1"/>
      <p:bldP spid="31" grpId="0" animBg="1"/>
      <p:bldP spid="32" grpId="0"/>
      <p:bldP spid="32" grpId="1"/>
      <p:bldP spid="32" grpId="2"/>
      <p:bldP spid="33" grpId="0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005AE-CEBD-9F41-871E-9710F924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 v2 (in-place)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925FE-AC2A-EA4E-A6BF-A3BA6FF9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790D57-8BD3-8249-9EBF-B4264DE9A3C6}"/>
              </a:ext>
            </a:extLst>
          </p:cNvPr>
          <p:cNvSpPr txBox="1"/>
          <p:nvPr/>
        </p:nvSpPr>
        <p:spPr>
          <a:xfrm>
            <a:off x="452464" y="1747179"/>
            <a:ext cx="6091732" cy="203132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pivot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getPivot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getSmaller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quickSort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getBigger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(pivot, input))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 pivot +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0A2585-15FA-084F-8DDD-6E4ECC73275E}"/>
              </a:ext>
            </a:extLst>
          </p:cNvPr>
          <p:cNvSpPr txBox="1"/>
          <p:nvPr/>
        </p:nvSpPr>
        <p:spPr>
          <a:xfrm>
            <a:off x="367641" y="4075231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In-practice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0844C-3904-244C-A089-959D5B46ACDA}"/>
              </a:ext>
            </a:extLst>
          </p:cNvPr>
          <p:cNvSpPr txBox="1"/>
          <p:nvPr/>
        </p:nvSpPr>
        <p:spPr>
          <a:xfrm>
            <a:off x="3733237" y="4503434"/>
            <a:ext cx="236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+ 2T(n/2) otherwise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75E161-B3AE-DD46-97A7-FA842D4E8DF6}"/>
              </a:ext>
            </a:extLst>
          </p:cNvPr>
          <p:cNvSpPr txBox="1"/>
          <p:nvPr/>
        </p:nvSpPr>
        <p:spPr>
          <a:xfrm>
            <a:off x="2533208" y="4629881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13ACE117-C412-554E-9DAE-4BF07E4BF25D}"/>
              </a:ext>
            </a:extLst>
          </p:cNvPr>
          <p:cNvSpPr/>
          <p:nvPr/>
        </p:nvSpPr>
        <p:spPr>
          <a:xfrm>
            <a:off x="3263523" y="4516835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586BB2-7065-F148-B455-D983EAA2D953}"/>
              </a:ext>
            </a:extLst>
          </p:cNvPr>
          <p:cNvSpPr txBox="1"/>
          <p:nvPr/>
        </p:nvSpPr>
        <p:spPr>
          <a:xfrm>
            <a:off x="1849542" y="569084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8C0709-35AE-484E-924E-ACE1C960D934}"/>
              </a:ext>
            </a:extLst>
          </p:cNvPr>
          <p:cNvSpPr txBox="1"/>
          <p:nvPr/>
        </p:nvSpPr>
        <p:spPr>
          <a:xfrm>
            <a:off x="1864241" y="6225555"/>
            <a:ext cx="49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graphicFrame>
        <p:nvGraphicFramePr>
          <p:cNvPr id="48" name="Content Placeholder 6">
            <a:extLst>
              <a:ext uri="{FF2B5EF4-FFF2-40B4-BE49-F238E27FC236}">
                <a16:creationId xmlns:a16="http://schemas.microsoft.com/office/drawing/2014/main" id="{8D65E4D3-C83D-7741-B3B5-3288D37BBFBF}"/>
              </a:ext>
            </a:extLst>
          </p:cNvPr>
          <p:cNvGraphicFramePr>
            <a:graphicFrameLocks/>
          </p:cNvGraphicFramePr>
          <p:nvPr/>
        </p:nvGraphicFramePr>
        <p:xfrm>
          <a:off x="3522326" y="844992"/>
          <a:ext cx="8171530" cy="605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153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817153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0063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marL="74130" marR="74130" marT="37065" marB="3706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0063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74130" marR="74130" marT="37065" marB="370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6D487C80-DE50-9A4B-B65A-C9DF3E739657}"/>
              </a:ext>
            </a:extLst>
          </p:cNvPr>
          <p:cNvSpPr/>
          <p:nvPr/>
        </p:nvSpPr>
        <p:spPr>
          <a:xfrm>
            <a:off x="3535050" y="1147722"/>
            <a:ext cx="817643" cy="300638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C1BA9AF-93D7-DB49-9626-07F34F924E1A}"/>
              </a:ext>
            </a:extLst>
          </p:cNvPr>
          <p:cNvSpPr/>
          <p:nvPr/>
        </p:nvSpPr>
        <p:spPr>
          <a:xfrm>
            <a:off x="4369107" y="1147722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59E31BB-AD5A-154C-8E30-7F1AC2696832}"/>
              </a:ext>
            </a:extLst>
          </p:cNvPr>
          <p:cNvSpPr/>
          <p:nvPr/>
        </p:nvSpPr>
        <p:spPr>
          <a:xfrm>
            <a:off x="10921893" y="1127977"/>
            <a:ext cx="817643" cy="300638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627400-B76A-EB46-BC51-4D218D10C863}"/>
              </a:ext>
            </a:extLst>
          </p:cNvPr>
          <p:cNvSpPr/>
          <p:nvPr/>
        </p:nvSpPr>
        <p:spPr>
          <a:xfrm>
            <a:off x="5182722" y="1147722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F95AA19-4ABD-0E4F-A67B-0BBB9FFF2CF3}"/>
              </a:ext>
            </a:extLst>
          </p:cNvPr>
          <p:cNvSpPr/>
          <p:nvPr/>
        </p:nvSpPr>
        <p:spPr>
          <a:xfrm>
            <a:off x="10077625" y="1127977"/>
            <a:ext cx="817643" cy="300638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E1C8320-3086-EB4F-BEFB-45386FA374FF}"/>
              </a:ext>
            </a:extLst>
          </p:cNvPr>
          <p:cNvSpPr/>
          <p:nvPr/>
        </p:nvSpPr>
        <p:spPr>
          <a:xfrm>
            <a:off x="5972974" y="1127977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B3E1C9-1A50-E541-A1C2-3DCDE15D1728}"/>
              </a:ext>
            </a:extLst>
          </p:cNvPr>
          <p:cNvSpPr/>
          <p:nvPr/>
        </p:nvSpPr>
        <p:spPr>
          <a:xfrm>
            <a:off x="9237654" y="1150725"/>
            <a:ext cx="817643" cy="300638"/>
          </a:xfrm>
          <a:prstGeom prst="rect">
            <a:avLst/>
          </a:prstGeom>
          <a:solidFill>
            <a:srgbClr val="4C328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row: Down 29">
            <a:extLst>
              <a:ext uri="{FF2B5EF4-FFF2-40B4-BE49-F238E27FC236}">
                <a16:creationId xmlns:a16="http://schemas.microsoft.com/office/drawing/2014/main" id="{CA5705CF-D754-2343-9E24-1683458FC731}"/>
              </a:ext>
            </a:extLst>
          </p:cNvPr>
          <p:cNvSpPr/>
          <p:nvPr/>
        </p:nvSpPr>
        <p:spPr>
          <a:xfrm rot="10800000">
            <a:off x="8563569" y="1564302"/>
            <a:ext cx="287253" cy="528175"/>
          </a:xfrm>
          <a:prstGeom prst="down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Down 30">
            <a:extLst>
              <a:ext uri="{FF2B5EF4-FFF2-40B4-BE49-F238E27FC236}">
                <a16:creationId xmlns:a16="http://schemas.microsoft.com/office/drawing/2014/main" id="{225C557C-A921-B347-9774-671BC3D7D9E6}"/>
              </a:ext>
            </a:extLst>
          </p:cNvPr>
          <p:cNvSpPr/>
          <p:nvPr/>
        </p:nvSpPr>
        <p:spPr>
          <a:xfrm rot="10800000">
            <a:off x="9502848" y="1608022"/>
            <a:ext cx="287253" cy="528175"/>
          </a:xfrm>
          <a:prstGeom prst="down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C61B28F-9C9E-9A41-8D7E-20B1AC7EA67F}"/>
              </a:ext>
            </a:extLst>
          </p:cNvPr>
          <p:cNvSpPr/>
          <p:nvPr/>
        </p:nvSpPr>
        <p:spPr>
          <a:xfrm>
            <a:off x="6804518" y="1177405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C8B9FA1-9F8C-694E-AC9A-35CCED6E19FB}"/>
              </a:ext>
            </a:extLst>
          </p:cNvPr>
          <p:cNvSpPr/>
          <p:nvPr/>
        </p:nvSpPr>
        <p:spPr>
          <a:xfrm>
            <a:off x="7634885" y="1167426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D499EE6-DE3E-874F-A439-141C446648EF}"/>
              </a:ext>
            </a:extLst>
          </p:cNvPr>
          <p:cNvSpPr/>
          <p:nvPr/>
        </p:nvSpPr>
        <p:spPr>
          <a:xfrm>
            <a:off x="8442001" y="1158620"/>
            <a:ext cx="817643" cy="300638"/>
          </a:xfrm>
          <a:prstGeom prst="rect">
            <a:avLst/>
          </a:prstGeom>
          <a:solidFill>
            <a:srgbClr val="B6A47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C64742B8-2A65-1B43-BB17-2DC8767FCBEF}"/>
              </a:ext>
            </a:extLst>
          </p:cNvPr>
          <p:cNvSpPr/>
          <p:nvPr/>
        </p:nvSpPr>
        <p:spPr>
          <a:xfrm>
            <a:off x="3322535" y="3851488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CA7C02-FEEB-E544-AB8C-733CE8C72F98}"/>
              </a:ext>
            </a:extLst>
          </p:cNvPr>
          <p:cNvSpPr/>
          <p:nvPr/>
        </p:nvSpPr>
        <p:spPr>
          <a:xfrm>
            <a:off x="2565267" y="3999140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7C5866-707F-874F-B60E-9B3211B2408B}"/>
              </a:ext>
            </a:extLst>
          </p:cNvPr>
          <p:cNvSpPr txBox="1"/>
          <p:nvPr/>
        </p:nvSpPr>
        <p:spPr>
          <a:xfrm>
            <a:off x="3807357" y="3835027"/>
            <a:ext cx="21896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n + T(n - 1) otherwise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B3DD54-04E3-4948-B57E-5B0877CB5E20}"/>
              </a:ext>
            </a:extLst>
          </p:cNvPr>
          <p:cNvSpPr txBox="1"/>
          <p:nvPr/>
        </p:nvSpPr>
        <p:spPr>
          <a:xfrm>
            <a:off x="3733237" y="5215271"/>
            <a:ext cx="374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Just trust me</a:t>
            </a:r>
          </a:p>
        </p:txBody>
      </p:sp>
      <p:sp>
        <p:nvSpPr>
          <p:cNvPr id="32" name="Footer Placeholder 2">
            <a:extLst>
              <a:ext uri="{FF2B5EF4-FFF2-40B4-BE49-F238E27FC236}">
                <a16:creationId xmlns:a16="http://schemas.microsoft.com/office/drawing/2014/main" id="{75353D2A-BBE0-EA48-9489-D86ECE9C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DA71F2-2A58-F947-8EE0-695F43999896}"/>
                  </a:ext>
                </a:extLst>
              </p:cNvPr>
              <p:cNvSpPr txBox="1"/>
              <p:nvPr/>
            </p:nvSpPr>
            <p:spPr>
              <a:xfrm>
                <a:off x="6166956" y="4141476"/>
                <a:ext cx="8634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ADA71F2-2A58-F947-8EE0-695F43999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956" y="4141476"/>
                <a:ext cx="863441" cy="276999"/>
              </a:xfrm>
              <a:prstGeom prst="rect">
                <a:avLst/>
              </a:prstGeom>
              <a:blipFill>
                <a:blip r:embed="rId2"/>
                <a:stretch>
                  <a:fillRect l="-2899" t="-4348" r="-7246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966CB0D-98DE-1A4B-B125-B2E98BD2A36C}"/>
                  </a:ext>
                </a:extLst>
              </p:cNvPr>
              <p:cNvSpPr txBox="1"/>
              <p:nvPr/>
            </p:nvSpPr>
            <p:spPr>
              <a:xfrm>
                <a:off x="6166956" y="4877020"/>
                <a:ext cx="12682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966CB0D-98DE-1A4B-B125-B2E98BD2A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956" y="4877020"/>
                <a:ext cx="1268231" cy="276999"/>
              </a:xfrm>
              <a:prstGeom prst="rect">
                <a:avLst/>
              </a:prstGeom>
              <a:blipFill>
                <a:blip r:embed="rId3"/>
                <a:stretch>
                  <a:fillRect l="-2000" t="-4545" r="-6000" b="-3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8372E5-EA96-BA43-B2F9-2CF17E81887F}"/>
                  </a:ext>
                </a:extLst>
              </p:cNvPr>
              <p:cNvSpPr txBox="1"/>
              <p:nvPr/>
            </p:nvSpPr>
            <p:spPr>
              <a:xfrm>
                <a:off x="2526920" y="5229392"/>
                <a:ext cx="12682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68372E5-EA96-BA43-B2F9-2CF17E818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920" y="5229392"/>
                <a:ext cx="1268231" cy="276999"/>
              </a:xfrm>
              <a:prstGeom prst="rect">
                <a:avLst/>
              </a:prstGeom>
              <a:blipFill>
                <a:blip r:embed="rId4"/>
                <a:stretch>
                  <a:fillRect l="-990" r="-4950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687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B69B-CDB5-4A69-8001-62F2205B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645DB-728E-493A-8979-8F3ED5B3B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We’d really like to avoid hitting the worst case.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to getting a good running time, is always cutting the array (about) in half. </a:t>
            </a:r>
          </a:p>
          <a:p>
            <a:pPr marL="0" indent="0">
              <a:buNone/>
            </a:pPr>
            <a:r>
              <a:rPr lang="en-US" dirty="0"/>
              <a:t>How do we choose a good pivot?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Here are four options for finding a pivot. What are the tradeoffs?</a:t>
            </a:r>
          </a:p>
          <a:p>
            <a:pPr lvl="1"/>
            <a:r>
              <a:rPr lang="en-US" sz="2200" dirty="0"/>
              <a:t>Just take the first element</a:t>
            </a:r>
          </a:p>
          <a:p>
            <a:pPr lvl="1"/>
            <a:r>
              <a:rPr lang="en-US" sz="2200" dirty="0"/>
              <a:t>Take the median of the first, last, and middle element</a:t>
            </a:r>
          </a:p>
          <a:p>
            <a:pPr lvl="1"/>
            <a:r>
              <a:rPr lang="en-US" sz="2200" dirty="0"/>
              <a:t>Take the median of the full array</a:t>
            </a:r>
          </a:p>
          <a:p>
            <a:pPr lvl="1"/>
            <a:r>
              <a:rPr lang="en-US" sz="2200" dirty="0"/>
              <a:t>Pick a random element as a pivot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0A7A4-7AD4-4437-A8EE-2CE25848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CSE 373 19 su - Robbie Weber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2D789-ACE0-44B8-ABA2-10F9B726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74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1649-C59A-41C2-975F-E34C783F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Pivots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90C37F-175E-407B-B7D2-79FCADCF55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1463857"/>
                <a:ext cx="11187258" cy="5057170"/>
              </a:xfrm>
            </p:spPr>
            <p:txBody>
              <a:bodyPr>
                <a:normAutofit lnSpcReduction="10000"/>
              </a:bodyPr>
              <a:lstStyle/>
              <a:p>
                <a:pPr marL="285750" indent="-285750"/>
                <a:r>
                  <a:rPr lang="en-US" dirty="0"/>
                  <a:t>Just take the first element</a:t>
                </a:r>
              </a:p>
              <a:p>
                <a:pPr marL="459486" lvl="1" indent="-285750"/>
                <a:r>
                  <a:rPr lang="en-US" dirty="0"/>
                  <a:t>fast to find a pivot</a:t>
                </a:r>
              </a:p>
              <a:p>
                <a:pPr marL="459486" lvl="1" indent="-285750"/>
                <a:r>
                  <a:rPr lang="en-US" dirty="0"/>
                  <a:t>But (e.g.) nearly sorted lists get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behavior overall</a:t>
                </a:r>
              </a:p>
              <a:p>
                <a:pPr marL="285750" indent="-285750"/>
                <a:r>
                  <a:rPr lang="en-US" dirty="0"/>
                  <a:t>Take the median of the first, last, and middle element</a:t>
                </a:r>
              </a:p>
              <a:p>
                <a:pPr marL="459486" lvl="1" indent="-285750"/>
                <a:r>
                  <a:rPr lang="en-US" dirty="0"/>
                  <a:t>Guaranteed to not have the absolute smallest value.</a:t>
                </a:r>
              </a:p>
              <a:p>
                <a:pPr marL="459486" lvl="1" indent="-285750"/>
                <a:r>
                  <a:rPr lang="en-US" dirty="0"/>
                  <a:t>On real data, this works quite well…</a:t>
                </a:r>
              </a:p>
              <a:p>
                <a:pPr marL="459486" lvl="1" indent="-285750"/>
                <a:r>
                  <a:rPr lang="en-US" dirty="0"/>
                  <a:t>But worst case is still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/>
                <a:r>
                  <a:rPr lang="en-US" dirty="0"/>
                  <a:t>Take the median of the full array</a:t>
                </a:r>
              </a:p>
              <a:p>
                <a:pPr marL="459486" lvl="1" indent="-285750"/>
                <a:r>
                  <a:rPr lang="en-US" dirty="0"/>
                  <a:t>Can actually find the median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time (google </a:t>
                </a:r>
                <a:r>
                  <a:rPr lang="en-US" dirty="0" err="1"/>
                  <a:t>QuickSelect</a:t>
                </a:r>
                <a:r>
                  <a:rPr lang="en-US" dirty="0"/>
                  <a:t>). It’s </a:t>
                </a:r>
                <a:r>
                  <a:rPr lang="en-US" b="1" dirty="0"/>
                  <a:t>complicated.</a:t>
                </a:r>
              </a:p>
              <a:p>
                <a:pPr marL="459486" lvl="1" indent="-285750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even in the worst case….but the constant factors are </a:t>
                </a:r>
                <a:r>
                  <a:rPr lang="en-US" b="1" dirty="0"/>
                  <a:t>awful</a:t>
                </a:r>
                <a:r>
                  <a:rPr lang="en-US" dirty="0"/>
                  <a:t>. No one does quicksort this way.</a:t>
                </a:r>
              </a:p>
              <a:p>
                <a:pPr marL="285750" indent="-285750"/>
                <a:r>
                  <a:rPr lang="en-US" dirty="0"/>
                  <a:t>Pick a random element as a pivot </a:t>
                </a:r>
              </a:p>
              <a:p>
                <a:pPr marL="459486" lvl="1" indent="-285750"/>
                <a:r>
                  <a:rPr lang="en-US" dirty="0"/>
                  <a:t>somewhat slow constant factors</a:t>
                </a:r>
              </a:p>
              <a:p>
                <a:pPr marL="459486" lvl="1" indent="-285750"/>
                <a:r>
                  <a:rPr lang="en-US" dirty="0"/>
                  <a:t>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running time with probability at least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1−1/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459486" lvl="1" indent="-285750"/>
                <a:r>
                  <a:rPr lang="en-US" dirty="0"/>
                  <a:t>“adversaries” can’t make it more likely that we hit the worst case.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990C37F-175E-407B-B7D2-79FCADCF55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1463857"/>
                <a:ext cx="11187258" cy="5057170"/>
              </a:xfrm>
              <a:blipFill>
                <a:blip r:embed="rId2"/>
                <a:stretch>
                  <a:fillRect t="-2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B14BA-B295-4E4E-BEF2-1C5C9C43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CSE 373 19 su - Robbie Weber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CCB61F-82D9-4EF5-9E8C-0346480F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477286-E88B-47D8-9D52-184355024BFD}"/>
              </a:ext>
            </a:extLst>
          </p:cNvPr>
          <p:cNvSpPr txBox="1"/>
          <p:nvPr/>
        </p:nvSpPr>
        <p:spPr>
          <a:xfrm>
            <a:off x="7945120" y="2448560"/>
            <a:ext cx="3671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Median of three is a common choice in practice</a:t>
            </a:r>
          </a:p>
        </p:txBody>
      </p:sp>
    </p:spTree>
    <p:extLst>
      <p:ext uri="{BB962C8B-B14F-4D97-AF65-F5344CB8AC3E}">
        <p14:creationId xmlns:p14="http://schemas.microsoft.com/office/powerpoint/2010/main" val="20097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0E1B8-85F2-C746-9080-CA74CDEC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533439-372F-E94D-839E-4AD2741E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8BC97-0DB9-C94D-A7D6-1E6F3507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20 SP – champion &amp; Chun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3FE672-F6E5-B044-9D3E-A8425BA03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1042"/>
              </p:ext>
            </p:extLst>
          </p:nvPr>
        </p:nvGraphicFramePr>
        <p:xfrm>
          <a:off x="575239" y="1914204"/>
          <a:ext cx="6773335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304">
                  <a:extLst>
                    <a:ext uri="{9D8B030D-6E8A-4147-A177-3AD203B41FA5}">
                      <a16:colId xmlns:a16="http://schemas.microsoft.com/office/drawing/2014/main" val="3023887419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11403867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3447760477"/>
                    </a:ext>
                  </a:extLst>
                </a:gridCol>
                <a:gridCol w="1224643">
                  <a:extLst>
                    <a:ext uri="{9D8B030D-6E8A-4147-A177-3AD203B41FA5}">
                      <a16:colId xmlns:a16="http://schemas.microsoft.com/office/drawing/2014/main" val="4003914647"/>
                    </a:ext>
                  </a:extLst>
                </a:gridCol>
                <a:gridCol w="931445">
                  <a:extLst>
                    <a:ext uri="{9D8B030D-6E8A-4147-A177-3AD203B41FA5}">
                      <a16:colId xmlns:a16="http://schemas.microsoft.com/office/drawing/2014/main" val="2559130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Best-Case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Worst-Case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Space /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68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Selection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441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Insertion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Θ</a:t>
                      </a:r>
                      <a:r>
                        <a:rPr lang="en-US" dirty="0"/>
                        <a:t>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1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Heap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Θ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2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In-Place Heap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86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Merge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(n)* optimized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85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Quick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497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In-place quick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Θ</a:t>
                      </a:r>
                      <a:r>
                        <a:rPr lang="en-US" dirty="0"/>
                        <a:t>(</a:t>
                      </a:r>
                      <a:r>
                        <a:rPr lang="en-US" dirty="0" err="1"/>
                        <a:t>nlogn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(n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Θ</a:t>
                      </a:r>
                      <a:r>
                        <a:rPr lang="en-US" dirty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349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C33044B-ED59-DA4C-A387-E3F8F700F464}"/>
              </a:ext>
            </a:extLst>
          </p:cNvPr>
          <p:cNvSpPr txBox="1"/>
          <p:nvPr/>
        </p:nvSpPr>
        <p:spPr>
          <a:xfrm>
            <a:off x="7560844" y="1914204"/>
            <a:ext cx="42501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does Java do?</a:t>
            </a:r>
          </a:p>
          <a:p>
            <a:r>
              <a:rPr lang="en-US" sz="2000" dirty="0"/>
              <a:t>For Objects – merge sort</a:t>
            </a:r>
          </a:p>
          <a:p>
            <a:endParaRPr lang="en-US" sz="2000" dirty="0"/>
          </a:p>
          <a:p>
            <a:r>
              <a:rPr lang="en-US" sz="2000" dirty="0"/>
              <a:t>For primitives – Dual Pivot Quick Sort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array is “reasonably short” (fewer than 48 elements) uses Insertion Sort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37F4C3-02C9-3E49-BA3E-E9AE0FA0E212}"/>
              </a:ext>
            </a:extLst>
          </p:cNvPr>
          <p:cNvSpPr/>
          <p:nvPr/>
        </p:nvSpPr>
        <p:spPr>
          <a:xfrm>
            <a:off x="0" y="6312230"/>
            <a:ext cx="5385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https://www.toptal.com/developers/sorting-algorithms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9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DF0-49D4-CB48-871B-3A8C0F71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4036F-9BC1-C541-A58F-C04C74B3D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P4 due today</a:t>
            </a:r>
          </a:p>
          <a:p>
            <a:r>
              <a:rPr lang="en-US" dirty="0"/>
              <a:t>P5 out later today</a:t>
            </a:r>
          </a:p>
          <a:p>
            <a:r>
              <a:rPr lang="en-US" dirty="0"/>
              <a:t>Exercise 5 due on Friday</a:t>
            </a:r>
          </a:p>
          <a:p>
            <a:r>
              <a:rPr lang="en-US" dirty="0"/>
              <a:t>Exercise 6 out on Friday</a:t>
            </a:r>
          </a:p>
          <a:p>
            <a:r>
              <a:rPr lang="en-US" dirty="0"/>
              <a:t>Midterm 2 topics coming on Friday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14D70-24A7-DE4C-9572-6AE2AF5D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F6432-ADD5-4143-8D61-2B405848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20 SP – champion &amp; Chun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60DC-7DD1-475C-8857-2356256B1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3: 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7EF3-2D97-4870-9C3B-DD02B66C1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Divide your work into smaller pieces recursively</a:t>
            </a:r>
          </a:p>
          <a:p>
            <a:pPr lvl="1"/>
            <a:r>
              <a:rPr lang="en-US" dirty="0"/>
              <a:t>Pieces should be smaller versions of the larger problem</a:t>
            </a:r>
          </a:p>
          <a:p>
            <a:r>
              <a:rPr lang="en-US" dirty="0"/>
              <a:t>2. Conquer the individual pieces</a:t>
            </a:r>
          </a:p>
          <a:p>
            <a:pPr lvl="1"/>
            <a:r>
              <a:rPr lang="en-US" dirty="0"/>
              <a:t>Recursion!</a:t>
            </a:r>
          </a:p>
          <a:p>
            <a:pPr lvl="1"/>
            <a:r>
              <a:rPr lang="en-US" dirty="0"/>
              <a:t>Until you hit the base case</a:t>
            </a:r>
          </a:p>
          <a:p>
            <a:r>
              <a:rPr lang="en-US" dirty="0"/>
              <a:t>3. Combine the results of your recursive calls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5E19A-95C0-49D6-A87F-1D16F9C4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CSE 373 19 su - </a:t>
            </a:r>
            <a:r>
              <a:rPr lang="es-ES" dirty="0" err="1"/>
              <a:t>Robbie</a:t>
            </a:r>
            <a:r>
              <a:rPr lang="es-ES" dirty="0"/>
              <a:t> Weber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13A4F-6E02-4448-9CB9-31819E92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0F2C6E-15E2-4610-BA73-B9EF62BEEACC}"/>
              </a:ext>
            </a:extLst>
          </p:cNvPr>
          <p:cNvSpPr txBox="1"/>
          <p:nvPr/>
        </p:nvSpPr>
        <p:spPr>
          <a:xfrm>
            <a:off x="692197" y="3892334"/>
            <a:ext cx="4480714" cy="181588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divideAndConquer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(small enough to solve)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conquer, solve, return results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divide input into a smaller pieces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recurse on smaller piece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combine results and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33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7CFA-F5E4-4AF0-A192-7088474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05C7B-69F2-40E0-8033-AFD4339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187AD-AD67-4065-B972-B3FCD8477816}"/>
              </a:ext>
            </a:extLst>
          </p:cNvPr>
          <p:cNvSpPr/>
          <p:nvPr/>
        </p:nvSpPr>
        <p:spPr>
          <a:xfrm>
            <a:off x="6679088" y="401277"/>
            <a:ext cx="521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https://www.youtube.com/watch?v=XaqR3G_NVoo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8B984-31D8-457C-A225-F6688A1F80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6165" y="1425952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8E1364-6594-4321-81E9-E31ACFC907E3}"/>
              </a:ext>
            </a:extLst>
          </p:cNvPr>
          <p:cNvSpPr txBox="1"/>
          <p:nvPr/>
        </p:nvSpPr>
        <p:spPr>
          <a:xfrm>
            <a:off x="329609" y="142595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Divide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78FB6CDE-E90A-4DA2-BFF8-13E3B6148CC6}"/>
              </a:ext>
            </a:extLst>
          </p:cNvPr>
          <p:cNvGraphicFramePr>
            <a:graphicFrameLocks/>
          </p:cNvGraphicFramePr>
          <p:nvPr/>
        </p:nvGraphicFramePr>
        <p:xfrm>
          <a:off x="509709" y="2323263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82347A2-3207-43E3-89D0-EE3912B5C305}"/>
              </a:ext>
            </a:extLst>
          </p:cNvPr>
          <p:cNvGraphicFramePr>
            <a:graphicFrameLocks/>
          </p:cNvGraphicFramePr>
          <p:nvPr/>
        </p:nvGraphicFramePr>
        <p:xfrm>
          <a:off x="6576925" y="228561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100F61E7-ADAD-4FBA-892F-51EE0BC098F9}"/>
              </a:ext>
            </a:extLst>
          </p:cNvPr>
          <p:cNvGraphicFramePr>
            <a:graphicFrameLocks/>
          </p:cNvGraphicFramePr>
          <p:nvPr/>
        </p:nvGraphicFramePr>
        <p:xfrm>
          <a:off x="509710" y="495626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8A9A7C2C-E4E7-4044-9983-45BC24348B3E}"/>
              </a:ext>
            </a:extLst>
          </p:cNvPr>
          <p:cNvGraphicFramePr>
            <a:graphicFrameLocks/>
          </p:cNvGraphicFramePr>
          <p:nvPr/>
        </p:nvGraphicFramePr>
        <p:xfrm>
          <a:off x="6722663" y="4944580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ECBAF41D-1C61-4994-B38C-02A6CCF9595D}"/>
              </a:ext>
            </a:extLst>
          </p:cNvPr>
          <p:cNvGraphicFramePr>
            <a:graphicFrameLocks/>
          </p:cNvGraphicFramePr>
          <p:nvPr/>
        </p:nvGraphicFramePr>
        <p:xfrm>
          <a:off x="1134638" y="581593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A251D6E-503E-45BB-8BD9-8C1BD2D14854}"/>
              </a:ext>
            </a:extLst>
          </p:cNvPr>
          <p:cNvSpPr txBox="1"/>
          <p:nvPr/>
        </p:nvSpPr>
        <p:spPr>
          <a:xfrm>
            <a:off x="358461" y="4653616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Combine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51B5C08-6070-4763-AF6A-3F152C4464E4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5615076" y="2167632"/>
            <a:ext cx="480924" cy="415318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75E889-2AD1-4664-A900-863ED52F1CA6}"/>
              </a:ext>
            </a:extLst>
          </p:cNvPr>
          <p:cNvCxnSpPr>
            <a:cxnSpLocks/>
          </p:cNvCxnSpPr>
          <p:nvPr/>
        </p:nvCxnSpPr>
        <p:spPr>
          <a:xfrm>
            <a:off x="6117266" y="2188898"/>
            <a:ext cx="422635" cy="367922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95BBDDF-DD25-4DA2-81E7-A40BAB6F848C}"/>
              </a:ext>
            </a:extLst>
          </p:cNvPr>
          <p:cNvCxnSpPr>
            <a:cxnSpLocks/>
          </p:cNvCxnSpPr>
          <p:nvPr/>
        </p:nvCxnSpPr>
        <p:spPr>
          <a:xfrm>
            <a:off x="5549545" y="5691584"/>
            <a:ext cx="494488" cy="316737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079924-DE0C-4B93-8068-BF2A6A06176A}"/>
              </a:ext>
            </a:extLst>
          </p:cNvPr>
          <p:cNvCxnSpPr>
            <a:cxnSpLocks/>
          </p:cNvCxnSpPr>
          <p:nvPr/>
        </p:nvCxnSpPr>
        <p:spPr>
          <a:xfrm flipH="1">
            <a:off x="6314607" y="5679898"/>
            <a:ext cx="408056" cy="323785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8AD7FFE-E68F-4173-9AE0-BF2C968E4F39}"/>
              </a:ext>
            </a:extLst>
          </p:cNvPr>
          <p:cNvSpPr txBox="1"/>
          <p:nvPr/>
        </p:nvSpPr>
        <p:spPr>
          <a:xfrm>
            <a:off x="575239" y="3429000"/>
            <a:ext cx="1110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Sort the pieces through the magic of recursion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04F0A1-D8A2-4951-B05A-243CE75CC5FF}"/>
              </a:ext>
            </a:extLst>
          </p:cNvPr>
          <p:cNvSpPr txBox="1"/>
          <p:nvPr/>
        </p:nvSpPr>
        <p:spPr>
          <a:xfrm>
            <a:off x="6770368" y="3429000"/>
            <a:ext cx="127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magic</a:t>
            </a: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28D43AB9-7DC0-F342-8563-523CD00D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7CFA-F5E4-4AF0-A192-7088474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Divide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05C7B-69F2-40E0-8033-AFD4339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558B984-31D8-457C-A225-F6688A1F803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56165" y="1425952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8E1364-6594-4321-81E9-E31ACFC907E3}"/>
              </a:ext>
            </a:extLst>
          </p:cNvPr>
          <p:cNvSpPr txBox="1"/>
          <p:nvPr/>
        </p:nvSpPr>
        <p:spPr>
          <a:xfrm>
            <a:off x="329609" y="1425952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Divide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78FB6CDE-E90A-4DA2-BFF8-13E3B6148CC6}"/>
              </a:ext>
            </a:extLst>
          </p:cNvPr>
          <p:cNvGraphicFramePr>
            <a:graphicFrameLocks/>
          </p:cNvGraphicFramePr>
          <p:nvPr/>
        </p:nvGraphicFramePr>
        <p:xfrm>
          <a:off x="509709" y="2323263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82347A2-3207-43E3-89D0-EE3912B5C305}"/>
              </a:ext>
            </a:extLst>
          </p:cNvPr>
          <p:cNvGraphicFramePr>
            <a:graphicFrameLocks/>
          </p:cNvGraphicFramePr>
          <p:nvPr/>
        </p:nvGraphicFramePr>
        <p:xfrm>
          <a:off x="6576925" y="2285616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51B5C08-6070-4763-AF6A-3F152C4464E4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5615076" y="2167632"/>
            <a:ext cx="480924" cy="415318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75E889-2AD1-4664-A900-863ED52F1CA6}"/>
              </a:ext>
            </a:extLst>
          </p:cNvPr>
          <p:cNvCxnSpPr>
            <a:cxnSpLocks/>
          </p:cNvCxnSpPr>
          <p:nvPr/>
        </p:nvCxnSpPr>
        <p:spPr>
          <a:xfrm>
            <a:off x="6117266" y="2188898"/>
            <a:ext cx="422635" cy="367922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28D43AB9-7DC0-F342-8563-523CD00D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  <p:graphicFrame>
        <p:nvGraphicFramePr>
          <p:cNvPr id="18" name="Content Placeholder 6">
            <a:extLst>
              <a:ext uri="{FF2B5EF4-FFF2-40B4-BE49-F238E27FC236}">
                <a16:creationId xmlns:a16="http://schemas.microsoft.com/office/drawing/2014/main" id="{51F99090-F09D-5249-B15B-CC7ABF73AC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510161"/>
              </p:ext>
            </p:extLst>
          </p:nvPr>
        </p:nvGraphicFramePr>
        <p:xfrm>
          <a:off x="688181" y="5902619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CC6A3528-5847-724C-A186-014979432A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77735"/>
              </p:ext>
            </p:extLst>
          </p:nvPr>
        </p:nvGraphicFramePr>
        <p:xfrm>
          <a:off x="539461" y="408195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3" name="Content Placeholder 6">
            <a:extLst>
              <a:ext uri="{FF2B5EF4-FFF2-40B4-BE49-F238E27FC236}">
                <a16:creationId xmlns:a16="http://schemas.microsoft.com/office/drawing/2014/main" id="{FBA34B61-706C-854A-A1DD-B13124632B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606875"/>
              </p:ext>
            </p:extLst>
          </p:nvPr>
        </p:nvGraphicFramePr>
        <p:xfrm>
          <a:off x="2013371" y="4105251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9CD12B22-D233-2041-AFF4-2B1D420402D0}"/>
              </a:ext>
            </a:extLst>
          </p:cNvPr>
          <p:cNvSpPr txBox="1"/>
          <p:nvPr/>
        </p:nvSpPr>
        <p:spPr>
          <a:xfrm>
            <a:off x="410195" y="3281662"/>
            <a:ext cx="2025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Base case – list of 1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E91001F-D183-F744-953C-51FD7EA5C768}"/>
              </a:ext>
            </a:extLst>
          </p:cNvPr>
          <p:cNvCxnSpPr>
            <a:cxnSpLocks/>
          </p:cNvCxnSpPr>
          <p:nvPr/>
        </p:nvCxnSpPr>
        <p:spPr>
          <a:xfrm flipH="1">
            <a:off x="1215224" y="3769139"/>
            <a:ext cx="480924" cy="415318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02BAB0-5FD3-E246-B60D-8D776393C925}"/>
              </a:ext>
            </a:extLst>
          </p:cNvPr>
          <p:cNvCxnSpPr>
            <a:cxnSpLocks/>
          </p:cNvCxnSpPr>
          <p:nvPr/>
        </p:nvCxnSpPr>
        <p:spPr>
          <a:xfrm>
            <a:off x="1809936" y="3788295"/>
            <a:ext cx="422635" cy="367922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Content Placeholder 6">
            <a:extLst>
              <a:ext uri="{FF2B5EF4-FFF2-40B4-BE49-F238E27FC236}">
                <a16:creationId xmlns:a16="http://schemas.microsoft.com/office/drawing/2014/main" id="{394E05E4-D340-2D4F-BE88-81863A9827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482019"/>
              </p:ext>
            </p:extLst>
          </p:nvPr>
        </p:nvGraphicFramePr>
        <p:xfrm>
          <a:off x="3360025" y="4082963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30" name="Content Placeholder 6">
            <a:extLst>
              <a:ext uri="{FF2B5EF4-FFF2-40B4-BE49-F238E27FC236}">
                <a16:creationId xmlns:a16="http://schemas.microsoft.com/office/drawing/2014/main" id="{D051E6AF-7C97-CC40-A617-0540F5D00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95362"/>
              </p:ext>
            </p:extLst>
          </p:nvPr>
        </p:nvGraphicFramePr>
        <p:xfrm>
          <a:off x="4833935" y="410626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78C88F0-026C-3944-AAE9-FA5931C6D243}"/>
              </a:ext>
            </a:extLst>
          </p:cNvPr>
          <p:cNvCxnSpPr>
            <a:cxnSpLocks/>
          </p:cNvCxnSpPr>
          <p:nvPr/>
        </p:nvCxnSpPr>
        <p:spPr>
          <a:xfrm flipH="1">
            <a:off x="4035788" y="3770150"/>
            <a:ext cx="480924" cy="415318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8451004-2024-4543-9827-0F5D3086CC56}"/>
              </a:ext>
            </a:extLst>
          </p:cNvPr>
          <p:cNvCxnSpPr>
            <a:cxnSpLocks/>
          </p:cNvCxnSpPr>
          <p:nvPr/>
        </p:nvCxnSpPr>
        <p:spPr>
          <a:xfrm>
            <a:off x="4630500" y="3789306"/>
            <a:ext cx="422635" cy="367922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Content Placeholder 6">
            <a:extLst>
              <a:ext uri="{FF2B5EF4-FFF2-40B4-BE49-F238E27FC236}">
                <a16:creationId xmlns:a16="http://schemas.microsoft.com/office/drawing/2014/main" id="{E2D221A6-69AF-4841-A8BF-8F8AE8BB1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722735"/>
              </p:ext>
            </p:extLst>
          </p:nvPr>
        </p:nvGraphicFramePr>
        <p:xfrm>
          <a:off x="6173817" y="4096939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D21CAD5-0876-F745-8E38-505354886129}"/>
              </a:ext>
            </a:extLst>
          </p:cNvPr>
          <p:cNvCxnSpPr>
            <a:cxnSpLocks/>
          </p:cNvCxnSpPr>
          <p:nvPr/>
        </p:nvCxnSpPr>
        <p:spPr>
          <a:xfrm>
            <a:off x="5519078" y="3364142"/>
            <a:ext cx="1007678" cy="770444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E86CD21-65DB-CA45-BF0C-E16FB6DDF64D}"/>
              </a:ext>
            </a:extLst>
          </p:cNvPr>
          <p:cNvSpPr txBox="1"/>
          <p:nvPr/>
        </p:nvSpPr>
        <p:spPr>
          <a:xfrm>
            <a:off x="486081" y="5005443"/>
            <a:ext cx="413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Recombine sorted lists, maintaining sort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DA53087-D0A1-254E-ACBC-F4CA54311368}"/>
              </a:ext>
            </a:extLst>
          </p:cNvPr>
          <p:cNvCxnSpPr>
            <a:cxnSpLocks/>
          </p:cNvCxnSpPr>
          <p:nvPr/>
        </p:nvCxnSpPr>
        <p:spPr>
          <a:xfrm>
            <a:off x="921052" y="5533287"/>
            <a:ext cx="534634" cy="362261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C9CDD95-C505-7946-AF6C-A20B0BFEE2B7}"/>
              </a:ext>
            </a:extLst>
          </p:cNvPr>
          <p:cNvCxnSpPr>
            <a:cxnSpLocks/>
          </p:cNvCxnSpPr>
          <p:nvPr/>
        </p:nvCxnSpPr>
        <p:spPr>
          <a:xfrm flipH="1">
            <a:off x="1949150" y="5515026"/>
            <a:ext cx="480923" cy="362261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ontent Placeholder 6">
            <a:extLst>
              <a:ext uri="{FF2B5EF4-FFF2-40B4-BE49-F238E27FC236}">
                <a16:creationId xmlns:a16="http://schemas.microsoft.com/office/drawing/2014/main" id="{8463810E-C56E-C941-87AD-BDA1722C5B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734690"/>
              </p:ext>
            </p:extLst>
          </p:nvPr>
        </p:nvGraphicFramePr>
        <p:xfrm>
          <a:off x="3037201" y="5863011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BF3EE8D-B282-1543-B523-8F0B4BE9FA66}"/>
              </a:ext>
            </a:extLst>
          </p:cNvPr>
          <p:cNvCxnSpPr>
            <a:cxnSpLocks/>
          </p:cNvCxnSpPr>
          <p:nvPr/>
        </p:nvCxnSpPr>
        <p:spPr>
          <a:xfrm>
            <a:off x="3270072" y="5493679"/>
            <a:ext cx="534634" cy="362261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71004E4-211B-C74D-88F9-EE2EF44187E3}"/>
              </a:ext>
            </a:extLst>
          </p:cNvPr>
          <p:cNvCxnSpPr>
            <a:cxnSpLocks/>
          </p:cNvCxnSpPr>
          <p:nvPr/>
        </p:nvCxnSpPr>
        <p:spPr>
          <a:xfrm flipH="1">
            <a:off x="4298170" y="5475418"/>
            <a:ext cx="480923" cy="362261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5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7CFA-F5E4-4AF0-A192-7088474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Combine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05C7B-69F2-40E0-8033-AFD4339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100F61E7-ADAD-4FBA-892F-51EE0BC09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140230"/>
              </p:ext>
            </p:extLst>
          </p:nvPr>
        </p:nvGraphicFramePr>
        <p:xfrm>
          <a:off x="425526" y="1821103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8A9A7C2C-E4E7-4044-9983-45BC24348B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907275"/>
              </p:ext>
            </p:extLst>
          </p:nvPr>
        </p:nvGraphicFramePr>
        <p:xfrm>
          <a:off x="6638479" y="1809417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1A251D6E-503E-45BB-8BD9-8C1BD2D14854}"/>
              </a:ext>
            </a:extLst>
          </p:cNvPr>
          <p:cNvSpPr txBox="1"/>
          <p:nvPr/>
        </p:nvSpPr>
        <p:spPr>
          <a:xfrm>
            <a:off x="425526" y="1440085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Combine</a:t>
            </a:r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28D43AB9-7DC0-F342-8563-523CD00D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  <p:graphicFrame>
        <p:nvGraphicFramePr>
          <p:cNvPr id="48" name="Content Placeholder 6">
            <a:extLst>
              <a:ext uri="{FF2B5EF4-FFF2-40B4-BE49-F238E27FC236}">
                <a16:creationId xmlns:a16="http://schemas.microsoft.com/office/drawing/2014/main" id="{566FD8E4-E627-9841-BA4C-24D22B3106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804986"/>
              </p:ext>
            </p:extLst>
          </p:nvPr>
        </p:nvGraphicFramePr>
        <p:xfrm>
          <a:off x="1034157" y="3317663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49" name="Up Arrow 48">
            <a:extLst>
              <a:ext uri="{FF2B5EF4-FFF2-40B4-BE49-F238E27FC236}">
                <a16:creationId xmlns:a16="http://schemas.microsoft.com/office/drawing/2014/main" id="{537E45D9-EE5B-9E40-9C32-3E8975742AE5}"/>
              </a:ext>
            </a:extLst>
          </p:cNvPr>
          <p:cNvSpPr/>
          <p:nvPr/>
        </p:nvSpPr>
        <p:spPr>
          <a:xfrm>
            <a:off x="836677" y="2608847"/>
            <a:ext cx="197480" cy="413084"/>
          </a:xfrm>
          <a:prstGeom prst="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>
            <a:extLst>
              <a:ext uri="{FF2B5EF4-FFF2-40B4-BE49-F238E27FC236}">
                <a16:creationId xmlns:a16="http://schemas.microsoft.com/office/drawing/2014/main" id="{9B76AE10-4F93-3543-A89D-1E3148E2D487}"/>
              </a:ext>
            </a:extLst>
          </p:cNvPr>
          <p:cNvSpPr/>
          <p:nvPr/>
        </p:nvSpPr>
        <p:spPr>
          <a:xfrm>
            <a:off x="7066547" y="2608847"/>
            <a:ext cx="197480" cy="413084"/>
          </a:xfrm>
          <a:prstGeom prst="upArrow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A8E674-639A-744F-8B47-A098FC65B6F5}"/>
              </a:ext>
            </a:extLst>
          </p:cNvPr>
          <p:cNvSpPr txBox="1"/>
          <p:nvPr/>
        </p:nvSpPr>
        <p:spPr>
          <a:xfrm>
            <a:off x="1358634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9D69B6C-6A64-A643-B88A-23FF4C0B602E}"/>
              </a:ext>
            </a:extLst>
          </p:cNvPr>
          <p:cNvSpPr txBox="1"/>
          <p:nvPr/>
        </p:nvSpPr>
        <p:spPr>
          <a:xfrm>
            <a:off x="2393350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994B4B4-3235-E441-97A9-B87FC9FC0591}"/>
              </a:ext>
            </a:extLst>
          </p:cNvPr>
          <p:cNvSpPr txBox="1"/>
          <p:nvPr/>
        </p:nvSpPr>
        <p:spPr>
          <a:xfrm>
            <a:off x="3403965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DA172E2-AA60-E245-9BD7-B6B569E08925}"/>
              </a:ext>
            </a:extLst>
          </p:cNvPr>
          <p:cNvSpPr txBox="1"/>
          <p:nvPr/>
        </p:nvSpPr>
        <p:spPr>
          <a:xfrm>
            <a:off x="4398538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EA95E8-5F00-6A40-9480-2A3967C9F717}"/>
              </a:ext>
            </a:extLst>
          </p:cNvPr>
          <p:cNvSpPr txBox="1"/>
          <p:nvPr/>
        </p:nvSpPr>
        <p:spPr>
          <a:xfrm>
            <a:off x="5425195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D4AD7D-E4F3-4A47-998A-912F53C872C3}"/>
              </a:ext>
            </a:extLst>
          </p:cNvPr>
          <p:cNvSpPr txBox="1"/>
          <p:nvPr/>
        </p:nvSpPr>
        <p:spPr>
          <a:xfrm>
            <a:off x="6427751" y="36979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1FD123-56FC-EC47-A4ED-45E38A4FDD66}"/>
              </a:ext>
            </a:extLst>
          </p:cNvPr>
          <p:cNvSpPr txBox="1"/>
          <p:nvPr/>
        </p:nvSpPr>
        <p:spPr>
          <a:xfrm>
            <a:off x="7394720" y="36979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4C2F01-CF73-5E4A-B8F9-438B07E39C8C}"/>
              </a:ext>
            </a:extLst>
          </p:cNvPr>
          <p:cNvSpPr txBox="1"/>
          <p:nvPr/>
        </p:nvSpPr>
        <p:spPr>
          <a:xfrm>
            <a:off x="8392872" y="36979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FA6EF7-B636-644E-8F10-73BE7C46FDB8}"/>
              </a:ext>
            </a:extLst>
          </p:cNvPr>
          <p:cNvSpPr txBox="1"/>
          <p:nvPr/>
        </p:nvSpPr>
        <p:spPr>
          <a:xfrm>
            <a:off x="9412362" y="3697913"/>
            <a:ext cx="46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F675F07-6D69-6249-8422-17660D9E5000}"/>
              </a:ext>
            </a:extLst>
          </p:cNvPr>
          <p:cNvSpPr txBox="1"/>
          <p:nvPr/>
        </p:nvSpPr>
        <p:spPr>
          <a:xfrm>
            <a:off x="10430144" y="369791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0776D4-3FE4-AE4B-97AF-B20F0BC31E47}"/>
              </a:ext>
            </a:extLst>
          </p:cNvPr>
          <p:cNvSpPr txBox="1"/>
          <p:nvPr/>
        </p:nvSpPr>
        <p:spPr>
          <a:xfrm>
            <a:off x="575239" y="4567159"/>
            <a:ext cx="10491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Recombination step compares two sorted arrays and combines them to maintain sorted order</a:t>
            </a:r>
          </a:p>
          <a:p>
            <a:r>
              <a:rPr lang="en-US" dirty="0"/>
              <a:t>   Starting at the front of each list two values are compared to decide which is smallest </a:t>
            </a:r>
          </a:p>
          <a:p>
            <a:r>
              <a:rPr lang="en-US" dirty="0"/>
              <a:t>   Smallest is added to combined array</a:t>
            </a:r>
          </a:p>
          <a:p>
            <a:r>
              <a:rPr lang="en-US" dirty="0"/>
              <a:t>   Pointer to “front” of smaller array who's value was just chosen is updated to consider next value</a:t>
            </a:r>
          </a:p>
          <a:p>
            <a:r>
              <a:rPr lang="en-US" dirty="0"/>
              <a:t>   Repeat until all values from smaller arrays are added to combined array</a:t>
            </a:r>
          </a:p>
        </p:txBody>
      </p:sp>
    </p:spTree>
    <p:extLst>
      <p:ext uri="{BB962C8B-B14F-4D97-AF65-F5344CB8AC3E}">
        <p14:creationId xmlns:p14="http://schemas.microsoft.com/office/powerpoint/2010/main" val="104900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151 0 " pathEditMode="relative" ptsTypes="AA">
                                      <p:cBhvr>
                                        <p:cTn id="1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864 0 " pathEditMode="relative" ptsTypes="AA">
                                      <p:cBhvr>
                                        <p:cTn id="2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51 -3.7037E-7 L 0.16237 -0.002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37 -0.00255 L 0.23581 3.33333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8 -1.11111E-6 L 0.33203 -0.0013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3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5 3.33333E-6 L 0.16407 -0.002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0" grpId="2" animBg="1"/>
      <p:bldP spid="50" grpId="3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F495-9E14-4122-A0ED-C7A1ADA68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</p:spPr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93FD1-A746-4AB4-A204-7F7DD96F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1670" y="6521027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52EB5-0A41-45B7-B5EE-8E116BAB5D86}"/>
              </a:ext>
            </a:extLst>
          </p:cNvPr>
          <p:cNvSpPr txBox="1"/>
          <p:nvPr/>
        </p:nvSpPr>
        <p:spPr>
          <a:xfrm>
            <a:off x="273254" y="1613118"/>
            <a:ext cx="5339923" cy="181588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(input)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(new [0, ..., mid])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(new [mid + 1, ...])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merge(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smallerHalf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largerHalf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174B43-31A6-47E5-AFAB-F079B8BEE0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56124" y="222121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E403E739-CDCE-44DE-9C10-42F935C23931}"/>
              </a:ext>
            </a:extLst>
          </p:cNvPr>
          <p:cNvGraphicFramePr>
            <a:graphicFrameLocks/>
          </p:cNvGraphicFramePr>
          <p:nvPr/>
        </p:nvGraphicFramePr>
        <p:xfrm>
          <a:off x="6408023" y="1033826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F0EBC669-74E3-4148-BD3C-5E41E9A768EC}"/>
              </a:ext>
            </a:extLst>
          </p:cNvPr>
          <p:cNvGraphicFramePr>
            <a:graphicFrameLocks/>
          </p:cNvGraphicFramePr>
          <p:nvPr/>
        </p:nvGraphicFramePr>
        <p:xfrm>
          <a:off x="8765561" y="1033826"/>
          <a:ext cx="30239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EC86ED36-5120-4DD4-AEF6-CB9B1D388906}"/>
              </a:ext>
            </a:extLst>
          </p:cNvPr>
          <p:cNvGraphicFramePr>
            <a:graphicFrameLocks/>
          </p:cNvGraphicFramePr>
          <p:nvPr/>
        </p:nvGraphicFramePr>
        <p:xfrm>
          <a:off x="6229012" y="191903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EACA4B13-CCF5-4176-B7AC-B978DFDEFDF5}"/>
              </a:ext>
            </a:extLst>
          </p:cNvPr>
          <p:cNvGraphicFramePr>
            <a:graphicFrameLocks/>
          </p:cNvGraphicFramePr>
          <p:nvPr/>
        </p:nvGraphicFramePr>
        <p:xfrm>
          <a:off x="7528258" y="1900404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73FCC405-1093-4F4A-93E0-9157BF5C2969}"/>
              </a:ext>
            </a:extLst>
          </p:cNvPr>
          <p:cNvGraphicFramePr>
            <a:graphicFrameLocks/>
          </p:cNvGraphicFramePr>
          <p:nvPr/>
        </p:nvGraphicFramePr>
        <p:xfrm>
          <a:off x="8765561" y="1900404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A9178E1D-EF25-4DD6-8786-6D40F0173861}"/>
              </a:ext>
            </a:extLst>
          </p:cNvPr>
          <p:cNvGraphicFramePr>
            <a:graphicFrameLocks/>
          </p:cNvGraphicFramePr>
          <p:nvPr/>
        </p:nvGraphicFramePr>
        <p:xfrm>
          <a:off x="10002864" y="1888369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4" name="Content Placeholder 6">
            <a:extLst>
              <a:ext uri="{FF2B5EF4-FFF2-40B4-BE49-F238E27FC236}">
                <a16:creationId xmlns:a16="http://schemas.microsoft.com/office/drawing/2014/main" id="{61918E08-6FFD-41A8-A06B-DA86CF2FF8FE}"/>
              </a:ext>
            </a:extLst>
          </p:cNvPr>
          <p:cNvGraphicFramePr>
            <a:graphicFrameLocks/>
          </p:cNvGraphicFramePr>
          <p:nvPr/>
        </p:nvGraphicFramePr>
        <p:xfrm>
          <a:off x="9873968" y="2753291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0C9E8D24-1CAC-415D-9C57-A4F7144B27EE}"/>
              </a:ext>
            </a:extLst>
          </p:cNvPr>
          <p:cNvGraphicFramePr>
            <a:graphicFrameLocks/>
          </p:cNvGraphicFramePr>
          <p:nvPr/>
        </p:nvGraphicFramePr>
        <p:xfrm>
          <a:off x="10958040" y="2752062"/>
          <a:ext cx="1007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32282FC2-2F6F-498E-A812-79F22589DC2D}"/>
              </a:ext>
            </a:extLst>
          </p:cNvPr>
          <p:cNvGraphicFramePr>
            <a:graphicFrameLocks/>
          </p:cNvGraphicFramePr>
          <p:nvPr/>
        </p:nvGraphicFramePr>
        <p:xfrm>
          <a:off x="10002864" y="3607834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id="{07A2E78D-2F90-47D7-9FE0-5B8821413332}"/>
              </a:ext>
            </a:extLst>
          </p:cNvPr>
          <p:cNvGraphicFramePr>
            <a:graphicFrameLocks/>
          </p:cNvGraphicFramePr>
          <p:nvPr/>
        </p:nvGraphicFramePr>
        <p:xfrm>
          <a:off x="8765560" y="4443105"/>
          <a:ext cx="30239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75C3C787-8274-44CC-ADC4-0AE3EA754EDC}"/>
              </a:ext>
            </a:extLst>
          </p:cNvPr>
          <p:cNvGraphicFramePr>
            <a:graphicFrameLocks/>
          </p:cNvGraphicFramePr>
          <p:nvPr/>
        </p:nvGraphicFramePr>
        <p:xfrm>
          <a:off x="6408023" y="4443105"/>
          <a:ext cx="2015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1" name="Content Placeholder 6">
            <a:extLst>
              <a:ext uri="{FF2B5EF4-FFF2-40B4-BE49-F238E27FC236}">
                <a16:creationId xmlns:a16="http://schemas.microsoft.com/office/drawing/2014/main" id="{52E49F57-AA20-49F4-84A5-B640209D0349}"/>
              </a:ext>
            </a:extLst>
          </p:cNvPr>
          <p:cNvGraphicFramePr>
            <a:graphicFrameLocks/>
          </p:cNvGraphicFramePr>
          <p:nvPr/>
        </p:nvGraphicFramePr>
        <p:xfrm>
          <a:off x="6500824" y="5420890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7AC5295-3B0D-4228-9694-033CE3E848A8}"/>
              </a:ext>
            </a:extLst>
          </p:cNvPr>
          <p:cNvSpPr txBox="1"/>
          <p:nvPr/>
        </p:nvSpPr>
        <p:spPr>
          <a:xfrm>
            <a:off x="273254" y="3764175"/>
            <a:ext cx="22005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Worst case runtime?</a:t>
            </a:r>
          </a:p>
          <a:p>
            <a:endParaRPr lang="en-US" dirty="0"/>
          </a:p>
          <a:p>
            <a:r>
              <a:rPr lang="en-US" dirty="0"/>
              <a:t>Best case runtime?</a:t>
            </a:r>
          </a:p>
          <a:p>
            <a:endParaRPr lang="en-US" dirty="0"/>
          </a:p>
          <a:p>
            <a:r>
              <a:rPr lang="en-US" dirty="0"/>
              <a:t>In Practice runtime?</a:t>
            </a:r>
          </a:p>
          <a:p>
            <a:endParaRPr lang="en-US" dirty="0"/>
          </a:p>
          <a:p>
            <a:r>
              <a:rPr lang="en-US" dirty="0"/>
              <a:t>Stable?</a:t>
            </a:r>
          </a:p>
          <a:p>
            <a:endParaRPr lang="en-US" dirty="0"/>
          </a:p>
          <a:p>
            <a:r>
              <a:rPr lang="en-US" dirty="0"/>
              <a:t>In-place?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F6F683-720E-42BA-B67C-19A0055C05DA}"/>
              </a:ext>
            </a:extLst>
          </p:cNvPr>
          <p:cNvSpPr txBox="1"/>
          <p:nvPr/>
        </p:nvSpPr>
        <p:spPr>
          <a:xfrm>
            <a:off x="3501730" y="3699033"/>
            <a:ext cx="2330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if n&lt;= 1</a:t>
            </a:r>
          </a:p>
          <a:p>
            <a:r>
              <a:rPr lang="en-US" dirty="0"/>
              <a:t>2T(n/2) + n otherwise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06B793-BA17-4E94-A316-08FA7480F8A0}"/>
              </a:ext>
            </a:extLst>
          </p:cNvPr>
          <p:cNvSpPr txBox="1"/>
          <p:nvPr/>
        </p:nvSpPr>
        <p:spPr>
          <a:xfrm>
            <a:off x="2514668" y="5385948"/>
            <a:ext cx="50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CBFC1B-2A91-4F60-82D2-BB7374523CDE}"/>
              </a:ext>
            </a:extLst>
          </p:cNvPr>
          <p:cNvSpPr txBox="1"/>
          <p:nvPr/>
        </p:nvSpPr>
        <p:spPr>
          <a:xfrm>
            <a:off x="2529367" y="592065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1581F8-037B-427B-8341-9C6AEE17A7BF}"/>
              </a:ext>
            </a:extLst>
          </p:cNvPr>
          <p:cNvSpPr txBox="1"/>
          <p:nvPr/>
        </p:nvSpPr>
        <p:spPr>
          <a:xfrm>
            <a:off x="2306126" y="3767099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T(n) = 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5EEF3E21-0742-4B3A-9E8E-998B70F99C4C}"/>
              </a:ext>
            </a:extLst>
          </p:cNvPr>
          <p:cNvSpPr/>
          <p:nvPr/>
        </p:nvSpPr>
        <p:spPr>
          <a:xfrm>
            <a:off x="3015397" y="3680962"/>
            <a:ext cx="531628" cy="59542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E092705-8FDF-485C-B9A4-8D9C488D5236}"/>
              </a:ext>
            </a:extLst>
          </p:cNvPr>
          <p:cNvCxnSpPr>
            <a:cxnSpLocks/>
          </p:cNvCxnSpPr>
          <p:nvPr/>
        </p:nvCxnSpPr>
        <p:spPr>
          <a:xfrm flipH="1">
            <a:off x="8403288" y="963972"/>
            <a:ext cx="112268" cy="44912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2F49E3-8FB3-437C-B938-889301BFF806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8536225" y="955544"/>
            <a:ext cx="229336" cy="449122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95BEAC1-BE43-4B56-B320-463ACE864667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415990" y="1763150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B5ECAD5-0139-47AF-8623-8C060B76EB59}"/>
              </a:ext>
            </a:extLst>
          </p:cNvPr>
          <p:cNvCxnSpPr>
            <a:cxnSpLocks/>
            <a:stCxn id="8" idx="2"/>
            <a:endCxn id="10" idx="3"/>
          </p:cNvCxnSpPr>
          <p:nvPr/>
        </p:nvCxnSpPr>
        <p:spPr>
          <a:xfrm flipH="1">
            <a:off x="7236979" y="1775506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23F4B6F-73BC-411C-87D6-8CEBFDEE99A7}"/>
              </a:ext>
            </a:extLst>
          </p:cNvPr>
          <p:cNvCxnSpPr>
            <a:cxnSpLocks/>
          </p:cNvCxnSpPr>
          <p:nvPr/>
        </p:nvCxnSpPr>
        <p:spPr>
          <a:xfrm>
            <a:off x="9939664" y="1750211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62520E2-9C5F-437A-9A6C-C2BBC1A78E0D}"/>
              </a:ext>
            </a:extLst>
          </p:cNvPr>
          <p:cNvCxnSpPr>
            <a:cxnSpLocks/>
          </p:cNvCxnSpPr>
          <p:nvPr/>
        </p:nvCxnSpPr>
        <p:spPr>
          <a:xfrm flipH="1">
            <a:off x="9742557" y="1764579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70A1DCF-7DA4-43A1-A7B6-91E0C2F8F574}"/>
              </a:ext>
            </a:extLst>
          </p:cNvPr>
          <p:cNvCxnSpPr>
            <a:cxnSpLocks/>
          </p:cNvCxnSpPr>
          <p:nvPr/>
        </p:nvCxnSpPr>
        <p:spPr>
          <a:xfrm>
            <a:off x="11055137" y="2608563"/>
            <a:ext cx="112268" cy="50809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08BFFDA-F7A1-47ED-93A7-2273D3B31BBA}"/>
              </a:ext>
            </a:extLst>
          </p:cNvPr>
          <p:cNvCxnSpPr>
            <a:cxnSpLocks/>
          </p:cNvCxnSpPr>
          <p:nvPr/>
        </p:nvCxnSpPr>
        <p:spPr>
          <a:xfrm flipH="1">
            <a:off x="10876126" y="2620919"/>
            <a:ext cx="179011" cy="51436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FD2D3A0-097D-4B0C-9023-C2521E2535C6}"/>
              </a:ext>
            </a:extLst>
          </p:cNvPr>
          <p:cNvCxnSpPr>
            <a:cxnSpLocks/>
          </p:cNvCxnSpPr>
          <p:nvPr/>
        </p:nvCxnSpPr>
        <p:spPr>
          <a:xfrm>
            <a:off x="10747343" y="3484592"/>
            <a:ext cx="210697" cy="46334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F6E4E19-136A-4A0E-A2EB-2B5A6706EA62}"/>
              </a:ext>
            </a:extLst>
          </p:cNvPr>
          <p:cNvCxnSpPr>
            <a:cxnSpLocks/>
          </p:cNvCxnSpPr>
          <p:nvPr/>
        </p:nvCxnSpPr>
        <p:spPr>
          <a:xfrm flipH="1">
            <a:off x="10989840" y="3463047"/>
            <a:ext cx="218402" cy="47863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EC70EF5-5679-4C95-B7C0-969C6265F06B}"/>
              </a:ext>
            </a:extLst>
          </p:cNvPr>
          <p:cNvCxnSpPr>
            <a:cxnSpLocks/>
          </p:cNvCxnSpPr>
          <p:nvPr/>
        </p:nvCxnSpPr>
        <p:spPr>
          <a:xfrm>
            <a:off x="8354074" y="5206330"/>
            <a:ext cx="210697" cy="46334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3D5D2BB-73A1-4262-9167-60F0849BAEBC}"/>
              </a:ext>
            </a:extLst>
          </p:cNvPr>
          <p:cNvCxnSpPr>
            <a:cxnSpLocks/>
          </p:cNvCxnSpPr>
          <p:nvPr/>
        </p:nvCxnSpPr>
        <p:spPr>
          <a:xfrm flipH="1">
            <a:off x="8596571" y="5184785"/>
            <a:ext cx="218402" cy="47863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4919609-8A03-4666-AC03-347BC70B8846}"/>
              </a:ext>
            </a:extLst>
          </p:cNvPr>
          <p:cNvCxnSpPr>
            <a:cxnSpLocks/>
          </p:cNvCxnSpPr>
          <p:nvPr/>
        </p:nvCxnSpPr>
        <p:spPr>
          <a:xfrm>
            <a:off x="7134908" y="2665144"/>
            <a:ext cx="272873" cy="214880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CFFF60E-9413-41BF-86B1-BDBFA489B123}"/>
              </a:ext>
            </a:extLst>
          </p:cNvPr>
          <p:cNvCxnSpPr>
            <a:cxnSpLocks/>
          </p:cNvCxnSpPr>
          <p:nvPr/>
        </p:nvCxnSpPr>
        <p:spPr>
          <a:xfrm flipH="1">
            <a:off x="7471380" y="2651033"/>
            <a:ext cx="316243" cy="2162912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5FDE0BD-E55A-440D-B589-417A57B2B9CC}"/>
              </a:ext>
            </a:extLst>
          </p:cNvPr>
          <p:cNvCxnSpPr>
            <a:cxnSpLocks/>
          </p:cNvCxnSpPr>
          <p:nvPr/>
        </p:nvCxnSpPr>
        <p:spPr>
          <a:xfrm>
            <a:off x="9090098" y="2648815"/>
            <a:ext cx="696518" cy="2133374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E025E27-A669-40A7-85E8-DF0B18271445}"/>
              </a:ext>
            </a:extLst>
          </p:cNvPr>
          <p:cNvCxnSpPr>
            <a:cxnSpLocks/>
          </p:cNvCxnSpPr>
          <p:nvPr/>
        </p:nvCxnSpPr>
        <p:spPr>
          <a:xfrm flipH="1">
            <a:off x="9939664" y="4345364"/>
            <a:ext cx="849018" cy="441881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432CEB-0433-9044-83FB-BFD3B22A36CC}"/>
                  </a:ext>
                </a:extLst>
              </p:cNvPr>
              <p:cNvSpPr txBox="1"/>
              <p:nvPr/>
            </p:nvSpPr>
            <p:spPr>
              <a:xfrm>
                <a:off x="5599712" y="3757012"/>
                <a:ext cx="1292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7432CEB-0433-9044-83FB-BFD3B22A3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712" y="3757012"/>
                <a:ext cx="1292277" cy="369332"/>
              </a:xfrm>
              <a:prstGeom prst="rect">
                <a:avLst/>
              </a:prstGeom>
              <a:blipFill>
                <a:blip r:embed="rId2"/>
                <a:stretch>
                  <a:fillRect l="-3883" t="-6667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206C68F0-7267-9843-ADF4-D85B1C0715F6}"/>
              </a:ext>
            </a:extLst>
          </p:cNvPr>
          <p:cNvSpPr txBox="1"/>
          <p:nvPr/>
        </p:nvSpPr>
        <p:spPr>
          <a:xfrm>
            <a:off x="2473793" y="4827545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DCFF2D-6A36-204A-882C-DE5B28BF35D8}"/>
              </a:ext>
            </a:extLst>
          </p:cNvPr>
          <p:cNvSpPr txBox="1"/>
          <p:nvPr/>
        </p:nvSpPr>
        <p:spPr>
          <a:xfrm>
            <a:off x="2465773" y="428986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</a:t>
            </a:r>
          </a:p>
        </p:txBody>
      </p:sp>
      <p:sp>
        <p:nvSpPr>
          <p:cNvPr id="44" name="Footer Placeholder 2">
            <a:extLst>
              <a:ext uri="{FF2B5EF4-FFF2-40B4-BE49-F238E27FC236}">
                <a16:creationId xmlns:a16="http://schemas.microsoft.com/office/drawing/2014/main" id="{E544366D-F6C8-8341-969A-2FA033DB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742" y="6544402"/>
            <a:ext cx="5901459" cy="274320"/>
          </a:xfrm>
        </p:spPr>
        <p:txBody>
          <a:bodyPr/>
          <a:lstStyle/>
          <a:p>
            <a:r>
              <a:rPr lang="es-ES" dirty="0"/>
              <a:t>CSE 373 18 </a:t>
            </a:r>
            <a:r>
              <a:rPr lang="es-ES" dirty="0" err="1"/>
              <a:t>sp</a:t>
            </a:r>
            <a:r>
              <a:rPr lang="es-ES" dirty="0"/>
              <a:t> – </a:t>
            </a:r>
            <a:r>
              <a:rPr lang="es-ES" dirty="0" err="1"/>
              <a:t>Kasey</a:t>
            </a:r>
            <a:r>
              <a:rPr lang="es-ES" dirty="0"/>
              <a:t> </a:t>
            </a:r>
            <a:r>
              <a:rPr lang="es-ES" dirty="0" err="1"/>
              <a:t>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0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8" grpId="0"/>
      <p:bldP spid="29" grpId="0" animBg="1"/>
      <p:bldP spid="3" grpId="0"/>
      <p:bldP spid="18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A547-C972-46CD-8018-1CD28D95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879B-191D-4A9D-B3BB-CB94A4FCD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There’s more than one way to divide!</a:t>
            </a:r>
          </a:p>
          <a:p>
            <a:r>
              <a:rPr lang="en-US" dirty="0" err="1"/>
              <a:t>Mergesort</a:t>
            </a:r>
            <a:r>
              <a:rPr lang="en-US" dirty="0"/>
              <a:t>:</a:t>
            </a:r>
          </a:p>
          <a:p>
            <a:r>
              <a:rPr lang="en-US" dirty="0"/>
              <a:t>Split into two arrays. </a:t>
            </a:r>
          </a:p>
          <a:p>
            <a:pPr lvl="1"/>
            <a:r>
              <a:rPr lang="en-US" dirty="0"/>
              <a:t>Elements that just happened to be on the left and that happened to be on the right.</a:t>
            </a:r>
          </a:p>
          <a:p>
            <a:endParaRPr lang="en-US" dirty="0"/>
          </a:p>
          <a:p>
            <a:r>
              <a:rPr lang="en-US" dirty="0"/>
              <a:t>Quicksort:</a:t>
            </a:r>
          </a:p>
          <a:p>
            <a:r>
              <a:rPr lang="en-US" dirty="0"/>
              <a:t>Split into two arrays.</a:t>
            </a:r>
          </a:p>
          <a:p>
            <a:pPr lvl="1"/>
            <a:r>
              <a:rPr lang="en-US" dirty="0"/>
              <a:t>Elements that are “small” and elements that are “large”</a:t>
            </a:r>
          </a:p>
          <a:p>
            <a:pPr lvl="1"/>
            <a:r>
              <a:rPr lang="en-US" dirty="0"/>
              <a:t>What do I mean by “small” and “large” ?</a:t>
            </a:r>
          </a:p>
          <a:p>
            <a:r>
              <a:rPr lang="en-US" dirty="0"/>
              <a:t>Choose a “pivot” value (an element of the array)</a:t>
            </a:r>
          </a:p>
          <a:p>
            <a:r>
              <a:rPr lang="en-US" dirty="0"/>
              <a:t>One array has elements smaller than pivot, other has elements larger than pivot.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67AE7-B1AE-4128-883E-73C1E9CF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CSE 373 19 su - Robbie Weber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0A7A-47CC-45A3-B1B2-A9C638AD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698FE-B477-4DE5-B7DD-A5BADADF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Sort v1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FD6F6-1C3A-4156-A09A-B81F19320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Combine (no extra work if in-place)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F93882-F747-4FEB-A592-B4165E18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729FE523-CCC3-41E9-AE6D-345A0BC8282C}"/>
              </a:ext>
            </a:extLst>
          </p:cNvPr>
          <p:cNvGraphicFramePr>
            <a:graphicFrameLocks/>
          </p:cNvGraphicFramePr>
          <p:nvPr/>
        </p:nvGraphicFramePr>
        <p:xfrm>
          <a:off x="1682828" y="1463857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5237C59A-B38D-46C6-8124-C841246351E5}"/>
              </a:ext>
            </a:extLst>
          </p:cNvPr>
          <p:cNvGraphicFramePr>
            <a:graphicFrameLocks/>
          </p:cNvGraphicFramePr>
          <p:nvPr/>
        </p:nvGraphicFramePr>
        <p:xfrm>
          <a:off x="429502" y="2391451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4A320F4-AB42-48DD-951E-3FB424A7AFCA}"/>
              </a:ext>
            </a:extLst>
          </p:cNvPr>
          <p:cNvGraphicFramePr>
            <a:graphicFrameLocks/>
          </p:cNvGraphicFramePr>
          <p:nvPr/>
        </p:nvGraphicFramePr>
        <p:xfrm>
          <a:off x="6968022" y="2417203"/>
          <a:ext cx="403186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79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43355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BF026A-A449-4846-9664-445151826E60}"/>
              </a:ext>
            </a:extLst>
          </p:cNvPr>
          <p:cNvGraphicFramePr>
            <a:graphicFrameLocks noGrp="1"/>
          </p:cNvGraphicFramePr>
          <p:nvPr/>
        </p:nvGraphicFramePr>
        <p:xfrm>
          <a:off x="5714696" y="2396531"/>
          <a:ext cx="100796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3646319566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1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71644"/>
                  </a:ext>
                </a:extLst>
              </a:tr>
            </a:tbl>
          </a:graphicData>
        </a:graphic>
      </p:graphicFrame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549A9DB5-8668-45E9-A1DE-B96427355292}"/>
              </a:ext>
            </a:extLst>
          </p:cNvPr>
          <p:cNvGraphicFramePr>
            <a:graphicFrameLocks/>
          </p:cNvGraphicFramePr>
          <p:nvPr/>
        </p:nvGraphicFramePr>
        <p:xfrm>
          <a:off x="1134638" y="5815930"/>
          <a:ext cx="100796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072861410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569235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527777151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2267190905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60380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032228A-3DC8-413C-9121-F5B1DCDB4D41}"/>
              </a:ext>
            </a:extLst>
          </p:cNvPr>
          <p:cNvSpPr/>
          <p:nvPr/>
        </p:nvSpPr>
        <p:spPr>
          <a:xfrm>
            <a:off x="1682828" y="1835069"/>
            <a:ext cx="1008572" cy="37084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B0B9725-550E-40EA-BDDD-E161A78453E2}"/>
              </a:ext>
            </a:extLst>
          </p:cNvPr>
          <p:cNvSpPr/>
          <p:nvPr/>
        </p:nvSpPr>
        <p:spPr>
          <a:xfrm>
            <a:off x="6965505" y="242675"/>
            <a:ext cx="522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https://www.youtube.com/watch?v=ywWBy6J5gz8</a:t>
            </a:r>
            <a:r>
              <a:rPr lang="en-US" dirty="0"/>
              <a:t> </a:t>
            </a:r>
          </a:p>
        </p:txBody>
      </p:sp>
      <p:graphicFrame>
        <p:nvGraphicFramePr>
          <p:cNvPr id="19" name="Content Placeholder 6">
            <a:extLst>
              <a:ext uri="{FF2B5EF4-FFF2-40B4-BE49-F238E27FC236}">
                <a16:creationId xmlns:a16="http://schemas.microsoft.com/office/drawing/2014/main" id="{D4D634F8-3D96-4D2D-A906-3D0CDB346D8F}"/>
              </a:ext>
            </a:extLst>
          </p:cNvPr>
          <p:cNvGraphicFramePr>
            <a:graphicFrameLocks/>
          </p:cNvGraphicFramePr>
          <p:nvPr/>
        </p:nvGraphicFramePr>
        <p:xfrm>
          <a:off x="399022" y="4301531"/>
          <a:ext cx="50398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30510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0" name="Content Placeholder 6">
            <a:extLst>
              <a:ext uri="{FF2B5EF4-FFF2-40B4-BE49-F238E27FC236}">
                <a16:creationId xmlns:a16="http://schemas.microsoft.com/office/drawing/2014/main" id="{58A7D202-EDE2-449E-8012-7BAB4E37FBB8}"/>
              </a:ext>
            </a:extLst>
          </p:cNvPr>
          <p:cNvGraphicFramePr>
            <a:graphicFrameLocks/>
          </p:cNvGraphicFramePr>
          <p:nvPr/>
        </p:nvGraphicFramePr>
        <p:xfrm>
          <a:off x="6937542" y="4327283"/>
          <a:ext cx="403186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579">
                  <a:extLst>
                    <a:ext uri="{9D8B030D-6E8A-4147-A177-3AD203B41FA5}">
                      <a16:colId xmlns:a16="http://schemas.microsoft.com/office/drawing/2014/main" val="983350392"/>
                    </a:ext>
                  </a:extLst>
                </a:gridCol>
                <a:gridCol w="1043355">
                  <a:extLst>
                    <a:ext uri="{9D8B030D-6E8A-4147-A177-3AD203B41FA5}">
                      <a16:colId xmlns:a16="http://schemas.microsoft.com/office/drawing/2014/main" val="1314353596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726848549"/>
                    </a:ext>
                  </a:extLst>
                </a:gridCol>
                <a:gridCol w="1007967">
                  <a:extLst>
                    <a:ext uri="{9D8B030D-6E8A-4147-A177-3AD203B41FA5}">
                      <a16:colId xmlns:a16="http://schemas.microsoft.com/office/drawing/2014/main" val="1921703917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469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267970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3B20505-6578-4BD1-A42E-F6FC7051565D}"/>
              </a:ext>
            </a:extLst>
          </p:cNvPr>
          <p:cNvGraphicFramePr>
            <a:graphicFrameLocks noGrp="1"/>
          </p:cNvGraphicFramePr>
          <p:nvPr/>
        </p:nvGraphicFramePr>
        <p:xfrm>
          <a:off x="5684216" y="4306611"/>
          <a:ext cx="100796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7">
                  <a:extLst>
                    <a:ext uri="{9D8B030D-6E8A-4147-A177-3AD203B41FA5}">
                      <a16:colId xmlns:a16="http://schemas.microsoft.com/office/drawing/2014/main" val="3646319566"/>
                    </a:ext>
                  </a:extLst>
                </a:gridCol>
              </a:tblGrid>
              <a:tr h="297128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1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87164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3C6D51F-7BC5-4622-9C4F-1B9838BB3688}"/>
              </a:ext>
            </a:extLst>
          </p:cNvPr>
          <p:cNvSpPr txBox="1"/>
          <p:nvPr/>
        </p:nvSpPr>
        <p:spPr>
          <a:xfrm>
            <a:off x="544759" y="3429000"/>
            <a:ext cx="1110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Sort the pieces through the magic of recursion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62FB88-EBC7-4BC3-BF01-768C24869D8D}"/>
              </a:ext>
            </a:extLst>
          </p:cNvPr>
          <p:cNvSpPr txBox="1"/>
          <p:nvPr/>
        </p:nvSpPr>
        <p:spPr>
          <a:xfrm>
            <a:off x="6739888" y="3429000"/>
            <a:ext cx="127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magic</a:t>
            </a:r>
          </a:p>
        </p:txBody>
      </p:sp>
    </p:spTree>
    <p:extLst>
      <p:ext uri="{BB962C8B-B14F-4D97-AF65-F5344CB8AC3E}">
        <p14:creationId xmlns:p14="http://schemas.microsoft.com/office/powerpoint/2010/main" val="10935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/>
      <p:bldP spid="23" grpId="0"/>
      <p:bldP spid="2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5786</TotalTime>
  <Words>1770</Words>
  <Application>Microsoft Macintosh PowerPoint</Application>
  <PresentationFormat>Widescreen</PresentationFormat>
  <Paragraphs>750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Segoe UI</vt:lpstr>
      <vt:lpstr>Segoe UI Light</vt:lpstr>
      <vt:lpstr>Segoe UI Semilight</vt:lpstr>
      <vt:lpstr>Tw Cen MT</vt:lpstr>
      <vt:lpstr>Wingdings 3</vt:lpstr>
      <vt:lpstr>Integral</vt:lpstr>
      <vt:lpstr>Lecture 21: Introduction to Sorting</vt:lpstr>
      <vt:lpstr>Announcements</vt:lpstr>
      <vt:lpstr>Principle 3: Divide and Conquer</vt:lpstr>
      <vt:lpstr>Merge Sort</vt:lpstr>
      <vt:lpstr>Merge Sort Divide</vt:lpstr>
      <vt:lpstr>Merge Sort Combine</vt:lpstr>
      <vt:lpstr>Merge Sort</vt:lpstr>
      <vt:lpstr>Divide and Conquer</vt:lpstr>
      <vt:lpstr>Quick Sort v1</vt:lpstr>
      <vt:lpstr>Quick Sort v1</vt:lpstr>
      <vt:lpstr>Quick Sort v2 (in-place) </vt:lpstr>
      <vt:lpstr>Quick Sort v2 (in-place)</vt:lpstr>
      <vt:lpstr>Can we do better?</vt:lpstr>
      <vt:lpstr>Pivots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108</cp:revision>
  <dcterms:created xsi:type="dcterms:W3CDTF">2018-03-22T00:41:11Z</dcterms:created>
  <dcterms:modified xsi:type="dcterms:W3CDTF">2020-05-21T23:37:56Z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