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0"/>
  </p:notesMasterIdLst>
  <p:sldIdLst>
    <p:sldId id="256" r:id="rId2"/>
    <p:sldId id="693" r:id="rId3"/>
    <p:sldId id="258" r:id="rId4"/>
    <p:sldId id="259" r:id="rId5"/>
    <p:sldId id="263" r:id="rId6"/>
    <p:sldId id="706" r:id="rId7"/>
    <p:sldId id="260" r:id="rId8"/>
    <p:sldId id="283" r:id="rId9"/>
    <p:sldId id="284" r:id="rId10"/>
    <p:sldId id="696" r:id="rId11"/>
    <p:sldId id="694" r:id="rId12"/>
    <p:sldId id="698" r:id="rId13"/>
    <p:sldId id="699" r:id="rId14"/>
    <p:sldId id="702" r:id="rId15"/>
    <p:sldId id="695" r:id="rId16"/>
    <p:sldId id="700" r:id="rId17"/>
    <p:sldId id="703" r:id="rId18"/>
    <p:sldId id="306" r:id="rId19"/>
    <p:sldId id="307" r:id="rId20"/>
    <p:sldId id="308" r:id="rId21"/>
    <p:sldId id="309" r:id="rId22"/>
    <p:sldId id="310" r:id="rId23"/>
    <p:sldId id="311" r:id="rId24"/>
    <p:sldId id="312" r:id="rId25"/>
    <p:sldId id="313" r:id="rId26"/>
    <p:sldId id="704" r:id="rId27"/>
    <p:sldId id="705" r:id="rId28"/>
    <p:sldId id="697" r:id="rId29"/>
    <p:sldId id="279" r:id="rId30"/>
    <p:sldId id="280" r:id="rId31"/>
    <p:sldId id="281" r:id="rId32"/>
    <p:sldId id="691" r:id="rId33"/>
    <p:sldId id="692" r:id="rId34"/>
    <p:sldId id="282" r:id="rId35"/>
    <p:sldId id="325" r:id="rId36"/>
    <p:sldId id="326" r:id="rId37"/>
    <p:sldId id="327" r:id="rId38"/>
    <p:sldId id="261" r:id="rId39"/>
    <p:sldId id="267" r:id="rId40"/>
    <p:sldId id="295" r:id="rId41"/>
    <p:sldId id="269" r:id="rId42"/>
    <p:sldId id="270" r:id="rId43"/>
    <p:sldId id="271" r:id="rId44"/>
    <p:sldId id="272" r:id="rId45"/>
    <p:sldId id="273" r:id="rId46"/>
    <p:sldId id="264" r:id="rId47"/>
    <p:sldId id="265" r:id="rId48"/>
    <p:sldId id="266" r:id="rId49"/>
    <p:sldId id="321" r:id="rId50"/>
    <p:sldId id="297" r:id="rId51"/>
    <p:sldId id="268" r:id="rId52"/>
    <p:sldId id="298" r:id="rId53"/>
    <p:sldId id="299" r:id="rId54"/>
    <p:sldId id="300" r:id="rId55"/>
    <p:sldId id="301" r:id="rId56"/>
    <p:sldId id="302" r:id="rId57"/>
    <p:sldId id="274" r:id="rId58"/>
    <p:sldId id="303" r:id="rId5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3282"/>
    <a:srgbClr val="B6A479"/>
    <a:srgbClr val="D8D8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59" autoAdjust="0"/>
    <p:restoredTop sz="94118" autoAdjust="0"/>
  </p:normalViewPr>
  <p:slideViewPr>
    <p:cSldViewPr snapToGrid="0">
      <p:cViewPr varScale="1">
        <p:scale>
          <a:sx n="79" d="100"/>
          <a:sy n="79" d="100"/>
        </p:scale>
        <p:origin x="224" y="68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3A2DB0-ED42-4BA9-97D4-3103DF415320}" type="datetimeFigureOut">
              <a:rPr lang="en-US" smtClean="0"/>
              <a:t>5/15/20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B336D0-BB87-4158-9DDA-BA914A234D18}" type="slidenum">
              <a:rPr lang="en-US" smtClean="0"/>
              <a:t>‹#›</a:t>
            </a:fld>
            <a:endParaRPr lang="en-US"/>
          </a:p>
        </p:txBody>
      </p:sp>
    </p:spTree>
    <p:extLst>
      <p:ext uri="{BB962C8B-B14F-4D97-AF65-F5344CB8AC3E}">
        <p14:creationId xmlns:p14="http://schemas.microsoft.com/office/powerpoint/2010/main" val="593509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vIFCV2spKtg"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1</a:t>
            </a:fld>
            <a:endParaRPr lang="en-US"/>
          </a:p>
        </p:txBody>
      </p:sp>
    </p:spTree>
    <p:extLst>
      <p:ext uri="{BB962C8B-B14F-4D97-AF65-F5344CB8AC3E}">
        <p14:creationId xmlns:p14="http://schemas.microsoft.com/office/powerpoint/2010/main" val="3483375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B336D0-BB87-4158-9DDA-BA914A234D18}" type="slidenum">
              <a:rPr lang="en-US" smtClean="0"/>
              <a:t>44</a:t>
            </a:fld>
            <a:endParaRPr lang="en-US"/>
          </a:p>
        </p:txBody>
      </p:sp>
    </p:spTree>
    <p:extLst>
      <p:ext uri="{BB962C8B-B14F-4D97-AF65-F5344CB8AC3E}">
        <p14:creationId xmlns:p14="http://schemas.microsoft.com/office/powerpoint/2010/main" val="132312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24:00</a:t>
            </a:r>
          </a:p>
        </p:txBody>
      </p:sp>
      <p:sp>
        <p:nvSpPr>
          <p:cNvPr id="4" name="Slide Number Placeholder 3"/>
          <p:cNvSpPr>
            <a:spLocks noGrp="1"/>
          </p:cNvSpPr>
          <p:nvPr>
            <p:ph type="sldNum" sz="quarter" idx="10"/>
          </p:nvPr>
        </p:nvSpPr>
        <p:spPr/>
        <p:txBody>
          <a:bodyPr/>
          <a:lstStyle/>
          <a:p>
            <a:fld id="{93B336D0-BB87-4158-9DDA-BA914A234D18}" type="slidenum">
              <a:rPr lang="en-US" smtClean="0"/>
              <a:t>45</a:t>
            </a:fld>
            <a:endParaRPr lang="en-US"/>
          </a:p>
        </p:txBody>
      </p:sp>
    </p:spTree>
    <p:extLst>
      <p:ext uri="{BB962C8B-B14F-4D97-AF65-F5344CB8AC3E}">
        <p14:creationId xmlns:p14="http://schemas.microsoft.com/office/powerpoint/2010/main" val="2496462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3:00</a:t>
            </a:r>
          </a:p>
        </p:txBody>
      </p:sp>
      <p:sp>
        <p:nvSpPr>
          <p:cNvPr id="4" name="Slide Number Placeholder 3"/>
          <p:cNvSpPr>
            <a:spLocks noGrp="1"/>
          </p:cNvSpPr>
          <p:nvPr>
            <p:ph type="sldNum" sz="quarter" idx="10"/>
          </p:nvPr>
        </p:nvSpPr>
        <p:spPr/>
        <p:txBody>
          <a:bodyPr/>
          <a:lstStyle/>
          <a:p>
            <a:fld id="{93B336D0-BB87-4158-9DDA-BA914A234D18}" type="slidenum">
              <a:rPr lang="en-US" smtClean="0"/>
              <a:t>7</a:t>
            </a:fld>
            <a:endParaRPr lang="en-US"/>
          </a:p>
        </p:txBody>
      </p:sp>
    </p:spTree>
    <p:extLst>
      <p:ext uri="{BB962C8B-B14F-4D97-AF65-F5344CB8AC3E}">
        <p14:creationId xmlns:p14="http://schemas.microsoft.com/office/powerpoint/2010/main" val="2458605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9:55</a:t>
            </a:r>
          </a:p>
        </p:txBody>
      </p:sp>
      <p:sp>
        <p:nvSpPr>
          <p:cNvPr id="4" name="Slide Number Placeholder 3"/>
          <p:cNvSpPr>
            <a:spLocks noGrp="1"/>
          </p:cNvSpPr>
          <p:nvPr>
            <p:ph type="sldNum" sz="quarter" idx="10"/>
          </p:nvPr>
        </p:nvSpPr>
        <p:spPr/>
        <p:txBody>
          <a:bodyPr/>
          <a:lstStyle/>
          <a:p>
            <a:fld id="{93B336D0-BB87-4158-9DDA-BA914A234D18}" type="slidenum">
              <a:rPr lang="en-US" smtClean="0"/>
              <a:t>18</a:t>
            </a:fld>
            <a:endParaRPr lang="en-US"/>
          </a:p>
        </p:txBody>
      </p:sp>
    </p:spTree>
    <p:extLst>
      <p:ext uri="{BB962C8B-B14F-4D97-AF65-F5344CB8AC3E}">
        <p14:creationId xmlns:p14="http://schemas.microsoft.com/office/powerpoint/2010/main" val="1986742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Google Shape;810;g741bc7b38d_0_15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1" name="Google Shape;811;g741bc7b38d_0_15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9898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3"/>
        <p:cNvGrpSpPr/>
        <p:nvPr/>
      </p:nvGrpSpPr>
      <p:grpSpPr>
        <a:xfrm>
          <a:off x="0" y="0"/>
          <a:ext cx="0" cy="0"/>
          <a:chOff x="0" y="0"/>
          <a:chExt cx="0" cy="0"/>
        </a:xfrm>
      </p:grpSpPr>
      <p:sp>
        <p:nvSpPr>
          <p:cNvPr id="824" name="Google Shape;824;g741bc7b38d_0_15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5" name="Google Shape;825;g741bc7b38d_0_15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hlinkClick r:id="rId3"/>
              </a:rPr>
              <a:t>https://www.youtube.com/watch?v=vIFCV2spKtg</a:t>
            </a:r>
            <a:r>
              <a:rPr lang="en-US" dirty="0"/>
              <a:t>: stop the video after they show the first vertical seam identified during the alphabet blocks – about 2.5m</a:t>
            </a:r>
            <a:endParaRPr dirty="0"/>
          </a:p>
        </p:txBody>
      </p:sp>
    </p:spTree>
    <p:extLst>
      <p:ext uri="{BB962C8B-B14F-4D97-AF65-F5344CB8AC3E}">
        <p14:creationId xmlns:p14="http://schemas.microsoft.com/office/powerpoint/2010/main" val="399450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Google Shape;830;g741bc7b38d_0_15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1" name="Google Shape;831;g741bc7b38d_0_15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5988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Google Shape;830;g741bc7b38d_0_15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1" name="Google Shape;831;g741bc7b38d_0_15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3828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Google Shape;830;g741bc7b38d_0_15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1" name="Google Shape;831;g741bc7b38d_0_15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3685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12:30</a:t>
            </a:r>
          </a:p>
        </p:txBody>
      </p:sp>
      <p:sp>
        <p:nvSpPr>
          <p:cNvPr id="4" name="Slide Number Placeholder 3"/>
          <p:cNvSpPr>
            <a:spLocks noGrp="1"/>
          </p:cNvSpPr>
          <p:nvPr>
            <p:ph type="sldNum" sz="quarter" idx="10"/>
          </p:nvPr>
        </p:nvSpPr>
        <p:spPr/>
        <p:txBody>
          <a:bodyPr/>
          <a:lstStyle/>
          <a:p>
            <a:fld id="{93B336D0-BB87-4158-9DDA-BA914A234D18}" type="slidenum">
              <a:rPr lang="en-US" smtClean="0"/>
              <a:t>34</a:t>
            </a:fld>
            <a:endParaRPr lang="en-US"/>
          </a:p>
        </p:txBody>
      </p:sp>
    </p:spTree>
    <p:extLst>
      <p:ext uri="{BB962C8B-B14F-4D97-AF65-F5344CB8AC3E}">
        <p14:creationId xmlns:p14="http://schemas.microsoft.com/office/powerpoint/2010/main" val="37587862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B5EC2F33-17DA-436E-A851-E42A0D33E292}" type="datetime1">
              <a:rPr lang="en-US" smtClean="0"/>
              <a:t>5/15/20</a:t>
            </a:fld>
            <a:endParaRPr lang="en-US"/>
          </a:p>
        </p:txBody>
      </p:sp>
      <p:sp>
        <p:nvSpPr>
          <p:cNvPr id="5" name="Footer Placeholder 4"/>
          <p:cNvSpPr>
            <a:spLocks noGrp="1"/>
          </p:cNvSpPr>
          <p:nvPr>
            <p:ph type="ftr" sz="quarter" idx="11"/>
          </p:nvPr>
        </p:nvSpPr>
        <p:spPr/>
        <p:txBody>
          <a:bodyPr/>
          <a:lstStyle/>
          <a:p>
            <a:r>
              <a:rPr lang="en-US"/>
              <a:t>CSE 373 SP 18 - Kasey Champion</a:t>
            </a:r>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1028" name="Picture 4" descr="Cherry blossoms on Grant Lane">
            <a:extLst>
              <a:ext uri="{FF2B5EF4-FFF2-40B4-BE49-F238E27FC236}">
                <a16:creationId xmlns:a16="http://schemas.microsoft.com/office/drawing/2014/main" id="{E196A663-22E9-46AF-AE76-3031B2F2C7B5}"/>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0034" b="13442"/>
          <a:stretch/>
        </p:blipFill>
        <p:spPr bwMode="auto">
          <a:xfrm>
            <a:off x="-3" y="-1"/>
            <a:ext cx="12192002" cy="4594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505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userDrawn="1"/>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20B1D116-9EEC-4608-812B-930500586DFA}" type="datetime1">
              <a:rPr lang="en-US" smtClean="0"/>
              <a:t>5/15/20</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r>
              <a:rPr lang="en-US"/>
              <a:t>CSE 373 SP 18 - Kasey Champion</a:t>
            </a:r>
            <a:endParaRPr lang="en-US" dirty="0"/>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659665DE-58FC-41F4-AC58-2C90A5E00527}" type="slidenum">
              <a:rPr lang="en-US" smtClean="0"/>
              <a:pPr/>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userDrawn="1"/>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dirty="0"/>
              <a:t>Click to edit Master title style</a:t>
            </a:r>
          </a:p>
        </p:txBody>
      </p:sp>
      <p:grpSp>
        <p:nvGrpSpPr>
          <p:cNvPr id="13" name="Group 12">
            <a:extLst>
              <a:ext uri="{FF2B5EF4-FFF2-40B4-BE49-F238E27FC236}">
                <a16:creationId xmlns:a16="http://schemas.microsoft.com/office/drawing/2014/main" id="{FB754F48-B758-43EB-980F-1E2884C8E2A7}"/>
              </a:ext>
            </a:extLst>
          </p:cNvPr>
          <p:cNvGrpSpPr/>
          <p:nvPr userDrawn="1"/>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lvl1pPr marL="91440" indent="-91440">
              <a:buClr>
                <a:srgbClr val="4C3282"/>
              </a:buClr>
              <a:buFont typeface="Segoe UI Semilight" panose="020B0402040204020203" pitchFamily="34" charset="0"/>
              <a:buChar char="-"/>
              <a:defRPr/>
            </a:lvl1pPr>
            <a:lvl2pPr>
              <a:buClr>
                <a:srgbClr val="4C3282"/>
              </a:buClr>
              <a:defRPr/>
            </a:lvl2pPr>
            <a:lvl3pPr>
              <a:buClr>
                <a:srgbClr val="4C3282"/>
              </a:buClr>
              <a:defRPr/>
            </a:lvl3pPr>
            <a:lvl4pPr>
              <a:buClr>
                <a:srgbClr val="4C3282"/>
              </a:buClr>
              <a:defRPr/>
            </a:lvl4pPr>
            <a:lvl5pPr>
              <a:buClr>
                <a:srgbClr val="4C3282"/>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62775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userDrawn="1"/>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20B1D116-9EEC-4608-812B-930500586DFA}" type="datetime1">
              <a:rPr lang="en-US" smtClean="0"/>
              <a:t>5/15/20</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r>
              <a:rPr lang="en-US"/>
              <a:t>CSE 373 SP 18 - Kasey Champion</a:t>
            </a:r>
            <a:endParaRPr lang="en-US" dirty="0"/>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659665DE-58FC-41F4-AC58-2C90A5E00527}" type="slidenum">
              <a:rPr lang="en-US" smtClean="0"/>
              <a:pPr/>
              <a:t>‹#›</a:t>
            </a:fld>
            <a:endParaRPr lang="en-US"/>
          </a:p>
        </p:txBody>
      </p:sp>
      <p:sp>
        <p:nvSpPr>
          <p:cNvPr id="7" name="Oval 6">
            <a:extLst>
              <a:ext uri="{FF2B5EF4-FFF2-40B4-BE49-F238E27FC236}">
                <a16:creationId xmlns:a16="http://schemas.microsoft.com/office/drawing/2014/main" id="{886714E5-EBF9-4569-A5F7-79EC8ADBC566}"/>
              </a:ext>
            </a:extLst>
          </p:cNvPr>
          <p:cNvSpPr/>
          <p:nvPr userDrawn="1"/>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userDrawn="1"/>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userDrawn="1"/>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970505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76024" y="435679"/>
            <a:ext cx="11207977" cy="762000"/>
          </a:xfrm>
        </p:spPr>
        <p:txBody>
          <a:bodyPr/>
          <a:lstStyle/>
          <a:p>
            <a:r>
              <a:rPr lang="en-US" dirty="0"/>
              <a:t>Click to edit Master title style</a:t>
            </a:r>
          </a:p>
        </p:txBody>
      </p:sp>
      <p:sp>
        <p:nvSpPr>
          <p:cNvPr id="3" name="Content Placeholder 2"/>
          <p:cNvSpPr>
            <a:spLocks noGrp="1"/>
          </p:cNvSpPr>
          <p:nvPr>
            <p:ph idx="1"/>
          </p:nvPr>
        </p:nvSpPr>
        <p:spPr>
          <a:xfrm>
            <a:off x="476025" y="1362075"/>
            <a:ext cx="5486400" cy="4972051"/>
          </a:xfrm>
        </p:spPr>
        <p:txBody>
          <a:bodyPr/>
          <a:lstStyle>
            <a:lvl1pPr>
              <a:defRPr sz="2400" b="0"/>
            </a:lvl1pPr>
            <a:lvl2pPr>
              <a:defRPr sz="2133"/>
            </a:lvl2pPr>
            <a:lvl3pPr>
              <a:defRPr sz="1867"/>
            </a:lvl3pPr>
            <a:lvl4pPr>
              <a:defRPr sz="1867"/>
            </a:lvl4pPr>
            <a:lvl5pPr>
              <a:defRPr sz="18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a:xfrm>
            <a:off x="11379200" y="6492240"/>
            <a:ext cx="812800" cy="365125"/>
          </a:xfrm>
        </p:spPr>
        <p:txBody>
          <a:bodyPr/>
          <a:lstStyle>
            <a:lvl1pPr algn="ctr">
              <a:defRPr sz="900">
                <a:solidFill>
                  <a:srgbClr val="4B2A85"/>
                </a:solidFill>
              </a:defRPr>
            </a:lvl1pPr>
          </a:lstStyle>
          <a:p>
            <a:fld id="{A352B390-DEB2-4C03-8333-A0E41D1ED728}" type="slidenum">
              <a:rPr lang="en-US" smtClean="0"/>
              <a:t>‹#›</a:t>
            </a:fld>
            <a:endParaRPr lang="en-US"/>
          </a:p>
        </p:txBody>
      </p:sp>
      <p:sp>
        <p:nvSpPr>
          <p:cNvPr id="5" name="Content Placeholder 2"/>
          <p:cNvSpPr>
            <a:spLocks noGrp="1"/>
          </p:cNvSpPr>
          <p:nvPr>
            <p:ph idx="11" hasCustomPrompt="1"/>
          </p:nvPr>
        </p:nvSpPr>
        <p:spPr>
          <a:xfrm>
            <a:off x="6197600" y="1362075"/>
            <a:ext cx="5486400" cy="4972051"/>
          </a:xfrm>
        </p:spPr>
        <p:txBody>
          <a:bodyPr/>
          <a:lstStyle>
            <a:lvl1pPr>
              <a:defRPr sz="2400" b="0"/>
            </a:lvl1pPr>
            <a:lvl2pPr>
              <a:defRPr sz="2133"/>
            </a:lvl2pPr>
            <a:lvl3pPr>
              <a:defRPr sz="1867"/>
            </a:lvl3pPr>
            <a:lvl4pPr>
              <a:defRPr sz="1867"/>
            </a:lvl4pPr>
            <a:lvl5pPr>
              <a:defRPr sz="18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34942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CC2204-D29B-4470-B3F3-74BB4720C8BD}" type="datetime1">
              <a:rPr lang="en-US" smtClean="0"/>
              <a:t>5/15/20</a:t>
            </a:fld>
            <a:endParaRPr lang="en-US"/>
          </a:p>
        </p:txBody>
      </p:sp>
      <p:sp>
        <p:nvSpPr>
          <p:cNvPr id="5" name="Footer Placeholder 4"/>
          <p:cNvSpPr>
            <a:spLocks noGrp="1"/>
          </p:cNvSpPr>
          <p:nvPr>
            <p:ph type="ftr" sz="quarter" idx="11"/>
          </p:nvPr>
        </p:nvSpPr>
        <p:spPr/>
        <p:txBody>
          <a:bodyPr/>
          <a:lstStyle/>
          <a:p>
            <a:r>
              <a:rPr lang="en-US"/>
              <a:t>CSE 373 SP 18 - Kasey Champion</a:t>
            </a:r>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spTree>
    <p:extLst>
      <p:ext uri="{BB962C8B-B14F-4D97-AF65-F5344CB8AC3E}">
        <p14:creationId xmlns:p14="http://schemas.microsoft.com/office/powerpoint/2010/main" val="1650391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677A1C4-F49F-4502-B33D-B8ED0A36CCF4}" type="datetime1">
              <a:rPr lang="en-US" smtClean="0"/>
              <a:t>5/15/20</a:t>
            </a:fld>
            <a:endParaRPr lang="en-US"/>
          </a:p>
        </p:txBody>
      </p:sp>
      <p:sp>
        <p:nvSpPr>
          <p:cNvPr id="5" name="Footer Placeholder 4"/>
          <p:cNvSpPr>
            <a:spLocks noGrp="1"/>
          </p:cNvSpPr>
          <p:nvPr>
            <p:ph type="ftr" sz="quarter" idx="11"/>
          </p:nvPr>
        </p:nvSpPr>
        <p:spPr/>
        <p:txBody>
          <a:bodyPr/>
          <a:lstStyle/>
          <a:p>
            <a:r>
              <a:rPr lang="en-US"/>
              <a:t>CSE 373 SP 18 - Kasey Champion</a:t>
            </a:r>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576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4620" y="1512985"/>
            <a:ext cx="5397689" cy="4796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809" y="1512984"/>
            <a:ext cx="5397689" cy="4796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82562C-2DAC-44DC-8D70-6EE9220D4C24}" type="datetime1">
              <a:rPr lang="en-US" smtClean="0"/>
              <a:t>5/15/20</a:t>
            </a:fld>
            <a:endParaRPr lang="en-US"/>
          </a:p>
        </p:txBody>
      </p:sp>
      <p:sp>
        <p:nvSpPr>
          <p:cNvPr id="6" name="Footer Placeholder 5"/>
          <p:cNvSpPr>
            <a:spLocks noGrp="1"/>
          </p:cNvSpPr>
          <p:nvPr>
            <p:ph type="ftr" sz="quarter" idx="11"/>
          </p:nvPr>
        </p:nvSpPr>
        <p:spPr/>
        <p:txBody>
          <a:bodyPr/>
          <a:lstStyle/>
          <a:p>
            <a:r>
              <a:rPr lang="en-US"/>
              <a:t>CSE 373 SP 18 - Kasey Champion</a:t>
            </a:r>
          </a:p>
        </p:txBody>
      </p:sp>
      <p:sp>
        <p:nvSpPr>
          <p:cNvPr id="7" name="Slide Number Placeholder 6"/>
          <p:cNvSpPr>
            <a:spLocks noGrp="1"/>
          </p:cNvSpPr>
          <p:nvPr>
            <p:ph type="sldNum" sz="quarter" idx="12"/>
          </p:nvPr>
        </p:nvSpPr>
        <p:spPr/>
        <p:txBody>
          <a:bodyPr/>
          <a:lstStyle/>
          <a:p>
            <a:fld id="{659665DE-58FC-41F4-AC58-2C90A5E00527}"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876663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rmAutofit/>
          </a:bodyPr>
          <a:lstStyle>
            <a:lvl1pPr marL="0" indent="0">
              <a:spcBef>
                <a:spcPts val="0"/>
              </a:spcBef>
              <a:spcAft>
                <a:spcPts val="0"/>
              </a:spcAft>
              <a:buNone/>
              <a:defRPr lang="en-US" sz="1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dirty="0"/>
              <a:t>Edit Master text styles</a:t>
            </a:r>
          </a:p>
        </p:txBody>
      </p:sp>
      <p:sp>
        <p:nvSpPr>
          <p:cNvPr id="7" name="Date Placeholder 6"/>
          <p:cNvSpPr>
            <a:spLocks noGrp="1"/>
          </p:cNvSpPr>
          <p:nvPr>
            <p:ph type="dt" sz="half" idx="10"/>
          </p:nvPr>
        </p:nvSpPr>
        <p:spPr/>
        <p:txBody>
          <a:bodyPr/>
          <a:lstStyle/>
          <a:p>
            <a:fld id="{A37AD04B-10FF-4801-A134-D6688E0221BA}" type="datetime1">
              <a:rPr lang="en-US" smtClean="0"/>
              <a:t>5/15/20</a:t>
            </a:fld>
            <a:endParaRPr lang="en-US"/>
          </a:p>
        </p:txBody>
      </p:sp>
      <p:sp>
        <p:nvSpPr>
          <p:cNvPr id="8" name="Footer Placeholder 7"/>
          <p:cNvSpPr>
            <a:spLocks noGrp="1"/>
          </p:cNvSpPr>
          <p:nvPr>
            <p:ph type="ftr" sz="quarter" idx="11"/>
          </p:nvPr>
        </p:nvSpPr>
        <p:spPr/>
        <p:txBody>
          <a:bodyPr/>
          <a:lstStyle/>
          <a:p>
            <a:r>
              <a:rPr lang="en-US"/>
              <a:t>CSE 373 SP 18 - Kasey Champion</a:t>
            </a:r>
          </a:p>
        </p:txBody>
      </p:sp>
      <p:sp>
        <p:nvSpPr>
          <p:cNvPr id="9" name="Slide Number Placeholder 8"/>
          <p:cNvSpPr>
            <a:spLocks noGrp="1"/>
          </p:cNvSpPr>
          <p:nvPr>
            <p:ph type="sldNum" sz="quarter" idx="12"/>
          </p:nvPr>
        </p:nvSpPr>
        <p:spPr/>
        <p:txBody>
          <a:bodyPr/>
          <a:lstStyle/>
          <a:p>
            <a:fld id="{659665DE-58FC-41F4-AC58-2C90A5E00527}"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p:nvPr>
        </p:nvSpPr>
        <p:spPr>
          <a:xfrm>
            <a:off x="584218" y="2096446"/>
            <a:ext cx="5397689" cy="43304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rmAutofit/>
          </a:bodyPr>
          <a:lstStyle>
            <a:lvl1pPr marL="0" indent="0">
              <a:spcBef>
                <a:spcPts val="0"/>
              </a:spcBef>
              <a:spcAft>
                <a:spcPts val="0"/>
              </a:spcAft>
              <a:buNone/>
              <a:defRPr lang="en-US" sz="1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dirty="0"/>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p:nvPr>
        </p:nvSpPr>
        <p:spPr>
          <a:xfrm>
            <a:off x="6364809" y="2096446"/>
            <a:ext cx="5397689" cy="43304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40103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7EC20A-4AF7-4E30-ADB3-371D26C74958}" type="datetime1">
              <a:rPr lang="en-US" smtClean="0"/>
              <a:t>5/15/20</a:t>
            </a:fld>
            <a:endParaRPr lang="en-US"/>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a:t>
            </a:fld>
            <a:endParaRPr lang="en-US"/>
          </a:p>
        </p:txBody>
      </p:sp>
    </p:spTree>
    <p:extLst>
      <p:ext uri="{BB962C8B-B14F-4D97-AF65-F5344CB8AC3E}">
        <p14:creationId xmlns:p14="http://schemas.microsoft.com/office/powerpoint/2010/main" val="875337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1216E4-2A0B-4B27-A3A8-D1D355A92CC7}" type="datetime1">
              <a:rPr lang="en-US" smtClean="0"/>
              <a:t>5/15/20</a:t>
            </a:fld>
            <a:endParaRPr lang="en-US"/>
          </a:p>
        </p:txBody>
      </p:sp>
      <p:sp>
        <p:nvSpPr>
          <p:cNvPr id="3" name="Footer Placeholder 2"/>
          <p:cNvSpPr>
            <a:spLocks noGrp="1"/>
          </p:cNvSpPr>
          <p:nvPr>
            <p:ph type="ftr" sz="quarter" idx="11"/>
          </p:nvPr>
        </p:nvSpPr>
        <p:spPr/>
        <p:txBody>
          <a:bodyPr/>
          <a:lstStyle/>
          <a:p>
            <a:r>
              <a:rPr lang="en-US"/>
              <a:t>CSE 373 SP 18 - Kasey Champion</a:t>
            </a:r>
          </a:p>
        </p:txBody>
      </p:sp>
      <p:sp>
        <p:nvSpPr>
          <p:cNvPr id="4" name="Slide Number Placeholder 3"/>
          <p:cNvSpPr>
            <a:spLocks noGrp="1"/>
          </p:cNvSpPr>
          <p:nvPr>
            <p:ph type="sldNum" sz="quarter" idx="12"/>
          </p:nvPr>
        </p:nvSpPr>
        <p:spPr/>
        <p:txBody>
          <a:bodyPr/>
          <a:lstStyle/>
          <a:p>
            <a:fld id="{659665DE-58FC-41F4-AC58-2C90A5E00527}" type="slidenum">
              <a:rPr lang="en-US" smtClean="0"/>
              <a:t>‹#›</a:t>
            </a:fld>
            <a:endParaRPr lang="en-US"/>
          </a:p>
        </p:txBody>
      </p:sp>
    </p:spTree>
    <p:extLst>
      <p:ext uri="{BB962C8B-B14F-4D97-AF65-F5344CB8AC3E}">
        <p14:creationId xmlns:p14="http://schemas.microsoft.com/office/powerpoint/2010/main" val="251561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FF2EE2-AF54-4C36-93AD-A5D9C8C4F0E5}" type="datetime1">
              <a:rPr lang="en-US" smtClean="0"/>
              <a:t>5/15/20</a:t>
            </a:fld>
            <a:endParaRPr lang="en-US"/>
          </a:p>
        </p:txBody>
      </p:sp>
      <p:sp>
        <p:nvSpPr>
          <p:cNvPr id="6" name="Footer Placeholder 5"/>
          <p:cNvSpPr>
            <a:spLocks noGrp="1"/>
          </p:cNvSpPr>
          <p:nvPr>
            <p:ph type="ftr" sz="quarter" idx="11"/>
          </p:nvPr>
        </p:nvSpPr>
        <p:spPr/>
        <p:txBody>
          <a:bodyPr/>
          <a:lstStyle/>
          <a:p>
            <a:r>
              <a:rPr lang="en-US"/>
              <a:t>CSE 373 SP 18 - Kasey Champion</a:t>
            </a:r>
          </a:p>
        </p:txBody>
      </p:sp>
      <p:sp>
        <p:nvSpPr>
          <p:cNvPr id="7" name="Slide Number Placeholder 6"/>
          <p:cNvSpPr>
            <a:spLocks noGrp="1"/>
          </p:cNvSpPr>
          <p:nvPr>
            <p:ph type="sldNum" sz="quarter" idx="12"/>
          </p:nvPr>
        </p:nvSpPr>
        <p:spPr/>
        <p:txBody>
          <a:bodyPr/>
          <a:lstStyle/>
          <a:p>
            <a:fld id="{659665DE-58FC-41F4-AC58-2C90A5E0052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7797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20B1D116-9EEC-4608-812B-930500586DFA}" type="datetime1">
              <a:rPr lang="en-US" smtClean="0"/>
              <a:t>5/15/20</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r>
              <a:rPr lang="en-US"/>
              <a:t>CSE 373 SP 18 - Kasey Champion</a:t>
            </a:r>
            <a:endParaRPr lang="en-US" dirty="0"/>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659665DE-58FC-41F4-AC58-2C90A5E00527}" type="slidenum">
              <a:rPr lang="en-US" smtClean="0"/>
              <a:pPr/>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userDrawn="1"/>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userDrawn="1"/>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24" name="Rectangle 23">
            <a:extLst>
              <a:ext uri="{FF2B5EF4-FFF2-40B4-BE49-F238E27FC236}">
                <a16:creationId xmlns:a16="http://schemas.microsoft.com/office/drawing/2014/main" id="{4D812236-1A32-4FE2-AB5A-F8F998D835F3}"/>
              </a:ext>
            </a:extLst>
          </p:cNvPr>
          <p:cNvSpPr/>
          <p:nvPr userDrawn="1"/>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DFB8EB76-3B7A-4486-95E5-0316680FFD7E}"/>
              </a:ext>
            </a:extLst>
          </p:cNvPr>
          <p:cNvCxnSpPr>
            <a:cxnSpLocks/>
          </p:cNvCxnSpPr>
          <p:nvPr userDrawn="1"/>
        </p:nvCxnSpPr>
        <p:spPr>
          <a:xfrm>
            <a:off x="3315880" y="4545974"/>
            <a:ext cx="5590283" cy="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0533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20B1D116-9EEC-4608-812B-930500586DFA}" type="datetime1">
              <a:rPr lang="en-US" smtClean="0"/>
              <a:t>5/15/20</a:t>
            </a:fld>
            <a:endParaRPr lang="en-US"/>
          </a:p>
        </p:txBody>
      </p:sp>
      <p:sp>
        <p:nvSpPr>
          <p:cNvPr id="5" name="Footer Placeholder 4"/>
          <p:cNvSpPr>
            <a:spLocks noGrp="1"/>
          </p:cNvSpPr>
          <p:nvPr>
            <p:ph type="ftr" sz="quarter" idx="3"/>
          </p:nvPr>
        </p:nvSpPr>
        <p:spPr>
          <a:xfrm>
            <a:off x="5715301" y="6521027"/>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r>
              <a:rPr lang="en-US"/>
              <a:t>CSE 373 SP 18 - Kasey Champion</a:t>
            </a:r>
            <a:endParaRPr lang="en-US" dirty="0"/>
          </a:p>
        </p:txBody>
      </p:sp>
      <p:sp>
        <p:nvSpPr>
          <p:cNvPr id="6" name="Slide Number Placeholder 5"/>
          <p:cNvSpPr>
            <a:spLocks noGrp="1"/>
          </p:cNvSpPr>
          <p:nvPr>
            <p:ph type="sldNum" sz="quarter" idx="4"/>
          </p:nvPr>
        </p:nvSpPr>
        <p:spPr>
          <a:xfrm>
            <a:off x="11681670" y="6521027"/>
            <a:ext cx="421923" cy="274320"/>
          </a:xfrm>
          <a:prstGeom prst="rect">
            <a:avLst/>
          </a:prstGeom>
        </p:spPr>
        <p:txBody>
          <a:bodyPr vert="horz" lIns="91440" tIns="45720" rIns="91440" bIns="45720" rtlCol="0" anchor="ctr"/>
          <a:lstStyle>
            <a:lvl1pPr algn="r">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659665DE-58FC-41F4-AC58-2C90A5E00527}" type="slidenum">
              <a:rPr lang="en-US" smtClean="0"/>
              <a:pPr/>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88148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 id="2147483670" r:id="rId9"/>
    <p:sldLayoutId id="2147483671" r:id="rId10"/>
    <p:sldLayoutId id="2147483672" r:id="rId11"/>
    <p:sldLayoutId id="2147483673" r:id="rId12"/>
  </p:sldLayoutIdLst>
  <p:hf hdr="0" dt="0"/>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youtube.com/watch?v=vIFCV2spKtg"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hyperlink" Target="https://www.youtube.com/watch?v=vIFCV2spKtg" TargetMode="External"/><Relationship Id="rId4" Type="http://schemas.openxmlformats.org/officeDocument/2006/relationships/image" Target="../media/image16.jpg"/></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B674C-AD1D-4C9D-88D4-76616DF5B22C}"/>
              </a:ext>
            </a:extLst>
          </p:cNvPr>
          <p:cNvSpPr>
            <a:spLocks noGrp="1"/>
          </p:cNvSpPr>
          <p:nvPr>
            <p:ph type="ctrTitle"/>
          </p:nvPr>
        </p:nvSpPr>
        <p:spPr/>
        <p:txBody>
          <a:bodyPr/>
          <a:lstStyle/>
          <a:p>
            <a:r>
              <a:rPr lang="en-US" dirty="0"/>
              <a:t>Lecture 20: Topological sort, reductions</a:t>
            </a:r>
          </a:p>
        </p:txBody>
      </p:sp>
      <p:sp>
        <p:nvSpPr>
          <p:cNvPr id="3" name="Subtitle 2">
            <a:extLst>
              <a:ext uri="{FF2B5EF4-FFF2-40B4-BE49-F238E27FC236}">
                <a16:creationId xmlns:a16="http://schemas.microsoft.com/office/drawing/2014/main" id="{FA5873D0-155C-4A49-BE31-7C26918C8D34}"/>
              </a:ext>
            </a:extLst>
          </p:cNvPr>
          <p:cNvSpPr>
            <a:spLocks noGrp="1"/>
          </p:cNvSpPr>
          <p:nvPr>
            <p:ph type="subTitle" idx="1"/>
          </p:nvPr>
        </p:nvSpPr>
        <p:spPr/>
        <p:txBody>
          <a:bodyPr/>
          <a:lstStyle/>
          <a:p>
            <a:r>
              <a:rPr lang="en-US" dirty="0"/>
              <a:t>Data Structures and Algorithms</a:t>
            </a:r>
          </a:p>
        </p:txBody>
      </p:sp>
      <p:sp>
        <p:nvSpPr>
          <p:cNvPr id="4" name="Footer Placeholder 3">
            <a:extLst>
              <a:ext uri="{FF2B5EF4-FFF2-40B4-BE49-F238E27FC236}">
                <a16:creationId xmlns:a16="http://schemas.microsoft.com/office/drawing/2014/main" id="{7C0660B4-D96C-4E54-B1D6-38FFCDBB589D}"/>
              </a:ext>
            </a:extLst>
          </p:cNvPr>
          <p:cNvSpPr>
            <a:spLocks noGrp="1"/>
          </p:cNvSpPr>
          <p:nvPr>
            <p:ph type="ftr" sz="quarter" idx="11"/>
          </p:nvPr>
        </p:nvSpPr>
        <p:spPr/>
        <p:txBody>
          <a:bodyPr/>
          <a:lstStyle/>
          <a:p>
            <a:r>
              <a:rPr lang="en-US" dirty="0"/>
              <a:t>CSE 373 19 SP - Kasey Champion</a:t>
            </a:r>
          </a:p>
        </p:txBody>
      </p:sp>
      <p:sp>
        <p:nvSpPr>
          <p:cNvPr id="5" name="Slide Number Placeholder 4">
            <a:extLst>
              <a:ext uri="{FF2B5EF4-FFF2-40B4-BE49-F238E27FC236}">
                <a16:creationId xmlns:a16="http://schemas.microsoft.com/office/drawing/2014/main" id="{87ADF771-CBF5-4810-A04A-36DE8C4CCBCE}"/>
              </a:ext>
            </a:extLst>
          </p:cNvPr>
          <p:cNvSpPr>
            <a:spLocks noGrp="1"/>
          </p:cNvSpPr>
          <p:nvPr>
            <p:ph type="sldNum" sz="quarter" idx="12"/>
          </p:nvPr>
        </p:nvSpPr>
        <p:spPr/>
        <p:txBody>
          <a:bodyPr/>
          <a:lstStyle/>
          <a:p>
            <a:fld id="{659665DE-58FC-41F4-AC58-2C90A5E00527}" type="slidenum">
              <a:rPr lang="en-US" smtClean="0"/>
              <a:t>1</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280973"/>
            <a:ext cx="457200" cy="296037"/>
          </a:xfrm>
          <a:prstGeom prst="rect">
            <a:avLst/>
          </a:prstGeom>
        </p:spPr>
      </p:pic>
    </p:spTree>
    <p:extLst>
      <p:ext uri="{BB962C8B-B14F-4D97-AF65-F5344CB8AC3E}">
        <p14:creationId xmlns:p14="http://schemas.microsoft.com/office/powerpoint/2010/main" val="2498527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87FE3-F82F-CC47-A31F-1EC2CC1C28DF}"/>
              </a:ext>
            </a:extLst>
          </p:cNvPr>
          <p:cNvSpPr>
            <a:spLocks noGrp="1"/>
          </p:cNvSpPr>
          <p:nvPr>
            <p:ph type="title"/>
          </p:nvPr>
        </p:nvSpPr>
        <p:spPr/>
        <p:txBody>
          <a:bodyPr/>
          <a:lstStyle/>
          <a:p>
            <a:r>
              <a:rPr lang="en-US" dirty="0"/>
              <a:t>Roadmap</a:t>
            </a:r>
          </a:p>
        </p:txBody>
      </p:sp>
      <p:sp>
        <p:nvSpPr>
          <p:cNvPr id="3" name="Content Placeholder 2">
            <a:extLst>
              <a:ext uri="{FF2B5EF4-FFF2-40B4-BE49-F238E27FC236}">
                <a16:creationId xmlns:a16="http://schemas.microsoft.com/office/drawing/2014/main" id="{B3164DD0-C92E-3C4A-BA0D-A9AC1C8E9800}"/>
              </a:ext>
            </a:extLst>
          </p:cNvPr>
          <p:cNvSpPr>
            <a:spLocks noGrp="1"/>
          </p:cNvSpPr>
          <p:nvPr>
            <p:ph idx="1"/>
          </p:nvPr>
        </p:nvSpPr>
        <p:spPr/>
        <p:txBody>
          <a:bodyPr/>
          <a:lstStyle/>
          <a:p>
            <a:r>
              <a:rPr lang="en-US" dirty="0"/>
              <a:t>- topological sort</a:t>
            </a:r>
          </a:p>
          <a:p>
            <a:r>
              <a:rPr lang="en-US" dirty="0"/>
              <a:t>- CSE373 20su creation, 2-Sat, </a:t>
            </a:r>
          </a:p>
          <a:p>
            <a:r>
              <a:rPr lang="en-US" dirty="0"/>
              <a:t>- reductions, 2 color</a:t>
            </a:r>
          </a:p>
          <a:p>
            <a:r>
              <a:rPr lang="en-US" dirty="0"/>
              <a:t>- seam carving</a:t>
            </a:r>
          </a:p>
        </p:txBody>
      </p:sp>
      <p:sp>
        <p:nvSpPr>
          <p:cNvPr id="4" name="Footer Placeholder 3">
            <a:extLst>
              <a:ext uri="{FF2B5EF4-FFF2-40B4-BE49-F238E27FC236}">
                <a16:creationId xmlns:a16="http://schemas.microsoft.com/office/drawing/2014/main" id="{474CB937-D113-FE40-8A21-C90C62F4BB35}"/>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45866C31-C473-7D4E-99C5-CE57DAA2AA0C}"/>
              </a:ext>
            </a:extLst>
          </p:cNvPr>
          <p:cNvSpPr>
            <a:spLocks noGrp="1"/>
          </p:cNvSpPr>
          <p:nvPr>
            <p:ph type="sldNum" sz="quarter" idx="12"/>
          </p:nvPr>
        </p:nvSpPr>
        <p:spPr/>
        <p:txBody>
          <a:bodyPr/>
          <a:lstStyle/>
          <a:p>
            <a:fld id="{659665DE-58FC-41F4-AC58-2C90A5E00527}" type="slidenum">
              <a:rPr lang="en-US" smtClean="0"/>
              <a:t>10</a:t>
            </a:fld>
            <a:endParaRPr lang="en-US"/>
          </a:p>
        </p:txBody>
      </p:sp>
    </p:spTree>
    <p:extLst>
      <p:ext uri="{BB962C8B-B14F-4D97-AF65-F5344CB8AC3E}">
        <p14:creationId xmlns:p14="http://schemas.microsoft.com/office/powerpoint/2010/main" val="1447137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Problem: CSE 373 20su creation problem</a:t>
            </a:r>
          </a:p>
        </p:txBody>
      </p:sp>
      <p:sp>
        <p:nvSpPr>
          <p:cNvPr id="3" name="Content Placeholder 2"/>
          <p:cNvSpPr>
            <a:spLocks noGrp="1"/>
          </p:cNvSpPr>
          <p:nvPr>
            <p:ph idx="1"/>
          </p:nvPr>
        </p:nvSpPr>
        <p:spPr>
          <a:xfrm>
            <a:off x="575240" y="1463857"/>
            <a:ext cx="11187258" cy="3009820"/>
          </a:xfrm>
        </p:spPr>
        <p:txBody>
          <a:bodyPr>
            <a:normAutofit fontScale="92500"/>
          </a:bodyPr>
          <a:lstStyle/>
          <a:p>
            <a:r>
              <a:rPr lang="en-US" sz="2400" dirty="0"/>
              <a:t>Every quarter we send out an additional anonymous survey about reflecting on the course and improving the course for future quarters (rather than evaluating the instructors)</a:t>
            </a:r>
          </a:p>
          <a:p>
            <a:pPr lvl="1"/>
            <a:r>
              <a:rPr lang="en-US" sz="2400" dirty="0"/>
              <a:t>We list out each of the topics we’ve covered: Heap insertions, big-O problems, tree method, graph modeling… and ask you: what should we keep or throw away from the course? </a:t>
            </a:r>
          </a:p>
          <a:p>
            <a:pPr lvl="1"/>
            <a:r>
              <a:rPr lang="en-US" sz="2400" dirty="0"/>
              <a:t>To try to make </a:t>
            </a:r>
            <a:r>
              <a:rPr lang="en-US" sz="2400" dirty="0" err="1"/>
              <a:t>y’all</a:t>
            </a:r>
            <a:r>
              <a:rPr lang="en-US" sz="2400" dirty="0"/>
              <a:t> and future students happy and satisfied, we ask for your preferences. In this problem, we’re going to have each of you list two preferences of the form “I [do/don’t] want [] topic to be in CSE 373 20su version” </a:t>
            </a:r>
          </a:p>
          <a:p>
            <a:r>
              <a:rPr lang="en-US" sz="2400" dirty="0"/>
              <a:t>We’ll assume you’ll be happy if you get at least one of your two preferences.</a:t>
            </a:r>
          </a:p>
        </p:txBody>
      </p:sp>
      <p:sp>
        <p:nvSpPr>
          <p:cNvPr id="4" name="Footer Placeholder 3"/>
          <p:cNvSpPr>
            <a:spLocks noGrp="1"/>
          </p:cNvSpPr>
          <p:nvPr>
            <p:ph type="ftr" sz="quarter" idx="11"/>
          </p:nvPr>
        </p:nvSpPr>
        <p:spPr/>
        <p:txBody>
          <a:bodyPr/>
          <a:lstStyle/>
          <a:p>
            <a:r>
              <a:rPr lang="es-ES"/>
              <a:t>CSE 373 19 Su - Robbie Weber</a:t>
            </a:r>
            <a:endParaRPr lang="en-US"/>
          </a:p>
        </p:txBody>
      </p:sp>
      <p:sp>
        <p:nvSpPr>
          <p:cNvPr id="5" name="Slide Number Placeholder 4"/>
          <p:cNvSpPr>
            <a:spLocks noGrp="1"/>
          </p:cNvSpPr>
          <p:nvPr>
            <p:ph type="sldNum" sz="quarter" idx="12"/>
          </p:nvPr>
        </p:nvSpPr>
        <p:spPr/>
        <p:txBody>
          <a:bodyPr/>
          <a:lstStyle/>
          <a:p>
            <a:fld id="{659665DE-58FC-41F4-AC58-2C90A5E00527}" type="slidenum">
              <a:rPr lang="en-US" smtClean="0"/>
              <a:t>11</a:t>
            </a:fld>
            <a:endParaRPr lang="en-US"/>
          </a:p>
        </p:txBody>
      </p:sp>
      <p:grpSp>
        <p:nvGrpSpPr>
          <p:cNvPr id="7" name="Group 6"/>
          <p:cNvGrpSpPr/>
          <p:nvPr/>
        </p:nvGrpSpPr>
        <p:grpSpPr>
          <a:xfrm>
            <a:off x="575239" y="4540932"/>
            <a:ext cx="8072372" cy="1610763"/>
            <a:chOff x="498764" y="4764761"/>
            <a:chExt cx="8072372" cy="1610763"/>
          </a:xfrm>
        </p:grpSpPr>
        <p:sp>
          <p:nvSpPr>
            <p:cNvPr id="8" name="Rectangle 7"/>
            <p:cNvSpPr/>
            <p:nvPr/>
          </p:nvSpPr>
          <p:spPr>
            <a:xfrm>
              <a:off x="498764" y="4764761"/>
              <a:ext cx="8072372" cy="1610763"/>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200" dirty="0"/>
            </a:p>
            <a:p>
              <a:r>
                <a:rPr lang="en-US" sz="2200" b="1" dirty="0"/>
                <a:t>Given</a:t>
              </a:r>
              <a:r>
                <a:rPr lang="en-US" sz="2200" dirty="0"/>
                <a:t>: A list of 2 preferences per student.</a:t>
              </a:r>
            </a:p>
            <a:p>
              <a:r>
                <a:rPr lang="en-US" sz="2200" b="1" dirty="0"/>
                <a:t>Find</a:t>
              </a:r>
              <a:r>
                <a:rPr lang="en-US" sz="2200" dirty="0"/>
                <a:t>: A set of topics so that every student gets at least one of their preferences (or accurately report no such topic set exists).</a:t>
              </a:r>
            </a:p>
          </p:txBody>
        </p:sp>
        <p:sp>
          <p:nvSpPr>
            <p:cNvPr id="9" name="Rectangle 8"/>
            <p:cNvSpPr/>
            <p:nvPr/>
          </p:nvSpPr>
          <p:spPr>
            <a:xfrm>
              <a:off x="498764" y="4764762"/>
              <a:ext cx="8072372"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t>CSE373 20su Creation Problem</a:t>
              </a:r>
            </a:p>
          </p:txBody>
        </p:sp>
      </p:grpSp>
    </p:spTree>
    <p:extLst>
      <p:ext uri="{BB962C8B-B14F-4D97-AF65-F5344CB8AC3E}">
        <p14:creationId xmlns:p14="http://schemas.microsoft.com/office/powerpoint/2010/main" val="1521572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Problem: CSE 373 20su creation problem</a:t>
            </a:r>
          </a:p>
        </p:txBody>
      </p:sp>
      <p:sp>
        <p:nvSpPr>
          <p:cNvPr id="4" name="Footer Placeholder 3"/>
          <p:cNvSpPr>
            <a:spLocks noGrp="1"/>
          </p:cNvSpPr>
          <p:nvPr>
            <p:ph type="ftr" sz="quarter" idx="11"/>
          </p:nvPr>
        </p:nvSpPr>
        <p:spPr/>
        <p:txBody>
          <a:bodyPr/>
          <a:lstStyle/>
          <a:p>
            <a:r>
              <a:rPr lang="es-ES"/>
              <a:t>CSE 373 19 Su - Robbie Weber</a:t>
            </a:r>
            <a:endParaRPr lang="en-US"/>
          </a:p>
        </p:txBody>
      </p:sp>
      <p:sp>
        <p:nvSpPr>
          <p:cNvPr id="5" name="Slide Number Placeholder 4"/>
          <p:cNvSpPr>
            <a:spLocks noGrp="1"/>
          </p:cNvSpPr>
          <p:nvPr>
            <p:ph type="sldNum" sz="quarter" idx="12"/>
          </p:nvPr>
        </p:nvSpPr>
        <p:spPr/>
        <p:txBody>
          <a:bodyPr/>
          <a:lstStyle/>
          <a:p>
            <a:fld id="{659665DE-58FC-41F4-AC58-2C90A5E00527}" type="slidenum">
              <a:rPr lang="en-US" smtClean="0"/>
              <a:t>12</a:t>
            </a:fld>
            <a:endParaRPr lang="en-US"/>
          </a:p>
        </p:txBody>
      </p:sp>
      <p:grpSp>
        <p:nvGrpSpPr>
          <p:cNvPr id="7" name="Group 6"/>
          <p:cNvGrpSpPr/>
          <p:nvPr/>
        </p:nvGrpSpPr>
        <p:grpSpPr>
          <a:xfrm>
            <a:off x="575239" y="1277943"/>
            <a:ext cx="8072372" cy="1610763"/>
            <a:chOff x="498764" y="4764761"/>
            <a:chExt cx="8072372" cy="1610763"/>
          </a:xfrm>
        </p:grpSpPr>
        <p:sp>
          <p:nvSpPr>
            <p:cNvPr id="8" name="Rectangle 7"/>
            <p:cNvSpPr/>
            <p:nvPr/>
          </p:nvSpPr>
          <p:spPr>
            <a:xfrm>
              <a:off x="498764" y="4764761"/>
              <a:ext cx="8072372" cy="1610763"/>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200" dirty="0"/>
            </a:p>
            <a:p>
              <a:r>
                <a:rPr lang="en-US" sz="2200" b="1" dirty="0"/>
                <a:t>Given</a:t>
              </a:r>
              <a:r>
                <a:rPr lang="en-US" sz="2200" dirty="0"/>
                <a:t>: A list of 2 yes/no preferences per student.</a:t>
              </a:r>
            </a:p>
            <a:p>
              <a:r>
                <a:rPr lang="en-US" sz="2200" b="1" dirty="0"/>
                <a:t>Find</a:t>
              </a:r>
              <a:r>
                <a:rPr lang="en-US" sz="2200" dirty="0"/>
                <a:t>: A set of topics so that every student gets at least one of their preferences (or accurately report no such topic set exists).</a:t>
              </a:r>
            </a:p>
          </p:txBody>
        </p:sp>
        <p:sp>
          <p:nvSpPr>
            <p:cNvPr id="9" name="Rectangle 8"/>
            <p:cNvSpPr/>
            <p:nvPr/>
          </p:nvSpPr>
          <p:spPr>
            <a:xfrm>
              <a:off x="498764" y="4764762"/>
              <a:ext cx="8072372"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t>CSE373 20su Creation Problem</a:t>
              </a:r>
            </a:p>
          </p:txBody>
        </p:sp>
      </p:grpSp>
      <p:sp>
        <p:nvSpPr>
          <p:cNvPr id="10" name="Content Placeholder 9">
            <a:extLst>
              <a:ext uri="{FF2B5EF4-FFF2-40B4-BE49-F238E27FC236}">
                <a16:creationId xmlns:a16="http://schemas.microsoft.com/office/drawing/2014/main" id="{69098064-949C-9343-AC7D-976E16A1F760}"/>
              </a:ext>
            </a:extLst>
          </p:cNvPr>
          <p:cNvSpPr>
            <a:spLocks noGrp="1"/>
          </p:cNvSpPr>
          <p:nvPr>
            <p:ph idx="1"/>
          </p:nvPr>
        </p:nvSpPr>
        <p:spPr>
          <a:xfrm>
            <a:off x="502371" y="3096773"/>
            <a:ext cx="3131166" cy="3077074"/>
          </a:xfrm>
        </p:spPr>
        <p:txBody>
          <a:bodyPr>
            <a:normAutofit lnSpcReduction="10000"/>
          </a:bodyPr>
          <a:lstStyle/>
          <a:p>
            <a:r>
              <a:rPr lang="en-US" dirty="0"/>
              <a:t>Student A:</a:t>
            </a:r>
          </a:p>
          <a:p>
            <a:r>
              <a:rPr lang="en-US" dirty="0"/>
              <a:t>- no tree method  OR</a:t>
            </a:r>
          </a:p>
          <a:p>
            <a:r>
              <a:rPr lang="en-US" dirty="0"/>
              <a:t>- yes graph modeling</a:t>
            </a:r>
          </a:p>
          <a:p>
            <a:endParaRPr lang="en-US" dirty="0"/>
          </a:p>
          <a:p>
            <a:r>
              <a:rPr lang="en-US" dirty="0"/>
              <a:t>Student B:</a:t>
            </a:r>
          </a:p>
          <a:p>
            <a:r>
              <a:rPr lang="en-US" dirty="0"/>
              <a:t>- yes tree method  OR</a:t>
            </a:r>
          </a:p>
          <a:p>
            <a:r>
              <a:rPr lang="en-US" dirty="0"/>
              <a:t>- yes hash maps</a:t>
            </a:r>
          </a:p>
        </p:txBody>
      </p:sp>
      <p:sp>
        <p:nvSpPr>
          <p:cNvPr id="11" name="TextBox 10">
            <a:extLst>
              <a:ext uri="{FF2B5EF4-FFF2-40B4-BE49-F238E27FC236}">
                <a16:creationId xmlns:a16="http://schemas.microsoft.com/office/drawing/2014/main" id="{8DE968BC-1454-7E44-A266-A95B09E326C8}"/>
              </a:ext>
            </a:extLst>
          </p:cNvPr>
          <p:cNvSpPr txBox="1"/>
          <p:nvPr/>
        </p:nvSpPr>
        <p:spPr>
          <a:xfrm>
            <a:off x="4114800" y="2953521"/>
            <a:ext cx="7988793" cy="3477875"/>
          </a:xfrm>
          <a:prstGeom prst="rect">
            <a:avLst/>
          </a:prstGeom>
          <a:noFill/>
        </p:spPr>
        <p:txBody>
          <a:bodyPr wrap="square" rtlCol="0">
            <a:spAutoFit/>
          </a:bodyPr>
          <a:lstStyle/>
          <a:p>
            <a:r>
              <a:rPr lang="en-US" sz="2000" dirty="0"/>
              <a:t>Some things to note:</a:t>
            </a:r>
          </a:p>
          <a:p>
            <a:pPr marL="285750" indent="-285750">
              <a:buFontTx/>
              <a:buChar char="-"/>
            </a:pPr>
            <a:r>
              <a:rPr lang="en-US" sz="2000" dirty="0"/>
              <a:t>example solution/thought: if there is no tree method, Student A is happy, but Student B would be happy just yet.  To make Student B happy as well (make sure at least one preference is satisfied), we would make sure to include hash maps as a topic.</a:t>
            </a:r>
          </a:p>
          <a:p>
            <a:pPr marL="285750" indent="-285750">
              <a:buFontTx/>
              <a:buChar char="-"/>
            </a:pPr>
            <a:r>
              <a:rPr lang="en-US" sz="2000" dirty="0"/>
              <a:t>just with 2 student preferences, there’s already some constraints on our possible solutions!  Because there’s disagreement on including the tree method in future versions, it means that whoever doesn’t get what they want for that question MUST have their other preference satisfied to complete this problem.  </a:t>
            </a:r>
          </a:p>
          <a:p>
            <a:pPr marL="285750" indent="-285750">
              <a:buFontTx/>
              <a:buChar char="-"/>
            </a:pPr>
            <a:endParaRPr lang="en-US" sz="2000" dirty="0"/>
          </a:p>
        </p:txBody>
      </p:sp>
    </p:spTree>
    <p:extLst>
      <p:ext uri="{BB962C8B-B14F-4D97-AF65-F5344CB8AC3E}">
        <p14:creationId xmlns:p14="http://schemas.microsoft.com/office/powerpoint/2010/main" val="2942860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Problem: CSE 373 20su creation problem</a:t>
            </a:r>
          </a:p>
        </p:txBody>
      </p:sp>
      <p:sp>
        <p:nvSpPr>
          <p:cNvPr id="4" name="Footer Placeholder 3"/>
          <p:cNvSpPr>
            <a:spLocks noGrp="1"/>
          </p:cNvSpPr>
          <p:nvPr>
            <p:ph type="ftr" sz="quarter" idx="11"/>
          </p:nvPr>
        </p:nvSpPr>
        <p:spPr/>
        <p:txBody>
          <a:bodyPr/>
          <a:lstStyle/>
          <a:p>
            <a:r>
              <a:rPr lang="es-ES"/>
              <a:t>CSE 373 19 Su - Robbie Weber</a:t>
            </a:r>
            <a:endParaRPr lang="en-US"/>
          </a:p>
        </p:txBody>
      </p:sp>
      <p:sp>
        <p:nvSpPr>
          <p:cNvPr id="5" name="Slide Number Placeholder 4"/>
          <p:cNvSpPr>
            <a:spLocks noGrp="1"/>
          </p:cNvSpPr>
          <p:nvPr>
            <p:ph type="sldNum" sz="quarter" idx="12"/>
          </p:nvPr>
        </p:nvSpPr>
        <p:spPr/>
        <p:txBody>
          <a:bodyPr/>
          <a:lstStyle/>
          <a:p>
            <a:fld id="{659665DE-58FC-41F4-AC58-2C90A5E00527}" type="slidenum">
              <a:rPr lang="en-US" smtClean="0"/>
              <a:t>13</a:t>
            </a:fld>
            <a:endParaRPr lang="en-US"/>
          </a:p>
        </p:txBody>
      </p:sp>
      <p:grpSp>
        <p:nvGrpSpPr>
          <p:cNvPr id="7" name="Group 6"/>
          <p:cNvGrpSpPr/>
          <p:nvPr/>
        </p:nvGrpSpPr>
        <p:grpSpPr>
          <a:xfrm>
            <a:off x="575239" y="1277943"/>
            <a:ext cx="8072372" cy="1610763"/>
            <a:chOff x="498764" y="4764761"/>
            <a:chExt cx="8072372" cy="1610763"/>
          </a:xfrm>
        </p:grpSpPr>
        <p:sp>
          <p:nvSpPr>
            <p:cNvPr id="8" name="Rectangle 7"/>
            <p:cNvSpPr/>
            <p:nvPr/>
          </p:nvSpPr>
          <p:spPr>
            <a:xfrm>
              <a:off x="498764" y="4764761"/>
              <a:ext cx="8072372" cy="1610763"/>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200" dirty="0"/>
            </a:p>
            <a:p>
              <a:r>
                <a:rPr lang="en-US" sz="2200" b="1" dirty="0"/>
                <a:t>Given</a:t>
              </a:r>
              <a:r>
                <a:rPr lang="en-US" sz="2200" dirty="0"/>
                <a:t>: A list of 2 yes/no preferences per student.</a:t>
              </a:r>
            </a:p>
            <a:p>
              <a:r>
                <a:rPr lang="en-US" sz="2200" b="1" dirty="0"/>
                <a:t>Find</a:t>
              </a:r>
              <a:r>
                <a:rPr lang="en-US" sz="2200" dirty="0"/>
                <a:t>: A set of topics so that every student gets at least one of their preferences (or accurately report no such topic set exists).</a:t>
              </a:r>
            </a:p>
          </p:txBody>
        </p:sp>
        <p:sp>
          <p:nvSpPr>
            <p:cNvPr id="9" name="Rectangle 8"/>
            <p:cNvSpPr/>
            <p:nvPr/>
          </p:nvSpPr>
          <p:spPr>
            <a:xfrm>
              <a:off x="498764" y="4764762"/>
              <a:ext cx="8072372"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t>CSE373 20su Creation Problem</a:t>
              </a:r>
            </a:p>
          </p:txBody>
        </p:sp>
      </p:grpSp>
      <p:sp>
        <p:nvSpPr>
          <p:cNvPr id="10" name="Content Placeholder 9">
            <a:extLst>
              <a:ext uri="{FF2B5EF4-FFF2-40B4-BE49-F238E27FC236}">
                <a16:creationId xmlns:a16="http://schemas.microsoft.com/office/drawing/2014/main" id="{69098064-949C-9343-AC7D-976E16A1F760}"/>
              </a:ext>
            </a:extLst>
          </p:cNvPr>
          <p:cNvSpPr>
            <a:spLocks noGrp="1"/>
          </p:cNvSpPr>
          <p:nvPr>
            <p:ph idx="1"/>
          </p:nvPr>
        </p:nvSpPr>
        <p:spPr>
          <a:xfrm>
            <a:off x="502370" y="3096773"/>
            <a:ext cx="3726729" cy="3287698"/>
          </a:xfrm>
        </p:spPr>
        <p:txBody>
          <a:bodyPr>
            <a:noAutofit/>
          </a:bodyPr>
          <a:lstStyle/>
          <a:p>
            <a:pPr>
              <a:spcBef>
                <a:spcPts val="200"/>
              </a:spcBef>
            </a:pPr>
            <a:r>
              <a:rPr lang="en-US" sz="2400" dirty="0"/>
              <a:t>Student A:</a:t>
            </a:r>
          </a:p>
          <a:p>
            <a:pPr>
              <a:spcBef>
                <a:spcPts val="200"/>
              </a:spcBef>
            </a:pPr>
            <a:r>
              <a:rPr lang="en-US" sz="2400" dirty="0"/>
              <a:t>- no tree method OR</a:t>
            </a:r>
          </a:p>
          <a:p>
            <a:pPr>
              <a:spcBef>
                <a:spcPts val="200"/>
              </a:spcBef>
            </a:pPr>
            <a:r>
              <a:rPr lang="en-US" sz="2400" dirty="0"/>
              <a:t>- yes graph modeling</a:t>
            </a:r>
          </a:p>
          <a:p>
            <a:pPr>
              <a:spcBef>
                <a:spcPts val="200"/>
              </a:spcBef>
            </a:pPr>
            <a:r>
              <a:rPr lang="en-US" sz="2400" dirty="0"/>
              <a:t>Student B:</a:t>
            </a:r>
          </a:p>
          <a:p>
            <a:pPr>
              <a:spcBef>
                <a:spcPts val="200"/>
              </a:spcBef>
            </a:pPr>
            <a:r>
              <a:rPr lang="en-US" sz="2400" dirty="0"/>
              <a:t>- yes tree method OR</a:t>
            </a:r>
          </a:p>
          <a:p>
            <a:pPr>
              <a:spcBef>
                <a:spcPts val="200"/>
              </a:spcBef>
            </a:pPr>
            <a:r>
              <a:rPr lang="en-US" sz="2400" dirty="0"/>
              <a:t>- yes hash maps</a:t>
            </a:r>
          </a:p>
          <a:p>
            <a:pPr>
              <a:spcBef>
                <a:spcPts val="200"/>
              </a:spcBef>
            </a:pPr>
            <a:r>
              <a:rPr lang="en-US" sz="2400" dirty="0"/>
              <a:t>Student C:</a:t>
            </a:r>
          </a:p>
          <a:p>
            <a:pPr>
              <a:spcBef>
                <a:spcPts val="200"/>
              </a:spcBef>
            </a:pPr>
            <a:r>
              <a:rPr lang="en-US" sz="2400" dirty="0"/>
              <a:t>- no asymptotic analysis OR</a:t>
            </a:r>
          </a:p>
          <a:p>
            <a:pPr>
              <a:spcBef>
                <a:spcPts val="200"/>
              </a:spcBef>
            </a:pPr>
            <a:r>
              <a:rPr lang="en-US" sz="2400" dirty="0"/>
              <a:t>- no heaps</a:t>
            </a:r>
          </a:p>
        </p:txBody>
      </p:sp>
      <p:sp>
        <p:nvSpPr>
          <p:cNvPr id="11" name="TextBox 10">
            <a:extLst>
              <a:ext uri="{FF2B5EF4-FFF2-40B4-BE49-F238E27FC236}">
                <a16:creationId xmlns:a16="http://schemas.microsoft.com/office/drawing/2014/main" id="{8DE968BC-1454-7E44-A266-A95B09E326C8}"/>
              </a:ext>
            </a:extLst>
          </p:cNvPr>
          <p:cNvSpPr txBox="1"/>
          <p:nvPr/>
        </p:nvSpPr>
        <p:spPr>
          <a:xfrm>
            <a:off x="4114800" y="2953521"/>
            <a:ext cx="7988793" cy="4154984"/>
          </a:xfrm>
          <a:prstGeom prst="rect">
            <a:avLst/>
          </a:prstGeom>
          <a:noFill/>
        </p:spPr>
        <p:txBody>
          <a:bodyPr wrap="square" rtlCol="0">
            <a:spAutoFit/>
          </a:bodyPr>
          <a:lstStyle/>
          <a:p>
            <a:r>
              <a:rPr lang="en-US" sz="2400" dirty="0"/>
              <a:t>Some example solutions:</a:t>
            </a:r>
          </a:p>
          <a:p>
            <a:endParaRPr lang="en-US" sz="2400" dirty="0"/>
          </a:p>
          <a:p>
            <a:pPr marL="342900" indent="-342900">
              <a:buFontTx/>
              <a:buChar char="-"/>
            </a:pPr>
            <a:r>
              <a:rPr lang="en-US" sz="2400" dirty="0"/>
              <a:t>A) </a:t>
            </a:r>
          </a:p>
          <a:p>
            <a:pPr marL="800100" lvl="1" indent="-342900">
              <a:buFontTx/>
              <a:buChar char="-"/>
            </a:pPr>
            <a:r>
              <a:rPr lang="en-US" sz="2400" dirty="0"/>
              <a:t>no tree method</a:t>
            </a:r>
          </a:p>
          <a:p>
            <a:pPr marL="800100" lvl="1" indent="-342900">
              <a:buFontTx/>
              <a:buChar char="-"/>
            </a:pPr>
            <a:r>
              <a:rPr lang="en-US" sz="2400" dirty="0"/>
              <a:t>yes hash maps</a:t>
            </a:r>
          </a:p>
          <a:p>
            <a:pPr marL="800100" lvl="1" indent="-342900">
              <a:buFontTx/>
              <a:buChar char="-"/>
            </a:pPr>
            <a:r>
              <a:rPr lang="en-US" sz="2400" dirty="0"/>
              <a:t>no asymptotic analysis</a:t>
            </a:r>
          </a:p>
          <a:p>
            <a:pPr marL="342900" indent="-342900">
              <a:buFontTx/>
              <a:buChar char="-"/>
            </a:pPr>
            <a:r>
              <a:rPr lang="en-US" sz="2400" dirty="0"/>
              <a:t>B) </a:t>
            </a:r>
          </a:p>
          <a:p>
            <a:pPr marL="800100" lvl="1" indent="-342900">
              <a:buFontTx/>
              <a:buChar char="-"/>
            </a:pPr>
            <a:r>
              <a:rPr lang="en-US" sz="2400" dirty="0"/>
              <a:t>yes tree method</a:t>
            </a:r>
          </a:p>
          <a:p>
            <a:pPr marL="800100" lvl="1" indent="-342900">
              <a:buFontTx/>
              <a:buChar char="-"/>
            </a:pPr>
            <a:r>
              <a:rPr lang="en-US" sz="2400" dirty="0"/>
              <a:t>yes graph modeling</a:t>
            </a:r>
          </a:p>
          <a:p>
            <a:pPr marL="800100" lvl="1" indent="-342900">
              <a:buFontTx/>
              <a:buChar char="-"/>
            </a:pPr>
            <a:r>
              <a:rPr lang="en-US" sz="2400" dirty="0"/>
              <a:t>no heaps</a:t>
            </a:r>
          </a:p>
          <a:p>
            <a:endParaRPr lang="en-US" sz="2400" dirty="0"/>
          </a:p>
        </p:txBody>
      </p:sp>
    </p:spTree>
    <p:extLst>
      <p:ext uri="{BB962C8B-B14F-4D97-AF65-F5344CB8AC3E}">
        <p14:creationId xmlns:p14="http://schemas.microsoft.com/office/powerpoint/2010/main" val="2914306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s-ES"/>
              <a:t>CSE 373 19 Su - Robbie Weber</a:t>
            </a:r>
            <a:endParaRPr lang="en-US"/>
          </a:p>
        </p:txBody>
      </p:sp>
      <p:sp>
        <p:nvSpPr>
          <p:cNvPr id="5" name="Slide Number Placeholder 4"/>
          <p:cNvSpPr>
            <a:spLocks noGrp="1"/>
          </p:cNvSpPr>
          <p:nvPr>
            <p:ph type="sldNum" sz="quarter" idx="12"/>
          </p:nvPr>
        </p:nvSpPr>
        <p:spPr/>
        <p:txBody>
          <a:bodyPr/>
          <a:lstStyle/>
          <a:p>
            <a:fld id="{659665DE-58FC-41F4-AC58-2C90A5E00527}" type="slidenum">
              <a:rPr lang="en-US" smtClean="0"/>
              <a:t>14</a:t>
            </a:fld>
            <a:endParaRPr lang="en-US"/>
          </a:p>
        </p:txBody>
      </p:sp>
      <p:grpSp>
        <p:nvGrpSpPr>
          <p:cNvPr id="7" name="Group 6"/>
          <p:cNvGrpSpPr/>
          <p:nvPr/>
        </p:nvGrpSpPr>
        <p:grpSpPr>
          <a:xfrm>
            <a:off x="0" y="87646"/>
            <a:ext cx="8072372" cy="1610763"/>
            <a:chOff x="498764" y="4764761"/>
            <a:chExt cx="8072372" cy="1610763"/>
          </a:xfrm>
        </p:grpSpPr>
        <p:sp>
          <p:nvSpPr>
            <p:cNvPr id="8" name="Rectangle 7"/>
            <p:cNvSpPr/>
            <p:nvPr/>
          </p:nvSpPr>
          <p:spPr>
            <a:xfrm>
              <a:off x="498764" y="4764761"/>
              <a:ext cx="8072372" cy="1610763"/>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200" dirty="0"/>
            </a:p>
            <a:p>
              <a:r>
                <a:rPr lang="en-US" sz="2200" b="1" dirty="0"/>
                <a:t>Given</a:t>
              </a:r>
              <a:r>
                <a:rPr lang="en-US" sz="2200" dirty="0"/>
                <a:t>: A list of 2 yes/no preferences per student.</a:t>
              </a:r>
            </a:p>
            <a:p>
              <a:r>
                <a:rPr lang="en-US" sz="2200" b="1" dirty="0"/>
                <a:t>Find</a:t>
              </a:r>
              <a:r>
                <a:rPr lang="en-US" sz="2200" dirty="0"/>
                <a:t>: A set of topics so that every student gets at least one of their preferences (or accurately report no such topic set exists).</a:t>
              </a:r>
            </a:p>
          </p:txBody>
        </p:sp>
        <p:sp>
          <p:nvSpPr>
            <p:cNvPr id="9" name="Rectangle 8"/>
            <p:cNvSpPr/>
            <p:nvPr/>
          </p:nvSpPr>
          <p:spPr>
            <a:xfrm>
              <a:off x="498764" y="4764762"/>
              <a:ext cx="8072372"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t>CSE373 20su Creation Problem</a:t>
              </a:r>
            </a:p>
          </p:txBody>
        </p:sp>
      </p:grpSp>
      <p:sp>
        <p:nvSpPr>
          <p:cNvPr id="11" name="TextBox 10">
            <a:extLst>
              <a:ext uri="{FF2B5EF4-FFF2-40B4-BE49-F238E27FC236}">
                <a16:creationId xmlns:a16="http://schemas.microsoft.com/office/drawing/2014/main" id="{8DE968BC-1454-7E44-A266-A95B09E326C8}"/>
              </a:ext>
            </a:extLst>
          </p:cNvPr>
          <p:cNvSpPr txBox="1"/>
          <p:nvPr/>
        </p:nvSpPr>
        <p:spPr>
          <a:xfrm>
            <a:off x="5922492" y="1965275"/>
            <a:ext cx="6181101" cy="3416320"/>
          </a:xfrm>
          <a:prstGeom prst="rect">
            <a:avLst/>
          </a:prstGeom>
          <a:noFill/>
        </p:spPr>
        <p:txBody>
          <a:bodyPr wrap="square" rtlCol="0">
            <a:spAutoFit/>
          </a:bodyPr>
          <a:lstStyle/>
          <a:p>
            <a:pPr marL="285750" indent="-285750">
              <a:buFontTx/>
              <a:buChar char="-"/>
            </a:pPr>
            <a:r>
              <a:rPr lang="en-US" sz="2400" dirty="0"/>
              <a:t>You can thing of these student preferences as parameters to our problem where each student’s preference is a </a:t>
            </a:r>
            <a:r>
              <a:rPr lang="en-US" sz="2400" dirty="0" err="1"/>
              <a:t>boolean</a:t>
            </a:r>
            <a:r>
              <a:rPr lang="en-US" sz="2400" dirty="0"/>
              <a:t> statement of a specific form.  The student preferences above would be:</a:t>
            </a:r>
          </a:p>
          <a:p>
            <a:pPr marL="742950" lvl="1" indent="-285750">
              <a:buFontTx/>
              <a:buChar char="-"/>
            </a:pPr>
            <a:r>
              <a:rPr lang="en-US" sz="2400" dirty="0"/>
              <a:t>!</a:t>
            </a:r>
            <a:r>
              <a:rPr lang="en-US" sz="2400" dirty="0" err="1"/>
              <a:t>treeMethod</a:t>
            </a:r>
            <a:r>
              <a:rPr lang="en-US" sz="2400" dirty="0"/>
              <a:t> || </a:t>
            </a:r>
            <a:r>
              <a:rPr lang="en-US" sz="2400" dirty="0" err="1"/>
              <a:t>graphModeling</a:t>
            </a:r>
            <a:endParaRPr lang="en-US" sz="2400" dirty="0"/>
          </a:p>
          <a:p>
            <a:pPr marL="742950" lvl="1" indent="-285750">
              <a:buFontTx/>
              <a:buChar char="-"/>
            </a:pPr>
            <a:r>
              <a:rPr lang="en-US" sz="2400" dirty="0" err="1"/>
              <a:t>treeMethod</a:t>
            </a:r>
            <a:r>
              <a:rPr lang="en-US" sz="2400" dirty="0"/>
              <a:t> || </a:t>
            </a:r>
            <a:r>
              <a:rPr lang="en-US" sz="2400" dirty="0" err="1"/>
              <a:t>hashMaps</a:t>
            </a:r>
            <a:endParaRPr lang="en-US" sz="2400" dirty="0"/>
          </a:p>
          <a:p>
            <a:pPr marL="742950" lvl="1" indent="-285750">
              <a:buFontTx/>
              <a:buChar char="-"/>
            </a:pPr>
            <a:r>
              <a:rPr lang="en-US" sz="2400" dirty="0"/>
              <a:t>!</a:t>
            </a:r>
            <a:r>
              <a:rPr lang="en-US" sz="2400" dirty="0" err="1"/>
              <a:t>asymptoticAnalysis</a:t>
            </a:r>
            <a:r>
              <a:rPr lang="en-US" sz="2400" dirty="0"/>
              <a:t> || !heaps</a:t>
            </a:r>
          </a:p>
          <a:p>
            <a:pPr marL="285750" indent="-285750">
              <a:buFontTx/>
              <a:buChar char="-"/>
            </a:pPr>
            <a:endParaRPr lang="en-US" sz="2400" dirty="0"/>
          </a:p>
        </p:txBody>
      </p:sp>
      <p:sp>
        <p:nvSpPr>
          <p:cNvPr id="3" name="TextBox 2">
            <a:extLst>
              <a:ext uri="{FF2B5EF4-FFF2-40B4-BE49-F238E27FC236}">
                <a16:creationId xmlns:a16="http://schemas.microsoft.com/office/drawing/2014/main" id="{94E2346A-D1F8-E949-A087-A7D728916FE0}"/>
              </a:ext>
            </a:extLst>
          </p:cNvPr>
          <p:cNvSpPr txBox="1"/>
          <p:nvPr/>
        </p:nvSpPr>
        <p:spPr>
          <a:xfrm>
            <a:off x="6309130" y="5276116"/>
            <a:ext cx="4985902" cy="1477328"/>
          </a:xfrm>
          <a:prstGeom prst="rect">
            <a:avLst/>
          </a:prstGeom>
          <a:noFill/>
        </p:spPr>
        <p:txBody>
          <a:bodyPr wrap="square" rtlCol="0">
            <a:spAutoFit/>
          </a:bodyPr>
          <a:lstStyle/>
          <a:p>
            <a:r>
              <a:rPr lang="en-US" dirty="0"/>
              <a:t>Rephrased problem statement: go through these list of </a:t>
            </a:r>
            <a:r>
              <a:rPr lang="en-US" dirty="0" err="1"/>
              <a:t>boolean</a:t>
            </a:r>
            <a:r>
              <a:rPr lang="en-US" dirty="0"/>
              <a:t> conditions (preferences) where each is of the form (</a:t>
            </a:r>
            <a:r>
              <a:rPr lang="en-US" dirty="0" err="1"/>
              <a:t>someVar</a:t>
            </a:r>
            <a:r>
              <a:rPr lang="en-US" dirty="0"/>
              <a:t> || </a:t>
            </a:r>
            <a:r>
              <a:rPr lang="en-US" dirty="0" err="1"/>
              <a:t>someOtherVar</a:t>
            </a:r>
            <a:r>
              <a:rPr lang="en-US" dirty="0"/>
              <a:t>), and make sure they all preference entries evaluate to true for your proposed solution</a:t>
            </a:r>
          </a:p>
        </p:txBody>
      </p:sp>
      <p:sp>
        <p:nvSpPr>
          <p:cNvPr id="6" name="TextBox 5">
            <a:extLst>
              <a:ext uri="{FF2B5EF4-FFF2-40B4-BE49-F238E27FC236}">
                <a16:creationId xmlns:a16="http://schemas.microsoft.com/office/drawing/2014/main" id="{C550F3DB-F1CC-AA40-9061-5BF1398B5318}"/>
              </a:ext>
            </a:extLst>
          </p:cNvPr>
          <p:cNvSpPr txBox="1"/>
          <p:nvPr/>
        </p:nvSpPr>
        <p:spPr>
          <a:xfrm>
            <a:off x="813410" y="1915541"/>
            <a:ext cx="3437563" cy="923330"/>
          </a:xfrm>
          <a:prstGeom prst="rect">
            <a:avLst/>
          </a:prstGeom>
          <a:noFill/>
        </p:spPr>
        <p:txBody>
          <a:bodyPr wrap="square" rtlCol="0">
            <a:spAutoFit/>
          </a:bodyPr>
          <a:lstStyle/>
          <a:p>
            <a:r>
              <a:rPr lang="en-US" dirty="0"/>
              <a:t>This problem (with a more general context 373 topics) is called the 2-satisfiability problem (2-SAT).</a:t>
            </a:r>
          </a:p>
        </p:txBody>
      </p:sp>
      <p:grpSp>
        <p:nvGrpSpPr>
          <p:cNvPr id="12" name="Group 11">
            <a:extLst>
              <a:ext uri="{FF2B5EF4-FFF2-40B4-BE49-F238E27FC236}">
                <a16:creationId xmlns:a16="http://schemas.microsoft.com/office/drawing/2014/main" id="{1A3DB82C-5D2A-1443-9F6D-29450421BDD2}"/>
              </a:ext>
            </a:extLst>
          </p:cNvPr>
          <p:cNvGrpSpPr/>
          <p:nvPr/>
        </p:nvGrpSpPr>
        <p:grpSpPr>
          <a:xfrm>
            <a:off x="0" y="3032826"/>
            <a:ext cx="5922492" cy="3720618"/>
            <a:chOff x="498764" y="4764761"/>
            <a:chExt cx="8072372" cy="2295769"/>
          </a:xfrm>
        </p:grpSpPr>
        <p:sp>
          <p:nvSpPr>
            <p:cNvPr id="13" name="Rectangle 12">
              <a:extLst>
                <a:ext uri="{FF2B5EF4-FFF2-40B4-BE49-F238E27FC236}">
                  <a16:creationId xmlns:a16="http://schemas.microsoft.com/office/drawing/2014/main" id="{45A387EE-9571-F14D-A941-38CE496F59EF}"/>
                </a:ext>
              </a:extLst>
            </p:cNvPr>
            <p:cNvSpPr/>
            <p:nvPr/>
          </p:nvSpPr>
          <p:spPr>
            <a:xfrm>
              <a:off x="498764" y="4764761"/>
              <a:ext cx="8072372" cy="2295769"/>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200" dirty="0"/>
            </a:p>
            <a:p>
              <a:r>
                <a:rPr lang="en-US" sz="2200" b="1" dirty="0"/>
                <a:t>Given</a:t>
              </a:r>
              <a:r>
                <a:rPr lang="en-US" sz="2200" dirty="0"/>
                <a:t>: A set of Boolean variables, and a list of requirements, each of the form: </a:t>
              </a:r>
            </a:p>
            <a:p>
              <a:pPr algn="ctr"/>
              <a:r>
                <a:rPr lang="en-US" sz="2200" dirty="0">
                  <a:latin typeface="Courier New" panose="02070309020205020404" pitchFamily="49" charset="0"/>
                  <a:cs typeface="Courier New" panose="02070309020205020404" pitchFamily="49" charset="0"/>
                </a:rPr>
                <a:t>variable1==[True/False] || variable2==[True/False]</a:t>
              </a:r>
            </a:p>
            <a:p>
              <a:r>
                <a:rPr lang="en-US" sz="2200" b="1" dirty="0"/>
                <a:t>Find</a:t>
              </a:r>
              <a:r>
                <a:rPr lang="en-US" sz="2200" dirty="0"/>
                <a:t>: A setting of variables to “true” and “false” so that </a:t>
              </a:r>
              <a:r>
                <a:rPr lang="en-US" sz="2200" b="1" dirty="0"/>
                <a:t>all</a:t>
              </a:r>
              <a:r>
                <a:rPr lang="en-US" sz="2200" dirty="0"/>
                <a:t> of the requirements evaluate to “true”</a:t>
              </a:r>
            </a:p>
          </p:txBody>
        </p:sp>
        <p:sp>
          <p:nvSpPr>
            <p:cNvPr id="14" name="Rectangle 13">
              <a:extLst>
                <a:ext uri="{FF2B5EF4-FFF2-40B4-BE49-F238E27FC236}">
                  <a16:creationId xmlns:a16="http://schemas.microsoft.com/office/drawing/2014/main" id="{ACB6DFF3-FF13-2040-BECB-CBBFCDE9620A}"/>
                </a:ext>
              </a:extLst>
            </p:cNvPr>
            <p:cNvSpPr/>
            <p:nvPr/>
          </p:nvSpPr>
          <p:spPr>
            <a:xfrm>
              <a:off x="498764" y="4764762"/>
              <a:ext cx="8072372"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t>2-Satisfiability (“2-SAT”)</a:t>
              </a:r>
            </a:p>
          </p:txBody>
        </p:sp>
      </p:grpSp>
      <p:sp>
        <p:nvSpPr>
          <p:cNvPr id="19" name="Content Placeholder 9">
            <a:extLst>
              <a:ext uri="{FF2B5EF4-FFF2-40B4-BE49-F238E27FC236}">
                <a16:creationId xmlns:a16="http://schemas.microsoft.com/office/drawing/2014/main" id="{5D102C90-B6C3-984B-A303-D454EE86AC36}"/>
              </a:ext>
            </a:extLst>
          </p:cNvPr>
          <p:cNvSpPr>
            <a:spLocks noGrp="1"/>
          </p:cNvSpPr>
          <p:nvPr>
            <p:ph idx="1"/>
          </p:nvPr>
        </p:nvSpPr>
        <p:spPr>
          <a:xfrm>
            <a:off x="8163865" y="227810"/>
            <a:ext cx="1894535" cy="1687731"/>
          </a:xfrm>
        </p:spPr>
        <p:txBody>
          <a:bodyPr>
            <a:noAutofit/>
          </a:bodyPr>
          <a:lstStyle/>
          <a:p>
            <a:pPr>
              <a:spcBef>
                <a:spcPts val="200"/>
              </a:spcBef>
            </a:pPr>
            <a:r>
              <a:rPr lang="en-US" sz="1400" dirty="0"/>
              <a:t>Student A:</a:t>
            </a:r>
          </a:p>
          <a:p>
            <a:pPr>
              <a:spcBef>
                <a:spcPts val="200"/>
              </a:spcBef>
            </a:pPr>
            <a:r>
              <a:rPr lang="en-US" sz="1400" dirty="0"/>
              <a:t>- no tree method</a:t>
            </a:r>
          </a:p>
          <a:p>
            <a:pPr>
              <a:spcBef>
                <a:spcPts val="200"/>
              </a:spcBef>
            </a:pPr>
            <a:r>
              <a:rPr lang="en-US" sz="1400" dirty="0"/>
              <a:t>- yes graph modeling</a:t>
            </a:r>
          </a:p>
          <a:p>
            <a:pPr>
              <a:spcBef>
                <a:spcPts val="200"/>
              </a:spcBef>
            </a:pPr>
            <a:r>
              <a:rPr lang="en-US" sz="1400" dirty="0"/>
              <a:t>Student B:</a:t>
            </a:r>
          </a:p>
          <a:p>
            <a:pPr>
              <a:spcBef>
                <a:spcPts val="200"/>
              </a:spcBef>
            </a:pPr>
            <a:r>
              <a:rPr lang="en-US" sz="1400" dirty="0"/>
              <a:t>- yes tree method</a:t>
            </a:r>
          </a:p>
          <a:p>
            <a:pPr>
              <a:spcBef>
                <a:spcPts val="200"/>
              </a:spcBef>
            </a:pPr>
            <a:r>
              <a:rPr lang="en-US" sz="1400" dirty="0"/>
              <a:t>- yes hash maps</a:t>
            </a:r>
          </a:p>
        </p:txBody>
      </p:sp>
      <p:sp>
        <p:nvSpPr>
          <p:cNvPr id="20" name="Rectangle 19">
            <a:extLst>
              <a:ext uri="{FF2B5EF4-FFF2-40B4-BE49-F238E27FC236}">
                <a16:creationId xmlns:a16="http://schemas.microsoft.com/office/drawing/2014/main" id="{9E71981C-3898-0347-B2FB-B00986CBFB7E}"/>
              </a:ext>
            </a:extLst>
          </p:cNvPr>
          <p:cNvSpPr/>
          <p:nvPr/>
        </p:nvSpPr>
        <p:spPr>
          <a:xfrm>
            <a:off x="9946105" y="228938"/>
            <a:ext cx="2245895" cy="789960"/>
          </a:xfrm>
          <a:prstGeom prst="rect">
            <a:avLst/>
          </a:prstGeom>
        </p:spPr>
        <p:txBody>
          <a:bodyPr wrap="square">
            <a:spAutoFit/>
          </a:bodyPr>
          <a:lstStyle/>
          <a:p>
            <a:pPr>
              <a:spcBef>
                <a:spcPts val="200"/>
              </a:spcBef>
            </a:pPr>
            <a:r>
              <a:rPr lang="en-US" sz="1400" dirty="0"/>
              <a:t>Student C:</a:t>
            </a:r>
          </a:p>
          <a:p>
            <a:pPr>
              <a:spcBef>
                <a:spcPts val="200"/>
              </a:spcBef>
            </a:pPr>
            <a:r>
              <a:rPr lang="en-US" sz="1400" dirty="0"/>
              <a:t>- no asymptotic analysis</a:t>
            </a:r>
          </a:p>
          <a:p>
            <a:pPr>
              <a:spcBef>
                <a:spcPts val="200"/>
              </a:spcBef>
            </a:pPr>
            <a:r>
              <a:rPr lang="en-US" sz="1400" dirty="0"/>
              <a:t>- no heaps</a:t>
            </a:r>
          </a:p>
        </p:txBody>
      </p:sp>
    </p:spTree>
    <p:extLst>
      <p:ext uri="{BB962C8B-B14F-4D97-AF65-F5344CB8AC3E}">
        <p14:creationId xmlns:p14="http://schemas.microsoft.com/office/powerpoint/2010/main" val="364908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20su Creation (2-SAT) algorithm</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lnSpcReduction="10000"/>
              </a:bodyPr>
              <a:lstStyle/>
              <a:p>
                <a:r>
                  <a:rPr lang="en-US" dirty="0"/>
                  <a:t>We have T kinds of topics and S students.</a:t>
                </a:r>
              </a:p>
              <a:p>
                <a:r>
                  <a:rPr lang="en-US" dirty="0"/>
                  <a:t>What if we try/loop through every possible combination of questions and then loop over the solution to make sure it works? If it does work then we can stop there, but in the worst case we’ll have to try every single combination.</a:t>
                </a:r>
              </a:p>
              <a:p>
                <a:r>
                  <a:rPr lang="en-US" dirty="0">
                    <a:latin typeface="Courier New" panose="02070309020205020404" pitchFamily="49" charset="0"/>
                    <a:cs typeface="Courier New" panose="02070309020205020404" pitchFamily="49" charset="0"/>
                  </a:rPr>
                  <a:t>generate all the possible solution lists of T/F for each topic</a:t>
                </a:r>
              </a:p>
              <a:p>
                <a:r>
                  <a:rPr lang="en-US" dirty="0">
                    <a:latin typeface="Courier New" panose="02070309020205020404" pitchFamily="49" charset="0"/>
                    <a:cs typeface="Courier New" panose="02070309020205020404" pitchFamily="49" charset="0"/>
                  </a:rPr>
                  <a:t>for each proposed solution of topics:</a:t>
                </a:r>
              </a:p>
              <a:p>
                <a:r>
                  <a:rPr lang="en-US" dirty="0">
                    <a:latin typeface="Courier New" panose="02070309020205020404" pitchFamily="49" charset="0"/>
                    <a:cs typeface="Courier New" panose="02070309020205020404" pitchFamily="49" charset="0"/>
                  </a:rPr>
                  <a:t>    loop over the preferences input list and check that every 	entry has at least one of their preferences satisfied</a:t>
                </a:r>
                <a:endParaRPr lang="en-US" dirty="0"/>
              </a:p>
              <a:p>
                <a:r>
                  <a:rPr lang="en-US" dirty="0"/>
                  <a:t>How long does this take? O(</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𝑇</m:t>
                        </m:r>
                      </m:sup>
                    </m:sSup>
                    <m:r>
                      <a:rPr lang="en-US" b="0" i="1" smtClean="0">
                        <a:latin typeface="Cambria Math" panose="02040503050406030204" pitchFamily="18" charset="0"/>
                      </a:rPr>
                      <m:t>𝑆</m:t>
                    </m:r>
                    <m:r>
                      <a:rPr lang="en-US" b="0" i="1" smtClean="0">
                        <a:latin typeface="Cambria Math" panose="02040503050406030204" pitchFamily="18" charset="0"/>
                      </a:rPr>
                      <m:t>)</m:t>
                    </m:r>
                  </m:oMath>
                </a14:m>
                <a:r>
                  <a:rPr lang="en-US" dirty="0"/>
                  <a:t>   </a:t>
                </a:r>
              </a:p>
              <a:p>
                <a:r>
                  <a:rPr lang="en-US" dirty="0"/>
                  <a:t>- there are 2^T possible proposed solutions, since there are T topics that could be included/not included. </a:t>
                </a:r>
              </a:p>
              <a:p>
                <a:r>
                  <a:rPr lang="en-US" dirty="0"/>
                  <a:t>- the input list is always of size S since there are S student preferences</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227" t="-1828" r="-1474"/>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s-ES"/>
              <a:t>CSE 373 19 Su - Robbie Weber</a:t>
            </a:r>
            <a:endParaRPr lang="en-US"/>
          </a:p>
        </p:txBody>
      </p:sp>
      <p:sp>
        <p:nvSpPr>
          <p:cNvPr id="5" name="Slide Number Placeholder 4"/>
          <p:cNvSpPr>
            <a:spLocks noGrp="1"/>
          </p:cNvSpPr>
          <p:nvPr>
            <p:ph type="sldNum" sz="quarter" idx="12"/>
          </p:nvPr>
        </p:nvSpPr>
        <p:spPr/>
        <p:txBody>
          <a:bodyPr/>
          <a:lstStyle/>
          <a:p>
            <a:fld id="{659665DE-58FC-41F4-AC58-2C90A5E00527}" type="slidenum">
              <a:rPr lang="en-US" smtClean="0"/>
              <a:t>15</a:t>
            </a:fld>
            <a:endParaRPr lang="en-US"/>
          </a:p>
        </p:txBody>
      </p:sp>
    </p:spTree>
    <p:extLst>
      <p:ext uri="{BB962C8B-B14F-4D97-AF65-F5344CB8AC3E}">
        <p14:creationId xmlns:p14="http://schemas.microsoft.com/office/powerpoint/2010/main" val="830916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0E947-7B15-EE4D-855A-8697271AC145}"/>
              </a:ext>
            </a:extLst>
          </p:cNvPr>
          <p:cNvSpPr>
            <a:spLocks noGrp="1"/>
          </p:cNvSpPr>
          <p:nvPr>
            <p:ph type="title"/>
          </p:nvPr>
        </p:nvSpPr>
        <p:spPr/>
        <p:txBody>
          <a:bodyPr/>
          <a:lstStyle/>
          <a:p>
            <a:endParaRPr lang="en-US"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2EE57785-1EFB-B941-9DCE-8C87DB67753F}"/>
                  </a:ext>
                </a:extLst>
              </p:cNvPr>
              <p:cNvSpPr>
                <a:spLocks noGrp="1"/>
              </p:cNvSpPr>
              <p:nvPr>
                <p:ph idx="1"/>
              </p:nvPr>
            </p:nvSpPr>
            <p:spPr/>
            <p:txBody>
              <a:bodyPr/>
              <a:lstStyle/>
              <a:p>
                <a:r>
                  <a:rPr lang="en-US" dirty="0"/>
                  <a:t> O(</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𝑇</m:t>
                        </m:r>
                      </m:sup>
                    </m:sSup>
                    <m:r>
                      <a:rPr lang="en-US" i="1">
                        <a:latin typeface="Cambria Math" panose="02040503050406030204" pitchFamily="18" charset="0"/>
                      </a:rPr>
                      <m:t>𝑆</m:t>
                    </m:r>
                    <m:r>
                      <a:rPr lang="en-US" i="1">
                        <a:latin typeface="Cambria Math" panose="02040503050406030204" pitchFamily="18" charset="0"/>
                      </a:rPr>
                      <m:t>)</m:t>
                    </m:r>
                  </m:oMath>
                </a14:m>
                <a:r>
                  <a:rPr lang="en-US" dirty="0"/>
                  <a:t> is pretty slow but at least it’s something.  You never know when these types of things are going to come in handy.</a:t>
                </a:r>
              </a:p>
              <a:p>
                <a:endParaRPr lang="en-US" dirty="0"/>
              </a:p>
              <a:p>
                <a:endParaRPr lang="en-US" dirty="0"/>
              </a:p>
              <a:p>
                <a:r>
                  <a:rPr lang="en-US" dirty="0"/>
                  <a:t>If you want to see a more efficient way to solve this problem (S + T time) check out the end of this slide deck for an algorithm that will not be tested in this class. It uses a graph and topological sort (if you think about the last problem you could sort of see the fact that if some topic is chosen, it implies that something else has to be chose/not chosen, and we can represent those dependencies with a graph and topological sort to help us figure out what order to assign the problems in)</a:t>
                </a:r>
              </a:p>
              <a:p>
                <a:endParaRPr lang="en-US" dirty="0"/>
              </a:p>
              <a:p>
                <a:endParaRPr lang="en-US" dirty="0"/>
              </a:p>
            </p:txBody>
          </p:sp>
        </mc:Choice>
        <mc:Fallback>
          <p:sp>
            <p:nvSpPr>
              <p:cNvPr id="3" name="Content Placeholder 2">
                <a:extLst>
                  <a:ext uri="{FF2B5EF4-FFF2-40B4-BE49-F238E27FC236}">
                    <a16:creationId xmlns:a16="http://schemas.microsoft.com/office/drawing/2014/main" id="{2EE57785-1EFB-B941-9DCE-8C87DB67753F}"/>
                  </a:ext>
                </a:extLst>
              </p:cNvPr>
              <p:cNvSpPr>
                <a:spLocks noGrp="1" noRot="1" noChangeAspect="1" noMove="1" noResize="1" noEditPoints="1" noAdjustHandles="1" noChangeArrowheads="1" noChangeShapeType="1" noTextEdit="1"/>
              </p:cNvSpPr>
              <p:nvPr>
                <p:ph idx="1"/>
              </p:nvPr>
            </p:nvSpPr>
            <p:spPr>
              <a:blipFill>
                <a:blip r:embed="rId2"/>
                <a:stretch>
                  <a:fillRect l="-227" t="-1567" r="-1247"/>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183A4D79-D481-AE47-BDE6-1D661FBE8BA4}"/>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5A9CBEC8-4E63-3A4F-A529-1396EE0F1310}"/>
              </a:ext>
            </a:extLst>
          </p:cNvPr>
          <p:cNvSpPr>
            <a:spLocks noGrp="1"/>
          </p:cNvSpPr>
          <p:nvPr>
            <p:ph type="sldNum" sz="quarter" idx="12"/>
          </p:nvPr>
        </p:nvSpPr>
        <p:spPr/>
        <p:txBody>
          <a:bodyPr/>
          <a:lstStyle/>
          <a:p>
            <a:fld id="{659665DE-58FC-41F4-AC58-2C90A5E00527}" type="slidenum">
              <a:rPr lang="en-US" smtClean="0"/>
              <a:t>16</a:t>
            </a:fld>
            <a:endParaRPr lang="en-US"/>
          </a:p>
        </p:txBody>
      </p:sp>
    </p:spTree>
    <p:extLst>
      <p:ext uri="{BB962C8B-B14F-4D97-AF65-F5344CB8AC3E}">
        <p14:creationId xmlns:p14="http://schemas.microsoft.com/office/powerpoint/2010/main" val="32156443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87FE3-F82F-CC47-A31F-1EC2CC1C28DF}"/>
              </a:ext>
            </a:extLst>
          </p:cNvPr>
          <p:cNvSpPr>
            <a:spLocks noGrp="1"/>
          </p:cNvSpPr>
          <p:nvPr>
            <p:ph type="title"/>
          </p:nvPr>
        </p:nvSpPr>
        <p:spPr/>
        <p:txBody>
          <a:bodyPr/>
          <a:lstStyle/>
          <a:p>
            <a:r>
              <a:rPr lang="en-US" dirty="0"/>
              <a:t>Roadmap</a:t>
            </a:r>
          </a:p>
        </p:txBody>
      </p:sp>
      <p:sp>
        <p:nvSpPr>
          <p:cNvPr id="3" name="Content Placeholder 2">
            <a:extLst>
              <a:ext uri="{FF2B5EF4-FFF2-40B4-BE49-F238E27FC236}">
                <a16:creationId xmlns:a16="http://schemas.microsoft.com/office/drawing/2014/main" id="{B3164DD0-C92E-3C4A-BA0D-A9AC1C8E9800}"/>
              </a:ext>
            </a:extLst>
          </p:cNvPr>
          <p:cNvSpPr>
            <a:spLocks noGrp="1"/>
          </p:cNvSpPr>
          <p:nvPr>
            <p:ph idx="1"/>
          </p:nvPr>
        </p:nvSpPr>
        <p:spPr/>
        <p:txBody>
          <a:bodyPr/>
          <a:lstStyle/>
          <a:p>
            <a:r>
              <a:rPr lang="en-US" dirty="0"/>
              <a:t>- topological sort</a:t>
            </a:r>
          </a:p>
          <a:p>
            <a:r>
              <a:rPr lang="en-US" dirty="0"/>
              <a:t>- CSE373 20su creation, 2-Sat</a:t>
            </a:r>
          </a:p>
          <a:p>
            <a:r>
              <a:rPr lang="en-US" dirty="0"/>
              <a:t>- reductions, 2-color</a:t>
            </a:r>
          </a:p>
          <a:p>
            <a:r>
              <a:rPr lang="en-US" dirty="0"/>
              <a:t>- seam carving</a:t>
            </a:r>
          </a:p>
        </p:txBody>
      </p:sp>
      <p:sp>
        <p:nvSpPr>
          <p:cNvPr id="4" name="Footer Placeholder 3">
            <a:extLst>
              <a:ext uri="{FF2B5EF4-FFF2-40B4-BE49-F238E27FC236}">
                <a16:creationId xmlns:a16="http://schemas.microsoft.com/office/drawing/2014/main" id="{474CB937-D113-FE40-8A21-C90C62F4BB35}"/>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45866C31-C473-7D4E-99C5-CE57DAA2AA0C}"/>
              </a:ext>
            </a:extLst>
          </p:cNvPr>
          <p:cNvSpPr>
            <a:spLocks noGrp="1"/>
          </p:cNvSpPr>
          <p:nvPr>
            <p:ph type="sldNum" sz="quarter" idx="12"/>
          </p:nvPr>
        </p:nvSpPr>
        <p:spPr/>
        <p:txBody>
          <a:bodyPr/>
          <a:lstStyle/>
          <a:p>
            <a:fld id="{659665DE-58FC-41F4-AC58-2C90A5E00527}" type="slidenum">
              <a:rPr lang="en-US" smtClean="0"/>
              <a:t>17</a:t>
            </a:fld>
            <a:endParaRPr lang="en-US"/>
          </a:p>
        </p:txBody>
      </p:sp>
    </p:spTree>
    <p:extLst>
      <p:ext uri="{BB962C8B-B14F-4D97-AF65-F5344CB8AC3E}">
        <p14:creationId xmlns:p14="http://schemas.microsoft.com/office/powerpoint/2010/main" val="13725182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Reductions: Take 2</a:t>
            </a:r>
          </a:p>
        </p:txBody>
      </p:sp>
      <p:sp>
        <p:nvSpPr>
          <p:cNvPr id="3" name="Content Placeholder 2"/>
          <p:cNvSpPr>
            <a:spLocks noGrp="1"/>
          </p:cNvSpPr>
          <p:nvPr>
            <p:ph idx="1"/>
          </p:nvPr>
        </p:nvSpPr>
        <p:spPr>
          <a:xfrm>
            <a:off x="575239" y="2724539"/>
            <a:ext cx="11187258" cy="3796488"/>
          </a:xfrm>
        </p:spPr>
        <p:txBody>
          <a:bodyPr>
            <a:noAutofit/>
          </a:bodyPr>
          <a:lstStyle/>
          <a:p>
            <a:r>
              <a:rPr lang="en-US" sz="2800" dirty="0"/>
              <a:t>We reduced weighted shortest paths to unweighted shortest paths</a:t>
            </a:r>
          </a:p>
        </p:txBody>
      </p:sp>
      <p:sp>
        <p:nvSpPr>
          <p:cNvPr id="6" name="Rectangle 5"/>
          <p:cNvSpPr/>
          <p:nvPr/>
        </p:nvSpPr>
        <p:spPr>
          <a:xfrm>
            <a:off x="575239" y="1551516"/>
            <a:ext cx="8559430" cy="1005072"/>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Using an algorithm for Problem B to solve Problem A.</a:t>
            </a:r>
          </a:p>
        </p:txBody>
      </p:sp>
      <p:sp>
        <p:nvSpPr>
          <p:cNvPr id="7" name="Rectangle 6"/>
          <p:cNvSpPr/>
          <p:nvPr/>
        </p:nvSpPr>
        <p:spPr>
          <a:xfrm>
            <a:off x="575239" y="1551516"/>
            <a:ext cx="8559430"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Reduction (informally)</a:t>
            </a:r>
          </a:p>
        </p:txBody>
      </p:sp>
      <p:sp>
        <p:nvSpPr>
          <p:cNvPr id="4" name="Footer Placeholder 3">
            <a:extLst>
              <a:ext uri="{FF2B5EF4-FFF2-40B4-BE49-F238E27FC236}">
                <a16:creationId xmlns:a16="http://schemas.microsoft.com/office/drawing/2014/main" id="{068F08A2-43FD-4DE0-922F-49E2E02DE827}"/>
              </a:ext>
            </a:extLst>
          </p:cNvPr>
          <p:cNvSpPr>
            <a:spLocks noGrp="1"/>
          </p:cNvSpPr>
          <p:nvPr>
            <p:ph type="ftr" sz="quarter" idx="11"/>
          </p:nvPr>
        </p:nvSpPr>
        <p:spPr/>
        <p:txBody>
          <a:bodyPr/>
          <a:lstStyle/>
          <a:p>
            <a:r>
              <a:rPr lang="es-ES"/>
              <a:t>CSE 373 19 Su - Robbie Weber</a:t>
            </a:r>
            <a:endParaRPr lang="en-US"/>
          </a:p>
        </p:txBody>
      </p:sp>
      <p:sp>
        <p:nvSpPr>
          <p:cNvPr id="5" name="Slide Number Placeholder 4">
            <a:extLst>
              <a:ext uri="{FF2B5EF4-FFF2-40B4-BE49-F238E27FC236}">
                <a16:creationId xmlns:a16="http://schemas.microsoft.com/office/drawing/2014/main" id="{77B51800-5F90-400A-AFD1-D531487CC212}"/>
              </a:ext>
            </a:extLst>
          </p:cNvPr>
          <p:cNvSpPr>
            <a:spLocks noGrp="1"/>
          </p:cNvSpPr>
          <p:nvPr>
            <p:ph type="sldNum" sz="quarter" idx="12"/>
          </p:nvPr>
        </p:nvSpPr>
        <p:spPr/>
        <p:txBody>
          <a:bodyPr/>
          <a:lstStyle/>
          <a:p>
            <a:fld id="{9CD4E4C7-2EB9-4BCE-8868-B01CC0653B4D}" type="slidenum">
              <a:rPr lang="en-US" smtClean="0"/>
              <a:t>18</a:t>
            </a:fld>
            <a:endParaRPr lang="en-US"/>
          </a:p>
        </p:txBody>
      </p:sp>
    </p:spTree>
    <p:extLst>
      <p:ext uri="{BB962C8B-B14F-4D97-AF65-F5344CB8AC3E}">
        <p14:creationId xmlns:p14="http://schemas.microsoft.com/office/powerpoint/2010/main" val="3144594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Weighted Graphs: A Reduction</a:t>
            </a:r>
          </a:p>
        </p:txBody>
      </p:sp>
      <p:grpSp>
        <p:nvGrpSpPr>
          <p:cNvPr id="140" name="Group 139"/>
          <p:cNvGrpSpPr/>
          <p:nvPr/>
        </p:nvGrpSpPr>
        <p:grpSpPr>
          <a:xfrm>
            <a:off x="387175" y="2303351"/>
            <a:ext cx="3244286" cy="1553495"/>
            <a:chOff x="1571625" y="2325233"/>
            <a:chExt cx="2247900" cy="1233998"/>
          </a:xfrm>
        </p:grpSpPr>
        <p:sp>
          <p:nvSpPr>
            <p:cNvPr id="6" name="Oval 5"/>
            <p:cNvSpPr/>
            <p:nvPr/>
          </p:nvSpPr>
          <p:spPr>
            <a:xfrm>
              <a:off x="1571625" y="2814637"/>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s</a:t>
              </a:r>
            </a:p>
          </p:txBody>
        </p:sp>
        <p:sp>
          <p:nvSpPr>
            <p:cNvPr id="7" name="Oval 6"/>
            <p:cNvSpPr/>
            <p:nvPr/>
          </p:nvSpPr>
          <p:spPr>
            <a:xfrm>
              <a:off x="2480876" y="2340252"/>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u</a:t>
              </a:r>
            </a:p>
          </p:txBody>
        </p:sp>
        <p:sp>
          <p:nvSpPr>
            <p:cNvPr id="8" name="Oval 7"/>
            <p:cNvSpPr/>
            <p:nvPr/>
          </p:nvSpPr>
          <p:spPr>
            <a:xfrm>
              <a:off x="2447922" y="3150283"/>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v</a:t>
              </a:r>
            </a:p>
          </p:txBody>
        </p:sp>
        <p:sp>
          <p:nvSpPr>
            <p:cNvPr id="9" name="Oval 8"/>
            <p:cNvSpPr/>
            <p:nvPr/>
          </p:nvSpPr>
          <p:spPr>
            <a:xfrm>
              <a:off x="3505200" y="2814637"/>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t</a:t>
              </a:r>
            </a:p>
          </p:txBody>
        </p:sp>
        <p:cxnSp>
          <p:nvCxnSpPr>
            <p:cNvPr id="10" name="Straight Arrow Connector 9"/>
            <p:cNvCxnSpPr>
              <a:stCxn id="7" idx="6"/>
              <a:endCxn id="9" idx="1"/>
            </p:cNvCxnSpPr>
            <p:nvPr/>
          </p:nvCxnSpPr>
          <p:spPr>
            <a:xfrm>
              <a:off x="2795201" y="2497415"/>
              <a:ext cx="756031" cy="36325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5"/>
              <a:endCxn id="8" idx="2"/>
            </p:cNvCxnSpPr>
            <p:nvPr/>
          </p:nvCxnSpPr>
          <p:spPr>
            <a:xfrm>
              <a:off x="1839918" y="3082930"/>
              <a:ext cx="608004" cy="22451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6" idx="6"/>
              <a:endCxn id="9" idx="2"/>
            </p:cNvCxnSpPr>
            <p:nvPr/>
          </p:nvCxnSpPr>
          <p:spPr>
            <a:xfrm>
              <a:off x="1885950" y="2971800"/>
              <a:ext cx="1619250"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8" idx="6"/>
              <a:endCxn id="9" idx="3"/>
            </p:cNvCxnSpPr>
            <p:nvPr/>
          </p:nvCxnSpPr>
          <p:spPr>
            <a:xfrm flipV="1">
              <a:off x="2762247" y="3082930"/>
              <a:ext cx="788985" cy="22451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6" idx="0"/>
              <a:endCxn id="7" idx="2"/>
            </p:cNvCxnSpPr>
            <p:nvPr/>
          </p:nvCxnSpPr>
          <p:spPr>
            <a:xfrm flipV="1">
              <a:off x="1728788" y="2497415"/>
              <a:ext cx="752088" cy="31722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478021" y="2658034"/>
              <a:ext cx="534259" cy="369332"/>
            </a:xfrm>
            <a:prstGeom prst="rect">
              <a:avLst/>
            </a:prstGeom>
            <a:noFill/>
          </p:spPr>
          <p:txBody>
            <a:bodyPr wrap="square" rtlCol="0">
              <a:spAutoFit/>
            </a:bodyPr>
            <a:lstStyle/>
            <a:p>
              <a:r>
                <a:rPr lang="en-US" sz="2800" dirty="0"/>
                <a:t>2</a:t>
              </a:r>
            </a:p>
          </p:txBody>
        </p:sp>
        <p:sp>
          <p:nvSpPr>
            <p:cNvPr id="30" name="TextBox 29"/>
            <p:cNvSpPr txBox="1"/>
            <p:nvPr/>
          </p:nvSpPr>
          <p:spPr>
            <a:xfrm>
              <a:off x="1850954" y="2325233"/>
              <a:ext cx="534259" cy="369332"/>
            </a:xfrm>
            <a:prstGeom prst="rect">
              <a:avLst/>
            </a:prstGeom>
            <a:noFill/>
          </p:spPr>
          <p:txBody>
            <a:bodyPr wrap="square" rtlCol="0">
              <a:spAutoFit/>
            </a:bodyPr>
            <a:lstStyle/>
            <a:p>
              <a:r>
                <a:rPr lang="en-US" sz="2800" dirty="0"/>
                <a:t>2</a:t>
              </a:r>
            </a:p>
          </p:txBody>
        </p:sp>
        <p:sp>
          <p:nvSpPr>
            <p:cNvPr id="31" name="TextBox 30"/>
            <p:cNvSpPr txBox="1"/>
            <p:nvPr/>
          </p:nvSpPr>
          <p:spPr>
            <a:xfrm>
              <a:off x="2985225" y="3189899"/>
              <a:ext cx="534259" cy="369332"/>
            </a:xfrm>
            <a:prstGeom prst="rect">
              <a:avLst/>
            </a:prstGeom>
            <a:noFill/>
          </p:spPr>
          <p:txBody>
            <a:bodyPr wrap="square" rtlCol="0">
              <a:spAutoFit/>
            </a:bodyPr>
            <a:lstStyle/>
            <a:p>
              <a:r>
                <a:rPr lang="en-US" sz="2800" dirty="0"/>
                <a:t>2</a:t>
              </a:r>
            </a:p>
          </p:txBody>
        </p:sp>
        <p:sp>
          <p:nvSpPr>
            <p:cNvPr id="32" name="TextBox 31"/>
            <p:cNvSpPr txBox="1"/>
            <p:nvPr/>
          </p:nvSpPr>
          <p:spPr>
            <a:xfrm>
              <a:off x="3020946" y="2338937"/>
              <a:ext cx="534259" cy="369332"/>
            </a:xfrm>
            <a:prstGeom prst="rect">
              <a:avLst/>
            </a:prstGeom>
            <a:noFill/>
          </p:spPr>
          <p:txBody>
            <a:bodyPr wrap="square" rtlCol="0">
              <a:spAutoFit/>
            </a:bodyPr>
            <a:lstStyle/>
            <a:p>
              <a:r>
                <a:rPr lang="en-US" sz="2800" dirty="0"/>
                <a:t>1</a:t>
              </a:r>
            </a:p>
          </p:txBody>
        </p:sp>
        <p:sp>
          <p:nvSpPr>
            <p:cNvPr id="33" name="TextBox 32"/>
            <p:cNvSpPr txBox="1"/>
            <p:nvPr/>
          </p:nvSpPr>
          <p:spPr>
            <a:xfrm>
              <a:off x="1881915" y="3170553"/>
              <a:ext cx="534259" cy="369332"/>
            </a:xfrm>
            <a:prstGeom prst="rect">
              <a:avLst/>
            </a:prstGeom>
            <a:noFill/>
          </p:spPr>
          <p:txBody>
            <a:bodyPr wrap="square" rtlCol="0">
              <a:spAutoFit/>
            </a:bodyPr>
            <a:lstStyle/>
            <a:p>
              <a:r>
                <a:rPr lang="en-US" sz="2800" dirty="0"/>
                <a:t>1</a:t>
              </a:r>
            </a:p>
          </p:txBody>
        </p:sp>
      </p:grpSp>
      <p:grpSp>
        <p:nvGrpSpPr>
          <p:cNvPr id="141" name="Group 140"/>
          <p:cNvGrpSpPr/>
          <p:nvPr/>
        </p:nvGrpSpPr>
        <p:grpSpPr>
          <a:xfrm>
            <a:off x="3810601" y="2055299"/>
            <a:ext cx="3704744" cy="1636920"/>
            <a:chOff x="8696325" y="2321202"/>
            <a:chExt cx="2247900" cy="1124356"/>
          </a:xfrm>
        </p:grpSpPr>
        <p:sp>
          <p:nvSpPr>
            <p:cNvPr id="41" name="Oval 40"/>
            <p:cNvSpPr/>
            <p:nvPr/>
          </p:nvSpPr>
          <p:spPr>
            <a:xfrm>
              <a:off x="8696325" y="2795587"/>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a:t>
              </a:r>
            </a:p>
          </p:txBody>
        </p:sp>
        <p:sp>
          <p:nvSpPr>
            <p:cNvPr id="42" name="Oval 41"/>
            <p:cNvSpPr/>
            <p:nvPr/>
          </p:nvSpPr>
          <p:spPr>
            <a:xfrm>
              <a:off x="9605576" y="2321202"/>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a:t>
              </a:r>
            </a:p>
          </p:txBody>
        </p:sp>
        <p:sp>
          <p:nvSpPr>
            <p:cNvPr id="43" name="Oval 42"/>
            <p:cNvSpPr/>
            <p:nvPr/>
          </p:nvSpPr>
          <p:spPr>
            <a:xfrm>
              <a:off x="9572622" y="3131233"/>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a:t>
              </a:r>
            </a:p>
          </p:txBody>
        </p:sp>
        <p:sp>
          <p:nvSpPr>
            <p:cNvPr id="44" name="Oval 43"/>
            <p:cNvSpPr/>
            <p:nvPr/>
          </p:nvSpPr>
          <p:spPr>
            <a:xfrm>
              <a:off x="10629900" y="2795587"/>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a:t>
              </a:r>
            </a:p>
          </p:txBody>
        </p:sp>
        <p:cxnSp>
          <p:nvCxnSpPr>
            <p:cNvPr id="45" name="Straight Arrow Connector 44"/>
            <p:cNvCxnSpPr>
              <a:stCxn id="42" idx="6"/>
              <a:endCxn id="44" idx="1"/>
            </p:cNvCxnSpPr>
            <p:nvPr/>
          </p:nvCxnSpPr>
          <p:spPr>
            <a:xfrm>
              <a:off x="9919901" y="2478365"/>
              <a:ext cx="756031" cy="36325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41" idx="5"/>
              <a:endCxn id="43" idx="2"/>
            </p:cNvCxnSpPr>
            <p:nvPr/>
          </p:nvCxnSpPr>
          <p:spPr>
            <a:xfrm>
              <a:off x="8964618" y="3063880"/>
              <a:ext cx="608004" cy="22451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41" idx="6"/>
              <a:endCxn id="86" idx="2"/>
            </p:cNvCxnSpPr>
            <p:nvPr/>
          </p:nvCxnSpPr>
          <p:spPr>
            <a:xfrm flipV="1">
              <a:off x="9010650" y="2950889"/>
              <a:ext cx="700347" cy="1861"/>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43" idx="6"/>
              <a:endCxn id="76" idx="2"/>
            </p:cNvCxnSpPr>
            <p:nvPr/>
          </p:nvCxnSpPr>
          <p:spPr>
            <a:xfrm flipV="1">
              <a:off x="9886947" y="3224696"/>
              <a:ext cx="328615" cy="6370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55" idx="6"/>
              <a:endCxn id="42" idx="2"/>
            </p:cNvCxnSpPr>
            <p:nvPr/>
          </p:nvCxnSpPr>
          <p:spPr>
            <a:xfrm flipV="1">
              <a:off x="9337284" y="2478365"/>
              <a:ext cx="268292" cy="12008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55" name="Oval 54"/>
            <p:cNvSpPr/>
            <p:nvPr/>
          </p:nvSpPr>
          <p:spPr>
            <a:xfrm>
              <a:off x="9172576" y="2516097"/>
              <a:ext cx="164708" cy="16470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57" name="Straight Arrow Connector 56"/>
            <p:cNvCxnSpPr>
              <a:stCxn id="41" idx="0"/>
              <a:endCxn id="55" idx="2"/>
            </p:cNvCxnSpPr>
            <p:nvPr/>
          </p:nvCxnSpPr>
          <p:spPr>
            <a:xfrm flipV="1">
              <a:off x="8853488" y="2598451"/>
              <a:ext cx="319088" cy="19713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76" name="Oval 75"/>
            <p:cNvSpPr/>
            <p:nvPr/>
          </p:nvSpPr>
          <p:spPr>
            <a:xfrm>
              <a:off x="10215562" y="3142342"/>
              <a:ext cx="164708" cy="16470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79" name="Straight Arrow Connector 78"/>
            <p:cNvCxnSpPr>
              <a:stCxn id="76" idx="7"/>
              <a:endCxn id="44" idx="3"/>
            </p:cNvCxnSpPr>
            <p:nvPr/>
          </p:nvCxnSpPr>
          <p:spPr>
            <a:xfrm flipV="1">
              <a:off x="10356149" y="3063880"/>
              <a:ext cx="319783" cy="102583"/>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86" name="Oval 85"/>
            <p:cNvSpPr/>
            <p:nvPr/>
          </p:nvSpPr>
          <p:spPr>
            <a:xfrm>
              <a:off x="9710997" y="2868535"/>
              <a:ext cx="164708" cy="16470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88" name="Straight Arrow Connector 87"/>
            <p:cNvCxnSpPr>
              <a:stCxn id="86" idx="6"/>
              <a:endCxn id="44" idx="2"/>
            </p:cNvCxnSpPr>
            <p:nvPr/>
          </p:nvCxnSpPr>
          <p:spPr>
            <a:xfrm>
              <a:off x="9875705" y="2950889"/>
              <a:ext cx="754195" cy="1861"/>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grpSp>
      <p:grpSp>
        <p:nvGrpSpPr>
          <p:cNvPr id="144" name="Group 143"/>
          <p:cNvGrpSpPr/>
          <p:nvPr/>
        </p:nvGrpSpPr>
        <p:grpSpPr>
          <a:xfrm>
            <a:off x="8316156" y="3443968"/>
            <a:ext cx="3882622" cy="1370080"/>
            <a:chOff x="8666030" y="5165757"/>
            <a:chExt cx="2633528" cy="1124356"/>
          </a:xfrm>
        </p:grpSpPr>
        <p:sp>
          <p:nvSpPr>
            <p:cNvPr id="93" name="Oval 92"/>
            <p:cNvSpPr/>
            <p:nvPr/>
          </p:nvSpPr>
          <p:spPr>
            <a:xfrm>
              <a:off x="8666030" y="5640142"/>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s</a:t>
              </a:r>
            </a:p>
          </p:txBody>
        </p:sp>
        <p:sp>
          <p:nvSpPr>
            <p:cNvPr id="94" name="Oval 93"/>
            <p:cNvSpPr/>
            <p:nvPr/>
          </p:nvSpPr>
          <p:spPr>
            <a:xfrm>
              <a:off x="9575281" y="5165757"/>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u</a:t>
              </a:r>
            </a:p>
          </p:txBody>
        </p:sp>
        <p:sp>
          <p:nvSpPr>
            <p:cNvPr id="95" name="Oval 94"/>
            <p:cNvSpPr/>
            <p:nvPr/>
          </p:nvSpPr>
          <p:spPr>
            <a:xfrm>
              <a:off x="9542327" y="5975788"/>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v</a:t>
              </a:r>
            </a:p>
          </p:txBody>
        </p:sp>
        <p:sp>
          <p:nvSpPr>
            <p:cNvPr id="96" name="Oval 95"/>
            <p:cNvSpPr/>
            <p:nvPr/>
          </p:nvSpPr>
          <p:spPr>
            <a:xfrm>
              <a:off x="10599605" y="5640142"/>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t</a:t>
              </a:r>
            </a:p>
          </p:txBody>
        </p:sp>
        <p:cxnSp>
          <p:nvCxnSpPr>
            <p:cNvPr id="97" name="Straight Arrow Connector 96"/>
            <p:cNvCxnSpPr>
              <a:stCxn id="94" idx="6"/>
              <a:endCxn id="96" idx="1"/>
            </p:cNvCxnSpPr>
            <p:nvPr/>
          </p:nvCxnSpPr>
          <p:spPr>
            <a:xfrm>
              <a:off x="9889606" y="5322920"/>
              <a:ext cx="756031" cy="36325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stCxn id="93" idx="5"/>
              <a:endCxn id="95" idx="2"/>
            </p:cNvCxnSpPr>
            <p:nvPr/>
          </p:nvCxnSpPr>
          <p:spPr>
            <a:xfrm>
              <a:off x="8934323" y="5908435"/>
              <a:ext cx="608004" cy="22451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flipV="1">
              <a:off x="8980355" y="5804969"/>
              <a:ext cx="700347" cy="1861"/>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a:stCxn id="95" idx="6"/>
              <a:endCxn id="104" idx="2"/>
            </p:cNvCxnSpPr>
            <p:nvPr/>
          </p:nvCxnSpPr>
          <p:spPr>
            <a:xfrm flipV="1">
              <a:off x="9856652" y="6069251"/>
              <a:ext cx="328615" cy="6370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stCxn id="102" idx="6"/>
              <a:endCxn id="94" idx="2"/>
            </p:cNvCxnSpPr>
            <p:nvPr/>
          </p:nvCxnSpPr>
          <p:spPr>
            <a:xfrm flipV="1">
              <a:off x="9306989" y="5322920"/>
              <a:ext cx="268292" cy="12008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02" name="Oval 101"/>
            <p:cNvSpPr/>
            <p:nvPr/>
          </p:nvSpPr>
          <p:spPr>
            <a:xfrm>
              <a:off x="9142281" y="5360652"/>
              <a:ext cx="164708" cy="16470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cxnSp>
          <p:nvCxnSpPr>
            <p:cNvPr id="103" name="Straight Arrow Connector 102"/>
            <p:cNvCxnSpPr>
              <a:stCxn id="93" idx="0"/>
              <a:endCxn id="102" idx="2"/>
            </p:cNvCxnSpPr>
            <p:nvPr/>
          </p:nvCxnSpPr>
          <p:spPr>
            <a:xfrm flipV="1">
              <a:off x="8823193" y="5443006"/>
              <a:ext cx="319088" cy="19713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04" name="Oval 103"/>
            <p:cNvSpPr/>
            <p:nvPr/>
          </p:nvSpPr>
          <p:spPr>
            <a:xfrm>
              <a:off x="10185267" y="5986897"/>
              <a:ext cx="164708" cy="16470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cxnSp>
          <p:nvCxnSpPr>
            <p:cNvPr id="105" name="Straight Arrow Connector 104"/>
            <p:cNvCxnSpPr>
              <a:stCxn id="104" idx="7"/>
              <a:endCxn id="96" idx="3"/>
            </p:cNvCxnSpPr>
            <p:nvPr/>
          </p:nvCxnSpPr>
          <p:spPr>
            <a:xfrm flipV="1">
              <a:off x="10325854" y="5908435"/>
              <a:ext cx="319783" cy="102583"/>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06" name="Oval 105"/>
            <p:cNvSpPr/>
            <p:nvPr/>
          </p:nvSpPr>
          <p:spPr>
            <a:xfrm>
              <a:off x="9680702" y="5713090"/>
              <a:ext cx="164708" cy="16470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cxnSp>
          <p:nvCxnSpPr>
            <p:cNvPr id="107" name="Straight Arrow Connector 106"/>
            <p:cNvCxnSpPr/>
            <p:nvPr/>
          </p:nvCxnSpPr>
          <p:spPr>
            <a:xfrm>
              <a:off x="9845410" y="5804969"/>
              <a:ext cx="754195" cy="1861"/>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10888264" y="5591747"/>
              <a:ext cx="411294" cy="354893"/>
            </a:xfrm>
            <a:prstGeom prst="rect">
              <a:avLst/>
            </a:prstGeom>
            <a:noFill/>
          </p:spPr>
          <p:txBody>
            <a:bodyPr wrap="square" rtlCol="0">
              <a:spAutoFit/>
            </a:bodyPr>
            <a:lstStyle/>
            <a:p>
              <a:r>
                <a:rPr lang="en-US" sz="2800" dirty="0">
                  <a:solidFill>
                    <a:srgbClr val="4C3282"/>
                  </a:solidFill>
                </a:rPr>
                <a:t>2</a:t>
              </a:r>
            </a:p>
          </p:txBody>
        </p:sp>
      </p:grpSp>
      <p:grpSp>
        <p:nvGrpSpPr>
          <p:cNvPr id="143" name="Group 142"/>
          <p:cNvGrpSpPr/>
          <p:nvPr/>
        </p:nvGrpSpPr>
        <p:grpSpPr>
          <a:xfrm>
            <a:off x="4176919" y="5064868"/>
            <a:ext cx="3733457" cy="1500000"/>
            <a:chOff x="1546223" y="5087551"/>
            <a:chExt cx="2664553" cy="1238086"/>
          </a:xfrm>
        </p:grpSpPr>
        <p:sp>
          <p:nvSpPr>
            <p:cNvPr id="125" name="Oval 124"/>
            <p:cNvSpPr/>
            <p:nvPr/>
          </p:nvSpPr>
          <p:spPr>
            <a:xfrm>
              <a:off x="1546223" y="5576955"/>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s</a:t>
              </a:r>
            </a:p>
          </p:txBody>
        </p:sp>
        <p:sp>
          <p:nvSpPr>
            <p:cNvPr id="126" name="Oval 125"/>
            <p:cNvSpPr/>
            <p:nvPr/>
          </p:nvSpPr>
          <p:spPr>
            <a:xfrm>
              <a:off x="2455474" y="5102570"/>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u</a:t>
              </a:r>
            </a:p>
          </p:txBody>
        </p:sp>
        <p:sp>
          <p:nvSpPr>
            <p:cNvPr id="127" name="Oval 126"/>
            <p:cNvSpPr/>
            <p:nvPr/>
          </p:nvSpPr>
          <p:spPr>
            <a:xfrm>
              <a:off x="2422520" y="5912601"/>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v</a:t>
              </a:r>
            </a:p>
          </p:txBody>
        </p:sp>
        <p:sp>
          <p:nvSpPr>
            <p:cNvPr id="128" name="Oval 127"/>
            <p:cNvSpPr/>
            <p:nvPr/>
          </p:nvSpPr>
          <p:spPr>
            <a:xfrm>
              <a:off x="3479798" y="5576955"/>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t</a:t>
              </a:r>
            </a:p>
          </p:txBody>
        </p:sp>
        <p:cxnSp>
          <p:nvCxnSpPr>
            <p:cNvPr id="129" name="Straight Arrow Connector 128"/>
            <p:cNvCxnSpPr>
              <a:stCxn id="126" idx="6"/>
              <a:endCxn id="128" idx="1"/>
            </p:cNvCxnSpPr>
            <p:nvPr/>
          </p:nvCxnSpPr>
          <p:spPr>
            <a:xfrm>
              <a:off x="2769799" y="5259733"/>
              <a:ext cx="756031" cy="36325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a:stCxn id="125" idx="5"/>
              <a:endCxn id="127" idx="2"/>
            </p:cNvCxnSpPr>
            <p:nvPr/>
          </p:nvCxnSpPr>
          <p:spPr>
            <a:xfrm>
              <a:off x="1814516" y="5845248"/>
              <a:ext cx="608004" cy="22451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a:stCxn id="125" idx="6"/>
              <a:endCxn id="128" idx="2"/>
            </p:cNvCxnSpPr>
            <p:nvPr/>
          </p:nvCxnSpPr>
          <p:spPr>
            <a:xfrm>
              <a:off x="1860548" y="5734118"/>
              <a:ext cx="1619250" cy="0"/>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a:stCxn id="127" idx="6"/>
              <a:endCxn id="128" idx="3"/>
            </p:cNvCxnSpPr>
            <p:nvPr/>
          </p:nvCxnSpPr>
          <p:spPr>
            <a:xfrm flipV="1">
              <a:off x="2736845" y="5845248"/>
              <a:ext cx="788985" cy="22451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a:stCxn id="125" idx="0"/>
              <a:endCxn id="126" idx="2"/>
            </p:cNvCxnSpPr>
            <p:nvPr/>
          </p:nvCxnSpPr>
          <p:spPr>
            <a:xfrm flipV="1">
              <a:off x="1703386" y="5259733"/>
              <a:ext cx="752088" cy="31722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34" name="TextBox 133"/>
            <p:cNvSpPr txBox="1"/>
            <p:nvPr/>
          </p:nvSpPr>
          <p:spPr>
            <a:xfrm>
              <a:off x="2452619" y="5420352"/>
              <a:ext cx="534259" cy="373420"/>
            </a:xfrm>
            <a:prstGeom prst="rect">
              <a:avLst/>
            </a:prstGeom>
            <a:noFill/>
          </p:spPr>
          <p:txBody>
            <a:bodyPr wrap="square" rtlCol="0">
              <a:spAutoFit/>
            </a:bodyPr>
            <a:lstStyle/>
            <a:p>
              <a:r>
                <a:rPr lang="en-US" sz="2800" dirty="0"/>
                <a:t>2</a:t>
              </a:r>
            </a:p>
          </p:txBody>
        </p:sp>
        <p:sp>
          <p:nvSpPr>
            <p:cNvPr id="135" name="TextBox 134"/>
            <p:cNvSpPr txBox="1"/>
            <p:nvPr/>
          </p:nvSpPr>
          <p:spPr>
            <a:xfrm>
              <a:off x="1825552" y="5087551"/>
              <a:ext cx="534259" cy="373420"/>
            </a:xfrm>
            <a:prstGeom prst="rect">
              <a:avLst/>
            </a:prstGeom>
            <a:noFill/>
          </p:spPr>
          <p:txBody>
            <a:bodyPr wrap="square" rtlCol="0">
              <a:spAutoFit/>
            </a:bodyPr>
            <a:lstStyle/>
            <a:p>
              <a:r>
                <a:rPr lang="en-US" sz="2800" dirty="0"/>
                <a:t>2</a:t>
              </a:r>
            </a:p>
          </p:txBody>
        </p:sp>
        <p:sp>
          <p:nvSpPr>
            <p:cNvPr id="136" name="TextBox 135"/>
            <p:cNvSpPr txBox="1"/>
            <p:nvPr/>
          </p:nvSpPr>
          <p:spPr>
            <a:xfrm>
              <a:off x="2959823" y="5952217"/>
              <a:ext cx="534259" cy="373420"/>
            </a:xfrm>
            <a:prstGeom prst="rect">
              <a:avLst/>
            </a:prstGeom>
            <a:noFill/>
          </p:spPr>
          <p:txBody>
            <a:bodyPr wrap="square" rtlCol="0">
              <a:spAutoFit/>
            </a:bodyPr>
            <a:lstStyle/>
            <a:p>
              <a:r>
                <a:rPr lang="en-US" sz="2800" dirty="0"/>
                <a:t>2</a:t>
              </a:r>
            </a:p>
          </p:txBody>
        </p:sp>
        <p:sp>
          <p:nvSpPr>
            <p:cNvPr id="137" name="TextBox 136"/>
            <p:cNvSpPr txBox="1"/>
            <p:nvPr/>
          </p:nvSpPr>
          <p:spPr>
            <a:xfrm>
              <a:off x="2995544" y="5101255"/>
              <a:ext cx="534259" cy="373420"/>
            </a:xfrm>
            <a:prstGeom prst="rect">
              <a:avLst/>
            </a:prstGeom>
            <a:noFill/>
          </p:spPr>
          <p:txBody>
            <a:bodyPr wrap="square" rtlCol="0">
              <a:spAutoFit/>
            </a:bodyPr>
            <a:lstStyle/>
            <a:p>
              <a:r>
                <a:rPr lang="en-US" sz="2800" dirty="0"/>
                <a:t>1</a:t>
              </a:r>
            </a:p>
          </p:txBody>
        </p:sp>
        <p:sp>
          <p:nvSpPr>
            <p:cNvPr id="138" name="TextBox 137"/>
            <p:cNvSpPr txBox="1"/>
            <p:nvPr/>
          </p:nvSpPr>
          <p:spPr>
            <a:xfrm>
              <a:off x="1856513" y="5932871"/>
              <a:ext cx="534259" cy="373420"/>
            </a:xfrm>
            <a:prstGeom prst="rect">
              <a:avLst/>
            </a:prstGeom>
            <a:noFill/>
          </p:spPr>
          <p:txBody>
            <a:bodyPr wrap="square" rtlCol="0">
              <a:spAutoFit/>
            </a:bodyPr>
            <a:lstStyle/>
            <a:p>
              <a:r>
                <a:rPr lang="en-US" sz="2800" dirty="0"/>
                <a:t>1</a:t>
              </a:r>
            </a:p>
          </p:txBody>
        </p:sp>
        <p:sp>
          <p:nvSpPr>
            <p:cNvPr id="139" name="TextBox 138"/>
            <p:cNvSpPr txBox="1"/>
            <p:nvPr/>
          </p:nvSpPr>
          <p:spPr>
            <a:xfrm>
              <a:off x="3799482" y="5543269"/>
              <a:ext cx="411294" cy="373420"/>
            </a:xfrm>
            <a:prstGeom prst="rect">
              <a:avLst/>
            </a:prstGeom>
            <a:noFill/>
          </p:spPr>
          <p:txBody>
            <a:bodyPr wrap="square" rtlCol="0">
              <a:spAutoFit/>
            </a:bodyPr>
            <a:lstStyle/>
            <a:p>
              <a:r>
                <a:rPr lang="en-US" sz="2800" dirty="0">
                  <a:solidFill>
                    <a:srgbClr val="4C3282"/>
                  </a:solidFill>
                </a:rPr>
                <a:t>2</a:t>
              </a:r>
            </a:p>
          </p:txBody>
        </p:sp>
      </p:grpSp>
      <p:sp>
        <p:nvSpPr>
          <p:cNvPr id="34" name="Rectangle 33"/>
          <p:cNvSpPr/>
          <p:nvPr/>
        </p:nvSpPr>
        <p:spPr>
          <a:xfrm>
            <a:off x="3775074" y="2030082"/>
            <a:ext cx="3790615" cy="18024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Transform Input</a:t>
            </a:r>
          </a:p>
        </p:txBody>
      </p:sp>
      <p:sp>
        <p:nvSpPr>
          <p:cNvPr id="36" name="Rectangle 35"/>
          <p:cNvSpPr/>
          <p:nvPr/>
        </p:nvSpPr>
        <p:spPr>
          <a:xfrm>
            <a:off x="8142336" y="3285892"/>
            <a:ext cx="4049663" cy="176032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Unweighted Shortest Paths</a:t>
            </a:r>
          </a:p>
        </p:txBody>
      </p:sp>
      <p:sp>
        <p:nvSpPr>
          <p:cNvPr id="73" name="Rectangle 72"/>
          <p:cNvSpPr/>
          <p:nvPr/>
        </p:nvSpPr>
        <p:spPr>
          <a:xfrm>
            <a:off x="3946849" y="4906214"/>
            <a:ext cx="3789692" cy="16786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Transform Output</a:t>
            </a:r>
          </a:p>
        </p:txBody>
      </p:sp>
      <p:sp>
        <p:nvSpPr>
          <p:cNvPr id="71" name="Footer Placeholder 2"/>
          <p:cNvSpPr>
            <a:spLocks noGrp="1"/>
          </p:cNvSpPr>
          <p:nvPr>
            <p:ph type="ftr" sz="quarter" idx="11"/>
          </p:nvPr>
        </p:nvSpPr>
        <p:spPr>
          <a:xfrm>
            <a:off x="5715301" y="6521027"/>
            <a:ext cx="5901459" cy="274320"/>
          </a:xfrm>
        </p:spPr>
        <p:txBody>
          <a:bodyPr/>
          <a:lstStyle/>
          <a:p>
            <a:r>
              <a:rPr lang="es-ES"/>
              <a:t>CSE 373 19 Su - Robbie Weber</a:t>
            </a:r>
            <a:endParaRPr lang="en-US" dirty="0"/>
          </a:p>
        </p:txBody>
      </p:sp>
      <p:sp>
        <p:nvSpPr>
          <p:cNvPr id="72" name="Slide Number Placeholder 3"/>
          <p:cNvSpPr>
            <a:spLocks noGrp="1"/>
          </p:cNvSpPr>
          <p:nvPr>
            <p:ph type="sldNum" sz="quarter" idx="12"/>
          </p:nvPr>
        </p:nvSpPr>
        <p:spPr>
          <a:xfrm>
            <a:off x="11681670" y="6521027"/>
            <a:ext cx="421923" cy="274320"/>
          </a:xfrm>
        </p:spPr>
        <p:txBody>
          <a:bodyPr/>
          <a:lstStyle/>
          <a:p>
            <a:r>
              <a:rPr lang="en-US" dirty="0"/>
              <a:t>14</a:t>
            </a:r>
          </a:p>
        </p:txBody>
      </p:sp>
    </p:spTree>
    <p:extLst>
      <p:ext uri="{BB962C8B-B14F-4D97-AF65-F5344CB8AC3E}">
        <p14:creationId xmlns:p14="http://schemas.microsoft.com/office/powerpoint/2010/main" val="288071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75E-6 -4.07407E-6 L 0.29961 -0.03009 " pathEditMode="relative" rAng="0" ptsTypes="AA">
                                      <p:cBhvr>
                                        <p:cTn id="6" dur="2000" fill="hold"/>
                                        <p:tgtEl>
                                          <p:spTgt spid="140"/>
                                        </p:tgtEl>
                                        <p:attrNameLst>
                                          <p:attrName>ppt_x</p:attrName>
                                          <p:attrName>ppt_y</p:attrName>
                                        </p:attrNameLst>
                                      </p:cBhvr>
                                      <p:rCtr x="14245" y="-926"/>
                                    </p:animMotion>
                                  </p:childTnLst>
                                </p:cTn>
                              </p:par>
                            </p:childTnLst>
                          </p:cTn>
                        </p:par>
                        <p:par>
                          <p:cTn id="7" fill="hold">
                            <p:stCondLst>
                              <p:cond delay="2000"/>
                            </p:stCondLst>
                            <p:childTnLst>
                              <p:par>
                                <p:cTn id="8" presetID="42" presetClass="path" presetSubtype="0" accel="50000" decel="50000" fill="hold" nodeType="afterEffect">
                                  <p:stCondLst>
                                    <p:cond delay="0"/>
                                  </p:stCondLst>
                                  <p:childTnLst>
                                    <p:animMotion origin="layout" path="M -3.125E-6 -1.48148E-6 L 0.36966 -0.1 " pathEditMode="relative" rAng="0" ptsTypes="AA">
                                      <p:cBhvr>
                                        <p:cTn id="9" dur="2000" fill="hold"/>
                                        <p:tgtEl>
                                          <p:spTgt spid="141"/>
                                        </p:tgtEl>
                                        <p:attrNameLst>
                                          <p:attrName>ppt_x</p:attrName>
                                          <p:attrName>ppt_y</p:attrName>
                                        </p:attrNameLst>
                                      </p:cBhvr>
                                      <p:rCtr x="18477" y="-5000"/>
                                    </p:animMotion>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nodeType="clickEffect">
                                  <p:stCondLst>
                                    <p:cond delay="0"/>
                                  </p:stCondLst>
                                  <p:childTnLst>
                                    <p:animMotion origin="layout" path="M 0.36966 -0.1 L 0.37683 0.18287 " pathEditMode="relative" rAng="0" ptsTypes="AA">
                                      <p:cBhvr>
                                        <p:cTn id="13" dur="2000" fill="hold"/>
                                        <p:tgtEl>
                                          <p:spTgt spid="141"/>
                                        </p:tgtEl>
                                        <p:attrNameLst>
                                          <p:attrName>ppt_x</p:attrName>
                                          <p:attrName>ppt_y</p:attrName>
                                        </p:attrNameLst>
                                      </p:cBhvr>
                                      <p:rCtr x="91" y="13032"/>
                                    </p:animMotion>
                                  </p:childTnLst>
                                </p:cTn>
                              </p:par>
                            </p:childTnLst>
                          </p:cTn>
                        </p:par>
                        <p:par>
                          <p:cTn id="14" fill="hold">
                            <p:stCondLst>
                              <p:cond delay="2000"/>
                            </p:stCondLst>
                            <p:childTnLst>
                              <p:par>
                                <p:cTn id="15" presetID="42" presetClass="path" presetSubtype="0" accel="50000" decel="50000" fill="hold" nodeType="afterEffect">
                                  <p:stCondLst>
                                    <p:cond delay="0"/>
                                  </p:stCondLst>
                                  <p:childTnLst>
                                    <p:animMotion origin="layout" path="M 3.95833E-6 -1.85185E-6 L 0.00143 0.26203 " pathEditMode="relative" rAng="0" ptsTypes="AA">
                                      <p:cBhvr>
                                        <p:cTn id="16" dur="2000" fill="hold"/>
                                        <p:tgtEl>
                                          <p:spTgt spid="144"/>
                                        </p:tgtEl>
                                        <p:attrNameLst>
                                          <p:attrName>ppt_x</p:attrName>
                                          <p:attrName>ppt_y</p:attrName>
                                        </p:attrNameLst>
                                      </p:cBhvr>
                                      <p:rCtr x="156" y="13056"/>
                                    </p:animMotion>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nodeType="clickEffect">
                                  <p:stCondLst>
                                    <p:cond delay="0"/>
                                  </p:stCondLst>
                                  <p:childTnLst>
                                    <p:animMotion origin="layout" path="M 0.00143 0.26204 L -0.34558 0.24583 " pathEditMode="relative" rAng="0" ptsTypes="AA">
                                      <p:cBhvr>
                                        <p:cTn id="20" dur="2000" fill="hold"/>
                                        <p:tgtEl>
                                          <p:spTgt spid="144"/>
                                        </p:tgtEl>
                                        <p:attrNameLst>
                                          <p:attrName>ppt_x</p:attrName>
                                          <p:attrName>ppt_y</p:attrName>
                                        </p:attrNameLst>
                                      </p:cBhvr>
                                      <p:rCtr x="-17982" y="-1157"/>
                                    </p:animMotion>
                                  </p:childTnLst>
                                </p:cTn>
                              </p:par>
                            </p:childTnLst>
                          </p:cTn>
                        </p:par>
                        <p:par>
                          <p:cTn id="21" fill="hold">
                            <p:stCondLst>
                              <p:cond delay="2000"/>
                            </p:stCondLst>
                            <p:childTnLst>
                              <p:par>
                                <p:cTn id="22" presetID="42" presetClass="path" presetSubtype="0" accel="50000" decel="50000" fill="hold" nodeType="afterEffect">
                                  <p:stCondLst>
                                    <p:cond delay="0"/>
                                  </p:stCondLst>
                                  <p:childTnLst>
                                    <p:animMotion origin="layout" path="M -3.125E-6 4.81481E-6 L -0.32304 -0.01598 " pathEditMode="relative" rAng="0" ptsTypes="AA">
                                      <p:cBhvr>
                                        <p:cTn id="23" dur="2000" fill="hold"/>
                                        <p:tgtEl>
                                          <p:spTgt spid="143"/>
                                        </p:tgtEl>
                                        <p:attrNameLst>
                                          <p:attrName>ppt_x</p:attrName>
                                          <p:attrName>ppt_y</p:attrName>
                                        </p:attrNameLst>
                                      </p:cBhvr>
                                      <p:rCtr x="-16159" y="-81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87FE3-F82F-CC47-A31F-1EC2CC1C28DF}"/>
              </a:ext>
            </a:extLst>
          </p:cNvPr>
          <p:cNvSpPr>
            <a:spLocks noGrp="1"/>
          </p:cNvSpPr>
          <p:nvPr>
            <p:ph type="title"/>
          </p:nvPr>
        </p:nvSpPr>
        <p:spPr/>
        <p:txBody>
          <a:bodyPr/>
          <a:lstStyle/>
          <a:p>
            <a:r>
              <a:rPr lang="en-US" dirty="0"/>
              <a:t>Roadmap</a:t>
            </a:r>
          </a:p>
        </p:txBody>
      </p:sp>
      <p:sp>
        <p:nvSpPr>
          <p:cNvPr id="3" name="Content Placeholder 2">
            <a:extLst>
              <a:ext uri="{FF2B5EF4-FFF2-40B4-BE49-F238E27FC236}">
                <a16:creationId xmlns:a16="http://schemas.microsoft.com/office/drawing/2014/main" id="{B3164DD0-C92E-3C4A-BA0D-A9AC1C8E9800}"/>
              </a:ext>
            </a:extLst>
          </p:cNvPr>
          <p:cNvSpPr>
            <a:spLocks noGrp="1"/>
          </p:cNvSpPr>
          <p:nvPr>
            <p:ph idx="1"/>
          </p:nvPr>
        </p:nvSpPr>
        <p:spPr/>
        <p:txBody>
          <a:bodyPr/>
          <a:lstStyle/>
          <a:p>
            <a:r>
              <a:rPr lang="en-US" dirty="0"/>
              <a:t>- topological sort</a:t>
            </a:r>
          </a:p>
          <a:p>
            <a:r>
              <a:rPr lang="en-US" dirty="0"/>
              <a:t>- CSE373 20su creation, 2-Sat</a:t>
            </a:r>
          </a:p>
          <a:p>
            <a:r>
              <a:rPr lang="en-US" dirty="0"/>
              <a:t>- reductions, 2 color </a:t>
            </a:r>
          </a:p>
          <a:p>
            <a:r>
              <a:rPr lang="en-US" dirty="0"/>
              <a:t>- seam carving</a:t>
            </a:r>
          </a:p>
        </p:txBody>
      </p:sp>
      <p:sp>
        <p:nvSpPr>
          <p:cNvPr id="4" name="Footer Placeholder 3">
            <a:extLst>
              <a:ext uri="{FF2B5EF4-FFF2-40B4-BE49-F238E27FC236}">
                <a16:creationId xmlns:a16="http://schemas.microsoft.com/office/drawing/2014/main" id="{474CB937-D113-FE40-8A21-C90C62F4BB35}"/>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45866C31-C473-7D4E-99C5-CE57DAA2AA0C}"/>
              </a:ext>
            </a:extLst>
          </p:cNvPr>
          <p:cNvSpPr>
            <a:spLocks noGrp="1"/>
          </p:cNvSpPr>
          <p:nvPr>
            <p:ph type="sldNum" sz="quarter" idx="12"/>
          </p:nvPr>
        </p:nvSpPr>
        <p:spPr/>
        <p:txBody>
          <a:bodyPr/>
          <a:lstStyle/>
          <a:p>
            <a:fld id="{659665DE-58FC-41F4-AC58-2C90A5E00527}" type="slidenum">
              <a:rPr lang="en-US" smtClean="0"/>
              <a:t>2</a:t>
            </a:fld>
            <a:endParaRPr lang="en-US"/>
          </a:p>
        </p:txBody>
      </p:sp>
    </p:spTree>
    <p:extLst>
      <p:ext uri="{BB962C8B-B14F-4D97-AF65-F5344CB8AC3E}">
        <p14:creationId xmlns:p14="http://schemas.microsoft.com/office/powerpoint/2010/main" val="22572766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Reductions</a:t>
            </a:r>
          </a:p>
        </p:txBody>
      </p:sp>
      <p:sp>
        <p:nvSpPr>
          <p:cNvPr id="3" name="Content Placeholder 2"/>
          <p:cNvSpPr>
            <a:spLocks noGrp="1"/>
          </p:cNvSpPr>
          <p:nvPr>
            <p:ph idx="1"/>
          </p:nvPr>
        </p:nvSpPr>
        <p:spPr/>
        <p:txBody>
          <a:bodyPr>
            <a:normAutofit/>
          </a:bodyPr>
          <a:lstStyle/>
          <a:p>
            <a:r>
              <a:rPr lang="en-US" sz="2800" dirty="0"/>
              <a:t>It might not be too surprising that we can solve one shortest path problem with the algorithm for another shortest path problem.</a:t>
            </a:r>
          </a:p>
          <a:p>
            <a:r>
              <a:rPr lang="en-US" sz="2800" dirty="0"/>
              <a:t>The real power of reductions is that you can sometimes reduce a problem to another one that looks very </a:t>
            </a:r>
            <a:r>
              <a:rPr lang="en-US" sz="2800" dirty="0" err="1"/>
              <a:t>very</a:t>
            </a:r>
            <a:r>
              <a:rPr lang="en-US" sz="2800" dirty="0"/>
              <a:t> different.</a:t>
            </a:r>
          </a:p>
          <a:p>
            <a:r>
              <a:rPr lang="en-US" sz="2800" dirty="0"/>
              <a:t>We’re going to reduce a graph problem to 2-SAT. </a:t>
            </a:r>
          </a:p>
        </p:txBody>
      </p:sp>
      <p:sp>
        <p:nvSpPr>
          <p:cNvPr id="4" name="Footer Placeholder 3"/>
          <p:cNvSpPr>
            <a:spLocks noGrp="1"/>
          </p:cNvSpPr>
          <p:nvPr>
            <p:ph type="ftr" sz="quarter" idx="11"/>
          </p:nvPr>
        </p:nvSpPr>
        <p:spPr/>
        <p:txBody>
          <a:bodyPr/>
          <a:lstStyle/>
          <a:p>
            <a:r>
              <a:rPr lang="es-ES"/>
              <a:t>CSE 373 19 Su - Robbie Weber</a:t>
            </a:r>
            <a:endParaRPr lang="en-US"/>
          </a:p>
        </p:txBody>
      </p:sp>
      <p:sp>
        <p:nvSpPr>
          <p:cNvPr id="5" name="Slide Number Placeholder 4"/>
          <p:cNvSpPr>
            <a:spLocks noGrp="1"/>
          </p:cNvSpPr>
          <p:nvPr>
            <p:ph type="sldNum" sz="quarter" idx="12"/>
          </p:nvPr>
        </p:nvSpPr>
        <p:spPr/>
        <p:txBody>
          <a:bodyPr/>
          <a:lstStyle/>
          <a:p>
            <a:fld id="{659665DE-58FC-41F4-AC58-2C90A5E00527}" type="slidenum">
              <a:rPr lang="en-US" smtClean="0"/>
              <a:t>20</a:t>
            </a:fld>
            <a:endParaRPr lang="en-US"/>
          </a:p>
        </p:txBody>
      </p:sp>
      <mc:AlternateContent xmlns:mc="http://schemas.openxmlformats.org/markup-compatibility/2006" xmlns:a14="http://schemas.microsoft.com/office/drawing/2010/main">
        <mc:Choice Requires="a14">
          <p:sp>
            <p:nvSpPr>
              <p:cNvPr id="6" name="Rectangle 5"/>
              <p:cNvSpPr/>
              <p:nvPr/>
            </p:nvSpPr>
            <p:spPr>
              <a:xfrm>
                <a:off x="575238" y="4159546"/>
                <a:ext cx="10031801" cy="2145841"/>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Given an undirected, unweighted graph </a:t>
                </a:r>
                <a14:m>
                  <m:oMath xmlns:m="http://schemas.openxmlformats.org/officeDocument/2006/math">
                    <m:r>
                      <a:rPr lang="en-US" sz="2800" b="0" i="1" smtClean="0">
                        <a:latin typeface="Cambria Math" panose="02040503050406030204" pitchFamily="18" charset="0"/>
                      </a:rPr>
                      <m:t>𝐺</m:t>
                    </m:r>
                  </m:oMath>
                </a14:m>
                <a:r>
                  <a:rPr lang="en-US" sz="2800" dirty="0"/>
                  <a:t>, color each vertex “red” or “blue” such that the endpoints of every edge are different colors (or report no such coloring exists).</a:t>
                </a:r>
              </a:p>
            </p:txBody>
          </p:sp>
        </mc:Choice>
        <mc:Fallback xmlns="">
          <p:sp>
            <p:nvSpPr>
              <p:cNvPr id="6" name="Rectangle 5"/>
              <p:cNvSpPr>
                <a:spLocks noRot="1" noChangeAspect="1" noMove="1" noResize="1" noEditPoints="1" noAdjustHandles="1" noChangeArrowheads="1" noChangeShapeType="1" noTextEdit="1"/>
              </p:cNvSpPr>
              <p:nvPr/>
            </p:nvSpPr>
            <p:spPr>
              <a:xfrm>
                <a:off x="575238" y="4159546"/>
                <a:ext cx="10031801" cy="2145841"/>
              </a:xfrm>
              <a:prstGeom prst="rect">
                <a:avLst/>
              </a:prstGeom>
              <a:blipFill>
                <a:blip r:embed="rId2"/>
                <a:stretch>
                  <a:fillRect l="-1215"/>
                </a:stretch>
              </a:blipFill>
              <a:ln>
                <a:noFill/>
              </a:ln>
            </p:spPr>
            <p:txBody>
              <a:bodyPr/>
              <a:lstStyle/>
              <a:p>
                <a:r>
                  <a:rPr lang="en-US">
                    <a:noFill/>
                  </a:rPr>
                  <a:t> </a:t>
                </a:r>
              </a:p>
            </p:txBody>
          </p:sp>
        </mc:Fallback>
      </mc:AlternateContent>
      <p:sp>
        <p:nvSpPr>
          <p:cNvPr id="7" name="Rectangle 6"/>
          <p:cNvSpPr/>
          <p:nvPr/>
        </p:nvSpPr>
        <p:spPr>
          <a:xfrm>
            <a:off x="575239" y="4159546"/>
            <a:ext cx="10031800" cy="619187"/>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2-Coloring</a:t>
            </a:r>
          </a:p>
        </p:txBody>
      </p:sp>
    </p:spTree>
    <p:extLst>
      <p:ext uri="{BB962C8B-B14F-4D97-AF65-F5344CB8AC3E}">
        <p14:creationId xmlns:p14="http://schemas.microsoft.com/office/powerpoint/2010/main" val="186365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2-Coloring</a:t>
            </a:r>
          </a:p>
        </p:txBody>
      </p:sp>
      <p:sp>
        <p:nvSpPr>
          <p:cNvPr id="3" name="Content Placeholder 2"/>
          <p:cNvSpPr>
            <a:spLocks noGrp="1"/>
          </p:cNvSpPr>
          <p:nvPr>
            <p:ph idx="1"/>
          </p:nvPr>
        </p:nvSpPr>
        <p:spPr>
          <a:xfrm>
            <a:off x="575240" y="1463857"/>
            <a:ext cx="11187258" cy="876220"/>
          </a:xfrm>
        </p:spPr>
        <p:txBody>
          <a:bodyPr>
            <a:normAutofit/>
          </a:bodyPr>
          <a:lstStyle/>
          <a:p>
            <a:r>
              <a:rPr lang="en-US" sz="2800" dirty="0"/>
              <a:t>Can these graphs be 2-colored? If so find a 2-coloring. If not try to explain why one doesn’t exist.</a:t>
            </a:r>
          </a:p>
        </p:txBody>
      </p:sp>
      <p:sp>
        <p:nvSpPr>
          <p:cNvPr id="4" name="Footer Placeholder 3"/>
          <p:cNvSpPr>
            <a:spLocks noGrp="1"/>
          </p:cNvSpPr>
          <p:nvPr>
            <p:ph type="ftr" sz="quarter" idx="11"/>
          </p:nvPr>
        </p:nvSpPr>
        <p:spPr/>
        <p:txBody>
          <a:bodyPr/>
          <a:lstStyle/>
          <a:p>
            <a:r>
              <a:rPr lang="es-ES"/>
              <a:t>CSE 373 19 Su - Robbie Weber</a:t>
            </a:r>
            <a:endParaRPr lang="en-US"/>
          </a:p>
        </p:txBody>
      </p:sp>
      <p:sp>
        <p:nvSpPr>
          <p:cNvPr id="5" name="Slide Number Placeholder 4"/>
          <p:cNvSpPr>
            <a:spLocks noGrp="1"/>
          </p:cNvSpPr>
          <p:nvPr>
            <p:ph type="sldNum" sz="quarter" idx="12"/>
          </p:nvPr>
        </p:nvSpPr>
        <p:spPr/>
        <p:txBody>
          <a:bodyPr/>
          <a:lstStyle/>
          <a:p>
            <a:fld id="{659665DE-58FC-41F4-AC58-2C90A5E00527}" type="slidenum">
              <a:rPr lang="en-US" smtClean="0"/>
              <a:t>21</a:t>
            </a:fld>
            <a:endParaRPr lang="en-US"/>
          </a:p>
        </p:txBody>
      </p:sp>
      <p:grpSp>
        <p:nvGrpSpPr>
          <p:cNvPr id="18" name="Group 17"/>
          <p:cNvGrpSpPr/>
          <p:nvPr/>
        </p:nvGrpSpPr>
        <p:grpSpPr>
          <a:xfrm>
            <a:off x="291745" y="2525991"/>
            <a:ext cx="5081809" cy="2054772"/>
            <a:chOff x="291745" y="2525991"/>
            <a:chExt cx="5081809" cy="2054772"/>
          </a:xfrm>
        </p:grpSpPr>
        <p:sp>
          <p:nvSpPr>
            <p:cNvPr id="7" name="Oval 6"/>
            <p:cNvSpPr/>
            <p:nvPr/>
          </p:nvSpPr>
          <p:spPr>
            <a:xfrm>
              <a:off x="1220354" y="2607457"/>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sp>
          <p:nvSpPr>
            <p:cNvPr id="8" name="Oval 7"/>
            <p:cNvSpPr/>
            <p:nvPr/>
          </p:nvSpPr>
          <p:spPr>
            <a:xfrm>
              <a:off x="2670476" y="3823118"/>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sp>
          <p:nvSpPr>
            <p:cNvPr id="9" name="Oval 8"/>
            <p:cNvSpPr/>
            <p:nvPr/>
          </p:nvSpPr>
          <p:spPr>
            <a:xfrm>
              <a:off x="4615909" y="3498764"/>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sp>
          <p:nvSpPr>
            <p:cNvPr id="10" name="Oval 9"/>
            <p:cNvSpPr/>
            <p:nvPr/>
          </p:nvSpPr>
          <p:spPr>
            <a:xfrm>
              <a:off x="291745" y="3736930"/>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11" name="Oval 10"/>
            <p:cNvSpPr/>
            <p:nvPr/>
          </p:nvSpPr>
          <p:spPr>
            <a:xfrm>
              <a:off x="2917253" y="2525991"/>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cxnSp>
          <p:nvCxnSpPr>
            <p:cNvPr id="13" name="Straight Arrow Connector 12"/>
            <p:cNvCxnSpPr>
              <a:endCxn id="7" idx="5"/>
            </p:cNvCxnSpPr>
            <p:nvPr/>
          </p:nvCxnSpPr>
          <p:spPr>
            <a:xfrm flipH="1" flipV="1">
              <a:off x="1867044" y="3254147"/>
              <a:ext cx="2796279" cy="467422"/>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7" idx="6"/>
            </p:cNvCxnSpPr>
            <p:nvPr/>
          </p:nvCxnSpPr>
          <p:spPr>
            <a:xfrm flipV="1">
              <a:off x="1977999" y="2981994"/>
              <a:ext cx="939254" cy="4286"/>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6"/>
              <a:endCxn id="9" idx="2"/>
            </p:cNvCxnSpPr>
            <p:nvPr/>
          </p:nvCxnSpPr>
          <p:spPr>
            <a:xfrm flipV="1">
              <a:off x="3428121" y="3877587"/>
              <a:ext cx="1187788" cy="324354"/>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0" idx="6"/>
              <a:endCxn id="8" idx="2"/>
            </p:cNvCxnSpPr>
            <p:nvPr/>
          </p:nvCxnSpPr>
          <p:spPr>
            <a:xfrm>
              <a:off x="1049390" y="4115753"/>
              <a:ext cx="1621086" cy="86188"/>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0" idx="7"/>
              <a:endCxn id="7" idx="3"/>
            </p:cNvCxnSpPr>
            <p:nvPr/>
          </p:nvCxnSpPr>
          <p:spPr>
            <a:xfrm flipV="1">
              <a:off x="938435" y="3254147"/>
              <a:ext cx="392874" cy="593738"/>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sp>
        <p:nvSpPr>
          <p:cNvPr id="20" name="Oval 19"/>
          <p:cNvSpPr/>
          <p:nvPr/>
        </p:nvSpPr>
        <p:spPr>
          <a:xfrm>
            <a:off x="7045858" y="2552844"/>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sp>
        <p:nvSpPr>
          <p:cNvPr id="21" name="Oval 20"/>
          <p:cNvSpPr/>
          <p:nvPr/>
        </p:nvSpPr>
        <p:spPr>
          <a:xfrm>
            <a:off x="8495980" y="3768505"/>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sp>
        <p:nvSpPr>
          <p:cNvPr id="22" name="Oval 21"/>
          <p:cNvSpPr/>
          <p:nvPr/>
        </p:nvSpPr>
        <p:spPr>
          <a:xfrm>
            <a:off x="10441413" y="3444151"/>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sp>
        <p:nvSpPr>
          <p:cNvPr id="23" name="Oval 22"/>
          <p:cNvSpPr/>
          <p:nvPr/>
        </p:nvSpPr>
        <p:spPr>
          <a:xfrm>
            <a:off x="6117249" y="3682317"/>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24" name="Oval 23"/>
          <p:cNvSpPr/>
          <p:nvPr/>
        </p:nvSpPr>
        <p:spPr>
          <a:xfrm>
            <a:off x="8742757" y="2471378"/>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cxnSp>
        <p:nvCxnSpPr>
          <p:cNvPr id="25" name="Straight Arrow Connector 24"/>
          <p:cNvCxnSpPr>
            <a:endCxn id="20" idx="5"/>
          </p:cNvCxnSpPr>
          <p:nvPr/>
        </p:nvCxnSpPr>
        <p:spPr>
          <a:xfrm flipH="1" flipV="1">
            <a:off x="7692548" y="3199534"/>
            <a:ext cx="2796279" cy="467422"/>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23" idx="6"/>
          </p:cNvCxnSpPr>
          <p:nvPr/>
        </p:nvCxnSpPr>
        <p:spPr>
          <a:xfrm flipV="1">
            <a:off x="6874894" y="2927381"/>
            <a:ext cx="1867863" cy="1133759"/>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1" idx="6"/>
            <a:endCxn id="22" idx="2"/>
          </p:cNvCxnSpPr>
          <p:nvPr/>
        </p:nvCxnSpPr>
        <p:spPr>
          <a:xfrm flipV="1">
            <a:off x="9253625" y="3822974"/>
            <a:ext cx="1187788" cy="324354"/>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4" idx="4"/>
            <a:endCxn id="21" idx="0"/>
          </p:cNvCxnSpPr>
          <p:nvPr/>
        </p:nvCxnSpPr>
        <p:spPr>
          <a:xfrm flipH="1">
            <a:off x="8874803" y="3229023"/>
            <a:ext cx="246777" cy="539482"/>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3" idx="7"/>
            <a:endCxn id="20" idx="3"/>
          </p:cNvCxnSpPr>
          <p:nvPr/>
        </p:nvCxnSpPr>
        <p:spPr>
          <a:xfrm flipV="1">
            <a:off x="6763939" y="3199534"/>
            <a:ext cx="392874" cy="593738"/>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0" name="Rectangle 29">
                <a:extLst>
                  <a:ext uri="{FF2B5EF4-FFF2-40B4-BE49-F238E27FC236}">
                    <a16:creationId xmlns:a16="http://schemas.microsoft.com/office/drawing/2014/main" id="{D9840492-AB40-9041-9BD1-9CA26C3F6190}"/>
                  </a:ext>
                </a:extLst>
              </p:cNvPr>
              <p:cNvSpPr/>
              <p:nvPr/>
            </p:nvSpPr>
            <p:spPr>
              <a:xfrm>
                <a:off x="357653" y="4696978"/>
                <a:ext cx="10031801" cy="2145841"/>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Given an undirected, unweighted graph </a:t>
                </a:r>
                <a14:m>
                  <m:oMath xmlns:m="http://schemas.openxmlformats.org/officeDocument/2006/math">
                    <m:r>
                      <a:rPr lang="en-US" sz="2800" b="0" i="1" smtClean="0">
                        <a:latin typeface="Cambria Math" panose="02040503050406030204" pitchFamily="18" charset="0"/>
                      </a:rPr>
                      <m:t>𝐺</m:t>
                    </m:r>
                  </m:oMath>
                </a14:m>
                <a:r>
                  <a:rPr lang="en-US" sz="2800" dirty="0"/>
                  <a:t>, color each vertex “red” or “blue” such that the endpoints of every edge are different colors (or report no such coloring exists).</a:t>
                </a:r>
              </a:p>
            </p:txBody>
          </p:sp>
        </mc:Choice>
        <mc:Fallback>
          <p:sp>
            <p:nvSpPr>
              <p:cNvPr id="30" name="Rectangle 29">
                <a:extLst>
                  <a:ext uri="{FF2B5EF4-FFF2-40B4-BE49-F238E27FC236}">
                    <a16:creationId xmlns:a16="http://schemas.microsoft.com/office/drawing/2014/main" id="{D9840492-AB40-9041-9BD1-9CA26C3F6190}"/>
                  </a:ext>
                </a:extLst>
              </p:cNvPr>
              <p:cNvSpPr>
                <a:spLocks noRot="1" noChangeAspect="1" noMove="1" noResize="1" noEditPoints="1" noAdjustHandles="1" noChangeArrowheads="1" noChangeShapeType="1" noTextEdit="1"/>
              </p:cNvSpPr>
              <p:nvPr/>
            </p:nvSpPr>
            <p:spPr>
              <a:xfrm>
                <a:off x="357653" y="4696978"/>
                <a:ext cx="10031801" cy="2145841"/>
              </a:xfrm>
              <a:prstGeom prst="rect">
                <a:avLst/>
              </a:prstGeom>
              <a:blipFill>
                <a:blip r:embed="rId2"/>
                <a:stretch>
                  <a:fillRect l="-1138" r="-379"/>
                </a:stretch>
              </a:blipFill>
              <a:ln>
                <a:noFill/>
              </a:ln>
            </p:spPr>
            <p:txBody>
              <a:bodyPr/>
              <a:lstStyle/>
              <a:p>
                <a:r>
                  <a:rPr lang="en-US">
                    <a:noFill/>
                  </a:rPr>
                  <a:t> </a:t>
                </a:r>
              </a:p>
            </p:txBody>
          </p:sp>
        </mc:Fallback>
      </mc:AlternateContent>
      <p:sp>
        <p:nvSpPr>
          <p:cNvPr id="31" name="Rectangle 30">
            <a:extLst>
              <a:ext uri="{FF2B5EF4-FFF2-40B4-BE49-F238E27FC236}">
                <a16:creationId xmlns:a16="http://schemas.microsoft.com/office/drawing/2014/main" id="{228D6FEB-3869-2343-9FE3-80E2BCE19B51}"/>
              </a:ext>
            </a:extLst>
          </p:cNvPr>
          <p:cNvSpPr/>
          <p:nvPr/>
        </p:nvSpPr>
        <p:spPr>
          <a:xfrm>
            <a:off x="357654" y="4696978"/>
            <a:ext cx="10031800" cy="619187"/>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2-Coloring</a:t>
            </a:r>
          </a:p>
        </p:txBody>
      </p:sp>
    </p:spTree>
    <p:extLst>
      <p:ext uri="{BB962C8B-B14F-4D97-AF65-F5344CB8AC3E}">
        <p14:creationId xmlns:p14="http://schemas.microsoft.com/office/powerpoint/2010/main" val="283879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2-Coloring</a:t>
            </a:r>
          </a:p>
        </p:txBody>
      </p:sp>
      <p:sp>
        <p:nvSpPr>
          <p:cNvPr id="3" name="Content Placeholder 2"/>
          <p:cNvSpPr>
            <a:spLocks noGrp="1"/>
          </p:cNvSpPr>
          <p:nvPr>
            <p:ph idx="1"/>
          </p:nvPr>
        </p:nvSpPr>
        <p:spPr>
          <a:xfrm>
            <a:off x="575240" y="1463857"/>
            <a:ext cx="11187258" cy="876220"/>
          </a:xfrm>
        </p:spPr>
        <p:txBody>
          <a:bodyPr>
            <a:normAutofit/>
          </a:bodyPr>
          <a:lstStyle/>
          <a:p>
            <a:r>
              <a:rPr lang="en-US" sz="2800" dirty="0"/>
              <a:t>Can these graphs be 2-colored? If so find a 2-coloring. If not try to explain why one doesn’t exist.</a:t>
            </a:r>
          </a:p>
        </p:txBody>
      </p:sp>
      <p:sp>
        <p:nvSpPr>
          <p:cNvPr id="4" name="Footer Placeholder 3"/>
          <p:cNvSpPr>
            <a:spLocks noGrp="1"/>
          </p:cNvSpPr>
          <p:nvPr>
            <p:ph type="ftr" sz="quarter" idx="11"/>
          </p:nvPr>
        </p:nvSpPr>
        <p:spPr/>
        <p:txBody>
          <a:bodyPr/>
          <a:lstStyle/>
          <a:p>
            <a:r>
              <a:rPr lang="es-ES"/>
              <a:t>CSE 373 19 Su - Robbie Weber</a:t>
            </a:r>
            <a:endParaRPr lang="en-US"/>
          </a:p>
        </p:txBody>
      </p:sp>
      <p:sp>
        <p:nvSpPr>
          <p:cNvPr id="5" name="Slide Number Placeholder 4"/>
          <p:cNvSpPr>
            <a:spLocks noGrp="1"/>
          </p:cNvSpPr>
          <p:nvPr>
            <p:ph type="sldNum" sz="quarter" idx="12"/>
          </p:nvPr>
        </p:nvSpPr>
        <p:spPr/>
        <p:txBody>
          <a:bodyPr/>
          <a:lstStyle/>
          <a:p>
            <a:fld id="{659665DE-58FC-41F4-AC58-2C90A5E00527}" type="slidenum">
              <a:rPr lang="en-US" smtClean="0"/>
              <a:t>22</a:t>
            </a:fld>
            <a:endParaRPr lang="en-US"/>
          </a:p>
        </p:txBody>
      </p:sp>
      <p:grpSp>
        <p:nvGrpSpPr>
          <p:cNvPr id="18" name="Group 17"/>
          <p:cNvGrpSpPr/>
          <p:nvPr/>
        </p:nvGrpSpPr>
        <p:grpSpPr>
          <a:xfrm>
            <a:off x="291745" y="2525991"/>
            <a:ext cx="5081809" cy="2054772"/>
            <a:chOff x="291745" y="2525991"/>
            <a:chExt cx="5081809" cy="2054772"/>
          </a:xfrm>
        </p:grpSpPr>
        <p:sp>
          <p:nvSpPr>
            <p:cNvPr id="7" name="Oval 6"/>
            <p:cNvSpPr/>
            <p:nvPr/>
          </p:nvSpPr>
          <p:spPr>
            <a:xfrm>
              <a:off x="1220354" y="2607457"/>
              <a:ext cx="757645" cy="75764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B</a:t>
              </a:r>
            </a:p>
          </p:txBody>
        </p:sp>
        <p:sp>
          <p:nvSpPr>
            <p:cNvPr id="8" name="Oval 7"/>
            <p:cNvSpPr/>
            <p:nvPr/>
          </p:nvSpPr>
          <p:spPr>
            <a:xfrm>
              <a:off x="2670476" y="3823118"/>
              <a:ext cx="757645" cy="75764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D</a:t>
              </a:r>
            </a:p>
          </p:txBody>
        </p:sp>
        <p:sp>
          <p:nvSpPr>
            <p:cNvPr id="9" name="Oval 8"/>
            <p:cNvSpPr/>
            <p:nvPr/>
          </p:nvSpPr>
          <p:spPr>
            <a:xfrm>
              <a:off x="4615909" y="3498764"/>
              <a:ext cx="757645" cy="75764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E</a:t>
              </a:r>
            </a:p>
          </p:txBody>
        </p:sp>
        <p:sp>
          <p:nvSpPr>
            <p:cNvPr id="10" name="Oval 9"/>
            <p:cNvSpPr/>
            <p:nvPr/>
          </p:nvSpPr>
          <p:spPr>
            <a:xfrm>
              <a:off x="291745" y="3736930"/>
              <a:ext cx="757645" cy="75764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A</a:t>
              </a:r>
            </a:p>
          </p:txBody>
        </p:sp>
        <p:sp>
          <p:nvSpPr>
            <p:cNvPr id="11" name="Oval 10"/>
            <p:cNvSpPr/>
            <p:nvPr/>
          </p:nvSpPr>
          <p:spPr>
            <a:xfrm>
              <a:off x="2917253" y="2525991"/>
              <a:ext cx="757645" cy="75764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C</a:t>
              </a:r>
            </a:p>
          </p:txBody>
        </p:sp>
        <p:cxnSp>
          <p:nvCxnSpPr>
            <p:cNvPr id="13" name="Straight Arrow Connector 12"/>
            <p:cNvCxnSpPr>
              <a:endCxn id="7" idx="5"/>
            </p:cNvCxnSpPr>
            <p:nvPr/>
          </p:nvCxnSpPr>
          <p:spPr>
            <a:xfrm flipH="1" flipV="1">
              <a:off x="1867044" y="3254147"/>
              <a:ext cx="2796279" cy="467422"/>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7" idx="6"/>
            </p:cNvCxnSpPr>
            <p:nvPr/>
          </p:nvCxnSpPr>
          <p:spPr>
            <a:xfrm flipV="1">
              <a:off x="1977999" y="2981994"/>
              <a:ext cx="939254" cy="4286"/>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6"/>
              <a:endCxn id="9" idx="2"/>
            </p:cNvCxnSpPr>
            <p:nvPr/>
          </p:nvCxnSpPr>
          <p:spPr>
            <a:xfrm flipV="1">
              <a:off x="3428121" y="3877587"/>
              <a:ext cx="1187788" cy="324354"/>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0" idx="6"/>
              <a:endCxn id="8" idx="2"/>
            </p:cNvCxnSpPr>
            <p:nvPr/>
          </p:nvCxnSpPr>
          <p:spPr>
            <a:xfrm>
              <a:off x="1049390" y="4115753"/>
              <a:ext cx="1621086" cy="86188"/>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0" idx="7"/>
              <a:endCxn id="7" idx="3"/>
            </p:cNvCxnSpPr>
            <p:nvPr/>
          </p:nvCxnSpPr>
          <p:spPr>
            <a:xfrm flipV="1">
              <a:off x="938435" y="3254147"/>
              <a:ext cx="392874" cy="593738"/>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sp>
        <p:nvSpPr>
          <p:cNvPr id="20" name="Oval 19"/>
          <p:cNvSpPr/>
          <p:nvPr/>
        </p:nvSpPr>
        <p:spPr>
          <a:xfrm>
            <a:off x="7045858" y="2552844"/>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sp>
        <p:nvSpPr>
          <p:cNvPr id="21" name="Oval 20"/>
          <p:cNvSpPr/>
          <p:nvPr/>
        </p:nvSpPr>
        <p:spPr>
          <a:xfrm>
            <a:off x="8495980" y="3768505"/>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sp>
        <p:nvSpPr>
          <p:cNvPr id="22" name="Oval 21"/>
          <p:cNvSpPr/>
          <p:nvPr/>
        </p:nvSpPr>
        <p:spPr>
          <a:xfrm>
            <a:off x="10441413" y="3444151"/>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sp>
        <p:nvSpPr>
          <p:cNvPr id="23" name="Oval 22"/>
          <p:cNvSpPr/>
          <p:nvPr/>
        </p:nvSpPr>
        <p:spPr>
          <a:xfrm>
            <a:off x="6117249" y="3682317"/>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24" name="Oval 23"/>
          <p:cNvSpPr/>
          <p:nvPr/>
        </p:nvSpPr>
        <p:spPr>
          <a:xfrm>
            <a:off x="8742757" y="2471378"/>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cxnSp>
        <p:nvCxnSpPr>
          <p:cNvPr id="25" name="Straight Arrow Connector 24"/>
          <p:cNvCxnSpPr>
            <a:endCxn id="20" idx="5"/>
          </p:cNvCxnSpPr>
          <p:nvPr/>
        </p:nvCxnSpPr>
        <p:spPr>
          <a:xfrm flipH="1" flipV="1">
            <a:off x="7692548" y="3199534"/>
            <a:ext cx="2796279" cy="467422"/>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23" idx="6"/>
          </p:cNvCxnSpPr>
          <p:nvPr/>
        </p:nvCxnSpPr>
        <p:spPr>
          <a:xfrm flipV="1">
            <a:off x="6874894" y="2927381"/>
            <a:ext cx="1867863" cy="1133759"/>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1" idx="6"/>
            <a:endCxn id="22" idx="2"/>
          </p:cNvCxnSpPr>
          <p:nvPr/>
        </p:nvCxnSpPr>
        <p:spPr>
          <a:xfrm flipV="1">
            <a:off x="9253625" y="3822974"/>
            <a:ext cx="1187788" cy="324354"/>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4" idx="4"/>
            <a:endCxn id="21" idx="0"/>
          </p:cNvCxnSpPr>
          <p:nvPr/>
        </p:nvCxnSpPr>
        <p:spPr>
          <a:xfrm flipH="1">
            <a:off x="8874803" y="3229023"/>
            <a:ext cx="246777" cy="539482"/>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3" idx="7"/>
            <a:endCxn id="20" idx="3"/>
          </p:cNvCxnSpPr>
          <p:nvPr/>
        </p:nvCxnSpPr>
        <p:spPr>
          <a:xfrm flipV="1">
            <a:off x="6763939" y="3199534"/>
            <a:ext cx="392874" cy="593738"/>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6" name="Smiley Face 5"/>
          <p:cNvSpPr/>
          <p:nvPr/>
        </p:nvSpPr>
        <p:spPr>
          <a:xfrm>
            <a:off x="9130457" y="3199534"/>
            <a:ext cx="692477" cy="717755"/>
          </a:xfrm>
          <a:prstGeom prst="smileyFace">
            <a:avLst>
              <a:gd name="adj" fmla="val -4653"/>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30" name="Rectangle 29">
                <a:extLst>
                  <a:ext uri="{FF2B5EF4-FFF2-40B4-BE49-F238E27FC236}">
                    <a16:creationId xmlns:a16="http://schemas.microsoft.com/office/drawing/2014/main" id="{8C4A110D-B4F2-3F44-AE36-BD0B8DBB070F}"/>
                  </a:ext>
                </a:extLst>
              </p:cNvPr>
              <p:cNvSpPr/>
              <p:nvPr/>
            </p:nvSpPr>
            <p:spPr>
              <a:xfrm>
                <a:off x="88406" y="4776746"/>
                <a:ext cx="10031801" cy="2145841"/>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Given an undirected, unweighted graph </a:t>
                </a:r>
                <a14:m>
                  <m:oMath xmlns:m="http://schemas.openxmlformats.org/officeDocument/2006/math">
                    <m:r>
                      <a:rPr lang="en-US" sz="2800" b="0" i="1" smtClean="0">
                        <a:latin typeface="Cambria Math" panose="02040503050406030204" pitchFamily="18" charset="0"/>
                      </a:rPr>
                      <m:t>𝐺</m:t>
                    </m:r>
                  </m:oMath>
                </a14:m>
                <a:r>
                  <a:rPr lang="en-US" sz="2800" dirty="0"/>
                  <a:t>, color each vertex “red” or “blue” such that the endpoints of every edge are different colors (or report no such coloring exists).</a:t>
                </a:r>
              </a:p>
            </p:txBody>
          </p:sp>
        </mc:Choice>
        <mc:Fallback>
          <p:sp>
            <p:nvSpPr>
              <p:cNvPr id="30" name="Rectangle 29">
                <a:extLst>
                  <a:ext uri="{FF2B5EF4-FFF2-40B4-BE49-F238E27FC236}">
                    <a16:creationId xmlns:a16="http://schemas.microsoft.com/office/drawing/2014/main" id="{8C4A110D-B4F2-3F44-AE36-BD0B8DBB070F}"/>
                  </a:ext>
                </a:extLst>
              </p:cNvPr>
              <p:cNvSpPr>
                <a:spLocks noRot="1" noChangeAspect="1" noMove="1" noResize="1" noEditPoints="1" noAdjustHandles="1" noChangeArrowheads="1" noChangeShapeType="1" noTextEdit="1"/>
              </p:cNvSpPr>
              <p:nvPr/>
            </p:nvSpPr>
            <p:spPr>
              <a:xfrm>
                <a:off x="88406" y="4776746"/>
                <a:ext cx="10031801" cy="2145841"/>
              </a:xfrm>
              <a:prstGeom prst="rect">
                <a:avLst/>
              </a:prstGeom>
              <a:blipFill>
                <a:blip r:embed="rId2"/>
                <a:stretch>
                  <a:fillRect l="-1011" r="-379"/>
                </a:stretch>
              </a:blipFill>
              <a:ln>
                <a:noFill/>
              </a:ln>
            </p:spPr>
            <p:txBody>
              <a:bodyPr/>
              <a:lstStyle/>
              <a:p>
                <a:r>
                  <a:rPr lang="en-US">
                    <a:noFill/>
                  </a:rPr>
                  <a:t> </a:t>
                </a:r>
              </a:p>
            </p:txBody>
          </p:sp>
        </mc:Fallback>
      </mc:AlternateContent>
      <p:sp>
        <p:nvSpPr>
          <p:cNvPr id="31" name="Rectangle 30">
            <a:extLst>
              <a:ext uri="{FF2B5EF4-FFF2-40B4-BE49-F238E27FC236}">
                <a16:creationId xmlns:a16="http://schemas.microsoft.com/office/drawing/2014/main" id="{C480E550-7092-2348-A4CF-2E72F82EB75E}"/>
              </a:ext>
            </a:extLst>
          </p:cNvPr>
          <p:cNvSpPr/>
          <p:nvPr/>
        </p:nvSpPr>
        <p:spPr>
          <a:xfrm>
            <a:off x="88407" y="4776746"/>
            <a:ext cx="10031800" cy="619187"/>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2-Coloring</a:t>
            </a:r>
          </a:p>
        </p:txBody>
      </p:sp>
    </p:spTree>
    <p:extLst>
      <p:ext uri="{BB962C8B-B14F-4D97-AF65-F5344CB8AC3E}">
        <p14:creationId xmlns:p14="http://schemas.microsoft.com/office/powerpoint/2010/main" val="68551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0"/>
                                        </p:tgtEl>
                                        <p:attrNameLst>
                                          <p:attrName>fillcolor</p:attrName>
                                        </p:attrNameLst>
                                      </p:cBhvr>
                                      <p:to>
                                        <a:srgbClr val="2683C6"/>
                                      </p:to>
                                    </p:animClr>
                                    <p:set>
                                      <p:cBhvr>
                                        <p:cTn id="7" dur="2000" fill="hold"/>
                                        <p:tgtEl>
                                          <p:spTgt spid="20"/>
                                        </p:tgtEl>
                                        <p:attrNameLst>
                                          <p:attrName>fill.type</p:attrName>
                                        </p:attrNameLst>
                                      </p:cBhvr>
                                      <p:to>
                                        <p:strVal val="solid"/>
                                      </p:to>
                                    </p:set>
                                    <p:set>
                                      <p:cBhvr>
                                        <p:cTn id="8" dur="2000" fill="hold"/>
                                        <p:tgtEl>
                                          <p:spTgt spid="20"/>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mph" presetSubtype="2" fill="hold" nodeType="clickEffect">
                                  <p:stCondLst>
                                    <p:cond delay="0"/>
                                  </p:stCondLst>
                                  <p:childTnLst>
                                    <p:animClr clrSpc="rgb" dir="cw">
                                      <p:cBhvr>
                                        <p:cTn id="12" dur="2000" fill="hold"/>
                                        <p:tgtEl>
                                          <p:spTgt spid="22"/>
                                        </p:tgtEl>
                                        <p:attrNameLst>
                                          <p:attrName>fillcolor</p:attrName>
                                        </p:attrNameLst>
                                      </p:cBhvr>
                                      <p:to>
                                        <a:srgbClr val="FF0000"/>
                                      </p:to>
                                    </p:animClr>
                                    <p:set>
                                      <p:cBhvr>
                                        <p:cTn id="13" dur="2000" fill="hold"/>
                                        <p:tgtEl>
                                          <p:spTgt spid="22"/>
                                        </p:tgtEl>
                                        <p:attrNameLst>
                                          <p:attrName>fill.type</p:attrName>
                                        </p:attrNameLst>
                                      </p:cBhvr>
                                      <p:to>
                                        <p:strVal val="solid"/>
                                      </p:to>
                                    </p:set>
                                    <p:set>
                                      <p:cBhvr>
                                        <p:cTn id="14" dur="2000" fill="hold"/>
                                        <p:tgtEl>
                                          <p:spTgt spid="22"/>
                                        </p:tgtEl>
                                        <p:attrNameLst>
                                          <p:attrName>fill.on</p:attrName>
                                        </p:attrNameLst>
                                      </p:cBhvr>
                                      <p:to>
                                        <p:strVal val="true"/>
                                      </p:to>
                                    </p:set>
                                  </p:childTnLst>
                                </p:cTn>
                              </p:par>
                              <p:par>
                                <p:cTn id="15" presetID="1" presetClass="emph" presetSubtype="2" fill="hold" nodeType="withEffect">
                                  <p:stCondLst>
                                    <p:cond delay="0"/>
                                  </p:stCondLst>
                                  <p:childTnLst>
                                    <p:animClr clrSpc="rgb" dir="cw">
                                      <p:cBhvr>
                                        <p:cTn id="16" dur="2000" fill="hold"/>
                                        <p:tgtEl>
                                          <p:spTgt spid="23"/>
                                        </p:tgtEl>
                                        <p:attrNameLst>
                                          <p:attrName>fillcolor</p:attrName>
                                        </p:attrNameLst>
                                      </p:cBhvr>
                                      <p:to>
                                        <a:srgbClr val="FF0000"/>
                                      </p:to>
                                    </p:animClr>
                                    <p:set>
                                      <p:cBhvr>
                                        <p:cTn id="17" dur="2000" fill="hold"/>
                                        <p:tgtEl>
                                          <p:spTgt spid="23"/>
                                        </p:tgtEl>
                                        <p:attrNameLst>
                                          <p:attrName>fill.type</p:attrName>
                                        </p:attrNameLst>
                                      </p:cBhvr>
                                      <p:to>
                                        <p:strVal val="solid"/>
                                      </p:to>
                                    </p:set>
                                    <p:set>
                                      <p:cBhvr>
                                        <p:cTn id="18" dur="2000" fill="hold"/>
                                        <p:tgtEl>
                                          <p:spTgt spid="23"/>
                                        </p:tgtEl>
                                        <p:attrNameLst>
                                          <p:attrName>fill.on</p:attrName>
                                        </p:attrNameLst>
                                      </p:cBhvr>
                                      <p:to>
                                        <p:strVal val="true"/>
                                      </p:to>
                                    </p:set>
                                  </p:childTnLst>
                                </p:cTn>
                              </p:par>
                            </p:childTnLst>
                          </p:cTn>
                        </p:par>
                      </p:childTnLst>
                    </p:cTn>
                  </p:par>
                  <p:par>
                    <p:cTn id="19" fill="hold">
                      <p:stCondLst>
                        <p:cond delay="indefinite"/>
                      </p:stCondLst>
                      <p:childTnLst>
                        <p:par>
                          <p:cTn id="20" fill="hold">
                            <p:stCondLst>
                              <p:cond delay="0"/>
                            </p:stCondLst>
                            <p:childTnLst>
                              <p:par>
                                <p:cTn id="21" presetID="1" presetClass="emph" presetSubtype="2" fill="hold" nodeType="clickEffect">
                                  <p:stCondLst>
                                    <p:cond delay="0"/>
                                  </p:stCondLst>
                                  <p:childTnLst>
                                    <p:animClr clrSpc="rgb" dir="cw">
                                      <p:cBhvr>
                                        <p:cTn id="22" dur="2000" fill="hold"/>
                                        <p:tgtEl>
                                          <p:spTgt spid="21"/>
                                        </p:tgtEl>
                                        <p:attrNameLst>
                                          <p:attrName>fillcolor</p:attrName>
                                        </p:attrNameLst>
                                      </p:cBhvr>
                                      <p:to>
                                        <a:schemeClr val="accent2"/>
                                      </p:to>
                                    </p:animClr>
                                    <p:set>
                                      <p:cBhvr>
                                        <p:cTn id="23" dur="2000" fill="hold"/>
                                        <p:tgtEl>
                                          <p:spTgt spid="21"/>
                                        </p:tgtEl>
                                        <p:attrNameLst>
                                          <p:attrName>fill.type</p:attrName>
                                        </p:attrNameLst>
                                      </p:cBhvr>
                                      <p:to>
                                        <p:strVal val="solid"/>
                                      </p:to>
                                    </p:set>
                                    <p:set>
                                      <p:cBhvr>
                                        <p:cTn id="24" dur="2000" fill="hold"/>
                                        <p:tgtEl>
                                          <p:spTgt spid="21"/>
                                        </p:tgtEl>
                                        <p:attrNameLst>
                                          <p:attrName>fill.on</p:attrName>
                                        </p:attrNameLst>
                                      </p:cBhvr>
                                      <p:to>
                                        <p:strVal val="true"/>
                                      </p:to>
                                    </p:set>
                                  </p:childTnLst>
                                </p:cTn>
                              </p:par>
                              <p:par>
                                <p:cTn id="25" presetID="1" presetClass="emph" presetSubtype="2" fill="hold" nodeType="withEffect">
                                  <p:stCondLst>
                                    <p:cond delay="0"/>
                                  </p:stCondLst>
                                  <p:childTnLst>
                                    <p:animClr clrSpc="rgb" dir="cw">
                                      <p:cBhvr>
                                        <p:cTn id="26" dur="2000" fill="hold"/>
                                        <p:tgtEl>
                                          <p:spTgt spid="24"/>
                                        </p:tgtEl>
                                        <p:attrNameLst>
                                          <p:attrName>fillcolor</p:attrName>
                                        </p:attrNameLst>
                                      </p:cBhvr>
                                      <p:to>
                                        <a:srgbClr val="2683C6"/>
                                      </p:to>
                                    </p:animClr>
                                    <p:set>
                                      <p:cBhvr>
                                        <p:cTn id="27" dur="2000" fill="hold"/>
                                        <p:tgtEl>
                                          <p:spTgt spid="24"/>
                                        </p:tgtEl>
                                        <p:attrNameLst>
                                          <p:attrName>fill.type</p:attrName>
                                        </p:attrNameLst>
                                      </p:cBhvr>
                                      <p:to>
                                        <p:strVal val="solid"/>
                                      </p:to>
                                    </p:set>
                                    <p:set>
                                      <p:cBhvr>
                                        <p:cTn id="28" dur="2000" fill="hold"/>
                                        <p:tgtEl>
                                          <p:spTgt spid="24"/>
                                        </p:tgtEl>
                                        <p:attrNameLst>
                                          <p:attrName>fill.on</p:attrName>
                                        </p:attrNameLst>
                                      </p:cBhvr>
                                      <p:to>
                                        <p:strVal val="tru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0" grpId="0" animBg="1"/>
      <p:bldP spid="3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2-Coloring</a:t>
            </a:r>
          </a:p>
        </p:txBody>
      </p:sp>
      <p:sp>
        <p:nvSpPr>
          <p:cNvPr id="3" name="Content Placeholder 2"/>
          <p:cNvSpPr>
            <a:spLocks noGrp="1"/>
          </p:cNvSpPr>
          <p:nvPr>
            <p:ph idx="1"/>
          </p:nvPr>
        </p:nvSpPr>
        <p:spPr/>
        <p:txBody>
          <a:bodyPr>
            <a:noAutofit/>
          </a:bodyPr>
          <a:lstStyle/>
          <a:p>
            <a:r>
              <a:rPr lang="en-US" sz="2800" dirty="0"/>
              <a:t>Why would we want to 2-color a graph?</a:t>
            </a:r>
          </a:p>
          <a:p>
            <a:pPr lvl="1"/>
            <a:r>
              <a:rPr lang="en-US" sz="2800" dirty="0"/>
              <a:t>We need to divide the vertices into two sets, and edges represent vertices that </a:t>
            </a:r>
            <a:r>
              <a:rPr lang="en-US" sz="2800" b="1" dirty="0"/>
              <a:t>can’t </a:t>
            </a:r>
            <a:r>
              <a:rPr lang="en-US" sz="2800" dirty="0"/>
              <a:t>be together.</a:t>
            </a:r>
          </a:p>
          <a:p>
            <a:r>
              <a:rPr lang="en-US" sz="2800" dirty="0"/>
              <a:t>You can modify [B/D]FS to come up with a 2-coloring (or determine none exists)</a:t>
            </a:r>
          </a:p>
          <a:p>
            <a:pPr lvl="1"/>
            <a:r>
              <a:rPr lang="en-US" sz="2800" dirty="0"/>
              <a:t>This is a good exercise!</a:t>
            </a:r>
          </a:p>
          <a:p>
            <a:r>
              <a:rPr lang="en-US" sz="2800" dirty="0"/>
              <a:t>But coming up with a whole new idea sounds like </a:t>
            </a:r>
            <a:r>
              <a:rPr lang="en-US" sz="2800" b="1" dirty="0"/>
              <a:t>work.</a:t>
            </a:r>
          </a:p>
          <a:p>
            <a:r>
              <a:rPr lang="en-US" sz="2800" dirty="0"/>
              <a:t>And we already came up with that a 2-SAT algorithm. </a:t>
            </a:r>
          </a:p>
          <a:p>
            <a:pPr lvl="1"/>
            <a:r>
              <a:rPr lang="en-US" sz="2800" dirty="0"/>
              <a:t>Maybe we can be lazy and just use that!</a:t>
            </a:r>
          </a:p>
          <a:p>
            <a:pPr lvl="1"/>
            <a:r>
              <a:rPr lang="en-US" sz="2800" dirty="0"/>
              <a:t>Let’s </a:t>
            </a:r>
            <a:r>
              <a:rPr lang="en-US" sz="2800" b="1" dirty="0"/>
              <a:t>reduce </a:t>
            </a:r>
            <a:r>
              <a:rPr lang="en-US" sz="2800" dirty="0"/>
              <a:t>2-Coloring to 2-SAT!</a:t>
            </a:r>
            <a:endParaRPr lang="en-US" sz="2800" b="1" dirty="0"/>
          </a:p>
        </p:txBody>
      </p:sp>
      <p:sp>
        <p:nvSpPr>
          <p:cNvPr id="4" name="Footer Placeholder 3"/>
          <p:cNvSpPr>
            <a:spLocks noGrp="1"/>
          </p:cNvSpPr>
          <p:nvPr>
            <p:ph type="ftr" sz="quarter" idx="11"/>
          </p:nvPr>
        </p:nvSpPr>
        <p:spPr/>
        <p:txBody>
          <a:bodyPr/>
          <a:lstStyle/>
          <a:p>
            <a:r>
              <a:rPr lang="es-ES"/>
              <a:t>CSE 373 19 Su - Robbie Weber</a:t>
            </a:r>
            <a:endParaRPr lang="en-US"/>
          </a:p>
        </p:txBody>
      </p:sp>
      <p:sp>
        <p:nvSpPr>
          <p:cNvPr id="5" name="Slide Number Placeholder 4"/>
          <p:cNvSpPr>
            <a:spLocks noGrp="1"/>
          </p:cNvSpPr>
          <p:nvPr>
            <p:ph type="sldNum" sz="quarter" idx="12"/>
          </p:nvPr>
        </p:nvSpPr>
        <p:spPr/>
        <p:txBody>
          <a:bodyPr/>
          <a:lstStyle/>
          <a:p>
            <a:fld id="{659665DE-58FC-41F4-AC58-2C90A5E00527}" type="slidenum">
              <a:rPr lang="en-US" smtClean="0"/>
              <a:t>23</a:t>
            </a:fld>
            <a:endParaRPr lang="en-US"/>
          </a:p>
        </p:txBody>
      </p:sp>
      <p:sp>
        <p:nvSpPr>
          <p:cNvPr id="8" name="Rectangle 7"/>
          <p:cNvSpPr/>
          <p:nvPr/>
        </p:nvSpPr>
        <p:spPr>
          <a:xfrm>
            <a:off x="6037007" y="5748023"/>
            <a:ext cx="5438186" cy="7472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Use a 2-SAT algorithm </a:t>
            </a:r>
          </a:p>
          <a:p>
            <a:pPr algn="ctr"/>
            <a:r>
              <a:rPr lang="en-US" sz="2800" dirty="0"/>
              <a:t>to solve 2-Coloring</a:t>
            </a:r>
          </a:p>
        </p:txBody>
      </p:sp>
    </p:spTree>
    <p:extLst>
      <p:ext uri="{BB962C8B-B14F-4D97-AF65-F5344CB8AC3E}">
        <p14:creationId xmlns:p14="http://schemas.microsoft.com/office/powerpoint/2010/main" val="922127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Reduction</a:t>
            </a:r>
          </a:p>
        </p:txBody>
      </p:sp>
      <p:sp>
        <p:nvSpPr>
          <p:cNvPr id="3" name="Content Placeholder 2"/>
          <p:cNvSpPr>
            <a:spLocks noGrp="1"/>
          </p:cNvSpPr>
          <p:nvPr>
            <p:ph idx="1"/>
          </p:nvPr>
        </p:nvSpPr>
        <p:spPr/>
        <p:txBody>
          <a:bodyPr>
            <a:noAutofit/>
          </a:bodyPr>
          <a:lstStyle/>
          <a:p>
            <a:r>
              <a:rPr lang="en-US" sz="2600" dirty="0"/>
              <a:t>We need to describe 2 steps</a:t>
            </a:r>
          </a:p>
          <a:p>
            <a:r>
              <a:rPr lang="en-US" sz="2600" dirty="0"/>
              <a:t>1. How to turn a graph for a 2-color problem into an input to 2-SAT</a:t>
            </a:r>
          </a:p>
          <a:p>
            <a:r>
              <a:rPr lang="en-US" sz="2600" dirty="0"/>
              <a:t>2. How to turn the ANSWER for that 2-SAT input into the answer for the original 2-coloring problem.</a:t>
            </a:r>
          </a:p>
          <a:p>
            <a:r>
              <a:rPr lang="en-US" sz="2600" dirty="0"/>
              <a:t>How can I describe a two coloring of my graph? </a:t>
            </a:r>
          </a:p>
          <a:p>
            <a:pPr lvl="1"/>
            <a:r>
              <a:rPr lang="en-US" sz="2600" dirty="0"/>
              <a:t>Have a variable for each vertex – is it red?</a:t>
            </a:r>
          </a:p>
          <a:p>
            <a:r>
              <a:rPr lang="en-US" sz="2600" dirty="0"/>
              <a:t>How do I make sure every edge has different colors? I need one red endpoint and one blue one, so this better be true to have an edge from v1 to v2:</a:t>
            </a:r>
          </a:p>
          <a:p>
            <a:r>
              <a:rPr lang="en-US" sz="2600" dirty="0"/>
              <a:t>	(</a:t>
            </a:r>
            <a:r>
              <a:rPr lang="en-US" sz="2600" dirty="0">
                <a:latin typeface="Courier New" panose="02070309020205020404" pitchFamily="49" charset="0"/>
                <a:cs typeface="Courier New" panose="02070309020205020404" pitchFamily="49" charset="0"/>
              </a:rPr>
              <a:t>v1IsRed || v2isRed) &amp;&amp; (!v1IsRed || !v2IsRed)</a:t>
            </a:r>
            <a:endParaRPr lang="en-US" sz="2600" dirty="0"/>
          </a:p>
        </p:txBody>
      </p:sp>
      <p:sp>
        <p:nvSpPr>
          <p:cNvPr id="4" name="Footer Placeholder 3"/>
          <p:cNvSpPr>
            <a:spLocks noGrp="1"/>
          </p:cNvSpPr>
          <p:nvPr>
            <p:ph type="ftr" sz="quarter" idx="11"/>
          </p:nvPr>
        </p:nvSpPr>
        <p:spPr/>
        <p:txBody>
          <a:bodyPr/>
          <a:lstStyle/>
          <a:p>
            <a:r>
              <a:rPr lang="es-ES"/>
              <a:t>CSE 373 19 Su - Robbie Weber</a:t>
            </a:r>
            <a:endParaRPr lang="en-US"/>
          </a:p>
        </p:txBody>
      </p:sp>
      <p:sp>
        <p:nvSpPr>
          <p:cNvPr id="5" name="Slide Number Placeholder 4"/>
          <p:cNvSpPr>
            <a:spLocks noGrp="1"/>
          </p:cNvSpPr>
          <p:nvPr>
            <p:ph type="sldNum" sz="quarter" idx="12"/>
          </p:nvPr>
        </p:nvSpPr>
        <p:spPr/>
        <p:txBody>
          <a:bodyPr/>
          <a:lstStyle/>
          <a:p>
            <a:fld id="{659665DE-58FC-41F4-AC58-2C90A5E00527}" type="slidenum">
              <a:rPr lang="en-US" smtClean="0"/>
              <a:t>24</a:t>
            </a:fld>
            <a:endParaRPr lang="en-US"/>
          </a:p>
        </p:txBody>
      </p:sp>
    </p:spTree>
    <p:extLst>
      <p:ext uri="{BB962C8B-B14F-4D97-AF65-F5344CB8AC3E}">
        <p14:creationId xmlns:p14="http://schemas.microsoft.com/office/powerpoint/2010/main" val="2367410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9169753" y="2928668"/>
            <a:ext cx="2275943" cy="1477328"/>
          </a:xfrm>
          <a:prstGeom prst="rect">
            <a:avLst/>
          </a:prstGeom>
          <a:noFill/>
        </p:spPr>
        <p:txBody>
          <a:bodyPr wrap="square" rtlCol="0">
            <a:spAutoFit/>
          </a:bodyPr>
          <a:lstStyle/>
          <a:p>
            <a:r>
              <a:rPr lang="en-US" dirty="0" err="1">
                <a:latin typeface="Courier New" panose="02070309020205020404" pitchFamily="49" charset="0"/>
                <a:cs typeface="Courier New" panose="02070309020205020404" pitchFamily="49" charset="0"/>
              </a:rPr>
              <a:t>AisRed</a:t>
            </a:r>
            <a:r>
              <a:rPr lang="en-US" dirty="0">
                <a:latin typeface="Courier New" panose="02070309020205020404" pitchFamily="49" charset="0"/>
                <a:cs typeface="Courier New" panose="02070309020205020404" pitchFamily="49" charset="0"/>
              </a:rPr>
              <a:t> = True</a:t>
            </a:r>
          </a:p>
          <a:p>
            <a:r>
              <a:rPr lang="en-US" dirty="0" err="1">
                <a:latin typeface="Courier New" panose="02070309020205020404" pitchFamily="49" charset="0"/>
                <a:cs typeface="Courier New" panose="02070309020205020404" pitchFamily="49" charset="0"/>
              </a:rPr>
              <a:t>BisRed</a:t>
            </a:r>
            <a:r>
              <a:rPr lang="en-US" dirty="0">
                <a:latin typeface="Courier New" panose="02070309020205020404" pitchFamily="49" charset="0"/>
                <a:cs typeface="Courier New" panose="02070309020205020404" pitchFamily="49" charset="0"/>
              </a:rPr>
              <a:t> = False</a:t>
            </a:r>
          </a:p>
          <a:p>
            <a:r>
              <a:rPr lang="en-US" dirty="0" err="1">
                <a:latin typeface="Courier New" panose="02070309020205020404" pitchFamily="49" charset="0"/>
                <a:cs typeface="Courier New" panose="02070309020205020404" pitchFamily="49" charset="0"/>
              </a:rPr>
              <a:t>CisRed</a:t>
            </a:r>
            <a:r>
              <a:rPr lang="en-US" dirty="0">
                <a:latin typeface="Courier New" panose="02070309020205020404" pitchFamily="49" charset="0"/>
                <a:cs typeface="Courier New" panose="02070309020205020404" pitchFamily="49" charset="0"/>
              </a:rPr>
              <a:t> = True</a:t>
            </a:r>
          </a:p>
          <a:p>
            <a:r>
              <a:rPr lang="en-US" dirty="0" err="1">
                <a:latin typeface="Courier New" panose="02070309020205020404" pitchFamily="49" charset="0"/>
                <a:cs typeface="Courier New" panose="02070309020205020404" pitchFamily="49" charset="0"/>
              </a:rPr>
              <a:t>DisRed</a:t>
            </a:r>
            <a:r>
              <a:rPr lang="en-US" dirty="0">
                <a:latin typeface="Courier New" panose="02070309020205020404" pitchFamily="49" charset="0"/>
                <a:cs typeface="Courier New" panose="02070309020205020404" pitchFamily="49" charset="0"/>
              </a:rPr>
              <a:t> = False</a:t>
            </a:r>
          </a:p>
          <a:p>
            <a:r>
              <a:rPr lang="en-US" dirty="0" err="1">
                <a:latin typeface="Courier New" panose="02070309020205020404" pitchFamily="49" charset="0"/>
                <a:cs typeface="Courier New" panose="02070309020205020404" pitchFamily="49" charset="0"/>
              </a:rPr>
              <a:t>EisRed</a:t>
            </a:r>
            <a:r>
              <a:rPr lang="en-US" dirty="0">
                <a:latin typeface="Courier New" panose="02070309020205020404" pitchFamily="49" charset="0"/>
                <a:cs typeface="Courier New" panose="02070309020205020404" pitchFamily="49" charset="0"/>
              </a:rPr>
              <a:t> = True</a:t>
            </a:r>
          </a:p>
        </p:txBody>
      </p:sp>
      <p:grpSp>
        <p:nvGrpSpPr>
          <p:cNvPr id="20" name="Group 19"/>
          <p:cNvGrpSpPr/>
          <p:nvPr/>
        </p:nvGrpSpPr>
        <p:grpSpPr>
          <a:xfrm>
            <a:off x="4233014" y="5009622"/>
            <a:ext cx="3217361" cy="1300904"/>
            <a:chOff x="291745" y="2525991"/>
            <a:chExt cx="5081809" cy="2054772"/>
          </a:xfrm>
        </p:grpSpPr>
        <p:sp>
          <p:nvSpPr>
            <p:cNvPr id="21" name="Oval 20"/>
            <p:cNvSpPr/>
            <p:nvPr/>
          </p:nvSpPr>
          <p:spPr>
            <a:xfrm>
              <a:off x="1220354" y="2607457"/>
              <a:ext cx="757645" cy="75764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B</a:t>
              </a:r>
            </a:p>
          </p:txBody>
        </p:sp>
        <p:sp>
          <p:nvSpPr>
            <p:cNvPr id="22" name="Oval 21"/>
            <p:cNvSpPr/>
            <p:nvPr/>
          </p:nvSpPr>
          <p:spPr>
            <a:xfrm>
              <a:off x="2670476" y="3823118"/>
              <a:ext cx="757645" cy="75764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D</a:t>
              </a:r>
            </a:p>
          </p:txBody>
        </p:sp>
        <p:sp>
          <p:nvSpPr>
            <p:cNvPr id="23" name="Oval 22"/>
            <p:cNvSpPr/>
            <p:nvPr/>
          </p:nvSpPr>
          <p:spPr>
            <a:xfrm>
              <a:off x="4615909" y="3498764"/>
              <a:ext cx="757645" cy="75764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E</a:t>
              </a:r>
            </a:p>
          </p:txBody>
        </p:sp>
        <p:sp>
          <p:nvSpPr>
            <p:cNvPr id="24" name="Oval 23"/>
            <p:cNvSpPr/>
            <p:nvPr/>
          </p:nvSpPr>
          <p:spPr>
            <a:xfrm>
              <a:off x="291745" y="3736930"/>
              <a:ext cx="757645" cy="75764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A</a:t>
              </a:r>
            </a:p>
          </p:txBody>
        </p:sp>
        <p:sp>
          <p:nvSpPr>
            <p:cNvPr id="25" name="Oval 24"/>
            <p:cNvSpPr/>
            <p:nvPr/>
          </p:nvSpPr>
          <p:spPr>
            <a:xfrm>
              <a:off x="2917253" y="2525991"/>
              <a:ext cx="757645" cy="75764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C</a:t>
              </a:r>
            </a:p>
          </p:txBody>
        </p:sp>
        <p:cxnSp>
          <p:nvCxnSpPr>
            <p:cNvPr id="26" name="Straight Arrow Connector 25"/>
            <p:cNvCxnSpPr>
              <a:endCxn id="21" idx="5"/>
            </p:cNvCxnSpPr>
            <p:nvPr/>
          </p:nvCxnSpPr>
          <p:spPr>
            <a:xfrm flipH="1" flipV="1">
              <a:off x="1867044" y="3254147"/>
              <a:ext cx="2796279" cy="467422"/>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1" idx="6"/>
            </p:cNvCxnSpPr>
            <p:nvPr/>
          </p:nvCxnSpPr>
          <p:spPr>
            <a:xfrm flipV="1">
              <a:off x="1977999" y="2981994"/>
              <a:ext cx="939254" cy="4286"/>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2" idx="6"/>
              <a:endCxn id="23" idx="2"/>
            </p:cNvCxnSpPr>
            <p:nvPr/>
          </p:nvCxnSpPr>
          <p:spPr>
            <a:xfrm flipV="1">
              <a:off x="3428121" y="3877587"/>
              <a:ext cx="1187788" cy="324354"/>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4" idx="6"/>
              <a:endCxn id="22" idx="2"/>
            </p:cNvCxnSpPr>
            <p:nvPr/>
          </p:nvCxnSpPr>
          <p:spPr>
            <a:xfrm>
              <a:off x="1049390" y="4115753"/>
              <a:ext cx="1621086" cy="86188"/>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4" idx="7"/>
              <a:endCxn id="21" idx="3"/>
            </p:cNvCxnSpPr>
            <p:nvPr/>
          </p:nvCxnSpPr>
          <p:spPr>
            <a:xfrm flipV="1">
              <a:off x="938435" y="3254147"/>
              <a:ext cx="392874" cy="593738"/>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532415" y="1057792"/>
            <a:ext cx="3041836" cy="1229932"/>
            <a:chOff x="291745" y="2525991"/>
            <a:chExt cx="5081809" cy="2054772"/>
          </a:xfrm>
        </p:grpSpPr>
        <p:sp>
          <p:nvSpPr>
            <p:cNvPr id="10" name="Oval 9"/>
            <p:cNvSpPr/>
            <p:nvPr/>
          </p:nvSpPr>
          <p:spPr>
            <a:xfrm>
              <a:off x="1220354" y="2607457"/>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sp>
          <p:nvSpPr>
            <p:cNvPr id="11" name="Oval 10"/>
            <p:cNvSpPr/>
            <p:nvPr/>
          </p:nvSpPr>
          <p:spPr>
            <a:xfrm>
              <a:off x="2670476" y="3823118"/>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sp>
          <p:nvSpPr>
            <p:cNvPr id="12" name="Oval 11"/>
            <p:cNvSpPr/>
            <p:nvPr/>
          </p:nvSpPr>
          <p:spPr>
            <a:xfrm>
              <a:off x="4615909" y="3498764"/>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sp>
          <p:nvSpPr>
            <p:cNvPr id="13" name="Oval 12"/>
            <p:cNvSpPr/>
            <p:nvPr/>
          </p:nvSpPr>
          <p:spPr>
            <a:xfrm>
              <a:off x="291745" y="3736930"/>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14" name="Oval 13"/>
            <p:cNvSpPr/>
            <p:nvPr/>
          </p:nvSpPr>
          <p:spPr>
            <a:xfrm>
              <a:off x="2917253" y="2525991"/>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cxnSp>
          <p:nvCxnSpPr>
            <p:cNvPr id="15" name="Straight Arrow Connector 14"/>
            <p:cNvCxnSpPr>
              <a:endCxn id="10" idx="5"/>
            </p:cNvCxnSpPr>
            <p:nvPr/>
          </p:nvCxnSpPr>
          <p:spPr>
            <a:xfrm flipH="1" flipV="1">
              <a:off x="1867044" y="3254147"/>
              <a:ext cx="2796279" cy="467422"/>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0" idx="6"/>
            </p:cNvCxnSpPr>
            <p:nvPr/>
          </p:nvCxnSpPr>
          <p:spPr>
            <a:xfrm flipV="1">
              <a:off x="1977999" y="2981994"/>
              <a:ext cx="939254" cy="4286"/>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1" idx="6"/>
              <a:endCxn id="12" idx="2"/>
            </p:cNvCxnSpPr>
            <p:nvPr/>
          </p:nvCxnSpPr>
          <p:spPr>
            <a:xfrm flipV="1">
              <a:off x="3428121" y="3877587"/>
              <a:ext cx="1187788" cy="324354"/>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3" idx="6"/>
              <a:endCxn id="11" idx="2"/>
            </p:cNvCxnSpPr>
            <p:nvPr/>
          </p:nvCxnSpPr>
          <p:spPr>
            <a:xfrm>
              <a:off x="1049390" y="4115753"/>
              <a:ext cx="1621086" cy="86188"/>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3" idx="7"/>
              <a:endCxn id="10" idx="3"/>
            </p:cNvCxnSpPr>
            <p:nvPr/>
          </p:nvCxnSpPr>
          <p:spPr>
            <a:xfrm flipV="1">
              <a:off x="938435" y="3254147"/>
              <a:ext cx="392874" cy="593738"/>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sp>
        <p:nvSpPr>
          <p:cNvPr id="31" name="TextBox 30"/>
          <p:cNvSpPr txBox="1"/>
          <p:nvPr/>
        </p:nvSpPr>
        <p:spPr>
          <a:xfrm>
            <a:off x="3860104" y="946324"/>
            <a:ext cx="4374128" cy="1708160"/>
          </a:xfrm>
          <a:prstGeom prst="rect">
            <a:avLst/>
          </a:prstGeom>
          <a:noFill/>
        </p:spPr>
        <p:txBody>
          <a:bodyPr wrap="square" rtlCol="0">
            <a:spAutoFit/>
          </a:bodyPr>
          <a:lstStyle/>
          <a:p>
            <a:r>
              <a:rPr lang="en-US" sz="1500" dirty="0">
                <a:latin typeface="Courier New" panose="02070309020205020404" pitchFamily="49" charset="0"/>
                <a:cs typeface="Courier New" panose="02070309020205020404" pitchFamily="49" charset="0"/>
              </a:rPr>
              <a:t>(</a:t>
            </a:r>
            <a:r>
              <a:rPr lang="en-US" sz="1500" dirty="0" err="1">
                <a:latin typeface="Courier New" panose="02070309020205020404" pitchFamily="49" charset="0"/>
                <a:cs typeface="Courier New" panose="02070309020205020404" pitchFamily="49" charset="0"/>
              </a:rPr>
              <a:t>AisRed</a:t>
            </a:r>
            <a:r>
              <a:rPr lang="en-US" sz="1500" dirty="0">
                <a:latin typeface="Courier New" panose="02070309020205020404" pitchFamily="49" charset="0"/>
                <a:cs typeface="Courier New" panose="02070309020205020404" pitchFamily="49" charset="0"/>
              </a:rPr>
              <a:t>||</a:t>
            </a:r>
            <a:r>
              <a:rPr lang="en-US" sz="1500" dirty="0" err="1">
                <a:latin typeface="Courier New" panose="02070309020205020404" pitchFamily="49" charset="0"/>
                <a:cs typeface="Courier New" panose="02070309020205020404" pitchFamily="49" charset="0"/>
              </a:rPr>
              <a:t>BisRed</a:t>
            </a:r>
            <a:r>
              <a:rPr lang="en-US" sz="1500" dirty="0">
                <a:latin typeface="Courier New" panose="02070309020205020404" pitchFamily="49" charset="0"/>
                <a:cs typeface="Courier New" panose="02070309020205020404" pitchFamily="49" charset="0"/>
              </a:rPr>
              <a:t>)&amp;&amp;(!</a:t>
            </a:r>
            <a:r>
              <a:rPr lang="en-US" sz="1500" dirty="0" err="1">
                <a:latin typeface="Courier New" panose="02070309020205020404" pitchFamily="49" charset="0"/>
                <a:cs typeface="Courier New" panose="02070309020205020404" pitchFamily="49" charset="0"/>
              </a:rPr>
              <a:t>AisRed</a:t>
            </a:r>
            <a:r>
              <a:rPr lang="en-US" sz="1500" dirty="0">
                <a:latin typeface="Courier New" panose="02070309020205020404" pitchFamily="49" charset="0"/>
                <a:cs typeface="Courier New" panose="02070309020205020404" pitchFamily="49" charset="0"/>
              </a:rPr>
              <a:t>||!</a:t>
            </a:r>
            <a:r>
              <a:rPr lang="en-US" sz="1500" dirty="0" err="1">
                <a:latin typeface="Courier New" panose="02070309020205020404" pitchFamily="49" charset="0"/>
                <a:cs typeface="Courier New" panose="02070309020205020404" pitchFamily="49" charset="0"/>
              </a:rPr>
              <a:t>BisRed</a:t>
            </a:r>
            <a:r>
              <a:rPr lang="en-US" sz="1500" dirty="0">
                <a:latin typeface="Courier New" panose="02070309020205020404" pitchFamily="49" charset="0"/>
                <a:cs typeface="Courier New" panose="02070309020205020404" pitchFamily="49" charset="0"/>
              </a:rPr>
              <a:t>)</a:t>
            </a:r>
          </a:p>
          <a:p>
            <a:r>
              <a:rPr lang="en-US" sz="1500" dirty="0">
                <a:latin typeface="Courier New" panose="02070309020205020404" pitchFamily="49" charset="0"/>
                <a:cs typeface="Courier New" panose="02070309020205020404" pitchFamily="49" charset="0"/>
              </a:rPr>
              <a:t>(</a:t>
            </a:r>
            <a:r>
              <a:rPr lang="en-US" sz="1500" dirty="0" err="1">
                <a:latin typeface="Courier New" panose="02070309020205020404" pitchFamily="49" charset="0"/>
                <a:cs typeface="Courier New" panose="02070309020205020404" pitchFamily="49" charset="0"/>
              </a:rPr>
              <a:t>AisRed</a:t>
            </a:r>
            <a:r>
              <a:rPr lang="en-US" sz="1500" dirty="0">
                <a:latin typeface="Courier New" panose="02070309020205020404" pitchFamily="49" charset="0"/>
                <a:cs typeface="Courier New" panose="02070309020205020404" pitchFamily="49" charset="0"/>
              </a:rPr>
              <a:t>||</a:t>
            </a:r>
            <a:r>
              <a:rPr lang="en-US" sz="1500" dirty="0" err="1">
                <a:latin typeface="Courier New" panose="02070309020205020404" pitchFamily="49" charset="0"/>
                <a:cs typeface="Courier New" panose="02070309020205020404" pitchFamily="49" charset="0"/>
              </a:rPr>
              <a:t>DisRed</a:t>
            </a:r>
            <a:r>
              <a:rPr lang="en-US" sz="1500" dirty="0">
                <a:latin typeface="Courier New" panose="02070309020205020404" pitchFamily="49" charset="0"/>
                <a:cs typeface="Courier New" panose="02070309020205020404" pitchFamily="49" charset="0"/>
              </a:rPr>
              <a:t>)&amp;&amp;(!</a:t>
            </a:r>
            <a:r>
              <a:rPr lang="en-US" sz="1500" dirty="0" err="1">
                <a:latin typeface="Courier New" panose="02070309020205020404" pitchFamily="49" charset="0"/>
                <a:cs typeface="Courier New" panose="02070309020205020404" pitchFamily="49" charset="0"/>
              </a:rPr>
              <a:t>AisRed</a:t>
            </a:r>
            <a:r>
              <a:rPr lang="en-US" sz="1500" dirty="0">
                <a:latin typeface="Courier New" panose="02070309020205020404" pitchFamily="49" charset="0"/>
                <a:cs typeface="Courier New" panose="02070309020205020404" pitchFamily="49" charset="0"/>
              </a:rPr>
              <a:t>||!</a:t>
            </a:r>
            <a:r>
              <a:rPr lang="en-US" sz="1500" dirty="0" err="1">
                <a:latin typeface="Courier New" panose="02070309020205020404" pitchFamily="49" charset="0"/>
                <a:cs typeface="Courier New" panose="02070309020205020404" pitchFamily="49" charset="0"/>
              </a:rPr>
              <a:t>DisRed</a:t>
            </a:r>
            <a:r>
              <a:rPr lang="en-US" sz="1500" dirty="0">
                <a:latin typeface="Courier New" panose="02070309020205020404" pitchFamily="49" charset="0"/>
                <a:cs typeface="Courier New" panose="02070309020205020404" pitchFamily="49" charset="0"/>
              </a:rPr>
              <a:t>)</a:t>
            </a:r>
          </a:p>
          <a:p>
            <a:r>
              <a:rPr lang="en-US" sz="1500" dirty="0">
                <a:latin typeface="Courier New" panose="02070309020205020404" pitchFamily="49" charset="0"/>
                <a:cs typeface="Courier New" panose="02070309020205020404" pitchFamily="49" charset="0"/>
              </a:rPr>
              <a:t>(</a:t>
            </a:r>
            <a:r>
              <a:rPr lang="en-US" sz="1500" dirty="0" err="1">
                <a:latin typeface="Courier New" panose="02070309020205020404" pitchFamily="49" charset="0"/>
                <a:cs typeface="Courier New" panose="02070309020205020404" pitchFamily="49" charset="0"/>
              </a:rPr>
              <a:t>BisRed</a:t>
            </a:r>
            <a:r>
              <a:rPr lang="en-US" sz="1500" dirty="0">
                <a:latin typeface="Courier New" panose="02070309020205020404" pitchFamily="49" charset="0"/>
                <a:cs typeface="Courier New" panose="02070309020205020404" pitchFamily="49" charset="0"/>
              </a:rPr>
              <a:t>||</a:t>
            </a:r>
            <a:r>
              <a:rPr lang="en-US" sz="1500" dirty="0" err="1">
                <a:latin typeface="Courier New" panose="02070309020205020404" pitchFamily="49" charset="0"/>
                <a:cs typeface="Courier New" panose="02070309020205020404" pitchFamily="49" charset="0"/>
              </a:rPr>
              <a:t>CisRed</a:t>
            </a:r>
            <a:r>
              <a:rPr lang="en-US" sz="1500" dirty="0">
                <a:latin typeface="Courier New" panose="02070309020205020404" pitchFamily="49" charset="0"/>
                <a:cs typeface="Courier New" panose="02070309020205020404" pitchFamily="49" charset="0"/>
              </a:rPr>
              <a:t>)&amp;&amp;(!</a:t>
            </a:r>
            <a:r>
              <a:rPr lang="en-US" sz="1500" dirty="0" err="1">
                <a:latin typeface="Courier New" panose="02070309020205020404" pitchFamily="49" charset="0"/>
                <a:cs typeface="Courier New" panose="02070309020205020404" pitchFamily="49" charset="0"/>
              </a:rPr>
              <a:t>BisRed</a:t>
            </a:r>
            <a:r>
              <a:rPr lang="en-US" sz="1500" dirty="0">
                <a:latin typeface="Courier New" panose="02070309020205020404" pitchFamily="49" charset="0"/>
                <a:cs typeface="Courier New" panose="02070309020205020404" pitchFamily="49" charset="0"/>
              </a:rPr>
              <a:t>||!</a:t>
            </a:r>
            <a:r>
              <a:rPr lang="en-US" sz="1500" dirty="0" err="1">
                <a:latin typeface="Courier New" panose="02070309020205020404" pitchFamily="49" charset="0"/>
                <a:cs typeface="Courier New" panose="02070309020205020404" pitchFamily="49" charset="0"/>
              </a:rPr>
              <a:t>CisRed</a:t>
            </a:r>
            <a:r>
              <a:rPr lang="en-US" sz="1500" dirty="0">
                <a:latin typeface="Courier New" panose="02070309020205020404" pitchFamily="49" charset="0"/>
                <a:cs typeface="Courier New" panose="02070309020205020404" pitchFamily="49" charset="0"/>
              </a:rPr>
              <a:t>)</a:t>
            </a:r>
          </a:p>
          <a:p>
            <a:r>
              <a:rPr lang="en-US" sz="1500" dirty="0">
                <a:latin typeface="Courier New" panose="02070309020205020404" pitchFamily="49" charset="0"/>
                <a:cs typeface="Courier New" panose="02070309020205020404" pitchFamily="49" charset="0"/>
              </a:rPr>
              <a:t>(</a:t>
            </a:r>
            <a:r>
              <a:rPr lang="en-US" sz="1500" dirty="0" err="1">
                <a:latin typeface="Courier New" panose="02070309020205020404" pitchFamily="49" charset="0"/>
                <a:cs typeface="Courier New" panose="02070309020205020404" pitchFamily="49" charset="0"/>
              </a:rPr>
              <a:t>BisRed</a:t>
            </a:r>
            <a:r>
              <a:rPr lang="en-US" sz="1500" dirty="0">
                <a:latin typeface="Courier New" panose="02070309020205020404" pitchFamily="49" charset="0"/>
                <a:cs typeface="Courier New" panose="02070309020205020404" pitchFamily="49" charset="0"/>
              </a:rPr>
              <a:t>||</a:t>
            </a:r>
            <a:r>
              <a:rPr lang="en-US" sz="1500" dirty="0" err="1">
                <a:latin typeface="Courier New" panose="02070309020205020404" pitchFamily="49" charset="0"/>
                <a:cs typeface="Courier New" panose="02070309020205020404" pitchFamily="49" charset="0"/>
              </a:rPr>
              <a:t>EisRed</a:t>
            </a:r>
            <a:r>
              <a:rPr lang="en-US" sz="1500" dirty="0">
                <a:latin typeface="Courier New" panose="02070309020205020404" pitchFamily="49" charset="0"/>
                <a:cs typeface="Courier New" panose="02070309020205020404" pitchFamily="49" charset="0"/>
              </a:rPr>
              <a:t>)&amp;&amp;(!</a:t>
            </a:r>
            <a:r>
              <a:rPr lang="en-US" sz="1500" dirty="0" err="1">
                <a:latin typeface="Courier New" panose="02070309020205020404" pitchFamily="49" charset="0"/>
                <a:cs typeface="Courier New" panose="02070309020205020404" pitchFamily="49" charset="0"/>
              </a:rPr>
              <a:t>BisRed</a:t>
            </a:r>
            <a:r>
              <a:rPr lang="en-US" sz="1500" dirty="0">
                <a:latin typeface="Courier New" panose="02070309020205020404" pitchFamily="49" charset="0"/>
                <a:cs typeface="Courier New" panose="02070309020205020404" pitchFamily="49" charset="0"/>
              </a:rPr>
              <a:t>||!</a:t>
            </a:r>
            <a:r>
              <a:rPr lang="en-US" sz="1500" dirty="0" err="1">
                <a:latin typeface="Courier New" panose="02070309020205020404" pitchFamily="49" charset="0"/>
                <a:cs typeface="Courier New" panose="02070309020205020404" pitchFamily="49" charset="0"/>
              </a:rPr>
              <a:t>EisRed</a:t>
            </a:r>
            <a:r>
              <a:rPr lang="en-US" sz="1500" dirty="0">
                <a:latin typeface="Courier New" panose="02070309020205020404" pitchFamily="49" charset="0"/>
                <a:cs typeface="Courier New" panose="02070309020205020404" pitchFamily="49" charset="0"/>
              </a:rPr>
              <a:t>)</a:t>
            </a:r>
          </a:p>
          <a:p>
            <a:r>
              <a:rPr lang="en-US" sz="1500" dirty="0">
                <a:latin typeface="Courier New" panose="02070309020205020404" pitchFamily="49" charset="0"/>
                <a:cs typeface="Courier New" panose="02070309020205020404" pitchFamily="49" charset="0"/>
              </a:rPr>
              <a:t>(</a:t>
            </a:r>
            <a:r>
              <a:rPr lang="en-US" sz="1500" dirty="0" err="1">
                <a:latin typeface="Courier New" panose="02070309020205020404" pitchFamily="49" charset="0"/>
                <a:cs typeface="Courier New" panose="02070309020205020404" pitchFamily="49" charset="0"/>
              </a:rPr>
              <a:t>DisRed</a:t>
            </a:r>
            <a:r>
              <a:rPr lang="en-US" sz="1500" dirty="0">
                <a:latin typeface="Courier New" panose="02070309020205020404" pitchFamily="49" charset="0"/>
                <a:cs typeface="Courier New" panose="02070309020205020404" pitchFamily="49" charset="0"/>
              </a:rPr>
              <a:t>||</a:t>
            </a:r>
            <a:r>
              <a:rPr lang="en-US" sz="1500" dirty="0" err="1">
                <a:latin typeface="Courier New" panose="02070309020205020404" pitchFamily="49" charset="0"/>
                <a:cs typeface="Courier New" panose="02070309020205020404" pitchFamily="49" charset="0"/>
              </a:rPr>
              <a:t>EisRed</a:t>
            </a:r>
            <a:r>
              <a:rPr lang="en-US" sz="1500" dirty="0">
                <a:latin typeface="Courier New" panose="02070309020205020404" pitchFamily="49" charset="0"/>
                <a:cs typeface="Courier New" panose="02070309020205020404" pitchFamily="49" charset="0"/>
              </a:rPr>
              <a:t>)&amp;&amp;(!</a:t>
            </a:r>
            <a:r>
              <a:rPr lang="en-US" sz="1500" dirty="0" err="1">
                <a:latin typeface="Courier New" panose="02070309020205020404" pitchFamily="49" charset="0"/>
                <a:cs typeface="Courier New" panose="02070309020205020404" pitchFamily="49" charset="0"/>
              </a:rPr>
              <a:t>DisRed</a:t>
            </a:r>
            <a:r>
              <a:rPr lang="en-US" sz="1500" dirty="0">
                <a:latin typeface="Courier New" panose="02070309020205020404" pitchFamily="49" charset="0"/>
                <a:cs typeface="Courier New" panose="02070309020205020404" pitchFamily="49" charset="0"/>
              </a:rPr>
              <a:t>||!</a:t>
            </a:r>
            <a:r>
              <a:rPr lang="en-US" sz="1500" dirty="0" err="1">
                <a:latin typeface="Courier New" panose="02070309020205020404" pitchFamily="49" charset="0"/>
                <a:cs typeface="Courier New" panose="02070309020205020404" pitchFamily="49" charset="0"/>
              </a:rPr>
              <a:t>EisRed</a:t>
            </a:r>
            <a:r>
              <a:rPr lang="en-US" sz="1500" dirty="0">
                <a:latin typeface="Courier New" panose="02070309020205020404" pitchFamily="49" charset="0"/>
                <a:cs typeface="Courier New" panose="02070309020205020404" pitchFamily="49" charset="0"/>
              </a:rPr>
              <a:t>)</a:t>
            </a:r>
          </a:p>
          <a:p>
            <a:endParaRPr lang="en-US" sz="1500" dirty="0">
              <a:latin typeface="Courier New" panose="02070309020205020404" pitchFamily="49" charset="0"/>
              <a:cs typeface="Courier New" panose="02070309020205020404" pitchFamily="49" charset="0"/>
            </a:endParaRPr>
          </a:p>
          <a:p>
            <a:endParaRPr lang="en-US" sz="1500" dirty="0">
              <a:latin typeface="Courier New" panose="02070309020205020404" pitchFamily="49" charset="0"/>
              <a:cs typeface="Courier New" panose="02070309020205020404" pitchFamily="49" charset="0"/>
            </a:endParaRPr>
          </a:p>
        </p:txBody>
      </p:sp>
      <p:sp>
        <p:nvSpPr>
          <p:cNvPr id="4" name="Footer Placeholder 3"/>
          <p:cNvSpPr>
            <a:spLocks noGrp="1"/>
          </p:cNvSpPr>
          <p:nvPr>
            <p:ph type="ftr" sz="quarter" idx="11"/>
          </p:nvPr>
        </p:nvSpPr>
        <p:spPr/>
        <p:txBody>
          <a:bodyPr/>
          <a:lstStyle/>
          <a:p>
            <a:r>
              <a:rPr lang="es-ES"/>
              <a:t>CSE 373 19 Su - Robbie Weber</a:t>
            </a:r>
            <a:endParaRPr lang="en-US"/>
          </a:p>
        </p:txBody>
      </p:sp>
      <p:sp>
        <p:nvSpPr>
          <p:cNvPr id="5" name="Slide Number Placeholder 4"/>
          <p:cNvSpPr>
            <a:spLocks noGrp="1"/>
          </p:cNvSpPr>
          <p:nvPr>
            <p:ph type="sldNum" sz="quarter" idx="12"/>
          </p:nvPr>
        </p:nvSpPr>
        <p:spPr/>
        <p:txBody>
          <a:bodyPr/>
          <a:lstStyle/>
          <a:p>
            <a:fld id="{659665DE-58FC-41F4-AC58-2C90A5E00527}" type="slidenum">
              <a:rPr lang="en-US" smtClean="0"/>
              <a:t>25</a:t>
            </a:fld>
            <a:endParaRPr lang="en-US"/>
          </a:p>
        </p:txBody>
      </p:sp>
      <p:sp>
        <p:nvSpPr>
          <p:cNvPr id="6" name="Rectangle 5"/>
          <p:cNvSpPr/>
          <p:nvPr/>
        </p:nvSpPr>
        <p:spPr>
          <a:xfrm>
            <a:off x="3946849" y="771553"/>
            <a:ext cx="4107081" cy="18024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Transform Input</a:t>
            </a:r>
          </a:p>
        </p:txBody>
      </p:sp>
      <p:sp>
        <p:nvSpPr>
          <p:cNvPr id="7" name="Rectangle 6"/>
          <p:cNvSpPr/>
          <p:nvPr/>
        </p:nvSpPr>
        <p:spPr>
          <a:xfrm>
            <a:off x="8053930" y="2787170"/>
            <a:ext cx="4049663" cy="176032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2-SAT Algorithm</a:t>
            </a:r>
          </a:p>
        </p:txBody>
      </p:sp>
      <p:sp>
        <p:nvSpPr>
          <p:cNvPr id="8" name="Rectangle 7"/>
          <p:cNvSpPr/>
          <p:nvPr/>
        </p:nvSpPr>
        <p:spPr>
          <a:xfrm>
            <a:off x="3946849" y="4906214"/>
            <a:ext cx="3789692" cy="16786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Transform Output</a:t>
            </a:r>
          </a:p>
        </p:txBody>
      </p:sp>
    </p:spTree>
    <p:extLst>
      <p:ext uri="{BB962C8B-B14F-4D97-AF65-F5344CB8AC3E}">
        <p14:creationId xmlns:p14="http://schemas.microsoft.com/office/powerpoint/2010/main" val="3725461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6.25E-7 0 L 0.32604 -0.01667 " pathEditMode="relative" rAng="0" ptsTypes="AA">
                                      <p:cBhvr>
                                        <p:cTn id="6" dur="2000" fill="hold"/>
                                        <p:tgtEl>
                                          <p:spTgt spid="9"/>
                                        </p:tgtEl>
                                        <p:attrNameLst>
                                          <p:attrName>ppt_x</p:attrName>
                                          <p:attrName>ppt_y</p:attrName>
                                        </p:attrNameLst>
                                      </p:cBhvr>
                                      <p:rCtr x="16302" y="-833"/>
                                    </p:animMotion>
                                  </p:childTnLst>
                                </p:cTn>
                              </p:par>
                            </p:childTnLst>
                          </p:cTn>
                        </p:par>
                        <p:par>
                          <p:cTn id="7" fill="hold">
                            <p:stCondLst>
                              <p:cond delay="2000"/>
                            </p:stCondLst>
                            <p:childTnLst>
                              <p:par>
                                <p:cTn id="8" presetID="63" presetClass="path" presetSubtype="0" accel="50000" decel="50000" fill="hold" grpId="1" nodeType="afterEffect">
                                  <p:stCondLst>
                                    <p:cond delay="0"/>
                                  </p:stCondLst>
                                  <p:childTnLst>
                                    <p:animMotion origin="layout" path="M -3.54167E-6 0 L 0.33464 -0.00255 " pathEditMode="relative" rAng="0" ptsTypes="AA">
                                      <p:cBhvr>
                                        <p:cTn id="9" dur="2000" fill="hold"/>
                                        <p:tgtEl>
                                          <p:spTgt spid="31"/>
                                        </p:tgtEl>
                                        <p:attrNameLst>
                                          <p:attrName>ppt_x</p:attrName>
                                          <p:attrName>ppt_y</p:attrName>
                                        </p:attrNameLst>
                                      </p:cBhvr>
                                      <p:rCtr x="16771" y="-208"/>
                                    </p:animMotion>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grpId="0" nodeType="clickEffect">
                                  <p:stCondLst>
                                    <p:cond delay="0"/>
                                  </p:stCondLst>
                                  <p:childTnLst>
                                    <p:animMotion origin="layout" path="M 0.33464 -0.00255 L 0.3323 0.28519 " pathEditMode="relative" rAng="0" ptsTypes="AA">
                                      <p:cBhvr>
                                        <p:cTn id="13" dur="2000" fill="hold"/>
                                        <p:tgtEl>
                                          <p:spTgt spid="31"/>
                                        </p:tgtEl>
                                        <p:attrNameLst>
                                          <p:attrName>ppt_x</p:attrName>
                                          <p:attrName>ppt_y</p:attrName>
                                        </p:attrNameLst>
                                      </p:cBhvr>
                                      <p:rCtr x="-117" y="14375"/>
                                    </p:animMotion>
                                  </p:childTnLst>
                                </p:cTn>
                              </p:par>
                            </p:childTnLst>
                          </p:cTn>
                        </p:par>
                        <p:par>
                          <p:cTn id="14" fill="hold">
                            <p:stCondLst>
                              <p:cond delay="2000"/>
                            </p:stCondLst>
                            <p:childTnLst>
                              <p:par>
                                <p:cTn id="15" presetID="42" presetClass="path" presetSubtype="0" accel="50000" decel="50000" fill="hold" grpId="0" nodeType="afterEffect">
                                  <p:stCondLst>
                                    <p:cond delay="0"/>
                                  </p:stCondLst>
                                  <p:childTnLst>
                                    <p:animMotion origin="layout" path="M -2.70833E-6 -2.22222E-6 L 0.00209 0.29792 " pathEditMode="relative" rAng="0" ptsTypes="AA">
                                      <p:cBhvr>
                                        <p:cTn id="16" dur="2000" fill="hold"/>
                                        <p:tgtEl>
                                          <p:spTgt spid="32"/>
                                        </p:tgtEl>
                                        <p:attrNameLst>
                                          <p:attrName>ppt_x</p:attrName>
                                          <p:attrName>ppt_y</p:attrName>
                                        </p:attrNameLst>
                                      </p:cBhvr>
                                      <p:rCtr x="104" y="14884"/>
                                    </p:animMotion>
                                  </p:childTnLst>
                                </p:cTn>
                              </p:par>
                            </p:childTnLst>
                          </p:cTn>
                        </p:par>
                      </p:childTnLst>
                    </p:cTn>
                  </p:par>
                  <p:par>
                    <p:cTn id="17" fill="hold">
                      <p:stCondLst>
                        <p:cond delay="indefinite"/>
                      </p:stCondLst>
                      <p:childTnLst>
                        <p:par>
                          <p:cTn id="18" fill="hold">
                            <p:stCondLst>
                              <p:cond delay="0"/>
                            </p:stCondLst>
                            <p:childTnLst>
                              <p:par>
                                <p:cTn id="19" presetID="35" presetClass="path" presetSubtype="0" accel="50000" decel="50000" fill="hold" grpId="1" nodeType="clickEffect">
                                  <p:stCondLst>
                                    <p:cond delay="0"/>
                                  </p:stCondLst>
                                  <p:childTnLst>
                                    <p:animMotion origin="layout" path="M 0.00209 0.29792 L -0.35351 0.29792 " pathEditMode="relative" rAng="0" ptsTypes="AA">
                                      <p:cBhvr>
                                        <p:cTn id="20" dur="2000" fill="hold"/>
                                        <p:tgtEl>
                                          <p:spTgt spid="32"/>
                                        </p:tgtEl>
                                        <p:attrNameLst>
                                          <p:attrName>ppt_x</p:attrName>
                                          <p:attrName>ppt_y</p:attrName>
                                        </p:attrNameLst>
                                      </p:cBhvr>
                                      <p:rCtr x="-17786" y="0"/>
                                    </p:animMotion>
                                  </p:childTnLst>
                                </p:cTn>
                              </p:par>
                            </p:childTnLst>
                          </p:cTn>
                        </p:par>
                        <p:par>
                          <p:cTn id="21" fill="hold">
                            <p:stCondLst>
                              <p:cond delay="2000"/>
                            </p:stCondLst>
                            <p:childTnLst>
                              <p:par>
                                <p:cTn id="22" presetID="35" presetClass="path" presetSubtype="0" accel="50000" decel="50000" fill="hold" nodeType="afterEffect">
                                  <p:stCondLst>
                                    <p:cond delay="0"/>
                                  </p:stCondLst>
                                  <p:childTnLst>
                                    <p:animMotion origin="layout" path="M 3.54167E-6 -1.48148E-6 L -0.30651 0.00023 " pathEditMode="relative" rAng="0" ptsTypes="AA">
                                      <p:cBhvr>
                                        <p:cTn id="23" dur="2000" fill="hold"/>
                                        <p:tgtEl>
                                          <p:spTgt spid="20"/>
                                        </p:tgtEl>
                                        <p:attrNameLst>
                                          <p:attrName>ppt_x</p:attrName>
                                          <p:attrName>ppt_y</p:attrName>
                                        </p:attrNameLst>
                                      </p:cBhvr>
                                      <p:rCtr x="-1532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2" grpId="1"/>
      <p:bldP spid="31" grpId="0"/>
      <p:bldP spid="31"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3B10A-9EDB-9140-B6DC-A3FC12FE3958}"/>
              </a:ext>
            </a:extLst>
          </p:cNvPr>
          <p:cNvSpPr>
            <a:spLocks noGrp="1"/>
          </p:cNvSpPr>
          <p:nvPr>
            <p:ph type="title"/>
          </p:nvPr>
        </p:nvSpPr>
        <p:spPr/>
        <p:txBody>
          <a:bodyPr/>
          <a:lstStyle/>
          <a:p>
            <a:r>
              <a:rPr lang="en-US" dirty="0"/>
              <a:t>Other examples of reductions</a:t>
            </a:r>
          </a:p>
        </p:txBody>
      </p:sp>
      <p:sp>
        <p:nvSpPr>
          <p:cNvPr id="3" name="Content Placeholder 2">
            <a:extLst>
              <a:ext uri="{FF2B5EF4-FFF2-40B4-BE49-F238E27FC236}">
                <a16:creationId xmlns:a16="http://schemas.microsoft.com/office/drawing/2014/main" id="{63C64CDF-1FB1-7D40-84FE-21E323B345CE}"/>
              </a:ext>
            </a:extLst>
          </p:cNvPr>
          <p:cNvSpPr>
            <a:spLocks noGrp="1"/>
          </p:cNvSpPr>
          <p:nvPr>
            <p:ph idx="1"/>
          </p:nvPr>
        </p:nvSpPr>
        <p:spPr/>
        <p:txBody>
          <a:bodyPr/>
          <a:lstStyle/>
          <a:p>
            <a:r>
              <a:rPr lang="en-US" dirty="0"/>
              <a:t>solving </a:t>
            </a:r>
            <a:r>
              <a:rPr lang="en-US" dirty="0" err="1"/>
              <a:t>list.contains</a:t>
            </a:r>
            <a:r>
              <a:rPr lang="en-US" dirty="0"/>
              <a:t>(item) can be reduced to solving </a:t>
            </a:r>
            <a:r>
              <a:rPr lang="en-US" dirty="0" err="1"/>
              <a:t>list.indexOf</a:t>
            </a:r>
            <a:r>
              <a:rPr lang="en-US" dirty="0"/>
              <a:t>(item) and then checking what the index was (if -1 false, true otherwise)</a:t>
            </a:r>
          </a:p>
          <a:p>
            <a:endParaRPr lang="en-US" dirty="0"/>
          </a:p>
          <a:p>
            <a:r>
              <a:rPr lang="en-US" dirty="0"/>
              <a:t>finding the minimum value in a list can be reduced to sorting your array/ turning it into a min-heap / and then just looking up the min value afterwards.  </a:t>
            </a:r>
          </a:p>
          <a:p>
            <a:pPr marL="0" indent="0">
              <a:buNone/>
            </a:pPr>
            <a:endParaRPr lang="en-US" dirty="0"/>
          </a:p>
          <a:p>
            <a:r>
              <a:rPr lang="en-US" dirty="0"/>
              <a:t> reductions are all about realizing that a specific problem you have is actually a specific version of a general problem you already know about / have solved.  Turn your specific version (with whatever formatting / processing is required) into a form your general problem can solve!</a:t>
            </a:r>
          </a:p>
          <a:p>
            <a:endParaRPr lang="en-US" dirty="0"/>
          </a:p>
          <a:p>
            <a:endParaRPr lang="en-US" dirty="0"/>
          </a:p>
        </p:txBody>
      </p:sp>
      <p:sp>
        <p:nvSpPr>
          <p:cNvPr id="4" name="Footer Placeholder 3">
            <a:extLst>
              <a:ext uri="{FF2B5EF4-FFF2-40B4-BE49-F238E27FC236}">
                <a16:creationId xmlns:a16="http://schemas.microsoft.com/office/drawing/2014/main" id="{D8514DBE-3DB9-C64A-8671-1EFE22D0411B}"/>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42800325-422F-824E-8085-F79A2A803AF3}"/>
              </a:ext>
            </a:extLst>
          </p:cNvPr>
          <p:cNvSpPr>
            <a:spLocks noGrp="1"/>
          </p:cNvSpPr>
          <p:nvPr>
            <p:ph type="sldNum" sz="quarter" idx="12"/>
          </p:nvPr>
        </p:nvSpPr>
        <p:spPr/>
        <p:txBody>
          <a:bodyPr/>
          <a:lstStyle/>
          <a:p>
            <a:fld id="{659665DE-58FC-41F4-AC58-2C90A5E00527}" type="slidenum">
              <a:rPr lang="en-US" smtClean="0"/>
              <a:t>26</a:t>
            </a:fld>
            <a:endParaRPr lang="en-US"/>
          </a:p>
        </p:txBody>
      </p:sp>
    </p:spTree>
    <p:extLst>
      <p:ext uri="{BB962C8B-B14F-4D97-AF65-F5344CB8AC3E}">
        <p14:creationId xmlns:p14="http://schemas.microsoft.com/office/powerpoint/2010/main" val="7284092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333D5-FBE7-6D45-803B-47C353B19BBA}"/>
              </a:ext>
            </a:extLst>
          </p:cNvPr>
          <p:cNvSpPr>
            <a:spLocks noGrp="1"/>
          </p:cNvSpPr>
          <p:nvPr>
            <p:ph type="title"/>
          </p:nvPr>
        </p:nvSpPr>
        <p:spPr/>
        <p:txBody>
          <a:bodyPr/>
          <a:lstStyle/>
          <a:p>
            <a:r>
              <a:rPr lang="en-US" dirty="0"/>
              <a:t>More thoughts on reductions</a:t>
            </a:r>
          </a:p>
        </p:txBody>
      </p:sp>
      <p:sp>
        <p:nvSpPr>
          <p:cNvPr id="3" name="Content Placeholder 2">
            <a:extLst>
              <a:ext uri="{FF2B5EF4-FFF2-40B4-BE49-F238E27FC236}">
                <a16:creationId xmlns:a16="http://schemas.microsoft.com/office/drawing/2014/main" id="{7AEA124D-6C47-E845-AF8A-84AA8237B0B3}"/>
              </a:ext>
            </a:extLst>
          </p:cNvPr>
          <p:cNvSpPr>
            <a:spLocks noGrp="1"/>
          </p:cNvSpPr>
          <p:nvPr>
            <p:ph idx="1"/>
          </p:nvPr>
        </p:nvSpPr>
        <p:spPr/>
        <p:txBody>
          <a:bodyPr/>
          <a:lstStyle/>
          <a:p>
            <a:r>
              <a:rPr lang="en-US" dirty="0"/>
              <a:t>we can’t teach you the solution to every single problem out there… it’s also unrealistic to come up with new ideas and solutions to each problem.. a lot of the time reusing existing tools / solutions is a common go to!  In computer science / programming: try reducing your problem to an already solved one if you’re stuck.  Ask yourself: how can I frame this in a different / simpler way /format that I’m more familiar with?</a:t>
            </a:r>
          </a:p>
          <a:p>
            <a:endParaRPr lang="en-US" dirty="0"/>
          </a:p>
          <a:p>
            <a:r>
              <a:rPr lang="en-US" dirty="0"/>
              <a:t>you already do this all the time in a less formal way with frameworks/libraries/looking up already implemented solutions — all we’re doing here is explicitly calling out this reduction process as a tool for designing algorithms.</a:t>
            </a:r>
          </a:p>
          <a:p>
            <a:endParaRPr lang="en-US" dirty="0"/>
          </a:p>
        </p:txBody>
      </p:sp>
      <p:sp>
        <p:nvSpPr>
          <p:cNvPr id="4" name="Footer Placeholder 3">
            <a:extLst>
              <a:ext uri="{FF2B5EF4-FFF2-40B4-BE49-F238E27FC236}">
                <a16:creationId xmlns:a16="http://schemas.microsoft.com/office/drawing/2014/main" id="{29A24DA5-778C-3947-A3ED-BE2B2B2C8C91}"/>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AF5F7FF2-FD62-3B45-B032-32A248C63F26}"/>
              </a:ext>
            </a:extLst>
          </p:cNvPr>
          <p:cNvSpPr>
            <a:spLocks noGrp="1"/>
          </p:cNvSpPr>
          <p:nvPr>
            <p:ph type="sldNum" sz="quarter" idx="12"/>
          </p:nvPr>
        </p:nvSpPr>
        <p:spPr/>
        <p:txBody>
          <a:bodyPr/>
          <a:lstStyle/>
          <a:p>
            <a:fld id="{659665DE-58FC-41F4-AC58-2C90A5E00527}" type="slidenum">
              <a:rPr lang="en-US" smtClean="0"/>
              <a:t>27</a:t>
            </a:fld>
            <a:endParaRPr lang="en-US"/>
          </a:p>
        </p:txBody>
      </p:sp>
    </p:spTree>
    <p:extLst>
      <p:ext uri="{BB962C8B-B14F-4D97-AF65-F5344CB8AC3E}">
        <p14:creationId xmlns:p14="http://schemas.microsoft.com/office/powerpoint/2010/main" val="1559582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87FE3-F82F-CC47-A31F-1EC2CC1C28DF}"/>
              </a:ext>
            </a:extLst>
          </p:cNvPr>
          <p:cNvSpPr>
            <a:spLocks noGrp="1"/>
          </p:cNvSpPr>
          <p:nvPr>
            <p:ph type="title"/>
          </p:nvPr>
        </p:nvSpPr>
        <p:spPr/>
        <p:txBody>
          <a:bodyPr/>
          <a:lstStyle/>
          <a:p>
            <a:r>
              <a:rPr lang="en-US" dirty="0"/>
              <a:t>Roadmap</a:t>
            </a:r>
          </a:p>
        </p:txBody>
      </p:sp>
      <p:sp>
        <p:nvSpPr>
          <p:cNvPr id="3" name="Content Placeholder 2">
            <a:extLst>
              <a:ext uri="{FF2B5EF4-FFF2-40B4-BE49-F238E27FC236}">
                <a16:creationId xmlns:a16="http://schemas.microsoft.com/office/drawing/2014/main" id="{B3164DD0-C92E-3C4A-BA0D-A9AC1C8E9800}"/>
              </a:ext>
            </a:extLst>
          </p:cNvPr>
          <p:cNvSpPr>
            <a:spLocks noGrp="1"/>
          </p:cNvSpPr>
          <p:nvPr>
            <p:ph idx="1"/>
          </p:nvPr>
        </p:nvSpPr>
        <p:spPr/>
        <p:txBody>
          <a:bodyPr/>
          <a:lstStyle/>
          <a:p>
            <a:r>
              <a:rPr lang="en-US" dirty="0"/>
              <a:t>- topological sort</a:t>
            </a:r>
          </a:p>
          <a:p>
            <a:r>
              <a:rPr lang="en-US" dirty="0"/>
              <a:t>- CSE373 20su creation</a:t>
            </a:r>
          </a:p>
          <a:p>
            <a:r>
              <a:rPr lang="en-US" dirty="0"/>
              <a:t>- reductions, 2-color </a:t>
            </a:r>
          </a:p>
          <a:p>
            <a:r>
              <a:rPr lang="en-US" dirty="0"/>
              <a:t>- seam carving</a:t>
            </a:r>
          </a:p>
        </p:txBody>
      </p:sp>
      <p:sp>
        <p:nvSpPr>
          <p:cNvPr id="4" name="Footer Placeholder 3">
            <a:extLst>
              <a:ext uri="{FF2B5EF4-FFF2-40B4-BE49-F238E27FC236}">
                <a16:creationId xmlns:a16="http://schemas.microsoft.com/office/drawing/2014/main" id="{474CB937-D113-FE40-8A21-C90C62F4BB35}"/>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45866C31-C473-7D4E-99C5-CE57DAA2AA0C}"/>
              </a:ext>
            </a:extLst>
          </p:cNvPr>
          <p:cNvSpPr>
            <a:spLocks noGrp="1"/>
          </p:cNvSpPr>
          <p:nvPr>
            <p:ph type="sldNum" sz="quarter" idx="12"/>
          </p:nvPr>
        </p:nvSpPr>
        <p:spPr/>
        <p:txBody>
          <a:bodyPr/>
          <a:lstStyle/>
          <a:p>
            <a:fld id="{659665DE-58FC-41F4-AC58-2C90A5E00527}" type="slidenum">
              <a:rPr lang="en-US" smtClean="0"/>
              <a:t>28</a:t>
            </a:fld>
            <a:endParaRPr lang="en-US"/>
          </a:p>
        </p:txBody>
      </p:sp>
    </p:spTree>
    <p:extLst>
      <p:ext uri="{BB962C8B-B14F-4D97-AF65-F5344CB8AC3E}">
        <p14:creationId xmlns:p14="http://schemas.microsoft.com/office/powerpoint/2010/main" val="27101545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12"/>
        <p:cNvGrpSpPr/>
        <p:nvPr/>
      </p:nvGrpSpPr>
      <p:grpSpPr>
        <a:xfrm>
          <a:off x="0" y="0"/>
          <a:ext cx="0" cy="0"/>
          <a:chOff x="0" y="0"/>
          <a:chExt cx="0" cy="0"/>
        </a:xfrm>
      </p:grpSpPr>
      <p:sp>
        <p:nvSpPr>
          <p:cNvPr id="813" name="Google Shape;813;p37"/>
          <p:cNvSpPr txBox="1">
            <a:spLocks noGrp="1"/>
          </p:cNvSpPr>
          <p:nvPr>
            <p:ph type="title"/>
          </p:nvPr>
        </p:nvSpPr>
        <p:spPr>
          <a:prstGeom prst="rect">
            <a:avLst/>
          </a:prstGeom>
        </p:spPr>
        <p:txBody>
          <a:bodyPr spcFirstLastPara="1" vert="horz" wrap="square" lIns="91425" tIns="91425" rIns="91425" bIns="91425" numCol="1" rtlCol="0" anchor="t" anchorCtr="0" compatLnSpc="1">
            <a:prstTxWarp prst="textNoShape">
              <a:avLst/>
            </a:prstTxWarp>
            <a:noAutofit/>
          </a:bodyPr>
          <a:lstStyle/>
          <a:p>
            <a:r>
              <a:rPr lang="en" dirty="0"/>
              <a:t>Content-Aware Image Resizing</a:t>
            </a:r>
            <a:endParaRPr dirty="0"/>
          </a:p>
        </p:txBody>
      </p:sp>
      <p:sp>
        <p:nvSpPr>
          <p:cNvPr id="814" name="Google Shape;814;p37"/>
          <p:cNvSpPr txBox="1">
            <a:spLocks noGrp="1"/>
          </p:cNvSpPr>
          <p:nvPr>
            <p:ph idx="1"/>
          </p:nvPr>
        </p:nvSpPr>
        <p:spPr>
          <a:prstGeom prst="rect">
            <a:avLst/>
          </a:prstGeom>
        </p:spPr>
        <p:txBody>
          <a:bodyPr spcFirstLastPara="1" vert="horz" wrap="square" lIns="91425" tIns="91425" rIns="91425" bIns="91425" numCol="1" rtlCol="0" anchor="t" anchorCtr="0" compatLnSpc="1">
            <a:prstTxWarp prst="textNoShape">
              <a:avLst/>
            </a:prstTxWarp>
            <a:noAutofit/>
          </a:bodyPr>
          <a:lstStyle/>
          <a:p>
            <a:pPr marL="0" indent="0">
              <a:spcAft>
                <a:spcPts val="800"/>
              </a:spcAft>
              <a:buNone/>
            </a:pPr>
            <a:r>
              <a:rPr lang="en" i="1" dirty="0">
                <a:solidFill>
                  <a:schemeClr val="accent2">
                    <a:lumMod val="60000"/>
                    <a:lumOff val="40000"/>
                  </a:schemeClr>
                </a:solidFill>
              </a:rPr>
              <a:t>Seam carving</a:t>
            </a:r>
            <a:r>
              <a:rPr lang="en" dirty="0"/>
              <a:t>: </a:t>
            </a:r>
            <a:r>
              <a:rPr lang="en-US" dirty="0"/>
              <a:t>A distortion-free technique for r</a:t>
            </a:r>
            <a:r>
              <a:rPr lang="en" dirty="0"/>
              <a:t>esiz</a:t>
            </a:r>
            <a:r>
              <a:rPr lang="en-US" dirty="0" err="1"/>
              <a:t>ing</a:t>
            </a:r>
            <a:r>
              <a:rPr lang="en" dirty="0"/>
              <a:t> an image </a:t>
            </a:r>
            <a:r>
              <a:rPr lang="en-US" dirty="0"/>
              <a:t>by removing “unimportant seams”</a:t>
            </a:r>
            <a:endParaRPr dirty="0"/>
          </a:p>
        </p:txBody>
      </p:sp>
      <p:sp>
        <p:nvSpPr>
          <p:cNvPr id="815" name="Google Shape;815;p37"/>
          <p:cNvSpPr txBox="1">
            <a:spLocks noGrp="1"/>
          </p:cNvSpPr>
          <p:nvPr>
            <p:ph type="sldNum" sz="quarter" idx="10"/>
          </p:nvPr>
        </p:nvSpPr>
        <p:spPr>
          <a:prstGeom prst="rect">
            <a:avLst/>
          </a:prstGeom>
        </p:spPr>
        <p:txBody>
          <a:bodyPr spcFirstLastPara="1" vert="horz" wrap="square" lIns="91425" tIns="91425" rIns="91425" bIns="91425" rtlCol="0" anchor="ctr" anchorCtr="0">
            <a:noAutofit/>
          </a:bodyPr>
          <a:lstStyle/>
          <a:p>
            <a:pPr algn="r"/>
            <a:fld id="{00000000-1234-1234-1234-123412341234}" type="slidenum">
              <a:rPr lang="en"/>
              <a:pPr algn="r"/>
              <a:t>29</a:t>
            </a:fld>
            <a:endParaRPr/>
          </a:p>
        </p:txBody>
      </p:sp>
      <p:sp>
        <p:nvSpPr>
          <p:cNvPr id="816" name="Google Shape;816;p37"/>
          <p:cNvSpPr txBox="1"/>
          <p:nvPr/>
        </p:nvSpPr>
        <p:spPr>
          <a:xfrm>
            <a:off x="1524000" y="5888376"/>
            <a:ext cx="9144000" cy="183000"/>
          </a:xfrm>
          <a:prstGeom prst="rect">
            <a:avLst/>
          </a:prstGeom>
          <a:noFill/>
          <a:ln>
            <a:noFill/>
          </a:ln>
        </p:spPr>
        <p:txBody>
          <a:bodyPr spcFirstLastPara="1" wrap="square" lIns="45700" tIns="45700" rIns="45700" bIns="45700" anchor="t" anchorCtr="0">
            <a:noAutofit/>
          </a:bodyPr>
          <a:lstStyle/>
          <a:p>
            <a:pPr algn="r"/>
            <a:r>
              <a:rPr lang="en" sz="800" dirty="0">
                <a:solidFill>
                  <a:schemeClr val="dk2"/>
                </a:solidFill>
                <a:latin typeface="Calibri" panose="020F0502020204030204" pitchFamily="34" charset="0"/>
                <a:ea typeface="Roboto Light"/>
                <a:cs typeface="Calibri" panose="020F0502020204030204" pitchFamily="34" charset="0"/>
                <a:sym typeface="Roboto Light"/>
              </a:rPr>
              <a:t>Seam carving for content-aware image resizing (Avidan, Shamir/ACM); Broadway Tower (Newton2, Yummifruitbat/Wikimedia)</a:t>
            </a:r>
            <a:endParaRPr sz="800" dirty="0">
              <a:solidFill>
                <a:schemeClr val="dk2"/>
              </a:solidFill>
              <a:latin typeface="Calibri" panose="020F0502020204030204" pitchFamily="34" charset="0"/>
              <a:ea typeface="Roboto Light"/>
              <a:cs typeface="Calibri" panose="020F0502020204030204" pitchFamily="34" charset="0"/>
              <a:sym typeface="Roboto Light"/>
            </a:endParaRPr>
          </a:p>
        </p:txBody>
      </p:sp>
      <p:pic>
        <p:nvPicPr>
          <p:cNvPr id="817" name="Google Shape;817;p37"/>
          <p:cNvPicPr preferRelativeResize="0"/>
          <p:nvPr/>
        </p:nvPicPr>
        <p:blipFill>
          <a:blip r:embed="rId3">
            <a:alphaModFix/>
          </a:blip>
          <a:stretch>
            <a:fillRect/>
          </a:stretch>
        </p:blipFill>
        <p:spPr>
          <a:xfrm>
            <a:off x="1842125" y="2573725"/>
            <a:ext cx="3371851" cy="2286000"/>
          </a:xfrm>
          <a:prstGeom prst="rect">
            <a:avLst/>
          </a:prstGeom>
          <a:noFill/>
          <a:ln>
            <a:noFill/>
          </a:ln>
        </p:spPr>
      </p:pic>
      <p:pic>
        <p:nvPicPr>
          <p:cNvPr id="818" name="Google Shape;818;p37"/>
          <p:cNvPicPr preferRelativeResize="0"/>
          <p:nvPr/>
        </p:nvPicPr>
        <p:blipFill>
          <a:blip r:embed="rId4">
            <a:alphaModFix/>
          </a:blip>
          <a:stretch>
            <a:fillRect/>
          </a:stretch>
        </p:blipFill>
        <p:spPr>
          <a:xfrm>
            <a:off x="5518777" y="2573725"/>
            <a:ext cx="2263140" cy="2286000"/>
          </a:xfrm>
          <a:prstGeom prst="rect">
            <a:avLst/>
          </a:prstGeom>
          <a:noFill/>
          <a:ln>
            <a:noFill/>
          </a:ln>
        </p:spPr>
      </p:pic>
      <p:pic>
        <p:nvPicPr>
          <p:cNvPr id="819" name="Google Shape;819;p37"/>
          <p:cNvPicPr preferRelativeResize="0"/>
          <p:nvPr/>
        </p:nvPicPr>
        <p:blipFill>
          <a:blip r:embed="rId5">
            <a:alphaModFix/>
          </a:blip>
          <a:stretch>
            <a:fillRect/>
          </a:stretch>
        </p:blipFill>
        <p:spPr>
          <a:xfrm>
            <a:off x="8086725" y="2573725"/>
            <a:ext cx="2263140" cy="2286000"/>
          </a:xfrm>
          <a:prstGeom prst="rect">
            <a:avLst/>
          </a:prstGeom>
          <a:noFill/>
          <a:ln>
            <a:noFill/>
          </a:ln>
        </p:spPr>
      </p:pic>
      <p:sp>
        <p:nvSpPr>
          <p:cNvPr id="820" name="Google Shape;820;p37"/>
          <p:cNvSpPr txBox="1"/>
          <p:nvPr/>
        </p:nvSpPr>
        <p:spPr>
          <a:xfrm>
            <a:off x="1835704" y="4859726"/>
            <a:ext cx="3372000" cy="365700"/>
          </a:xfrm>
          <a:prstGeom prst="rect">
            <a:avLst/>
          </a:prstGeom>
          <a:noFill/>
          <a:ln>
            <a:noFill/>
          </a:ln>
        </p:spPr>
        <p:txBody>
          <a:bodyPr spcFirstLastPara="1" wrap="square" lIns="91425" tIns="91425" rIns="91425" bIns="91425" anchor="ctr" anchorCtr="0">
            <a:noAutofit/>
          </a:bodyPr>
          <a:lstStyle/>
          <a:p>
            <a:pPr algn="ctr"/>
            <a:r>
              <a:rPr lang="en" sz="2400" dirty="0">
                <a:solidFill>
                  <a:schemeClr val="dk2"/>
                </a:solidFill>
                <a:latin typeface="Calibri" panose="020F0502020204030204" pitchFamily="34" charset="0"/>
                <a:ea typeface="Roboto"/>
                <a:cs typeface="Calibri" panose="020F0502020204030204" pitchFamily="34" charset="0"/>
                <a:sym typeface="Roboto"/>
              </a:rPr>
              <a:t>Original Photo</a:t>
            </a:r>
            <a:endParaRPr sz="2400" dirty="0">
              <a:solidFill>
                <a:schemeClr val="dk2"/>
              </a:solidFill>
              <a:latin typeface="Calibri" panose="020F0502020204030204" pitchFamily="34" charset="0"/>
              <a:ea typeface="Roboto"/>
              <a:cs typeface="Calibri" panose="020F0502020204030204" pitchFamily="34" charset="0"/>
              <a:sym typeface="Roboto"/>
            </a:endParaRPr>
          </a:p>
        </p:txBody>
      </p:sp>
      <p:sp>
        <p:nvSpPr>
          <p:cNvPr id="821" name="Google Shape;821;p37"/>
          <p:cNvSpPr txBox="1"/>
          <p:nvPr/>
        </p:nvSpPr>
        <p:spPr>
          <a:xfrm>
            <a:off x="5518777" y="4897570"/>
            <a:ext cx="2153188" cy="686913"/>
          </a:xfrm>
          <a:prstGeom prst="rect">
            <a:avLst/>
          </a:prstGeom>
          <a:noFill/>
          <a:ln>
            <a:noFill/>
          </a:ln>
        </p:spPr>
        <p:txBody>
          <a:bodyPr spcFirstLastPara="1" wrap="square" lIns="91425" tIns="91425" rIns="91425" bIns="91425" anchor="ctr" anchorCtr="0">
            <a:noAutofit/>
          </a:bodyPr>
          <a:lstStyle/>
          <a:p>
            <a:pPr algn="ctr"/>
            <a:r>
              <a:rPr lang="en" sz="2400" dirty="0">
                <a:solidFill>
                  <a:schemeClr val="dk2"/>
                </a:solidFill>
                <a:latin typeface="Calibri" panose="020F0502020204030204" pitchFamily="34" charset="0"/>
                <a:ea typeface="Roboto"/>
                <a:cs typeface="Calibri" panose="020F0502020204030204" pitchFamily="34" charset="0"/>
                <a:sym typeface="Roboto"/>
              </a:rPr>
              <a:t>Horizontally-Scaled</a:t>
            </a:r>
            <a:br>
              <a:rPr lang="en" sz="2400" dirty="0">
                <a:solidFill>
                  <a:schemeClr val="dk2"/>
                </a:solidFill>
                <a:latin typeface="Calibri" panose="020F0502020204030204" pitchFamily="34" charset="0"/>
                <a:ea typeface="Roboto"/>
                <a:cs typeface="Calibri" panose="020F0502020204030204" pitchFamily="34" charset="0"/>
                <a:sym typeface="Roboto"/>
              </a:rPr>
            </a:br>
            <a:r>
              <a:rPr lang="en" sz="1333" dirty="0">
                <a:solidFill>
                  <a:schemeClr val="dk2"/>
                </a:solidFill>
                <a:latin typeface="Calibri" panose="020F0502020204030204" pitchFamily="34" charset="0"/>
                <a:ea typeface="Roboto"/>
                <a:cs typeface="Calibri" panose="020F0502020204030204" pitchFamily="34" charset="0"/>
                <a:sym typeface="Roboto"/>
              </a:rPr>
              <a:t>(</a:t>
            </a:r>
            <a:r>
              <a:rPr lang="en-US" sz="1333" dirty="0">
                <a:solidFill>
                  <a:schemeClr val="dk2"/>
                </a:solidFill>
                <a:latin typeface="Calibri" panose="020F0502020204030204" pitchFamily="34" charset="0"/>
                <a:ea typeface="Roboto"/>
                <a:cs typeface="Calibri" panose="020F0502020204030204" pitchFamily="34" charset="0"/>
                <a:sym typeface="Roboto"/>
              </a:rPr>
              <a:t>castle and person</a:t>
            </a:r>
            <a:br>
              <a:rPr lang="en-US" sz="1333" dirty="0">
                <a:solidFill>
                  <a:schemeClr val="dk2"/>
                </a:solidFill>
                <a:latin typeface="Calibri" panose="020F0502020204030204" pitchFamily="34" charset="0"/>
                <a:ea typeface="Roboto"/>
                <a:cs typeface="Calibri" panose="020F0502020204030204" pitchFamily="34" charset="0"/>
                <a:sym typeface="Roboto"/>
              </a:rPr>
            </a:br>
            <a:r>
              <a:rPr lang="en-US" sz="1333" dirty="0">
                <a:solidFill>
                  <a:schemeClr val="dk2"/>
                </a:solidFill>
                <a:latin typeface="Calibri" panose="020F0502020204030204" pitchFamily="34" charset="0"/>
                <a:ea typeface="Roboto"/>
                <a:cs typeface="Calibri" panose="020F0502020204030204" pitchFamily="34" charset="0"/>
                <a:sym typeface="Roboto"/>
              </a:rPr>
              <a:t>are distorted)</a:t>
            </a:r>
            <a:endParaRPr sz="1600" dirty="0">
              <a:solidFill>
                <a:schemeClr val="dk2"/>
              </a:solidFill>
              <a:latin typeface="Calibri" panose="020F0502020204030204" pitchFamily="34" charset="0"/>
              <a:ea typeface="Roboto"/>
              <a:cs typeface="Calibri" panose="020F0502020204030204" pitchFamily="34" charset="0"/>
              <a:sym typeface="Roboto"/>
            </a:endParaRPr>
          </a:p>
        </p:txBody>
      </p:sp>
      <p:sp>
        <p:nvSpPr>
          <p:cNvPr id="822" name="Google Shape;822;p37"/>
          <p:cNvSpPr txBox="1"/>
          <p:nvPr/>
        </p:nvSpPr>
        <p:spPr>
          <a:xfrm>
            <a:off x="7839681" y="4789109"/>
            <a:ext cx="2757225" cy="872632"/>
          </a:xfrm>
          <a:prstGeom prst="rect">
            <a:avLst/>
          </a:prstGeom>
          <a:noFill/>
          <a:ln>
            <a:noFill/>
          </a:ln>
        </p:spPr>
        <p:txBody>
          <a:bodyPr spcFirstLastPara="1" wrap="square" lIns="91425" tIns="91425" rIns="91425" bIns="91425" anchor="ctr" anchorCtr="0">
            <a:noAutofit/>
          </a:bodyPr>
          <a:lstStyle/>
          <a:p>
            <a:pPr algn="ctr"/>
            <a:r>
              <a:rPr lang="en" sz="2400" dirty="0">
                <a:solidFill>
                  <a:schemeClr val="dk2"/>
                </a:solidFill>
                <a:latin typeface="Calibri" panose="020F0502020204030204" pitchFamily="34" charset="0"/>
                <a:ea typeface="Roboto"/>
                <a:cs typeface="Calibri" panose="020F0502020204030204" pitchFamily="34" charset="0"/>
                <a:sym typeface="Roboto"/>
              </a:rPr>
              <a:t>Seam-Carved</a:t>
            </a:r>
            <a:br>
              <a:rPr lang="en" sz="2400" dirty="0">
                <a:solidFill>
                  <a:schemeClr val="dk2"/>
                </a:solidFill>
                <a:latin typeface="Calibri" panose="020F0502020204030204" pitchFamily="34" charset="0"/>
                <a:ea typeface="Roboto"/>
                <a:cs typeface="Calibri" panose="020F0502020204030204" pitchFamily="34" charset="0"/>
                <a:sym typeface="Roboto"/>
              </a:rPr>
            </a:br>
            <a:r>
              <a:rPr lang="en" sz="1333" dirty="0">
                <a:solidFill>
                  <a:schemeClr val="dk2"/>
                </a:solidFill>
                <a:latin typeface="Calibri" panose="020F0502020204030204" pitchFamily="34" charset="0"/>
                <a:ea typeface="Roboto"/>
                <a:cs typeface="Calibri" panose="020F0502020204030204" pitchFamily="34" charset="0"/>
                <a:sym typeface="Roboto"/>
              </a:rPr>
              <a:t>(</a:t>
            </a:r>
            <a:r>
              <a:rPr lang="en-US" sz="1333" dirty="0">
                <a:solidFill>
                  <a:schemeClr val="dk2"/>
                </a:solidFill>
                <a:latin typeface="Calibri" panose="020F0502020204030204" pitchFamily="34" charset="0"/>
                <a:ea typeface="Roboto"/>
                <a:cs typeface="Calibri" panose="020F0502020204030204" pitchFamily="34" charset="0"/>
                <a:sym typeface="Roboto"/>
              </a:rPr>
              <a:t>castle and person are undistorted; “unimportant” sky removed instead)</a:t>
            </a:r>
            <a:endParaRPr sz="2400" dirty="0">
              <a:solidFill>
                <a:schemeClr val="dk2"/>
              </a:solidFill>
              <a:latin typeface="Calibri" panose="020F0502020204030204" pitchFamily="34" charset="0"/>
              <a:ea typeface="Roboto"/>
              <a:cs typeface="Calibri" panose="020F0502020204030204" pitchFamily="34" charset="0"/>
              <a:sym typeface="Roboto"/>
            </a:endParaRPr>
          </a:p>
        </p:txBody>
      </p:sp>
    </p:spTree>
    <p:extLst>
      <p:ext uri="{BB962C8B-B14F-4D97-AF65-F5344CB8AC3E}">
        <p14:creationId xmlns:p14="http://schemas.microsoft.com/office/powerpoint/2010/main" val="2773660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1: Ordering Dependencies</a:t>
            </a:r>
          </a:p>
        </p:txBody>
      </p:sp>
      <p:sp>
        <p:nvSpPr>
          <p:cNvPr id="3" name="Content Placeholder 2"/>
          <p:cNvSpPr>
            <a:spLocks noGrp="1"/>
          </p:cNvSpPr>
          <p:nvPr>
            <p:ph idx="1"/>
          </p:nvPr>
        </p:nvSpPr>
        <p:spPr>
          <a:xfrm>
            <a:off x="575240" y="1463857"/>
            <a:ext cx="11187258" cy="794711"/>
          </a:xfrm>
        </p:spPr>
        <p:txBody>
          <a:bodyPr/>
          <a:lstStyle/>
          <a:p>
            <a:r>
              <a:rPr lang="en-US" dirty="0"/>
              <a:t>Today’s (first) problem: Given a bunch of courses with prerequisites, find an order to take the courses in.</a:t>
            </a:r>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3</a:t>
            </a:fld>
            <a:endParaRPr lang="en-US"/>
          </a:p>
        </p:txBody>
      </p:sp>
      <p:sp>
        <p:nvSpPr>
          <p:cNvPr id="6" name="Rectangle 5"/>
          <p:cNvSpPr/>
          <p:nvPr/>
        </p:nvSpPr>
        <p:spPr>
          <a:xfrm>
            <a:off x="1793105" y="2956560"/>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Math 126</a:t>
            </a:r>
          </a:p>
        </p:txBody>
      </p:sp>
      <p:sp>
        <p:nvSpPr>
          <p:cNvPr id="7" name="Rectangle 6"/>
          <p:cNvSpPr/>
          <p:nvPr/>
        </p:nvSpPr>
        <p:spPr>
          <a:xfrm>
            <a:off x="1793105" y="3791712"/>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142</a:t>
            </a:r>
          </a:p>
        </p:txBody>
      </p:sp>
      <p:sp>
        <p:nvSpPr>
          <p:cNvPr id="8" name="Rectangle 7"/>
          <p:cNvSpPr/>
          <p:nvPr/>
        </p:nvSpPr>
        <p:spPr>
          <a:xfrm>
            <a:off x="3754203" y="3348981"/>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143</a:t>
            </a:r>
          </a:p>
        </p:txBody>
      </p:sp>
      <p:sp>
        <p:nvSpPr>
          <p:cNvPr id="9" name="Rectangle 8"/>
          <p:cNvSpPr/>
          <p:nvPr/>
        </p:nvSpPr>
        <p:spPr>
          <a:xfrm>
            <a:off x="5845932" y="4029365"/>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373</a:t>
            </a:r>
          </a:p>
        </p:txBody>
      </p:sp>
      <p:sp>
        <p:nvSpPr>
          <p:cNvPr id="10" name="Rectangle 9"/>
          <p:cNvSpPr/>
          <p:nvPr/>
        </p:nvSpPr>
        <p:spPr>
          <a:xfrm>
            <a:off x="5880554" y="2854066"/>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374</a:t>
            </a:r>
          </a:p>
        </p:txBody>
      </p:sp>
      <p:sp>
        <p:nvSpPr>
          <p:cNvPr id="11" name="Rectangle 10"/>
          <p:cNvSpPr/>
          <p:nvPr/>
        </p:nvSpPr>
        <p:spPr>
          <a:xfrm>
            <a:off x="8180392" y="4539918"/>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417</a:t>
            </a:r>
          </a:p>
        </p:txBody>
      </p:sp>
      <p:cxnSp>
        <p:nvCxnSpPr>
          <p:cNvPr id="13" name="Straight Arrow Connector 12"/>
          <p:cNvCxnSpPr>
            <a:stCxn id="6" idx="3"/>
            <a:endCxn id="8" idx="1"/>
          </p:cNvCxnSpPr>
          <p:nvPr/>
        </p:nvCxnSpPr>
        <p:spPr>
          <a:xfrm>
            <a:off x="3182993" y="3166872"/>
            <a:ext cx="571210" cy="39242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7" idx="3"/>
            <a:endCxn id="8" idx="1"/>
          </p:cNvCxnSpPr>
          <p:nvPr/>
        </p:nvCxnSpPr>
        <p:spPr>
          <a:xfrm flipV="1">
            <a:off x="3182993" y="3559293"/>
            <a:ext cx="571210" cy="44273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8" idx="3"/>
            <a:endCxn id="10" idx="1"/>
          </p:cNvCxnSpPr>
          <p:nvPr/>
        </p:nvCxnSpPr>
        <p:spPr>
          <a:xfrm flipV="1">
            <a:off x="5144091" y="3064378"/>
            <a:ext cx="736463" cy="49491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8" idx="3"/>
            <a:endCxn id="9" idx="1"/>
          </p:cNvCxnSpPr>
          <p:nvPr/>
        </p:nvCxnSpPr>
        <p:spPr>
          <a:xfrm>
            <a:off x="5144091" y="3559293"/>
            <a:ext cx="701841" cy="68038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9" idx="3"/>
            <a:endCxn id="11" idx="1"/>
          </p:cNvCxnSpPr>
          <p:nvPr/>
        </p:nvCxnSpPr>
        <p:spPr>
          <a:xfrm>
            <a:off x="7235820" y="4239677"/>
            <a:ext cx="944572" cy="510553"/>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09916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26"/>
        <p:cNvGrpSpPr/>
        <p:nvPr/>
      </p:nvGrpSpPr>
      <p:grpSpPr>
        <a:xfrm>
          <a:off x="0" y="0"/>
          <a:ext cx="0" cy="0"/>
          <a:chOff x="0" y="0"/>
          <a:chExt cx="0" cy="0"/>
        </a:xfrm>
      </p:grpSpPr>
      <p:sp>
        <p:nvSpPr>
          <p:cNvPr id="827" name="Google Shape;827;p38"/>
          <p:cNvSpPr txBox="1">
            <a:spLocks noGrp="1"/>
          </p:cNvSpPr>
          <p:nvPr>
            <p:ph type="sldNum" sz="quarter" idx="10"/>
          </p:nvPr>
        </p:nvSpPr>
        <p:spPr>
          <a:prstGeom prst="rect">
            <a:avLst/>
          </a:prstGeom>
        </p:spPr>
        <p:txBody>
          <a:bodyPr spcFirstLastPara="1" vert="horz" wrap="square" lIns="91425" tIns="91425" rIns="91425" bIns="91425" rtlCol="0" anchor="ctr" anchorCtr="0">
            <a:noAutofit/>
          </a:bodyPr>
          <a:lstStyle/>
          <a:p>
            <a:pPr algn="r"/>
            <a:fld id="{00000000-1234-1234-1234-123412341234}" type="slidenum">
              <a:rPr lang="en"/>
              <a:pPr algn="r"/>
              <a:t>30</a:t>
            </a:fld>
            <a:endParaRPr/>
          </a:p>
        </p:txBody>
      </p:sp>
      <p:pic>
        <p:nvPicPr>
          <p:cNvPr id="828" name="Google Shape;828;p38" descr="Shai Avidan, Ariel Shamir. Original and larger version used to live here  http://www.faculty.idc.ac.il/arik/IMRet-All.mov but has been deleted since.&#10;&#10;Update 2008.10.23 - This feature is now part of CS4. I haven't seen it in action myself yet, but the future is now :)" title="Image resize">
            <a:hlinkClick r:id="rId3"/>
          </p:cNvPr>
          <p:cNvPicPr preferRelativeResize="0"/>
          <p:nvPr/>
        </p:nvPicPr>
        <p:blipFill>
          <a:blip r:embed="rId4">
            <a:alphaModFix/>
          </a:blip>
          <a:stretch>
            <a:fillRect/>
          </a:stretch>
        </p:blipFill>
        <p:spPr>
          <a:xfrm>
            <a:off x="2667000" y="858389"/>
            <a:ext cx="6858000" cy="5141217"/>
          </a:xfrm>
          <a:prstGeom prst="rect">
            <a:avLst/>
          </a:prstGeom>
          <a:noFill/>
          <a:ln>
            <a:noFill/>
          </a:ln>
        </p:spPr>
      </p:pic>
      <p:sp>
        <p:nvSpPr>
          <p:cNvPr id="2" name="TextBox 1">
            <a:extLst>
              <a:ext uri="{FF2B5EF4-FFF2-40B4-BE49-F238E27FC236}">
                <a16:creationId xmlns:a16="http://schemas.microsoft.com/office/drawing/2014/main" id="{C9489030-1F9F-477F-A71C-48C14D393F4B}"/>
              </a:ext>
            </a:extLst>
          </p:cNvPr>
          <p:cNvSpPr txBox="1"/>
          <p:nvPr/>
        </p:nvSpPr>
        <p:spPr>
          <a:xfrm>
            <a:off x="2475297" y="6146450"/>
            <a:ext cx="7241405" cy="461665"/>
          </a:xfrm>
          <a:prstGeom prst="rect">
            <a:avLst/>
          </a:prstGeom>
          <a:noFill/>
        </p:spPr>
        <p:txBody>
          <a:bodyPr wrap="none" rtlCol="0">
            <a:spAutoFit/>
          </a:bodyPr>
          <a:lstStyle/>
          <a:p>
            <a:pPr algn="ctr"/>
            <a:r>
              <a:rPr lang="en-US" sz="2400" dirty="0">
                <a:latin typeface="Calibri" pitchFamily="34" charset="0"/>
              </a:rPr>
              <a:t>Demo: </a:t>
            </a:r>
            <a:r>
              <a:rPr lang="en-US" sz="2400" dirty="0">
                <a:hlinkClick r:id="rId5"/>
              </a:rPr>
              <a:t>https://www.youtube.com/watch?v=vIFCV2spKtg</a:t>
            </a:r>
            <a:endParaRPr lang="en-US" sz="2400" dirty="0"/>
          </a:p>
        </p:txBody>
      </p:sp>
    </p:spTree>
    <p:extLst>
      <p:ext uri="{BB962C8B-B14F-4D97-AF65-F5344CB8AC3E}">
        <p14:creationId xmlns:p14="http://schemas.microsoft.com/office/powerpoint/2010/main" val="14787394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32"/>
        <p:cNvGrpSpPr/>
        <p:nvPr/>
      </p:nvGrpSpPr>
      <p:grpSpPr>
        <a:xfrm>
          <a:off x="0" y="0"/>
          <a:ext cx="0" cy="0"/>
          <a:chOff x="0" y="0"/>
          <a:chExt cx="0" cy="0"/>
        </a:xfrm>
      </p:grpSpPr>
      <p:sp>
        <p:nvSpPr>
          <p:cNvPr id="833" name="Google Shape;833;p39"/>
          <p:cNvSpPr txBox="1">
            <a:spLocks noGrp="1"/>
          </p:cNvSpPr>
          <p:nvPr>
            <p:ph type="title"/>
          </p:nvPr>
        </p:nvSpPr>
        <p:spPr>
          <a:prstGeom prst="rect">
            <a:avLst/>
          </a:prstGeom>
        </p:spPr>
        <p:txBody>
          <a:bodyPr spcFirstLastPara="1" vert="horz" wrap="square" lIns="91425" tIns="91425" rIns="91425" bIns="91425" numCol="1" rtlCol="0" anchor="t" anchorCtr="0" compatLnSpc="1">
            <a:prstTxWarp prst="textNoShape">
              <a:avLst/>
            </a:prstTxWarp>
            <a:noAutofit/>
          </a:bodyPr>
          <a:lstStyle/>
          <a:p>
            <a:r>
              <a:rPr lang="en-US" dirty="0"/>
              <a:t>Seam Carving </a:t>
            </a:r>
            <a:r>
              <a:rPr lang="en" dirty="0"/>
              <a:t>Reduc</a:t>
            </a:r>
            <a:r>
              <a:rPr lang="en-US" dirty="0"/>
              <a:t>es</a:t>
            </a:r>
            <a:r>
              <a:rPr lang="en" dirty="0"/>
              <a:t> to </a:t>
            </a:r>
            <a:r>
              <a:rPr lang="en-US" dirty="0"/>
              <a:t>Dijkstra’s algorithm</a:t>
            </a:r>
            <a:endParaRPr dirty="0"/>
          </a:p>
        </p:txBody>
      </p:sp>
      <p:sp>
        <p:nvSpPr>
          <p:cNvPr id="834" name="Google Shape;834;p39"/>
          <p:cNvSpPr txBox="1">
            <a:spLocks noGrp="1"/>
          </p:cNvSpPr>
          <p:nvPr>
            <p:ph idx="1"/>
          </p:nvPr>
        </p:nvSpPr>
        <p:spPr>
          <a:xfrm>
            <a:off x="1881017" y="1109828"/>
            <a:ext cx="4587048" cy="5599977"/>
          </a:xfrm>
          <a:prstGeom prst="rect">
            <a:avLst/>
          </a:prstGeom>
        </p:spPr>
        <p:txBody>
          <a:bodyPr spcFirstLastPara="1" vert="horz" wrap="square" lIns="91425" tIns="91425" rIns="91425" bIns="91425" numCol="1" rtlCol="0" anchor="t" anchorCtr="0" compatLnSpc="1">
            <a:prstTxWarp prst="textNoShape">
              <a:avLst/>
            </a:prstTxWarp>
            <a:noAutofit/>
          </a:bodyPr>
          <a:lstStyle/>
          <a:p>
            <a:pPr marL="457189" indent="-457189">
              <a:buFont typeface="+mj-lt"/>
              <a:buAutoNum type="arabicPeriod"/>
            </a:pPr>
            <a:r>
              <a:rPr lang="en-US" sz="1867" i="1" dirty="0"/>
              <a:t>Transform the input so that it can be solved by the standard algorithm</a:t>
            </a:r>
          </a:p>
          <a:p>
            <a:pPr marL="686927" lvl="1" indent="-457189"/>
            <a:r>
              <a:rPr lang="en-US" sz="1600" dirty="0"/>
              <a:t>Formulate the image as a graph</a:t>
            </a:r>
          </a:p>
          <a:p>
            <a:pPr marL="885803" lvl="2" indent="-457189"/>
            <a:r>
              <a:rPr lang="en-US" sz="1600" b="1" dirty="0">
                <a:solidFill>
                  <a:schemeClr val="accent2">
                    <a:lumMod val="60000"/>
                    <a:lumOff val="40000"/>
                  </a:schemeClr>
                </a:solidFill>
              </a:rPr>
              <a:t>Vertices</a:t>
            </a:r>
            <a:r>
              <a:rPr lang="en-US" sz="1600" dirty="0"/>
              <a:t>: pixel in the image</a:t>
            </a:r>
          </a:p>
          <a:p>
            <a:pPr marL="885803" lvl="2" indent="-457189"/>
            <a:r>
              <a:rPr lang="en-US" sz="1600" b="1" dirty="0">
                <a:solidFill>
                  <a:schemeClr val="accent2">
                    <a:lumMod val="60000"/>
                    <a:lumOff val="40000"/>
                  </a:schemeClr>
                </a:solidFill>
              </a:rPr>
              <a:t>Edges</a:t>
            </a:r>
            <a:r>
              <a:rPr lang="en-US" sz="1600" dirty="0"/>
              <a:t>: connects a pixel to its 3 downward neighbors</a:t>
            </a:r>
          </a:p>
          <a:p>
            <a:pPr marL="885803" lvl="2" indent="-457189"/>
            <a:r>
              <a:rPr lang="en-US" sz="1600" b="1" dirty="0">
                <a:solidFill>
                  <a:schemeClr val="accent2">
                    <a:lumMod val="60000"/>
                    <a:lumOff val="40000"/>
                  </a:schemeClr>
                </a:solidFill>
              </a:rPr>
              <a:t>Edge Weights</a:t>
            </a:r>
            <a:r>
              <a:rPr lang="en-US" sz="1600" dirty="0"/>
              <a:t>: the “energy” (visual difference) between adjacent pixels</a:t>
            </a:r>
            <a:br>
              <a:rPr lang="en-US" sz="1600" dirty="0"/>
            </a:br>
            <a:endParaRPr lang="en-US" sz="1600" dirty="0"/>
          </a:p>
          <a:p>
            <a:pPr marL="457189" indent="-457189">
              <a:buFont typeface="+mj-lt"/>
              <a:buAutoNum type="arabicPeriod"/>
            </a:pPr>
            <a:r>
              <a:rPr lang="en-US" sz="1867" i="1" dirty="0"/>
              <a:t>Run the standard algorithm as-is on the transformed input</a:t>
            </a:r>
          </a:p>
          <a:p>
            <a:pPr marL="686927" lvl="1" indent="-457189"/>
            <a:r>
              <a:rPr lang="en-US" sz="1600" dirty="0"/>
              <a:t>Run Dijkstra’s algorithm to find the shortest path (sum of weights) from top row to bottom row</a:t>
            </a:r>
            <a:br>
              <a:rPr lang="en-US" sz="1600" dirty="0"/>
            </a:br>
            <a:endParaRPr lang="en-US" sz="1600" dirty="0"/>
          </a:p>
          <a:p>
            <a:pPr marL="457189" indent="-457189">
              <a:buFont typeface="+mj-lt"/>
              <a:buAutoNum type="arabicPeriod"/>
            </a:pPr>
            <a:r>
              <a:rPr lang="en-US" sz="1867" i="1" dirty="0"/>
              <a:t>Transform the output of the algorithm to solve the original problem</a:t>
            </a:r>
            <a:endParaRPr lang="en-US" sz="1867" dirty="0"/>
          </a:p>
          <a:p>
            <a:pPr marL="686927" lvl="1" indent="-457189"/>
            <a:r>
              <a:rPr lang="en-US" sz="1867" dirty="0"/>
              <a:t>Interpret the path as a removable “seam” of unimportant pixels</a:t>
            </a:r>
            <a:endParaRPr sz="1867" dirty="0"/>
          </a:p>
        </p:txBody>
      </p:sp>
      <p:sp>
        <p:nvSpPr>
          <p:cNvPr id="835" name="Google Shape;835;p39"/>
          <p:cNvSpPr txBox="1">
            <a:spLocks noGrp="1"/>
          </p:cNvSpPr>
          <p:nvPr>
            <p:ph type="sldNum" sz="quarter" idx="10"/>
          </p:nvPr>
        </p:nvSpPr>
        <p:spPr>
          <a:prstGeom prst="rect">
            <a:avLst/>
          </a:prstGeom>
        </p:spPr>
        <p:txBody>
          <a:bodyPr spcFirstLastPara="1" vert="horz" wrap="square" lIns="91425" tIns="91425" rIns="91425" bIns="91425" rtlCol="0" anchor="ctr" anchorCtr="0">
            <a:noAutofit/>
          </a:bodyPr>
          <a:lstStyle/>
          <a:p>
            <a:pPr algn="r"/>
            <a:fld id="{00000000-1234-1234-1234-123412341234}" type="slidenum">
              <a:rPr lang="en"/>
              <a:pPr algn="r"/>
              <a:t>31</a:t>
            </a:fld>
            <a:endParaRPr/>
          </a:p>
        </p:txBody>
      </p:sp>
      <p:pic>
        <p:nvPicPr>
          <p:cNvPr id="836" name="Google Shape;836;p39"/>
          <p:cNvPicPr preferRelativeResize="0"/>
          <p:nvPr/>
        </p:nvPicPr>
        <p:blipFill>
          <a:blip r:embed="rId3">
            <a:alphaModFix/>
          </a:blip>
          <a:stretch>
            <a:fillRect/>
          </a:stretch>
        </p:blipFill>
        <p:spPr>
          <a:xfrm>
            <a:off x="6705602" y="1852600"/>
            <a:ext cx="3657599" cy="3230881"/>
          </a:xfrm>
          <a:prstGeom prst="rect">
            <a:avLst/>
          </a:prstGeom>
          <a:noFill/>
          <a:ln>
            <a:noFill/>
          </a:ln>
        </p:spPr>
      </p:pic>
      <p:sp>
        <p:nvSpPr>
          <p:cNvPr id="837" name="Google Shape;837;p39"/>
          <p:cNvSpPr txBox="1"/>
          <p:nvPr/>
        </p:nvSpPr>
        <p:spPr>
          <a:xfrm>
            <a:off x="1524000" y="5083479"/>
            <a:ext cx="8839200" cy="255775"/>
          </a:xfrm>
          <a:prstGeom prst="rect">
            <a:avLst/>
          </a:prstGeom>
          <a:noFill/>
          <a:ln>
            <a:noFill/>
          </a:ln>
        </p:spPr>
        <p:txBody>
          <a:bodyPr spcFirstLastPara="1" wrap="square" lIns="45700" tIns="45700" rIns="45700" bIns="45700" anchor="t" anchorCtr="0">
            <a:noAutofit/>
          </a:bodyPr>
          <a:lstStyle/>
          <a:p>
            <a:pPr algn="r"/>
            <a:r>
              <a:rPr lang="en" sz="800" dirty="0">
                <a:solidFill>
                  <a:schemeClr val="dk2"/>
                </a:solidFill>
                <a:latin typeface="Calibri" panose="020F0502020204030204" pitchFamily="34" charset="0"/>
                <a:ea typeface="Roboto Light"/>
                <a:cs typeface="Calibri" panose="020F0502020204030204" pitchFamily="34" charset="0"/>
                <a:sym typeface="Roboto Light"/>
              </a:rPr>
              <a:t>Shortest Paths (Robert Sedgewick, Kevin Wayne/Princeton)</a:t>
            </a:r>
            <a:endParaRPr sz="800" dirty="0">
              <a:solidFill>
                <a:schemeClr val="dk2"/>
              </a:solidFill>
              <a:latin typeface="Calibri" panose="020F0502020204030204" pitchFamily="34" charset="0"/>
              <a:ea typeface="Roboto Light"/>
              <a:cs typeface="Calibri" panose="020F0502020204030204" pitchFamily="34" charset="0"/>
              <a:sym typeface="Roboto Light"/>
            </a:endParaRPr>
          </a:p>
        </p:txBody>
      </p:sp>
    </p:spTree>
    <p:extLst>
      <p:ext uri="{BB962C8B-B14F-4D97-AF65-F5344CB8AC3E}">
        <p14:creationId xmlns:p14="http://schemas.microsoft.com/office/powerpoint/2010/main" val="11149520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32"/>
        <p:cNvGrpSpPr/>
        <p:nvPr/>
      </p:nvGrpSpPr>
      <p:grpSpPr>
        <a:xfrm>
          <a:off x="0" y="0"/>
          <a:ext cx="0" cy="0"/>
          <a:chOff x="0" y="0"/>
          <a:chExt cx="0" cy="0"/>
        </a:xfrm>
      </p:grpSpPr>
      <p:sp>
        <p:nvSpPr>
          <p:cNvPr id="833" name="Google Shape;833;p39"/>
          <p:cNvSpPr txBox="1">
            <a:spLocks noGrp="1"/>
          </p:cNvSpPr>
          <p:nvPr>
            <p:ph type="title"/>
          </p:nvPr>
        </p:nvSpPr>
        <p:spPr>
          <a:prstGeom prst="rect">
            <a:avLst/>
          </a:prstGeom>
        </p:spPr>
        <p:txBody>
          <a:bodyPr spcFirstLastPara="1" vert="horz" wrap="square" lIns="91425" tIns="91425" rIns="91425" bIns="91425" numCol="1" rtlCol="0" anchor="t" anchorCtr="0" compatLnSpc="1">
            <a:prstTxWarp prst="textNoShape">
              <a:avLst/>
            </a:prstTxWarp>
            <a:noAutofit/>
          </a:bodyPr>
          <a:lstStyle/>
          <a:p>
            <a:r>
              <a:rPr lang="en-US" dirty="0"/>
              <a:t>Formal Problem Statement</a:t>
            </a:r>
            <a:endParaRPr dirty="0"/>
          </a:p>
        </p:txBody>
      </p:sp>
      <p:sp>
        <p:nvSpPr>
          <p:cNvPr id="834" name="Google Shape;834;p39"/>
          <p:cNvSpPr txBox="1">
            <a:spLocks noGrp="1"/>
          </p:cNvSpPr>
          <p:nvPr>
            <p:ph idx="1"/>
          </p:nvPr>
        </p:nvSpPr>
        <p:spPr>
          <a:xfrm>
            <a:off x="1881017" y="1109828"/>
            <a:ext cx="4587048" cy="5599977"/>
          </a:xfrm>
          <a:prstGeom prst="rect">
            <a:avLst/>
          </a:prstGeom>
        </p:spPr>
        <p:txBody>
          <a:bodyPr spcFirstLastPara="1" vert="horz" wrap="square" lIns="91425" tIns="91425" rIns="91425" bIns="91425" numCol="1" rtlCol="0" anchor="t" anchorCtr="0" compatLnSpc="1">
            <a:prstTxWarp prst="textNoShape">
              <a:avLst/>
            </a:prstTxWarp>
            <a:noAutofit/>
          </a:bodyPr>
          <a:lstStyle/>
          <a:p>
            <a:r>
              <a:rPr lang="en-US" sz="1867" dirty="0"/>
              <a:t>Using </a:t>
            </a:r>
            <a:r>
              <a:rPr lang="en-US" sz="1867" dirty="0" err="1"/>
              <a:t>DijkstraShortestPathFinder</a:t>
            </a:r>
            <a:r>
              <a:rPr lang="en-US" sz="1867" dirty="0"/>
              <a:t>, find the seam from any top vertex to any bottom vertex</a:t>
            </a:r>
            <a:br>
              <a:rPr lang="en-US" sz="1867" dirty="0"/>
            </a:br>
            <a:endParaRPr lang="en-US" sz="1867" dirty="0"/>
          </a:p>
          <a:p>
            <a:r>
              <a:rPr lang="en-US" sz="1867" dirty="0"/>
              <a:t>Given a graph with positive edge weights and two distinguished subsets of vertices S and T, find a shortest path from any vertex in S to any vertex in T</a:t>
            </a:r>
            <a:br>
              <a:rPr lang="en-US" sz="1867" dirty="0"/>
            </a:br>
            <a:endParaRPr lang="en-US" sz="1867" dirty="0"/>
          </a:p>
        </p:txBody>
      </p:sp>
      <p:sp>
        <p:nvSpPr>
          <p:cNvPr id="835" name="Google Shape;835;p39"/>
          <p:cNvSpPr txBox="1">
            <a:spLocks noGrp="1"/>
          </p:cNvSpPr>
          <p:nvPr>
            <p:ph type="sldNum" sz="quarter" idx="10"/>
          </p:nvPr>
        </p:nvSpPr>
        <p:spPr>
          <a:prstGeom prst="rect">
            <a:avLst/>
          </a:prstGeom>
        </p:spPr>
        <p:txBody>
          <a:bodyPr spcFirstLastPara="1" vert="horz" wrap="square" lIns="91425" tIns="91425" rIns="91425" bIns="91425" rtlCol="0" anchor="ctr" anchorCtr="0">
            <a:noAutofit/>
          </a:bodyPr>
          <a:lstStyle/>
          <a:p>
            <a:pPr algn="r"/>
            <a:fld id="{00000000-1234-1234-1234-123412341234}" type="slidenum">
              <a:rPr lang="en"/>
              <a:pPr algn="r"/>
              <a:t>32</a:t>
            </a:fld>
            <a:endParaRPr/>
          </a:p>
        </p:txBody>
      </p:sp>
      <p:sp>
        <p:nvSpPr>
          <p:cNvPr id="837" name="Google Shape;837;p39"/>
          <p:cNvSpPr txBox="1"/>
          <p:nvPr/>
        </p:nvSpPr>
        <p:spPr>
          <a:xfrm>
            <a:off x="1724700" y="5079190"/>
            <a:ext cx="8839200" cy="255775"/>
          </a:xfrm>
          <a:prstGeom prst="rect">
            <a:avLst/>
          </a:prstGeom>
          <a:noFill/>
          <a:ln>
            <a:noFill/>
          </a:ln>
        </p:spPr>
        <p:txBody>
          <a:bodyPr spcFirstLastPara="1" wrap="square" lIns="45700" tIns="45700" rIns="45700" bIns="45700" anchor="t" anchorCtr="0">
            <a:noAutofit/>
          </a:bodyPr>
          <a:lstStyle/>
          <a:p>
            <a:pPr algn="r"/>
            <a:r>
              <a:rPr lang="en" sz="800" dirty="0">
                <a:solidFill>
                  <a:schemeClr val="dk2"/>
                </a:solidFill>
                <a:latin typeface="Calibri" panose="020F0502020204030204" pitchFamily="34" charset="0"/>
                <a:ea typeface="Roboto Light"/>
                <a:cs typeface="Calibri" panose="020F0502020204030204" pitchFamily="34" charset="0"/>
                <a:sym typeface="Roboto Light"/>
              </a:rPr>
              <a:t>Shortest Paths (Robert Sedgewick, Kevin Wayne/Princeton)</a:t>
            </a:r>
            <a:endParaRPr sz="800" dirty="0">
              <a:solidFill>
                <a:schemeClr val="dk2"/>
              </a:solidFill>
              <a:latin typeface="Calibri" panose="020F0502020204030204" pitchFamily="34" charset="0"/>
              <a:ea typeface="Roboto Light"/>
              <a:cs typeface="Calibri" panose="020F0502020204030204" pitchFamily="34" charset="0"/>
              <a:sym typeface="Roboto Light"/>
            </a:endParaRPr>
          </a:p>
        </p:txBody>
      </p:sp>
      <p:grpSp>
        <p:nvGrpSpPr>
          <p:cNvPr id="8" name="Group 7">
            <a:extLst>
              <a:ext uri="{FF2B5EF4-FFF2-40B4-BE49-F238E27FC236}">
                <a16:creationId xmlns:a16="http://schemas.microsoft.com/office/drawing/2014/main" id="{EECC3B4D-D295-4038-A64F-BEC43F6646AB}"/>
              </a:ext>
            </a:extLst>
          </p:cNvPr>
          <p:cNvGrpSpPr/>
          <p:nvPr/>
        </p:nvGrpSpPr>
        <p:grpSpPr>
          <a:xfrm>
            <a:off x="6468065" y="1813559"/>
            <a:ext cx="4095912" cy="3230883"/>
            <a:chOff x="3282460" y="1391081"/>
            <a:chExt cx="3071934" cy="2423162"/>
          </a:xfrm>
        </p:grpSpPr>
        <p:pic>
          <p:nvPicPr>
            <p:cNvPr id="9" name="Google Shape;845;p40">
              <a:extLst>
                <a:ext uri="{FF2B5EF4-FFF2-40B4-BE49-F238E27FC236}">
                  <a16:creationId xmlns:a16="http://schemas.microsoft.com/office/drawing/2014/main" id="{D4FE7AB5-4E78-4212-AB73-21031CC685A8}"/>
                </a:ext>
              </a:extLst>
            </p:cNvPr>
            <p:cNvPicPr preferRelativeResize="0"/>
            <p:nvPr/>
          </p:nvPicPr>
          <p:blipFill>
            <a:blip r:embed="rId3">
              <a:alphaModFix amt="50000"/>
            </a:blip>
            <a:stretch>
              <a:fillRect/>
            </a:stretch>
          </p:blipFill>
          <p:spPr>
            <a:xfrm>
              <a:off x="3611137" y="1391082"/>
              <a:ext cx="2743199" cy="2423161"/>
            </a:xfrm>
            <a:prstGeom prst="rect">
              <a:avLst/>
            </a:prstGeom>
            <a:noFill/>
            <a:ln>
              <a:noFill/>
            </a:ln>
          </p:spPr>
        </p:pic>
        <p:sp>
          <p:nvSpPr>
            <p:cNvPr id="10" name="Google Shape;848;p40">
              <a:extLst>
                <a:ext uri="{FF2B5EF4-FFF2-40B4-BE49-F238E27FC236}">
                  <a16:creationId xmlns:a16="http://schemas.microsoft.com/office/drawing/2014/main" id="{65B8022A-7E72-4B35-BE52-9E2EACB2FE65}"/>
                </a:ext>
              </a:extLst>
            </p:cNvPr>
            <p:cNvSpPr/>
            <p:nvPr/>
          </p:nvSpPr>
          <p:spPr>
            <a:xfrm>
              <a:off x="3611194" y="1391081"/>
              <a:ext cx="2743200" cy="250650"/>
            </a:xfrm>
            <a:prstGeom prst="roundRect">
              <a:avLst>
                <a:gd name="adj" fmla="val 50000"/>
              </a:avLst>
            </a:prstGeom>
            <a:noFill/>
            <a:ln w="38100" cap="flat" cmpd="sng">
              <a:solidFill>
                <a:schemeClr val="accent2">
                  <a:lumMod val="75000"/>
                </a:schemeClr>
              </a:solidFill>
              <a:prstDash val="solid"/>
              <a:round/>
              <a:headEnd type="none" w="sm" len="sm"/>
              <a:tailEnd type="none" w="sm" len="sm"/>
            </a:ln>
          </p:spPr>
          <p:txBody>
            <a:bodyPr spcFirstLastPara="1" wrap="square" lIns="91425" tIns="91425" rIns="91425" bIns="91425" anchor="ctr" anchorCtr="0">
              <a:noAutofit/>
            </a:bodyPr>
            <a:lstStyle/>
            <a:p>
              <a:endParaRPr sz="1400"/>
            </a:p>
          </p:txBody>
        </p:sp>
        <p:sp>
          <p:nvSpPr>
            <p:cNvPr id="11" name="Google Shape;849;p40">
              <a:extLst>
                <a:ext uri="{FF2B5EF4-FFF2-40B4-BE49-F238E27FC236}">
                  <a16:creationId xmlns:a16="http://schemas.microsoft.com/office/drawing/2014/main" id="{5DB9223C-31B7-48C4-87B4-2DEF312300A0}"/>
                </a:ext>
              </a:extLst>
            </p:cNvPr>
            <p:cNvSpPr/>
            <p:nvPr/>
          </p:nvSpPr>
          <p:spPr>
            <a:xfrm>
              <a:off x="3611138" y="3563588"/>
              <a:ext cx="2743200" cy="250650"/>
            </a:xfrm>
            <a:prstGeom prst="roundRect">
              <a:avLst>
                <a:gd name="adj" fmla="val 50000"/>
              </a:avLst>
            </a:prstGeom>
            <a:noFill/>
            <a:ln w="38100" cap="flat" cmpd="sng">
              <a:solidFill>
                <a:schemeClr val="accent2">
                  <a:lumMod val="75000"/>
                </a:schemeClr>
              </a:solidFill>
              <a:prstDash val="solid"/>
              <a:round/>
              <a:headEnd type="none" w="sm" len="sm"/>
              <a:tailEnd type="none" w="sm" len="sm"/>
            </a:ln>
          </p:spPr>
          <p:txBody>
            <a:bodyPr spcFirstLastPara="1" wrap="square" lIns="91425" tIns="91425" rIns="91425" bIns="91425" anchor="ctr" anchorCtr="0">
              <a:noAutofit/>
            </a:bodyPr>
            <a:lstStyle/>
            <a:p>
              <a:endParaRPr sz="1400"/>
            </a:p>
          </p:txBody>
        </p:sp>
        <p:sp>
          <p:nvSpPr>
            <p:cNvPr id="12" name="Google Shape;850;p40">
              <a:extLst>
                <a:ext uri="{FF2B5EF4-FFF2-40B4-BE49-F238E27FC236}">
                  <a16:creationId xmlns:a16="http://schemas.microsoft.com/office/drawing/2014/main" id="{01A848E0-E2A6-4421-B7D8-3233AE178CE2}"/>
                </a:ext>
              </a:extLst>
            </p:cNvPr>
            <p:cNvSpPr/>
            <p:nvPr/>
          </p:nvSpPr>
          <p:spPr>
            <a:xfrm>
              <a:off x="3282469" y="1444372"/>
              <a:ext cx="274275" cy="274275"/>
            </a:xfrm>
            <a:prstGeom prst="wedgeRoundRectCallout">
              <a:avLst>
                <a:gd name="adj1" fmla="val 58559"/>
                <a:gd name="adj2" fmla="val -23305"/>
                <a:gd name="adj3" fmla="val 0"/>
              </a:avLst>
            </a:prstGeom>
            <a:solidFill>
              <a:schemeClr val="accent2">
                <a:lumMod val="20000"/>
                <a:lumOff val="80000"/>
              </a:schemeClr>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algn="ctr"/>
              <a:r>
                <a:rPr lang="en" sz="1600" b="1" dirty="0">
                  <a:latin typeface="Roboto"/>
                  <a:ea typeface="Roboto"/>
                  <a:cs typeface="Roboto"/>
                  <a:sym typeface="Roboto"/>
                </a:rPr>
                <a:t>S</a:t>
              </a:r>
              <a:endParaRPr sz="1600" b="1" dirty="0">
                <a:latin typeface="Roboto"/>
                <a:ea typeface="Roboto"/>
                <a:cs typeface="Roboto"/>
                <a:sym typeface="Roboto"/>
              </a:endParaRPr>
            </a:p>
          </p:txBody>
        </p:sp>
        <p:sp>
          <p:nvSpPr>
            <p:cNvPr id="13" name="Google Shape;851;p40">
              <a:extLst>
                <a:ext uri="{FF2B5EF4-FFF2-40B4-BE49-F238E27FC236}">
                  <a16:creationId xmlns:a16="http://schemas.microsoft.com/office/drawing/2014/main" id="{9B85F42F-B912-4EB3-8A7F-79C5D7847E1F}"/>
                </a:ext>
              </a:extLst>
            </p:cNvPr>
            <p:cNvSpPr/>
            <p:nvPr/>
          </p:nvSpPr>
          <p:spPr>
            <a:xfrm>
              <a:off x="3282460" y="3494719"/>
              <a:ext cx="274275" cy="274275"/>
            </a:xfrm>
            <a:prstGeom prst="wedgeRoundRectCallout">
              <a:avLst>
                <a:gd name="adj1" fmla="val 59427"/>
                <a:gd name="adj2" fmla="val 21090"/>
                <a:gd name="adj3" fmla="val 0"/>
              </a:avLst>
            </a:prstGeom>
            <a:solidFill>
              <a:schemeClr val="accent2">
                <a:lumMod val="20000"/>
                <a:lumOff val="80000"/>
              </a:schemeClr>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algn="ctr"/>
              <a:r>
                <a:rPr lang="en" sz="1600" b="1" dirty="0">
                  <a:latin typeface="Roboto"/>
                  <a:ea typeface="Roboto"/>
                  <a:cs typeface="Roboto"/>
                  <a:sym typeface="Roboto"/>
                </a:rPr>
                <a:t>T</a:t>
              </a:r>
              <a:endParaRPr sz="1600" b="1" dirty="0">
                <a:latin typeface="Roboto"/>
                <a:ea typeface="Roboto"/>
                <a:cs typeface="Roboto"/>
                <a:sym typeface="Roboto"/>
              </a:endParaRPr>
            </a:p>
          </p:txBody>
        </p:sp>
      </p:grpSp>
    </p:spTree>
    <p:extLst>
      <p:ext uri="{BB962C8B-B14F-4D97-AF65-F5344CB8AC3E}">
        <p14:creationId xmlns:p14="http://schemas.microsoft.com/office/powerpoint/2010/main" val="26583978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32"/>
        <p:cNvGrpSpPr/>
        <p:nvPr/>
      </p:nvGrpSpPr>
      <p:grpSpPr>
        <a:xfrm>
          <a:off x="0" y="0"/>
          <a:ext cx="0" cy="0"/>
          <a:chOff x="0" y="0"/>
          <a:chExt cx="0" cy="0"/>
        </a:xfrm>
      </p:grpSpPr>
      <p:sp>
        <p:nvSpPr>
          <p:cNvPr id="833" name="Google Shape;833;p39"/>
          <p:cNvSpPr txBox="1">
            <a:spLocks noGrp="1"/>
          </p:cNvSpPr>
          <p:nvPr>
            <p:ph type="title"/>
          </p:nvPr>
        </p:nvSpPr>
        <p:spPr>
          <a:prstGeom prst="rect">
            <a:avLst/>
          </a:prstGeom>
        </p:spPr>
        <p:txBody>
          <a:bodyPr spcFirstLastPara="1" vert="horz" wrap="square" lIns="91425" tIns="91425" rIns="91425" bIns="91425" numCol="1" rtlCol="0" anchor="t" anchorCtr="0" compatLnSpc="1">
            <a:prstTxWarp prst="textNoShape">
              <a:avLst/>
            </a:prstTxWarp>
            <a:noAutofit/>
          </a:bodyPr>
          <a:lstStyle/>
          <a:p>
            <a:r>
              <a:rPr lang="en-US" dirty="0"/>
              <a:t>An Incomplete Reduction</a:t>
            </a:r>
            <a:endParaRPr dirty="0"/>
          </a:p>
        </p:txBody>
      </p:sp>
      <p:sp>
        <p:nvSpPr>
          <p:cNvPr id="834" name="Google Shape;834;p39"/>
          <p:cNvSpPr txBox="1">
            <a:spLocks noGrp="1"/>
          </p:cNvSpPr>
          <p:nvPr>
            <p:ph idx="1"/>
          </p:nvPr>
        </p:nvSpPr>
        <p:spPr>
          <a:xfrm>
            <a:off x="1881017" y="1109828"/>
            <a:ext cx="4587048" cy="5599977"/>
          </a:xfrm>
          <a:prstGeom prst="rect">
            <a:avLst/>
          </a:prstGeom>
        </p:spPr>
        <p:txBody>
          <a:bodyPr spcFirstLastPara="1" vert="horz" wrap="square" lIns="91425" tIns="91425" rIns="91425" bIns="91425" numCol="1" rtlCol="0" anchor="t" anchorCtr="0" compatLnSpc="1">
            <a:prstTxWarp prst="textNoShape">
              <a:avLst/>
            </a:prstTxWarp>
            <a:noAutofit/>
          </a:bodyPr>
          <a:lstStyle/>
          <a:p>
            <a:pPr>
              <a:spcBef>
                <a:spcPts val="800"/>
              </a:spcBef>
            </a:pPr>
            <a:r>
              <a:rPr lang="en-US" dirty="0" err="1"/>
              <a:t>DijkstraShortestPathFinder</a:t>
            </a:r>
            <a:r>
              <a:rPr lang="en-US" dirty="0"/>
              <a:t> starts with a single vertex S and ends with a single vertex T</a:t>
            </a:r>
          </a:p>
          <a:p>
            <a:pPr lvl="1">
              <a:spcBef>
                <a:spcPts val="800"/>
              </a:spcBef>
            </a:pPr>
            <a:r>
              <a:rPr lang="en-US" dirty="0"/>
              <a:t>This problem specifies </a:t>
            </a:r>
            <a:r>
              <a:rPr lang="en-US" i="1" dirty="0"/>
              <a:t>sets of vertices</a:t>
            </a:r>
            <a:r>
              <a:rPr lang="en-US" dirty="0"/>
              <a:t> for the start and end</a:t>
            </a:r>
            <a:br>
              <a:rPr lang="en-US" dirty="0"/>
            </a:br>
            <a:endParaRPr lang="en-US" dirty="0"/>
          </a:p>
          <a:p>
            <a:pPr>
              <a:spcBef>
                <a:spcPts val="800"/>
              </a:spcBef>
            </a:pPr>
            <a:r>
              <a:rPr lang="en-US" b="1" dirty="0">
                <a:solidFill>
                  <a:schemeClr val="accent2">
                    <a:lumMod val="60000"/>
                    <a:lumOff val="40000"/>
                  </a:schemeClr>
                </a:solidFill>
              </a:rPr>
              <a:t>Your turn</a:t>
            </a:r>
            <a:r>
              <a:rPr lang="en-US" dirty="0"/>
              <a:t>: brainstorm how to transform this graph into something Dijkstra’s knows how to operate on</a:t>
            </a:r>
          </a:p>
        </p:txBody>
      </p:sp>
      <p:sp>
        <p:nvSpPr>
          <p:cNvPr id="835" name="Google Shape;835;p39"/>
          <p:cNvSpPr txBox="1">
            <a:spLocks noGrp="1"/>
          </p:cNvSpPr>
          <p:nvPr>
            <p:ph type="sldNum" sz="quarter" idx="10"/>
          </p:nvPr>
        </p:nvSpPr>
        <p:spPr>
          <a:prstGeom prst="rect">
            <a:avLst/>
          </a:prstGeom>
        </p:spPr>
        <p:txBody>
          <a:bodyPr spcFirstLastPara="1" vert="horz" wrap="square" lIns="91425" tIns="91425" rIns="91425" bIns="91425" rtlCol="0" anchor="ctr" anchorCtr="0">
            <a:noAutofit/>
          </a:bodyPr>
          <a:lstStyle/>
          <a:p>
            <a:pPr algn="r"/>
            <a:fld id="{00000000-1234-1234-1234-123412341234}" type="slidenum">
              <a:rPr lang="en"/>
              <a:pPr algn="r"/>
              <a:t>33</a:t>
            </a:fld>
            <a:endParaRPr/>
          </a:p>
        </p:txBody>
      </p:sp>
      <p:sp>
        <p:nvSpPr>
          <p:cNvPr id="837" name="Google Shape;837;p39"/>
          <p:cNvSpPr txBox="1"/>
          <p:nvPr/>
        </p:nvSpPr>
        <p:spPr>
          <a:xfrm>
            <a:off x="1724700" y="5079190"/>
            <a:ext cx="8839200" cy="255775"/>
          </a:xfrm>
          <a:prstGeom prst="rect">
            <a:avLst/>
          </a:prstGeom>
          <a:noFill/>
          <a:ln>
            <a:noFill/>
          </a:ln>
        </p:spPr>
        <p:txBody>
          <a:bodyPr spcFirstLastPara="1" wrap="square" lIns="45700" tIns="45700" rIns="45700" bIns="45700" anchor="t" anchorCtr="0">
            <a:noAutofit/>
          </a:bodyPr>
          <a:lstStyle/>
          <a:p>
            <a:pPr algn="r"/>
            <a:r>
              <a:rPr lang="en" sz="800" dirty="0">
                <a:solidFill>
                  <a:schemeClr val="dk2"/>
                </a:solidFill>
                <a:latin typeface="Calibri" panose="020F0502020204030204" pitchFamily="34" charset="0"/>
                <a:ea typeface="Roboto Light"/>
                <a:cs typeface="Calibri" panose="020F0502020204030204" pitchFamily="34" charset="0"/>
                <a:sym typeface="Roboto Light"/>
              </a:rPr>
              <a:t>Shortest Paths (Robert Sedgewick, Kevin Wayne/Princeton)</a:t>
            </a:r>
            <a:endParaRPr sz="800" dirty="0">
              <a:solidFill>
                <a:schemeClr val="dk2"/>
              </a:solidFill>
              <a:latin typeface="Calibri" panose="020F0502020204030204" pitchFamily="34" charset="0"/>
              <a:ea typeface="Roboto Light"/>
              <a:cs typeface="Calibri" panose="020F0502020204030204" pitchFamily="34" charset="0"/>
              <a:sym typeface="Roboto Light"/>
            </a:endParaRPr>
          </a:p>
        </p:txBody>
      </p:sp>
      <p:grpSp>
        <p:nvGrpSpPr>
          <p:cNvPr id="8" name="Group 7">
            <a:extLst>
              <a:ext uri="{FF2B5EF4-FFF2-40B4-BE49-F238E27FC236}">
                <a16:creationId xmlns:a16="http://schemas.microsoft.com/office/drawing/2014/main" id="{EECC3B4D-D295-4038-A64F-BEC43F6646AB}"/>
              </a:ext>
            </a:extLst>
          </p:cNvPr>
          <p:cNvGrpSpPr/>
          <p:nvPr/>
        </p:nvGrpSpPr>
        <p:grpSpPr>
          <a:xfrm>
            <a:off x="6468065" y="1813559"/>
            <a:ext cx="4095912" cy="3230883"/>
            <a:chOff x="3282460" y="1391081"/>
            <a:chExt cx="3071934" cy="2423162"/>
          </a:xfrm>
        </p:grpSpPr>
        <p:pic>
          <p:nvPicPr>
            <p:cNvPr id="9" name="Google Shape;845;p40">
              <a:extLst>
                <a:ext uri="{FF2B5EF4-FFF2-40B4-BE49-F238E27FC236}">
                  <a16:creationId xmlns:a16="http://schemas.microsoft.com/office/drawing/2014/main" id="{D4FE7AB5-4E78-4212-AB73-21031CC685A8}"/>
                </a:ext>
              </a:extLst>
            </p:cNvPr>
            <p:cNvPicPr preferRelativeResize="0"/>
            <p:nvPr/>
          </p:nvPicPr>
          <p:blipFill>
            <a:blip r:embed="rId3">
              <a:alphaModFix amt="50000"/>
            </a:blip>
            <a:stretch>
              <a:fillRect/>
            </a:stretch>
          </p:blipFill>
          <p:spPr>
            <a:xfrm>
              <a:off x="3611137" y="1391082"/>
              <a:ext cx="2743199" cy="2423161"/>
            </a:xfrm>
            <a:prstGeom prst="rect">
              <a:avLst/>
            </a:prstGeom>
            <a:noFill/>
            <a:ln>
              <a:noFill/>
            </a:ln>
          </p:spPr>
        </p:pic>
        <p:sp>
          <p:nvSpPr>
            <p:cNvPr id="10" name="Google Shape;848;p40">
              <a:extLst>
                <a:ext uri="{FF2B5EF4-FFF2-40B4-BE49-F238E27FC236}">
                  <a16:creationId xmlns:a16="http://schemas.microsoft.com/office/drawing/2014/main" id="{65B8022A-7E72-4B35-BE52-9E2EACB2FE65}"/>
                </a:ext>
              </a:extLst>
            </p:cNvPr>
            <p:cNvSpPr/>
            <p:nvPr/>
          </p:nvSpPr>
          <p:spPr>
            <a:xfrm>
              <a:off x="3611194" y="1391081"/>
              <a:ext cx="2743200" cy="250650"/>
            </a:xfrm>
            <a:prstGeom prst="roundRect">
              <a:avLst>
                <a:gd name="adj" fmla="val 50000"/>
              </a:avLst>
            </a:prstGeom>
            <a:noFill/>
            <a:ln w="38100" cap="flat" cmpd="sng">
              <a:solidFill>
                <a:schemeClr val="accent2">
                  <a:lumMod val="75000"/>
                </a:schemeClr>
              </a:solidFill>
              <a:prstDash val="solid"/>
              <a:round/>
              <a:headEnd type="none" w="sm" len="sm"/>
              <a:tailEnd type="none" w="sm" len="sm"/>
            </a:ln>
          </p:spPr>
          <p:txBody>
            <a:bodyPr spcFirstLastPara="1" wrap="square" lIns="91425" tIns="91425" rIns="91425" bIns="91425" anchor="ctr" anchorCtr="0">
              <a:noAutofit/>
            </a:bodyPr>
            <a:lstStyle/>
            <a:p>
              <a:endParaRPr sz="1400"/>
            </a:p>
          </p:txBody>
        </p:sp>
        <p:sp>
          <p:nvSpPr>
            <p:cNvPr id="11" name="Google Shape;849;p40">
              <a:extLst>
                <a:ext uri="{FF2B5EF4-FFF2-40B4-BE49-F238E27FC236}">
                  <a16:creationId xmlns:a16="http://schemas.microsoft.com/office/drawing/2014/main" id="{5DB9223C-31B7-48C4-87B4-2DEF312300A0}"/>
                </a:ext>
              </a:extLst>
            </p:cNvPr>
            <p:cNvSpPr/>
            <p:nvPr/>
          </p:nvSpPr>
          <p:spPr>
            <a:xfrm>
              <a:off x="3611138" y="3563588"/>
              <a:ext cx="2743200" cy="250650"/>
            </a:xfrm>
            <a:prstGeom prst="roundRect">
              <a:avLst>
                <a:gd name="adj" fmla="val 50000"/>
              </a:avLst>
            </a:prstGeom>
            <a:noFill/>
            <a:ln w="38100" cap="flat" cmpd="sng">
              <a:solidFill>
                <a:schemeClr val="accent2">
                  <a:lumMod val="75000"/>
                </a:schemeClr>
              </a:solidFill>
              <a:prstDash val="solid"/>
              <a:round/>
              <a:headEnd type="none" w="sm" len="sm"/>
              <a:tailEnd type="none" w="sm" len="sm"/>
            </a:ln>
          </p:spPr>
          <p:txBody>
            <a:bodyPr spcFirstLastPara="1" wrap="square" lIns="91425" tIns="91425" rIns="91425" bIns="91425" anchor="ctr" anchorCtr="0">
              <a:noAutofit/>
            </a:bodyPr>
            <a:lstStyle/>
            <a:p>
              <a:endParaRPr sz="1400"/>
            </a:p>
          </p:txBody>
        </p:sp>
        <p:sp>
          <p:nvSpPr>
            <p:cNvPr id="12" name="Google Shape;850;p40">
              <a:extLst>
                <a:ext uri="{FF2B5EF4-FFF2-40B4-BE49-F238E27FC236}">
                  <a16:creationId xmlns:a16="http://schemas.microsoft.com/office/drawing/2014/main" id="{01A848E0-E2A6-4421-B7D8-3233AE178CE2}"/>
                </a:ext>
              </a:extLst>
            </p:cNvPr>
            <p:cNvSpPr/>
            <p:nvPr/>
          </p:nvSpPr>
          <p:spPr>
            <a:xfrm>
              <a:off x="3282469" y="1444372"/>
              <a:ext cx="274275" cy="274275"/>
            </a:xfrm>
            <a:prstGeom prst="wedgeRoundRectCallout">
              <a:avLst>
                <a:gd name="adj1" fmla="val 58559"/>
                <a:gd name="adj2" fmla="val -23305"/>
                <a:gd name="adj3" fmla="val 0"/>
              </a:avLst>
            </a:prstGeom>
            <a:solidFill>
              <a:schemeClr val="accent2">
                <a:lumMod val="20000"/>
                <a:lumOff val="80000"/>
              </a:schemeClr>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algn="ctr"/>
              <a:r>
                <a:rPr lang="en" sz="1600" b="1" dirty="0">
                  <a:latin typeface="Roboto"/>
                  <a:ea typeface="Roboto"/>
                  <a:cs typeface="Roboto"/>
                  <a:sym typeface="Roboto"/>
                </a:rPr>
                <a:t>S</a:t>
              </a:r>
              <a:endParaRPr sz="1600" b="1" dirty="0">
                <a:latin typeface="Roboto"/>
                <a:ea typeface="Roboto"/>
                <a:cs typeface="Roboto"/>
                <a:sym typeface="Roboto"/>
              </a:endParaRPr>
            </a:p>
          </p:txBody>
        </p:sp>
        <p:sp>
          <p:nvSpPr>
            <p:cNvPr id="13" name="Google Shape;851;p40">
              <a:extLst>
                <a:ext uri="{FF2B5EF4-FFF2-40B4-BE49-F238E27FC236}">
                  <a16:creationId xmlns:a16="http://schemas.microsoft.com/office/drawing/2014/main" id="{9B85F42F-B912-4EB3-8A7F-79C5D7847E1F}"/>
                </a:ext>
              </a:extLst>
            </p:cNvPr>
            <p:cNvSpPr/>
            <p:nvPr/>
          </p:nvSpPr>
          <p:spPr>
            <a:xfrm>
              <a:off x="3282460" y="3494719"/>
              <a:ext cx="274275" cy="274275"/>
            </a:xfrm>
            <a:prstGeom prst="wedgeRoundRectCallout">
              <a:avLst>
                <a:gd name="adj1" fmla="val 59427"/>
                <a:gd name="adj2" fmla="val 21090"/>
                <a:gd name="adj3" fmla="val 0"/>
              </a:avLst>
            </a:prstGeom>
            <a:solidFill>
              <a:schemeClr val="accent2">
                <a:lumMod val="20000"/>
                <a:lumOff val="80000"/>
              </a:schemeClr>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algn="ctr"/>
              <a:r>
                <a:rPr lang="en" sz="1600" b="1" dirty="0">
                  <a:latin typeface="Roboto"/>
                  <a:ea typeface="Roboto"/>
                  <a:cs typeface="Roboto"/>
                  <a:sym typeface="Roboto"/>
                </a:rPr>
                <a:t>T</a:t>
              </a:r>
              <a:endParaRPr sz="1600" b="1" dirty="0">
                <a:latin typeface="Roboto"/>
                <a:ea typeface="Roboto"/>
                <a:cs typeface="Roboto"/>
                <a:sym typeface="Roboto"/>
              </a:endParaRPr>
            </a:p>
          </p:txBody>
        </p:sp>
      </p:grpSp>
    </p:spTree>
    <p:extLst>
      <p:ext uri="{BB962C8B-B14F-4D97-AF65-F5344CB8AC3E}">
        <p14:creationId xmlns:p14="http://schemas.microsoft.com/office/powerpoint/2010/main" val="40136535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2775" y="3262680"/>
            <a:ext cx="6692585" cy="590415"/>
          </a:xfrm>
        </p:spPr>
        <p:txBody>
          <a:bodyPr/>
          <a:lstStyle/>
          <a:p>
            <a:r>
              <a:rPr lang="en-US" sz="9600" dirty="0"/>
              <a:t>Content beyond this point is all optional</a:t>
            </a:r>
          </a:p>
        </p:txBody>
      </p:sp>
      <p:sp>
        <p:nvSpPr>
          <p:cNvPr id="3" name="Footer Placeholder 2"/>
          <p:cNvSpPr>
            <a:spLocks noGrp="1"/>
          </p:cNvSpPr>
          <p:nvPr>
            <p:ph type="ftr" sz="quarter" idx="11"/>
          </p:nvPr>
        </p:nvSpPr>
        <p:spPr/>
        <p:txBody>
          <a:bodyPr/>
          <a:lstStyle/>
          <a:p>
            <a:r>
              <a:rPr lang="en-US"/>
              <a:t>CSE 373 SP 18 - Kasey Champion</a:t>
            </a:r>
            <a:endParaRPr lang="en-US" dirty="0"/>
          </a:p>
        </p:txBody>
      </p:sp>
      <p:sp>
        <p:nvSpPr>
          <p:cNvPr id="4" name="Slide Number Placeholder 3"/>
          <p:cNvSpPr>
            <a:spLocks noGrp="1"/>
          </p:cNvSpPr>
          <p:nvPr>
            <p:ph type="sldNum" sz="quarter" idx="12"/>
          </p:nvPr>
        </p:nvSpPr>
        <p:spPr/>
        <p:txBody>
          <a:bodyPr/>
          <a:lstStyle/>
          <a:p>
            <a:fld id="{659665DE-58FC-41F4-AC58-2C90A5E00527}" type="slidenum">
              <a:rPr lang="en-US" smtClean="0"/>
              <a:pPr/>
              <a:t>34</a:t>
            </a:fld>
            <a:endParaRPr lang="en-US"/>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7933167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Connected Components (undirected graphs)</a:t>
            </a:r>
          </a:p>
        </p:txBody>
      </p:sp>
      <p:sp>
        <p:nvSpPr>
          <p:cNvPr id="3" name="Content Placeholder 2"/>
          <p:cNvSpPr>
            <a:spLocks noGrp="1"/>
          </p:cNvSpPr>
          <p:nvPr>
            <p:ph idx="1"/>
          </p:nvPr>
        </p:nvSpPr>
        <p:spPr/>
        <p:txBody>
          <a:bodyPr/>
          <a:lstStyle/>
          <a:p>
            <a:r>
              <a:rPr lang="en-US" dirty="0"/>
              <a:t>A </a:t>
            </a:r>
            <a:r>
              <a:rPr lang="en-US" b="1" dirty="0"/>
              <a:t>connected component </a:t>
            </a:r>
            <a:r>
              <a:rPr lang="en-US" dirty="0"/>
              <a:t>(or just </a:t>
            </a:r>
            <a:r>
              <a:rPr lang="en-US" b="1" dirty="0"/>
              <a:t>“component”</a:t>
            </a:r>
            <a:r>
              <a:rPr lang="en-US" dirty="0"/>
              <a:t>)</a:t>
            </a:r>
            <a:r>
              <a:rPr lang="en-US" b="1" dirty="0"/>
              <a:t> </a:t>
            </a:r>
            <a:r>
              <a:rPr lang="en-US" dirty="0"/>
              <a:t>is a “piece” of an undirected graph.</a:t>
            </a:r>
          </a:p>
          <a:p>
            <a:endParaRPr lang="en-US" dirty="0"/>
          </a:p>
        </p:txBody>
      </p:sp>
      <p:sp>
        <p:nvSpPr>
          <p:cNvPr id="4" name="Footer Placeholder 3"/>
          <p:cNvSpPr>
            <a:spLocks noGrp="1"/>
          </p:cNvSpPr>
          <p:nvPr>
            <p:ph type="ftr" sz="quarter" idx="11"/>
          </p:nvPr>
        </p:nvSpPr>
        <p:spPr/>
        <p:txBody>
          <a:bodyPr/>
          <a:lstStyle/>
          <a:p>
            <a:r>
              <a:rPr lang="es-ES"/>
              <a:t>CSE 373 Su 19 - Robbie Weber</a:t>
            </a:r>
            <a:endParaRPr lang="en-US"/>
          </a:p>
        </p:txBody>
      </p:sp>
      <p:sp>
        <p:nvSpPr>
          <p:cNvPr id="5" name="Slide Number Placeholder 4"/>
          <p:cNvSpPr>
            <a:spLocks noGrp="1"/>
          </p:cNvSpPr>
          <p:nvPr>
            <p:ph type="sldNum" sz="quarter" idx="12"/>
          </p:nvPr>
        </p:nvSpPr>
        <p:spPr/>
        <p:txBody>
          <a:bodyPr/>
          <a:lstStyle/>
          <a:p>
            <a:fld id="{659665DE-58FC-41F4-AC58-2C90A5E00527}" type="slidenum">
              <a:rPr lang="en-US" smtClean="0"/>
              <a:t>35</a:t>
            </a:fld>
            <a:endParaRPr lang="en-US"/>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0212AD7B-7D51-416A-B4C2-4025989E54C5}"/>
                  </a:ext>
                </a:extLst>
              </p:cNvPr>
              <p:cNvSpPr/>
              <p:nvPr/>
            </p:nvSpPr>
            <p:spPr>
              <a:xfrm>
                <a:off x="405605" y="3305175"/>
                <a:ext cx="11300620" cy="3215851"/>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A set </a:t>
                </a:r>
                <a14:m>
                  <m:oMath xmlns:m="http://schemas.openxmlformats.org/officeDocument/2006/math">
                    <m:r>
                      <a:rPr lang="en-US" sz="2800" i="1" dirty="0" smtClean="0">
                        <a:latin typeface="Cambria Math" panose="02040503050406030204" pitchFamily="18" charset="0"/>
                      </a:rPr>
                      <m:t>𝑆</m:t>
                    </m:r>
                  </m:oMath>
                </a14:m>
                <a:r>
                  <a:rPr lang="en-US" sz="2800" dirty="0"/>
                  <a:t> of vertices is a connected component (of an undirected graph) if:</a:t>
                </a:r>
              </a:p>
              <a:p>
                <a:pPr marL="514350" indent="-514350">
                  <a:buAutoNum type="arabicPeriod"/>
                </a:pPr>
                <a:r>
                  <a:rPr lang="en-US" sz="2800" dirty="0"/>
                  <a:t>It is connected, i.e. for all vertices </a:t>
                </a:r>
                <a14:m>
                  <m:oMath xmlns:m="http://schemas.openxmlformats.org/officeDocument/2006/math">
                    <m:r>
                      <a:rPr lang="en-US" sz="2800" i="1" dirty="0" smtClean="0">
                        <a:latin typeface="Cambria Math" panose="02040503050406030204" pitchFamily="18" charset="0"/>
                      </a:rPr>
                      <m:t>𝑢</m:t>
                    </m:r>
                    <m:r>
                      <a:rPr lang="en-US" sz="2800" i="1" dirty="0" smtClean="0">
                        <a:latin typeface="Cambria Math" panose="02040503050406030204" pitchFamily="18" charset="0"/>
                      </a:rPr>
                      <m:t>,</m:t>
                    </m:r>
                    <m:r>
                      <a:rPr lang="en-US" sz="2800" i="1" dirty="0" smtClean="0">
                        <a:latin typeface="Cambria Math" panose="02040503050406030204" pitchFamily="18" charset="0"/>
                      </a:rPr>
                      <m:t>𝑣</m:t>
                    </m:r>
                  </m:oMath>
                </a14:m>
                <a:r>
                  <a:rPr lang="en-US" sz="2800" dirty="0"/>
                  <a:t> in </a:t>
                </a:r>
                <a14:m>
                  <m:oMath xmlns:m="http://schemas.openxmlformats.org/officeDocument/2006/math">
                    <m:r>
                      <a:rPr lang="en-US" sz="2800" i="1" dirty="0" smtClean="0">
                        <a:latin typeface="Cambria Math" panose="02040503050406030204" pitchFamily="18" charset="0"/>
                      </a:rPr>
                      <m:t>𝑆</m:t>
                    </m:r>
                  </m:oMath>
                </a14:m>
                <a:r>
                  <a:rPr lang="en-US" sz="2800" dirty="0"/>
                  <a:t>: there is a walk from </a:t>
                </a:r>
                <a14:m>
                  <m:oMath xmlns:m="http://schemas.openxmlformats.org/officeDocument/2006/math">
                    <m:r>
                      <a:rPr lang="en-US" sz="2800" i="1" dirty="0" smtClean="0">
                        <a:latin typeface="Cambria Math" panose="02040503050406030204" pitchFamily="18" charset="0"/>
                      </a:rPr>
                      <m:t>𝑢</m:t>
                    </m:r>
                  </m:oMath>
                </a14:m>
                <a:r>
                  <a:rPr lang="en-US" sz="2800" dirty="0"/>
                  <a:t> to </a:t>
                </a:r>
                <a14:m>
                  <m:oMath xmlns:m="http://schemas.openxmlformats.org/officeDocument/2006/math">
                    <m:r>
                      <a:rPr lang="en-US" sz="2800" i="1" dirty="0" smtClean="0">
                        <a:latin typeface="Cambria Math" panose="02040503050406030204" pitchFamily="18" charset="0"/>
                      </a:rPr>
                      <m:t>𝑣</m:t>
                    </m:r>
                  </m:oMath>
                </a14:m>
                <a:r>
                  <a:rPr lang="en-US" sz="2800" dirty="0"/>
                  <a:t> </a:t>
                </a:r>
              </a:p>
              <a:p>
                <a:pPr marL="514350" indent="-514350">
                  <a:buAutoNum type="arabicPeriod"/>
                </a:pPr>
                <a:r>
                  <a:rPr lang="en-US" sz="2800" dirty="0"/>
                  <a:t>It is maximal:</a:t>
                </a:r>
              </a:p>
              <a:p>
                <a:pPr marL="914400" lvl="1" indent="-457200">
                  <a:buFontTx/>
                  <a:buChar char="-"/>
                </a:pPr>
                <a:r>
                  <a:rPr lang="en-US" sz="2800" dirty="0"/>
                  <a:t>Either it’s the entire set of vertices, or</a:t>
                </a:r>
              </a:p>
              <a:p>
                <a:pPr marL="914400" lvl="1" indent="-457200">
                  <a:buFontTx/>
                  <a:buChar char="-"/>
                </a:pPr>
                <a:r>
                  <a:rPr lang="en-US" sz="2800" dirty="0"/>
                  <a:t>For </a:t>
                </a:r>
                <a:r>
                  <a:rPr lang="en-US" sz="2800" b="1" dirty="0"/>
                  <a:t>every </a:t>
                </a:r>
                <a:r>
                  <a:rPr lang="en-US" sz="2800" dirty="0"/>
                  <a:t>vertex u that’s not in S, </a:t>
                </a:r>
                <a14:m>
                  <m:oMath xmlns:m="http://schemas.openxmlformats.org/officeDocument/2006/math">
                    <m:r>
                      <a:rPr lang="en-US" sz="2800" b="0" i="1" smtClean="0">
                        <a:latin typeface="Cambria Math" panose="02040503050406030204" pitchFamily="18" charset="0"/>
                      </a:rPr>
                      <m:t>𝑆</m:t>
                    </m:r>
                    <m:r>
                      <a:rPr lang="en-US" sz="2800" b="0" i="1" smtClean="0">
                        <a:latin typeface="Cambria Math" panose="02040503050406030204" pitchFamily="18" charset="0"/>
                      </a:rPr>
                      <m:t>∪{</m:t>
                    </m:r>
                    <m:r>
                      <a:rPr lang="en-US" sz="2800" b="0" i="1" smtClean="0">
                        <a:latin typeface="Cambria Math" panose="02040503050406030204" pitchFamily="18" charset="0"/>
                      </a:rPr>
                      <m:t>𝑢</m:t>
                    </m:r>
                    <m:r>
                      <a:rPr lang="en-US" sz="2800" b="0" i="1" smtClean="0">
                        <a:latin typeface="Cambria Math" panose="02040503050406030204" pitchFamily="18" charset="0"/>
                      </a:rPr>
                      <m:t>}</m:t>
                    </m:r>
                  </m:oMath>
                </a14:m>
                <a:r>
                  <a:rPr lang="en-US" sz="2800" dirty="0"/>
                  <a:t> is not connected.</a:t>
                </a:r>
              </a:p>
            </p:txBody>
          </p:sp>
        </mc:Choice>
        <mc:Fallback xmlns="">
          <p:sp>
            <p:nvSpPr>
              <p:cNvPr id="7" name="Rectangle 6">
                <a:extLst>
                  <a:ext uri="{FF2B5EF4-FFF2-40B4-BE49-F238E27FC236}">
                    <a16:creationId xmlns:a16="http://schemas.microsoft.com/office/drawing/2014/main" id="{0212AD7B-7D51-416A-B4C2-4025989E54C5}"/>
                  </a:ext>
                </a:extLst>
              </p:cNvPr>
              <p:cNvSpPr>
                <a:spLocks noRot="1" noChangeAspect="1" noMove="1" noResize="1" noEditPoints="1" noAdjustHandles="1" noChangeArrowheads="1" noChangeShapeType="1" noTextEdit="1"/>
              </p:cNvSpPr>
              <p:nvPr/>
            </p:nvSpPr>
            <p:spPr>
              <a:xfrm>
                <a:off x="405605" y="3305175"/>
                <a:ext cx="11300620" cy="3215851"/>
              </a:xfrm>
              <a:prstGeom prst="rect">
                <a:avLst/>
              </a:prstGeom>
              <a:blipFill>
                <a:blip r:embed="rId2"/>
                <a:stretch>
                  <a:fillRect l="-1349" r="-270"/>
                </a:stretch>
              </a:blipFill>
              <a:ln>
                <a:noFill/>
              </a:ln>
            </p:spPr>
            <p:txBody>
              <a:bodyPr/>
              <a:lstStyle/>
              <a:p>
                <a:r>
                  <a:rPr lang="en-US">
                    <a:noFill/>
                  </a:rPr>
                  <a:t> </a:t>
                </a:r>
              </a:p>
            </p:txBody>
          </p:sp>
        </mc:Fallback>
      </mc:AlternateContent>
      <p:sp>
        <p:nvSpPr>
          <p:cNvPr id="8" name="Rectangle 7">
            <a:extLst>
              <a:ext uri="{FF2B5EF4-FFF2-40B4-BE49-F238E27FC236}">
                <a16:creationId xmlns:a16="http://schemas.microsoft.com/office/drawing/2014/main" id="{8A9946EA-805B-4D0E-9DDF-CD5DEE930681}"/>
              </a:ext>
            </a:extLst>
          </p:cNvPr>
          <p:cNvSpPr/>
          <p:nvPr/>
        </p:nvSpPr>
        <p:spPr>
          <a:xfrm>
            <a:off x="410889" y="3305174"/>
            <a:ext cx="11295335" cy="705713"/>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Connected component [undirected graphs]</a:t>
            </a:r>
          </a:p>
        </p:txBody>
      </p:sp>
    </p:spTree>
    <p:extLst>
      <p:ext uri="{BB962C8B-B14F-4D97-AF65-F5344CB8AC3E}">
        <p14:creationId xmlns:p14="http://schemas.microsoft.com/office/powerpoint/2010/main" val="28133675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 the connected components</a:t>
            </a:r>
          </a:p>
        </p:txBody>
      </p:sp>
      <p:sp>
        <p:nvSpPr>
          <p:cNvPr id="4" name="Footer Placeholder 3"/>
          <p:cNvSpPr>
            <a:spLocks noGrp="1"/>
          </p:cNvSpPr>
          <p:nvPr>
            <p:ph type="ftr" sz="quarter" idx="11"/>
          </p:nvPr>
        </p:nvSpPr>
        <p:spPr/>
        <p:txBody>
          <a:bodyPr/>
          <a:lstStyle/>
          <a:p>
            <a:r>
              <a:rPr lang="es-ES"/>
              <a:t>CSE 373 Su 19 - Robbie Weber</a:t>
            </a:r>
            <a:endParaRPr lang="en-US"/>
          </a:p>
        </p:txBody>
      </p:sp>
      <p:sp>
        <p:nvSpPr>
          <p:cNvPr id="5" name="Slide Number Placeholder 4"/>
          <p:cNvSpPr>
            <a:spLocks noGrp="1"/>
          </p:cNvSpPr>
          <p:nvPr>
            <p:ph type="sldNum" sz="quarter" idx="12"/>
          </p:nvPr>
        </p:nvSpPr>
        <p:spPr/>
        <p:txBody>
          <a:bodyPr/>
          <a:lstStyle/>
          <a:p>
            <a:fld id="{659665DE-58FC-41F4-AC58-2C90A5E00527}" type="slidenum">
              <a:rPr lang="en-US" smtClean="0"/>
              <a:t>36</a:t>
            </a:fld>
            <a:endParaRPr lang="en-US"/>
          </a:p>
        </p:txBody>
      </p:sp>
      <p:grpSp>
        <p:nvGrpSpPr>
          <p:cNvPr id="217" name="Group 216">
            <a:extLst>
              <a:ext uri="{FF2B5EF4-FFF2-40B4-BE49-F238E27FC236}">
                <a16:creationId xmlns:a16="http://schemas.microsoft.com/office/drawing/2014/main" id="{0812409E-EC72-7C46-9010-FDFE3A960C0B}"/>
              </a:ext>
            </a:extLst>
          </p:cNvPr>
          <p:cNvGrpSpPr/>
          <p:nvPr/>
        </p:nvGrpSpPr>
        <p:grpSpPr>
          <a:xfrm>
            <a:off x="653386" y="2276759"/>
            <a:ext cx="3915981" cy="3085823"/>
            <a:chOff x="1673458" y="3887426"/>
            <a:chExt cx="3915981" cy="3085823"/>
          </a:xfrm>
        </p:grpSpPr>
        <p:sp>
          <p:nvSpPr>
            <p:cNvPr id="218" name="Rectangle 217">
              <a:extLst>
                <a:ext uri="{FF2B5EF4-FFF2-40B4-BE49-F238E27FC236}">
                  <a16:creationId xmlns:a16="http://schemas.microsoft.com/office/drawing/2014/main" id="{93652EEF-F7AE-C944-A39C-F9675EAEA74B}"/>
                </a:ext>
              </a:extLst>
            </p:cNvPr>
            <p:cNvSpPr/>
            <p:nvPr/>
          </p:nvSpPr>
          <p:spPr>
            <a:xfrm rot="7345421">
              <a:off x="2310414" y="4450076"/>
              <a:ext cx="2930016" cy="21163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9" name="Group 218">
              <a:extLst>
                <a:ext uri="{FF2B5EF4-FFF2-40B4-BE49-F238E27FC236}">
                  <a16:creationId xmlns:a16="http://schemas.microsoft.com/office/drawing/2014/main" id="{92FFD8BE-5B8A-BA44-A5D8-E46D3BFB15E6}"/>
                </a:ext>
              </a:extLst>
            </p:cNvPr>
            <p:cNvGrpSpPr/>
            <p:nvPr/>
          </p:nvGrpSpPr>
          <p:grpSpPr>
            <a:xfrm>
              <a:off x="1673458" y="3887426"/>
              <a:ext cx="3915981" cy="2842986"/>
              <a:chOff x="7120962" y="2798078"/>
              <a:chExt cx="3915981" cy="2842986"/>
            </a:xfrm>
          </p:grpSpPr>
          <p:sp>
            <p:nvSpPr>
              <p:cNvPr id="220" name="Oval 219">
                <a:extLst>
                  <a:ext uri="{FF2B5EF4-FFF2-40B4-BE49-F238E27FC236}">
                    <a16:creationId xmlns:a16="http://schemas.microsoft.com/office/drawing/2014/main" id="{88009726-1462-FC4B-98E3-337B8F6672A4}"/>
                  </a:ext>
                </a:extLst>
              </p:cNvPr>
              <p:cNvSpPr/>
              <p:nvPr/>
            </p:nvSpPr>
            <p:spPr>
              <a:xfrm>
                <a:off x="7120962" y="445682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221" name="Oval 220">
                <a:extLst>
                  <a:ext uri="{FF2B5EF4-FFF2-40B4-BE49-F238E27FC236}">
                    <a16:creationId xmlns:a16="http://schemas.microsoft.com/office/drawing/2014/main" id="{43B2CC4A-D731-D345-AF0A-4DB13B9D86FE}"/>
                  </a:ext>
                </a:extLst>
              </p:cNvPr>
              <p:cNvSpPr/>
              <p:nvPr/>
            </p:nvSpPr>
            <p:spPr>
              <a:xfrm>
                <a:off x="8819204" y="2798078"/>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222" name="Oval 221">
                <a:extLst>
                  <a:ext uri="{FF2B5EF4-FFF2-40B4-BE49-F238E27FC236}">
                    <a16:creationId xmlns:a16="http://schemas.microsoft.com/office/drawing/2014/main" id="{A59A514A-F5A1-CA4D-8DEF-8C25BE966F98}"/>
                  </a:ext>
                </a:extLst>
              </p:cNvPr>
              <p:cNvSpPr/>
              <p:nvPr/>
            </p:nvSpPr>
            <p:spPr>
              <a:xfrm>
                <a:off x="8423965" y="536141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223" name="Oval 222">
                <a:extLst>
                  <a:ext uri="{FF2B5EF4-FFF2-40B4-BE49-F238E27FC236}">
                    <a16:creationId xmlns:a16="http://schemas.microsoft.com/office/drawing/2014/main" id="{CA94639A-6B5F-384B-99E2-F64BD09A8155}"/>
                  </a:ext>
                </a:extLst>
              </p:cNvPr>
              <p:cNvSpPr/>
              <p:nvPr/>
            </p:nvSpPr>
            <p:spPr>
              <a:xfrm>
                <a:off x="10751193" y="365081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224" name="Oval 223">
                <a:extLst>
                  <a:ext uri="{FF2B5EF4-FFF2-40B4-BE49-F238E27FC236}">
                    <a16:creationId xmlns:a16="http://schemas.microsoft.com/office/drawing/2014/main" id="{C15D5CDA-E351-A644-9889-119BCCCC3F86}"/>
                  </a:ext>
                </a:extLst>
              </p:cNvPr>
              <p:cNvSpPr/>
              <p:nvPr/>
            </p:nvSpPr>
            <p:spPr>
              <a:xfrm>
                <a:off x="8533454" y="4276490"/>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cxnSp>
            <p:nvCxnSpPr>
              <p:cNvPr id="225" name="Straight Connector 224">
                <a:extLst>
                  <a:ext uri="{FF2B5EF4-FFF2-40B4-BE49-F238E27FC236}">
                    <a16:creationId xmlns:a16="http://schemas.microsoft.com/office/drawing/2014/main" id="{7ED4CE1D-3CC4-4F4E-B444-BBF61F4EEADC}"/>
                  </a:ext>
                </a:extLst>
              </p:cNvPr>
              <p:cNvCxnSpPr>
                <a:stCxn id="240" idx="2"/>
              </p:cNvCxnSpPr>
              <p:nvPr/>
            </p:nvCxnSpPr>
            <p:spPr>
              <a:xfrm flipH="1" flipV="1">
                <a:off x="8709715" y="5501238"/>
                <a:ext cx="953532"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96E51A68-663D-4D4A-BE62-A7A6B97251D8}"/>
                  </a:ext>
                </a:extLst>
              </p:cNvPr>
              <p:cNvCxnSpPr>
                <a:stCxn id="224" idx="2"/>
                <a:endCxn id="220" idx="6"/>
              </p:cNvCxnSpPr>
              <p:nvPr/>
            </p:nvCxnSpPr>
            <p:spPr>
              <a:xfrm flipH="1">
                <a:off x="7406712" y="4416315"/>
                <a:ext cx="1126742" cy="180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77EF9CC1-D550-5D48-90F6-F60139F8597C}"/>
                  </a:ext>
                </a:extLst>
              </p:cNvPr>
              <p:cNvCxnSpPr>
                <a:cxnSpLocks/>
                <a:stCxn id="221" idx="6"/>
                <a:endCxn id="223" idx="1"/>
              </p:cNvCxnSpPr>
              <p:nvPr/>
            </p:nvCxnSpPr>
            <p:spPr>
              <a:xfrm>
                <a:off x="9104954" y="2937903"/>
                <a:ext cx="1688086" cy="7538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1C8212B4-9142-EB4C-8CA6-A7D0FD4C8280}"/>
                  </a:ext>
                </a:extLst>
              </p:cNvPr>
              <p:cNvCxnSpPr>
                <a:stCxn id="221" idx="2"/>
                <a:endCxn id="220" idx="7"/>
              </p:cNvCxnSpPr>
              <p:nvPr/>
            </p:nvCxnSpPr>
            <p:spPr>
              <a:xfrm flipH="1">
                <a:off x="7364865" y="2937903"/>
                <a:ext cx="1454339" cy="15598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237" name="Straight Connector 236">
            <a:extLst>
              <a:ext uri="{FF2B5EF4-FFF2-40B4-BE49-F238E27FC236}">
                <a16:creationId xmlns:a16="http://schemas.microsoft.com/office/drawing/2014/main" id="{1C8212B4-9142-EB4C-8CA6-A7D0FD4C8280}"/>
              </a:ext>
            </a:extLst>
          </p:cNvPr>
          <p:cNvCxnSpPr>
            <a:stCxn id="223" idx="3"/>
            <a:endCxn id="224" idx="6"/>
          </p:cNvCxnSpPr>
          <p:nvPr/>
        </p:nvCxnSpPr>
        <p:spPr>
          <a:xfrm flipH="1">
            <a:off x="2351628" y="3368191"/>
            <a:ext cx="1973836" cy="52680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0" name="Oval 239">
            <a:extLst>
              <a:ext uri="{FF2B5EF4-FFF2-40B4-BE49-F238E27FC236}">
                <a16:creationId xmlns:a16="http://schemas.microsoft.com/office/drawing/2014/main" id="{A59A514A-F5A1-CA4D-8DEF-8C25BE966F98}"/>
              </a:ext>
            </a:extLst>
          </p:cNvPr>
          <p:cNvSpPr/>
          <p:nvPr/>
        </p:nvSpPr>
        <p:spPr>
          <a:xfrm>
            <a:off x="3195671" y="484009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t>
            </a:r>
          </a:p>
        </p:txBody>
      </p:sp>
      <p:grpSp>
        <p:nvGrpSpPr>
          <p:cNvPr id="243" name="Group 242">
            <a:extLst>
              <a:ext uri="{FF2B5EF4-FFF2-40B4-BE49-F238E27FC236}">
                <a16:creationId xmlns:a16="http://schemas.microsoft.com/office/drawing/2014/main" id="{0812409E-EC72-7C46-9010-FDFE3A960C0B}"/>
              </a:ext>
            </a:extLst>
          </p:cNvPr>
          <p:cNvGrpSpPr/>
          <p:nvPr/>
        </p:nvGrpSpPr>
        <p:grpSpPr>
          <a:xfrm>
            <a:off x="6673186" y="2093588"/>
            <a:ext cx="3915981" cy="3085823"/>
            <a:chOff x="1673458" y="3887426"/>
            <a:chExt cx="3915981" cy="3085823"/>
          </a:xfrm>
        </p:grpSpPr>
        <p:sp>
          <p:nvSpPr>
            <p:cNvPr id="244" name="Rectangle 243">
              <a:extLst>
                <a:ext uri="{FF2B5EF4-FFF2-40B4-BE49-F238E27FC236}">
                  <a16:creationId xmlns:a16="http://schemas.microsoft.com/office/drawing/2014/main" id="{93652EEF-F7AE-C944-A39C-F9675EAEA74B}"/>
                </a:ext>
              </a:extLst>
            </p:cNvPr>
            <p:cNvSpPr/>
            <p:nvPr/>
          </p:nvSpPr>
          <p:spPr>
            <a:xfrm rot="7345421">
              <a:off x="2310414" y="4450076"/>
              <a:ext cx="2930016" cy="21163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5" name="Group 244">
              <a:extLst>
                <a:ext uri="{FF2B5EF4-FFF2-40B4-BE49-F238E27FC236}">
                  <a16:creationId xmlns:a16="http://schemas.microsoft.com/office/drawing/2014/main" id="{92FFD8BE-5B8A-BA44-A5D8-E46D3BFB15E6}"/>
                </a:ext>
              </a:extLst>
            </p:cNvPr>
            <p:cNvGrpSpPr/>
            <p:nvPr/>
          </p:nvGrpSpPr>
          <p:grpSpPr>
            <a:xfrm>
              <a:off x="1673458" y="3887426"/>
              <a:ext cx="3915981" cy="2842986"/>
              <a:chOff x="7120962" y="2798078"/>
              <a:chExt cx="3915981" cy="2842986"/>
            </a:xfrm>
          </p:grpSpPr>
          <p:sp>
            <p:nvSpPr>
              <p:cNvPr id="246" name="Oval 245">
                <a:extLst>
                  <a:ext uri="{FF2B5EF4-FFF2-40B4-BE49-F238E27FC236}">
                    <a16:creationId xmlns:a16="http://schemas.microsoft.com/office/drawing/2014/main" id="{88009726-1462-FC4B-98E3-337B8F6672A4}"/>
                  </a:ext>
                </a:extLst>
              </p:cNvPr>
              <p:cNvSpPr/>
              <p:nvPr/>
            </p:nvSpPr>
            <p:spPr>
              <a:xfrm>
                <a:off x="7120962" y="445682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247" name="Oval 246">
                <a:extLst>
                  <a:ext uri="{FF2B5EF4-FFF2-40B4-BE49-F238E27FC236}">
                    <a16:creationId xmlns:a16="http://schemas.microsoft.com/office/drawing/2014/main" id="{43B2CC4A-D731-D345-AF0A-4DB13B9D86FE}"/>
                  </a:ext>
                </a:extLst>
              </p:cNvPr>
              <p:cNvSpPr/>
              <p:nvPr/>
            </p:nvSpPr>
            <p:spPr>
              <a:xfrm>
                <a:off x="8819204" y="2798078"/>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248" name="Oval 247">
                <a:extLst>
                  <a:ext uri="{FF2B5EF4-FFF2-40B4-BE49-F238E27FC236}">
                    <a16:creationId xmlns:a16="http://schemas.microsoft.com/office/drawing/2014/main" id="{A59A514A-F5A1-CA4D-8DEF-8C25BE966F98}"/>
                  </a:ext>
                </a:extLst>
              </p:cNvPr>
              <p:cNvSpPr/>
              <p:nvPr/>
            </p:nvSpPr>
            <p:spPr>
              <a:xfrm>
                <a:off x="8423965" y="536141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249" name="Oval 248">
                <a:extLst>
                  <a:ext uri="{FF2B5EF4-FFF2-40B4-BE49-F238E27FC236}">
                    <a16:creationId xmlns:a16="http://schemas.microsoft.com/office/drawing/2014/main" id="{CA94639A-6B5F-384B-99E2-F64BD09A8155}"/>
                  </a:ext>
                </a:extLst>
              </p:cNvPr>
              <p:cNvSpPr/>
              <p:nvPr/>
            </p:nvSpPr>
            <p:spPr>
              <a:xfrm>
                <a:off x="10751193" y="365081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250" name="Oval 249">
                <a:extLst>
                  <a:ext uri="{FF2B5EF4-FFF2-40B4-BE49-F238E27FC236}">
                    <a16:creationId xmlns:a16="http://schemas.microsoft.com/office/drawing/2014/main" id="{C15D5CDA-E351-A644-9889-119BCCCC3F86}"/>
                  </a:ext>
                </a:extLst>
              </p:cNvPr>
              <p:cNvSpPr/>
              <p:nvPr/>
            </p:nvSpPr>
            <p:spPr>
              <a:xfrm>
                <a:off x="8533454" y="4276490"/>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cxnSp>
            <p:nvCxnSpPr>
              <p:cNvPr id="252" name="Straight Connector 251">
                <a:extLst>
                  <a:ext uri="{FF2B5EF4-FFF2-40B4-BE49-F238E27FC236}">
                    <a16:creationId xmlns:a16="http://schemas.microsoft.com/office/drawing/2014/main" id="{96E51A68-663D-4D4A-BE62-A7A6B97251D8}"/>
                  </a:ext>
                </a:extLst>
              </p:cNvPr>
              <p:cNvCxnSpPr>
                <a:stCxn id="250" idx="2"/>
                <a:endCxn id="246" idx="6"/>
              </p:cNvCxnSpPr>
              <p:nvPr/>
            </p:nvCxnSpPr>
            <p:spPr>
              <a:xfrm flipH="1">
                <a:off x="7406712" y="4416315"/>
                <a:ext cx="1126742" cy="180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77EF9CC1-D550-5D48-90F6-F60139F8597C}"/>
                  </a:ext>
                </a:extLst>
              </p:cNvPr>
              <p:cNvCxnSpPr>
                <a:cxnSpLocks/>
                <a:stCxn id="247" idx="6"/>
                <a:endCxn id="249" idx="1"/>
              </p:cNvCxnSpPr>
              <p:nvPr/>
            </p:nvCxnSpPr>
            <p:spPr>
              <a:xfrm>
                <a:off x="9104954" y="2937903"/>
                <a:ext cx="1688086" cy="7538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1C8212B4-9142-EB4C-8CA6-A7D0FD4C8280}"/>
                  </a:ext>
                </a:extLst>
              </p:cNvPr>
              <p:cNvCxnSpPr>
                <a:stCxn id="247" idx="2"/>
                <a:endCxn id="246" idx="7"/>
              </p:cNvCxnSpPr>
              <p:nvPr/>
            </p:nvCxnSpPr>
            <p:spPr>
              <a:xfrm flipH="1">
                <a:off x="7364865" y="2937903"/>
                <a:ext cx="1454339" cy="15598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258" name="Straight Connector 257"/>
          <p:cNvCxnSpPr>
            <a:endCxn id="4" idx="1"/>
          </p:cNvCxnSpPr>
          <p:nvPr/>
        </p:nvCxnSpPr>
        <p:spPr>
          <a:xfrm>
            <a:off x="5715301" y="1677840"/>
            <a:ext cx="0" cy="4980347"/>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35935" y="5518388"/>
            <a:ext cx="4688958" cy="369332"/>
          </a:xfrm>
          <a:prstGeom prst="rect">
            <a:avLst/>
          </a:prstGeom>
          <a:noFill/>
        </p:spPr>
        <p:txBody>
          <a:bodyPr wrap="square" rtlCol="0">
            <a:spAutoFit/>
          </a:bodyPr>
          <a:lstStyle/>
          <a:p>
            <a:r>
              <a:rPr lang="en-US" dirty="0"/>
              <a:t>{A,B,C,E}, {D,F} are the two components</a:t>
            </a:r>
          </a:p>
        </p:txBody>
      </p:sp>
      <p:sp>
        <p:nvSpPr>
          <p:cNvPr id="32" name="TextBox 31"/>
          <p:cNvSpPr txBox="1"/>
          <p:nvPr/>
        </p:nvSpPr>
        <p:spPr>
          <a:xfrm>
            <a:off x="6026949" y="5518388"/>
            <a:ext cx="4688958" cy="369332"/>
          </a:xfrm>
          <a:prstGeom prst="rect">
            <a:avLst/>
          </a:prstGeom>
          <a:noFill/>
        </p:spPr>
        <p:txBody>
          <a:bodyPr wrap="square" rtlCol="0">
            <a:spAutoFit/>
          </a:bodyPr>
          <a:lstStyle/>
          <a:p>
            <a:r>
              <a:rPr lang="en-US" dirty="0"/>
              <a:t>{A,B,C,E}, {D} are the two components</a:t>
            </a:r>
          </a:p>
        </p:txBody>
      </p:sp>
    </p:spTree>
    <p:extLst>
      <p:ext uri="{BB962C8B-B14F-4D97-AF65-F5344CB8AC3E}">
        <p14:creationId xmlns:p14="http://schemas.microsoft.com/office/powerpoint/2010/main" val="4054826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Directed Graphs</a:t>
            </a:r>
          </a:p>
        </p:txBody>
      </p:sp>
      <p:sp>
        <p:nvSpPr>
          <p:cNvPr id="3" name="Content Placeholder 2"/>
          <p:cNvSpPr>
            <a:spLocks noGrp="1"/>
          </p:cNvSpPr>
          <p:nvPr>
            <p:ph idx="1"/>
          </p:nvPr>
        </p:nvSpPr>
        <p:spPr/>
        <p:txBody>
          <a:bodyPr/>
          <a:lstStyle/>
          <a:p>
            <a:r>
              <a:rPr lang="en-US" dirty="0"/>
              <a:t>In directed graphs we have two different notions of “connected”</a:t>
            </a:r>
          </a:p>
          <a:p>
            <a:r>
              <a:rPr lang="en-US" dirty="0"/>
              <a:t>One is “I can get there from here OR here from there”</a:t>
            </a:r>
            <a:br>
              <a:rPr lang="en-US" dirty="0"/>
            </a:br>
            <a:r>
              <a:rPr lang="en-US" dirty="0"/>
              <a:t>The other is “I can get there from here AND here from there”</a:t>
            </a:r>
          </a:p>
          <a:p>
            <a:endParaRPr lang="en-US" dirty="0"/>
          </a:p>
          <a:p>
            <a:r>
              <a:rPr lang="en-US" dirty="0"/>
              <a:t>Weakly Connected/Weakly Connected Components:</a:t>
            </a:r>
          </a:p>
          <a:p>
            <a:pPr lvl="1"/>
            <a:r>
              <a:rPr lang="en-US" dirty="0"/>
              <a:t>Pretend the graph is undirected (ignore the direction of the arrows)</a:t>
            </a:r>
          </a:p>
          <a:p>
            <a:pPr lvl="1"/>
            <a:r>
              <a:rPr lang="en-US" dirty="0"/>
              <a:t>Find the components of the undirected graph.</a:t>
            </a:r>
          </a:p>
          <a:p>
            <a:pPr lvl="1"/>
            <a:endParaRPr lang="en-US" dirty="0"/>
          </a:p>
          <a:p>
            <a:r>
              <a:rPr lang="en-US" dirty="0"/>
              <a:t>Strongly connected components</a:t>
            </a:r>
          </a:p>
          <a:p>
            <a:pPr lvl="1"/>
            <a:r>
              <a:rPr lang="en-US" dirty="0"/>
              <a:t>Want to get both directions</a:t>
            </a:r>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37</a:t>
            </a:fld>
            <a:endParaRPr lang="en-US"/>
          </a:p>
        </p:txBody>
      </p:sp>
    </p:spTree>
    <p:extLst>
      <p:ext uri="{BB962C8B-B14F-4D97-AF65-F5344CB8AC3E}">
        <p14:creationId xmlns:p14="http://schemas.microsoft.com/office/powerpoint/2010/main" val="2541887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Strongly Connected Components</a:t>
            </a:r>
          </a:p>
        </p:txBody>
      </p:sp>
      <p:sp>
        <p:nvSpPr>
          <p:cNvPr id="3" name="Content Placeholder 2"/>
          <p:cNvSpPr>
            <a:spLocks noGrp="1"/>
          </p:cNvSpPr>
          <p:nvPr>
            <p:ph idx="1"/>
          </p:nvPr>
        </p:nvSpPr>
        <p:spPr>
          <a:xfrm>
            <a:off x="575240" y="5775475"/>
            <a:ext cx="11187258" cy="745552"/>
          </a:xfrm>
        </p:spPr>
        <p:txBody>
          <a:bodyPr/>
          <a:lstStyle/>
          <a:p>
            <a:r>
              <a:rPr lang="en-US" dirty="0"/>
              <a:t>Note: the direction of the edges matters!</a:t>
            </a:r>
          </a:p>
          <a:p>
            <a:endParaRPr lang="en-US" dirty="0"/>
          </a:p>
        </p:txBody>
      </p:sp>
      <p:sp>
        <p:nvSpPr>
          <p:cNvPr id="4" name="Footer Placeholder 3"/>
          <p:cNvSpPr>
            <a:spLocks noGrp="1"/>
          </p:cNvSpPr>
          <p:nvPr>
            <p:ph type="ftr" sz="quarter" idx="11"/>
          </p:nvPr>
        </p:nvSpPr>
        <p:spPr/>
        <p:txBody>
          <a:bodyPr/>
          <a:lstStyle/>
          <a:p>
            <a:r>
              <a:rPr lang="en-US" dirty="0"/>
              <a:t>CSE 373 19 SP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38</a:t>
            </a:fld>
            <a:endParaRPr lang="en-US"/>
          </a:p>
        </p:txBody>
      </p:sp>
      <p:grpSp>
        <p:nvGrpSpPr>
          <p:cNvPr id="8" name="Group 7"/>
          <p:cNvGrpSpPr/>
          <p:nvPr/>
        </p:nvGrpSpPr>
        <p:grpSpPr>
          <a:xfrm>
            <a:off x="511827" y="1323813"/>
            <a:ext cx="8072372" cy="1642815"/>
            <a:chOff x="498764" y="4764762"/>
            <a:chExt cx="8072372" cy="1387844"/>
          </a:xfrm>
        </p:grpSpPr>
        <p:sp>
          <p:nvSpPr>
            <p:cNvPr id="6" name="Rectangle 5"/>
            <p:cNvSpPr/>
            <p:nvPr/>
          </p:nvSpPr>
          <p:spPr>
            <a:xfrm>
              <a:off x="498764" y="4764762"/>
              <a:ext cx="8072372" cy="1387844"/>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200" dirty="0"/>
            </a:p>
            <a:p>
              <a:r>
                <a:rPr lang="en-US" sz="2200" dirty="0"/>
                <a:t>A subgraph C such that every pair of vertices in C is connected via some path </a:t>
              </a:r>
              <a:r>
                <a:rPr lang="en-US" sz="2200" b="1" dirty="0"/>
                <a:t>in both directions, </a:t>
              </a:r>
              <a:r>
                <a:rPr lang="en-US" sz="2200" dirty="0"/>
                <a:t>and there is no other vertex which is connected to every vertex of C in both directions.</a:t>
              </a:r>
            </a:p>
          </p:txBody>
        </p:sp>
        <p:sp>
          <p:nvSpPr>
            <p:cNvPr id="7" name="Rectangle 6"/>
            <p:cNvSpPr/>
            <p:nvPr/>
          </p:nvSpPr>
          <p:spPr>
            <a:xfrm>
              <a:off x="498764" y="4764762"/>
              <a:ext cx="8072372" cy="417278"/>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t>Strongly Connected Component</a:t>
              </a:r>
            </a:p>
          </p:txBody>
        </p:sp>
      </p:grpSp>
      <p:sp>
        <p:nvSpPr>
          <p:cNvPr id="10" name="Oval 9"/>
          <p:cNvSpPr/>
          <p:nvPr/>
        </p:nvSpPr>
        <p:spPr>
          <a:xfrm>
            <a:off x="5111114" y="3761834"/>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11" name="Oval 10"/>
          <p:cNvSpPr/>
          <p:nvPr/>
        </p:nvSpPr>
        <p:spPr>
          <a:xfrm>
            <a:off x="4393027" y="4548962"/>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12" name="Oval 11"/>
          <p:cNvSpPr/>
          <p:nvPr/>
        </p:nvSpPr>
        <p:spPr>
          <a:xfrm>
            <a:off x="5756365" y="4548962"/>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cxnSp>
        <p:nvCxnSpPr>
          <p:cNvPr id="13" name="Straight Arrow Connector 12"/>
          <p:cNvCxnSpPr>
            <a:stCxn id="11" idx="7"/>
            <a:endCxn id="10" idx="3"/>
          </p:cNvCxnSpPr>
          <p:nvPr/>
        </p:nvCxnSpPr>
        <p:spPr>
          <a:xfrm flipV="1">
            <a:off x="4813702" y="4173527"/>
            <a:ext cx="369588" cy="44607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0" idx="5"/>
            <a:endCxn id="12" idx="0"/>
          </p:cNvCxnSpPr>
          <p:nvPr/>
        </p:nvCxnSpPr>
        <p:spPr>
          <a:xfrm>
            <a:off x="5531789" y="4173527"/>
            <a:ext cx="471002" cy="37543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2" idx="2"/>
            <a:endCxn id="11" idx="6"/>
          </p:cNvCxnSpPr>
          <p:nvPr/>
        </p:nvCxnSpPr>
        <p:spPr>
          <a:xfrm flipH="1">
            <a:off x="4885878" y="4790126"/>
            <a:ext cx="870487"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3254944" y="3758319"/>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17" name="Oval 16"/>
          <p:cNvSpPr/>
          <p:nvPr/>
        </p:nvSpPr>
        <p:spPr>
          <a:xfrm>
            <a:off x="6654222" y="3765919"/>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cxnSp>
        <p:nvCxnSpPr>
          <p:cNvPr id="18" name="Straight Arrow Connector 17"/>
          <p:cNvCxnSpPr>
            <a:stCxn id="16" idx="6"/>
            <a:endCxn id="10" idx="2"/>
          </p:cNvCxnSpPr>
          <p:nvPr/>
        </p:nvCxnSpPr>
        <p:spPr>
          <a:xfrm>
            <a:off x="3747795" y="3999483"/>
            <a:ext cx="1363319" cy="351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2" idx="7"/>
            <a:endCxn id="17" idx="3"/>
          </p:cNvCxnSpPr>
          <p:nvPr/>
        </p:nvCxnSpPr>
        <p:spPr>
          <a:xfrm flipV="1">
            <a:off x="6177040" y="4177612"/>
            <a:ext cx="549358" cy="4419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7" idx="2"/>
            <a:endCxn id="10" idx="6"/>
          </p:cNvCxnSpPr>
          <p:nvPr/>
        </p:nvCxnSpPr>
        <p:spPr>
          <a:xfrm flipH="1" flipV="1">
            <a:off x="5603965" y="4002998"/>
            <a:ext cx="1050257" cy="40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169412D9-01EE-A741-A03C-16F0CC1EA9D3}"/>
              </a:ext>
            </a:extLst>
          </p:cNvPr>
          <p:cNvSpPr/>
          <p:nvPr/>
        </p:nvSpPr>
        <p:spPr>
          <a:xfrm>
            <a:off x="4312326" y="3536654"/>
            <a:ext cx="2909927" cy="1699012"/>
          </a:xfrm>
          <a:prstGeom prst="rect">
            <a:avLst/>
          </a:prstGeom>
          <a:noFill/>
          <a:ln w="28575">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CE0D374-A869-E344-B0EB-FEE126F5159C}"/>
              </a:ext>
            </a:extLst>
          </p:cNvPr>
          <p:cNvSpPr/>
          <p:nvPr/>
        </p:nvSpPr>
        <p:spPr>
          <a:xfrm>
            <a:off x="3087536" y="3536654"/>
            <a:ext cx="827665" cy="898137"/>
          </a:xfrm>
          <a:prstGeom prst="rect">
            <a:avLst/>
          </a:prstGeom>
          <a:noFill/>
          <a:ln w="28575">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5546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Your turn: Find Strongly Connected Components</a:t>
            </a:r>
          </a:p>
        </p:txBody>
      </p:sp>
      <p:sp>
        <p:nvSpPr>
          <p:cNvPr id="4" name="Footer Placeholder 3"/>
          <p:cNvSpPr>
            <a:spLocks noGrp="1"/>
          </p:cNvSpPr>
          <p:nvPr>
            <p:ph type="ftr" sz="quarter" idx="11"/>
          </p:nvPr>
        </p:nvSpPr>
        <p:spPr/>
        <p:txBody>
          <a:bodyPr/>
          <a:lstStyle/>
          <a:p>
            <a:r>
              <a:rPr lang="en-US" dirty="0"/>
              <a:t>CSE 373 19 SP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39</a:t>
            </a:fld>
            <a:endParaRPr lang="en-US"/>
          </a:p>
        </p:txBody>
      </p:sp>
      <p:grpSp>
        <p:nvGrpSpPr>
          <p:cNvPr id="3" name="Group 2">
            <a:extLst>
              <a:ext uri="{FF2B5EF4-FFF2-40B4-BE49-F238E27FC236}">
                <a16:creationId xmlns:a16="http://schemas.microsoft.com/office/drawing/2014/main" id="{615E97BE-55FA-4EF1-958A-48484C14CA58}"/>
              </a:ext>
            </a:extLst>
          </p:cNvPr>
          <p:cNvGrpSpPr/>
          <p:nvPr/>
        </p:nvGrpSpPr>
        <p:grpSpPr>
          <a:xfrm>
            <a:off x="1406377" y="2502664"/>
            <a:ext cx="6510474" cy="1375698"/>
            <a:chOff x="1286456" y="3769632"/>
            <a:chExt cx="6510474" cy="1375698"/>
          </a:xfrm>
        </p:grpSpPr>
        <p:sp>
          <p:nvSpPr>
            <p:cNvPr id="10" name="Oval 9"/>
            <p:cNvSpPr/>
            <p:nvPr/>
          </p:nvSpPr>
          <p:spPr>
            <a:xfrm>
              <a:off x="4353468" y="3774897"/>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11" name="Oval 10"/>
            <p:cNvSpPr/>
            <p:nvPr/>
          </p:nvSpPr>
          <p:spPr>
            <a:xfrm>
              <a:off x="3635381" y="4562025"/>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sp>
          <p:nvSpPr>
            <p:cNvPr id="12" name="Oval 11"/>
            <p:cNvSpPr/>
            <p:nvPr/>
          </p:nvSpPr>
          <p:spPr>
            <a:xfrm>
              <a:off x="4998719" y="4562025"/>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t>
              </a:r>
            </a:p>
          </p:txBody>
        </p:sp>
        <p:cxnSp>
          <p:nvCxnSpPr>
            <p:cNvPr id="13" name="Straight Arrow Connector 12"/>
            <p:cNvCxnSpPr>
              <a:stCxn id="11" idx="7"/>
              <a:endCxn id="10" idx="3"/>
            </p:cNvCxnSpPr>
            <p:nvPr/>
          </p:nvCxnSpPr>
          <p:spPr>
            <a:xfrm flipV="1">
              <a:off x="4056056" y="4186590"/>
              <a:ext cx="369588" cy="44607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0" idx="5"/>
              <a:endCxn id="12" idx="0"/>
            </p:cNvCxnSpPr>
            <p:nvPr/>
          </p:nvCxnSpPr>
          <p:spPr>
            <a:xfrm>
              <a:off x="4774143" y="4186590"/>
              <a:ext cx="471002" cy="37543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0" idx="4"/>
              <a:endCxn id="11" idx="6"/>
            </p:cNvCxnSpPr>
            <p:nvPr/>
          </p:nvCxnSpPr>
          <p:spPr>
            <a:xfrm flipH="1">
              <a:off x="4128232" y="4257225"/>
              <a:ext cx="471662" cy="54596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2759373" y="3771382"/>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17" name="Oval 16"/>
            <p:cNvSpPr/>
            <p:nvPr/>
          </p:nvSpPr>
          <p:spPr>
            <a:xfrm>
              <a:off x="5896576" y="3778982"/>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cxnSp>
          <p:nvCxnSpPr>
            <p:cNvPr id="18" name="Straight Arrow Connector 17"/>
            <p:cNvCxnSpPr>
              <a:stCxn id="16" idx="6"/>
              <a:endCxn id="10" idx="2"/>
            </p:cNvCxnSpPr>
            <p:nvPr/>
          </p:nvCxnSpPr>
          <p:spPr>
            <a:xfrm>
              <a:off x="3252224" y="4012546"/>
              <a:ext cx="1101244" cy="351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2" idx="7"/>
              <a:endCxn id="17" idx="3"/>
            </p:cNvCxnSpPr>
            <p:nvPr/>
          </p:nvCxnSpPr>
          <p:spPr>
            <a:xfrm flipV="1">
              <a:off x="5419394" y="4190675"/>
              <a:ext cx="549358" cy="4419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7" idx="2"/>
              <a:endCxn id="10" idx="6"/>
            </p:cNvCxnSpPr>
            <p:nvPr/>
          </p:nvCxnSpPr>
          <p:spPr>
            <a:xfrm flipH="1" flipV="1">
              <a:off x="4846319" y="4016061"/>
              <a:ext cx="1050257" cy="40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1286456" y="3771382"/>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cxnSp>
          <p:nvCxnSpPr>
            <p:cNvPr id="23" name="Straight Arrow Connector 22"/>
            <p:cNvCxnSpPr>
              <a:stCxn id="22" idx="6"/>
              <a:endCxn id="16" idx="2"/>
            </p:cNvCxnSpPr>
            <p:nvPr/>
          </p:nvCxnSpPr>
          <p:spPr>
            <a:xfrm>
              <a:off x="1779307" y="4012546"/>
              <a:ext cx="980066"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7304079" y="3769632"/>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K</a:t>
              </a:r>
            </a:p>
          </p:txBody>
        </p:sp>
        <p:cxnSp>
          <p:nvCxnSpPr>
            <p:cNvPr id="29" name="Straight Arrow Connector 28"/>
            <p:cNvCxnSpPr>
              <a:stCxn id="17" idx="6"/>
              <a:endCxn id="28" idx="2"/>
            </p:cNvCxnSpPr>
            <p:nvPr/>
          </p:nvCxnSpPr>
          <p:spPr>
            <a:xfrm flipV="1">
              <a:off x="6389427" y="4010796"/>
              <a:ext cx="914652" cy="935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6785275" y="4663002"/>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J</a:t>
              </a:r>
            </a:p>
          </p:txBody>
        </p:sp>
        <p:cxnSp>
          <p:nvCxnSpPr>
            <p:cNvPr id="33" name="Straight Arrow Connector 32"/>
            <p:cNvCxnSpPr>
              <a:stCxn id="12" idx="6"/>
              <a:endCxn id="32" idx="2"/>
            </p:cNvCxnSpPr>
            <p:nvPr/>
          </p:nvCxnSpPr>
          <p:spPr>
            <a:xfrm>
              <a:off x="5491570" y="4803189"/>
              <a:ext cx="1293705" cy="10097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28" idx="4"/>
              <a:endCxn id="32" idx="7"/>
            </p:cNvCxnSpPr>
            <p:nvPr/>
          </p:nvCxnSpPr>
          <p:spPr>
            <a:xfrm flipH="1">
              <a:off x="7205950" y="4251960"/>
              <a:ext cx="344555" cy="48167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32" idx="0"/>
              <a:endCxn id="28" idx="3"/>
            </p:cNvCxnSpPr>
            <p:nvPr/>
          </p:nvCxnSpPr>
          <p:spPr>
            <a:xfrm flipV="1">
              <a:off x="7031701" y="4181325"/>
              <a:ext cx="344554" cy="48167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44" name="TextBox 43"/>
          <p:cNvSpPr txBox="1"/>
          <p:nvPr/>
        </p:nvSpPr>
        <p:spPr>
          <a:xfrm>
            <a:off x="1247797" y="4589432"/>
            <a:ext cx="9457509" cy="430887"/>
          </a:xfrm>
          <a:prstGeom prst="rect">
            <a:avLst/>
          </a:prstGeom>
          <a:noFill/>
        </p:spPr>
        <p:txBody>
          <a:bodyPr wrap="square" rtlCol="0">
            <a:spAutoFit/>
          </a:bodyPr>
          <a:lstStyle/>
          <a:p>
            <a:r>
              <a:rPr lang="en-US" sz="2200" dirty="0"/>
              <a:t>{A}, {B}, {C,D,E,F}, {J,K}</a:t>
            </a:r>
          </a:p>
        </p:txBody>
      </p:sp>
      <p:sp>
        <p:nvSpPr>
          <p:cNvPr id="9" name="Rectangle 8">
            <a:extLst>
              <a:ext uri="{FF2B5EF4-FFF2-40B4-BE49-F238E27FC236}">
                <a16:creationId xmlns:a16="http://schemas.microsoft.com/office/drawing/2014/main" id="{7477806C-71E4-7E43-A42E-0545F39548C3}"/>
              </a:ext>
            </a:extLst>
          </p:cNvPr>
          <p:cNvSpPr/>
          <p:nvPr/>
        </p:nvSpPr>
        <p:spPr>
          <a:xfrm>
            <a:off x="1247797" y="2294759"/>
            <a:ext cx="827665" cy="898137"/>
          </a:xfrm>
          <a:prstGeom prst="rect">
            <a:avLst/>
          </a:prstGeom>
          <a:noFill/>
          <a:ln w="28575">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E933A70A-5ED8-A040-94B6-28D6FF0BC4B8}"/>
              </a:ext>
            </a:extLst>
          </p:cNvPr>
          <p:cNvSpPr/>
          <p:nvPr/>
        </p:nvSpPr>
        <p:spPr>
          <a:xfrm>
            <a:off x="2690217" y="2294759"/>
            <a:ext cx="827665" cy="898137"/>
          </a:xfrm>
          <a:prstGeom prst="rect">
            <a:avLst/>
          </a:prstGeom>
          <a:noFill/>
          <a:ln w="28575">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509088B-F78B-0342-9200-7E407691AB22}"/>
              </a:ext>
            </a:extLst>
          </p:cNvPr>
          <p:cNvSpPr/>
          <p:nvPr/>
        </p:nvSpPr>
        <p:spPr>
          <a:xfrm>
            <a:off x="3722890" y="2294759"/>
            <a:ext cx="2909927" cy="1699012"/>
          </a:xfrm>
          <a:prstGeom prst="rect">
            <a:avLst/>
          </a:prstGeom>
          <a:noFill/>
          <a:ln w="28575">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6E3DEF5-A267-EA4F-8843-334F00260714}"/>
              </a:ext>
            </a:extLst>
          </p:cNvPr>
          <p:cNvSpPr/>
          <p:nvPr/>
        </p:nvSpPr>
        <p:spPr>
          <a:xfrm>
            <a:off x="6800878" y="2294759"/>
            <a:ext cx="1293810" cy="1699012"/>
          </a:xfrm>
          <a:prstGeom prst="rect">
            <a:avLst/>
          </a:prstGeom>
          <a:noFill/>
          <a:ln w="28575">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3922767" y="4557662"/>
            <a:ext cx="8072372" cy="1642815"/>
            <a:chOff x="498764" y="4764762"/>
            <a:chExt cx="8072372" cy="1387844"/>
          </a:xfrm>
        </p:grpSpPr>
        <p:sp>
          <p:nvSpPr>
            <p:cNvPr id="37" name="Rectangle 36"/>
            <p:cNvSpPr/>
            <p:nvPr/>
          </p:nvSpPr>
          <p:spPr>
            <a:xfrm>
              <a:off x="498764" y="4764762"/>
              <a:ext cx="8072372" cy="1387844"/>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200" dirty="0"/>
            </a:p>
            <a:p>
              <a:r>
                <a:rPr lang="en-US" sz="2200" dirty="0"/>
                <a:t>A subgraph C such that every pair of vertices in C is connected via some path </a:t>
              </a:r>
              <a:r>
                <a:rPr lang="en-US" sz="2200" b="1" dirty="0"/>
                <a:t>in both directions, </a:t>
              </a:r>
              <a:r>
                <a:rPr lang="en-US" sz="2200" dirty="0"/>
                <a:t>and there is no other vertex which is connected to every vertex of C in both directions.</a:t>
              </a:r>
            </a:p>
          </p:txBody>
        </p:sp>
        <p:sp>
          <p:nvSpPr>
            <p:cNvPr id="38" name="Rectangle 37"/>
            <p:cNvSpPr/>
            <p:nvPr/>
          </p:nvSpPr>
          <p:spPr>
            <a:xfrm>
              <a:off x="498764" y="4764762"/>
              <a:ext cx="8072372" cy="417278"/>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t>Strongly Connected Component</a:t>
              </a:r>
            </a:p>
          </p:txBody>
        </p:sp>
      </p:grpSp>
    </p:spTree>
    <p:extLst>
      <p:ext uri="{BB962C8B-B14F-4D97-AF65-F5344CB8AC3E}">
        <p14:creationId xmlns:p14="http://schemas.microsoft.com/office/powerpoint/2010/main" val="2939257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9" grpId="0" animBg="1"/>
      <p:bldP spid="30" grpId="0" animBg="1"/>
      <p:bldP spid="31" grpId="0" animBg="1"/>
      <p:bldP spid="3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1: Ordering Dependencies	</a:t>
            </a:r>
          </a:p>
        </p:txBody>
      </p:sp>
      <p:sp>
        <p:nvSpPr>
          <p:cNvPr id="3" name="Content Placeholder 2"/>
          <p:cNvSpPr>
            <a:spLocks noGrp="1"/>
          </p:cNvSpPr>
          <p:nvPr>
            <p:ph idx="1"/>
          </p:nvPr>
        </p:nvSpPr>
        <p:spPr>
          <a:xfrm>
            <a:off x="575240" y="1463857"/>
            <a:ext cx="11187258" cy="1433133"/>
          </a:xfrm>
        </p:spPr>
        <p:txBody>
          <a:bodyPr/>
          <a:lstStyle/>
          <a:p>
            <a:r>
              <a:rPr lang="en-US" dirty="0"/>
              <a:t>Given a directed graph G, where we have an edge from u to v if u must happen before v.</a:t>
            </a:r>
          </a:p>
          <a:p>
            <a:r>
              <a:rPr lang="en-US" dirty="0"/>
              <a:t>We can only do things one at a time, can we find an order that </a:t>
            </a:r>
            <a:r>
              <a:rPr lang="en-US" b="1" dirty="0"/>
              <a:t>respects dependencies</a:t>
            </a:r>
            <a:r>
              <a:rPr lang="en-US" dirty="0"/>
              <a:t>?</a:t>
            </a:r>
          </a:p>
        </p:txBody>
      </p:sp>
      <p:sp>
        <p:nvSpPr>
          <p:cNvPr id="4" name="Footer Placeholder 3"/>
          <p:cNvSpPr>
            <a:spLocks noGrp="1"/>
          </p:cNvSpPr>
          <p:nvPr>
            <p:ph type="ftr" sz="quarter" idx="11"/>
          </p:nvPr>
        </p:nvSpPr>
        <p:spPr/>
        <p:txBody>
          <a:bodyPr/>
          <a:lstStyle/>
          <a:p>
            <a:r>
              <a:rPr lang="en-US" dirty="0"/>
              <a:t>CSE 373 19 SP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4</a:t>
            </a:fld>
            <a:endParaRPr lang="en-US"/>
          </a:p>
        </p:txBody>
      </p:sp>
      <p:sp>
        <p:nvSpPr>
          <p:cNvPr id="6" name="Rectangle 5"/>
          <p:cNvSpPr/>
          <p:nvPr/>
        </p:nvSpPr>
        <p:spPr>
          <a:xfrm>
            <a:off x="575238" y="2896989"/>
            <a:ext cx="8583275" cy="1785103"/>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200" dirty="0"/>
          </a:p>
          <a:p>
            <a:r>
              <a:rPr lang="en-US" sz="2200" b="1" dirty="0"/>
              <a:t>Given: </a:t>
            </a:r>
            <a:r>
              <a:rPr lang="en-US" sz="2200" dirty="0"/>
              <a:t>a directed graph G</a:t>
            </a:r>
          </a:p>
          <a:p>
            <a:r>
              <a:rPr lang="en-US" sz="2200" b="1" dirty="0"/>
              <a:t>Find: </a:t>
            </a:r>
            <a:r>
              <a:rPr lang="en-US" sz="2200" dirty="0"/>
              <a:t>an ordering of the vertices so all edges go from left to right (all the dependency arrows are satisfied and the vertices can be processed left to right with no problems) . </a:t>
            </a:r>
          </a:p>
        </p:txBody>
      </p:sp>
      <p:sp>
        <p:nvSpPr>
          <p:cNvPr id="7" name="Rectangle 6"/>
          <p:cNvSpPr/>
          <p:nvPr/>
        </p:nvSpPr>
        <p:spPr>
          <a:xfrm>
            <a:off x="575239" y="2896990"/>
            <a:ext cx="8072372"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t>Topological Sort (aka Topological Ordering)</a:t>
            </a:r>
          </a:p>
        </p:txBody>
      </p:sp>
    </p:spTree>
    <p:extLst>
      <p:ext uri="{BB962C8B-B14F-4D97-AF65-F5344CB8AC3E}">
        <p14:creationId xmlns:p14="http://schemas.microsoft.com/office/powerpoint/2010/main" val="2278413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Finding SCC Algorithm</a:t>
            </a:r>
          </a:p>
        </p:txBody>
      </p:sp>
      <p:sp>
        <p:nvSpPr>
          <p:cNvPr id="3" name="Content Placeholder 2"/>
          <p:cNvSpPr>
            <a:spLocks noGrp="1"/>
          </p:cNvSpPr>
          <p:nvPr>
            <p:ph idx="1"/>
          </p:nvPr>
        </p:nvSpPr>
        <p:spPr/>
        <p:txBody>
          <a:bodyPr>
            <a:normAutofit/>
          </a:bodyPr>
          <a:lstStyle/>
          <a:p>
            <a:r>
              <a:rPr lang="en-US" dirty="0"/>
              <a:t>Ok. How do we make a computer do this?</a:t>
            </a:r>
          </a:p>
          <a:p>
            <a:r>
              <a:rPr lang="en-US" dirty="0"/>
              <a:t>You could: </a:t>
            </a:r>
          </a:p>
          <a:p>
            <a:pPr lvl="1"/>
            <a:r>
              <a:rPr lang="en-US" dirty="0"/>
              <a:t>run a BFS from every vertex</a:t>
            </a:r>
          </a:p>
          <a:p>
            <a:pPr lvl="1"/>
            <a:r>
              <a:rPr lang="en-US" dirty="0"/>
              <a:t>For each vertex record what other vertices it can get to </a:t>
            </a:r>
          </a:p>
        </p:txBody>
      </p:sp>
      <p:sp>
        <p:nvSpPr>
          <p:cNvPr id="4" name="Footer Placeholder 3"/>
          <p:cNvSpPr>
            <a:spLocks noGrp="1"/>
          </p:cNvSpPr>
          <p:nvPr>
            <p:ph type="ftr" sz="quarter" idx="11"/>
          </p:nvPr>
        </p:nvSpPr>
        <p:spPr/>
        <p:txBody>
          <a:bodyPr/>
          <a:lstStyle/>
          <a:p>
            <a:r>
              <a:rPr lang="en-US" dirty="0"/>
              <a:t>CSE 373 19 SP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40</a:t>
            </a:fld>
            <a:endParaRPr lang="en-US"/>
          </a:p>
        </p:txBody>
      </p:sp>
      <p:grpSp>
        <p:nvGrpSpPr>
          <p:cNvPr id="6" name="Group 5">
            <a:extLst>
              <a:ext uri="{FF2B5EF4-FFF2-40B4-BE49-F238E27FC236}">
                <a16:creationId xmlns:a16="http://schemas.microsoft.com/office/drawing/2014/main" id="{D0BD117B-1C38-4C37-879F-33D43971637E}"/>
              </a:ext>
            </a:extLst>
          </p:cNvPr>
          <p:cNvGrpSpPr/>
          <p:nvPr/>
        </p:nvGrpSpPr>
        <p:grpSpPr>
          <a:xfrm>
            <a:off x="2152101" y="4074581"/>
            <a:ext cx="6510474" cy="1375698"/>
            <a:chOff x="1286456" y="3769632"/>
            <a:chExt cx="6510474" cy="1375698"/>
          </a:xfrm>
        </p:grpSpPr>
        <p:sp>
          <p:nvSpPr>
            <p:cNvPr id="7" name="Oval 6">
              <a:extLst>
                <a:ext uri="{FF2B5EF4-FFF2-40B4-BE49-F238E27FC236}">
                  <a16:creationId xmlns:a16="http://schemas.microsoft.com/office/drawing/2014/main" id="{44742636-97D2-4D78-A646-EF6A4A1E6AD1}"/>
                </a:ext>
              </a:extLst>
            </p:cNvPr>
            <p:cNvSpPr/>
            <p:nvPr/>
          </p:nvSpPr>
          <p:spPr>
            <a:xfrm>
              <a:off x="4353468" y="3774897"/>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8" name="Oval 7">
              <a:extLst>
                <a:ext uri="{FF2B5EF4-FFF2-40B4-BE49-F238E27FC236}">
                  <a16:creationId xmlns:a16="http://schemas.microsoft.com/office/drawing/2014/main" id="{93C6B4D3-B98F-4AE0-B21C-26C55A0D9115}"/>
                </a:ext>
              </a:extLst>
            </p:cNvPr>
            <p:cNvSpPr/>
            <p:nvPr/>
          </p:nvSpPr>
          <p:spPr>
            <a:xfrm>
              <a:off x="3635381" y="4562025"/>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sp>
          <p:nvSpPr>
            <p:cNvPr id="9" name="Oval 8">
              <a:extLst>
                <a:ext uri="{FF2B5EF4-FFF2-40B4-BE49-F238E27FC236}">
                  <a16:creationId xmlns:a16="http://schemas.microsoft.com/office/drawing/2014/main" id="{022930D2-CDBD-41A6-B815-966DA6B2A74F}"/>
                </a:ext>
              </a:extLst>
            </p:cNvPr>
            <p:cNvSpPr/>
            <p:nvPr/>
          </p:nvSpPr>
          <p:spPr>
            <a:xfrm>
              <a:off x="4998719" y="4562025"/>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t>
              </a:r>
            </a:p>
          </p:txBody>
        </p:sp>
        <p:cxnSp>
          <p:nvCxnSpPr>
            <p:cNvPr id="10" name="Straight Arrow Connector 9">
              <a:extLst>
                <a:ext uri="{FF2B5EF4-FFF2-40B4-BE49-F238E27FC236}">
                  <a16:creationId xmlns:a16="http://schemas.microsoft.com/office/drawing/2014/main" id="{6B63AFCC-717B-4717-BC7A-32F06BB3CA2A}"/>
                </a:ext>
              </a:extLst>
            </p:cNvPr>
            <p:cNvCxnSpPr>
              <a:cxnSpLocks/>
              <a:stCxn id="8" idx="7"/>
              <a:endCxn id="7" idx="3"/>
            </p:cNvCxnSpPr>
            <p:nvPr/>
          </p:nvCxnSpPr>
          <p:spPr>
            <a:xfrm flipV="1">
              <a:off x="4056056" y="4186590"/>
              <a:ext cx="369588" cy="44607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B153B882-1DB7-4941-A42F-2F0E5637147E}"/>
                </a:ext>
              </a:extLst>
            </p:cNvPr>
            <p:cNvCxnSpPr>
              <a:cxnSpLocks/>
              <a:stCxn id="7" idx="5"/>
              <a:endCxn id="9" idx="0"/>
            </p:cNvCxnSpPr>
            <p:nvPr/>
          </p:nvCxnSpPr>
          <p:spPr>
            <a:xfrm>
              <a:off x="4774143" y="4186590"/>
              <a:ext cx="471002" cy="37543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584DC586-BF32-4737-912D-E88D86F96984}"/>
                </a:ext>
              </a:extLst>
            </p:cNvPr>
            <p:cNvCxnSpPr>
              <a:cxnSpLocks/>
              <a:stCxn id="7" idx="4"/>
              <a:endCxn id="8" idx="6"/>
            </p:cNvCxnSpPr>
            <p:nvPr/>
          </p:nvCxnSpPr>
          <p:spPr>
            <a:xfrm flipH="1">
              <a:off x="4128232" y="4257225"/>
              <a:ext cx="471662" cy="54596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8D82D8E6-8448-46C2-B169-CFFCD77D0608}"/>
                </a:ext>
              </a:extLst>
            </p:cNvPr>
            <p:cNvSpPr/>
            <p:nvPr/>
          </p:nvSpPr>
          <p:spPr>
            <a:xfrm>
              <a:off x="2759373" y="3771382"/>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14" name="Oval 13">
              <a:extLst>
                <a:ext uri="{FF2B5EF4-FFF2-40B4-BE49-F238E27FC236}">
                  <a16:creationId xmlns:a16="http://schemas.microsoft.com/office/drawing/2014/main" id="{5819949B-22AC-4C29-9A41-554D318F0C0D}"/>
                </a:ext>
              </a:extLst>
            </p:cNvPr>
            <p:cNvSpPr/>
            <p:nvPr/>
          </p:nvSpPr>
          <p:spPr>
            <a:xfrm>
              <a:off x="5896576" y="3778982"/>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cxnSp>
          <p:nvCxnSpPr>
            <p:cNvPr id="15" name="Straight Arrow Connector 14">
              <a:extLst>
                <a:ext uri="{FF2B5EF4-FFF2-40B4-BE49-F238E27FC236}">
                  <a16:creationId xmlns:a16="http://schemas.microsoft.com/office/drawing/2014/main" id="{54E004BC-EF7A-4B3D-80BE-FCE70D7A4476}"/>
                </a:ext>
              </a:extLst>
            </p:cNvPr>
            <p:cNvCxnSpPr>
              <a:cxnSpLocks/>
              <a:stCxn id="13" idx="6"/>
              <a:endCxn id="7" idx="2"/>
            </p:cNvCxnSpPr>
            <p:nvPr/>
          </p:nvCxnSpPr>
          <p:spPr>
            <a:xfrm>
              <a:off x="3252224" y="4012546"/>
              <a:ext cx="1101244" cy="351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E4351F3-8436-4FD7-B5A1-B83AD17FB474}"/>
                </a:ext>
              </a:extLst>
            </p:cNvPr>
            <p:cNvCxnSpPr>
              <a:cxnSpLocks/>
              <a:stCxn id="9" idx="7"/>
              <a:endCxn id="14" idx="3"/>
            </p:cNvCxnSpPr>
            <p:nvPr/>
          </p:nvCxnSpPr>
          <p:spPr>
            <a:xfrm flipV="1">
              <a:off x="5419394" y="4190675"/>
              <a:ext cx="549358" cy="4419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1A04ADC-E11C-494D-BCFE-65334DC2EE4E}"/>
                </a:ext>
              </a:extLst>
            </p:cNvPr>
            <p:cNvCxnSpPr>
              <a:cxnSpLocks/>
              <a:stCxn id="14" idx="2"/>
              <a:endCxn id="7" idx="6"/>
            </p:cNvCxnSpPr>
            <p:nvPr/>
          </p:nvCxnSpPr>
          <p:spPr>
            <a:xfrm flipH="1" flipV="1">
              <a:off x="4846319" y="4016061"/>
              <a:ext cx="1050257" cy="40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223CF9C3-A137-41B1-B842-D2D6FF6C1DFD}"/>
                </a:ext>
              </a:extLst>
            </p:cNvPr>
            <p:cNvSpPr/>
            <p:nvPr/>
          </p:nvSpPr>
          <p:spPr>
            <a:xfrm>
              <a:off x="1286456" y="3771382"/>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cxnSp>
          <p:nvCxnSpPr>
            <p:cNvPr id="19" name="Straight Arrow Connector 18">
              <a:extLst>
                <a:ext uri="{FF2B5EF4-FFF2-40B4-BE49-F238E27FC236}">
                  <a16:creationId xmlns:a16="http://schemas.microsoft.com/office/drawing/2014/main" id="{077C75AB-8493-4D00-8086-970CAB3F4D92}"/>
                </a:ext>
              </a:extLst>
            </p:cNvPr>
            <p:cNvCxnSpPr>
              <a:cxnSpLocks/>
              <a:stCxn id="18" idx="6"/>
              <a:endCxn id="13" idx="2"/>
            </p:cNvCxnSpPr>
            <p:nvPr/>
          </p:nvCxnSpPr>
          <p:spPr>
            <a:xfrm>
              <a:off x="1779307" y="4012546"/>
              <a:ext cx="980066"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9EFDFF8B-9AC2-4AB8-962D-C1BF670D53C8}"/>
                </a:ext>
              </a:extLst>
            </p:cNvPr>
            <p:cNvSpPr/>
            <p:nvPr/>
          </p:nvSpPr>
          <p:spPr>
            <a:xfrm>
              <a:off x="7304079" y="3769632"/>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K</a:t>
              </a:r>
            </a:p>
          </p:txBody>
        </p:sp>
        <p:cxnSp>
          <p:nvCxnSpPr>
            <p:cNvPr id="21" name="Straight Arrow Connector 20">
              <a:extLst>
                <a:ext uri="{FF2B5EF4-FFF2-40B4-BE49-F238E27FC236}">
                  <a16:creationId xmlns:a16="http://schemas.microsoft.com/office/drawing/2014/main" id="{19F9AFE2-0A1F-40F3-9EFE-0D325C1F4E57}"/>
                </a:ext>
              </a:extLst>
            </p:cNvPr>
            <p:cNvCxnSpPr>
              <a:cxnSpLocks/>
              <a:stCxn id="14" idx="6"/>
              <a:endCxn id="20" idx="2"/>
            </p:cNvCxnSpPr>
            <p:nvPr/>
          </p:nvCxnSpPr>
          <p:spPr>
            <a:xfrm flipV="1">
              <a:off x="6389427" y="4010796"/>
              <a:ext cx="914652" cy="935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262D4E33-5307-482A-843F-CE2FA9C10237}"/>
                </a:ext>
              </a:extLst>
            </p:cNvPr>
            <p:cNvSpPr/>
            <p:nvPr/>
          </p:nvSpPr>
          <p:spPr>
            <a:xfrm>
              <a:off x="6785275" y="4663002"/>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J</a:t>
              </a:r>
            </a:p>
          </p:txBody>
        </p:sp>
        <p:cxnSp>
          <p:nvCxnSpPr>
            <p:cNvPr id="23" name="Straight Arrow Connector 22">
              <a:extLst>
                <a:ext uri="{FF2B5EF4-FFF2-40B4-BE49-F238E27FC236}">
                  <a16:creationId xmlns:a16="http://schemas.microsoft.com/office/drawing/2014/main" id="{A0DC4872-1C9D-4C93-8DF1-260BC7D885EE}"/>
                </a:ext>
              </a:extLst>
            </p:cNvPr>
            <p:cNvCxnSpPr>
              <a:cxnSpLocks/>
              <a:stCxn id="9" idx="6"/>
              <a:endCxn id="22" idx="2"/>
            </p:cNvCxnSpPr>
            <p:nvPr/>
          </p:nvCxnSpPr>
          <p:spPr>
            <a:xfrm>
              <a:off x="5491570" y="4803189"/>
              <a:ext cx="1293705" cy="10097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30C77D18-A9D5-473B-9DA4-053347430B97}"/>
                </a:ext>
              </a:extLst>
            </p:cNvPr>
            <p:cNvCxnSpPr>
              <a:cxnSpLocks/>
              <a:stCxn id="20" idx="4"/>
              <a:endCxn id="22" idx="7"/>
            </p:cNvCxnSpPr>
            <p:nvPr/>
          </p:nvCxnSpPr>
          <p:spPr>
            <a:xfrm flipH="1">
              <a:off x="7205950" y="4251960"/>
              <a:ext cx="344555" cy="48167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F57C687-4B66-4F75-B609-644E9B88C45F}"/>
                </a:ext>
              </a:extLst>
            </p:cNvPr>
            <p:cNvCxnSpPr>
              <a:cxnSpLocks/>
              <a:stCxn id="22" idx="0"/>
              <a:endCxn id="20" idx="3"/>
            </p:cNvCxnSpPr>
            <p:nvPr/>
          </p:nvCxnSpPr>
          <p:spPr>
            <a:xfrm flipV="1">
              <a:off x="7031701" y="4181325"/>
              <a:ext cx="344554" cy="48167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26" name="Rectangle 25">
            <a:extLst>
              <a:ext uri="{FF2B5EF4-FFF2-40B4-BE49-F238E27FC236}">
                <a16:creationId xmlns:a16="http://schemas.microsoft.com/office/drawing/2014/main" id="{5C0C2DED-B01C-43B4-A241-0978C376E7DE}"/>
              </a:ext>
            </a:extLst>
          </p:cNvPr>
          <p:cNvSpPr/>
          <p:nvPr/>
        </p:nvSpPr>
        <p:spPr>
          <a:xfrm>
            <a:off x="1993521" y="3866676"/>
            <a:ext cx="827665" cy="898137"/>
          </a:xfrm>
          <a:prstGeom prst="rect">
            <a:avLst/>
          </a:prstGeom>
          <a:noFill/>
          <a:ln w="28575">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EB457433-24EF-4935-8EBE-247A22C29FD8}"/>
              </a:ext>
            </a:extLst>
          </p:cNvPr>
          <p:cNvSpPr/>
          <p:nvPr/>
        </p:nvSpPr>
        <p:spPr>
          <a:xfrm>
            <a:off x="3435941" y="3866676"/>
            <a:ext cx="827665" cy="898137"/>
          </a:xfrm>
          <a:prstGeom prst="rect">
            <a:avLst/>
          </a:prstGeom>
          <a:noFill/>
          <a:ln w="28575">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06982F4-569C-434E-A736-7B85720AD578}"/>
              </a:ext>
            </a:extLst>
          </p:cNvPr>
          <p:cNvSpPr/>
          <p:nvPr/>
        </p:nvSpPr>
        <p:spPr>
          <a:xfrm>
            <a:off x="4468614" y="3866676"/>
            <a:ext cx="2909927" cy="1699012"/>
          </a:xfrm>
          <a:prstGeom prst="rect">
            <a:avLst/>
          </a:prstGeom>
          <a:noFill/>
          <a:ln w="28575">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8712586-FE3C-4B4D-9FC7-D1ED3561D54E}"/>
              </a:ext>
            </a:extLst>
          </p:cNvPr>
          <p:cNvSpPr/>
          <p:nvPr/>
        </p:nvSpPr>
        <p:spPr>
          <a:xfrm>
            <a:off x="7546602" y="3866676"/>
            <a:ext cx="1293810" cy="1699012"/>
          </a:xfrm>
          <a:prstGeom prst="rect">
            <a:avLst/>
          </a:prstGeom>
          <a:noFill/>
          <a:ln w="28575">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00049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Finding SCC Algorithm</a:t>
            </a:r>
          </a:p>
        </p:txBody>
      </p:sp>
      <p:sp>
        <p:nvSpPr>
          <p:cNvPr id="3" name="Content Placeholder 2"/>
          <p:cNvSpPr>
            <a:spLocks noGrp="1"/>
          </p:cNvSpPr>
          <p:nvPr>
            <p:ph idx="1"/>
          </p:nvPr>
        </p:nvSpPr>
        <p:spPr>
          <a:xfrm>
            <a:off x="575240" y="1463856"/>
            <a:ext cx="11187258" cy="5130867"/>
          </a:xfrm>
        </p:spPr>
        <p:txBody>
          <a:bodyPr>
            <a:normAutofit/>
          </a:bodyPr>
          <a:lstStyle/>
          <a:p>
            <a:r>
              <a:rPr lang="en-US" dirty="0"/>
              <a:t>Ok. How do we make a computer do this?</a:t>
            </a:r>
          </a:p>
          <a:p>
            <a:r>
              <a:rPr lang="en-US" dirty="0"/>
              <a:t>You could: </a:t>
            </a:r>
          </a:p>
          <a:p>
            <a:pPr lvl="1"/>
            <a:r>
              <a:rPr lang="en-US" dirty="0"/>
              <a:t>run a BFS from every vertex</a:t>
            </a:r>
          </a:p>
          <a:p>
            <a:pPr lvl="1"/>
            <a:r>
              <a:rPr lang="en-US" dirty="0"/>
              <a:t>For each vertex record what other vertices it can get to </a:t>
            </a:r>
          </a:p>
          <a:p>
            <a:r>
              <a:rPr lang="en-US" dirty="0"/>
              <a:t>But you can do better!</a:t>
            </a:r>
          </a:p>
          <a:p>
            <a:r>
              <a:rPr lang="en-US" dirty="0"/>
              <a:t>We’re recomputing a bunch of information, going from back to front skips </a:t>
            </a:r>
            <a:r>
              <a:rPr lang="en-US" dirty="0" err="1"/>
              <a:t>recomputation</a:t>
            </a:r>
            <a:r>
              <a:rPr lang="en-US" dirty="0"/>
              <a:t>.</a:t>
            </a:r>
          </a:p>
          <a:p>
            <a:pPr lvl="1"/>
            <a:r>
              <a:rPr lang="en-US" dirty="0"/>
              <a:t>Run a DFS first to do initial processing</a:t>
            </a:r>
          </a:p>
          <a:p>
            <a:pPr lvl="1"/>
            <a:r>
              <a:rPr lang="en-US" dirty="0"/>
              <a:t>While running DFS, run a second DFS to find the components based on the ordering you pull from the stack</a:t>
            </a:r>
          </a:p>
          <a:p>
            <a:pPr lvl="1"/>
            <a:r>
              <a:rPr lang="en-US" dirty="0"/>
              <a:t>Just two DFSs!</a:t>
            </a:r>
          </a:p>
          <a:p>
            <a:pPr lvl="1"/>
            <a:r>
              <a:rPr lang="en-US" dirty="0"/>
              <a:t>(see appendix for more details)</a:t>
            </a:r>
          </a:p>
          <a:p>
            <a:r>
              <a:rPr lang="en-US" dirty="0"/>
              <a:t>Know two things about the algorithm: </a:t>
            </a:r>
          </a:p>
          <a:p>
            <a:pPr lvl="1"/>
            <a:r>
              <a:rPr lang="en-US" dirty="0"/>
              <a:t>It is an application of depth first search </a:t>
            </a:r>
          </a:p>
          <a:p>
            <a:pPr lvl="1"/>
            <a:r>
              <a:rPr lang="en-US" dirty="0"/>
              <a:t>It runs in linear time</a:t>
            </a:r>
          </a:p>
        </p:txBody>
      </p:sp>
      <p:sp>
        <p:nvSpPr>
          <p:cNvPr id="4" name="Footer Placeholder 3"/>
          <p:cNvSpPr>
            <a:spLocks noGrp="1"/>
          </p:cNvSpPr>
          <p:nvPr>
            <p:ph type="ftr" sz="quarter" idx="11"/>
          </p:nvPr>
        </p:nvSpPr>
        <p:spPr/>
        <p:txBody>
          <a:bodyPr/>
          <a:lstStyle/>
          <a:p>
            <a:r>
              <a:rPr lang="en-US" dirty="0"/>
              <a:t>CSE 373 19 SP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41</a:t>
            </a:fld>
            <a:endParaRPr lang="en-US"/>
          </a:p>
        </p:txBody>
      </p:sp>
    </p:spTree>
    <p:extLst>
      <p:ext uri="{BB962C8B-B14F-4D97-AF65-F5344CB8AC3E}">
        <p14:creationId xmlns:p14="http://schemas.microsoft.com/office/powerpoint/2010/main" val="416503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Find SCCs?</a:t>
            </a:r>
          </a:p>
        </p:txBody>
      </p:sp>
      <p:sp>
        <p:nvSpPr>
          <p:cNvPr id="3" name="Content Placeholder 2"/>
          <p:cNvSpPr>
            <a:spLocks noGrp="1"/>
          </p:cNvSpPr>
          <p:nvPr>
            <p:ph idx="1"/>
          </p:nvPr>
        </p:nvSpPr>
        <p:spPr>
          <a:xfrm>
            <a:off x="575240" y="1463857"/>
            <a:ext cx="11187258" cy="2129433"/>
          </a:xfrm>
        </p:spPr>
        <p:txBody>
          <a:bodyPr/>
          <a:lstStyle/>
          <a:p>
            <a:r>
              <a:rPr lang="en-US" dirty="0"/>
              <a:t>Graphs are useful because they encode relationships between arbitrary objects.</a:t>
            </a:r>
          </a:p>
          <a:p>
            <a:r>
              <a:rPr lang="en-US" dirty="0"/>
              <a:t>We’ve found the strongly connected components of G.</a:t>
            </a:r>
          </a:p>
          <a:p>
            <a:r>
              <a:rPr lang="en-US" dirty="0"/>
              <a:t>Let’s build a new graph out of them! Call it </a:t>
            </a:r>
            <a:r>
              <a:rPr lang="en-US" dirty="0">
                <a:solidFill>
                  <a:schemeClr val="accent1"/>
                </a:solidFill>
              </a:rPr>
              <a:t>H</a:t>
            </a:r>
          </a:p>
          <a:p>
            <a:pPr lvl="1"/>
            <a:r>
              <a:rPr lang="en-US" dirty="0"/>
              <a:t>Have a vertex for each of the strongly connected components</a:t>
            </a:r>
          </a:p>
          <a:p>
            <a:pPr lvl="1"/>
            <a:r>
              <a:rPr lang="en-US" dirty="0"/>
              <a:t>Add an edge from component 1 to component 2 if there is an edge from a vertex inside 1 to one inside 2.</a:t>
            </a:r>
          </a:p>
          <a:p>
            <a:endParaRPr lang="en-US" dirty="0"/>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42</a:t>
            </a:fld>
            <a:endParaRPr lang="en-US"/>
          </a:p>
        </p:txBody>
      </p:sp>
      <p:sp>
        <p:nvSpPr>
          <p:cNvPr id="53" name="Oval 52"/>
          <p:cNvSpPr/>
          <p:nvPr/>
        </p:nvSpPr>
        <p:spPr>
          <a:xfrm>
            <a:off x="5907947" y="4166781"/>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54" name="Oval 53"/>
          <p:cNvSpPr/>
          <p:nvPr/>
        </p:nvSpPr>
        <p:spPr>
          <a:xfrm>
            <a:off x="5491850" y="4966930"/>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sp>
        <p:nvSpPr>
          <p:cNvPr id="55" name="Oval 54"/>
          <p:cNvSpPr/>
          <p:nvPr/>
        </p:nvSpPr>
        <p:spPr>
          <a:xfrm>
            <a:off x="6553198" y="4953909"/>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t>
            </a:r>
          </a:p>
        </p:txBody>
      </p:sp>
      <p:cxnSp>
        <p:nvCxnSpPr>
          <p:cNvPr id="56" name="Straight Arrow Connector 55"/>
          <p:cNvCxnSpPr>
            <a:stCxn id="54" idx="7"/>
            <a:endCxn id="53" idx="3"/>
          </p:cNvCxnSpPr>
          <p:nvPr/>
        </p:nvCxnSpPr>
        <p:spPr>
          <a:xfrm flipV="1">
            <a:off x="5912525" y="4578474"/>
            <a:ext cx="67598" cy="45909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53" idx="5"/>
            <a:endCxn id="55" idx="0"/>
          </p:cNvCxnSpPr>
          <p:nvPr/>
        </p:nvCxnSpPr>
        <p:spPr>
          <a:xfrm>
            <a:off x="6328622" y="4578474"/>
            <a:ext cx="471002" cy="37543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53" idx="4"/>
            <a:endCxn id="54" idx="6"/>
          </p:cNvCxnSpPr>
          <p:nvPr/>
        </p:nvCxnSpPr>
        <p:spPr>
          <a:xfrm flipH="1">
            <a:off x="5984701" y="4649109"/>
            <a:ext cx="169672" cy="5589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3283654" y="4170866"/>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60" name="Oval 59"/>
          <p:cNvSpPr/>
          <p:nvPr/>
        </p:nvSpPr>
        <p:spPr>
          <a:xfrm>
            <a:off x="7451055" y="4170866"/>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cxnSp>
        <p:nvCxnSpPr>
          <p:cNvPr id="61" name="Straight Arrow Connector 60"/>
          <p:cNvCxnSpPr>
            <a:stCxn id="59" idx="6"/>
            <a:endCxn id="53" idx="2"/>
          </p:cNvCxnSpPr>
          <p:nvPr/>
        </p:nvCxnSpPr>
        <p:spPr>
          <a:xfrm flipV="1">
            <a:off x="3776505" y="4407945"/>
            <a:ext cx="2131442" cy="40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55" idx="7"/>
            <a:endCxn id="60" idx="3"/>
          </p:cNvCxnSpPr>
          <p:nvPr/>
        </p:nvCxnSpPr>
        <p:spPr>
          <a:xfrm flipV="1">
            <a:off x="6973873" y="4582559"/>
            <a:ext cx="549358" cy="4419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60" idx="2"/>
            <a:endCxn id="53" idx="6"/>
          </p:cNvCxnSpPr>
          <p:nvPr/>
        </p:nvCxnSpPr>
        <p:spPr>
          <a:xfrm flipH="1" flipV="1">
            <a:off x="6400798" y="4407945"/>
            <a:ext cx="1050257" cy="40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4" name="Oval 63"/>
          <p:cNvSpPr/>
          <p:nvPr/>
        </p:nvSpPr>
        <p:spPr>
          <a:xfrm>
            <a:off x="1544256" y="4179817"/>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cxnSp>
        <p:nvCxnSpPr>
          <p:cNvPr id="65" name="Straight Arrow Connector 64"/>
          <p:cNvCxnSpPr>
            <a:stCxn id="64" idx="6"/>
            <a:endCxn id="59" idx="2"/>
          </p:cNvCxnSpPr>
          <p:nvPr/>
        </p:nvCxnSpPr>
        <p:spPr>
          <a:xfrm flipV="1">
            <a:off x="2037107" y="4412030"/>
            <a:ext cx="1246547" cy="895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6" name="Oval 65"/>
          <p:cNvSpPr/>
          <p:nvPr/>
        </p:nvSpPr>
        <p:spPr>
          <a:xfrm>
            <a:off x="9801890" y="4211351"/>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K</a:t>
            </a:r>
          </a:p>
        </p:txBody>
      </p:sp>
      <p:cxnSp>
        <p:nvCxnSpPr>
          <p:cNvPr id="67" name="Straight Arrow Connector 66"/>
          <p:cNvCxnSpPr>
            <a:stCxn id="60" idx="6"/>
            <a:endCxn id="66" idx="2"/>
          </p:cNvCxnSpPr>
          <p:nvPr/>
        </p:nvCxnSpPr>
        <p:spPr>
          <a:xfrm>
            <a:off x="7943906" y="4412030"/>
            <a:ext cx="1857984" cy="404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8" name="Oval 67"/>
          <p:cNvSpPr/>
          <p:nvPr/>
        </p:nvSpPr>
        <p:spPr>
          <a:xfrm>
            <a:off x="9309039" y="5037565"/>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J</a:t>
            </a:r>
          </a:p>
        </p:txBody>
      </p:sp>
      <p:cxnSp>
        <p:nvCxnSpPr>
          <p:cNvPr id="69" name="Straight Arrow Connector 68"/>
          <p:cNvCxnSpPr>
            <a:stCxn id="55" idx="6"/>
            <a:endCxn id="68" idx="2"/>
          </p:cNvCxnSpPr>
          <p:nvPr/>
        </p:nvCxnSpPr>
        <p:spPr>
          <a:xfrm>
            <a:off x="7046049" y="5195073"/>
            <a:ext cx="2262990" cy="8365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66" idx="4"/>
            <a:endCxn id="68" idx="7"/>
          </p:cNvCxnSpPr>
          <p:nvPr/>
        </p:nvCxnSpPr>
        <p:spPr>
          <a:xfrm flipH="1">
            <a:off x="9729714" y="4693679"/>
            <a:ext cx="318602" cy="41452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68" idx="0"/>
            <a:endCxn id="66" idx="3"/>
          </p:cNvCxnSpPr>
          <p:nvPr/>
        </p:nvCxnSpPr>
        <p:spPr>
          <a:xfrm flipV="1">
            <a:off x="9555465" y="4623044"/>
            <a:ext cx="318601" cy="41452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72" name="Right Arrow 71"/>
          <p:cNvSpPr/>
          <p:nvPr/>
        </p:nvSpPr>
        <p:spPr>
          <a:xfrm>
            <a:off x="2302846" y="4084678"/>
            <a:ext cx="722027" cy="2602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ight Arrow 72"/>
          <p:cNvSpPr/>
          <p:nvPr/>
        </p:nvSpPr>
        <p:spPr>
          <a:xfrm>
            <a:off x="4289324" y="4505565"/>
            <a:ext cx="1010449" cy="3407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ight Arrow 73"/>
          <p:cNvSpPr/>
          <p:nvPr/>
        </p:nvSpPr>
        <p:spPr>
          <a:xfrm>
            <a:off x="8289540" y="4578474"/>
            <a:ext cx="722027" cy="3884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a:xfrm>
            <a:off x="1278517" y="4536043"/>
            <a:ext cx="290464" cy="430887"/>
          </a:xfrm>
          <a:prstGeom prst="rect">
            <a:avLst/>
          </a:prstGeom>
          <a:ln/>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sz="2200" dirty="0"/>
              <a:t>1</a:t>
            </a:r>
          </a:p>
        </p:txBody>
      </p:sp>
      <p:sp>
        <p:nvSpPr>
          <p:cNvPr id="76" name="TextBox 75"/>
          <p:cNvSpPr txBox="1"/>
          <p:nvPr/>
        </p:nvSpPr>
        <p:spPr>
          <a:xfrm>
            <a:off x="7248552" y="5330445"/>
            <a:ext cx="333894"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200" dirty="0"/>
              <a:t>3</a:t>
            </a:r>
          </a:p>
        </p:txBody>
      </p:sp>
      <p:sp>
        <p:nvSpPr>
          <p:cNvPr id="77" name="TextBox 76"/>
          <p:cNvSpPr txBox="1"/>
          <p:nvPr/>
        </p:nvSpPr>
        <p:spPr>
          <a:xfrm>
            <a:off x="10174056" y="5270304"/>
            <a:ext cx="340158" cy="430887"/>
          </a:xfrm>
          <a:prstGeom prst="rect">
            <a:avLst/>
          </a:prstGeom>
          <a:ln/>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sz="2200" dirty="0"/>
              <a:t>4</a:t>
            </a:r>
          </a:p>
        </p:txBody>
      </p:sp>
      <p:sp>
        <p:nvSpPr>
          <p:cNvPr id="78" name="TextBox 77"/>
          <p:cNvSpPr txBox="1"/>
          <p:nvPr/>
        </p:nvSpPr>
        <p:spPr>
          <a:xfrm>
            <a:off x="3013941" y="4669123"/>
            <a:ext cx="333746" cy="430887"/>
          </a:xfrm>
          <a:prstGeom prst="rect">
            <a:avLst/>
          </a:prstGeom>
          <a:ln/>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sz="2200" dirty="0"/>
              <a:t>2</a:t>
            </a:r>
          </a:p>
        </p:txBody>
      </p:sp>
      <p:sp>
        <p:nvSpPr>
          <p:cNvPr id="79" name="Oval 78"/>
          <p:cNvSpPr/>
          <p:nvPr/>
        </p:nvSpPr>
        <p:spPr>
          <a:xfrm>
            <a:off x="1043195" y="3825216"/>
            <a:ext cx="1360698" cy="1360698"/>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2921291" y="3847396"/>
            <a:ext cx="1360698" cy="1360698"/>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5299773" y="3860067"/>
            <a:ext cx="2980051" cy="2079105"/>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9065704" y="3983782"/>
            <a:ext cx="1789532" cy="1966296"/>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7361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Find SCCs?	</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pPr marL="0" indent="0">
              <a:buNone/>
            </a:pPr>
            <a:endParaRPr lang="en-US" dirty="0"/>
          </a:p>
          <a:p>
            <a:pPr marL="0" indent="0">
              <a:buNone/>
            </a:pPr>
            <a:endParaRPr lang="en-US" dirty="0"/>
          </a:p>
          <a:p>
            <a:r>
              <a:rPr lang="en-US" dirty="0"/>
              <a:t>That’s awful meta. Why?</a:t>
            </a:r>
          </a:p>
          <a:p>
            <a:r>
              <a:rPr lang="en-US" dirty="0"/>
              <a:t>This new graph summarizes reachability information of the original graph. </a:t>
            </a:r>
          </a:p>
          <a:p>
            <a:pPr lvl="1"/>
            <a:r>
              <a:rPr lang="en-US" dirty="0"/>
              <a:t>I can get from A (of G) in </a:t>
            </a:r>
            <a:r>
              <a:rPr lang="en-US" dirty="0">
                <a:solidFill>
                  <a:schemeClr val="accent1"/>
                </a:solidFill>
              </a:rPr>
              <a:t>1</a:t>
            </a:r>
            <a:r>
              <a:rPr lang="en-US" dirty="0"/>
              <a:t> to F (of G) in </a:t>
            </a:r>
            <a:r>
              <a:rPr lang="en-US" dirty="0">
                <a:solidFill>
                  <a:schemeClr val="accent1"/>
                </a:solidFill>
              </a:rPr>
              <a:t>3</a:t>
            </a:r>
            <a:r>
              <a:rPr lang="en-US" dirty="0"/>
              <a:t> if and only if I can get from </a:t>
            </a:r>
            <a:r>
              <a:rPr lang="en-US" dirty="0">
                <a:solidFill>
                  <a:schemeClr val="accent1"/>
                </a:solidFill>
              </a:rPr>
              <a:t>1</a:t>
            </a:r>
            <a:r>
              <a:rPr lang="en-US" dirty="0"/>
              <a:t> to </a:t>
            </a:r>
            <a:r>
              <a:rPr lang="en-US" dirty="0">
                <a:solidFill>
                  <a:schemeClr val="accent1"/>
                </a:solidFill>
              </a:rPr>
              <a:t>3</a:t>
            </a:r>
            <a:r>
              <a:rPr lang="en-US" dirty="0"/>
              <a:t> in </a:t>
            </a:r>
            <a:r>
              <a:rPr lang="en-US" dirty="0">
                <a:solidFill>
                  <a:schemeClr val="accent1"/>
                </a:solidFill>
              </a:rPr>
              <a:t>H</a:t>
            </a:r>
            <a:r>
              <a:rPr lang="en-US" dirty="0"/>
              <a:t>. </a:t>
            </a:r>
          </a:p>
          <a:p>
            <a:endParaRPr lang="en-US" dirty="0"/>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43</a:t>
            </a:fld>
            <a:endParaRPr lang="en-US"/>
          </a:p>
        </p:txBody>
      </p:sp>
      <p:sp>
        <p:nvSpPr>
          <p:cNvPr id="62" name="Oval 61"/>
          <p:cNvSpPr/>
          <p:nvPr/>
        </p:nvSpPr>
        <p:spPr>
          <a:xfrm>
            <a:off x="5907947" y="2076716"/>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63" name="Oval 62"/>
          <p:cNvSpPr/>
          <p:nvPr/>
        </p:nvSpPr>
        <p:spPr>
          <a:xfrm>
            <a:off x="5491850" y="2876865"/>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sp>
        <p:nvSpPr>
          <p:cNvPr id="64" name="Oval 63"/>
          <p:cNvSpPr/>
          <p:nvPr/>
        </p:nvSpPr>
        <p:spPr>
          <a:xfrm>
            <a:off x="6553198" y="2863844"/>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t>
            </a:r>
          </a:p>
        </p:txBody>
      </p:sp>
      <p:cxnSp>
        <p:nvCxnSpPr>
          <p:cNvPr id="65" name="Straight Arrow Connector 64"/>
          <p:cNvCxnSpPr>
            <a:stCxn id="63" idx="7"/>
            <a:endCxn id="62" idx="3"/>
          </p:cNvCxnSpPr>
          <p:nvPr/>
        </p:nvCxnSpPr>
        <p:spPr>
          <a:xfrm flipV="1">
            <a:off x="5912525" y="2488409"/>
            <a:ext cx="67598" cy="45909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62" idx="5"/>
            <a:endCxn id="64" idx="0"/>
          </p:cNvCxnSpPr>
          <p:nvPr/>
        </p:nvCxnSpPr>
        <p:spPr>
          <a:xfrm>
            <a:off x="6328622" y="2488409"/>
            <a:ext cx="471002" cy="37543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62" idx="4"/>
            <a:endCxn id="63" idx="6"/>
          </p:cNvCxnSpPr>
          <p:nvPr/>
        </p:nvCxnSpPr>
        <p:spPr>
          <a:xfrm flipH="1">
            <a:off x="5984701" y="2559044"/>
            <a:ext cx="169672" cy="5589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8" name="Oval 67"/>
          <p:cNvSpPr/>
          <p:nvPr/>
        </p:nvSpPr>
        <p:spPr>
          <a:xfrm>
            <a:off x="3283654" y="2080801"/>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69" name="Oval 68"/>
          <p:cNvSpPr/>
          <p:nvPr/>
        </p:nvSpPr>
        <p:spPr>
          <a:xfrm>
            <a:off x="7451055" y="2080801"/>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cxnSp>
        <p:nvCxnSpPr>
          <p:cNvPr id="70" name="Straight Arrow Connector 69"/>
          <p:cNvCxnSpPr>
            <a:stCxn id="68" idx="6"/>
            <a:endCxn id="62" idx="2"/>
          </p:cNvCxnSpPr>
          <p:nvPr/>
        </p:nvCxnSpPr>
        <p:spPr>
          <a:xfrm flipV="1">
            <a:off x="3776505" y="2317880"/>
            <a:ext cx="2131442" cy="40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64" idx="7"/>
            <a:endCxn id="69" idx="3"/>
          </p:cNvCxnSpPr>
          <p:nvPr/>
        </p:nvCxnSpPr>
        <p:spPr>
          <a:xfrm flipV="1">
            <a:off x="6973873" y="2492494"/>
            <a:ext cx="549358" cy="4419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69" idx="2"/>
            <a:endCxn id="62" idx="6"/>
          </p:cNvCxnSpPr>
          <p:nvPr/>
        </p:nvCxnSpPr>
        <p:spPr>
          <a:xfrm flipH="1" flipV="1">
            <a:off x="6400798" y="2317880"/>
            <a:ext cx="1050257" cy="40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73" name="Oval 72"/>
          <p:cNvSpPr/>
          <p:nvPr/>
        </p:nvSpPr>
        <p:spPr>
          <a:xfrm>
            <a:off x="1544256" y="2089752"/>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cxnSp>
        <p:nvCxnSpPr>
          <p:cNvPr id="74" name="Straight Arrow Connector 73"/>
          <p:cNvCxnSpPr>
            <a:stCxn id="73" idx="6"/>
            <a:endCxn id="68" idx="2"/>
          </p:cNvCxnSpPr>
          <p:nvPr/>
        </p:nvCxnSpPr>
        <p:spPr>
          <a:xfrm flipV="1">
            <a:off x="2037107" y="2321965"/>
            <a:ext cx="1246547" cy="895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75" name="Oval 74"/>
          <p:cNvSpPr/>
          <p:nvPr/>
        </p:nvSpPr>
        <p:spPr>
          <a:xfrm>
            <a:off x="9801890" y="2121286"/>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K</a:t>
            </a:r>
          </a:p>
        </p:txBody>
      </p:sp>
      <p:cxnSp>
        <p:nvCxnSpPr>
          <p:cNvPr id="76" name="Straight Arrow Connector 75"/>
          <p:cNvCxnSpPr>
            <a:stCxn id="69" idx="6"/>
            <a:endCxn id="75" idx="2"/>
          </p:cNvCxnSpPr>
          <p:nvPr/>
        </p:nvCxnSpPr>
        <p:spPr>
          <a:xfrm>
            <a:off x="7943906" y="2321965"/>
            <a:ext cx="1857984" cy="404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77" name="Oval 76"/>
          <p:cNvSpPr/>
          <p:nvPr/>
        </p:nvSpPr>
        <p:spPr>
          <a:xfrm>
            <a:off x="9309039" y="2947500"/>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J</a:t>
            </a:r>
          </a:p>
        </p:txBody>
      </p:sp>
      <p:cxnSp>
        <p:nvCxnSpPr>
          <p:cNvPr id="78" name="Straight Arrow Connector 77"/>
          <p:cNvCxnSpPr>
            <a:stCxn id="64" idx="6"/>
            <a:endCxn id="77" idx="2"/>
          </p:cNvCxnSpPr>
          <p:nvPr/>
        </p:nvCxnSpPr>
        <p:spPr>
          <a:xfrm>
            <a:off x="7046049" y="3105008"/>
            <a:ext cx="2262990" cy="8365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75" idx="4"/>
            <a:endCxn id="77" idx="7"/>
          </p:cNvCxnSpPr>
          <p:nvPr/>
        </p:nvCxnSpPr>
        <p:spPr>
          <a:xfrm flipH="1">
            <a:off x="9729714" y="2603614"/>
            <a:ext cx="318602" cy="41452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77" idx="0"/>
            <a:endCxn id="75" idx="3"/>
          </p:cNvCxnSpPr>
          <p:nvPr/>
        </p:nvCxnSpPr>
        <p:spPr>
          <a:xfrm flipV="1">
            <a:off x="9555465" y="2532979"/>
            <a:ext cx="318601" cy="41452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81" name="Right Arrow 80"/>
          <p:cNvSpPr/>
          <p:nvPr/>
        </p:nvSpPr>
        <p:spPr>
          <a:xfrm>
            <a:off x="2302846" y="1994613"/>
            <a:ext cx="722027" cy="2602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ight Arrow 81"/>
          <p:cNvSpPr/>
          <p:nvPr/>
        </p:nvSpPr>
        <p:spPr>
          <a:xfrm>
            <a:off x="4289324" y="2415500"/>
            <a:ext cx="1010449" cy="3407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ight Arrow 82"/>
          <p:cNvSpPr/>
          <p:nvPr/>
        </p:nvSpPr>
        <p:spPr>
          <a:xfrm>
            <a:off x="8289540" y="2488409"/>
            <a:ext cx="722027" cy="3884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p:cNvSpPr txBox="1"/>
          <p:nvPr/>
        </p:nvSpPr>
        <p:spPr>
          <a:xfrm>
            <a:off x="1278517" y="2445978"/>
            <a:ext cx="290464" cy="430887"/>
          </a:xfrm>
          <a:prstGeom prst="rect">
            <a:avLst/>
          </a:prstGeom>
          <a:ln/>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sz="2200" dirty="0"/>
              <a:t>1</a:t>
            </a:r>
          </a:p>
        </p:txBody>
      </p:sp>
      <p:sp>
        <p:nvSpPr>
          <p:cNvPr id="85" name="TextBox 84"/>
          <p:cNvSpPr txBox="1"/>
          <p:nvPr/>
        </p:nvSpPr>
        <p:spPr>
          <a:xfrm>
            <a:off x="7248552" y="3240380"/>
            <a:ext cx="333894"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200" dirty="0"/>
              <a:t>3</a:t>
            </a:r>
          </a:p>
        </p:txBody>
      </p:sp>
      <p:sp>
        <p:nvSpPr>
          <p:cNvPr id="86" name="TextBox 85"/>
          <p:cNvSpPr txBox="1"/>
          <p:nvPr/>
        </p:nvSpPr>
        <p:spPr>
          <a:xfrm>
            <a:off x="10174056" y="3180239"/>
            <a:ext cx="340158" cy="430887"/>
          </a:xfrm>
          <a:prstGeom prst="rect">
            <a:avLst/>
          </a:prstGeom>
          <a:ln/>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sz="2200" dirty="0"/>
              <a:t>4</a:t>
            </a:r>
          </a:p>
        </p:txBody>
      </p:sp>
      <p:sp>
        <p:nvSpPr>
          <p:cNvPr id="87" name="TextBox 86"/>
          <p:cNvSpPr txBox="1"/>
          <p:nvPr/>
        </p:nvSpPr>
        <p:spPr>
          <a:xfrm>
            <a:off x="3013941" y="2579058"/>
            <a:ext cx="333746" cy="430887"/>
          </a:xfrm>
          <a:prstGeom prst="rect">
            <a:avLst/>
          </a:prstGeom>
          <a:ln/>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sz="2200" dirty="0"/>
              <a:t>2</a:t>
            </a:r>
          </a:p>
        </p:txBody>
      </p:sp>
      <p:sp>
        <p:nvSpPr>
          <p:cNvPr id="88" name="Oval 87"/>
          <p:cNvSpPr/>
          <p:nvPr/>
        </p:nvSpPr>
        <p:spPr>
          <a:xfrm>
            <a:off x="1043195" y="1735151"/>
            <a:ext cx="1360698" cy="1360698"/>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921291" y="1757331"/>
            <a:ext cx="1360698" cy="1360698"/>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5299773" y="1770002"/>
            <a:ext cx="2980051" cy="2079105"/>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9065704" y="1893717"/>
            <a:ext cx="1789532" cy="1966296"/>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7183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Takeaways</a:t>
            </a:r>
          </a:p>
        </p:txBody>
      </p:sp>
      <p:sp>
        <p:nvSpPr>
          <p:cNvPr id="3" name="Content Placeholder 2"/>
          <p:cNvSpPr>
            <a:spLocks noGrp="1"/>
          </p:cNvSpPr>
          <p:nvPr>
            <p:ph idx="1"/>
          </p:nvPr>
        </p:nvSpPr>
        <p:spPr/>
        <p:txBody>
          <a:bodyPr>
            <a:normAutofit/>
          </a:bodyPr>
          <a:lstStyle/>
          <a:p>
            <a:r>
              <a:rPr lang="en-US" dirty="0"/>
              <a:t>Finding SCCs lets you </a:t>
            </a:r>
            <a:r>
              <a:rPr lang="en-US" b="1" dirty="0"/>
              <a:t>collapse </a:t>
            </a:r>
            <a:r>
              <a:rPr lang="en-US" dirty="0"/>
              <a:t>your graph to the meta-structure.</a:t>
            </a:r>
            <a:br>
              <a:rPr lang="en-US" dirty="0"/>
            </a:br>
            <a:r>
              <a:rPr lang="en-US" dirty="0"/>
              <a:t>If (and only if) your graph is a DAG, you can find a topological sort of your graph.</a:t>
            </a:r>
          </a:p>
          <a:p>
            <a:endParaRPr lang="en-US" dirty="0"/>
          </a:p>
          <a:p>
            <a:r>
              <a:rPr lang="en-US" dirty="0"/>
              <a:t>Both of these algorithms run in linear time.</a:t>
            </a:r>
          </a:p>
          <a:p>
            <a:r>
              <a:rPr lang="en-US" dirty="0"/>
              <a:t>Just about everything you could want to do with your graph will take at least as long.</a:t>
            </a:r>
          </a:p>
          <a:p>
            <a:r>
              <a:rPr lang="en-US" dirty="0"/>
              <a:t>You should think of these as </a:t>
            </a:r>
            <a:r>
              <a:rPr lang="en-US" b="1" dirty="0"/>
              <a:t>“almost free” preprocessing </a:t>
            </a:r>
            <a:r>
              <a:rPr lang="en-US" dirty="0"/>
              <a:t>of your graph. </a:t>
            </a:r>
          </a:p>
          <a:p>
            <a:pPr lvl="1"/>
            <a:r>
              <a:rPr lang="en-US" dirty="0"/>
              <a:t>Your other graph algorithms only need to work on </a:t>
            </a:r>
          </a:p>
          <a:p>
            <a:pPr lvl="2"/>
            <a:r>
              <a:rPr lang="en-US" sz="1800" dirty="0"/>
              <a:t>topologically sorted graphs and </a:t>
            </a:r>
          </a:p>
          <a:p>
            <a:pPr lvl="2"/>
            <a:r>
              <a:rPr lang="en-US" sz="1800" dirty="0"/>
              <a:t>strongly connected graphs. </a:t>
            </a:r>
          </a:p>
          <a:p>
            <a:endParaRPr lang="en-US" dirty="0"/>
          </a:p>
        </p:txBody>
      </p:sp>
      <p:sp>
        <p:nvSpPr>
          <p:cNvPr id="4" name="Footer Placeholder 3"/>
          <p:cNvSpPr>
            <a:spLocks noGrp="1"/>
          </p:cNvSpPr>
          <p:nvPr>
            <p:ph type="ftr" sz="quarter" idx="11"/>
          </p:nvPr>
        </p:nvSpPr>
        <p:spPr/>
        <p:txBody>
          <a:bodyPr/>
          <a:lstStyle/>
          <a:p>
            <a:r>
              <a:rPr lang="es-ES"/>
              <a:t>CSE 373 19 Su - Robbie Weber</a:t>
            </a:r>
            <a:endParaRPr lang="en-US"/>
          </a:p>
        </p:txBody>
      </p:sp>
      <p:sp>
        <p:nvSpPr>
          <p:cNvPr id="5" name="Slide Number Placeholder 4"/>
          <p:cNvSpPr>
            <a:spLocks noGrp="1"/>
          </p:cNvSpPr>
          <p:nvPr>
            <p:ph type="sldNum" sz="quarter" idx="12"/>
          </p:nvPr>
        </p:nvSpPr>
        <p:spPr/>
        <p:txBody>
          <a:bodyPr/>
          <a:lstStyle/>
          <a:p>
            <a:fld id="{659665DE-58FC-41F4-AC58-2C90A5E00527}" type="slidenum">
              <a:rPr lang="en-US" smtClean="0"/>
              <a:t>44</a:t>
            </a:fld>
            <a:endParaRPr lang="en-US"/>
          </a:p>
        </p:txBody>
      </p:sp>
    </p:spTree>
    <p:extLst>
      <p:ext uri="{BB962C8B-B14F-4D97-AF65-F5344CB8AC3E}">
        <p14:creationId xmlns:p14="http://schemas.microsoft.com/office/powerpoint/2010/main" val="3455071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Longer Example	</a:t>
            </a:r>
          </a:p>
        </p:txBody>
      </p:sp>
      <p:sp>
        <p:nvSpPr>
          <p:cNvPr id="3" name="Content Placeholder 2"/>
          <p:cNvSpPr>
            <a:spLocks noGrp="1"/>
          </p:cNvSpPr>
          <p:nvPr>
            <p:ph idx="1"/>
          </p:nvPr>
        </p:nvSpPr>
        <p:spPr/>
        <p:txBody>
          <a:bodyPr/>
          <a:lstStyle/>
          <a:p>
            <a:r>
              <a:rPr lang="en-US" dirty="0"/>
              <a:t>The best way to really see why this is useful is to do a bunch of examples. </a:t>
            </a:r>
          </a:p>
          <a:p>
            <a:r>
              <a:rPr lang="en-US" dirty="0"/>
              <a:t>Take CSE 417 for that. The second best way is to see one example right now...</a:t>
            </a:r>
          </a:p>
          <a:p>
            <a:r>
              <a:rPr lang="en-US" dirty="0"/>
              <a:t>This problem doesn’t </a:t>
            </a:r>
            <a:r>
              <a:rPr lang="en-US" i="1" dirty="0"/>
              <a:t>look like </a:t>
            </a:r>
            <a:r>
              <a:rPr lang="en-US" dirty="0"/>
              <a:t>it has anything to do with graphs </a:t>
            </a:r>
          </a:p>
          <a:p>
            <a:pPr lvl="1"/>
            <a:r>
              <a:rPr lang="en-US" dirty="0"/>
              <a:t>no maps</a:t>
            </a:r>
          </a:p>
          <a:p>
            <a:pPr lvl="1"/>
            <a:r>
              <a:rPr lang="en-US" dirty="0"/>
              <a:t>no roads</a:t>
            </a:r>
          </a:p>
          <a:p>
            <a:pPr lvl="1"/>
            <a:r>
              <a:rPr lang="en-US" dirty="0"/>
              <a:t>no social media friendships</a:t>
            </a:r>
          </a:p>
          <a:p>
            <a:r>
              <a:rPr lang="en-US" dirty="0"/>
              <a:t>Nonetheless, a graph representation is the best one.</a:t>
            </a:r>
          </a:p>
          <a:p>
            <a:r>
              <a:rPr lang="en-US" dirty="0">
                <a:solidFill>
                  <a:srgbClr val="FF0000"/>
                </a:solidFill>
              </a:rPr>
              <a:t>I don’t expect you to remember the details of this algorithm.</a:t>
            </a:r>
          </a:p>
          <a:p>
            <a:r>
              <a:rPr lang="en-US" dirty="0"/>
              <a:t>I just want you to see </a:t>
            </a:r>
          </a:p>
          <a:p>
            <a:pPr lvl="1"/>
            <a:r>
              <a:rPr lang="en-US" dirty="0"/>
              <a:t>graphs can show up anywhere.</a:t>
            </a:r>
          </a:p>
          <a:p>
            <a:pPr lvl="1"/>
            <a:r>
              <a:rPr lang="en-US" dirty="0"/>
              <a:t>SCCs and Topological Sort are useful algorithms.</a:t>
            </a:r>
          </a:p>
        </p:txBody>
      </p:sp>
      <p:sp>
        <p:nvSpPr>
          <p:cNvPr id="4" name="Footer Placeholder 3"/>
          <p:cNvSpPr>
            <a:spLocks noGrp="1"/>
          </p:cNvSpPr>
          <p:nvPr>
            <p:ph type="ftr" sz="quarter" idx="11"/>
          </p:nvPr>
        </p:nvSpPr>
        <p:spPr/>
        <p:txBody>
          <a:bodyPr/>
          <a:lstStyle/>
          <a:p>
            <a:r>
              <a:rPr lang="es-ES"/>
              <a:t>CSE 373 19 Su - Robbie Weber</a:t>
            </a:r>
            <a:endParaRPr lang="en-US"/>
          </a:p>
        </p:txBody>
      </p:sp>
      <p:sp>
        <p:nvSpPr>
          <p:cNvPr id="5" name="Slide Number Placeholder 4"/>
          <p:cNvSpPr>
            <a:spLocks noGrp="1"/>
          </p:cNvSpPr>
          <p:nvPr>
            <p:ph type="sldNum" sz="quarter" idx="12"/>
          </p:nvPr>
        </p:nvSpPr>
        <p:spPr/>
        <p:txBody>
          <a:bodyPr/>
          <a:lstStyle/>
          <a:p>
            <a:fld id="{659665DE-58FC-41F4-AC58-2C90A5E00527}" type="slidenum">
              <a:rPr lang="en-US" smtClean="0"/>
              <a:t>45</a:t>
            </a:fld>
            <a:endParaRPr lang="en-US"/>
          </a:p>
        </p:txBody>
      </p:sp>
    </p:spTree>
    <p:extLst>
      <p:ext uri="{BB962C8B-B14F-4D97-AF65-F5344CB8AC3E}">
        <p14:creationId xmlns:p14="http://schemas.microsoft.com/office/powerpoint/2010/main" val="7818064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Problem: Final Review</a:t>
            </a:r>
          </a:p>
        </p:txBody>
      </p:sp>
      <p:sp>
        <p:nvSpPr>
          <p:cNvPr id="3" name="Content Placeholder 2"/>
          <p:cNvSpPr>
            <a:spLocks noGrp="1"/>
          </p:cNvSpPr>
          <p:nvPr>
            <p:ph idx="1"/>
          </p:nvPr>
        </p:nvSpPr>
        <p:spPr>
          <a:xfrm>
            <a:off x="575240" y="1463857"/>
            <a:ext cx="11187258" cy="3009820"/>
          </a:xfrm>
        </p:spPr>
        <p:txBody>
          <a:bodyPr>
            <a:normAutofit/>
          </a:bodyPr>
          <a:lstStyle/>
          <a:p>
            <a:r>
              <a:rPr lang="en-US" sz="2400" dirty="0"/>
              <a:t>We have a long list of types of problems we might want to review for the final. </a:t>
            </a:r>
          </a:p>
          <a:p>
            <a:pPr lvl="1"/>
            <a:r>
              <a:rPr lang="en-US" sz="2400" dirty="0"/>
              <a:t>Heap insertion problem, big-O problems, finding closed forms of recurrences, graph modeling…</a:t>
            </a:r>
          </a:p>
          <a:p>
            <a:pPr lvl="1"/>
            <a:r>
              <a:rPr lang="en-US" sz="2400" dirty="0"/>
              <a:t>What should the TAs cover in the final review – what if we asked you?</a:t>
            </a:r>
          </a:p>
          <a:p>
            <a:r>
              <a:rPr lang="en-US" sz="2400" dirty="0"/>
              <a:t>To try to make you all happy, we might ask for your preferences. Each of you gives us two preferences of the form “I [do/don’t] want a [] problem on the review” *</a:t>
            </a:r>
          </a:p>
          <a:p>
            <a:r>
              <a:rPr lang="en-US" sz="2400" dirty="0"/>
              <a:t>We’ll assume you’ll be happy if you get at least one of your two preferences.</a:t>
            </a:r>
          </a:p>
        </p:txBody>
      </p:sp>
      <p:sp>
        <p:nvSpPr>
          <p:cNvPr id="4" name="Footer Placeholder 3"/>
          <p:cNvSpPr>
            <a:spLocks noGrp="1"/>
          </p:cNvSpPr>
          <p:nvPr>
            <p:ph type="ftr" sz="quarter" idx="11"/>
          </p:nvPr>
        </p:nvSpPr>
        <p:spPr/>
        <p:txBody>
          <a:bodyPr/>
          <a:lstStyle/>
          <a:p>
            <a:r>
              <a:rPr lang="es-ES"/>
              <a:t>CSE 373 19 Su - Robbie Weber</a:t>
            </a:r>
            <a:endParaRPr lang="en-US"/>
          </a:p>
        </p:txBody>
      </p:sp>
      <p:sp>
        <p:nvSpPr>
          <p:cNvPr id="5" name="Slide Number Placeholder 4"/>
          <p:cNvSpPr>
            <a:spLocks noGrp="1"/>
          </p:cNvSpPr>
          <p:nvPr>
            <p:ph type="sldNum" sz="quarter" idx="12"/>
          </p:nvPr>
        </p:nvSpPr>
        <p:spPr/>
        <p:txBody>
          <a:bodyPr/>
          <a:lstStyle/>
          <a:p>
            <a:fld id="{659665DE-58FC-41F4-AC58-2C90A5E00527}" type="slidenum">
              <a:rPr lang="en-US" smtClean="0"/>
              <a:t>46</a:t>
            </a:fld>
            <a:endParaRPr lang="en-US"/>
          </a:p>
        </p:txBody>
      </p:sp>
      <p:sp>
        <p:nvSpPr>
          <p:cNvPr id="6" name="TextBox 5"/>
          <p:cNvSpPr txBox="1"/>
          <p:nvPr/>
        </p:nvSpPr>
        <p:spPr>
          <a:xfrm>
            <a:off x="4983983" y="6151695"/>
            <a:ext cx="6778516" cy="369332"/>
          </a:xfrm>
          <a:prstGeom prst="rect">
            <a:avLst/>
          </a:prstGeom>
          <a:noFill/>
        </p:spPr>
        <p:txBody>
          <a:bodyPr wrap="square" rtlCol="0">
            <a:spAutoFit/>
          </a:bodyPr>
          <a:lstStyle/>
          <a:p>
            <a:r>
              <a:rPr lang="en-US" dirty="0"/>
              <a:t>*This is NOT how the TAs are making the final review.</a:t>
            </a:r>
          </a:p>
        </p:txBody>
      </p:sp>
      <p:grpSp>
        <p:nvGrpSpPr>
          <p:cNvPr id="7" name="Group 6"/>
          <p:cNvGrpSpPr/>
          <p:nvPr/>
        </p:nvGrpSpPr>
        <p:grpSpPr>
          <a:xfrm>
            <a:off x="575239" y="4540932"/>
            <a:ext cx="8072372" cy="1610763"/>
            <a:chOff x="498764" y="4764761"/>
            <a:chExt cx="8072372" cy="1610763"/>
          </a:xfrm>
        </p:grpSpPr>
        <p:sp>
          <p:nvSpPr>
            <p:cNvPr id="8" name="Rectangle 7"/>
            <p:cNvSpPr/>
            <p:nvPr/>
          </p:nvSpPr>
          <p:spPr>
            <a:xfrm>
              <a:off x="498764" y="4764761"/>
              <a:ext cx="8072372" cy="1610763"/>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200" dirty="0"/>
            </a:p>
            <a:p>
              <a:r>
                <a:rPr lang="en-US" sz="2200" b="1" dirty="0"/>
                <a:t>Given</a:t>
              </a:r>
              <a:r>
                <a:rPr lang="en-US" sz="2200" dirty="0"/>
                <a:t>: A list of 2 preferences per student.</a:t>
              </a:r>
            </a:p>
            <a:p>
              <a:r>
                <a:rPr lang="en-US" sz="2200" b="1" dirty="0"/>
                <a:t>Find</a:t>
              </a:r>
              <a:r>
                <a:rPr lang="en-US" sz="2200" dirty="0"/>
                <a:t>: A set of questions so every student gets at least one of their preferences (or accurately report no such question set exists).</a:t>
              </a:r>
            </a:p>
          </p:txBody>
        </p:sp>
        <p:sp>
          <p:nvSpPr>
            <p:cNvPr id="9" name="Rectangle 8"/>
            <p:cNvSpPr/>
            <p:nvPr/>
          </p:nvSpPr>
          <p:spPr>
            <a:xfrm>
              <a:off x="498764" y="4764762"/>
              <a:ext cx="8072372"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t>Review Creation Problem</a:t>
              </a:r>
            </a:p>
          </p:txBody>
        </p:sp>
      </p:grpSp>
    </p:spTree>
    <p:extLst>
      <p:ext uri="{BB962C8B-B14F-4D97-AF65-F5344CB8AC3E}">
        <p14:creationId xmlns:p14="http://schemas.microsoft.com/office/powerpoint/2010/main" val="3983757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Creation: Take 1</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We have Q kinds of questions and S students.</a:t>
                </a:r>
              </a:p>
              <a:p>
                <a:r>
                  <a:rPr lang="en-US" dirty="0"/>
                  <a:t>What if we try every possible combination of questions.</a:t>
                </a:r>
              </a:p>
              <a:p>
                <a:r>
                  <a:rPr lang="en-US" dirty="0"/>
                  <a:t>How long does this take? O(</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𝑄</m:t>
                        </m:r>
                      </m:sup>
                    </m:sSup>
                    <m:r>
                      <a:rPr lang="en-US" b="0" i="1" smtClean="0">
                        <a:latin typeface="Cambria Math" panose="02040503050406030204" pitchFamily="18" charset="0"/>
                      </a:rPr>
                      <m:t>𝑆</m:t>
                    </m:r>
                    <m:r>
                      <a:rPr lang="en-US" b="0" i="1" smtClean="0">
                        <a:latin typeface="Cambria Math" panose="02040503050406030204" pitchFamily="18" charset="0"/>
                      </a:rPr>
                      <m:t>)</m:t>
                    </m:r>
                  </m:oMath>
                </a14:m>
                <a:r>
                  <a:rPr lang="en-US" dirty="0"/>
                  <a:t>   </a:t>
                </a:r>
              </a:p>
              <a:p>
                <a:r>
                  <a:rPr lang="en-US" dirty="0"/>
                  <a:t>If we have a lot of questions, that’s </a:t>
                </a:r>
                <a:r>
                  <a:rPr lang="en-US" b="1" dirty="0"/>
                  <a:t>really</a:t>
                </a:r>
                <a:r>
                  <a:rPr lang="en-US" dirty="0"/>
                  <a:t> slow.</a:t>
                </a:r>
              </a:p>
              <a:p>
                <a:endParaRPr lang="en-US" dirty="0"/>
              </a:p>
              <a:p>
                <a:endParaRPr lang="en-US" dirty="0"/>
              </a:p>
              <a:p>
                <a:r>
                  <a:rPr lang="en-US" dirty="0"/>
                  <a:t>Instead we’re going to use a graph. </a:t>
                </a:r>
              </a:p>
              <a:p>
                <a:r>
                  <a:rPr lang="en-US" dirty="0"/>
                  <a:t>What should our vertices be?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272" t="-1509"/>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s-ES"/>
              <a:t>CSE 373 19 Su - Robbie Weber</a:t>
            </a:r>
            <a:endParaRPr lang="en-US"/>
          </a:p>
        </p:txBody>
      </p:sp>
      <p:sp>
        <p:nvSpPr>
          <p:cNvPr id="5" name="Slide Number Placeholder 4"/>
          <p:cNvSpPr>
            <a:spLocks noGrp="1"/>
          </p:cNvSpPr>
          <p:nvPr>
            <p:ph type="sldNum" sz="quarter" idx="12"/>
          </p:nvPr>
        </p:nvSpPr>
        <p:spPr/>
        <p:txBody>
          <a:bodyPr/>
          <a:lstStyle/>
          <a:p>
            <a:fld id="{659665DE-58FC-41F4-AC58-2C90A5E00527}" type="slidenum">
              <a:rPr lang="en-US" smtClean="0"/>
              <a:t>47</a:t>
            </a:fld>
            <a:endParaRPr lang="en-US"/>
          </a:p>
        </p:txBody>
      </p:sp>
    </p:spTree>
    <p:extLst>
      <p:ext uri="{BB962C8B-B14F-4D97-AF65-F5344CB8AC3E}">
        <p14:creationId xmlns:p14="http://schemas.microsoft.com/office/powerpoint/2010/main" val="44882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Creation: Take 2</a:t>
            </a:r>
          </a:p>
        </p:txBody>
      </p:sp>
      <p:sp>
        <p:nvSpPr>
          <p:cNvPr id="3" name="Content Placeholder 2"/>
          <p:cNvSpPr>
            <a:spLocks noGrp="1"/>
          </p:cNvSpPr>
          <p:nvPr>
            <p:ph idx="1"/>
          </p:nvPr>
        </p:nvSpPr>
        <p:spPr>
          <a:xfrm>
            <a:off x="575240" y="1177938"/>
            <a:ext cx="11187258" cy="1197285"/>
          </a:xfrm>
        </p:spPr>
        <p:txBody>
          <a:bodyPr/>
          <a:lstStyle/>
          <a:p>
            <a:pPr marL="0" indent="0">
              <a:buNone/>
            </a:pPr>
            <a:r>
              <a:rPr lang="en-US" dirty="0"/>
              <a:t> Each student introduces new relationships for data:</a:t>
            </a:r>
          </a:p>
          <a:p>
            <a:r>
              <a:rPr lang="en-US" dirty="0"/>
              <a:t>Let’s say your preferences are represented by this table:</a:t>
            </a:r>
            <a:br>
              <a:rPr lang="en-US" dirty="0"/>
            </a:br>
            <a:r>
              <a:rPr lang="en-US" dirty="0"/>
              <a:t>	</a:t>
            </a:r>
          </a:p>
        </p:txBody>
      </p:sp>
      <p:sp>
        <p:nvSpPr>
          <p:cNvPr id="4" name="Footer Placeholder 3"/>
          <p:cNvSpPr>
            <a:spLocks noGrp="1"/>
          </p:cNvSpPr>
          <p:nvPr>
            <p:ph type="ftr" sz="quarter" idx="11"/>
          </p:nvPr>
        </p:nvSpPr>
        <p:spPr>
          <a:xfrm>
            <a:off x="5628802" y="6532566"/>
            <a:ext cx="5901459" cy="274320"/>
          </a:xfrm>
        </p:spPr>
        <p:txBody>
          <a:bodyPr/>
          <a:lstStyle/>
          <a:p>
            <a:r>
              <a:rPr lang="es-ES"/>
              <a:t>CSE 373 19 Su - Robbie Weber</a:t>
            </a:r>
            <a:endParaRPr lang="en-US"/>
          </a:p>
        </p:txBody>
      </p:sp>
      <p:sp>
        <p:nvSpPr>
          <p:cNvPr id="5" name="Slide Number Placeholder 4"/>
          <p:cNvSpPr>
            <a:spLocks noGrp="1"/>
          </p:cNvSpPr>
          <p:nvPr>
            <p:ph type="sldNum" sz="quarter" idx="12"/>
          </p:nvPr>
        </p:nvSpPr>
        <p:spPr/>
        <p:txBody>
          <a:bodyPr/>
          <a:lstStyle/>
          <a:p>
            <a:fld id="{659665DE-58FC-41F4-AC58-2C90A5E00527}" type="slidenum">
              <a:rPr lang="en-US" smtClean="0"/>
              <a:t>48</a:t>
            </a:fld>
            <a:endParaRPr lang="en-US"/>
          </a:p>
        </p:txBody>
      </p:sp>
      <p:sp>
        <p:nvSpPr>
          <p:cNvPr id="6" name="TextBox 5"/>
          <p:cNvSpPr txBox="1"/>
          <p:nvPr/>
        </p:nvSpPr>
        <p:spPr>
          <a:xfrm>
            <a:off x="575239" y="5796467"/>
            <a:ext cx="10397561" cy="1107996"/>
          </a:xfrm>
          <a:prstGeom prst="rect">
            <a:avLst/>
          </a:prstGeom>
          <a:noFill/>
        </p:spPr>
        <p:txBody>
          <a:bodyPr wrap="square" rtlCol="0">
            <a:spAutoFit/>
          </a:bodyPr>
          <a:lstStyle/>
          <a:p>
            <a:r>
              <a:rPr lang="en-US" sz="2200" dirty="0"/>
              <a:t>If we don’t include a big-O proof, can you still be happy?</a:t>
            </a:r>
          </a:p>
          <a:p>
            <a:r>
              <a:rPr lang="en-US" sz="2200" dirty="0"/>
              <a:t>If we do include a recurrence can you still be happy?</a:t>
            </a:r>
          </a:p>
          <a:p>
            <a:endParaRPr lang="en-US" sz="2200" dirty="0"/>
          </a:p>
        </p:txBody>
      </p:sp>
      <p:sp>
        <p:nvSpPr>
          <p:cNvPr id="7" name="Oval 6"/>
          <p:cNvSpPr/>
          <p:nvPr/>
        </p:nvSpPr>
        <p:spPr>
          <a:xfrm>
            <a:off x="325266" y="2375223"/>
            <a:ext cx="1097280" cy="109728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Yes! Big-O</a:t>
            </a:r>
          </a:p>
        </p:txBody>
      </p:sp>
      <p:sp>
        <p:nvSpPr>
          <p:cNvPr id="8" name="Oval 7"/>
          <p:cNvSpPr/>
          <p:nvPr/>
        </p:nvSpPr>
        <p:spPr>
          <a:xfrm>
            <a:off x="2437225" y="4602065"/>
            <a:ext cx="1267097" cy="126709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 </a:t>
            </a:r>
            <a:r>
              <a:rPr lang="en-US" sz="1200" dirty="0"/>
              <a:t>recurrence</a:t>
            </a:r>
          </a:p>
        </p:txBody>
      </p:sp>
      <p:sp>
        <p:nvSpPr>
          <p:cNvPr id="9" name="Oval 8"/>
          <p:cNvSpPr/>
          <p:nvPr/>
        </p:nvSpPr>
        <p:spPr>
          <a:xfrm>
            <a:off x="2452838" y="2369116"/>
            <a:ext cx="1270276" cy="127027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Yes! </a:t>
            </a:r>
            <a:r>
              <a:rPr lang="en-US" sz="1200" dirty="0"/>
              <a:t>recurrence</a:t>
            </a:r>
          </a:p>
        </p:txBody>
      </p:sp>
      <p:sp>
        <p:nvSpPr>
          <p:cNvPr id="10" name="Oval 9"/>
          <p:cNvSpPr/>
          <p:nvPr/>
        </p:nvSpPr>
        <p:spPr>
          <a:xfrm>
            <a:off x="5063293" y="4526192"/>
            <a:ext cx="1270275" cy="12702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 Graph</a:t>
            </a:r>
          </a:p>
        </p:txBody>
      </p:sp>
      <p:sp>
        <p:nvSpPr>
          <p:cNvPr id="11" name="Oval 10"/>
          <p:cNvSpPr/>
          <p:nvPr/>
        </p:nvSpPr>
        <p:spPr>
          <a:xfrm>
            <a:off x="325266" y="4699187"/>
            <a:ext cx="1097280" cy="10972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 Big-O</a:t>
            </a:r>
          </a:p>
        </p:txBody>
      </p:sp>
      <p:sp>
        <p:nvSpPr>
          <p:cNvPr id="12" name="Oval 11"/>
          <p:cNvSpPr/>
          <p:nvPr/>
        </p:nvSpPr>
        <p:spPr>
          <a:xfrm>
            <a:off x="5063293" y="2375223"/>
            <a:ext cx="1270275" cy="127027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Yes!</a:t>
            </a:r>
            <a:br>
              <a:rPr lang="en-US" dirty="0"/>
            </a:br>
            <a:r>
              <a:rPr lang="en-US" dirty="0"/>
              <a:t>Graph</a:t>
            </a:r>
          </a:p>
        </p:txBody>
      </p:sp>
      <p:cxnSp>
        <p:nvCxnSpPr>
          <p:cNvPr id="14" name="Straight Arrow Connector 13"/>
          <p:cNvCxnSpPr>
            <a:stCxn id="11" idx="6"/>
            <a:endCxn id="8" idx="2"/>
          </p:cNvCxnSpPr>
          <p:nvPr/>
        </p:nvCxnSpPr>
        <p:spPr>
          <a:xfrm flipV="1">
            <a:off x="1422546" y="5235614"/>
            <a:ext cx="1014679" cy="12213"/>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9" idx="2"/>
            <a:endCxn id="7" idx="6"/>
          </p:cNvCxnSpPr>
          <p:nvPr/>
        </p:nvCxnSpPr>
        <p:spPr>
          <a:xfrm flipH="1" flipV="1">
            <a:off x="1422546" y="2923863"/>
            <a:ext cx="1030292" cy="80391"/>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7346245" y="4532288"/>
            <a:ext cx="1270275" cy="12702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 Heaps</a:t>
            </a:r>
          </a:p>
        </p:txBody>
      </p:sp>
      <p:sp>
        <p:nvSpPr>
          <p:cNvPr id="19" name="Oval 18"/>
          <p:cNvSpPr/>
          <p:nvPr/>
        </p:nvSpPr>
        <p:spPr>
          <a:xfrm>
            <a:off x="7346245" y="2381319"/>
            <a:ext cx="1270275" cy="127027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Yes! Heaps</a:t>
            </a:r>
          </a:p>
        </p:txBody>
      </p:sp>
      <p:graphicFrame>
        <p:nvGraphicFramePr>
          <p:cNvPr id="15" name="Table 14"/>
          <p:cNvGraphicFramePr>
            <a:graphicFrameLocks noGrp="1"/>
          </p:cNvGraphicFramePr>
          <p:nvPr/>
        </p:nvGraphicFramePr>
        <p:xfrm>
          <a:off x="8812699" y="1507167"/>
          <a:ext cx="2949799" cy="2069910"/>
        </p:xfrm>
        <a:graphic>
          <a:graphicData uri="http://schemas.openxmlformats.org/drawingml/2006/table">
            <a:tbl>
              <a:tblPr firstRow="1" bandRow="1">
                <a:tableStyleId>{5C22544A-7EE6-4342-B048-85BDC9FD1C3A}</a:tableStyleId>
              </a:tblPr>
              <a:tblGrid>
                <a:gridCol w="1586966">
                  <a:extLst>
                    <a:ext uri="{9D8B030D-6E8A-4147-A177-3AD203B41FA5}">
                      <a16:colId xmlns:a16="http://schemas.microsoft.com/office/drawing/2014/main" val="20000"/>
                    </a:ext>
                  </a:extLst>
                </a:gridCol>
                <a:gridCol w="676717">
                  <a:extLst>
                    <a:ext uri="{9D8B030D-6E8A-4147-A177-3AD203B41FA5}">
                      <a16:colId xmlns:a16="http://schemas.microsoft.com/office/drawing/2014/main" val="20001"/>
                    </a:ext>
                  </a:extLst>
                </a:gridCol>
                <a:gridCol w="686116">
                  <a:extLst>
                    <a:ext uri="{9D8B030D-6E8A-4147-A177-3AD203B41FA5}">
                      <a16:colId xmlns:a16="http://schemas.microsoft.com/office/drawing/2014/main" val="20002"/>
                    </a:ext>
                  </a:extLst>
                </a:gridCol>
              </a:tblGrid>
              <a:tr h="413982">
                <a:tc>
                  <a:txBody>
                    <a:bodyPr/>
                    <a:lstStyle/>
                    <a:p>
                      <a:r>
                        <a:rPr lang="en-US" dirty="0"/>
                        <a:t>Problem</a:t>
                      </a:r>
                    </a:p>
                  </a:txBody>
                  <a:tcPr/>
                </a:tc>
                <a:tc>
                  <a:txBody>
                    <a:bodyPr/>
                    <a:lstStyle/>
                    <a:p>
                      <a:r>
                        <a:rPr lang="en-US" dirty="0"/>
                        <a:t>YES</a:t>
                      </a:r>
                    </a:p>
                  </a:txBody>
                  <a:tcPr/>
                </a:tc>
                <a:tc>
                  <a:txBody>
                    <a:bodyPr/>
                    <a:lstStyle/>
                    <a:p>
                      <a:r>
                        <a:rPr lang="en-US" dirty="0"/>
                        <a:t>NO</a:t>
                      </a:r>
                    </a:p>
                  </a:txBody>
                  <a:tcPr/>
                </a:tc>
                <a:extLst>
                  <a:ext uri="{0D108BD9-81ED-4DB2-BD59-A6C34878D82A}">
                    <a16:rowId xmlns:a16="http://schemas.microsoft.com/office/drawing/2014/main" val="10000"/>
                  </a:ext>
                </a:extLst>
              </a:tr>
              <a:tr h="413982">
                <a:tc>
                  <a:txBody>
                    <a:bodyPr/>
                    <a:lstStyle/>
                    <a:p>
                      <a:r>
                        <a:rPr lang="en-US" dirty="0"/>
                        <a:t>Big-O</a:t>
                      </a:r>
                    </a:p>
                  </a:txBody>
                  <a:tcPr/>
                </a:tc>
                <a:tc>
                  <a:txBody>
                    <a:bodyPr/>
                    <a:lstStyle/>
                    <a:p>
                      <a:r>
                        <a:rPr lang="en-US" dirty="0"/>
                        <a:t>  X</a:t>
                      </a:r>
                    </a:p>
                  </a:txBody>
                  <a:tcPr/>
                </a:tc>
                <a:tc>
                  <a:txBody>
                    <a:bodyPr/>
                    <a:lstStyle/>
                    <a:p>
                      <a:endParaRPr lang="en-US" dirty="0"/>
                    </a:p>
                  </a:txBody>
                  <a:tcPr/>
                </a:tc>
                <a:extLst>
                  <a:ext uri="{0D108BD9-81ED-4DB2-BD59-A6C34878D82A}">
                    <a16:rowId xmlns:a16="http://schemas.microsoft.com/office/drawing/2014/main" val="10001"/>
                  </a:ext>
                </a:extLst>
              </a:tr>
              <a:tr h="413982">
                <a:tc>
                  <a:txBody>
                    <a:bodyPr/>
                    <a:lstStyle/>
                    <a:p>
                      <a:r>
                        <a:rPr lang="en-US" dirty="0"/>
                        <a:t>Recurrence</a:t>
                      </a:r>
                    </a:p>
                  </a:txBody>
                  <a:tcPr/>
                </a:tc>
                <a:tc>
                  <a:txBody>
                    <a:bodyPr/>
                    <a:lstStyle/>
                    <a:p>
                      <a:endParaRPr lang="en-US" dirty="0"/>
                    </a:p>
                  </a:txBody>
                  <a:tcPr/>
                </a:tc>
                <a:tc>
                  <a:txBody>
                    <a:bodyPr/>
                    <a:lstStyle/>
                    <a:p>
                      <a:r>
                        <a:rPr lang="en-US" dirty="0"/>
                        <a:t>   X </a:t>
                      </a:r>
                    </a:p>
                  </a:txBody>
                  <a:tcPr/>
                </a:tc>
                <a:extLst>
                  <a:ext uri="{0D108BD9-81ED-4DB2-BD59-A6C34878D82A}">
                    <a16:rowId xmlns:a16="http://schemas.microsoft.com/office/drawing/2014/main" val="10002"/>
                  </a:ext>
                </a:extLst>
              </a:tr>
              <a:tr h="413982">
                <a:tc>
                  <a:txBody>
                    <a:bodyPr/>
                    <a:lstStyle/>
                    <a:p>
                      <a:r>
                        <a:rPr lang="en-US" dirty="0"/>
                        <a:t>Graph</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3"/>
                  </a:ext>
                </a:extLst>
              </a:tr>
              <a:tr h="413982">
                <a:tc>
                  <a:txBody>
                    <a:bodyPr/>
                    <a:lstStyle/>
                    <a:p>
                      <a:r>
                        <a:rPr lang="en-US" dirty="0"/>
                        <a:t>Heaps</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4"/>
                  </a:ext>
                </a:extLst>
              </a:tr>
            </a:tbl>
          </a:graphicData>
        </a:graphic>
      </p:graphicFrame>
      <p:graphicFrame>
        <p:nvGraphicFramePr>
          <p:cNvPr id="23" name="Table 22"/>
          <p:cNvGraphicFramePr>
            <a:graphicFrameLocks noGrp="1"/>
          </p:cNvGraphicFramePr>
          <p:nvPr/>
        </p:nvGraphicFramePr>
        <p:xfrm>
          <a:off x="8818795" y="3881559"/>
          <a:ext cx="2949799" cy="2069910"/>
        </p:xfrm>
        <a:graphic>
          <a:graphicData uri="http://schemas.openxmlformats.org/drawingml/2006/table">
            <a:tbl>
              <a:tblPr firstRow="1" bandRow="1">
                <a:tableStyleId>{5C22544A-7EE6-4342-B048-85BDC9FD1C3A}</a:tableStyleId>
              </a:tblPr>
              <a:tblGrid>
                <a:gridCol w="1586966">
                  <a:extLst>
                    <a:ext uri="{9D8B030D-6E8A-4147-A177-3AD203B41FA5}">
                      <a16:colId xmlns:a16="http://schemas.microsoft.com/office/drawing/2014/main" val="20000"/>
                    </a:ext>
                  </a:extLst>
                </a:gridCol>
                <a:gridCol w="676717">
                  <a:extLst>
                    <a:ext uri="{9D8B030D-6E8A-4147-A177-3AD203B41FA5}">
                      <a16:colId xmlns:a16="http://schemas.microsoft.com/office/drawing/2014/main" val="20001"/>
                    </a:ext>
                  </a:extLst>
                </a:gridCol>
                <a:gridCol w="686116">
                  <a:extLst>
                    <a:ext uri="{9D8B030D-6E8A-4147-A177-3AD203B41FA5}">
                      <a16:colId xmlns:a16="http://schemas.microsoft.com/office/drawing/2014/main" val="20002"/>
                    </a:ext>
                  </a:extLst>
                </a:gridCol>
              </a:tblGrid>
              <a:tr h="413982">
                <a:tc>
                  <a:txBody>
                    <a:bodyPr/>
                    <a:lstStyle/>
                    <a:p>
                      <a:r>
                        <a:rPr lang="en-US" dirty="0"/>
                        <a:t>Problem</a:t>
                      </a:r>
                    </a:p>
                  </a:txBody>
                  <a:tcPr/>
                </a:tc>
                <a:tc>
                  <a:txBody>
                    <a:bodyPr/>
                    <a:lstStyle/>
                    <a:p>
                      <a:r>
                        <a:rPr lang="en-US" dirty="0"/>
                        <a:t>YES</a:t>
                      </a:r>
                    </a:p>
                  </a:txBody>
                  <a:tcPr/>
                </a:tc>
                <a:tc>
                  <a:txBody>
                    <a:bodyPr/>
                    <a:lstStyle/>
                    <a:p>
                      <a:r>
                        <a:rPr lang="en-US" dirty="0"/>
                        <a:t>NO</a:t>
                      </a:r>
                    </a:p>
                  </a:txBody>
                  <a:tcPr/>
                </a:tc>
                <a:extLst>
                  <a:ext uri="{0D108BD9-81ED-4DB2-BD59-A6C34878D82A}">
                    <a16:rowId xmlns:a16="http://schemas.microsoft.com/office/drawing/2014/main" val="10000"/>
                  </a:ext>
                </a:extLst>
              </a:tr>
              <a:tr h="413982">
                <a:tc>
                  <a:txBody>
                    <a:bodyPr/>
                    <a:lstStyle/>
                    <a:p>
                      <a:r>
                        <a:rPr lang="en-US" dirty="0"/>
                        <a:t>Big-O</a:t>
                      </a:r>
                    </a:p>
                  </a:txBody>
                  <a:tcPr/>
                </a:tc>
                <a:tc>
                  <a:txBody>
                    <a:bodyPr/>
                    <a:lstStyle/>
                    <a:p>
                      <a:r>
                        <a:rPr lang="en-US" dirty="0"/>
                        <a:t>  </a:t>
                      </a:r>
                    </a:p>
                  </a:txBody>
                  <a:tcPr/>
                </a:tc>
                <a:tc>
                  <a:txBody>
                    <a:bodyPr/>
                    <a:lstStyle/>
                    <a:p>
                      <a:endParaRPr lang="en-US" dirty="0"/>
                    </a:p>
                  </a:txBody>
                  <a:tcPr/>
                </a:tc>
                <a:extLst>
                  <a:ext uri="{0D108BD9-81ED-4DB2-BD59-A6C34878D82A}">
                    <a16:rowId xmlns:a16="http://schemas.microsoft.com/office/drawing/2014/main" val="10001"/>
                  </a:ext>
                </a:extLst>
              </a:tr>
              <a:tr h="413982">
                <a:tc>
                  <a:txBody>
                    <a:bodyPr/>
                    <a:lstStyle/>
                    <a:p>
                      <a:r>
                        <a:rPr lang="en-US" dirty="0"/>
                        <a:t>Recurrence</a:t>
                      </a:r>
                    </a:p>
                  </a:txBody>
                  <a:tcPr/>
                </a:tc>
                <a:tc>
                  <a:txBody>
                    <a:bodyPr/>
                    <a:lstStyle/>
                    <a:p>
                      <a:r>
                        <a:rPr lang="en-US" dirty="0"/>
                        <a:t>  X</a:t>
                      </a:r>
                    </a:p>
                  </a:txBody>
                  <a:tcPr/>
                </a:tc>
                <a:tc>
                  <a:txBody>
                    <a:bodyPr/>
                    <a:lstStyle/>
                    <a:p>
                      <a:r>
                        <a:rPr lang="en-US" dirty="0"/>
                        <a:t>    </a:t>
                      </a:r>
                    </a:p>
                  </a:txBody>
                  <a:tcPr/>
                </a:tc>
                <a:extLst>
                  <a:ext uri="{0D108BD9-81ED-4DB2-BD59-A6C34878D82A}">
                    <a16:rowId xmlns:a16="http://schemas.microsoft.com/office/drawing/2014/main" val="10002"/>
                  </a:ext>
                </a:extLst>
              </a:tr>
              <a:tr h="413982">
                <a:tc>
                  <a:txBody>
                    <a:bodyPr/>
                    <a:lstStyle/>
                    <a:p>
                      <a:r>
                        <a:rPr lang="en-US" dirty="0"/>
                        <a:t>Graph</a:t>
                      </a:r>
                    </a:p>
                  </a:txBody>
                  <a:tcPr/>
                </a:tc>
                <a:tc>
                  <a:txBody>
                    <a:bodyPr/>
                    <a:lstStyle/>
                    <a:p>
                      <a:r>
                        <a:rPr lang="en-US" dirty="0"/>
                        <a:t>  X</a:t>
                      </a:r>
                    </a:p>
                  </a:txBody>
                  <a:tcPr/>
                </a:tc>
                <a:tc>
                  <a:txBody>
                    <a:bodyPr/>
                    <a:lstStyle/>
                    <a:p>
                      <a:endParaRPr lang="en-US" dirty="0"/>
                    </a:p>
                  </a:txBody>
                  <a:tcPr/>
                </a:tc>
                <a:extLst>
                  <a:ext uri="{0D108BD9-81ED-4DB2-BD59-A6C34878D82A}">
                    <a16:rowId xmlns:a16="http://schemas.microsoft.com/office/drawing/2014/main" val="10003"/>
                  </a:ext>
                </a:extLst>
              </a:tr>
              <a:tr h="413982">
                <a:tc>
                  <a:txBody>
                    <a:bodyPr/>
                    <a:lstStyle/>
                    <a:p>
                      <a:r>
                        <a:rPr lang="en-US" dirty="0"/>
                        <a:t>Heaps</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4"/>
                  </a:ext>
                </a:extLst>
              </a:tr>
            </a:tbl>
          </a:graphicData>
        </a:graphic>
      </p:graphicFrame>
      <p:sp>
        <p:nvSpPr>
          <p:cNvPr id="13" name="Smiley Face 12"/>
          <p:cNvSpPr/>
          <p:nvPr/>
        </p:nvSpPr>
        <p:spPr>
          <a:xfrm>
            <a:off x="2192594" y="4395019"/>
            <a:ext cx="481780" cy="481781"/>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miley Face 23"/>
          <p:cNvSpPr/>
          <p:nvPr/>
        </p:nvSpPr>
        <p:spPr>
          <a:xfrm>
            <a:off x="1107318" y="4291397"/>
            <a:ext cx="481780" cy="481781"/>
          </a:xfrm>
          <a:prstGeom prst="smileyFace">
            <a:avLst>
              <a:gd name="adj" fmla="val -46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miley Face 24"/>
          <p:cNvSpPr/>
          <p:nvPr/>
        </p:nvSpPr>
        <p:spPr>
          <a:xfrm>
            <a:off x="2113859" y="2192605"/>
            <a:ext cx="481780" cy="481781"/>
          </a:xfrm>
          <a:prstGeom prst="smileyFace">
            <a:avLst>
              <a:gd name="adj" fmla="val -46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miley Face 26"/>
          <p:cNvSpPr/>
          <p:nvPr/>
        </p:nvSpPr>
        <p:spPr>
          <a:xfrm>
            <a:off x="1221700" y="2128225"/>
            <a:ext cx="481780" cy="481781"/>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3F795161-FE02-472C-857C-8E1267D2AB22}"/>
              </a:ext>
            </a:extLst>
          </p:cNvPr>
          <p:cNvSpPr txBox="1"/>
          <p:nvPr/>
        </p:nvSpPr>
        <p:spPr>
          <a:xfrm>
            <a:off x="8001000" y="263276"/>
            <a:ext cx="3680670" cy="1107996"/>
          </a:xfrm>
          <a:prstGeom prst="rect">
            <a:avLst/>
          </a:prstGeom>
          <a:noFill/>
        </p:spPr>
        <p:txBody>
          <a:bodyPr wrap="square" rtlCol="0">
            <a:spAutoFit/>
          </a:bodyPr>
          <a:lstStyle/>
          <a:p>
            <a:r>
              <a:rPr lang="en-US" sz="2200" dirty="0"/>
              <a:t>Pollev.com/cse373su19</a:t>
            </a:r>
          </a:p>
          <a:p>
            <a:r>
              <a:rPr lang="en-US" sz="2200" dirty="0"/>
              <a:t>What edges are added for the second set of preferences?</a:t>
            </a:r>
          </a:p>
        </p:txBody>
      </p:sp>
    </p:spTree>
    <p:extLst>
      <p:ext uri="{BB962C8B-B14F-4D97-AF65-F5344CB8AC3E}">
        <p14:creationId xmlns:p14="http://schemas.microsoft.com/office/powerpoint/2010/main" val="703953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4" grpId="0" animBg="1"/>
      <p:bldP spid="25" grpId="0" animBg="1"/>
      <p:bldP spid="27" grpId="0" animBg="1"/>
      <p:bldP spid="2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Creation: Take 2</a:t>
            </a:r>
          </a:p>
        </p:txBody>
      </p:sp>
      <p:sp>
        <p:nvSpPr>
          <p:cNvPr id="3" name="Content Placeholder 2"/>
          <p:cNvSpPr>
            <a:spLocks noGrp="1"/>
          </p:cNvSpPr>
          <p:nvPr>
            <p:ph idx="1"/>
          </p:nvPr>
        </p:nvSpPr>
        <p:spPr>
          <a:xfrm>
            <a:off x="575240" y="1177938"/>
            <a:ext cx="11187258" cy="1197285"/>
          </a:xfrm>
        </p:spPr>
        <p:txBody>
          <a:bodyPr/>
          <a:lstStyle/>
          <a:p>
            <a:pPr marL="0" indent="0">
              <a:buNone/>
            </a:pPr>
            <a:r>
              <a:rPr lang="en-US" dirty="0"/>
              <a:t> Each student introduces new relationships for data:</a:t>
            </a:r>
          </a:p>
          <a:p>
            <a:r>
              <a:rPr lang="en-US" dirty="0"/>
              <a:t>Let’s say your preferences are represented by this table:</a:t>
            </a:r>
            <a:br>
              <a:rPr lang="en-US" dirty="0"/>
            </a:br>
            <a:r>
              <a:rPr lang="en-US" dirty="0"/>
              <a:t>	</a:t>
            </a:r>
          </a:p>
        </p:txBody>
      </p:sp>
      <p:sp>
        <p:nvSpPr>
          <p:cNvPr id="4" name="Footer Placeholder 3"/>
          <p:cNvSpPr>
            <a:spLocks noGrp="1"/>
          </p:cNvSpPr>
          <p:nvPr>
            <p:ph type="ftr" sz="quarter" idx="11"/>
          </p:nvPr>
        </p:nvSpPr>
        <p:spPr>
          <a:xfrm>
            <a:off x="5628802" y="6532566"/>
            <a:ext cx="5901459" cy="274320"/>
          </a:xfrm>
        </p:spPr>
        <p:txBody>
          <a:bodyPr/>
          <a:lstStyle/>
          <a:p>
            <a:r>
              <a:rPr lang="es-ES"/>
              <a:t>CSE 373 19 Su - Robbie Weber</a:t>
            </a:r>
            <a:endParaRPr lang="en-US"/>
          </a:p>
        </p:txBody>
      </p:sp>
      <p:sp>
        <p:nvSpPr>
          <p:cNvPr id="5" name="Slide Number Placeholder 4"/>
          <p:cNvSpPr>
            <a:spLocks noGrp="1"/>
          </p:cNvSpPr>
          <p:nvPr>
            <p:ph type="sldNum" sz="quarter" idx="12"/>
          </p:nvPr>
        </p:nvSpPr>
        <p:spPr/>
        <p:txBody>
          <a:bodyPr/>
          <a:lstStyle/>
          <a:p>
            <a:fld id="{659665DE-58FC-41F4-AC58-2C90A5E00527}" type="slidenum">
              <a:rPr lang="en-US" smtClean="0"/>
              <a:t>49</a:t>
            </a:fld>
            <a:endParaRPr lang="en-US"/>
          </a:p>
        </p:txBody>
      </p:sp>
      <p:sp>
        <p:nvSpPr>
          <p:cNvPr id="6" name="TextBox 5"/>
          <p:cNvSpPr txBox="1"/>
          <p:nvPr/>
        </p:nvSpPr>
        <p:spPr>
          <a:xfrm>
            <a:off x="575239" y="5796467"/>
            <a:ext cx="10397561" cy="1107996"/>
          </a:xfrm>
          <a:prstGeom prst="rect">
            <a:avLst/>
          </a:prstGeom>
          <a:noFill/>
        </p:spPr>
        <p:txBody>
          <a:bodyPr wrap="square" rtlCol="0">
            <a:spAutoFit/>
          </a:bodyPr>
          <a:lstStyle/>
          <a:p>
            <a:r>
              <a:rPr lang="en-US" sz="2200" dirty="0"/>
              <a:t>If we don’t include a big-O proof, can you still be happy?</a:t>
            </a:r>
          </a:p>
          <a:p>
            <a:r>
              <a:rPr lang="en-US" sz="2200" dirty="0"/>
              <a:t>If we do include a recurrence can you still be happy?</a:t>
            </a:r>
          </a:p>
          <a:p>
            <a:endParaRPr lang="en-US" sz="2200" dirty="0"/>
          </a:p>
        </p:txBody>
      </p:sp>
      <p:sp>
        <p:nvSpPr>
          <p:cNvPr id="7" name="Oval 6"/>
          <p:cNvSpPr/>
          <p:nvPr/>
        </p:nvSpPr>
        <p:spPr>
          <a:xfrm>
            <a:off x="325266" y="2375223"/>
            <a:ext cx="1097280" cy="109728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Yes! Big-O</a:t>
            </a:r>
          </a:p>
        </p:txBody>
      </p:sp>
      <p:sp>
        <p:nvSpPr>
          <p:cNvPr id="8" name="Oval 7"/>
          <p:cNvSpPr/>
          <p:nvPr/>
        </p:nvSpPr>
        <p:spPr>
          <a:xfrm>
            <a:off x="2437225" y="4602065"/>
            <a:ext cx="1267097" cy="126709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 </a:t>
            </a:r>
            <a:r>
              <a:rPr lang="en-US" sz="1200" dirty="0"/>
              <a:t>recurrence</a:t>
            </a:r>
          </a:p>
        </p:txBody>
      </p:sp>
      <p:sp>
        <p:nvSpPr>
          <p:cNvPr id="9" name="Oval 8"/>
          <p:cNvSpPr/>
          <p:nvPr/>
        </p:nvSpPr>
        <p:spPr>
          <a:xfrm>
            <a:off x="2452838" y="2369116"/>
            <a:ext cx="1270276" cy="127027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Yes! </a:t>
            </a:r>
            <a:r>
              <a:rPr lang="en-US" sz="1200" dirty="0"/>
              <a:t>recurrence</a:t>
            </a:r>
          </a:p>
        </p:txBody>
      </p:sp>
      <p:sp>
        <p:nvSpPr>
          <p:cNvPr id="10" name="Oval 9"/>
          <p:cNvSpPr/>
          <p:nvPr/>
        </p:nvSpPr>
        <p:spPr>
          <a:xfrm>
            <a:off x="5063293" y="4526192"/>
            <a:ext cx="1270275" cy="12702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 Graph</a:t>
            </a:r>
          </a:p>
        </p:txBody>
      </p:sp>
      <p:sp>
        <p:nvSpPr>
          <p:cNvPr id="11" name="Oval 10"/>
          <p:cNvSpPr/>
          <p:nvPr/>
        </p:nvSpPr>
        <p:spPr>
          <a:xfrm>
            <a:off x="325266" y="4699187"/>
            <a:ext cx="1097280" cy="10972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 Big-O</a:t>
            </a:r>
          </a:p>
        </p:txBody>
      </p:sp>
      <p:sp>
        <p:nvSpPr>
          <p:cNvPr id="12" name="Oval 11"/>
          <p:cNvSpPr/>
          <p:nvPr/>
        </p:nvSpPr>
        <p:spPr>
          <a:xfrm>
            <a:off x="5063293" y="2375223"/>
            <a:ext cx="1270275" cy="127027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Yes!</a:t>
            </a:r>
            <a:br>
              <a:rPr lang="en-US" dirty="0"/>
            </a:br>
            <a:r>
              <a:rPr lang="en-US" dirty="0"/>
              <a:t>Graph</a:t>
            </a:r>
          </a:p>
        </p:txBody>
      </p:sp>
      <p:cxnSp>
        <p:nvCxnSpPr>
          <p:cNvPr id="14" name="Straight Arrow Connector 13"/>
          <p:cNvCxnSpPr>
            <a:stCxn id="11" idx="6"/>
            <a:endCxn id="8" idx="2"/>
          </p:cNvCxnSpPr>
          <p:nvPr/>
        </p:nvCxnSpPr>
        <p:spPr>
          <a:xfrm flipV="1">
            <a:off x="1422546" y="5235614"/>
            <a:ext cx="1014679" cy="12213"/>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9" idx="2"/>
            <a:endCxn id="7" idx="6"/>
          </p:cNvCxnSpPr>
          <p:nvPr/>
        </p:nvCxnSpPr>
        <p:spPr>
          <a:xfrm flipH="1" flipV="1">
            <a:off x="1422546" y="2923863"/>
            <a:ext cx="1030292" cy="80391"/>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0" idx="1"/>
            <a:endCxn id="9" idx="5"/>
          </p:cNvCxnSpPr>
          <p:nvPr/>
        </p:nvCxnSpPr>
        <p:spPr>
          <a:xfrm flipH="1" flipV="1">
            <a:off x="3537086" y="3453364"/>
            <a:ext cx="1712234" cy="1258855"/>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8" idx="7"/>
            <a:endCxn id="12" idx="3"/>
          </p:cNvCxnSpPr>
          <p:nvPr/>
        </p:nvCxnSpPr>
        <p:spPr>
          <a:xfrm flipV="1">
            <a:off x="3518760" y="3459471"/>
            <a:ext cx="1730560" cy="1328156"/>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7346245" y="4532288"/>
            <a:ext cx="1270275" cy="12702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 Heaps</a:t>
            </a:r>
          </a:p>
        </p:txBody>
      </p:sp>
      <p:sp>
        <p:nvSpPr>
          <p:cNvPr id="19" name="Oval 18"/>
          <p:cNvSpPr/>
          <p:nvPr/>
        </p:nvSpPr>
        <p:spPr>
          <a:xfrm>
            <a:off x="7346245" y="2381319"/>
            <a:ext cx="1270275" cy="127027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Yes! Heaps</a:t>
            </a:r>
          </a:p>
        </p:txBody>
      </p:sp>
      <p:graphicFrame>
        <p:nvGraphicFramePr>
          <p:cNvPr id="15" name="Table 14"/>
          <p:cNvGraphicFramePr>
            <a:graphicFrameLocks noGrp="1"/>
          </p:cNvGraphicFramePr>
          <p:nvPr/>
        </p:nvGraphicFramePr>
        <p:xfrm>
          <a:off x="8812699" y="1507167"/>
          <a:ext cx="2949799" cy="2069910"/>
        </p:xfrm>
        <a:graphic>
          <a:graphicData uri="http://schemas.openxmlformats.org/drawingml/2006/table">
            <a:tbl>
              <a:tblPr firstRow="1" bandRow="1">
                <a:tableStyleId>{5C22544A-7EE6-4342-B048-85BDC9FD1C3A}</a:tableStyleId>
              </a:tblPr>
              <a:tblGrid>
                <a:gridCol w="1586966">
                  <a:extLst>
                    <a:ext uri="{9D8B030D-6E8A-4147-A177-3AD203B41FA5}">
                      <a16:colId xmlns:a16="http://schemas.microsoft.com/office/drawing/2014/main" val="20000"/>
                    </a:ext>
                  </a:extLst>
                </a:gridCol>
                <a:gridCol w="676717">
                  <a:extLst>
                    <a:ext uri="{9D8B030D-6E8A-4147-A177-3AD203B41FA5}">
                      <a16:colId xmlns:a16="http://schemas.microsoft.com/office/drawing/2014/main" val="20001"/>
                    </a:ext>
                  </a:extLst>
                </a:gridCol>
                <a:gridCol w="686116">
                  <a:extLst>
                    <a:ext uri="{9D8B030D-6E8A-4147-A177-3AD203B41FA5}">
                      <a16:colId xmlns:a16="http://schemas.microsoft.com/office/drawing/2014/main" val="20002"/>
                    </a:ext>
                  </a:extLst>
                </a:gridCol>
              </a:tblGrid>
              <a:tr h="413982">
                <a:tc>
                  <a:txBody>
                    <a:bodyPr/>
                    <a:lstStyle/>
                    <a:p>
                      <a:r>
                        <a:rPr lang="en-US" dirty="0"/>
                        <a:t>Problem</a:t>
                      </a:r>
                    </a:p>
                  </a:txBody>
                  <a:tcPr/>
                </a:tc>
                <a:tc>
                  <a:txBody>
                    <a:bodyPr/>
                    <a:lstStyle/>
                    <a:p>
                      <a:r>
                        <a:rPr lang="en-US" dirty="0"/>
                        <a:t>YES</a:t>
                      </a:r>
                    </a:p>
                  </a:txBody>
                  <a:tcPr/>
                </a:tc>
                <a:tc>
                  <a:txBody>
                    <a:bodyPr/>
                    <a:lstStyle/>
                    <a:p>
                      <a:r>
                        <a:rPr lang="en-US" dirty="0"/>
                        <a:t>NO</a:t>
                      </a:r>
                    </a:p>
                  </a:txBody>
                  <a:tcPr/>
                </a:tc>
                <a:extLst>
                  <a:ext uri="{0D108BD9-81ED-4DB2-BD59-A6C34878D82A}">
                    <a16:rowId xmlns:a16="http://schemas.microsoft.com/office/drawing/2014/main" val="10000"/>
                  </a:ext>
                </a:extLst>
              </a:tr>
              <a:tr h="413982">
                <a:tc>
                  <a:txBody>
                    <a:bodyPr/>
                    <a:lstStyle/>
                    <a:p>
                      <a:r>
                        <a:rPr lang="en-US" dirty="0"/>
                        <a:t>Big-O</a:t>
                      </a:r>
                    </a:p>
                  </a:txBody>
                  <a:tcPr/>
                </a:tc>
                <a:tc>
                  <a:txBody>
                    <a:bodyPr/>
                    <a:lstStyle/>
                    <a:p>
                      <a:r>
                        <a:rPr lang="en-US" dirty="0"/>
                        <a:t>  X</a:t>
                      </a:r>
                    </a:p>
                  </a:txBody>
                  <a:tcPr/>
                </a:tc>
                <a:tc>
                  <a:txBody>
                    <a:bodyPr/>
                    <a:lstStyle/>
                    <a:p>
                      <a:endParaRPr lang="en-US" dirty="0"/>
                    </a:p>
                  </a:txBody>
                  <a:tcPr/>
                </a:tc>
                <a:extLst>
                  <a:ext uri="{0D108BD9-81ED-4DB2-BD59-A6C34878D82A}">
                    <a16:rowId xmlns:a16="http://schemas.microsoft.com/office/drawing/2014/main" val="10001"/>
                  </a:ext>
                </a:extLst>
              </a:tr>
              <a:tr h="413982">
                <a:tc>
                  <a:txBody>
                    <a:bodyPr/>
                    <a:lstStyle/>
                    <a:p>
                      <a:r>
                        <a:rPr lang="en-US" dirty="0"/>
                        <a:t>Recurrence</a:t>
                      </a:r>
                    </a:p>
                  </a:txBody>
                  <a:tcPr/>
                </a:tc>
                <a:tc>
                  <a:txBody>
                    <a:bodyPr/>
                    <a:lstStyle/>
                    <a:p>
                      <a:endParaRPr lang="en-US" dirty="0"/>
                    </a:p>
                  </a:txBody>
                  <a:tcPr/>
                </a:tc>
                <a:tc>
                  <a:txBody>
                    <a:bodyPr/>
                    <a:lstStyle/>
                    <a:p>
                      <a:r>
                        <a:rPr lang="en-US" dirty="0"/>
                        <a:t>   X </a:t>
                      </a:r>
                    </a:p>
                  </a:txBody>
                  <a:tcPr/>
                </a:tc>
                <a:extLst>
                  <a:ext uri="{0D108BD9-81ED-4DB2-BD59-A6C34878D82A}">
                    <a16:rowId xmlns:a16="http://schemas.microsoft.com/office/drawing/2014/main" val="10002"/>
                  </a:ext>
                </a:extLst>
              </a:tr>
              <a:tr h="413982">
                <a:tc>
                  <a:txBody>
                    <a:bodyPr/>
                    <a:lstStyle/>
                    <a:p>
                      <a:r>
                        <a:rPr lang="en-US" dirty="0"/>
                        <a:t>Graph</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3"/>
                  </a:ext>
                </a:extLst>
              </a:tr>
              <a:tr h="413982">
                <a:tc>
                  <a:txBody>
                    <a:bodyPr/>
                    <a:lstStyle/>
                    <a:p>
                      <a:r>
                        <a:rPr lang="en-US" dirty="0"/>
                        <a:t>Heaps</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4"/>
                  </a:ext>
                </a:extLst>
              </a:tr>
            </a:tbl>
          </a:graphicData>
        </a:graphic>
      </p:graphicFrame>
      <p:graphicFrame>
        <p:nvGraphicFramePr>
          <p:cNvPr id="23" name="Table 22"/>
          <p:cNvGraphicFramePr>
            <a:graphicFrameLocks noGrp="1"/>
          </p:cNvGraphicFramePr>
          <p:nvPr/>
        </p:nvGraphicFramePr>
        <p:xfrm>
          <a:off x="8818795" y="3881559"/>
          <a:ext cx="2949799" cy="2069910"/>
        </p:xfrm>
        <a:graphic>
          <a:graphicData uri="http://schemas.openxmlformats.org/drawingml/2006/table">
            <a:tbl>
              <a:tblPr firstRow="1" bandRow="1">
                <a:tableStyleId>{5C22544A-7EE6-4342-B048-85BDC9FD1C3A}</a:tableStyleId>
              </a:tblPr>
              <a:tblGrid>
                <a:gridCol w="1586966">
                  <a:extLst>
                    <a:ext uri="{9D8B030D-6E8A-4147-A177-3AD203B41FA5}">
                      <a16:colId xmlns:a16="http://schemas.microsoft.com/office/drawing/2014/main" val="20000"/>
                    </a:ext>
                  </a:extLst>
                </a:gridCol>
                <a:gridCol w="676717">
                  <a:extLst>
                    <a:ext uri="{9D8B030D-6E8A-4147-A177-3AD203B41FA5}">
                      <a16:colId xmlns:a16="http://schemas.microsoft.com/office/drawing/2014/main" val="20001"/>
                    </a:ext>
                  </a:extLst>
                </a:gridCol>
                <a:gridCol w="686116">
                  <a:extLst>
                    <a:ext uri="{9D8B030D-6E8A-4147-A177-3AD203B41FA5}">
                      <a16:colId xmlns:a16="http://schemas.microsoft.com/office/drawing/2014/main" val="20002"/>
                    </a:ext>
                  </a:extLst>
                </a:gridCol>
              </a:tblGrid>
              <a:tr h="413982">
                <a:tc>
                  <a:txBody>
                    <a:bodyPr/>
                    <a:lstStyle/>
                    <a:p>
                      <a:r>
                        <a:rPr lang="en-US" dirty="0"/>
                        <a:t>Problem</a:t>
                      </a:r>
                    </a:p>
                  </a:txBody>
                  <a:tcPr/>
                </a:tc>
                <a:tc>
                  <a:txBody>
                    <a:bodyPr/>
                    <a:lstStyle/>
                    <a:p>
                      <a:r>
                        <a:rPr lang="en-US" dirty="0"/>
                        <a:t>YES</a:t>
                      </a:r>
                    </a:p>
                  </a:txBody>
                  <a:tcPr/>
                </a:tc>
                <a:tc>
                  <a:txBody>
                    <a:bodyPr/>
                    <a:lstStyle/>
                    <a:p>
                      <a:r>
                        <a:rPr lang="en-US" dirty="0"/>
                        <a:t>NO</a:t>
                      </a:r>
                    </a:p>
                  </a:txBody>
                  <a:tcPr/>
                </a:tc>
                <a:extLst>
                  <a:ext uri="{0D108BD9-81ED-4DB2-BD59-A6C34878D82A}">
                    <a16:rowId xmlns:a16="http://schemas.microsoft.com/office/drawing/2014/main" val="10000"/>
                  </a:ext>
                </a:extLst>
              </a:tr>
              <a:tr h="413982">
                <a:tc>
                  <a:txBody>
                    <a:bodyPr/>
                    <a:lstStyle/>
                    <a:p>
                      <a:r>
                        <a:rPr lang="en-US" dirty="0"/>
                        <a:t>Big-O</a:t>
                      </a:r>
                    </a:p>
                  </a:txBody>
                  <a:tcPr/>
                </a:tc>
                <a:tc>
                  <a:txBody>
                    <a:bodyPr/>
                    <a:lstStyle/>
                    <a:p>
                      <a:r>
                        <a:rPr lang="en-US" dirty="0"/>
                        <a:t>  </a:t>
                      </a:r>
                    </a:p>
                  </a:txBody>
                  <a:tcPr/>
                </a:tc>
                <a:tc>
                  <a:txBody>
                    <a:bodyPr/>
                    <a:lstStyle/>
                    <a:p>
                      <a:endParaRPr lang="en-US" dirty="0"/>
                    </a:p>
                  </a:txBody>
                  <a:tcPr/>
                </a:tc>
                <a:extLst>
                  <a:ext uri="{0D108BD9-81ED-4DB2-BD59-A6C34878D82A}">
                    <a16:rowId xmlns:a16="http://schemas.microsoft.com/office/drawing/2014/main" val="10001"/>
                  </a:ext>
                </a:extLst>
              </a:tr>
              <a:tr h="413982">
                <a:tc>
                  <a:txBody>
                    <a:bodyPr/>
                    <a:lstStyle/>
                    <a:p>
                      <a:r>
                        <a:rPr lang="en-US" dirty="0"/>
                        <a:t>Recurrence</a:t>
                      </a:r>
                    </a:p>
                  </a:txBody>
                  <a:tcPr/>
                </a:tc>
                <a:tc>
                  <a:txBody>
                    <a:bodyPr/>
                    <a:lstStyle/>
                    <a:p>
                      <a:r>
                        <a:rPr lang="en-US" dirty="0"/>
                        <a:t>  X</a:t>
                      </a:r>
                    </a:p>
                  </a:txBody>
                  <a:tcPr/>
                </a:tc>
                <a:tc>
                  <a:txBody>
                    <a:bodyPr/>
                    <a:lstStyle/>
                    <a:p>
                      <a:r>
                        <a:rPr lang="en-US" dirty="0"/>
                        <a:t>    </a:t>
                      </a:r>
                    </a:p>
                  </a:txBody>
                  <a:tcPr/>
                </a:tc>
                <a:extLst>
                  <a:ext uri="{0D108BD9-81ED-4DB2-BD59-A6C34878D82A}">
                    <a16:rowId xmlns:a16="http://schemas.microsoft.com/office/drawing/2014/main" val="10002"/>
                  </a:ext>
                </a:extLst>
              </a:tr>
              <a:tr h="413982">
                <a:tc>
                  <a:txBody>
                    <a:bodyPr/>
                    <a:lstStyle/>
                    <a:p>
                      <a:r>
                        <a:rPr lang="en-US" dirty="0"/>
                        <a:t>Graph</a:t>
                      </a:r>
                    </a:p>
                  </a:txBody>
                  <a:tcPr/>
                </a:tc>
                <a:tc>
                  <a:txBody>
                    <a:bodyPr/>
                    <a:lstStyle/>
                    <a:p>
                      <a:r>
                        <a:rPr lang="en-US" dirty="0"/>
                        <a:t>  X</a:t>
                      </a:r>
                    </a:p>
                  </a:txBody>
                  <a:tcPr/>
                </a:tc>
                <a:tc>
                  <a:txBody>
                    <a:bodyPr/>
                    <a:lstStyle/>
                    <a:p>
                      <a:endParaRPr lang="en-US" dirty="0"/>
                    </a:p>
                  </a:txBody>
                  <a:tcPr/>
                </a:tc>
                <a:extLst>
                  <a:ext uri="{0D108BD9-81ED-4DB2-BD59-A6C34878D82A}">
                    <a16:rowId xmlns:a16="http://schemas.microsoft.com/office/drawing/2014/main" val="10003"/>
                  </a:ext>
                </a:extLst>
              </a:tr>
              <a:tr h="413982">
                <a:tc>
                  <a:txBody>
                    <a:bodyPr/>
                    <a:lstStyle/>
                    <a:p>
                      <a:r>
                        <a:rPr lang="en-US" dirty="0"/>
                        <a:t>Heaps</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4"/>
                  </a:ext>
                </a:extLst>
              </a:tr>
            </a:tbl>
          </a:graphicData>
        </a:graphic>
      </p:graphicFrame>
      <p:sp>
        <p:nvSpPr>
          <p:cNvPr id="13" name="Smiley Face 12"/>
          <p:cNvSpPr/>
          <p:nvPr/>
        </p:nvSpPr>
        <p:spPr>
          <a:xfrm>
            <a:off x="2192594" y="4395019"/>
            <a:ext cx="481780" cy="481781"/>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miley Face 23"/>
          <p:cNvSpPr/>
          <p:nvPr/>
        </p:nvSpPr>
        <p:spPr>
          <a:xfrm>
            <a:off x="1107318" y="4291397"/>
            <a:ext cx="481780" cy="481781"/>
          </a:xfrm>
          <a:prstGeom prst="smileyFace">
            <a:avLst>
              <a:gd name="adj" fmla="val -46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miley Face 24"/>
          <p:cNvSpPr/>
          <p:nvPr/>
        </p:nvSpPr>
        <p:spPr>
          <a:xfrm>
            <a:off x="2113859" y="2192605"/>
            <a:ext cx="481780" cy="481781"/>
          </a:xfrm>
          <a:prstGeom prst="smileyFace">
            <a:avLst>
              <a:gd name="adj" fmla="val -46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miley Face 26"/>
          <p:cNvSpPr/>
          <p:nvPr/>
        </p:nvSpPr>
        <p:spPr>
          <a:xfrm>
            <a:off x="1221700" y="2128225"/>
            <a:ext cx="481780" cy="481781"/>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4171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Topological Ordering</a:t>
            </a:r>
          </a:p>
        </p:txBody>
      </p:sp>
      <p:sp>
        <p:nvSpPr>
          <p:cNvPr id="3" name="Content Placeholder 2"/>
          <p:cNvSpPr>
            <a:spLocks noGrp="1"/>
          </p:cNvSpPr>
          <p:nvPr>
            <p:ph idx="1"/>
          </p:nvPr>
        </p:nvSpPr>
        <p:spPr>
          <a:xfrm>
            <a:off x="575240" y="1463857"/>
            <a:ext cx="11187258" cy="879489"/>
          </a:xfrm>
        </p:spPr>
        <p:txBody>
          <a:bodyPr/>
          <a:lstStyle/>
          <a:p>
            <a:r>
              <a:rPr lang="en-US" dirty="0"/>
              <a:t>A course prerequisite chart and a possible topological ordering.</a:t>
            </a:r>
          </a:p>
          <a:p>
            <a:endParaRPr lang="en-US" dirty="0"/>
          </a:p>
        </p:txBody>
      </p:sp>
      <p:sp>
        <p:nvSpPr>
          <p:cNvPr id="4" name="Footer Placeholder 3"/>
          <p:cNvSpPr>
            <a:spLocks noGrp="1"/>
          </p:cNvSpPr>
          <p:nvPr>
            <p:ph type="ftr" sz="quarter" idx="11"/>
          </p:nvPr>
        </p:nvSpPr>
        <p:spPr/>
        <p:txBody>
          <a:bodyPr/>
          <a:lstStyle/>
          <a:p>
            <a:r>
              <a:rPr lang="en-US" dirty="0"/>
              <a:t>CSE 373 19 SP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5</a:t>
            </a:fld>
            <a:endParaRPr lang="en-US"/>
          </a:p>
        </p:txBody>
      </p:sp>
      <p:sp>
        <p:nvSpPr>
          <p:cNvPr id="6" name="Rectangle 5"/>
          <p:cNvSpPr/>
          <p:nvPr/>
        </p:nvSpPr>
        <p:spPr>
          <a:xfrm>
            <a:off x="1793105" y="2381795"/>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Math 126</a:t>
            </a:r>
          </a:p>
        </p:txBody>
      </p:sp>
      <p:sp>
        <p:nvSpPr>
          <p:cNvPr id="7" name="Rectangle 6"/>
          <p:cNvSpPr/>
          <p:nvPr/>
        </p:nvSpPr>
        <p:spPr>
          <a:xfrm>
            <a:off x="1793105" y="3216947"/>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142</a:t>
            </a:r>
          </a:p>
        </p:txBody>
      </p:sp>
      <p:sp>
        <p:nvSpPr>
          <p:cNvPr id="8" name="Rectangle 7"/>
          <p:cNvSpPr/>
          <p:nvPr/>
        </p:nvSpPr>
        <p:spPr>
          <a:xfrm>
            <a:off x="3754203" y="2774216"/>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143</a:t>
            </a:r>
          </a:p>
        </p:txBody>
      </p:sp>
      <p:sp>
        <p:nvSpPr>
          <p:cNvPr id="9" name="Rectangle 8"/>
          <p:cNvSpPr/>
          <p:nvPr/>
        </p:nvSpPr>
        <p:spPr>
          <a:xfrm>
            <a:off x="5845932" y="3454600"/>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373</a:t>
            </a:r>
          </a:p>
        </p:txBody>
      </p:sp>
      <p:sp>
        <p:nvSpPr>
          <p:cNvPr id="10" name="Rectangle 9"/>
          <p:cNvSpPr/>
          <p:nvPr/>
        </p:nvSpPr>
        <p:spPr>
          <a:xfrm>
            <a:off x="5880554" y="2279301"/>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374</a:t>
            </a:r>
          </a:p>
        </p:txBody>
      </p:sp>
      <p:sp>
        <p:nvSpPr>
          <p:cNvPr id="11" name="Rectangle 10"/>
          <p:cNvSpPr/>
          <p:nvPr/>
        </p:nvSpPr>
        <p:spPr>
          <a:xfrm>
            <a:off x="8180392" y="3965153"/>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417</a:t>
            </a:r>
          </a:p>
        </p:txBody>
      </p:sp>
      <p:cxnSp>
        <p:nvCxnSpPr>
          <p:cNvPr id="12" name="Straight Arrow Connector 11"/>
          <p:cNvCxnSpPr>
            <a:stCxn id="6" idx="3"/>
            <a:endCxn id="8" idx="1"/>
          </p:cNvCxnSpPr>
          <p:nvPr/>
        </p:nvCxnSpPr>
        <p:spPr>
          <a:xfrm>
            <a:off x="3182993" y="2592107"/>
            <a:ext cx="571210" cy="39242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7" idx="3"/>
            <a:endCxn id="8" idx="1"/>
          </p:cNvCxnSpPr>
          <p:nvPr/>
        </p:nvCxnSpPr>
        <p:spPr>
          <a:xfrm flipV="1">
            <a:off x="3182993" y="2984528"/>
            <a:ext cx="571210" cy="44273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8" idx="3"/>
            <a:endCxn id="10" idx="1"/>
          </p:cNvCxnSpPr>
          <p:nvPr/>
        </p:nvCxnSpPr>
        <p:spPr>
          <a:xfrm flipV="1">
            <a:off x="5144091" y="2489613"/>
            <a:ext cx="736463" cy="49491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3"/>
            <a:endCxn id="9" idx="1"/>
          </p:cNvCxnSpPr>
          <p:nvPr/>
        </p:nvCxnSpPr>
        <p:spPr>
          <a:xfrm>
            <a:off x="5144091" y="2984528"/>
            <a:ext cx="701841" cy="68038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9" idx="3"/>
            <a:endCxn id="11" idx="1"/>
          </p:cNvCxnSpPr>
          <p:nvPr/>
        </p:nvCxnSpPr>
        <p:spPr>
          <a:xfrm>
            <a:off x="7235820" y="3664912"/>
            <a:ext cx="944572" cy="510553"/>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207455" y="5540401"/>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Math 126</a:t>
            </a:r>
          </a:p>
        </p:txBody>
      </p:sp>
      <p:sp>
        <p:nvSpPr>
          <p:cNvPr id="18" name="Rectangle 17"/>
          <p:cNvSpPr/>
          <p:nvPr/>
        </p:nvSpPr>
        <p:spPr>
          <a:xfrm>
            <a:off x="2942640" y="5540401"/>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142</a:t>
            </a:r>
          </a:p>
        </p:txBody>
      </p:sp>
      <p:sp>
        <p:nvSpPr>
          <p:cNvPr id="19" name="Rectangle 18"/>
          <p:cNvSpPr/>
          <p:nvPr/>
        </p:nvSpPr>
        <p:spPr>
          <a:xfrm>
            <a:off x="4766575" y="5540401"/>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143</a:t>
            </a:r>
          </a:p>
        </p:txBody>
      </p:sp>
      <p:sp>
        <p:nvSpPr>
          <p:cNvPr id="20" name="Rectangle 19"/>
          <p:cNvSpPr/>
          <p:nvPr/>
        </p:nvSpPr>
        <p:spPr>
          <a:xfrm>
            <a:off x="6536620" y="5547508"/>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373</a:t>
            </a:r>
          </a:p>
        </p:txBody>
      </p:sp>
      <p:sp>
        <p:nvSpPr>
          <p:cNvPr id="21" name="Rectangle 20"/>
          <p:cNvSpPr/>
          <p:nvPr/>
        </p:nvSpPr>
        <p:spPr>
          <a:xfrm>
            <a:off x="8364440" y="5552576"/>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374</a:t>
            </a:r>
          </a:p>
        </p:txBody>
      </p:sp>
      <p:sp>
        <p:nvSpPr>
          <p:cNvPr id="22" name="Rectangle 21"/>
          <p:cNvSpPr/>
          <p:nvPr/>
        </p:nvSpPr>
        <p:spPr>
          <a:xfrm>
            <a:off x="10171661" y="5540401"/>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417</a:t>
            </a:r>
          </a:p>
        </p:txBody>
      </p:sp>
      <p:cxnSp>
        <p:nvCxnSpPr>
          <p:cNvPr id="25" name="Curved Connector 24"/>
          <p:cNvCxnSpPr>
            <a:stCxn id="17" idx="2"/>
            <a:endCxn id="19" idx="2"/>
          </p:cNvCxnSpPr>
          <p:nvPr/>
        </p:nvCxnSpPr>
        <p:spPr>
          <a:xfrm rot="16200000" flipH="1">
            <a:off x="3681959" y="4181465"/>
            <a:ext cx="12700" cy="3559120"/>
          </a:xfrm>
          <a:prstGeom prst="curvedConnector3">
            <a:avLst>
              <a:gd name="adj1" fmla="val 1800000"/>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Curved Connector 26"/>
          <p:cNvCxnSpPr>
            <a:stCxn id="18" idx="0"/>
            <a:endCxn id="19" idx="0"/>
          </p:cNvCxnSpPr>
          <p:nvPr/>
        </p:nvCxnSpPr>
        <p:spPr>
          <a:xfrm rot="5400000" flipH="1" flipV="1">
            <a:off x="4549551" y="4628434"/>
            <a:ext cx="12700" cy="1823935"/>
          </a:xfrm>
          <a:prstGeom prst="curvedConnector3">
            <a:avLst>
              <a:gd name="adj1" fmla="val 1800000"/>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3" name="Curved Connector 32"/>
          <p:cNvCxnSpPr>
            <a:stCxn id="19" idx="0"/>
          </p:cNvCxnSpPr>
          <p:nvPr/>
        </p:nvCxnSpPr>
        <p:spPr>
          <a:xfrm rot="16200000" flipH="1">
            <a:off x="6310883" y="4691036"/>
            <a:ext cx="20991" cy="1719721"/>
          </a:xfrm>
          <a:prstGeom prst="curvedConnector4">
            <a:avLst>
              <a:gd name="adj1" fmla="val -1089038"/>
              <a:gd name="adj2" fmla="val 9679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9" name="Curved Connector 38"/>
          <p:cNvCxnSpPr>
            <a:stCxn id="19" idx="2"/>
          </p:cNvCxnSpPr>
          <p:nvPr/>
        </p:nvCxnSpPr>
        <p:spPr>
          <a:xfrm rot="5400000" flipH="1" flipV="1">
            <a:off x="7312892" y="4081153"/>
            <a:ext cx="28498" cy="3731245"/>
          </a:xfrm>
          <a:prstGeom prst="curvedConnector4">
            <a:avLst>
              <a:gd name="adj1" fmla="val -802162"/>
              <a:gd name="adj2" fmla="val 1002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8" name="Curved Connector 47"/>
          <p:cNvCxnSpPr>
            <a:stCxn id="20" idx="0"/>
            <a:endCxn id="22" idx="0"/>
          </p:cNvCxnSpPr>
          <p:nvPr/>
        </p:nvCxnSpPr>
        <p:spPr>
          <a:xfrm rot="5400000" flipH="1" flipV="1">
            <a:off x="9045531" y="3726435"/>
            <a:ext cx="7107" cy="3635041"/>
          </a:xfrm>
          <a:prstGeom prst="curvedConnector3">
            <a:avLst>
              <a:gd name="adj1" fmla="val 533837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F7FEDCAF-0485-584E-A5FE-43307BC9FA70}"/>
              </a:ext>
            </a:extLst>
          </p:cNvPr>
          <p:cNvSpPr/>
          <p:nvPr/>
        </p:nvSpPr>
        <p:spPr>
          <a:xfrm>
            <a:off x="575238" y="217143"/>
            <a:ext cx="8583275" cy="1785103"/>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200" dirty="0"/>
          </a:p>
          <a:p>
            <a:r>
              <a:rPr lang="en-US" sz="2200" b="1" dirty="0"/>
              <a:t>Given: </a:t>
            </a:r>
            <a:r>
              <a:rPr lang="en-US" sz="2200" dirty="0"/>
              <a:t>a directed graph G</a:t>
            </a:r>
          </a:p>
          <a:p>
            <a:r>
              <a:rPr lang="en-US" sz="2200" b="1" dirty="0"/>
              <a:t>Find: </a:t>
            </a:r>
            <a:r>
              <a:rPr lang="en-US" sz="2200" dirty="0"/>
              <a:t>an ordering of the vertices so all edges go from left to right (all the dependency arrows are satisfied and the vertices can be processed left to right with no problems) . </a:t>
            </a:r>
          </a:p>
        </p:txBody>
      </p:sp>
      <p:sp>
        <p:nvSpPr>
          <p:cNvPr id="29" name="Rectangle 28">
            <a:extLst>
              <a:ext uri="{FF2B5EF4-FFF2-40B4-BE49-F238E27FC236}">
                <a16:creationId xmlns:a16="http://schemas.microsoft.com/office/drawing/2014/main" id="{121191F8-8F87-6645-B355-50799D42D129}"/>
              </a:ext>
            </a:extLst>
          </p:cNvPr>
          <p:cNvSpPr/>
          <p:nvPr/>
        </p:nvSpPr>
        <p:spPr>
          <a:xfrm>
            <a:off x="575239" y="217144"/>
            <a:ext cx="8072372"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t>Topological Sort (aka Topological Ordering)</a:t>
            </a:r>
          </a:p>
        </p:txBody>
      </p:sp>
    </p:spTree>
    <p:extLst>
      <p:ext uri="{BB962C8B-B14F-4D97-AF65-F5344CB8AC3E}">
        <p14:creationId xmlns:p14="http://schemas.microsoft.com/office/powerpoint/2010/main" val="40960626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Creation: Take 2</a:t>
            </a:r>
          </a:p>
        </p:txBody>
      </p:sp>
      <p:sp>
        <p:nvSpPr>
          <p:cNvPr id="3" name="Content Placeholder 2"/>
          <p:cNvSpPr>
            <a:spLocks noGrp="1"/>
          </p:cNvSpPr>
          <p:nvPr>
            <p:ph idx="1"/>
          </p:nvPr>
        </p:nvSpPr>
        <p:spPr>
          <a:xfrm>
            <a:off x="575240" y="1463857"/>
            <a:ext cx="11187258" cy="5057170"/>
          </a:xfrm>
        </p:spPr>
        <p:txBody>
          <a:bodyPr>
            <a:normAutofit/>
          </a:bodyPr>
          <a:lstStyle/>
          <a:p>
            <a:r>
              <a:rPr lang="en-US" dirty="0"/>
              <a:t>Hey we made a graph!</a:t>
            </a:r>
          </a:p>
          <a:p>
            <a:r>
              <a:rPr lang="en-US" dirty="0"/>
              <a:t>What do the edges mean? </a:t>
            </a:r>
          </a:p>
          <a:p>
            <a:r>
              <a:rPr lang="en-US" dirty="0"/>
              <a:t>Each edge goes from something making someone unhappy, to the only thing that could make them happy.</a:t>
            </a:r>
          </a:p>
          <a:p>
            <a:pPr lvl="1"/>
            <a:r>
              <a:rPr lang="en-US" sz="2600" dirty="0"/>
              <a:t>We need to avoid an edge that goes TRUE THING </a:t>
            </a:r>
            <a:r>
              <a:rPr lang="en-US" sz="2600" dirty="0">
                <a:sym typeface="Wingdings" panose="05000000000000000000" pitchFamily="2" charset="2"/>
              </a:rPr>
              <a:t> FALSE THING</a:t>
            </a:r>
            <a:endParaRPr lang="en-US" sz="2600" dirty="0"/>
          </a:p>
        </p:txBody>
      </p:sp>
      <p:sp>
        <p:nvSpPr>
          <p:cNvPr id="4" name="Footer Placeholder 3"/>
          <p:cNvSpPr>
            <a:spLocks noGrp="1"/>
          </p:cNvSpPr>
          <p:nvPr>
            <p:ph type="ftr" sz="quarter" idx="11"/>
          </p:nvPr>
        </p:nvSpPr>
        <p:spPr/>
        <p:txBody>
          <a:bodyPr/>
          <a:lstStyle/>
          <a:p>
            <a:r>
              <a:rPr lang="es-ES"/>
              <a:t>CSE 373 19 Su - Robbie Weber</a:t>
            </a:r>
            <a:endParaRPr lang="en-US"/>
          </a:p>
        </p:txBody>
      </p:sp>
      <p:sp>
        <p:nvSpPr>
          <p:cNvPr id="5" name="Slide Number Placeholder 4"/>
          <p:cNvSpPr>
            <a:spLocks noGrp="1"/>
          </p:cNvSpPr>
          <p:nvPr>
            <p:ph type="sldNum" sz="quarter" idx="12"/>
          </p:nvPr>
        </p:nvSpPr>
        <p:spPr/>
        <p:txBody>
          <a:bodyPr/>
          <a:lstStyle/>
          <a:p>
            <a:fld id="{659665DE-58FC-41F4-AC58-2C90A5E00527}" type="slidenum">
              <a:rPr lang="en-US" smtClean="0"/>
              <a:t>50</a:t>
            </a:fld>
            <a:endParaRPr lang="en-US"/>
          </a:p>
        </p:txBody>
      </p:sp>
      <p:sp>
        <p:nvSpPr>
          <p:cNvPr id="27" name="Oval 26"/>
          <p:cNvSpPr/>
          <p:nvPr/>
        </p:nvSpPr>
        <p:spPr>
          <a:xfrm>
            <a:off x="5976841" y="4149781"/>
            <a:ext cx="1267097" cy="126709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 </a:t>
            </a:r>
            <a:r>
              <a:rPr lang="en-US" sz="1200" dirty="0"/>
              <a:t>recurrence</a:t>
            </a:r>
          </a:p>
        </p:txBody>
      </p:sp>
      <p:sp>
        <p:nvSpPr>
          <p:cNvPr id="28" name="Oval 27"/>
          <p:cNvSpPr/>
          <p:nvPr/>
        </p:nvSpPr>
        <p:spPr>
          <a:xfrm>
            <a:off x="3864882" y="4246903"/>
            <a:ext cx="1097280" cy="10972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 Big-O</a:t>
            </a:r>
          </a:p>
        </p:txBody>
      </p:sp>
      <p:cxnSp>
        <p:nvCxnSpPr>
          <p:cNvPr id="29" name="Straight Arrow Connector 28"/>
          <p:cNvCxnSpPr>
            <a:stCxn id="28" idx="6"/>
            <a:endCxn id="27" idx="2"/>
          </p:cNvCxnSpPr>
          <p:nvPr/>
        </p:nvCxnSpPr>
        <p:spPr>
          <a:xfrm flipV="1">
            <a:off x="4962162" y="4783330"/>
            <a:ext cx="1014679" cy="12213"/>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0" name="Smiley Face 29"/>
          <p:cNvSpPr/>
          <p:nvPr/>
        </p:nvSpPr>
        <p:spPr>
          <a:xfrm>
            <a:off x="5732210" y="3942735"/>
            <a:ext cx="481780" cy="481781"/>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Smiley Face 30"/>
          <p:cNvSpPr/>
          <p:nvPr/>
        </p:nvSpPr>
        <p:spPr>
          <a:xfrm>
            <a:off x="4646934" y="3839113"/>
            <a:ext cx="481780" cy="481781"/>
          </a:xfrm>
          <a:prstGeom prst="smileyFace">
            <a:avLst>
              <a:gd name="adj" fmla="val -46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20211465">
            <a:off x="4125894" y="4976420"/>
            <a:ext cx="1127553" cy="707886"/>
          </a:xfrm>
          <a:prstGeom prst="rect">
            <a:avLst/>
          </a:prstGeom>
          <a:noFill/>
        </p:spPr>
        <p:txBody>
          <a:bodyPr wrap="none" lIns="91440" tIns="45720" rIns="91440" bIns="45720">
            <a:spAutoFit/>
          </a:bodyPr>
          <a:lstStyle/>
          <a:p>
            <a:pPr algn="ctr"/>
            <a:r>
              <a:rPr lang="en-US" sz="4000" b="1" dirty="0">
                <a:ln w="12700" cmpd="sng">
                  <a:solidFill>
                    <a:schemeClr val="accent4"/>
                  </a:solidFill>
                  <a:prstDash val="solid"/>
                </a:ln>
                <a:solidFill>
                  <a:srgbClr val="4C3282"/>
                </a:solidFill>
              </a:rPr>
              <a:t>True</a:t>
            </a:r>
            <a:endParaRPr lang="en-US" sz="4000" b="1" cap="none" spc="0" dirty="0">
              <a:ln w="12700" cmpd="sng">
                <a:solidFill>
                  <a:schemeClr val="accent4"/>
                </a:solidFill>
                <a:prstDash val="solid"/>
              </a:ln>
              <a:solidFill>
                <a:srgbClr val="4C3282"/>
              </a:solidFill>
              <a:effectLst/>
            </a:endParaRPr>
          </a:p>
        </p:txBody>
      </p:sp>
      <p:sp>
        <p:nvSpPr>
          <p:cNvPr id="32" name="Rectangle 31"/>
          <p:cNvSpPr/>
          <p:nvPr/>
        </p:nvSpPr>
        <p:spPr>
          <a:xfrm rot="20211465">
            <a:off x="6641755" y="4976421"/>
            <a:ext cx="1255665" cy="707886"/>
          </a:xfrm>
          <a:prstGeom prst="rect">
            <a:avLst/>
          </a:prstGeom>
          <a:noFill/>
        </p:spPr>
        <p:txBody>
          <a:bodyPr wrap="none" lIns="91440" tIns="45720" rIns="91440" bIns="45720">
            <a:spAutoFit/>
          </a:bodyPr>
          <a:lstStyle/>
          <a:p>
            <a:pPr algn="ctr"/>
            <a:r>
              <a:rPr lang="en-US" sz="4000" b="1" dirty="0">
                <a:ln w="12700" cmpd="sng">
                  <a:solidFill>
                    <a:schemeClr val="accent4"/>
                  </a:solidFill>
                  <a:prstDash val="solid"/>
                </a:ln>
                <a:solidFill>
                  <a:srgbClr val="4C3282"/>
                </a:solidFill>
              </a:rPr>
              <a:t>False</a:t>
            </a:r>
            <a:endParaRPr lang="en-US" sz="4000" b="1" cap="none" spc="0" dirty="0">
              <a:ln w="12700" cmpd="sng">
                <a:solidFill>
                  <a:schemeClr val="accent4"/>
                </a:solidFill>
                <a:prstDash val="solid"/>
              </a:ln>
              <a:solidFill>
                <a:srgbClr val="4C3282"/>
              </a:solidFill>
              <a:effectLst/>
            </a:endParaRPr>
          </a:p>
        </p:txBody>
      </p:sp>
      <p:sp>
        <p:nvSpPr>
          <p:cNvPr id="33" name="Smiley Face 32"/>
          <p:cNvSpPr/>
          <p:nvPr/>
        </p:nvSpPr>
        <p:spPr>
          <a:xfrm>
            <a:off x="6168868" y="5395617"/>
            <a:ext cx="481780" cy="481781"/>
          </a:xfrm>
          <a:prstGeom prst="smileyFace">
            <a:avLst>
              <a:gd name="adj" fmla="val -46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145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6" grpId="0"/>
      <p:bldP spid="32" grpId="0"/>
      <p:bldP spid="3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91440" lvl="1" indent="-91440">
              <a:spcBef>
                <a:spcPts val="1200"/>
              </a:spcBef>
              <a:spcAft>
                <a:spcPts val="200"/>
              </a:spcAft>
              <a:buClr>
                <a:schemeClr val="accent1"/>
              </a:buClr>
              <a:buSzPct val="100000"/>
              <a:buFont typeface="Tw Cen MT" panose="020B0602020104020603" pitchFamily="34" charset="0"/>
              <a:buChar char=" "/>
            </a:pPr>
            <a:r>
              <a:rPr lang="en-US" sz="2600" dirty="0"/>
              <a:t>We need to avoid an edge that goes TRUE THING </a:t>
            </a:r>
            <a:r>
              <a:rPr lang="en-US" sz="2600" dirty="0">
                <a:sym typeface="Wingdings" panose="05000000000000000000" pitchFamily="2" charset="2"/>
              </a:rPr>
              <a:t> FALSE THING</a:t>
            </a:r>
            <a:endParaRPr lang="en-US" sz="2600" dirty="0"/>
          </a:p>
          <a:p>
            <a:r>
              <a:rPr lang="en-US" dirty="0"/>
              <a:t>Let’s think about a single SCC of the graph. </a:t>
            </a:r>
          </a:p>
          <a:p>
            <a:endParaRPr lang="en-US" dirty="0"/>
          </a:p>
          <a:p>
            <a:endParaRPr lang="en-US" dirty="0"/>
          </a:p>
          <a:p>
            <a:endParaRPr lang="en-US" dirty="0"/>
          </a:p>
          <a:p>
            <a:endParaRPr lang="en-US" dirty="0"/>
          </a:p>
          <a:p>
            <a:endParaRPr lang="en-US" dirty="0"/>
          </a:p>
          <a:p>
            <a:endParaRPr lang="en-US" dirty="0"/>
          </a:p>
          <a:p>
            <a:r>
              <a:rPr lang="en-US" dirty="0"/>
              <a:t>Can we have a true and false statement in the same SCC?</a:t>
            </a:r>
          </a:p>
          <a:p>
            <a:r>
              <a:rPr lang="en-US" dirty="0"/>
              <a:t>What happens now that Yes B and NO B are in the same SCC?</a:t>
            </a:r>
          </a:p>
          <a:p>
            <a:endParaRPr lang="en-US" dirty="0"/>
          </a:p>
        </p:txBody>
      </p:sp>
      <p:sp>
        <p:nvSpPr>
          <p:cNvPr id="4" name="Footer Placeholder 3"/>
          <p:cNvSpPr>
            <a:spLocks noGrp="1"/>
          </p:cNvSpPr>
          <p:nvPr>
            <p:ph type="ftr" sz="quarter" idx="11"/>
          </p:nvPr>
        </p:nvSpPr>
        <p:spPr/>
        <p:txBody>
          <a:bodyPr/>
          <a:lstStyle/>
          <a:p>
            <a:r>
              <a:rPr lang="es-ES"/>
              <a:t>CSE 373 19 Su - Robbie Weber</a:t>
            </a:r>
            <a:endParaRPr lang="en-US"/>
          </a:p>
        </p:txBody>
      </p:sp>
      <p:sp>
        <p:nvSpPr>
          <p:cNvPr id="5" name="Slide Number Placeholder 4"/>
          <p:cNvSpPr>
            <a:spLocks noGrp="1"/>
          </p:cNvSpPr>
          <p:nvPr>
            <p:ph type="sldNum" sz="quarter" idx="12"/>
          </p:nvPr>
        </p:nvSpPr>
        <p:spPr/>
        <p:txBody>
          <a:bodyPr/>
          <a:lstStyle/>
          <a:p>
            <a:fld id="{659665DE-58FC-41F4-AC58-2C90A5E00527}" type="slidenum">
              <a:rPr lang="en-US" smtClean="0"/>
              <a:t>51</a:t>
            </a:fld>
            <a:endParaRPr lang="en-US"/>
          </a:p>
        </p:txBody>
      </p:sp>
      <p:grpSp>
        <p:nvGrpSpPr>
          <p:cNvPr id="6" name="Group 5"/>
          <p:cNvGrpSpPr/>
          <p:nvPr/>
        </p:nvGrpSpPr>
        <p:grpSpPr>
          <a:xfrm>
            <a:off x="2902419" y="2859223"/>
            <a:ext cx="5081809" cy="2054772"/>
            <a:chOff x="2332148" y="3142843"/>
            <a:chExt cx="5081809" cy="2054772"/>
          </a:xfrm>
        </p:grpSpPr>
        <p:sp>
          <p:nvSpPr>
            <p:cNvPr id="7" name="Oval 6"/>
            <p:cNvSpPr/>
            <p:nvPr/>
          </p:nvSpPr>
          <p:spPr>
            <a:xfrm>
              <a:off x="3260757" y="3224309"/>
              <a:ext cx="757645" cy="75764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 C</a:t>
              </a:r>
            </a:p>
          </p:txBody>
        </p:sp>
        <p:sp>
          <p:nvSpPr>
            <p:cNvPr id="8" name="Oval 7"/>
            <p:cNvSpPr/>
            <p:nvPr/>
          </p:nvSpPr>
          <p:spPr>
            <a:xfrm>
              <a:off x="4710879" y="4439970"/>
              <a:ext cx="757645" cy="75764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Yes</a:t>
              </a:r>
              <a:br>
                <a:rPr lang="en-US" dirty="0"/>
              </a:br>
              <a:r>
                <a:rPr lang="en-US" dirty="0"/>
                <a:t>A</a:t>
              </a:r>
            </a:p>
          </p:txBody>
        </p:sp>
        <p:sp>
          <p:nvSpPr>
            <p:cNvPr id="9" name="Oval 8"/>
            <p:cNvSpPr/>
            <p:nvPr/>
          </p:nvSpPr>
          <p:spPr>
            <a:xfrm>
              <a:off x="6656312" y="4115616"/>
              <a:ext cx="757645" cy="75764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 B</a:t>
              </a:r>
            </a:p>
          </p:txBody>
        </p:sp>
        <p:sp>
          <p:nvSpPr>
            <p:cNvPr id="10" name="Oval 9"/>
            <p:cNvSpPr/>
            <p:nvPr/>
          </p:nvSpPr>
          <p:spPr>
            <a:xfrm>
              <a:off x="2332148" y="4353782"/>
              <a:ext cx="757645" cy="75764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Yes</a:t>
              </a:r>
              <a:br>
                <a:rPr lang="en-US" dirty="0"/>
              </a:br>
              <a:r>
                <a:rPr lang="en-US" dirty="0"/>
                <a:t>B</a:t>
              </a:r>
            </a:p>
          </p:txBody>
        </p:sp>
        <p:sp>
          <p:nvSpPr>
            <p:cNvPr id="11" name="Oval 10"/>
            <p:cNvSpPr/>
            <p:nvPr/>
          </p:nvSpPr>
          <p:spPr>
            <a:xfrm>
              <a:off x="4957656" y="3142843"/>
              <a:ext cx="757645" cy="75764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 E</a:t>
              </a:r>
            </a:p>
          </p:txBody>
        </p:sp>
        <p:cxnSp>
          <p:nvCxnSpPr>
            <p:cNvPr id="12" name="Straight Arrow Connector 11"/>
            <p:cNvCxnSpPr>
              <a:stCxn id="11" idx="4"/>
            </p:cNvCxnSpPr>
            <p:nvPr/>
          </p:nvCxnSpPr>
          <p:spPr>
            <a:xfrm flipH="1">
              <a:off x="3029977" y="3900488"/>
              <a:ext cx="2306502" cy="722516"/>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endCxn id="7" idx="5"/>
            </p:cNvCxnSpPr>
            <p:nvPr/>
          </p:nvCxnSpPr>
          <p:spPr>
            <a:xfrm flipH="1" flipV="1">
              <a:off x="3907447" y="3870999"/>
              <a:ext cx="2796279" cy="467422"/>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7" idx="6"/>
            </p:cNvCxnSpPr>
            <p:nvPr/>
          </p:nvCxnSpPr>
          <p:spPr>
            <a:xfrm flipV="1">
              <a:off x="4018402" y="3598846"/>
              <a:ext cx="939254" cy="4286"/>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6"/>
              <a:endCxn id="9" idx="2"/>
            </p:cNvCxnSpPr>
            <p:nvPr/>
          </p:nvCxnSpPr>
          <p:spPr>
            <a:xfrm flipV="1">
              <a:off x="5468524" y="4494439"/>
              <a:ext cx="1187788" cy="324354"/>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0" idx="6"/>
              <a:endCxn id="8" idx="2"/>
            </p:cNvCxnSpPr>
            <p:nvPr/>
          </p:nvCxnSpPr>
          <p:spPr>
            <a:xfrm>
              <a:off x="3089793" y="4732605"/>
              <a:ext cx="1621086" cy="86188"/>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0" idx="7"/>
              <a:endCxn id="7" idx="3"/>
            </p:cNvCxnSpPr>
            <p:nvPr/>
          </p:nvCxnSpPr>
          <p:spPr>
            <a:xfrm flipV="1">
              <a:off x="2978838" y="3870999"/>
              <a:ext cx="392874" cy="593738"/>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82364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Creation: SCCs	</a:t>
            </a:r>
          </a:p>
        </p:txBody>
      </p:sp>
      <p:sp>
        <p:nvSpPr>
          <p:cNvPr id="3" name="Content Placeholder 2"/>
          <p:cNvSpPr>
            <a:spLocks noGrp="1"/>
          </p:cNvSpPr>
          <p:nvPr>
            <p:ph idx="1"/>
          </p:nvPr>
        </p:nvSpPr>
        <p:spPr>
          <a:xfrm>
            <a:off x="575240" y="1463857"/>
            <a:ext cx="11187258" cy="5057170"/>
          </a:xfrm>
        </p:spPr>
        <p:txBody>
          <a:bodyPr>
            <a:noAutofit/>
          </a:bodyPr>
          <a:lstStyle/>
          <a:p>
            <a:r>
              <a:rPr lang="en-US" sz="2800" dirty="0"/>
              <a:t>The vertices of a SCC must either be all true or all false.</a:t>
            </a:r>
          </a:p>
          <a:p>
            <a:r>
              <a:rPr lang="en-US" sz="2800" b="1" dirty="0"/>
              <a:t>Algorithm Step 1:</a:t>
            </a:r>
            <a:r>
              <a:rPr lang="en-US" sz="2800" dirty="0"/>
              <a:t> Run SCC on the graph. Check that each question-type-pair are in different SCC.</a:t>
            </a:r>
          </a:p>
          <a:p>
            <a:r>
              <a:rPr lang="en-US" sz="2800" dirty="0"/>
              <a:t>Now what? Every SCC gets the same value. </a:t>
            </a:r>
          </a:p>
          <a:p>
            <a:pPr lvl="1"/>
            <a:r>
              <a:rPr lang="en-US" sz="2800" dirty="0"/>
              <a:t>Treat it as a single object! </a:t>
            </a:r>
          </a:p>
          <a:p>
            <a:r>
              <a:rPr lang="en-US" sz="2800" dirty="0"/>
              <a:t>We want to avoid edges from true things to false things. </a:t>
            </a:r>
          </a:p>
          <a:p>
            <a:pPr lvl="1"/>
            <a:r>
              <a:rPr lang="en-US" sz="2800" dirty="0"/>
              <a:t>“Trues” seem more useful for us at the end. </a:t>
            </a:r>
          </a:p>
          <a:p>
            <a:r>
              <a:rPr lang="en-US" sz="2800" dirty="0">
                <a:sym typeface="Wingdings" panose="05000000000000000000" pitchFamily="2" charset="2"/>
              </a:rPr>
              <a:t>Is there some way to start from the end?</a:t>
            </a:r>
          </a:p>
          <a:p>
            <a:pPr marL="0" indent="0">
              <a:buNone/>
            </a:pPr>
            <a:r>
              <a:rPr lang="en-US" sz="2800" dirty="0">
                <a:sym typeface="Wingdings" panose="05000000000000000000" pitchFamily="2" charset="2"/>
              </a:rPr>
              <a:t>YES! Topological Sort </a:t>
            </a:r>
            <a:endParaRPr lang="en-US" sz="2800" dirty="0"/>
          </a:p>
        </p:txBody>
      </p:sp>
      <p:sp>
        <p:nvSpPr>
          <p:cNvPr id="4" name="Footer Placeholder 3"/>
          <p:cNvSpPr>
            <a:spLocks noGrp="1"/>
          </p:cNvSpPr>
          <p:nvPr>
            <p:ph type="ftr" sz="quarter" idx="11"/>
          </p:nvPr>
        </p:nvSpPr>
        <p:spPr/>
        <p:txBody>
          <a:bodyPr/>
          <a:lstStyle/>
          <a:p>
            <a:r>
              <a:rPr lang="es-ES"/>
              <a:t>CSE 373 19 Su - Robbie Weber</a:t>
            </a:r>
            <a:endParaRPr lang="en-US"/>
          </a:p>
        </p:txBody>
      </p:sp>
      <p:sp>
        <p:nvSpPr>
          <p:cNvPr id="5" name="Slide Number Placeholder 4"/>
          <p:cNvSpPr>
            <a:spLocks noGrp="1"/>
          </p:cNvSpPr>
          <p:nvPr>
            <p:ph type="sldNum" sz="quarter" idx="12"/>
          </p:nvPr>
        </p:nvSpPr>
        <p:spPr/>
        <p:txBody>
          <a:bodyPr/>
          <a:lstStyle/>
          <a:p>
            <a:fld id="{659665DE-58FC-41F4-AC58-2C90A5E00527}" type="slidenum">
              <a:rPr lang="en-US" smtClean="0"/>
              <a:t>52</a:t>
            </a:fld>
            <a:endParaRPr lang="en-US"/>
          </a:p>
        </p:txBody>
      </p:sp>
    </p:spTree>
    <p:extLst>
      <p:ext uri="{BB962C8B-B14F-4D97-AF65-F5344CB8AC3E}">
        <p14:creationId xmlns:p14="http://schemas.microsoft.com/office/powerpoint/2010/main" val="3667214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s-ES"/>
              <a:t>CSE 373 19 Su - Robbie Weber</a:t>
            </a:r>
            <a:endParaRPr lang="en-US"/>
          </a:p>
        </p:txBody>
      </p:sp>
      <p:sp>
        <p:nvSpPr>
          <p:cNvPr id="5" name="Slide Number Placeholder 4"/>
          <p:cNvSpPr>
            <a:spLocks noGrp="1"/>
          </p:cNvSpPr>
          <p:nvPr>
            <p:ph type="sldNum" sz="quarter" idx="12"/>
          </p:nvPr>
        </p:nvSpPr>
        <p:spPr/>
        <p:txBody>
          <a:bodyPr/>
          <a:lstStyle/>
          <a:p>
            <a:fld id="{659665DE-58FC-41F4-AC58-2C90A5E00527}" type="slidenum">
              <a:rPr lang="en-US" smtClean="0"/>
              <a:t>53</a:t>
            </a:fld>
            <a:endParaRPr lang="en-US"/>
          </a:p>
        </p:txBody>
      </p:sp>
      <p:grpSp>
        <p:nvGrpSpPr>
          <p:cNvPr id="6" name="Group 5"/>
          <p:cNvGrpSpPr/>
          <p:nvPr/>
        </p:nvGrpSpPr>
        <p:grpSpPr>
          <a:xfrm>
            <a:off x="669751" y="3839721"/>
            <a:ext cx="5081809" cy="2054772"/>
            <a:chOff x="2332148" y="3142843"/>
            <a:chExt cx="5081809" cy="2054772"/>
          </a:xfrm>
        </p:grpSpPr>
        <p:sp>
          <p:nvSpPr>
            <p:cNvPr id="7" name="Oval 6"/>
            <p:cNvSpPr/>
            <p:nvPr/>
          </p:nvSpPr>
          <p:spPr>
            <a:xfrm>
              <a:off x="3260757" y="3224309"/>
              <a:ext cx="757645" cy="75764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 C</a:t>
              </a:r>
            </a:p>
          </p:txBody>
        </p:sp>
        <p:sp>
          <p:nvSpPr>
            <p:cNvPr id="8" name="Oval 7"/>
            <p:cNvSpPr/>
            <p:nvPr/>
          </p:nvSpPr>
          <p:spPr>
            <a:xfrm>
              <a:off x="4710879" y="4439970"/>
              <a:ext cx="757645" cy="75764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Yes</a:t>
              </a:r>
              <a:br>
                <a:rPr lang="en-US" dirty="0"/>
              </a:br>
              <a:r>
                <a:rPr lang="en-US" dirty="0"/>
                <a:t>A</a:t>
              </a:r>
            </a:p>
          </p:txBody>
        </p:sp>
        <p:sp>
          <p:nvSpPr>
            <p:cNvPr id="9" name="Oval 8"/>
            <p:cNvSpPr/>
            <p:nvPr/>
          </p:nvSpPr>
          <p:spPr>
            <a:xfrm>
              <a:off x="6656312" y="4115616"/>
              <a:ext cx="757645" cy="75764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 D</a:t>
              </a:r>
            </a:p>
          </p:txBody>
        </p:sp>
        <p:sp>
          <p:nvSpPr>
            <p:cNvPr id="10" name="Oval 9"/>
            <p:cNvSpPr/>
            <p:nvPr/>
          </p:nvSpPr>
          <p:spPr>
            <a:xfrm>
              <a:off x="2332148" y="4353782"/>
              <a:ext cx="757645" cy="75764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Yes</a:t>
              </a:r>
              <a:br>
                <a:rPr lang="en-US" dirty="0"/>
              </a:br>
              <a:r>
                <a:rPr lang="en-US" dirty="0"/>
                <a:t>B</a:t>
              </a:r>
            </a:p>
          </p:txBody>
        </p:sp>
        <p:sp>
          <p:nvSpPr>
            <p:cNvPr id="11" name="Oval 10"/>
            <p:cNvSpPr/>
            <p:nvPr/>
          </p:nvSpPr>
          <p:spPr>
            <a:xfrm>
              <a:off x="4957656" y="3142843"/>
              <a:ext cx="757645" cy="75764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 E</a:t>
              </a:r>
            </a:p>
          </p:txBody>
        </p:sp>
        <p:cxnSp>
          <p:nvCxnSpPr>
            <p:cNvPr id="12" name="Straight Arrow Connector 11"/>
            <p:cNvCxnSpPr>
              <a:stCxn id="11" idx="4"/>
            </p:cNvCxnSpPr>
            <p:nvPr/>
          </p:nvCxnSpPr>
          <p:spPr>
            <a:xfrm flipH="1">
              <a:off x="3029977" y="3900488"/>
              <a:ext cx="2306502" cy="722516"/>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endCxn id="7" idx="5"/>
            </p:cNvCxnSpPr>
            <p:nvPr/>
          </p:nvCxnSpPr>
          <p:spPr>
            <a:xfrm flipH="1" flipV="1">
              <a:off x="3907447" y="3870999"/>
              <a:ext cx="2796279" cy="467422"/>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7" idx="6"/>
            </p:cNvCxnSpPr>
            <p:nvPr/>
          </p:nvCxnSpPr>
          <p:spPr>
            <a:xfrm flipV="1">
              <a:off x="4018402" y="3598846"/>
              <a:ext cx="939254" cy="4286"/>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6"/>
              <a:endCxn id="9" idx="2"/>
            </p:cNvCxnSpPr>
            <p:nvPr/>
          </p:nvCxnSpPr>
          <p:spPr>
            <a:xfrm flipV="1">
              <a:off x="5468524" y="4494439"/>
              <a:ext cx="1187788" cy="324354"/>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0" idx="6"/>
              <a:endCxn id="8" idx="2"/>
            </p:cNvCxnSpPr>
            <p:nvPr/>
          </p:nvCxnSpPr>
          <p:spPr>
            <a:xfrm>
              <a:off x="3089793" y="4732605"/>
              <a:ext cx="1621086" cy="86188"/>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0" idx="7"/>
              <a:endCxn id="7" idx="3"/>
            </p:cNvCxnSpPr>
            <p:nvPr/>
          </p:nvCxnSpPr>
          <p:spPr>
            <a:xfrm flipV="1">
              <a:off x="2978838" y="3870999"/>
              <a:ext cx="392874" cy="593738"/>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658886" y="468341"/>
            <a:ext cx="5081809" cy="2054772"/>
            <a:chOff x="2332148" y="3142843"/>
            <a:chExt cx="5081809" cy="2054772"/>
          </a:xfrm>
        </p:grpSpPr>
        <p:sp>
          <p:nvSpPr>
            <p:cNvPr id="19" name="Oval 18"/>
            <p:cNvSpPr/>
            <p:nvPr/>
          </p:nvSpPr>
          <p:spPr>
            <a:xfrm>
              <a:off x="3260757" y="3224309"/>
              <a:ext cx="757645" cy="75764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YesC</a:t>
              </a:r>
              <a:endParaRPr lang="en-US" dirty="0"/>
            </a:p>
          </p:txBody>
        </p:sp>
        <p:sp>
          <p:nvSpPr>
            <p:cNvPr id="20" name="Oval 19"/>
            <p:cNvSpPr/>
            <p:nvPr/>
          </p:nvSpPr>
          <p:spPr>
            <a:xfrm>
              <a:off x="4710879" y="4439970"/>
              <a:ext cx="757645" cy="75764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NOA</a:t>
              </a:r>
            </a:p>
          </p:txBody>
        </p:sp>
        <p:sp>
          <p:nvSpPr>
            <p:cNvPr id="21" name="Oval 20"/>
            <p:cNvSpPr/>
            <p:nvPr/>
          </p:nvSpPr>
          <p:spPr>
            <a:xfrm>
              <a:off x="6656312" y="4115616"/>
              <a:ext cx="757645" cy="75764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Yes D</a:t>
              </a:r>
            </a:p>
          </p:txBody>
        </p:sp>
        <p:sp>
          <p:nvSpPr>
            <p:cNvPr id="22" name="Oval 21"/>
            <p:cNvSpPr/>
            <p:nvPr/>
          </p:nvSpPr>
          <p:spPr>
            <a:xfrm>
              <a:off x="2332148" y="4353782"/>
              <a:ext cx="757645" cy="75764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NOB</a:t>
              </a:r>
            </a:p>
          </p:txBody>
        </p:sp>
        <p:sp>
          <p:nvSpPr>
            <p:cNvPr id="23" name="Oval 22"/>
            <p:cNvSpPr/>
            <p:nvPr/>
          </p:nvSpPr>
          <p:spPr>
            <a:xfrm>
              <a:off x="4957656" y="3142843"/>
              <a:ext cx="757645" cy="75764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YesE</a:t>
              </a:r>
              <a:endParaRPr lang="en-US" dirty="0"/>
            </a:p>
          </p:txBody>
        </p:sp>
        <p:cxnSp>
          <p:nvCxnSpPr>
            <p:cNvPr id="24" name="Straight Arrow Connector 23"/>
            <p:cNvCxnSpPr>
              <a:stCxn id="23" idx="4"/>
            </p:cNvCxnSpPr>
            <p:nvPr/>
          </p:nvCxnSpPr>
          <p:spPr>
            <a:xfrm flipH="1">
              <a:off x="3029977" y="3900488"/>
              <a:ext cx="2306502" cy="722516"/>
            </a:xfrm>
            <a:prstGeom prst="straightConnector1">
              <a:avLst/>
            </a:prstGeom>
            <a:ln w="412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endCxn id="19" idx="5"/>
            </p:cNvCxnSpPr>
            <p:nvPr/>
          </p:nvCxnSpPr>
          <p:spPr>
            <a:xfrm flipH="1" flipV="1">
              <a:off x="3907447" y="3870999"/>
              <a:ext cx="2796279" cy="467422"/>
            </a:xfrm>
            <a:prstGeom prst="straightConnector1">
              <a:avLst/>
            </a:prstGeom>
            <a:ln w="412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9" idx="6"/>
            </p:cNvCxnSpPr>
            <p:nvPr/>
          </p:nvCxnSpPr>
          <p:spPr>
            <a:xfrm flipV="1">
              <a:off x="4018402" y="3598846"/>
              <a:ext cx="939254" cy="4286"/>
            </a:xfrm>
            <a:prstGeom prst="straightConnector1">
              <a:avLst/>
            </a:prstGeom>
            <a:ln w="412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0" idx="6"/>
              <a:endCxn id="21" idx="2"/>
            </p:cNvCxnSpPr>
            <p:nvPr/>
          </p:nvCxnSpPr>
          <p:spPr>
            <a:xfrm flipV="1">
              <a:off x="5468524" y="4494439"/>
              <a:ext cx="1187788" cy="324354"/>
            </a:xfrm>
            <a:prstGeom prst="straightConnector1">
              <a:avLst/>
            </a:prstGeom>
            <a:ln w="412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2" idx="6"/>
              <a:endCxn id="20" idx="2"/>
            </p:cNvCxnSpPr>
            <p:nvPr/>
          </p:nvCxnSpPr>
          <p:spPr>
            <a:xfrm>
              <a:off x="3089793" y="4732605"/>
              <a:ext cx="1621086" cy="86188"/>
            </a:xfrm>
            <a:prstGeom prst="straightConnector1">
              <a:avLst/>
            </a:prstGeom>
            <a:ln w="412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2" idx="7"/>
              <a:endCxn id="19" idx="3"/>
            </p:cNvCxnSpPr>
            <p:nvPr/>
          </p:nvCxnSpPr>
          <p:spPr>
            <a:xfrm flipV="1">
              <a:off x="2978838" y="3870999"/>
              <a:ext cx="392874" cy="593738"/>
            </a:xfrm>
            <a:prstGeom prst="straightConnector1">
              <a:avLst/>
            </a:prstGeom>
            <a:ln w="412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grpSp>
      <p:sp>
        <p:nvSpPr>
          <p:cNvPr id="30" name="Oval 29"/>
          <p:cNvSpPr/>
          <p:nvPr/>
        </p:nvSpPr>
        <p:spPr>
          <a:xfrm>
            <a:off x="6998073" y="1634875"/>
            <a:ext cx="757645" cy="75764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 F</a:t>
            </a:r>
          </a:p>
        </p:txBody>
      </p:sp>
      <p:sp>
        <p:nvSpPr>
          <p:cNvPr id="31" name="Oval 30"/>
          <p:cNvSpPr/>
          <p:nvPr/>
        </p:nvSpPr>
        <p:spPr>
          <a:xfrm>
            <a:off x="7050371" y="4825510"/>
            <a:ext cx="757645" cy="75764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Yes</a:t>
            </a:r>
            <a:br>
              <a:rPr lang="en-US" dirty="0"/>
            </a:br>
            <a:r>
              <a:rPr lang="en-US" dirty="0"/>
              <a:t>F</a:t>
            </a:r>
          </a:p>
        </p:txBody>
      </p:sp>
      <p:sp>
        <p:nvSpPr>
          <p:cNvPr id="32" name="Oval 31"/>
          <p:cNvSpPr/>
          <p:nvPr/>
        </p:nvSpPr>
        <p:spPr>
          <a:xfrm>
            <a:off x="9260746" y="2269280"/>
            <a:ext cx="757645" cy="75764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Yes</a:t>
            </a:r>
            <a:br>
              <a:rPr lang="en-US" dirty="0"/>
            </a:br>
            <a:r>
              <a:rPr lang="en-US" dirty="0"/>
              <a:t>H</a:t>
            </a:r>
          </a:p>
        </p:txBody>
      </p:sp>
      <p:sp>
        <p:nvSpPr>
          <p:cNvPr id="33" name="Oval 32"/>
          <p:cNvSpPr/>
          <p:nvPr/>
        </p:nvSpPr>
        <p:spPr>
          <a:xfrm>
            <a:off x="9260746" y="5473345"/>
            <a:ext cx="757645" cy="75764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Yes</a:t>
            </a:r>
            <a:br>
              <a:rPr lang="en-US" dirty="0"/>
            </a:br>
            <a:r>
              <a:rPr lang="en-US" dirty="0"/>
              <a:t>G</a:t>
            </a:r>
          </a:p>
        </p:txBody>
      </p:sp>
      <p:sp>
        <p:nvSpPr>
          <p:cNvPr id="34" name="Oval 33"/>
          <p:cNvSpPr/>
          <p:nvPr/>
        </p:nvSpPr>
        <p:spPr>
          <a:xfrm>
            <a:off x="9260746" y="3995417"/>
            <a:ext cx="757645" cy="75764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 H</a:t>
            </a:r>
          </a:p>
        </p:txBody>
      </p:sp>
      <p:sp>
        <p:nvSpPr>
          <p:cNvPr id="35" name="Oval 34"/>
          <p:cNvSpPr/>
          <p:nvPr/>
        </p:nvSpPr>
        <p:spPr>
          <a:xfrm>
            <a:off x="9219453" y="894154"/>
            <a:ext cx="757645" cy="75764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 G</a:t>
            </a:r>
          </a:p>
        </p:txBody>
      </p:sp>
      <p:cxnSp>
        <p:nvCxnSpPr>
          <p:cNvPr id="36" name="Straight Arrow Connector 35"/>
          <p:cNvCxnSpPr>
            <a:stCxn id="21" idx="6"/>
          </p:cNvCxnSpPr>
          <p:nvPr/>
        </p:nvCxnSpPr>
        <p:spPr>
          <a:xfrm>
            <a:off x="5740695" y="1819937"/>
            <a:ext cx="1257378" cy="192356"/>
          </a:xfrm>
          <a:prstGeom prst="straightConnector1">
            <a:avLst/>
          </a:prstGeom>
          <a:ln w="412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32" idx="1"/>
            <a:endCxn id="35" idx="3"/>
          </p:cNvCxnSpPr>
          <p:nvPr/>
        </p:nvCxnSpPr>
        <p:spPr>
          <a:xfrm flipH="1" flipV="1">
            <a:off x="9330408" y="1540844"/>
            <a:ext cx="41293" cy="839391"/>
          </a:xfrm>
          <a:prstGeom prst="straightConnector1">
            <a:avLst/>
          </a:prstGeom>
          <a:ln w="412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35" idx="5"/>
            <a:endCxn id="32" idx="7"/>
          </p:cNvCxnSpPr>
          <p:nvPr/>
        </p:nvCxnSpPr>
        <p:spPr>
          <a:xfrm>
            <a:off x="9866143" y="1540844"/>
            <a:ext cx="41293" cy="839391"/>
          </a:xfrm>
          <a:prstGeom prst="straightConnector1">
            <a:avLst/>
          </a:prstGeom>
          <a:ln w="412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9812455" y="4688352"/>
            <a:ext cx="41293" cy="839391"/>
          </a:xfrm>
          <a:prstGeom prst="straightConnector1">
            <a:avLst/>
          </a:prstGeom>
          <a:ln w="412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flipV="1">
            <a:off x="9397723" y="4688351"/>
            <a:ext cx="41293" cy="839391"/>
          </a:xfrm>
          <a:prstGeom prst="straightConnector1">
            <a:avLst/>
          </a:prstGeom>
          <a:ln w="412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endCxn id="9" idx="6"/>
          </p:cNvCxnSpPr>
          <p:nvPr/>
        </p:nvCxnSpPr>
        <p:spPr>
          <a:xfrm flipH="1" flipV="1">
            <a:off x="5751560" y="5191317"/>
            <a:ext cx="1298811" cy="56486"/>
          </a:xfrm>
          <a:prstGeom prst="straightConnector1">
            <a:avLst/>
          </a:prstGeom>
          <a:ln w="412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endCxn id="32" idx="2"/>
          </p:cNvCxnSpPr>
          <p:nvPr/>
        </p:nvCxnSpPr>
        <p:spPr>
          <a:xfrm>
            <a:off x="7777837" y="2058103"/>
            <a:ext cx="1482909" cy="590000"/>
          </a:xfrm>
          <a:prstGeom prst="straightConnector1">
            <a:avLst/>
          </a:prstGeom>
          <a:ln w="412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34" idx="2"/>
          </p:cNvCxnSpPr>
          <p:nvPr/>
        </p:nvCxnSpPr>
        <p:spPr>
          <a:xfrm flipH="1">
            <a:off x="7785235" y="4374240"/>
            <a:ext cx="1475511" cy="735482"/>
          </a:xfrm>
          <a:prstGeom prst="straightConnector1">
            <a:avLst/>
          </a:prstGeom>
          <a:ln w="412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8" idx="7"/>
          </p:cNvCxnSpPr>
          <p:nvPr/>
        </p:nvCxnSpPr>
        <p:spPr>
          <a:xfrm flipV="1">
            <a:off x="3695172" y="2838926"/>
            <a:ext cx="5591351" cy="2408877"/>
          </a:xfrm>
          <a:prstGeom prst="straightConnector1">
            <a:avLst/>
          </a:prstGeom>
          <a:ln w="412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endCxn id="20" idx="5"/>
          </p:cNvCxnSpPr>
          <p:nvPr/>
        </p:nvCxnSpPr>
        <p:spPr>
          <a:xfrm flipH="1" flipV="1">
            <a:off x="3684307" y="2412158"/>
            <a:ext cx="5687394" cy="1749149"/>
          </a:xfrm>
          <a:prstGeom prst="straightConnector1">
            <a:avLst/>
          </a:prstGeom>
          <a:ln w="412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23278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s-ES"/>
              <a:t>CSE 373 19 Su - Robbie Weber</a:t>
            </a:r>
            <a:endParaRPr lang="en-US"/>
          </a:p>
        </p:txBody>
      </p:sp>
      <p:sp>
        <p:nvSpPr>
          <p:cNvPr id="5" name="Slide Number Placeholder 4"/>
          <p:cNvSpPr>
            <a:spLocks noGrp="1"/>
          </p:cNvSpPr>
          <p:nvPr>
            <p:ph type="sldNum" sz="quarter" idx="12"/>
          </p:nvPr>
        </p:nvSpPr>
        <p:spPr/>
        <p:txBody>
          <a:bodyPr/>
          <a:lstStyle/>
          <a:p>
            <a:fld id="{659665DE-58FC-41F4-AC58-2C90A5E00527}" type="slidenum">
              <a:rPr lang="en-US" smtClean="0"/>
              <a:t>54</a:t>
            </a:fld>
            <a:endParaRPr lang="en-US"/>
          </a:p>
        </p:txBody>
      </p:sp>
      <p:grpSp>
        <p:nvGrpSpPr>
          <p:cNvPr id="6" name="Group 5"/>
          <p:cNvGrpSpPr/>
          <p:nvPr/>
        </p:nvGrpSpPr>
        <p:grpSpPr>
          <a:xfrm>
            <a:off x="669751" y="3839721"/>
            <a:ext cx="5081809" cy="2054772"/>
            <a:chOff x="2332148" y="3142843"/>
            <a:chExt cx="5081809" cy="2054772"/>
          </a:xfrm>
        </p:grpSpPr>
        <p:sp>
          <p:nvSpPr>
            <p:cNvPr id="7" name="Oval 6"/>
            <p:cNvSpPr/>
            <p:nvPr/>
          </p:nvSpPr>
          <p:spPr>
            <a:xfrm>
              <a:off x="3260757" y="3224309"/>
              <a:ext cx="757645" cy="75764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 C</a:t>
              </a:r>
            </a:p>
          </p:txBody>
        </p:sp>
        <p:sp>
          <p:nvSpPr>
            <p:cNvPr id="8" name="Oval 7"/>
            <p:cNvSpPr/>
            <p:nvPr/>
          </p:nvSpPr>
          <p:spPr>
            <a:xfrm>
              <a:off x="4710879" y="4439970"/>
              <a:ext cx="757645" cy="75764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Yes</a:t>
              </a:r>
              <a:br>
                <a:rPr lang="en-US" dirty="0"/>
              </a:br>
              <a:r>
                <a:rPr lang="en-US" dirty="0"/>
                <a:t>A</a:t>
              </a:r>
            </a:p>
          </p:txBody>
        </p:sp>
        <p:sp>
          <p:nvSpPr>
            <p:cNvPr id="9" name="Oval 8"/>
            <p:cNvSpPr/>
            <p:nvPr/>
          </p:nvSpPr>
          <p:spPr>
            <a:xfrm>
              <a:off x="6656312" y="4115616"/>
              <a:ext cx="757645" cy="75764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 D</a:t>
              </a:r>
            </a:p>
          </p:txBody>
        </p:sp>
        <p:sp>
          <p:nvSpPr>
            <p:cNvPr id="10" name="Oval 9"/>
            <p:cNvSpPr/>
            <p:nvPr/>
          </p:nvSpPr>
          <p:spPr>
            <a:xfrm>
              <a:off x="2332148" y="4353782"/>
              <a:ext cx="757645" cy="75764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Yes</a:t>
              </a:r>
              <a:br>
                <a:rPr lang="en-US" dirty="0"/>
              </a:br>
              <a:r>
                <a:rPr lang="en-US" dirty="0"/>
                <a:t>B</a:t>
              </a:r>
            </a:p>
          </p:txBody>
        </p:sp>
        <p:sp>
          <p:nvSpPr>
            <p:cNvPr id="11" name="Oval 10"/>
            <p:cNvSpPr/>
            <p:nvPr/>
          </p:nvSpPr>
          <p:spPr>
            <a:xfrm>
              <a:off x="4957656" y="3142843"/>
              <a:ext cx="757645" cy="75764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 E</a:t>
              </a:r>
            </a:p>
          </p:txBody>
        </p:sp>
        <p:cxnSp>
          <p:nvCxnSpPr>
            <p:cNvPr id="12" name="Straight Arrow Connector 11"/>
            <p:cNvCxnSpPr>
              <a:stCxn id="11" idx="4"/>
            </p:cNvCxnSpPr>
            <p:nvPr/>
          </p:nvCxnSpPr>
          <p:spPr>
            <a:xfrm flipH="1">
              <a:off x="3029977" y="3900488"/>
              <a:ext cx="2306502" cy="722516"/>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endCxn id="7" idx="5"/>
            </p:cNvCxnSpPr>
            <p:nvPr/>
          </p:nvCxnSpPr>
          <p:spPr>
            <a:xfrm flipH="1" flipV="1">
              <a:off x="3907447" y="3870999"/>
              <a:ext cx="2796279" cy="467422"/>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7" idx="6"/>
            </p:cNvCxnSpPr>
            <p:nvPr/>
          </p:nvCxnSpPr>
          <p:spPr>
            <a:xfrm flipV="1">
              <a:off x="4018402" y="3598846"/>
              <a:ext cx="939254" cy="4286"/>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6"/>
              <a:endCxn id="9" idx="2"/>
            </p:cNvCxnSpPr>
            <p:nvPr/>
          </p:nvCxnSpPr>
          <p:spPr>
            <a:xfrm flipV="1">
              <a:off x="5468524" y="4494439"/>
              <a:ext cx="1187788" cy="324354"/>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0" idx="6"/>
              <a:endCxn id="8" idx="2"/>
            </p:cNvCxnSpPr>
            <p:nvPr/>
          </p:nvCxnSpPr>
          <p:spPr>
            <a:xfrm>
              <a:off x="3089793" y="4732605"/>
              <a:ext cx="1621086" cy="86188"/>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0" idx="7"/>
              <a:endCxn id="7" idx="3"/>
            </p:cNvCxnSpPr>
            <p:nvPr/>
          </p:nvCxnSpPr>
          <p:spPr>
            <a:xfrm flipV="1">
              <a:off x="2978838" y="3870999"/>
              <a:ext cx="392874" cy="593738"/>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658886" y="468341"/>
            <a:ext cx="5081809" cy="2054772"/>
            <a:chOff x="2332148" y="3142843"/>
            <a:chExt cx="5081809" cy="2054772"/>
          </a:xfrm>
        </p:grpSpPr>
        <p:sp>
          <p:nvSpPr>
            <p:cNvPr id="19" name="Oval 18"/>
            <p:cNvSpPr/>
            <p:nvPr/>
          </p:nvSpPr>
          <p:spPr>
            <a:xfrm>
              <a:off x="3260757" y="3224309"/>
              <a:ext cx="757645" cy="75764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YesC</a:t>
              </a:r>
              <a:endParaRPr lang="en-US" dirty="0"/>
            </a:p>
          </p:txBody>
        </p:sp>
        <p:sp>
          <p:nvSpPr>
            <p:cNvPr id="20" name="Oval 19"/>
            <p:cNvSpPr/>
            <p:nvPr/>
          </p:nvSpPr>
          <p:spPr>
            <a:xfrm>
              <a:off x="4710879" y="4439970"/>
              <a:ext cx="757645" cy="75764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NOA</a:t>
              </a:r>
            </a:p>
          </p:txBody>
        </p:sp>
        <p:sp>
          <p:nvSpPr>
            <p:cNvPr id="21" name="Oval 20"/>
            <p:cNvSpPr/>
            <p:nvPr/>
          </p:nvSpPr>
          <p:spPr>
            <a:xfrm>
              <a:off x="6656312" y="4115616"/>
              <a:ext cx="757645" cy="75764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Yes D</a:t>
              </a:r>
            </a:p>
          </p:txBody>
        </p:sp>
        <p:sp>
          <p:nvSpPr>
            <p:cNvPr id="22" name="Oval 21"/>
            <p:cNvSpPr/>
            <p:nvPr/>
          </p:nvSpPr>
          <p:spPr>
            <a:xfrm>
              <a:off x="2332148" y="4353782"/>
              <a:ext cx="757645" cy="75764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NOB</a:t>
              </a:r>
            </a:p>
          </p:txBody>
        </p:sp>
        <p:sp>
          <p:nvSpPr>
            <p:cNvPr id="23" name="Oval 22"/>
            <p:cNvSpPr/>
            <p:nvPr/>
          </p:nvSpPr>
          <p:spPr>
            <a:xfrm>
              <a:off x="4957656" y="3142843"/>
              <a:ext cx="757645" cy="75764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YesE</a:t>
              </a:r>
              <a:endParaRPr lang="en-US" dirty="0"/>
            </a:p>
          </p:txBody>
        </p:sp>
        <p:cxnSp>
          <p:nvCxnSpPr>
            <p:cNvPr id="24" name="Straight Arrow Connector 23"/>
            <p:cNvCxnSpPr>
              <a:stCxn id="23" idx="4"/>
            </p:cNvCxnSpPr>
            <p:nvPr/>
          </p:nvCxnSpPr>
          <p:spPr>
            <a:xfrm flipH="1">
              <a:off x="3029977" y="3900488"/>
              <a:ext cx="2306502" cy="722516"/>
            </a:xfrm>
            <a:prstGeom prst="straightConnector1">
              <a:avLst/>
            </a:prstGeom>
            <a:ln w="412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endCxn id="19" idx="5"/>
            </p:cNvCxnSpPr>
            <p:nvPr/>
          </p:nvCxnSpPr>
          <p:spPr>
            <a:xfrm flipH="1" flipV="1">
              <a:off x="3907447" y="3870999"/>
              <a:ext cx="2796279" cy="467422"/>
            </a:xfrm>
            <a:prstGeom prst="straightConnector1">
              <a:avLst/>
            </a:prstGeom>
            <a:ln w="412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9" idx="6"/>
            </p:cNvCxnSpPr>
            <p:nvPr/>
          </p:nvCxnSpPr>
          <p:spPr>
            <a:xfrm flipV="1">
              <a:off x="4018402" y="3598846"/>
              <a:ext cx="939254" cy="4286"/>
            </a:xfrm>
            <a:prstGeom prst="straightConnector1">
              <a:avLst/>
            </a:prstGeom>
            <a:ln w="412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0" idx="6"/>
              <a:endCxn id="21" idx="2"/>
            </p:cNvCxnSpPr>
            <p:nvPr/>
          </p:nvCxnSpPr>
          <p:spPr>
            <a:xfrm flipV="1">
              <a:off x="5468524" y="4494439"/>
              <a:ext cx="1187788" cy="324354"/>
            </a:xfrm>
            <a:prstGeom prst="straightConnector1">
              <a:avLst/>
            </a:prstGeom>
            <a:ln w="412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2" idx="6"/>
              <a:endCxn id="20" idx="2"/>
            </p:cNvCxnSpPr>
            <p:nvPr/>
          </p:nvCxnSpPr>
          <p:spPr>
            <a:xfrm>
              <a:off x="3089793" y="4732605"/>
              <a:ext cx="1621086" cy="86188"/>
            </a:xfrm>
            <a:prstGeom prst="straightConnector1">
              <a:avLst/>
            </a:prstGeom>
            <a:ln w="412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2" idx="7"/>
              <a:endCxn id="19" idx="3"/>
            </p:cNvCxnSpPr>
            <p:nvPr/>
          </p:nvCxnSpPr>
          <p:spPr>
            <a:xfrm flipV="1">
              <a:off x="2978838" y="3870999"/>
              <a:ext cx="392874" cy="593738"/>
            </a:xfrm>
            <a:prstGeom prst="straightConnector1">
              <a:avLst/>
            </a:prstGeom>
            <a:ln w="412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grpSp>
      <p:sp>
        <p:nvSpPr>
          <p:cNvPr id="30" name="Oval 29"/>
          <p:cNvSpPr/>
          <p:nvPr/>
        </p:nvSpPr>
        <p:spPr>
          <a:xfrm>
            <a:off x="6998073" y="1634875"/>
            <a:ext cx="757645" cy="75764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 F</a:t>
            </a:r>
          </a:p>
        </p:txBody>
      </p:sp>
      <p:sp>
        <p:nvSpPr>
          <p:cNvPr id="31" name="Oval 30"/>
          <p:cNvSpPr/>
          <p:nvPr/>
        </p:nvSpPr>
        <p:spPr>
          <a:xfrm>
            <a:off x="7050371" y="4825510"/>
            <a:ext cx="757645" cy="75764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Yes</a:t>
            </a:r>
            <a:br>
              <a:rPr lang="en-US" dirty="0"/>
            </a:br>
            <a:r>
              <a:rPr lang="en-US" dirty="0"/>
              <a:t>F</a:t>
            </a:r>
          </a:p>
        </p:txBody>
      </p:sp>
      <p:sp>
        <p:nvSpPr>
          <p:cNvPr id="32" name="Oval 31"/>
          <p:cNvSpPr/>
          <p:nvPr/>
        </p:nvSpPr>
        <p:spPr>
          <a:xfrm>
            <a:off x="9260746" y="2269280"/>
            <a:ext cx="757645" cy="75764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Yes</a:t>
            </a:r>
            <a:br>
              <a:rPr lang="en-US" dirty="0"/>
            </a:br>
            <a:r>
              <a:rPr lang="en-US" dirty="0"/>
              <a:t>H</a:t>
            </a:r>
          </a:p>
        </p:txBody>
      </p:sp>
      <p:sp>
        <p:nvSpPr>
          <p:cNvPr id="33" name="Oval 32"/>
          <p:cNvSpPr/>
          <p:nvPr/>
        </p:nvSpPr>
        <p:spPr>
          <a:xfrm>
            <a:off x="9260746" y="5473345"/>
            <a:ext cx="757645" cy="75764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Yes</a:t>
            </a:r>
            <a:br>
              <a:rPr lang="en-US" dirty="0"/>
            </a:br>
            <a:r>
              <a:rPr lang="en-US" dirty="0"/>
              <a:t>G</a:t>
            </a:r>
          </a:p>
        </p:txBody>
      </p:sp>
      <p:sp>
        <p:nvSpPr>
          <p:cNvPr id="34" name="Oval 33"/>
          <p:cNvSpPr/>
          <p:nvPr/>
        </p:nvSpPr>
        <p:spPr>
          <a:xfrm>
            <a:off x="9260746" y="3995417"/>
            <a:ext cx="757645" cy="75764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 H</a:t>
            </a:r>
          </a:p>
        </p:txBody>
      </p:sp>
      <p:sp>
        <p:nvSpPr>
          <p:cNvPr id="35" name="Oval 34"/>
          <p:cNvSpPr/>
          <p:nvPr/>
        </p:nvSpPr>
        <p:spPr>
          <a:xfrm>
            <a:off x="9219453" y="894154"/>
            <a:ext cx="757645" cy="75764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 G</a:t>
            </a:r>
          </a:p>
        </p:txBody>
      </p:sp>
      <p:cxnSp>
        <p:nvCxnSpPr>
          <p:cNvPr id="36" name="Straight Arrow Connector 35"/>
          <p:cNvCxnSpPr>
            <a:stCxn id="21" idx="6"/>
          </p:cNvCxnSpPr>
          <p:nvPr/>
        </p:nvCxnSpPr>
        <p:spPr>
          <a:xfrm>
            <a:off x="5740695" y="1819937"/>
            <a:ext cx="1257378" cy="192356"/>
          </a:xfrm>
          <a:prstGeom prst="straightConnector1">
            <a:avLst/>
          </a:prstGeom>
          <a:ln w="412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32" idx="1"/>
            <a:endCxn id="35" idx="3"/>
          </p:cNvCxnSpPr>
          <p:nvPr/>
        </p:nvCxnSpPr>
        <p:spPr>
          <a:xfrm flipH="1" flipV="1">
            <a:off x="9330408" y="1540844"/>
            <a:ext cx="41293" cy="839391"/>
          </a:xfrm>
          <a:prstGeom prst="straightConnector1">
            <a:avLst/>
          </a:prstGeom>
          <a:ln w="412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35" idx="5"/>
            <a:endCxn id="32" idx="7"/>
          </p:cNvCxnSpPr>
          <p:nvPr/>
        </p:nvCxnSpPr>
        <p:spPr>
          <a:xfrm>
            <a:off x="9866143" y="1540844"/>
            <a:ext cx="41293" cy="839391"/>
          </a:xfrm>
          <a:prstGeom prst="straightConnector1">
            <a:avLst/>
          </a:prstGeom>
          <a:ln w="412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9812455" y="4688352"/>
            <a:ext cx="41293" cy="839391"/>
          </a:xfrm>
          <a:prstGeom prst="straightConnector1">
            <a:avLst/>
          </a:prstGeom>
          <a:ln w="412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flipV="1">
            <a:off x="9397723" y="4688351"/>
            <a:ext cx="41293" cy="839391"/>
          </a:xfrm>
          <a:prstGeom prst="straightConnector1">
            <a:avLst/>
          </a:prstGeom>
          <a:ln w="412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endCxn id="9" idx="6"/>
          </p:cNvCxnSpPr>
          <p:nvPr/>
        </p:nvCxnSpPr>
        <p:spPr>
          <a:xfrm flipH="1" flipV="1">
            <a:off x="5751560" y="5191317"/>
            <a:ext cx="1298811" cy="56486"/>
          </a:xfrm>
          <a:prstGeom prst="straightConnector1">
            <a:avLst/>
          </a:prstGeom>
          <a:ln w="412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endCxn id="32" idx="2"/>
          </p:cNvCxnSpPr>
          <p:nvPr/>
        </p:nvCxnSpPr>
        <p:spPr>
          <a:xfrm>
            <a:off x="7777837" y="2058103"/>
            <a:ext cx="1482909" cy="590000"/>
          </a:xfrm>
          <a:prstGeom prst="straightConnector1">
            <a:avLst/>
          </a:prstGeom>
          <a:ln w="412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34" idx="2"/>
          </p:cNvCxnSpPr>
          <p:nvPr/>
        </p:nvCxnSpPr>
        <p:spPr>
          <a:xfrm flipH="1">
            <a:off x="7785235" y="4374240"/>
            <a:ext cx="1475511" cy="735482"/>
          </a:xfrm>
          <a:prstGeom prst="straightConnector1">
            <a:avLst/>
          </a:prstGeom>
          <a:ln w="412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8" idx="7"/>
          </p:cNvCxnSpPr>
          <p:nvPr/>
        </p:nvCxnSpPr>
        <p:spPr>
          <a:xfrm flipV="1">
            <a:off x="3695172" y="2838926"/>
            <a:ext cx="5591351" cy="2408877"/>
          </a:xfrm>
          <a:prstGeom prst="straightConnector1">
            <a:avLst/>
          </a:prstGeom>
          <a:ln w="412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endCxn id="20" idx="5"/>
          </p:cNvCxnSpPr>
          <p:nvPr/>
        </p:nvCxnSpPr>
        <p:spPr>
          <a:xfrm flipH="1" flipV="1">
            <a:off x="3684307" y="2412158"/>
            <a:ext cx="5687394" cy="1749149"/>
          </a:xfrm>
          <a:prstGeom prst="straightConnector1">
            <a:avLst/>
          </a:prstGeom>
          <a:ln w="412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44" name="Oval 43"/>
          <p:cNvSpPr/>
          <p:nvPr/>
        </p:nvSpPr>
        <p:spPr>
          <a:xfrm>
            <a:off x="8917926" y="662609"/>
            <a:ext cx="1360698" cy="2691994"/>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9002928" y="3711263"/>
            <a:ext cx="1360698" cy="2691994"/>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6839291" y="4618002"/>
            <a:ext cx="1169256" cy="1146630"/>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6833752" y="1484788"/>
            <a:ext cx="1169256" cy="1146630"/>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212035" y="265043"/>
            <a:ext cx="5787017" cy="2839537"/>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222288" y="3557874"/>
            <a:ext cx="5787017" cy="2839537"/>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ight Arrow 60"/>
          <p:cNvSpPr/>
          <p:nvPr/>
        </p:nvSpPr>
        <p:spPr>
          <a:xfrm rot="12226791">
            <a:off x="7955242" y="2131890"/>
            <a:ext cx="1010449" cy="3407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ight Arrow 61"/>
          <p:cNvSpPr/>
          <p:nvPr/>
        </p:nvSpPr>
        <p:spPr>
          <a:xfrm rot="12226791">
            <a:off x="5950757" y="1803934"/>
            <a:ext cx="1010449" cy="3407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ight Arrow 62"/>
          <p:cNvSpPr/>
          <p:nvPr/>
        </p:nvSpPr>
        <p:spPr>
          <a:xfrm rot="20107108">
            <a:off x="7961147" y="4631210"/>
            <a:ext cx="1010449" cy="3407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ight Arrow 63"/>
          <p:cNvSpPr/>
          <p:nvPr/>
        </p:nvSpPr>
        <p:spPr>
          <a:xfrm>
            <a:off x="5825571" y="5029255"/>
            <a:ext cx="1010449" cy="3407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ight Arrow 64"/>
          <p:cNvSpPr/>
          <p:nvPr/>
        </p:nvSpPr>
        <p:spPr>
          <a:xfrm rot="1097187">
            <a:off x="4925588" y="3102603"/>
            <a:ext cx="4170523" cy="6473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ight Arrow 65"/>
          <p:cNvSpPr/>
          <p:nvPr/>
        </p:nvSpPr>
        <p:spPr>
          <a:xfrm rot="9460749">
            <a:off x="5533728" y="3165090"/>
            <a:ext cx="3697044" cy="6473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28304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s-ES"/>
              <a:t>CSE 373 19 Su - Robbie Weber</a:t>
            </a:r>
            <a:endParaRPr lang="en-US"/>
          </a:p>
        </p:txBody>
      </p:sp>
      <p:sp>
        <p:nvSpPr>
          <p:cNvPr id="5" name="Slide Number Placeholder 4"/>
          <p:cNvSpPr>
            <a:spLocks noGrp="1"/>
          </p:cNvSpPr>
          <p:nvPr>
            <p:ph type="sldNum" sz="quarter" idx="12"/>
          </p:nvPr>
        </p:nvSpPr>
        <p:spPr/>
        <p:txBody>
          <a:bodyPr/>
          <a:lstStyle/>
          <a:p>
            <a:fld id="{659665DE-58FC-41F4-AC58-2C90A5E00527}" type="slidenum">
              <a:rPr lang="en-US" smtClean="0"/>
              <a:t>55</a:t>
            </a:fld>
            <a:endParaRPr lang="en-US"/>
          </a:p>
        </p:txBody>
      </p:sp>
      <p:grpSp>
        <p:nvGrpSpPr>
          <p:cNvPr id="6" name="Group 5"/>
          <p:cNvGrpSpPr/>
          <p:nvPr/>
        </p:nvGrpSpPr>
        <p:grpSpPr>
          <a:xfrm>
            <a:off x="669751" y="3839721"/>
            <a:ext cx="5081809" cy="2054772"/>
            <a:chOff x="2332148" y="3142843"/>
            <a:chExt cx="5081809" cy="2054772"/>
          </a:xfrm>
        </p:grpSpPr>
        <p:sp>
          <p:nvSpPr>
            <p:cNvPr id="7" name="Oval 6"/>
            <p:cNvSpPr/>
            <p:nvPr/>
          </p:nvSpPr>
          <p:spPr>
            <a:xfrm>
              <a:off x="3260757" y="3224309"/>
              <a:ext cx="757645" cy="75764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 C</a:t>
              </a:r>
            </a:p>
          </p:txBody>
        </p:sp>
        <p:sp>
          <p:nvSpPr>
            <p:cNvPr id="8" name="Oval 7"/>
            <p:cNvSpPr/>
            <p:nvPr/>
          </p:nvSpPr>
          <p:spPr>
            <a:xfrm>
              <a:off x="4710879" y="4439970"/>
              <a:ext cx="757645" cy="75764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Yes</a:t>
              </a:r>
              <a:br>
                <a:rPr lang="en-US" dirty="0"/>
              </a:br>
              <a:r>
                <a:rPr lang="en-US" dirty="0"/>
                <a:t>A</a:t>
              </a:r>
            </a:p>
          </p:txBody>
        </p:sp>
        <p:sp>
          <p:nvSpPr>
            <p:cNvPr id="9" name="Oval 8"/>
            <p:cNvSpPr/>
            <p:nvPr/>
          </p:nvSpPr>
          <p:spPr>
            <a:xfrm>
              <a:off x="6656312" y="4115616"/>
              <a:ext cx="757645" cy="75764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 D</a:t>
              </a:r>
            </a:p>
          </p:txBody>
        </p:sp>
        <p:sp>
          <p:nvSpPr>
            <p:cNvPr id="10" name="Oval 9"/>
            <p:cNvSpPr/>
            <p:nvPr/>
          </p:nvSpPr>
          <p:spPr>
            <a:xfrm>
              <a:off x="2332148" y="4353782"/>
              <a:ext cx="757645" cy="75764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Yes</a:t>
              </a:r>
              <a:br>
                <a:rPr lang="en-US" dirty="0"/>
              </a:br>
              <a:r>
                <a:rPr lang="en-US" dirty="0"/>
                <a:t>B</a:t>
              </a:r>
            </a:p>
          </p:txBody>
        </p:sp>
        <p:sp>
          <p:nvSpPr>
            <p:cNvPr id="11" name="Oval 10"/>
            <p:cNvSpPr/>
            <p:nvPr/>
          </p:nvSpPr>
          <p:spPr>
            <a:xfrm>
              <a:off x="4957656" y="3142843"/>
              <a:ext cx="757645" cy="75764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 E</a:t>
              </a:r>
            </a:p>
          </p:txBody>
        </p:sp>
        <p:cxnSp>
          <p:nvCxnSpPr>
            <p:cNvPr id="12" name="Straight Arrow Connector 11"/>
            <p:cNvCxnSpPr>
              <a:stCxn id="11" idx="4"/>
            </p:cNvCxnSpPr>
            <p:nvPr/>
          </p:nvCxnSpPr>
          <p:spPr>
            <a:xfrm flipH="1">
              <a:off x="3029977" y="3900488"/>
              <a:ext cx="2306502" cy="722516"/>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endCxn id="7" idx="5"/>
            </p:cNvCxnSpPr>
            <p:nvPr/>
          </p:nvCxnSpPr>
          <p:spPr>
            <a:xfrm flipH="1" flipV="1">
              <a:off x="3907447" y="3870999"/>
              <a:ext cx="2796279" cy="467422"/>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7" idx="6"/>
            </p:cNvCxnSpPr>
            <p:nvPr/>
          </p:nvCxnSpPr>
          <p:spPr>
            <a:xfrm flipV="1">
              <a:off x="4018402" y="3598846"/>
              <a:ext cx="939254" cy="4286"/>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6"/>
              <a:endCxn id="9" idx="2"/>
            </p:cNvCxnSpPr>
            <p:nvPr/>
          </p:nvCxnSpPr>
          <p:spPr>
            <a:xfrm flipV="1">
              <a:off x="5468524" y="4494439"/>
              <a:ext cx="1187788" cy="324354"/>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0" idx="6"/>
              <a:endCxn id="8" idx="2"/>
            </p:cNvCxnSpPr>
            <p:nvPr/>
          </p:nvCxnSpPr>
          <p:spPr>
            <a:xfrm>
              <a:off x="3089793" y="4732605"/>
              <a:ext cx="1621086" cy="86188"/>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0" idx="7"/>
              <a:endCxn id="7" idx="3"/>
            </p:cNvCxnSpPr>
            <p:nvPr/>
          </p:nvCxnSpPr>
          <p:spPr>
            <a:xfrm flipV="1">
              <a:off x="2978838" y="3870999"/>
              <a:ext cx="392874" cy="593738"/>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658886" y="468341"/>
            <a:ext cx="5081809" cy="2054772"/>
            <a:chOff x="2332148" y="3142843"/>
            <a:chExt cx="5081809" cy="2054772"/>
          </a:xfrm>
        </p:grpSpPr>
        <p:sp>
          <p:nvSpPr>
            <p:cNvPr id="19" name="Oval 18"/>
            <p:cNvSpPr/>
            <p:nvPr/>
          </p:nvSpPr>
          <p:spPr>
            <a:xfrm>
              <a:off x="3260757" y="3224309"/>
              <a:ext cx="757645" cy="75764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YesC</a:t>
              </a:r>
              <a:endParaRPr lang="en-US" dirty="0"/>
            </a:p>
          </p:txBody>
        </p:sp>
        <p:sp>
          <p:nvSpPr>
            <p:cNvPr id="20" name="Oval 19"/>
            <p:cNvSpPr/>
            <p:nvPr/>
          </p:nvSpPr>
          <p:spPr>
            <a:xfrm>
              <a:off x="4710879" y="4439970"/>
              <a:ext cx="757645" cy="75764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NOA</a:t>
              </a:r>
            </a:p>
          </p:txBody>
        </p:sp>
        <p:sp>
          <p:nvSpPr>
            <p:cNvPr id="21" name="Oval 20"/>
            <p:cNvSpPr/>
            <p:nvPr/>
          </p:nvSpPr>
          <p:spPr>
            <a:xfrm>
              <a:off x="6656312" y="4115616"/>
              <a:ext cx="757645" cy="75764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Yes D</a:t>
              </a:r>
            </a:p>
          </p:txBody>
        </p:sp>
        <p:sp>
          <p:nvSpPr>
            <p:cNvPr id="22" name="Oval 21"/>
            <p:cNvSpPr/>
            <p:nvPr/>
          </p:nvSpPr>
          <p:spPr>
            <a:xfrm>
              <a:off x="2332148" y="4353782"/>
              <a:ext cx="757645" cy="75764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NOB</a:t>
              </a:r>
            </a:p>
          </p:txBody>
        </p:sp>
        <p:sp>
          <p:nvSpPr>
            <p:cNvPr id="23" name="Oval 22"/>
            <p:cNvSpPr/>
            <p:nvPr/>
          </p:nvSpPr>
          <p:spPr>
            <a:xfrm>
              <a:off x="4957656" y="3142843"/>
              <a:ext cx="757645" cy="75764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YesE</a:t>
              </a:r>
              <a:endParaRPr lang="en-US" dirty="0"/>
            </a:p>
          </p:txBody>
        </p:sp>
        <p:cxnSp>
          <p:nvCxnSpPr>
            <p:cNvPr id="24" name="Straight Arrow Connector 23"/>
            <p:cNvCxnSpPr>
              <a:stCxn id="23" idx="4"/>
            </p:cNvCxnSpPr>
            <p:nvPr/>
          </p:nvCxnSpPr>
          <p:spPr>
            <a:xfrm flipH="1">
              <a:off x="3029977" y="3900488"/>
              <a:ext cx="2306502" cy="722516"/>
            </a:xfrm>
            <a:prstGeom prst="straightConnector1">
              <a:avLst/>
            </a:prstGeom>
            <a:ln w="412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endCxn id="19" idx="5"/>
            </p:cNvCxnSpPr>
            <p:nvPr/>
          </p:nvCxnSpPr>
          <p:spPr>
            <a:xfrm flipH="1" flipV="1">
              <a:off x="3907447" y="3870999"/>
              <a:ext cx="2796279" cy="467422"/>
            </a:xfrm>
            <a:prstGeom prst="straightConnector1">
              <a:avLst/>
            </a:prstGeom>
            <a:ln w="412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9" idx="6"/>
            </p:cNvCxnSpPr>
            <p:nvPr/>
          </p:nvCxnSpPr>
          <p:spPr>
            <a:xfrm flipV="1">
              <a:off x="4018402" y="3598846"/>
              <a:ext cx="939254" cy="4286"/>
            </a:xfrm>
            <a:prstGeom prst="straightConnector1">
              <a:avLst/>
            </a:prstGeom>
            <a:ln w="412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0" idx="6"/>
              <a:endCxn id="21" idx="2"/>
            </p:cNvCxnSpPr>
            <p:nvPr/>
          </p:nvCxnSpPr>
          <p:spPr>
            <a:xfrm flipV="1">
              <a:off x="5468524" y="4494439"/>
              <a:ext cx="1187788" cy="324354"/>
            </a:xfrm>
            <a:prstGeom prst="straightConnector1">
              <a:avLst/>
            </a:prstGeom>
            <a:ln w="412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2" idx="6"/>
              <a:endCxn id="20" idx="2"/>
            </p:cNvCxnSpPr>
            <p:nvPr/>
          </p:nvCxnSpPr>
          <p:spPr>
            <a:xfrm>
              <a:off x="3089793" y="4732605"/>
              <a:ext cx="1621086" cy="86188"/>
            </a:xfrm>
            <a:prstGeom prst="straightConnector1">
              <a:avLst/>
            </a:prstGeom>
            <a:ln w="412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2" idx="7"/>
              <a:endCxn id="19" idx="3"/>
            </p:cNvCxnSpPr>
            <p:nvPr/>
          </p:nvCxnSpPr>
          <p:spPr>
            <a:xfrm flipV="1">
              <a:off x="2978838" y="3870999"/>
              <a:ext cx="392874" cy="593738"/>
            </a:xfrm>
            <a:prstGeom prst="straightConnector1">
              <a:avLst/>
            </a:prstGeom>
            <a:ln w="412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grpSp>
      <p:sp>
        <p:nvSpPr>
          <p:cNvPr id="30" name="Oval 29"/>
          <p:cNvSpPr/>
          <p:nvPr/>
        </p:nvSpPr>
        <p:spPr>
          <a:xfrm>
            <a:off x="6998073" y="1634875"/>
            <a:ext cx="757645" cy="75764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 F</a:t>
            </a:r>
          </a:p>
        </p:txBody>
      </p:sp>
      <p:sp>
        <p:nvSpPr>
          <p:cNvPr id="31" name="Oval 30"/>
          <p:cNvSpPr/>
          <p:nvPr/>
        </p:nvSpPr>
        <p:spPr>
          <a:xfrm>
            <a:off x="7050371" y="4825510"/>
            <a:ext cx="757645" cy="75764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Yes</a:t>
            </a:r>
            <a:br>
              <a:rPr lang="en-US" dirty="0"/>
            </a:br>
            <a:r>
              <a:rPr lang="en-US" dirty="0"/>
              <a:t>F</a:t>
            </a:r>
          </a:p>
        </p:txBody>
      </p:sp>
      <p:sp>
        <p:nvSpPr>
          <p:cNvPr id="32" name="Oval 31"/>
          <p:cNvSpPr/>
          <p:nvPr/>
        </p:nvSpPr>
        <p:spPr>
          <a:xfrm>
            <a:off x="9260746" y="2269280"/>
            <a:ext cx="757645" cy="75764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Yes</a:t>
            </a:r>
            <a:br>
              <a:rPr lang="en-US" dirty="0"/>
            </a:br>
            <a:r>
              <a:rPr lang="en-US" dirty="0"/>
              <a:t>H</a:t>
            </a:r>
          </a:p>
        </p:txBody>
      </p:sp>
      <p:sp>
        <p:nvSpPr>
          <p:cNvPr id="33" name="Oval 32"/>
          <p:cNvSpPr/>
          <p:nvPr/>
        </p:nvSpPr>
        <p:spPr>
          <a:xfrm>
            <a:off x="9260746" y="5473345"/>
            <a:ext cx="757645" cy="75764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Yes</a:t>
            </a:r>
            <a:br>
              <a:rPr lang="en-US" dirty="0"/>
            </a:br>
            <a:r>
              <a:rPr lang="en-US" dirty="0"/>
              <a:t>G</a:t>
            </a:r>
          </a:p>
        </p:txBody>
      </p:sp>
      <p:sp>
        <p:nvSpPr>
          <p:cNvPr id="34" name="Oval 33"/>
          <p:cNvSpPr/>
          <p:nvPr/>
        </p:nvSpPr>
        <p:spPr>
          <a:xfrm>
            <a:off x="9260746" y="3995417"/>
            <a:ext cx="757645" cy="75764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 H</a:t>
            </a:r>
          </a:p>
        </p:txBody>
      </p:sp>
      <p:sp>
        <p:nvSpPr>
          <p:cNvPr id="35" name="Oval 34"/>
          <p:cNvSpPr/>
          <p:nvPr/>
        </p:nvSpPr>
        <p:spPr>
          <a:xfrm>
            <a:off x="9219453" y="894154"/>
            <a:ext cx="757645" cy="75764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 G</a:t>
            </a:r>
          </a:p>
        </p:txBody>
      </p:sp>
      <p:cxnSp>
        <p:nvCxnSpPr>
          <p:cNvPr id="36" name="Straight Arrow Connector 35"/>
          <p:cNvCxnSpPr>
            <a:stCxn id="21" idx="6"/>
          </p:cNvCxnSpPr>
          <p:nvPr/>
        </p:nvCxnSpPr>
        <p:spPr>
          <a:xfrm>
            <a:off x="5740695" y="1819937"/>
            <a:ext cx="1257378" cy="192356"/>
          </a:xfrm>
          <a:prstGeom prst="straightConnector1">
            <a:avLst/>
          </a:prstGeom>
          <a:ln w="412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32" idx="1"/>
            <a:endCxn id="35" idx="3"/>
          </p:cNvCxnSpPr>
          <p:nvPr/>
        </p:nvCxnSpPr>
        <p:spPr>
          <a:xfrm flipH="1" flipV="1">
            <a:off x="9330408" y="1540844"/>
            <a:ext cx="41293" cy="839391"/>
          </a:xfrm>
          <a:prstGeom prst="straightConnector1">
            <a:avLst/>
          </a:prstGeom>
          <a:ln w="412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35" idx="5"/>
            <a:endCxn id="32" idx="7"/>
          </p:cNvCxnSpPr>
          <p:nvPr/>
        </p:nvCxnSpPr>
        <p:spPr>
          <a:xfrm>
            <a:off x="9866143" y="1540844"/>
            <a:ext cx="41293" cy="839391"/>
          </a:xfrm>
          <a:prstGeom prst="straightConnector1">
            <a:avLst/>
          </a:prstGeom>
          <a:ln w="412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9812455" y="4688352"/>
            <a:ext cx="41293" cy="839391"/>
          </a:xfrm>
          <a:prstGeom prst="straightConnector1">
            <a:avLst/>
          </a:prstGeom>
          <a:ln w="412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flipV="1">
            <a:off x="9397723" y="4688351"/>
            <a:ext cx="41293" cy="839391"/>
          </a:xfrm>
          <a:prstGeom prst="straightConnector1">
            <a:avLst/>
          </a:prstGeom>
          <a:ln w="412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endCxn id="9" idx="6"/>
          </p:cNvCxnSpPr>
          <p:nvPr/>
        </p:nvCxnSpPr>
        <p:spPr>
          <a:xfrm flipH="1" flipV="1">
            <a:off x="5751560" y="5191317"/>
            <a:ext cx="1298811" cy="56486"/>
          </a:xfrm>
          <a:prstGeom prst="straightConnector1">
            <a:avLst/>
          </a:prstGeom>
          <a:ln w="412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endCxn id="32" idx="2"/>
          </p:cNvCxnSpPr>
          <p:nvPr/>
        </p:nvCxnSpPr>
        <p:spPr>
          <a:xfrm>
            <a:off x="7777837" y="2058103"/>
            <a:ext cx="1482909" cy="590000"/>
          </a:xfrm>
          <a:prstGeom prst="straightConnector1">
            <a:avLst/>
          </a:prstGeom>
          <a:ln w="412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34" idx="2"/>
          </p:cNvCxnSpPr>
          <p:nvPr/>
        </p:nvCxnSpPr>
        <p:spPr>
          <a:xfrm flipH="1">
            <a:off x="7785235" y="4374240"/>
            <a:ext cx="1475511" cy="735482"/>
          </a:xfrm>
          <a:prstGeom prst="straightConnector1">
            <a:avLst/>
          </a:prstGeom>
          <a:ln w="412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8" idx="7"/>
          </p:cNvCxnSpPr>
          <p:nvPr/>
        </p:nvCxnSpPr>
        <p:spPr>
          <a:xfrm flipV="1">
            <a:off x="3695172" y="2838926"/>
            <a:ext cx="5591351" cy="2408877"/>
          </a:xfrm>
          <a:prstGeom prst="straightConnector1">
            <a:avLst/>
          </a:prstGeom>
          <a:ln w="412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endCxn id="20" idx="5"/>
          </p:cNvCxnSpPr>
          <p:nvPr/>
        </p:nvCxnSpPr>
        <p:spPr>
          <a:xfrm flipH="1" flipV="1">
            <a:off x="3684307" y="2412158"/>
            <a:ext cx="5687394" cy="1749149"/>
          </a:xfrm>
          <a:prstGeom prst="straightConnector1">
            <a:avLst/>
          </a:prstGeom>
          <a:ln w="412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44" name="Oval 43"/>
          <p:cNvSpPr/>
          <p:nvPr/>
        </p:nvSpPr>
        <p:spPr>
          <a:xfrm>
            <a:off x="8917926" y="662609"/>
            <a:ext cx="1360698" cy="2691994"/>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9002928" y="3711263"/>
            <a:ext cx="1360698" cy="2691994"/>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6839291" y="4618002"/>
            <a:ext cx="1169256" cy="1146630"/>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6833752" y="1484788"/>
            <a:ext cx="1169256" cy="1146630"/>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212035" y="265043"/>
            <a:ext cx="5787017" cy="2839537"/>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222288" y="3557874"/>
            <a:ext cx="5787017" cy="2839537"/>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ight Arrow 60"/>
          <p:cNvSpPr/>
          <p:nvPr/>
        </p:nvSpPr>
        <p:spPr>
          <a:xfrm rot="12226791">
            <a:off x="7955242" y="2131890"/>
            <a:ext cx="1010449" cy="3407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ight Arrow 61"/>
          <p:cNvSpPr/>
          <p:nvPr/>
        </p:nvSpPr>
        <p:spPr>
          <a:xfrm rot="12226791">
            <a:off x="5950757" y="1803934"/>
            <a:ext cx="1010449" cy="3407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ight Arrow 62"/>
          <p:cNvSpPr/>
          <p:nvPr/>
        </p:nvSpPr>
        <p:spPr>
          <a:xfrm rot="20107108">
            <a:off x="7961147" y="4631210"/>
            <a:ext cx="1010449" cy="3407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ight Arrow 63"/>
          <p:cNvSpPr/>
          <p:nvPr/>
        </p:nvSpPr>
        <p:spPr>
          <a:xfrm>
            <a:off x="5825571" y="5029255"/>
            <a:ext cx="1010449" cy="3407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ight Arrow 64"/>
          <p:cNvSpPr/>
          <p:nvPr/>
        </p:nvSpPr>
        <p:spPr>
          <a:xfrm rot="1097187">
            <a:off x="4925588" y="3102603"/>
            <a:ext cx="4170523" cy="6473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ight Arrow 65"/>
          <p:cNvSpPr/>
          <p:nvPr/>
        </p:nvSpPr>
        <p:spPr>
          <a:xfrm rot="9460749">
            <a:off x="5533728" y="3165090"/>
            <a:ext cx="3697044" cy="6473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0307625" y="1017588"/>
            <a:ext cx="733933" cy="646331"/>
          </a:xfrm>
          <a:prstGeom prst="rect">
            <a:avLst/>
          </a:prstGeom>
          <a:noFill/>
        </p:spPr>
        <p:txBody>
          <a:bodyPr wrap="square" rtlCol="0">
            <a:spAutoFit/>
          </a:bodyPr>
          <a:lstStyle/>
          <a:p>
            <a:r>
              <a:rPr lang="en-US" sz="3600" dirty="0"/>
              <a:t>1</a:t>
            </a:r>
          </a:p>
        </p:txBody>
      </p:sp>
      <p:sp>
        <p:nvSpPr>
          <p:cNvPr id="58" name="TextBox 57"/>
          <p:cNvSpPr txBox="1"/>
          <p:nvPr/>
        </p:nvSpPr>
        <p:spPr>
          <a:xfrm>
            <a:off x="10601015" y="5106316"/>
            <a:ext cx="733933" cy="646331"/>
          </a:xfrm>
          <a:prstGeom prst="rect">
            <a:avLst/>
          </a:prstGeom>
          <a:noFill/>
        </p:spPr>
        <p:txBody>
          <a:bodyPr wrap="square" rtlCol="0">
            <a:spAutoFit/>
          </a:bodyPr>
          <a:lstStyle/>
          <a:p>
            <a:r>
              <a:rPr lang="en-US" sz="3600" dirty="0"/>
              <a:t>6</a:t>
            </a:r>
          </a:p>
        </p:txBody>
      </p:sp>
      <p:sp>
        <p:nvSpPr>
          <p:cNvPr id="59" name="TextBox 58"/>
          <p:cNvSpPr txBox="1"/>
          <p:nvPr/>
        </p:nvSpPr>
        <p:spPr>
          <a:xfrm>
            <a:off x="7217549" y="5779076"/>
            <a:ext cx="733933" cy="646331"/>
          </a:xfrm>
          <a:prstGeom prst="rect">
            <a:avLst/>
          </a:prstGeom>
          <a:noFill/>
        </p:spPr>
        <p:txBody>
          <a:bodyPr wrap="square" rtlCol="0">
            <a:spAutoFit/>
          </a:bodyPr>
          <a:lstStyle/>
          <a:p>
            <a:r>
              <a:rPr lang="en-US" sz="3600" dirty="0"/>
              <a:t>5</a:t>
            </a:r>
          </a:p>
        </p:txBody>
      </p:sp>
      <p:sp>
        <p:nvSpPr>
          <p:cNvPr id="67" name="TextBox 66"/>
          <p:cNvSpPr txBox="1"/>
          <p:nvPr/>
        </p:nvSpPr>
        <p:spPr>
          <a:xfrm>
            <a:off x="7186840" y="801949"/>
            <a:ext cx="733933" cy="646331"/>
          </a:xfrm>
          <a:prstGeom prst="rect">
            <a:avLst/>
          </a:prstGeom>
          <a:noFill/>
        </p:spPr>
        <p:txBody>
          <a:bodyPr wrap="square" rtlCol="0">
            <a:spAutoFit/>
          </a:bodyPr>
          <a:lstStyle/>
          <a:p>
            <a:r>
              <a:rPr lang="en-US" sz="3600" dirty="0"/>
              <a:t>2</a:t>
            </a:r>
          </a:p>
        </p:txBody>
      </p:sp>
      <p:sp>
        <p:nvSpPr>
          <p:cNvPr id="68" name="TextBox 67"/>
          <p:cNvSpPr txBox="1"/>
          <p:nvPr/>
        </p:nvSpPr>
        <p:spPr>
          <a:xfrm>
            <a:off x="5566646" y="377462"/>
            <a:ext cx="733933" cy="646331"/>
          </a:xfrm>
          <a:prstGeom prst="rect">
            <a:avLst/>
          </a:prstGeom>
          <a:noFill/>
        </p:spPr>
        <p:txBody>
          <a:bodyPr wrap="square" rtlCol="0">
            <a:spAutoFit/>
          </a:bodyPr>
          <a:lstStyle/>
          <a:p>
            <a:r>
              <a:rPr lang="en-US" sz="3600" dirty="0"/>
              <a:t>3</a:t>
            </a:r>
          </a:p>
        </p:txBody>
      </p:sp>
      <p:sp>
        <p:nvSpPr>
          <p:cNvPr id="69" name="TextBox 68"/>
          <p:cNvSpPr txBox="1"/>
          <p:nvPr/>
        </p:nvSpPr>
        <p:spPr>
          <a:xfrm>
            <a:off x="5384593" y="5865858"/>
            <a:ext cx="733933" cy="646331"/>
          </a:xfrm>
          <a:prstGeom prst="rect">
            <a:avLst/>
          </a:prstGeom>
          <a:noFill/>
        </p:spPr>
        <p:txBody>
          <a:bodyPr wrap="square" rtlCol="0">
            <a:spAutoFit/>
          </a:bodyPr>
          <a:lstStyle/>
          <a:p>
            <a:r>
              <a:rPr lang="en-US" sz="3600" dirty="0"/>
              <a:t>4</a:t>
            </a:r>
          </a:p>
        </p:txBody>
      </p:sp>
    </p:spTree>
    <p:extLst>
      <p:ext uri="{BB962C8B-B14F-4D97-AF65-F5344CB8AC3E}">
        <p14:creationId xmlns:p14="http://schemas.microsoft.com/office/powerpoint/2010/main" val="10902375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s-ES"/>
              <a:t>CSE 373 19 Su - Robbie Weber</a:t>
            </a:r>
            <a:endParaRPr lang="en-US"/>
          </a:p>
        </p:txBody>
      </p:sp>
      <p:sp>
        <p:nvSpPr>
          <p:cNvPr id="5" name="Slide Number Placeholder 4"/>
          <p:cNvSpPr>
            <a:spLocks noGrp="1"/>
          </p:cNvSpPr>
          <p:nvPr>
            <p:ph type="sldNum" sz="quarter" idx="12"/>
          </p:nvPr>
        </p:nvSpPr>
        <p:spPr/>
        <p:txBody>
          <a:bodyPr/>
          <a:lstStyle/>
          <a:p>
            <a:fld id="{659665DE-58FC-41F4-AC58-2C90A5E00527}" type="slidenum">
              <a:rPr lang="en-US" smtClean="0"/>
              <a:t>56</a:t>
            </a:fld>
            <a:endParaRPr lang="en-US"/>
          </a:p>
        </p:txBody>
      </p:sp>
      <p:grpSp>
        <p:nvGrpSpPr>
          <p:cNvPr id="6" name="Group 5"/>
          <p:cNvGrpSpPr/>
          <p:nvPr/>
        </p:nvGrpSpPr>
        <p:grpSpPr>
          <a:xfrm>
            <a:off x="669751" y="3839721"/>
            <a:ext cx="5081809" cy="2054772"/>
            <a:chOff x="2332148" y="3142843"/>
            <a:chExt cx="5081809" cy="2054772"/>
          </a:xfrm>
        </p:grpSpPr>
        <p:sp>
          <p:nvSpPr>
            <p:cNvPr id="7" name="Oval 6"/>
            <p:cNvSpPr/>
            <p:nvPr/>
          </p:nvSpPr>
          <p:spPr>
            <a:xfrm>
              <a:off x="3260757" y="3224309"/>
              <a:ext cx="757645" cy="75764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 C</a:t>
              </a:r>
            </a:p>
          </p:txBody>
        </p:sp>
        <p:sp>
          <p:nvSpPr>
            <p:cNvPr id="8" name="Oval 7"/>
            <p:cNvSpPr/>
            <p:nvPr/>
          </p:nvSpPr>
          <p:spPr>
            <a:xfrm>
              <a:off x="4710879" y="4439970"/>
              <a:ext cx="757645" cy="75764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Yes</a:t>
              </a:r>
              <a:br>
                <a:rPr lang="en-US" dirty="0"/>
              </a:br>
              <a:r>
                <a:rPr lang="en-US" dirty="0"/>
                <a:t>A</a:t>
              </a:r>
            </a:p>
          </p:txBody>
        </p:sp>
        <p:sp>
          <p:nvSpPr>
            <p:cNvPr id="9" name="Oval 8"/>
            <p:cNvSpPr/>
            <p:nvPr/>
          </p:nvSpPr>
          <p:spPr>
            <a:xfrm>
              <a:off x="6656312" y="4115616"/>
              <a:ext cx="757645" cy="75764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 D</a:t>
              </a:r>
            </a:p>
          </p:txBody>
        </p:sp>
        <p:sp>
          <p:nvSpPr>
            <p:cNvPr id="10" name="Oval 9"/>
            <p:cNvSpPr/>
            <p:nvPr/>
          </p:nvSpPr>
          <p:spPr>
            <a:xfrm>
              <a:off x="2332148" y="4353782"/>
              <a:ext cx="757645" cy="75764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Yes</a:t>
              </a:r>
              <a:br>
                <a:rPr lang="en-US" dirty="0"/>
              </a:br>
              <a:r>
                <a:rPr lang="en-US" dirty="0"/>
                <a:t>B</a:t>
              </a:r>
            </a:p>
          </p:txBody>
        </p:sp>
        <p:sp>
          <p:nvSpPr>
            <p:cNvPr id="11" name="Oval 10"/>
            <p:cNvSpPr/>
            <p:nvPr/>
          </p:nvSpPr>
          <p:spPr>
            <a:xfrm>
              <a:off x="4957656" y="3142843"/>
              <a:ext cx="757645" cy="75764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 E</a:t>
              </a:r>
            </a:p>
          </p:txBody>
        </p:sp>
        <p:cxnSp>
          <p:nvCxnSpPr>
            <p:cNvPr id="12" name="Straight Arrow Connector 11"/>
            <p:cNvCxnSpPr>
              <a:stCxn id="11" idx="4"/>
            </p:cNvCxnSpPr>
            <p:nvPr/>
          </p:nvCxnSpPr>
          <p:spPr>
            <a:xfrm flipH="1">
              <a:off x="3029977" y="3900488"/>
              <a:ext cx="2306502" cy="722516"/>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endCxn id="7" idx="5"/>
            </p:cNvCxnSpPr>
            <p:nvPr/>
          </p:nvCxnSpPr>
          <p:spPr>
            <a:xfrm flipH="1" flipV="1">
              <a:off x="3907447" y="3870999"/>
              <a:ext cx="2796279" cy="467422"/>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7" idx="6"/>
            </p:cNvCxnSpPr>
            <p:nvPr/>
          </p:nvCxnSpPr>
          <p:spPr>
            <a:xfrm flipV="1">
              <a:off x="4018402" y="3598846"/>
              <a:ext cx="939254" cy="4286"/>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6"/>
              <a:endCxn id="9" idx="2"/>
            </p:cNvCxnSpPr>
            <p:nvPr/>
          </p:nvCxnSpPr>
          <p:spPr>
            <a:xfrm flipV="1">
              <a:off x="5468524" y="4494439"/>
              <a:ext cx="1187788" cy="324354"/>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0" idx="6"/>
              <a:endCxn id="8" idx="2"/>
            </p:cNvCxnSpPr>
            <p:nvPr/>
          </p:nvCxnSpPr>
          <p:spPr>
            <a:xfrm>
              <a:off x="3089793" y="4732605"/>
              <a:ext cx="1621086" cy="86188"/>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0" idx="7"/>
              <a:endCxn id="7" idx="3"/>
            </p:cNvCxnSpPr>
            <p:nvPr/>
          </p:nvCxnSpPr>
          <p:spPr>
            <a:xfrm flipV="1">
              <a:off x="2978838" y="3870999"/>
              <a:ext cx="392874" cy="593738"/>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658886" y="468341"/>
            <a:ext cx="5081809" cy="2054772"/>
            <a:chOff x="2332148" y="3142843"/>
            <a:chExt cx="5081809" cy="2054772"/>
          </a:xfrm>
        </p:grpSpPr>
        <p:sp>
          <p:nvSpPr>
            <p:cNvPr id="19" name="Oval 18"/>
            <p:cNvSpPr/>
            <p:nvPr/>
          </p:nvSpPr>
          <p:spPr>
            <a:xfrm>
              <a:off x="3260757" y="3224309"/>
              <a:ext cx="757645" cy="75764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YesC</a:t>
              </a:r>
              <a:endParaRPr lang="en-US" dirty="0"/>
            </a:p>
          </p:txBody>
        </p:sp>
        <p:sp>
          <p:nvSpPr>
            <p:cNvPr id="20" name="Oval 19"/>
            <p:cNvSpPr/>
            <p:nvPr/>
          </p:nvSpPr>
          <p:spPr>
            <a:xfrm>
              <a:off x="4710879" y="4439970"/>
              <a:ext cx="757645" cy="75764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NOA</a:t>
              </a:r>
            </a:p>
          </p:txBody>
        </p:sp>
        <p:sp>
          <p:nvSpPr>
            <p:cNvPr id="21" name="Oval 20"/>
            <p:cNvSpPr/>
            <p:nvPr/>
          </p:nvSpPr>
          <p:spPr>
            <a:xfrm>
              <a:off x="6656312" y="4115616"/>
              <a:ext cx="757645" cy="75764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Yes D</a:t>
              </a:r>
            </a:p>
          </p:txBody>
        </p:sp>
        <p:sp>
          <p:nvSpPr>
            <p:cNvPr id="22" name="Oval 21"/>
            <p:cNvSpPr/>
            <p:nvPr/>
          </p:nvSpPr>
          <p:spPr>
            <a:xfrm>
              <a:off x="2332148" y="4353782"/>
              <a:ext cx="757645" cy="75764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NOB</a:t>
              </a:r>
            </a:p>
          </p:txBody>
        </p:sp>
        <p:sp>
          <p:nvSpPr>
            <p:cNvPr id="23" name="Oval 22"/>
            <p:cNvSpPr/>
            <p:nvPr/>
          </p:nvSpPr>
          <p:spPr>
            <a:xfrm>
              <a:off x="4957656" y="3142843"/>
              <a:ext cx="757645" cy="75764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YesE</a:t>
              </a:r>
              <a:endParaRPr lang="en-US" dirty="0"/>
            </a:p>
          </p:txBody>
        </p:sp>
        <p:cxnSp>
          <p:nvCxnSpPr>
            <p:cNvPr id="24" name="Straight Arrow Connector 23"/>
            <p:cNvCxnSpPr>
              <a:stCxn id="23" idx="4"/>
            </p:cNvCxnSpPr>
            <p:nvPr/>
          </p:nvCxnSpPr>
          <p:spPr>
            <a:xfrm flipH="1">
              <a:off x="3029977" y="3900488"/>
              <a:ext cx="2306502" cy="722516"/>
            </a:xfrm>
            <a:prstGeom prst="straightConnector1">
              <a:avLst/>
            </a:prstGeom>
            <a:ln w="412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endCxn id="19" idx="5"/>
            </p:cNvCxnSpPr>
            <p:nvPr/>
          </p:nvCxnSpPr>
          <p:spPr>
            <a:xfrm flipH="1" flipV="1">
              <a:off x="3907447" y="3870999"/>
              <a:ext cx="2796279" cy="467422"/>
            </a:xfrm>
            <a:prstGeom prst="straightConnector1">
              <a:avLst/>
            </a:prstGeom>
            <a:ln w="412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9" idx="6"/>
            </p:cNvCxnSpPr>
            <p:nvPr/>
          </p:nvCxnSpPr>
          <p:spPr>
            <a:xfrm flipV="1">
              <a:off x="4018402" y="3598846"/>
              <a:ext cx="939254" cy="4286"/>
            </a:xfrm>
            <a:prstGeom prst="straightConnector1">
              <a:avLst/>
            </a:prstGeom>
            <a:ln w="412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0" idx="6"/>
              <a:endCxn id="21" idx="2"/>
            </p:cNvCxnSpPr>
            <p:nvPr/>
          </p:nvCxnSpPr>
          <p:spPr>
            <a:xfrm flipV="1">
              <a:off x="5468524" y="4494439"/>
              <a:ext cx="1187788" cy="324354"/>
            </a:xfrm>
            <a:prstGeom prst="straightConnector1">
              <a:avLst/>
            </a:prstGeom>
            <a:ln w="412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2" idx="6"/>
              <a:endCxn id="20" idx="2"/>
            </p:cNvCxnSpPr>
            <p:nvPr/>
          </p:nvCxnSpPr>
          <p:spPr>
            <a:xfrm>
              <a:off x="3089793" y="4732605"/>
              <a:ext cx="1621086" cy="86188"/>
            </a:xfrm>
            <a:prstGeom prst="straightConnector1">
              <a:avLst/>
            </a:prstGeom>
            <a:ln w="412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2" idx="7"/>
              <a:endCxn id="19" idx="3"/>
            </p:cNvCxnSpPr>
            <p:nvPr/>
          </p:nvCxnSpPr>
          <p:spPr>
            <a:xfrm flipV="1">
              <a:off x="2978838" y="3870999"/>
              <a:ext cx="392874" cy="593738"/>
            </a:xfrm>
            <a:prstGeom prst="straightConnector1">
              <a:avLst/>
            </a:prstGeom>
            <a:ln w="412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grpSp>
      <p:sp>
        <p:nvSpPr>
          <p:cNvPr id="30" name="Oval 29"/>
          <p:cNvSpPr/>
          <p:nvPr/>
        </p:nvSpPr>
        <p:spPr>
          <a:xfrm>
            <a:off x="6998073" y="1634875"/>
            <a:ext cx="757645" cy="75764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 F</a:t>
            </a:r>
          </a:p>
        </p:txBody>
      </p:sp>
      <p:sp>
        <p:nvSpPr>
          <p:cNvPr id="31" name="Oval 30"/>
          <p:cNvSpPr/>
          <p:nvPr/>
        </p:nvSpPr>
        <p:spPr>
          <a:xfrm>
            <a:off x="7050371" y="4825510"/>
            <a:ext cx="757645" cy="75764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Yes</a:t>
            </a:r>
            <a:br>
              <a:rPr lang="en-US" dirty="0"/>
            </a:br>
            <a:r>
              <a:rPr lang="en-US" dirty="0"/>
              <a:t>F</a:t>
            </a:r>
          </a:p>
        </p:txBody>
      </p:sp>
      <p:sp>
        <p:nvSpPr>
          <p:cNvPr id="32" name="Oval 31"/>
          <p:cNvSpPr/>
          <p:nvPr/>
        </p:nvSpPr>
        <p:spPr>
          <a:xfrm>
            <a:off x="9260746" y="2269280"/>
            <a:ext cx="757645" cy="75764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Yes</a:t>
            </a:r>
            <a:br>
              <a:rPr lang="en-US" dirty="0"/>
            </a:br>
            <a:r>
              <a:rPr lang="en-US" dirty="0"/>
              <a:t>H</a:t>
            </a:r>
          </a:p>
        </p:txBody>
      </p:sp>
      <p:sp>
        <p:nvSpPr>
          <p:cNvPr id="33" name="Oval 32"/>
          <p:cNvSpPr/>
          <p:nvPr/>
        </p:nvSpPr>
        <p:spPr>
          <a:xfrm>
            <a:off x="9260746" y="5473345"/>
            <a:ext cx="757645" cy="75764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Yes</a:t>
            </a:r>
            <a:br>
              <a:rPr lang="en-US" dirty="0"/>
            </a:br>
            <a:r>
              <a:rPr lang="en-US" dirty="0"/>
              <a:t>G</a:t>
            </a:r>
          </a:p>
        </p:txBody>
      </p:sp>
      <p:sp>
        <p:nvSpPr>
          <p:cNvPr id="34" name="Oval 33"/>
          <p:cNvSpPr/>
          <p:nvPr/>
        </p:nvSpPr>
        <p:spPr>
          <a:xfrm>
            <a:off x="9260746" y="3995417"/>
            <a:ext cx="757645" cy="75764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 H</a:t>
            </a:r>
          </a:p>
        </p:txBody>
      </p:sp>
      <p:sp>
        <p:nvSpPr>
          <p:cNvPr id="35" name="Oval 34"/>
          <p:cNvSpPr/>
          <p:nvPr/>
        </p:nvSpPr>
        <p:spPr>
          <a:xfrm>
            <a:off x="9219453" y="894154"/>
            <a:ext cx="757645" cy="75764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 G</a:t>
            </a:r>
          </a:p>
        </p:txBody>
      </p:sp>
      <p:cxnSp>
        <p:nvCxnSpPr>
          <p:cNvPr id="36" name="Straight Arrow Connector 35"/>
          <p:cNvCxnSpPr>
            <a:stCxn id="21" idx="6"/>
          </p:cNvCxnSpPr>
          <p:nvPr/>
        </p:nvCxnSpPr>
        <p:spPr>
          <a:xfrm>
            <a:off x="5740695" y="1819937"/>
            <a:ext cx="1257378" cy="192356"/>
          </a:xfrm>
          <a:prstGeom prst="straightConnector1">
            <a:avLst/>
          </a:prstGeom>
          <a:ln w="412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32" idx="1"/>
            <a:endCxn id="35" idx="3"/>
          </p:cNvCxnSpPr>
          <p:nvPr/>
        </p:nvCxnSpPr>
        <p:spPr>
          <a:xfrm flipH="1" flipV="1">
            <a:off x="9330408" y="1540844"/>
            <a:ext cx="41293" cy="839391"/>
          </a:xfrm>
          <a:prstGeom prst="straightConnector1">
            <a:avLst/>
          </a:prstGeom>
          <a:ln w="412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35" idx="5"/>
            <a:endCxn id="32" idx="7"/>
          </p:cNvCxnSpPr>
          <p:nvPr/>
        </p:nvCxnSpPr>
        <p:spPr>
          <a:xfrm>
            <a:off x="9866143" y="1540844"/>
            <a:ext cx="41293" cy="839391"/>
          </a:xfrm>
          <a:prstGeom prst="straightConnector1">
            <a:avLst/>
          </a:prstGeom>
          <a:ln w="412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9812455" y="4688352"/>
            <a:ext cx="41293" cy="839391"/>
          </a:xfrm>
          <a:prstGeom prst="straightConnector1">
            <a:avLst/>
          </a:prstGeom>
          <a:ln w="412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flipV="1">
            <a:off x="9397723" y="4688351"/>
            <a:ext cx="41293" cy="839391"/>
          </a:xfrm>
          <a:prstGeom prst="straightConnector1">
            <a:avLst/>
          </a:prstGeom>
          <a:ln w="412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endCxn id="9" idx="6"/>
          </p:cNvCxnSpPr>
          <p:nvPr/>
        </p:nvCxnSpPr>
        <p:spPr>
          <a:xfrm flipH="1" flipV="1">
            <a:off x="5751560" y="5191317"/>
            <a:ext cx="1298811" cy="56486"/>
          </a:xfrm>
          <a:prstGeom prst="straightConnector1">
            <a:avLst/>
          </a:prstGeom>
          <a:ln w="412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endCxn id="32" idx="2"/>
          </p:cNvCxnSpPr>
          <p:nvPr/>
        </p:nvCxnSpPr>
        <p:spPr>
          <a:xfrm>
            <a:off x="7777837" y="2058103"/>
            <a:ext cx="1482909" cy="590000"/>
          </a:xfrm>
          <a:prstGeom prst="straightConnector1">
            <a:avLst/>
          </a:prstGeom>
          <a:ln w="412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34" idx="2"/>
          </p:cNvCxnSpPr>
          <p:nvPr/>
        </p:nvCxnSpPr>
        <p:spPr>
          <a:xfrm flipH="1">
            <a:off x="7785235" y="4374240"/>
            <a:ext cx="1475511" cy="735482"/>
          </a:xfrm>
          <a:prstGeom prst="straightConnector1">
            <a:avLst/>
          </a:prstGeom>
          <a:ln w="412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8" idx="7"/>
          </p:cNvCxnSpPr>
          <p:nvPr/>
        </p:nvCxnSpPr>
        <p:spPr>
          <a:xfrm flipV="1">
            <a:off x="3695172" y="2838926"/>
            <a:ext cx="5591351" cy="2408877"/>
          </a:xfrm>
          <a:prstGeom prst="straightConnector1">
            <a:avLst/>
          </a:prstGeom>
          <a:ln w="412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endCxn id="20" idx="5"/>
          </p:cNvCxnSpPr>
          <p:nvPr/>
        </p:nvCxnSpPr>
        <p:spPr>
          <a:xfrm flipH="1" flipV="1">
            <a:off x="3684307" y="2412158"/>
            <a:ext cx="5687394" cy="1749149"/>
          </a:xfrm>
          <a:prstGeom prst="straightConnector1">
            <a:avLst/>
          </a:prstGeom>
          <a:ln w="412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44" name="Oval 43"/>
          <p:cNvSpPr/>
          <p:nvPr/>
        </p:nvSpPr>
        <p:spPr>
          <a:xfrm>
            <a:off x="8917926" y="662609"/>
            <a:ext cx="1360698" cy="2691994"/>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9002928" y="3711263"/>
            <a:ext cx="1360698" cy="2691994"/>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6839291" y="4618002"/>
            <a:ext cx="1169256" cy="1146630"/>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6833752" y="1484788"/>
            <a:ext cx="1169256" cy="1146630"/>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212035" y="265043"/>
            <a:ext cx="5787017" cy="2839537"/>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222288" y="3557874"/>
            <a:ext cx="5787017" cy="2839537"/>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ight Arrow 60"/>
          <p:cNvSpPr/>
          <p:nvPr/>
        </p:nvSpPr>
        <p:spPr>
          <a:xfrm rot="12226791">
            <a:off x="7955242" y="2131890"/>
            <a:ext cx="1010449" cy="3407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ight Arrow 61"/>
          <p:cNvSpPr/>
          <p:nvPr/>
        </p:nvSpPr>
        <p:spPr>
          <a:xfrm rot="12226791">
            <a:off x="5950757" y="1803934"/>
            <a:ext cx="1010449" cy="3407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ight Arrow 62"/>
          <p:cNvSpPr/>
          <p:nvPr/>
        </p:nvSpPr>
        <p:spPr>
          <a:xfrm rot="20107108">
            <a:off x="7961147" y="4631210"/>
            <a:ext cx="1010449" cy="3407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ight Arrow 63"/>
          <p:cNvSpPr/>
          <p:nvPr/>
        </p:nvSpPr>
        <p:spPr>
          <a:xfrm>
            <a:off x="5825571" y="5029255"/>
            <a:ext cx="1010449" cy="3407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ight Arrow 64"/>
          <p:cNvSpPr/>
          <p:nvPr/>
        </p:nvSpPr>
        <p:spPr>
          <a:xfrm rot="1097187">
            <a:off x="4925588" y="3102603"/>
            <a:ext cx="4170523" cy="6473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ight Arrow 65"/>
          <p:cNvSpPr/>
          <p:nvPr/>
        </p:nvSpPr>
        <p:spPr>
          <a:xfrm rot="9460749">
            <a:off x="5533728" y="3165090"/>
            <a:ext cx="3697044" cy="6473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0307625" y="1017588"/>
            <a:ext cx="733933" cy="646331"/>
          </a:xfrm>
          <a:prstGeom prst="rect">
            <a:avLst/>
          </a:prstGeom>
          <a:noFill/>
        </p:spPr>
        <p:txBody>
          <a:bodyPr wrap="square" rtlCol="0">
            <a:spAutoFit/>
          </a:bodyPr>
          <a:lstStyle/>
          <a:p>
            <a:r>
              <a:rPr lang="en-US" sz="3600" dirty="0"/>
              <a:t>1</a:t>
            </a:r>
          </a:p>
        </p:txBody>
      </p:sp>
      <p:sp>
        <p:nvSpPr>
          <p:cNvPr id="58" name="TextBox 57"/>
          <p:cNvSpPr txBox="1"/>
          <p:nvPr/>
        </p:nvSpPr>
        <p:spPr>
          <a:xfrm>
            <a:off x="10601015" y="5106316"/>
            <a:ext cx="733933" cy="646331"/>
          </a:xfrm>
          <a:prstGeom prst="rect">
            <a:avLst/>
          </a:prstGeom>
          <a:noFill/>
        </p:spPr>
        <p:txBody>
          <a:bodyPr wrap="square" rtlCol="0">
            <a:spAutoFit/>
          </a:bodyPr>
          <a:lstStyle/>
          <a:p>
            <a:r>
              <a:rPr lang="en-US" sz="3600" dirty="0"/>
              <a:t>6</a:t>
            </a:r>
          </a:p>
        </p:txBody>
      </p:sp>
      <p:sp>
        <p:nvSpPr>
          <p:cNvPr id="59" name="TextBox 58"/>
          <p:cNvSpPr txBox="1"/>
          <p:nvPr/>
        </p:nvSpPr>
        <p:spPr>
          <a:xfrm>
            <a:off x="7217549" y="5779076"/>
            <a:ext cx="733933" cy="646331"/>
          </a:xfrm>
          <a:prstGeom prst="rect">
            <a:avLst/>
          </a:prstGeom>
          <a:noFill/>
        </p:spPr>
        <p:txBody>
          <a:bodyPr wrap="square" rtlCol="0">
            <a:spAutoFit/>
          </a:bodyPr>
          <a:lstStyle/>
          <a:p>
            <a:r>
              <a:rPr lang="en-US" sz="3600" dirty="0"/>
              <a:t>5</a:t>
            </a:r>
          </a:p>
        </p:txBody>
      </p:sp>
      <p:sp>
        <p:nvSpPr>
          <p:cNvPr id="67" name="TextBox 66"/>
          <p:cNvSpPr txBox="1"/>
          <p:nvPr/>
        </p:nvSpPr>
        <p:spPr>
          <a:xfrm>
            <a:off x="7186840" y="801949"/>
            <a:ext cx="733933" cy="646331"/>
          </a:xfrm>
          <a:prstGeom prst="rect">
            <a:avLst/>
          </a:prstGeom>
          <a:noFill/>
        </p:spPr>
        <p:txBody>
          <a:bodyPr wrap="square" rtlCol="0">
            <a:spAutoFit/>
          </a:bodyPr>
          <a:lstStyle/>
          <a:p>
            <a:r>
              <a:rPr lang="en-US" sz="3600" dirty="0"/>
              <a:t>2</a:t>
            </a:r>
          </a:p>
        </p:txBody>
      </p:sp>
      <p:sp>
        <p:nvSpPr>
          <p:cNvPr id="68" name="TextBox 67"/>
          <p:cNvSpPr txBox="1"/>
          <p:nvPr/>
        </p:nvSpPr>
        <p:spPr>
          <a:xfrm>
            <a:off x="5566646" y="377462"/>
            <a:ext cx="733933" cy="646331"/>
          </a:xfrm>
          <a:prstGeom prst="rect">
            <a:avLst/>
          </a:prstGeom>
          <a:noFill/>
        </p:spPr>
        <p:txBody>
          <a:bodyPr wrap="square" rtlCol="0">
            <a:spAutoFit/>
          </a:bodyPr>
          <a:lstStyle/>
          <a:p>
            <a:r>
              <a:rPr lang="en-US" sz="3600" dirty="0"/>
              <a:t>3</a:t>
            </a:r>
          </a:p>
        </p:txBody>
      </p:sp>
      <p:sp>
        <p:nvSpPr>
          <p:cNvPr id="69" name="TextBox 68"/>
          <p:cNvSpPr txBox="1"/>
          <p:nvPr/>
        </p:nvSpPr>
        <p:spPr>
          <a:xfrm>
            <a:off x="5384593" y="5865858"/>
            <a:ext cx="733933" cy="646331"/>
          </a:xfrm>
          <a:prstGeom prst="rect">
            <a:avLst/>
          </a:prstGeom>
          <a:noFill/>
        </p:spPr>
        <p:txBody>
          <a:bodyPr wrap="square" rtlCol="0">
            <a:spAutoFit/>
          </a:bodyPr>
          <a:lstStyle/>
          <a:p>
            <a:r>
              <a:rPr lang="en-US" sz="3600" dirty="0"/>
              <a:t>4</a:t>
            </a:r>
          </a:p>
        </p:txBody>
      </p:sp>
      <p:sp>
        <p:nvSpPr>
          <p:cNvPr id="70" name="Rectangle 69"/>
          <p:cNvSpPr/>
          <p:nvPr/>
        </p:nvSpPr>
        <p:spPr>
          <a:xfrm rot="20211465">
            <a:off x="9932080" y="5622573"/>
            <a:ext cx="1127553" cy="707886"/>
          </a:xfrm>
          <a:prstGeom prst="rect">
            <a:avLst/>
          </a:prstGeom>
          <a:noFill/>
        </p:spPr>
        <p:txBody>
          <a:bodyPr wrap="none" lIns="91440" tIns="45720" rIns="91440" bIns="45720">
            <a:spAutoFit/>
          </a:bodyPr>
          <a:lstStyle/>
          <a:p>
            <a:pPr algn="ctr"/>
            <a:r>
              <a:rPr lang="en-US" sz="4000" b="1" dirty="0">
                <a:ln w="12700" cmpd="sng">
                  <a:solidFill>
                    <a:schemeClr val="accent4"/>
                  </a:solidFill>
                  <a:prstDash val="solid"/>
                </a:ln>
                <a:solidFill>
                  <a:srgbClr val="4C3282"/>
                </a:solidFill>
              </a:rPr>
              <a:t>True</a:t>
            </a:r>
            <a:endParaRPr lang="en-US" sz="4000" b="1" cap="none" spc="0" dirty="0">
              <a:ln w="12700" cmpd="sng">
                <a:solidFill>
                  <a:schemeClr val="accent4"/>
                </a:solidFill>
                <a:prstDash val="solid"/>
              </a:ln>
              <a:solidFill>
                <a:srgbClr val="4C3282"/>
              </a:solidFill>
              <a:effectLst/>
            </a:endParaRPr>
          </a:p>
        </p:txBody>
      </p:sp>
      <p:sp>
        <p:nvSpPr>
          <p:cNvPr id="71" name="Rectangle 70"/>
          <p:cNvSpPr/>
          <p:nvPr/>
        </p:nvSpPr>
        <p:spPr>
          <a:xfrm rot="20211465">
            <a:off x="9849334" y="2564347"/>
            <a:ext cx="1255665" cy="707886"/>
          </a:xfrm>
          <a:prstGeom prst="rect">
            <a:avLst/>
          </a:prstGeom>
          <a:noFill/>
        </p:spPr>
        <p:txBody>
          <a:bodyPr wrap="none" lIns="91440" tIns="45720" rIns="91440" bIns="45720">
            <a:spAutoFit/>
          </a:bodyPr>
          <a:lstStyle/>
          <a:p>
            <a:pPr algn="ctr"/>
            <a:r>
              <a:rPr lang="en-US" sz="4000" b="1" dirty="0">
                <a:ln w="12700" cmpd="sng">
                  <a:solidFill>
                    <a:schemeClr val="accent4"/>
                  </a:solidFill>
                  <a:prstDash val="solid"/>
                </a:ln>
                <a:solidFill>
                  <a:srgbClr val="4C3282"/>
                </a:solidFill>
              </a:rPr>
              <a:t>False</a:t>
            </a:r>
            <a:endParaRPr lang="en-US" sz="4000" b="1" cap="none" spc="0" dirty="0">
              <a:ln w="12700" cmpd="sng">
                <a:solidFill>
                  <a:schemeClr val="accent4"/>
                </a:solidFill>
                <a:prstDash val="solid"/>
              </a:ln>
              <a:solidFill>
                <a:srgbClr val="4C3282"/>
              </a:solidFill>
              <a:effectLst/>
            </a:endParaRPr>
          </a:p>
        </p:txBody>
      </p:sp>
      <p:sp>
        <p:nvSpPr>
          <p:cNvPr id="72" name="Rectangle 71"/>
          <p:cNvSpPr/>
          <p:nvPr/>
        </p:nvSpPr>
        <p:spPr>
          <a:xfrm rot="20211465">
            <a:off x="7476099" y="5496434"/>
            <a:ext cx="1127553" cy="707886"/>
          </a:xfrm>
          <a:prstGeom prst="rect">
            <a:avLst/>
          </a:prstGeom>
          <a:noFill/>
        </p:spPr>
        <p:txBody>
          <a:bodyPr wrap="none" lIns="91440" tIns="45720" rIns="91440" bIns="45720">
            <a:spAutoFit/>
          </a:bodyPr>
          <a:lstStyle/>
          <a:p>
            <a:pPr algn="ctr"/>
            <a:r>
              <a:rPr lang="en-US" sz="4000" b="1" dirty="0">
                <a:ln w="12700" cmpd="sng">
                  <a:solidFill>
                    <a:schemeClr val="accent4"/>
                  </a:solidFill>
                  <a:prstDash val="solid"/>
                </a:ln>
                <a:solidFill>
                  <a:srgbClr val="4C3282"/>
                </a:solidFill>
              </a:rPr>
              <a:t>True</a:t>
            </a:r>
            <a:endParaRPr lang="en-US" sz="4000" b="1" cap="none" spc="0" dirty="0">
              <a:ln w="12700" cmpd="sng">
                <a:solidFill>
                  <a:schemeClr val="accent4"/>
                </a:solidFill>
                <a:prstDash val="solid"/>
              </a:ln>
              <a:solidFill>
                <a:srgbClr val="4C3282"/>
              </a:solidFill>
              <a:effectLst/>
            </a:endParaRPr>
          </a:p>
        </p:txBody>
      </p:sp>
      <p:sp>
        <p:nvSpPr>
          <p:cNvPr id="74" name="Rectangle 73"/>
          <p:cNvSpPr/>
          <p:nvPr/>
        </p:nvSpPr>
        <p:spPr>
          <a:xfrm rot="20211465">
            <a:off x="7046200" y="2305148"/>
            <a:ext cx="1255665" cy="707886"/>
          </a:xfrm>
          <a:prstGeom prst="rect">
            <a:avLst/>
          </a:prstGeom>
          <a:noFill/>
        </p:spPr>
        <p:txBody>
          <a:bodyPr wrap="none" lIns="91440" tIns="45720" rIns="91440" bIns="45720">
            <a:spAutoFit/>
          </a:bodyPr>
          <a:lstStyle/>
          <a:p>
            <a:pPr algn="ctr"/>
            <a:r>
              <a:rPr lang="en-US" sz="4000" b="1" dirty="0">
                <a:ln w="12700" cmpd="sng">
                  <a:solidFill>
                    <a:schemeClr val="accent4"/>
                  </a:solidFill>
                  <a:prstDash val="solid"/>
                </a:ln>
                <a:solidFill>
                  <a:srgbClr val="4C3282"/>
                </a:solidFill>
              </a:rPr>
              <a:t>False</a:t>
            </a:r>
            <a:endParaRPr lang="en-US" sz="4000" b="1" cap="none" spc="0" dirty="0">
              <a:ln w="12700" cmpd="sng">
                <a:solidFill>
                  <a:schemeClr val="accent4"/>
                </a:solidFill>
                <a:prstDash val="solid"/>
              </a:ln>
              <a:solidFill>
                <a:srgbClr val="4C3282"/>
              </a:solidFill>
              <a:effectLst/>
            </a:endParaRPr>
          </a:p>
        </p:txBody>
      </p:sp>
      <p:sp>
        <p:nvSpPr>
          <p:cNvPr id="75" name="Rectangle 74"/>
          <p:cNvSpPr/>
          <p:nvPr/>
        </p:nvSpPr>
        <p:spPr>
          <a:xfrm rot="20211465">
            <a:off x="4168094" y="5820402"/>
            <a:ext cx="1127553" cy="707886"/>
          </a:xfrm>
          <a:prstGeom prst="rect">
            <a:avLst/>
          </a:prstGeom>
          <a:noFill/>
        </p:spPr>
        <p:txBody>
          <a:bodyPr wrap="none" lIns="91440" tIns="45720" rIns="91440" bIns="45720">
            <a:spAutoFit/>
          </a:bodyPr>
          <a:lstStyle/>
          <a:p>
            <a:pPr algn="ctr"/>
            <a:r>
              <a:rPr lang="en-US" sz="4000" b="1" dirty="0">
                <a:ln w="12700" cmpd="sng">
                  <a:solidFill>
                    <a:schemeClr val="accent4"/>
                  </a:solidFill>
                  <a:prstDash val="solid"/>
                </a:ln>
                <a:solidFill>
                  <a:srgbClr val="4C3282"/>
                </a:solidFill>
              </a:rPr>
              <a:t>True</a:t>
            </a:r>
            <a:endParaRPr lang="en-US" sz="4000" b="1" cap="none" spc="0" dirty="0">
              <a:ln w="12700" cmpd="sng">
                <a:solidFill>
                  <a:schemeClr val="accent4"/>
                </a:solidFill>
                <a:prstDash val="solid"/>
              </a:ln>
              <a:solidFill>
                <a:srgbClr val="4C3282"/>
              </a:solidFill>
              <a:effectLst/>
            </a:endParaRPr>
          </a:p>
        </p:txBody>
      </p:sp>
      <p:sp>
        <p:nvSpPr>
          <p:cNvPr id="76" name="Rectangle 75"/>
          <p:cNvSpPr/>
          <p:nvPr/>
        </p:nvSpPr>
        <p:spPr>
          <a:xfrm rot="20211465">
            <a:off x="5133953" y="2059157"/>
            <a:ext cx="1255665" cy="707886"/>
          </a:xfrm>
          <a:prstGeom prst="rect">
            <a:avLst/>
          </a:prstGeom>
          <a:noFill/>
        </p:spPr>
        <p:txBody>
          <a:bodyPr wrap="none" lIns="91440" tIns="45720" rIns="91440" bIns="45720">
            <a:spAutoFit/>
          </a:bodyPr>
          <a:lstStyle/>
          <a:p>
            <a:pPr algn="ctr"/>
            <a:r>
              <a:rPr lang="en-US" sz="4000" b="1" dirty="0">
                <a:ln w="12700" cmpd="sng">
                  <a:solidFill>
                    <a:schemeClr val="accent4"/>
                  </a:solidFill>
                  <a:prstDash val="solid"/>
                </a:ln>
                <a:solidFill>
                  <a:srgbClr val="4C3282"/>
                </a:solidFill>
              </a:rPr>
              <a:t>False</a:t>
            </a:r>
            <a:endParaRPr lang="en-US" sz="4000" b="1" cap="none" spc="0" dirty="0">
              <a:ln w="12700" cmpd="sng">
                <a:solidFill>
                  <a:schemeClr val="accent4"/>
                </a:solidFill>
                <a:prstDash val="solid"/>
              </a:ln>
              <a:solidFill>
                <a:srgbClr val="4C3282"/>
              </a:solidFill>
              <a:effectLst/>
            </a:endParaRPr>
          </a:p>
        </p:txBody>
      </p:sp>
    </p:spTree>
    <p:extLst>
      <p:ext uri="{BB962C8B-B14F-4D97-AF65-F5344CB8AC3E}">
        <p14:creationId xmlns:p14="http://schemas.microsoft.com/office/powerpoint/2010/main" val="2886856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4" grpId="0"/>
      <p:bldP spid="75" grpId="0"/>
      <p:bldP spid="7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Making the Final</a:t>
            </a:r>
          </a:p>
        </p:txBody>
      </p:sp>
      <p:sp>
        <p:nvSpPr>
          <p:cNvPr id="3" name="Content Placeholder 2"/>
          <p:cNvSpPr>
            <a:spLocks noGrp="1"/>
          </p:cNvSpPr>
          <p:nvPr>
            <p:ph idx="1"/>
          </p:nvPr>
        </p:nvSpPr>
        <p:spPr/>
        <p:txBody>
          <a:bodyPr>
            <a:normAutofit/>
          </a:bodyPr>
          <a:lstStyle/>
          <a:p>
            <a:r>
              <a:rPr lang="en-US" b="1" dirty="0"/>
              <a:t>Algorithm</a:t>
            </a:r>
            <a:r>
              <a:rPr lang="en-US" dirty="0"/>
              <a:t>:</a:t>
            </a:r>
            <a:br>
              <a:rPr lang="en-US" dirty="0"/>
            </a:br>
            <a:r>
              <a:rPr lang="en-US" dirty="0"/>
              <a:t>Make the requirements graph.</a:t>
            </a:r>
          </a:p>
          <a:p>
            <a:r>
              <a:rPr lang="en-US" dirty="0"/>
              <a:t>Find the SCCs.</a:t>
            </a:r>
          </a:p>
          <a:p>
            <a:r>
              <a:rPr lang="en-US" dirty="0"/>
              <a:t>If any SCC has including and not including a problem, we can’t make the final.</a:t>
            </a:r>
          </a:p>
          <a:p>
            <a:r>
              <a:rPr lang="en-US" dirty="0"/>
              <a:t>Run topological sort on the graph of SCC. </a:t>
            </a:r>
          </a:p>
          <a:p>
            <a:r>
              <a:rPr lang="en-US" dirty="0"/>
              <a:t>Starting from the end:</a:t>
            </a:r>
          </a:p>
          <a:p>
            <a:pPr lvl="1"/>
            <a:r>
              <a:rPr lang="en-US" dirty="0"/>
              <a:t> if everything in a component is unassigned, set them to true, and set their opposites to false.</a:t>
            </a:r>
          </a:p>
          <a:p>
            <a:r>
              <a:rPr lang="en-US" dirty="0"/>
              <a:t>This works!!</a:t>
            </a:r>
          </a:p>
          <a:p>
            <a:r>
              <a:rPr lang="en-US" dirty="0"/>
              <a:t>How fast is it? </a:t>
            </a:r>
          </a:p>
          <a:p>
            <a:r>
              <a:rPr lang="en-US" dirty="0"/>
              <a:t>O(Q + S). That’s a HUGE improvement.</a:t>
            </a:r>
          </a:p>
        </p:txBody>
      </p:sp>
      <p:sp>
        <p:nvSpPr>
          <p:cNvPr id="4" name="Footer Placeholder 3"/>
          <p:cNvSpPr>
            <a:spLocks noGrp="1"/>
          </p:cNvSpPr>
          <p:nvPr>
            <p:ph type="ftr" sz="quarter" idx="11"/>
          </p:nvPr>
        </p:nvSpPr>
        <p:spPr/>
        <p:txBody>
          <a:bodyPr/>
          <a:lstStyle/>
          <a:p>
            <a:r>
              <a:rPr lang="es-ES"/>
              <a:t>CSE 373 19 Su - Robbie Weber</a:t>
            </a:r>
            <a:endParaRPr lang="en-US"/>
          </a:p>
        </p:txBody>
      </p:sp>
      <p:sp>
        <p:nvSpPr>
          <p:cNvPr id="5" name="Slide Number Placeholder 4"/>
          <p:cNvSpPr>
            <a:spLocks noGrp="1"/>
          </p:cNvSpPr>
          <p:nvPr>
            <p:ph type="sldNum" sz="quarter" idx="12"/>
          </p:nvPr>
        </p:nvSpPr>
        <p:spPr/>
        <p:txBody>
          <a:bodyPr/>
          <a:lstStyle/>
          <a:p>
            <a:fld id="{659665DE-58FC-41F4-AC58-2C90A5E00527}" type="slidenum">
              <a:rPr lang="en-US" smtClean="0"/>
              <a:t>57</a:t>
            </a:fld>
            <a:endParaRPr lang="en-US"/>
          </a:p>
        </p:txBody>
      </p:sp>
    </p:spTree>
    <p:extLst>
      <p:ext uri="{BB962C8B-B14F-4D97-AF65-F5344CB8AC3E}">
        <p14:creationId xmlns:p14="http://schemas.microsoft.com/office/powerpoint/2010/main" val="294028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More Context</a:t>
            </a:r>
          </a:p>
        </p:txBody>
      </p:sp>
      <p:sp>
        <p:nvSpPr>
          <p:cNvPr id="3" name="Content Placeholder 2"/>
          <p:cNvSpPr>
            <a:spLocks noGrp="1"/>
          </p:cNvSpPr>
          <p:nvPr>
            <p:ph idx="1"/>
          </p:nvPr>
        </p:nvSpPr>
        <p:spPr/>
        <p:txBody>
          <a:bodyPr/>
          <a:lstStyle/>
          <a:p>
            <a:r>
              <a:rPr lang="en-US" dirty="0"/>
              <a:t>The Final Making Problem was a type of “Satisfiability” problem.</a:t>
            </a:r>
          </a:p>
          <a:p>
            <a:r>
              <a:rPr lang="en-US" dirty="0"/>
              <a:t>We had a bunch of variables (include/exclude this question), and needed to satisfy everything in a list of requirements. </a:t>
            </a:r>
          </a:p>
          <a:p>
            <a:endParaRPr lang="en-US" dirty="0"/>
          </a:p>
          <a:p>
            <a:endParaRPr lang="en-US" dirty="0"/>
          </a:p>
          <a:p>
            <a:endParaRPr lang="en-US" dirty="0"/>
          </a:p>
          <a:p>
            <a:endParaRPr lang="en-US" dirty="0"/>
          </a:p>
          <a:p>
            <a:endParaRPr lang="en-US" dirty="0"/>
          </a:p>
          <a:p>
            <a:endParaRPr lang="en-US" dirty="0"/>
          </a:p>
          <a:p>
            <a:r>
              <a:rPr lang="en-US" dirty="0"/>
              <a:t>The algorithm we just made for Final Creation works for any 2-SAT problem. </a:t>
            </a:r>
          </a:p>
          <a:p>
            <a:pPr marL="0" indent="0">
              <a:buNone/>
            </a:pPr>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s-ES"/>
              <a:t>CSE 373 19 Su - Robbie Weber</a:t>
            </a:r>
            <a:endParaRPr lang="en-US"/>
          </a:p>
        </p:txBody>
      </p:sp>
      <p:sp>
        <p:nvSpPr>
          <p:cNvPr id="5" name="Slide Number Placeholder 4"/>
          <p:cNvSpPr>
            <a:spLocks noGrp="1"/>
          </p:cNvSpPr>
          <p:nvPr>
            <p:ph type="sldNum" sz="quarter" idx="12"/>
          </p:nvPr>
        </p:nvSpPr>
        <p:spPr/>
        <p:txBody>
          <a:bodyPr/>
          <a:lstStyle/>
          <a:p>
            <a:fld id="{659665DE-58FC-41F4-AC58-2C90A5E00527}" type="slidenum">
              <a:rPr lang="en-US" smtClean="0"/>
              <a:t>58</a:t>
            </a:fld>
            <a:endParaRPr lang="en-US"/>
          </a:p>
        </p:txBody>
      </p:sp>
      <p:grpSp>
        <p:nvGrpSpPr>
          <p:cNvPr id="6" name="Group 5"/>
          <p:cNvGrpSpPr/>
          <p:nvPr/>
        </p:nvGrpSpPr>
        <p:grpSpPr>
          <a:xfrm>
            <a:off x="593658" y="2842761"/>
            <a:ext cx="9534316" cy="2295769"/>
            <a:chOff x="498764" y="4764761"/>
            <a:chExt cx="8072372" cy="2295769"/>
          </a:xfrm>
        </p:grpSpPr>
        <p:sp>
          <p:nvSpPr>
            <p:cNvPr id="7" name="Rectangle 6"/>
            <p:cNvSpPr/>
            <p:nvPr/>
          </p:nvSpPr>
          <p:spPr>
            <a:xfrm>
              <a:off x="498764" y="4764761"/>
              <a:ext cx="8072372" cy="2295769"/>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200" dirty="0"/>
            </a:p>
            <a:p>
              <a:r>
                <a:rPr lang="en-US" sz="2200" b="1" dirty="0"/>
                <a:t>Given</a:t>
              </a:r>
              <a:r>
                <a:rPr lang="en-US" sz="2200" dirty="0"/>
                <a:t>: A set of Boolean variables, and a list of requirements, each of the form: </a:t>
              </a:r>
            </a:p>
            <a:p>
              <a:pPr algn="ctr"/>
              <a:r>
                <a:rPr lang="en-US" sz="2200" dirty="0">
                  <a:latin typeface="Courier New" panose="02070309020205020404" pitchFamily="49" charset="0"/>
                  <a:cs typeface="Courier New" panose="02070309020205020404" pitchFamily="49" charset="0"/>
                </a:rPr>
                <a:t>variable1==[True/False] || variable2==[True/False]</a:t>
              </a:r>
            </a:p>
            <a:p>
              <a:r>
                <a:rPr lang="en-US" sz="2200" b="1" dirty="0"/>
                <a:t>Find</a:t>
              </a:r>
              <a:r>
                <a:rPr lang="en-US" sz="2200" dirty="0"/>
                <a:t>: A setting of variables to “true” and “false” so that </a:t>
              </a:r>
              <a:r>
                <a:rPr lang="en-US" sz="2200" b="1" dirty="0"/>
                <a:t>all</a:t>
              </a:r>
              <a:r>
                <a:rPr lang="en-US" sz="2200" dirty="0"/>
                <a:t> of the requirements evaluate to “true”</a:t>
              </a:r>
            </a:p>
          </p:txBody>
        </p:sp>
        <p:sp>
          <p:nvSpPr>
            <p:cNvPr id="8" name="Rectangle 7"/>
            <p:cNvSpPr/>
            <p:nvPr/>
          </p:nvSpPr>
          <p:spPr>
            <a:xfrm>
              <a:off x="498764" y="4764762"/>
              <a:ext cx="8072372"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t>2-Satisfiability (“2-SAT”)</a:t>
              </a:r>
            </a:p>
          </p:txBody>
        </p:sp>
      </p:grpSp>
    </p:spTree>
    <p:extLst>
      <p:ext uri="{BB962C8B-B14F-4D97-AF65-F5344CB8AC3E}">
        <p14:creationId xmlns:p14="http://schemas.microsoft.com/office/powerpoint/2010/main" val="3256288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1: Ordering Dependencies	</a:t>
            </a:r>
          </a:p>
        </p:txBody>
      </p:sp>
      <p:sp>
        <p:nvSpPr>
          <p:cNvPr id="3" name="Content Placeholder 2"/>
          <p:cNvSpPr>
            <a:spLocks noGrp="1"/>
          </p:cNvSpPr>
          <p:nvPr>
            <p:ph idx="1"/>
          </p:nvPr>
        </p:nvSpPr>
        <p:spPr>
          <a:xfrm>
            <a:off x="575240" y="1463857"/>
            <a:ext cx="11187258" cy="1433133"/>
          </a:xfrm>
        </p:spPr>
        <p:txBody>
          <a:bodyPr/>
          <a:lstStyle/>
          <a:p>
            <a:r>
              <a:rPr lang="en-US" dirty="0"/>
              <a:t>Given a directed graph G, where we have an edge from u to v if u must happen before v.</a:t>
            </a:r>
          </a:p>
          <a:p>
            <a:r>
              <a:rPr lang="en-US" dirty="0"/>
              <a:t>We can only do things one at a time, can we find an order that </a:t>
            </a:r>
            <a:r>
              <a:rPr lang="en-US" b="1" dirty="0"/>
              <a:t>respects dependencies</a:t>
            </a:r>
            <a:r>
              <a:rPr lang="en-US" dirty="0"/>
              <a:t>?</a:t>
            </a:r>
          </a:p>
        </p:txBody>
      </p:sp>
      <p:sp>
        <p:nvSpPr>
          <p:cNvPr id="4" name="Footer Placeholder 3"/>
          <p:cNvSpPr>
            <a:spLocks noGrp="1"/>
          </p:cNvSpPr>
          <p:nvPr>
            <p:ph type="ftr" sz="quarter" idx="11"/>
          </p:nvPr>
        </p:nvSpPr>
        <p:spPr/>
        <p:txBody>
          <a:bodyPr/>
          <a:lstStyle/>
          <a:p>
            <a:r>
              <a:rPr lang="en-US" dirty="0"/>
              <a:t>CSE 373 19 SP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6</a:t>
            </a:fld>
            <a:endParaRPr lang="en-US"/>
          </a:p>
        </p:txBody>
      </p:sp>
      <p:sp>
        <p:nvSpPr>
          <p:cNvPr id="6" name="Rectangle 5"/>
          <p:cNvSpPr/>
          <p:nvPr/>
        </p:nvSpPr>
        <p:spPr>
          <a:xfrm>
            <a:off x="575238" y="2896989"/>
            <a:ext cx="8583275" cy="1785103"/>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200" dirty="0"/>
          </a:p>
          <a:p>
            <a:r>
              <a:rPr lang="en-US" sz="2200" b="1" dirty="0"/>
              <a:t>Given: </a:t>
            </a:r>
            <a:r>
              <a:rPr lang="en-US" sz="2200" dirty="0"/>
              <a:t>a directed graph G</a:t>
            </a:r>
          </a:p>
          <a:p>
            <a:r>
              <a:rPr lang="en-US" sz="2200" b="1" dirty="0"/>
              <a:t>Find: </a:t>
            </a:r>
            <a:r>
              <a:rPr lang="en-US" sz="2200" dirty="0"/>
              <a:t>an ordering of the vertices so all edges go from left to right (all the dependency arrows are satisfied and the vertices can be processed left to right with no problems) . </a:t>
            </a:r>
          </a:p>
        </p:txBody>
      </p:sp>
      <p:sp>
        <p:nvSpPr>
          <p:cNvPr id="7" name="Rectangle 6"/>
          <p:cNvSpPr/>
          <p:nvPr/>
        </p:nvSpPr>
        <p:spPr>
          <a:xfrm>
            <a:off x="575239" y="2896990"/>
            <a:ext cx="8072372"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t>Topological Sort (aka Topological Ordering)</a:t>
            </a:r>
          </a:p>
        </p:txBody>
      </p:sp>
      <p:sp>
        <p:nvSpPr>
          <p:cNvPr id="8" name="Rectangle 7"/>
          <p:cNvSpPr/>
          <p:nvPr/>
        </p:nvSpPr>
        <p:spPr>
          <a:xfrm>
            <a:off x="575238" y="4545893"/>
            <a:ext cx="11041521" cy="1785104"/>
          </a:xfrm>
          <a:prstGeom prst="rect">
            <a:avLst/>
          </a:prstGeom>
        </p:spPr>
        <p:txBody>
          <a:bodyPr wrap="square">
            <a:spAutoFit/>
          </a:bodyPr>
          <a:lstStyle/>
          <a:p>
            <a:r>
              <a:rPr lang="en-US" sz="2200" dirty="0"/>
              <a:t>Uses: </a:t>
            </a:r>
          </a:p>
          <a:p>
            <a:r>
              <a:rPr lang="en-US" sz="2200" dirty="0"/>
              <a:t>Graduating</a:t>
            </a:r>
          </a:p>
          <a:p>
            <a:r>
              <a:rPr lang="en-US" sz="2200" dirty="0"/>
              <a:t>Cooking</a:t>
            </a:r>
          </a:p>
          <a:p>
            <a:r>
              <a:rPr lang="en-US" sz="2200" dirty="0"/>
              <a:t>Organizing TODO-lists</a:t>
            </a:r>
          </a:p>
          <a:p>
            <a:r>
              <a:rPr lang="en-US" sz="2200" dirty="0"/>
              <a:t>Compiling multiple files</a:t>
            </a:r>
          </a:p>
        </p:txBody>
      </p:sp>
    </p:spTree>
    <p:extLst>
      <p:ext uri="{BB962C8B-B14F-4D97-AF65-F5344CB8AC3E}">
        <p14:creationId xmlns:p14="http://schemas.microsoft.com/office/powerpoint/2010/main" val="716478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 we always order a graph?</a:t>
            </a:r>
          </a:p>
        </p:txBody>
      </p:sp>
      <p:sp>
        <p:nvSpPr>
          <p:cNvPr id="4" name="Footer Placeholder 3"/>
          <p:cNvSpPr>
            <a:spLocks noGrp="1"/>
          </p:cNvSpPr>
          <p:nvPr>
            <p:ph type="ftr" sz="quarter" idx="11"/>
          </p:nvPr>
        </p:nvSpPr>
        <p:spPr/>
        <p:txBody>
          <a:bodyPr/>
          <a:lstStyle/>
          <a:p>
            <a:r>
              <a:rPr lang="en-US" dirty="0"/>
              <a:t>CSE 373 19 </a:t>
            </a:r>
            <a:r>
              <a:rPr lang="en-US" dirty="0" err="1"/>
              <a:t>wi</a:t>
            </a:r>
            <a:r>
              <a:rPr lang="en-US" dirty="0"/>
              <a:t>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7</a:t>
            </a:fld>
            <a:endParaRPr lang="en-US"/>
          </a:p>
        </p:txBody>
      </p:sp>
      <p:sp>
        <p:nvSpPr>
          <p:cNvPr id="6" name="TextBox 5"/>
          <p:cNvSpPr txBox="1"/>
          <p:nvPr/>
        </p:nvSpPr>
        <p:spPr>
          <a:xfrm>
            <a:off x="498764" y="5449099"/>
            <a:ext cx="11443854" cy="430887"/>
          </a:xfrm>
          <a:prstGeom prst="rect">
            <a:avLst/>
          </a:prstGeom>
          <a:noFill/>
        </p:spPr>
        <p:txBody>
          <a:bodyPr wrap="square" rtlCol="0">
            <a:spAutoFit/>
          </a:bodyPr>
          <a:lstStyle/>
          <a:p>
            <a:r>
              <a:rPr lang="en-US" sz="2200" dirty="0"/>
              <a:t>A graph has a topological ordering </a:t>
            </a:r>
            <a:r>
              <a:rPr lang="en-US" sz="2200" b="1" dirty="0"/>
              <a:t>if and only if</a:t>
            </a:r>
            <a:r>
              <a:rPr lang="en-US" sz="2200" dirty="0"/>
              <a:t> it is a DAG.</a:t>
            </a:r>
          </a:p>
        </p:txBody>
      </p:sp>
      <p:sp>
        <p:nvSpPr>
          <p:cNvPr id="7" name="Rectangle 6"/>
          <p:cNvSpPr/>
          <p:nvPr/>
        </p:nvSpPr>
        <p:spPr>
          <a:xfrm>
            <a:off x="498764" y="4255313"/>
            <a:ext cx="8072372" cy="904301"/>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200" dirty="0"/>
          </a:p>
          <a:p>
            <a:r>
              <a:rPr lang="en-US" sz="2200" dirty="0"/>
              <a:t>A directed graph without any cycles.</a:t>
            </a:r>
          </a:p>
        </p:txBody>
      </p:sp>
      <p:sp>
        <p:nvSpPr>
          <p:cNvPr id="8" name="Rectangle 7"/>
          <p:cNvSpPr/>
          <p:nvPr/>
        </p:nvSpPr>
        <p:spPr>
          <a:xfrm>
            <a:off x="498764" y="4255313"/>
            <a:ext cx="8072372"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t>Directed Acyclic Graph (DAG)</a:t>
            </a:r>
          </a:p>
        </p:txBody>
      </p:sp>
      <p:sp>
        <p:nvSpPr>
          <p:cNvPr id="9" name="Oval 8"/>
          <p:cNvSpPr/>
          <p:nvPr/>
        </p:nvSpPr>
        <p:spPr>
          <a:xfrm>
            <a:off x="5006611" y="2294040"/>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10" name="Oval 9"/>
          <p:cNvSpPr/>
          <p:nvPr/>
        </p:nvSpPr>
        <p:spPr>
          <a:xfrm>
            <a:off x="4288524" y="3081168"/>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11" name="Oval 10"/>
          <p:cNvSpPr/>
          <p:nvPr/>
        </p:nvSpPr>
        <p:spPr>
          <a:xfrm>
            <a:off x="5651862" y="3081168"/>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cxnSp>
        <p:nvCxnSpPr>
          <p:cNvPr id="13" name="Straight Arrow Connector 12"/>
          <p:cNvCxnSpPr>
            <a:stCxn id="10" idx="7"/>
            <a:endCxn id="9" idx="3"/>
          </p:cNvCxnSpPr>
          <p:nvPr/>
        </p:nvCxnSpPr>
        <p:spPr>
          <a:xfrm flipV="1">
            <a:off x="4709199" y="2705733"/>
            <a:ext cx="369588" cy="44607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9" idx="5"/>
            <a:endCxn id="11" idx="0"/>
          </p:cNvCxnSpPr>
          <p:nvPr/>
        </p:nvCxnSpPr>
        <p:spPr>
          <a:xfrm>
            <a:off x="5427286" y="2705733"/>
            <a:ext cx="471002" cy="37543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1" idx="2"/>
            <a:endCxn id="10" idx="6"/>
          </p:cNvCxnSpPr>
          <p:nvPr/>
        </p:nvCxnSpPr>
        <p:spPr>
          <a:xfrm flipH="1">
            <a:off x="4781375" y="3322332"/>
            <a:ext cx="870487"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31520" y="1277943"/>
            <a:ext cx="10711543" cy="430887"/>
          </a:xfrm>
          <a:prstGeom prst="rect">
            <a:avLst/>
          </a:prstGeom>
          <a:noFill/>
        </p:spPr>
        <p:txBody>
          <a:bodyPr wrap="square" rtlCol="0">
            <a:spAutoFit/>
          </a:bodyPr>
          <a:lstStyle/>
          <a:p>
            <a:r>
              <a:rPr lang="en-US" sz="2200" dirty="0"/>
              <a:t>Can you topologically order this graph?</a:t>
            </a:r>
          </a:p>
        </p:txBody>
      </p:sp>
      <p:sp>
        <p:nvSpPr>
          <p:cNvPr id="3" name="TextBox 2">
            <a:extLst>
              <a:ext uri="{FF2B5EF4-FFF2-40B4-BE49-F238E27FC236}">
                <a16:creationId xmlns:a16="http://schemas.microsoft.com/office/drawing/2014/main" id="{8BA5FBDC-F60B-1443-A7C5-510E0B9A91FB}"/>
              </a:ext>
            </a:extLst>
          </p:cNvPr>
          <p:cNvSpPr txBox="1"/>
          <p:nvPr/>
        </p:nvSpPr>
        <p:spPr>
          <a:xfrm>
            <a:off x="2980136" y="2406588"/>
            <a:ext cx="1816138" cy="369332"/>
          </a:xfrm>
          <a:prstGeom prst="rect">
            <a:avLst/>
          </a:prstGeom>
          <a:noFill/>
        </p:spPr>
        <p:txBody>
          <a:bodyPr wrap="none" rtlCol="0">
            <a:spAutoFit/>
          </a:bodyPr>
          <a:lstStyle/>
          <a:p>
            <a:r>
              <a:rPr lang="en-US" dirty="0">
                <a:solidFill>
                  <a:srgbClr val="FF0000"/>
                </a:solidFill>
              </a:rPr>
              <a:t>Where do I start?</a:t>
            </a:r>
          </a:p>
        </p:txBody>
      </p:sp>
      <p:sp>
        <p:nvSpPr>
          <p:cNvPr id="19" name="TextBox 18">
            <a:extLst>
              <a:ext uri="{FF2B5EF4-FFF2-40B4-BE49-F238E27FC236}">
                <a16:creationId xmlns:a16="http://schemas.microsoft.com/office/drawing/2014/main" id="{9EC78C3A-E700-4943-95D6-88865C7A6A18}"/>
              </a:ext>
            </a:extLst>
          </p:cNvPr>
          <p:cNvSpPr txBox="1"/>
          <p:nvPr/>
        </p:nvSpPr>
        <p:spPr>
          <a:xfrm>
            <a:off x="5499462" y="1319735"/>
            <a:ext cx="455574" cy="369332"/>
          </a:xfrm>
          <a:prstGeom prst="rect">
            <a:avLst/>
          </a:prstGeom>
          <a:noFill/>
        </p:spPr>
        <p:txBody>
          <a:bodyPr wrap="none" rtlCol="0">
            <a:spAutoFit/>
          </a:bodyPr>
          <a:lstStyle/>
          <a:p>
            <a:r>
              <a:rPr lang="en-US" dirty="0">
                <a:solidFill>
                  <a:srgbClr val="FF0000"/>
                </a:solidFill>
              </a:rPr>
              <a:t>No</a:t>
            </a:r>
          </a:p>
        </p:txBody>
      </p:sp>
    </p:spTree>
    <p:extLst>
      <p:ext uri="{BB962C8B-B14F-4D97-AF65-F5344CB8AC3E}">
        <p14:creationId xmlns:p14="http://schemas.microsoft.com/office/powerpoint/2010/main" val="2482128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3"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239" y="263276"/>
            <a:ext cx="11187259" cy="1014667"/>
          </a:xfrm>
        </p:spPr>
        <p:txBody>
          <a:bodyPr/>
          <a:lstStyle/>
          <a:p>
            <a:r>
              <a:rPr lang="en-US" dirty="0"/>
              <a:t>Ordering a DAG</a:t>
            </a:r>
          </a:p>
        </p:txBody>
      </p:sp>
      <p:sp>
        <p:nvSpPr>
          <p:cNvPr id="3" name="Content Placeholder 2"/>
          <p:cNvSpPr>
            <a:spLocks noGrp="1"/>
          </p:cNvSpPr>
          <p:nvPr>
            <p:ph idx="1"/>
          </p:nvPr>
        </p:nvSpPr>
        <p:spPr>
          <a:xfrm>
            <a:off x="575240" y="1463857"/>
            <a:ext cx="11187258" cy="508634"/>
          </a:xfrm>
        </p:spPr>
        <p:txBody>
          <a:bodyPr/>
          <a:lstStyle/>
          <a:p>
            <a:r>
              <a:rPr lang="en-US" dirty="0"/>
              <a:t>Does this graph have a topological ordering? If so find one.</a:t>
            </a:r>
          </a:p>
        </p:txBody>
      </p:sp>
      <p:sp>
        <p:nvSpPr>
          <p:cNvPr id="4" name="Footer Placeholder 3"/>
          <p:cNvSpPr>
            <a:spLocks noGrp="1"/>
          </p:cNvSpPr>
          <p:nvPr>
            <p:ph type="ftr" sz="quarter" idx="11"/>
          </p:nvPr>
        </p:nvSpPr>
        <p:spPr/>
        <p:txBody>
          <a:bodyPr/>
          <a:lstStyle/>
          <a:p>
            <a:r>
              <a:rPr lang="en-US" dirty="0"/>
              <a:t>CSE 373 19 </a:t>
            </a:r>
            <a:r>
              <a:rPr lang="en-US" dirty="0" err="1"/>
              <a:t>wi</a:t>
            </a:r>
            <a:r>
              <a:rPr lang="en-US" dirty="0"/>
              <a:t>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8</a:t>
            </a:fld>
            <a:endParaRPr lang="en-US"/>
          </a:p>
        </p:txBody>
      </p:sp>
      <p:sp>
        <p:nvSpPr>
          <p:cNvPr id="6" name="Oval 5"/>
          <p:cNvSpPr/>
          <p:nvPr/>
        </p:nvSpPr>
        <p:spPr>
          <a:xfrm>
            <a:off x="2825114" y="2294039"/>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7" name="Oval 6"/>
          <p:cNvSpPr/>
          <p:nvPr/>
        </p:nvSpPr>
        <p:spPr>
          <a:xfrm>
            <a:off x="4176710" y="3394571"/>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8" name="Oval 7"/>
          <p:cNvSpPr/>
          <p:nvPr/>
        </p:nvSpPr>
        <p:spPr>
          <a:xfrm>
            <a:off x="4153171" y="2298028"/>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sp>
        <p:nvSpPr>
          <p:cNvPr id="9" name="Oval 8"/>
          <p:cNvSpPr/>
          <p:nvPr/>
        </p:nvSpPr>
        <p:spPr>
          <a:xfrm>
            <a:off x="5715301" y="3394571"/>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10" name="Oval 9"/>
          <p:cNvSpPr/>
          <p:nvPr/>
        </p:nvSpPr>
        <p:spPr>
          <a:xfrm>
            <a:off x="5676017" y="2288017"/>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cxnSp>
        <p:nvCxnSpPr>
          <p:cNvPr id="12" name="Straight Arrow Connector 11"/>
          <p:cNvCxnSpPr>
            <a:cxnSpLocks/>
            <a:stCxn id="6" idx="5"/>
            <a:endCxn id="7" idx="1"/>
          </p:cNvCxnSpPr>
          <p:nvPr/>
        </p:nvCxnSpPr>
        <p:spPr>
          <a:xfrm>
            <a:off x="3245789" y="2705732"/>
            <a:ext cx="1003097" cy="75947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a:stCxn id="6" idx="6"/>
            <a:endCxn id="8" idx="2"/>
          </p:cNvCxnSpPr>
          <p:nvPr/>
        </p:nvCxnSpPr>
        <p:spPr>
          <a:xfrm>
            <a:off x="3317965" y="2535203"/>
            <a:ext cx="835206" cy="3989"/>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cxnSpLocks/>
            <a:stCxn id="8" idx="4"/>
            <a:endCxn id="7" idx="0"/>
          </p:cNvCxnSpPr>
          <p:nvPr/>
        </p:nvCxnSpPr>
        <p:spPr>
          <a:xfrm>
            <a:off x="4399597" y="2780356"/>
            <a:ext cx="23539" cy="61421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cxnSpLocks/>
            <a:stCxn id="8" idx="6"/>
            <a:endCxn id="10" idx="2"/>
          </p:cNvCxnSpPr>
          <p:nvPr/>
        </p:nvCxnSpPr>
        <p:spPr>
          <a:xfrm flipV="1">
            <a:off x="4646022" y="2529181"/>
            <a:ext cx="1029995" cy="1001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cxnSpLocks/>
            <a:stCxn id="8" idx="5"/>
            <a:endCxn id="9" idx="1"/>
          </p:cNvCxnSpPr>
          <p:nvPr/>
        </p:nvCxnSpPr>
        <p:spPr>
          <a:xfrm>
            <a:off x="4573846" y="2709721"/>
            <a:ext cx="1213631" cy="7554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73826" y="5359752"/>
            <a:ext cx="11790084" cy="769441"/>
          </a:xfrm>
          <a:prstGeom prst="rect">
            <a:avLst/>
          </a:prstGeom>
          <a:noFill/>
        </p:spPr>
        <p:txBody>
          <a:bodyPr wrap="square" rtlCol="0">
            <a:spAutoFit/>
          </a:bodyPr>
          <a:lstStyle/>
          <a:p>
            <a:r>
              <a:rPr lang="en-US" sz="2200" dirty="0"/>
              <a:t>If a vertex doesn’t have any edges going into it, we can add it to the ordering.</a:t>
            </a:r>
          </a:p>
          <a:p>
            <a:r>
              <a:rPr lang="en-US" sz="2200" dirty="0"/>
              <a:t>More generally, if the only incoming edges are from vertices already in the ordering, it’s safe to add. </a:t>
            </a:r>
          </a:p>
        </p:txBody>
      </p:sp>
      <p:sp>
        <p:nvSpPr>
          <p:cNvPr id="11" name="TextBox 10">
            <a:extLst>
              <a:ext uri="{FF2B5EF4-FFF2-40B4-BE49-F238E27FC236}">
                <a16:creationId xmlns:a16="http://schemas.microsoft.com/office/drawing/2014/main" id="{987DCA5C-EE34-834D-B7CA-8D31B5248A6B}"/>
              </a:ext>
            </a:extLst>
          </p:cNvPr>
          <p:cNvSpPr txBox="1"/>
          <p:nvPr/>
        </p:nvSpPr>
        <p:spPr>
          <a:xfrm>
            <a:off x="2917205" y="1986595"/>
            <a:ext cx="301686" cy="369332"/>
          </a:xfrm>
          <a:prstGeom prst="rect">
            <a:avLst/>
          </a:prstGeom>
          <a:noFill/>
        </p:spPr>
        <p:txBody>
          <a:bodyPr wrap="none" rtlCol="0">
            <a:spAutoFit/>
          </a:bodyPr>
          <a:lstStyle/>
          <a:p>
            <a:r>
              <a:rPr lang="en-US" dirty="0">
                <a:solidFill>
                  <a:srgbClr val="FF0000"/>
                </a:solidFill>
              </a:rPr>
              <a:t>0</a:t>
            </a:r>
          </a:p>
        </p:txBody>
      </p:sp>
      <p:sp>
        <p:nvSpPr>
          <p:cNvPr id="36" name="TextBox 35">
            <a:extLst>
              <a:ext uri="{FF2B5EF4-FFF2-40B4-BE49-F238E27FC236}">
                <a16:creationId xmlns:a16="http://schemas.microsoft.com/office/drawing/2014/main" id="{1C33D774-3427-D546-9166-14497F5DECFF}"/>
              </a:ext>
            </a:extLst>
          </p:cNvPr>
          <p:cNvSpPr txBox="1"/>
          <p:nvPr/>
        </p:nvSpPr>
        <p:spPr>
          <a:xfrm>
            <a:off x="4260523" y="1985194"/>
            <a:ext cx="301686" cy="369332"/>
          </a:xfrm>
          <a:prstGeom prst="rect">
            <a:avLst/>
          </a:prstGeom>
          <a:noFill/>
        </p:spPr>
        <p:txBody>
          <a:bodyPr wrap="none" rtlCol="0">
            <a:spAutoFit/>
          </a:bodyPr>
          <a:lstStyle/>
          <a:p>
            <a:r>
              <a:rPr lang="en-US" dirty="0">
                <a:solidFill>
                  <a:srgbClr val="FF0000"/>
                </a:solidFill>
              </a:rPr>
              <a:t>1</a:t>
            </a:r>
          </a:p>
        </p:txBody>
      </p:sp>
      <p:sp>
        <p:nvSpPr>
          <p:cNvPr id="37" name="TextBox 36">
            <a:extLst>
              <a:ext uri="{FF2B5EF4-FFF2-40B4-BE49-F238E27FC236}">
                <a16:creationId xmlns:a16="http://schemas.microsoft.com/office/drawing/2014/main" id="{E1E6A4BD-4518-EE48-8B44-C9810B0357B3}"/>
              </a:ext>
            </a:extLst>
          </p:cNvPr>
          <p:cNvSpPr txBox="1"/>
          <p:nvPr/>
        </p:nvSpPr>
        <p:spPr>
          <a:xfrm>
            <a:off x="4272292" y="3837379"/>
            <a:ext cx="301686" cy="369332"/>
          </a:xfrm>
          <a:prstGeom prst="rect">
            <a:avLst/>
          </a:prstGeom>
          <a:noFill/>
        </p:spPr>
        <p:txBody>
          <a:bodyPr wrap="none" rtlCol="0">
            <a:spAutoFit/>
          </a:bodyPr>
          <a:lstStyle/>
          <a:p>
            <a:r>
              <a:rPr lang="en-US" dirty="0">
                <a:solidFill>
                  <a:srgbClr val="FF0000"/>
                </a:solidFill>
              </a:rPr>
              <a:t>2</a:t>
            </a:r>
          </a:p>
        </p:txBody>
      </p:sp>
      <p:sp>
        <p:nvSpPr>
          <p:cNvPr id="38" name="TextBox 37">
            <a:extLst>
              <a:ext uri="{FF2B5EF4-FFF2-40B4-BE49-F238E27FC236}">
                <a16:creationId xmlns:a16="http://schemas.microsoft.com/office/drawing/2014/main" id="{85F3ACD1-9A85-9C40-8296-D61C8BE984EC}"/>
              </a:ext>
            </a:extLst>
          </p:cNvPr>
          <p:cNvSpPr txBox="1"/>
          <p:nvPr/>
        </p:nvSpPr>
        <p:spPr>
          <a:xfrm>
            <a:off x="5759830" y="1995792"/>
            <a:ext cx="301686" cy="369332"/>
          </a:xfrm>
          <a:prstGeom prst="rect">
            <a:avLst/>
          </a:prstGeom>
          <a:noFill/>
        </p:spPr>
        <p:txBody>
          <a:bodyPr wrap="none" rtlCol="0">
            <a:spAutoFit/>
          </a:bodyPr>
          <a:lstStyle/>
          <a:p>
            <a:r>
              <a:rPr lang="en-US" dirty="0">
                <a:solidFill>
                  <a:srgbClr val="FF0000"/>
                </a:solidFill>
              </a:rPr>
              <a:t>1</a:t>
            </a:r>
          </a:p>
        </p:txBody>
      </p:sp>
      <p:sp>
        <p:nvSpPr>
          <p:cNvPr id="39" name="TextBox 38">
            <a:extLst>
              <a:ext uri="{FF2B5EF4-FFF2-40B4-BE49-F238E27FC236}">
                <a16:creationId xmlns:a16="http://schemas.microsoft.com/office/drawing/2014/main" id="{EABACC65-2C23-E74B-8719-7036C0E2542E}"/>
              </a:ext>
            </a:extLst>
          </p:cNvPr>
          <p:cNvSpPr txBox="1"/>
          <p:nvPr/>
        </p:nvSpPr>
        <p:spPr>
          <a:xfrm>
            <a:off x="5787477" y="3823093"/>
            <a:ext cx="301686" cy="369332"/>
          </a:xfrm>
          <a:prstGeom prst="rect">
            <a:avLst/>
          </a:prstGeom>
          <a:noFill/>
        </p:spPr>
        <p:txBody>
          <a:bodyPr wrap="none" rtlCol="0">
            <a:spAutoFit/>
          </a:bodyPr>
          <a:lstStyle/>
          <a:p>
            <a:r>
              <a:rPr lang="en-US" dirty="0">
                <a:solidFill>
                  <a:srgbClr val="FF0000"/>
                </a:solidFill>
              </a:rPr>
              <a:t>1</a:t>
            </a:r>
          </a:p>
        </p:txBody>
      </p:sp>
      <p:sp>
        <p:nvSpPr>
          <p:cNvPr id="45" name="TextBox 44">
            <a:extLst>
              <a:ext uri="{FF2B5EF4-FFF2-40B4-BE49-F238E27FC236}">
                <a16:creationId xmlns:a16="http://schemas.microsoft.com/office/drawing/2014/main" id="{C71E714E-5F1F-4643-B26D-D836161448D9}"/>
              </a:ext>
            </a:extLst>
          </p:cNvPr>
          <p:cNvSpPr txBox="1"/>
          <p:nvPr/>
        </p:nvSpPr>
        <p:spPr>
          <a:xfrm>
            <a:off x="4153171" y="4692758"/>
            <a:ext cx="324128" cy="369332"/>
          </a:xfrm>
          <a:prstGeom prst="rect">
            <a:avLst/>
          </a:prstGeom>
          <a:noFill/>
        </p:spPr>
        <p:txBody>
          <a:bodyPr wrap="none" rtlCol="0">
            <a:spAutoFit/>
          </a:bodyPr>
          <a:lstStyle/>
          <a:p>
            <a:r>
              <a:rPr lang="en-US" b="1" dirty="0">
                <a:solidFill>
                  <a:srgbClr val="4C3282"/>
                </a:solidFill>
              </a:rPr>
              <a:t>A</a:t>
            </a:r>
          </a:p>
        </p:txBody>
      </p:sp>
      <p:sp>
        <p:nvSpPr>
          <p:cNvPr id="46" name="TextBox 45">
            <a:extLst>
              <a:ext uri="{FF2B5EF4-FFF2-40B4-BE49-F238E27FC236}">
                <a16:creationId xmlns:a16="http://schemas.microsoft.com/office/drawing/2014/main" id="{08E9BDB9-4512-7D40-AF78-A1AADEABC560}"/>
              </a:ext>
            </a:extLst>
          </p:cNvPr>
          <p:cNvSpPr txBox="1"/>
          <p:nvPr/>
        </p:nvSpPr>
        <p:spPr>
          <a:xfrm>
            <a:off x="4470887" y="4692758"/>
            <a:ext cx="317716" cy="369332"/>
          </a:xfrm>
          <a:prstGeom prst="rect">
            <a:avLst/>
          </a:prstGeom>
          <a:noFill/>
        </p:spPr>
        <p:txBody>
          <a:bodyPr wrap="none" rtlCol="0">
            <a:spAutoFit/>
          </a:bodyPr>
          <a:lstStyle/>
          <a:p>
            <a:r>
              <a:rPr lang="en-US" b="1" dirty="0">
                <a:solidFill>
                  <a:srgbClr val="4C3282"/>
                </a:solidFill>
              </a:rPr>
              <a:t>C</a:t>
            </a:r>
          </a:p>
        </p:txBody>
      </p:sp>
      <p:sp>
        <p:nvSpPr>
          <p:cNvPr id="47" name="TextBox 46">
            <a:extLst>
              <a:ext uri="{FF2B5EF4-FFF2-40B4-BE49-F238E27FC236}">
                <a16:creationId xmlns:a16="http://schemas.microsoft.com/office/drawing/2014/main" id="{4C6EAEAD-35F0-3440-86A9-A35637537459}"/>
              </a:ext>
            </a:extLst>
          </p:cNvPr>
          <p:cNvSpPr txBox="1"/>
          <p:nvPr/>
        </p:nvSpPr>
        <p:spPr>
          <a:xfrm>
            <a:off x="4807687" y="4692758"/>
            <a:ext cx="314510" cy="369332"/>
          </a:xfrm>
          <a:prstGeom prst="rect">
            <a:avLst/>
          </a:prstGeom>
          <a:noFill/>
        </p:spPr>
        <p:txBody>
          <a:bodyPr wrap="none" rtlCol="0">
            <a:spAutoFit/>
          </a:bodyPr>
          <a:lstStyle/>
          <a:p>
            <a:r>
              <a:rPr lang="en-US" b="1" dirty="0">
                <a:solidFill>
                  <a:srgbClr val="4C3282"/>
                </a:solidFill>
              </a:rPr>
              <a:t>B</a:t>
            </a:r>
          </a:p>
        </p:txBody>
      </p:sp>
      <p:sp>
        <p:nvSpPr>
          <p:cNvPr id="48" name="TextBox 47">
            <a:extLst>
              <a:ext uri="{FF2B5EF4-FFF2-40B4-BE49-F238E27FC236}">
                <a16:creationId xmlns:a16="http://schemas.microsoft.com/office/drawing/2014/main" id="{BAEC75D5-ECB7-574A-9D37-7C1C8C83A23B}"/>
              </a:ext>
            </a:extLst>
          </p:cNvPr>
          <p:cNvSpPr txBox="1"/>
          <p:nvPr/>
        </p:nvSpPr>
        <p:spPr>
          <a:xfrm>
            <a:off x="5144487" y="4692758"/>
            <a:ext cx="330540" cy="369332"/>
          </a:xfrm>
          <a:prstGeom prst="rect">
            <a:avLst/>
          </a:prstGeom>
          <a:noFill/>
        </p:spPr>
        <p:txBody>
          <a:bodyPr wrap="none" rtlCol="0">
            <a:spAutoFit/>
          </a:bodyPr>
          <a:lstStyle/>
          <a:p>
            <a:r>
              <a:rPr lang="en-US" b="1" dirty="0">
                <a:solidFill>
                  <a:srgbClr val="4C3282"/>
                </a:solidFill>
              </a:rPr>
              <a:t>D</a:t>
            </a:r>
          </a:p>
        </p:txBody>
      </p:sp>
      <p:sp>
        <p:nvSpPr>
          <p:cNvPr id="49" name="TextBox 48">
            <a:extLst>
              <a:ext uri="{FF2B5EF4-FFF2-40B4-BE49-F238E27FC236}">
                <a16:creationId xmlns:a16="http://schemas.microsoft.com/office/drawing/2014/main" id="{6B51AA33-9ECC-E141-9EE5-7D4E7E08FF13}"/>
              </a:ext>
            </a:extLst>
          </p:cNvPr>
          <p:cNvSpPr txBox="1"/>
          <p:nvPr/>
        </p:nvSpPr>
        <p:spPr>
          <a:xfrm>
            <a:off x="5462203" y="4692758"/>
            <a:ext cx="296876" cy="369332"/>
          </a:xfrm>
          <a:prstGeom prst="rect">
            <a:avLst/>
          </a:prstGeom>
          <a:noFill/>
        </p:spPr>
        <p:txBody>
          <a:bodyPr wrap="none" rtlCol="0">
            <a:spAutoFit/>
          </a:bodyPr>
          <a:lstStyle/>
          <a:p>
            <a:r>
              <a:rPr lang="en-US" b="1" dirty="0">
                <a:solidFill>
                  <a:srgbClr val="4C3282"/>
                </a:solidFill>
              </a:rPr>
              <a:t>E</a:t>
            </a:r>
          </a:p>
        </p:txBody>
      </p:sp>
      <p:sp>
        <p:nvSpPr>
          <p:cNvPr id="50" name="TextBox 49">
            <a:extLst>
              <a:ext uri="{FF2B5EF4-FFF2-40B4-BE49-F238E27FC236}">
                <a16:creationId xmlns:a16="http://schemas.microsoft.com/office/drawing/2014/main" id="{1D5AD17C-03F3-1E49-86C0-97053AFC2C47}"/>
              </a:ext>
            </a:extLst>
          </p:cNvPr>
          <p:cNvSpPr txBox="1"/>
          <p:nvPr/>
        </p:nvSpPr>
        <p:spPr>
          <a:xfrm>
            <a:off x="4248753" y="1905094"/>
            <a:ext cx="301686" cy="369332"/>
          </a:xfrm>
          <a:prstGeom prst="rect">
            <a:avLst/>
          </a:prstGeom>
          <a:solidFill>
            <a:schemeClr val="bg1"/>
          </a:solidFill>
        </p:spPr>
        <p:txBody>
          <a:bodyPr wrap="none" rtlCol="0">
            <a:spAutoFit/>
          </a:bodyPr>
          <a:lstStyle/>
          <a:p>
            <a:r>
              <a:rPr lang="en-US" dirty="0">
                <a:solidFill>
                  <a:srgbClr val="FF0000"/>
                </a:solidFill>
              </a:rPr>
              <a:t>0</a:t>
            </a:r>
          </a:p>
        </p:txBody>
      </p:sp>
      <p:sp>
        <p:nvSpPr>
          <p:cNvPr id="51" name="TextBox 50">
            <a:extLst>
              <a:ext uri="{FF2B5EF4-FFF2-40B4-BE49-F238E27FC236}">
                <a16:creationId xmlns:a16="http://schemas.microsoft.com/office/drawing/2014/main" id="{BCB5F003-0ADF-5343-8B65-C224A87ADF35}"/>
              </a:ext>
            </a:extLst>
          </p:cNvPr>
          <p:cNvSpPr txBox="1"/>
          <p:nvPr/>
        </p:nvSpPr>
        <p:spPr>
          <a:xfrm>
            <a:off x="4280706" y="3897799"/>
            <a:ext cx="301686" cy="369332"/>
          </a:xfrm>
          <a:prstGeom prst="rect">
            <a:avLst/>
          </a:prstGeom>
          <a:solidFill>
            <a:schemeClr val="bg1"/>
          </a:solidFill>
        </p:spPr>
        <p:txBody>
          <a:bodyPr wrap="none" rtlCol="0">
            <a:spAutoFit/>
          </a:bodyPr>
          <a:lstStyle/>
          <a:p>
            <a:r>
              <a:rPr lang="en-US" dirty="0">
                <a:solidFill>
                  <a:srgbClr val="FF0000"/>
                </a:solidFill>
              </a:rPr>
              <a:t>1</a:t>
            </a:r>
          </a:p>
        </p:txBody>
      </p:sp>
      <p:sp>
        <p:nvSpPr>
          <p:cNvPr id="52" name="TextBox 51">
            <a:extLst>
              <a:ext uri="{FF2B5EF4-FFF2-40B4-BE49-F238E27FC236}">
                <a16:creationId xmlns:a16="http://schemas.microsoft.com/office/drawing/2014/main" id="{1DEC774C-D040-0D4C-BAC8-52A0EB9CFD91}"/>
              </a:ext>
            </a:extLst>
          </p:cNvPr>
          <p:cNvSpPr txBox="1"/>
          <p:nvPr/>
        </p:nvSpPr>
        <p:spPr>
          <a:xfrm>
            <a:off x="4248753" y="3911858"/>
            <a:ext cx="301686" cy="369332"/>
          </a:xfrm>
          <a:prstGeom prst="rect">
            <a:avLst/>
          </a:prstGeom>
          <a:solidFill>
            <a:schemeClr val="bg1"/>
          </a:solidFill>
        </p:spPr>
        <p:txBody>
          <a:bodyPr wrap="none" rtlCol="0">
            <a:spAutoFit/>
          </a:bodyPr>
          <a:lstStyle/>
          <a:p>
            <a:r>
              <a:rPr lang="en-US" dirty="0">
                <a:solidFill>
                  <a:srgbClr val="FF0000"/>
                </a:solidFill>
              </a:rPr>
              <a:t>0</a:t>
            </a:r>
          </a:p>
        </p:txBody>
      </p:sp>
      <p:sp>
        <p:nvSpPr>
          <p:cNvPr id="53" name="TextBox 52">
            <a:extLst>
              <a:ext uri="{FF2B5EF4-FFF2-40B4-BE49-F238E27FC236}">
                <a16:creationId xmlns:a16="http://schemas.microsoft.com/office/drawing/2014/main" id="{77D744F2-BD6A-F942-A563-472D5D04E2BF}"/>
              </a:ext>
            </a:extLst>
          </p:cNvPr>
          <p:cNvSpPr txBox="1"/>
          <p:nvPr/>
        </p:nvSpPr>
        <p:spPr>
          <a:xfrm>
            <a:off x="5771599" y="1876324"/>
            <a:ext cx="301686" cy="369332"/>
          </a:xfrm>
          <a:prstGeom prst="rect">
            <a:avLst/>
          </a:prstGeom>
          <a:solidFill>
            <a:schemeClr val="bg1"/>
          </a:solidFill>
        </p:spPr>
        <p:txBody>
          <a:bodyPr wrap="none" rtlCol="0">
            <a:spAutoFit/>
          </a:bodyPr>
          <a:lstStyle/>
          <a:p>
            <a:r>
              <a:rPr lang="en-US" dirty="0">
                <a:solidFill>
                  <a:srgbClr val="FF0000"/>
                </a:solidFill>
              </a:rPr>
              <a:t>0</a:t>
            </a:r>
          </a:p>
        </p:txBody>
      </p:sp>
      <p:sp>
        <p:nvSpPr>
          <p:cNvPr id="54" name="TextBox 53">
            <a:extLst>
              <a:ext uri="{FF2B5EF4-FFF2-40B4-BE49-F238E27FC236}">
                <a16:creationId xmlns:a16="http://schemas.microsoft.com/office/drawing/2014/main" id="{0B096A3B-17EC-CE4D-9F4D-2107923159AC}"/>
              </a:ext>
            </a:extLst>
          </p:cNvPr>
          <p:cNvSpPr txBox="1"/>
          <p:nvPr/>
        </p:nvSpPr>
        <p:spPr>
          <a:xfrm>
            <a:off x="5810883" y="3883394"/>
            <a:ext cx="301686" cy="369332"/>
          </a:xfrm>
          <a:prstGeom prst="rect">
            <a:avLst/>
          </a:prstGeom>
          <a:solidFill>
            <a:schemeClr val="bg1"/>
          </a:solidFill>
        </p:spPr>
        <p:txBody>
          <a:bodyPr wrap="none" rtlCol="0">
            <a:spAutoFit/>
          </a:bodyPr>
          <a:lstStyle/>
          <a:p>
            <a:r>
              <a:rPr lang="en-US" dirty="0">
                <a:solidFill>
                  <a:srgbClr val="FF0000"/>
                </a:solidFill>
              </a:rPr>
              <a:t>0</a:t>
            </a:r>
          </a:p>
        </p:txBody>
      </p:sp>
    </p:spTree>
    <p:extLst>
      <p:ext uri="{BB962C8B-B14F-4D97-AF65-F5344CB8AC3E}">
        <p14:creationId xmlns:p14="http://schemas.microsoft.com/office/powerpoint/2010/main" val="1885936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fade">
                                      <p:cBhvr>
                                        <p:cTn id="14" dur="500"/>
                                        <p:tgtEl>
                                          <p:spTgt spid="3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500"/>
                                        <p:tgtEl>
                                          <p:spTgt spid="3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fade">
                                      <p:cBhvr>
                                        <p:cTn id="28" dur="500"/>
                                        <p:tgtEl>
                                          <p:spTgt spid="4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11"/>
                                        </p:tgtEl>
                                      </p:cBhvr>
                                    </p:animEffect>
                                    <p:set>
                                      <p:cBhvr>
                                        <p:cTn id="33" dur="1" fill="hold">
                                          <p:stCondLst>
                                            <p:cond delay="499"/>
                                          </p:stCondLst>
                                        </p:cTn>
                                        <p:tgtEl>
                                          <p:spTgt spid="11"/>
                                        </p:tgtEl>
                                        <p:attrNameLst>
                                          <p:attrName>style.visibility</p:attrName>
                                        </p:attrNameLst>
                                      </p:cBhvr>
                                      <p:to>
                                        <p:strVal val="hidden"/>
                                      </p:to>
                                    </p:set>
                                  </p:childTnLst>
                                </p:cTn>
                              </p:par>
                              <p:par>
                                <p:cTn id="34" presetID="10" presetClass="exit" presetSubtype="0" fill="hold" grpId="0" nodeType="withEffect">
                                  <p:stCondLst>
                                    <p:cond delay="0"/>
                                  </p:stCondLst>
                                  <p:childTnLst>
                                    <p:animEffect transition="out" filter="fade">
                                      <p:cBhvr>
                                        <p:cTn id="35" dur="500"/>
                                        <p:tgtEl>
                                          <p:spTgt spid="6"/>
                                        </p:tgtEl>
                                      </p:cBhvr>
                                    </p:animEffect>
                                    <p:set>
                                      <p:cBhvr>
                                        <p:cTn id="36" dur="1" fill="hold">
                                          <p:stCondLst>
                                            <p:cond delay="499"/>
                                          </p:stCondLst>
                                        </p:cTn>
                                        <p:tgtEl>
                                          <p:spTgt spid="6"/>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14"/>
                                        </p:tgtEl>
                                      </p:cBhvr>
                                    </p:animEffect>
                                    <p:set>
                                      <p:cBhvr>
                                        <p:cTn id="39" dur="1" fill="hold">
                                          <p:stCondLst>
                                            <p:cond delay="499"/>
                                          </p:stCondLst>
                                        </p:cTn>
                                        <p:tgtEl>
                                          <p:spTgt spid="14"/>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12"/>
                                        </p:tgtEl>
                                      </p:cBhvr>
                                    </p:animEffect>
                                    <p:set>
                                      <p:cBhvr>
                                        <p:cTn id="42" dur="1" fill="hold">
                                          <p:stCondLst>
                                            <p:cond delay="499"/>
                                          </p:stCondLst>
                                        </p:cTn>
                                        <p:tgtEl>
                                          <p:spTgt spid="12"/>
                                        </p:tgtEl>
                                        <p:attrNameLst>
                                          <p:attrName>style.visibility</p:attrName>
                                        </p:attrNameLst>
                                      </p:cBhvr>
                                      <p:to>
                                        <p:strVal val="hidden"/>
                                      </p:to>
                                    </p:set>
                                  </p:childTnLst>
                                </p:cTn>
                              </p:par>
                              <p:par>
                                <p:cTn id="43" presetID="10" presetClass="entr" presetSubtype="0" fill="hold" grpId="0" nodeType="with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500"/>
                                        <p:tgtEl>
                                          <p:spTgt spid="5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fade">
                                      <p:cBhvr>
                                        <p:cTn id="48" dur="500"/>
                                        <p:tgtEl>
                                          <p:spTgt spid="5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500"/>
                                        <p:tgtEl>
                                          <p:spTgt spid="46"/>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grpId="0" nodeType="clickEffect">
                                  <p:stCondLst>
                                    <p:cond delay="0"/>
                                  </p:stCondLst>
                                  <p:childTnLst>
                                    <p:animEffect transition="out" filter="fade">
                                      <p:cBhvr>
                                        <p:cTn id="57" dur="500"/>
                                        <p:tgtEl>
                                          <p:spTgt spid="8"/>
                                        </p:tgtEl>
                                      </p:cBhvr>
                                    </p:animEffect>
                                    <p:set>
                                      <p:cBhvr>
                                        <p:cTn id="58" dur="1" fill="hold">
                                          <p:stCondLst>
                                            <p:cond delay="499"/>
                                          </p:stCondLst>
                                        </p:cTn>
                                        <p:tgtEl>
                                          <p:spTgt spid="8"/>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36"/>
                                        </p:tgtEl>
                                      </p:cBhvr>
                                    </p:animEffect>
                                    <p:set>
                                      <p:cBhvr>
                                        <p:cTn id="61" dur="1" fill="hold">
                                          <p:stCondLst>
                                            <p:cond delay="499"/>
                                          </p:stCondLst>
                                        </p:cTn>
                                        <p:tgtEl>
                                          <p:spTgt spid="36"/>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50"/>
                                        </p:tgtEl>
                                      </p:cBhvr>
                                    </p:animEffect>
                                    <p:set>
                                      <p:cBhvr>
                                        <p:cTn id="64" dur="1" fill="hold">
                                          <p:stCondLst>
                                            <p:cond delay="499"/>
                                          </p:stCondLst>
                                        </p:cTn>
                                        <p:tgtEl>
                                          <p:spTgt spid="50"/>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19"/>
                                        </p:tgtEl>
                                      </p:cBhvr>
                                    </p:animEffect>
                                    <p:set>
                                      <p:cBhvr>
                                        <p:cTn id="67" dur="1" fill="hold">
                                          <p:stCondLst>
                                            <p:cond delay="499"/>
                                          </p:stCondLst>
                                        </p:cTn>
                                        <p:tgtEl>
                                          <p:spTgt spid="19"/>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23"/>
                                        </p:tgtEl>
                                      </p:cBhvr>
                                    </p:animEffect>
                                    <p:set>
                                      <p:cBhvr>
                                        <p:cTn id="70" dur="1" fill="hold">
                                          <p:stCondLst>
                                            <p:cond delay="499"/>
                                          </p:stCondLst>
                                        </p:cTn>
                                        <p:tgtEl>
                                          <p:spTgt spid="23"/>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17"/>
                                        </p:tgtEl>
                                      </p:cBhvr>
                                    </p:animEffect>
                                    <p:set>
                                      <p:cBhvr>
                                        <p:cTn id="73" dur="1" fill="hold">
                                          <p:stCondLst>
                                            <p:cond delay="499"/>
                                          </p:stCondLst>
                                        </p:cTn>
                                        <p:tgtEl>
                                          <p:spTgt spid="17"/>
                                        </p:tgtEl>
                                        <p:attrNameLst>
                                          <p:attrName>style.visibility</p:attrName>
                                        </p:attrNameLst>
                                      </p:cBhvr>
                                      <p:to>
                                        <p:strVal val="hidden"/>
                                      </p:to>
                                    </p:set>
                                  </p:childTnLst>
                                </p:cTn>
                              </p:par>
                              <p:par>
                                <p:cTn id="74" presetID="10" presetClass="entr" presetSubtype="0" fill="hold" grpId="0" nodeType="with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fade">
                                      <p:cBhvr>
                                        <p:cTn id="76" dur="500"/>
                                        <p:tgtEl>
                                          <p:spTgt spid="52"/>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fade">
                                      <p:cBhvr>
                                        <p:cTn id="79" dur="500"/>
                                        <p:tgtEl>
                                          <p:spTgt spid="53"/>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500"/>
                                        <p:tgtEl>
                                          <p:spTgt spid="54"/>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47"/>
                                        </p:tgtEl>
                                        <p:attrNameLst>
                                          <p:attrName>style.visibility</p:attrName>
                                        </p:attrNameLst>
                                      </p:cBhvr>
                                      <p:to>
                                        <p:strVal val="visible"/>
                                      </p:to>
                                    </p:set>
                                    <p:animEffect transition="in" filter="fade">
                                      <p:cBhvr>
                                        <p:cTn id="87" dur="500"/>
                                        <p:tgtEl>
                                          <p:spTgt spid="47"/>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grpId="0" nodeType="clickEffect">
                                  <p:stCondLst>
                                    <p:cond delay="0"/>
                                  </p:stCondLst>
                                  <p:childTnLst>
                                    <p:animEffect transition="out" filter="fade">
                                      <p:cBhvr>
                                        <p:cTn id="91" dur="500"/>
                                        <p:tgtEl>
                                          <p:spTgt spid="7"/>
                                        </p:tgtEl>
                                      </p:cBhvr>
                                    </p:animEffect>
                                    <p:set>
                                      <p:cBhvr>
                                        <p:cTn id="92" dur="1" fill="hold">
                                          <p:stCondLst>
                                            <p:cond delay="499"/>
                                          </p:stCondLst>
                                        </p:cTn>
                                        <p:tgtEl>
                                          <p:spTgt spid="7"/>
                                        </p:tgtEl>
                                        <p:attrNameLst>
                                          <p:attrName>style.visibility</p:attrName>
                                        </p:attrNameLst>
                                      </p:cBhvr>
                                      <p:to>
                                        <p:strVal val="hidden"/>
                                      </p:to>
                                    </p:set>
                                  </p:childTnLst>
                                </p:cTn>
                              </p:par>
                              <p:par>
                                <p:cTn id="93" presetID="10" presetClass="exit" presetSubtype="0" fill="hold" grpId="1" nodeType="withEffect">
                                  <p:stCondLst>
                                    <p:cond delay="0"/>
                                  </p:stCondLst>
                                  <p:childTnLst>
                                    <p:animEffect transition="out" filter="fade">
                                      <p:cBhvr>
                                        <p:cTn id="94" dur="500"/>
                                        <p:tgtEl>
                                          <p:spTgt spid="37"/>
                                        </p:tgtEl>
                                      </p:cBhvr>
                                    </p:animEffect>
                                    <p:set>
                                      <p:cBhvr>
                                        <p:cTn id="95" dur="1" fill="hold">
                                          <p:stCondLst>
                                            <p:cond delay="499"/>
                                          </p:stCondLst>
                                        </p:cTn>
                                        <p:tgtEl>
                                          <p:spTgt spid="37"/>
                                        </p:tgtEl>
                                        <p:attrNameLst>
                                          <p:attrName>style.visibility</p:attrName>
                                        </p:attrNameLst>
                                      </p:cBhvr>
                                      <p:to>
                                        <p:strVal val="hidden"/>
                                      </p:to>
                                    </p:set>
                                  </p:childTnLst>
                                </p:cTn>
                              </p:par>
                              <p:par>
                                <p:cTn id="96" presetID="10" presetClass="exit" presetSubtype="0" fill="hold" grpId="1" nodeType="withEffect">
                                  <p:stCondLst>
                                    <p:cond delay="0"/>
                                  </p:stCondLst>
                                  <p:childTnLst>
                                    <p:animEffect transition="out" filter="fade">
                                      <p:cBhvr>
                                        <p:cTn id="97" dur="500"/>
                                        <p:tgtEl>
                                          <p:spTgt spid="51"/>
                                        </p:tgtEl>
                                      </p:cBhvr>
                                    </p:animEffect>
                                    <p:set>
                                      <p:cBhvr>
                                        <p:cTn id="98" dur="1" fill="hold">
                                          <p:stCondLst>
                                            <p:cond delay="499"/>
                                          </p:stCondLst>
                                        </p:cTn>
                                        <p:tgtEl>
                                          <p:spTgt spid="51"/>
                                        </p:tgtEl>
                                        <p:attrNameLst>
                                          <p:attrName>style.visibility</p:attrName>
                                        </p:attrNameLst>
                                      </p:cBhvr>
                                      <p:to>
                                        <p:strVal val="hidden"/>
                                      </p:to>
                                    </p:set>
                                  </p:childTnLst>
                                </p:cTn>
                              </p:par>
                              <p:par>
                                <p:cTn id="99" presetID="10" presetClass="exit" presetSubtype="0" fill="hold" grpId="1" nodeType="withEffect">
                                  <p:stCondLst>
                                    <p:cond delay="0"/>
                                  </p:stCondLst>
                                  <p:childTnLst>
                                    <p:animEffect transition="out" filter="fade">
                                      <p:cBhvr>
                                        <p:cTn id="100" dur="500"/>
                                        <p:tgtEl>
                                          <p:spTgt spid="52"/>
                                        </p:tgtEl>
                                      </p:cBhvr>
                                    </p:animEffect>
                                    <p:set>
                                      <p:cBhvr>
                                        <p:cTn id="101" dur="1" fill="hold">
                                          <p:stCondLst>
                                            <p:cond delay="499"/>
                                          </p:stCondLst>
                                        </p:cTn>
                                        <p:tgtEl>
                                          <p:spTgt spid="52"/>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fade">
                                      <p:cBhvr>
                                        <p:cTn id="106" dur="500"/>
                                        <p:tgtEl>
                                          <p:spTgt spid="48"/>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xit" presetSubtype="0" fill="hold" grpId="0" nodeType="clickEffect">
                                  <p:stCondLst>
                                    <p:cond delay="0"/>
                                  </p:stCondLst>
                                  <p:childTnLst>
                                    <p:animEffect transition="out" filter="fade">
                                      <p:cBhvr>
                                        <p:cTn id="110" dur="500"/>
                                        <p:tgtEl>
                                          <p:spTgt spid="10"/>
                                        </p:tgtEl>
                                      </p:cBhvr>
                                    </p:animEffect>
                                    <p:set>
                                      <p:cBhvr>
                                        <p:cTn id="111" dur="1" fill="hold">
                                          <p:stCondLst>
                                            <p:cond delay="499"/>
                                          </p:stCondLst>
                                        </p:cTn>
                                        <p:tgtEl>
                                          <p:spTgt spid="10"/>
                                        </p:tgtEl>
                                        <p:attrNameLst>
                                          <p:attrName>style.visibility</p:attrName>
                                        </p:attrNameLst>
                                      </p:cBhvr>
                                      <p:to>
                                        <p:strVal val="hidden"/>
                                      </p:to>
                                    </p:set>
                                  </p:childTnLst>
                                </p:cTn>
                              </p:par>
                              <p:par>
                                <p:cTn id="112" presetID="10" presetClass="exit" presetSubtype="0" fill="hold" grpId="1" nodeType="withEffect">
                                  <p:stCondLst>
                                    <p:cond delay="0"/>
                                  </p:stCondLst>
                                  <p:childTnLst>
                                    <p:animEffect transition="out" filter="fade">
                                      <p:cBhvr>
                                        <p:cTn id="113" dur="500"/>
                                        <p:tgtEl>
                                          <p:spTgt spid="38"/>
                                        </p:tgtEl>
                                      </p:cBhvr>
                                    </p:animEffect>
                                    <p:set>
                                      <p:cBhvr>
                                        <p:cTn id="114" dur="1" fill="hold">
                                          <p:stCondLst>
                                            <p:cond delay="499"/>
                                          </p:stCondLst>
                                        </p:cTn>
                                        <p:tgtEl>
                                          <p:spTgt spid="38"/>
                                        </p:tgtEl>
                                        <p:attrNameLst>
                                          <p:attrName>style.visibility</p:attrName>
                                        </p:attrNameLst>
                                      </p:cBhvr>
                                      <p:to>
                                        <p:strVal val="hidden"/>
                                      </p:to>
                                    </p:set>
                                  </p:childTnLst>
                                </p:cTn>
                              </p:par>
                              <p:par>
                                <p:cTn id="115" presetID="10" presetClass="exit" presetSubtype="0" fill="hold" grpId="1" nodeType="withEffect">
                                  <p:stCondLst>
                                    <p:cond delay="0"/>
                                  </p:stCondLst>
                                  <p:childTnLst>
                                    <p:animEffect transition="out" filter="fade">
                                      <p:cBhvr>
                                        <p:cTn id="116" dur="500"/>
                                        <p:tgtEl>
                                          <p:spTgt spid="53"/>
                                        </p:tgtEl>
                                      </p:cBhvr>
                                    </p:animEffect>
                                    <p:set>
                                      <p:cBhvr>
                                        <p:cTn id="117" dur="1" fill="hold">
                                          <p:stCondLst>
                                            <p:cond delay="499"/>
                                          </p:stCondLst>
                                        </p:cTn>
                                        <p:tgtEl>
                                          <p:spTgt spid="53"/>
                                        </p:tgtEl>
                                        <p:attrNameLst>
                                          <p:attrName>style.visibility</p:attrName>
                                        </p:attrNameLst>
                                      </p:cBhvr>
                                      <p:to>
                                        <p:strVal val="hidden"/>
                                      </p:to>
                                    </p:se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fade">
                                      <p:cBhvr>
                                        <p:cTn id="122" dur="500"/>
                                        <p:tgtEl>
                                          <p:spTgt spid="49"/>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xit" presetSubtype="0" fill="hold" grpId="0" nodeType="clickEffect">
                                  <p:stCondLst>
                                    <p:cond delay="0"/>
                                  </p:stCondLst>
                                  <p:childTnLst>
                                    <p:animEffect transition="out" filter="fade">
                                      <p:cBhvr>
                                        <p:cTn id="126" dur="500"/>
                                        <p:tgtEl>
                                          <p:spTgt spid="9"/>
                                        </p:tgtEl>
                                      </p:cBhvr>
                                    </p:animEffect>
                                    <p:set>
                                      <p:cBhvr>
                                        <p:cTn id="127" dur="1" fill="hold">
                                          <p:stCondLst>
                                            <p:cond delay="499"/>
                                          </p:stCondLst>
                                        </p:cTn>
                                        <p:tgtEl>
                                          <p:spTgt spid="9"/>
                                        </p:tgtEl>
                                        <p:attrNameLst>
                                          <p:attrName>style.visibility</p:attrName>
                                        </p:attrNameLst>
                                      </p:cBhvr>
                                      <p:to>
                                        <p:strVal val="hidden"/>
                                      </p:to>
                                    </p:set>
                                  </p:childTnLst>
                                </p:cTn>
                              </p:par>
                              <p:par>
                                <p:cTn id="128" presetID="10" presetClass="exit" presetSubtype="0" fill="hold" grpId="1" nodeType="withEffect">
                                  <p:stCondLst>
                                    <p:cond delay="0"/>
                                  </p:stCondLst>
                                  <p:childTnLst>
                                    <p:animEffect transition="out" filter="fade">
                                      <p:cBhvr>
                                        <p:cTn id="129" dur="500"/>
                                        <p:tgtEl>
                                          <p:spTgt spid="39"/>
                                        </p:tgtEl>
                                      </p:cBhvr>
                                    </p:animEffect>
                                    <p:set>
                                      <p:cBhvr>
                                        <p:cTn id="130" dur="1" fill="hold">
                                          <p:stCondLst>
                                            <p:cond delay="499"/>
                                          </p:stCondLst>
                                        </p:cTn>
                                        <p:tgtEl>
                                          <p:spTgt spid="39"/>
                                        </p:tgtEl>
                                        <p:attrNameLst>
                                          <p:attrName>style.visibility</p:attrName>
                                        </p:attrNameLst>
                                      </p:cBhvr>
                                      <p:to>
                                        <p:strVal val="hidden"/>
                                      </p:to>
                                    </p:set>
                                  </p:childTnLst>
                                </p:cTn>
                              </p:par>
                              <p:par>
                                <p:cTn id="131" presetID="10" presetClass="exit" presetSubtype="0" fill="hold" grpId="1" nodeType="withEffect">
                                  <p:stCondLst>
                                    <p:cond delay="0"/>
                                  </p:stCondLst>
                                  <p:childTnLst>
                                    <p:animEffect transition="out" filter="fade">
                                      <p:cBhvr>
                                        <p:cTn id="132" dur="500"/>
                                        <p:tgtEl>
                                          <p:spTgt spid="54"/>
                                        </p:tgtEl>
                                      </p:cBhvr>
                                    </p:animEffect>
                                    <p:set>
                                      <p:cBhvr>
                                        <p:cTn id="133" dur="1" fill="hold">
                                          <p:stCondLst>
                                            <p:cond delay="499"/>
                                          </p:stCondLst>
                                        </p:cTn>
                                        <p:tgtEl>
                                          <p:spTgt spid="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25" grpId="0"/>
      <p:bldP spid="11" grpId="0"/>
      <p:bldP spid="11" grpId="1"/>
      <p:bldP spid="36" grpId="0"/>
      <p:bldP spid="36" grpId="1"/>
      <p:bldP spid="37" grpId="0"/>
      <p:bldP spid="37" grpId="1"/>
      <p:bldP spid="38" grpId="0"/>
      <p:bldP spid="38" grpId="1"/>
      <p:bldP spid="39" grpId="0"/>
      <p:bldP spid="39" grpId="1"/>
      <p:bldP spid="45" grpId="0"/>
      <p:bldP spid="46" grpId="0"/>
      <p:bldP spid="47" grpId="0"/>
      <p:bldP spid="48" grpId="0"/>
      <p:bldP spid="49" grpId="0"/>
      <p:bldP spid="50" grpId="0" animBg="1"/>
      <p:bldP spid="50" grpId="1" animBg="1"/>
      <p:bldP spid="51" grpId="0" animBg="1"/>
      <p:bldP spid="51" grpId="1" animBg="1"/>
      <p:bldP spid="52" grpId="0" animBg="1"/>
      <p:bldP spid="52" grpId="1" animBg="1"/>
      <p:bldP spid="53" grpId="0" animBg="1"/>
      <p:bldP spid="53" grpId="1" animBg="1"/>
      <p:bldP spid="54" grpId="0" animBg="1"/>
      <p:bldP spid="54"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We Find a Topological Ordering?</a:t>
            </a:r>
          </a:p>
        </p:txBody>
      </p:sp>
      <p:sp>
        <p:nvSpPr>
          <p:cNvPr id="4" name="Footer Placeholder 3"/>
          <p:cNvSpPr>
            <a:spLocks noGrp="1"/>
          </p:cNvSpPr>
          <p:nvPr>
            <p:ph type="ftr" sz="quarter" idx="11"/>
          </p:nvPr>
        </p:nvSpPr>
        <p:spPr/>
        <p:txBody>
          <a:bodyPr/>
          <a:lstStyle/>
          <a:p>
            <a:r>
              <a:rPr lang="en-US" dirty="0"/>
              <a:t>CSE 373 19 </a:t>
            </a:r>
            <a:r>
              <a:rPr lang="en-US" dirty="0" err="1"/>
              <a:t>wi</a:t>
            </a:r>
            <a:r>
              <a:rPr lang="en-US" dirty="0"/>
              <a:t>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9</a:t>
            </a:fld>
            <a:endParaRPr lang="en-US"/>
          </a:p>
        </p:txBody>
      </p:sp>
      <p:sp>
        <p:nvSpPr>
          <p:cNvPr id="6" name="TextBox 5"/>
          <p:cNvSpPr txBox="1"/>
          <p:nvPr/>
        </p:nvSpPr>
        <p:spPr>
          <a:xfrm>
            <a:off x="1874821" y="1467754"/>
            <a:ext cx="7680960" cy="5488682"/>
          </a:xfrm>
          <a:prstGeom prst="rect">
            <a:avLst/>
          </a:prstGeom>
          <a:noFill/>
        </p:spPr>
        <p:txBody>
          <a:bodyPr wrap="square" rtlCol="0">
            <a:spAutoFit/>
          </a:bodyPr>
          <a:lstStyle/>
          <a:p>
            <a:pPr>
              <a:spcBef>
                <a:spcPts val="200"/>
              </a:spcBef>
            </a:pPr>
            <a:r>
              <a:rPr lang="en-US" dirty="0" err="1">
                <a:latin typeface="Courier New" panose="02070309020205020404" pitchFamily="49" charset="0"/>
                <a:cs typeface="Courier New" panose="02070309020205020404" pitchFamily="49" charset="0"/>
              </a:rPr>
              <a:t>TopologicalSort</a:t>
            </a:r>
            <a:r>
              <a:rPr lang="en-US" dirty="0">
                <a:latin typeface="Courier New" panose="02070309020205020404" pitchFamily="49" charset="0"/>
                <a:cs typeface="Courier New" panose="02070309020205020404" pitchFamily="49" charset="0"/>
              </a:rPr>
              <a:t>(Graph G, Vertex source) </a:t>
            </a:r>
          </a:p>
          <a:p>
            <a:pPr>
              <a:spcBef>
                <a:spcPts val="200"/>
              </a:spcBef>
            </a:pPr>
            <a:r>
              <a:rPr lang="en-US" dirty="0">
                <a:latin typeface="Courier New" panose="02070309020205020404" pitchFamily="49" charset="0"/>
                <a:cs typeface="Courier New" panose="02070309020205020404" pitchFamily="49" charset="0"/>
              </a:rPr>
              <a:t>   count how many incoming edges each vertex has</a:t>
            </a:r>
          </a:p>
          <a:p>
            <a:pPr>
              <a:spcBef>
                <a:spcPts val="200"/>
              </a:spcBef>
            </a:pPr>
            <a:r>
              <a:rPr lang="en-US" dirty="0">
                <a:latin typeface="Courier New" panose="02070309020205020404" pitchFamily="49" charset="0"/>
                <a:cs typeface="Courier New" panose="02070309020205020404" pitchFamily="49" charset="0"/>
              </a:rPr>
              <a:t>	Collection </a:t>
            </a:r>
            <a:r>
              <a:rPr lang="en-US" dirty="0" err="1">
                <a:latin typeface="Courier New" panose="02070309020205020404" pitchFamily="49" charset="0"/>
                <a:cs typeface="Courier New" panose="02070309020205020404" pitchFamily="49" charset="0"/>
              </a:rPr>
              <a:t>toProcess</a:t>
            </a:r>
            <a:r>
              <a:rPr lang="en-US" dirty="0">
                <a:latin typeface="Courier New" panose="02070309020205020404" pitchFamily="49" charset="0"/>
                <a:cs typeface="Courier New" panose="02070309020205020404" pitchFamily="49" charset="0"/>
              </a:rPr>
              <a:t> = new Collection()</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foreach</a:t>
            </a:r>
            <a:r>
              <a:rPr lang="en-US" dirty="0">
                <a:latin typeface="Courier New" panose="02070309020205020404" pitchFamily="49" charset="0"/>
                <a:cs typeface="Courier New" panose="02070309020205020404" pitchFamily="49" charset="0"/>
              </a:rPr>
              <a:t>(Vertex v in G){</a:t>
            </a:r>
          </a:p>
          <a:p>
            <a:pPr>
              <a:spcBef>
                <a:spcPts val="200"/>
              </a:spcBef>
            </a:pPr>
            <a:r>
              <a:rPr lang="en-US" dirty="0">
                <a:latin typeface="Courier New" panose="02070309020205020404" pitchFamily="49" charset="0"/>
                <a:cs typeface="Courier New" panose="02070309020205020404" pitchFamily="49" charset="0"/>
              </a:rPr>
              <a:t>		if(</a:t>
            </a:r>
            <a:r>
              <a:rPr lang="en-US" dirty="0" err="1">
                <a:latin typeface="Courier New" panose="02070309020205020404" pitchFamily="49" charset="0"/>
                <a:cs typeface="Courier New" panose="02070309020205020404" pitchFamily="49" charset="0"/>
              </a:rPr>
              <a:t>v.edgesRemaining</a:t>
            </a:r>
            <a:r>
              <a:rPr lang="en-US" dirty="0">
                <a:latin typeface="Courier New" panose="02070309020205020404" pitchFamily="49" charset="0"/>
                <a:cs typeface="Courier New" panose="02070309020205020404" pitchFamily="49" charset="0"/>
              </a:rPr>
              <a:t> == 0)</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toProcess.insert</a:t>
            </a:r>
            <a:r>
              <a:rPr lang="en-US" dirty="0">
                <a:latin typeface="Courier New" panose="02070309020205020404" pitchFamily="49" charset="0"/>
                <a:cs typeface="Courier New" panose="02070309020205020404" pitchFamily="49" charset="0"/>
              </a:rPr>
              <a:t>(v)</a:t>
            </a:r>
          </a:p>
          <a:p>
            <a:pPr>
              <a:spcBef>
                <a:spcPts val="200"/>
              </a:spcBef>
            </a:pPr>
            <a:r>
              <a:rPr lang="en-US" dirty="0">
                <a:latin typeface="Courier New" panose="02070309020205020404" pitchFamily="49" charset="0"/>
                <a:cs typeface="Courier New" panose="02070309020205020404" pitchFamily="49" charset="0"/>
              </a:rPr>
              <a:t>   }</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topOrder</a:t>
            </a:r>
            <a:r>
              <a:rPr lang="en-US" dirty="0">
                <a:latin typeface="Courier New" panose="02070309020205020404" pitchFamily="49" charset="0"/>
                <a:cs typeface="Courier New" panose="02070309020205020404" pitchFamily="49" charset="0"/>
              </a:rPr>
              <a:t> = new List() 	</a:t>
            </a:r>
          </a:p>
          <a:p>
            <a:pPr>
              <a:spcBef>
                <a:spcPts val="200"/>
              </a:spcBef>
            </a:pPr>
            <a:r>
              <a:rPr lang="en-US" dirty="0">
                <a:latin typeface="Courier New" panose="02070309020205020404" pitchFamily="49" charset="0"/>
                <a:cs typeface="Courier New" panose="02070309020205020404" pitchFamily="49" charset="0"/>
              </a:rPr>
              <a:t>	while(</a:t>
            </a:r>
            <a:r>
              <a:rPr lang="en-US" dirty="0" err="1">
                <a:latin typeface="Courier New" panose="02070309020205020404" pitchFamily="49" charset="0"/>
                <a:cs typeface="Courier New" panose="02070309020205020404" pitchFamily="49" charset="0"/>
              </a:rPr>
              <a:t>toProcess</a:t>
            </a:r>
            <a:r>
              <a:rPr lang="en-US" dirty="0">
                <a:latin typeface="Courier New" panose="02070309020205020404" pitchFamily="49" charset="0"/>
                <a:cs typeface="Courier New" panose="02070309020205020404" pitchFamily="49" charset="0"/>
              </a:rPr>
              <a:t> is not empty){</a:t>
            </a:r>
          </a:p>
          <a:p>
            <a:pPr>
              <a:spcBef>
                <a:spcPts val="200"/>
              </a:spcBef>
            </a:pPr>
            <a:r>
              <a:rPr lang="en-US" dirty="0">
                <a:latin typeface="Courier New" panose="02070309020205020404" pitchFamily="49" charset="0"/>
                <a:cs typeface="Courier New" panose="02070309020205020404" pitchFamily="49" charset="0"/>
              </a:rPr>
              <a:t>   		u = </a:t>
            </a:r>
            <a:r>
              <a:rPr lang="en-US" dirty="0" err="1">
                <a:latin typeface="Courier New" panose="02070309020205020404" pitchFamily="49" charset="0"/>
                <a:cs typeface="Courier New" panose="02070309020205020404" pitchFamily="49" charset="0"/>
              </a:rPr>
              <a:t>toProcess.remove</a:t>
            </a:r>
            <a:r>
              <a:rPr lang="en-US" dirty="0">
                <a:latin typeface="Courier New" panose="02070309020205020404" pitchFamily="49" charset="0"/>
                <a:cs typeface="Courier New" panose="02070309020205020404" pitchFamily="49" charset="0"/>
              </a:rPr>
              <a:t>()</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topOrder.insert</a:t>
            </a:r>
            <a:r>
              <a:rPr lang="en-US" dirty="0">
                <a:latin typeface="Courier New" panose="02070309020205020404" pitchFamily="49" charset="0"/>
                <a:cs typeface="Courier New" panose="02070309020205020404" pitchFamily="49" charset="0"/>
              </a:rPr>
              <a:t>(u)</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foreach</a:t>
            </a:r>
            <a:r>
              <a:rPr lang="en-US" dirty="0">
                <a:latin typeface="Courier New" panose="02070309020205020404" pitchFamily="49" charset="0"/>
                <a:cs typeface="Courier New" panose="02070309020205020404" pitchFamily="49" charset="0"/>
              </a:rPr>
              <a:t>(edge (</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 leaving u){</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v.edgesRemaining</a:t>
            </a:r>
            <a:r>
              <a:rPr lang="en-US" dirty="0">
                <a:latin typeface="Courier New" panose="02070309020205020404" pitchFamily="49" charset="0"/>
                <a:cs typeface="Courier New" panose="02070309020205020404" pitchFamily="49" charset="0"/>
              </a:rPr>
              <a:t>--</a:t>
            </a:r>
          </a:p>
          <a:p>
            <a:pPr>
              <a:spcBef>
                <a:spcPts val="200"/>
              </a:spcBef>
            </a:pPr>
            <a:r>
              <a:rPr lang="en-US" dirty="0">
                <a:latin typeface="Courier New" panose="02070309020205020404" pitchFamily="49" charset="0"/>
                <a:cs typeface="Courier New" panose="02070309020205020404" pitchFamily="49" charset="0"/>
              </a:rPr>
              <a:t>			if(</a:t>
            </a:r>
            <a:r>
              <a:rPr lang="en-US" dirty="0" err="1">
                <a:latin typeface="Courier New" panose="02070309020205020404" pitchFamily="49" charset="0"/>
                <a:cs typeface="Courier New" panose="02070309020205020404" pitchFamily="49" charset="0"/>
              </a:rPr>
              <a:t>v.edgesRemaining</a:t>
            </a:r>
            <a:r>
              <a:rPr lang="en-US" dirty="0">
                <a:latin typeface="Courier New" panose="02070309020205020404" pitchFamily="49" charset="0"/>
                <a:cs typeface="Courier New" panose="02070309020205020404" pitchFamily="49" charset="0"/>
              </a:rPr>
              <a:t> == 0)</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toProcess.insert</a:t>
            </a:r>
            <a:r>
              <a:rPr lang="en-US" dirty="0">
                <a:latin typeface="Courier New" panose="02070309020205020404" pitchFamily="49" charset="0"/>
                <a:cs typeface="Courier New" panose="02070309020205020404" pitchFamily="49" charset="0"/>
              </a:rPr>
              <a:t>(v)</a:t>
            </a:r>
          </a:p>
          <a:p>
            <a:pPr>
              <a:spcBef>
                <a:spcPts val="200"/>
              </a:spcBef>
            </a:pPr>
            <a:r>
              <a:rPr lang="en-US" dirty="0">
                <a:latin typeface="Courier New" panose="02070309020205020404" pitchFamily="49" charset="0"/>
                <a:cs typeface="Courier New" panose="02070309020205020404" pitchFamily="49" charset="0"/>
              </a:rPr>
              <a:t>		}</a:t>
            </a:r>
          </a:p>
          <a:p>
            <a:pPr>
              <a:spcBef>
                <a:spcPts val="200"/>
              </a:spcBef>
            </a:pPr>
            <a:r>
              <a:rPr lang="en-US" dirty="0">
                <a:latin typeface="Courier New" panose="02070309020205020404" pitchFamily="49" charset="0"/>
                <a:cs typeface="Courier New" panose="02070309020205020404" pitchFamily="49" charset="0"/>
              </a:rPr>
              <a:t>	}</a:t>
            </a:r>
            <a:endParaRPr lang="en-US" dirty="0"/>
          </a:p>
          <a:p>
            <a:endParaRPr lang="en-US" dirty="0"/>
          </a:p>
        </p:txBody>
      </p:sp>
      <p:sp>
        <p:nvSpPr>
          <p:cNvPr id="3" name="TextBox 2">
            <a:extLst>
              <a:ext uri="{FF2B5EF4-FFF2-40B4-BE49-F238E27FC236}">
                <a16:creationId xmlns:a16="http://schemas.microsoft.com/office/drawing/2014/main" id="{E6981F25-16FD-A349-A8D0-4D42D8A522AD}"/>
              </a:ext>
            </a:extLst>
          </p:cNvPr>
          <p:cNvSpPr txBox="1"/>
          <p:nvPr/>
        </p:nvSpPr>
        <p:spPr>
          <a:xfrm>
            <a:off x="9230075" y="1776600"/>
            <a:ext cx="1398140" cy="923330"/>
          </a:xfrm>
          <a:prstGeom prst="rect">
            <a:avLst/>
          </a:prstGeom>
          <a:noFill/>
        </p:spPr>
        <p:txBody>
          <a:bodyPr wrap="none" rtlCol="0">
            <a:spAutoFit/>
          </a:bodyPr>
          <a:lstStyle/>
          <a:p>
            <a:r>
              <a:rPr lang="en-US" dirty="0">
                <a:solidFill>
                  <a:srgbClr val="4C3282"/>
                </a:solidFill>
              </a:rPr>
              <a:t>[B/D]FS</a:t>
            </a:r>
          </a:p>
          <a:p>
            <a:r>
              <a:rPr lang="en-US" dirty="0">
                <a:solidFill>
                  <a:srgbClr val="4C3282"/>
                </a:solidFill>
              </a:rPr>
              <a:t>Graph linear</a:t>
            </a:r>
          </a:p>
          <a:p>
            <a:r>
              <a:rPr lang="en-US" dirty="0">
                <a:solidFill>
                  <a:srgbClr val="4C3282"/>
                </a:solidFill>
              </a:rPr>
              <a:t>+ V + E</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1430A73-5245-A34D-A59A-5EBB06311ECA}"/>
                  </a:ext>
                </a:extLst>
              </p:cNvPr>
              <p:cNvSpPr txBox="1"/>
              <p:nvPr/>
            </p:nvSpPr>
            <p:spPr>
              <a:xfrm>
                <a:off x="208507" y="2238265"/>
                <a:ext cx="2281715" cy="646331"/>
              </a:xfrm>
              <a:prstGeom prst="rect">
                <a:avLst/>
              </a:prstGeom>
              <a:noFill/>
            </p:spPr>
            <p:txBody>
              <a:bodyPr wrap="none" rtlCol="0">
                <a:spAutoFit/>
              </a:bodyPr>
              <a:lstStyle/>
              <a:p>
                <a:r>
                  <a:rPr lang="en-US" dirty="0">
                    <a:solidFill>
                      <a:srgbClr val="4C3282"/>
                    </a:solidFill>
                  </a:rPr>
                  <a:t>Pick something with</a:t>
                </a:r>
              </a:p>
              <a:p>
                <a14:m>
                  <m:oMath xmlns:m="http://schemas.openxmlformats.org/officeDocument/2006/math">
                    <m:r>
                      <a:rPr lang="en-US" i="1" dirty="0" smtClean="0">
                        <a:solidFill>
                          <a:srgbClr val="4C3282"/>
                        </a:solidFill>
                        <a:latin typeface="Cambria Math" panose="02040503050406030204" pitchFamily="18" charset="0"/>
                      </a:rPr>
                      <m:t>𝑂</m:t>
                    </m:r>
                    <m:r>
                      <a:rPr lang="en-US" i="1" dirty="0" smtClean="0">
                        <a:solidFill>
                          <a:srgbClr val="4C3282"/>
                        </a:solidFill>
                        <a:latin typeface="Cambria Math" panose="02040503050406030204" pitchFamily="18" charset="0"/>
                      </a:rPr>
                      <m:t>(1)</m:t>
                    </m:r>
                  </m:oMath>
                </a14:m>
                <a:r>
                  <a:rPr lang="en-US" dirty="0">
                    <a:solidFill>
                      <a:srgbClr val="4C3282"/>
                    </a:solidFill>
                  </a:rPr>
                  <a:t> insert / removal</a:t>
                </a:r>
              </a:p>
            </p:txBody>
          </p:sp>
        </mc:Choice>
        <mc:Fallback xmlns="">
          <p:sp>
            <p:nvSpPr>
              <p:cNvPr id="7" name="TextBox 6">
                <a:extLst>
                  <a:ext uri="{FF2B5EF4-FFF2-40B4-BE49-F238E27FC236}">
                    <a16:creationId xmlns:a16="http://schemas.microsoft.com/office/drawing/2014/main" id="{41430A73-5245-A34D-A59A-5EBB06311ECA}"/>
                  </a:ext>
                </a:extLst>
              </p:cNvPr>
              <p:cNvSpPr txBox="1">
                <a:spLocks noRot="1" noChangeAspect="1" noMove="1" noResize="1" noEditPoints="1" noAdjustHandles="1" noChangeArrowheads="1" noChangeShapeType="1" noTextEdit="1"/>
              </p:cNvSpPr>
              <p:nvPr/>
            </p:nvSpPr>
            <p:spPr>
              <a:xfrm>
                <a:off x="208507" y="2238265"/>
                <a:ext cx="2281715" cy="646331"/>
              </a:xfrm>
              <a:prstGeom prst="rect">
                <a:avLst/>
              </a:prstGeom>
              <a:blipFill>
                <a:blip r:embed="rId2"/>
                <a:stretch>
                  <a:fillRect l="-2133" t="-3774" r="-1867" b="-150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09E9E87-8A6E-E343-AF50-EC3D6B0BA4A8}"/>
                  </a:ext>
                </a:extLst>
              </p:cNvPr>
              <p:cNvSpPr txBox="1"/>
              <p:nvPr/>
            </p:nvSpPr>
            <p:spPr>
              <a:xfrm>
                <a:off x="1659057" y="4901684"/>
                <a:ext cx="57188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solidFill>
                            <a:srgbClr val="4C3282"/>
                          </a:solidFill>
                          <a:latin typeface="Cambria Math" panose="02040503050406030204" pitchFamily="18" charset="0"/>
                        </a:rPr>
                        <m:t>+</m:t>
                      </m:r>
                      <m:r>
                        <a:rPr lang="en-US" i="1" dirty="0" smtClean="0">
                          <a:solidFill>
                            <a:srgbClr val="4C3282"/>
                          </a:solidFill>
                          <a:latin typeface="Cambria Math" panose="02040503050406030204" pitchFamily="18" charset="0"/>
                        </a:rPr>
                        <m:t>𝑉</m:t>
                      </m:r>
                    </m:oMath>
                  </m:oMathPara>
                </a14:m>
                <a:endParaRPr lang="en-US" dirty="0">
                  <a:solidFill>
                    <a:srgbClr val="4C3282"/>
                  </a:solidFill>
                </a:endParaRPr>
              </a:p>
            </p:txBody>
          </p:sp>
        </mc:Choice>
        <mc:Fallback xmlns="">
          <p:sp>
            <p:nvSpPr>
              <p:cNvPr id="8" name="TextBox 7">
                <a:extLst>
                  <a:ext uri="{FF2B5EF4-FFF2-40B4-BE49-F238E27FC236}">
                    <a16:creationId xmlns:a16="http://schemas.microsoft.com/office/drawing/2014/main" id="{B09E9E87-8A6E-E343-AF50-EC3D6B0BA4A8}"/>
                  </a:ext>
                </a:extLst>
              </p:cNvPr>
              <p:cNvSpPr txBox="1">
                <a:spLocks noRot="1" noChangeAspect="1" noMove="1" noResize="1" noEditPoints="1" noAdjustHandles="1" noChangeArrowheads="1" noChangeShapeType="1" noTextEdit="1"/>
              </p:cNvSpPr>
              <p:nvPr/>
            </p:nvSpPr>
            <p:spPr>
              <a:xfrm>
                <a:off x="1659057" y="4901684"/>
                <a:ext cx="571888"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6A45F32-E1A8-D84E-842A-1D5A24F4985A}"/>
                  </a:ext>
                </a:extLst>
              </p:cNvPr>
              <p:cNvSpPr txBox="1"/>
              <p:nvPr/>
            </p:nvSpPr>
            <p:spPr>
              <a:xfrm>
                <a:off x="7212475" y="5271016"/>
                <a:ext cx="2999539" cy="646331"/>
              </a:xfrm>
              <a:prstGeom prst="rect">
                <a:avLst/>
              </a:prstGeom>
              <a:noFill/>
            </p:spPr>
            <p:txBody>
              <a:bodyPr wrap="none" rtlCol="0">
                <a:spAutoFit/>
              </a:bodyPr>
              <a:lstStyle/>
              <a:p>
                <a:r>
                  <a:rPr lang="en-US" dirty="0">
                    <a:solidFill>
                      <a:srgbClr val="4C3282"/>
                    </a:solidFill>
                  </a:rPr>
                  <a:t>Runs as most once per edge</a:t>
                </a:r>
              </a:p>
              <a:p>
                <a:pPr/>
                <a14:m>
                  <m:oMathPara xmlns:m="http://schemas.openxmlformats.org/officeDocument/2006/math">
                    <m:oMathParaPr>
                      <m:jc m:val="centerGroup"/>
                    </m:oMathParaPr>
                    <m:oMath xmlns:m="http://schemas.openxmlformats.org/officeDocument/2006/math">
                      <m:r>
                        <a:rPr lang="en-US" i="1" dirty="0" smtClean="0">
                          <a:solidFill>
                            <a:srgbClr val="4C3282"/>
                          </a:solidFill>
                          <a:latin typeface="Cambria Math" panose="02040503050406030204" pitchFamily="18" charset="0"/>
                        </a:rPr>
                        <m:t>+</m:t>
                      </m:r>
                      <m:r>
                        <a:rPr lang="en-US" i="1" dirty="0" smtClean="0">
                          <a:solidFill>
                            <a:srgbClr val="4C3282"/>
                          </a:solidFill>
                          <a:latin typeface="Cambria Math" panose="02040503050406030204" pitchFamily="18" charset="0"/>
                        </a:rPr>
                        <m:t>𝐸</m:t>
                      </m:r>
                    </m:oMath>
                  </m:oMathPara>
                </a14:m>
                <a:endParaRPr lang="en-US" dirty="0">
                  <a:solidFill>
                    <a:srgbClr val="4C3282"/>
                  </a:solidFill>
                </a:endParaRPr>
              </a:p>
            </p:txBody>
          </p:sp>
        </mc:Choice>
        <mc:Fallback xmlns="">
          <p:sp>
            <p:nvSpPr>
              <p:cNvPr id="9" name="TextBox 8">
                <a:extLst>
                  <a:ext uri="{FF2B5EF4-FFF2-40B4-BE49-F238E27FC236}">
                    <a16:creationId xmlns:a16="http://schemas.microsoft.com/office/drawing/2014/main" id="{76A45F32-E1A8-D84E-842A-1D5A24F4985A}"/>
                  </a:ext>
                </a:extLst>
              </p:cNvPr>
              <p:cNvSpPr txBox="1">
                <a:spLocks noRot="1" noChangeAspect="1" noMove="1" noResize="1" noEditPoints="1" noAdjustHandles="1" noChangeArrowheads="1" noChangeShapeType="1" noTextEdit="1"/>
              </p:cNvSpPr>
              <p:nvPr/>
            </p:nvSpPr>
            <p:spPr>
              <a:xfrm>
                <a:off x="7212475" y="5271016"/>
                <a:ext cx="2999539" cy="646331"/>
              </a:xfrm>
              <a:prstGeom prst="rect">
                <a:avLst/>
              </a:prstGeom>
              <a:blipFill>
                <a:blip r:embed="rId4"/>
                <a:stretch>
                  <a:fillRect l="-1626" t="-4717" r="-1423"/>
                </a:stretch>
              </a:blipFill>
            </p:spPr>
            <p:txBody>
              <a:bodyPr/>
              <a:lstStyle/>
              <a:p>
                <a:r>
                  <a:rPr lang="en-US">
                    <a:noFill/>
                  </a:rPr>
                  <a:t> </a:t>
                </a:r>
              </a:p>
            </p:txBody>
          </p:sp>
        </mc:Fallback>
      </mc:AlternateContent>
      <p:sp>
        <p:nvSpPr>
          <p:cNvPr id="10" name="Left Brace 9">
            <a:extLst>
              <a:ext uri="{FF2B5EF4-FFF2-40B4-BE49-F238E27FC236}">
                <a16:creationId xmlns:a16="http://schemas.microsoft.com/office/drawing/2014/main" id="{BCE13A63-99B9-9246-9598-1203C3D336AD}"/>
              </a:ext>
            </a:extLst>
          </p:cNvPr>
          <p:cNvSpPr/>
          <p:nvPr/>
        </p:nvSpPr>
        <p:spPr>
          <a:xfrm>
            <a:off x="2099682" y="3937000"/>
            <a:ext cx="292100" cy="2298700"/>
          </a:xfrm>
          <a:prstGeom prst="leftBrace">
            <a:avLst/>
          </a:prstGeom>
          <a:ln>
            <a:solidFill>
              <a:srgbClr val="B6A47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ight Brace 10">
            <a:extLst>
              <a:ext uri="{FF2B5EF4-FFF2-40B4-BE49-F238E27FC236}">
                <a16:creationId xmlns:a16="http://schemas.microsoft.com/office/drawing/2014/main" id="{C5492D9D-7778-0849-8317-44B142D333FB}"/>
              </a:ext>
            </a:extLst>
          </p:cNvPr>
          <p:cNvSpPr/>
          <p:nvPr/>
        </p:nvSpPr>
        <p:spPr>
          <a:xfrm>
            <a:off x="6900282" y="4775200"/>
            <a:ext cx="322463" cy="1358900"/>
          </a:xfrm>
          <a:prstGeom prst="rightBrace">
            <a:avLst/>
          </a:prstGeom>
          <a:ln>
            <a:solidFill>
              <a:srgbClr val="B6A47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B3397DAE-CA56-0D41-AC14-F3EAF33BC827}"/>
              </a:ext>
            </a:extLst>
          </p:cNvPr>
          <p:cNvCxnSpPr/>
          <p:nvPr/>
        </p:nvCxnSpPr>
        <p:spPr>
          <a:xfrm flipH="1">
            <a:off x="8559800" y="1939128"/>
            <a:ext cx="677730" cy="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20F8DC9-4DE5-F14E-B0E9-556683063675}"/>
              </a:ext>
            </a:extLst>
          </p:cNvPr>
          <p:cNvCxnSpPr>
            <a:cxnSpLocks/>
          </p:cNvCxnSpPr>
          <p:nvPr/>
        </p:nvCxnSpPr>
        <p:spPr>
          <a:xfrm>
            <a:off x="1659057" y="2260307"/>
            <a:ext cx="732725" cy="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4A3A3CB7-1DA4-F346-AB28-ECD0D61C54F7}"/>
                  </a:ext>
                </a:extLst>
              </p:cNvPr>
              <p:cNvSpPr txBox="1"/>
              <p:nvPr/>
            </p:nvSpPr>
            <p:spPr>
              <a:xfrm>
                <a:off x="9155110" y="3567668"/>
                <a:ext cx="1287532" cy="369332"/>
              </a:xfrm>
              <a:prstGeom prst="rect">
                <a:avLst/>
              </a:prstGeom>
              <a:noFill/>
              <a:ln w="38100">
                <a:solidFill>
                  <a:srgbClr val="4C3282"/>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dirty="0" smtClean="0">
                          <a:solidFill>
                            <a:srgbClr val="4C3282"/>
                          </a:solidFill>
                          <a:latin typeface="Cambria Math" panose="02040503050406030204" pitchFamily="18" charset="0"/>
                        </a:rPr>
                        <m:t>𝑶</m:t>
                      </m:r>
                      <m:r>
                        <a:rPr lang="en-US" b="1" i="1" dirty="0" smtClean="0">
                          <a:solidFill>
                            <a:srgbClr val="4C3282"/>
                          </a:solidFill>
                          <a:latin typeface="Cambria Math" panose="02040503050406030204" pitchFamily="18" charset="0"/>
                        </a:rPr>
                        <m:t>(</m:t>
                      </m:r>
                      <m:r>
                        <a:rPr lang="en-US" b="1" i="1" dirty="0" smtClean="0">
                          <a:solidFill>
                            <a:srgbClr val="4C3282"/>
                          </a:solidFill>
                          <a:latin typeface="Cambria Math" panose="02040503050406030204" pitchFamily="18" charset="0"/>
                        </a:rPr>
                        <m:t>𝑽</m:t>
                      </m:r>
                      <m:r>
                        <a:rPr lang="en-US" b="1" i="1" dirty="0" smtClean="0">
                          <a:solidFill>
                            <a:srgbClr val="4C3282"/>
                          </a:solidFill>
                          <a:latin typeface="Cambria Math" panose="02040503050406030204" pitchFamily="18" charset="0"/>
                        </a:rPr>
                        <m:t> + </m:t>
                      </m:r>
                      <m:r>
                        <a:rPr lang="en-US" b="1" i="1" dirty="0" smtClean="0">
                          <a:solidFill>
                            <a:srgbClr val="4C3282"/>
                          </a:solidFill>
                          <a:latin typeface="Cambria Math" panose="02040503050406030204" pitchFamily="18" charset="0"/>
                        </a:rPr>
                        <m:t>𝑬</m:t>
                      </m:r>
                      <m:r>
                        <a:rPr lang="en-US" b="1" i="1" dirty="0" smtClean="0">
                          <a:solidFill>
                            <a:srgbClr val="4C3282"/>
                          </a:solidFill>
                          <a:latin typeface="Cambria Math" panose="02040503050406030204" pitchFamily="18" charset="0"/>
                        </a:rPr>
                        <m:t>)</m:t>
                      </m:r>
                    </m:oMath>
                  </m:oMathPara>
                </a14:m>
                <a:endParaRPr lang="en-US" b="1" dirty="0">
                  <a:solidFill>
                    <a:srgbClr val="4C3282"/>
                  </a:solidFill>
                </a:endParaRPr>
              </a:p>
            </p:txBody>
          </p:sp>
        </mc:Choice>
        <mc:Fallback xmlns="">
          <p:sp>
            <p:nvSpPr>
              <p:cNvPr id="16" name="TextBox 15">
                <a:extLst>
                  <a:ext uri="{FF2B5EF4-FFF2-40B4-BE49-F238E27FC236}">
                    <a16:creationId xmlns:a16="http://schemas.microsoft.com/office/drawing/2014/main" id="{4A3A3CB7-1DA4-F346-AB28-ECD0D61C54F7}"/>
                  </a:ext>
                </a:extLst>
              </p:cNvPr>
              <p:cNvSpPr txBox="1">
                <a:spLocks noRot="1" noChangeAspect="1" noMove="1" noResize="1" noEditPoints="1" noAdjustHandles="1" noChangeArrowheads="1" noChangeShapeType="1" noTextEdit="1"/>
              </p:cNvSpPr>
              <p:nvPr/>
            </p:nvSpPr>
            <p:spPr>
              <a:xfrm>
                <a:off x="9155110" y="3567668"/>
                <a:ext cx="1287532" cy="369332"/>
              </a:xfrm>
              <a:prstGeom prst="rect">
                <a:avLst/>
              </a:prstGeom>
              <a:blipFill>
                <a:blip r:embed="rId5"/>
                <a:stretch>
                  <a:fillRect b="-10448"/>
                </a:stretch>
              </a:blipFill>
              <a:ln w="38100">
                <a:solidFill>
                  <a:srgbClr val="4C3282"/>
                </a:solidFill>
              </a:ln>
            </p:spPr>
            <p:txBody>
              <a:bodyPr/>
              <a:lstStyle/>
              <a:p>
                <a:r>
                  <a:rPr lang="en-US">
                    <a:noFill/>
                  </a:rPr>
                  <a:t> </a:t>
                </a:r>
              </a:p>
            </p:txBody>
          </p:sp>
        </mc:Fallback>
      </mc:AlternateContent>
    </p:spTree>
    <p:extLst>
      <p:ext uri="{BB962C8B-B14F-4D97-AF65-F5344CB8AC3E}">
        <p14:creationId xmlns:p14="http://schemas.microsoft.com/office/powerpoint/2010/main" val="3149869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9">
                                            <p:txEl>
                                              <p:pRg st="0" end="0"/>
                                            </p:txEl>
                                          </p:spTgt>
                                        </p:tgtEl>
                                        <p:attrNameLst>
                                          <p:attrName>style.visibility</p:attrName>
                                        </p:attrNameLst>
                                      </p:cBhvr>
                                      <p:to>
                                        <p:strVal val="visible"/>
                                      </p:to>
                                    </p:set>
                                    <p:animEffect transition="in" filter="fade">
                                      <p:cBhvr>
                                        <p:cTn id="41" dur="500"/>
                                        <p:tgtEl>
                                          <p:spTgt spid="9">
                                            <p:txEl>
                                              <p:pRg st="0" end="0"/>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9">
                                            <p:txEl>
                                              <p:pRg st="1" end="1"/>
                                            </p:txEl>
                                          </p:spTgt>
                                        </p:tgtEl>
                                        <p:attrNameLst>
                                          <p:attrName>style.visibility</p:attrName>
                                        </p:attrNameLst>
                                      </p:cBhvr>
                                      <p:to>
                                        <p:strVal val="visible"/>
                                      </p:to>
                                    </p:set>
                                    <p:animEffect transition="in" filter="fade">
                                      <p:cBhvr>
                                        <p:cTn id="49" dur="500"/>
                                        <p:tgtEl>
                                          <p:spTgt spid="9">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animBg="1"/>
      <p:bldP spid="11" grpId="0" animBg="1"/>
      <p:bldP spid="16"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1">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33006F"/>
      </a:hlink>
      <a:folHlink>
        <a:srgbClr val="9A7B4C"/>
      </a:folHlink>
    </a:clrScheme>
    <a:fontScheme name="Kasey">
      <a:majorFont>
        <a:latin typeface="Georgia"/>
        <a:ea typeface=""/>
        <a:cs typeface=""/>
      </a:majorFont>
      <a:minorFont>
        <a:latin typeface="Segoe UI Semilight"/>
        <a:ea typeface=""/>
        <a:cs typeface=""/>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14948</TotalTime>
  <Words>4506</Words>
  <Application>Microsoft Macintosh PowerPoint</Application>
  <PresentationFormat>Widescreen</PresentationFormat>
  <Paragraphs>867</Paragraphs>
  <Slides>58</Slides>
  <Notes>11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Calibri</vt:lpstr>
      <vt:lpstr>Cambria Math</vt:lpstr>
      <vt:lpstr>Courier New</vt:lpstr>
      <vt:lpstr>Roboto</vt:lpstr>
      <vt:lpstr>Segoe UI</vt:lpstr>
      <vt:lpstr>Segoe UI Light</vt:lpstr>
      <vt:lpstr>Segoe UI Semibold</vt:lpstr>
      <vt:lpstr>Segoe UI Semilight</vt:lpstr>
      <vt:lpstr>Tw Cen MT</vt:lpstr>
      <vt:lpstr>Wingdings 3</vt:lpstr>
      <vt:lpstr>Integral</vt:lpstr>
      <vt:lpstr>Lecture 20: Topological sort, reductions</vt:lpstr>
      <vt:lpstr>Roadmap</vt:lpstr>
      <vt:lpstr>Problem 1: Ordering Dependencies</vt:lpstr>
      <vt:lpstr>Problem 1: Ordering Dependencies </vt:lpstr>
      <vt:lpstr>Topological Ordering</vt:lpstr>
      <vt:lpstr>Problem 1: Ordering Dependencies </vt:lpstr>
      <vt:lpstr>Can we always order a graph?</vt:lpstr>
      <vt:lpstr>Ordering a DAG</vt:lpstr>
      <vt:lpstr>How Do We Find a Topological Ordering?</vt:lpstr>
      <vt:lpstr>Roadmap</vt:lpstr>
      <vt:lpstr>Example Problem: CSE 373 20su creation problem</vt:lpstr>
      <vt:lpstr>Example Problem: CSE 373 20su creation problem</vt:lpstr>
      <vt:lpstr>Example Problem: CSE 373 20su creation problem</vt:lpstr>
      <vt:lpstr>PowerPoint Presentation</vt:lpstr>
      <vt:lpstr>20su Creation (2-SAT) algorithm</vt:lpstr>
      <vt:lpstr>PowerPoint Presentation</vt:lpstr>
      <vt:lpstr>Roadmap</vt:lpstr>
      <vt:lpstr>Reductions: Take 2</vt:lpstr>
      <vt:lpstr>Weighted Graphs: A Reduction</vt:lpstr>
      <vt:lpstr>Reductions</vt:lpstr>
      <vt:lpstr>2-Coloring</vt:lpstr>
      <vt:lpstr>2-Coloring</vt:lpstr>
      <vt:lpstr>2-Coloring</vt:lpstr>
      <vt:lpstr>A Reduction</vt:lpstr>
      <vt:lpstr>PowerPoint Presentation</vt:lpstr>
      <vt:lpstr>Other examples of reductions</vt:lpstr>
      <vt:lpstr>More thoughts on reductions</vt:lpstr>
      <vt:lpstr>Roadmap</vt:lpstr>
      <vt:lpstr>Content-Aware Image Resizing</vt:lpstr>
      <vt:lpstr>PowerPoint Presentation</vt:lpstr>
      <vt:lpstr>Seam Carving Reduces to Dijkstra’s algorithm</vt:lpstr>
      <vt:lpstr>Formal Problem Statement</vt:lpstr>
      <vt:lpstr>An Incomplete Reduction</vt:lpstr>
      <vt:lpstr>Content beyond this point is all optional</vt:lpstr>
      <vt:lpstr>Connected Components (undirected graphs)</vt:lpstr>
      <vt:lpstr>Find the connected components</vt:lpstr>
      <vt:lpstr>Directed Graphs</vt:lpstr>
      <vt:lpstr>Strongly Connected Components</vt:lpstr>
      <vt:lpstr>Your turn: Find Strongly Connected Components</vt:lpstr>
      <vt:lpstr>Finding SCC Algorithm</vt:lpstr>
      <vt:lpstr>Finding SCC Algorithm</vt:lpstr>
      <vt:lpstr>Why Find SCCs?</vt:lpstr>
      <vt:lpstr>Why Find SCCs? </vt:lpstr>
      <vt:lpstr>Takeaways</vt:lpstr>
      <vt:lpstr>A Longer Example </vt:lpstr>
      <vt:lpstr>Example Problem: Final Review</vt:lpstr>
      <vt:lpstr>Review Creation: Take 1</vt:lpstr>
      <vt:lpstr>Review Creation: Take 2</vt:lpstr>
      <vt:lpstr>Review Creation: Take 2</vt:lpstr>
      <vt:lpstr>Review Creation: Take 2</vt:lpstr>
      <vt:lpstr>PowerPoint Presentation</vt:lpstr>
      <vt:lpstr>Final Creation: SCCs </vt:lpstr>
      <vt:lpstr>PowerPoint Presentation</vt:lpstr>
      <vt:lpstr>PowerPoint Presentation</vt:lpstr>
      <vt:lpstr>PowerPoint Presentation</vt:lpstr>
      <vt:lpstr>PowerPoint Presentation</vt:lpstr>
      <vt:lpstr>Making the Final</vt:lpstr>
      <vt:lpstr>Some More Context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Kasey Champion</dc:creator>
  <cp:lastModifiedBy>Zachary Chun</cp:lastModifiedBy>
  <cp:revision>170</cp:revision>
  <cp:lastPrinted>2020-05-15T15:24:27Z</cp:lastPrinted>
  <dcterms:created xsi:type="dcterms:W3CDTF">2018-03-22T00:41:11Z</dcterms:created>
  <dcterms:modified xsi:type="dcterms:W3CDTF">2020-05-16T09:12:48Z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kaseyc@microsoft.com</vt:lpwstr>
  </property>
  <property fmtid="{D5CDD505-2E9C-101B-9397-08002B2CF9AE}" pid="5" name="MSIP_Label_f42aa342-8706-4288-bd11-ebb85995028c_SetDate">
    <vt:lpwstr>2018-03-22T00:48:15.4212377Z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