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607" r:id="rId3"/>
    <p:sldId id="606" r:id="rId4"/>
    <p:sldId id="610" r:id="rId5"/>
    <p:sldId id="611" r:id="rId6"/>
    <p:sldId id="609" r:id="rId7"/>
    <p:sldId id="608" r:id="rId8"/>
    <p:sldId id="274" r:id="rId9"/>
    <p:sldId id="344" r:id="rId10"/>
    <p:sldId id="381" r:id="rId11"/>
    <p:sldId id="384" r:id="rId12"/>
    <p:sldId id="599" r:id="rId13"/>
    <p:sldId id="600" r:id="rId14"/>
    <p:sldId id="605" r:id="rId15"/>
    <p:sldId id="601" r:id="rId16"/>
    <p:sldId id="612" r:id="rId17"/>
    <p:sldId id="388" r:id="rId18"/>
    <p:sldId id="417" r:id="rId19"/>
    <p:sldId id="443" r:id="rId20"/>
    <p:sldId id="442" r:id="rId21"/>
    <p:sldId id="614" r:id="rId22"/>
    <p:sldId id="263" r:id="rId23"/>
    <p:sldId id="265" r:id="rId24"/>
    <p:sldId id="257" r:id="rId25"/>
    <p:sldId id="615" r:id="rId26"/>
    <p:sldId id="613" r:id="rId27"/>
    <p:sldId id="617" r:id="rId28"/>
    <p:sldId id="618" r:id="rId29"/>
    <p:sldId id="61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3282"/>
    <a:srgbClr val="B6A479"/>
    <a:srgbClr val="9B8ABE"/>
    <a:srgbClr val="7C5FAA"/>
    <a:srgbClr val="9383B2"/>
    <a:srgbClr val="8868B8"/>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16" autoAdjust="0"/>
    <p:restoredTop sz="94603"/>
  </p:normalViewPr>
  <p:slideViewPr>
    <p:cSldViewPr snapToGrid="0">
      <p:cViewPr>
        <p:scale>
          <a:sx n="100" d="100"/>
          <a:sy n="100" d="100"/>
        </p:scale>
        <p:origin x="81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A2DB0-ED42-4BA9-97D4-3103DF415320}" type="datetimeFigureOut">
              <a:rPr lang="en-US" smtClean="0"/>
              <a:t>5/6/20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48337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9</a:t>
            </a:fld>
            <a:endParaRPr lang="en-US"/>
          </a:p>
        </p:txBody>
      </p:sp>
    </p:spTree>
    <p:extLst>
      <p:ext uri="{BB962C8B-B14F-4D97-AF65-F5344CB8AC3E}">
        <p14:creationId xmlns:p14="http://schemas.microsoft.com/office/powerpoint/2010/main" val="3369868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12</a:t>
            </a:fld>
            <a:endParaRPr lang="en-US"/>
          </a:p>
        </p:txBody>
      </p:sp>
    </p:spTree>
    <p:extLst>
      <p:ext uri="{BB962C8B-B14F-4D97-AF65-F5344CB8AC3E}">
        <p14:creationId xmlns:p14="http://schemas.microsoft.com/office/powerpoint/2010/main" val="1441431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13</a:t>
            </a:fld>
            <a:endParaRPr lang="en-US"/>
          </a:p>
        </p:txBody>
      </p:sp>
    </p:spTree>
    <p:extLst>
      <p:ext uri="{BB962C8B-B14F-4D97-AF65-F5344CB8AC3E}">
        <p14:creationId xmlns:p14="http://schemas.microsoft.com/office/powerpoint/2010/main" val="3383523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26</a:t>
            </a:fld>
            <a:endParaRPr lang="en-US"/>
          </a:p>
        </p:txBody>
      </p:sp>
    </p:spTree>
    <p:extLst>
      <p:ext uri="{BB962C8B-B14F-4D97-AF65-F5344CB8AC3E}">
        <p14:creationId xmlns:p14="http://schemas.microsoft.com/office/powerpoint/2010/main" val="3476351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rgbClr val="4C3282"/>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B5EC2F33-17DA-436E-A851-E42A0D33E292}" type="datetime1">
              <a:rPr lang="en-US" smtClean="0"/>
              <a:t>5/6/20</a:t>
            </a:fld>
            <a:endParaRPr lang="en-US"/>
          </a:p>
        </p:txBody>
      </p:sp>
      <p:sp>
        <p:nvSpPr>
          <p:cNvPr id="5" name="Footer Placeholder 4"/>
          <p:cNvSpPr>
            <a:spLocks noGrp="1"/>
          </p:cNvSpPr>
          <p:nvPr>
            <p:ph type="ftr" sz="quarter" idx="11"/>
          </p:nvPr>
        </p:nvSpPr>
        <p:spPr/>
        <p:txBody>
          <a:bodyPr/>
          <a:lstStyle/>
          <a:p>
            <a:r>
              <a:rPr lang="en-US" dirty="0"/>
              <a:t>CSE 373 20 SP – champion &amp; Chun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0B1D116-9EEC-4608-812B-930500586DFA}" type="datetime1">
              <a:rPr lang="en-US" smtClean="0"/>
              <a:t>5/6/20</a:t>
            </a:fld>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9B8ABE"/>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dirty="0"/>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Footer Placeholder 4">
            <a:extLst>
              <a:ext uri="{FF2B5EF4-FFF2-40B4-BE49-F238E27FC236}">
                <a16:creationId xmlns:a16="http://schemas.microsoft.com/office/drawing/2014/main" id="{74F733CC-2D13-824F-AEF8-39DA701BC1AC}"/>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2062775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C2204-D29B-4470-B3F3-74BB4720C8BD}" type="datetime1">
              <a:rPr lang="en-US" smtClean="0"/>
              <a:t>5/6/20</a:t>
            </a:fld>
            <a:endParaRPr lang="en-US"/>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
        <p:nvSpPr>
          <p:cNvPr id="7" name="Footer Placeholder 4">
            <a:extLst>
              <a:ext uri="{FF2B5EF4-FFF2-40B4-BE49-F238E27FC236}">
                <a16:creationId xmlns:a16="http://schemas.microsoft.com/office/drawing/2014/main" id="{FAD07D74-53B6-9B44-9C63-9C53606CCCE4}"/>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165039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rgbClr val="4C328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77A1C4-F49F-4502-B33D-B8ED0A36CCF4}" type="datetime1">
              <a:rPr lang="en-US" smtClean="0"/>
              <a:t>5/6/20</a:t>
            </a:fld>
            <a:endParaRPr lang="en-US"/>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4">
            <a:extLst>
              <a:ext uri="{FF2B5EF4-FFF2-40B4-BE49-F238E27FC236}">
                <a16:creationId xmlns:a16="http://schemas.microsoft.com/office/drawing/2014/main" id="{CDD50A81-8BE9-D24F-8051-3C47A232F9BA}"/>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404757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2562C-2DAC-44DC-8D70-6EE9220D4C24}" type="datetime1">
              <a:rPr lang="en-US" smtClean="0"/>
              <a:t>5/6/20</a:t>
            </a:fld>
            <a:endParaRPr lang="en-US"/>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9" name="Footer Placeholder 4">
            <a:extLst>
              <a:ext uri="{FF2B5EF4-FFF2-40B4-BE49-F238E27FC236}">
                <a16:creationId xmlns:a16="http://schemas.microsoft.com/office/drawing/2014/main" id="{84C79F73-CB83-CC46-B32F-110390BFABF9}"/>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87666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7" name="Date Placeholder 6"/>
          <p:cNvSpPr>
            <a:spLocks noGrp="1"/>
          </p:cNvSpPr>
          <p:nvPr>
            <p:ph type="dt" sz="half" idx="10"/>
          </p:nvPr>
        </p:nvSpPr>
        <p:spPr/>
        <p:txBody>
          <a:bodyPr/>
          <a:lstStyle/>
          <a:p>
            <a:fld id="{A37AD04B-10FF-4801-A134-D6688E0221BA}" type="datetime1">
              <a:rPr lang="en-US" smtClean="0"/>
              <a:t>5/6/20</a:t>
            </a:fld>
            <a:endParaRPr lang="en-US"/>
          </a:p>
        </p:txBody>
      </p:sp>
      <p:sp>
        <p:nvSpPr>
          <p:cNvPr id="9" name="Slide Number Placeholder 8"/>
          <p:cNvSpPr>
            <a:spLocks noGrp="1"/>
          </p:cNvSpPr>
          <p:nvPr>
            <p:ph type="sldNum" sz="quarter" idx="12"/>
          </p:nvPr>
        </p:nvSpPr>
        <p:spPr/>
        <p:txBody>
          <a:bodyPr/>
          <a:lstStyle/>
          <a:p>
            <a:fld id="{659665DE-58FC-41F4-AC58-2C90A5E0052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a:extLst>
              <a:ext uri="{FF2B5EF4-FFF2-40B4-BE49-F238E27FC236}">
                <a16:creationId xmlns:a16="http://schemas.microsoft.com/office/drawing/2014/main" id="{ED218A38-B533-C44C-93C0-7FA065138AD7}"/>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84010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7EC20A-4AF7-4E30-ADB3-371D26C74958}" type="datetime1">
              <a:rPr lang="en-US" smtClean="0"/>
              <a:t>5/6/20</a:t>
            </a:fld>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a:t>
            </a:fld>
            <a:endParaRPr lang="en-US"/>
          </a:p>
        </p:txBody>
      </p:sp>
      <p:sp>
        <p:nvSpPr>
          <p:cNvPr id="6" name="Footer Placeholder 4">
            <a:extLst>
              <a:ext uri="{FF2B5EF4-FFF2-40B4-BE49-F238E27FC236}">
                <a16:creationId xmlns:a16="http://schemas.microsoft.com/office/drawing/2014/main" id="{707518B3-4C56-B448-876C-523CD643AEFE}"/>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87533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216E4-2A0B-4B27-A3A8-D1D355A92CC7}" type="datetime1">
              <a:rPr lang="en-US" smtClean="0"/>
              <a:t>5/6/20</a:t>
            </a:fld>
            <a:endParaRPr lang="en-US"/>
          </a:p>
        </p:txBody>
      </p:sp>
      <p:sp>
        <p:nvSpPr>
          <p:cNvPr id="4" name="Slide Number Placeholder 3"/>
          <p:cNvSpPr>
            <a:spLocks noGrp="1"/>
          </p:cNvSpPr>
          <p:nvPr>
            <p:ph type="sldNum" sz="quarter" idx="12"/>
          </p:nvPr>
        </p:nvSpPr>
        <p:spPr/>
        <p:txBody>
          <a:bodyPr/>
          <a:lstStyle/>
          <a:p>
            <a:fld id="{659665DE-58FC-41F4-AC58-2C90A5E00527}" type="slidenum">
              <a:rPr lang="en-US" smtClean="0"/>
              <a:t>‹#›</a:t>
            </a:fld>
            <a:endParaRPr lang="en-US"/>
          </a:p>
        </p:txBody>
      </p:sp>
      <p:sp>
        <p:nvSpPr>
          <p:cNvPr id="5" name="Footer Placeholder 4">
            <a:extLst>
              <a:ext uri="{FF2B5EF4-FFF2-40B4-BE49-F238E27FC236}">
                <a16:creationId xmlns:a16="http://schemas.microsoft.com/office/drawing/2014/main" id="{3A597237-8715-0546-B73C-FA4FA3EF62C6}"/>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251561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F2EE2-AF54-4C36-93AD-A5D9C8C4F0E5}" type="datetime1">
              <a:rPr lang="en-US" smtClean="0"/>
              <a:t>5/6/20</a:t>
            </a:fld>
            <a:endParaRPr lang="en-US"/>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D5280ACE-6E37-3141-B1D1-2410877D61D3}"/>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207779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0B1D116-9EEC-4608-812B-930500586DFA}" type="datetime1">
              <a:rPr lang="en-US" smtClean="0"/>
              <a:t>5/6/20</a:t>
            </a:fld>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9B8ABE"/>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ooter Placeholder 4">
            <a:extLst>
              <a:ext uri="{FF2B5EF4-FFF2-40B4-BE49-F238E27FC236}">
                <a16:creationId xmlns:a16="http://schemas.microsoft.com/office/drawing/2014/main" id="{D592CFEE-7A32-6144-BECB-B8B06391849D}"/>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394053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rgbClr val="B6A479"/>
                </a:solidFill>
                <a:latin typeface="Segoe UI Light" panose="020B0502040204020203" pitchFamily="34" charset="0"/>
                <a:cs typeface="Segoe UI Light" panose="020B0502040204020203" pitchFamily="34" charset="0"/>
              </a:defRPr>
            </a:lvl1pPr>
          </a:lstStyle>
          <a:p>
            <a:fld id="{20B1D116-9EEC-4608-812B-930500586DFA}" type="datetime1">
              <a:rPr lang="en-US" smtClean="0"/>
              <a:pPr/>
              <a:t>5/6/20</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a:t>CSE 373 SP 18 - Kasey Champion</a:t>
            </a:r>
            <a:endParaRPr lang="en-US" dirty="0"/>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rgbClr val="B6A479"/>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B191F82-15E6-F349-8A3D-4B4FFFC58E28}"/>
              </a:ext>
            </a:extLst>
          </p:cNvPr>
          <p:cNvSpPr/>
          <p:nvPr userDrawn="1"/>
        </p:nvSpPr>
        <p:spPr>
          <a:xfrm>
            <a:off x="-914400" y="0"/>
            <a:ext cx="914400" cy="914400"/>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FA9E24-0349-D242-A7B1-11303AD41C24}"/>
              </a:ext>
            </a:extLst>
          </p:cNvPr>
          <p:cNvSpPr/>
          <p:nvPr userDrawn="1"/>
        </p:nvSpPr>
        <p:spPr>
          <a:xfrm>
            <a:off x="-914400" y="914400"/>
            <a:ext cx="914400" cy="914400"/>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1E56B35-F607-3748-B5F2-0667175BB481}"/>
              </a:ext>
            </a:extLst>
          </p:cNvPr>
          <p:cNvSpPr/>
          <p:nvPr userDrawn="1"/>
        </p:nvSpPr>
        <p:spPr>
          <a:xfrm>
            <a:off x="-914400" y="1840457"/>
            <a:ext cx="914400" cy="914400"/>
          </a:xfrm>
          <a:prstGeom prst="rect">
            <a:avLst/>
          </a:prstGeom>
          <a:solidFill>
            <a:srgbClr val="7C5FAA"/>
          </a:solidFill>
          <a:ln>
            <a:solidFill>
              <a:srgbClr val="7C5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F0C8F48-EE4F-0249-BE10-1C1B8834D291}"/>
              </a:ext>
            </a:extLst>
          </p:cNvPr>
          <p:cNvSpPr/>
          <p:nvPr userDrawn="1"/>
        </p:nvSpPr>
        <p:spPr>
          <a:xfrm>
            <a:off x="-914400" y="2754857"/>
            <a:ext cx="914400" cy="914400"/>
          </a:xfrm>
          <a:prstGeom prst="rect">
            <a:avLst/>
          </a:prstGeom>
          <a:solidFill>
            <a:srgbClr val="9B8ABE"/>
          </a:solidFill>
          <a:ln>
            <a:solidFill>
              <a:srgbClr val="9B8A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Lst>
  <p:hf hdr="0" dt="0"/>
  <p:txStyles>
    <p:titleStyle>
      <a:lvl1pPr algn="l" defTabSz="914400" rtl="0" eaLnBrk="1" latinLnBrk="0" hangingPunct="1">
        <a:lnSpc>
          <a:spcPct val="80000"/>
        </a:lnSpc>
        <a:spcBef>
          <a:spcPct val="0"/>
        </a:spcBef>
        <a:buNone/>
        <a:defRPr sz="4400" kern="1200" cap="none" spc="100" baseline="0">
          <a:solidFill>
            <a:srgbClr val="4C3282"/>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ocs.google.com/document/d/1QW92zmgj1EN80sYbHHu761YoAgIcsa07_2GEpO9fEY8/edit?usp=sharing" TargetMode="External"/><Relationship Id="rId2" Type="http://schemas.openxmlformats.org/officeDocument/2006/relationships/hyperlink" Target="https://docs.google.com/presentation/d/15HiAPu6yYz2WWbkonRejBtUcq_FFhmoWFyT2l25G06o/edit#slide=id.g8289eae46a_0_694" TargetMode="External"/><Relationship Id="rId1" Type="http://schemas.openxmlformats.org/officeDocument/2006/relationships/slideLayout" Target="../slideLayouts/slideLayout2.xml"/><Relationship Id="rId4" Type="http://schemas.openxmlformats.org/officeDocument/2006/relationships/hyperlink" Target="https://forms.gle/b9NiC1s11FKBcpm89"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p:txBody>
          <a:bodyPr/>
          <a:lstStyle/>
          <a:p>
            <a:r>
              <a:rPr lang="en-US" dirty="0"/>
              <a:t>Lecture 16: Graph Modeling</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CSE 373: Data Structures and Algorithms</a:t>
            </a:r>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spTree>
    <p:extLst>
      <p:ext uri="{BB962C8B-B14F-4D97-AF65-F5344CB8AC3E}">
        <p14:creationId xmlns:p14="http://schemas.microsoft.com/office/powerpoint/2010/main" val="2498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87A5-A1F6-534A-9EAD-F9B301DB2FF0}"/>
              </a:ext>
            </a:extLst>
          </p:cNvPr>
          <p:cNvSpPr>
            <a:spLocks noGrp="1"/>
          </p:cNvSpPr>
          <p:nvPr>
            <p:ph type="title"/>
          </p:nvPr>
        </p:nvSpPr>
        <p:spPr/>
        <p:txBody>
          <a:bodyPr/>
          <a:lstStyle/>
          <a:p>
            <a:r>
              <a:rPr lang="en-US" dirty="0"/>
              <a:t>Dijkstra’s </a:t>
            </a:r>
            <a:r>
              <a:rPr lang="en-US" dirty="0" err="1"/>
              <a:t>Pseuodocode</a:t>
            </a:r>
            <a:endParaRPr lang="en-US" dirty="0"/>
          </a:p>
        </p:txBody>
      </p:sp>
      <p:sp>
        <p:nvSpPr>
          <p:cNvPr id="4" name="Footer Placeholder 3">
            <a:extLst>
              <a:ext uri="{FF2B5EF4-FFF2-40B4-BE49-F238E27FC236}">
                <a16:creationId xmlns:a16="http://schemas.microsoft.com/office/drawing/2014/main" id="{50E869E5-0A56-7643-9EC3-A8130EA47054}"/>
              </a:ext>
            </a:extLst>
          </p:cNvPr>
          <p:cNvSpPr>
            <a:spLocks noGrp="1"/>
          </p:cNvSpPr>
          <p:nvPr>
            <p:ph type="ftr" sz="quarter" idx="11"/>
          </p:nvPr>
        </p:nvSpPr>
        <p:spPr/>
        <p:txBody>
          <a:bodyPr/>
          <a:lstStyle/>
          <a:p>
            <a:r>
              <a:rPr lang="es-ES"/>
              <a:t>CSE 373 19 SU - Robbie Weber</a:t>
            </a:r>
            <a:endParaRPr lang="en-US" dirty="0"/>
          </a:p>
        </p:txBody>
      </p:sp>
      <p:sp>
        <p:nvSpPr>
          <p:cNvPr id="5" name="Slide Number Placeholder 4">
            <a:extLst>
              <a:ext uri="{FF2B5EF4-FFF2-40B4-BE49-F238E27FC236}">
                <a16:creationId xmlns:a16="http://schemas.microsoft.com/office/drawing/2014/main" id="{D445211F-E5A4-944E-A0E3-CED84FBCA45E}"/>
              </a:ext>
            </a:extLst>
          </p:cNvPr>
          <p:cNvSpPr>
            <a:spLocks noGrp="1"/>
          </p:cNvSpPr>
          <p:nvPr>
            <p:ph type="sldNum" sz="quarter" idx="12"/>
          </p:nvPr>
        </p:nvSpPr>
        <p:spPr/>
        <p:txBody>
          <a:bodyPr/>
          <a:lstStyle/>
          <a:p>
            <a:fld id="{659665DE-58FC-41F4-AC58-2C90A5E00527}" type="slidenum">
              <a:rPr lang="en-US" smtClean="0"/>
              <a:t>10</a:t>
            </a:fld>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F79B035-37B6-264D-B2EB-BAA309F1AC98}"/>
                  </a:ext>
                </a:extLst>
              </p:cNvPr>
              <p:cNvSpPr txBox="1"/>
              <p:nvPr/>
            </p:nvSpPr>
            <p:spPr>
              <a:xfrm>
                <a:off x="575239" y="1503179"/>
                <a:ext cx="5279547" cy="5015476"/>
              </a:xfrm>
              <a:prstGeom prst="rect">
                <a:avLst/>
              </a:prstGeom>
              <a:noFill/>
            </p:spPr>
            <p:txBody>
              <a:bodyPr wrap="square" rtlCol="0">
                <a:spAutoFit/>
              </a:bodyPr>
              <a:lstStyle/>
              <a:p>
                <a:pPr>
                  <a:lnSpc>
                    <a:spcPct val="150000"/>
                  </a:lnSpc>
                  <a:spcBef>
                    <a:spcPts val="200"/>
                  </a:spcBef>
                </a:pPr>
                <a:r>
                  <a:rPr lang="en-US" sz="1400" dirty="0">
                    <a:latin typeface="Courier New" panose="02070309020205020404" pitchFamily="49" charset="0"/>
                    <a:cs typeface="Courier New" panose="02070309020205020404" pitchFamily="49" charset="0"/>
                  </a:rPr>
                  <a:t>Dijkstra(Graph G, Vertex source) </a:t>
                </a:r>
              </a:p>
              <a:p>
                <a:pPr>
                  <a:lnSpc>
                    <a:spcPct val="150000"/>
                  </a:lnSpc>
                  <a:spcBef>
                    <a:spcPts val="200"/>
                  </a:spcBef>
                </a:pPr>
                <a:r>
                  <a:rPr lang="en-US" sz="14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1400" b="0" i="1" smtClean="0">
                        <a:latin typeface="Cambria Math" panose="02040503050406030204" pitchFamily="18" charset="0"/>
                        <a:cs typeface="Courier New" panose="02070309020205020404" pitchFamily="49" charset="0"/>
                      </a:rPr>
                      <m:t>∞</m:t>
                    </m:r>
                  </m:oMath>
                </a14:m>
                <a:endParaRPr lang="en-US" sz="1400" b="0" dirty="0">
                  <a:latin typeface="Courier New" panose="02070309020205020404" pitchFamily="49" charset="0"/>
                  <a:cs typeface="Courier New" panose="02070309020205020404" pitchFamily="49" charset="0"/>
                </a:endParaRPr>
              </a:p>
              <a:p>
                <a:pPr>
                  <a:lnSpc>
                    <a:spcPct val="150000"/>
                  </a:lnSpc>
                  <a:spcBef>
                    <a:spcPts val="200"/>
                  </a:spcBef>
                </a:pPr>
                <a:r>
                  <a:rPr lang="en-US" sz="1400" dirty="0">
                    <a:latin typeface="Courier New" panose="02070309020205020404" pitchFamily="49" charset="0"/>
                    <a:cs typeface="Courier New" panose="02070309020205020404" pitchFamily="49" charset="0"/>
                  </a:rPr>
                  <a:t>   mark source as distance 0</a:t>
                </a:r>
              </a:p>
              <a:p>
                <a:pPr>
                  <a:lnSpc>
                    <a:spcPct val="150000"/>
                  </a:lnSpc>
                  <a:spcBef>
                    <a:spcPts val="200"/>
                  </a:spcBef>
                </a:pPr>
                <a:r>
                  <a:rPr lang="en-US" sz="1400" dirty="0">
                    <a:latin typeface="Courier New" panose="02070309020205020404" pitchFamily="49" charset="0"/>
                    <a:cs typeface="Courier New" panose="02070309020205020404" pitchFamily="49" charset="0"/>
                  </a:rPr>
                  <a:t>   mark all vertices unprocessed</a:t>
                </a:r>
              </a:p>
              <a:p>
                <a:pPr>
                  <a:lnSpc>
                    <a:spcPct val="150000"/>
                  </a:lnSpc>
                  <a:spcBef>
                    <a:spcPts val="200"/>
                  </a:spcBef>
                </a:pPr>
                <a:r>
                  <a:rPr lang="en-US" sz="1400" dirty="0">
                    <a:latin typeface="Courier New" panose="02070309020205020404" pitchFamily="49" charset="0"/>
                    <a:cs typeface="Courier New" panose="02070309020205020404" pitchFamily="49" charset="0"/>
                  </a:rPr>
                  <a:t>   while(there are unprocessed vertices){</a:t>
                </a:r>
              </a:p>
              <a:p>
                <a:pPr>
                  <a:lnSpc>
                    <a:spcPct val="150000"/>
                  </a:lnSpc>
                  <a:spcBef>
                    <a:spcPts val="200"/>
                  </a:spcBef>
                </a:pPr>
                <a:r>
                  <a:rPr lang="en-US" sz="1400" dirty="0">
                    <a:latin typeface="Courier New" panose="02070309020205020404" pitchFamily="49" charset="0"/>
                    <a:cs typeface="Courier New" panose="02070309020205020404" pitchFamily="49" charset="0"/>
                  </a:rPr>
                  <a:t>      let u be the closest unprocessed vertex</a:t>
                </a:r>
              </a:p>
              <a:p>
                <a:pPr>
                  <a:lnSpc>
                    <a:spcPct val="150000"/>
                  </a:lnSpc>
                  <a:spcBef>
                    <a:spcPts val="200"/>
                  </a:spcBef>
                </a:pPr>
                <a:r>
                  <a:rPr lang="en-US" sz="1400" dirty="0">
                    <a:latin typeface="Courier New" panose="02070309020205020404" pitchFamily="49" charset="0"/>
                    <a:cs typeface="Courier New" panose="02070309020205020404" pitchFamily="49" charset="0"/>
                  </a:rPr>
                  <a:t>      foreach(edge (</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 leaving u){</a:t>
                </a:r>
              </a:p>
              <a:p>
                <a:pPr>
                  <a:lnSpc>
                    <a:spcPct val="150000"/>
                  </a:lnSpc>
                  <a:spcBef>
                    <a:spcPts val="200"/>
                  </a:spcBef>
                </a:pPr>
                <a:r>
                  <a:rPr lang="en-US" sz="1400" dirty="0">
                    <a:latin typeface="Courier New" panose="02070309020205020404" pitchFamily="49" charset="0"/>
                    <a:cs typeface="Courier New" panose="02070309020205020404" pitchFamily="49" charset="0"/>
                  </a:rPr>
                  <a:t>         if(u’s </a:t>
                </a:r>
                <a:r>
                  <a:rPr lang="en-US" sz="1400" dirty="0" err="1">
                    <a:latin typeface="Courier New" panose="02070309020205020404" pitchFamily="49" charset="0"/>
                    <a:cs typeface="Courier New" panose="02070309020205020404" pitchFamily="49" charset="0"/>
                  </a:rPr>
                  <a:t>dist+weight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 &lt; v’s </a:t>
                </a:r>
                <a:r>
                  <a:rPr lang="en-US" sz="1400" dirty="0" err="1">
                    <a:latin typeface="Courier New" panose="02070309020205020404" pitchFamily="49" charset="0"/>
                    <a:cs typeface="Courier New" panose="02070309020205020404" pitchFamily="49" charset="0"/>
                  </a:rPr>
                  <a:t>dist</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u.dist+weight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v.predecessor</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mark u as processed</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endParaRPr lang="en-US" sz="1400" dirty="0"/>
              </a:p>
            </p:txBody>
          </p:sp>
        </mc:Choice>
        <mc:Fallback xmlns="">
          <p:sp>
            <p:nvSpPr>
              <p:cNvPr id="10" name="TextBox 9">
                <a:extLst>
                  <a:ext uri="{FF2B5EF4-FFF2-40B4-BE49-F238E27FC236}">
                    <a16:creationId xmlns:a16="http://schemas.microsoft.com/office/drawing/2014/main" id="{3F79B035-37B6-264D-B2EB-BAA309F1AC98}"/>
                  </a:ext>
                </a:extLst>
              </p:cNvPr>
              <p:cNvSpPr txBox="1">
                <a:spLocks noRot="1" noChangeAspect="1" noMove="1" noResize="1" noEditPoints="1" noAdjustHandles="1" noChangeArrowheads="1" noChangeShapeType="1" noTextEdit="1"/>
              </p:cNvSpPr>
              <p:nvPr/>
            </p:nvSpPr>
            <p:spPr>
              <a:xfrm>
                <a:off x="575239" y="1503179"/>
                <a:ext cx="5279547" cy="5015476"/>
              </a:xfrm>
              <a:prstGeom prst="rect">
                <a:avLst/>
              </a:prstGeom>
              <a:blipFill>
                <a:blip r:embed="rId2"/>
                <a:stretch>
                  <a:fillRect l="-240"/>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CCBC0584-DFE9-F44A-AF33-7E90D5C57EF0}"/>
              </a:ext>
            </a:extLst>
          </p:cNvPr>
          <p:cNvCxnSpPr>
            <a:cxnSpLocks/>
          </p:cNvCxnSpPr>
          <p:nvPr/>
        </p:nvCxnSpPr>
        <p:spPr>
          <a:xfrm flipH="1">
            <a:off x="5566474" y="3472913"/>
            <a:ext cx="1251903" cy="0"/>
          </a:xfrm>
          <a:prstGeom prst="straightConnector1">
            <a:avLst/>
          </a:prstGeom>
          <a:ln w="28575">
            <a:solidFill>
              <a:srgbClr val="4C3282"/>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F1C4FE7-2211-BA49-A4DB-24E56D62DB7D}"/>
              </a:ext>
            </a:extLst>
          </p:cNvPr>
          <p:cNvSpPr txBox="1"/>
          <p:nvPr/>
        </p:nvSpPr>
        <p:spPr>
          <a:xfrm>
            <a:off x="6877533" y="3288247"/>
            <a:ext cx="699230" cy="369332"/>
          </a:xfrm>
          <a:prstGeom prst="rect">
            <a:avLst/>
          </a:prstGeom>
          <a:noFill/>
        </p:spPr>
        <p:txBody>
          <a:bodyPr wrap="none" rtlCol="0">
            <a:spAutoFit/>
          </a:bodyPr>
          <a:lstStyle/>
          <a:p>
            <a:r>
              <a:rPr lang="en-US" dirty="0">
                <a:solidFill>
                  <a:srgbClr val="4C3282"/>
                </a:solidFill>
              </a:rPr>
              <a:t>Huh?</a:t>
            </a:r>
          </a:p>
        </p:txBody>
      </p:sp>
      <p:grpSp>
        <p:nvGrpSpPr>
          <p:cNvPr id="25" name="Group 24">
            <a:extLst>
              <a:ext uri="{FF2B5EF4-FFF2-40B4-BE49-F238E27FC236}">
                <a16:creationId xmlns:a16="http://schemas.microsoft.com/office/drawing/2014/main" id="{DD46696A-7CBF-F34F-ABE6-6CB20AAA4E51}"/>
              </a:ext>
            </a:extLst>
          </p:cNvPr>
          <p:cNvGrpSpPr/>
          <p:nvPr/>
        </p:nvGrpSpPr>
        <p:grpSpPr>
          <a:xfrm>
            <a:off x="7814168" y="1580148"/>
            <a:ext cx="3867502" cy="4383067"/>
            <a:chOff x="8097858" y="1067152"/>
            <a:chExt cx="3867502" cy="4383067"/>
          </a:xfrm>
        </p:grpSpPr>
        <p:sp>
          <p:nvSpPr>
            <p:cNvPr id="15" name="Rectangle 14">
              <a:extLst>
                <a:ext uri="{FF2B5EF4-FFF2-40B4-BE49-F238E27FC236}">
                  <a16:creationId xmlns:a16="http://schemas.microsoft.com/office/drawing/2014/main" id="{209BA71B-97D4-0E43-BE4B-8DD8EC0B26CF}"/>
                </a:ext>
              </a:extLst>
            </p:cNvPr>
            <p:cNvSpPr/>
            <p:nvPr/>
          </p:nvSpPr>
          <p:spPr>
            <a:xfrm>
              <a:off x="8097860" y="1084729"/>
              <a:ext cx="3818448" cy="4365490"/>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dirty="0"/>
            </a:p>
          </p:txBody>
        </p:sp>
        <p:sp>
          <p:nvSpPr>
            <p:cNvPr id="16" name="Rectangle 15">
              <a:extLst>
                <a:ext uri="{FF2B5EF4-FFF2-40B4-BE49-F238E27FC236}">
                  <a16:creationId xmlns:a16="http://schemas.microsoft.com/office/drawing/2014/main" id="{260D43AF-0DC7-9D4D-A73A-D11389E0F729}"/>
                </a:ext>
              </a:extLst>
            </p:cNvPr>
            <p:cNvSpPr/>
            <p:nvPr/>
          </p:nvSpPr>
          <p:spPr>
            <a:xfrm>
              <a:off x="8097859" y="1067152"/>
              <a:ext cx="3818448" cy="800930"/>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dirty="0"/>
                <a:t>Min Priority Queue ADT</a:t>
              </a:r>
            </a:p>
          </p:txBody>
        </p:sp>
        <p:sp>
          <p:nvSpPr>
            <p:cNvPr id="17" name="TextBox 81">
              <a:extLst>
                <a:ext uri="{FF2B5EF4-FFF2-40B4-BE49-F238E27FC236}">
                  <a16:creationId xmlns:a16="http://schemas.microsoft.com/office/drawing/2014/main" id="{C6344FD3-3777-014E-8C36-40D748850F84}"/>
                </a:ext>
              </a:extLst>
            </p:cNvPr>
            <p:cNvSpPr txBox="1"/>
            <p:nvPr/>
          </p:nvSpPr>
          <p:spPr>
            <a:xfrm>
              <a:off x="8305265" y="4515401"/>
              <a:ext cx="3611041"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err="1"/>
                <a:t>removeMin</a:t>
              </a:r>
              <a:r>
                <a:rPr lang="en-US" b="1" dirty="0"/>
                <a:t>()</a:t>
              </a:r>
              <a:r>
                <a:rPr lang="en-US" dirty="0"/>
                <a:t> – returns and removes element with the </a:t>
              </a:r>
              <a:r>
                <a:rPr lang="en-US" u="sng" dirty="0"/>
                <a:t>smallest</a:t>
              </a:r>
              <a:r>
                <a:rPr lang="en-US" dirty="0"/>
                <a:t> priority</a:t>
              </a:r>
            </a:p>
          </p:txBody>
        </p:sp>
        <p:sp>
          <p:nvSpPr>
            <p:cNvPr id="18" name="TextBox 82">
              <a:extLst>
                <a:ext uri="{FF2B5EF4-FFF2-40B4-BE49-F238E27FC236}">
                  <a16:creationId xmlns:a16="http://schemas.microsoft.com/office/drawing/2014/main" id="{F8BF3229-123B-5743-8C03-5E5C516B51F9}"/>
                </a:ext>
              </a:extLst>
            </p:cNvPr>
            <p:cNvSpPr txBox="1"/>
            <p:nvPr/>
          </p:nvSpPr>
          <p:spPr>
            <a:xfrm>
              <a:off x="8097858" y="1888130"/>
              <a:ext cx="162443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4C3282"/>
                  </a:solidFill>
                </a:rPr>
                <a:t>state</a:t>
              </a:r>
            </a:p>
          </p:txBody>
        </p:sp>
        <p:sp>
          <p:nvSpPr>
            <p:cNvPr id="19" name="TextBox 83">
              <a:extLst>
                <a:ext uri="{FF2B5EF4-FFF2-40B4-BE49-F238E27FC236}">
                  <a16:creationId xmlns:a16="http://schemas.microsoft.com/office/drawing/2014/main" id="{B0DA4019-1A8C-2842-AE23-B77A8416BC86}"/>
                </a:ext>
              </a:extLst>
            </p:cNvPr>
            <p:cNvSpPr txBox="1"/>
            <p:nvPr/>
          </p:nvSpPr>
          <p:spPr>
            <a:xfrm>
              <a:off x="8097858" y="2879788"/>
              <a:ext cx="162443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4C3282"/>
                  </a:solidFill>
                </a:rPr>
                <a:t>behavior</a:t>
              </a:r>
            </a:p>
          </p:txBody>
        </p:sp>
        <p:sp>
          <p:nvSpPr>
            <p:cNvPr id="20" name="TextBox 84">
              <a:extLst>
                <a:ext uri="{FF2B5EF4-FFF2-40B4-BE49-F238E27FC236}">
                  <a16:creationId xmlns:a16="http://schemas.microsoft.com/office/drawing/2014/main" id="{CF97BD11-23BE-544C-AE4B-0AF36F3C1857}"/>
                </a:ext>
              </a:extLst>
            </p:cNvPr>
            <p:cNvSpPr txBox="1"/>
            <p:nvPr/>
          </p:nvSpPr>
          <p:spPr>
            <a:xfrm>
              <a:off x="8297428" y="2175120"/>
              <a:ext cx="3080348"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Set of comparable values - Ordered by “priority”</a:t>
              </a:r>
            </a:p>
          </p:txBody>
        </p:sp>
        <p:sp>
          <p:nvSpPr>
            <p:cNvPr id="21" name="TextBox 85">
              <a:extLst>
                <a:ext uri="{FF2B5EF4-FFF2-40B4-BE49-F238E27FC236}">
                  <a16:creationId xmlns:a16="http://schemas.microsoft.com/office/drawing/2014/main" id="{9DBC4C9C-3A8D-D14C-9A5E-62F476BFC798}"/>
                </a:ext>
              </a:extLst>
            </p:cNvPr>
            <p:cNvSpPr txBox="1"/>
            <p:nvPr/>
          </p:nvSpPr>
          <p:spPr>
            <a:xfrm>
              <a:off x="8305266" y="3218495"/>
              <a:ext cx="3660094"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t>peek()</a:t>
              </a:r>
              <a:r>
                <a:rPr lang="en-US" dirty="0"/>
                <a:t> – find the element with the smallest </a:t>
              </a:r>
              <a:r>
                <a:rPr lang="en-US" u="sng" dirty="0"/>
                <a:t>priority</a:t>
              </a:r>
            </a:p>
          </p:txBody>
        </p:sp>
        <p:sp>
          <p:nvSpPr>
            <p:cNvPr id="22" name="TextBox 86">
              <a:extLst>
                <a:ext uri="{FF2B5EF4-FFF2-40B4-BE49-F238E27FC236}">
                  <a16:creationId xmlns:a16="http://schemas.microsoft.com/office/drawing/2014/main" id="{411AF04C-3F1C-8644-AD25-D4CDC9547A93}"/>
                </a:ext>
              </a:extLst>
            </p:cNvPr>
            <p:cNvSpPr txBox="1"/>
            <p:nvPr/>
          </p:nvSpPr>
          <p:spPr>
            <a:xfrm>
              <a:off x="8305266" y="3871389"/>
              <a:ext cx="3611040"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t>insert(value) </a:t>
              </a:r>
              <a:r>
                <a:rPr lang="en-US" dirty="0"/>
                <a:t>– add new element to collection</a:t>
              </a:r>
            </a:p>
          </p:txBody>
        </p:sp>
      </p:grpSp>
    </p:spTree>
    <p:extLst>
      <p:ext uri="{BB962C8B-B14F-4D97-AF65-F5344CB8AC3E}">
        <p14:creationId xmlns:p14="http://schemas.microsoft.com/office/powerpoint/2010/main" val="261446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2000"/>
                                        <p:tgtEl>
                                          <p:spTgt spid="25"/>
                                        </p:tgtEl>
                                      </p:cBhvr>
                                    </p:animEffect>
                                    <p:anim calcmode="lin" valueType="num">
                                      <p:cBhvr>
                                        <p:cTn id="16" dur="2000" fill="hold"/>
                                        <p:tgtEl>
                                          <p:spTgt spid="25"/>
                                        </p:tgtEl>
                                        <p:attrNameLst>
                                          <p:attrName>ppt_w</p:attrName>
                                        </p:attrNameLst>
                                      </p:cBhvr>
                                      <p:tavLst>
                                        <p:tav tm="0" fmla="#ppt_w*sin(2.5*pi*$)">
                                          <p:val>
                                            <p:fltVal val="0"/>
                                          </p:val>
                                        </p:tav>
                                        <p:tav tm="100000">
                                          <p:val>
                                            <p:fltVal val="1"/>
                                          </p:val>
                                        </p:tav>
                                      </p:tavLst>
                                    </p:anim>
                                    <p:anim calcmode="lin" valueType="num">
                                      <p:cBhvr>
                                        <p:cTn id="17" dur="20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87A5-A1F6-534A-9EAD-F9B301DB2FF0}"/>
              </a:ext>
            </a:extLst>
          </p:cNvPr>
          <p:cNvSpPr>
            <a:spLocks noGrp="1"/>
          </p:cNvSpPr>
          <p:nvPr>
            <p:ph type="title"/>
          </p:nvPr>
        </p:nvSpPr>
        <p:spPr/>
        <p:txBody>
          <a:bodyPr/>
          <a:lstStyle/>
          <a:p>
            <a:r>
              <a:rPr lang="en-US" dirty="0"/>
              <a:t>Dijkstra’s </a:t>
            </a:r>
            <a:r>
              <a:rPr lang="en-US" dirty="0" err="1"/>
              <a:t>Pseuodocode</a:t>
            </a:r>
            <a:endParaRPr lang="en-US" dirty="0"/>
          </a:p>
        </p:txBody>
      </p:sp>
      <p:sp>
        <p:nvSpPr>
          <p:cNvPr id="4" name="Footer Placeholder 3">
            <a:extLst>
              <a:ext uri="{FF2B5EF4-FFF2-40B4-BE49-F238E27FC236}">
                <a16:creationId xmlns:a16="http://schemas.microsoft.com/office/drawing/2014/main" id="{50E869E5-0A56-7643-9EC3-A8130EA47054}"/>
              </a:ext>
            </a:extLst>
          </p:cNvPr>
          <p:cNvSpPr>
            <a:spLocks noGrp="1"/>
          </p:cNvSpPr>
          <p:nvPr>
            <p:ph type="ftr" sz="quarter" idx="11"/>
          </p:nvPr>
        </p:nvSpPr>
        <p:spPr/>
        <p:txBody>
          <a:bodyPr/>
          <a:lstStyle/>
          <a:p>
            <a:r>
              <a:rPr lang="es-ES"/>
              <a:t>CSE 373 19 SU - Robbie Weber</a:t>
            </a:r>
            <a:endParaRPr lang="en-US" dirty="0"/>
          </a:p>
        </p:txBody>
      </p:sp>
      <p:sp>
        <p:nvSpPr>
          <p:cNvPr id="5" name="Slide Number Placeholder 4">
            <a:extLst>
              <a:ext uri="{FF2B5EF4-FFF2-40B4-BE49-F238E27FC236}">
                <a16:creationId xmlns:a16="http://schemas.microsoft.com/office/drawing/2014/main" id="{D445211F-E5A4-944E-A0E3-CED84FBCA45E}"/>
              </a:ext>
            </a:extLst>
          </p:cNvPr>
          <p:cNvSpPr>
            <a:spLocks noGrp="1"/>
          </p:cNvSpPr>
          <p:nvPr>
            <p:ph type="sldNum" sz="quarter" idx="12"/>
          </p:nvPr>
        </p:nvSpPr>
        <p:spPr/>
        <p:txBody>
          <a:bodyPr/>
          <a:lstStyle/>
          <a:p>
            <a:fld id="{659665DE-58FC-41F4-AC58-2C90A5E00527}" type="slidenum">
              <a:rPr lang="en-US" smtClean="0"/>
              <a:t>11</a:t>
            </a:fld>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F79B035-37B6-264D-B2EB-BAA309F1AC98}"/>
                  </a:ext>
                </a:extLst>
              </p:cNvPr>
              <p:cNvSpPr txBox="1"/>
              <p:nvPr/>
            </p:nvSpPr>
            <p:spPr>
              <a:xfrm>
                <a:off x="575239" y="1503179"/>
                <a:ext cx="6270404" cy="5364289"/>
              </a:xfrm>
              <a:prstGeom prst="rect">
                <a:avLst/>
              </a:prstGeom>
              <a:noFill/>
            </p:spPr>
            <p:txBody>
              <a:bodyPr wrap="square" rtlCol="0">
                <a:spAutoFit/>
              </a:bodyPr>
              <a:lstStyle/>
              <a:p>
                <a:pPr>
                  <a:lnSpc>
                    <a:spcPct val="150000"/>
                  </a:lnSpc>
                  <a:spcBef>
                    <a:spcPts val="200"/>
                  </a:spcBef>
                </a:pPr>
                <a:r>
                  <a:rPr lang="en-US" sz="1400" dirty="0">
                    <a:latin typeface="Courier New" panose="02070309020205020404" pitchFamily="49" charset="0"/>
                    <a:cs typeface="Courier New" panose="02070309020205020404" pitchFamily="49" charset="0"/>
                  </a:rPr>
                  <a:t>Dijkstra(Graph G, Vertex source) </a:t>
                </a:r>
              </a:p>
              <a:p>
                <a:pPr>
                  <a:lnSpc>
                    <a:spcPct val="150000"/>
                  </a:lnSpc>
                  <a:spcBef>
                    <a:spcPts val="200"/>
                  </a:spcBef>
                </a:pPr>
                <a:r>
                  <a:rPr lang="en-US" sz="14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1400" b="0" i="1" smtClean="0">
                        <a:latin typeface="Cambria Math" panose="02040503050406030204" pitchFamily="18" charset="0"/>
                        <a:cs typeface="Courier New" panose="02070309020205020404" pitchFamily="49" charset="0"/>
                      </a:rPr>
                      <m:t>∞</m:t>
                    </m:r>
                  </m:oMath>
                </a14:m>
                <a:endParaRPr lang="en-US" sz="1400" b="0" dirty="0">
                  <a:latin typeface="Courier New" panose="02070309020205020404" pitchFamily="49" charset="0"/>
                  <a:cs typeface="Courier New" panose="02070309020205020404" pitchFamily="49" charset="0"/>
                </a:endParaRPr>
              </a:p>
              <a:p>
                <a:pPr>
                  <a:lnSpc>
                    <a:spcPct val="150000"/>
                  </a:lnSpc>
                  <a:spcBef>
                    <a:spcPts val="200"/>
                  </a:spcBef>
                </a:pPr>
                <a:r>
                  <a:rPr lang="en-US" sz="1400" dirty="0">
                    <a:latin typeface="Courier New" panose="02070309020205020404" pitchFamily="49" charset="0"/>
                    <a:cs typeface="Courier New" panose="02070309020205020404" pitchFamily="49" charset="0"/>
                  </a:rPr>
                  <a:t>   mark source as distance 0</a:t>
                </a:r>
              </a:p>
              <a:p>
                <a:pPr>
                  <a:lnSpc>
                    <a:spcPct val="150000"/>
                  </a:lnSpc>
                  <a:spcBef>
                    <a:spcPts val="200"/>
                  </a:spcBef>
                </a:pPr>
                <a:r>
                  <a:rPr lang="en-US" sz="1400" dirty="0">
                    <a:latin typeface="Courier New" panose="02070309020205020404" pitchFamily="49" charset="0"/>
                    <a:cs typeface="Courier New" panose="02070309020205020404" pitchFamily="49" charset="0"/>
                  </a:rPr>
                  <a:t>   mark all vertices unprocessed</a:t>
                </a:r>
              </a:p>
              <a:p>
                <a:pPr>
                  <a:lnSpc>
                    <a:spcPct val="150000"/>
                  </a:lnSpc>
                  <a:spcBef>
                    <a:spcPts val="200"/>
                  </a:spcBef>
                </a:pPr>
                <a:r>
                  <a:rPr lang="en-US" sz="1400" b="1" dirty="0">
                    <a:latin typeface="Courier New" panose="02070309020205020404" pitchFamily="49" charset="0"/>
                    <a:cs typeface="Courier New" panose="02070309020205020404" pitchFamily="49" charset="0"/>
                  </a:rPr>
                  <a:t>   initialize MPQ as a Min Priority Queue, add source</a:t>
                </a:r>
              </a:p>
              <a:p>
                <a:pPr>
                  <a:lnSpc>
                    <a:spcPct val="150000"/>
                  </a:lnSpc>
                  <a:spcBef>
                    <a:spcPts val="200"/>
                  </a:spcBef>
                </a:pPr>
                <a:r>
                  <a:rPr lang="en-US" sz="1400" dirty="0">
                    <a:latin typeface="Courier New" panose="02070309020205020404" pitchFamily="49" charset="0"/>
                    <a:cs typeface="Courier New" panose="02070309020205020404" pitchFamily="49" charset="0"/>
                  </a:rPr>
                  <a:t>   while(there are unprocessed vertices){</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u = </a:t>
                </a:r>
                <a:r>
                  <a:rPr lang="en-US" sz="1400" b="1" dirty="0" err="1">
                    <a:latin typeface="Courier New" panose="02070309020205020404" pitchFamily="49" charset="0"/>
                    <a:cs typeface="Courier New" panose="02070309020205020404" pitchFamily="49" charset="0"/>
                  </a:rPr>
                  <a:t>MPQ.removeMin</a:t>
                </a:r>
                <a:r>
                  <a:rPr lang="en-US" sz="1400" b="1"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foreach(edge (</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 leaving u){</a:t>
                </a:r>
              </a:p>
              <a:p>
                <a:pPr>
                  <a:lnSpc>
                    <a:spcPct val="150000"/>
                  </a:lnSpc>
                  <a:spcBef>
                    <a:spcPts val="200"/>
                  </a:spcBef>
                </a:pPr>
                <a:r>
                  <a:rPr lang="en-US" sz="1400" dirty="0">
                    <a:latin typeface="Courier New" panose="02070309020205020404" pitchFamily="49" charset="0"/>
                    <a:cs typeface="Courier New" panose="02070309020205020404" pitchFamily="49" charset="0"/>
                  </a:rPr>
                  <a:t>         if(u’s </a:t>
                </a:r>
                <a:r>
                  <a:rPr lang="en-US" sz="1400" dirty="0" err="1">
                    <a:latin typeface="Courier New" panose="02070309020205020404" pitchFamily="49" charset="0"/>
                    <a:cs typeface="Courier New" panose="02070309020205020404" pitchFamily="49" charset="0"/>
                  </a:rPr>
                  <a:t>dist+weight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 &lt; v’s </a:t>
                </a:r>
                <a:r>
                  <a:rPr lang="en-US" sz="1400" dirty="0" err="1">
                    <a:latin typeface="Courier New" panose="02070309020205020404" pitchFamily="49" charset="0"/>
                    <a:cs typeface="Courier New" panose="02070309020205020404" pitchFamily="49" charset="0"/>
                  </a:rPr>
                  <a:t>dist</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u.dist+weight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v.predecessor</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mark u as processed</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endParaRPr lang="en-US" sz="1400" dirty="0"/>
              </a:p>
            </p:txBody>
          </p:sp>
        </mc:Choice>
        <mc:Fallback xmlns="">
          <p:sp>
            <p:nvSpPr>
              <p:cNvPr id="10" name="TextBox 9">
                <a:extLst>
                  <a:ext uri="{FF2B5EF4-FFF2-40B4-BE49-F238E27FC236}">
                    <a16:creationId xmlns:a16="http://schemas.microsoft.com/office/drawing/2014/main" id="{3F79B035-37B6-264D-B2EB-BAA309F1AC98}"/>
                  </a:ext>
                </a:extLst>
              </p:cNvPr>
              <p:cNvSpPr txBox="1">
                <a:spLocks noRot="1" noChangeAspect="1" noMove="1" noResize="1" noEditPoints="1" noAdjustHandles="1" noChangeArrowheads="1" noChangeShapeType="1" noTextEdit="1"/>
              </p:cNvSpPr>
              <p:nvPr/>
            </p:nvSpPr>
            <p:spPr>
              <a:xfrm>
                <a:off x="575239" y="1503179"/>
                <a:ext cx="6270404" cy="5364289"/>
              </a:xfrm>
              <a:prstGeom prst="rect">
                <a:avLst/>
              </a:prstGeom>
              <a:blipFill>
                <a:blip r:embed="rId2"/>
                <a:stretch>
                  <a:fillRect l="-202"/>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DD46696A-7CBF-F34F-ABE6-6CB20AAA4E51}"/>
              </a:ext>
            </a:extLst>
          </p:cNvPr>
          <p:cNvGrpSpPr/>
          <p:nvPr/>
        </p:nvGrpSpPr>
        <p:grpSpPr>
          <a:xfrm>
            <a:off x="7814168" y="1580148"/>
            <a:ext cx="3867502" cy="4383067"/>
            <a:chOff x="8097858" y="1067152"/>
            <a:chExt cx="3867502" cy="4383067"/>
          </a:xfrm>
        </p:grpSpPr>
        <p:sp>
          <p:nvSpPr>
            <p:cNvPr id="15" name="Rectangle 14">
              <a:extLst>
                <a:ext uri="{FF2B5EF4-FFF2-40B4-BE49-F238E27FC236}">
                  <a16:creationId xmlns:a16="http://schemas.microsoft.com/office/drawing/2014/main" id="{209BA71B-97D4-0E43-BE4B-8DD8EC0B26CF}"/>
                </a:ext>
              </a:extLst>
            </p:cNvPr>
            <p:cNvSpPr/>
            <p:nvPr/>
          </p:nvSpPr>
          <p:spPr>
            <a:xfrm>
              <a:off x="8097860" y="1084729"/>
              <a:ext cx="3818448" cy="4365490"/>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dirty="0"/>
            </a:p>
          </p:txBody>
        </p:sp>
        <p:sp>
          <p:nvSpPr>
            <p:cNvPr id="16" name="Rectangle 15">
              <a:extLst>
                <a:ext uri="{FF2B5EF4-FFF2-40B4-BE49-F238E27FC236}">
                  <a16:creationId xmlns:a16="http://schemas.microsoft.com/office/drawing/2014/main" id="{260D43AF-0DC7-9D4D-A73A-D11389E0F729}"/>
                </a:ext>
              </a:extLst>
            </p:cNvPr>
            <p:cNvSpPr/>
            <p:nvPr/>
          </p:nvSpPr>
          <p:spPr>
            <a:xfrm>
              <a:off x="8097859" y="1067152"/>
              <a:ext cx="3818448" cy="800930"/>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dirty="0"/>
                <a:t>Min Priority Queue ADT</a:t>
              </a:r>
            </a:p>
          </p:txBody>
        </p:sp>
        <p:sp>
          <p:nvSpPr>
            <p:cNvPr id="17" name="TextBox 81">
              <a:extLst>
                <a:ext uri="{FF2B5EF4-FFF2-40B4-BE49-F238E27FC236}">
                  <a16:creationId xmlns:a16="http://schemas.microsoft.com/office/drawing/2014/main" id="{C6344FD3-3777-014E-8C36-40D748850F84}"/>
                </a:ext>
              </a:extLst>
            </p:cNvPr>
            <p:cNvSpPr txBox="1"/>
            <p:nvPr/>
          </p:nvSpPr>
          <p:spPr>
            <a:xfrm>
              <a:off x="8305265" y="4515401"/>
              <a:ext cx="3611041"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err="1"/>
                <a:t>removeMin</a:t>
              </a:r>
              <a:r>
                <a:rPr lang="en-US" b="1" dirty="0"/>
                <a:t>()</a:t>
              </a:r>
              <a:r>
                <a:rPr lang="en-US" dirty="0"/>
                <a:t> – returns and removes element with the </a:t>
              </a:r>
              <a:r>
                <a:rPr lang="en-US" u="sng" dirty="0"/>
                <a:t>smallest</a:t>
              </a:r>
              <a:r>
                <a:rPr lang="en-US" dirty="0"/>
                <a:t> priority</a:t>
              </a:r>
            </a:p>
          </p:txBody>
        </p:sp>
        <p:sp>
          <p:nvSpPr>
            <p:cNvPr id="18" name="TextBox 82">
              <a:extLst>
                <a:ext uri="{FF2B5EF4-FFF2-40B4-BE49-F238E27FC236}">
                  <a16:creationId xmlns:a16="http://schemas.microsoft.com/office/drawing/2014/main" id="{F8BF3229-123B-5743-8C03-5E5C516B51F9}"/>
                </a:ext>
              </a:extLst>
            </p:cNvPr>
            <p:cNvSpPr txBox="1"/>
            <p:nvPr/>
          </p:nvSpPr>
          <p:spPr>
            <a:xfrm>
              <a:off x="8097858" y="1888130"/>
              <a:ext cx="162443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4C3282"/>
                  </a:solidFill>
                </a:rPr>
                <a:t>state</a:t>
              </a:r>
            </a:p>
          </p:txBody>
        </p:sp>
        <p:sp>
          <p:nvSpPr>
            <p:cNvPr id="19" name="TextBox 83">
              <a:extLst>
                <a:ext uri="{FF2B5EF4-FFF2-40B4-BE49-F238E27FC236}">
                  <a16:creationId xmlns:a16="http://schemas.microsoft.com/office/drawing/2014/main" id="{B0DA4019-1A8C-2842-AE23-B77A8416BC86}"/>
                </a:ext>
              </a:extLst>
            </p:cNvPr>
            <p:cNvSpPr txBox="1"/>
            <p:nvPr/>
          </p:nvSpPr>
          <p:spPr>
            <a:xfrm>
              <a:off x="8097858" y="2879788"/>
              <a:ext cx="162443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4C3282"/>
                  </a:solidFill>
                </a:rPr>
                <a:t>behavior</a:t>
              </a:r>
            </a:p>
          </p:txBody>
        </p:sp>
        <p:sp>
          <p:nvSpPr>
            <p:cNvPr id="20" name="TextBox 84">
              <a:extLst>
                <a:ext uri="{FF2B5EF4-FFF2-40B4-BE49-F238E27FC236}">
                  <a16:creationId xmlns:a16="http://schemas.microsoft.com/office/drawing/2014/main" id="{CF97BD11-23BE-544C-AE4B-0AF36F3C1857}"/>
                </a:ext>
              </a:extLst>
            </p:cNvPr>
            <p:cNvSpPr txBox="1"/>
            <p:nvPr/>
          </p:nvSpPr>
          <p:spPr>
            <a:xfrm>
              <a:off x="8297428" y="2175120"/>
              <a:ext cx="3080348"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Set of comparable values - Ordered by “priority”</a:t>
              </a:r>
            </a:p>
          </p:txBody>
        </p:sp>
        <p:sp>
          <p:nvSpPr>
            <p:cNvPr id="21" name="TextBox 85">
              <a:extLst>
                <a:ext uri="{FF2B5EF4-FFF2-40B4-BE49-F238E27FC236}">
                  <a16:creationId xmlns:a16="http://schemas.microsoft.com/office/drawing/2014/main" id="{9DBC4C9C-3A8D-D14C-9A5E-62F476BFC798}"/>
                </a:ext>
              </a:extLst>
            </p:cNvPr>
            <p:cNvSpPr txBox="1"/>
            <p:nvPr/>
          </p:nvSpPr>
          <p:spPr>
            <a:xfrm>
              <a:off x="8305266" y="3218495"/>
              <a:ext cx="3660094"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t>peek()</a:t>
              </a:r>
              <a:r>
                <a:rPr lang="en-US" dirty="0"/>
                <a:t> – find the element with the smallest </a:t>
              </a:r>
              <a:r>
                <a:rPr lang="en-US" u="sng" dirty="0"/>
                <a:t>priority</a:t>
              </a:r>
            </a:p>
          </p:txBody>
        </p:sp>
        <p:sp>
          <p:nvSpPr>
            <p:cNvPr id="22" name="TextBox 86">
              <a:extLst>
                <a:ext uri="{FF2B5EF4-FFF2-40B4-BE49-F238E27FC236}">
                  <a16:creationId xmlns:a16="http://schemas.microsoft.com/office/drawing/2014/main" id="{411AF04C-3F1C-8644-AD25-D4CDC9547A93}"/>
                </a:ext>
              </a:extLst>
            </p:cNvPr>
            <p:cNvSpPr txBox="1"/>
            <p:nvPr/>
          </p:nvSpPr>
          <p:spPr>
            <a:xfrm>
              <a:off x="8305266" y="3871389"/>
              <a:ext cx="3611040"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t>insert(value) </a:t>
              </a:r>
              <a:r>
                <a:rPr lang="en-US" dirty="0"/>
                <a:t>– add new element to collection</a:t>
              </a:r>
            </a:p>
          </p:txBody>
        </p:sp>
      </p:grpSp>
      <p:cxnSp>
        <p:nvCxnSpPr>
          <p:cNvPr id="23" name="Straight Arrow Connector 22">
            <a:extLst>
              <a:ext uri="{FF2B5EF4-FFF2-40B4-BE49-F238E27FC236}">
                <a16:creationId xmlns:a16="http://schemas.microsoft.com/office/drawing/2014/main" id="{B5540F69-065D-3649-B612-17C96A23352A}"/>
              </a:ext>
            </a:extLst>
          </p:cNvPr>
          <p:cNvCxnSpPr>
            <a:cxnSpLocks/>
          </p:cNvCxnSpPr>
          <p:nvPr/>
        </p:nvCxnSpPr>
        <p:spPr>
          <a:xfrm flipH="1">
            <a:off x="5089349" y="3475864"/>
            <a:ext cx="1251903" cy="0"/>
          </a:xfrm>
          <a:prstGeom prst="straightConnector1">
            <a:avLst/>
          </a:prstGeom>
          <a:ln w="28575">
            <a:solidFill>
              <a:srgbClr val="4C3282"/>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B7F107E-B4AB-1B42-9430-5FDE6853DE96}"/>
              </a:ext>
            </a:extLst>
          </p:cNvPr>
          <p:cNvSpPr txBox="1"/>
          <p:nvPr/>
        </p:nvSpPr>
        <p:spPr>
          <a:xfrm>
            <a:off x="6400408" y="3291198"/>
            <a:ext cx="722377" cy="369332"/>
          </a:xfrm>
          <a:prstGeom prst="rect">
            <a:avLst/>
          </a:prstGeom>
          <a:noFill/>
        </p:spPr>
        <p:txBody>
          <a:bodyPr wrap="none" rtlCol="0">
            <a:spAutoFit/>
          </a:bodyPr>
          <a:lstStyle/>
          <a:p>
            <a:r>
              <a:rPr lang="en-US" dirty="0">
                <a:solidFill>
                  <a:srgbClr val="4C3282"/>
                </a:solidFill>
              </a:rPr>
              <a:t>How?</a:t>
            </a:r>
          </a:p>
        </p:txBody>
      </p:sp>
      <p:cxnSp>
        <p:nvCxnSpPr>
          <p:cNvPr id="26" name="Straight Arrow Connector 25">
            <a:extLst>
              <a:ext uri="{FF2B5EF4-FFF2-40B4-BE49-F238E27FC236}">
                <a16:creationId xmlns:a16="http://schemas.microsoft.com/office/drawing/2014/main" id="{8BED7E39-8343-D345-B720-802429281BB5}"/>
              </a:ext>
            </a:extLst>
          </p:cNvPr>
          <p:cNvCxnSpPr>
            <a:cxnSpLocks/>
          </p:cNvCxnSpPr>
          <p:nvPr/>
        </p:nvCxnSpPr>
        <p:spPr>
          <a:xfrm flipH="1">
            <a:off x="4179068" y="2770458"/>
            <a:ext cx="1251903" cy="0"/>
          </a:xfrm>
          <a:prstGeom prst="straightConnector1">
            <a:avLst/>
          </a:prstGeom>
          <a:ln w="28575">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D9C82DC-9F55-2949-9FA6-CB48789A4A23}"/>
              </a:ext>
            </a:extLst>
          </p:cNvPr>
          <p:cNvCxnSpPr>
            <a:cxnSpLocks/>
          </p:cNvCxnSpPr>
          <p:nvPr/>
        </p:nvCxnSpPr>
        <p:spPr>
          <a:xfrm flipH="1">
            <a:off x="3392208" y="6243484"/>
            <a:ext cx="1251903" cy="0"/>
          </a:xfrm>
          <a:prstGeom prst="straightConnector1">
            <a:avLst/>
          </a:prstGeom>
          <a:ln w="28575">
            <a:solidFill>
              <a:srgbClr val="4C3282"/>
            </a:solidFill>
            <a:tailEnd type="triangle"/>
          </a:ln>
        </p:spPr>
        <p:style>
          <a:lnRef idx="1">
            <a:schemeClr val="accent1"/>
          </a:lnRef>
          <a:fillRef idx="0">
            <a:schemeClr val="accent1"/>
          </a:fillRef>
          <a:effectRef idx="0">
            <a:schemeClr val="accent1"/>
          </a:effectRef>
          <a:fontRef idx="minor">
            <a:schemeClr val="tx1"/>
          </a:fontRef>
        </p:style>
      </p:cxnSp>
      <p:sp>
        <p:nvSpPr>
          <p:cNvPr id="3" name="5-Point Star 2">
            <a:extLst>
              <a:ext uri="{FF2B5EF4-FFF2-40B4-BE49-F238E27FC236}">
                <a16:creationId xmlns:a16="http://schemas.microsoft.com/office/drawing/2014/main" id="{6D2F2199-D36B-1448-BFE7-55E023089BA3}"/>
              </a:ext>
            </a:extLst>
          </p:cNvPr>
          <p:cNvSpPr/>
          <p:nvPr/>
        </p:nvSpPr>
        <p:spPr>
          <a:xfrm rot="1342342">
            <a:off x="7319641" y="1111605"/>
            <a:ext cx="890953" cy="890953"/>
          </a:xfrm>
          <a:prstGeom prst="star5">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066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 calcmode="lin" valueType="num">
                                      <p:cBhvr>
                                        <p:cTn id="31" dur="500" fill="hold"/>
                                        <p:tgtEl>
                                          <p:spTgt spid="3"/>
                                        </p:tgtEl>
                                        <p:attrNameLst>
                                          <p:attrName>style.rotation</p:attrName>
                                        </p:attrNameLst>
                                      </p:cBhvr>
                                      <p:tavLst>
                                        <p:tav tm="0">
                                          <p:val>
                                            <p:fltVal val="360"/>
                                          </p:val>
                                        </p:tav>
                                        <p:tav tm="100000">
                                          <p:val>
                                            <p:fltVal val="0"/>
                                          </p:val>
                                        </p:tav>
                                      </p:tavLst>
                                    </p:anim>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E6593-AEBE-224A-BEEB-86E878B5A4E7}"/>
              </a:ext>
            </a:extLst>
          </p:cNvPr>
          <p:cNvSpPr>
            <a:spLocks noGrp="1"/>
          </p:cNvSpPr>
          <p:nvPr>
            <p:ph type="title"/>
          </p:nvPr>
        </p:nvSpPr>
        <p:spPr/>
        <p:txBody>
          <a:bodyPr>
            <a:normAutofit/>
          </a:bodyPr>
          <a:lstStyle/>
          <a:p>
            <a:r>
              <a:rPr lang="en-US" sz="3200" dirty="0"/>
              <a:t>What are the high-level differences between using BFS and Dijkstra’s algorithm?</a:t>
            </a:r>
          </a:p>
        </p:txBody>
      </p:sp>
      <p:sp>
        <p:nvSpPr>
          <p:cNvPr id="3" name="Content Placeholder 2">
            <a:extLst>
              <a:ext uri="{FF2B5EF4-FFF2-40B4-BE49-F238E27FC236}">
                <a16:creationId xmlns:a16="http://schemas.microsoft.com/office/drawing/2014/main" id="{7E69C701-DA7C-DF44-801F-C80F3270E2ED}"/>
              </a:ext>
            </a:extLst>
          </p:cNvPr>
          <p:cNvSpPr>
            <a:spLocks noGrp="1"/>
          </p:cNvSpPr>
          <p:nvPr>
            <p:ph idx="1"/>
          </p:nvPr>
        </p:nvSpPr>
        <p:spPr>
          <a:xfrm>
            <a:off x="6168868" y="1428513"/>
            <a:ext cx="6175532" cy="4845504"/>
          </a:xfrm>
          <a:ln>
            <a:solidFill>
              <a:schemeClr val="tx1"/>
            </a:solidFill>
          </a:ln>
        </p:spPr>
        <p:txBody>
          <a:bodyPr>
            <a:normAutofit lnSpcReduction="10000"/>
          </a:bodyPr>
          <a:lstStyle/>
          <a:p>
            <a:pPr>
              <a:spcBef>
                <a:spcPts val="0"/>
              </a:spcBef>
              <a:spcAft>
                <a:spcPts val="0"/>
              </a:spcAft>
            </a:pPr>
            <a:r>
              <a:rPr lang="en-US" sz="1200" dirty="0" err="1">
                <a:latin typeface="Courier New" panose="02070309020205020404" pitchFamily="49" charset="0"/>
                <a:cs typeface="Courier New" panose="02070309020205020404" pitchFamily="49" charset="0"/>
              </a:rPr>
              <a:t>findShortestPathsTree</a:t>
            </a:r>
            <a:r>
              <a:rPr lang="en-US" sz="1200" dirty="0">
                <a:latin typeface="Courier New" panose="02070309020205020404" pitchFamily="49" charset="0"/>
                <a:cs typeface="Courier New" panose="02070309020205020404" pitchFamily="49" charset="0"/>
              </a:rPr>
              <a:t>(G </a:t>
            </a:r>
            <a:r>
              <a:rPr lang="en-US" sz="1200" dirty="0" err="1">
                <a:latin typeface="Courier New" panose="02070309020205020404" pitchFamily="49" charset="0"/>
                <a:cs typeface="Courier New" panose="02070309020205020404" pitchFamily="49" charset="0"/>
              </a:rPr>
              <a:t>weightedGraph</a:t>
            </a:r>
            <a:r>
              <a:rPr lang="en-US" sz="1200" dirty="0">
                <a:latin typeface="Courier New" panose="02070309020205020404" pitchFamily="49" charset="0"/>
                <a:cs typeface="Courier New" panose="02070309020205020404" pitchFamily="49" charset="0"/>
              </a:rPr>
              <a:t>, V start) {</a:t>
            </a:r>
          </a:p>
          <a:p>
            <a:pPr>
              <a:spcBef>
                <a:spcPts val="0"/>
              </a:spcBef>
              <a:spcAft>
                <a:spcPts val="0"/>
              </a:spcAft>
            </a:pPr>
            <a:r>
              <a:rPr lang="en-US" sz="1200" dirty="0">
                <a:latin typeface="Courier New" panose="02070309020205020404" pitchFamily="49" charset="0"/>
                <a:cs typeface="Courier New" panose="02070309020205020404" pitchFamily="49" charset="0"/>
              </a:rPr>
              <a:t>    Map&lt;V, E&gt; </a:t>
            </a:r>
            <a:r>
              <a:rPr lang="en-US" sz="1200" dirty="0" err="1">
                <a:latin typeface="Courier New" panose="02070309020205020404" pitchFamily="49" charset="0"/>
                <a:cs typeface="Courier New" panose="02070309020205020404" pitchFamily="49" charset="0"/>
              </a:rPr>
              <a:t>edgeToV</a:t>
            </a:r>
            <a:r>
              <a:rPr lang="en-US" sz="1200" dirty="0">
                <a:latin typeface="Courier New" panose="02070309020205020404" pitchFamily="49" charset="0"/>
                <a:cs typeface="Courier New" panose="02070309020205020404" pitchFamily="49" charset="0"/>
              </a:rPr>
              <a:t> = empty map</a:t>
            </a:r>
          </a:p>
          <a:p>
            <a:pPr>
              <a:spcBef>
                <a:spcPts val="0"/>
              </a:spcBef>
              <a:spcAft>
                <a:spcPts val="0"/>
              </a:spcAft>
            </a:pPr>
            <a:r>
              <a:rPr lang="en-US" sz="1200" dirty="0">
                <a:latin typeface="Courier New" panose="02070309020205020404" pitchFamily="49" charset="0"/>
                <a:cs typeface="Courier New" panose="02070309020205020404" pitchFamily="49" charset="0"/>
              </a:rPr>
              <a:t>    Map&lt;V, Double&gt; </a:t>
            </a:r>
            <a:r>
              <a:rPr lang="en-US" sz="1200" dirty="0" err="1">
                <a:latin typeface="Courier New" panose="02070309020205020404" pitchFamily="49" charset="0"/>
                <a:cs typeface="Courier New" panose="02070309020205020404" pitchFamily="49" charset="0"/>
              </a:rPr>
              <a:t>distToV</a:t>
            </a:r>
            <a:r>
              <a:rPr lang="en-US" sz="1200" dirty="0">
                <a:latin typeface="Courier New" panose="02070309020205020404" pitchFamily="49" charset="0"/>
                <a:cs typeface="Courier New" panose="02070309020205020404" pitchFamily="49" charset="0"/>
              </a:rPr>
              <a:t> = empty map</a:t>
            </a:r>
          </a:p>
          <a:p>
            <a:pPr>
              <a:spcBef>
                <a:spcPts val="0"/>
              </a:spcBef>
              <a:spcAft>
                <a:spcPts val="0"/>
              </a:spcAft>
            </a:pPr>
            <a:r>
              <a:rPr lang="en-US" sz="1200" dirty="0">
                <a:latin typeface="Courier New" panose="02070309020205020404" pitchFamily="49" charset="0"/>
                <a:cs typeface="Courier New" panose="02070309020205020404" pitchFamily="49" charset="0"/>
              </a:rPr>
              <a:t>    </a:t>
            </a:r>
          </a:p>
          <a:p>
            <a:pPr>
              <a:spcBef>
                <a:spcPts val="0"/>
              </a:spcBef>
              <a:spcAft>
                <a:spcPts val="0"/>
              </a:spcAft>
            </a:pPr>
            <a:endParaRPr lang="en-US" sz="1200" dirty="0">
              <a:latin typeface="Courier New" panose="02070309020205020404" pitchFamily="49" charset="0"/>
              <a:cs typeface="Courier New" panose="02070309020205020404" pitchFamily="49" charset="0"/>
            </a:endParaRPr>
          </a:p>
          <a:p>
            <a:pPr>
              <a:spcBef>
                <a:spcPts val="0"/>
              </a:spcBef>
              <a:spcAft>
                <a:spcPts val="0"/>
              </a:spcAft>
            </a:pPr>
            <a:r>
              <a:rPr lang="en-US" sz="1200" dirty="0">
                <a:latin typeface="Courier New" panose="02070309020205020404" pitchFamily="49" charset="0"/>
                <a:cs typeface="Courier New" panose="02070309020205020404" pitchFamily="49" charset="0"/>
              </a:rPr>
              <a:t>    PQ&lt;V&gt; </a:t>
            </a:r>
            <a:r>
              <a:rPr lang="en-US" sz="1200" dirty="0" err="1">
                <a:latin typeface="Courier New" panose="02070309020205020404" pitchFamily="49" charset="0"/>
                <a:cs typeface="Courier New" panose="02070309020205020404" pitchFamily="49" charset="0"/>
              </a:rPr>
              <a:t>orderedPerimeter</a:t>
            </a:r>
            <a:r>
              <a:rPr lang="en-US" sz="1200" dirty="0">
                <a:latin typeface="Courier New" panose="02070309020205020404" pitchFamily="49" charset="0"/>
                <a:cs typeface="Courier New" panose="02070309020205020404" pitchFamily="49" charset="0"/>
              </a:rPr>
              <a:t> = empty </a:t>
            </a:r>
            <a:r>
              <a:rPr lang="en-US" sz="1200" dirty="0" err="1">
                <a:latin typeface="Courier New" panose="02070309020205020404" pitchFamily="49" charset="0"/>
                <a:cs typeface="Courier New" panose="02070309020205020404" pitchFamily="49" charset="0"/>
              </a:rPr>
              <a:t>pq</a:t>
            </a:r>
            <a:endParaRPr lang="en-US" sz="1200" dirty="0">
              <a:latin typeface="Courier New" panose="02070309020205020404" pitchFamily="49" charset="0"/>
              <a:cs typeface="Courier New" panose="02070309020205020404" pitchFamily="49" charset="0"/>
            </a:endParaRPr>
          </a:p>
          <a:p>
            <a:pPr>
              <a:spcBef>
                <a:spcPts val="0"/>
              </a:spcBef>
              <a:spcAft>
                <a:spcPts val="0"/>
              </a:spcAft>
            </a:pPr>
            <a:endParaRPr lang="en-US" sz="1200" dirty="0">
              <a:latin typeface="Courier New" panose="02070309020205020404" pitchFamily="49" charset="0"/>
              <a:cs typeface="Courier New" panose="02070309020205020404" pitchFamily="49" charset="0"/>
            </a:endParaRPr>
          </a:p>
          <a:p>
            <a:pPr>
              <a:spcBef>
                <a:spcPts val="0"/>
              </a:spcBef>
              <a:spcAft>
                <a:spcPts val="0"/>
              </a:spcAft>
            </a:pPr>
            <a:r>
              <a:rPr lang="en-US" sz="1200" dirty="0">
                <a:latin typeface="Courier New" panose="02070309020205020404" pitchFamily="49" charset="0"/>
                <a:cs typeface="Courier New" panose="02070309020205020404" pitchFamily="49" charset="0"/>
              </a:rPr>
              <a:t>    initialize all </a:t>
            </a:r>
            <a:r>
              <a:rPr lang="en-US" sz="1200" dirty="0" err="1">
                <a:latin typeface="Courier New" panose="02070309020205020404" pitchFamily="49" charset="0"/>
                <a:cs typeface="Courier New" panose="02070309020205020404" pitchFamily="49" charset="0"/>
              </a:rPr>
              <a:t>distTo's</a:t>
            </a:r>
            <a:r>
              <a:rPr lang="en-US" sz="1200" dirty="0">
                <a:latin typeface="Courier New" panose="02070309020205020404" pitchFamily="49" charset="0"/>
                <a:cs typeface="Courier New" panose="02070309020205020404" pitchFamily="49" charset="0"/>
              </a:rPr>
              <a:t> to ∞ so the best paths</a:t>
            </a:r>
          </a:p>
          <a:p>
            <a:pPr>
              <a:spcBef>
                <a:spcPts val="0"/>
              </a:spcBef>
              <a:spcAft>
                <a:spcPts val="0"/>
              </a:spcAft>
            </a:pPr>
            <a:r>
              <a:rPr lang="en-US" sz="1200" dirty="0">
                <a:latin typeface="Courier New" panose="02070309020205020404" pitchFamily="49" charset="0"/>
                <a:cs typeface="Courier New" panose="02070309020205020404" pitchFamily="49" charset="0"/>
              </a:rPr>
              <a:t>    can be updated if any path is found to that vertex</a:t>
            </a:r>
          </a:p>
          <a:p>
            <a:pPr>
              <a:spcBef>
                <a:spcPts val="0"/>
              </a:spcBef>
              <a:spcAft>
                <a:spcPts val="0"/>
              </a:spcAft>
            </a:pPr>
            <a:r>
              <a:rPr lang="en-US" sz="1200" dirty="0">
                <a:latin typeface="Courier New" panose="02070309020205020404" pitchFamily="49" charset="0"/>
                <a:cs typeface="Courier New" panose="02070309020205020404" pitchFamily="49" charset="0"/>
              </a:rPr>
              <a:t>    </a:t>
            </a:r>
          </a:p>
          <a:p>
            <a:pPr>
              <a:spcBef>
                <a:spcPts val="0"/>
              </a:spcBef>
              <a:spcAft>
                <a:spcPts val="0"/>
              </a:spcAft>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orderedPerimeter.add</a:t>
            </a:r>
            <a:r>
              <a:rPr lang="en-US" sz="1200" dirty="0">
                <a:latin typeface="Courier New" panose="02070309020205020404" pitchFamily="49" charset="0"/>
                <a:cs typeface="Courier New" panose="02070309020205020404" pitchFamily="49" charset="0"/>
              </a:rPr>
              <a:t>(start, 0);</a:t>
            </a:r>
          </a:p>
          <a:p>
            <a:pPr>
              <a:spcBef>
                <a:spcPts val="0"/>
              </a:spcBef>
              <a:spcAft>
                <a:spcPts val="0"/>
              </a:spcAft>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distTo.put</a:t>
            </a:r>
            <a:r>
              <a:rPr lang="en-US" sz="1200" dirty="0">
                <a:latin typeface="Courier New" panose="02070309020205020404" pitchFamily="49" charset="0"/>
                <a:cs typeface="Courier New" panose="02070309020205020404" pitchFamily="49" charset="0"/>
              </a:rPr>
              <a:t>(start, 0.0);</a:t>
            </a:r>
          </a:p>
          <a:p>
            <a:pPr>
              <a:spcBef>
                <a:spcPts val="0"/>
              </a:spcBef>
              <a:spcAft>
                <a:spcPts val="0"/>
              </a:spcAft>
            </a:pPr>
            <a:endParaRPr lang="en-US" sz="1200" dirty="0">
              <a:latin typeface="Courier New" panose="02070309020205020404" pitchFamily="49" charset="0"/>
              <a:cs typeface="Courier New" panose="02070309020205020404" pitchFamily="49" charset="0"/>
            </a:endParaRPr>
          </a:p>
          <a:p>
            <a:pPr>
              <a:spcBef>
                <a:spcPts val="0"/>
              </a:spcBef>
              <a:spcAft>
                <a:spcPts val="0"/>
              </a:spcAft>
            </a:pPr>
            <a:r>
              <a:rPr lang="en-US" sz="1200" dirty="0">
                <a:latin typeface="Courier New" panose="02070309020205020404" pitchFamily="49" charset="0"/>
                <a:cs typeface="Courier New" panose="02070309020205020404" pitchFamily="49" charset="0"/>
              </a:rPr>
              <a:t>    while (!</a:t>
            </a:r>
            <a:r>
              <a:rPr lang="en-US" sz="1200" dirty="0" err="1">
                <a:latin typeface="Courier New" panose="02070309020205020404" pitchFamily="49" charset="0"/>
                <a:cs typeface="Courier New" panose="02070309020205020404" pitchFamily="49" charset="0"/>
              </a:rPr>
              <a:t>orderedPerimeter.isEmpty</a:t>
            </a:r>
            <a:r>
              <a:rPr lang="en-US" sz="1200" dirty="0">
                <a:latin typeface="Courier New" panose="02070309020205020404" pitchFamily="49" charset="0"/>
                <a:cs typeface="Courier New" panose="02070309020205020404" pitchFamily="49" charset="0"/>
              </a:rPr>
              <a:t>()) {</a:t>
            </a:r>
          </a:p>
          <a:p>
            <a:pPr>
              <a:spcBef>
                <a:spcPts val="0"/>
              </a:spcBef>
              <a:spcAft>
                <a:spcPts val="0"/>
              </a:spcAft>
            </a:pPr>
            <a:r>
              <a:rPr lang="en-US" sz="1200" dirty="0">
                <a:latin typeface="Courier New" panose="02070309020205020404" pitchFamily="49" charset="0"/>
                <a:cs typeface="Courier New" panose="02070309020205020404" pitchFamily="49" charset="0"/>
              </a:rPr>
              <a:t>        V from = </a:t>
            </a:r>
            <a:r>
              <a:rPr lang="en-US" sz="1200" dirty="0" err="1">
                <a:latin typeface="Courier New" panose="02070309020205020404" pitchFamily="49" charset="0"/>
                <a:cs typeface="Courier New" panose="02070309020205020404" pitchFamily="49" charset="0"/>
              </a:rPr>
              <a:t>orderedPerimeter.removeMin</a:t>
            </a:r>
            <a:r>
              <a:rPr lang="en-US" sz="1200" dirty="0">
                <a:latin typeface="Courier New" panose="02070309020205020404" pitchFamily="49" charset="0"/>
                <a:cs typeface="Courier New" panose="02070309020205020404" pitchFamily="49" charset="0"/>
              </a:rPr>
              <a:t>();</a:t>
            </a:r>
          </a:p>
          <a:p>
            <a:pPr>
              <a:spcBef>
                <a:spcPts val="0"/>
              </a:spcBef>
              <a:spcAft>
                <a:spcPts val="0"/>
              </a:spcAft>
            </a:pPr>
            <a:r>
              <a:rPr lang="en-US" sz="1200" dirty="0">
                <a:latin typeface="Courier New" panose="02070309020205020404" pitchFamily="49" charset="0"/>
                <a:cs typeface="Courier New" panose="02070309020205020404" pitchFamily="49" charset="0"/>
              </a:rPr>
              <a:t>        for (E e : </a:t>
            </a:r>
            <a:r>
              <a:rPr lang="en-US" sz="1200" dirty="0" err="1">
                <a:latin typeface="Courier New" panose="02070309020205020404" pitchFamily="49" charset="0"/>
                <a:cs typeface="Courier New" panose="02070309020205020404" pitchFamily="49" charset="0"/>
              </a:rPr>
              <a:t>weightedGraph.outgoingEdgesFrom</a:t>
            </a:r>
            <a:r>
              <a:rPr lang="en-US" sz="1200" dirty="0">
                <a:latin typeface="Courier New" panose="02070309020205020404" pitchFamily="49" charset="0"/>
                <a:cs typeface="Courier New" panose="02070309020205020404" pitchFamily="49" charset="0"/>
              </a:rPr>
              <a:t>(from)) {</a:t>
            </a:r>
          </a:p>
          <a:p>
            <a:pPr>
              <a:spcBef>
                <a:spcPts val="0"/>
              </a:spcBef>
              <a:spcAft>
                <a:spcPts val="0"/>
              </a:spcAft>
            </a:pPr>
            <a:r>
              <a:rPr lang="en-US" sz="1200" dirty="0">
                <a:latin typeface="Courier New" panose="02070309020205020404" pitchFamily="49" charset="0"/>
                <a:cs typeface="Courier New" panose="02070309020205020404" pitchFamily="49" charset="0"/>
              </a:rPr>
              <a:t>            V to = </a:t>
            </a:r>
            <a:r>
              <a:rPr lang="en-US" sz="1200" dirty="0" err="1">
                <a:latin typeface="Courier New" panose="02070309020205020404" pitchFamily="49" charset="0"/>
                <a:cs typeface="Courier New" panose="02070309020205020404" pitchFamily="49" charset="0"/>
              </a:rPr>
              <a:t>e.to</a:t>
            </a:r>
            <a:r>
              <a:rPr lang="en-US" sz="1200" dirty="0">
                <a:latin typeface="Courier New" panose="02070309020205020404" pitchFamily="49" charset="0"/>
                <a:cs typeface="Courier New" panose="02070309020205020404" pitchFamily="49" charset="0"/>
              </a:rPr>
              <a:t>();</a:t>
            </a:r>
          </a:p>
          <a:p>
            <a:pPr>
              <a:spcBef>
                <a:spcPts val="0"/>
              </a:spcBef>
              <a:spcAft>
                <a:spcPts val="0"/>
              </a:spcAft>
            </a:pPr>
            <a:r>
              <a:rPr lang="en-US" sz="1200" dirty="0">
                <a:latin typeface="Courier New" panose="02070309020205020404" pitchFamily="49" charset="0"/>
                <a:cs typeface="Courier New" panose="02070309020205020404" pitchFamily="49" charset="0"/>
              </a:rPr>
              <a:t>            double </a:t>
            </a:r>
            <a:r>
              <a:rPr lang="en-US" sz="1200" dirty="0" err="1">
                <a:latin typeface="Courier New" panose="02070309020205020404" pitchFamily="49" charset="0"/>
                <a:cs typeface="Courier New" panose="02070309020205020404" pitchFamily="49" charset="0"/>
              </a:rPr>
              <a:t>oldDist</a:t>
            </a: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distTo.get</a:t>
            </a:r>
            <a:r>
              <a:rPr lang="en-US" sz="1200" dirty="0">
                <a:latin typeface="Courier New" panose="02070309020205020404" pitchFamily="49" charset="0"/>
                <a:cs typeface="Courier New" panose="02070309020205020404" pitchFamily="49" charset="0"/>
              </a:rPr>
              <a:t>(to);</a:t>
            </a:r>
          </a:p>
          <a:p>
            <a:pPr>
              <a:spcBef>
                <a:spcPts val="0"/>
              </a:spcBef>
              <a:spcAft>
                <a:spcPts val="0"/>
              </a:spcAft>
            </a:pPr>
            <a:r>
              <a:rPr lang="en-US" sz="1200" dirty="0">
                <a:latin typeface="Courier New" panose="02070309020205020404" pitchFamily="49" charset="0"/>
                <a:cs typeface="Courier New" panose="02070309020205020404" pitchFamily="49" charset="0"/>
              </a:rPr>
              <a:t>            double </a:t>
            </a:r>
            <a:r>
              <a:rPr lang="en-US" sz="1200" dirty="0" err="1">
                <a:latin typeface="Courier New" panose="02070309020205020404" pitchFamily="49" charset="0"/>
                <a:cs typeface="Courier New" panose="02070309020205020404" pitchFamily="49" charset="0"/>
              </a:rPr>
              <a:t>newDist</a:t>
            </a: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distTo.get</a:t>
            </a:r>
            <a:r>
              <a:rPr lang="en-US" sz="1200" dirty="0">
                <a:latin typeface="Courier New" panose="02070309020205020404" pitchFamily="49" charset="0"/>
                <a:cs typeface="Courier New" panose="02070309020205020404" pitchFamily="49" charset="0"/>
              </a:rPr>
              <a:t>(from) + </a:t>
            </a:r>
            <a:r>
              <a:rPr lang="en-US" sz="1200" dirty="0" err="1">
                <a:latin typeface="Courier New" panose="02070309020205020404" pitchFamily="49" charset="0"/>
                <a:cs typeface="Courier New" panose="02070309020205020404" pitchFamily="49" charset="0"/>
              </a:rPr>
              <a:t>e.weight</a:t>
            </a:r>
            <a:r>
              <a:rPr lang="en-US" sz="1200" dirty="0">
                <a:latin typeface="Courier New" panose="02070309020205020404" pitchFamily="49" charset="0"/>
                <a:cs typeface="Courier New" panose="02070309020205020404" pitchFamily="49" charset="0"/>
              </a:rPr>
              <a:t>();</a:t>
            </a:r>
          </a:p>
          <a:p>
            <a:pPr>
              <a:spcBef>
                <a:spcPts val="0"/>
              </a:spcBef>
              <a:spcAft>
                <a:spcPts val="0"/>
              </a:spcAft>
            </a:pPr>
            <a:r>
              <a:rPr lang="en-US" sz="1200" dirty="0">
                <a:latin typeface="Courier New" panose="02070309020205020404" pitchFamily="49" charset="0"/>
                <a:cs typeface="Courier New" panose="02070309020205020404" pitchFamily="49" charset="0"/>
              </a:rPr>
              <a:t>            if (</a:t>
            </a:r>
            <a:r>
              <a:rPr lang="en-US" sz="1200" dirty="0" err="1">
                <a:latin typeface="Courier New" panose="02070309020205020404" pitchFamily="49" charset="0"/>
                <a:cs typeface="Courier New" panose="02070309020205020404" pitchFamily="49" charset="0"/>
              </a:rPr>
              <a:t>newDist</a:t>
            </a:r>
            <a:r>
              <a:rPr lang="en-US" sz="1200" dirty="0">
                <a:latin typeface="Courier New" panose="02070309020205020404" pitchFamily="49" charset="0"/>
                <a:cs typeface="Courier New" panose="02070309020205020404" pitchFamily="49" charset="0"/>
              </a:rPr>
              <a:t> &lt; </a:t>
            </a:r>
            <a:r>
              <a:rPr lang="en-US" sz="1200" dirty="0" err="1">
                <a:latin typeface="Courier New" panose="02070309020205020404" pitchFamily="49" charset="0"/>
                <a:cs typeface="Courier New" panose="02070309020205020404" pitchFamily="49" charset="0"/>
              </a:rPr>
              <a:t>oldDist</a:t>
            </a:r>
            <a:r>
              <a:rPr lang="en-US" sz="1200" dirty="0">
                <a:latin typeface="Courier New" panose="02070309020205020404" pitchFamily="49" charset="0"/>
                <a:cs typeface="Courier New" panose="02070309020205020404" pitchFamily="49" charset="0"/>
              </a:rPr>
              <a:t>) {</a:t>
            </a:r>
          </a:p>
          <a:p>
            <a:pPr>
              <a:spcBef>
                <a:spcPts val="0"/>
              </a:spcBef>
              <a:spcAft>
                <a:spcPts val="0"/>
              </a:spcAft>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edgeToV.put</a:t>
            </a:r>
            <a:r>
              <a:rPr lang="en-US" sz="1200" dirty="0">
                <a:latin typeface="Courier New" panose="02070309020205020404" pitchFamily="49" charset="0"/>
                <a:cs typeface="Courier New" panose="02070309020205020404" pitchFamily="49" charset="0"/>
              </a:rPr>
              <a:t>(to, e);</a:t>
            </a:r>
          </a:p>
          <a:p>
            <a:pPr>
              <a:spcBef>
                <a:spcPts val="0"/>
              </a:spcBef>
              <a:spcAft>
                <a:spcPts val="0"/>
              </a:spcAft>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distToV.put</a:t>
            </a:r>
            <a:r>
              <a:rPr lang="en-US" sz="1200" dirty="0">
                <a:latin typeface="Courier New" panose="02070309020205020404" pitchFamily="49" charset="0"/>
                <a:cs typeface="Courier New" panose="02070309020205020404" pitchFamily="49" charset="0"/>
              </a:rPr>
              <a:t>(to, </a:t>
            </a:r>
            <a:r>
              <a:rPr lang="en-US" sz="1200" dirty="0" err="1">
                <a:latin typeface="Courier New" panose="02070309020205020404" pitchFamily="49" charset="0"/>
                <a:cs typeface="Courier New" panose="02070309020205020404" pitchFamily="49" charset="0"/>
              </a:rPr>
              <a:t>newDist</a:t>
            </a:r>
            <a:r>
              <a:rPr lang="en-US" sz="1200" dirty="0">
                <a:latin typeface="Courier New" panose="02070309020205020404" pitchFamily="49" charset="0"/>
                <a:cs typeface="Courier New" panose="02070309020205020404" pitchFamily="49" charset="0"/>
              </a:rPr>
              <a:t>);</a:t>
            </a:r>
          </a:p>
          <a:p>
            <a:pPr>
              <a:spcBef>
                <a:spcPts val="0"/>
              </a:spcBef>
              <a:spcAft>
                <a:spcPts val="0"/>
              </a:spcAft>
            </a:pPr>
            <a:r>
              <a:rPr lang="en-US" sz="1200" dirty="0">
                <a:latin typeface="Courier New" panose="02070309020205020404" pitchFamily="49" charset="0"/>
                <a:cs typeface="Courier New" panose="02070309020205020404" pitchFamily="49" charset="0"/>
              </a:rPr>
              <a:t>                if (</a:t>
            </a:r>
            <a:r>
              <a:rPr lang="en-US" sz="1200" dirty="0" err="1">
                <a:latin typeface="Courier New" panose="02070309020205020404" pitchFamily="49" charset="0"/>
                <a:cs typeface="Courier New" panose="02070309020205020404" pitchFamily="49" charset="0"/>
              </a:rPr>
              <a:t>pq</a:t>
            </a:r>
            <a:r>
              <a:rPr lang="en-US" sz="1200" dirty="0">
                <a:latin typeface="Courier New" panose="02070309020205020404" pitchFamily="49" charset="0"/>
                <a:cs typeface="Courier New" panose="02070309020205020404" pitchFamily="49" charset="0"/>
              </a:rPr>
              <a:t> contain to) {</a:t>
            </a:r>
          </a:p>
          <a:p>
            <a:pPr>
              <a:spcBef>
                <a:spcPts val="0"/>
              </a:spcBef>
              <a:spcAft>
                <a:spcPts val="0"/>
              </a:spcAft>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orderedPerimeter.changePriority</a:t>
            </a:r>
            <a:r>
              <a:rPr lang="en-US" sz="1200" dirty="0">
                <a:latin typeface="Courier New" panose="02070309020205020404" pitchFamily="49" charset="0"/>
                <a:cs typeface="Courier New" panose="02070309020205020404" pitchFamily="49" charset="0"/>
              </a:rPr>
              <a:t>(to, </a:t>
            </a:r>
            <a:r>
              <a:rPr lang="en-US" sz="1200" dirty="0" err="1">
                <a:latin typeface="Courier New" panose="02070309020205020404" pitchFamily="49" charset="0"/>
                <a:cs typeface="Courier New" panose="02070309020205020404" pitchFamily="49" charset="0"/>
              </a:rPr>
              <a:t>newDist</a:t>
            </a:r>
            <a:r>
              <a:rPr lang="en-US" sz="1200" dirty="0">
                <a:latin typeface="Courier New" panose="02070309020205020404" pitchFamily="49" charset="0"/>
                <a:cs typeface="Courier New" panose="02070309020205020404" pitchFamily="49" charset="0"/>
              </a:rPr>
              <a:t>);</a:t>
            </a:r>
          </a:p>
          <a:p>
            <a:pPr>
              <a:spcBef>
                <a:spcPts val="0"/>
              </a:spcBef>
              <a:spcAft>
                <a:spcPts val="0"/>
              </a:spcAft>
            </a:pPr>
            <a:r>
              <a:rPr lang="en-US" sz="1200" dirty="0">
                <a:latin typeface="Courier New" panose="02070309020205020404" pitchFamily="49" charset="0"/>
                <a:cs typeface="Courier New" panose="02070309020205020404" pitchFamily="49" charset="0"/>
              </a:rPr>
              <a:t>                } else {</a:t>
            </a:r>
          </a:p>
          <a:p>
            <a:pPr>
              <a:spcBef>
                <a:spcPts val="0"/>
              </a:spcBef>
              <a:spcAft>
                <a:spcPts val="0"/>
              </a:spcAft>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orderedPerimeter.add</a:t>
            </a:r>
            <a:r>
              <a:rPr lang="en-US" sz="1200" dirty="0">
                <a:latin typeface="Courier New" panose="02070309020205020404" pitchFamily="49" charset="0"/>
                <a:cs typeface="Courier New" panose="02070309020205020404" pitchFamily="49" charset="0"/>
              </a:rPr>
              <a:t>(to, </a:t>
            </a:r>
            <a:r>
              <a:rPr lang="en-US" sz="1200" dirty="0" err="1">
                <a:latin typeface="Courier New" panose="02070309020205020404" pitchFamily="49" charset="0"/>
                <a:cs typeface="Courier New" panose="02070309020205020404" pitchFamily="49" charset="0"/>
              </a:rPr>
              <a:t>newDist</a:t>
            </a:r>
            <a:r>
              <a:rPr lang="en-US" sz="1200" dirty="0">
                <a:latin typeface="Courier New" panose="02070309020205020404" pitchFamily="49" charset="0"/>
                <a:cs typeface="Courier New" panose="02070309020205020404" pitchFamily="49" charset="0"/>
              </a:rPr>
              <a:t>);</a:t>
            </a:r>
          </a:p>
          <a:p>
            <a:pPr>
              <a:spcBef>
                <a:spcPts val="0"/>
              </a:spcBef>
              <a:spcAft>
                <a:spcPts val="0"/>
              </a:spcAft>
            </a:pPr>
            <a:r>
              <a:rPr lang="en-US" sz="1200" dirty="0">
                <a:latin typeface="Courier New" panose="02070309020205020404" pitchFamily="49" charset="0"/>
                <a:cs typeface="Courier New" panose="02070309020205020404" pitchFamily="49" charset="0"/>
              </a:rPr>
              <a:t>                }</a:t>
            </a:r>
          </a:p>
          <a:p>
            <a:pPr>
              <a:spcBef>
                <a:spcPts val="0"/>
              </a:spcBef>
              <a:spcAft>
                <a:spcPts val="0"/>
              </a:spcAft>
            </a:pPr>
            <a:r>
              <a:rPr lang="en-US" sz="1200" dirty="0">
                <a:latin typeface="Courier New" panose="02070309020205020404" pitchFamily="49" charset="0"/>
                <a:cs typeface="Courier New" panose="02070309020205020404" pitchFamily="49" charset="0"/>
              </a:rPr>
              <a:t>            }</a:t>
            </a:r>
          </a:p>
          <a:p>
            <a:pPr>
              <a:spcBef>
                <a:spcPts val="0"/>
              </a:spcBef>
              <a:spcAft>
                <a:spcPts val="0"/>
              </a:spcAft>
            </a:pPr>
            <a:r>
              <a:rPr lang="en-US" sz="1200" dirty="0">
                <a:latin typeface="Courier New" panose="02070309020205020404" pitchFamily="49" charset="0"/>
                <a:cs typeface="Courier New" panose="02070309020205020404" pitchFamily="49" charset="0"/>
              </a:rPr>
              <a:t>        }</a:t>
            </a:r>
          </a:p>
          <a:p>
            <a:pPr>
              <a:spcBef>
                <a:spcPts val="0"/>
              </a:spcBef>
              <a:spcAft>
                <a:spcPts val="0"/>
              </a:spcAft>
            </a:pPr>
            <a:r>
              <a:rPr lang="en-US" sz="1200" dirty="0">
                <a:latin typeface="Courier New" panose="02070309020205020404" pitchFamily="49" charset="0"/>
                <a:cs typeface="Courier New" panose="02070309020205020404" pitchFamily="49" charset="0"/>
              </a:rPr>
              <a:t>    }</a:t>
            </a:r>
          </a:p>
          <a:p>
            <a:pPr>
              <a:spcBef>
                <a:spcPts val="0"/>
              </a:spcBef>
              <a:spcAft>
                <a:spcPts val="0"/>
              </a:spcAft>
            </a:pPr>
            <a:r>
              <a:rPr lang="en-US" sz="1200" dirty="0">
                <a:latin typeface="Courier New" panose="02070309020205020404" pitchFamily="49" charset="0"/>
                <a:cs typeface="Courier New" panose="02070309020205020404" pitchFamily="49" charset="0"/>
              </a:rPr>
              <a:t>}</a:t>
            </a:r>
          </a:p>
        </p:txBody>
      </p:sp>
      <p:sp>
        <p:nvSpPr>
          <p:cNvPr id="5" name="Slide Number Placeholder 4">
            <a:extLst>
              <a:ext uri="{FF2B5EF4-FFF2-40B4-BE49-F238E27FC236}">
                <a16:creationId xmlns:a16="http://schemas.microsoft.com/office/drawing/2014/main" id="{5FCC5B3F-4596-ED45-86B6-429DA041EFEA}"/>
              </a:ext>
            </a:extLst>
          </p:cNvPr>
          <p:cNvSpPr>
            <a:spLocks noGrp="1"/>
          </p:cNvSpPr>
          <p:nvPr>
            <p:ph type="sldNum" sz="quarter" idx="12"/>
          </p:nvPr>
        </p:nvSpPr>
        <p:spPr/>
        <p:txBody>
          <a:bodyPr/>
          <a:lstStyle/>
          <a:p>
            <a:fld id="{659665DE-58FC-41F4-AC58-2C90A5E00527}" type="slidenum">
              <a:rPr lang="en-US" smtClean="0"/>
              <a:t>12</a:t>
            </a:fld>
            <a:endParaRPr lang="en-US"/>
          </a:p>
        </p:txBody>
      </p:sp>
      <p:sp>
        <p:nvSpPr>
          <p:cNvPr id="6" name="Content Placeholder 2">
            <a:extLst>
              <a:ext uri="{FF2B5EF4-FFF2-40B4-BE49-F238E27FC236}">
                <a16:creationId xmlns:a16="http://schemas.microsoft.com/office/drawing/2014/main" id="{4ACB5F9A-EC72-A241-AD69-4542521FE308}"/>
              </a:ext>
            </a:extLst>
          </p:cNvPr>
          <p:cNvSpPr txBox="1">
            <a:spLocks/>
          </p:cNvSpPr>
          <p:nvPr/>
        </p:nvSpPr>
        <p:spPr>
          <a:xfrm>
            <a:off x="194541" y="1428513"/>
            <a:ext cx="5901459" cy="4845504"/>
          </a:xfrm>
          <a:prstGeom prst="rect">
            <a:avLst/>
          </a:prstGeom>
          <a:ln>
            <a:solidFill>
              <a:schemeClr val="tx1"/>
            </a:soli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spcBef>
                <a:spcPts val="0"/>
              </a:spcBef>
              <a:spcAft>
                <a:spcPts val="0"/>
              </a:spcAft>
              <a:buFont typeface="Tw Cen MT" panose="020B0602020104020603" pitchFamily="34" charset="0"/>
              <a:buNone/>
            </a:pPr>
            <a:r>
              <a:rPr lang="en-US" sz="1200" dirty="0" err="1">
                <a:latin typeface="Courier New" panose="02070309020205020404" pitchFamily="49" charset="0"/>
                <a:cs typeface="Courier New" panose="02070309020205020404" pitchFamily="49" charset="0"/>
              </a:rPr>
              <a:t>findShortestPathsTree</a:t>
            </a:r>
            <a:r>
              <a:rPr lang="en-US" sz="1200" dirty="0">
                <a:latin typeface="Courier New" panose="02070309020205020404" pitchFamily="49" charset="0"/>
                <a:cs typeface="Courier New" panose="02070309020205020404" pitchFamily="49" charset="0"/>
              </a:rPr>
              <a:t>(G </a:t>
            </a:r>
            <a:r>
              <a:rPr lang="en-US" sz="1200" dirty="0" err="1">
                <a:latin typeface="Courier New" panose="02070309020205020404" pitchFamily="49" charset="0"/>
                <a:cs typeface="Courier New" panose="02070309020205020404" pitchFamily="49" charset="0"/>
              </a:rPr>
              <a:t>unweightedGraph</a:t>
            </a:r>
            <a:r>
              <a:rPr lang="en-US" sz="1200" dirty="0">
                <a:latin typeface="Courier New" panose="02070309020205020404" pitchFamily="49" charset="0"/>
                <a:cs typeface="Courier New" panose="02070309020205020404" pitchFamily="49" charset="0"/>
              </a:rPr>
              <a:t>, V start) {</a:t>
            </a:r>
          </a:p>
          <a:p>
            <a:pPr marL="0" indent="0">
              <a:spcBef>
                <a:spcPts val="0"/>
              </a:spcBef>
              <a:spcAft>
                <a:spcPts val="0"/>
              </a:spcAft>
              <a:buFont typeface="Tw Cen MT" panose="020B0602020104020603" pitchFamily="34" charset="0"/>
              <a:buNone/>
            </a:pPr>
            <a:r>
              <a:rPr lang="en-US" sz="1200" dirty="0">
                <a:latin typeface="Courier New" panose="02070309020205020404" pitchFamily="49" charset="0"/>
                <a:cs typeface="Courier New" panose="02070309020205020404" pitchFamily="49" charset="0"/>
              </a:rPr>
              <a:t>     Map&lt;V, E&gt; </a:t>
            </a:r>
            <a:r>
              <a:rPr lang="en-US" sz="1200" dirty="0" err="1">
                <a:latin typeface="Courier New" panose="02070309020205020404" pitchFamily="49" charset="0"/>
                <a:cs typeface="Courier New" panose="02070309020205020404" pitchFamily="49" charset="0"/>
              </a:rPr>
              <a:t>edgeToV</a:t>
            </a:r>
            <a:r>
              <a:rPr lang="en-US" sz="1200" dirty="0">
                <a:latin typeface="Courier New" panose="02070309020205020404" pitchFamily="49" charset="0"/>
                <a:cs typeface="Courier New" panose="02070309020205020404" pitchFamily="49" charset="0"/>
              </a:rPr>
              <a:t> = empty map</a:t>
            </a:r>
          </a:p>
          <a:p>
            <a:pPr marL="0" indent="0">
              <a:spcBef>
                <a:spcPts val="0"/>
              </a:spcBef>
              <a:spcAft>
                <a:spcPts val="0"/>
              </a:spcAft>
              <a:buNone/>
            </a:pPr>
            <a:r>
              <a:rPr lang="en-US" sz="1200" dirty="0">
                <a:latin typeface="Courier New" panose="02070309020205020404" pitchFamily="49" charset="0"/>
                <a:cs typeface="Courier New" panose="02070309020205020404" pitchFamily="49" charset="0"/>
              </a:rPr>
              <a:t>     Map&lt;V, Double&gt; </a:t>
            </a:r>
            <a:r>
              <a:rPr lang="en-US" sz="1200" dirty="0" err="1">
                <a:latin typeface="Courier New" panose="02070309020205020404" pitchFamily="49" charset="0"/>
                <a:cs typeface="Courier New" panose="02070309020205020404" pitchFamily="49" charset="0"/>
              </a:rPr>
              <a:t>distToV</a:t>
            </a:r>
            <a:r>
              <a:rPr lang="en-US" sz="1200" dirty="0">
                <a:latin typeface="Courier New" panose="02070309020205020404" pitchFamily="49" charset="0"/>
                <a:cs typeface="Courier New" panose="02070309020205020404" pitchFamily="49" charset="0"/>
              </a:rPr>
              <a:t> = empty map</a:t>
            </a:r>
          </a:p>
          <a:p>
            <a:pPr>
              <a:spcBef>
                <a:spcPts val="0"/>
              </a:spcBef>
              <a:spcAft>
                <a:spcPts val="0"/>
              </a:spcAft>
            </a:pPr>
            <a:endParaRPr lang="en-US" sz="1200" dirty="0">
              <a:latin typeface="Courier New" panose="02070309020205020404" pitchFamily="49" charset="0"/>
              <a:cs typeface="Courier New" panose="02070309020205020404" pitchFamily="49" charset="0"/>
            </a:endParaRPr>
          </a:p>
          <a:p>
            <a:pPr>
              <a:spcBef>
                <a:spcPts val="0"/>
              </a:spcBef>
              <a:spcAft>
                <a:spcPts val="0"/>
              </a:spcAft>
            </a:pPr>
            <a:r>
              <a:rPr lang="en-US" sz="1200" dirty="0">
                <a:latin typeface="Courier New" panose="02070309020205020404" pitchFamily="49" charset="0"/>
                <a:cs typeface="Courier New" panose="02070309020205020404" pitchFamily="49" charset="0"/>
              </a:rPr>
              <a:t>    Queue&lt;V&gt; perimeter = empty queue</a:t>
            </a:r>
          </a:p>
          <a:p>
            <a:pPr marL="0" indent="0">
              <a:spcBef>
                <a:spcPts val="0"/>
              </a:spcBef>
              <a:spcAft>
                <a:spcPts val="0"/>
              </a:spcAft>
              <a:buFont typeface="Tw Cen MT" panose="020B0602020104020603" pitchFamily="34" charset="0"/>
              <a:buNone/>
            </a:pPr>
            <a:r>
              <a:rPr lang="en-US" sz="1200" dirty="0">
                <a:latin typeface="Courier New" panose="02070309020205020404" pitchFamily="49" charset="0"/>
                <a:cs typeface="Courier New" panose="02070309020205020404" pitchFamily="49" charset="0"/>
              </a:rPr>
              <a:t>     Set&lt;V&gt; discovered = empty set</a:t>
            </a:r>
          </a:p>
          <a:p>
            <a:pPr>
              <a:spcBef>
                <a:spcPts val="0"/>
              </a:spcBef>
              <a:spcAft>
                <a:spcPts val="0"/>
              </a:spcAft>
            </a:pPr>
            <a:r>
              <a:rPr lang="en-US" sz="1200" dirty="0">
                <a:latin typeface="Courier New" panose="02070309020205020404" pitchFamily="49" charset="0"/>
                <a:cs typeface="Courier New" panose="02070309020205020404" pitchFamily="49" charset="0"/>
              </a:rPr>
              <a:t>        </a:t>
            </a:r>
          </a:p>
          <a:p>
            <a:pPr>
              <a:spcBef>
                <a:spcPts val="0"/>
              </a:spcBef>
              <a:spcAft>
                <a:spcPts val="0"/>
              </a:spcAft>
            </a:pPr>
            <a:r>
              <a:rPr lang="en-US" sz="1200" dirty="0">
                <a:latin typeface="Courier New" panose="02070309020205020404" pitchFamily="49" charset="0"/>
                <a:cs typeface="Courier New" panose="02070309020205020404" pitchFamily="49" charset="0"/>
              </a:rPr>
              <a:t>    </a:t>
            </a:r>
          </a:p>
          <a:p>
            <a:pPr>
              <a:spcBef>
                <a:spcPts val="0"/>
              </a:spcBef>
              <a:spcAft>
                <a:spcPts val="0"/>
              </a:spcAft>
            </a:pPr>
            <a:endParaRPr lang="en-US" sz="1200" dirty="0">
              <a:latin typeface="Courier New" panose="02070309020205020404" pitchFamily="49" charset="0"/>
              <a:cs typeface="Courier New" panose="02070309020205020404" pitchFamily="49" charset="0"/>
            </a:endParaRPr>
          </a:p>
          <a:p>
            <a:pPr>
              <a:spcBef>
                <a:spcPts val="0"/>
              </a:spcBef>
              <a:spcAft>
                <a:spcPts val="0"/>
              </a:spcAft>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perimeter.add</a:t>
            </a:r>
            <a:r>
              <a:rPr lang="en-US" sz="1200" dirty="0">
                <a:latin typeface="Courier New" panose="02070309020205020404" pitchFamily="49" charset="0"/>
                <a:cs typeface="Courier New" panose="02070309020205020404" pitchFamily="49" charset="0"/>
              </a:rPr>
              <a:t>(start);</a:t>
            </a:r>
          </a:p>
          <a:p>
            <a:pPr marL="0" indent="0">
              <a:spcBef>
                <a:spcPts val="0"/>
              </a:spcBef>
              <a:spcAft>
                <a:spcPts val="0"/>
              </a:spcAft>
              <a:buNone/>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distTo.put</a:t>
            </a:r>
            <a:r>
              <a:rPr lang="en-US" sz="1200" dirty="0">
                <a:latin typeface="Courier New" panose="02070309020205020404" pitchFamily="49" charset="0"/>
                <a:cs typeface="Courier New" panose="02070309020205020404" pitchFamily="49" charset="0"/>
              </a:rPr>
              <a:t>(start, 0.0);</a:t>
            </a:r>
          </a:p>
          <a:p>
            <a:pPr>
              <a:spcBef>
                <a:spcPts val="0"/>
              </a:spcBef>
              <a:spcAft>
                <a:spcPts val="0"/>
              </a:spcAft>
            </a:pPr>
            <a:endParaRPr lang="en-US" sz="1200" dirty="0">
              <a:latin typeface="Courier New" panose="02070309020205020404" pitchFamily="49" charset="0"/>
              <a:cs typeface="Courier New" panose="02070309020205020404" pitchFamily="49" charset="0"/>
            </a:endParaRPr>
          </a:p>
          <a:p>
            <a:pPr>
              <a:spcBef>
                <a:spcPts val="0"/>
              </a:spcBef>
              <a:spcAft>
                <a:spcPts val="0"/>
              </a:spcAft>
            </a:pPr>
            <a:r>
              <a:rPr lang="en-US" sz="1200" dirty="0">
                <a:latin typeface="Courier New" panose="02070309020205020404" pitchFamily="49" charset="0"/>
                <a:cs typeface="Courier New" panose="02070309020205020404" pitchFamily="49" charset="0"/>
              </a:rPr>
              <a:t>    while (!</a:t>
            </a:r>
            <a:r>
              <a:rPr lang="en-US" sz="1200" dirty="0" err="1">
                <a:latin typeface="Courier New" panose="02070309020205020404" pitchFamily="49" charset="0"/>
                <a:cs typeface="Courier New" panose="02070309020205020404" pitchFamily="49" charset="0"/>
              </a:rPr>
              <a:t>perimeter.isEmpty</a:t>
            </a:r>
            <a:r>
              <a:rPr lang="en-US" sz="1200" dirty="0">
                <a:latin typeface="Courier New" panose="02070309020205020404" pitchFamily="49" charset="0"/>
                <a:cs typeface="Courier New" panose="02070309020205020404" pitchFamily="49" charset="0"/>
              </a:rPr>
              <a:t>()) {</a:t>
            </a:r>
          </a:p>
          <a:p>
            <a:pPr>
              <a:spcBef>
                <a:spcPts val="0"/>
              </a:spcBef>
              <a:spcAft>
                <a:spcPts val="0"/>
              </a:spcAft>
            </a:pPr>
            <a:r>
              <a:rPr lang="en-US" sz="1200" dirty="0">
                <a:latin typeface="Courier New" panose="02070309020205020404" pitchFamily="49" charset="0"/>
                <a:cs typeface="Courier New" panose="02070309020205020404" pitchFamily="49" charset="0"/>
              </a:rPr>
              <a:t>        V from = </a:t>
            </a:r>
            <a:r>
              <a:rPr lang="en-US" sz="1200" dirty="0" err="1">
                <a:latin typeface="Courier New" panose="02070309020205020404" pitchFamily="49" charset="0"/>
                <a:cs typeface="Courier New" panose="02070309020205020404" pitchFamily="49" charset="0"/>
              </a:rPr>
              <a:t>perimeter.remove</a:t>
            </a:r>
            <a:r>
              <a:rPr lang="en-US" sz="1200" dirty="0">
                <a:latin typeface="Courier New" panose="02070309020205020404" pitchFamily="49" charset="0"/>
                <a:cs typeface="Courier New" panose="02070309020205020404" pitchFamily="49" charset="0"/>
              </a:rPr>
              <a:t>();</a:t>
            </a:r>
          </a:p>
          <a:p>
            <a:pPr>
              <a:spcBef>
                <a:spcPts val="0"/>
              </a:spcBef>
              <a:spcAft>
                <a:spcPts val="0"/>
              </a:spcAft>
            </a:pPr>
            <a:r>
              <a:rPr lang="en-US" sz="1200" dirty="0">
                <a:latin typeface="Courier New" panose="02070309020205020404" pitchFamily="49" charset="0"/>
                <a:cs typeface="Courier New" panose="02070309020205020404" pitchFamily="49" charset="0"/>
              </a:rPr>
              <a:t>        for (E e : </a:t>
            </a:r>
            <a:r>
              <a:rPr lang="en-US" sz="1200" dirty="0" err="1">
                <a:latin typeface="Courier New" panose="02070309020205020404" pitchFamily="49" charset="0"/>
                <a:cs typeface="Courier New" panose="02070309020205020404" pitchFamily="49" charset="0"/>
              </a:rPr>
              <a:t>unweightedGraph.outgoingEdgesFrom</a:t>
            </a:r>
            <a:r>
              <a:rPr lang="en-US" sz="1200" dirty="0">
                <a:latin typeface="Courier New" panose="02070309020205020404" pitchFamily="49" charset="0"/>
                <a:cs typeface="Courier New" panose="02070309020205020404" pitchFamily="49" charset="0"/>
              </a:rPr>
              <a:t>(from)) {</a:t>
            </a:r>
          </a:p>
          <a:p>
            <a:pPr>
              <a:spcBef>
                <a:spcPts val="0"/>
              </a:spcBef>
              <a:spcAft>
                <a:spcPts val="0"/>
              </a:spcAft>
            </a:pPr>
            <a:r>
              <a:rPr lang="en-US" sz="1200" dirty="0">
                <a:latin typeface="Courier New" panose="02070309020205020404" pitchFamily="49" charset="0"/>
                <a:cs typeface="Courier New" panose="02070309020205020404" pitchFamily="49" charset="0"/>
              </a:rPr>
              <a:t>            V to = </a:t>
            </a:r>
            <a:r>
              <a:rPr lang="en-US" sz="1200" dirty="0" err="1">
                <a:latin typeface="Courier New" panose="02070309020205020404" pitchFamily="49" charset="0"/>
                <a:cs typeface="Courier New" panose="02070309020205020404" pitchFamily="49" charset="0"/>
              </a:rPr>
              <a:t>e.to</a:t>
            </a:r>
            <a:r>
              <a:rPr lang="en-US" sz="1200" dirty="0">
                <a:latin typeface="Courier New" panose="02070309020205020404" pitchFamily="49" charset="0"/>
                <a:cs typeface="Courier New" panose="02070309020205020404" pitchFamily="49" charset="0"/>
              </a:rPr>
              <a:t>();</a:t>
            </a:r>
          </a:p>
          <a:p>
            <a:pPr>
              <a:spcBef>
                <a:spcPts val="0"/>
              </a:spcBef>
              <a:spcAft>
                <a:spcPts val="0"/>
              </a:spcAft>
            </a:pPr>
            <a:r>
              <a:rPr lang="en-US" sz="1200" dirty="0">
                <a:latin typeface="Courier New" panose="02070309020205020404" pitchFamily="49" charset="0"/>
                <a:cs typeface="Courier New" panose="02070309020205020404" pitchFamily="49" charset="0"/>
              </a:rPr>
              <a:t>            if (!</a:t>
            </a:r>
            <a:r>
              <a:rPr lang="en-US" sz="1200" dirty="0" err="1">
                <a:latin typeface="Courier New" panose="02070309020205020404" pitchFamily="49" charset="0"/>
                <a:cs typeface="Courier New" panose="02070309020205020404" pitchFamily="49" charset="0"/>
              </a:rPr>
              <a:t>discovered.contains</a:t>
            </a:r>
            <a:r>
              <a:rPr lang="en-US" sz="1200" dirty="0">
                <a:latin typeface="Courier New" panose="02070309020205020404" pitchFamily="49" charset="0"/>
                <a:cs typeface="Courier New" panose="02070309020205020404" pitchFamily="49" charset="0"/>
              </a:rPr>
              <a:t>(to)) {</a:t>
            </a:r>
          </a:p>
          <a:p>
            <a:pPr>
              <a:spcBef>
                <a:spcPts val="0"/>
              </a:spcBef>
              <a:spcAft>
                <a:spcPts val="0"/>
              </a:spcAft>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edgeTo.put</a:t>
            </a:r>
            <a:r>
              <a:rPr lang="en-US" sz="1200" dirty="0">
                <a:latin typeface="Courier New" panose="02070309020205020404" pitchFamily="49" charset="0"/>
                <a:cs typeface="Courier New" panose="02070309020205020404" pitchFamily="49" charset="0"/>
              </a:rPr>
              <a:t>(to, e);</a:t>
            </a:r>
          </a:p>
          <a:p>
            <a:pPr>
              <a:spcBef>
                <a:spcPts val="0"/>
              </a:spcBef>
              <a:spcAft>
                <a:spcPts val="0"/>
              </a:spcAft>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distTo.put</a:t>
            </a:r>
            <a:r>
              <a:rPr lang="en-US" sz="1200" dirty="0">
                <a:latin typeface="Courier New" panose="02070309020205020404" pitchFamily="49" charset="0"/>
                <a:cs typeface="Courier New" panose="02070309020205020404" pitchFamily="49" charset="0"/>
              </a:rPr>
              <a:t>(to, </a:t>
            </a:r>
            <a:r>
              <a:rPr lang="en-US" sz="1200" dirty="0" err="1">
                <a:latin typeface="Courier New" panose="02070309020205020404" pitchFamily="49" charset="0"/>
                <a:cs typeface="Courier New" panose="02070309020205020404" pitchFamily="49" charset="0"/>
              </a:rPr>
              <a:t>distTo</a:t>
            </a:r>
            <a:r>
              <a:rPr lang="en-US" sz="1200" dirty="0">
                <a:latin typeface="Courier New" panose="02070309020205020404" pitchFamily="49" charset="0"/>
                <a:cs typeface="Courier New" panose="02070309020205020404" pitchFamily="49" charset="0"/>
              </a:rPr>
              <a:t>(from) + 1);</a:t>
            </a:r>
          </a:p>
          <a:p>
            <a:pPr>
              <a:spcBef>
                <a:spcPts val="0"/>
              </a:spcBef>
              <a:spcAft>
                <a:spcPts val="0"/>
              </a:spcAft>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perimeter.add</a:t>
            </a:r>
            <a:r>
              <a:rPr lang="en-US" sz="1200" dirty="0">
                <a:latin typeface="Courier New" panose="02070309020205020404" pitchFamily="49" charset="0"/>
                <a:cs typeface="Courier New" panose="02070309020205020404" pitchFamily="49" charset="0"/>
              </a:rPr>
              <a:t>(to);</a:t>
            </a:r>
          </a:p>
          <a:p>
            <a:pPr>
              <a:spcBef>
                <a:spcPts val="0"/>
              </a:spcBef>
              <a:spcAft>
                <a:spcPts val="0"/>
              </a:spcAft>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discovered.add</a:t>
            </a:r>
            <a:r>
              <a:rPr lang="en-US" sz="1200" dirty="0">
                <a:latin typeface="Courier New" panose="02070309020205020404" pitchFamily="49" charset="0"/>
                <a:cs typeface="Courier New" panose="02070309020205020404" pitchFamily="49" charset="0"/>
              </a:rPr>
              <a:t>(to)</a:t>
            </a:r>
          </a:p>
          <a:p>
            <a:pPr>
              <a:spcBef>
                <a:spcPts val="0"/>
              </a:spcBef>
              <a:spcAft>
                <a:spcPts val="0"/>
              </a:spcAft>
            </a:pPr>
            <a:r>
              <a:rPr lang="en-US" sz="1200" dirty="0">
                <a:latin typeface="Courier New" panose="02070309020205020404" pitchFamily="49" charset="0"/>
                <a:cs typeface="Courier New" panose="02070309020205020404" pitchFamily="49" charset="0"/>
              </a:rPr>
              <a:t>            }</a:t>
            </a:r>
          </a:p>
          <a:p>
            <a:pPr>
              <a:spcBef>
                <a:spcPts val="0"/>
              </a:spcBef>
              <a:spcAft>
                <a:spcPts val="0"/>
              </a:spcAft>
            </a:pPr>
            <a:r>
              <a:rPr lang="en-US" sz="1200" dirty="0">
                <a:latin typeface="Courier New" panose="02070309020205020404" pitchFamily="49" charset="0"/>
                <a:cs typeface="Courier New" panose="02070309020205020404" pitchFamily="49" charset="0"/>
              </a:rPr>
              <a:t>        }</a:t>
            </a:r>
          </a:p>
          <a:p>
            <a:pPr>
              <a:spcBef>
                <a:spcPts val="0"/>
              </a:spcBef>
              <a:spcAft>
                <a:spcPts val="0"/>
              </a:spcAft>
            </a:pPr>
            <a:r>
              <a:rPr lang="en-US" sz="1200" dirty="0">
                <a:latin typeface="Courier New" panose="02070309020205020404" pitchFamily="49" charset="0"/>
                <a:cs typeface="Courier New" panose="02070309020205020404" pitchFamily="49" charset="0"/>
              </a:rPr>
              <a:t>    }  </a:t>
            </a:r>
          </a:p>
          <a:p>
            <a:pPr>
              <a:spcBef>
                <a:spcPts val="0"/>
              </a:spcBef>
              <a:spcAft>
                <a:spcPts val="0"/>
              </a:spcAft>
            </a:pPr>
            <a:r>
              <a:rPr lang="en-US" sz="1200" dirty="0">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C026E572-F16D-6E4D-AE85-746275449A6D}"/>
              </a:ext>
            </a:extLst>
          </p:cNvPr>
          <p:cNvSpPr txBox="1"/>
          <p:nvPr/>
        </p:nvSpPr>
        <p:spPr>
          <a:xfrm>
            <a:off x="1240971" y="6397857"/>
            <a:ext cx="3017493" cy="646331"/>
          </a:xfrm>
          <a:prstGeom prst="rect">
            <a:avLst/>
          </a:prstGeom>
          <a:noFill/>
        </p:spPr>
        <p:txBody>
          <a:bodyPr wrap="none" rtlCol="0">
            <a:spAutoFit/>
          </a:bodyPr>
          <a:lstStyle/>
          <a:p>
            <a:r>
              <a:rPr lang="en-US" dirty="0"/>
              <a:t>BFS to find shortest paths tree</a:t>
            </a:r>
          </a:p>
          <a:p>
            <a:endParaRPr lang="en-US" dirty="0"/>
          </a:p>
        </p:txBody>
      </p:sp>
      <p:sp>
        <p:nvSpPr>
          <p:cNvPr id="8" name="TextBox 7">
            <a:extLst>
              <a:ext uri="{FF2B5EF4-FFF2-40B4-BE49-F238E27FC236}">
                <a16:creationId xmlns:a16="http://schemas.microsoft.com/office/drawing/2014/main" id="{203DF41F-19B2-4B4E-B8CB-866B39219186}"/>
              </a:ext>
            </a:extLst>
          </p:cNvPr>
          <p:cNvSpPr txBox="1"/>
          <p:nvPr/>
        </p:nvSpPr>
        <p:spPr>
          <a:xfrm>
            <a:off x="6890657" y="6342820"/>
            <a:ext cx="5047407" cy="369332"/>
          </a:xfrm>
          <a:prstGeom prst="rect">
            <a:avLst/>
          </a:prstGeom>
          <a:noFill/>
        </p:spPr>
        <p:txBody>
          <a:bodyPr wrap="none" rtlCol="0">
            <a:spAutoFit/>
          </a:bodyPr>
          <a:lstStyle/>
          <a:p>
            <a:r>
              <a:rPr lang="en-US" dirty="0"/>
              <a:t>Dijkstra’s to find shortest paths tree (use this for p4)</a:t>
            </a:r>
          </a:p>
        </p:txBody>
      </p:sp>
    </p:spTree>
    <p:extLst>
      <p:ext uri="{BB962C8B-B14F-4D97-AF65-F5344CB8AC3E}">
        <p14:creationId xmlns:p14="http://schemas.microsoft.com/office/powerpoint/2010/main" val="1942531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E6593-AEBE-224A-BEEB-86E878B5A4E7}"/>
              </a:ext>
            </a:extLst>
          </p:cNvPr>
          <p:cNvSpPr>
            <a:spLocks noGrp="1"/>
          </p:cNvSpPr>
          <p:nvPr>
            <p:ph type="title"/>
          </p:nvPr>
        </p:nvSpPr>
        <p:spPr/>
        <p:txBody>
          <a:bodyPr>
            <a:normAutofit/>
          </a:bodyPr>
          <a:lstStyle/>
          <a:p>
            <a:r>
              <a:rPr lang="en-US" sz="3000" dirty="0"/>
              <a:t>What are the high-level differences between using BFS and Dijkstra’s algorithm?</a:t>
            </a:r>
          </a:p>
        </p:txBody>
      </p:sp>
      <p:sp>
        <p:nvSpPr>
          <p:cNvPr id="4" name="Footer Placeholder 3">
            <a:extLst>
              <a:ext uri="{FF2B5EF4-FFF2-40B4-BE49-F238E27FC236}">
                <a16:creationId xmlns:a16="http://schemas.microsoft.com/office/drawing/2014/main" id="{548A93DE-C215-CD45-87F0-3EEA1CF313F7}"/>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5FCC5B3F-4596-ED45-86B6-429DA041EFEA}"/>
              </a:ext>
            </a:extLst>
          </p:cNvPr>
          <p:cNvSpPr>
            <a:spLocks noGrp="1"/>
          </p:cNvSpPr>
          <p:nvPr>
            <p:ph type="sldNum" sz="quarter" idx="12"/>
          </p:nvPr>
        </p:nvSpPr>
        <p:spPr/>
        <p:txBody>
          <a:bodyPr/>
          <a:lstStyle/>
          <a:p>
            <a:fld id="{659665DE-58FC-41F4-AC58-2C90A5E00527}" type="slidenum">
              <a:rPr lang="en-US" smtClean="0"/>
              <a:t>13</a:t>
            </a:fld>
            <a:endParaRPr lang="en-US"/>
          </a:p>
        </p:txBody>
      </p:sp>
      <p:graphicFrame>
        <p:nvGraphicFramePr>
          <p:cNvPr id="9" name="Table 8">
            <a:extLst>
              <a:ext uri="{FF2B5EF4-FFF2-40B4-BE49-F238E27FC236}">
                <a16:creationId xmlns:a16="http://schemas.microsoft.com/office/drawing/2014/main" id="{B862EC11-F295-BD49-9845-CBE8A56568A4}"/>
              </a:ext>
            </a:extLst>
          </p:cNvPr>
          <p:cNvGraphicFramePr>
            <a:graphicFrameLocks noGrp="1"/>
          </p:cNvGraphicFramePr>
          <p:nvPr/>
        </p:nvGraphicFramePr>
        <p:xfrm>
          <a:off x="575239" y="1130702"/>
          <a:ext cx="10258282" cy="3951313"/>
        </p:xfrm>
        <a:graphic>
          <a:graphicData uri="http://schemas.openxmlformats.org/drawingml/2006/table">
            <a:tbl>
              <a:tblPr firstRow="1" bandRow="1">
                <a:tableStyleId>{5C22544A-7EE6-4342-B048-85BDC9FD1C3A}</a:tableStyleId>
              </a:tblPr>
              <a:tblGrid>
                <a:gridCol w="5129141">
                  <a:extLst>
                    <a:ext uri="{9D8B030D-6E8A-4147-A177-3AD203B41FA5}">
                      <a16:colId xmlns:a16="http://schemas.microsoft.com/office/drawing/2014/main" val="2988708380"/>
                    </a:ext>
                  </a:extLst>
                </a:gridCol>
                <a:gridCol w="5129141">
                  <a:extLst>
                    <a:ext uri="{9D8B030D-6E8A-4147-A177-3AD203B41FA5}">
                      <a16:colId xmlns:a16="http://schemas.microsoft.com/office/drawing/2014/main" val="3473810139"/>
                    </a:ext>
                  </a:extLst>
                </a:gridCol>
              </a:tblGrid>
              <a:tr h="568033">
                <a:tc>
                  <a:txBody>
                    <a:bodyPr/>
                    <a:lstStyle/>
                    <a:p>
                      <a:r>
                        <a:rPr lang="en-US" dirty="0"/>
                        <a:t>BFS to find shortest paths </a:t>
                      </a:r>
                    </a:p>
                  </a:txBody>
                  <a:tcPr/>
                </a:tc>
                <a:tc>
                  <a:txBody>
                    <a:bodyPr/>
                    <a:lstStyle/>
                    <a:p>
                      <a:r>
                        <a:rPr lang="en-US" dirty="0"/>
                        <a:t>Dijkstra’s to find shortest paths</a:t>
                      </a:r>
                    </a:p>
                  </a:txBody>
                  <a:tcPr/>
                </a:tc>
                <a:extLst>
                  <a:ext uri="{0D108BD9-81ED-4DB2-BD59-A6C34878D82A}">
                    <a16:rowId xmlns:a16="http://schemas.microsoft.com/office/drawing/2014/main" val="1095005133"/>
                  </a:ext>
                </a:extLst>
              </a:tr>
              <a:tr h="24777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only on unweighted graphs (breaks on weighted graphs)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BFS iterates in level order, ordering in-between levels is not important by default.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So BFS uses a Queue as it’s internal data structure to keep track of the ordering.</a:t>
                      </a:r>
                    </a:p>
                    <a:p>
                      <a:endParaRPr lang="en-US" dirty="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works on weighted graphs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Dijkstra’s iterates in priority order, prioritizing processing nodes with the next smallest estimated distance (so that we get that guarantee that we’re looking at correct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Dijkstra’s uses a </a:t>
                      </a:r>
                      <a:r>
                        <a:rPr lang="en-US" dirty="0" err="1"/>
                        <a:t>PriorityQueue</a:t>
                      </a:r>
                      <a:r>
                        <a:rPr lang="en-US" dirty="0"/>
                        <a:t> as it’s internal data structure to keep track of the ordering.</a:t>
                      </a:r>
                    </a:p>
                    <a:p>
                      <a:endParaRPr lang="en-US" dirty="0"/>
                    </a:p>
                  </a:txBody>
                  <a:tcPr/>
                </a:tc>
                <a:extLst>
                  <a:ext uri="{0D108BD9-81ED-4DB2-BD59-A6C34878D82A}">
                    <a16:rowId xmlns:a16="http://schemas.microsoft.com/office/drawing/2014/main" val="1442369889"/>
                  </a:ext>
                </a:extLst>
              </a:tr>
            </a:tbl>
          </a:graphicData>
        </a:graphic>
      </p:graphicFrame>
      <p:sp>
        <p:nvSpPr>
          <p:cNvPr id="10" name="TextBox 9">
            <a:extLst>
              <a:ext uri="{FF2B5EF4-FFF2-40B4-BE49-F238E27FC236}">
                <a16:creationId xmlns:a16="http://schemas.microsoft.com/office/drawing/2014/main" id="{64BEEB48-57F0-6C44-B51D-5A9C23AED9E9}"/>
              </a:ext>
            </a:extLst>
          </p:cNvPr>
          <p:cNvSpPr txBox="1"/>
          <p:nvPr/>
        </p:nvSpPr>
        <p:spPr>
          <a:xfrm>
            <a:off x="521250" y="5024116"/>
            <a:ext cx="10258281" cy="2031325"/>
          </a:xfrm>
          <a:prstGeom prst="rect">
            <a:avLst/>
          </a:prstGeom>
          <a:noFill/>
        </p:spPr>
        <p:txBody>
          <a:bodyPr wrap="square" rtlCol="0">
            <a:spAutoFit/>
          </a:bodyPr>
          <a:lstStyle/>
          <a:p>
            <a:r>
              <a:rPr lang="en-US" dirty="0"/>
              <a:t>Overall:</a:t>
            </a:r>
          </a:p>
          <a:p>
            <a:r>
              <a:rPr lang="en-US" dirty="0"/>
              <a:t>- both produce an SPT (the set of edges used to find the shortest path to every vertex) </a:t>
            </a:r>
          </a:p>
          <a:p>
            <a:r>
              <a:rPr lang="en-US" dirty="0"/>
              <a:t>- both can be used on undirected or directed graphs</a:t>
            </a:r>
          </a:p>
          <a:p>
            <a:r>
              <a:rPr lang="en-US" dirty="0"/>
              <a:t>- they’re really similar and Dijkstra’s just has a few more steps than BFS, so if you’re confused, start with understanding BFS shortest paths and then after you feel comfortable with that, tackle practicing / understanding </a:t>
            </a:r>
            <a:r>
              <a:rPr lang="en-US" dirty="0" err="1"/>
              <a:t>Dijktra’s</a:t>
            </a:r>
            <a:r>
              <a:rPr lang="en-US" dirty="0"/>
              <a:t>.</a:t>
            </a:r>
          </a:p>
          <a:p>
            <a:endParaRPr lang="en-US" dirty="0"/>
          </a:p>
        </p:txBody>
      </p:sp>
    </p:spTree>
    <p:extLst>
      <p:ext uri="{BB962C8B-B14F-4D97-AF65-F5344CB8AC3E}">
        <p14:creationId xmlns:p14="http://schemas.microsoft.com/office/powerpoint/2010/main" val="4241529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EA1B2-2FFB-6241-9546-8D5276823050}"/>
              </a:ext>
            </a:extLst>
          </p:cNvPr>
          <p:cNvSpPr>
            <a:spLocks noGrp="1"/>
          </p:cNvSpPr>
          <p:nvPr>
            <p:ph type="title"/>
          </p:nvPr>
        </p:nvSpPr>
        <p:spPr/>
        <p:txBody>
          <a:bodyPr/>
          <a:lstStyle/>
          <a:p>
            <a:r>
              <a:rPr lang="en-US" dirty="0"/>
              <a:t>Questions?</a:t>
            </a:r>
          </a:p>
        </p:txBody>
      </p:sp>
      <p:sp>
        <p:nvSpPr>
          <p:cNvPr id="3" name="Footer Placeholder 2">
            <a:extLst>
              <a:ext uri="{FF2B5EF4-FFF2-40B4-BE49-F238E27FC236}">
                <a16:creationId xmlns:a16="http://schemas.microsoft.com/office/drawing/2014/main" id="{27577792-2EF0-774B-9642-2DD40A381321}"/>
              </a:ext>
            </a:extLst>
          </p:cNvPr>
          <p:cNvSpPr>
            <a:spLocks noGrp="1"/>
          </p:cNvSpPr>
          <p:nvPr>
            <p:ph type="ftr" sz="quarter" idx="11"/>
          </p:nvPr>
        </p:nvSpPr>
        <p:spPr/>
        <p:txBody>
          <a:bodyPr/>
          <a:lstStyle/>
          <a:p>
            <a:r>
              <a:rPr lang="en-US"/>
              <a:t>CSE 373 SP 18 - Kasey Champion</a:t>
            </a:r>
            <a:endParaRPr lang="en-US" dirty="0"/>
          </a:p>
        </p:txBody>
      </p:sp>
      <p:sp>
        <p:nvSpPr>
          <p:cNvPr id="4" name="Slide Number Placeholder 3">
            <a:extLst>
              <a:ext uri="{FF2B5EF4-FFF2-40B4-BE49-F238E27FC236}">
                <a16:creationId xmlns:a16="http://schemas.microsoft.com/office/drawing/2014/main" id="{8B06A0AF-004B-F94F-814E-4630D7FB0383}"/>
              </a:ext>
            </a:extLst>
          </p:cNvPr>
          <p:cNvSpPr>
            <a:spLocks noGrp="1"/>
          </p:cNvSpPr>
          <p:nvPr>
            <p:ph type="sldNum" sz="quarter" idx="12"/>
          </p:nvPr>
        </p:nvSpPr>
        <p:spPr/>
        <p:txBody>
          <a:bodyPr/>
          <a:lstStyle/>
          <a:p>
            <a:fld id="{659665DE-58FC-41F4-AC58-2C90A5E00527}" type="slidenum">
              <a:rPr lang="en-US" smtClean="0"/>
              <a:pPr/>
              <a:t>14</a:t>
            </a:fld>
            <a:endParaRPr lang="en-US"/>
          </a:p>
        </p:txBody>
      </p:sp>
      <p:sp>
        <p:nvSpPr>
          <p:cNvPr id="5" name="Text Placeholder 4">
            <a:extLst>
              <a:ext uri="{FF2B5EF4-FFF2-40B4-BE49-F238E27FC236}">
                <a16:creationId xmlns:a16="http://schemas.microsoft.com/office/drawing/2014/main" id="{C43FF76F-FC05-6947-9765-6F9C4629F57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00133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3B81-7344-8A4A-B9CC-C09838CD3DDA}"/>
              </a:ext>
            </a:extLst>
          </p:cNvPr>
          <p:cNvSpPr>
            <a:spLocks noGrp="1"/>
          </p:cNvSpPr>
          <p:nvPr>
            <p:ph type="title"/>
          </p:nvPr>
        </p:nvSpPr>
        <p:spPr/>
        <p:txBody>
          <a:bodyPr/>
          <a:lstStyle/>
          <a:p>
            <a:r>
              <a:rPr lang="en-US" dirty="0"/>
              <a:t>BFS/DFS runtime</a:t>
            </a:r>
          </a:p>
        </p:txBody>
      </p:sp>
      <p:sp>
        <p:nvSpPr>
          <p:cNvPr id="3" name="Content Placeholder 2">
            <a:extLst>
              <a:ext uri="{FF2B5EF4-FFF2-40B4-BE49-F238E27FC236}">
                <a16:creationId xmlns:a16="http://schemas.microsoft.com/office/drawing/2014/main" id="{4FAD2D41-9767-BC45-8A62-B9BC065CD973}"/>
              </a:ext>
            </a:extLst>
          </p:cNvPr>
          <p:cNvSpPr>
            <a:spLocks noGrp="1"/>
          </p:cNvSpPr>
          <p:nvPr>
            <p:ph idx="1"/>
          </p:nvPr>
        </p:nvSpPr>
        <p:spPr>
          <a:xfrm>
            <a:off x="6544068" y="800605"/>
            <a:ext cx="5348563" cy="4845504"/>
          </a:xfrm>
        </p:spPr>
        <p:txBody>
          <a:bodyPr>
            <a:normAutofit lnSpcReduction="10000"/>
          </a:bodyPr>
          <a:lstStyle/>
          <a:p>
            <a:r>
              <a:rPr lang="en-US" dirty="0"/>
              <a:t>All of the data structure operations (remove, add, contains) are all constant runtime and so are getting values out of the graph (neighbors, distance, etc.).</a:t>
            </a:r>
          </a:p>
          <a:p>
            <a:r>
              <a:rPr lang="en-US" dirty="0"/>
              <a:t>So the main runtime is going to come from just how much we’re looping / how many things we’re looking at.</a:t>
            </a:r>
          </a:p>
          <a:p>
            <a:r>
              <a:rPr lang="en-US" dirty="0"/>
              <a:t>Overall intuition: we look at every vertex once (when we take it out of the queue/stack) and we look at every edge that exists in the graph twice (there will be two instances when our current vertex is one of the vertices attached to this edge in question), so the runtime is just Theta(n + m). </a:t>
            </a:r>
          </a:p>
          <a:p>
            <a:endParaRPr lang="en-US" dirty="0"/>
          </a:p>
          <a:p>
            <a:endParaRPr lang="en-US" dirty="0"/>
          </a:p>
        </p:txBody>
      </p:sp>
      <p:sp>
        <p:nvSpPr>
          <p:cNvPr id="4" name="Footer Placeholder 3">
            <a:extLst>
              <a:ext uri="{FF2B5EF4-FFF2-40B4-BE49-F238E27FC236}">
                <a16:creationId xmlns:a16="http://schemas.microsoft.com/office/drawing/2014/main" id="{1C9E90B5-F80D-4348-ADB4-4834DFD4C507}"/>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5F8A6D93-7704-E444-8854-0B2BC8E3EDEA}"/>
              </a:ext>
            </a:extLst>
          </p:cNvPr>
          <p:cNvSpPr>
            <a:spLocks noGrp="1"/>
          </p:cNvSpPr>
          <p:nvPr>
            <p:ph type="sldNum" sz="quarter" idx="12"/>
          </p:nvPr>
        </p:nvSpPr>
        <p:spPr/>
        <p:txBody>
          <a:bodyPr/>
          <a:lstStyle/>
          <a:p>
            <a:fld id="{659665DE-58FC-41F4-AC58-2C90A5E00527}" type="slidenum">
              <a:rPr lang="en-US" smtClean="0"/>
              <a:t>15</a:t>
            </a:fld>
            <a:endParaRPr lang="en-US"/>
          </a:p>
        </p:txBody>
      </p:sp>
      <p:sp>
        <p:nvSpPr>
          <p:cNvPr id="6" name="TextBox 5">
            <a:extLst>
              <a:ext uri="{FF2B5EF4-FFF2-40B4-BE49-F238E27FC236}">
                <a16:creationId xmlns:a16="http://schemas.microsoft.com/office/drawing/2014/main" id="{69549A37-BCB9-7647-BD26-884B7A387BB1}"/>
              </a:ext>
            </a:extLst>
          </p:cNvPr>
          <p:cNvSpPr txBox="1"/>
          <p:nvPr/>
        </p:nvSpPr>
        <p:spPr>
          <a:xfrm>
            <a:off x="0" y="1489609"/>
            <a:ext cx="6413935" cy="4444294"/>
          </a:xfrm>
          <a:prstGeom prst="rect">
            <a:avLst/>
          </a:prstGeom>
          <a:noFill/>
          <a:ln>
            <a:solidFill>
              <a:schemeClr val="tx1"/>
            </a:solidFill>
          </a:ln>
        </p:spPr>
        <p:txBody>
          <a:bodyPr wrap="none" rtlCol="0">
            <a:spAutoFit/>
          </a:bodyPr>
          <a:lstStyle/>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perimeter.add</a:t>
            </a:r>
            <a:r>
              <a:rPr lang="en-US" sz="1400" dirty="0">
                <a:latin typeface="Courier New" panose="02070309020205020404" pitchFamily="49" charset="0"/>
                <a:cs typeface="Courier New" panose="02070309020205020404" pitchFamily="49" charset="0"/>
              </a:rPr>
              <a:t>(start);</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discovered.add</a:t>
            </a:r>
            <a:r>
              <a:rPr lang="en-US" sz="1400" dirty="0">
                <a:latin typeface="Courier New" panose="02070309020205020404" pitchFamily="49" charset="0"/>
                <a:cs typeface="Courier New" panose="02070309020205020404" pitchFamily="49" charset="0"/>
              </a:rPr>
              <a:t>(start);</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start’s distance = 0;</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while (!</a:t>
            </a:r>
            <a:r>
              <a:rPr lang="en-US" sz="1400" dirty="0" err="1">
                <a:latin typeface="Courier New" panose="02070309020205020404" pitchFamily="49" charset="0"/>
                <a:cs typeface="Courier New" panose="02070309020205020404" pitchFamily="49" charset="0"/>
              </a:rPr>
              <a:t>perimeter.isEmpty</a:t>
            </a:r>
            <a:r>
              <a:rPr lang="en-US" sz="14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Vertex from = </a:t>
            </a:r>
            <a:r>
              <a:rPr lang="en-US" sz="1400" dirty="0" err="1">
                <a:latin typeface="Courier New" panose="02070309020205020404" pitchFamily="49" charset="0"/>
                <a:cs typeface="Courier New" panose="02070309020205020404" pitchFamily="49" charset="0"/>
              </a:rPr>
              <a:t>perimeter.remove</a:t>
            </a:r>
            <a:r>
              <a:rPr lang="en-US" sz="14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for (E edge : </a:t>
            </a:r>
            <a:r>
              <a:rPr lang="en-US" sz="1400" dirty="0" err="1">
                <a:latin typeface="Courier New" panose="02070309020205020404" pitchFamily="49" charset="0"/>
                <a:cs typeface="Courier New" panose="02070309020205020404" pitchFamily="49" charset="0"/>
              </a:rPr>
              <a:t>graph.outgoingEdgesFrom</a:t>
            </a:r>
            <a:r>
              <a:rPr lang="en-US" sz="1400" dirty="0">
                <a:latin typeface="Courier New" panose="02070309020205020404" pitchFamily="49" charset="0"/>
                <a:cs typeface="Courier New" panose="02070309020205020404" pitchFamily="49" charset="0"/>
              </a:rPr>
              <a:t>(from))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Vertex to = </a:t>
            </a:r>
            <a:r>
              <a:rPr lang="en-US" sz="1400" dirty="0" err="1">
                <a:latin typeface="Courier New" panose="02070309020205020404" pitchFamily="49" charset="0"/>
                <a:cs typeface="Courier New" panose="02070309020205020404" pitchFamily="49" charset="0"/>
              </a:rPr>
              <a:t>edge.to</a:t>
            </a:r>
            <a:r>
              <a:rPr lang="en-US" sz="14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if (!</a:t>
            </a:r>
            <a:r>
              <a:rPr lang="en-US" sz="1400" dirty="0" err="1">
                <a:latin typeface="Courier New" panose="02070309020205020404" pitchFamily="49" charset="0"/>
                <a:cs typeface="Courier New" panose="02070309020205020404" pitchFamily="49" charset="0"/>
              </a:rPr>
              <a:t>discovered.contains</a:t>
            </a:r>
            <a:r>
              <a:rPr lang="en-US" sz="1400" dirty="0">
                <a:latin typeface="Courier New" panose="02070309020205020404" pitchFamily="49" charset="0"/>
                <a:cs typeface="Courier New" panose="02070309020205020404" pitchFamily="49" charset="0"/>
              </a:rPr>
              <a:t>(to))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to’s</a:t>
            </a:r>
            <a:r>
              <a:rPr lang="en-US" sz="1400" dirty="0">
                <a:latin typeface="Courier New" panose="02070309020205020404" pitchFamily="49" charset="0"/>
                <a:cs typeface="Courier New" panose="02070309020205020404" pitchFamily="49" charset="0"/>
              </a:rPr>
              <a:t> distance = </a:t>
            </a:r>
            <a:r>
              <a:rPr lang="en-US" sz="1400" dirty="0" err="1">
                <a:latin typeface="Courier New" panose="02070309020205020404" pitchFamily="49" charset="0"/>
                <a:cs typeface="Courier New" panose="02070309020205020404" pitchFamily="49" charset="0"/>
              </a:rPr>
              <a:t>from.distance</a:t>
            </a:r>
            <a:r>
              <a:rPr lang="en-US" sz="1400" dirty="0">
                <a:latin typeface="Courier New" panose="02070309020205020404" pitchFamily="49" charset="0"/>
                <a:cs typeface="Courier New" panose="02070309020205020404" pitchFamily="49" charset="0"/>
              </a:rPr>
              <a:t> + 1;</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to’s</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predecessorEdge</a:t>
            </a:r>
            <a:r>
              <a:rPr lang="en-US" sz="1400" dirty="0">
                <a:latin typeface="Courier New" panose="02070309020205020404" pitchFamily="49" charset="0"/>
                <a:cs typeface="Courier New" panose="02070309020205020404" pitchFamily="49" charset="0"/>
              </a:rPr>
              <a:t> = edge;</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perimeter.add</a:t>
            </a:r>
            <a:r>
              <a:rPr lang="en-US" sz="14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discovered.add</a:t>
            </a:r>
            <a:r>
              <a:rPr lang="en-US" sz="14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 </a:t>
            </a:r>
          </a:p>
          <a:p>
            <a:pPr>
              <a:lnSpc>
                <a:spcPct val="120000"/>
              </a:lnSpc>
              <a:spcBef>
                <a:spcPts val="0"/>
              </a:spcBef>
              <a:spcAft>
                <a:spcPts val="0"/>
              </a:spcAft>
            </a:pPr>
            <a:endParaRPr lang="en-US" sz="1400" dirty="0">
              <a:latin typeface="Courier New" panose="02070309020205020404" pitchFamily="49" charset="0"/>
              <a:cs typeface="Courier New" panose="02070309020205020404" pitchFamily="49" charset="0"/>
            </a:endParaRPr>
          </a:p>
          <a:p>
            <a:endParaRPr lang="en-US" sz="1400" dirty="0"/>
          </a:p>
        </p:txBody>
      </p:sp>
    </p:spTree>
    <p:extLst>
      <p:ext uri="{BB962C8B-B14F-4D97-AF65-F5344CB8AC3E}">
        <p14:creationId xmlns:p14="http://schemas.microsoft.com/office/powerpoint/2010/main" val="4160348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3B81-7344-8A4A-B9CC-C09838CD3DDA}"/>
              </a:ext>
            </a:extLst>
          </p:cNvPr>
          <p:cNvSpPr>
            <a:spLocks noGrp="1"/>
          </p:cNvSpPr>
          <p:nvPr>
            <p:ph type="title"/>
          </p:nvPr>
        </p:nvSpPr>
        <p:spPr/>
        <p:txBody>
          <a:bodyPr/>
          <a:lstStyle/>
          <a:p>
            <a:r>
              <a:rPr lang="en-US" dirty="0"/>
              <a:t>BFS/DFS runtime</a:t>
            </a:r>
          </a:p>
        </p:txBody>
      </p:sp>
      <p:sp>
        <p:nvSpPr>
          <p:cNvPr id="3" name="Content Placeholder 2">
            <a:extLst>
              <a:ext uri="{FF2B5EF4-FFF2-40B4-BE49-F238E27FC236}">
                <a16:creationId xmlns:a16="http://schemas.microsoft.com/office/drawing/2014/main" id="{4FAD2D41-9767-BC45-8A62-B9BC065CD973}"/>
              </a:ext>
            </a:extLst>
          </p:cNvPr>
          <p:cNvSpPr>
            <a:spLocks noGrp="1"/>
          </p:cNvSpPr>
          <p:nvPr>
            <p:ph idx="1"/>
          </p:nvPr>
        </p:nvSpPr>
        <p:spPr>
          <a:xfrm>
            <a:off x="6544068" y="52695"/>
            <a:ext cx="5348563" cy="6468332"/>
          </a:xfrm>
        </p:spPr>
        <p:txBody>
          <a:bodyPr>
            <a:normAutofit fontScale="85000" lnSpcReduction="20000"/>
          </a:bodyPr>
          <a:lstStyle/>
          <a:p>
            <a:endParaRPr lang="en-US" dirty="0"/>
          </a:p>
          <a:p>
            <a:r>
              <a:rPr lang="en-US" dirty="0"/>
              <a:t>Runtime details -- a different strategy than before: calculating how many times each line runs in the whole method / not across one particular loop:</a:t>
            </a:r>
          </a:p>
          <a:p>
            <a:endParaRPr lang="en-US" dirty="0"/>
          </a:p>
          <a:p>
            <a:r>
              <a:rPr lang="en-US" dirty="0"/>
              <a:t>Since we know that we could loop through all vertices, we know it’s going to take at least n time (where n is the number of nodes). </a:t>
            </a:r>
            <a:r>
              <a:rPr lang="en-US" dirty="0" err="1"/>
              <a:t>perimeter.remove</a:t>
            </a:r>
            <a:r>
              <a:rPr lang="en-US" dirty="0"/>
              <a:t>() will run n times. </a:t>
            </a:r>
          </a:p>
          <a:p>
            <a:pPr marL="0" indent="0">
              <a:buNone/>
            </a:pPr>
            <a:r>
              <a:rPr lang="en-US" dirty="0"/>
              <a:t>  And we know that since all the edges will be looped through, we know that </a:t>
            </a:r>
            <a:r>
              <a:rPr lang="en-US" dirty="0" err="1"/>
              <a:t>edge.to</a:t>
            </a:r>
            <a:r>
              <a:rPr lang="en-US" dirty="0"/>
              <a:t>() and </a:t>
            </a:r>
            <a:r>
              <a:rPr lang="en-US" dirty="0" err="1"/>
              <a:t>discovered.contains</a:t>
            </a:r>
            <a:r>
              <a:rPr lang="en-US" dirty="0"/>
              <a:t>() will run m times.</a:t>
            </a:r>
          </a:p>
          <a:p>
            <a:pPr marL="0" indent="0">
              <a:buNone/>
            </a:pPr>
            <a:endParaRPr lang="en-US" dirty="0"/>
          </a:p>
          <a:p>
            <a:pPr marL="0" indent="0">
              <a:buNone/>
            </a:pPr>
            <a:endParaRPr lang="en-US" dirty="0"/>
          </a:p>
          <a:p>
            <a:pPr marL="0" indent="0">
              <a:buNone/>
            </a:pPr>
            <a:endParaRPr lang="en-US" dirty="0"/>
          </a:p>
          <a:p>
            <a:pPr marL="0" indent="0">
              <a:buNone/>
            </a:pPr>
            <a:r>
              <a:rPr lang="en-US" dirty="0"/>
              <a:t>How to think about it by multiplying loops: the inner for each loop actually runs in m/n time, where m/n represents the average number of edges per node.  If you multiply this happening actually n times, then you get that the code inside the inner for loop runs m times. (And the code inside the while loop and outside of the for loop like the </a:t>
            </a:r>
            <a:r>
              <a:rPr lang="en-US" dirty="0" err="1"/>
              <a:t>Queue.remove</a:t>
            </a:r>
            <a:r>
              <a:rPr lang="en-US" dirty="0"/>
              <a:t> runs n times).  </a:t>
            </a:r>
          </a:p>
          <a:p>
            <a:endParaRPr lang="en-US" dirty="0"/>
          </a:p>
          <a:p>
            <a:endParaRPr lang="en-US" dirty="0"/>
          </a:p>
        </p:txBody>
      </p:sp>
      <p:sp>
        <p:nvSpPr>
          <p:cNvPr id="4" name="Footer Placeholder 3">
            <a:extLst>
              <a:ext uri="{FF2B5EF4-FFF2-40B4-BE49-F238E27FC236}">
                <a16:creationId xmlns:a16="http://schemas.microsoft.com/office/drawing/2014/main" id="{1C9E90B5-F80D-4348-ADB4-4834DFD4C507}"/>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5F8A6D93-7704-E444-8854-0B2BC8E3EDEA}"/>
              </a:ext>
            </a:extLst>
          </p:cNvPr>
          <p:cNvSpPr>
            <a:spLocks noGrp="1"/>
          </p:cNvSpPr>
          <p:nvPr>
            <p:ph type="sldNum" sz="quarter" idx="12"/>
          </p:nvPr>
        </p:nvSpPr>
        <p:spPr/>
        <p:txBody>
          <a:bodyPr/>
          <a:lstStyle/>
          <a:p>
            <a:fld id="{659665DE-58FC-41F4-AC58-2C90A5E00527}" type="slidenum">
              <a:rPr lang="en-US" smtClean="0"/>
              <a:t>16</a:t>
            </a:fld>
            <a:endParaRPr lang="en-US"/>
          </a:p>
        </p:txBody>
      </p:sp>
      <p:sp>
        <p:nvSpPr>
          <p:cNvPr id="6" name="TextBox 5">
            <a:extLst>
              <a:ext uri="{FF2B5EF4-FFF2-40B4-BE49-F238E27FC236}">
                <a16:creationId xmlns:a16="http://schemas.microsoft.com/office/drawing/2014/main" id="{69549A37-BCB9-7647-BD26-884B7A387BB1}"/>
              </a:ext>
            </a:extLst>
          </p:cNvPr>
          <p:cNvSpPr txBox="1"/>
          <p:nvPr/>
        </p:nvSpPr>
        <p:spPr>
          <a:xfrm>
            <a:off x="0" y="1489609"/>
            <a:ext cx="6413935" cy="4444294"/>
          </a:xfrm>
          <a:prstGeom prst="rect">
            <a:avLst/>
          </a:prstGeom>
          <a:noFill/>
          <a:ln>
            <a:solidFill>
              <a:schemeClr val="tx1"/>
            </a:solidFill>
          </a:ln>
        </p:spPr>
        <p:txBody>
          <a:bodyPr wrap="none" rtlCol="0">
            <a:spAutoFit/>
          </a:bodyPr>
          <a:lstStyle/>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perimeter.add</a:t>
            </a:r>
            <a:r>
              <a:rPr lang="en-US" sz="1400" dirty="0">
                <a:latin typeface="Courier New" panose="02070309020205020404" pitchFamily="49" charset="0"/>
                <a:cs typeface="Courier New" panose="02070309020205020404" pitchFamily="49" charset="0"/>
              </a:rPr>
              <a:t>(start);</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discovered.add</a:t>
            </a:r>
            <a:r>
              <a:rPr lang="en-US" sz="1400" dirty="0">
                <a:latin typeface="Courier New" panose="02070309020205020404" pitchFamily="49" charset="0"/>
                <a:cs typeface="Courier New" panose="02070309020205020404" pitchFamily="49" charset="0"/>
              </a:rPr>
              <a:t>(start);</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start’s distance = 0;</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while (!</a:t>
            </a:r>
            <a:r>
              <a:rPr lang="en-US" sz="1400" dirty="0" err="1">
                <a:latin typeface="Courier New" panose="02070309020205020404" pitchFamily="49" charset="0"/>
                <a:cs typeface="Courier New" panose="02070309020205020404" pitchFamily="49" charset="0"/>
              </a:rPr>
              <a:t>perimeter.isEmpty</a:t>
            </a:r>
            <a:r>
              <a:rPr lang="en-US" sz="14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Vertex from = </a:t>
            </a:r>
            <a:r>
              <a:rPr lang="en-US" sz="1400" dirty="0" err="1">
                <a:latin typeface="Courier New" panose="02070309020205020404" pitchFamily="49" charset="0"/>
                <a:cs typeface="Courier New" panose="02070309020205020404" pitchFamily="49" charset="0"/>
              </a:rPr>
              <a:t>perimeter.remove</a:t>
            </a:r>
            <a:r>
              <a:rPr lang="en-US" sz="14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for (E edge : </a:t>
            </a:r>
            <a:r>
              <a:rPr lang="en-US" sz="1400" dirty="0" err="1">
                <a:latin typeface="Courier New" panose="02070309020205020404" pitchFamily="49" charset="0"/>
                <a:cs typeface="Courier New" panose="02070309020205020404" pitchFamily="49" charset="0"/>
              </a:rPr>
              <a:t>graph.outgoingEdgesFrom</a:t>
            </a:r>
            <a:r>
              <a:rPr lang="en-US" sz="1400" dirty="0">
                <a:latin typeface="Courier New" panose="02070309020205020404" pitchFamily="49" charset="0"/>
                <a:cs typeface="Courier New" panose="02070309020205020404" pitchFamily="49" charset="0"/>
              </a:rPr>
              <a:t>(from))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Vertex to = </a:t>
            </a:r>
            <a:r>
              <a:rPr lang="en-US" sz="1400" dirty="0" err="1">
                <a:latin typeface="Courier New" panose="02070309020205020404" pitchFamily="49" charset="0"/>
                <a:cs typeface="Courier New" panose="02070309020205020404" pitchFamily="49" charset="0"/>
              </a:rPr>
              <a:t>edge.to</a:t>
            </a:r>
            <a:r>
              <a:rPr lang="en-US" sz="1400" dirty="0">
                <a:latin typeface="Courier New" panose="02070309020205020404" pitchFamily="49" charset="0"/>
                <a:cs typeface="Courier New" panose="02070309020205020404" pitchFamily="49" charset="0"/>
              </a:rPr>
              <a:t>();</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if (!</a:t>
            </a:r>
            <a:r>
              <a:rPr lang="en-US" sz="1400" dirty="0" err="1">
                <a:latin typeface="Courier New" panose="02070309020205020404" pitchFamily="49" charset="0"/>
                <a:cs typeface="Courier New" panose="02070309020205020404" pitchFamily="49" charset="0"/>
              </a:rPr>
              <a:t>discovered.contains</a:t>
            </a:r>
            <a:r>
              <a:rPr lang="en-US" sz="1400" dirty="0">
                <a:latin typeface="Courier New" panose="02070309020205020404" pitchFamily="49" charset="0"/>
                <a:cs typeface="Courier New" panose="02070309020205020404" pitchFamily="49" charset="0"/>
              </a:rPr>
              <a:t>(to))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to’s</a:t>
            </a:r>
            <a:r>
              <a:rPr lang="en-US" sz="1400" dirty="0">
                <a:latin typeface="Courier New" panose="02070309020205020404" pitchFamily="49" charset="0"/>
                <a:cs typeface="Courier New" panose="02070309020205020404" pitchFamily="49" charset="0"/>
              </a:rPr>
              <a:t> distance = </a:t>
            </a:r>
            <a:r>
              <a:rPr lang="en-US" sz="1400" dirty="0" err="1">
                <a:latin typeface="Courier New" panose="02070309020205020404" pitchFamily="49" charset="0"/>
                <a:cs typeface="Courier New" panose="02070309020205020404" pitchFamily="49" charset="0"/>
              </a:rPr>
              <a:t>from.distance</a:t>
            </a:r>
            <a:r>
              <a:rPr lang="en-US" sz="1400" dirty="0">
                <a:latin typeface="Courier New" panose="02070309020205020404" pitchFamily="49" charset="0"/>
                <a:cs typeface="Courier New" panose="02070309020205020404" pitchFamily="49" charset="0"/>
              </a:rPr>
              <a:t> + 1;</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to’s</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predecessorEdge</a:t>
            </a:r>
            <a:r>
              <a:rPr lang="en-US" sz="1400" dirty="0">
                <a:latin typeface="Courier New" panose="02070309020205020404" pitchFamily="49" charset="0"/>
                <a:cs typeface="Courier New" panose="02070309020205020404" pitchFamily="49" charset="0"/>
              </a:rPr>
              <a:t> = edge;</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perimeter.add</a:t>
            </a:r>
            <a:r>
              <a:rPr lang="en-US" sz="14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discovered.add</a:t>
            </a:r>
            <a:r>
              <a:rPr lang="en-US" sz="1400" dirty="0">
                <a:latin typeface="Courier New" panose="02070309020205020404" pitchFamily="49" charset="0"/>
                <a:cs typeface="Courier New" panose="02070309020205020404" pitchFamily="49" charset="0"/>
              </a:rPr>
              <a:t>(to)</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a:t>
            </a:r>
          </a:p>
          <a:p>
            <a:pPr>
              <a:lnSpc>
                <a:spcPct val="120000"/>
              </a:lnSpc>
              <a:spcBef>
                <a:spcPts val="0"/>
              </a:spcBef>
              <a:spcAft>
                <a:spcPts val="0"/>
              </a:spcAft>
            </a:pPr>
            <a:r>
              <a:rPr lang="en-US" sz="1400" dirty="0">
                <a:latin typeface="Courier New" panose="02070309020205020404" pitchFamily="49" charset="0"/>
                <a:cs typeface="Courier New" panose="02070309020205020404" pitchFamily="49" charset="0"/>
              </a:rPr>
              <a:t>        } </a:t>
            </a:r>
          </a:p>
          <a:p>
            <a:pPr>
              <a:lnSpc>
                <a:spcPct val="120000"/>
              </a:lnSpc>
              <a:spcBef>
                <a:spcPts val="0"/>
              </a:spcBef>
              <a:spcAft>
                <a:spcPts val="0"/>
              </a:spcAft>
            </a:pPr>
            <a:endParaRPr lang="en-US" sz="1400" dirty="0">
              <a:latin typeface="Courier New" panose="02070309020205020404" pitchFamily="49" charset="0"/>
              <a:cs typeface="Courier New" panose="02070309020205020404" pitchFamily="49" charset="0"/>
            </a:endParaRPr>
          </a:p>
          <a:p>
            <a:endParaRPr lang="en-US" sz="1400" dirty="0"/>
          </a:p>
        </p:txBody>
      </p:sp>
    </p:spTree>
    <p:extLst>
      <p:ext uri="{BB962C8B-B14F-4D97-AF65-F5344CB8AC3E}">
        <p14:creationId xmlns:p14="http://schemas.microsoft.com/office/powerpoint/2010/main" val="1118833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87A5-A1F6-534A-9EAD-F9B301DB2FF0}"/>
              </a:ext>
            </a:extLst>
          </p:cNvPr>
          <p:cNvSpPr>
            <a:spLocks noGrp="1"/>
          </p:cNvSpPr>
          <p:nvPr>
            <p:ph type="title"/>
          </p:nvPr>
        </p:nvSpPr>
        <p:spPr/>
        <p:txBody>
          <a:bodyPr/>
          <a:lstStyle/>
          <a:p>
            <a:r>
              <a:rPr lang="en-US" dirty="0"/>
              <a:t>Dijkstra’s Runtime</a:t>
            </a:r>
          </a:p>
        </p:txBody>
      </p:sp>
      <p:sp>
        <p:nvSpPr>
          <p:cNvPr id="4" name="Footer Placeholder 3">
            <a:extLst>
              <a:ext uri="{FF2B5EF4-FFF2-40B4-BE49-F238E27FC236}">
                <a16:creationId xmlns:a16="http://schemas.microsoft.com/office/drawing/2014/main" id="{50E869E5-0A56-7643-9EC3-A8130EA47054}"/>
              </a:ext>
            </a:extLst>
          </p:cNvPr>
          <p:cNvSpPr>
            <a:spLocks noGrp="1"/>
          </p:cNvSpPr>
          <p:nvPr>
            <p:ph type="ftr" sz="quarter" idx="11"/>
          </p:nvPr>
        </p:nvSpPr>
        <p:spPr/>
        <p:txBody>
          <a:bodyPr/>
          <a:lstStyle/>
          <a:p>
            <a:r>
              <a:rPr lang="es-ES"/>
              <a:t>CSE 373 19 SU - Robbie Weber</a:t>
            </a:r>
            <a:endParaRPr lang="en-US" dirty="0"/>
          </a:p>
        </p:txBody>
      </p:sp>
      <p:sp>
        <p:nvSpPr>
          <p:cNvPr id="5" name="Slide Number Placeholder 4">
            <a:extLst>
              <a:ext uri="{FF2B5EF4-FFF2-40B4-BE49-F238E27FC236}">
                <a16:creationId xmlns:a16="http://schemas.microsoft.com/office/drawing/2014/main" id="{D445211F-E5A4-944E-A0E3-CED84FBCA45E}"/>
              </a:ext>
            </a:extLst>
          </p:cNvPr>
          <p:cNvSpPr>
            <a:spLocks noGrp="1"/>
          </p:cNvSpPr>
          <p:nvPr>
            <p:ph type="sldNum" sz="quarter" idx="12"/>
          </p:nvPr>
        </p:nvSpPr>
        <p:spPr/>
        <p:txBody>
          <a:bodyPr/>
          <a:lstStyle/>
          <a:p>
            <a:fld id="{659665DE-58FC-41F4-AC58-2C90A5E00527}" type="slidenum">
              <a:rPr lang="en-US" smtClean="0"/>
              <a:t>17</a:t>
            </a:fld>
            <a:endParaRPr lang="en-US"/>
          </a:p>
        </p:txBody>
      </p:sp>
      <p:sp>
        <p:nvSpPr>
          <p:cNvPr id="10" name="TextBox 9">
            <a:extLst>
              <a:ext uri="{FF2B5EF4-FFF2-40B4-BE49-F238E27FC236}">
                <a16:creationId xmlns:a16="http://schemas.microsoft.com/office/drawing/2014/main" id="{3F79B035-37B6-264D-B2EB-BAA309F1AC98}"/>
              </a:ext>
            </a:extLst>
          </p:cNvPr>
          <p:cNvSpPr txBox="1"/>
          <p:nvPr/>
        </p:nvSpPr>
        <p:spPr>
          <a:xfrm>
            <a:off x="1412512" y="1237231"/>
            <a:ext cx="7021570" cy="5620769"/>
          </a:xfrm>
          <a:prstGeom prst="rect">
            <a:avLst/>
          </a:prstGeom>
          <a:noFill/>
        </p:spPr>
        <p:txBody>
          <a:bodyPr wrap="square" rtlCol="0">
            <a:spAutoFit/>
          </a:bodyPr>
          <a:lstStyle/>
          <a:p>
            <a:pPr>
              <a:lnSpc>
                <a:spcPct val="150000"/>
              </a:lnSpc>
              <a:spcBef>
                <a:spcPts val="200"/>
              </a:spcBef>
            </a:pPr>
            <a:r>
              <a:rPr lang="en-US" sz="1400" dirty="0">
                <a:latin typeface="Courier New" panose="02070309020205020404" pitchFamily="49" charset="0"/>
                <a:cs typeface="Courier New" panose="02070309020205020404" pitchFamily="49" charset="0"/>
              </a:rPr>
              <a:t>Dijkstra(Graph G, Vertex source) </a:t>
            </a:r>
          </a:p>
          <a:p>
            <a:pPr>
              <a:lnSpc>
                <a:spcPct val="150000"/>
              </a:lnSpc>
              <a:spcBef>
                <a:spcPts val="200"/>
              </a:spcBef>
            </a:pPr>
            <a:r>
              <a:rPr lang="en-US" sz="1400" dirty="0">
                <a:latin typeface="Courier New" panose="02070309020205020404" pitchFamily="49" charset="0"/>
                <a:cs typeface="Courier New" panose="02070309020205020404" pitchFamily="49" charset="0"/>
              </a:rPr>
              <a:t>   for (Vertex v : </a:t>
            </a:r>
            <a:r>
              <a:rPr lang="en-US" sz="1400" dirty="0" err="1">
                <a:latin typeface="Courier New" panose="02070309020205020404" pitchFamily="49" charset="0"/>
                <a:cs typeface="Courier New" panose="02070309020205020404" pitchFamily="49" charset="0"/>
              </a:rPr>
              <a:t>G.getVertices</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 INFINITY;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G.getVertex</a:t>
            </a:r>
            <a:r>
              <a:rPr lang="en-US" sz="1400" dirty="0">
                <a:latin typeface="Courier New" panose="02070309020205020404" pitchFamily="49" charset="0"/>
                <a:cs typeface="Courier New" panose="02070309020205020404" pitchFamily="49" charset="0"/>
              </a:rPr>
              <a:t>(source).</a:t>
            </a:r>
            <a:r>
              <a:rPr lang="en-US" sz="1400" dirty="0" err="1">
                <a:latin typeface="Courier New" panose="02070309020205020404" pitchFamily="49" charset="0"/>
                <a:cs typeface="Courier New" panose="02070309020205020404" pitchFamily="49" charset="0"/>
              </a:rPr>
              <a:t>dist</a:t>
            </a:r>
            <a:r>
              <a:rPr lang="en-US" sz="1400" dirty="0">
                <a:latin typeface="Courier New" panose="02070309020205020404" pitchFamily="49" charset="0"/>
                <a:cs typeface="Courier New" panose="02070309020205020404" pitchFamily="49" charset="0"/>
              </a:rPr>
              <a:t> = 0;</a:t>
            </a:r>
          </a:p>
          <a:p>
            <a:pPr>
              <a:lnSpc>
                <a:spcPct val="150000"/>
              </a:lnSpc>
              <a:spcBef>
                <a:spcPts val="200"/>
              </a:spcBef>
            </a:pPr>
            <a:r>
              <a:rPr lang="en-US" sz="1400" dirty="0">
                <a:latin typeface="Courier New" panose="02070309020205020404" pitchFamily="49" charset="0"/>
                <a:cs typeface="Courier New" panose="02070309020205020404" pitchFamily="49" charset="0"/>
              </a:rPr>
              <a:t>   initialize MPQ as a Min Priority Queue, add source</a:t>
            </a:r>
          </a:p>
          <a:p>
            <a:pPr>
              <a:lnSpc>
                <a:spcPct val="150000"/>
              </a:lnSpc>
              <a:spcBef>
                <a:spcPts val="200"/>
              </a:spcBef>
            </a:pPr>
            <a:r>
              <a:rPr lang="en-US" sz="1400" dirty="0">
                <a:latin typeface="Courier New" panose="02070309020205020404" pitchFamily="49" charset="0"/>
                <a:cs typeface="Courier New" panose="02070309020205020404" pitchFamily="49" charset="0"/>
              </a:rPr>
              <a:t>   while(MPQ is not empty){</a:t>
            </a:r>
          </a:p>
          <a:p>
            <a:pPr>
              <a:lnSpc>
                <a:spcPct val="150000"/>
              </a:lnSpc>
              <a:spcBef>
                <a:spcPts val="200"/>
              </a:spcBef>
            </a:pPr>
            <a:r>
              <a:rPr lang="en-US" sz="1400" dirty="0">
                <a:latin typeface="Courier New" panose="02070309020205020404" pitchFamily="49" charset="0"/>
                <a:cs typeface="Courier New" panose="02070309020205020404" pitchFamily="49" charset="0"/>
              </a:rPr>
              <a:t>      u = </a:t>
            </a:r>
            <a:r>
              <a:rPr lang="en-US" sz="1400" dirty="0" err="1">
                <a:latin typeface="Courier New" panose="02070309020205020404" pitchFamily="49" charset="0"/>
                <a:cs typeface="Courier New" panose="02070309020205020404" pitchFamily="49" charset="0"/>
              </a:rPr>
              <a:t>MPQ.removeMin</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for (Edge e : </a:t>
            </a:r>
            <a:r>
              <a:rPr lang="en-US" sz="1400" dirty="0" err="1">
                <a:latin typeface="Courier New" panose="02070309020205020404" pitchFamily="49" charset="0"/>
                <a:cs typeface="Courier New" panose="02070309020205020404" pitchFamily="49" charset="0"/>
              </a:rPr>
              <a:t>u.getEdges</a:t>
            </a:r>
            <a:r>
              <a:rPr lang="en-US" sz="1400" dirty="0">
                <a:latin typeface="Courier New" panose="02070309020205020404" pitchFamily="49" charset="0"/>
                <a:cs typeface="Courier New" panose="02070309020205020404" pitchFamily="49" charset="0"/>
              </a:rPr>
              <a:t>(u)){</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oldDist</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newDist</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u.dist+weight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if(</a:t>
            </a:r>
            <a:r>
              <a:rPr lang="en-US" sz="1400" dirty="0" err="1">
                <a:latin typeface="Courier New" panose="02070309020205020404" pitchFamily="49" charset="0"/>
                <a:cs typeface="Courier New" panose="02070309020205020404" pitchFamily="49" charset="0"/>
              </a:rPr>
              <a:t>newDist</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oldDist</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newDist</a:t>
            </a:r>
            <a:endParaRPr lang="en-US" sz="1400" dirty="0">
              <a:latin typeface="Courier New" panose="02070309020205020404" pitchFamily="49" charset="0"/>
              <a:cs typeface="Courier New" panose="02070309020205020404" pitchFamily="49" charset="0"/>
            </a:endParaRP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v.predecessor</a:t>
            </a:r>
            <a:r>
              <a:rPr lang="en-US" sz="1400" dirty="0">
                <a:latin typeface="Courier New" panose="02070309020205020404" pitchFamily="49" charset="0"/>
                <a:cs typeface="Courier New" panose="02070309020205020404" pitchFamily="49" charset="0"/>
              </a:rPr>
              <a:t> = u          </a:t>
            </a:r>
          </a:p>
          <a:p>
            <a:pPr>
              <a:lnSpc>
                <a:spcPct val="150000"/>
              </a:lnSpc>
              <a:spcBef>
                <a:spcPts val="200"/>
              </a:spcBef>
            </a:pPr>
            <a:r>
              <a:rPr lang="en-US" sz="1400" dirty="0">
                <a:latin typeface="Courier New" panose="02070309020205020404" pitchFamily="49" charset="0"/>
                <a:cs typeface="Courier New" panose="02070309020205020404" pitchFamily="49" charset="0"/>
              </a:rPr>
              <a:t>            if(</a:t>
            </a:r>
            <a:r>
              <a:rPr lang="en-US" sz="1400" dirty="0" err="1">
                <a:latin typeface="Courier New" panose="02070309020205020404" pitchFamily="49" charset="0"/>
                <a:cs typeface="Courier New" panose="02070309020205020404" pitchFamily="49" charset="0"/>
              </a:rPr>
              <a:t>oldDist</a:t>
            </a:r>
            <a:r>
              <a:rPr lang="en-US" sz="1400" dirty="0">
                <a:latin typeface="Courier New" panose="02070309020205020404" pitchFamily="49" charset="0"/>
                <a:cs typeface="Courier New" panose="02070309020205020404" pitchFamily="49" charset="0"/>
              </a:rPr>
              <a:t> == INFINITY) { </a:t>
            </a:r>
            <a:r>
              <a:rPr lang="en-US" sz="1400" dirty="0" err="1">
                <a:latin typeface="Courier New" panose="02070309020205020404" pitchFamily="49" charset="0"/>
                <a:cs typeface="Courier New" panose="02070309020205020404" pitchFamily="49" charset="0"/>
              </a:rPr>
              <a:t>MPQ.add</a:t>
            </a:r>
            <a:r>
              <a:rPr lang="en-US" sz="1400" dirty="0">
                <a:latin typeface="Courier New" panose="02070309020205020404" pitchFamily="49" charset="0"/>
                <a:cs typeface="Courier New" panose="02070309020205020404" pitchFamily="49" charset="0"/>
              </a:rPr>
              <a:t>(v) }</a:t>
            </a:r>
          </a:p>
          <a:p>
            <a:pPr>
              <a:lnSpc>
                <a:spcPct val="150000"/>
              </a:lnSpc>
              <a:spcBef>
                <a:spcPts val="200"/>
              </a:spcBef>
            </a:pPr>
            <a:r>
              <a:rPr lang="en-US" sz="1400" dirty="0">
                <a:latin typeface="Courier New" panose="02070309020205020404" pitchFamily="49" charset="0"/>
                <a:cs typeface="Courier New" panose="02070309020205020404" pitchFamily="49" charset="0"/>
              </a:rPr>
              <a:t>            else { </a:t>
            </a:r>
            <a:r>
              <a:rPr lang="en-US" sz="1400" dirty="0" err="1">
                <a:latin typeface="Courier New" panose="02070309020205020404" pitchFamily="49" charset="0"/>
                <a:cs typeface="Courier New" panose="02070309020205020404" pitchFamily="49" charset="0"/>
              </a:rPr>
              <a:t>MPQ.updatePriority</a:t>
            </a:r>
            <a:r>
              <a:rPr lang="en-US" sz="1400" dirty="0">
                <a:latin typeface="Courier New" panose="02070309020205020404" pitchFamily="49" charset="0"/>
                <a:cs typeface="Courier New" panose="02070309020205020404" pitchFamily="49" charset="0"/>
              </a:rPr>
              <a:t>(v, </a:t>
            </a:r>
            <a:r>
              <a:rPr lang="en-US" sz="1400" dirty="0" err="1">
                <a:latin typeface="Courier New" panose="02070309020205020404" pitchFamily="49" charset="0"/>
                <a:cs typeface="Courier New" panose="02070309020205020404" pitchFamily="49" charset="0"/>
              </a:rPr>
              <a:t>newDist</a:t>
            </a: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endParaRPr lang="en-US" sz="1400" dirty="0"/>
          </a:p>
        </p:txBody>
      </p:sp>
      <p:sp>
        <p:nvSpPr>
          <p:cNvPr id="42" name="TextBox 41">
            <a:extLst>
              <a:ext uri="{FF2B5EF4-FFF2-40B4-BE49-F238E27FC236}">
                <a16:creationId xmlns:a16="http://schemas.microsoft.com/office/drawing/2014/main" id="{4C820035-524D-9842-8A3F-1E65C6409E67}"/>
              </a:ext>
            </a:extLst>
          </p:cNvPr>
          <p:cNvSpPr txBox="1"/>
          <p:nvPr/>
        </p:nvSpPr>
        <p:spPr>
          <a:xfrm>
            <a:off x="4261813" y="3033239"/>
            <a:ext cx="724878" cy="369332"/>
          </a:xfrm>
          <a:prstGeom prst="rect">
            <a:avLst/>
          </a:prstGeom>
          <a:noFill/>
        </p:spPr>
        <p:txBody>
          <a:bodyPr wrap="none" rtlCol="0">
            <a:spAutoFit/>
          </a:bodyPr>
          <a:lstStyle/>
          <a:p>
            <a:r>
              <a:rPr lang="en-US" b="1" dirty="0">
                <a:solidFill>
                  <a:srgbClr val="B6A479"/>
                </a:solidFill>
              </a:rPr>
              <a:t>+</a:t>
            </a:r>
            <a:r>
              <a:rPr lang="en-US" b="1" dirty="0" err="1">
                <a:solidFill>
                  <a:srgbClr val="B6A479"/>
                </a:solidFill>
              </a:rPr>
              <a:t>logV</a:t>
            </a:r>
            <a:endParaRPr lang="en-US" b="1" dirty="0">
              <a:solidFill>
                <a:srgbClr val="B6A479"/>
              </a:solidFill>
            </a:endParaRPr>
          </a:p>
        </p:txBody>
      </p:sp>
      <p:sp>
        <p:nvSpPr>
          <p:cNvPr id="51" name="TextBox 50">
            <a:extLst>
              <a:ext uri="{FF2B5EF4-FFF2-40B4-BE49-F238E27FC236}">
                <a16:creationId xmlns:a16="http://schemas.microsoft.com/office/drawing/2014/main" id="{C07A589F-0CC2-0949-8FC7-A22FE8E75ACA}"/>
              </a:ext>
            </a:extLst>
          </p:cNvPr>
          <p:cNvSpPr txBox="1"/>
          <p:nvPr/>
        </p:nvSpPr>
        <p:spPr>
          <a:xfrm>
            <a:off x="7134264" y="5088873"/>
            <a:ext cx="724878" cy="369332"/>
          </a:xfrm>
          <a:prstGeom prst="rect">
            <a:avLst/>
          </a:prstGeom>
          <a:noFill/>
        </p:spPr>
        <p:txBody>
          <a:bodyPr wrap="none" rtlCol="0">
            <a:spAutoFit/>
          </a:bodyPr>
          <a:lstStyle/>
          <a:p>
            <a:r>
              <a:rPr lang="en-US" b="1" dirty="0">
                <a:solidFill>
                  <a:srgbClr val="B6A479"/>
                </a:solidFill>
              </a:rPr>
              <a:t>+</a:t>
            </a:r>
            <a:r>
              <a:rPr lang="en-US" b="1" dirty="0" err="1">
                <a:solidFill>
                  <a:srgbClr val="B6A479"/>
                </a:solidFill>
              </a:rPr>
              <a:t>logV</a:t>
            </a:r>
            <a:endParaRPr lang="en-US" b="1" dirty="0">
              <a:solidFill>
                <a:srgbClr val="B6A479"/>
              </a:solidFill>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7E0B6F6-49F4-6446-B653-9C6F05848620}"/>
                  </a:ext>
                </a:extLst>
              </p:cNvPr>
              <p:cNvSpPr txBox="1"/>
              <p:nvPr/>
            </p:nvSpPr>
            <p:spPr>
              <a:xfrm>
                <a:off x="8439905" y="3057548"/>
                <a:ext cx="3468967" cy="3139321"/>
              </a:xfrm>
              <a:prstGeom prst="rect">
                <a:avLst/>
              </a:prstGeom>
              <a:noFill/>
              <a:ln w="19050">
                <a:solidFill>
                  <a:schemeClr val="accent2"/>
                </a:solidFill>
              </a:ln>
            </p:spPr>
            <p:txBody>
              <a:bodyPr wrap="square" rtlCol="0">
                <a:spAutoFit/>
              </a:bodyPr>
              <a:lstStyle/>
              <a:p>
                <a:r>
                  <a:rPr lang="en-US" dirty="0"/>
                  <a:t>This actually doesn’t run </a:t>
                </a:r>
                <a14:m>
                  <m:oMath xmlns:m="http://schemas.openxmlformats.org/officeDocument/2006/math">
                    <m:r>
                      <a:rPr lang="en-US" b="0" i="1" dirty="0" smtClean="0">
                        <a:latin typeface="Cambria Math" panose="02040503050406030204" pitchFamily="18" charset="0"/>
                      </a:rPr>
                      <m:t>𝑚</m:t>
                    </m:r>
                  </m:oMath>
                </a14:m>
                <a:r>
                  <a:rPr lang="en-US" dirty="0"/>
                  <a:t> times for every iteration of the outer loop. It actually will run </a:t>
                </a:r>
                <a14:m>
                  <m:oMath xmlns:m="http://schemas.openxmlformats.org/officeDocument/2006/math">
                    <m:r>
                      <a:rPr lang="en-US" b="0" i="1" smtClean="0">
                        <a:latin typeface="Cambria Math" panose="02040503050406030204" pitchFamily="18" charset="0"/>
                      </a:rPr>
                      <m:t>𝑚</m:t>
                    </m:r>
                  </m:oMath>
                </a14:m>
                <a:r>
                  <a:rPr lang="en-US" dirty="0"/>
                  <a:t> times in total; if every vertex is only removed from the priority queue (processed) once, then we examine each edge once. Each line inside this foreach gets multiplied by a single m instead of m * n.</a:t>
                </a:r>
              </a:p>
              <a:p>
                <a:r>
                  <a:rPr lang="en-US" b="1" dirty="0">
                    <a:solidFill>
                      <a:srgbClr val="4C3282"/>
                    </a:solidFill>
                  </a:rPr>
                  <a:t>Tight O Bound = O(n log n + m log n)</a:t>
                </a:r>
              </a:p>
            </p:txBody>
          </p:sp>
        </mc:Choice>
        <mc:Fallback xmlns="">
          <p:sp>
            <p:nvSpPr>
              <p:cNvPr id="11" name="TextBox 10">
                <a:extLst>
                  <a:ext uri="{FF2B5EF4-FFF2-40B4-BE49-F238E27FC236}">
                    <a16:creationId xmlns:a16="http://schemas.microsoft.com/office/drawing/2014/main" id="{E7E0B6F6-49F4-6446-B653-9C6F05848620}"/>
                  </a:ext>
                </a:extLst>
              </p:cNvPr>
              <p:cNvSpPr txBox="1">
                <a:spLocks noRot="1" noChangeAspect="1" noMove="1" noResize="1" noEditPoints="1" noAdjustHandles="1" noChangeArrowheads="1" noChangeShapeType="1" noTextEdit="1"/>
              </p:cNvSpPr>
              <p:nvPr/>
            </p:nvSpPr>
            <p:spPr>
              <a:xfrm>
                <a:off x="8439905" y="3057548"/>
                <a:ext cx="3468967" cy="3139321"/>
              </a:xfrm>
              <a:prstGeom prst="rect">
                <a:avLst/>
              </a:prstGeom>
              <a:blipFill>
                <a:blip r:embed="rId2"/>
                <a:stretch>
                  <a:fillRect l="-1087" t="-803" r="-725" b="-1606"/>
                </a:stretch>
              </a:blipFill>
              <a:ln w="19050">
                <a:solidFill>
                  <a:schemeClr val="accent2"/>
                </a:solidFill>
              </a:ln>
            </p:spPr>
            <p:txBody>
              <a:bodyPr/>
              <a:lstStyle/>
              <a:p>
                <a:r>
                  <a:rPr lang="en-US">
                    <a:noFill/>
                  </a:rPr>
                  <a:t> </a:t>
                </a:r>
              </a:p>
            </p:txBody>
          </p:sp>
        </mc:Fallback>
      </mc:AlternateContent>
      <p:sp>
        <p:nvSpPr>
          <p:cNvPr id="22" name="Rectangle 21">
            <a:extLst>
              <a:ext uri="{FF2B5EF4-FFF2-40B4-BE49-F238E27FC236}">
                <a16:creationId xmlns:a16="http://schemas.microsoft.com/office/drawing/2014/main" id="{563916B4-FA1E-DC42-AC1E-7029D21C19BA}"/>
              </a:ext>
            </a:extLst>
          </p:cNvPr>
          <p:cNvSpPr/>
          <p:nvPr/>
        </p:nvSpPr>
        <p:spPr>
          <a:xfrm>
            <a:off x="2116739" y="3345486"/>
            <a:ext cx="3431654" cy="36933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Curved Connector 23">
            <a:extLst>
              <a:ext uri="{FF2B5EF4-FFF2-40B4-BE49-F238E27FC236}">
                <a16:creationId xmlns:a16="http://schemas.microsoft.com/office/drawing/2014/main" id="{B9CE895F-C3C0-AC42-B903-7AAE4161C04A}"/>
              </a:ext>
            </a:extLst>
          </p:cNvPr>
          <p:cNvCxnSpPr>
            <a:cxnSpLocks/>
            <a:stCxn id="11" idx="1"/>
            <a:endCxn id="22" idx="3"/>
          </p:cNvCxnSpPr>
          <p:nvPr/>
        </p:nvCxnSpPr>
        <p:spPr>
          <a:xfrm rot="10800000">
            <a:off x="5548393" y="3530153"/>
            <a:ext cx="2891512" cy="1097057"/>
          </a:xfrm>
          <a:prstGeom prst="curvedConnector3">
            <a:avLst>
              <a:gd name="adj1" fmla="val 50000"/>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19BAD06-A81C-4E56-893C-999927FFE893}"/>
              </a:ext>
            </a:extLst>
          </p:cNvPr>
          <p:cNvSpPr txBox="1"/>
          <p:nvPr/>
        </p:nvSpPr>
        <p:spPr>
          <a:xfrm>
            <a:off x="8571160" y="170444"/>
            <a:ext cx="3620840" cy="1200329"/>
          </a:xfrm>
          <a:prstGeom prst="rect">
            <a:avLst/>
          </a:prstGeom>
          <a:noFill/>
        </p:spPr>
        <p:txBody>
          <a:bodyPr wrap="square" rtlCol="0">
            <a:spAutoFit/>
          </a:bodyPr>
          <a:lstStyle/>
          <a:p>
            <a:r>
              <a:rPr lang="en-US" dirty="0"/>
              <a:t>Just like when we analyzed BFS, don’t just work inside out; try to figure out how many times each line will be executed.</a:t>
            </a:r>
          </a:p>
        </p:txBody>
      </p:sp>
    </p:spTree>
    <p:extLst>
      <p:ext uri="{BB962C8B-B14F-4D97-AF65-F5344CB8AC3E}">
        <p14:creationId xmlns:p14="http://schemas.microsoft.com/office/powerpoint/2010/main" val="267176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500"/>
                                        <p:tgtEl>
                                          <p:spTgt spid="11">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Effect transition="in" filter="fade">
                                      <p:cBhvr>
                                        <p:cTn id="26"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51" grpId="0"/>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1EC4F-867E-1844-957D-B79398639532}"/>
              </a:ext>
            </a:extLst>
          </p:cNvPr>
          <p:cNvSpPr>
            <a:spLocks noGrp="1"/>
          </p:cNvSpPr>
          <p:nvPr>
            <p:ph type="title"/>
          </p:nvPr>
        </p:nvSpPr>
        <p:spPr/>
        <p:txBody>
          <a:bodyPr/>
          <a:lstStyle/>
          <a:p>
            <a:r>
              <a:rPr lang="en-US" dirty="0" err="1"/>
              <a:t>Dijkstra’s</a:t>
            </a:r>
            <a:r>
              <a:rPr lang="en-US" dirty="0"/>
              <a:t> Wrap-up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1FD67C9-8EBA-BA41-AFC6-5A96B87DD0E6}"/>
                  </a:ext>
                </a:extLst>
              </p:cNvPr>
              <p:cNvSpPr>
                <a:spLocks noGrp="1"/>
              </p:cNvSpPr>
              <p:nvPr>
                <p:ph idx="1"/>
              </p:nvPr>
            </p:nvSpPr>
            <p:spPr/>
            <p:txBody>
              <a:bodyPr>
                <a:normAutofit/>
              </a:bodyPr>
              <a:lstStyle/>
              <a:p>
                <a:r>
                  <a:rPr lang="en-US" dirty="0"/>
                  <a:t>The details of the implementation depend on what data structures you have available.</a:t>
                </a:r>
              </a:p>
              <a:p>
                <a:r>
                  <a:rPr lang="en-US" dirty="0"/>
                  <a:t>Your implementation in the programming project will be different in a few spots.</a:t>
                </a:r>
              </a:p>
              <a:p>
                <a:endParaRPr lang="en-US" dirty="0"/>
              </a:p>
              <a:p>
                <a:r>
                  <a:rPr lang="en-US" dirty="0"/>
                  <a:t>Our running time is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𝐸</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𝑉</m:t>
                        </m:r>
                      </m:e>
                    </m:func>
                    <m:r>
                      <a:rPr lang="en-US" b="0" i="1" smtClean="0">
                        <a:latin typeface="Cambria Math" panose="02040503050406030204" pitchFamily="18" charset="0"/>
                      </a:rPr>
                      <m:t>+</m:t>
                    </m:r>
                    <m:r>
                      <a:rPr lang="en-US" b="0" i="1" smtClean="0">
                        <a:latin typeface="Cambria Math" panose="02040503050406030204" pitchFamily="18" charset="0"/>
                      </a:rPr>
                      <m:t>𝑉</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𝑉</m:t>
                        </m:r>
                        <m:r>
                          <a:rPr lang="en-US" b="0" i="1" smtClean="0">
                            <a:latin typeface="Cambria Math" panose="02040503050406030204" pitchFamily="18" charset="0"/>
                          </a:rPr>
                          <m:t>)</m:t>
                        </m:r>
                      </m:e>
                    </m:func>
                  </m:oMath>
                </a14:m>
                <a:r>
                  <a:rPr lang="en-US" dirty="0"/>
                  <a:t> i.e.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𝑚</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21FD67C9-8EBA-BA41-AFC6-5A96B87DD0E6}"/>
                  </a:ext>
                </a:extLst>
              </p:cNvPr>
              <p:cNvSpPr>
                <a:spLocks noGrp="1" noRot="1" noChangeAspect="1" noMove="1" noResize="1" noEditPoints="1" noAdjustHandles="1" noChangeArrowheads="1" noChangeShapeType="1" noTextEdit="1"/>
              </p:cNvSpPr>
              <p:nvPr>
                <p:ph idx="1"/>
              </p:nvPr>
            </p:nvSpPr>
            <p:spPr>
              <a:blipFill>
                <a:blip r:embed="rId2"/>
                <a:stretch>
                  <a:fillRect l="-272" t="-1509"/>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B219EBC6-FBCD-984B-8B39-034B95B7FCC9}"/>
              </a:ext>
            </a:extLst>
          </p:cNvPr>
          <p:cNvSpPr>
            <a:spLocks noGrp="1"/>
          </p:cNvSpPr>
          <p:nvPr>
            <p:ph type="ftr" sz="quarter" idx="11"/>
          </p:nvPr>
        </p:nvSpPr>
        <p:spPr/>
        <p:txBody>
          <a:bodyPr/>
          <a:lstStyle/>
          <a:p>
            <a:r>
              <a:rPr lang="es-ES"/>
              <a:t>CSE 373 Su 19 - Robbie Weber</a:t>
            </a:r>
            <a:endParaRPr lang="en-US"/>
          </a:p>
        </p:txBody>
      </p:sp>
      <p:sp>
        <p:nvSpPr>
          <p:cNvPr id="5" name="Slide Number Placeholder 4">
            <a:extLst>
              <a:ext uri="{FF2B5EF4-FFF2-40B4-BE49-F238E27FC236}">
                <a16:creationId xmlns:a16="http://schemas.microsoft.com/office/drawing/2014/main" id="{4D4782F3-2ABF-444C-A28F-E887680112AE}"/>
              </a:ext>
            </a:extLst>
          </p:cNvPr>
          <p:cNvSpPr>
            <a:spLocks noGrp="1"/>
          </p:cNvSpPr>
          <p:nvPr>
            <p:ph type="sldNum" sz="quarter" idx="12"/>
          </p:nvPr>
        </p:nvSpPr>
        <p:spPr/>
        <p:txBody>
          <a:bodyPr/>
          <a:lstStyle/>
          <a:p>
            <a:fld id="{659665DE-58FC-41F4-AC58-2C90A5E00527}" type="slidenum">
              <a:rPr lang="en-US" smtClean="0"/>
              <a:t>18</a:t>
            </a:fld>
            <a:endParaRPr lang="en-US"/>
          </a:p>
        </p:txBody>
      </p:sp>
    </p:spTree>
    <p:extLst>
      <p:ext uri="{BB962C8B-B14F-4D97-AF65-F5344CB8AC3E}">
        <p14:creationId xmlns:p14="http://schemas.microsoft.com/office/powerpoint/2010/main" val="1393185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s-ES"/>
              <a:t>CSE 373 Su 19 -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19</a:t>
            </a:fld>
            <a:endParaRPr lang="en-US"/>
          </a:p>
        </p:txBody>
      </p:sp>
      <p:pic>
        <p:nvPicPr>
          <p:cNvPr id="6" name="Picture 5"/>
          <p:cNvPicPr>
            <a:picLocks noChangeAspect="1"/>
          </p:cNvPicPr>
          <p:nvPr/>
        </p:nvPicPr>
        <p:blipFill>
          <a:blip r:embed="rId2"/>
          <a:stretch>
            <a:fillRect/>
          </a:stretch>
        </p:blipFill>
        <p:spPr>
          <a:xfrm>
            <a:off x="0" y="0"/>
            <a:ext cx="11948785" cy="6521027"/>
          </a:xfrm>
          <a:prstGeom prst="rect">
            <a:avLst/>
          </a:prstGeom>
        </p:spPr>
      </p:pic>
      <p:pic>
        <p:nvPicPr>
          <p:cNvPr id="7" name="Picture 6"/>
          <p:cNvPicPr>
            <a:picLocks noChangeAspect="1"/>
          </p:cNvPicPr>
          <p:nvPr/>
        </p:nvPicPr>
        <p:blipFill>
          <a:blip r:embed="rId3"/>
          <a:stretch>
            <a:fillRect/>
          </a:stretch>
        </p:blipFill>
        <p:spPr>
          <a:xfrm>
            <a:off x="73253" y="1277943"/>
            <a:ext cx="12118747" cy="4390415"/>
          </a:xfrm>
          <a:prstGeom prst="rect">
            <a:avLst/>
          </a:prstGeom>
        </p:spPr>
      </p:pic>
    </p:spTree>
    <p:extLst>
      <p:ext uri="{BB962C8B-B14F-4D97-AF65-F5344CB8AC3E}">
        <p14:creationId xmlns:p14="http://schemas.microsoft.com/office/powerpoint/2010/main" val="4057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17FBF-3559-814A-B352-C6F2DC9B0304}"/>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18DB203A-951D-574A-AD4B-7400F87F1B5F}"/>
              </a:ext>
            </a:extLst>
          </p:cNvPr>
          <p:cNvSpPr>
            <a:spLocks noGrp="1"/>
          </p:cNvSpPr>
          <p:nvPr>
            <p:ph idx="1"/>
          </p:nvPr>
        </p:nvSpPr>
        <p:spPr/>
        <p:txBody>
          <a:bodyPr>
            <a:normAutofit lnSpcReduction="10000"/>
          </a:bodyPr>
          <a:lstStyle/>
          <a:p>
            <a:r>
              <a:rPr lang="en-US" dirty="0"/>
              <a:t>project 3 due (feedback quiz canvas for extra credit)</a:t>
            </a:r>
          </a:p>
          <a:p>
            <a:r>
              <a:rPr lang="en-US" dirty="0"/>
              <a:t>exercise 3 due </a:t>
            </a:r>
            <a:r>
              <a:rPr lang="en-US" dirty="0" err="1"/>
              <a:t>friday</a:t>
            </a:r>
            <a:r>
              <a:rPr lang="en-US" dirty="0"/>
              <a:t> </a:t>
            </a:r>
          </a:p>
          <a:p>
            <a:pPr lvl="1"/>
            <a:r>
              <a:rPr lang="en-US" dirty="0"/>
              <a:t>note on N vs R and P: please actually use the R and P variables if the runtime is actually based on the number of possible reaction types or number of possible persons. You use N (the normal variable) </a:t>
            </a:r>
            <a:r>
              <a:rPr lang="en-US" dirty="0" err="1"/>
              <a:t>bc</a:t>
            </a:r>
            <a:r>
              <a:rPr lang="en-US" dirty="0"/>
              <a:t> there are two factors here – if you write N, we can’t tell which one you mean so it’s not correct.</a:t>
            </a:r>
          </a:p>
          <a:p>
            <a:r>
              <a:rPr lang="en-US" dirty="0"/>
              <a:t>project 4 out later today/maybe tomorrow morning, we’re pushing for tonight though</a:t>
            </a:r>
          </a:p>
          <a:p>
            <a:r>
              <a:rPr lang="en-US" dirty="0"/>
              <a:t>lots of good lecture questions from Monday – check out Piazza if you want to see those!</a:t>
            </a:r>
          </a:p>
          <a:p>
            <a:endParaRPr lang="en-US" dirty="0"/>
          </a:p>
          <a:p>
            <a:r>
              <a:rPr lang="en-US" dirty="0"/>
              <a:t>Post-CSE 373 Pathways session Saturday 6pm PDT</a:t>
            </a:r>
          </a:p>
          <a:p>
            <a:r>
              <a:rPr lang="en-US" dirty="0"/>
              <a:t>- technical interviews / applying for software jobs / how CSE 373 fits in</a:t>
            </a:r>
          </a:p>
          <a:p>
            <a:r>
              <a:rPr lang="en-US" dirty="0"/>
              <a:t>- Q&amp;A with TAs</a:t>
            </a:r>
          </a:p>
          <a:p>
            <a:r>
              <a:rPr lang="en-US" dirty="0"/>
              <a:t>- recorded in case you can’t make it</a:t>
            </a:r>
          </a:p>
          <a:p>
            <a:endParaRPr lang="en-US" dirty="0"/>
          </a:p>
        </p:txBody>
      </p:sp>
      <p:sp>
        <p:nvSpPr>
          <p:cNvPr id="4" name="Footer Placeholder 3">
            <a:extLst>
              <a:ext uri="{FF2B5EF4-FFF2-40B4-BE49-F238E27FC236}">
                <a16:creationId xmlns:a16="http://schemas.microsoft.com/office/drawing/2014/main" id="{7BF92CE0-F140-A84E-92B5-50CD7058FFBE}"/>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EBDFFCDF-C8A3-3347-97D1-15BAD059FFEC}"/>
              </a:ext>
            </a:extLst>
          </p:cNvPr>
          <p:cNvSpPr>
            <a:spLocks noGrp="1"/>
          </p:cNvSpPr>
          <p:nvPr>
            <p:ph type="sldNum" sz="quarter" idx="12"/>
          </p:nvPr>
        </p:nvSpPr>
        <p:spPr/>
        <p:txBody>
          <a:bodyPr/>
          <a:lstStyle/>
          <a:p>
            <a:fld id="{659665DE-58FC-41F4-AC58-2C90A5E00527}" type="slidenum">
              <a:rPr lang="en-US" smtClean="0"/>
              <a:t>2</a:t>
            </a:fld>
            <a:endParaRPr lang="en-US"/>
          </a:p>
        </p:txBody>
      </p:sp>
    </p:spTree>
    <p:extLst>
      <p:ext uri="{BB962C8B-B14F-4D97-AF65-F5344CB8AC3E}">
        <p14:creationId xmlns:p14="http://schemas.microsoft.com/office/powerpoint/2010/main" val="678204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1EC4F-867E-1844-957D-B79398639532}"/>
              </a:ext>
            </a:extLst>
          </p:cNvPr>
          <p:cNvSpPr>
            <a:spLocks noGrp="1"/>
          </p:cNvSpPr>
          <p:nvPr>
            <p:ph type="title"/>
          </p:nvPr>
        </p:nvSpPr>
        <p:spPr/>
        <p:txBody>
          <a:bodyPr/>
          <a:lstStyle/>
          <a:p>
            <a:r>
              <a:rPr lang="en-US" dirty="0" err="1"/>
              <a:t>Dijkstra’s</a:t>
            </a:r>
            <a:r>
              <a:rPr lang="en-US" dirty="0"/>
              <a:t> Wrap-up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1FD67C9-8EBA-BA41-AFC6-5A96B87DD0E6}"/>
                  </a:ext>
                </a:extLst>
              </p:cNvPr>
              <p:cNvSpPr>
                <a:spLocks noGrp="1"/>
              </p:cNvSpPr>
              <p:nvPr>
                <p:ph idx="1"/>
              </p:nvPr>
            </p:nvSpPr>
            <p:spPr/>
            <p:txBody>
              <a:bodyPr>
                <a:normAutofit lnSpcReduction="10000"/>
              </a:bodyPr>
              <a:lstStyle/>
              <a:p>
                <a:r>
                  <a:rPr lang="en-US" dirty="0"/>
                  <a:t>The details of the implementation depend on what data structures you have available.</a:t>
                </a:r>
              </a:p>
              <a:p>
                <a:r>
                  <a:rPr lang="en-US" dirty="0"/>
                  <a:t>Your implementation in the programming project will be different in a few spots.</a:t>
                </a:r>
              </a:p>
              <a:p>
                <a:endParaRPr lang="en-US" dirty="0"/>
              </a:p>
              <a:p>
                <a:r>
                  <a:rPr lang="en-US" dirty="0"/>
                  <a:t>Our running time is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𝐸</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𝑉</m:t>
                        </m:r>
                      </m:e>
                    </m:func>
                    <m:r>
                      <a:rPr lang="en-US" b="0" i="1" smtClean="0">
                        <a:latin typeface="Cambria Math" panose="02040503050406030204" pitchFamily="18" charset="0"/>
                      </a:rPr>
                      <m:t>+</m:t>
                    </m:r>
                    <m:r>
                      <a:rPr lang="en-US" b="0" i="1" smtClean="0">
                        <a:latin typeface="Cambria Math" panose="02040503050406030204" pitchFamily="18" charset="0"/>
                      </a:rPr>
                      <m:t>𝑉</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𝑉</m:t>
                        </m:r>
                        <m:r>
                          <a:rPr lang="en-US" b="0" i="1" smtClean="0">
                            <a:latin typeface="Cambria Math" panose="02040503050406030204" pitchFamily="18" charset="0"/>
                          </a:rPr>
                          <m:t>)</m:t>
                        </m:r>
                      </m:e>
                    </m:func>
                  </m:oMath>
                </a14:m>
                <a:r>
                  <a:rPr lang="en-US" dirty="0"/>
                  <a:t> i.e.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𝑚</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r>
                      <a:rPr lang="en-US" b="0" i="1" smtClean="0">
                        <a:latin typeface="Cambria Math" panose="02040503050406030204" pitchFamily="18" charset="0"/>
                      </a:rPr>
                      <m:t>.</m:t>
                    </m:r>
                  </m:oMath>
                </a14:m>
                <a:endParaRPr lang="en-US" dirty="0"/>
              </a:p>
              <a:p>
                <a:r>
                  <a:rPr lang="en-US" dirty="0"/>
                  <a:t>If you go to Wikipedia right now, they say it’s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𝑉</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𝑉</m:t>
                        </m:r>
                        <m:r>
                          <a:rPr lang="en-US" b="0" i="1" smtClean="0">
                            <a:latin typeface="Cambria Math" panose="02040503050406030204" pitchFamily="18" charset="0"/>
                          </a:rPr>
                          <m:t>)</m:t>
                        </m:r>
                      </m:e>
                    </m:func>
                  </m:oMath>
                </a14:m>
                <a:endParaRPr lang="en-US" dirty="0"/>
              </a:p>
              <a:p>
                <a:r>
                  <a:rPr lang="en-US" dirty="0"/>
                  <a:t>They’re using a Fibonacci heap instead of a binary heap.</a:t>
                </a:r>
              </a:p>
              <a:p>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𝐸</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𝑉</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𝑉</m:t>
                            </m:r>
                            <m:r>
                              <a:rPr lang="en-US" b="0" i="1" smtClean="0">
                                <a:latin typeface="Cambria Math" panose="02040503050406030204" pitchFamily="18" charset="0"/>
                              </a:rPr>
                              <m:t>)</m:t>
                            </m:r>
                          </m:e>
                        </m:func>
                      </m:e>
                    </m:func>
                    <m:r>
                      <a:rPr lang="en-US" b="0" i="1" smtClean="0">
                        <a:latin typeface="Cambria Math" panose="02040503050406030204" pitchFamily="18" charset="0"/>
                      </a:rPr>
                      <m:t> </m:t>
                    </m:r>
                  </m:oMath>
                </a14:m>
                <a:r>
                  <a:rPr lang="en-US" dirty="0"/>
                  <a:t>is the right running time for this class.</a:t>
                </a:r>
              </a:p>
              <a:p>
                <a:endParaRPr lang="en-US" dirty="0"/>
              </a:p>
              <a:p>
                <a:r>
                  <a:rPr lang="en-US" dirty="0"/>
                  <a:t>Shortest path summary:</a:t>
                </a:r>
              </a:p>
              <a:p>
                <a:pPr lvl="1"/>
                <a:r>
                  <a:rPr lang="en-US" dirty="0"/>
                  <a:t>BFS works great (and fast --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0" smtClean="0">
                        <a:latin typeface="Cambria Math" panose="02040503050406030204" pitchFamily="18" charset="0"/>
                      </a:rPr>
                      <m:t>)</m:t>
                    </m:r>
                  </m:oMath>
                </a14:m>
                <a:r>
                  <a:rPr lang="en-US" dirty="0"/>
                  <a:t> time) if graph is unweighted.</a:t>
                </a:r>
              </a:p>
              <a:p>
                <a:pPr lvl="1"/>
                <a:r>
                  <a:rPr lang="en-US" dirty="0" err="1"/>
                  <a:t>Dijkstra’s</a:t>
                </a:r>
                <a:r>
                  <a:rPr lang="en-US" dirty="0"/>
                  <a:t> works for weighted graphs with no negative edges, but a bit slower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𝑚</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m:t>
                    </m:r>
                  </m:oMath>
                </a14:m>
                <a:endParaRPr lang="en-US" dirty="0"/>
              </a:p>
              <a:p>
                <a:pPr lvl="1"/>
                <a:r>
                  <a:rPr lang="en-US" dirty="0"/>
                  <a:t>Reductions!</a:t>
                </a:r>
              </a:p>
            </p:txBody>
          </p:sp>
        </mc:Choice>
        <mc:Fallback xmlns="">
          <p:sp>
            <p:nvSpPr>
              <p:cNvPr id="3" name="Content Placeholder 2">
                <a:extLst>
                  <a:ext uri="{FF2B5EF4-FFF2-40B4-BE49-F238E27FC236}">
                    <a16:creationId xmlns:a16="http://schemas.microsoft.com/office/drawing/2014/main" id="{21FD67C9-8EBA-BA41-AFC6-5A96B87DD0E6}"/>
                  </a:ext>
                </a:extLst>
              </p:cNvPr>
              <p:cNvSpPr>
                <a:spLocks noGrp="1" noRot="1" noChangeAspect="1" noMove="1" noResize="1" noEditPoints="1" noAdjustHandles="1" noChangeArrowheads="1" noChangeShapeType="1" noTextEdit="1"/>
              </p:cNvSpPr>
              <p:nvPr>
                <p:ph idx="1"/>
              </p:nvPr>
            </p:nvSpPr>
            <p:spPr>
              <a:blipFill>
                <a:blip r:embed="rId2"/>
                <a:stretch>
                  <a:fillRect l="-1089" t="-2138" b="-1384"/>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B219EBC6-FBCD-984B-8B39-034B95B7FCC9}"/>
              </a:ext>
            </a:extLst>
          </p:cNvPr>
          <p:cNvSpPr>
            <a:spLocks noGrp="1"/>
          </p:cNvSpPr>
          <p:nvPr>
            <p:ph type="ftr" sz="quarter" idx="11"/>
          </p:nvPr>
        </p:nvSpPr>
        <p:spPr/>
        <p:txBody>
          <a:bodyPr/>
          <a:lstStyle/>
          <a:p>
            <a:r>
              <a:rPr lang="es-ES"/>
              <a:t>CSE 373 Su 19 - Robbie Weber</a:t>
            </a:r>
            <a:endParaRPr lang="en-US"/>
          </a:p>
        </p:txBody>
      </p:sp>
      <p:sp>
        <p:nvSpPr>
          <p:cNvPr id="5" name="Slide Number Placeholder 4">
            <a:extLst>
              <a:ext uri="{FF2B5EF4-FFF2-40B4-BE49-F238E27FC236}">
                <a16:creationId xmlns:a16="http://schemas.microsoft.com/office/drawing/2014/main" id="{4D4782F3-2ABF-444C-A28F-E887680112AE}"/>
              </a:ext>
            </a:extLst>
          </p:cNvPr>
          <p:cNvSpPr>
            <a:spLocks noGrp="1"/>
          </p:cNvSpPr>
          <p:nvPr>
            <p:ph type="sldNum" sz="quarter" idx="12"/>
          </p:nvPr>
        </p:nvSpPr>
        <p:spPr/>
        <p:txBody>
          <a:bodyPr/>
          <a:lstStyle/>
          <a:p>
            <a:fld id="{659665DE-58FC-41F4-AC58-2C90A5E00527}" type="slidenum">
              <a:rPr lang="en-US" smtClean="0"/>
              <a:t>20</a:t>
            </a:fld>
            <a:endParaRPr lang="en-US"/>
          </a:p>
        </p:txBody>
      </p:sp>
    </p:spTree>
    <p:extLst>
      <p:ext uri="{BB962C8B-B14F-4D97-AF65-F5344CB8AC3E}">
        <p14:creationId xmlns:p14="http://schemas.microsoft.com/office/powerpoint/2010/main" val="46264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7E5B7-07F9-1746-AF22-48C6BAB9F3AD}"/>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9F2D32A9-9F53-1B43-A1AD-2A5E4CAA385C}"/>
              </a:ext>
            </a:extLst>
          </p:cNvPr>
          <p:cNvSpPr>
            <a:spLocks noGrp="1"/>
          </p:cNvSpPr>
          <p:nvPr>
            <p:ph type="sldNum" sz="quarter" idx="12"/>
          </p:nvPr>
        </p:nvSpPr>
        <p:spPr/>
        <p:txBody>
          <a:bodyPr/>
          <a:lstStyle/>
          <a:p>
            <a:fld id="{659665DE-58FC-41F4-AC58-2C90A5E00527}" type="slidenum">
              <a:rPr lang="en-US" smtClean="0"/>
              <a:pPr/>
              <a:t>21</a:t>
            </a:fld>
            <a:endParaRPr lang="en-US"/>
          </a:p>
        </p:txBody>
      </p:sp>
      <p:sp>
        <p:nvSpPr>
          <p:cNvPr id="4" name="Text Placeholder 3">
            <a:extLst>
              <a:ext uri="{FF2B5EF4-FFF2-40B4-BE49-F238E27FC236}">
                <a16:creationId xmlns:a16="http://schemas.microsoft.com/office/drawing/2014/main" id="{0A875135-0FE4-B44A-BC55-9A3D81166DEC}"/>
              </a:ext>
            </a:extLst>
          </p:cNvPr>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F233429A-4921-0245-98D9-3AA12641BD27}"/>
              </a:ext>
            </a:extLst>
          </p:cNvPr>
          <p:cNvSpPr>
            <a:spLocks noGrp="1"/>
          </p:cNvSpPr>
          <p:nvPr>
            <p:ph type="ftr" sz="quarter" idx="11"/>
          </p:nvPr>
        </p:nvSpPr>
        <p:spPr/>
        <p:txBody>
          <a:bodyPr/>
          <a:lstStyle/>
          <a:p>
            <a:r>
              <a:rPr lang="en-US"/>
              <a:t>CSE 373 20 SP – champion &amp; Chun</a:t>
            </a:r>
            <a:endParaRPr lang="en-US" dirty="0"/>
          </a:p>
        </p:txBody>
      </p:sp>
    </p:spTree>
    <p:extLst>
      <p:ext uri="{BB962C8B-B14F-4D97-AF65-F5344CB8AC3E}">
        <p14:creationId xmlns:p14="http://schemas.microsoft.com/office/powerpoint/2010/main" val="712722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B6A479"/>
                </a:solidFill>
              </a:rPr>
              <a:t>Review:</a:t>
            </a:r>
            <a:r>
              <a:rPr lang="en-US" dirty="0"/>
              <a:t> Making Graphs</a:t>
            </a:r>
          </a:p>
        </p:txBody>
      </p:sp>
      <p:sp>
        <p:nvSpPr>
          <p:cNvPr id="3" name="Content Placeholder 2"/>
          <p:cNvSpPr>
            <a:spLocks noGrp="1"/>
          </p:cNvSpPr>
          <p:nvPr>
            <p:ph idx="1"/>
          </p:nvPr>
        </p:nvSpPr>
        <p:spPr/>
        <p:txBody>
          <a:bodyPr>
            <a:normAutofit/>
          </a:bodyPr>
          <a:lstStyle/>
          <a:p>
            <a:r>
              <a:rPr lang="en-US" sz="2800" dirty="0"/>
              <a:t>If your problem has </a:t>
            </a:r>
            <a:r>
              <a:rPr lang="en-US" sz="2800" b="1" dirty="0"/>
              <a:t>data </a:t>
            </a:r>
            <a:r>
              <a:rPr lang="en-US" sz="2800" dirty="0"/>
              <a:t>and </a:t>
            </a:r>
            <a:r>
              <a:rPr lang="en-US" sz="2800" b="1" dirty="0"/>
              <a:t>relationships</a:t>
            </a:r>
            <a:r>
              <a:rPr lang="en-US" sz="2800" dirty="0"/>
              <a:t>, you might want to represent it as a graph</a:t>
            </a:r>
          </a:p>
          <a:p>
            <a:r>
              <a:rPr lang="en-US" sz="2800" dirty="0"/>
              <a:t>How do you choose a representation?</a:t>
            </a:r>
          </a:p>
          <a:p>
            <a:endParaRPr lang="en-US" sz="2800" dirty="0"/>
          </a:p>
          <a:p>
            <a:r>
              <a:rPr lang="en-US" sz="2800" dirty="0"/>
              <a:t>Usually:</a:t>
            </a:r>
          </a:p>
          <a:p>
            <a:r>
              <a:rPr lang="en-US" sz="2800" dirty="0"/>
              <a:t>Think about what your “fundamental” objects are</a:t>
            </a:r>
          </a:p>
          <a:p>
            <a:pPr lvl="1"/>
            <a:r>
              <a:rPr lang="en-US" sz="2400" dirty="0"/>
              <a:t>Those become your vertices.</a:t>
            </a:r>
          </a:p>
          <a:p>
            <a:r>
              <a:rPr lang="en-US" sz="2800" dirty="0"/>
              <a:t>Then think about how they’re related</a:t>
            </a:r>
          </a:p>
          <a:p>
            <a:pPr lvl="1"/>
            <a:r>
              <a:rPr lang="en-US" sz="2400" dirty="0"/>
              <a:t>Those become your edges.</a:t>
            </a:r>
          </a:p>
        </p:txBody>
      </p:sp>
      <p:sp>
        <p:nvSpPr>
          <p:cNvPr id="4" name="Footer Placeholder 3">
            <a:extLst>
              <a:ext uri="{FF2B5EF4-FFF2-40B4-BE49-F238E27FC236}">
                <a16:creationId xmlns:a16="http://schemas.microsoft.com/office/drawing/2014/main" id="{70C5F8AB-97BC-DF43-BFEA-A34954230A90}"/>
              </a:ext>
            </a:extLst>
          </p:cNvPr>
          <p:cNvSpPr>
            <a:spLocks noGrp="1"/>
          </p:cNvSpPr>
          <p:nvPr>
            <p:ph type="ftr" sz="quarter" idx="11"/>
          </p:nvPr>
        </p:nvSpPr>
        <p:spPr>
          <a:xfrm>
            <a:off x="4842742" y="6544402"/>
            <a:ext cx="5901459" cy="274320"/>
          </a:xfrm>
        </p:spPr>
        <p:txBody>
          <a:bodyPr/>
          <a:lstStyle/>
          <a:p>
            <a:r>
              <a:rPr lang="en-US" dirty="0"/>
              <a:t>CSE 373 </a:t>
            </a:r>
            <a:r>
              <a:rPr lang="en-US" dirty="0" err="1"/>
              <a:t>Su</a:t>
            </a:r>
            <a:r>
              <a:rPr lang="en-US" dirty="0"/>
              <a:t> 19 – Robbie Webber</a:t>
            </a:r>
          </a:p>
        </p:txBody>
      </p:sp>
    </p:spTree>
    <p:extLst>
      <p:ext uri="{BB962C8B-B14F-4D97-AF65-F5344CB8AC3E}">
        <p14:creationId xmlns:p14="http://schemas.microsoft.com/office/powerpoint/2010/main" val="3495381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B6A479"/>
                </a:solidFill>
              </a:rPr>
              <a:t>Review: </a:t>
            </a:r>
            <a:r>
              <a:rPr lang="en-US" dirty="0"/>
              <a:t>Some examples</a:t>
            </a:r>
          </a:p>
        </p:txBody>
      </p:sp>
      <p:sp>
        <p:nvSpPr>
          <p:cNvPr id="3" name="Content Placeholder 2"/>
          <p:cNvSpPr>
            <a:spLocks noGrp="1"/>
          </p:cNvSpPr>
          <p:nvPr>
            <p:ph idx="1"/>
          </p:nvPr>
        </p:nvSpPr>
        <p:spPr/>
        <p:txBody>
          <a:bodyPr>
            <a:normAutofit fontScale="92500" lnSpcReduction="10000"/>
          </a:bodyPr>
          <a:lstStyle/>
          <a:p>
            <a:r>
              <a:rPr lang="en-US" sz="2800" dirty="0"/>
              <a:t>For each of the following think about what you should choose for vertices and edges.</a:t>
            </a:r>
          </a:p>
          <a:p>
            <a:pPr>
              <a:lnSpc>
                <a:spcPct val="100000"/>
              </a:lnSpc>
            </a:pPr>
            <a:r>
              <a:rPr lang="en-US" sz="2800" u="sng" dirty="0">
                <a:solidFill>
                  <a:srgbClr val="4C3282"/>
                </a:solidFill>
              </a:rPr>
              <a:t>The internet </a:t>
            </a:r>
          </a:p>
          <a:p>
            <a:pPr lvl="1"/>
            <a:r>
              <a:rPr lang="en-US" sz="2400" b="1" dirty="0"/>
              <a:t>Vertices</a:t>
            </a:r>
            <a:r>
              <a:rPr lang="en-US" sz="2400" dirty="0"/>
              <a:t>: webpages. </a:t>
            </a:r>
            <a:r>
              <a:rPr lang="en-US" sz="2400" b="1" dirty="0"/>
              <a:t>Edges</a:t>
            </a:r>
            <a:r>
              <a:rPr lang="en-US" sz="2400" dirty="0"/>
              <a:t> from a to b if a has a hyperlink to b. </a:t>
            </a:r>
          </a:p>
          <a:p>
            <a:pPr>
              <a:lnSpc>
                <a:spcPct val="110000"/>
              </a:lnSpc>
            </a:pPr>
            <a:r>
              <a:rPr lang="en-US" sz="2800" u="sng" dirty="0">
                <a:solidFill>
                  <a:srgbClr val="4C3282"/>
                </a:solidFill>
              </a:rPr>
              <a:t>Family tree</a:t>
            </a:r>
          </a:p>
          <a:p>
            <a:pPr lvl="1"/>
            <a:r>
              <a:rPr lang="en-US" sz="2400" b="1" dirty="0"/>
              <a:t>Vertices</a:t>
            </a:r>
            <a:r>
              <a:rPr lang="en-US" sz="2400" dirty="0"/>
              <a:t>: people. </a:t>
            </a:r>
            <a:r>
              <a:rPr lang="en-US" sz="2400" b="1" dirty="0"/>
              <a:t>Edges</a:t>
            </a:r>
            <a:r>
              <a:rPr lang="en-US" sz="2400" dirty="0"/>
              <a:t>: from parent to child, maybe for marriages too?</a:t>
            </a:r>
          </a:p>
          <a:p>
            <a:pPr>
              <a:lnSpc>
                <a:spcPct val="120000"/>
              </a:lnSpc>
            </a:pPr>
            <a:r>
              <a:rPr lang="en-US" sz="2800" u="sng" dirty="0">
                <a:solidFill>
                  <a:srgbClr val="4C3282"/>
                </a:solidFill>
              </a:rPr>
              <a:t>Input data for the “6 Degrees of Kevin Bacon” game</a:t>
            </a:r>
          </a:p>
          <a:p>
            <a:pPr lvl="1"/>
            <a:r>
              <a:rPr lang="en-US" sz="2400" b="1" dirty="0"/>
              <a:t>Vertices</a:t>
            </a:r>
            <a:r>
              <a:rPr lang="en-US" sz="2400" dirty="0"/>
              <a:t>: actors. </a:t>
            </a:r>
            <a:r>
              <a:rPr lang="en-US" sz="2400" b="1" dirty="0"/>
              <a:t>Edges</a:t>
            </a:r>
            <a:r>
              <a:rPr lang="en-US" sz="2400" dirty="0"/>
              <a:t>: if two people appeared in the same movie</a:t>
            </a:r>
          </a:p>
          <a:p>
            <a:pPr lvl="1"/>
            <a:r>
              <a:rPr lang="en-US" sz="2400" dirty="0"/>
              <a:t>Or: </a:t>
            </a:r>
            <a:r>
              <a:rPr lang="en-US" sz="2400" b="1" dirty="0"/>
              <a:t>Vertices</a:t>
            </a:r>
            <a:r>
              <a:rPr lang="en-US" sz="2400" dirty="0"/>
              <a:t> for actors and movies, </a:t>
            </a:r>
            <a:r>
              <a:rPr lang="en-US" sz="2400" b="1" dirty="0"/>
              <a:t>edge</a:t>
            </a:r>
            <a:r>
              <a:rPr lang="en-US" sz="2400" dirty="0"/>
              <a:t> from actors to movies they appeared in.</a:t>
            </a:r>
          </a:p>
          <a:p>
            <a:pPr>
              <a:lnSpc>
                <a:spcPct val="120000"/>
              </a:lnSpc>
            </a:pPr>
            <a:r>
              <a:rPr lang="en-US" sz="2800" u="sng" dirty="0">
                <a:solidFill>
                  <a:srgbClr val="4C3282"/>
                </a:solidFill>
              </a:rPr>
              <a:t>Course Prerequisites</a:t>
            </a:r>
          </a:p>
          <a:p>
            <a:pPr lvl="1"/>
            <a:r>
              <a:rPr lang="en-US" sz="2400" b="1" dirty="0"/>
              <a:t>Vertices</a:t>
            </a:r>
            <a:r>
              <a:rPr lang="en-US" sz="2400" dirty="0"/>
              <a:t>: courses. </a:t>
            </a:r>
            <a:r>
              <a:rPr lang="en-US" sz="2400" b="1" dirty="0"/>
              <a:t>Edge</a:t>
            </a:r>
            <a:r>
              <a:rPr lang="en-US" sz="2400" dirty="0"/>
              <a:t>: from a to b if a is a </a:t>
            </a:r>
            <a:r>
              <a:rPr lang="en-US" sz="2400" dirty="0" err="1"/>
              <a:t>prereq</a:t>
            </a:r>
            <a:r>
              <a:rPr lang="en-US" sz="2400" dirty="0"/>
              <a:t> for b.</a:t>
            </a:r>
          </a:p>
        </p:txBody>
      </p:sp>
      <p:sp>
        <p:nvSpPr>
          <p:cNvPr id="4" name="Footer Placeholder 3">
            <a:extLst>
              <a:ext uri="{FF2B5EF4-FFF2-40B4-BE49-F238E27FC236}">
                <a16:creationId xmlns:a16="http://schemas.microsoft.com/office/drawing/2014/main" id="{88EC3A75-E765-8A49-A4B0-E7C81AB21EF6}"/>
              </a:ext>
            </a:extLst>
          </p:cNvPr>
          <p:cNvSpPr>
            <a:spLocks noGrp="1"/>
          </p:cNvSpPr>
          <p:nvPr>
            <p:ph type="ftr" sz="quarter" idx="11"/>
          </p:nvPr>
        </p:nvSpPr>
        <p:spPr>
          <a:xfrm>
            <a:off x="4842742" y="6544402"/>
            <a:ext cx="5901459" cy="274320"/>
          </a:xfrm>
        </p:spPr>
        <p:txBody>
          <a:bodyPr/>
          <a:lstStyle/>
          <a:p>
            <a:r>
              <a:rPr lang="en-US" dirty="0"/>
              <a:t>CSE 373 </a:t>
            </a:r>
            <a:r>
              <a:rPr lang="en-US" dirty="0" err="1"/>
              <a:t>Su</a:t>
            </a:r>
            <a:r>
              <a:rPr lang="en-US" dirty="0"/>
              <a:t> 19 – Robbie Webber</a:t>
            </a:r>
          </a:p>
        </p:txBody>
      </p:sp>
    </p:spTree>
    <p:extLst>
      <p:ext uri="{BB962C8B-B14F-4D97-AF65-F5344CB8AC3E}">
        <p14:creationId xmlns:p14="http://schemas.microsoft.com/office/powerpoint/2010/main" val="4099599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210BC-8435-704C-8576-3471FD9915E9}"/>
              </a:ext>
            </a:extLst>
          </p:cNvPr>
          <p:cNvSpPr>
            <a:spLocks noGrp="1"/>
          </p:cNvSpPr>
          <p:nvPr>
            <p:ph type="title"/>
          </p:nvPr>
        </p:nvSpPr>
        <p:spPr/>
        <p:txBody>
          <a:bodyPr/>
          <a:lstStyle/>
          <a:p>
            <a:r>
              <a:rPr lang="en-US" dirty="0"/>
              <a:t>Graph Modeling Activity</a:t>
            </a:r>
          </a:p>
        </p:txBody>
      </p:sp>
      <p:sp>
        <p:nvSpPr>
          <p:cNvPr id="4" name="Slide Number Placeholder 3">
            <a:extLst>
              <a:ext uri="{FF2B5EF4-FFF2-40B4-BE49-F238E27FC236}">
                <a16:creationId xmlns:a16="http://schemas.microsoft.com/office/drawing/2014/main" id="{A947E251-7BD8-5A42-A771-1848AA8469F7}"/>
              </a:ext>
            </a:extLst>
          </p:cNvPr>
          <p:cNvSpPr>
            <a:spLocks noGrp="1"/>
          </p:cNvSpPr>
          <p:nvPr>
            <p:ph type="sldNum" sz="quarter" idx="12"/>
          </p:nvPr>
        </p:nvSpPr>
        <p:spPr/>
        <p:txBody>
          <a:bodyPr/>
          <a:lstStyle/>
          <a:p>
            <a:fld id="{659665DE-58FC-41F4-AC58-2C90A5E00527}" type="slidenum">
              <a:rPr lang="en-US" smtClean="0"/>
              <a:t>24</a:t>
            </a:fld>
            <a:endParaRPr lang="en-US"/>
          </a:p>
        </p:txBody>
      </p:sp>
      <p:sp>
        <p:nvSpPr>
          <p:cNvPr id="5" name="Footer Placeholder 4">
            <a:extLst>
              <a:ext uri="{FF2B5EF4-FFF2-40B4-BE49-F238E27FC236}">
                <a16:creationId xmlns:a16="http://schemas.microsoft.com/office/drawing/2014/main" id="{68AAC68D-8BC6-CD48-A160-36A0A332CA72}"/>
              </a:ext>
            </a:extLst>
          </p:cNvPr>
          <p:cNvSpPr>
            <a:spLocks noGrp="1"/>
          </p:cNvSpPr>
          <p:nvPr>
            <p:ph type="ftr" sz="quarter" idx="11"/>
          </p:nvPr>
        </p:nvSpPr>
        <p:spPr/>
        <p:txBody>
          <a:bodyPr/>
          <a:lstStyle/>
          <a:p>
            <a:r>
              <a:rPr lang="en-US"/>
              <a:t>CSE 373 20 SP – champion &amp; Chun</a:t>
            </a:r>
            <a:endParaRPr lang="en-US" dirty="0"/>
          </a:p>
        </p:txBody>
      </p:sp>
      <p:sp>
        <p:nvSpPr>
          <p:cNvPr id="6" name="Rectangle 5">
            <a:extLst>
              <a:ext uri="{FF2B5EF4-FFF2-40B4-BE49-F238E27FC236}">
                <a16:creationId xmlns:a16="http://schemas.microsoft.com/office/drawing/2014/main" id="{93C97213-500D-8F46-A5A6-592EC03B2F24}"/>
              </a:ext>
            </a:extLst>
          </p:cNvPr>
          <p:cNvSpPr/>
          <p:nvPr/>
        </p:nvSpPr>
        <p:spPr>
          <a:xfrm>
            <a:off x="575239" y="1541302"/>
            <a:ext cx="6372509" cy="4329390"/>
          </a:xfrm>
          <a:prstGeom prst="rect">
            <a:avLst/>
          </a:prstGeom>
        </p:spPr>
        <p:txBody>
          <a:bodyPr wrap="square">
            <a:spAutoFit/>
          </a:bodyPr>
          <a:lstStyle/>
          <a:p>
            <a:pPr>
              <a:spcBef>
                <a:spcPts val="1800"/>
              </a:spcBef>
              <a:spcAft>
                <a:spcPts val="400"/>
              </a:spcAft>
            </a:pPr>
            <a:r>
              <a:rPr lang="en-US" sz="2000" b="1" dirty="0">
                <a:solidFill>
                  <a:srgbClr val="000000"/>
                </a:solidFill>
                <a:latin typeface="Times New Roman" panose="02020603050405020304" pitchFamily="18" charset="0"/>
              </a:rPr>
              <a:t>Note Passing - Part I</a:t>
            </a:r>
            <a:endParaRPr lang="en-US" b="1" dirty="0"/>
          </a:p>
          <a:p>
            <a:r>
              <a:rPr lang="en-US" dirty="0">
                <a:solidFill>
                  <a:srgbClr val="000000"/>
                </a:solidFill>
                <a:latin typeface="Times New Roman" panose="02020603050405020304" pitchFamily="18" charset="0"/>
              </a:rPr>
              <a:t>Imagine you are an American High School student. You have a very important note to pass to your crush, but the two of you do not share a class so you need to rely on a chain of friends to pass the note along for you. A note can only be passed from one student to another when they share a class, meaning when two students have the same teacher during the same class period.</a:t>
            </a:r>
            <a:endParaRPr lang="en-US" dirty="0"/>
          </a:p>
          <a:p>
            <a:r>
              <a:rPr lang="en-US" dirty="0">
                <a:solidFill>
                  <a:srgbClr val="000000"/>
                </a:solidFill>
                <a:latin typeface="Times New Roman" panose="02020603050405020304" pitchFamily="18" charset="0"/>
              </a:rPr>
              <a:t> </a:t>
            </a:r>
            <a:endParaRPr lang="en-US" dirty="0"/>
          </a:p>
          <a:p>
            <a:r>
              <a:rPr lang="en-US" dirty="0">
                <a:solidFill>
                  <a:srgbClr val="000000"/>
                </a:solidFill>
                <a:latin typeface="Times New Roman" panose="02020603050405020304" pitchFamily="18" charset="0"/>
              </a:rPr>
              <a:t>Unfortunately, the school administration is not as romantic as you, and passing notes is against the rules. If a teacher sees a note, they will take it and destroy it. Figure out if there is a sequence of handoffs to enable you to get your note to your crush.</a:t>
            </a:r>
            <a:br>
              <a:rPr lang="en-US" dirty="0"/>
            </a:br>
            <a:endParaRPr lang="en-US" dirty="0"/>
          </a:p>
          <a:p>
            <a:r>
              <a:rPr lang="en-US" dirty="0">
                <a:solidFill>
                  <a:srgbClr val="000000"/>
                </a:solidFill>
                <a:latin typeface="Times New Roman" panose="02020603050405020304" pitchFamily="18" charset="0"/>
              </a:rPr>
              <a:t>In your breakouts you’ll discuss possible graph designs to help you solve this problem given the following student schedules.</a:t>
            </a:r>
          </a:p>
        </p:txBody>
      </p:sp>
      <p:graphicFrame>
        <p:nvGraphicFramePr>
          <p:cNvPr id="10" name="Table 9">
            <a:extLst>
              <a:ext uri="{FF2B5EF4-FFF2-40B4-BE49-F238E27FC236}">
                <a16:creationId xmlns:a16="http://schemas.microsoft.com/office/drawing/2014/main" id="{675FEB41-9355-9040-8105-FFE4DA4A3866}"/>
              </a:ext>
            </a:extLst>
          </p:cNvPr>
          <p:cNvGraphicFramePr>
            <a:graphicFrameLocks noGrp="1"/>
          </p:cNvGraphicFramePr>
          <p:nvPr>
            <p:extLst>
              <p:ext uri="{D42A27DB-BD31-4B8C-83A1-F6EECF244321}">
                <p14:modId xmlns:p14="http://schemas.microsoft.com/office/powerpoint/2010/main" val="355459057"/>
              </p:ext>
            </p:extLst>
          </p:nvPr>
        </p:nvGraphicFramePr>
        <p:xfrm>
          <a:off x="7158445" y="2529931"/>
          <a:ext cx="4770121" cy="2595880"/>
        </p:xfrm>
        <a:graphic>
          <a:graphicData uri="http://schemas.openxmlformats.org/drawingml/2006/table">
            <a:tbl>
              <a:tblPr/>
              <a:tblGrid>
                <a:gridCol w="920125">
                  <a:extLst>
                    <a:ext uri="{9D8B030D-6E8A-4147-A177-3AD203B41FA5}">
                      <a16:colId xmlns:a16="http://schemas.microsoft.com/office/drawing/2014/main" val="3052575047"/>
                    </a:ext>
                  </a:extLst>
                </a:gridCol>
                <a:gridCol w="976624">
                  <a:extLst>
                    <a:ext uri="{9D8B030D-6E8A-4147-A177-3AD203B41FA5}">
                      <a16:colId xmlns:a16="http://schemas.microsoft.com/office/drawing/2014/main" val="1188302627"/>
                    </a:ext>
                  </a:extLst>
                </a:gridCol>
                <a:gridCol w="944338">
                  <a:extLst>
                    <a:ext uri="{9D8B030D-6E8A-4147-A177-3AD203B41FA5}">
                      <a16:colId xmlns:a16="http://schemas.microsoft.com/office/drawing/2014/main" val="478691651"/>
                    </a:ext>
                  </a:extLst>
                </a:gridCol>
                <a:gridCol w="976624">
                  <a:extLst>
                    <a:ext uri="{9D8B030D-6E8A-4147-A177-3AD203B41FA5}">
                      <a16:colId xmlns:a16="http://schemas.microsoft.com/office/drawing/2014/main" val="2155445603"/>
                    </a:ext>
                  </a:extLst>
                </a:gridCol>
                <a:gridCol w="952410">
                  <a:extLst>
                    <a:ext uri="{9D8B030D-6E8A-4147-A177-3AD203B41FA5}">
                      <a16:colId xmlns:a16="http://schemas.microsoft.com/office/drawing/2014/main" val="3109984666"/>
                    </a:ext>
                  </a:extLst>
                </a:gridCol>
              </a:tblGrid>
              <a:tr h="317500">
                <a:tc>
                  <a:txBody>
                    <a:bodyPr/>
                    <a:lstStyle/>
                    <a:p>
                      <a:pPr rtl="0" fontAlgn="t">
                        <a:spcBef>
                          <a:spcPts val="0"/>
                        </a:spcBef>
                        <a:spcAft>
                          <a:spcPts val="0"/>
                        </a:spcAft>
                      </a:pPr>
                      <a:r>
                        <a:rPr lang="en-US" sz="1600" b="1" i="0" u="none" strike="noStrike" dirty="0">
                          <a:solidFill>
                            <a:srgbClr val="4C3282"/>
                          </a:solidFill>
                          <a:effectLst/>
                          <a:latin typeface="Times New Roman" panose="02020603050405020304" pitchFamily="18" charset="0"/>
                        </a:rPr>
                        <a:t> </a:t>
                      </a:r>
                      <a:endParaRPr lang="en-US" sz="2400" b="1" dirty="0">
                        <a:solidFill>
                          <a:srgbClr val="4C3282"/>
                        </a:solidFill>
                        <a:effectLst/>
                      </a:endParaRPr>
                    </a:p>
                  </a:txBody>
                  <a:tcPr marL="63500" marR="63500" marT="63500" marB="63500">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1" i="0" u="none" strike="noStrike" dirty="0">
                          <a:solidFill>
                            <a:srgbClr val="4C3282"/>
                          </a:solidFill>
                          <a:effectLst/>
                          <a:latin typeface="Times New Roman" panose="02020603050405020304" pitchFamily="18" charset="0"/>
                        </a:rPr>
                        <a:t>Period 1</a:t>
                      </a:r>
                      <a:endParaRPr lang="en-US" sz="2400" b="1" dirty="0">
                        <a:solidFill>
                          <a:srgbClr val="4C3282"/>
                        </a:solidFill>
                        <a:effectLs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1" i="0" u="none" strike="noStrike" dirty="0">
                          <a:solidFill>
                            <a:srgbClr val="4C3282"/>
                          </a:solidFill>
                          <a:effectLst/>
                          <a:latin typeface="Times New Roman" panose="02020603050405020304" pitchFamily="18" charset="0"/>
                        </a:rPr>
                        <a:t>Period 2</a:t>
                      </a:r>
                      <a:endParaRPr lang="en-US" sz="2400" b="1" dirty="0">
                        <a:solidFill>
                          <a:srgbClr val="4C3282"/>
                        </a:solidFill>
                        <a:effectLs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1" i="0" u="none" strike="noStrike" dirty="0">
                          <a:solidFill>
                            <a:srgbClr val="4C3282"/>
                          </a:solidFill>
                          <a:effectLst/>
                          <a:latin typeface="Times New Roman" panose="02020603050405020304" pitchFamily="18" charset="0"/>
                        </a:rPr>
                        <a:t>Period 3</a:t>
                      </a:r>
                      <a:endParaRPr lang="en-US" sz="2400" b="1" dirty="0">
                        <a:solidFill>
                          <a:srgbClr val="4C3282"/>
                        </a:solidFill>
                        <a:effectLs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1" i="0" u="none" strike="noStrike" dirty="0">
                          <a:solidFill>
                            <a:srgbClr val="4C3282"/>
                          </a:solidFill>
                          <a:effectLst/>
                          <a:latin typeface="Times New Roman" panose="02020603050405020304" pitchFamily="18" charset="0"/>
                        </a:rPr>
                        <a:t>Period 4</a:t>
                      </a:r>
                      <a:endParaRPr lang="en-US" sz="2400" b="1" dirty="0">
                        <a:solidFill>
                          <a:srgbClr val="4C3282"/>
                        </a:solidFill>
                        <a:effectLs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5195267"/>
                  </a:ext>
                </a:extLst>
              </a:tr>
              <a:tr h="317500">
                <a:tc>
                  <a:txBody>
                    <a:bodyPr/>
                    <a:lstStyle/>
                    <a:p>
                      <a:pPr algn="r" rtl="0" fontAlgn="t">
                        <a:spcBef>
                          <a:spcPts val="0"/>
                        </a:spcBef>
                        <a:spcAft>
                          <a:spcPts val="0"/>
                        </a:spcAft>
                      </a:pPr>
                      <a:r>
                        <a:rPr lang="en-US" sz="1600" b="1" i="0" u="none" strike="noStrike" dirty="0">
                          <a:solidFill>
                            <a:srgbClr val="4C3282"/>
                          </a:solidFill>
                          <a:effectLst/>
                          <a:latin typeface="Times New Roman" panose="02020603050405020304" pitchFamily="18" charset="0"/>
                        </a:rPr>
                        <a:t>You</a:t>
                      </a:r>
                      <a:endParaRPr lang="en-US" sz="2400" b="1" dirty="0">
                        <a:solidFill>
                          <a:srgbClr val="4C3282"/>
                        </a:solidFill>
                        <a:effectLst/>
                      </a:endParaRPr>
                    </a:p>
                  </a:txBody>
                  <a:tcPr marL="63500" marR="63500" marT="63500" marB="63500">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Times New Roman" panose="02020603050405020304" pitchFamily="18" charset="0"/>
                        </a:rPr>
                        <a:t>Smith</a:t>
                      </a:r>
                      <a:endParaRPr lang="en-US" sz="2400" dirty="0">
                        <a:effectLs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Times New Roman" panose="02020603050405020304" pitchFamily="18" charset="0"/>
                        </a:rPr>
                        <a:t>Patel</a:t>
                      </a:r>
                      <a:endParaRPr lang="en-US" sz="2400" dirty="0">
                        <a:effectLs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a:solidFill>
                            <a:srgbClr val="000000"/>
                          </a:solidFill>
                          <a:effectLst/>
                          <a:latin typeface="Times New Roman" panose="02020603050405020304" pitchFamily="18" charset="0"/>
                        </a:rPr>
                        <a:t>Lee</a:t>
                      </a:r>
                      <a:endParaRPr lang="en-US" sz="2400">
                        <a:effectLs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a:solidFill>
                            <a:srgbClr val="000000"/>
                          </a:solidFill>
                          <a:effectLst/>
                          <a:latin typeface="Times New Roman" panose="02020603050405020304" pitchFamily="18" charset="0"/>
                        </a:rPr>
                        <a:t>Brown</a:t>
                      </a:r>
                      <a:endParaRPr lang="en-US" sz="2400">
                        <a:effectLs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6366481"/>
                  </a:ext>
                </a:extLst>
              </a:tr>
              <a:tr h="317500">
                <a:tc>
                  <a:txBody>
                    <a:bodyPr/>
                    <a:lstStyle/>
                    <a:p>
                      <a:pPr algn="r" rtl="0" fontAlgn="t">
                        <a:spcBef>
                          <a:spcPts val="0"/>
                        </a:spcBef>
                        <a:spcAft>
                          <a:spcPts val="0"/>
                        </a:spcAft>
                      </a:pPr>
                      <a:r>
                        <a:rPr lang="en-US" sz="1600" b="1" i="0" u="none" strike="noStrike" dirty="0">
                          <a:solidFill>
                            <a:srgbClr val="4C3282"/>
                          </a:solidFill>
                          <a:effectLst/>
                          <a:latin typeface="Times New Roman" panose="02020603050405020304" pitchFamily="18" charset="0"/>
                        </a:rPr>
                        <a:t>Anika</a:t>
                      </a:r>
                      <a:endParaRPr lang="en-US" sz="2400" b="1" dirty="0">
                        <a:solidFill>
                          <a:srgbClr val="4C3282"/>
                        </a:solidFill>
                        <a:effectLst/>
                      </a:endParaRPr>
                    </a:p>
                  </a:txBody>
                  <a:tcPr marL="63500" marR="63500" marT="63500" marB="63500">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Times New Roman" panose="02020603050405020304" pitchFamily="18" charset="0"/>
                        </a:rPr>
                        <a:t>Smith</a:t>
                      </a:r>
                      <a:endParaRPr lang="en-US" sz="2400" dirty="0">
                        <a:effectLs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Times New Roman" panose="02020603050405020304" pitchFamily="18" charset="0"/>
                        </a:rPr>
                        <a:t>Lee</a:t>
                      </a:r>
                      <a:endParaRPr lang="en-US" sz="2400" dirty="0">
                        <a:effectLs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a:solidFill>
                            <a:srgbClr val="000000"/>
                          </a:solidFill>
                          <a:effectLst/>
                          <a:latin typeface="Times New Roman" panose="02020603050405020304" pitchFamily="18" charset="0"/>
                        </a:rPr>
                        <a:t>Martinez</a:t>
                      </a:r>
                      <a:endParaRPr lang="en-US" sz="2400">
                        <a:effectLs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a:solidFill>
                            <a:srgbClr val="000000"/>
                          </a:solidFill>
                          <a:effectLst/>
                          <a:latin typeface="Times New Roman" panose="02020603050405020304" pitchFamily="18" charset="0"/>
                        </a:rPr>
                        <a:t>Brown</a:t>
                      </a:r>
                      <a:endParaRPr lang="en-US" sz="2400">
                        <a:effectLs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3201876"/>
                  </a:ext>
                </a:extLst>
              </a:tr>
              <a:tr h="317500">
                <a:tc>
                  <a:txBody>
                    <a:bodyPr/>
                    <a:lstStyle/>
                    <a:p>
                      <a:pPr algn="r" rtl="0" fontAlgn="t">
                        <a:spcBef>
                          <a:spcPts val="0"/>
                        </a:spcBef>
                        <a:spcAft>
                          <a:spcPts val="0"/>
                        </a:spcAft>
                      </a:pPr>
                      <a:r>
                        <a:rPr lang="en-US" sz="1600" b="1" i="0" u="none" strike="noStrike" dirty="0">
                          <a:solidFill>
                            <a:srgbClr val="4C3282"/>
                          </a:solidFill>
                          <a:effectLst/>
                          <a:latin typeface="Times New Roman" panose="02020603050405020304" pitchFamily="18" charset="0"/>
                        </a:rPr>
                        <a:t>Bao</a:t>
                      </a:r>
                      <a:endParaRPr lang="en-US" sz="2400" b="1" dirty="0">
                        <a:solidFill>
                          <a:srgbClr val="4C3282"/>
                        </a:solidFill>
                        <a:effectLst/>
                      </a:endParaRPr>
                    </a:p>
                  </a:txBody>
                  <a:tcPr marL="63500" marR="63500" marT="63500" marB="63500">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Times New Roman" panose="02020603050405020304" pitchFamily="18" charset="0"/>
                        </a:rPr>
                        <a:t>Brown</a:t>
                      </a:r>
                      <a:endParaRPr lang="en-US" sz="2400" dirty="0">
                        <a:effectLs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Times New Roman" panose="02020603050405020304" pitchFamily="18" charset="0"/>
                        </a:rPr>
                        <a:t>Patel</a:t>
                      </a:r>
                      <a:endParaRPr lang="en-US" sz="2400" dirty="0">
                        <a:effectLs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Times New Roman" panose="02020603050405020304" pitchFamily="18" charset="0"/>
                        </a:rPr>
                        <a:t>Martinez</a:t>
                      </a:r>
                      <a:endParaRPr lang="en-US" sz="2400" dirty="0">
                        <a:effectLs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Times New Roman" panose="02020603050405020304" pitchFamily="18" charset="0"/>
                        </a:rPr>
                        <a:t>Smith</a:t>
                      </a:r>
                      <a:endParaRPr lang="en-US" sz="2400" dirty="0">
                        <a:effectLs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0086401"/>
                  </a:ext>
                </a:extLst>
              </a:tr>
              <a:tr h="317500">
                <a:tc>
                  <a:txBody>
                    <a:bodyPr/>
                    <a:lstStyle/>
                    <a:p>
                      <a:pPr algn="r" rtl="0" fontAlgn="t">
                        <a:spcBef>
                          <a:spcPts val="0"/>
                        </a:spcBef>
                        <a:spcAft>
                          <a:spcPts val="0"/>
                        </a:spcAft>
                      </a:pPr>
                      <a:r>
                        <a:rPr lang="en-US" sz="1600" b="1" i="0" u="none" strike="noStrike" dirty="0">
                          <a:solidFill>
                            <a:srgbClr val="4C3282"/>
                          </a:solidFill>
                          <a:effectLst/>
                          <a:latin typeface="Times New Roman" panose="02020603050405020304" pitchFamily="18" charset="0"/>
                        </a:rPr>
                        <a:t>Carla</a:t>
                      </a:r>
                      <a:endParaRPr lang="en-US" sz="2400" b="1" dirty="0">
                        <a:solidFill>
                          <a:srgbClr val="4C3282"/>
                        </a:solidFill>
                        <a:effectLst/>
                      </a:endParaRPr>
                    </a:p>
                  </a:txBody>
                  <a:tcPr marL="63500" marR="63500" marT="63500" marB="63500">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a:solidFill>
                            <a:srgbClr val="000000"/>
                          </a:solidFill>
                          <a:effectLst/>
                          <a:latin typeface="Times New Roman" panose="02020603050405020304" pitchFamily="18" charset="0"/>
                        </a:rPr>
                        <a:t>Martinez</a:t>
                      </a:r>
                      <a:endParaRPr lang="en-US" sz="2400">
                        <a:effectLs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Times New Roman" panose="02020603050405020304" pitchFamily="18" charset="0"/>
                        </a:rPr>
                        <a:t>Jones</a:t>
                      </a:r>
                      <a:endParaRPr lang="en-US" sz="2400" dirty="0">
                        <a:effectLs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Times New Roman" panose="02020603050405020304" pitchFamily="18" charset="0"/>
                        </a:rPr>
                        <a:t>Brown</a:t>
                      </a:r>
                      <a:endParaRPr lang="en-US" sz="2400" dirty="0">
                        <a:effectLs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a:solidFill>
                            <a:srgbClr val="000000"/>
                          </a:solidFill>
                          <a:effectLst/>
                          <a:latin typeface="Times New Roman" panose="02020603050405020304" pitchFamily="18" charset="0"/>
                        </a:rPr>
                        <a:t>Smith</a:t>
                      </a:r>
                      <a:endParaRPr lang="en-US" sz="2400">
                        <a:effectLs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7236903"/>
                  </a:ext>
                </a:extLst>
              </a:tr>
              <a:tr h="317500">
                <a:tc>
                  <a:txBody>
                    <a:bodyPr/>
                    <a:lstStyle/>
                    <a:p>
                      <a:pPr algn="r" rtl="0" fontAlgn="t">
                        <a:spcBef>
                          <a:spcPts val="0"/>
                        </a:spcBef>
                        <a:spcAft>
                          <a:spcPts val="0"/>
                        </a:spcAft>
                      </a:pPr>
                      <a:r>
                        <a:rPr lang="en-US" sz="1600" b="1" i="0" u="none" strike="noStrike" dirty="0">
                          <a:solidFill>
                            <a:srgbClr val="4C3282"/>
                          </a:solidFill>
                          <a:effectLst/>
                          <a:latin typeface="Times New Roman" panose="02020603050405020304" pitchFamily="18" charset="0"/>
                        </a:rPr>
                        <a:t>Dan</a:t>
                      </a:r>
                      <a:endParaRPr lang="en-US" sz="2400" b="1" dirty="0">
                        <a:solidFill>
                          <a:srgbClr val="4C3282"/>
                        </a:solidFill>
                        <a:effectLst/>
                      </a:endParaRPr>
                    </a:p>
                  </a:txBody>
                  <a:tcPr marL="63500" marR="63500" marT="63500" marB="63500">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a:solidFill>
                            <a:srgbClr val="000000"/>
                          </a:solidFill>
                          <a:effectLst/>
                          <a:latin typeface="Times New Roman" panose="02020603050405020304" pitchFamily="18" charset="0"/>
                        </a:rPr>
                        <a:t>Lee</a:t>
                      </a:r>
                      <a:endParaRPr lang="en-US" sz="2400">
                        <a:effectLs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a:solidFill>
                            <a:srgbClr val="000000"/>
                          </a:solidFill>
                          <a:effectLst/>
                          <a:latin typeface="Times New Roman" panose="02020603050405020304" pitchFamily="18" charset="0"/>
                        </a:rPr>
                        <a:t>Lee</a:t>
                      </a:r>
                      <a:endParaRPr lang="en-US" sz="2400">
                        <a:effectLs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Times New Roman" panose="02020603050405020304" pitchFamily="18" charset="0"/>
                        </a:rPr>
                        <a:t>Brown</a:t>
                      </a:r>
                      <a:endParaRPr lang="en-US" sz="2400" dirty="0">
                        <a:effectLs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Times New Roman" panose="02020603050405020304" pitchFamily="18" charset="0"/>
                        </a:rPr>
                        <a:t>Patel</a:t>
                      </a:r>
                      <a:endParaRPr lang="en-US" sz="2400" dirty="0">
                        <a:effectLs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6518369"/>
                  </a:ext>
                </a:extLst>
              </a:tr>
              <a:tr h="0">
                <a:tc>
                  <a:txBody>
                    <a:bodyPr/>
                    <a:lstStyle/>
                    <a:p>
                      <a:pPr algn="r" rtl="0" fontAlgn="t">
                        <a:spcBef>
                          <a:spcPts val="0"/>
                        </a:spcBef>
                        <a:spcAft>
                          <a:spcPts val="0"/>
                        </a:spcAft>
                      </a:pPr>
                      <a:r>
                        <a:rPr lang="en-US" sz="1600" b="1" i="0" u="none" strike="noStrike" dirty="0">
                          <a:solidFill>
                            <a:srgbClr val="4C3282"/>
                          </a:solidFill>
                          <a:effectLst/>
                          <a:latin typeface="Times New Roman" panose="02020603050405020304" pitchFamily="18" charset="0"/>
                        </a:rPr>
                        <a:t>Crush</a:t>
                      </a:r>
                      <a:endParaRPr lang="en-US" sz="2400" b="1" dirty="0">
                        <a:solidFill>
                          <a:srgbClr val="4C3282"/>
                        </a:solidFill>
                        <a:effectLst/>
                      </a:endParaRPr>
                    </a:p>
                  </a:txBody>
                  <a:tcPr marL="63500" marR="63500" marT="63500" marB="63500">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a:solidFill>
                            <a:srgbClr val="000000"/>
                          </a:solidFill>
                          <a:effectLst/>
                          <a:latin typeface="Times New Roman" panose="02020603050405020304" pitchFamily="18" charset="0"/>
                        </a:rPr>
                        <a:t>Martinez</a:t>
                      </a:r>
                      <a:endParaRPr lang="en-US" sz="2400">
                        <a:effectLs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a:solidFill>
                            <a:srgbClr val="000000"/>
                          </a:solidFill>
                          <a:effectLst/>
                          <a:latin typeface="Times New Roman" panose="02020603050405020304" pitchFamily="18" charset="0"/>
                        </a:rPr>
                        <a:t>Brown</a:t>
                      </a:r>
                      <a:endParaRPr lang="en-US" sz="2400">
                        <a:effectLs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Times New Roman" panose="02020603050405020304" pitchFamily="18" charset="0"/>
                        </a:rPr>
                        <a:t>Smith</a:t>
                      </a:r>
                      <a:endParaRPr lang="en-US" sz="2400" dirty="0">
                        <a:effectLs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Times New Roman" panose="02020603050405020304" pitchFamily="18" charset="0"/>
                        </a:rPr>
                        <a:t>Patel</a:t>
                      </a:r>
                      <a:endParaRPr lang="en-US" sz="2400" dirty="0">
                        <a:effectLs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6513165"/>
                  </a:ext>
                </a:extLst>
              </a:tr>
            </a:tbl>
          </a:graphicData>
        </a:graphic>
      </p:graphicFrame>
      <p:sp>
        <p:nvSpPr>
          <p:cNvPr id="11" name="Rectangle 1">
            <a:extLst>
              <a:ext uri="{FF2B5EF4-FFF2-40B4-BE49-F238E27FC236}">
                <a16:creationId xmlns:a16="http://schemas.microsoft.com/office/drawing/2014/main" id="{11C94FF8-BB5F-7244-A6CD-07979FEF7CE8}"/>
              </a:ext>
            </a:extLst>
          </p:cNvPr>
          <p:cNvSpPr>
            <a:spLocks noChangeArrowheads="1"/>
          </p:cNvSpPr>
          <p:nvPr/>
        </p:nvSpPr>
        <p:spPr bwMode="auto">
          <a:xfrm>
            <a:off x="3354388" y="27781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41026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82A65-5F7E-E948-B21B-4BA63C9C574D}"/>
              </a:ext>
            </a:extLst>
          </p:cNvPr>
          <p:cNvSpPr>
            <a:spLocks noGrp="1"/>
          </p:cNvSpPr>
          <p:nvPr>
            <p:ph type="title"/>
          </p:nvPr>
        </p:nvSpPr>
        <p:spPr/>
        <p:txBody>
          <a:bodyPr/>
          <a:lstStyle/>
          <a:p>
            <a:r>
              <a:rPr lang="en-US" dirty="0"/>
              <a:t>Break Outs!</a:t>
            </a:r>
          </a:p>
        </p:txBody>
      </p:sp>
      <p:sp>
        <p:nvSpPr>
          <p:cNvPr id="3" name="Content Placeholder 2">
            <a:extLst>
              <a:ext uri="{FF2B5EF4-FFF2-40B4-BE49-F238E27FC236}">
                <a16:creationId xmlns:a16="http://schemas.microsoft.com/office/drawing/2014/main" id="{58D929CF-296B-6E4C-9B7F-EEB0573BAA56}"/>
              </a:ext>
            </a:extLst>
          </p:cNvPr>
          <p:cNvSpPr>
            <a:spLocks noGrp="1"/>
          </p:cNvSpPr>
          <p:nvPr>
            <p:ph idx="1"/>
          </p:nvPr>
        </p:nvSpPr>
        <p:spPr/>
        <p:txBody>
          <a:bodyPr>
            <a:normAutofit/>
          </a:bodyPr>
          <a:lstStyle/>
          <a:p>
            <a:r>
              <a:rPr lang="en-US" sz="2800" dirty="0"/>
              <a:t>Instructions </a:t>
            </a:r>
          </a:p>
          <a:p>
            <a:pPr lvl="1"/>
            <a:r>
              <a:rPr lang="en-US" sz="2400" dirty="0"/>
              <a:t>Instructor will trigger breakout rooms</a:t>
            </a:r>
          </a:p>
          <a:p>
            <a:pPr lvl="2"/>
            <a:r>
              <a:rPr lang="en-US" sz="1800" dirty="0"/>
              <a:t>Detailed </a:t>
            </a:r>
            <a:r>
              <a:rPr lang="en-US" sz="1800" dirty="0">
                <a:solidFill>
                  <a:srgbClr val="4C3282"/>
                </a:solidFill>
                <a:hlinkClick r:id="rId2">
                  <a:extLst>
                    <a:ext uri="{A12FA001-AC4F-418D-AE19-62706E023703}">
                      <ahyp:hlinkClr xmlns:ahyp="http://schemas.microsoft.com/office/drawing/2018/hyperlinkcolor" val="tx"/>
                    </a:ext>
                  </a:extLst>
                </a:hlinkClick>
              </a:rPr>
              <a:t>instructions</a:t>
            </a:r>
            <a:r>
              <a:rPr lang="en-US" sz="1800" dirty="0">
                <a:solidFill>
                  <a:srgbClr val="4C3282"/>
                </a:solidFill>
              </a:rPr>
              <a:t> </a:t>
            </a:r>
            <a:r>
              <a:rPr lang="en-US" sz="1800" dirty="0"/>
              <a:t>on how breakouts work</a:t>
            </a:r>
          </a:p>
          <a:p>
            <a:pPr lvl="1" fontAlgn="base"/>
            <a:r>
              <a:rPr lang="en-US" sz="2400" dirty="0"/>
              <a:t>Accept the invite that pops up</a:t>
            </a:r>
          </a:p>
          <a:p>
            <a:pPr lvl="1" fontAlgn="base"/>
            <a:r>
              <a:rPr lang="en-US" sz="2400" dirty="0"/>
              <a:t>Turn on your mic and camera (if possible) </a:t>
            </a:r>
            <a:r>
              <a:rPr lang="en-US" sz="2400" dirty="0">
                <a:sym typeface="Wingdings" pitchFamily="2" charset="2"/>
              </a:rPr>
              <a:t></a:t>
            </a:r>
            <a:endParaRPr lang="en-US" sz="2400" dirty="0"/>
          </a:p>
          <a:p>
            <a:pPr lvl="1" fontAlgn="base"/>
            <a:r>
              <a:rPr lang="en-US" sz="2400" dirty="0"/>
              <a:t>Work with your partners to answer the questions on Part I of the </a:t>
            </a:r>
            <a:r>
              <a:rPr lang="en-US" sz="2400" dirty="0">
                <a:solidFill>
                  <a:srgbClr val="4C3282"/>
                </a:solidFill>
                <a:hlinkClick r:id="rId3">
                  <a:extLst>
                    <a:ext uri="{A12FA001-AC4F-418D-AE19-62706E023703}">
                      <ahyp:hlinkClr xmlns:ahyp="http://schemas.microsoft.com/office/drawing/2018/hyperlinkcolor" val="tx"/>
                    </a:ext>
                  </a:extLst>
                </a:hlinkClick>
              </a:rPr>
              <a:t>worksheet</a:t>
            </a:r>
            <a:endParaRPr lang="en-US" dirty="0">
              <a:solidFill>
                <a:srgbClr val="4C3282"/>
              </a:solidFill>
            </a:endParaRPr>
          </a:p>
          <a:p>
            <a:pPr lvl="2"/>
            <a:r>
              <a:rPr lang="en-US" sz="1800" dirty="0"/>
              <a:t>how would you represent this scenario as a graph?</a:t>
            </a:r>
          </a:p>
          <a:p>
            <a:pPr lvl="2"/>
            <a:r>
              <a:rPr lang="en-US" sz="1800" dirty="0"/>
              <a:t>how would you implement this graph?</a:t>
            </a:r>
          </a:p>
          <a:p>
            <a:pPr lvl="2"/>
            <a:r>
              <a:rPr lang="en-US" sz="1800" dirty="0"/>
              <a:t>what graph algorithm would you use to find a route to your crush?</a:t>
            </a:r>
          </a:p>
          <a:p>
            <a:pPr lvl="2" fontAlgn="base"/>
            <a:r>
              <a:rPr lang="en-US" sz="1800" dirty="0"/>
              <a:t>TAs will be coming in and out. Fill out this form to request a TA’s assistance:</a:t>
            </a:r>
            <a:r>
              <a:rPr lang="en-US" sz="1800" u="sng" dirty="0">
                <a:hlinkClick r:id="rId4"/>
              </a:rPr>
              <a:t> https://forms.gle/b9NiC1s11FKBcpm89</a:t>
            </a:r>
            <a:endParaRPr lang="en-US" sz="1800" dirty="0"/>
          </a:p>
          <a:p>
            <a:pPr lvl="1" fontAlgn="base"/>
            <a:r>
              <a:rPr lang="en-US" sz="2400" dirty="0"/>
              <a:t>Fill out the poll everywhere activity with your solution and upvote others</a:t>
            </a:r>
          </a:p>
          <a:p>
            <a:pPr lvl="1" fontAlgn="base"/>
            <a:r>
              <a:rPr lang="en-US" sz="2400" dirty="0"/>
              <a:t>Instructor will end the breakouts in ~5 minutes.  </a:t>
            </a:r>
          </a:p>
        </p:txBody>
      </p:sp>
      <p:sp>
        <p:nvSpPr>
          <p:cNvPr id="4" name="Slide Number Placeholder 3">
            <a:extLst>
              <a:ext uri="{FF2B5EF4-FFF2-40B4-BE49-F238E27FC236}">
                <a16:creationId xmlns:a16="http://schemas.microsoft.com/office/drawing/2014/main" id="{44B4157D-E487-2548-8BEE-7ABB15113040}"/>
              </a:ext>
            </a:extLst>
          </p:cNvPr>
          <p:cNvSpPr>
            <a:spLocks noGrp="1"/>
          </p:cNvSpPr>
          <p:nvPr>
            <p:ph type="sldNum" sz="quarter" idx="12"/>
          </p:nvPr>
        </p:nvSpPr>
        <p:spPr/>
        <p:txBody>
          <a:bodyPr/>
          <a:lstStyle/>
          <a:p>
            <a:fld id="{659665DE-58FC-41F4-AC58-2C90A5E00527}" type="slidenum">
              <a:rPr lang="en-US" smtClean="0"/>
              <a:t>25</a:t>
            </a:fld>
            <a:endParaRPr lang="en-US"/>
          </a:p>
        </p:txBody>
      </p:sp>
      <p:sp>
        <p:nvSpPr>
          <p:cNvPr id="5" name="Footer Placeholder 4">
            <a:extLst>
              <a:ext uri="{FF2B5EF4-FFF2-40B4-BE49-F238E27FC236}">
                <a16:creationId xmlns:a16="http://schemas.microsoft.com/office/drawing/2014/main" id="{737E9D72-EBD5-5241-8EC9-CFD85DC51095}"/>
              </a:ext>
            </a:extLst>
          </p:cNvPr>
          <p:cNvSpPr>
            <a:spLocks noGrp="1"/>
          </p:cNvSpPr>
          <p:nvPr>
            <p:ph type="ftr" sz="quarter" idx="11"/>
          </p:nvPr>
        </p:nvSpPr>
        <p:spPr/>
        <p:txBody>
          <a:bodyPr/>
          <a:lstStyle/>
          <a:p>
            <a:r>
              <a:rPr lang="en-US"/>
              <a:t>CSE 373 20 SP – champion &amp; Chun</a:t>
            </a:r>
            <a:endParaRPr lang="en-US" dirty="0"/>
          </a:p>
        </p:txBody>
      </p:sp>
    </p:spTree>
    <p:extLst>
      <p:ext uri="{BB962C8B-B14F-4D97-AF65-F5344CB8AC3E}">
        <p14:creationId xmlns:p14="http://schemas.microsoft.com/office/powerpoint/2010/main" val="109510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9BCAC-8B03-844F-A13E-A912D579A57B}"/>
              </a:ext>
            </a:extLst>
          </p:cNvPr>
          <p:cNvSpPr>
            <a:spLocks noGrp="1"/>
          </p:cNvSpPr>
          <p:nvPr>
            <p:ph type="title"/>
          </p:nvPr>
        </p:nvSpPr>
        <p:spPr/>
        <p:txBody>
          <a:bodyPr/>
          <a:lstStyle/>
          <a:p>
            <a:r>
              <a:rPr lang="en-US" dirty="0"/>
              <a:t>Possible Design</a:t>
            </a:r>
          </a:p>
        </p:txBody>
      </p:sp>
      <p:sp>
        <p:nvSpPr>
          <p:cNvPr id="3" name="Content Placeholder 2">
            <a:extLst>
              <a:ext uri="{FF2B5EF4-FFF2-40B4-BE49-F238E27FC236}">
                <a16:creationId xmlns:a16="http://schemas.microsoft.com/office/drawing/2014/main" id="{3AFA13FC-AB10-AA41-88AA-EA9F32EE97C0}"/>
              </a:ext>
            </a:extLst>
          </p:cNvPr>
          <p:cNvSpPr>
            <a:spLocks noGrp="1"/>
          </p:cNvSpPr>
          <p:nvPr>
            <p:ph idx="1"/>
          </p:nvPr>
        </p:nvSpPr>
        <p:spPr>
          <a:xfrm>
            <a:off x="510079" y="1478648"/>
            <a:ext cx="5789939" cy="2361239"/>
          </a:xfrm>
        </p:spPr>
        <p:txBody>
          <a:bodyPr>
            <a:normAutofit fontScale="92500" lnSpcReduction="20000"/>
          </a:bodyPr>
          <a:lstStyle/>
          <a:p>
            <a:r>
              <a:rPr lang="en-US" b="1" dirty="0">
                <a:solidFill>
                  <a:srgbClr val="4C3282"/>
                </a:solidFill>
              </a:rPr>
              <a:t>Vertices</a:t>
            </a:r>
          </a:p>
          <a:p>
            <a:pPr lvl="1"/>
            <a:r>
              <a:rPr lang="en-US" dirty="0"/>
              <a:t>Students</a:t>
            </a:r>
          </a:p>
          <a:p>
            <a:pPr lvl="1"/>
            <a:r>
              <a:rPr lang="en-US" dirty="0"/>
              <a:t>Fields: Name, have note</a:t>
            </a:r>
          </a:p>
          <a:p>
            <a:r>
              <a:rPr lang="en-US" b="1" dirty="0">
                <a:solidFill>
                  <a:srgbClr val="4C3282"/>
                </a:solidFill>
              </a:rPr>
              <a:t>Edges </a:t>
            </a:r>
          </a:p>
          <a:p>
            <a:pPr lvl="1"/>
            <a:r>
              <a:rPr lang="en-US" dirty="0"/>
              <a:t>Classes shared by students</a:t>
            </a:r>
          </a:p>
          <a:p>
            <a:pPr lvl="1"/>
            <a:r>
              <a:rPr lang="en-US" dirty="0"/>
              <a:t>Not directed</a:t>
            </a:r>
          </a:p>
          <a:p>
            <a:pPr lvl="1"/>
            <a:r>
              <a:rPr lang="en-US" dirty="0"/>
              <a:t>Could be left without weights</a:t>
            </a:r>
          </a:p>
          <a:p>
            <a:pPr lvl="1"/>
            <a:r>
              <a:rPr lang="en-US" dirty="0"/>
              <a:t>Fields: vertex 1, vertex 2, teacher, period</a:t>
            </a:r>
          </a:p>
          <a:p>
            <a:endParaRPr lang="en-US" dirty="0"/>
          </a:p>
        </p:txBody>
      </p:sp>
      <p:sp>
        <p:nvSpPr>
          <p:cNvPr id="4" name="Slide Number Placeholder 3">
            <a:extLst>
              <a:ext uri="{FF2B5EF4-FFF2-40B4-BE49-F238E27FC236}">
                <a16:creationId xmlns:a16="http://schemas.microsoft.com/office/drawing/2014/main" id="{63229570-A04E-CD41-B65F-64AD42DEB024}"/>
              </a:ext>
            </a:extLst>
          </p:cNvPr>
          <p:cNvSpPr>
            <a:spLocks noGrp="1"/>
          </p:cNvSpPr>
          <p:nvPr>
            <p:ph type="sldNum" sz="quarter" idx="12"/>
          </p:nvPr>
        </p:nvSpPr>
        <p:spPr/>
        <p:txBody>
          <a:bodyPr/>
          <a:lstStyle/>
          <a:p>
            <a:fld id="{659665DE-58FC-41F4-AC58-2C90A5E00527}" type="slidenum">
              <a:rPr lang="en-US" smtClean="0"/>
              <a:t>26</a:t>
            </a:fld>
            <a:endParaRPr lang="en-US"/>
          </a:p>
        </p:txBody>
      </p:sp>
      <p:sp>
        <p:nvSpPr>
          <p:cNvPr id="5" name="Footer Placeholder 4">
            <a:extLst>
              <a:ext uri="{FF2B5EF4-FFF2-40B4-BE49-F238E27FC236}">
                <a16:creationId xmlns:a16="http://schemas.microsoft.com/office/drawing/2014/main" id="{F9AD055A-9B0A-6B4A-8A49-0A9556FF5DB7}"/>
              </a:ext>
            </a:extLst>
          </p:cNvPr>
          <p:cNvSpPr>
            <a:spLocks noGrp="1"/>
          </p:cNvSpPr>
          <p:nvPr>
            <p:ph type="ftr" sz="quarter" idx="11"/>
          </p:nvPr>
        </p:nvSpPr>
        <p:spPr/>
        <p:txBody>
          <a:bodyPr/>
          <a:lstStyle/>
          <a:p>
            <a:r>
              <a:rPr lang="en-US" dirty="0"/>
              <a:t>CSE 373 20 SP – champion &amp; Chun</a:t>
            </a:r>
          </a:p>
        </p:txBody>
      </p:sp>
      <p:grpSp>
        <p:nvGrpSpPr>
          <p:cNvPr id="66" name="Group 65">
            <a:extLst>
              <a:ext uri="{FF2B5EF4-FFF2-40B4-BE49-F238E27FC236}">
                <a16:creationId xmlns:a16="http://schemas.microsoft.com/office/drawing/2014/main" id="{9563B329-C684-3740-A1EC-24D66538D1D4}"/>
              </a:ext>
            </a:extLst>
          </p:cNvPr>
          <p:cNvGrpSpPr/>
          <p:nvPr/>
        </p:nvGrpSpPr>
        <p:grpSpPr>
          <a:xfrm>
            <a:off x="457852" y="3678587"/>
            <a:ext cx="5981035" cy="3140135"/>
            <a:chOff x="1394748" y="3100107"/>
            <a:chExt cx="5981035" cy="3140135"/>
          </a:xfrm>
        </p:grpSpPr>
        <p:grpSp>
          <p:nvGrpSpPr>
            <p:cNvPr id="7" name="Group 6">
              <a:extLst>
                <a:ext uri="{FF2B5EF4-FFF2-40B4-BE49-F238E27FC236}">
                  <a16:creationId xmlns:a16="http://schemas.microsoft.com/office/drawing/2014/main" id="{BC7967A6-92E5-5C43-BF52-0A83135009B7}"/>
                </a:ext>
              </a:extLst>
            </p:cNvPr>
            <p:cNvGrpSpPr/>
            <p:nvPr/>
          </p:nvGrpSpPr>
          <p:grpSpPr>
            <a:xfrm>
              <a:off x="1394748" y="3641314"/>
              <a:ext cx="690113" cy="690113"/>
              <a:chOff x="9831042" y="3675297"/>
              <a:chExt cx="690113" cy="690113"/>
            </a:xfrm>
          </p:grpSpPr>
          <p:sp>
            <p:nvSpPr>
              <p:cNvPr id="22" name="Oval 21">
                <a:extLst>
                  <a:ext uri="{FF2B5EF4-FFF2-40B4-BE49-F238E27FC236}">
                    <a16:creationId xmlns:a16="http://schemas.microsoft.com/office/drawing/2014/main" id="{4EA10F37-7DAC-6A44-801A-88EB7FE802C5}"/>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ABEF067-441D-0647-9EFA-B1A3A229B058}"/>
                  </a:ext>
                </a:extLst>
              </p:cNvPr>
              <p:cNvSpPr txBox="1"/>
              <p:nvPr/>
            </p:nvSpPr>
            <p:spPr>
              <a:xfrm>
                <a:off x="9921477" y="3822896"/>
                <a:ext cx="523285"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You</a:t>
                </a:r>
              </a:p>
            </p:txBody>
          </p:sp>
        </p:grpSp>
        <p:grpSp>
          <p:nvGrpSpPr>
            <p:cNvPr id="8" name="Group 7">
              <a:extLst>
                <a:ext uri="{FF2B5EF4-FFF2-40B4-BE49-F238E27FC236}">
                  <a16:creationId xmlns:a16="http://schemas.microsoft.com/office/drawing/2014/main" id="{3E8B6016-9B9F-1A4B-9B0E-CD09536EEED0}"/>
                </a:ext>
              </a:extLst>
            </p:cNvPr>
            <p:cNvGrpSpPr/>
            <p:nvPr/>
          </p:nvGrpSpPr>
          <p:grpSpPr>
            <a:xfrm>
              <a:off x="3360349" y="3100107"/>
              <a:ext cx="704039" cy="690113"/>
              <a:chOff x="9831042" y="3675297"/>
              <a:chExt cx="704039" cy="690113"/>
            </a:xfrm>
          </p:grpSpPr>
          <p:sp>
            <p:nvSpPr>
              <p:cNvPr id="20" name="Oval 19">
                <a:extLst>
                  <a:ext uri="{FF2B5EF4-FFF2-40B4-BE49-F238E27FC236}">
                    <a16:creationId xmlns:a16="http://schemas.microsoft.com/office/drawing/2014/main" id="{BCA64ED7-F974-8E49-8476-976757E057A8}"/>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E4C4AD1-DA99-0C47-8F84-317D799275BD}"/>
                  </a:ext>
                </a:extLst>
              </p:cNvPr>
              <p:cNvSpPr txBox="1"/>
              <p:nvPr/>
            </p:nvSpPr>
            <p:spPr>
              <a:xfrm>
                <a:off x="9831042" y="3807642"/>
                <a:ext cx="704039"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Anika</a:t>
                </a:r>
              </a:p>
            </p:txBody>
          </p:sp>
        </p:grpSp>
        <p:grpSp>
          <p:nvGrpSpPr>
            <p:cNvPr id="9" name="Group 8">
              <a:extLst>
                <a:ext uri="{FF2B5EF4-FFF2-40B4-BE49-F238E27FC236}">
                  <a16:creationId xmlns:a16="http://schemas.microsoft.com/office/drawing/2014/main" id="{6DF2D9C5-164C-B449-8E38-28B91B68259C}"/>
                </a:ext>
              </a:extLst>
            </p:cNvPr>
            <p:cNvGrpSpPr/>
            <p:nvPr/>
          </p:nvGrpSpPr>
          <p:grpSpPr>
            <a:xfrm>
              <a:off x="5180961" y="3740439"/>
              <a:ext cx="700186" cy="690113"/>
              <a:chOff x="10360557" y="3317449"/>
              <a:chExt cx="700186" cy="690113"/>
            </a:xfrm>
          </p:grpSpPr>
          <p:sp>
            <p:nvSpPr>
              <p:cNvPr id="18" name="Oval 17">
                <a:extLst>
                  <a:ext uri="{FF2B5EF4-FFF2-40B4-BE49-F238E27FC236}">
                    <a16:creationId xmlns:a16="http://schemas.microsoft.com/office/drawing/2014/main" id="{6F92A095-74F7-FF48-8150-F0C1F75DC3D6}"/>
                  </a:ext>
                </a:extLst>
              </p:cNvPr>
              <p:cNvSpPr/>
              <p:nvPr/>
            </p:nvSpPr>
            <p:spPr>
              <a:xfrm>
                <a:off x="10370630" y="3317449"/>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D7153CF-348F-DB41-B4B2-19F0F6B5F38B}"/>
                  </a:ext>
                </a:extLst>
              </p:cNvPr>
              <p:cNvSpPr txBox="1"/>
              <p:nvPr/>
            </p:nvSpPr>
            <p:spPr>
              <a:xfrm>
                <a:off x="10360557" y="3489324"/>
                <a:ext cx="662361"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Carla</a:t>
                </a:r>
              </a:p>
            </p:txBody>
          </p:sp>
        </p:grpSp>
        <p:grpSp>
          <p:nvGrpSpPr>
            <p:cNvPr id="11" name="Group 10">
              <a:extLst>
                <a:ext uri="{FF2B5EF4-FFF2-40B4-BE49-F238E27FC236}">
                  <a16:creationId xmlns:a16="http://schemas.microsoft.com/office/drawing/2014/main" id="{08313FEB-627B-BF4C-B7C3-F2754024DADF}"/>
                </a:ext>
              </a:extLst>
            </p:cNvPr>
            <p:cNvGrpSpPr/>
            <p:nvPr/>
          </p:nvGrpSpPr>
          <p:grpSpPr>
            <a:xfrm>
              <a:off x="2695034" y="4961081"/>
              <a:ext cx="690113" cy="690113"/>
              <a:chOff x="9831042" y="3675297"/>
              <a:chExt cx="690113" cy="690113"/>
            </a:xfrm>
          </p:grpSpPr>
          <p:sp>
            <p:nvSpPr>
              <p:cNvPr id="16" name="Oval 15">
                <a:extLst>
                  <a:ext uri="{FF2B5EF4-FFF2-40B4-BE49-F238E27FC236}">
                    <a16:creationId xmlns:a16="http://schemas.microsoft.com/office/drawing/2014/main" id="{12CCB009-4ED5-4D49-831B-3682D7460644}"/>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1414B40-F3C0-0C4E-BE77-6153B9C99630}"/>
                  </a:ext>
                </a:extLst>
              </p:cNvPr>
              <p:cNvSpPr txBox="1"/>
              <p:nvPr/>
            </p:nvSpPr>
            <p:spPr>
              <a:xfrm>
                <a:off x="9905031" y="3835687"/>
                <a:ext cx="54213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Bao</a:t>
                </a:r>
              </a:p>
            </p:txBody>
          </p:sp>
        </p:grpSp>
        <p:sp>
          <p:nvSpPr>
            <p:cNvPr id="27" name="Oval 26">
              <a:extLst>
                <a:ext uri="{FF2B5EF4-FFF2-40B4-BE49-F238E27FC236}">
                  <a16:creationId xmlns:a16="http://schemas.microsoft.com/office/drawing/2014/main" id="{20B2685E-AAA5-C244-9BEA-790F3BAD5FF4}"/>
                </a:ext>
              </a:extLst>
            </p:cNvPr>
            <p:cNvSpPr/>
            <p:nvPr/>
          </p:nvSpPr>
          <p:spPr>
            <a:xfrm>
              <a:off x="4497685" y="5550129"/>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BCDAF332-98B4-8744-9F02-AF9726D7976C}"/>
                </a:ext>
              </a:extLst>
            </p:cNvPr>
            <p:cNvSpPr txBox="1"/>
            <p:nvPr/>
          </p:nvSpPr>
          <p:spPr>
            <a:xfrm>
              <a:off x="4566864" y="5710519"/>
              <a:ext cx="559769"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Dan</a:t>
              </a:r>
            </a:p>
          </p:txBody>
        </p:sp>
        <p:grpSp>
          <p:nvGrpSpPr>
            <p:cNvPr id="52" name="Group 51">
              <a:extLst>
                <a:ext uri="{FF2B5EF4-FFF2-40B4-BE49-F238E27FC236}">
                  <a16:creationId xmlns:a16="http://schemas.microsoft.com/office/drawing/2014/main" id="{64E4D4D3-0FB1-3641-B45F-5F965EB13FB3}"/>
                </a:ext>
              </a:extLst>
            </p:cNvPr>
            <p:cNvGrpSpPr/>
            <p:nvPr/>
          </p:nvGrpSpPr>
          <p:grpSpPr>
            <a:xfrm>
              <a:off x="6654111" y="5279194"/>
              <a:ext cx="721672" cy="690113"/>
              <a:chOff x="6873201" y="4776414"/>
              <a:chExt cx="721672" cy="690113"/>
            </a:xfrm>
          </p:grpSpPr>
          <p:sp>
            <p:nvSpPr>
              <p:cNvPr id="29" name="Oval 28">
                <a:extLst>
                  <a:ext uri="{FF2B5EF4-FFF2-40B4-BE49-F238E27FC236}">
                    <a16:creationId xmlns:a16="http://schemas.microsoft.com/office/drawing/2014/main" id="{9C45D88E-C71E-2E4D-A303-BF0E6B542CC8}"/>
                  </a:ext>
                </a:extLst>
              </p:cNvPr>
              <p:cNvSpPr/>
              <p:nvPr/>
            </p:nvSpPr>
            <p:spPr>
              <a:xfrm>
                <a:off x="6883274" y="4776414"/>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9603561-49E5-9B47-A7DF-95A95DBA0F7A}"/>
                  </a:ext>
                </a:extLst>
              </p:cNvPr>
              <p:cNvSpPr txBox="1"/>
              <p:nvPr/>
            </p:nvSpPr>
            <p:spPr>
              <a:xfrm>
                <a:off x="6873201" y="4948289"/>
                <a:ext cx="721672"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Crush</a:t>
                </a:r>
              </a:p>
            </p:txBody>
          </p:sp>
        </p:grpSp>
        <p:cxnSp>
          <p:nvCxnSpPr>
            <p:cNvPr id="32" name="Straight Connector 31">
              <a:extLst>
                <a:ext uri="{FF2B5EF4-FFF2-40B4-BE49-F238E27FC236}">
                  <a16:creationId xmlns:a16="http://schemas.microsoft.com/office/drawing/2014/main" id="{C3872F2B-41E8-9F4F-B45D-8B21D1990FD7}"/>
                </a:ext>
              </a:extLst>
            </p:cNvPr>
            <p:cNvCxnSpPr>
              <a:stCxn id="22" idx="7"/>
              <a:endCxn id="21" idx="1"/>
            </p:cNvCxnSpPr>
            <p:nvPr/>
          </p:nvCxnSpPr>
          <p:spPr>
            <a:xfrm flipV="1">
              <a:off x="1983796" y="3417118"/>
              <a:ext cx="1376553" cy="32526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6F2EF8D-56DB-074B-852A-51D0FA9E12D2}"/>
                </a:ext>
              </a:extLst>
            </p:cNvPr>
            <p:cNvCxnSpPr>
              <a:cxnSpLocks/>
              <a:stCxn id="22" idx="4"/>
              <a:endCxn id="16" idx="1"/>
            </p:cNvCxnSpPr>
            <p:nvPr/>
          </p:nvCxnSpPr>
          <p:spPr>
            <a:xfrm>
              <a:off x="1739805" y="4331427"/>
              <a:ext cx="1056294" cy="7307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C022733-3258-344F-9046-D9B486F2FEE3}"/>
                </a:ext>
              </a:extLst>
            </p:cNvPr>
            <p:cNvCxnSpPr>
              <a:cxnSpLocks/>
              <a:stCxn id="16" idx="7"/>
              <a:endCxn id="20" idx="4"/>
            </p:cNvCxnSpPr>
            <p:nvPr/>
          </p:nvCxnSpPr>
          <p:spPr>
            <a:xfrm flipV="1">
              <a:off x="3284082" y="3790220"/>
              <a:ext cx="421324" cy="12719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1F069B1-27C6-4A45-882B-713C57B79705}"/>
                </a:ext>
              </a:extLst>
            </p:cNvPr>
            <p:cNvCxnSpPr>
              <a:cxnSpLocks/>
              <a:stCxn id="16" idx="6"/>
              <a:endCxn id="19" idx="1"/>
            </p:cNvCxnSpPr>
            <p:nvPr/>
          </p:nvCxnSpPr>
          <p:spPr>
            <a:xfrm flipV="1">
              <a:off x="3385147" y="4096980"/>
              <a:ext cx="1795814" cy="120915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090C24-B854-E743-BA5B-320788656308}"/>
                </a:ext>
              </a:extLst>
            </p:cNvPr>
            <p:cNvCxnSpPr>
              <a:cxnSpLocks/>
              <a:stCxn id="20" idx="5"/>
              <a:endCxn id="27" idx="1"/>
            </p:cNvCxnSpPr>
            <p:nvPr/>
          </p:nvCxnSpPr>
          <p:spPr>
            <a:xfrm>
              <a:off x="3949397" y="3689155"/>
              <a:ext cx="649353" cy="196203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6B36A63-8A96-3D40-B3F1-03356550FBC0}"/>
                </a:ext>
              </a:extLst>
            </p:cNvPr>
            <p:cNvCxnSpPr>
              <a:cxnSpLocks/>
              <a:stCxn id="27" idx="7"/>
              <a:endCxn id="18" idx="4"/>
            </p:cNvCxnSpPr>
            <p:nvPr/>
          </p:nvCxnSpPr>
          <p:spPr>
            <a:xfrm flipV="1">
              <a:off x="5086733" y="4430552"/>
              <a:ext cx="449358" cy="122064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60F6E7E-AAD8-1846-B050-21825E25F09D}"/>
                </a:ext>
              </a:extLst>
            </p:cNvPr>
            <p:cNvCxnSpPr>
              <a:cxnSpLocks/>
              <a:stCxn id="27" idx="6"/>
              <a:endCxn id="30" idx="1"/>
            </p:cNvCxnSpPr>
            <p:nvPr/>
          </p:nvCxnSpPr>
          <p:spPr>
            <a:xfrm flipV="1">
              <a:off x="5187798" y="5635735"/>
              <a:ext cx="1466313" cy="2594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A33C4D3-614B-C245-88B3-E9093EB4DE21}"/>
                </a:ext>
              </a:extLst>
            </p:cNvPr>
            <p:cNvCxnSpPr>
              <a:cxnSpLocks/>
              <a:stCxn id="29" idx="1"/>
              <a:endCxn id="18" idx="5"/>
            </p:cNvCxnSpPr>
            <p:nvPr/>
          </p:nvCxnSpPr>
          <p:spPr>
            <a:xfrm flipH="1" flipV="1">
              <a:off x="5780082" y="4329487"/>
              <a:ext cx="985167" cy="105077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E5086CC0-6CBB-604F-A4AA-05E96BC9C5BA}"/>
                </a:ext>
              </a:extLst>
            </p:cNvPr>
            <p:cNvSpPr txBox="1"/>
            <p:nvPr/>
          </p:nvSpPr>
          <p:spPr>
            <a:xfrm rot="20842163">
              <a:off x="2172624" y="3252899"/>
              <a:ext cx="954107"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Smith, 1</a:t>
              </a:r>
            </a:p>
          </p:txBody>
        </p:sp>
        <p:sp>
          <p:nvSpPr>
            <p:cNvPr id="58" name="TextBox 57">
              <a:extLst>
                <a:ext uri="{FF2B5EF4-FFF2-40B4-BE49-F238E27FC236}">
                  <a16:creationId xmlns:a16="http://schemas.microsoft.com/office/drawing/2014/main" id="{52A34A24-6AF0-844A-A9CC-CF16658F94B1}"/>
                </a:ext>
              </a:extLst>
            </p:cNvPr>
            <p:cNvSpPr txBox="1"/>
            <p:nvPr/>
          </p:nvSpPr>
          <p:spPr>
            <a:xfrm rot="2832924">
              <a:off x="5787419" y="4605129"/>
              <a:ext cx="125643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Martinez, 1</a:t>
              </a:r>
            </a:p>
          </p:txBody>
        </p:sp>
        <p:sp>
          <p:nvSpPr>
            <p:cNvPr id="59" name="TextBox 58">
              <a:extLst>
                <a:ext uri="{FF2B5EF4-FFF2-40B4-BE49-F238E27FC236}">
                  <a16:creationId xmlns:a16="http://schemas.microsoft.com/office/drawing/2014/main" id="{A2D60C76-96E3-964F-A87C-7C5018DF360E}"/>
                </a:ext>
              </a:extLst>
            </p:cNvPr>
            <p:cNvSpPr txBox="1"/>
            <p:nvPr/>
          </p:nvSpPr>
          <p:spPr>
            <a:xfrm rot="2099268">
              <a:off x="2050344" y="4485507"/>
              <a:ext cx="877228"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Patel, 2</a:t>
              </a:r>
            </a:p>
          </p:txBody>
        </p:sp>
        <p:sp>
          <p:nvSpPr>
            <p:cNvPr id="60" name="TextBox 59">
              <a:extLst>
                <a:ext uri="{FF2B5EF4-FFF2-40B4-BE49-F238E27FC236}">
                  <a16:creationId xmlns:a16="http://schemas.microsoft.com/office/drawing/2014/main" id="{CA69241E-BFB1-0549-A76D-4DD858353FA8}"/>
                </a:ext>
              </a:extLst>
            </p:cNvPr>
            <p:cNvSpPr txBox="1"/>
            <p:nvPr/>
          </p:nvSpPr>
          <p:spPr>
            <a:xfrm rot="4323910">
              <a:off x="3845386" y="3860668"/>
              <a:ext cx="740908"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Lee, 2</a:t>
              </a:r>
            </a:p>
          </p:txBody>
        </p:sp>
        <p:sp>
          <p:nvSpPr>
            <p:cNvPr id="61" name="TextBox 60">
              <a:extLst>
                <a:ext uri="{FF2B5EF4-FFF2-40B4-BE49-F238E27FC236}">
                  <a16:creationId xmlns:a16="http://schemas.microsoft.com/office/drawing/2014/main" id="{C87E7338-E712-C048-8AE7-5FD3ACDBBCD8}"/>
                </a:ext>
              </a:extLst>
            </p:cNvPr>
            <p:cNvSpPr txBox="1"/>
            <p:nvPr/>
          </p:nvSpPr>
          <p:spPr>
            <a:xfrm rot="17328648">
              <a:off x="2734229" y="4158696"/>
              <a:ext cx="125643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Martinez, 3</a:t>
              </a:r>
            </a:p>
          </p:txBody>
        </p:sp>
        <p:sp>
          <p:nvSpPr>
            <p:cNvPr id="62" name="TextBox 61">
              <a:extLst>
                <a:ext uri="{FF2B5EF4-FFF2-40B4-BE49-F238E27FC236}">
                  <a16:creationId xmlns:a16="http://schemas.microsoft.com/office/drawing/2014/main" id="{12FDF51D-1728-994B-9BDE-2B08E42F70A5}"/>
                </a:ext>
              </a:extLst>
            </p:cNvPr>
            <p:cNvSpPr txBox="1"/>
            <p:nvPr/>
          </p:nvSpPr>
          <p:spPr>
            <a:xfrm rot="17279646">
              <a:off x="4680891" y="4800246"/>
              <a:ext cx="102162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Brown, 3</a:t>
              </a:r>
            </a:p>
          </p:txBody>
        </p:sp>
        <p:sp>
          <p:nvSpPr>
            <p:cNvPr id="64" name="TextBox 63">
              <a:extLst>
                <a:ext uri="{FF2B5EF4-FFF2-40B4-BE49-F238E27FC236}">
                  <a16:creationId xmlns:a16="http://schemas.microsoft.com/office/drawing/2014/main" id="{B44C92DD-28C7-6D44-9AED-9252AAF599E7}"/>
                </a:ext>
              </a:extLst>
            </p:cNvPr>
            <p:cNvSpPr txBox="1"/>
            <p:nvPr/>
          </p:nvSpPr>
          <p:spPr>
            <a:xfrm rot="19330986">
              <a:off x="3251679" y="4737354"/>
              <a:ext cx="954107"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Smith, 4</a:t>
              </a:r>
            </a:p>
          </p:txBody>
        </p:sp>
        <p:sp>
          <p:nvSpPr>
            <p:cNvPr id="65" name="TextBox 64">
              <a:extLst>
                <a:ext uri="{FF2B5EF4-FFF2-40B4-BE49-F238E27FC236}">
                  <a16:creationId xmlns:a16="http://schemas.microsoft.com/office/drawing/2014/main" id="{49C924DA-5A8B-CE4C-A435-94C0EB1DBDAE}"/>
                </a:ext>
              </a:extLst>
            </p:cNvPr>
            <p:cNvSpPr txBox="1"/>
            <p:nvPr/>
          </p:nvSpPr>
          <p:spPr>
            <a:xfrm rot="21136541">
              <a:off x="5392002" y="5466526"/>
              <a:ext cx="877228"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Patel, 4</a:t>
              </a:r>
            </a:p>
          </p:txBody>
        </p:sp>
      </p:grpSp>
      <p:graphicFrame>
        <p:nvGraphicFramePr>
          <p:cNvPr id="68" name="Table 67">
            <a:extLst>
              <a:ext uri="{FF2B5EF4-FFF2-40B4-BE49-F238E27FC236}">
                <a16:creationId xmlns:a16="http://schemas.microsoft.com/office/drawing/2014/main" id="{7A6BC647-2818-1F47-8A89-821E405FD02D}"/>
              </a:ext>
            </a:extLst>
          </p:cNvPr>
          <p:cNvGraphicFramePr>
            <a:graphicFrameLocks noGrp="1"/>
          </p:cNvGraphicFramePr>
          <p:nvPr>
            <p:extLst>
              <p:ext uri="{D42A27DB-BD31-4B8C-83A1-F6EECF244321}">
                <p14:modId xmlns:p14="http://schemas.microsoft.com/office/powerpoint/2010/main" val="204285089"/>
              </p:ext>
            </p:extLst>
          </p:nvPr>
        </p:nvGraphicFramePr>
        <p:xfrm>
          <a:off x="6896734" y="2224115"/>
          <a:ext cx="1566283" cy="4241538"/>
        </p:xfrm>
        <a:graphic>
          <a:graphicData uri="http://schemas.openxmlformats.org/drawingml/2006/table">
            <a:tbl>
              <a:tblPr firstRow="1" bandRow="1">
                <a:tableStyleId>{5C22544A-7EE6-4342-B048-85BDC9FD1C3A}</a:tableStyleId>
              </a:tblPr>
              <a:tblGrid>
                <a:gridCol w="771163">
                  <a:extLst>
                    <a:ext uri="{9D8B030D-6E8A-4147-A177-3AD203B41FA5}">
                      <a16:colId xmlns:a16="http://schemas.microsoft.com/office/drawing/2014/main" val="262660185"/>
                    </a:ext>
                  </a:extLst>
                </a:gridCol>
                <a:gridCol w="520590">
                  <a:extLst>
                    <a:ext uri="{9D8B030D-6E8A-4147-A177-3AD203B41FA5}">
                      <a16:colId xmlns:a16="http://schemas.microsoft.com/office/drawing/2014/main" val="2224427115"/>
                    </a:ext>
                  </a:extLst>
                </a:gridCol>
                <a:gridCol w="274530">
                  <a:extLst>
                    <a:ext uri="{9D8B030D-6E8A-4147-A177-3AD203B41FA5}">
                      <a16:colId xmlns:a16="http://schemas.microsoft.com/office/drawing/2014/main" val="2242316575"/>
                    </a:ext>
                  </a:extLst>
                </a:gridCol>
              </a:tblGrid>
              <a:tr h="706923">
                <a:tc>
                  <a:txBody>
                    <a:bodyPr/>
                    <a:lstStyle/>
                    <a:p>
                      <a:pPr algn="ctr"/>
                      <a:r>
                        <a:rPr lang="en-US" b="0" dirty="0">
                          <a:solidFill>
                            <a:srgbClr val="B6A479"/>
                          </a:solidFill>
                          <a:latin typeface="Calibri" panose="020F0502020204030204" pitchFamily="34" charset="0"/>
                          <a:cs typeface="Calibri" panose="020F0502020204030204" pitchFamily="34" charset="0"/>
                        </a:rPr>
                        <a:t>You</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4757817"/>
                  </a:ext>
                </a:extLst>
              </a:tr>
              <a:tr h="706923">
                <a:tc>
                  <a:txBody>
                    <a:bodyPr/>
                    <a:lstStyle/>
                    <a:p>
                      <a:pPr algn="ctr"/>
                      <a:r>
                        <a:rPr lang="en-US" b="0" dirty="0">
                          <a:solidFill>
                            <a:srgbClr val="B6A479"/>
                          </a:solidFill>
                          <a:latin typeface="Calibri" panose="020F0502020204030204" pitchFamily="34" charset="0"/>
                          <a:cs typeface="Calibri" panose="020F0502020204030204" pitchFamily="34" charset="0"/>
                        </a:rPr>
                        <a:t>A</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2199798"/>
                  </a:ext>
                </a:extLst>
              </a:tr>
              <a:tr h="706923">
                <a:tc>
                  <a:txBody>
                    <a:bodyPr/>
                    <a:lstStyle/>
                    <a:p>
                      <a:pPr algn="ctr"/>
                      <a:r>
                        <a:rPr lang="en-US" b="0" dirty="0">
                          <a:solidFill>
                            <a:srgbClr val="B6A479"/>
                          </a:solidFill>
                          <a:latin typeface="Calibri" panose="020F0502020204030204" pitchFamily="34" charset="0"/>
                          <a:cs typeface="Calibri" panose="020F0502020204030204" pitchFamily="34" charset="0"/>
                        </a:rPr>
                        <a:t>B</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5469906"/>
                  </a:ext>
                </a:extLst>
              </a:tr>
              <a:tr h="706923">
                <a:tc>
                  <a:txBody>
                    <a:bodyPr/>
                    <a:lstStyle/>
                    <a:p>
                      <a:pPr algn="ctr"/>
                      <a:r>
                        <a:rPr lang="en-US" b="0" dirty="0">
                          <a:solidFill>
                            <a:srgbClr val="B6A479"/>
                          </a:solidFill>
                          <a:latin typeface="Calibri" panose="020F0502020204030204" pitchFamily="34" charset="0"/>
                          <a:cs typeface="Calibri" panose="020F0502020204030204" pitchFamily="34" charset="0"/>
                        </a:rPr>
                        <a:t>C</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5046626"/>
                  </a:ext>
                </a:extLst>
              </a:tr>
              <a:tr h="706923">
                <a:tc>
                  <a:txBody>
                    <a:bodyPr/>
                    <a:lstStyle/>
                    <a:p>
                      <a:pPr algn="ctr"/>
                      <a:r>
                        <a:rPr lang="en-US" b="0" dirty="0">
                          <a:solidFill>
                            <a:srgbClr val="B6A479"/>
                          </a:solidFill>
                          <a:latin typeface="Calibri" panose="020F0502020204030204" pitchFamily="34" charset="0"/>
                          <a:cs typeface="Calibri" panose="020F0502020204030204" pitchFamily="34" charset="0"/>
                        </a:rPr>
                        <a:t>D</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3235123"/>
                  </a:ext>
                </a:extLst>
              </a:tr>
              <a:tr h="706923">
                <a:tc>
                  <a:txBody>
                    <a:bodyPr/>
                    <a:lstStyle/>
                    <a:p>
                      <a:pPr algn="ctr"/>
                      <a:r>
                        <a:rPr lang="en-US" b="0" dirty="0">
                          <a:solidFill>
                            <a:srgbClr val="B6A479"/>
                          </a:solidFill>
                          <a:latin typeface="Calibri" panose="020F0502020204030204" pitchFamily="34" charset="0"/>
                          <a:cs typeface="Calibri" panose="020F0502020204030204" pitchFamily="34" charset="0"/>
                        </a:rPr>
                        <a:t>Crush</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2253376"/>
                  </a:ext>
                </a:extLst>
              </a:tr>
            </a:tbl>
          </a:graphicData>
        </a:graphic>
      </p:graphicFrame>
      <p:cxnSp>
        <p:nvCxnSpPr>
          <p:cNvPr id="81" name="Straight Arrow Connector 80">
            <a:extLst>
              <a:ext uri="{FF2B5EF4-FFF2-40B4-BE49-F238E27FC236}">
                <a16:creationId xmlns:a16="http://schemas.microsoft.com/office/drawing/2014/main" id="{02521348-8C2F-D74A-A491-E2C0E9DFCA80}"/>
              </a:ext>
            </a:extLst>
          </p:cNvPr>
          <p:cNvCxnSpPr>
            <a:cxnSpLocks/>
          </p:cNvCxnSpPr>
          <p:nvPr/>
        </p:nvCxnSpPr>
        <p:spPr>
          <a:xfrm>
            <a:off x="8262146" y="2617950"/>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7D102120-618E-174B-935A-01298D032E18}"/>
              </a:ext>
            </a:extLst>
          </p:cNvPr>
          <p:cNvCxnSpPr/>
          <p:nvPr/>
        </p:nvCxnSpPr>
        <p:spPr>
          <a:xfrm>
            <a:off x="8218764" y="3302523"/>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008D4B29-18B5-F347-96EA-4FCEB1C94299}"/>
              </a:ext>
            </a:extLst>
          </p:cNvPr>
          <p:cNvGrpSpPr/>
          <p:nvPr/>
        </p:nvGrpSpPr>
        <p:grpSpPr>
          <a:xfrm>
            <a:off x="9006612" y="2389434"/>
            <a:ext cx="417004" cy="417004"/>
            <a:chOff x="9831043" y="3675298"/>
            <a:chExt cx="417004" cy="417004"/>
          </a:xfrm>
        </p:grpSpPr>
        <p:sp>
          <p:nvSpPr>
            <p:cNvPr id="100" name="Oval 99">
              <a:extLst>
                <a:ext uri="{FF2B5EF4-FFF2-40B4-BE49-F238E27FC236}">
                  <a16:creationId xmlns:a16="http://schemas.microsoft.com/office/drawing/2014/main" id="{D820ED4A-65A7-604A-8C9E-C5C4493DEEF5}"/>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410ABC5-D025-DA48-88B5-3C3061A74E7A}"/>
                </a:ext>
              </a:extLst>
            </p:cNvPr>
            <p:cNvSpPr txBox="1"/>
            <p:nvPr/>
          </p:nvSpPr>
          <p:spPr>
            <a:xfrm>
              <a:off x="9912663" y="3699134"/>
              <a:ext cx="31771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A</a:t>
              </a:r>
            </a:p>
          </p:txBody>
        </p:sp>
      </p:grpSp>
      <p:grpSp>
        <p:nvGrpSpPr>
          <p:cNvPr id="89" name="Group 88">
            <a:extLst>
              <a:ext uri="{FF2B5EF4-FFF2-40B4-BE49-F238E27FC236}">
                <a16:creationId xmlns:a16="http://schemas.microsoft.com/office/drawing/2014/main" id="{1EF9332B-0509-274A-B909-F0BC6CD1CD79}"/>
              </a:ext>
            </a:extLst>
          </p:cNvPr>
          <p:cNvGrpSpPr/>
          <p:nvPr/>
        </p:nvGrpSpPr>
        <p:grpSpPr>
          <a:xfrm>
            <a:off x="10051513" y="2389803"/>
            <a:ext cx="417004" cy="417004"/>
            <a:chOff x="9831043" y="3675298"/>
            <a:chExt cx="417004" cy="417004"/>
          </a:xfrm>
        </p:grpSpPr>
        <p:sp>
          <p:nvSpPr>
            <p:cNvPr id="98" name="Oval 97">
              <a:extLst>
                <a:ext uri="{FF2B5EF4-FFF2-40B4-BE49-F238E27FC236}">
                  <a16:creationId xmlns:a16="http://schemas.microsoft.com/office/drawing/2014/main" id="{C3EAF7F8-2A31-9D46-8BB3-1D017C434B96}"/>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220E0461-BBE7-BA4B-888A-55D4D9CB333A}"/>
                </a:ext>
              </a:extLst>
            </p:cNvPr>
            <p:cNvSpPr txBox="1"/>
            <p:nvPr/>
          </p:nvSpPr>
          <p:spPr>
            <a:xfrm>
              <a:off x="9873474" y="3699134"/>
              <a:ext cx="308098"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B</a:t>
              </a:r>
            </a:p>
          </p:txBody>
        </p:sp>
      </p:grpSp>
      <p:grpSp>
        <p:nvGrpSpPr>
          <p:cNvPr id="90" name="Group 89">
            <a:extLst>
              <a:ext uri="{FF2B5EF4-FFF2-40B4-BE49-F238E27FC236}">
                <a16:creationId xmlns:a16="http://schemas.microsoft.com/office/drawing/2014/main" id="{697B2597-1138-8440-AC2C-B4508B3D873C}"/>
              </a:ext>
            </a:extLst>
          </p:cNvPr>
          <p:cNvGrpSpPr/>
          <p:nvPr/>
        </p:nvGrpSpPr>
        <p:grpSpPr>
          <a:xfrm>
            <a:off x="8945417" y="2242524"/>
            <a:ext cx="724251" cy="668441"/>
            <a:chOff x="1097280" y="6019742"/>
            <a:chExt cx="724251" cy="668441"/>
          </a:xfrm>
        </p:grpSpPr>
        <p:sp>
          <p:nvSpPr>
            <p:cNvPr id="96" name="Rectangle 95">
              <a:extLst>
                <a:ext uri="{FF2B5EF4-FFF2-40B4-BE49-F238E27FC236}">
                  <a16:creationId xmlns:a16="http://schemas.microsoft.com/office/drawing/2014/main" id="{5B53B6AD-DC40-4444-878D-AB6A0C7A66AB}"/>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Connector 96">
              <a:extLst>
                <a:ext uri="{FF2B5EF4-FFF2-40B4-BE49-F238E27FC236}">
                  <a16:creationId xmlns:a16="http://schemas.microsoft.com/office/drawing/2014/main" id="{08C33931-E820-994D-B91C-856FDE127FDA}"/>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1" name="Straight Arrow Connector 90">
            <a:extLst>
              <a:ext uri="{FF2B5EF4-FFF2-40B4-BE49-F238E27FC236}">
                <a16:creationId xmlns:a16="http://schemas.microsoft.com/office/drawing/2014/main" id="{B28C8F27-56E9-E940-8704-BB12D280EAA6}"/>
              </a:ext>
            </a:extLst>
          </p:cNvPr>
          <p:cNvCxnSpPr>
            <a:cxnSpLocks/>
            <a:endCxn id="94" idx="1"/>
          </p:cNvCxnSpPr>
          <p:nvPr/>
        </p:nvCxnSpPr>
        <p:spPr>
          <a:xfrm>
            <a:off x="9591290" y="2576744"/>
            <a:ext cx="410837" cy="1"/>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2949B7AF-2578-8446-9B5E-6B3230BEC4C9}"/>
              </a:ext>
            </a:extLst>
          </p:cNvPr>
          <p:cNvGrpSpPr/>
          <p:nvPr/>
        </p:nvGrpSpPr>
        <p:grpSpPr>
          <a:xfrm>
            <a:off x="10002127" y="2242524"/>
            <a:ext cx="724251" cy="668441"/>
            <a:chOff x="1097280" y="6019742"/>
            <a:chExt cx="724251" cy="668441"/>
          </a:xfrm>
        </p:grpSpPr>
        <p:sp>
          <p:nvSpPr>
            <p:cNvPr id="94" name="Rectangle 93">
              <a:extLst>
                <a:ext uri="{FF2B5EF4-FFF2-40B4-BE49-F238E27FC236}">
                  <a16:creationId xmlns:a16="http://schemas.microsoft.com/office/drawing/2014/main" id="{A5F2C0CA-6E70-A349-B273-EFB6576D6E3F}"/>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a:extLst>
                <a:ext uri="{FF2B5EF4-FFF2-40B4-BE49-F238E27FC236}">
                  <a16:creationId xmlns:a16="http://schemas.microsoft.com/office/drawing/2014/main" id="{6C9511F0-6BA8-A94B-914C-7389B8A8BD78}"/>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3" name="Straight Connector 92">
            <a:extLst>
              <a:ext uri="{FF2B5EF4-FFF2-40B4-BE49-F238E27FC236}">
                <a16:creationId xmlns:a16="http://schemas.microsoft.com/office/drawing/2014/main" id="{CDBB6568-1E77-E943-A056-9D0376A19195}"/>
              </a:ext>
            </a:extLst>
          </p:cNvPr>
          <p:cNvCxnSpPr/>
          <p:nvPr/>
        </p:nvCxnSpPr>
        <p:spPr>
          <a:xfrm flipV="1">
            <a:off x="10524641" y="2267976"/>
            <a:ext cx="191624" cy="63254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121" name="Group 120">
            <a:extLst>
              <a:ext uri="{FF2B5EF4-FFF2-40B4-BE49-F238E27FC236}">
                <a16:creationId xmlns:a16="http://schemas.microsoft.com/office/drawing/2014/main" id="{59B1859D-0F61-0F41-99FC-611DC03D3FFA}"/>
              </a:ext>
            </a:extLst>
          </p:cNvPr>
          <p:cNvGrpSpPr/>
          <p:nvPr/>
        </p:nvGrpSpPr>
        <p:grpSpPr>
          <a:xfrm>
            <a:off x="10069001" y="3103826"/>
            <a:ext cx="417004" cy="417004"/>
            <a:chOff x="9831043" y="3675298"/>
            <a:chExt cx="417004" cy="417004"/>
          </a:xfrm>
        </p:grpSpPr>
        <p:sp>
          <p:nvSpPr>
            <p:cNvPr id="133" name="Oval 132">
              <a:extLst>
                <a:ext uri="{FF2B5EF4-FFF2-40B4-BE49-F238E27FC236}">
                  <a16:creationId xmlns:a16="http://schemas.microsoft.com/office/drawing/2014/main" id="{BE8A9513-0D8F-1144-ACB0-AA332B9008AA}"/>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D364CB1D-AFD4-C243-8409-F2D35F7F4BC4}"/>
                </a:ext>
              </a:extLst>
            </p:cNvPr>
            <p:cNvSpPr txBox="1"/>
            <p:nvPr/>
          </p:nvSpPr>
          <p:spPr>
            <a:xfrm>
              <a:off x="9912663" y="3699134"/>
              <a:ext cx="31290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B</a:t>
              </a:r>
            </a:p>
          </p:txBody>
        </p:sp>
      </p:grpSp>
      <p:grpSp>
        <p:nvGrpSpPr>
          <p:cNvPr id="122" name="Group 121">
            <a:extLst>
              <a:ext uri="{FF2B5EF4-FFF2-40B4-BE49-F238E27FC236}">
                <a16:creationId xmlns:a16="http://schemas.microsoft.com/office/drawing/2014/main" id="{8ECA83C9-4BAE-0B4D-AAA1-813890524D50}"/>
              </a:ext>
            </a:extLst>
          </p:cNvPr>
          <p:cNvGrpSpPr/>
          <p:nvPr/>
        </p:nvGrpSpPr>
        <p:grpSpPr>
          <a:xfrm>
            <a:off x="11097472" y="3104195"/>
            <a:ext cx="417004" cy="417004"/>
            <a:chOff x="9831043" y="3675298"/>
            <a:chExt cx="417004" cy="417004"/>
          </a:xfrm>
        </p:grpSpPr>
        <p:sp>
          <p:nvSpPr>
            <p:cNvPr id="131" name="Oval 130">
              <a:extLst>
                <a:ext uri="{FF2B5EF4-FFF2-40B4-BE49-F238E27FC236}">
                  <a16:creationId xmlns:a16="http://schemas.microsoft.com/office/drawing/2014/main" id="{B8473B2B-226A-7544-A736-5E3584B6EDFC}"/>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a:extLst>
                <a:ext uri="{FF2B5EF4-FFF2-40B4-BE49-F238E27FC236}">
                  <a16:creationId xmlns:a16="http://schemas.microsoft.com/office/drawing/2014/main" id="{CDC380C9-736C-8D48-AFAE-4C58760509A8}"/>
                </a:ext>
              </a:extLst>
            </p:cNvPr>
            <p:cNvSpPr txBox="1"/>
            <p:nvPr/>
          </p:nvSpPr>
          <p:spPr>
            <a:xfrm>
              <a:off x="9873474" y="3699134"/>
              <a:ext cx="32733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D</a:t>
              </a:r>
            </a:p>
          </p:txBody>
        </p:sp>
      </p:grpSp>
      <p:grpSp>
        <p:nvGrpSpPr>
          <p:cNvPr id="123" name="Group 122">
            <a:extLst>
              <a:ext uri="{FF2B5EF4-FFF2-40B4-BE49-F238E27FC236}">
                <a16:creationId xmlns:a16="http://schemas.microsoft.com/office/drawing/2014/main" id="{C3D21B12-18E0-E94C-9469-1C2E5F8F513F}"/>
              </a:ext>
            </a:extLst>
          </p:cNvPr>
          <p:cNvGrpSpPr/>
          <p:nvPr/>
        </p:nvGrpSpPr>
        <p:grpSpPr>
          <a:xfrm>
            <a:off x="10007806" y="2956916"/>
            <a:ext cx="724251" cy="668441"/>
            <a:chOff x="1097280" y="6019742"/>
            <a:chExt cx="724251" cy="668441"/>
          </a:xfrm>
        </p:grpSpPr>
        <p:sp>
          <p:nvSpPr>
            <p:cNvPr id="129" name="Rectangle 128">
              <a:extLst>
                <a:ext uri="{FF2B5EF4-FFF2-40B4-BE49-F238E27FC236}">
                  <a16:creationId xmlns:a16="http://schemas.microsoft.com/office/drawing/2014/main" id="{A2F6D049-8F95-9B44-99BA-E0923D6AB893}"/>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Straight Connector 129">
              <a:extLst>
                <a:ext uri="{FF2B5EF4-FFF2-40B4-BE49-F238E27FC236}">
                  <a16:creationId xmlns:a16="http://schemas.microsoft.com/office/drawing/2014/main" id="{F87C18CF-6656-D24D-9E29-A569D94DD14D}"/>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4" name="Straight Arrow Connector 123">
            <a:extLst>
              <a:ext uri="{FF2B5EF4-FFF2-40B4-BE49-F238E27FC236}">
                <a16:creationId xmlns:a16="http://schemas.microsoft.com/office/drawing/2014/main" id="{25997E46-7F93-5C4E-971C-8C9DB4060CC4}"/>
              </a:ext>
            </a:extLst>
          </p:cNvPr>
          <p:cNvCxnSpPr>
            <a:cxnSpLocks/>
            <a:stCxn id="129" idx="3"/>
            <a:endCxn id="127" idx="1"/>
          </p:cNvCxnSpPr>
          <p:nvPr/>
        </p:nvCxnSpPr>
        <p:spPr>
          <a:xfrm>
            <a:off x="10732057" y="3291137"/>
            <a:ext cx="316029"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25" name="Group 124">
            <a:extLst>
              <a:ext uri="{FF2B5EF4-FFF2-40B4-BE49-F238E27FC236}">
                <a16:creationId xmlns:a16="http://schemas.microsoft.com/office/drawing/2014/main" id="{2D5525E1-4198-AC43-BD3C-8F7F1D89EDA2}"/>
              </a:ext>
            </a:extLst>
          </p:cNvPr>
          <p:cNvGrpSpPr/>
          <p:nvPr/>
        </p:nvGrpSpPr>
        <p:grpSpPr>
          <a:xfrm>
            <a:off x="11048086" y="2956916"/>
            <a:ext cx="724251" cy="668441"/>
            <a:chOff x="1097280" y="6019742"/>
            <a:chExt cx="724251" cy="668441"/>
          </a:xfrm>
        </p:grpSpPr>
        <p:sp>
          <p:nvSpPr>
            <p:cNvPr id="127" name="Rectangle 126">
              <a:extLst>
                <a:ext uri="{FF2B5EF4-FFF2-40B4-BE49-F238E27FC236}">
                  <a16:creationId xmlns:a16="http://schemas.microsoft.com/office/drawing/2014/main" id="{55AA9586-A608-3041-901A-BAC0F16F556C}"/>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 name="Straight Connector 127">
              <a:extLst>
                <a:ext uri="{FF2B5EF4-FFF2-40B4-BE49-F238E27FC236}">
                  <a16:creationId xmlns:a16="http://schemas.microsoft.com/office/drawing/2014/main" id="{B9E39E9E-56B0-C54E-BA79-9901DAFCAB4E}"/>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6" name="Straight Connector 125">
            <a:extLst>
              <a:ext uri="{FF2B5EF4-FFF2-40B4-BE49-F238E27FC236}">
                <a16:creationId xmlns:a16="http://schemas.microsoft.com/office/drawing/2014/main" id="{7388F4E4-2D0E-124B-84E6-3AB25627BFC9}"/>
              </a:ext>
            </a:extLst>
          </p:cNvPr>
          <p:cNvCxnSpPr/>
          <p:nvPr/>
        </p:nvCxnSpPr>
        <p:spPr>
          <a:xfrm flipV="1">
            <a:off x="11570600" y="2982368"/>
            <a:ext cx="191624" cy="63254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139" name="Group 138">
            <a:extLst>
              <a:ext uri="{FF2B5EF4-FFF2-40B4-BE49-F238E27FC236}">
                <a16:creationId xmlns:a16="http://schemas.microsoft.com/office/drawing/2014/main" id="{C94A8F1F-1FAD-BE45-BA6E-A73B5539C566}"/>
              </a:ext>
            </a:extLst>
          </p:cNvPr>
          <p:cNvGrpSpPr/>
          <p:nvPr/>
        </p:nvGrpSpPr>
        <p:grpSpPr>
          <a:xfrm>
            <a:off x="8988115" y="3092705"/>
            <a:ext cx="523285" cy="417004"/>
            <a:chOff x="9805853" y="3675298"/>
            <a:chExt cx="523285" cy="417004"/>
          </a:xfrm>
        </p:grpSpPr>
        <p:sp>
          <p:nvSpPr>
            <p:cNvPr id="140" name="Oval 139">
              <a:extLst>
                <a:ext uri="{FF2B5EF4-FFF2-40B4-BE49-F238E27FC236}">
                  <a16:creationId xmlns:a16="http://schemas.microsoft.com/office/drawing/2014/main" id="{CECBE4F2-1619-154C-A9BB-BE3765F4B2B6}"/>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TextBox 140">
              <a:extLst>
                <a:ext uri="{FF2B5EF4-FFF2-40B4-BE49-F238E27FC236}">
                  <a16:creationId xmlns:a16="http://schemas.microsoft.com/office/drawing/2014/main" id="{E27B3879-ED12-F94C-B03F-7F43735EC86A}"/>
                </a:ext>
              </a:extLst>
            </p:cNvPr>
            <p:cNvSpPr txBox="1"/>
            <p:nvPr/>
          </p:nvSpPr>
          <p:spPr>
            <a:xfrm>
              <a:off x="9805853" y="3698562"/>
              <a:ext cx="523285"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You</a:t>
              </a:r>
            </a:p>
          </p:txBody>
        </p:sp>
      </p:grpSp>
      <p:grpSp>
        <p:nvGrpSpPr>
          <p:cNvPr id="142" name="Group 141">
            <a:extLst>
              <a:ext uri="{FF2B5EF4-FFF2-40B4-BE49-F238E27FC236}">
                <a16:creationId xmlns:a16="http://schemas.microsoft.com/office/drawing/2014/main" id="{CD54BFC9-2315-BF42-AC98-C95945457C2F}"/>
              </a:ext>
            </a:extLst>
          </p:cNvPr>
          <p:cNvGrpSpPr/>
          <p:nvPr/>
        </p:nvGrpSpPr>
        <p:grpSpPr>
          <a:xfrm>
            <a:off x="8952110" y="2956916"/>
            <a:ext cx="724251" cy="668441"/>
            <a:chOff x="1097280" y="6019742"/>
            <a:chExt cx="724251" cy="668441"/>
          </a:xfrm>
        </p:grpSpPr>
        <p:sp>
          <p:nvSpPr>
            <p:cNvPr id="143" name="Rectangle 142">
              <a:extLst>
                <a:ext uri="{FF2B5EF4-FFF2-40B4-BE49-F238E27FC236}">
                  <a16:creationId xmlns:a16="http://schemas.microsoft.com/office/drawing/2014/main" id="{9B7AD4D8-905B-7141-8704-AFE9F1DE9F53}"/>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a:extLst>
                <a:ext uri="{FF2B5EF4-FFF2-40B4-BE49-F238E27FC236}">
                  <a16:creationId xmlns:a16="http://schemas.microsoft.com/office/drawing/2014/main" id="{23738BCD-B3F6-3B47-8645-9F56B4B4DABB}"/>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5" name="Straight Arrow Connector 144">
            <a:extLst>
              <a:ext uri="{FF2B5EF4-FFF2-40B4-BE49-F238E27FC236}">
                <a16:creationId xmlns:a16="http://schemas.microsoft.com/office/drawing/2014/main" id="{BB606193-37D8-B744-A2B5-4C52EE44C000}"/>
              </a:ext>
            </a:extLst>
          </p:cNvPr>
          <p:cNvCxnSpPr>
            <a:cxnSpLocks/>
            <a:endCxn id="129" idx="1"/>
          </p:cNvCxnSpPr>
          <p:nvPr/>
        </p:nvCxnSpPr>
        <p:spPr>
          <a:xfrm flipV="1">
            <a:off x="9563562" y="3291137"/>
            <a:ext cx="444244" cy="11386"/>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3C9061B8-905B-0043-8FA0-8B7F2587CC70}"/>
              </a:ext>
            </a:extLst>
          </p:cNvPr>
          <p:cNvCxnSpPr/>
          <p:nvPr/>
        </p:nvCxnSpPr>
        <p:spPr>
          <a:xfrm>
            <a:off x="8228166" y="4041966"/>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52" name="Group 151">
            <a:extLst>
              <a:ext uri="{FF2B5EF4-FFF2-40B4-BE49-F238E27FC236}">
                <a16:creationId xmlns:a16="http://schemas.microsoft.com/office/drawing/2014/main" id="{A6583CC0-3C77-5B44-A392-41FE2CD3106F}"/>
              </a:ext>
            </a:extLst>
          </p:cNvPr>
          <p:cNvGrpSpPr/>
          <p:nvPr/>
        </p:nvGrpSpPr>
        <p:grpSpPr>
          <a:xfrm>
            <a:off x="10078403" y="3843269"/>
            <a:ext cx="417004" cy="417004"/>
            <a:chOff x="9831043" y="3675298"/>
            <a:chExt cx="417004" cy="417004"/>
          </a:xfrm>
        </p:grpSpPr>
        <p:sp>
          <p:nvSpPr>
            <p:cNvPr id="153" name="Oval 152">
              <a:extLst>
                <a:ext uri="{FF2B5EF4-FFF2-40B4-BE49-F238E27FC236}">
                  <a16:creationId xmlns:a16="http://schemas.microsoft.com/office/drawing/2014/main" id="{1A928B96-A454-9643-9A03-768AE6ADA130}"/>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153">
              <a:extLst>
                <a:ext uri="{FF2B5EF4-FFF2-40B4-BE49-F238E27FC236}">
                  <a16:creationId xmlns:a16="http://schemas.microsoft.com/office/drawing/2014/main" id="{CBE5991B-6FD8-8045-B667-78214624091A}"/>
                </a:ext>
              </a:extLst>
            </p:cNvPr>
            <p:cNvSpPr txBox="1"/>
            <p:nvPr/>
          </p:nvSpPr>
          <p:spPr>
            <a:xfrm>
              <a:off x="9912663" y="3699134"/>
              <a:ext cx="31771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A</a:t>
              </a:r>
            </a:p>
          </p:txBody>
        </p:sp>
      </p:grpSp>
      <p:grpSp>
        <p:nvGrpSpPr>
          <p:cNvPr id="155" name="Group 154">
            <a:extLst>
              <a:ext uri="{FF2B5EF4-FFF2-40B4-BE49-F238E27FC236}">
                <a16:creationId xmlns:a16="http://schemas.microsoft.com/office/drawing/2014/main" id="{5FA29DD0-4088-E342-B126-2DA974787421}"/>
              </a:ext>
            </a:extLst>
          </p:cNvPr>
          <p:cNvGrpSpPr/>
          <p:nvPr/>
        </p:nvGrpSpPr>
        <p:grpSpPr>
          <a:xfrm>
            <a:off x="11106874" y="3843638"/>
            <a:ext cx="417004" cy="417004"/>
            <a:chOff x="9831043" y="3675298"/>
            <a:chExt cx="417004" cy="417004"/>
          </a:xfrm>
        </p:grpSpPr>
        <p:sp>
          <p:nvSpPr>
            <p:cNvPr id="156" name="Oval 155">
              <a:extLst>
                <a:ext uri="{FF2B5EF4-FFF2-40B4-BE49-F238E27FC236}">
                  <a16:creationId xmlns:a16="http://schemas.microsoft.com/office/drawing/2014/main" id="{D7C4A3D7-81D3-DE49-B082-5F72C409E887}"/>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a:extLst>
                <a:ext uri="{FF2B5EF4-FFF2-40B4-BE49-F238E27FC236}">
                  <a16:creationId xmlns:a16="http://schemas.microsoft.com/office/drawing/2014/main" id="{044387DC-17E4-7444-87F6-3CB772415FE7}"/>
                </a:ext>
              </a:extLst>
            </p:cNvPr>
            <p:cNvSpPr txBox="1"/>
            <p:nvPr/>
          </p:nvSpPr>
          <p:spPr>
            <a:xfrm>
              <a:off x="9873474" y="3699134"/>
              <a:ext cx="308098"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a:t>
              </a:r>
            </a:p>
          </p:txBody>
        </p:sp>
      </p:grpSp>
      <p:grpSp>
        <p:nvGrpSpPr>
          <p:cNvPr id="158" name="Group 157">
            <a:extLst>
              <a:ext uri="{FF2B5EF4-FFF2-40B4-BE49-F238E27FC236}">
                <a16:creationId xmlns:a16="http://schemas.microsoft.com/office/drawing/2014/main" id="{367FC59D-1F5D-654E-B84B-AFAC85E8CB77}"/>
              </a:ext>
            </a:extLst>
          </p:cNvPr>
          <p:cNvGrpSpPr/>
          <p:nvPr/>
        </p:nvGrpSpPr>
        <p:grpSpPr>
          <a:xfrm>
            <a:off x="10017208" y="3696359"/>
            <a:ext cx="724251" cy="668441"/>
            <a:chOff x="1097280" y="6019742"/>
            <a:chExt cx="724251" cy="668441"/>
          </a:xfrm>
        </p:grpSpPr>
        <p:sp>
          <p:nvSpPr>
            <p:cNvPr id="159" name="Rectangle 158">
              <a:extLst>
                <a:ext uri="{FF2B5EF4-FFF2-40B4-BE49-F238E27FC236}">
                  <a16:creationId xmlns:a16="http://schemas.microsoft.com/office/drawing/2014/main" id="{CB868B0C-E63C-2C42-BF9E-75409F688B17}"/>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0" name="Straight Connector 159">
              <a:extLst>
                <a:ext uri="{FF2B5EF4-FFF2-40B4-BE49-F238E27FC236}">
                  <a16:creationId xmlns:a16="http://schemas.microsoft.com/office/drawing/2014/main" id="{E101FA20-CDB8-CA46-AC97-79FF406317A2}"/>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1" name="Straight Arrow Connector 160">
            <a:extLst>
              <a:ext uri="{FF2B5EF4-FFF2-40B4-BE49-F238E27FC236}">
                <a16:creationId xmlns:a16="http://schemas.microsoft.com/office/drawing/2014/main" id="{05768A00-1A2F-5146-95AA-E801C8DD9A2A}"/>
              </a:ext>
            </a:extLst>
          </p:cNvPr>
          <p:cNvCxnSpPr>
            <a:cxnSpLocks/>
            <a:stCxn id="159" idx="3"/>
            <a:endCxn id="163" idx="1"/>
          </p:cNvCxnSpPr>
          <p:nvPr/>
        </p:nvCxnSpPr>
        <p:spPr>
          <a:xfrm>
            <a:off x="10741459" y="4030580"/>
            <a:ext cx="316029"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62" name="Group 161">
            <a:extLst>
              <a:ext uri="{FF2B5EF4-FFF2-40B4-BE49-F238E27FC236}">
                <a16:creationId xmlns:a16="http://schemas.microsoft.com/office/drawing/2014/main" id="{B3287606-63D6-9A4B-BBE9-D1ECA364B7AF}"/>
              </a:ext>
            </a:extLst>
          </p:cNvPr>
          <p:cNvGrpSpPr/>
          <p:nvPr/>
        </p:nvGrpSpPr>
        <p:grpSpPr>
          <a:xfrm>
            <a:off x="11057488" y="3696359"/>
            <a:ext cx="724251" cy="668441"/>
            <a:chOff x="1097280" y="6019742"/>
            <a:chExt cx="724251" cy="668441"/>
          </a:xfrm>
        </p:grpSpPr>
        <p:sp>
          <p:nvSpPr>
            <p:cNvPr id="163" name="Rectangle 162">
              <a:extLst>
                <a:ext uri="{FF2B5EF4-FFF2-40B4-BE49-F238E27FC236}">
                  <a16:creationId xmlns:a16="http://schemas.microsoft.com/office/drawing/2014/main" id="{BD68CA94-52CD-9E4E-8739-D9B9C3AF4A21}"/>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4" name="Straight Connector 163">
              <a:extLst>
                <a:ext uri="{FF2B5EF4-FFF2-40B4-BE49-F238E27FC236}">
                  <a16:creationId xmlns:a16="http://schemas.microsoft.com/office/drawing/2014/main" id="{0F214AD5-5E21-A243-929F-F36CA26EFBD4}"/>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5" name="Straight Connector 164">
            <a:extLst>
              <a:ext uri="{FF2B5EF4-FFF2-40B4-BE49-F238E27FC236}">
                <a16:creationId xmlns:a16="http://schemas.microsoft.com/office/drawing/2014/main" id="{514B9F7D-A6FA-8D4F-83D4-5CC4D05A30EE}"/>
              </a:ext>
            </a:extLst>
          </p:cNvPr>
          <p:cNvCxnSpPr/>
          <p:nvPr/>
        </p:nvCxnSpPr>
        <p:spPr>
          <a:xfrm flipV="1">
            <a:off x="11580002" y="3721811"/>
            <a:ext cx="191624" cy="63254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166" name="Group 165">
            <a:extLst>
              <a:ext uri="{FF2B5EF4-FFF2-40B4-BE49-F238E27FC236}">
                <a16:creationId xmlns:a16="http://schemas.microsoft.com/office/drawing/2014/main" id="{C47C8F18-A491-F646-973A-D0C09CF8D5A2}"/>
              </a:ext>
            </a:extLst>
          </p:cNvPr>
          <p:cNvGrpSpPr/>
          <p:nvPr/>
        </p:nvGrpSpPr>
        <p:grpSpPr>
          <a:xfrm>
            <a:off x="9000010" y="3832148"/>
            <a:ext cx="523285" cy="417004"/>
            <a:chOff x="9808346" y="3675298"/>
            <a:chExt cx="523285" cy="417004"/>
          </a:xfrm>
        </p:grpSpPr>
        <p:sp>
          <p:nvSpPr>
            <p:cNvPr id="167" name="Oval 166">
              <a:extLst>
                <a:ext uri="{FF2B5EF4-FFF2-40B4-BE49-F238E27FC236}">
                  <a16:creationId xmlns:a16="http://schemas.microsoft.com/office/drawing/2014/main" id="{AF786F9F-A174-5648-85E9-4249D9B70A46}"/>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TextBox 167">
              <a:extLst>
                <a:ext uri="{FF2B5EF4-FFF2-40B4-BE49-F238E27FC236}">
                  <a16:creationId xmlns:a16="http://schemas.microsoft.com/office/drawing/2014/main" id="{45BC01D1-E939-4B4C-84F5-F452534CE061}"/>
                </a:ext>
              </a:extLst>
            </p:cNvPr>
            <p:cNvSpPr txBox="1"/>
            <p:nvPr/>
          </p:nvSpPr>
          <p:spPr>
            <a:xfrm>
              <a:off x="9808346" y="3700450"/>
              <a:ext cx="523285"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You</a:t>
              </a:r>
            </a:p>
          </p:txBody>
        </p:sp>
      </p:grpSp>
      <p:grpSp>
        <p:nvGrpSpPr>
          <p:cNvPr id="169" name="Group 168">
            <a:extLst>
              <a:ext uri="{FF2B5EF4-FFF2-40B4-BE49-F238E27FC236}">
                <a16:creationId xmlns:a16="http://schemas.microsoft.com/office/drawing/2014/main" id="{04467773-B9C2-FF41-99EF-90084FD0649A}"/>
              </a:ext>
            </a:extLst>
          </p:cNvPr>
          <p:cNvGrpSpPr/>
          <p:nvPr/>
        </p:nvGrpSpPr>
        <p:grpSpPr>
          <a:xfrm>
            <a:off x="8961512" y="3696359"/>
            <a:ext cx="724251" cy="668441"/>
            <a:chOff x="1097280" y="6019742"/>
            <a:chExt cx="724251" cy="668441"/>
          </a:xfrm>
        </p:grpSpPr>
        <p:sp>
          <p:nvSpPr>
            <p:cNvPr id="170" name="Rectangle 169">
              <a:extLst>
                <a:ext uri="{FF2B5EF4-FFF2-40B4-BE49-F238E27FC236}">
                  <a16:creationId xmlns:a16="http://schemas.microsoft.com/office/drawing/2014/main" id="{E3C02D6F-AE33-424C-B761-626E05322633}"/>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1" name="Straight Connector 170">
              <a:extLst>
                <a:ext uri="{FF2B5EF4-FFF2-40B4-BE49-F238E27FC236}">
                  <a16:creationId xmlns:a16="http://schemas.microsoft.com/office/drawing/2014/main" id="{EB5C5688-48A8-AB42-83BE-3CEBA71D17AE}"/>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2" name="Straight Arrow Connector 171">
            <a:extLst>
              <a:ext uri="{FF2B5EF4-FFF2-40B4-BE49-F238E27FC236}">
                <a16:creationId xmlns:a16="http://schemas.microsoft.com/office/drawing/2014/main" id="{0EFBDB10-0C39-C54D-887C-9A6890E932FA}"/>
              </a:ext>
            </a:extLst>
          </p:cNvPr>
          <p:cNvCxnSpPr>
            <a:cxnSpLocks/>
            <a:endCxn id="159" idx="1"/>
          </p:cNvCxnSpPr>
          <p:nvPr/>
        </p:nvCxnSpPr>
        <p:spPr>
          <a:xfrm flipV="1">
            <a:off x="9572964" y="4030580"/>
            <a:ext cx="444244" cy="11386"/>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D0E90931-8223-F64F-B756-1743D514269D}"/>
              </a:ext>
            </a:extLst>
          </p:cNvPr>
          <p:cNvCxnSpPr/>
          <p:nvPr/>
        </p:nvCxnSpPr>
        <p:spPr>
          <a:xfrm>
            <a:off x="8216806" y="4747023"/>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74" name="Group 173">
            <a:extLst>
              <a:ext uri="{FF2B5EF4-FFF2-40B4-BE49-F238E27FC236}">
                <a16:creationId xmlns:a16="http://schemas.microsoft.com/office/drawing/2014/main" id="{A25119B7-7187-EA4E-B41D-D02E5C4D5092}"/>
              </a:ext>
            </a:extLst>
          </p:cNvPr>
          <p:cNvGrpSpPr/>
          <p:nvPr/>
        </p:nvGrpSpPr>
        <p:grpSpPr>
          <a:xfrm>
            <a:off x="10067043" y="4548326"/>
            <a:ext cx="417004" cy="417004"/>
            <a:chOff x="9831043" y="3675298"/>
            <a:chExt cx="417004" cy="417004"/>
          </a:xfrm>
        </p:grpSpPr>
        <p:sp>
          <p:nvSpPr>
            <p:cNvPr id="175" name="Oval 174">
              <a:extLst>
                <a:ext uri="{FF2B5EF4-FFF2-40B4-BE49-F238E27FC236}">
                  <a16:creationId xmlns:a16="http://schemas.microsoft.com/office/drawing/2014/main" id="{320BBC09-B2CE-E042-B2E5-1771232FAA35}"/>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extBox 175">
              <a:extLst>
                <a:ext uri="{FF2B5EF4-FFF2-40B4-BE49-F238E27FC236}">
                  <a16:creationId xmlns:a16="http://schemas.microsoft.com/office/drawing/2014/main" id="{1A2AEB30-5F92-EF4F-88A0-3ED61CF8C7FE}"/>
                </a:ext>
              </a:extLst>
            </p:cNvPr>
            <p:cNvSpPr txBox="1"/>
            <p:nvPr/>
          </p:nvSpPr>
          <p:spPr>
            <a:xfrm>
              <a:off x="9912663" y="3699134"/>
              <a:ext cx="32733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D</a:t>
              </a:r>
            </a:p>
          </p:txBody>
        </p:sp>
      </p:grpSp>
      <p:grpSp>
        <p:nvGrpSpPr>
          <p:cNvPr id="177" name="Group 176">
            <a:extLst>
              <a:ext uri="{FF2B5EF4-FFF2-40B4-BE49-F238E27FC236}">
                <a16:creationId xmlns:a16="http://schemas.microsoft.com/office/drawing/2014/main" id="{ECCBBD6C-E375-C94A-A84D-D63F052F75E4}"/>
              </a:ext>
            </a:extLst>
          </p:cNvPr>
          <p:cNvGrpSpPr/>
          <p:nvPr/>
        </p:nvGrpSpPr>
        <p:grpSpPr>
          <a:xfrm>
            <a:off x="11007838" y="4548695"/>
            <a:ext cx="603050" cy="417004"/>
            <a:chOff x="9743367" y="3675298"/>
            <a:chExt cx="603050" cy="417004"/>
          </a:xfrm>
        </p:grpSpPr>
        <p:sp>
          <p:nvSpPr>
            <p:cNvPr id="178" name="Oval 177">
              <a:extLst>
                <a:ext uri="{FF2B5EF4-FFF2-40B4-BE49-F238E27FC236}">
                  <a16:creationId xmlns:a16="http://schemas.microsoft.com/office/drawing/2014/main" id="{7FF6CA72-4A14-584E-AF88-A5295F949538}"/>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9BF2FDC1-CB5B-BD48-8864-4465B7959609}"/>
                </a:ext>
              </a:extLst>
            </p:cNvPr>
            <p:cNvSpPr txBox="1"/>
            <p:nvPr/>
          </p:nvSpPr>
          <p:spPr>
            <a:xfrm>
              <a:off x="9743367" y="3711827"/>
              <a:ext cx="603050"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Crush</a:t>
              </a:r>
            </a:p>
          </p:txBody>
        </p:sp>
      </p:grpSp>
      <p:grpSp>
        <p:nvGrpSpPr>
          <p:cNvPr id="180" name="Group 179">
            <a:extLst>
              <a:ext uri="{FF2B5EF4-FFF2-40B4-BE49-F238E27FC236}">
                <a16:creationId xmlns:a16="http://schemas.microsoft.com/office/drawing/2014/main" id="{131E46CE-ACF9-B447-9AC9-E80FE3609710}"/>
              </a:ext>
            </a:extLst>
          </p:cNvPr>
          <p:cNvGrpSpPr/>
          <p:nvPr/>
        </p:nvGrpSpPr>
        <p:grpSpPr>
          <a:xfrm>
            <a:off x="10005848" y="4401416"/>
            <a:ext cx="724251" cy="668441"/>
            <a:chOff x="1097280" y="6019742"/>
            <a:chExt cx="724251" cy="668441"/>
          </a:xfrm>
        </p:grpSpPr>
        <p:sp>
          <p:nvSpPr>
            <p:cNvPr id="181" name="Rectangle 180">
              <a:extLst>
                <a:ext uri="{FF2B5EF4-FFF2-40B4-BE49-F238E27FC236}">
                  <a16:creationId xmlns:a16="http://schemas.microsoft.com/office/drawing/2014/main" id="{EA9557A3-ACD4-F044-8F52-A11404A11F64}"/>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2" name="Straight Connector 181">
              <a:extLst>
                <a:ext uri="{FF2B5EF4-FFF2-40B4-BE49-F238E27FC236}">
                  <a16:creationId xmlns:a16="http://schemas.microsoft.com/office/drawing/2014/main" id="{D5E81BD6-3486-E344-8E5C-3FADA48B27BC}"/>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3" name="Straight Arrow Connector 182">
            <a:extLst>
              <a:ext uri="{FF2B5EF4-FFF2-40B4-BE49-F238E27FC236}">
                <a16:creationId xmlns:a16="http://schemas.microsoft.com/office/drawing/2014/main" id="{4ADA229C-AF2F-6843-BDEC-95FF5BDFCAC4}"/>
              </a:ext>
            </a:extLst>
          </p:cNvPr>
          <p:cNvCxnSpPr>
            <a:cxnSpLocks/>
            <a:stCxn id="181" idx="3"/>
            <a:endCxn id="185" idx="1"/>
          </p:cNvCxnSpPr>
          <p:nvPr/>
        </p:nvCxnSpPr>
        <p:spPr>
          <a:xfrm>
            <a:off x="10730099" y="4735637"/>
            <a:ext cx="316029"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84" name="Group 183">
            <a:extLst>
              <a:ext uri="{FF2B5EF4-FFF2-40B4-BE49-F238E27FC236}">
                <a16:creationId xmlns:a16="http://schemas.microsoft.com/office/drawing/2014/main" id="{F6536583-E97A-A943-A037-70ECB5F8BCD8}"/>
              </a:ext>
            </a:extLst>
          </p:cNvPr>
          <p:cNvGrpSpPr/>
          <p:nvPr/>
        </p:nvGrpSpPr>
        <p:grpSpPr>
          <a:xfrm>
            <a:off x="11046128" y="4401416"/>
            <a:ext cx="724251" cy="668441"/>
            <a:chOff x="1097280" y="6019742"/>
            <a:chExt cx="724251" cy="668441"/>
          </a:xfrm>
        </p:grpSpPr>
        <p:sp>
          <p:nvSpPr>
            <p:cNvPr id="185" name="Rectangle 184">
              <a:extLst>
                <a:ext uri="{FF2B5EF4-FFF2-40B4-BE49-F238E27FC236}">
                  <a16:creationId xmlns:a16="http://schemas.microsoft.com/office/drawing/2014/main" id="{AA4F0C20-93CA-944E-BAEB-D31819FF98CE}"/>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6" name="Straight Connector 185">
              <a:extLst>
                <a:ext uri="{FF2B5EF4-FFF2-40B4-BE49-F238E27FC236}">
                  <a16:creationId xmlns:a16="http://schemas.microsoft.com/office/drawing/2014/main" id="{5DFD2D16-507E-C446-A2E7-7D578A6722F7}"/>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7" name="Straight Connector 186">
            <a:extLst>
              <a:ext uri="{FF2B5EF4-FFF2-40B4-BE49-F238E27FC236}">
                <a16:creationId xmlns:a16="http://schemas.microsoft.com/office/drawing/2014/main" id="{10B63312-6FE8-9047-880D-A697607ECCFF}"/>
              </a:ext>
            </a:extLst>
          </p:cNvPr>
          <p:cNvCxnSpPr/>
          <p:nvPr/>
        </p:nvCxnSpPr>
        <p:spPr>
          <a:xfrm flipV="1">
            <a:off x="11568642" y="4426868"/>
            <a:ext cx="191624" cy="63254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188" name="Group 187">
            <a:extLst>
              <a:ext uri="{FF2B5EF4-FFF2-40B4-BE49-F238E27FC236}">
                <a16:creationId xmlns:a16="http://schemas.microsoft.com/office/drawing/2014/main" id="{9196AF53-A59B-984C-9E9F-23D57CB5A786}"/>
              </a:ext>
            </a:extLst>
          </p:cNvPr>
          <p:cNvGrpSpPr/>
          <p:nvPr/>
        </p:nvGrpSpPr>
        <p:grpSpPr>
          <a:xfrm>
            <a:off x="9011347" y="4537205"/>
            <a:ext cx="417004" cy="417004"/>
            <a:chOff x="9831043" y="3675298"/>
            <a:chExt cx="417004" cy="417004"/>
          </a:xfrm>
        </p:grpSpPr>
        <p:sp>
          <p:nvSpPr>
            <p:cNvPr id="189" name="Oval 188">
              <a:extLst>
                <a:ext uri="{FF2B5EF4-FFF2-40B4-BE49-F238E27FC236}">
                  <a16:creationId xmlns:a16="http://schemas.microsoft.com/office/drawing/2014/main" id="{57128D50-1CC8-A04D-853A-55E908185C8A}"/>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TextBox 189">
              <a:extLst>
                <a:ext uri="{FF2B5EF4-FFF2-40B4-BE49-F238E27FC236}">
                  <a16:creationId xmlns:a16="http://schemas.microsoft.com/office/drawing/2014/main" id="{15D21204-04E6-A644-88A8-EDE591BD53A3}"/>
                </a:ext>
              </a:extLst>
            </p:cNvPr>
            <p:cNvSpPr txBox="1"/>
            <p:nvPr/>
          </p:nvSpPr>
          <p:spPr>
            <a:xfrm>
              <a:off x="9873474" y="3699134"/>
              <a:ext cx="309700"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B</a:t>
              </a:r>
            </a:p>
          </p:txBody>
        </p:sp>
      </p:grpSp>
      <p:grpSp>
        <p:nvGrpSpPr>
          <p:cNvPr id="191" name="Group 190">
            <a:extLst>
              <a:ext uri="{FF2B5EF4-FFF2-40B4-BE49-F238E27FC236}">
                <a16:creationId xmlns:a16="http://schemas.microsoft.com/office/drawing/2014/main" id="{5C7825EC-C813-3145-A24A-9A16BCCFB47D}"/>
              </a:ext>
            </a:extLst>
          </p:cNvPr>
          <p:cNvGrpSpPr/>
          <p:nvPr/>
        </p:nvGrpSpPr>
        <p:grpSpPr>
          <a:xfrm>
            <a:off x="8950152" y="4401416"/>
            <a:ext cx="724251" cy="668441"/>
            <a:chOff x="1097280" y="6019742"/>
            <a:chExt cx="724251" cy="668441"/>
          </a:xfrm>
        </p:grpSpPr>
        <p:sp>
          <p:nvSpPr>
            <p:cNvPr id="192" name="Rectangle 191">
              <a:extLst>
                <a:ext uri="{FF2B5EF4-FFF2-40B4-BE49-F238E27FC236}">
                  <a16:creationId xmlns:a16="http://schemas.microsoft.com/office/drawing/2014/main" id="{FA9A2B15-7F71-4549-A242-C6FD0C57B546}"/>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3" name="Straight Connector 192">
              <a:extLst>
                <a:ext uri="{FF2B5EF4-FFF2-40B4-BE49-F238E27FC236}">
                  <a16:creationId xmlns:a16="http://schemas.microsoft.com/office/drawing/2014/main" id="{91228CD3-ED6F-7142-B6DB-B369ED5C93C4}"/>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4" name="Straight Arrow Connector 193">
            <a:extLst>
              <a:ext uri="{FF2B5EF4-FFF2-40B4-BE49-F238E27FC236}">
                <a16:creationId xmlns:a16="http://schemas.microsoft.com/office/drawing/2014/main" id="{74774FE7-D49B-A846-9A9C-A0EE2DCB0E21}"/>
              </a:ext>
            </a:extLst>
          </p:cNvPr>
          <p:cNvCxnSpPr>
            <a:cxnSpLocks/>
            <a:endCxn id="181" idx="1"/>
          </p:cNvCxnSpPr>
          <p:nvPr/>
        </p:nvCxnSpPr>
        <p:spPr>
          <a:xfrm flipV="1">
            <a:off x="9561604" y="4735637"/>
            <a:ext cx="444244" cy="11386"/>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5D8EECAE-3F7E-3C4B-B144-FF0891412821}"/>
              </a:ext>
            </a:extLst>
          </p:cNvPr>
          <p:cNvCxnSpPr/>
          <p:nvPr/>
        </p:nvCxnSpPr>
        <p:spPr>
          <a:xfrm>
            <a:off x="8239812" y="5481606"/>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96" name="Group 195">
            <a:extLst>
              <a:ext uri="{FF2B5EF4-FFF2-40B4-BE49-F238E27FC236}">
                <a16:creationId xmlns:a16="http://schemas.microsoft.com/office/drawing/2014/main" id="{42648F24-63A8-6B4F-93BB-A34FA0E9908A}"/>
              </a:ext>
            </a:extLst>
          </p:cNvPr>
          <p:cNvGrpSpPr/>
          <p:nvPr/>
        </p:nvGrpSpPr>
        <p:grpSpPr>
          <a:xfrm>
            <a:off x="10090049" y="5282909"/>
            <a:ext cx="417004" cy="417004"/>
            <a:chOff x="9831043" y="3675298"/>
            <a:chExt cx="417004" cy="417004"/>
          </a:xfrm>
        </p:grpSpPr>
        <p:sp>
          <p:nvSpPr>
            <p:cNvPr id="197" name="Oval 196">
              <a:extLst>
                <a:ext uri="{FF2B5EF4-FFF2-40B4-BE49-F238E27FC236}">
                  <a16:creationId xmlns:a16="http://schemas.microsoft.com/office/drawing/2014/main" id="{9CF5545A-1824-F34C-8C8F-963640681938}"/>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extBox 197">
              <a:extLst>
                <a:ext uri="{FF2B5EF4-FFF2-40B4-BE49-F238E27FC236}">
                  <a16:creationId xmlns:a16="http://schemas.microsoft.com/office/drawing/2014/main" id="{8BB772DC-FDB5-074C-BFDE-6142F9780975}"/>
                </a:ext>
              </a:extLst>
            </p:cNvPr>
            <p:cNvSpPr txBox="1"/>
            <p:nvPr/>
          </p:nvSpPr>
          <p:spPr>
            <a:xfrm>
              <a:off x="9912663" y="3699134"/>
              <a:ext cx="31290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a:t>
              </a:r>
            </a:p>
          </p:txBody>
        </p:sp>
      </p:grpSp>
      <p:grpSp>
        <p:nvGrpSpPr>
          <p:cNvPr id="199" name="Group 198">
            <a:extLst>
              <a:ext uri="{FF2B5EF4-FFF2-40B4-BE49-F238E27FC236}">
                <a16:creationId xmlns:a16="http://schemas.microsoft.com/office/drawing/2014/main" id="{1F323C9E-B8CD-8641-8A94-109B26F15433}"/>
              </a:ext>
            </a:extLst>
          </p:cNvPr>
          <p:cNvGrpSpPr/>
          <p:nvPr/>
        </p:nvGrpSpPr>
        <p:grpSpPr>
          <a:xfrm>
            <a:off x="11046128" y="5283278"/>
            <a:ext cx="603050" cy="417004"/>
            <a:chOff x="9758651" y="3675298"/>
            <a:chExt cx="603050" cy="417004"/>
          </a:xfrm>
        </p:grpSpPr>
        <p:sp>
          <p:nvSpPr>
            <p:cNvPr id="200" name="Oval 199">
              <a:extLst>
                <a:ext uri="{FF2B5EF4-FFF2-40B4-BE49-F238E27FC236}">
                  <a16:creationId xmlns:a16="http://schemas.microsoft.com/office/drawing/2014/main" id="{56211327-F807-1743-8CB6-8847C5D5FBD3}"/>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extBox 200">
              <a:extLst>
                <a:ext uri="{FF2B5EF4-FFF2-40B4-BE49-F238E27FC236}">
                  <a16:creationId xmlns:a16="http://schemas.microsoft.com/office/drawing/2014/main" id="{E7AD94AD-AC37-E34A-828C-43A4992F1D0C}"/>
                </a:ext>
              </a:extLst>
            </p:cNvPr>
            <p:cNvSpPr txBox="1"/>
            <p:nvPr/>
          </p:nvSpPr>
          <p:spPr>
            <a:xfrm>
              <a:off x="9758651" y="3713731"/>
              <a:ext cx="603050"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Crush</a:t>
              </a:r>
            </a:p>
          </p:txBody>
        </p:sp>
      </p:grpSp>
      <p:grpSp>
        <p:nvGrpSpPr>
          <p:cNvPr id="202" name="Group 201">
            <a:extLst>
              <a:ext uri="{FF2B5EF4-FFF2-40B4-BE49-F238E27FC236}">
                <a16:creationId xmlns:a16="http://schemas.microsoft.com/office/drawing/2014/main" id="{A4BAC164-13D1-CC49-B7F6-6B0FA8EC9908}"/>
              </a:ext>
            </a:extLst>
          </p:cNvPr>
          <p:cNvGrpSpPr/>
          <p:nvPr/>
        </p:nvGrpSpPr>
        <p:grpSpPr>
          <a:xfrm>
            <a:off x="10028854" y="5135999"/>
            <a:ext cx="724251" cy="668441"/>
            <a:chOff x="1097280" y="6019742"/>
            <a:chExt cx="724251" cy="668441"/>
          </a:xfrm>
        </p:grpSpPr>
        <p:sp>
          <p:nvSpPr>
            <p:cNvPr id="203" name="Rectangle 202">
              <a:extLst>
                <a:ext uri="{FF2B5EF4-FFF2-40B4-BE49-F238E27FC236}">
                  <a16:creationId xmlns:a16="http://schemas.microsoft.com/office/drawing/2014/main" id="{50CF4A90-1887-3542-9CA4-AAF61EF16D6F}"/>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 name="Straight Connector 203">
              <a:extLst>
                <a:ext uri="{FF2B5EF4-FFF2-40B4-BE49-F238E27FC236}">
                  <a16:creationId xmlns:a16="http://schemas.microsoft.com/office/drawing/2014/main" id="{F7F17295-BC73-5644-9EB1-2FF74A0CD203}"/>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5" name="Straight Arrow Connector 204">
            <a:extLst>
              <a:ext uri="{FF2B5EF4-FFF2-40B4-BE49-F238E27FC236}">
                <a16:creationId xmlns:a16="http://schemas.microsoft.com/office/drawing/2014/main" id="{7EAD1C03-6A4A-074C-AD4F-16535B8E4008}"/>
              </a:ext>
            </a:extLst>
          </p:cNvPr>
          <p:cNvCxnSpPr>
            <a:cxnSpLocks/>
            <a:stCxn id="203" idx="3"/>
            <a:endCxn id="207" idx="1"/>
          </p:cNvCxnSpPr>
          <p:nvPr/>
        </p:nvCxnSpPr>
        <p:spPr>
          <a:xfrm>
            <a:off x="10753105" y="5470220"/>
            <a:ext cx="316029"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06" name="Group 205">
            <a:extLst>
              <a:ext uri="{FF2B5EF4-FFF2-40B4-BE49-F238E27FC236}">
                <a16:creationId xmlns:a16="http://schemas.microsoft.com/office/drawing/2014/main" id="{5CCCA7EA-DB9E-C649-BC1F-F950A33E7D47}"/>
              </a:ext>
            </a:extLst>
          </p:cNvPr>
          <p:cNvGrpSpPr/>
          <p:nvPr/>
        </p:nvGrpSpPr>
        <p:grpSpPr>
          <a:xfrm>
            <a:off x="11069134" y="5135999"/>
            <a:ext cx="724251" cy="668441"/>
            <a:chOff x="1097280" y="6019742"/>
            <a:chExt cx="724251" cy="668441"/>
          </a:xfrm>
        </p:grpSpPr>
        <p:sp>
          <p:nvSpPr>
            <p:cNvPr id="207" name="Rectangle 206">
              <a:extLst>
                <a:ext uri="{FF2B5EF4-FFF2-40B4-BE49-F238E27FC236}">
                  <a16:creationId xmlns:a16="http://schemas.microsoft.com/office/drawing/2014/main" id="{036B86A4-1330-0F45-AE40-EC524A36F9FD}"/>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8" name="Straight Connector 207">
              <a:extLst>
                <a:ext uri="{FF2B5EF4-FFF2-40B4-BE49-F238E27FC236}">
                  <a16:creationId xmlns:a16="http://schemas.microsoft.com/office/drawing/2014/main" id="{B3538EA8-DD97-9648-8343-3629ED066FD9}"/>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9" name="Straight Connector 208">
            <a:extLst>
              <a:ext uri="{FF2B5EF4-FFF2-40B4-BE49-F238E27FC236}">
                <a16:creationId xmlns:a16="http://schemas.microsoft.com/office/drawing/2014/main" id="{E05A4B99-B686-9D4E-9E27-ADE2F7B75673}"/>
              </a:ext>
            </a:extLst>
          </p:cNvPr>
          <p:cNvCxnSpPr/>
          <p:nvPr/>
        </p:nvCxnSpPr>
        <p:spPr>
          <a:xfrm flipV="1">
            <a:off x="11591648" y="5161451"/>
            <a:ext cx="191624" cy="63254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210" name="Group 209">
            <a:extLst>
              <a:ext uri="{FF2B5EF4-FFF2-40B4-BE49-F238E27FC236}">
                <a16:creationId xmlns:a16="http://schemas.microsoft.com/office/drawing/2014/main" id="{A4E44B6E-0F3B-E14F-9369-8D2EB12A8092}"/>
              </a:ext>
            </a:extLst>
          </p:cNvPr>
          <p:cNvGrpSpPr/>
          <p:nvPr/>
        </p:nvGrpSpPr>
        <p:grpSpPr>
          <a:xfrm>
            <a:off x="9034353" y="5271788"/>
            <a:ext cx="417004" cy="417004"/>
            <a:chOff x="9831043" y="3675298"/>
            <a:chExt cx="417004" cy="417004"/>
          </a:xfrm>
        </p:grpSpPr>
        <p:sp>
          <p:nvSpPr>
            <p:cNvPr id="211" name="Oval 210">
              <a:extLst>
                <a:ext uri="{FF2B5EF4-FFF2-40B4-BE49-F238E27FC236}">
                  <a16:creationId xmlns:a16="http://schemas.microsoft.com/office/drawing/2014/main" id="{DF898F27-0848-F14F-A2A4-BEE2A064BF85}"/>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TextBox 211">
              <a:extLst>
                <a:ext uri="{FF2B5EF4-FFF2-40B4-BE49-F238E27FC236}">
                  <a16:creationId xmlns:a16="http://schemas.microsoft.com/office/drawing/2014/main" id="{3331D144-216B-0D44-BEED-7350F34BE570}"/>
                </a:ext>
              </a:extLst>
            </p:cNvPr>
            <p:cNvSpPr txBox="1"/>
            <p:nvPr/>
          </p:nvSpPr>
          <p:spPr>
            <a:xfrm>
              <a:off x="9873474" y="3699134"/>
              <a:ext cx="324128"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A</a:t>
              </a:r>
            </a:p>
          </p:txBody>
        </p:sp>
      </p:grpSp>
      <p:grpSp>
        <p:nvGrpSpPr>
          <p:cNvPr id="213" name="Group 212">
            <a:extLst>
              <a:ext uri="{FF2B5EF4-FFF2-40B4-BE49-F238E27FC236}">
                <a16:creationId xmlns:a16="http://schemas.microsoft.com/office/drawing/2014/main" id="{4FC1C87E-0F8E-704E-AFA6-520DC7AE22D0}"/>
              </a:ext>
            </a:extLst>
          </p:cNvPr>
          <p:cNvGrpSpPr/>
          <p:nvPr/>
        </p:nvGrpSpPr>
        <p:grpSpPr>
          <a:xfrm>
            <a:off x="8973158" y="5135999"/>
            <a:ext cx="724251" cy="668441"/>
            <a:chOff x="1097280" y="6019742"/>
            <a:chExt cx="724251" cy="668441"/>
          </a:xfrm>
        </p:grpSpPr>
        <p:sp>
          <p:nvSpPr>
            <p:cNvPr id="214" name="Rectangle 213">
              <a:extLst>
                <a:ext uri="{FF2B5EF4-FFF2-40B4-BE49-F238E27FC236}">
                  <a16:creationId xmlns:a16="http://schemas.microsoft.com/office/drawing/2014/main" id="{21B86490-5DD1-3841-B56E-7F358AC1035A}"/>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5" name="Straight Connector 214">
              <a:extLst>
                <a:ext uri="{FF2B5EF4-FFF2-40B4-BE49-F238E27FC236}">
                  <a16:creationId xmlns:a16="http://schemas.microsoft.com/office/drawing/2014/main" id="{896FD126-20ED-8A4E-9A69-1C2101A9593D}"/>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16" name="Straight Arrow Connector 215">
            <a:extLst>
              <a:ext uri="{FF2B5EF4-FFF2-40B4-BE49-F238E27FC236}">
                <a16:creationId xmlns:a16="http://schemas.microsoft.com/office/drawing/2014/main" id="{EFCEDB84-159E-3748-A552-D58515A79088}"/>
              </a:ext>
            </a:extLst>
          </p:cNvPr>
          <p:cNvCxnSpPr>
            <a:cxnSpLocks/>
            <a:endCxn id="203" idx="1"/>
          </p:cNvCxnSpPr>
          <p:nvPr/>
        </p:nvCxnSpPr>
        <p:spPr>
          <a:xfrm flipV="1">
            <a:off x="9584610" y="5470220"/>
            <a:ext cx="444244" cy="11386"/>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9787730F-098C-3946-9775-4F1B97B44440}"/>
              </a:ext>
            </a:extLst>
          </p:cNvPr>
          <p:cNvCxnSpPr>
            <a:cxnSpLocks/>
          </p:cNvCxnSpPr>
          <p:nvPr/>
        </p:nvCxnSpPr>
        <p:spPr>
          <a:xfrm>
            <a:off x="8298108" y="6219692"/>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18" name="Group 217">
            <a:extLst>
              <a:ext uri="{FF2B5EF4-FFF2-40B4-BE49-F238E27FC236}">
                <a16:creationId xmlns:a16="http://schemas.microsoft.com/office/drawing/2014/main" id="{1E8D3FE0-C1CE-934F-859E-95863625514C}"/>
              </a:ext>
            </a:extLst>
          </p:cNvPr>
          <p:cNvGrpSpPr/>
          <p:nvPr/>
        </p:nvGrpSpPr>
        <p:grpSpPr>
          <a:xfrm>
            <a:off x="9042574" y="5991176"/>
            <a:ext cx="417004" cy="417004"/>
            <a:chOff x="9831043" y="3675298"/>
            <a:chExt cx="417004" cy="417004"/>
          </a:xfrm>
        </p:grpSpPr>
        <p:sp>
          <p:nvSpPr>
            <p:cNvPr id="219" name="Oval 218">
              <a:extLst>
                <a:ext uri="{FF2B5EF4-FFF2-40B4-BE49-F238E27FC236}">
                  <a16:creationId xmlns:a16="http://schemas.microsoft.com/office/drawing/2014/main" id="{61F78E04-C344-E645-BBCA-7793D4F0A32F}"/>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Box 219">
              <a:extLst>
                <a:ext uri="{FF2B5EF4-FFF2-40B4-BE49-F238E27FC236}">
                  <a16:creationId xmlns:a16="http://schemas.microsoft.com/office/drawing/2014/main" id="{9B702B9D-5AC8-DC48-B275-8DE6BC257E91}"/>
                </a:ext>
              </a:extLst>
            </p:cNvPr>
            <p:cNvSpPr txBox="1"/>
            <p:nvPr/>
          </p:nvSpPr>
          <p:spPr>
            <a:xfrm>
              <a:off x="9912663" y="3699134"/>
              <a:ext cx="31290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a:t>
              </a:r>
            </a:p>
          </p:txBody>
        </p:sp>
      </p:grpSp>
      <p:grpSp>
        <p:nvGrpSpPr>
          <p:cNvPr id="221" name="Group 220">
            <a:extLst>
              <a:ext uri="{FF2B5EF4-FFF2-40B4-BE49-F238E27FC236}">
                <a16:creationId xmlns:a16="http://schemas.microsoft.com/office/drawing/2014/main" id="{2AE2B2E7-13A7-EA47-AB09-38F07670DCDF}"/>
              </a:ext>
            </a:extLst>
          </p:cNvPr>
          <p:cNvGrpSpPr/>
          <p:nvPr/>
        </p:nvGrpSpPr>
        <p:grpSpPr>
          <a:xfrm>
            <a:off x="10087475" y="5991545"/>
            <a:ext cx="417004" cy="417004"/>
            <a:chOff x="9831043" y="3675298"/>
            <a:chExt cx="417004" cy="417004"/>
          </a:xfrm>
        </p:grpSpPr>
        <p:sp>
          <p:nvSpPr>
            <p:cNvPr id="222" name="Oval 221">
              <a:extLst>
                <a:ext uri="{FF2B5EF4-FFF2-40B4-BE49-F238E27FC236}">
                  <a16:creationId xmlns:a16="http://schemas.microsoft.com/office/drawing/2014/main" id="{DF7B572D-B976-9349-B786-6B322D1949C5}"/>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extBox 222">
              <a:extLst>
                <a:ext uri="{FF2B5EF4-FFF2-40B4-BE49-F238E27FC236}">
                  <a16:creationId xmlns:a16="http://schemas.microsoft.com/office/drawing/2014/main" id="{A2FFF565-49DB-A64D-9318-DB054DD59F09}"/>
                </a:ext>
              </a:extLst>
            </p:cNvPr>
            <p:cNvSpPr txBox="1"/>
            <p:nvPr/>
          </p:nvSpPr>
          <p:spPr>
            <a:xfrm>
              <a:off x="9873474" y="3699134"/>
              <a:ext cx="32733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D</a:t>
              </a:r>
            </a:p>
          </p:txBody>
        </p:sp>
      </p:grpSp>
      <p:grpSp>
        <p:nvGrpSpPr>
          <p:cNvPr id="224" name="Group 223">
            <a:extLst>
              <a:ext uri="{FF2B5EF4-FFF2-40B4-BE49-F238E27FC236}">
                <a16:creationId xmlns:a16="http://schemas.microsoft.com/office/drawing/2014/main" id="{EEE91FD5-0810-964C-8781-184DEC6FB6A3}"/>
              </a:ext>
            </a:extLst>
          </p:cNvPr>
          <p:cNvGrpSpPr/>
          <p:nvPr/>
        </p:nvGrpSpPr>
        <p:grpSpPr>
          <a:xfrm>
            <a:off x="8981379" y="5844266"/>
            <a:ext cx="724251" cy="668441"/>
            <a:chOff x="1097280" y="6019742"/>
            <a:chExt cx="724251" cy="668441"/>
          </a:xfrm>
        </p:grpSpPr>
        <p:sp>
          <p:nvSpPr>
            <p:cNvPr id="225" name="Rectangle 224">
              <a:extLst>
                <a:ext uri="{FF2B5EF4-FFF2-40B4-BE49-F238E27FC236}">
                  <a16:creationId xmlns:a16="http://schemas.microsoft.com/office/drawing/2014/main" id="{41CE9AD7-4365-7F4A-8FA6-3421F3A361F7}"/>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6" name="Straight Connector 225">
              <a:extLst>
                <a:ext uri="{FF2B5EF4-FFF2-40B4-BE49-F238E27FC236}">
                  <a16:creationId xmlns:a16="http://schemas.microsoft.com/office/drawing/2014/main" id="{E4345924-CCF4-644C-B808-EDEA854C37D5}"/>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7" name="Straight Arrow Connector 226">
            <a:extLst>
              <a:ext uri="{FF2B5EF4-FFF2-40B4-BE49-F238E27FC236}">
                <a16:creationId xmlns:a16="http://schemas.microsoft.com/office/drawing/2014/main" id="{3DA61EF0-9EBC-254F-A014-FF53D385B128}"/>
              </a:ext>
            </a:extLst>
          </p:cNvPr>
          <p:cNvCxnSpPr>
            <a:cxnSpLocks/>
            <a:endCxn id="229" idx="1"/>
          </p:cNvCxnSpPr>
          <p:nvPr/>
        </p:nvCxnSpPr>
        <p:spPr>
          <a:xfrm>
            <a:off x="9627252" y="6178486"/>
            <a:ext cx="410837" cy="1"/>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28" name="Group 227">
            <a:extLst>
              <a:ext uri="{FF2B5EF4-FFF2-40B4-BE49-F238E27FC236}">
                <a16:creationId xmlns:a16="http://schemas.microsoft.com/office/drawing/2014/main" id="{4114CA93-CB6A-C241-A1F1-0E7E82068A37}"/>
              </a:ext>
            </a:extLst>
          </p:cNvPr>
          <p:cNvGrpSpPr/>
          <p:nvPr/>
        </p:nvGrpSpPr>
        <p:grpSpPr>
          <a:xfrm>
            <a:off x="10038089" y="5844266"/>
            <a:ext cx="724251" cy="668441"/>
            <a:chOff x="1097280" y="6019742"/>
            <a:chExt cx="724251" cy="668441"/>
          </a:xfrm>
        </p:grpSpPr>
        <p:sp>
          <p:nvSpPr>
            <p:cNvPr id="229" name="Rectangle 228">
              <a:extLst>
                <a:ext uri="{FF2B5EF4-FFF2-40B4-BE49-F238E27FC236}">
                  <a16:creationId xmlns:a16="http://schemas.microsoft.com/office/drawing/2014/main" id="{49502728-71F3-7449-88D5-F8B3CF0B3AD4}"/>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0" name="Straight Connector 229">
              <a:extLst>
                <a:ext uri="{FF2B5EF4-FFF2-40B4-BE49-F238E27FC236}">
                  <a16:creationId xmlns:a16="http://schemas.microsoft.com/office/drawing/2014/main" id="{A47D5958-2A5C-1C4A-BCE1-EF2BE9C2197F}"/>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1" name="Straight Connector 230">
            <a:extLst>
              <a:ext uri="{FF2B5EF4-FFF2-40B4-BE49-F238E27FC236}">
                <a16:creationId xmlns:a16="http://schemas.microsoft.com/office/drawing/2014/main" id="{5304203E-5C2B-C343-BA4B-9499B0A261F1}"/>
              </a:ext>
            </a:extLst>
          </p:cNvPr>
          <p:cNvCxnSpPr/>
          <p:nvPr/>
        </p:nvCxnSpPr>
        <p:spPr>
          <a:xfrm flipV="1">
            <a:off x="10560603" y="5869718"/>
            <a:ext cx="191624" cy="63254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232" name="Content Placeholder 2">
            <a:extLst>
              <a:ext uri="{FF2B5EF4-FFF2-40B4-BE49-F238E27FC236}">
                <a16:creationId xmlns:a16="http://schemas.microsoft.com/office/drawing/2014/main" id="{0432CF00-6D4E-164C-963F-67CAD916FE6C}"/>
              </a:ext>
            </a:extLst>
          </p:cNvPr>
          <p:cNvSpPr txBox="1">
            <a:spLocks/>
          </p:cNvSpPr>
          <p:nvPr/>
        </p:nvSpPr>
        <p:spPr>
          <a:xfrm>
            <a:off x="7417671" y="1712798"/>
            <a:ext cx="4162331" cy="1122071"/>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b="1" dirty="0">
                <a:solidFill>
                  <a:srgbClr val="4C3282"/>
                </a:solidFill>
              </a:rPr>
              <a:t>Adjacency List</a:t>
            </a:r>
          </a:p>
        </p:txBody>
      </p:sp>
      <p:sp>
        <p:nvSpPr>
          <p:cNvPr id="233" name="Content Placeholder 2">
            <a:extLst>
              <a:ext uri="{FF2B5EF4-FFF2-40B4-BE49-F238E27FC236}">
                <a16:creationId xmlns:a16="http://schemas.microsoft.com/office/drawing/2014/main" id="{4B71979C-D5CF-8344-9187-2DC61CE94A3D}"/>
              </a:ext>
            </a:extLst>
          </p:cNvPr>
          <p:cNvSpPr txBox="1">
            <a:spLocks/>
          </p:cNvSpPr>
          <p:nvPr/>
        </p:nvSpPr>
        <p:spPr>
          <a:xfrm>
            <a:off x="4901649" y="625193"/>
            <a:ext cx="7519569" cy="108381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b="1" dirty="0">
                <a:solidFill>
                  <a:srgbClr val="4C3282"/>
                </a:solidFill>
              </a:rPr>
              <a:t>Algorithm</a:t>
            </a:r>
          </a:p>
          <a:p>
            <a:r>
              <a:rPr lang="en-US" dirty="0"/>
              <a:t>BFS or DFS to see if You and your Crush are connected</a:t>
            </a:r>
          </a:p>
        </p:txBody>
      </p:sp>
    </p:spTree>
    <p:extLst>
      <p:ext uri="{BB962C8B-B14F-4D97-AF65-F5344CB8AC3E}">
        <p14:creationId xmlns:p14="http://schemas.microsoft.com/office/powerpoint/2010/main" val="1817740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90836-9D89-6A4F-B10F-9EFD562EEF9D}"/>
              </a:ext>
            </a:extLst>
          </p:cNvPr>
          <p:cNvSpPr>
            <a:spLocks noGrp="1"/>
          </p:cNvSpPr>
          <p:nvPr>
            <p:ph type="title"/>
          </p:nvPr>
        </p:nvSpPr>
        <p:spPr/>
        <p:txBody>
          <a:bodyPr/>
          <a:lstStyle/>
          <a:p>
            <a:r>
              <a:rPr lang="en-US" dirty="0"/>
              <a:t>More Design</a:t>
            </a:r>
          </a:p>
        </p:txBody>
      </p:sp>
      <p:sp>
        <p:nvSpPr>
          <p:cNvPr id="4" name="Slide Number Placeholder 3">
            <a:extLst>
              <a:ext uri="{FF2B5EF4-FFF2-40B4-BE49-F238E27FC236}">
                <a16:creationId xmlns:a16="http://schemas.microsoft.com/office/drawing/2014/main" id="{A18500F2-D221-CC45-A592-79FC567172D9}"/>
              </a:ext>
            </a:extLst>
          </p:cNvPr>
          <p:cNvSpPr>
            <a:spLocks noGrp="1"/>
          </p:cNvSpPr>
          <p:nvPr>
            <p:ph type="sldNum" sz="quarter" idx="12"/>
          </p:nvPr>
        </p:nvSpPr>
        <p:spPr/>
        <p:txBody>
          <a:bodyPr/>
          <a:lstStyle/>
          <a:p>
            <a:fld id="{659665DE-58FC-41F4-AC58-2C90A5E00527}" type="slidenum">
              <a:rPr lang="en-US" smtClean="0"/>
              <a:t>27</a:t>
            </a:fld>
            <a:endParaRPr lang="en-US"/>
          </a:p>
        </p:txBody>
      </p:sp>
      <p:sp>
        <p:nvSpPr>
          <p:cNvPr id="5" name="Footer Placeholder 4">
            <a:extLst>
              <a:ext uri="{FF2B5EF4-FFF2-40B4-BE49-F238E27FC236}">
                <a16:creationId xmlns:a16="http://schemas.microsoft.com/office/drawing/2014/main" id="{07C83E7A-0364-5A4A-BC85-2F9D220E3E17}"/>
              </a:ext>
            </a:extLst>
          </p:cNvPr>
          <p:cNvSpPr>
            <a:spLocks noGrp="1"/>
          </p:cNvSpPr>
          <p:nvPr>
            <p:ph type="ftr" sz="quarter" idx="11"/>
          </p:nvPr>
        </p:nvSpPr>
        <p:spPr/>
        <p:txBody>
          <a:bodyPr/>
          <a:lstStyle/>
          <a:p>
            <a:r>
              <a:rPr lang="en-US"/>
              <a:t>CSE 373 20 SP – champion &amp; Chun</a:t>
            </a:r>
            <a:endParaRPr lang="en-US" dirty="0"/>
          </a:p>
        </p:txBody>
      </p:sp>
      <p:sp>
        <p:nvSpPr>
          <p:cNvPr id="6" name="Rectangle 5">
            <a:extLst>
              <a:ext uri="{FF2B5EF4-FFF2-40B4-BE49-F238E27FC236}">
                <a16:creationId xmlns:a16="http://schemas.microsoft.com/office/drawing/2014/main" id="{327427B5-C252-0845-BA4C-7774E47BA41F}"/>
              </a:ext>
            </a:extLst>
          </p:cNvPr>
          <p:cNvSpPr/>
          <p:nvPr/>
        </p:nvSpPr>
        <p:spPr>
          <a:xfrm>
            <a:off x="575239" y="1541303"/>
            <a:ext cx="10789447" cy="4606389"/>
          </a:xfrm>
          <a:prstGeom prst="rect">
            <a:avLst/>
          </a:prstGeom>
        </p:spPr>
        <p:txBody>
          <a:bodyPr wrap="square">
            <a:spAutoFit/>
          </a:bodyPr>
          <a:lstStyle/>
          <a:p>
            <a:pPr>
              <a:spcBef>
                <a:spcPts val="1800"/>
              </a:spcBef>
              <a:spcAft>
                <a:spcPts val="400"/>
              </a:spcAft>
            </a:pPr>
            <a:r>
              <a:rPr lang="en-US" sz="2000" b="1" dirty="0">
                <a:solidFill>
                  <a:srgbClr val="000000"/>
                </a:solidFill>
                <a:latin typeface="Times New Roman" panose="02020603050405020304" pitchFamily="18" charset="0"/>
              </a:rPr>
              <a:t>Note Passing - Part II</a:t>
            </a:r>
            <a:endParaRPr lang="en-US" b="1" dirty="0"/>
          </a:p>
          <a:p>
            <a:r>
              <a:rPr lang="en-US" dirty="0">
                <a:solidFill>
                  <a:srgbClr val="000000"/>
                </a:solidFill>
                <a:latin typeface="Times New Roman" panose="02020603050405020304" pitchFamily="18" charset="0"/>
              </a:rPr>
              <a:t>Now that you know there exists a way to get your note to your crush, we can work on picking the best hand off path possible.</a:t>
            </a:r>
          </a:p>
          <a:p>
            <a:endParaRPr lang="en-US"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Thought Experiments:</a:t>
            </a:r>
          </a:p>
          <a:p>
            <a:endParaRPr lang="en-US" dirty="0">
              <a:solidFill>
                <a:srgbClr val="000000"/>
              </a:solidFill>
              <a:latin typeface="Times New Roman" panose="02020603050405020304" pitchFamily="18" charset="0"/>
            </a:endParaRPr>
          </a:p>
          <a:p>
            <a:pPr marL="342900" indent="-342900">
              <a:buAutoNum type="arabicPeriod"/>
            </a:pPr>
            <a:r>
              <a:rPr lang="en-US" dirty="0">
                <a:solidFill>
                  <a:srgbClr val="000000"/>
                </a:solidFill>
                <a:latin typeface="Times New Roman" panose="02020603050405020304" pitchFamily="18" charset="0"/>
              </a:rPr>
              <a:t>What if you want to optimize for time to get your crush the note as early in the day as possible?</a:t>
            </a:r>
          </a:p>
          <a:p>
            <a:pPr marL="742950" lvl="1" indent="-285750">
              <a:buFontTx/>
              <a:buChar char="-"/>
            </a:pPr>
            <a:r>
              <a:rPr lang="en-US" dirty="0">
                <a:solidFill>
                  <a:srgbClr val="000000"/>
                </a:solidFill>
                <a:latin typeface="Times New Roman" panose="02020603050405020304" pitchFamily="18" charset="0"/>
              </a:rPr>
              <a:t>How can we use our knowledge of which period students share to calculate for time knowing that period 1 is earliest in the day and period 4 is later in the day?</a:t>
            </a:r>
          </a:p>
          <a:p>
            <a:pPr marL="742950" lvl="1" indent="-285750">
              <a:buFontTx/>
              <a:buChar char="-"/>
            </a:pPr>
            <a:r>
              <a:rPr lang="en-US" dirty="0">
                <a:solidFill>
                  <a:srgbClr val="000000"/>
                </a:solidFill>
                <a:latin typeface="Times New Roman" panose="02020603050405020304" pitchFamily="18" charset="0"/>
              </a:rPr>
              <a:t>How can we account for the possibility that it might take more than a single school day to deliver the note?</a:t>
            </a:r>
          </a:p>
          <a:p>
            <a:endParaRPr lang="en-US" dirty="0">
              <a:solidFill>
                <a:srgbClr val="000000"/>
              </a:solidFill>
              <a:latin typeface="Times New Roman" panose="02020603050405020304" pitchFamily="18" charset="0"/>
            </a:endParaRPr>
          </a:p>
          <a:p>
            <a:r>
              <a:rPr lang="en-US" dirty="0">
                <a:solidFill>
                  <a:srgbClr val="000000"/>
                </a:solidFill>
                <a:latin typeface="Times New Roman" panose="02020603050405020304" pitchFamily="18" charset="0"/>
              </a:rPr>
              <a:t>2. What if you want to optimize for rick avoidance to make sure your note only gets passed in classes least likely for it to get intercepted?</a:t>
            </a:r>
          </a:p>
          <a:p>
            <a:pPr lvl="1"/>
            <a:r>
              <a:rPr lang="en-US" dirty="0">
                <a:solidFill>
                  <a:srgbClr val="000000"/>
                </a:solidFill>
                <a:latin typeface="Times New Roman" panose="02020603050405020304" pitchFamily="18" charset="0"/>
              </a:rPr>
              <a:t>- Some teachers are better at intercepting notes than others. The more notes a teacher has intercepted, the more likely it is they will take yours and it will never get to your crush. If we knew how many notes each teacher has intercepted how might we incorporate that into our graph to find the least risky route?</a:t>
            </a:r>
          </a:p>
        </p:txBody>
      </p:sp>
    </p:spTree>
    <p:extLst>
      <p:ext uri="{BB962C8B-B14F-4D97-AF65-F5344CB8AC3E}">
        <p14:creationId xmlns:p14="http://schemas.microsoft.com/office/powerpoint/2010/main" val="3114752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4D502-5364-1E4A-9E14-9DF44FBE264B}"/>
              </a:ext>
            </a:extLst>
          </p:cNvPr>
          <p:cNvSpPr>
            <a:spLocks noGrp="1"/>
          </p:cNvSpPr>
          <p:nvPr>
            <p:ph type="title"/>
          </p:nvPr>
        </p:nvSpPr>
        <p:spPr/>
        <p:txBody>
          <a:bodyPr/>
          <a:lstStyle/>
          <a:p>
            <a:r>
              <a:rPr lang="en-US" dirty="0"/>
              <a:t>Optimize for Time</a:t>
            </a:r>
          </a:p>
        </p:txBody>
      </p:sp>
      <p:sp>
        <p:nvSpPr>
          <p:cNvPr id="4" name="Slide Number Placeholder 3">
            <a:extLst>
              <a:ext uri="{FF2B5EF4-FFF2-40B4-BE49-F238E27FC236}">
                <a16:creationId xmlns:a16="http://schemas.microsoft.com/office/drawing/2014/main" id="{E55863BB-F811-CC4A-AF7B-D68062BAE5B4}"/>
              </a:ext>
            </a:extLst>
          </p:cNvPr>
          <p:cNvSpPr>
            <a:spLocks noGrp="1"/>
          </p:cNvSpPr>
          <p:nvPr>
            <p:ph type="sldNum" sz="quarter" idx="12"/>
          </p:nvPr>
        </p:nvSpPr>
        <p:spPr/>
        <p:txBody>
          <a:bodyPr/>
          <a:lstStyle/>
          <a:p>
            <a:fld id="{659665DE-58FC-41F4-AC58-2C90A5E00527}" type="slidenum">
              <a:rPr lang="en-US" smtClean="0"/>
              <a:t>28</a:t>
            </a:fld>
            <a:endParaRPr lang="en-US"/>
          </a:p>
        </p:txBody>
      </p:sp>
      <p:sp>
        <p:nvSpPr>
          <p:cNvPr id="5" name="Footer Placeholder 4">
            <a:extLst>
              <a:ext uri="{FF2B5EF4-FFF2-40B4-BE49-F238E27FC236}">
                <a16:creationId xmlns:a16="http://schemas.microsoft.com/office/drawing/2014/main" id="{814E2D68-32AF-9A4C-A832-FAA7E11AB0A5}"/>
              </a:ext>
            </a:extLst>
          </p:cNvPr>
          <p:cNvSpPr>
            <a:spLocks noGrp="1"/>
          </p:cNvSpPr>
          <p:nvPr>
            <p:ph type="ftr" sz="quarter" idx="11"/>
          </p:nvPr>
        </p:nvSpPr>
        <p:spPr/>
        <p:txBody>
          <a:bodyPr/>
          <a:lstStyle/>
          <a:p>
            <a:r>
              <a:rPr lang="en-US"/>
              <a:t>CSE 373 20 SP – champion &amp; Chun</a:t>
            </a:r>
            <a:endParaRPr lang="en-US" dirty="0"/>
          </a:p>
        </p:txBody>
      </p:sp>
      <p:grpSp>
        <p:nvGrpSpPr>
          <p:cNvPr id="6" name="Group 5">
            <a:extLst>
              <a:ext uri="{FF2B5EF4-FFF2-40B4-BE49-F238E27FC236}">
                <a16:creationId xmlns:a16="http://schemas.microsoft.com/office/drawing/2014/main" id="{69A17BCC-7A11-7848-B1AC-C0D56D6E9BC9}"/>
              </a:ext>
            </a:extLst>
          </p:cNvPr>
          <p:cNvGrpSpPr/>
          <p:nvPr/>
        </p:nvGrpSpPr>
        <p:grpSpPr>
          <a:xfrm>
            <a:off x="208696" y="2393392"/>
            <a:ext cx="5981035" cy="3140135"/>
            <a:chOff x="1394748" y="3100107"/>
            <a:chExt cx="5981035" cy="3140135"/>
          </a:xfrm>
        </p:grpSpPr>
        <p:grpSp>
          <p:nvGrpSpPr>
            <p:cNvPr id="7" name="Group 6">
              <a:extLst>
                <a:ext uri="{FF2B5EF4-FFF2-40B4-BE49-F238E27FC236}">
                  <a16:creationId xmlns:a16="http://schemas.microsoft.com/office/drawing/2014/main" id="{E109516F-06B8-3141-B046-D49DAD00CA44}"/>
                </a:ext>
              </a:extLst>
            </p:cNvPr>
            <p:cNvGrpSpPr/>
            <p:nvPr/>
          </p:nvGrpSpPr>
          <p:grpSpPr>
            <a:xfrm>
              <a:off x="1394748" y="3641314"/>
              <a:ext cx="690113" cy="690113"/>
              <a:chOff x="9831042" y="3675297"/>
              <a:chExt cx="690113" cy="690113"/>
            </a:xfrm>
          </p:grpSpPr>
          <p:sp>
            <p:nvSpPr>
              <p:cNvPr id="38" name="Oval 37">
                <a:extLst>
                  <a:ext uri="{FF2B5EF4-FFF2-40B4-BE49-F238E27FC236}">
                    <a16:creationId xmlns:a16="http://schemas.microsoft.com/office/drawing/2014/main" id="{3D937E38-4F27-B34B-A0F3-165E3E7CF447}"/>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0439CED5-AA7E-FC49-9129-85EECD7E1E14}"/>
                  </a:ext>
                </a:extLst>
              </p:cNvPr>
              <p:cNvSpPr txBox="1"/>
              <p:nvPr/>
            </p:nvSpPr>
            <p:spPr>
              <a:xfrm>
                <a:off x="9921477" y="3822896"/>
                <a:ext cx="523285"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You</a:t>
                </a:r>
              </a:p>
            </p:txBody>
          </p:sp>
        </p:grpSp>
        <p:grpSp>
          <p:nvGrpSpPr>
            <p:cNvPr id="8" name="Group 7">
              <a:extLst>
                <a:ext uri="{FF2B5EF4-FFF2-40B4-BE49-F238E27FC236}">
                  <a16:creationId xmlns:a16="http://schemas.microsoft.com/office/drawing/2014/main" id="{3E9A62EE-2490-474B-B3FF-EE74893755AA}"/>
                </a:ext>
              </a:extLst>
            </p:cNvPr>
            <p:cNvGrpSpPr/>
            <p:nvPr/>
          </p:nvGrpSpPr>
          <p:grpSpPr>
            <a:xfrm>
              <a:off x="3360349" y="3100107"/>
              <a:ext cx="704039" cy="690113"/>
              <a:chOff x="9831042" y="3675297"/>
              <a:chExt cx="704039" cy="690113"/>
            </a:xfrm>
          </p:grpSpPr>
          <p:sp>
            <p:nvSpPr>
              <p:cNvPr id="36" name="Oval 35">
                <a:extLst>
                  <a:ext uri="{FF2B5EF4-FFF2-40B4-BE49-F238E27FC236}">
                    <a16:creationId xmlns:a16="http://schemas.microsoft.com/office/drawing/2014/main" id="{64D6853D-2E74-7D4B-969A-D5C59B3FC960}"/>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C6BE3E3-0971-3045-BD5D-95A7CB85934C}"/>
                  </a:ext>
                </a:extLst>
              </p:cNvPr>
              <p:cNvSpPr txBox="1"/>
              <p:nvPr/>
            </p:nvSpPr>
            <p:spPr>
              <a:xfrm>
                <a:off x="9831042" y="3807642"/>
                <a:ext cx="704039"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Anika</a:t>
                </a:r>
              </a:p>
            </p:txBody>
          </p:sp>
        </p:grpSp>
        <p:grpSp>
          <p:nvGrpSpPr>
            <p:cNvPr id="9" name="Group 8">
              <a:extLst>
                <a:ext uri="{FF2B5EF4-FFF2-40B4-BE49-F238E27FC236}">
                  <a16:creationId xmlns:a16="http://schemas.microsoft.com/office/drawing/2014/main" id="{EF4546AC-03A6-844F-9C6B-232F96C3BD1F}"/>
                </a:ext>
              </a:extLst>
            </p:cNvPr>
            <p:cNvGrpSpPr/>
            <p:nvPr/>
          </p:nvGrpSpPr>
          <p:grpSpPr>
            <a:xfrm>
              <a:off x="5180961" y="3740439"/>
              <a:ext cx="700186" cy="690113"/>
              <a:chOff x="10360557" y="3317449"/>
              <a:chExt cx="700186" cy="690113"/>
            </a:xfrm>
          </p:grpSpPr>
          <p:sp>
            <p:nvSpPr>
              <p:cNvPr id="34" name="Oval 33">
                <a:extLst>
                  <a:ext uri="{FF2B5EF4-FFF2-40B4-BE49-F238E27FC236}">
                    <a16:creationId xmlns:a16="http://schemas.microsoft.com/office/drawing/2014/main" id="{9EAEDFA2-54A2-9F4A-B39C-09D5A0CB6CAA}"/>
                  </a:ext>
                </a:extLst>
              </p:cNvPr>
              <p:cNvSpPr/>
              <p:nvPr/>
            </p:nvSpPr>
            <p:spPr>
              <a:xfrm>
                <a:off x="10370630" y="3317449"/>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199287F6-BE58-8644-9445-F9AFAA5DB03E}"/>
                  </a:ext>
                </a:extLst>
              </p:cNvPr>
              <p:cNvSpPr txBox="1"/>
              <p:nvPr/>
            </p:nvSpPr>
            <p:spPr>
              <a:xfrm>
                <a:off x="10360557" y="3489324"/>
                <a:ext cx="662361"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Carla</a:t>
                </a:r>
              </a:p>
            </p:txBody>
          </p:sp>
        </p:grpSp>
        <p:grpSp>
          <p:nvGrpSpPr>
            <p:cNvPr id="10" name="Group 9">
              <a:extLst>
                <a:ext uri="{FF2B5EF4-FFF2-40B4-BE49-F238E27FC236}">
                  <a16:creationId xmlns:a16="http://schemas.microsoft.com/office/drawing/2014/main" id="{4E784030-DECD-F643-8275-E9BF341CC961}"/>
                </a:ext>
              </a:extLst>
            </p:cNvPr>
            <p:cNvGrpSpPr/>
            <p:nvPr/>
          </p:nvGrpSpPr>
          <p:grpSpPr>
            <a:xfrm>
              <a:off x="2695034" y="4961081"/>
              <a:ext cx="690113" cy="690113"/>
              <a:chOff x="9831042" y="3675297"/>
              <a:chExt cx="690113" cy="690113"/>
            </a:xfrm>
          </p:grpSpPr>
          <p:sp>
            <p:nvSpPr>
              <p:cNvPr id="32" name="Oval 31">
                <a:extLst>
                  <a:ext uri="{FF2B5EF4-FFF2-40B4-BE49-F238E27FC236}">
                    <a16:creationId xmlns:a16="http://schemas.microsoft.com/office/drawing/2014/main" id="{0DE86BD5-0171-9944-BB45-726D05C0CB66}"/>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9CC4372-3298-DB4E-9EAF-A8A4440CC066}"/>
                  </a:ext>
                </a:extLst>
              </p:cNvPr>
              <p:cNvSpPr txBox="1"/>
              <p:nvPr/>
            </p:nvSpPr>
            <p:spPr>
              <a:xfrm>
                <a:off x="9905031" y="3835687"/>
                <a:ext cx="54213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Bao</a:t>
                </a:r>
              </a:p>
            </p:txBody>
          </p:sp>
        </p:grpSp>
        <p:sp>
          <p:nvSpPr>
            <p:cNvPr id="11" name="Oval 10">
              <a:extLst>
                <a:ext uri="{FF2B5EF4-FFF2-40B4-BE49-F238E27FC236}">
                  <a16:creationId xmlns:a16="http://schemas.microsoft.com/office/drawing/2014/main" id="{36329834-1C23-3240-B786-120379CEE4FC}"/>
                </a:ext>
              </a:extLst>
            </p:cNvPr>
            <p:cNvSpPr/>
            <p:nvPr/>
          </p:nvSpPr>
          <p:spPr>
            <a:xfrm>
              <a:off x="4497685" y="5550129"/>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E7EE5BB-E7FD-0744-998E-69B9B41678B8}"/>
                </a:ext>
              </a:extLst>
            </p:cNvPr>
            <p:cNvSpPr txBox="1"/>
            <p:nvPr/>
          </p:nvSpPr>
          <p:spPr>
            <a:xfrm>
              <a:off x="4566864" y="5710519"/>
              <a:ext cx="559769"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Dan</a:t>
              </a:r>
            </a:p>
          </p:txBody>
        </p:sp>
        <p:grpSp>
          <p:nvGrpSpPr>
            <p:cNvPr id="13" name="Group 12">
              <a:extLst>
                <a:ext uri="{FF2B5EF4-FFF2-40B4-BE49-F238E27FC236}">
                  <a16:creationId xmlns:a16="http://schemas.microsoft.com/office/drawing/2014/main" id="{4E211816-08C2-3C4B-B18B-126DBD5F8AD5}"/>
                </a:ext>
              </a:extLst>
            </p:cNvPr>
            <p:cNvGrpSpPr/>
            <p:nvPr/>
          </p:nvGrpSpPr>
          <p:grpSpPr>
            <a:xfrm>
              <a:off x="6654111" y="5279194"/>
              <a:ext cx="721672" cy="690113"/>
              <a:chOff x="6873201" y="4776414"/>
              <a:chExt cx="721672" cy="690113"/>
            </a:xfrm>
          </p:grpSpPr>
          <p:sp>
            <p:nvSpPr>
              <p:cNvPr id="30" name="Oval 29">
                <a:extLst>
                  <a:ext uri="{FF2B5EF4-FFF2-40B4-BE49-F238E27FC236}">
                    <a16:creationId xmlns:a16="http://schemas.microsoft.com/office/drawing/2014/main" id="{10CB5B89-2B4E-284E-B1FB-6E756C3A588F}"/>
                  </a:ext>
                </a:extLst>
              </p:cNvPr>
              <p:cNvSpPr/>
              <p:nvPr/>
            </p:nvSpPr>
            <p:spPr>
              <a:xfrm>
                <a:off x="6883274" y="4776414"/>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A615461-B94B-C944-94FF-A589BDCBD93E}"/>
                  </a:ext>
                </a:extLst>
              </p:cNvPr>
              <p:cNvSpPr txBox="1"/>
              <p:nvPr/>
            </p:nvSpPr>
            <p:spPr>
              <a:xfrm>
                <a:off x="6873201" y="4948289"/>
                <a:ext cx="721672"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Crush</a:t>
                </a:r>
              </a:p>
            </p:txBody>
          </p:sp>
        </p:grpSp>
        <p:cxnSp>
          <p:nvCxnSpPr>
            <p:cNvPr id="14" name="Straight Connector 13">
              <a:extLst>
                <a:ext uri="{FF2B5EF4-FFF2-40B4-BE49-F238E27FC236}">
                  <a16:creationId xmlns:a16="http://schemas.microsoft.com/office/drawing/2014/main" id="{A58153CB-72E2-F242-9827-8F0F5061EE4E}"/>
                </a:ext>
              </a:extLst>
            </p:cNvPr>
            <p:cNvCxnSpPr>
              <a:stCxn id="38" idx="7"/>
              <a:endCxn id="37" idx="1"/>
            </p:cNvCxnSpPr>
            <p:nvPr/>
          </p:nvCxnSpPr>
          <p:spPr>
            <a:xfrm flipV="1">
              <a:off x="1983796" y="3417118"/>
              <a:ext cx="1376553" cy="32526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ED463AC-10BA-6E48-BB5E-E9EB9E25255C}"/>
                </a:ext>
              </a:extLst>
            </p:cNvPr>
            <p:cNvCxnSpPr>
              <a:cxnSpLocks/>
              <a:stCxn id="38" idx="4"/>
              <a:endCxn id="32" idx="1"/>
            </p:cNvCxnSpPr>
            <p:nvPr/>
          </p:nvCxnSpPr>
          <p:spPr>
            <a:xfrm>
              <a:off x="1739805" y="4331427"/>
              <a:ext cx="1056294" cy="7307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4F6B581-B4CB-5645-8290-A16F2BAAD4D1}"/>
                </a:ext>
              </a:extLst>
            </p:cNvPr>
            <p:cNvCxnSpPr>
              <a:cxnSpLocks/>
              <a:stCxn id="32" idx="7"/>
              <a:endCxn id="36" idx="4"/>
            </p:cNvCxnSpPr>
            <p:nvPr/>
          </p:nvCxnSpPr>
          <p:spPr>
            <a:xfrm flipV="1">
              <a:off x="3284082" y="3790220"/>
              <a:ext cx="421324" cy="12719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150AF49-BA9C-5C43-96FD-55BE830E8E66}"/>
                </a:ext>
              </a:extLst>
            </p:cNvPr>
            <p:cNvCxnSpPr>
              <a:cxnSpLocks/>
              <a:stCxn id="32" idx="6"/>
              <a:endCxn id="35" idx="1"/>
            </p:cNvCxnSpPr>
            <p:nvPr/>
          </p:nvCxnSpPr>
          <p:spPr>
            <a:xfrm flipV="1">
              <a:off x="3385147" y="4096980"/>
              <a:ext cx="1795814" cy="120915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ABF0BDF-4DC6-044D-B454-95CDE8A251B1}"/>
                </a:ext>
              </a:extLst>
            </p:cNvPr>
            <p:cNvCxnSpPr>
              <a:cxnSpLocks/>
              <a:stCxn id="36" idx="5"/>
              <a:endCxn id="11" idx="1"/>
            </p:cNvCxnSpPr>
            <p:nvPr/>
          </p:nvCxnSpPr>
          <p:spPr>
            <a:xfrm>
              <a:off x="3949397" y="3689155"/>
              <a:ext cx="649353" cy="196203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310CDE2-521B-7847-8A9D-5E0C8052917C}"/>
                </a:ext>
              </a:extLst>
            </p:cNvPr>
            <p:cNvCxnSpPr>
              <a:cxnSpLocks/>
              <a:stCxn id="11" idx="7"/>
              <a:endCxn id="34" idx="4"/>
            </p:cNvCxnSpPr>
            <p:nvPr/>
          </p:nvCxnSpPr>
          <p:spPr>
            <a:xfrm flipV="1">
              <a:off x="5086733" y="4430552"/>
              <a:ext cx="449358" cy="122064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E671FCC-51F4-DE41-894B-C700F820EB08}"/>
                </a:ext>
              </a:extLst>
            </p:cNvPr>
            <p:cNvCxnSpPr>
              <a:cxnSpLocks/>
              <a:stCxn id="11" idx="6"/>
              <a:endCxn id="31" idx="1"/>
            </p:cNvCxnSpPr>
            <p:nvPr/>
          </p:nvCxnSpPr>
          <p:spPr>
            <a:xfrm flipV="1">
              <a:off x="5187798" y="5635735"/>
              <a:ext cx="1466313" cy="2594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E377964-1D5C-EA44-B75A-13271FA8E90B}"/>
                </a:ext>
              </a:extLst>
            </p:cNvPr>
            <p:cNvCxnSpPr>
              <a:cxnSpLocks/>
              <a:stCxn id="30" idx="1"/>
              <a:endCxn id="34" idx="5"/>
            </p:cNvCxnSpPr>
            <p:nvPr/>
          </p:nvCxnSpPr>
          <p:spPr>
            <a:xfrm flipH="1" flipV="1">
              <a:off x="5780082" y="4329487"/>
              <a:ext cx="985167" cy="105077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BBE3BBD-2C46-5E40-893C-7ADD7974066F}"/>
                </a:ext>
              </a:extLst>
            </p:cNvPr>
            <p:cNvSpPr txBox="1"/>
            <p:nvPr/>
          </p:nvSpPr>
          <p:spPr>
            <a:xfrm rot="21283329">
              <a:off x="2498834" y="3252899"/>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1</a:t>
              </a:r>
            </a:p>
          </p:txBody>
        </p:sp>
        <p:sp>
          <p:nvSpPr>
            <p:cNvPr id="23" name="TextBox 22">
              <a:extLst>
                <a:ext uri="{FF2B5EF4-FFF2-40B4-BE49-F238E27FC236}">
                  <a16:creationId xmlns:a16="http://schemas.microsoft.com/office/drawing/2014/main" id="{22C49185-97DB-5F40-9CEC-27099A055CD4}"/>
                </a:ext>
              </a:extLst>
            </p:cNvPr>
            <p:cNvSpPr txBox="1"/>
            <p:nvPr/>
          </p:nvSpPr>
          <p:spPr>
            <a:xfrm>
              <a:off x="6264793" y="4605129"/>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1</a:t>
              </a:r>
            </a:p>
          </p:txBody>
        </p:sp>
        <p:sp>
          <p:nvSpPr>
            <p:cNvPr id="24" name="TextBox 23">
              <a:extLst>
                <a:ext uri="{FF2B5EF4-FFF2-40B4-BE49-F238E27FC236}">
                  <a16:creationId xmlns:a16="http://schemas.microsoft.com/office/drawing/2014/main" id="{C1FADAE8-FEEE-3441-9101-0F96AA3EA6E5}"/>
                </a:ext>
              </a:extLst>
            </p:cNvPr>
            <p:cNvSpPr txBox="1"/>
            <p:nvPr/>
          </p:nvSpPr>
          <p:spPr>
            <a:xfrm>
              <a:off x="2338115" y="4485507"/>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2</a:t>
              </a:r>
            </a:p>
          </p:txBody>
        </p:sp>
        <p:sp>
          <p:nvSpPr>
            <p:cNvPr id="25" name="TextBox 24">
              <a:extLst>
                <a:ext uri="{FF2B5EF4-FFF2-40B4-BE49-F238E27FC236}">
                  <a16:creationId xmlns:a16="http://schemas.microsoft.com/office/drawing/2014/main" id="{338CF5F9-6FF5-5145-92F1-DA9CB49CA05E}"/>
                </a:ext>
              </a:extLst>
            </p:cNvPr>
            <p:cNvSpPr txBox="1"/>
            <p:nvPr/>
          </p:nvSpPr>
          <p:spPr>
            <a:xfrm>
              <a:off x="4064997" y="3860668"/>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2</a:t>
              </a:r>
            </a:p>
          </p:txBody>
        </p:sp>
        <p:sp>
          <p:nvSpPr>
            <p:cNvPr id="26" name="TextBox 25">
              <a:extLst>
                <a:ext uri="{FF2B5EF4-FFF2-40B4-BE49-F238E27FC236}">
                  <a16:creationId xmlns:a16="http://schemas.microsoft.com/office/drawing/2014/main" id="{EF4D6ACB-A826-FB43-938E-0DBCAD8CA200}"/>
                </a:ext>
              </a:extLst>
            </p:cNvPr>
            <p:cNvSpPr txBox="1"/>
            <p:nvPr/>
          </p:nvSpPr>
          <p:spPr>
            <a:xfrm rot="205815">
              <a:off x="3211603" y="4158696"/>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3</a:t>
              </a:r>
            </a:p>
          </p:txBody>
        </p:sp>
        <p:sp>
          <p:nvSpPr>
            <p:cNvPr id="27" name="TextBox 26">
              <a:extLst>
                <a:ext uri="{FF2B5EF4-FFF2-40B4-BE49-F238E27FC236}">
                  <a16:creationId xmlns:a16="http://schemas.microsoft.com/office/drawing/2014/main" id="{A4E14913-A9EB-B146-BFCF-2A7EA6ACEF42}"/>
                </a:ext>
              </a:extLst>
            </p:cNvPr>
            <p:cNvSpPr txBox="1"/>
            <p:nvPr/>
          </p:nvSpPr>
          <p:spPr>
            <a:xfrm rot="195557">
              <a:off x="5040861" y="4800246"/>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3</a:t>
              </a:r>
            </a:p>
          </p:txBody>
        </p:sp>
        <p:sp>
          <p:nvSpPr>
            <p:cNvPr id="28" name="TextBox 27">
              <a:extLst>
                <a:ext uri="{FF2B5EF4-FFF2-40B4-BE49-F238E27FC236}">
                  <a16:creationId xmlns:a16="http://schemas.microsoft.com/office/drawing/2014/main" id="{83E705F0-9573-2344-B81C-2BEF9737B7BC}"/>
                </a:ext>
              </a:extLst>
            </p:cNvPr>
            <p:cNvSpPr txBox="1"/>
            <p:nvPr/>
          </p:nvSpPr>
          <p:spPr>
            <a:xfrm>
              <a:off x="3577889" y="4737354"/>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4</a:t>
              </a:r>
            </a:p>
          </p:txBody>
        </p:sp>
        <p:sp>
          <p:nvSpPr>
            <p:cNvPr id="29" name="TextBox 28">
              <a:extLst>
                <a:ext uri="{FF2B5EF4-FFF2-40B4-BE49-F238E27FC236}">
                  <a16:creationId xmlns:a16="http://schemas.microsoft.com/office/drawing/2014/main" id="{42F0608C-AFBA-DB4B-AF96-1625642DE6A4}"/>
                </a:ext>
              </a:extLst>
            </p:cNvPr>
            <p:cNvSpPr txBox="1"/>
            <p:nvPr/>
          </p:nvSpPr>
          <p:spPr>
            <a:xfrm rot="21448015">
              <a:off x="5679773" y="5466526"/>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4</a:t>
              </a:r>
            </a:p>
          </p:txBody>
        </p:sp>
      </p:grpSp>
      <p:sp>
        <p:nvSpPr>
          <p:cNvPr id="40" name="TextBox 39">
            <a:extLst>
              <a:ext uri="{FF2B5EF4-FFF2-40B4-BE49-F238E27FC236}">
                <a16:creationId xmlns:a16="http://schemas.microsoft.com/office/drawing/2014/main" id="{97CA07F9-61BD-4A4E-AE89-0B7A431578C1}"/>
              </a:ext>
            </a:extLst>
          </p:cNvPr>
          <p:cNvSpPr txBox="1"/>
          <p:nvPr/>
        </p:nvSpPr>
        <p:spPr>
          <a:xfrm>
            <a:off x="6400589" y="1955923"/>
            <a:ext cx="5216172" cy="646331"/>
          </a:xfrm>
          <a:prstGeom prst="rect">
            <a:avLst/>
          </a:prstGeom>
          <a:noFill/>
        </p:spPr>
        <p:txBody>
          <a:bodyPr wrap="none" rtlCol="0">
            <a:spAutoFit/>
          </a:bodyPr>
          <a:lstStyle/>
          <a:p>
            <a:pPr marL="342900" indent="-342900">
              <a:buAutoNum type="arabicPeriod"/>
            </a:pPr>
            <a:r>
              <a:rPr lang="en-US" dirty="0">
                <a:latin typeface="Calibri" panose="020F0502020204030204" pitchFamily="34" charset="0"/>
                <a:cs typeface="Calibri" panose="020F0502020204030204" pitchFamily="34" charset="0"/>
              </a:rPr>
              <a:t>Add the period number to each edge as its weight</a:t>
            </a:r>
          </a:p>
          <a:p>
            <a:pPr marL="342900" indent="-342900">
              <a:buAutoNum type="arabicPeriod"/>
            </a:pPr>
            <a:r>
              <a:rPr lang="en-US" dirty="0">
                <a:latin typeface="Calibri" panose="020F0502020204030204" pitchFamily="34" charset="0"/>
                <a:cs typeface="Calibri" panose="020F0502020204030204" pitchFamily="34" charset="0"/>
              </a:rPr>
              <a:t>Run Dijkstra’s from You to Crush</a:t>
            </a:r>
          </a:p>
        </p:txBody>
      </p:sp>
      <p:graphicFrame>
        <p:nvGraphicFramePr>
          <p:cNvPr id="41" name="Table 40">
            <a:extLst>
              <a:ext uri="{FF2B5EF4-FFF2-40B4-BE49-F238E27FC236}">
                <a16:creationId xmlns:a16="http://schemas.microsoft.com/office/drawing/2014/main" id="{0035C136-3FC3-5E4F-8E61-50AEA6230807}"/>
              </a:ext>
            </a:extLst>
          </p:cNvPr>
          <p:cNvGraphicFramePr>
            <a:graphicFrameLocks noGrp="1"/>
          </p:cNvGraphicFramePr>
          <p:nvPr>
            <p:extLst>
              <p:ext uri="{D42A27DB-BD31-4B8C-83A1-F6EECF244321}">
                <p14:modId xmlns:p14="http://schemas.microsoft.com/office/powerpoint/2010/main" val="654869293"/>
              </p:ext>
            </p:extLst>
          </p:nvPr>
        </p:nvGraphicFramePr>
        <p:xfrm>
          <a:off x="6548003" y="2774155"/>
          <a:ext cx="5340502" cy="2595880"/>
        </p:xfrm>
        <a:graphic>
          <a:graphicData uri="http://schemas.openxmlformats.org/drawingml/2006/table">
            <a:tbl>
              <a:tblPr firstRow="1" bandRow="1">
                <a:tableStyleId>{5C22544A-7EE6-4342-B048-85BDC9FD1C3A}</a:tableStyleId>
              </a:tblPr>
              <a:tblGrid>
                <a:gridCol w="971992">
                  <a:extLst>
                    <a:ext uri="{9D8B030D-6E8A-4147-A177-3AD203B41FA5}">
                      <a16:colId xmlns:a16="http://schemas.microsoft.com/office/drawing/2014/main" val="20000"/>
                    </a:ext>
                  </a:extLst>
                </a:gridCol>
                <a:gridCol w="1223184">
                  <a:extLst>
                    <a:ext uri="{9D8B030D-6E8A-4147-A177-3AD203B41FA5}">
                      <a16:colId xmlns:a16="http://schemas.microsoft.com/office/drawing/2014/main" val="20001"/>
                    </a:ext>
                  </a:extLst>
                </a:gridCol>
                <a:gridCol w="1660033">
                  <a:extLst>
                    <a:ext uri="{9D8B030D-6E8A-4147-A177-3AD203B41FA5}">
                      <a16:colId xmlns:a16="http://schemas.microsoft.com/office/drawing/2014/main" val="20002"/>
                    </a:ext>
                  </a:extLst>
                </a:gridCol>
                <a:gridCol w="1485293">
                  <a:extLst>
                    <a:ext uri="{9D8B030D-6E8A-4147-A177-3AD203B41FA5}">
                      <a16:colId xmlns:a16="http://schemas.microsoft.com/office/drawing/2014/main" val="20003"/>
                    </a:ext>
                  </a:extLst>
                </a:gridCol>
              </a:tblGrid>
              <a:tr h="370840">
                <a:tc>
                  <a:txBody>
                    <a:bodyPr/>
                    <a:lstStyle/>
                    <a:p>
                      <a:r>
                        <a:rPr lang="en-US" sz="1600" dirty="0">
                          <a:solidFill>
                            <a:schemeClr val="bg1"/>
                          </a:solidFill>
                          <a:latin typeface="Calibri" panose="020F0502020204030204" pitchFamily="34" charset="0"/>
                          <a:cs typeface="Calibri" panose="020F0502020204030204" pitchFamily="34" charset="0"/>
                        </a:rPr>
                        <a:t>Vertex</a:t>
                      </a:r>
                    </a:p>
                  </a:txBody>
                  <a:tcPr>
                    <a:solidFill>
                      <a:schemeClr val="accent1"/>
                    </a:solidFill>
                  </a:tcPr>
                </a:tc>
                <a:tc>
                  <a:txBody>
                    <a:bodyPr/>
                    <a:lstStyle/>
                    <a:p>
                      <a:r>
                        <a:rPr lang="en-US" sz="1600" dirty="0">
                          <a:latin typeface="Calibri" panose="020F0502020204030204" pitchFamily="34" charset="0"/>
                          <a:cs typeface="Calibri" panose="020F0502020204030204" pitchFamily="34" charset="0"/>
                        </a:rPr>
                        <a:t>Distance</a:t>
                      </a:r>
                    </a:p>
                  </a:txBody>
                  <a:tcPr/>
                </a:tc>
                <a:tc>
                  <a:txBody>
                    <a:bodyPr/>
                    <a:lstStyle/>
                    <a:p>
                      <a:r>
                        <a:rPr lang="en-US" sz="1600" dirty="0">
                          <a:latin typeface="Calibri" panose="020F0502020204030204" pitchFamily="34" charset="0"/>
                          <a:cs typeface="Calibri" panose="020F0502020204030204" pitchFamily="34" charset="0"/>
                        </a:rPr>
                        <a:t>Predecessor</a:t>
                      </a:r>
                    </a:p>
                  </a:txBody>
                  <a:tcPr/>
                </a:tc>
                <a:tc>
                  <a:txBody>
                    <a:bodyPr/>
                    <a:lstStyle/>
                    <a:p>
                      <a:r>
                        <a:rPr lang="en-US" sz="1600" dirty="0">
                          <a:latin typeface="Calibri" panose="020F0502020204030204" pitchFamily="34" charset="0"/>
                          <a:cs typeface="Calibri" panose="020F0502020204030204" pitchFamily="34" charset="0"/>
                        </a:rPr>
                        <a:t>Process Order</a:t>
                      </a:r>
                    </a:p>
                  </a:txBody>
                  <a:tcPr/>
                </a:tc>
                <a:extLst>
                  <a:ext uri="{0D108BD9-81ED-4DB2-BD59-A6C34878D82A}">
                    <a16:rowId xmlns:a16="http://schemas.microsoft.com/office/drawing/2014/main" val="10000"/>
                  </a:ext>
                </a:extLst>
              </a:tr>
              <a:tr h="370840">
                <a:tc>
                  <a:txBody>
                    <a:bodyPr/>
                    <a:lstStyle/>
                    <a:p>
                      <a:r>
                        <a:rPr lang="en-US" sz="1600" dirty="0">
                          <a:latin typeface="Calibri" panose="020F0502020204030204" pitchFamily="34" charset="0"/>
                          <a:cs typeface="Calibri" panose="020F0502020204030204" pitchFamily="34" charset="0"/>
                        </a:rPr>
                        <a:t>You</a:t>
                      </a:r>
                    </a:p>
                  </a:txBody>
                  <a:tcPr/>
                </a:tc>
                <a:tc>
                  <a:txBody>
                    <a:bodyPr/>
                    <a:lstStyle/>
                    <a:p>
                      <a:r>
                        <a:rPr lang="en-US" sz="1600" dirty="0">
                          <a:latin typeface="Calibri" panose="020F0502020204030204" pitchFamily="34" charset="0"/>
                          <a:cs typeface="Calibri" panose="020F0502020204030204" pitchFamily="34" charset="0"/>
                        </a:rPr>
                        <a:t>0</a:t>
                      </a:r>
                    </a:p>
                  </a:txBody>
                  <a:tcPr/>
                </a:tc>
                <a:tc>
                  <a:txBody>
                    <a:bodyPr/>
                    <a:lstStyle/>
                    <a:p>
                      <a:r>
                        <a:rPr lang="en-US" sz="1600" dirty="0">
                          <a:latin typeface="Calibri" panose="020F0502020204030204" pitchFamily="34" charset="0"/>
                          <a:cs typeface="Calibri" panose="020F0502020204030204" pitchFamily="34" charset="0"/>
                        </a:rPr>
                        <a:t>--</a:t>
                      </a:r>
                    </a:p>
                  </a:txBody>
                  <a:tcPr/>
                </a:tc>
                <a:tc>
                  <a:txBody>
                    <a:bodyPr/>
                    <a:lstStyle/>
                    <a:p>
                      <a:r>
                        <a:rPr lang="en-US" sz="1600" dirty="0">
                          <a:latin typeface="Calibri" panose="020F0502020204030204" pitchFamily="34" charset="0"/>
                          <a:cs typeface="Calibri" panose="020F0502020204030204" pitchFamily="34" charset="0"/>
                        </a:rPr>
                        <a:t>0</a:t>
                      </a:r>
                    </a:p>
                  </a:txBody>
                  <a:tcPr/>
                </a:tc>
                <a:extLst>
                  <a:ext uri="{0D108BD9-81ED-4DB2-BD59-A6C34878D82A}">
                    <a16:rowId xmlns:a16="http://schemas.microsoft.com/office/drawing/2014/main" val="10001"/>
                  </a:ext>
                </a:extLst>
              </a:tr>
              <a:tr h="370840">
                <a:tc>
                  <a:txBody>
                    <a:bodyPr/>
                    <a:lstStyle/>
                    <a:p>
                      <a:r>
                        <a:rPr lang="en-US" sz="1600" dirty="0">
                          <a:latin typeface="Calibri" panose="020F0502020204030204" pitchFamily="34" charset="0"/>
                          <a:cs typeface="Calibri" panose="020F0502020204030204" pitchFamily="34" charset="0"/>
                        </a:rPr>
                        <a:t>Anika</a:t>
                      </a:r>
                    </a:p>
                  </a:txBody>
                  <a:tcPr/>
                </a:tc>
                <a:tc>
                  <a:txBody>
                    <a:bodyPr/>
                    <a:lstStyle/>
                    <a:p>
                      <a:r>
                        <a:rPr lang="en-US" sz="1600" dirty="0">
                          <a:latin typeface="Calibri" panose="020F0502020204030204" pitchFamily="34" charset="0"/>
                          <a:cs typeface="Calibri" panose="020F0502020204030204" pitchFamily="34" charset="0"/>
                        </a:rPr>
                        <a:t>1</a:t>
                      </a:r>
                    </a:p>
                  </a:txBody>
                  <a:tcPr/>
                </a:tc>
                <a:tc>
                  <a:txBody>
                    <a:bodyPr/>
                    <a:lstStyle/>
                    <a:p>
                      <a:r>
                        <a:rPr lang="en-US" sz="1600" dirty="0">
                          <a:latin typeface="Calibri" panose="020F0502020204030204" pitchFamily="34" charset="0"/>
                          <a:cs typeface="Calibri" panose="020F0502020204030204" pitchFamily="34" charset="0"/>
                        </a:rPr>
                        <a:t>You</a:t>
                      </a:r>
                    </a:p>
                  </a:txBody>
                  <a:tcPr/>
                </a:tc>
                <a:tc>
                  <a:txBody>
                    <a:bodyPr/>
                    <a:lstStyle/>
                    <a:p>
                      <a:r>
                        <a:rPr lang="en-US" sz="1600" dirty="0">
                          <a:latin typeface="Calibri" panose="020F0502020204030204" pitchFamily="34" charset="0"/>
                          <a:cs typeface="Calibri" panose="020F0502020204030204" pitchFamily="34" charset="0"/>
                        </a:rPr>
                        <a:t>1</a:t>
                      </a:r>
                    </a:p>
                  </a:txBody>
                  <a:tcPr/>
                </a:tc>
                <a:extLst>
                  <a:ext uri="{0D108BD9-81ED-4DB2-BD59-A6C34878D82A}">
                    <a16:rowId xmlns:a16="http://schemas.microsoft.com/office/drawing/2014/main" val="10002"/>
                  </a:ext>
                </a:extLst>
              </a:tr>
              <a:tr h="370840">
                <a:tc>
                  <a:txBody>
                    <a:bodyPr/>
                    <a:lstStyle/>
                    <a:p>
                      <a:r>
                        <a:rPr lang="en-US" sz="1600" dirty="0">
                          <a:latin typeface="Calibri" panose="020F0502020204030204" pitchFamily="34" charset="0"/>
                          <a:cs typeface="Calibri" panose="020F0502020204030204" pitchFamily="34" charset="0"/>
                        </a:rPr>
                        <a:t>Bao</a:t>
                      </a:r>
                    </a:p>
                  </a:txBody>
                  <a:tcPr/>
                </a:tc>
                <a:tc>
                  <a:txBody>
                    <a:bodyPr/>
                    <a:lstStyle/>
                    <a:p>
                      <a:r>
                        <a:rPr lang="en-US" sz="1600" dirty="0">
                          <a:latin typeface="Calibri" panose="020F0502020204030204" pitchFamily="34" charset="0"/>
                          <a:cs typeface="Calibri" panose="020F0502020204030204" pitchFamily="34" charset="0"/>
                        </a:rPr>
                        <a:t>2</a:t>
                      </a:r>
                    </a:p>
                  </a:txBody>
                  <a:tcPr/>
                </a:tc>
                <a:tc>
                  <a:txBody>
                    <a:bodyPr/>
                    <a:lstStyle/>
                    <a:p>
                      <a:r>
                        <a:rPr lang="en-US" sz="1600" dirty="0">
                          <a:latin typeface="Calibri" panose="020F0502020204030204" pitchFamily="34" charset="0"/>
                          <a:cs typeface="Calibri" panose="020F0502020204030204" pitchFamily="34" charset="0"/>
                        </a:rPr>
                        <a:t>You</a:t>
                      </a:r>
                    </a:p>
                  </a:txBody>
                  <a:tcPr/>
                </a:tc>
                <a:tc>
                  <a:txBody>
                    <a:bodyPr/>
                    <a:lstStyle/>
                    <a:p>
                      <a:r>
                        <a:rPr lang="en-US" sz="1600" dirty="0">
                          <a:latin typeface="Calibri" panose="020F0502020204030204" pitchFamily="34" charset="0"/>
                          <a:cs typeface="Calibri" panose="020F0502020204030204" pitchFamily="34" charset="0"/>
                        </a:rPr>
                        <a:t>5</a:t>
                      </a:r>
                    </a:p>
                  </a:txBody>
                  <a:tcPr/>
                </a:tc>
                <a:extLst>
                  <a:ext uri="{0D108BD9-81ED-4DB2-BD59-A6C34878D82A}">
                    <a16:rowId xmlns:a16="http://schemas.microsoft.com/office/drawing/2014/main" val="10003"/>
                  </a:ext>
                </a:extLst>
              </a:tr>
              <a:tr h="370840">
                <a:tc>
                  <a:txBody>
                    <a:bodyPr/>
                    <a:lstStyle/>
                    <a:p>
                      <a:r>
                        <a:rPr lang="en-US" sz="1600" dirty="0">
                          <a:latin typeface="Calibri" panose="020F0502020204030204" pitchFamily="34" charset="0"/>
                          <a:cs typeface="Calibri" panose="020F0502020204030204" pitchFamily="34" charset="0"/>
                        </a:rPr>
                        <a:t>Carla</a:t>
                      </a:r>
                    </a:p>
                  </a:txBody>
                  <a:tcPr/>
                </a:tc>
                <a:tc>
                  <a:txBody>
                    <a:bodyPr/>
                    <a:lstStyle/>
                    <a:p>
                      <a:r>
                        <a:rPr lang="en-US" sz="1600" dirty="0">
                          <a:latin typeface="Calibri" panose="020F0502020204030204" pitchFamily="34" charset="0"/>
                          <a:cs typeface="Calibri" panose="020F0502020204030204" pitchFamily="34" charset="0"/>
                        </a:rPr>
                        <a:t>6</a:t>
                      </a:r>
                    </a:p>
                  </a:txBody>
                  <a:tcPr/>
                </a:tc>
                <a:tc>
                  <a:txBody>
                    <a:bodyPr/>
                    <a:lstStyle/>
                    <a:p>
                      <a:r>
                        <a:rPr lang="en-US" sz="1600" dirty="0">
                          <a:latin typeface="Calibri" panose="020F0502020204030204" pitchFamily="34" charset="0"/>
                          <a:cs typeface="Calibri" panose="020F0502020204030204" pitchFamily="34" charset="0"/>
                        </a:rPr>
                        <a:t>Dan</a:t>
                      </a:r>
                    </a:p>
                  </a:txBody>
                  <a:tcPr/>
                </a:tc>
                <a:tc>
                  <a:txBody>
                    <a:bodyPr/>
                    <a:lstStyle/>
                    <a:p>
                      <a:r>
                        <a:rPr lang="en-US" sz="1600" dirty="0">
                          <a:latin typeface="Calibri" panose="020F0502020204030204" pitchFamily="34" charset="0"/>
                          <a:cs typeface="Calibri" panose="020F0502020204030204" pitchFamily="34" charset="0"/>
                        </a:rPr>
                        <a:t>3</a:t>
                      </a:r>
                    </a:p>
                  </a:txBody>
                  <a:tcPr/>
                </a:tc>
                <a:extLst>
                  <a:ext uri="{0D108BD9-81ED-4DB2-BD59-A6C34878D82A}">
                    <a16:rowId xmlns:a16="http://schemas.microsoft.com/office/drawing/2014/main" val="10004"/>
                  </a:ext>
                </a:extLst>
              </a:tr>
              <a:tr h="370840">
                <a:tc>
                  <a:txBody>
                    <a:bodyPr/>
                    <a:lstStyle/>
                    <a:p>
                      <a:r>
                        <a:rPr lang="en-US" sz="1600" dirty="0">
                          <a:latin typeface="Calibri" panose="020F0502020204030204" pitchFamily="34" charset="0"/>
                          <a:cs typeface="Calibri" panose="020F0502020204030204" pitchFamily="34" charset="0"/>
                        </a:rPr>
                        <a:t>Dan</a:t>
                      </a:r>
                    </a:p>
                  </a:txBody>
                  <a:tcPr/>
                </a:tc>
                <a:tc>
                  <a:txBody>
                    <a:bodyPr/>
                    <a:lstStyle/>
                    <a:p>
                      <a:r>
                        <a:rPr lang="en-US" sz="1600" dirty="0">
                          <a:latin typeface="Calibri" panose="020F0502020204030204" pitchFamily="34" charset="0"/>
                          <a:cs typeface="Calibri" panose="020F0502020204030204" pitchFamily="34" charset="0"/>
                        </a:rPr>
                        <a:t>3</a:t>
                      </a:r>
                    </a:p>
                  </a:txBody>
                  <a:tcPr/>
                </a:tc>
                <a:tc>
                  <a:txBody>
                    <a:bodyPr/>
                    <a:lstStyle/>
                    <a:p>
                      <a:r>
                        <a:rPr lang="en-US" sz="1600" dirty="0">
                          <a:latin typeface="Calibri" panose="020F0502020204030204" pitchFamily="34" charset="0"/>
                          <a:cs typeface="Calibri" panose="020F0502020204030204" pitchFamily="34" charset="0"/>
                        </a:rPr>
                        <a:t>Anika</a:t>
                      </a:r>
                    </a:p>
                  </a:txBody>
                  <a:tcPr/>
                </a:tc>
                <a:tc>
                  <a:txBody>
                    <a:bodyPr/>
                    <a:lstStyle/>
                    <a:p>
                      <a:r>
                        <a:rPr lang="en-US" sz="1600" dirty="0">
                          <a:latin typeface="Calibri" panose="020F0502020204030204" pitchFamily="34" charset="0"/>
                          <a:cs typeface="Calibri" panose="020F0502020204030204" pitchFamily="34" charset="0"/>
                        </a:rPr>
                        <a:t>2</a:t>
                      </a:r>
                    </a:p>
                  </a:txBody>
                  <a:tcPr/>
                </a:tc>
                <a:extLst>
                  <a:ext uri="{0D108BD9-81ED-4DB2-BD59-A6C34878D82A}">
                    <a16:rowId xmlns:a16="http://schemas.microsoft.com/office/drawing/2014/main" val="10005"/>
                  </a:ext>
                </a:extLst>
              </a:tr>
              <a:tr h="370840">
                <a:tc>
                  <a:txBody>
                    <a:bodyPr/>
                    <a:lstStyle/>
                    <a:p>
                      <a:r>
                        <a:rPr lang="en-US" sz="1600" dirty="0">
                          <a:latin typeface="Calibri" panose="020F0502020204030204" pitchFamily="34" charset="0"/>
                          <a:cs typeface="Calibri" panose="020F0502020204030204" pitchFamily="34" charset="0"/>
                        </a:rPr>
                        <a:t>Crush</a:t>
                      </a:r>
                    </a:p>
                  </a:txBody>
                  <a:tcPr/>
                </a:tc>
                <a:tc>
                  <a:txBody>
                    <a:bodyPr/>
                    <a:lstStyle/>
                    <a:p>
                      <a:r>
                        <a:rPr lang="en-US" sz="1600" dirty="0">
                          <a:latin typeface="Calibri" panose="020F0502020204030204" pitchFamily="34" charset="0"/>
                          <a:cs typeface="Calibri" panose="020F0502020204030204" pitchFamily="34" charset="0"/>
                        </a:rPr>
                        <a:t>7</a:t>
                      </a:r>
                    </a:p>
                  </a:txBody>
                  <a:tcPr/>
                </a:tc>
                <a:tc>
                  <a:txBody>
                    <a:bodyPr/>
                    <a:lstStyle/>
                    <a:p>
                      <a:r>
                        <a:rPr lang="en-US" sz="1600" dirty="0">
                          <a:latin typeface="Calibri" panose="020F0502020204030204" pitchFamily="34" charset="0"/>
                          <a:cs typeface="Calibri" panose="020F0502020204030204" pitchFamily="34" charset="0"/>
                        </a:rPr>
                        <a:t>Carla</a:t>
                      </a:r>
                    </a:p>
                  </a:txBody>
                  <a:tcPr/>
                </a:tc>
                <a:tc>
                  <a:txBody>
                    <a:bodyPr/>
                    <a:lstStyle/>
                    <a:p>
                      <a:r>
                        <a:rPr lang="en-US" sz="1600" dirty="0">
                          <a:latin typeface="Calibri" panose="020F0502020204030204" pitchFamily="34" charset="0"/>
                          <a:cs typeface="Calibri" panose="020F0502020204030204" pitchFamily="34" charset="0"/>
                        </a:rPr>
                        <a:t>4*</a:t>
                      </a:r>
                    </a:p>
                  </a:txBody>
                  <a:tcPr/>
                </a:tc>
                <a:extLst>
                  <a:ext uri="{0D108BD9-81ED-4DB2-BD59-A6C34878D82A}">
                    <a16:rowId xmlns:a16="http://schemas.microsoft.com/office/drawing/2014/main" val="10006"/>
                  </a:ext>
                </a:extLst>
              </a:tr>
            </a:tbl>
          </a:graphicData>
        </a:graphic>
      </p:graphicFrame>
      <p:sp>
        <p:nvSpPr>
          <p:cNvPr id="42" name="TextBox 41">
            <a:extLst>
              <a:ext uri="{FF2B5EF4-FFF2-40B4-BE49-F238E27FC236}">
                <a16:creationId xmlns:a16="http://schemas.microsoft.com/office/drawing/2014/main" id="{9A9505E2-B80F-A742-9F57-32F78119E83A}"/>
              </a:ext>
            </a:extLst>
          </p:cNvPr>
          <p:cNvSpPr txBox="1"/>
          <p:nvPr/>
        </p:nvSpPr>
        <p:spPr>
          <a:xfrm>
            <a:off x="6558076" y="5439508"/>
            <a:ext cx="5330429" cy="95410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*The path found wraps around to a new school day because the path moves from a later period to an earlier one</a:t>
            </a:r>
          </a:p>
          <a:p>
            <a:r>
              <a:rPr lang="en-US" sz="1400" dirty="0">
                <a:latin typeface="Calibri" panose="020F0502020204030204" pitchFamily="34" charset="0"/>
                <a:cs typeface="Calibri" panose="020F0502020204030204" pitchFamily="34" charset="0"/>
              </a:rPr>
              <a:t>- We can change our algorithm to check for wrap arounds and try other routes</a:t>
            </a:r>
          </a:p>
        </p:txBody>
      </p:sp>
      <p:sp>
        <p:nvSpPr>
          <p:cNvPr id="43" name="TextBox 42">
            <a:extLst>
              <a:ext uri="{FF2B5EF4-FFF2-40B4-BE49-F238E27FC236}">
                <a16:creationId xmlns:a16="http://schemas.microsoft.com/office/drawing/2014/main" id="{C1AD8215-3316-3A47-88A1-2074DE14A431}"/>
              </a:ext>
            </a:extLst>
          </p:cNvPr>
          <p:cNvSpPr txBox="1"/>
          <p:nvPr/>
        </p:nvSpPr>
        <p:spPr>
          <a:xfrm>
            <a:off x="553752" y="1381112"/>
            <a:ext cx="9013261" cy="584775"/>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“Distance” will represent the sum of which periods the note is passed in, because smaller period values are earlier in the day the smaller the sum the earlier the note gets there except in the case of a “wrap around”</a:t>
            </a:r>
          </a:p>
        </p:txBody>
      </p:sp>
    </p:spTree>
    <p:extLst>
      <p:ext uri="{BB962C8B-B14F-4D97-AF65-F5344CB8AC3E}">
        <p14:creationId xmlns:p14="http://schemas.microsoft.com/office/powerpoint/2010/main" val="3965073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4D502-5364-1E4A-9E14-9DF44FBE264B}"/>
              </a:ext>
            </a:extLst>
          </p:cNvPr>
          <p:cNvSpPr>
            <a:spLocks noGrp="1"/>
          </p:cNvSpPr>
          <p:nvPr>
            <p:ph type="title"/>
          </p:nvPr>
        </p:nvSpPr>
        <p:spPr/>
        <p:txBody>
          <a:bodyPr/>
          <a:lstStyle/>
          <a:p>
            <a:r>
              <a:rPr lang="en-US" dirty="0"/>
              <a:t>Optimize for Risk</a:t>
            </a:r>
          </a:p>
        </p:txBody>
      </p:sp>
      <p:sp>
        <p:nvSpPr>
          <p:cNvPr id="4" name="Slide Number Placeholder 3">
            <a:extLst>
              <a:ext uri="{FF2B5EF4-FFF2-40B4-BE49-F238E27FC236}">
                <a16:creationId xmlns:a16="http://schemas.microsoft.com/office/drawing/2014/main" id="{E55863BB-F811-CC4A-AF7B-D68062BAE5B4}"/>
              </a:ext>
            </a:extLst>
          </p:cNvPr>
          <p:cNvSpPr>
            <a:spLocks noGrp="1"/>
          </p:cNvSpPr>
          <p:nvPr>
            <p:ph type="sldNum" sz="quarter" idx="12"/>
          </p:nvPr>
        </p:nvSpPr>
        <p:spPr/>
        <p:txBody>
          <a:bodyPr/>
          <a:lstStyle/>
          <a:p>
            <a:fld id="{659665DE-58FC-41F4-AC58-2C90A5E00527}" type="slidenum">
              <a:rPr lang="en-US" smtClean="0"/>
              <a:t>29</a:t>
            </a:fld>
            <a:endParaRPr lang="en-US"/>
          </a:p>
        </p:txBody>
      </p:sp>
      <p:sp>
        <p:nvSpPr>
          <p:cNvPr id="5" name="Footer Placeholder 4">
            <a:extLst>
              <a:ext uri="{FF2B5EF4-FFF2-40B4-BE49-F238E27FC236}">
                <a16:creationId xmlns:a16="http://schemas.microsoft.com/office/drawing/2014/main" id="{814E2D68-32AF-9A4C-A832-FAA7E11AB0A5}"/>
              </a:ext>
            </a:extLst>
          </p:cNvPr>
          <p:cNvSpPr>
            <a:spLocks noGrp="1"/>
          </p:cNvSpPr>
          <p:nvPr>
            <p:ph type="ftr" sz="quarter" idx="11"/>
          </p:nvPr>
        </p:nvSpPr>
        <p:spPr/>
        <p:txBody>
          <a:bodyPr/>
          <a:lstStyle/>
          <a:p>
            <a:r>
              <a:rPr lang="en-US"/>
              <a:t>CSE 373 20 SP – champion &amp; Chun</a:t>
            </a:r>
            <a:endParaRPr lang="en-US" dirty="0"/>
          </a:p>
        </p:txBody>
      </p:sp>
      <p:grpSp>
        <p:nvGrpSpPr>
          <p:cNvPr id="6" name="Group 5">
            <a:extLst>
              <a:ext uri="{FF2B5EF4-FFF2-40B4-BE49-F238E27FC236}">
                <a16:creationId xmlns:a16="http://schemas.microsoft.com/office/drawing/2014/main" id="{69A17BCC-7A11-7848-B1AC-C0D56D6E9BC9}"/>
              </a:ext>
            </a:extLst>
          </p:cNvPr>
          <p:cNvGrpSpPr/>
          <p:nvPr/>
        </p:nvGrpSpPr>
        <p:grpSpPr>
          <a:xfrm>
            <a:off x="448190" y="2341105"/>
            <a:ext cx="5981035" cy="3140135"/>
            <a:chOff x="1394748" y="3100107"/>
            <a:chExt cx="5981035" cy="3140135"/>
          </a:xfrm>
        </p:grpSpPr>
        <p:grpSp>
          <p:nvGrpSpPr>
            <p:cNvPr id="7" name="Group 6">
              <a:extLst>
                <a:ext uri="{FF2B5EF4-FFF2-40B4-BE49-F238E27FC236}">
                  <a16:creationId xmlns:a16="http://schemas.microsoft.com/office/drawing/2014/main" id="{E109516F-06B8-3141-B046-D49DAD00CA44}"/>
                </a:ext>
              </a:extLst>
            </p:cNvPr>
            <p:cNvGrpSpPr/>
            <p:nvPr/>
          </p:nvGrpSpPr>
          <p:grpSpPr>
            <a:xfrm>
              <a:off x="1394748" y="3641314"/>
              <a:ext cx="690113" cy="690113"/>
              <a:chOff x="9831042" y="3675297"/>
              <a:chExt cx="690113" cy="690113"/>
            </a:xfrm>
          </p:grpSpPr>
          <p:sp>
            <p:nvSpPr>
              <p:cNvPr id="38" name="Oval 37">
                <a:extLst>
                  <a:ext uri="{FF2B5EF4-FFF2-40B4-BE49-F238E27FC236}">
                    <a16:creationId xmlns:a16="http://schemas.microsoft.com/office/drawing/2014/main" id="{3D937E38-4F27-B34B-A0F3-165E3E7CF447}"/>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0439CED5-AA7E-FC49-9129-85EECD7E1E14}"/>
                  </a:ext>
                </a:extLst>
              </p:cNvPr>
              <p:cNvSpPr txBox="1"/>
              <p:nvPr/>
            </p:nvSpPr>
            <p:spPr>
              <a:xfrm>
                <a:off x="9921477" y="3822896"/>
                <a:ext cx="523285"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You</a:t>
                </a:r>
              </a:p>
            </p:txBody>
          </p:sp>
        </p:grpSp>
        <p:grpSp>
          <p:nvGrpSpPr>
            <p:cNvPr id="8" name="Group 7">
              <a:extLst>
                <a:ext uri="{FF2B5EF4-FFF2-40B4-BE49-F238E27FC236}">
                  <a16:creationId xmlns:a16="http://schemas.microsoft.com/office/drawing/2014/main" id="{3E9A62EE-2490-474B-B3FF-EE74893755AA}"/>
                </a:ext>
              </a:extLst>
            </p:cNvPr>
            <p:cNvGrpSpPr/>
            <p:nvPr/>
          </p:nvGrpSpPr>
          <p:grpSpPr>
            <a:xfrm>
              <a:off x="3360349" y="3100107"/>
              <a:ext cx="704039" cy="690113"/>
              <a:chOff x="9831042" y="3675297"/>
              <a:chExt cx="704039" cy="690113"/>
            </a:xfrm>
          </p:grpSpPr>
          <p:sp>
            <p:nvSpPr>
              <p:cNvPr id="36" name="Oval 35">
                <a:extLst>
                  <a:ext uri="{FF2B5EF4-FFF2-40B4-BE49-F238E27FC236}">
                    <a16:creationId xmlns:a16="http://schemas.microsoft.com/office/drawing/2014/main" id="{64D6853D-2E74-7D4B-969A-D5C59B3FC960}"/>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C6BE3E3-0971-3045-BD5D-95A7CB85934C}"/>
                  </a:ext>
                </a:extLst>
              </p:cNvPr>
              <p:cNvSpPr txBox="1"/>
              <p:nvPr/>
            </p:nvSpPr>
            <p:spPr>
              <a:xfrm>
                <a:off x="9831042" y="3807642"/>
                <a:ext cx="704039"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Anika</a:t>
                </a:r>
              </a:p>
            </p:txBody>
          </p:sp>
        </p:grpSp>
        <p:grpSp>
          <p:nvGrpSpPr>
            <p:cNvPr id="9" name="Group 8">
              <a:extLst>
                <a:ext uri="{FF2B5EF4-FFF2-40B4-BE49-F238E27FC236}">
                  <a16:creationId xmlns:a16="http://schemas.microsoft.com/office/drawing/2014/main" id="{EF4546AC-03A6-844F-9C6B-232F96C3BD1F}"/>
                </a:ext>
              </a:extLst>
            </p:cNvPr>
            <p:cNvGrpSpPr/>
            <p:nvPr/>
          </p:nvGrpSpPr>
          <p:grpSpPr>
            <a:xfrm>
              <a:off x="5180961" y="3740439"/>
              <a:ext cx="700186" cy="690113"/>
              <a:chOff x="10360557" y="3317449"/>
              <a:chExt cx="700186" cy="690113"/>
            </a:xfrm>
          </p:grpSpPr>
          <p:sp>
            <p:nvSpPr>
              <p:cNvPr id="34" name="Oval 33">
                <a:extLst>
                  <a:ext uri="{FF2B5EF4-FFF2-40B4-BE49-F238E27FC236}">
                    <a16:creationId xmlns:a16="http://schemas.microsoft.com/office/drawing/2014/main" id="{9EAEDFA2-54A2-9F4A-B39C-09D5A0CB6CAA}"/>
                  </a:ext>
                </a:extLst>
              </p:cNvPr>
              <p:cNvSpPr/>
              <p:nvPr/>
            </p:nvSpPr>
            <p:spPr>
              <a:xfrm>
                <a:off x="10370630" y="3317449"/>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199287F6-BE58-8644-9445-F9AFAA5DB03E}"/>
                  </a:ext>
                </a:extLst>
              </p:cNvPr>
              <p:cNvSpPr txBox="1"/>
              <p:nvPr/>
            </p:nvSpPr>
            <p:spPr>
              <a:xfrm>
                <a:off x="10360557" y="3489324"/>
                <a:ext cx="662361"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Carla</a:t>
                </a:r>
              </a:p>
            </p:txBody>
          </p:sp>
        </p:grpSp>
        <p:grpSp>
          <p:nvGrpSpPr>
            <p:cNvPr id="10" name="Group 9">
              <a:extLst>
                <a:ext uri="{FF2B5EF4-FFF2-40B4-BE49-F238E27FC236}">
                  <a16:creationId xmlns:a16="http://schemas.microsoft.com/office/drawing/2014/main" id="{4E784030-DECD-F643-8275-E9BF341CC961}"/>
                </a:ext>
              </a:extLst>
            </p:cNvPr>
            <p:cNvGrpSpPr/>
            <p:nvPr/>
          </p:nvGrpSpPr>
          <p:grpSpPr>
            <a:xfrm>
              <a:off x="2695034" y="4961081"/>
              <a:ext cx="690113" cy="690113"/>
              <a:chOff x="9831042" y="3675297"/>
              <a:chExt cx="690113" cy="690113"/>
            </a:xfrm>
          </p:grpSpPr>
          <p:sp>
            <p:nvSpPr>
              <p:cNvPr id="32" name="Oval 31">
                <a:extLst>
                  <a:ext uri="{FF2B5EF4-FFF2-40B4-BE49-F238E27FC236}">
                    <a16:creationId xmlns:a16="http://schemas.microsoft.com/office/drawing/2014/main" id="{0DE86BD5-0171-9944-BB45-726D05C0CB66}"/>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9CC4372-3298-DB4E-9EAF-A8A4440CC066}"/>
                  </a:ext>
                </a:extLst>
              </p:cNvPr>
              <p:cNvSpPr txBox="1"/>
              <p:nvPr/>
            </p:nvSpPr>
            <p:spPr>
              <a:xfrm>
                <a:off x="9905031" y="3835687"/>
                <a:ext cx="54213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Bao</a:t>
                </a:r>
              </a:p>
            </p:txBody>
          </p:sp>
        </p:grpSp>
        <p:sp>
          <p:nvSpPr>
            <p:cNvPr id="11" name="Oval 10">
              <a:extLst>
                <a:ext uri="{FF2B5EF4-FFF2-40B4-BE49-F238E27FC236}">
                  <a16:creationId xmlns:a16="http://schemas.microsoft.com/office/drawing/2014/main" id="{36329834-1C23-3240-B786-120379CEE4FC}"/>
                </a:ext>
              </a:extLst>
            </p:cNvPr>
            <p:cNvSpPr/>
            <p:nvPr/>
          </p:nvSpPr>
          <p:spPr>
            <a:xfrm>
              <a:off x="4497685" y="5550129"/>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E7EE5BB-E7FD-0744-998E-69B9B41678B8}"/>
                </a:ext>
              </a:extLst>
            </p:cNvPr>
            <p:cNvSpPr txBox="1"/>
            <p:nvPr/>
          </p:nvSpPr>
          <p:spPr>
            <a:xfrm>
              <a:off x="4566864" y="5710519"/>
              <a:ext cx="559769"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Dan</a:t>
              </a:r>
            </a:p>
          </p:txBody>
        </p:sp>
        <p:grpSp>
          <p:nvGrpSpPr>
            <p:cNvPr id="13" name="Group 12">
              <a:extLst>
                <a:ext uri="{FF2B5EF4-FFF2-40B4-BE49-F238E27FC236}">
                  <a16:creationId xmlns:a16="http://schemas.microsoft.com/office/drawing/2014/main" id="{4E211816-08C2-3C4B-B18B-126DBD5F8AD5}"/>
                </a:ext>
              </a:extLst>
            </p:cNvPr>
            <p:cNvGrpSpPr/>
            <p:nvPr/>
          </p:nvGrpSpPr>
          <p:grpSpPr>
            <a:xfrm>
              <a:off x="6654111" y="5279194"/>
              <a:ext cx="721672" cy="690113"/>
              <a:chOff x="6873201" y="4776414"/>
              <a:chExt cx="721672" cy="690113"/>
            </a:xfrm>
          </p:grpSpPr>
          <p:sp>
            <p:nvSpPr>
              <p:cNvPr id="30" name="Oval 29">
                <a:extLst>
                  <a:ext uri="{FF2B5EF4-FFF2-40B4-BE49-F238E27FC236}">
                    <a16:creationId xmlns:a16="http://schemas.microsoft.com/office/drawing/2014/main" id="{10CB5B89-2B4E-284E-B1FB-6E756C3A588F}"/>
                  </a:ext>
                </a:extLst>
              </p:cNvPr>
              <p:cNvSpPr/>
              <p:nvPr/>
            </p:nvSpPr>
            <p:spPr>
              <a:xfrm>
                <a:off x="6883274" y="4776414"/>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A615461-B94B-C944-94FF-A589BDCBD93E}"/>
                  </a:ext>
                </a:extLst>
              </p:cNvPr>
              <p:cNvSpPr txBox="1"/>
              <p:nvPr/>
            </p:nvSpPr>
            <p:spPr>
              <a:xfrm>
                <a:off x="6873201" y="4948289"/>
                <a:ext cx="721672"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Crush</a:t>
                </a:r>
              </a:p>
            </p:txBody>
          </p:sp>
        </p:grpSp>
        <p:cxnSp>
          <p:nvCxnSpPr>
            <p:cNvPr id="14" name="Straight Connector 13">
              <a:extLst>
                <a:ext uri="{FF2B5EF4-FFF2-40B4-BE49-F238E27FC236}">
                  <a16:creationId xmlns:a16="http://schemas.microsoft.com/office/drawing/2014/main" id="{A58153CB-72E2-F242-9827-8F0F5061EE4E}"/>
                </a:ext>
              </a:extLst>
            </p:cNvPr>
            <p:cNvCxnSpPr>
              <a:stCxn id="38" idx="7"/>
              <a:endCxn id="37" idx="1"/>
            </p:cNvCxnSpPr>
            <p:nvPr/>
          </p:nvCxnSpPr>
          <p:spPr>
            <a:xfrm flipV="1">
              <a:off x="1983796" y="3417118"/>
              <a:ext cx="1376553" cy="32526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ED463AC-10BA-6E48-BB5E-E9EB9E25255C}"/>
                </a:ext>
              </a:extLst>
            </p:cNvPr>
            <p:cNvCxnSpPr>
              <a:cxnSpLocks/>
              <a:stCxn id="38" idx="4"/>
              <a:endCxn id="32" idx="1"/>
            </p:cNvCxnSpPr>
            <p:nvPr/>
          </p:nvCxnSpPr>
          <p:spPr>
            <a:xfrm>
              <a:off x="1739805" y="4331427"/>
              <a:ext cx="1056294" cy="7307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4F6B581-B4CB-5645-8290-A16F2BAAD4D1}"/>
                </a:ext>
              </a:extLst>
            </p:cNvPr>
            <p:cNvCxnSpPr>
              <a:cxnSpLocks/>
              <a:stCxn id="32" idx="7"/>
              <a:endCxn id="36" idx="4"/>
            </p:cNvCxnSpPr>
            <p:nvPr/>
          </p:nvCxnSpPr>
          <p:spPr>
            <a:xfrm flipV="1">
              <a:off x="3284082" y="3790220"/>
              <a:ext cx="421324" cy="12719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150AF49-BA9C-5C43-96FD-55BE830E8E66}"/>
                </a:ext>
              </a:extLst>
            </p:cNvPr>
            <p:cNvCxnSpPr>
              <a:cxnSpLocks/>
              <a:stCxn id="32" idx="6"/>
              <a:endCxn id="35" idx="1"/>
            </p:cNvCxnSpPr>
            <p:nvPr/>
          </p:nvCxnSpPr>
          <p:spPr>
            <a:xfrm flipV="1">
              <a:off x="3385147" y="4096980"/>
              <a:ext cx="1795814" cy="120915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ABF0BDF-4DC6-044D-B454-95CDE8A251B1}"/>
                </a:ext>
              </a:extLst>
            </p:cNvPr>
            <p:cNvCxnSpPr>
              <a:cxnSpLocks/>
              <a:stCxn id="36" idx="5"/>
              <a:endCxn id="11" idx="1"/>
            </p:cNvCxnSpPr>
            <p:nvPr/>
          </p:nvCxnSpPr>
          <p:spPr>
            <a:xfrm>
              <a:off x="3949397" y="3689155"/>
              <a:ext cx="649353" cy="196203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310CDE2-521B-7847-8A9D-5E0C8052917C}"/>
                </a:ext>
              </a:extLst>
            </p:cNvPr>
            <p:cNvCxnSpPr>
              <a:cxnSpLocks/>
              <a:stCxn id="11" idx="7"/>
              <a:endCxn id="34" idx="4"/>
            </p:cNvCxnSpPr>
            <p:nvPr/>
          </p:nvCxnSpPr>
          <p:spPr>
            <a:xfrm flipV="1">
              <a:off x="5086733" y="4430552"/>
              <a:ext cx="449358" cy="122064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E671FCC-51F4-DE41-894B-C700F820EB08}"/>
                </a:ext>
              </a:extLst>
            </p:cNvPr>
            <p:cNvCxnSpPr>
              <a:cxnSpLocks/>
              <a:stCxn id="11" idx="6"/>
              <a:endCxn id="31" idx="1"/>
            </p:cNvCxnSpPr>
            <p:nvPr/>
          </p:nvCxnSpPr>
          <p:spPr>
            <a:xfrm flipV="1">
              <a:off x="5187798" y="5635735"/>
              <a:ext cx="1466313" cy="2594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E377964-1D5C-EA44-B75A-13271FA8E90B}"/>
                </a:ext>
              </a:extLst>
            </p:cNvPr>
            <p:cNvCxnSpPr>
              <a:cxnSpLocks/>
              <a:stCxn id="30" idx="1"/>
              <a:endCxn id="34" idx="5"/>
            </p:cNvCxnSpPr>
            <p:nvPr/>
          </p:nvCxnSpPr>
          <p:spPr>
            <a:xfrm flipH="1" flipV="1">
              <a:off x="5780082" y="4329487"/>
              <a:ext cx="985167" cy="105077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BBE3BBD-2C46-5E40-893C-7ADD7974066F}"/>
                </a:ext>
              </a:extLst>
            </p:cNvPr>
            <p:cNvSpPr txBox="1"/>
            <p:nvPr/>
          </p:nvSpPr>
          <p:spPr>
            <a:xfrm rot="21283329">
              <a:off x="2498834" y="3252899"/>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1</a:t>
              </a:r>
            </a:p>
          </p:txBody>
        </p:sp>
        <p:sp>
          <p:nvSpPr>
            <p:cNvPr id="23" name="TextBox 22">
              <a:extLst>
                <a:ext uri="{FF2B5EF4-FFF2-40B4-BE49-F238E27FC236}">
                  <a16:creationId xmlns:a16="http://schemas.microsoft.com/office/drawing/2014/main" id="{22C49185-97DB-5F40-9CEC-27099A055CD4}"/>
                </a:ext>
              </a:extLst>
            </p:cNvPr>
            <p:cNvSpPr txBox="1"/>
            <p:nvPr/>
          </p:nvSpPr>
          <p:spPr>
            <a:xfrm>
              <a:off x="6264793" y="4605129"/>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3</a:t>
              </a:r>
            </a:p>
          </p:txBody>
        </p:sp>
        <p:sp>
          <p:nvSpPr>
            <p:cNvPr id="24" name="TextBox 23">
              <a:extLst>
                <a:ext uri="{FF2B5EF4-FFF2-40B4-BE49-F238E27FC236}">
                  <a16:creationId xmlns:a16="http://schemas.microsoft.com/office/drawing/2014/main" id="{C1FADAE8-FEEE-3441-9101-0F96AA3EA6E5}"/>
                </a:ext>
              </a:extLst>
            </p:cNvPr>
            <p:cNvSpPr txBox="1"/>
            <p:nvPr/>
          </p:nvSpPr>
          <p:spPr>
            <a:xfrm>
              <a:off x="2338115" y="4485507"/>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2</a:t>
              </a:r>
            </a:p>
          </p:txBody>
        </p:sp>
        <p:sp>
          <p:nvSpPr>
            <p:cNvPr id="25" name="TextBox 24">
              <a:extLst>
                <a:ext uri="{FF2B5EF4-FFF2-40B4-BE49-F238E27FC236}">
                  <a16:creationId xmlns:a16="http://schemas.microsoft.com/office/drawing/2014/main" id="{338CF5F9-6FF5-5145-92F1-DA9CB49CA05E}"/>
                </a:ext>
              </a:extLst>
            </p:cNvPr>
            <p:cNvSpPr txBox="1"/>
            <p:nvPr/>
          </p:nvSpPr>
          <p:spPr>
            <a:xfrm>
              <a:off x="4064997" y="3860668"/>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4</a:t>
              </a:r>
            </a:p>
          </p:txBody>
        </p:sp>
        <p:sp>
          <p:nvSpPr>
            <p:cNvPr id="26" name="TextBox 25">
              <a:extLst>
                <a:ext uri="{FF2B5EF4-FFF2-40B4-BE49-F238E27FC236}">
                  <a16:creationId xmlns:a16="http://schemas.microsoft.com/office/drawing/2014/main" id="{EF4D6ACB-A826-FB43-938E-0DBCAD8CA200}"/>
                </a:ext>
              </a:extLst>
            </p:cNvPr>
            <p:cNvSpPr txBox="1"/>
            <p:nvPr/>
          </p:nvSpPr>
          <p:spPr>
            <a:xfrm rot="205815">
              <a:off x="3211603" y="4158696"/>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3</a:t>
              </a:r>
            </a:p>
          </p:txBody>
        </p:sp>
        <p:sp>
          <p:nvSpPr>
            <p:cNvPr id="27" name="TextBox 26">
              <a:extLst>
                <a:ext uri="{FF2B5EF4-FFF2-40B4-BE49-F238E27FC236}">
                  <a16:creationId xmlns:a16="http://schemas.microsoft.com/office/drawing/2014/main" id="{A4E14913-A9EB-B146-BFCF-2A7EA6ACEF42}"/>
                </a:ext>
              </a:extLst>
            </p:cNvPr>
            <p:cNvSpPr txBox="1"/>
            <p:nvPr/>
          </p:nvSpPr>
          <p:spPr>
            <a:xfrm rot="195557">
              <a:off x="5040861" y="4800246"/>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5</a:t>
              </a:r>
            </a:p>
          </p:txBody>
        </p:sp>
        <p:sp>
          <p:nvSpPr>
            <p:cNvPr id="28" name="TextBox 27">
              <a:extLst>
                <a:ext uri="{FF2B5EF4-FFF2-40B4-BE49-F238E27FC236}">
                  <a16:creationId xmlns:a16="http://schemas.microsoft.com/office/drawing/2014/main" id="{83E705F0-9573-2344-B81C-2BEF9737B7BC}"/>
                </a:ext>
              </a:extLst>
            </p:cNvPr>
            <p:cNvSpPr txBox="1"/>
            <p:nvPr/>
          </p:nvSpPr>
          <p:spPr>
            <a:xfrm>
              <a:off x="3577889" y="4737354"/>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1</a:t>
              </a:r>
            </a:p>
          </p:txBody>
        </p:sp>
        <p:sp>
          <p:nvSpPr>
            <p:cNvPr id="29" name="TextBox 28">
              <a:extLst>
                <a:ext uri="{FF2B5EF4-FFF2-40B4-BE49-F238E27FC236}">
                  <a16:creationId xmlns:a16="http://schemas.microsoft.com/office/drawing/2014/main" id="{42F0608C-AFBA-DB4B-AF96-1625642DE6A4}"/>
                </a:ext>
              </a:extLst>
            </p:cNvPr>
            <p:cNvSpPr txBox="1"/>
            <p:nvPr/>
          </p:nvSpPr>
          <p:spPr>
            <a:xfrm rot="21448015">
              <a:off x="5679773" y="5466526"/>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4</a:t>
              </a:r>
            </a:p>
          </p:txBody>
        </p:sp>
      </p:grpSp>
      <p:sp>
        <p:nvSpPr>
          <p:cNvPr id="40" name="TextBox 39">
            <a:extLst>
              <a:ext uri="{FF2B5EF4-FFF2-40B4-BE49-F238E27FC236}">
                <a16:creationId xmlns:a16="http://schemas.microsoft.com/office/drawing/2014/main" id="{97CA07F9-61BD-4A4E-AE89-0B7A431578C1}"/>
              </a:ext>
            </a:extLst>
          </p:cNvPr>
          <p:cNvSpPr txBox="1"/>
          <p:nvPr/>
        </p:nvSpPr>
        <p:spPr>
          <a:xfrm>
            <a:off x="6568877" y="1293305"/>
            <a:ext cx="2875923" cy="2031325"/>
          </a:xfrm>
          <a:prstGeom prst="rect">
            <a:avLst/>
          </a:prstGeom>
          <a:noFill/>
        </p:spPr>
        <p:txBody>
          <a:bodyPr wrap="square" rtlCol="0">
            <a:spAutoFit/>
          </a:bodyPr>
          <a:lstStyle/>
          <a:p>
            <a:pPr marL="342900" indent="-342900">
              <a:buFont typeface="+mj-lt"/>
              <a:buAutoNum type="arabicPeriod"/>
            </a:pPr>
            <a:r>
              <a:rPr lang="en-US" dirty="0">
                <a:latin typeface="Calibri" panose="020F0502020204030204" pitchFamily="34" charset="0"/>
                <a:cs typeface="Calibri" panose="020F0502020204030204" pitchFamily="34" charset="0"/>
              </a:rPr>
              <a:t>Add the number of letters intercepted by the teacher to each edge as its weight</a:t>
            </a:r>
          </a:p>
          <a:p>
            <a:pPr marL="342900" indent="-342900">
              <a:buFont typeface="+mj-lt"/>
              <a:buAutoNum type="arabicPeriod"/>
            </a:pPr>
            <a:endParaRPr lang="en-US" dirty="0">
              <a:latin typeface="Calibri" panose="020F0502020204030204" pitchFamily="34" charset="0"/>
              <a:cs typeface="Calibri" panose="020F0502020204030204" pitchFamily="34" charset="0"/>
            </a:endParaRPr>
          </a:p>
          <a:p>
            <a:pPr marL="342900" indent="-342900">
              <a:buFont typeface="+mj-lt"/>
              <a:buAutoNum type="arabicPeriod"/>
            </a:pPr>
            <a:r>
              <a:rPr lang="en-US" dirty="0">
                <a:latin typeface="Calibri" panose="020F0502020204030204" pitchFamily="34" charset="0"/>
                <a:cs typeface="Calibri" panose="020F0502020204030204" pitchFamily="34" charset="0"/>
              </a:rPr>
              <a:t>Run Dijkstra’s from You to Crush</a:t>
            </a:r>
          </a:p>
        </p:txBody>
      </p:sp>
      <p:graphicFrame>
        <p:nvGraphicFramePr>
          <p:cNvPr id="41" name="Table 40">
            <a:extLst>
              <a:ext uri="{FF2B5EF4-FFF2-40B4-BE49-F238E27FC236}">
                <a16:creationId xmlns:a16="http://schemas.microsoft.com/office/drawing/2014/main" id="{0035C136-3FC3-5E4F-8E61-50AEA6230807}"/>
              </a:ext>
            </a:extLst>
          </p:cNvPr>
          <p:cNvGraphicFramePr>
            <a:graphicFrameLocks noGrp="1"/>
          </p:cNvGraphicFramePr>
          <p:nvPr>
            <p:extLst>
              <p:ext uri="{D42A27DB-BD31-4B8C-83A1-F6EECF244321}">
                <p14:modId xmlns:p14="http://schemas.microsoft.com/office/powerpoint/2010/main" val="617315735"/>
              </p:ext>
            </p:extLst>
          </p:nvPr>
        </p:nvGraphicFramePr>
        <p:xfrm>
          <a:off x="6741145" y="3669686"/>
          <a:ext cx="5340502" cy="2595880"/>
        </p:xfrm>
        <a:graphic>
          <a:graphicData uri="http://schemas.openxmlformats.org/drawingml/2006/table">
            <a:tbl>
              <a:tblPr firstRow="1" bandRow="1">
                <a:tableStyleId>{5C22544A-7EE6-4342-B048-85BDC9FD1C3A}</a:tableStyleId>
              </a:tblPr>
              <a:tblGrid>
                <a:gridCol w="971992">
                  <a:extLst>
                    <a:ext uri="{9D8B030D-6E8A-4147-A177-3AD203B41FA5}">
                      <a16:colId xmlns:a16="http://schemas.microsoft.com/office/drawing/2014/main" val="20000"/>
                    </a:ext>
                  </a:extLst>
                </a:gridCol>
                <a:gridCol w="1223184">
                  <a:extLst>
                    <a:ext uri="{9D8B030D-6E8A-4147-A177-3AD203B41FA5}">
                      <a16:colId xmlns:a16="http://schemas.microsoft.com/office/drawing/2014/main" val="20001"/>
                    </a:ext>
                  </a:extLst>
                </a:gridCol>
                <a:gridCol w="1660033">
                  <a:extLst>
                    <a:ext uri="{9D8B030D-6E8A-4147-A177-3AD203B41FA5}">
                      <a16:colId xmlns:a16="http://schemas.microsoft.com/office/drawing/2014/main" val="20002"/>
                    </a:ext>
                  </a:extLst>
                </a:gridCol>
                <a:gridCol w="1485293">
                  <a:extLst>
                    <a:ext uri="{9D8B030D-6E8A-4147-A177-3AD203B41FA5}">
                      <a16:colId xmlns:a16="http://schemas.microsoft.com/office/drawing/2014/main" val="20003"/>
                    </a:ext>
                  </a:extLst>
                </a:gridCol>
              </a:tblGrid>
              <a:tr h="370840">
                <a:tc>
                  <a:txBody>
                    <a:bodyPr/>
                    <a:lstStyle/>
                    <a:p>
                      <a:r>
                        <a:rPr lang="en-US" sz="1600" dirty="0">
                          <a:solidFill>
                            <a:schemeClr val="bg1"/>
                          </a:solidFill>
                          <a:latin typeface="Calibri" panose="020F0502020204030204" pitchFamily="34" charset="0"/>
                          <a:cs typeface="Calibri" panose="020F0502020204030204" pitchFamily="34" charset="0"/>
                        </a:rPr>
                        <a:t>Vertex</a:t>
                      </a:r>
                    </a:p>
                  </a:txBody>
                  <a:tcPr>
                    <a:solidFill>
                      <a:schemeClr val="accent1"/>
                    </a:solidFill>
                  </a:tcPr>
                </a:tc>
                <a:tc>
                  <a:txBody>
                    <a:bodyPr/>
                    <a:lstStyle/>
                    <a:p>
                      <a:r>
                        <a:rPr lang="en-US" sz="1600" dirty="0">
                          <a:latin typeface="Calibri" panose="020F0502020204030204" pitchFamily="34" charset="0"/>
                          <a:cs typeface="Calibri" panose="020F0502020204030204" pitchFamily="34" charset="0"/>
                        </a:rPr>
                        <a:t>Distance</a:t>
                      </a:r>
                    </a:p>
                  </a:txBody>
                  <a:tcPr/>
                </a:tc>
                <a:tc>
                  <a:txBody>
                    <a:bodyPr/>
                    <a:lstStyle/>
                    <a:p>
                      <a:r>
                        <a:rPr lang="en-US" sz="1600" dirty="0">
                          <a:latin typeface="Calibri" panose="020F0502020204030204" pitchFamily="34" charset="0"/>
                          <a:cs typeface="Calibri" panose="020F0502020204030204" pitchFamily="34" charset="0"/>
                        </a:rPr>
                        <a:t>Predecessor</a:t>
                      </a:r>
                    </a:p>
                  </a:txBody>
                  <a:tcPr/>
                </a:tc>
                <a:tc>
                  <a:txBody>
                    <a:bodyPr/>
                    <a:lstStyle/>
                    <a:p>
                      <a:r>
                        <a:rPr lang="en-US" sz="1600" dirty="0">
                          <a:latin typeface="Calibri" panose="020F0502020204030204" pitchFamily="34" charset="0"/>
                          <a:cs typeface="Calibri" panose="020F0502020204030204" pitchFamily="34" charset="0"/>
                        </a:rPr>
                        <a:t>Process Order</a:t>
                      </a:r>
                    </a:p>
                  </a:txBody>
                  <a:tcPr/>
                </a:tc>
                <a:extLst>
                  <a:ext uri="{0D108BD9-81ED-4DB2-BD59-A6C34878D82A}">
                    <a16:rowId xmlns:a16="http://schemas.microsoft.com/office/drawing/2014/main" val="10000"/>
                  </a:ext>
                </a:extLst>
              </a:tr>
              <a:tr h="370840">
                <a:tc>
                  <a:txBody>
                    <a:bodyPr/>
                    <a:lstStyle/>
                    <a:p>
                      <a:r>
                        <a:rPr lang="en-US" sz="1600" dirty="0">
                          <a:latin typeface="Calibri" panose="020F0502020204030204" pitchFamily="34" charset="0"/>
                          <a:cs typeface="Calibri" panose="020F0502020204030204" pitchFamily="34" charset="0"/>
                        </a:rPr>
                        <a:t>You</a:t>
                      </a:r>
                    </a:p>
                  </a:txBody>
                  <a:tcPr/>
                </a:tc>
                <a:tc>
                  <a:txBody>
                    <a:bodyPr/>
                    <a:lstStyle/>
                    <a:p>
                      <a:r>
                        <a:rPr lang="en-US" sz="1600" dirty="0">
                          <a:latin typeface="Calibri" panose="020F0502020204030204" pitchFamily="34" charset="0"/>
                          <a:cs typeface="Calibri" panose="020F0502020204030204" pitchFamily="34" charset="0"/>
                        </a:rPr>
                        <a:t>0</a:t>
                      </a:r>
                    </a:p>
                  </a:txBody>
                  <a:tcPr/>
                </a:tc>
                <a:tc>
                  <a:txBody>
                    <a:bodyPr/>
                    <a:lstStyle/>
                    <a:p>
                      <a:r>
                        <a:rPr lang="en-US" sz="1600" dirty="0">
                          <a:latin typeface="Calibri" panose="020F0502020204030204" pitchFamily="34" charset="0"/>
                          <a:cs typeface="Calibri" panose="020F0502020204030204" pitchFamily="34" charset="0"/>
                        </a:rPr>
                        <a:t>--</a:t>
                      </a:r>
                    </a:p>
                  </a:txBody>
                  <a:tcPr/>
                </a:tc>
                <a:tc>
                  <a:txBody>
                    <a:bodyPr/>
                    <a:lstStyle/>
                    <a:p>
                      <a:r>
                        <a:rPr lang="en-US" sz="1600" dirty="0">
                          <a:latin typeface="Calibri" panose="020F0502020204030204" pitchFamily="34" charset="0"/>
                          <a:cs typeface="Calibri" panose="020F0502020204030204" pitchFamily="34" charset="0"/>
                        </a:rPr>
                        <a:t>0</a:t>
                      </a:r>
                    </a:p>
                  </a:txBody>
                  <a:tcPr/>
                </a:tc>
                <a:extLst>
                  <a:ext uri="{0D108BD9-81ED-4DB2-BD59-A6C34878D82A}">
                    <a16:rowId xmlns:a16="http://schemas.microsoft.com/office/drawing/2014/main" val="10001"/>
                  </a:ext>
                </a:extLst>
              </a:tr>
              <a:tr h="370840">
                <a:tc>
                  <a:txBody>
                    <a:bodyPr/>
                    <a:lstStyle/>
                    <a:p>
                      <a:r>
                        <a:rPr lang="en-US" sz="1600" dirty="0">
                          <a:latin typeface="Calibri" panose="020F0502020204030204" pitchFamily="34" charset="0"/>
                          <a:cs typeface="Calibri" panose="020F0502020204030204" pitchFamily="34" charset="0"/>
                        </a:rPr>
                        <a:t>Anika</a:t>
                      </a:r>
                    </a:p>
                  </a:txBody>
                  <a:tcPr/>
                </a:tc>
                <a:tc>
                  <a:txBody>
                    <a:bodyPr/>
                    <a:lstStyle/>
                    <a:p>
                      <a:r>
                        <a:rPr lang="en-US" sz="1600" dirty="0">
                          <a:latin typeface="Calibri" panose="020F0502020204030204" pitchFamily="34" charset="0"/>
                          <a:cs typeface="Calibri" panose="020F0502020204030204" pitchFamily="34" charset="0"/>
                        </a:rPr>
                        <a:t>1</a:t>
                      </a:r>
                    </a:p>
                  </a:txBody>
                  <a:tcPr/>
                </a:tc>
                <a:tc>
                  <a:txBody>
                    <a:bodyPr/>
                    <a:lstStyle/>
                    <a:p>
                      <a:r>
                        <a:rPr lang="en-US" sz="1600" dirty="0">
                          <a:latin typeface="Calibri" panose="020F0502020204030204" pitchFamily="34" charset="0"/>
                          <a:cs typeface="Calibri" panose="020F0502020204030204" pitchFamily="34" charset="0"/>
                        </a:rPr>
                        <a:t>You</a:t>
                      </a:r>
                    </a:p>
                  </a:txBody>
                  <a:tcPr/>
                </a:tc>
                <a:tc>
                  <a:txBody>
                    <a:bodyPr/>
                    <a:lstStyle/>
                    <a:p>
                      <a:r>
                        <a:rPr lang="en-US" sz="1600" dirty="0">
                          <a:latin typeface="Calibri" panose="020F0502020204030204" pitchFamily="34" charset="0"/>
                          <a:cs typeface="Calibri" panose="020F0502020204030204" pitchFamily="34" charset="0"/>
                        </a:rPr>
                        <a:t>1</a:t>
                      </a:r>
                    </a:p>
                  </a:txBody>
                  <a:tcPr/>
                </a:tc>
                <a:extLst>
                  <a:ext uri="{0D108BD9-81ED-4DB2-BD59-A6C34878D82A}">
                    <a16:rowId xmlns:a16="http://schemas.microsoft.com/office/drawing/2014/main" val="10002"/>
                  </a:ext>
                </a:extLst>
              </a:tr>
              <a:tr h="370840">
                <a:tc>
                  <a:txBody>
                    <a:bodyPr/>
                    <a:lstStyle/>
                    <a:p>
                      <a:r>
                        <a:rPr lang="en-US" sz="1600" dirty="0">
                          <a:latin typeface="Calibri" panose="020F0502020204030204" pitchFamily="34" charset="0"/>
                          <a:cs typeface="Calibri" panose="020F0502020204030204" pitchFamily="34" charset="0"/>
                        </a:rPr>
                        <a:t>Bao</a:t>
                      </a:r>
                    </a:p>
                  </a:txBody>
                  <a:tcPr/>
                </a:tc>
                <a:tc>
                  <a:txBody>
                    <a:bodyPr/>
                    <a:lstStyle/>
                    <a:p>
                      <a:r>
                        <a:rPr lang="en-US" sz="1600" dirty="0">
                          <a:latin typeface="Calibri" panose="020F0502020204030204" pitchFamily="34" charset="0"/>
                          <a:cs typeface="Calibri" panose="020F0502020204030204" pitchFamily="34" charset="0"/>
                        </a:rPr>
                        <a:t>4</a:t>
                      </a:r>
                    </a:p>
                  </a:txBody>
                  <a:tcPr/>
                </a:tc>
                <a:tc>
                  <a:txBody>
                    <a:bodyPr/>
                    <a:lstStyle/>
                    <a:p>
                      <a:r>
                        <a:rPr lang="en-US" sz="1600" dirty="0">
                          <a:latin typeface="Calibri" panose="020F0502020204030204" pitchFamily="34" charset="0"/>
                          <a:cs typeface="Calibri" panose="020F0502020204030204" pitchFamily="34" charset="0"/>
                        </a:rPr>
                        <a:t>Anika</a:t>
                      </a:r>
                    </a:p>
                  </a:txBody>
                  <a:tcPr/>
                </a:tc>
                <a:tc>
                  <a:txBody>
                    <a:bodyPr/>
                    <a:lstStyle/>
                    <a:p>
                      <a:r>
                        <a:rPr lang="en-US" sz="1600" dirty="0">
                          <a:latin typeface="Calibri" panose="020F0502020204030204" pitchFamily="34" charset="0"/>
                          <a:cs typeface="Calibri" panose="020F0502020204030204" pitchFamily="34" charset="0"/>
                        </a:rPr>
                        <a:t>2</a:t>
                      </a:r>
                    </a:p>
                  </a:txBody>
                  <a:tcPr/>
                </a:tc>
                <a:extLst>
                  <a:ext uri="{0D108BD9-81ED-4DB2-BD59-A6C34878D82A}">
                    <a16:rowId xmlns:a16="http://schemas.microsoft.com/office/drawing/2014/main" val="10003"/>
                  </a:ext>
                </a:extLst>
              </a:tr>
              <a:tr h="370840">
                <a:tc>
                  <a:txBody>
                    <a:bodyPr/>
                    <a:lstStyle/>
                    <a:p>
                      <a:r>
                        <a:rPr lang="en-US" sz="1600" dirty="0">
                          <a:latin typeface="Calibri" panose="020F0502020204030204" pitchFamily="34" charset="0"/>
                          <a:cs typeface="Calibri" panose="020F0502020204030204" pitchFamily="34" charset="0"/>
                        </a:rPr>
                        <a:t>Carla</a:t>
                      </a:r>
                    </a:p>
                  </a:txBody>
                  <a:tcPr/>
                </a:tc>
                <a:tc>
                  <a:txBody>
                    <a:bodyPr/>
                    <a:lstStyle/>
                    <a:p>
                      <a:r>
                        <a:rPr lang="en-US" sz="1600" dirty="0">
                          <a:latin typeface="Calibri" panose="020F0502020204030204" pitchFamily="34" charset="0"/>
                          <a:cs typeface="Calibri" panose="020F0502020204030204" pitchFamily="34" charset="0"/>
                        </a:rPr>
                        <a:t>5</a:t>
                      </a:r>
                    </a:p>
                  </a:txBody>
                  <a:tcPr/>
                </a:tc>
                <a:tc>
                  <a:txBody>
                    <a:bodyPr/>
                    <a:lstStyle/>
                    <a:p>
                      <a:r>
                        <a:rPr lang="en-US" sz="1600" dirty="0">
                          <a:latin typeface="Calibri" panose="020F0502020204030204" pitchFamily="34" charset="0"/>
                          <a:cs typeface="Calibri" panose="020F0502020204030204" pitchFamily="34" charset="0"/>
                        </a:rPr>
                        <a:t>Bao</a:t>
                      </a:r>
                    </a:p>
                  </a:txBody>
                  <a:tcPr/>
                </a:tc>
                <a:tc>
                  <a:txBody>
                    <a:bodyPr/>
                    <a:lstStyle/>
                    <a:p>
                      <a:r>
                        <a:rPr lang="en-US" sz="1600" dirty="0">
                          <a:latin typeface="Calibri" panose="020F0502020204030204" pitchFamily="34" charset="0"/>
                          <a:cs typeface="Calibri" panose="020F0502020204030204" pitchFamily="34" charset="0"/>
                        </a:rPr>
                        <a:t>3</a:t>
                      </a:r>
                    </a:p>
                  </a:txBody>
                  <a:tcPr/>
                </a:tc>
                <a:extLst>
                  <a:ext uri="{0D108BD9-81ED-4DB2-BD59-A6C34878D82A}">
                    <a16:rowId xmlns:a16="http://schemas.microsoft.com/office/drawing/2014/main" val="10004"/>
                  </a:ext>
                </a:extLst>
              </a:tr>
              <a:tr h="370840">
                <a:tc>
                  <a:txBody>
                    <a:bodyPr/>
                    <a:lstStyle/>
                    <a:p>
                      <a:r>
                        <a:rPr lang="en-US" sz="1600" dirty="0">
                          <a:latin typeface="Calibri" panose="020F0502020204030204" pitchFamily="34" charset="0"/>
                          <a:cs typeface="Calibri" panose="020F0502020204030204" pitchFamily="34" charset="0"/>
                        </a:rPr>
                        <a:t>Dan</a:t>
                      </a:r>
                    </a:p>
                  </a:txBody>
                  <a:tcPr/>
                </a:tc>
                <a:tc>
                  <a:txBody>
                    <a:bodyPr/>
                    <a:lstStyle/>
                    <a:p>
                      <a:r>
                        <a:rPr lang="en-US" sz="1600" dirty="0">
                          <a:latin typeface="Calibri" panose="020F0502020204030204" pitchFamily="34" charset="0"/>
                          <a:cs typeface="Calibri" panose="020F0502020204030204" pitchFamily="34" charset="0"/>
                        </a:rPr>
                        <a:t>10</a:t>
                      </a:r>
                    </a:p>
                  </a:txBody>
                  <a:tcPr/>
                </a:tc>
                <a:tc>
                  <a:txBody>
                    <a:bodyPr/>
                    <a:lstStyle/>
                    <a:p>
                      <a:r>
                        <a:rPr lang="en-US" sz="1600" dirty="0">
                          <a:latin typeface="Calibri" panose="020F0502020204030204" pitchFamily="34" charset="0"/>
                          <a:cs typeface="Calibri" panose="020F0502020204030204" pitchFamily="34" charset="0"/>
                        </a:rPr>
                        <a:t>Carla</a:t>
                      </a:r>
                    </a:p>
                  </a:txBody>
                  <a:tcPr/>
                </a:tc>
                <a:tc>
                  <a:txBody>
                    <a:bodyPr/>
                    <a:lstStyle/>
                    <a:p>
                      <a:r>
                        <a:rPr lang="en-US" sz="1600" dirty="0">
                          <a:latin typeface="Calibri" panose="020F0502020204030204" pitchFamily="34" charset="0"/>
                          <a:cs typeface="Calibri" panose="020F0502020204030204" pitchFamily="34" charset="0"/>
                        </a:rPr>
                        <a:t>5</a:t>
                      </a:r>
                    </a:p>
                  </a:txBody>
                  <a:tcPr/>
                </a:tc>
                <a:extLst>
                  <a:ext uri="{0D108BD9-81ED-4DB2-BD59-A6C34878D82A}">
                    <a16:rowId xmlns:a16="http://schemas.microsoft.com/office/drawing/2014/main" val="10005"/>
                  </a:ext>
                </a:extLst>
              </a:tr>
              <a:tr h="370840">
                <a:tc>
                  <a:txBody>
                    <a:bodyPr/>
                    <a:lstStyle/>
                    <a:p>
                      <a:r>
                        <a:rPr lang="en-US" sz="1600" dirty="0">
                          <a:latin typeface="Calibri" panose="020F0502020204030204" pitchFamily="34" charset="0"/>
                          <a:cs typeface="Calibri" panose="020F0502020204030204" pitchFamily="34" charset="0"/>
                        </a:rPr>
                        <a:t>Crush</a:t>
                      </a:r>
                    </a:p>
                  </a:txBody>
                  <a:tcPr/>
                </a:tc>
                <a:tc>
                  <a:txBody>
                    <a:bodyPr/>
                    <a:lstStyle/>
                    <a:p>
                      <a:r>
                        <a:rPr lang="en-US" sz="1600" dirty="0">
                          <a:latin typeface="Calibri" panose="020F0502020204030204" pitchFamily="34" charset="0"/>
                          <a:cs typeface="Calibri" panose="020F0502020204030204" pitchFamily="34" charset="0"/>
                        </a:rPr>
                        <a:t>8</a:t>
                      </a:r>
                    </a:p>
                  </a:txBody>
                  <a:tcPr/>
                </a:tc>
                <a:tc>
                  <a:txBody>
                    <a:bodyPr/>
                    <a:lstStyle/>
                    <a:p>
                      <a:r>
                        <a:rPr lang="en-US" sz="1600" dirty="0">
                          <a:latin typeface="Calibri" panose="020F0502020204030204" pitchFamily="34" charset="0"/>
                          <a:cs typeface="Calibri" panose="020F0502020204030204" pitchFamily="34" charset="0"/>
                        </a:rPr>
                        <a:t>Carla</a:t>
                      </a:r>
                    </a:p>
                  </a:txBody>
                  <a:tcPr/>
                </a:tc>
                <a:tc>
                  <a:txBody>
                    <a:bodyPr/>
                    <a:lstStyle/>
                    <a:p>
                      <a:r>
                        <a:rPr lang="en-US" sz="1600" dirty="0">
                          <a:latin typeface="Calibri" panose="020F0502020204030204" pitchFamily="34" charset="0"/>
                          <a:cs typeface="Calibri" panose="020F0502020204030204" pitchFamily="34" charset="0"/>
                        </a:rPr>
                        <a:t>4</a:t>
                      </a:r>
                    </a:p>
                  </a:txBody>
                  <a:tcPr/>
                </a:tc>
                <a:extLst>
                  <a:ext uri="{0D108BD9-81ED-4DB2-BD59-A6C34878D82A}">
                    <a16:rowId xmlns:a16="http://schemas.microsoft.com/office/drawing/2014/main" val="10006"/>
                  </a:ext>
                </a:extLst>
              </a:tr>
            </a:tbl>
          </a:graphicData>
        </a:graphic>
      </p:graphicFrame>
      <p:graphicFrame>
        <p:nvGraphicFramePr>
          <p:cNvPr id="43" name="Table 42">
            <a:extLst>
              <a:ext uri="{FF2B5EF4-FFF2-40B4-BE49-F238E27FC236}">
                <a16:creationId xmlns:a16="http://schemas.microsoft.com/office/drawing/2014/main" id="{1216A65C-6875-544F-B670-443B8AB2EAFF}"/>
              </a:ext>
            </a:extLst>
          </p:cNvPr>
          <p:cNvGraphicFramePr>
            <a:graphicFrameLocks noGrp="1"/>
          </p:cNvGraphicFramePr>
          <p:nvPr>
            <p:extLst>
              <p:ext uri="{D42A27DB-BD31-4B8C-83A1-F6EECF244321}">
                <p14:modId xmlns:p14="http://schemas.microsoft.com/office/powerpoint/2010/main" val="1500466112"/>
              </p:ext>
            </p:extLst>
          </p:nvPr>
        </p:nvGraphicFramePr>
        <p:xfrm>
          <a:off x="9584452" y="1229500"/>
          <a:ext cx="2460171" cy="2255520"/>
        </p:xfrm>
        <a:graphic>
          <a:graphicData uri="http://schemas.openxmlformats.org/drawingml/2006/table">
            <a:tbl>
              <a:tblPr/>
              <a:tblGrid>
                <a:gridCol w="996110">
                  <a:extLst>
                    <a:ext uri="{9D8B030D-6E8A-4147-A177-3AD203B41FA5}">
                      <a16:colId xmlns:a16="http://schemas.microsoft.com/office/drawing/2014/main" val="717648266"/>
                    </a:ext>
                  </a:extLst>
                </a:gridCol>
                <a:gridCol w="1464061">
                  <a:extLst>
                    <a:ext uri="{9D8B030D-6E8A-4147-A177-3AD203B41FA5}">
                      <a16:colId xmlns:a16="http://schemas.microsoft.com/office/drawing/2014/main" val="2853361186"/>
                    </a:ext>
                  </a:extLst>
                </a:gridCol>
              </a:tblGrid>
              <a:tr h="395093">
                <a:tc>
                  <a:txBody>
                    <a:bodyPr/>
                    <a:lstStyle/>
                    <a:p>
                      <a:pPr marL="88900" marR="88900" algn="ctr" rtl="0" fontAlgn="t">
                        <a:spcBef>
                          <a:spcPts val="0"/>
                        </a:spcBef>
                        <a:spcAft>
                          <a:spcPts val="0"/>
                        </a:spcAft>
                      </a:pPr>
                      <a:r>
                        <a:rPr lang="en-US" sz="1400" b="1" i="0" u="none" strike="noStrike" dirty="0">
                          <a:solidFill>
                            <a:srgbClr val="000000"/>
                          </a:solidFill>
                          <a:effectLst/>
                          <a:latin typeface="Calibri" panose="020F0502020204030204" pitchFamily="34" charset="0"/>
                          <a:cs typeface="Calibri" panose="020F0502020204030204" pitchFamily="34" charset="0"/>
                        </a:rPr>
                        <a:t>Teacher</a:t>
                      </a:r>
                      <a:endParaRPr lang="en-US" sz="1400" dirty="0">
                        <a:effectLst/>
                        <a:latin typeface="Calibri" panose="020F0502020204030204" pitchFamily="34" charset="0"/>
                        <a:cs typeface="Calibri" panose="020F0502020204030204" pitchFamily="34" charset="0"/>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marL="88900" marR="88900" algn="ctr" rtl="0" fontAlgn="t">
                        <a:spcBef>
                          <a:spcPts val="0"/>
                        </a:spcBef>
                        <a:spcAft>
                          <a:spcPts val="0"/>
                        </a:spcAft>
                      </a:pPr>
                      <a:r>
                        <a:rPr lang="en-US" sz="1400" b="1" i="0" u="none" strike="noStrike" dirty="0">
                          <a:solidFill>
                            <a:srgbClr val="000000"/>
                          </a:solidFill>
                          <a:effectLst/>
                          <a:latin typeface="Calibri" panose="020F0502020204030204" pitchFamily="34" charset="0"/>
                          <a:cs typeface="Calibri" panose="020F0502020204030204" pitchFamily="34" charset="0"/>
                        </a:rPr>
                        <a:t>Notes</a:t>
                      </a:r>
                      <a:r>
                        <a:rPr lang="en-US" sz="1400" b="0" i="0" u="none" strike="noStrike" dirty="0">
                          <a:solidFill>
                            <a:schemeClr val="tx1"/>
                          </a:solidFill>
                          <a:effectLst/>
                          <a:latin typeface="Calibri" panose="020F0502020204030204" pitchFamily="34" charset="0"/>
                          <a:cs typeface="Calibri" panose="020F0502020204030204" pitchFamily="34" charset="0"/>
                        </a:rPr>
                        <a:t> </a:t>
                      </a:r>
                      <a:r>
                        <a:rPr lang="en-US" sz="1400" b="1" i="0" u="none" strike="noStrike" dirty="0">
                          <a:solidFill>
                            <a:srgbClr val="000000"/>
                          </a:solidFill>
                          <a:effectLst/>
                          <a:latin typeface="Calibri" panose="020F0502020204030204" pitchFamily="34" charset="0"/>
                          <a:cs typeface="Calibri" panose="020F0502020204030204" pitchFamily="34" charset="0"/>
                        </a:rPr>
                        <a:t>Intercepted</a:t>
                      </a:r>
                      <a:endParaRPr lang="en-US" sz="1400" dirty="0">
                        <a:effectLst/>
                        <a:latin typeface="Calibri" panose="020F0502020204030204" pitchFamily="34" charset="0"/>
                        <a:cs typeface="Calibri" panose="020F0502020204030204" pitchFamily="34" charset="0"/>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9998385"/>
                  </a:ext>
                </a:extLst>
              </a:tr>
              <a:tr h="251652">
                <a:tc>
                  <a:txBody>
                    <a:bodyPr/>
                    <a:lstStyle/>
                    <a:p>
                      <a:pPr marL="88900" marR="88900" algn="ctr" rtl="0" fontAlgn="t">
                        <a:spcBef>
                          <a:spcPts val="0"/>
                        </a:spcBef>
                        <a:spcAft>
                          <a:spcPts val="0"/>
                        </a:spcAft>
                      </a:pPr>
                      <a:r>
                        <a:rPr lang="en-US" sz="1400" b="1" i="0" u="none" strike="noStrike" dirty="0">
                          <a:solidFill>
                            <a:srgbClr val="000000"/>
                          </a:solidFill>
                          <a:effectLst/>
                          <a:latin typeface="Calibri" panose="020F0502020204030204" pitchFamily="34" charset="0"/>
                          <a:cs typeface="Calibri" panose="020F0502020204030204" pitchFamily="34" charset="0"/>
                        </a:rPr>
                        <a:t>Smith</a:t>
                      </a:r>
                      <a:endParaRPr lang="en-US" sz="1400" dirty="0">
                        <a:effectLst/>
                        <a:latin typeface="Calibri" panose="020F0502020204030204" pitchFamily="34" charset="0"/>
                        <a:cs typeface="Calibri" panose="020F0502020204030204" pitchFamily="34" charset="0"/>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marL="88900" marR="88900" algn="ctr" rtl="0" fontAlgn="t">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1</a:t>
                      </a:r>
                      <a:endParaRPr lang="en-US" sz="1400" dirty="0">
                        <a:effectLst/>
                        <a:latin typeface="Calibri" panose="020F0502020204030204" pitchFamily="34" charset="0"/>
                        <a:cs typeface="Calibri" panose="020F0502020204030204" pitchFamily="34" charset="0"/>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0815135"/>
                  </a:ext>
                </a:extLst>
              </a:tr>
              <a:tr h="251652">
                <a:tc>
                  <a:txBody>
                    <a:bodyPr/>
                    <a:lstStyle/>
                    <a:p>
                      <a:pPr marL="88900" marR="88900" algn="ctr" rtl="0" fontAlgn="t">
                        <a:spcBef>
                          <a:spcPts val="0"/>
                        </a:spcBef>
                        <a:spcAft>
                          <a:spcPts val="0"/>
                        </a:spcAft>
                      </a:pPr>
                      <a:r>
                        <a:rPr lang="en-US" sz="1400" b="1" i="0" u="none" strike="noStrike" dirty="0">
                          <a:solidFill>
                            <a:srgbClr val="000000"/>
                          </a:solidFill>
                          <a:effectLst/>
                          <a:latin typeface="Calibri" panose="020F0502020204030204" pitchFamily="34" charset="0"/>
                          <a:cs typeface="Calibri" panose="020F0502020204030204" pitchFamily="34" charset="0"/>
                        </a:rPr>
                        <a:t>Martinez</a:t>
                      </a:r>
                      <a:endParaRPr lang="en-US" sz="1400" dirty="0">
                        <a:effectLst/>
                        <a:latin typeface="Calibri" panose="020F0502020204030204" pitchFamily="34" charset="0"/>
                        <a:cs typeface="Calibri" panose="020F0502020204030204" pitchFamily="34" charset="0"/>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marL="88900" marR="88900" algn="ctr" rtl="0" fontAlgn="t">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3</a:t>
                      </a:r>
                      <a:endParaRPr lang="en-US" sz="1400" dirty="0">
                        <a:effectLst/>
                        <a:latin typeface="Calibri" panose="020F0502020204030204" pitchFamily="34" charset="0"/>
                        <a:cs typeface="Calibri" panose="020F0502020204030204" pitchFamily="34" charset="0"/>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6290637"/>
                  </a:ext>
                </a:extLst>
              </a:tr>
              <a:tr h="251652">
                <a:tc>
                  <a:txBody>
                    <a:bodyPr/>
                    <a:lstStyle/>
                    <a:p>
                      <a:pPr marL="88900" marR="88900" algn="ctr" rtl="0" fontAlgn="t">
                        <a:spcBef>
                          <a:spcPts val="0"/>
                        </a:spcBef>
                        <a:spcAft>
                          <a:spcPts val="0"/>
                        </a:spcAft>
                      </a:pPr>
                      <a:r>
                        <a:rPr lang="en-US" sz="1400" b="1" i="0" u="none" strike="noStrike" dirty="0">
                          <a:solidFill>
                            <a:srgbClr val="000000"/>
                          </a:solidFill>
                          <a:effectLst/>
                          <a:latin typeface="Calibri" panose="020F0502020204030204" pitchFamily="34" charset="0"/>
                          <a:cs typeface="Calibri" panose="020F0502020204030204" pitchFamily="34" charset="0"/>
                        </a:rPr>
                        <a:t>Lee</a:t>
                      </a:r>
                      <a:endParaRPr lang="en-US" sz="1400" dirty="0">
                        <a:effectLst/>
                        <a:latin typeface="Calibri" panose="020F0502020204030204" pitchFamily="34" charset="0"/>
                        <a:cs typeface="Calibri" panose="020F0502020204030204" pitchFamily="34" charset="0"/>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marL="88900" marR="88900" algn="ctr" rtl="0" fontAlgn="t">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4</a:t>
                      </a:r>
                      <a:endParaRPr lang="en-US" sz="1400" dirty="0">
                        <a:effectLst/>
                        <a:latin typeface="Calibri" panose="020F0502020204030204" pitchFamily="34" charset="0"/>
                        <a:cs typeface="Calibri" panose="020F0502020204030204" pitchFamily="34" charset="0"/>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7555290"/>
                  </a:ext>
                </a:extLst>
              </a:tr>
              <a:tr h="251652">
                <a:tc>
                  <a:txBody>
                    <a:bodyPr/>
                    <a:lstStyle/>
                    <a:p>
                      <a:pPr marL="88900" marR="88900" algn="ctr" rtl="0" fontAlgn="t">
                        <a:spcBef>
                          <a:spcPts val="0"/>
                        </a:spcBef>
                        <a:spcAft>
                          <a:spcPts val="0"/>
                        </a:spcAft>
                      </a:pPr>
                      <a:r>
                        <a:rPr lang="en-US" sz="1400" b="1" i="0" u="none" strike="noStrike" dirty="0">
                          <a:solidFill>
                            <a:srgbClr val="000000"/>
                          </a:solidFill>
                          <a:effectLst/>
                          <a:latin typeface="Calibri" panose="020F0502020204030204" pitchFamily="34" charset="0"/>
                          <a:cs typeface="Calibri" panose="020F0502020204030204" pitchFamily="34" charset="0"/>
                        </a:rPr>
                        <a:t>Brown</a:t>
                      </a:r>
                      <a:endParaRPr lang="en-US" sz="1400" dirty="0">
                        <a:effectLst/>
                        <a:latin typeface="Calibri" panose="020F0502020204030204" pitchFamily="34" charset="0"/>
                        <a:cs typeface="Calibri" panose="020F0502020204030204" pitchFamily="34" charset="0"/>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marL="88900" marR="88900" algn="ctr" rtl="0" fontAlgn="t">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5</a:t>
                      </a:r>
                      <a:endParaRPr lang="en-US" sz="1400" dirty="0">
                        <a:effectLst/>
                        <a:latin typeface="Calibri" panose="020F0502020204030204" pitchFamily="34" charset="0"/>
                        <a:cs typeface="Calibri" panose="020F0502020204030204" pitchFamily="34" charset="0"/>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8962007"/>
                  </a:ext>
                </a:extLst>
              </a:tr>
              <a:tr h="251652">
                <a:tc>
                  <a:txBody>
                    <a:bodyPr/>
                    <a:lstStyle/>
                    <a:p>
                      <a:pPr marL="88900" marR="88900" algn="ctr" rtl="0" fontAlgn="t">
                        <a:spcBef>
                          <a:spcPts val="0"/>
                        </a:spcBef>
                        <a:spcAft>
                          <a:spcPts val="0"/>
                        </a:spcAft>
                      </a:pPr>
                      <a:r>
                        <a:rPr lang="en-US" sz="1400" b="1" i="0" u="none" strike="noStrike" dirty="0">
                          <a:solidFill>
                            <a:srgbClr val="000000"/>
                          </a:solidFill>
                          <a:effectLst/>
                          <a:latin typeface="Calibri" panose="020F0502020204030204" pitchFamily="34" charset="0"/>
                          <a:cs typeface="Calibri" panose="020F0502020204030204" pitchFamily="34" charset="0"/>
                        </a:rPr>
                        <a:t>Patel</a:t>
                      </a:r>
                      <a:endParaRPr lang="en-US" sz="1400" dirty="0">
                        <a:effectLst/>
                        <a:latin typeface="Calibri" panose="020F0502020204030204" pitchFamily="34" charset="0"/>
                        <a:cs typeface="Calibri" panose="020F0502020204030204" pitchFamily="34" charset="0"/>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marL="88900" marR="88900" algn="ctr" rtl="0" fontAlgn="t">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2</a:t>
                      </a:r>
                      <a:endParaRPr lang="en-US" sz="1400" dirty="0">
                        <a:effectLst/>
                        <a:latin typeface="Calibri" panose="020F0502020204030204" pitchFamily="34" charset="0"/>
                        <a:cs typeface="Calibri" panose="020F0502020204030204" pitchFamily="34" charset="0"/>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8673114"/>
                  </a:ext>
                </a:extLst>
              </a:tr>
            </a:tbl>
          </a:graphicData>
        </a:graphic>
      </p:graphicFrame>
      <p:sp>
        <p:nvSpPr>
          <p:cNvPr id="86" name="TextBox 85">
            <a:extLst>
              <a:ext uri="{FF2B5EF4-FFF2-40B4-BE49-F238E27FC236}">
                <a16:creationId xmlns:a16="http://schemas.microsoft.com/office/drawing/2014/main" id="{A803DCF0-3D60-D840-A31E-7F6F9C2AB40B}"/>
              </a:ext>
            </a:extLst>
          </p:cNvPr>
          <p:cNvSpPr txBox="1"/>
          <p:nvPr/>
        </p:nvSpPr>
        <p:spPr>
          <a:xfrm>
            <a:off x="553753" y="1381112"/>
            <a:ext cx="5732748" cy="830997"/>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“Distance” will represent the sum of notes intercepted across the teachers in your passing route. The smaller the sum of notes the “safer” the path. </a:t>
            </a:r>
          </a:p>
        </p:txBody>
      </p:sp>
    </p:spTree>
    <p:extLst>
      <p:ext uri="{BB962C8B-B14F-4D97-AF65-F5344CB8AC3E}">
        <p14:creationId xmlns:p14="http://schemas.microsoft.com/office/powerpoint/2010/main" val="2500664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FA723-1A6F-1245-A180-8877EE6F1181}"/>
              </a:ext>
            </a:extLst>
          </p:cNvPr>
          <p:cNvSpPr>
            <a:spLocks noGrp="1"/>
          </p:cNvSpPr>
          <p:nvPr>
            <p:ph type="title"/>
          </p:nvPr>
        </p:nvSpPr>
        <p:spPr/>
        <p:txBody>
          <a:bodyPr/>
          <a:lstStyle/>
          <a:p>
            <a:r>
              <a:rPr lang="en-US" dirty="0"/>
              <a:t>Review from last time</a:t>
            </a:r>
          </a:p>
        </p:txBody>
      </p:sp>
      <p:sp>
        <p:nvSpPr>
          <p:cNvPr id="3" name="Content Placeholder 2">
            <a:extLst>
              <a:ext uri="{FF2B5EF4-FFF2-40B4-BE49-F238E27FC236}">
                <a16:creationId xmlns:a16="http://schemas.microsoft.com/office/drawing/2014/main" id="{63C9A69E-BD07-A640-ABE1-E924F7145C29}"/>
              </a:ext>
            </a:extLst>
          </p:cNvPr>
          <p:cNvSpPr>
            <a:spLocks noGrp="1"/>
          </p:cNvSpPr>
          <p:nvPr>
            <p:ph idx="1"/>
          </p:nvPr>
        </p:nvSpPr>
        <p:spPr>
          <a:xfrm>
            <a:off x="575240" y="1463857"/>
            <a:ext cx="11187258" cy="4845504"/>
          </a:xfrm>
        </p:spPr>
        <p:txBody>
          <a:bodyPr/>
          <a:lstStyle/>
          <a:p>
            <a:pPr>
              <a:buFont typeface="Wingdings" pitchFamily="2" charset="2"/>
              <a:buChar char="v"/>
            </a:pPr>
            <a:r>
              <a:rPr lang="en-US" dirty="0"/>
              <a:t> BFS can be used to find shortest paths (path length = # of edges) for unweighted graphs, guaranteed to work because it traverses level by level</a:t>
            </a:r>
          </a:p>
          <a:p>
            <a:pPr lvl="1">
              <a:buFont typeface="Wingdings" pitchFamily="2" charset="2"/>
              <a:buChar char="v"/>
            </a:pPr>
            <a:r>
              <a:rPr lang="en-US" dirty="0"/>
              <a:t> BFS can be used by keeping track of a predecessor edge (the edge that led to each vertex when we found it for the first time) and if you drew out all of those at the end, you’d see those edges represent the Shortest Path Tree (the short path from the source vertex to all the other vertices)</a:t>
            </a:r>
          </a:p>
          <a:p>
            <a:pPr lvl="1">
              <a:buFont typeface="Wingdings" pitchFamily="2" charset="2"/>
              <a:buChar char="v"/>
            </a:pPr>
            <a:r>
              <a:rPr lang="en-US" dirty="0"/>
              <a:t> BFS shortest paths doesn’t work on weighted graphs (paths lengths = sum of the edge weights along the path) because BFS’s traversal order doesn’t take into account weights.  We can use the edge weights (total distance) to figure out the exact order to visit things in so our algorithm is correct </a:t>
            </a:r>
            <a:endParaRPr lang="en-US" dirty="0">
              <a:sym typeface="Wingdings" pitchFamily="2" charset="2"/>
            </a:endParaRPr>
          </a:p>
          <a:p>
            <a:pPr lvl="2">
              <a:buFont typeface="Wingdings" pitchFamily="2" charset="2"/>
              <a:buChar char="v"/>
            </a:pPr>
            <a:r>
              <a:rPr lang="en-US" dirty="0">
                <a:sym typeface="Wingdings" pitchFamily="2" charset="2"/>
              </a:rPr>
              <a:t>Dijkstra’s algorithm = this differently ordered traversal / algorithm to find the shortest path on weighted graph</a:t>
            </a:r>
          </a:p>
          <a:p>
            <a:pPr lvl="2">
              <a:buFont typeface="Wingdings" pitchFamily="2" charset="2"/>
              <a:buChar char="v"/>
            </a:pPr>
            <a:endParaRPr lang="en-US" dirty="0">
              <a:sym typeface="Wingdings" pitchFamily="2" charset="2"/>
            </a:endParaRPr>
          </a:p>
          <a:p>
            <a:pPr>
              <a:buFont typeface="Wingdings" pitchFamily="2" charset="2"/>
              <a:buChar char="v"/>
            </a:pPr>
            <a:r>
              <a:rPr lang="en-US" dirty="0">
                <a:sym typeface="Wingdings" pitchFamily="2" charset="2"/>
              </a:rPr>
              <a:t> Dijkstra’s pseudocode / in English (it’s pretty similar to BFS shortest paths)</a:t>
            </a:r>
          </a:p>
          <a:p>
            <a:pPr lvl="2">
              <a:buFont typeface="Wingdings" pitchFamily="2" charset="2"/>
              <a:buChar char="v"/>
            </a:pPr>
            <a:endParaRPr lang="en-US" dirty="0">
              <a:sym typeface="Wingdings" pitchFamily="2" charset="2"/>
            </a:endParaRPr>
          </a:p>
          <a:p>
            <a:pPr lvl="2">
              <a:buFont typeface="Wingdings" pitchFamily="2" charset="2"/>
              <a:buChar char="v"/>
            </a:pPr>
            <a:endParaRPr lang="en-US" dirty="0"/>
          </a:p>
          <a:p>
            <a:pPr lvl="1">
              <a:buFont typeface="Wingdings" pitchFamily="2" charset="2"/>
              <a:buChar char="v"/>
            </a:pPr>
            <a:endParaRPr lang="en-US" dirty="0"/>
          </a:p>
          <a:p>
            <a:pPr>
              <a:buFont typeface="Wingdings" pitchFamily="2" charset="2"/>
              <a:buChar char="v"/>
            </a:pPr>
            <a:endParaRPr lang="en-US" dirty="0"/>
          </a:p>
        </p:txBody>
      </p:sp>
      <p:sp>
        <p:nvSpPr>
          <p:cNvPr id="4" name="Footer Placeholder 3">
            <a:extLst>
              <a:ext uri="{FF2B5EF4-FFF2-40B4-BE49-F238E27FC236}">
                <a16:creationId xmlns:a16="http://schemas.microsoft.com/office/drawing/2014/main" id="{7136AEE2-666F-9A4A-9C6B-416905DCDA1D}"/>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8E992A58-BD4F-2241-810F-9A1D4C09BC02}"/>
              </a:ext>
            </a:extLst>
          </p:cNvPr>
          <p:cNvSpPr>
            <a:spLocks noGrp="1"/>
          </p:cNvSpPr>
          <p:nvPr>
            <p:ph type="sldNum" sz="quarter" idx="12"/>
          </p:nvPr>
        </p:nvSpPr>
        <p:spPr/>
        <p:txBody>
          <a:bodyPr/>
          <a:lstStyle/>
          <a:p>
            <a:fld id="{659665DE-58FC-41F4-AC58-2C90A5E00527}" type="slidenum">
              <a:rPr lang="en-US" smtClean="0"/>
              <a:t>3</a:t>
            </a:fld>
            <a:endParaRPr lang="en-US"/>
          </a:p>
        </p:txBody>
      </p:sp>
    </p:spTree>
    <p:extLst>
      <p:ext uri="{BB962C8B-B14F-4D97-AF65-F5344CB8AC3E}">
        <p14:creationId xmlns:p14="http://schemas.microsoft.com/office/powerpoint/2010/main" val="96921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FA723-1A6F-1245-A180-8877EE6F1181}"/>
              </a:ext>
            </a:extLst>
          </p:cNvPr>
          <p:cNvSpPr>
            <a:spLocks noGrp="1"/>
          </p:cNvSpPr>
          <p:nvPr>
            <p:ph type="title"/>
          </p:nvPr>
        </p:nvSpPr>
        <p:spPr/>
        <p:txBody>
          <a:bodyPr/>
          <a:lstStyle/>
          <a:p>
            <a:r>
              <a:rPr lang="en-US" dirty="0"/>
              <a:t>Review from last time</a:t>
            </a:r>
          </a:p>
        </p:txBody>
      </p:sp>
      <p:sp>
        <p:nvSpPr>
          <p:cNvPr id="3" name="Content Placeholder 2">
            <a:extLst>
              <a:ext uri="{FF2B5EF4-FFF2-40B4-BE49-F238E27FC236}">
                <a16:creationId xmlns:a16="http://schemas.microsoft.com/office/drawing/2014/main" id="{63C9A69E-BD07-A640-ABE1-E924F7145C29}"/>
              </a:ext>
            </a:extLst>
          </p:cNvPr>
          <p:cNvSpPr>
            <a:spLocks noGrp="1"/>
          </p:cNvSpPr>
          <p:nvPr>
            <p:ph idx="1"/>
          </p:nvPr>
        </p:nvSpPr>
        <p:spPr>
          <a:xfrm>
            <a:off x="575240" y="1463857"/>
            <a:ext cx="11187258" cy="3510132"/>
          </a:xfrm>
        </p:spPr>
        <p:txBody>
          <a:bodyPr/>
          <a:lstStyle/>
          <a:p>
            <a:pPr lvl="1">
              <a:buFont typeface="Wingdings" pitchFamily="2" charset="2"/>
              <a:buChar char="v"/>
            </a:pPr>
            <a:r>
              <a:rPr lang="en-US" dirty="0"/>
              <a:t> BFS shortest paths doesn’t work on weighted graphs (paths lengths = sum of the edge weights along the path) because BFS’s traversal order doesn’t take into account weights.  We can use the edge weights (total distance) to figure out the exact order to visit things in so our algorithm is correct. </a:t>
            </a:r>
            <a:endParaRPr lang="en-US" dirty="0">
              <a:sym typeface="Wingdings" pitchFamily="2" charset="2"/>
            </a:endParaRPr>
          </a:p>
          <a:p>
            <a:pPr lvl="1">
              <a:buFont typeface="Wingdings" pitchFamily="2" charset="2"/>
              <a:buChar char="v"/>
            </a:pPr>
            <a:endParaRPr lang="en-US" dirty="0">
              <a:sym typeface="Wingdings" pitchFamily="2" charset="2"/>
            </a:endParaRPr>
          </a:p>
          <a:p>
            <a:pPr lvl="1">
              <a:buFont typeface="Wingdings" pitchFamily="2" charset="2"/>
              <a:buChar char="v"/>
            </a:pPr>
            <a:endParaRPr lang="en-US" dirty="0">
              <a:sym typeface="Wingdings" pitchFamily="2" charset="2"/>
            </a:endParaRPr>
          </a:p>
          <a:p>
            <a:pPr marL="128016" lvl="1" indent="0">
              <a:buNone/>
            </a:pPr>
            <a:endParaRPr lang="en-US" dirty="0">
              <a:sym typeface="Wingdings" pitchFamily="2" charset="2"/>
            </a:endParaRPr>
          </a:p>
          <a:p>
            <a:pPr lvl="2">
              <a:buFont typeface="Wingdings" pitchFamily="2" charset="2"/>
              <a:buChar char="v"/>
            </a:pPr>
            <a:endParaRPr lang="en-US" dirty="0"/>
          </a:p>
          <a:p>
            <a:pPr lvl="1">
              <a:buFont typeface="Wingdings" pitchFamily="2" charset="2"/>
              <a:buChar char="v"/>
            </a:pPr>
            <a:endParaRPr lang="en-US" dirty="0"/>
          </a:p>
          <a:p>
            <a:pPr>
              <a:buFont typeface="Wingdings" pitchFamily="2" charset="2"/>
              <a:buChar char="v"/>
            </a:pPr>
            <a:endParaRPr lang="en-US" dirty="0"/>
          </a:p>
        </p:txBody>
      </p:sp>
      <p:sp>
        <p:nvSpPr>
          <p:cNvPr id="4" name="Footer Placeholder 3">
            <a:extLst>
              <a:ext uri="{FF2B5EF4-FFF2-40B4-BE49-F238E27FC236}">
                <a16:creationId xmlns:a16="http://schemas.microsoft.com/office/drawing/2014/main" id="{7136AEE2-666F-9A4A-9C6B-416905DCDA1D}"/>
              </a:ext>
            </a:extLst>
          </p:cNvPr>
          <p:cNvSpPr>
            <a:spLocks noGrp="1"/>
          </p:cNvSpPr>
          <p:nvPr>
            <p:ph type="ftr" sz="quarter" idx="11"/>
          </p:nvPr>
        </p:nvSpPr>
        <p:spPr/>
        <p:txBody>
          <a:bodyPr/>
          <a:lstStyle/>
          <a:p>
            <a:r>
              <a:rPr lang="en-US" dirty="0"/>
              <a:t>CSE 373 SP 18 - Kasey Champion</a:t>
            </a:r>
          </a:p>
        </p:txBody>
      </p:sp>
      <p:sp>
        <p:nvSpPr>
          <p:cNvPr id="5" name="Slide Number Placeholder 4">
            <a:extLst>
              <a:ext uri="{FF2B5EF4-FFF2-40B4-BE49-F238E27FC236}">
                <a16:creationId xmlns:a16="http://schemas.microsoft.com/office/drawing/2014/main" id="{8E992A58-BD4F-2241-810F-9A1D4C09BC02}"/>
              </a:ext>
            </a:extLst>
          </p:cNvPr>
          <p:cNvSpPr>
            <a:spLocks noGrp="1"/>
          </p:cNvSpPr>
          <p:nvPr>
            <p:ph type="sldNum" sz="quarter" idx="12"/>
          </p:nvPr>
        </p:nvSpPr>
        <p:spPr/>
        <p:txBody>
          <a:bodyPr/>
          <a:lstStyle/>
          <a:p>
            <a:fld id="{659665DE-58FC-41F4-AC58-2C90A5E00527}" type="slidenum">
              <a:rPr lang="en-US" smtClean="0"/>
              <a:t>4</a:t>
            </a:fld>
            <a:endParaRPr lang="en-US"/>
          </a:p>
        </p:txBody>
      </p:sp>
      <p:sp>
        <p:nvSpPr>
          <p:cNvPr id="6" name="Google Shape;751;p43">
            <a:extLst>
              <a:ext uri="{FF2B5EF4-FFF2-40B4-BE49-F238E27FC236}">
                <a16:creationId xmlns:a16="http://schemas.microsoft.com/office/drawing/2014/main" id="{82F159A9-6213-4B47-96EA-EFDE27D871E1}"/>
              </a:ext>
            </a:extLst>
          </p:cNvPr>
          <p:cNvSpPr/>
          <p:nvPr/>
        </p:nvSpPr>
        <p:spPr>
          <a:xfrm>
            <a:off x="2338688" y="3886609"/>
            <a:ext cx="521271" cy="583502"/>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a</a:t>
            </a:r>
            <a:endParaRPr sz="2133" dirty="0">
              <a:latin typeface="Calibri" panose="020F0502020204030204" pitchFamily="34" charset="0"/>
              <a:cs typeface="Calibri" panose="020F0502020204030204" pitchFamily="34" charset="0"/>
            </a:endParaRPr>
          </a:p>
        </p:txBody>
      </p:sp>
      <p:sp>
        <p:nvSpPr>
          <p:cNvPr id="7" name="Google Shape;752;p43">
            <a:extLst>
              <a:ext uri="{FF2B5EF4-FFF2-40B4-BE49-F238E27FC236}">
                <a16:creationId xmlns:a16="http://schemas.microsoft.com/office/drawing/2014/main" id="{7844E6C2-C5EF-C34F-A3F7-C4A923F57DE6}"/>
              </a:ext>
            </a:extLst>
          </p:cNvPr>
          <p:cNvSpPr/>
          <p:nvPr/>
        </p:nvSpPr>
        <p:spPr>
          <a:xfrm>
            <a:off x="5630060" y="4111547"/>
            <a:ext cx="521271" cy="583502"/>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c</a:t>
            </a:r>
            <a:endParaRPr sz="2133" dirty="0">
              <a:latin typeface="Calibri" panose="020F0502020204030204" pitchFamily="34" charset="0"/>
              <a:cs typeface="Calibri" panose="020F0502020204030204" pitchFamily="34" charset="0"/>
            </a:endParaRPr>
          </a:p>
        </p:txBody>
      </p:sp>
      <p:sp>
        <p:nvSpPr>
          <p:cNvPr id="8" name="Google Shape;754;p43">
            <a:extLst>
              <a:ext uri="{FF2B5EF4-FFF2-40B4-BE49-F238E27FC236}">
                <a16:creationId xmlns:a16="http://schemas.microsoft.com/office/drawing/2014/main" id="{1CB40F08-52F2-B149-B681-F728F0B767D2}"/>
              </a:ext>
            </a:extLst>
          </p:cNvPr>
          <p:cNvSpPr/>
          <p:nvPr/>
        </p:nvSpPr>
        <p:spPr>
          <a:xfrm>
            <a:off x="4866097" y="2637756"/>
            <a:ext cx="521271" cy="583502"/>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b</a:t>
            </a:r>
            <a:endParaRPr sz="2133" dirty="0">
              <a:latin typeface="Calibri" panose="020F0502020204030204" pitchFamily="34" charset="0"/>
              <a:cs typeface="Calibri" panose="020F0502020204030204" pitchFamily="34" charset="0"/>
            </a:endParaRPr>
          </a:p>
        </p:txBody>
      </p:sp>
      <p:cxnSp>
        <p:nvCxnSpPr>
          <p:cNvPr id="10" name="Google Shape;759;p43">
            <a:extLst>
              <a:ext uri="{FF2B5EF4-FFF2-40B4-BE49-F238E27FC236}">
                <a16:creationId xmlns:a16="http://schemas.microsoft.com/office/drawing/2014/main" id="{0888CAC0-6236-3142-BC28-5F825242FDC5}"/>
              </a:ext>
            </a:extLst>
          </p:cNvPr>
          <p:cNvCxnSpPr>
            <a:stCxn id="6" idx="2"/>
            <a:endCxn id="7" idx="0"/>
          </p:cNvCxnSpPr>
          <p:nvPr/>
        </p:nvCxnSpPr>
        <p:spPr>
          <a:xfrm flipV="1">
            <a:off x="2599324" y="4111547"/>
            <a:ext cx="3291372" cy="358564"/>
          </a:xfrm>
          <a:prstGeom prst="straightConnector1">
            <a:avLst/>
          </a:prstGeom>
          <a:noFill/>
          <a:ln w="19050" cap="flat" cmpd="sng">
            <a:solidFill>
              <a:schemeClr val="dk2"/>
            </a:solidFill>
            <a:prstDash val="solid"/>
            <a:round/>
            <a:headEnd type="none" w="med" len="med"/>
            <a:tailEnd type="none" w="med" len="med"/>
          </a:ln>
        </p:spPr>
      </p:cxnSp>
      <p:cxnSp>
        <p:nvCxnSpPr>
          <p:cNvPr id="11" name="Google Shape;760;p43">
            <a:extLst>
              <a:ext uri="{FF2B5EF4-FFF2-40B4-BE49-F238E27FC236}">
                <a16:creationId xmlns:a16="http://schemas.microsoft.com/office/drawing/2014/main" id="{38C69C16-7C4F-6144-9C24-7E1CDCF8B33B}"/>
              </a:ext>
            </a:extLst>
          </p:cNvPr>
          <p:cNvCxnSpPr>
            <a:stCxn id="6" idx="3"/>
            <a:endCxn id="8" idx="1"/>
          </p:cNvCxnSpPr>
          <p:nvPr/>
        </p:nvCxnSpPr>
        <p:spPr>
          <a:xfrm flipV="1">
            <a:off x="2859959" y="2929507"/>
            <a:ext cx="2006138" cy="1248853"/>
          </a:xfrm>
          <a:prstGeom prst="straightConnector1">
            <a:avLst/>
          </a:prstGeom>
          <a:noFill/>
          <a:ln w="19050" cap="flat" cmpd="sng">
            <a:solidFill>
              <a:schemeClr val="dk2"/>
            </a:solidFill>
            <a:prstDash val="solid"/>
            <a:round/>
            <a:headEnd type="none" w="med" len="med"/>
            <a:tailEnd type="none" w="med" len="med"/>
          </a:ln>
        </p:spPr>
      </p:cxnSp>
      <p:cxnSp>
        <p:nvCxnSpPr>
          <p:cNvPr id="12" name="Google Shape;764;p43">
            <a:extLst>
              <a:ext uri="{FF2B5EF4-FFF2-40B4-BE49-F238E27FC236}">
                <a16:creationId xmlns:a16="http://schemas.microsoft.com/office/drawing/2014/main" id="{9A68FE1C-68AC-B54C-A01E-7050B41491F3}"/>
              </a:ext>
            </a:extLst>
          </p:cNvPr>
          <p:cNvCxnSpPr>
            <a:cxnSpLocks/>
            <a:stCxn id="8" idx="2"/>
            <a:endCxn id="7" idx="0"/>
          </p:cNvCxnSpPr>
          <p:nvPr/>
        </p:nvCxnSpPr>
        <p:spPr>
          <a:xfrm>
            <a:off x="5126733" y="3221258"/>
            <a:ext cx="763963" cy="890289"/>
          </a:xfrm>
          <a:prstGeom prst="straightConnector1">
            <a:avLst/>
          </a:prstGeom>
          <a:noFill/>
          <a:ln w="19050" cap="flat" cmpd="sng">
            <a:solidFill>
              <a:schemeClr val="dk2"/>
            </a:solidFill>
            <a:prstDash val="solid"/>
            <a:round/>
            <a:headEnd type="none" w="med" len="med"/>
            <a:tailEnd type="none" w="med" len="med"/>
          </a:ln>
        </p:spPr>
      </p:cxnSp>
      <p:sp>
        <p:nvSpPr>
          <p:cNvPr id="14" name="TextBox 13">
            <a:extLst>
              <a:ext uri="{FF2B5EF4-FFF2-40B4-BE49-F238E27FC236}">
                <a16:creationId xmlns:a16="http://schemas.microsoft.com/office/drawing/2014/main" id="{58C4B713-EF2B-7A45-86A5-8460B0967E5F}"/>
              </a:ext>
            </a:extLst>
          </p:cNvPr>
          <p:cNvSpPr txBox="1"/>
          <p:nvPr/>
        </p:nvSpPr>
        <p:spPr>
          <a:xfrm>
            <a:off x="3614001" y="3059668"/>
            <a:ext cx="301686" cy="369332"/>
          </a:xfrm>
          <a:prstGeom prst="rect">
            <a:avLst/>
          </a:prstGeom>
          <a:noFill/>
        </p:spPr>
        <p:txBody>
          <a:bodyPr wrap="none" rtlCol="0">
            <a:spAutoFit/>
          </a:bodyPr>
          <a:lstStyle/>
          <a:p>
            <a:r>
              <a:rPr lang="en-US" dirty="0"/>
              <a:t>4</a:t>
            </a:r>
          </a:p>
        </p:txBody>
      </p:sp>
      <p:sp>
        <p:nvSpPr>
          <p:cNvPr id="20" name="TextBox 19">
            <a:extLst>
              <a:ext uri="{FF2B5EF4-FFF2-40B4-BE49-F238E27FC236}">
                <a16:creationId xmlns:a16="http://schemas.microsoft.com/office/drawing/2014/main" id="{14F7561A-DCD9-1D4B-8F21-1F8F7817CBBA}"/>
              </a:ext>
            </a:extLst>
          </p:cNvPr>
          <p:cNvSpPr txBox="1"/>
          <p:nvPr/>
        </p:nvSpPr>
        <p:spPr>
          <a:xfrm>
            <a:off x="4327071" y="4604657"/>
            <a:ext cx="301686" cy="369332"/>
          </a:xfrm>
          <a:prstGeom prst="rect">
            <a:avLst/>
          </a:prstGeom>
          <a:noFill/>
        </p:spPr>
        <p:txBody>
          <a:bodyPr wrap="none" rtlCol="0">
            <a:spAutoFit/>
          </a:bodyPr>
          <a:lstStyle/>
          <a:p>
            <a:r>
              <a:rPr lang="en-US" dirty="0"/>
              <a:t>6</a:t>
            </a:r>
          </a:p>
        </p:txBody>
      </p:sp>
      <p:sp>
        <p:nvSpPr>
          <p:cNvPr id="21" name="TextBox 20">
            <a:extLst>
              <a:ext uri="{FF2B5EF4-FFF2-40B4-BE49-F238E27FC236}">
                <a16:creationId xmlns:a16="http://schemas.microsoft.com/office/drawing/2014/main" id="{DF7B3601-5552-414D-A812-A6F01F106144}"/>
              </a:ext>
            </a:extLst>
          </p:cNvPr>
          <p:cNvSpPr txBox="1"/>
          <p:nvPr/>
        </p:nvSpPr>
        <p:spPr>
          <a:xfrm>
            <a:off x="5564458" y="3316023"/>
            <a:ext cx="292068" cy="369332"/>
          </a:xfrm>
          <a:prstGeom prst="rect">
            <a:avLst/>
          </a:prstGeom>
          <a:noFill/>
        </p:spPr>
        <p:txBody>
          <a:bodyPr wrap="none" rtlCol="0">
            <a:spAutoFit/>
          </a:bodyPr>
          <a:lstStyle/>
          <a:p>
            <a:r>
              <a:rPr lang="en-US" dirty="0"/>
              <a:t>?</a:t>
            </a:r>
          </a:p>
        </p:txBody>
      </p:sp>
      <p:sp>
        <p:nvSpPr>
          <p:cNvPr id="22" name="TextBox 21">
            <a:extLst>
              <a:ext uri="{FF2B5EF4-FFF2-40B4-BE49-F238E27FC236}">
                <a16:creationId xmlns:a16="http://schemas.microsoft.com/office/drawing/2014/main" id="{3B936596-E187-AB4F-B57A-2B9BFB822864}"/>
              </a:ext>
            </a:extLst>
          </p:cNvPr>
          <p:cNvSpPr txBox="1"/>
          <p:nvPr/>
        </p:nvSpPr>
        <p:spPr>
          <a:xfrm>
            <a:off x="174138" y="4861538"/>
            <a:ext cx="11475077" cy="2031325"/>
          </a:xfrm>
          <a:prstGeom prst="rect">
            <a:avLst/>
          </a:prstGeom>
          <a:noFill/>
        </p:spPr>
        <p:txBody>
          <a:bodyPr wrap="square" rtlCol="0">
            <a:spAutoFit/>
          </a:bodyPr>
          <a:lstStyle/>
          <a:p>
            <a:r>
              <a:rPr lang="en-US" dirty="0"/>
              <a:t>Idea: when choosing the next node to process next, choose the next smallest distanced node that you know.  This should give you the flexibility to be comprehensive about your search / traversal.</a:t>
            </a:r>
          </a:p>
          <a:p>
            <a:endParaRPr lang="en-US" dirty="0"/>
          </a:p>
          <a:p>
            <a:r>
              <a:rPr lang="en-US" dirty="0"/>
              <a:t>In the above example, imagine that after we finish processing A (record that there are possible distances of 4 to b and 6 to c) we want to figure out which node we should process next.  Without analyzing all the paths coming out from B and C, we know that since the distance to b is smaller, there’s a possibility b could have a better shortest path that ends up leading to c (or other nodes) that we’d want to incorporate and propagate that information.  </a:t>
            </a:r>
          </a:p>
        </p:txBody>
      </p:sp>
      <p:cxnSp>
        <p:nvCxnSpPr>
          <p:cNvPr id="23" name="Google Shape;764;p43">
            <a:extLst>
              <a:ext uri="{FF2B5EF4-FFF2-40B4-BE49-F238E27FC236}">
                <a16:creationId xmlns:a16="http://schemas.microsoft.com/office/drawing/2014/main" id="{C536B734-97C4-FF4B-B335-A39D1B4F8845}"/>
              </a:ext>
            </a:extLst>
          </p:cNvPr>
          <p:cNvCxnSpPr>
            <a:cxnSpLocks/>
          </p:cNvCxnSpPr>
          <p:nvPr/>
        </p:nvCxnSpPr>
        <p:spPr>
          <a:xfrm flipV="1">
            <a:off x="5391735" y="2722767"/>
            <a:ext cx="1412899" cy="34394"/>
          </a:xfrm>
          <a:prstGeom prst="straightConnector1">
            <a:avLst/>
          </a:prstGeom>
          <a:noFill/>
          <a:ln w="19050" cap="flat" cmpd="sng">
            <a:solidFill>
              <a:schemeClr val="dk2"/>
            </a:solidFill>
            <a:prstDash val="solid"/>
            <a:round/>
            <a:headEnd type="none" w="med" len="med"/>
            <a:tailEnd type="none" w="med" len="med"/>
          </a:ln>
        </p:spPr>
      </p:cxnSp>
      <p:cxnSp>
        <p:nvCxnSpPr>
          <p:cNvPr id="25" name="Google Shape;764;p43">
            <a:extLst>
              <a:ext uri="{FF2B5EF4-FFF2-40B4-BE49-F238E27FC236}">
                <a16:creationId xmlns:a16="http://schemas.microsoft.com/office/drawing/2014/main" id="{157CF2A1-A6F3-DD4B-A108-F205DD4D8D5C}"/>
              </a:ext>
            </a:extLst>
          </p:cNvPr>
          <p:cNvCxnSpPr>
            <a:cxnSpLocks/>
          </p:cNvCxnSpPr>
          <p:nvPr/>
        </p:nvCxnSpPr>
        <p:spPr>
          <a:xfrm flipH="1" flipV="1">
            <a:off x="4362769" y="2325361"/>
            <a:ext cx="569814" cy="306968"/>
          </a:xfrm>
          <a:prstGeom prst="straightConnector1">
            <a:avLst/>
          </a:prstGeom>
          <a:noFill/>
          <a:ln w="19050" cap="flat" cmpd="sng">
            <a:solidFill>
              <a:schemeClr val="dk2"/>
            </a:solidFill>
            <a:prstDash val="solid"/>
            <a:round/>
            <a:headEnd type="none" w="med" len="med"/>
            <a:tailEnd type="none" w="med" len="med"/>
          </a:ln>
        </p:spPr>
      </p:cxnSp>
      <p:cxnSp>
        <p:nvCxnSpPr>
          <p:cNvPr id="27" name="Google Shape;764;p43">
            <a:extLst>
              <a:ext uri="{FF2B5EF4-FFF2-40B4-BE49-F238E27FC236}">
                <a16:creationId xmlns:a16="http://schemas.microsoft.com/office/drawing/2014/main" id="{29D12B38-1F74-194F-8454-081524826A74}"/>
              </a:ext>
            </a:extLst>
          </p:cNvPr>
          <p:cNvCxnSpPr>
            <a:cxnSpLocks/>
          </p:cNvCxnSpPr>
          <p:nvPr/>
        </p:nvCxnSpPr>
        <p:spPr>
          <a:xfrm flipV="1">
            <a:off x="5217490" y="2319934"/>
            <a:ext cx="412570" cy="317822"/>
          </a:xfrm>
          <a:prstGeom prst="straightConnector1">
            <a:avLst/>
          </a:prstGeom>
          <a:noFill/>
          <a:ln w="19050" cap="flat" cmpd="sng">
            <a:solidFill>
              <a:schemeClr val="dk2"/>
            </a:solidFill>
            <a:prstDash val="solid"/>
            <a:round/>
            <a:headEnd type="none" w="med" len="med"/>
            <a:tailEnd type="none" w="med" len="med"/>
          </a:ln>
        </p:spPr>
      </p:cxnSp>
      <p:sp>
        <p:nvSpPr>
          <p:cNvPr id="29" name="TextBox 28">
            <a:extLst>
              <a:ext uri="{FF2B5EF4-FFF2-40B4-BE49-F238E27FC236}">
                <a16:creationId xmlns:a16="http://schemas.microsoft.com/office/drawing/2014/main" id="{33A4FD43-A9FA-8E43-B486-39880B02CF36}"/>
              </a:ext>
            </a:extLst>
          </p:cNvPr>
          <p:cNvSpPr txBox="1"/>
          <p:nvPr/>
        </p:nvSpPr>
        <p:spPr>
          <a:xfrm>
            <a:off x="4574029" y="2226478"/>
            <a:ext cx="292068" cy="369332"/>
          </a:xfrm>
          <a:prstGeom prst="rect">
            <a:avLst/>
          </a:prstGeom>
          <a:noFill/>
        </p:spPr>
        <p:txBody>
          <a:bodyPr wrap="none" rtlCol="0">
            <a:spAutoFit/>
          </a:bodyPr>
          <a:lstStyle/>
          <a:p>
            <a:r>
              <a:rPr lang="en-US" dirty="0"/>
              <a:t>?</a:t>
            </a:r>
          </a:p>
        </p:txBody>
      </p:sp>
      <p:sp>
        <p:nvSpPr>
          <p:cNvPr id="30" name="TextBox 29">
            <a:extLst>
              <a:ext uri="{FF2B5EF4-FFF2-40B4-BE49-F238E27FC236}">
                <a16:creationId xmlns:a16="http://schemas.microsoft.com/office/drawing/2014/main" id="{D9CC26CB-1A67-8440-98E5-7A993B329952}"/>
              </a:ext>
            </a:extLst>
          </p:cNvPr>
          <p:cNvSpPr txBox="1"/>
          <p:nvPr/>
        </p:nvSpPr>
        <p:spPr>
          <a:xfrm>
            <a:off x="5260611" y="2234923"/>
            <a:ext cx="292068" cy="369332"/>
          </a:xfrm>
          <a:prstGeom prst="rect">
            <a:avLst/>
          </a:prstGeom>
          <a:noFill/>
        </p:spPr>
        <p:txBody>
          <a:bodyPr wrap="none" rtlCol="0">
            <a:spAutoFit/>
          </a:bodyPr>
          <a:lstStyle/>
          <a:p>
            <a:r>
              <a:rPr lang="en-US" dirty="0"/>
              <a:t>?</a:t>
            </a:r>
          </a:p>
        </p:txBody>
      </p:sp>
      <p:sp>
        <p:nvSpPr>
          <p:cNvPr id="31" name="TextBox 30">
            <a:extLst>
              <a:ext uri="{FF2B5EF4-FFF2-40B4-BE49-F238E27FC236}">
                <a16:creationId xmlns:a16="http://schemas.microsoft.com/office/drawing/2014/main" id="{00B59B15-8318-2D44-8A2A-7FDB23F16BEF}"/>
              </a:ext>
            </a:extLst>
          </p:cNvPr>
          <p:cNvSpPr txBox="1"/>
          <p:nvPr/>
        </p:nvSpPr>
        <p:spPr>
          <a:xfrm>
            <a:off x="6005297" y="2478845"/>
            <a:ext cx="292068" cy="369332"/>
          </a:xfrm>
          <a:prstGeom prst="rect">
            <a:avLst/>
          </a:prstGeom>
          <a:noFill/>
        </p:spPr>
        <p:txBody>
          <a:bodyPr wrap="none" rtlCol="0">
            <a:spAutoFit/>
          </a:bodyPr>
          <a:lstStyle/>
          <a:p>
            <a:r>
              <a:rPr lang="en-US" dirty="0"/>
              <a:t>?</a:t>
            </a:r>
          </a:p>
        </p:txBody>
      </p:sp>
      <p:cxnSp>
        <p:nvCxnSpPr>
          <p:cNvPr id="32" name="Google Shape;764;p43">
            <a:extLst>
              <a:ext uri="{FF2B5EF4-FFF2-40B4-BE49-F238E27FC236}">
                <a16:creationId xmlns:a16="http://schemas.microsoft.com/office/drawing/2014/main" id="{AD21BDB0-94A1-1D49-8D15-F6735EC668C6}"/>
              </a:ext>
            </a:extLst>
          </p:cNvPr>
          <p:cNvCxnSpPr>
            <a:cxnSpLocks/>
          </p:cNvCxnSpPr>
          <p:nvPr/>
        </p:nvCxnSpPr>
        <p:spPr>
          <a:xfrm flipV="1">
            <a:off x="6151331" y="4273199"/>
            <a:ext cx="1412899" cy="34394"/>
          </a:xfrm>
          <a:prstGeom prst="straightConnector1">
            <a:avLst/>
          </a:prstGeom>
          <a:noFill/>
          <a:ln w="19050" cap="flat" cmpd="sng">
            <a:solidFill>
              <a:schemeClr val="dk2"/>
            </a:solidFill>
            <a:prstDash val="solid"/>
            <a:round/>
            <a:headEnd type="none" w="med" len="med"/>
            <a:tailEnd type="none" w="med" len="med"/>
          </a:ln>
        </p:spPr>
      </p:cxnSp>
      <p:sp>
        <p:nvSpPr>
          <p:cNvPr id="33" name="TextBox 32">
            <a:extLst>
              <a:ext uri="{FF2B5EF4-FFF2-40B4-BE49-F238E27FC236}">
                <a16:creationId xmlns:a16="http://schemas.microsoft.com/office/drawing/2014/main" id="{0F955A1F-8642-8A4B-B754-245BEB6E31B4}"/>
              </a:ext>
            </a:extLst>
          </p:cNvPr>
          <p:cNvSpPr txBox="1"/>
          <p:nvPr/>
        </p:nvSpPr>
        <p:spPr>
          <a:xfrm>
            <a:off x="6764893" y="4029277"/>
            <a:ext cx="292068"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1602104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A14F9-7A9E-A440-94FC-8AE1C8EF0724}"/>
              </a:ext>
            </a:extLst>
          </p:cNvPr>
          <p:cNvSpPr>
            <a:spLocks noGrp="1"/>
          </p:cNvSpPr>
          <p:nvPr>
            <p:ph type="title"/>
          </p:nvPr>
        </p:nvSpPr>
        <p:spPr/>
        <p:txBody>
          <a:bodyPr/>
          <a:lstStyle/>
          <a:p>
            <a:r>
              <a:rPr lang="en-US" dirty="0"/>
              <a:t>Another example of Dijkstra’s ordering</a:t>
            </a:r>
          </a:p>
        </p:txBody>
      </p:sp>
      <p:sp>
        <p:nvSpPr>
          <p:cNvPr id="4" name="Footer Placeholder 3">
            <a:extLst>
              <a:ext uri="{FF2B5EF4-FFF2-40B4-BE49-F238E27FC236}">
                <a16:creationId xmlns:a16="http://schemas.microsoft.com/office/drawing/2014/main" id="{35738C90-7016-CD44-9EB6-AC09A9A8FE60}"/>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BA71529F-F77E-A840-BA54-DF60B6BB6088}"/>
              </a:ext>
            </a:extLst>
          </p:cNvPr>
          <p:cNvSpPr>
            <a:spLocks noGrp="1"/>
          </p:cNvSpPr>
          <p:nvPr>
            <p:ph type="sldNum" sz="quarter" idx="12"/>
          </p:nvPr>
        </p:nvSpPr>
        <p:spPr/>
        <p:txBody>
          <a:bodyPr/>
          <a:lstStyle/>
          <a:p>
            <a:fld id="{659665DE-58FC-41F4-AC58-2C90A5E00527}" type="slidenum">
              <a:rPr lang="en-US" smtClean="0"/>
              <a:t>5</a:t>
            </a:fld>
            <a:endParaRPr lang="en-US"/>
          </a:p>
        </p:txBody>
      </p:sp>
      <p:sp>
        <p:nvSpPr>
          <p:cNvPr id="6" name="Google Shape;751;p43">
            <a:extLst>
              <a:ext uri="{FF2B5EF4-FFF2-40B4-BE49-F238E27FC236}">
                <a16:creationId xmlns:a16="http://schemas.microsoft.com/office/drawing/2014/main" id="{E4F4D047-C871-8440-8B1E-26F90D79A63F}"/>
              </a:ext>
            </a:extLst>
          </p:cNvPr>
          <p:cNvSpPr/>
          <p:nvPr/>
        </p:nvSpPr>
        <p:spPr>
          <a:xfrm>
            <a:off x="771145" y="2253751"/>
            <a:ext cx="521271" cy="583502"/>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a</a:t>
            </a:r>
            <a:endParaRPr sz="2133" dirty="0">
              <a:latin typeface="Calibri" panose="020F0502020204030204" pitchFamily="34" charset="0"/>
              <a:cs typeface="Calibri" panose="020F0502020204030204" pitchFamily="34" charset="0"/>
            </a:endParaRPr>
          </a:p>
        </p:txBody>
      </p:sp>
      <p:cxnSp>
        <p:nvCxnSpPr>
          <p:cNvPr id="10" name="Google Shape;760;p43">
            <a:extLst>
              <a:ext uri="{FF2B5EF4-FFF2-40B4-BE49-F238E27FC236}">
                <a16:creationId xmlns:a16="http://schemas.microsoft.com/office/drawing/2014/main" id="{E76091EE-789E-5745-8985-4E1F43767C4E}"/>
              </a:ext>
            </a:extLst>
          </p:cNvPr>
          <p:cNvCxnSpPr>
            <a:cxnSpLocks/>
            <a:stCxn id="6" idx="3"/>
          </p:cNvCxnSpPr>
          <p:nvPr/>
        </p:nvCxnSpPr>
        <p:spPr>
          <a:xfrm>
            <a:off x="1292416" y="2545502"/>
            <a:ext cx="454741" cy="0"/>
          </a:xfrm>
          <a:prstGeom prst="straightConnector1">
            <a:avLst/>
          </a:prstGeom>
          <a:noFill/>
          <a:ln w="19050" cap="flat" cmpd="sng">
            <a:solidFill>
              <a:schemeClr val="dk2"/>
            </a:solidFill>
            <a:prstDash val="solid"/>
            <a:round/>
            <a:headEnd type="none" w="med" len="med"/>
            <a:tailEnd type="none" w="med" len="med"/>
          </a:ln>
        </p:spPr>
      </p:cxnSp>
      <p:sp>
        <p:nvSpPr>
          <p:cNvPr id="13" name="TextBox 12">
            <a:extLst>
              <a:ext uri="{FF2B5EF4-FFF2-40B4-BE49-F238E27FC236}">
                <a16:creationId xmlns:a16="http://schemas.microsoft.com/office/drawing/2014/main" id="{CEF9BB90-AD0D-9840-83E5-EDFF884B17A4}"/>
              </a:ext>
            </a:extLst>
          </p:cNvPr>
          <p:cNvSpPr txBox="1"/>
          <p:nvPr/>
        </p:nvSpPr>
        <p:spPr>
          <a:xfrm>
            <a:off x="1368943" y="2176170"/>
            <a:ext cx="301686" cy="369332"/>
          </a:xfrm>
          <a:prstGeom prst="rect">
            <a:avLst/>
          </a:prstGeom>
          <a:noFill/>
        </p:spPr>
        <p:txBody>
          <a:bodyPr wrap="none" rtlCol="0">
            <a:spAutoFit/>
          </a:bodyPr>
          <a:lstStyle/>
          <a:p>
            <a:r>
              <a:rPr lang="en-US" dirty="0"/>
              <a:t>1</a:t>
            </a:r>
          </a:p>
        </p:txBody>
      </p:sp>
      <p:sp>
        <p:nvSpPr>
          <p:cNvPr id="14" name="Google Shape;751;p43">
            <a:extLst>
              <a:ext uri="{FF2B5EF4-FFF2-40B4-BE49-F238E27FC236}">
                <a16:creationId xmlns:a16="http://schemas.microsoft.com/office/drawing/2014/main" id="{DB9E738F-77D4-6F46-8590-915AA2768FBB}"/>
              </a:ext>
            </a:extLst>
          </p:cNvPr>
          <p:cNvSpPr/>
          <p:nvPr/>
        </p:nvSpPr>
        <p:spPr>
          <a:xfrm>
            <a:off x="1670629" y="2253751"/>
            <a:ext cx="521271" cy="583502"/>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b</a:t>
            </a:r>
            <a:endParaRPr sz="2133" dirty="0">
              <a:latin typeface="Calibri" panose="020F0502020204030204" pitchFamily="34" charset="0"/>
              <a:cs typeface="Calibri" panose="020F0502020204030204" pitchFamily="34" charset="0"/>
            </a:endParaRPr>
          </a:p>
        </p:txBody>
      </p:sp>
      <p:cxnSp>
        <p:nvCxnSpPr>
          <p:cNvPr id="15" name="Google Shape;760;p43">
            <a:extLst>
              <a:ext uri="{FF2B5EF4-FFF2-40B4-BE49-F238E27FC236}">
                <a16:creationId xmlns:a16="http://schemas.microsoft.com/office/drawing/2014/main" id="{999431F4-6F35-4948-89FA-99175AD826D9}"/>
              </a:ext>
            </a:extLst>
          </p:cNvPr>
          <p:cNvCxnSpPr>
            <a:cxnSpLocks/>
            <a:stCxn id="14" idx="3"/>
          </p:cNvCxnSpPr>
          <p:nvPr/>
        </p:nvCxnSpPr>
        <p:spPr>
          <a:xfrm>
            <a:off x="2191900" y="2545502"/>
            <a:ext cx="454741" cy="0"/>
          </a:xfrm>
          <a:prstGeom prst="straightConnector1">
            <a:avLst/>
          </a:prstGeom>
          <a:noFill/>
          <a:ln w="19050" cap="flat" cmpd="sng">
            <a:solidFill>
              <a:schemeClr val="dk2"/>
            </a:solidFill>
            <a:prstDash val="solid"/>
            <a:round/>
            <a:headEnd type="none" w="med" len="med"/>
            <a:tailEnd type="none" w="med" len="med"/>
          </a:ln>
        </p:spPr>
      </p:cxnSp>
      <p:sp>
        <p:nvSpPr>
          <p:cNvPr id="16" name="TextBox 15">
            <a:extLst>
              <a:ext uri="{FF2B5EF4-FFF2-40B4-BE49-F238E27FC236}">
                <a16:creationId xmlns:a16="http://schemas.microsoft.com/office/drawing/2014/main" id="{E2096B77-FF4C-D144-BDD1-23CAA53C4B8C}"/>
              </a:ext>
            </a:extLst>
          </p:cNvPr>
          <p:cNvSpPr txBox="1"/>
          <p:nvPr/>
        </p:nvSpPr>
        <p:spPr>
          <a:xfrm>
            <a:off x="2268427" y="2176170"/>
            <a:ext cx="301686" cy="369332"/>
          </a:xfrm>
          <a:prstGeom prst="rect">
            <a:avLst/>
          </a:prstGeom>
          <a:noFill/>
        </p:spPr>
        <p:txBody>
          <a:bodyPr wrap="none" rtlCol="0">
            <a:spAutoFit/>
          </a:bodyPr>
          <a:lstStyle/>
          <a:p>
            <a:r>
              <a:rPr lang="en-US" dirty="0"/>
              <a:t>1</a:t>
            </a:r>
          </a:p>
        </p:txBody>
      </p:sp>
      <p:sp>
        <p:nvSpPr>
          <p:cNvPr id="17" name="Google Shape;751;p43">
            <a:extLst>
              <a:ext uri="{FF2B5EF4-FFF2-40B4-BE49-F238E27FC236}">
                <a16:creationId xmlns:a16="http://schemas.microsoft.com/office/drawing/2014/main" id="{8B6B422A-F3C9-E542-9631-88FC25E4EC9E}"/>
              </a:ext>
            </a:extLst>
          </p:cNvPr>
          <p:cNvSpPr/>
          <p:nvPr/>
        </p:nvSpPr>
        <p:spPr>
          <a:xfrm>
            <a:off x="2570113" y="2319382"/>
            <a:ext cx="521271" cy="583502"/>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c</a:t>
            </a:r>
            <a:endParaRPr sz="2133" dirty="0">
              <a:latin typeface="Calibri" panose="020F0502020204030204" pitchFamily="34" charset="0"/>
              <a:cs typeface="Calibri" panose="020F0502020204030204" pitchFamily="34" charset="0"/>
            </a:endParaRPr>
          </a:p>
        </p:txBody>
      </p:sp>
      <p:cxnSp>
        <p:nvCxnSpPr>
          <p:cNvPr id="18" name="Google Shape;760;p43">
            <a:extLst>
              <a:ext uri="{FF2B5EF4-FFF2-40B4-BE49-F238E27FC236}">
                <a16:creationId xmlns:a16="http://schemas.microsoft.com/office/drawing/2014/main" id="{C52A0CCF-FB1D-DB4B-BC05-509CD90EDDBD}"/>
              </a:ext>
            </a:extLst>
          </p:cNvPr>
          <p:cNvCxnSpPr>
            <a:cxnSpLocks/>
            <a:stCxn id="17" idx="3"/>
          </p:cNvCxnSpPr>
          <p:nvPr/>
        </p:nvCxnSpPr>
        <p:spPr>
          <a:xfrm>
            <a:off x="3091384" y="2611133"/>
            <a:ext cx="454741" cy="0"/>
          </a:xfrm>
          <a:prstGeom prst="straightConnector1">
            <a:avLst/>
          </a:prstGeom>
          <a:noFill/>
          <a:ln w="19050" cap="flat" cmpd="sng">
            <a:solidFill>
              <a:schemeClr val="dk2"/>
            </a:solidFill>
            <a:prstDash val="solid"/>
            <a:round/>
            <a:headEnd type="none" w="med" len="med"/>
            <a:tailEnd type="none" w="med" len="med"/>
          </a:ln>
        </p:spPr>
      </p:cxnSp>
      <p:sp>
        <p:nvSpPr>
          <p:cNvPr id="19" name="TextBox 18">
            <a:extLst>
              <a:ext uri="{FF2B5EF4-FFF2-40B4-BE49-F238E27FC236}">
                <a16:creationId xmlns:a16="http://schemas.microsoft.com/office/drawing/2014/main" id="{385FA09B-0F28-2947-82EB-23F357D6634C}"/>
              </a:ext>
            </a:extLst>
          </p:cNvPr>
          <p:cNvSpPr txBox="1"/>
          <p:nvPr/>
        </p:nvSpPr>
        <p:spPr>
          <a:xfrm>
            <a:off x="3167911" y="2241801"/>
            <a:ext cx="301686" cy="369332"/>
          </a:xfrm>
          <a:prstGeom prst="rect">
            <a:avLst/>
          </a:prstGeom>
          <a:noFill/>
        </p:spPr>
        <p:txBody>
          <a:bodyPr wrap="none" rtlCol="0">
            <a:spAutoFit/>
          </a:bodyPr>
          <a:lstStyle/>
          <a:p>
            <a:r>
              <a:rPr lang="en-US" dirty="0"/>
              <a:t>1</a:t>
            </a:r>
          </a:p>
        </p:txBody>
      </p:sp>
      <p:sp>
        <p:nvSpPr>
          <p:cNvPr id="20" name="Google Shape;751;p43">
            <a:extLst>
              <a:ext uri="{FF2B5EF4-FFF2-40B4-BE49-F238E27FC236}">
                <a16:creationId xmlns:a16="http://schemas.microsoft.com/office/drawing/2014/main" id="{B7D1E1A8-941A-D344-B297-244DFBBC9978}"/>
              </a:ext>
            </a:extLst>
          </p:cNvPr>
          <p:cNvSpPr/>
          <p:nvPr/>
        </p:nvSpPr>
        <p:spPr>
          <a:xfrm>
            <a:off x="3469597" y="2319382"/>
            <a:ext cx="521271" cy="583502"/>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d</a:t>
            </a:r>
            <a:endParaRPr sz="2133" dirty="0">
              <a:latin typeface="Calibri" panose="020F0502020204030204" pitchFamily="34" charset="0"/>
              <a:cs typeface="Calibri" panose="020F0502020204030204" pitchFamily="34" charset="0"/>
            </a:endParaRPr>
          </a:p>
        </p:txBody>
      </p:sp>
      <p:cxnSp>
        <p:nvCxnSpPr>
          <p:cNvPr id="21" name="Google Shape;760;p43">
            <a:extLst>
              <a:ext uri="{FF2B5EF4-FFF2-40B4-BE49-F238E27FC236}">
                <a16:creationId xmlns:a16="http://schemas.microsoft.com/office/drawing/2014/main" id="{19E219BB-4506-1F40-82B6-5230B17DA8F6}"/>
              </a:ext>
            </a:extLst>
          </p:cNvPr>
          <p:cNvCxnSpPr>
            <a:cxnSpLocks/>
            <a:stCxn id="20" idx="3"/>
          </p:cNvCxnSpPr>
          <p:nvPr/>
        </p:nvCxnSpPr>
        <p:spPr>
          <a:xfrm>
            <a:off x="3990868" y="2611133"/>
            <a:ext cx="454741" cy="0"/>
          </a:xfrm>
          <a:prstGeom prst="straightConnector1">
            <a:avLst/>
          </a:prstGeom>
          <a:noFill/>
          <a:ln w="19050" cap="flat" cmpd="sng">
            <a:solidFill>
              <a:schemeClr val="dk2"/>
            </a:solidFill>
            <a:prstDash val="solid"/>
            <a:round/>
            <a:headEnd type="none" w="med" len="med"/>
            <a:tailEnd type="none" w="med" len="med"/>
          </a:ln>
        </p:spPr>
      </p:cxnSp>
      <p:sp>
        <p:nvSpPr>
          <p:cNvPr id="22" name="TextBox 21">
            <a:extLst>
              <a:ext uri="{FF2B5EF4-FFF2-40B4-BE49-F238E27FC236}">
                <a16:creationId xmlns:a16="http://schemas.microsoft.com/office/drawing/2014/main" id="{59673F33-F9A5-2B44-A389-B145B1262782}"/>
              </a:ext>
            </a:extLst>
          </p:cNvPr>
          <p:cNvSpPr txBox="1"/>
          <p:nvPr/>
        </p:nvSpPr>
        <p:spPr>
          <a:xfrm>
            <a:off x="4067395" y="2241801"/>
            <a:ext cx="301686" cy="369332"/>
          </a:xfrm>
          <a:prstGeom prst="rect">
            <a:avLst/>
          </a:prstGeom>
          <a:noFill/>
        </p:spPr>
        <p:txBody>
          <a:bodyPr wrap="none" rtlCol="0">
            <a:spAutoFit/>
          </a:bodyPr>
          <a:lstStyle/>
          <a:p>
            <a:r>
              <a:rPr lang="en-US" dirty="0"/>
              <a:t>1</a:t>
            </a:r>
          </a:p>
        </p:txBody>
      </p:sp>
      <p:sp>
        <p:nvSpPr>
          <p:cNvPr id="26" name="Google Shape;751;p43">
            <a:extLst>
              <a:ext uri="{FF2B5EF4-FFF2-40B4-BE49-F238E27FC236}">
                <a16:creationId xmlns:a16="http://schemas.microsoft.com/office/drawing/2014/main" id="{81EEAEA9-7D15-7D41-9B74-D0367E46A458}"/>
              </a:ext>
            </a:extLst>
          </p:cNvPr>
          <p:cNvSpPr/>
          <p:nvPr/>
        </p:nvSpPr>
        <p:spPr>
          <a:xfrm>
            <a:off x="4292554" y="2340406"/>
            <a:ext cx="521271" cy="583502"/>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e</a:t>
            </a:r>
            <a:endParaRPr sz="2133" dirty="0">
              <a:latin typeface="Calibri" panose="020F0502020204030204" pitchFamily="34" charset="0"/>
              <a:cs typeface="Calibri" panose="020F0502020204030204" pitchFamily="34" charset="0"/>
            </a:endParaRPr>
          </a:p>
        </p:txBody>
      </p:sp>
      <p:cxnSp>
        <p:nvCxnSpPr>
          <p:cNvPr id="27" name="Google Shape;760;p43">
            <a:extLst>
              <a:ext uri="{FF2B5EF4-FFF2-40B4-BE49-F238E27FC236}">
                <a16:creationId xmlns:a16="http://schemas.microsoft.com/office/drawing/2014/main" id="{1D82B73B-BAA7-FC4C-AAAB-965DA8A20A0F}"/>
              </a:ext>
            </a:extLst>
          </p:cNvPr>
          <p:cNvCxnSpPr>
            <a:cxnSpLocks/>
            <a:stCxn id="26" idx="3"/>
          </p:cNvCxnSpPr>
          <p:nvPr/>
        </p:nvCxnSpPr>
        <p:spPr>
          <a:xfrm>
            <a:off x="4813825" y="2632157"/>
            <a:ext cx="454741" cy="0"/>
          </a:xfrm>
          <a:prstGeom prst="straightConnector1">
            <a:avLst/>
          </a:prstGeom>
          <a:noFill/>
          <a:ln w="19050" cap="flat" cmpd="sng">
            <a:solidFill>
              <a:schemeClr val="dk2"/>
            </a:solidFill>
            <a:prstDash val="solid"/>
            <a:round/>
            <a:headEnd type="none" w="med" len="med"/>
            <a:tailEnd type="none" w="med" len="med"/>
          </a:ln>
        </p:spPr>
      </p:cxnSp>
      <p:sp>
        <p:nvSpPr>
          <p:cNvPr id="28" name="TextBox 27">
            <a:extLst>
              <a:ext uri="{FF2B5EF4-FFF2-40B4-BE49-F238E27FC236}">
                <a16:creationId xmlns:a16="http://schemas.microsoft.com/office/drawing/2014/main" id="{7835814D-9CF1-E540-96E3-C14A6E6C1DB8}"/>
              </a:ext>
            </a:extLst>
          </p:cNvPr>
          <p:cNvSpPr txBox="1"/>
          <p:nvPr/>
        </p:nvSpPr>
        <p:spPr>
          <a:xfrm>
            <a:off x="4890352" y="2262825"/>
            <a:ext cx="301686" cy="369332"/>
          </a:xfrm>
          <a:prstGeom prst="rect">
            <a:avLst/>
          </a:prstGeom>
          <a:noFill/>
        </p:spPr>
        <p:txBody>
          <a:bodyPr wrap="none" rtlCol="0">
            <a:spAutoFit/>
          </a:bodyPr>
          <a:lstStyle/>
          <a:p>
            <a:r>
              <a:rPr lang="en-US" dirty="0"/>
              <a:t>1</a:t>
            </a:r>
          </a:p>
        </p:txBody>
      </p:sp>
      <p:sp>
        <p:nvSpPr>
          <p:cNvPr id="29" name="Google Shape;751;p43">
            <a:extLst>
              <a:ext uri="{FF2B5EF4-FFF2-40B4-BE49-F238E27FC236}">
                <a16:creationId xmlns:a16="http://schemas.microsoft.com/office/drawing/2014/main" id="{05BE2685-F82F-FF4E-BFBF-4F0C1A98FEE5}"/>
              </a:ext>
            </a:extLst>
          </p:cNvPr>
          <p:cNvSpPr/>
          <p:nvPr/>
        </p:nvSpPr>
        <p:spPr>
          <a:xfrm>
            <a:off x="5159718" y="2395525"/>
            <a:ext cx="521271" cy="583502"/>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f</a:t>
            </a:r>
            <a:endParaRPr sz="2133" dirty="0">
              <a:latin typeface="Calibri" panose="020F0502020204030204" pitchFamily="34" charset="0"/>
              <a:cs typeface="Calibri" panose="020F0502020204030204" pitchFamily="34" charset="0"/>
            </a:endParaRPr>
          </a:p>
        </p:txBody>
      </p:sp>
      <p:cxnSp>
        <p:nvCxnSpPr>
          <p:cNvPr id="30" name="Google Shape;760;p43">
            <a:extLst>
              <a:ext uri="{FF2B5EF4-FFF2-40B4-BE49-F238E27FC236}">
                <a16:creationId xmlns:a16="http://schemas.microsoft.com/office/drawing/2014/main" id="{27AE2146-D152-9147-AFC1-109C35506B89}"/>
              </a:ext>
            </a:extLst>
          </p:cNvPr>
          <p:cNvCxnSpPr>
            <a:cxnSpLocks/>
            <a:stCxn id="29" idx="3"/>
          </p:cNvCxnSpPr>
          <p:nvPr/>
        </p:nvCxnSpPr>
        <p:spPr>
          <a:xfrm>
            <a:off x="5680989" y="2687276"/>
            <a:ext cx="454741" cy="0"/>
          </a:xfrm>
          <a:prstGeom prst="straightConnector1">
            <a:avLst/>
          </a:prstGeom>
          <a:noFill/>
          <a:ln w="19050" cap="flat" cmpd="sng">
            <a:solidFill>
              <a:schemeClr val="dk2"/>
            </a:solidFill>
            <a:prstDash val="solid"/>
            <a:round/>
            <a:headEnd type="none" w="med" len="med"/>
            <a:tailEnd type="none" w="med" len="med"/>
          </a:ln>
        </p:spPr>
      </p:cxnSp>
      <p:sp>
        <p:nvSpPr>
          <p:cNvPr id="31" name="TextBox 30">
            <a:extLst>
              <a:ext uri="{FF2B5EF4-FFF2-40B4-BE49-F238E27FC236}">
                <a16:creationId xmlns:a16="http://schemas.microsoft.com/office/drawing/2014/main" id="{BE0B7959-9F2F-D041-8B14-87A09DF7DAE4}"/>
              </a:ext>
            </a:extLst>
          </p:cNvPr>
          <p:cNvSpPr txBox="1"/>
          <p:nvPr/>
        </p:nvSpPr>
        <p:spPr>
          <a:xfrm>
            <a:off x="5757516" y="2317944"/>
            <a:ext cx="301686" cy="369332"/>
          </a:xfrm>
          <a:prstGeom prst="rect">
            <a:avLst/>
          </a:prstGeom>
          <a:noFill/>
        </p:spPr>
        <p:txBody>
          <a:bodyPr wrap="none" rtlCol="0">
            <a:spAutoFit/>
          </a:bodyPr>
          <a:lstStyle/>
          <a:p>
            <a:r>
              <a:rPr lang="en-US" dirty="0"/>
              <a:t>1</a:t>
            </a:r>
          </a:p>
        </p:txBody>
      </p:sp>
      <p:sp>
        <p:nvSpPr>
          <p:cNvPr id="32" name="Google Shape;751;p43">
            <a:extLst>
              <a:ext uri="{FF2B5EF4-FFF2-40B4-BE49-F238E27FC236}">
                <a16:creationId xmlns:a16="http://schemas.microsoft.com/office/drawing/2014/main" id="{1F49FF43-397C-7147-BE3D-5DC420899A29}"/>
              </a:ext>
            </a:extLst>
          </p:cNvPr>
          <p:cNvSpPr/>
          <p:nvPr/>
        </p:nvSpPr>
        <p:spPr>
          <a:xfrm>
            <a:off x="6014995" y="2411049"/>
            <a:ext cx="521271" cy="583502"/>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g</a:t>
            </a:r>
            <a:endParaRPr sz="2133" dirty="0">
              <a:latin typeface="Calibri" panose="020F0502020204030204" pitchFamily="34" charset="0"/>
              <a:cs typeface="Calibri" panose="020F0502020204030204" pitchFamily="34" charset="0"/>
            </a:endParaRPr>
          </a:p>
        </p:txBody>
      </p:sp>
      <p:cxnSp>
        <p:nvCxnSpPr>
          <p:cNvPr id="33" name="Google Shape;760;p43">
            <a:extLst>
              <a:ext uri="{FF2B5EF4-FFF2-40B4-BE49-F238E27FC236}">
                <a16:creationId xmlns:a16="http://schemas.microsoft.com/office/drawing/2014/main" id="{E31B2209-5199-E249-A460-C48302CCD0C4}"/>
              </a:ext>
            </a:extLst>
          </p:cNvPr>
          <p:cNvCxnSpPr>
            <a:cxnSpLocks/>
            <a:stCxn id="32" idx="3"/>
          </p:cNvCxnSpPr>
          <p:nvPr/>
        </p:nvCxnSpPr>
        <p:spPr>
          <a:xfrm>
            <a:off x="6536266" y="2702800"/>
            <a:ext cx="454741" cy="0"/>
          </a:xfrm>
          <a:prstGeom prst="straightConnector1">
            <a:avLst/>
          </a:prstGeom>
          <a:noFill/>
          <a:ln w="19050" cap="flat" cmpd="sng">
            <a:solidFill>
              <a:schemeClr val="dk2"/>
            </a:solidFill>
            <a:prstDash val="solid"/>
            <a:round/>
            <a:headEnd type="none" w="med" len="med"/>
            <a:tailEnd type="none" w="med" len="med"/>
          </a:ln>
        </p:spPr>
      </p:cxnSp>
      <p:sp>
        <p:nvSpPr>
          <p:cNvPr id="34" name="TextBox 33">
            <a:extLst>
              <a:ext uri="{FF2B5EF4-FFF2-40B4-BE49-F238E27FC236}">
                <a16:creationId xmlns:a16="http://schemas.microsoft.com/office/drawing/2014/main" id="{16273C08-9F5C-C544-9E09-9086C28BF52B}"/>
              </a:ext>
            </a:extLst>
          </p:cNvPr>
          <p:cNvSpPr txBox="1"/>
          <p:nvPr/>
        </p:nvSpPr>
        <p:spPr>
          <a:xfrm>
            <a:off x="6612793" y="2333468"/>
            <a:ext cx="301686" cy="369332"/>
          </a:xfrm>
          <a:prstGeom prst="rect">
            <a:avLst/>
          </a:prstGeom>
          <a:noFill/>
        </p:spPr>
        <p:txBody>
          <a:bodyPr wrap="none" rtlCol="0">
            <a:spAutoFit/>
          </a:bodyPr>
          <a:lstStyle/>
          <a:p>
            <a:r>
              <a:rPr lang="en-US" dirty="0"/>
              <a:t>1</a:t>
            </a:r>
          </a:p>
        </p:txBody>
      </p:sp>
      <p:sp>
        <p:nvSpPr>
          <p:cNvPr id="35" name="Google Shape;751;p43">
            <a:extLst>
              <a:ext uri="{FF2B5EF4-FFF2-40B4-BE49-F238E27FC236}">
                <a16:creationId xmlns:a16="http://schemas.microsoft.com/office/drawing/2014/main" id="{B6AA5BE9-DE17-B84C-AE00-D3AC31BCBAFA}"/>
              </a:ext>
            </a:extLst>
          </p:cNvPr>
          <p:cNvSpPr/>
          <p:nvPr/>
        </p:nvSpPr>
        <p:spPr>
          <a:xfrm>
            <a:off x="6870272" y="2456069"/>
            <a:ext cx="521271" cy="583502"/>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h</a:t>
            </a:r>
            <a:endParaRPr sz="2133" dirty="0">
              <a:latin typeface="Calibri" panose="020F0502020204030204" pitchFamily="34" charset="0"/>
              <a:cs typeface="Calibri" panose="020F0502020204030204" pitchFamily="34" charset="0"/>
            </a:endParaRPr>
          </a:p>
        </p:txBody>
      </p:sp>
      <p:cxnSp>
        <p:nvCxnSpPr>
          <p:cNvPr id="36" name="Google Shape;760;p43">
            <a:extLst>
              <a:ext uri="{FF2B5EF4-FFF2-40B4-BE49-F238E27FC236}">
                <a16:creationId xmlns:a16="http://schemas.microsoft.com/office/drawing/2014/main" id="{D6967D00-4E6F-3A46-AC31-3DF04350EED3}"/>
              </a:ext>
            </a:extLst>
          </p:cNvPr>
          <p:cNvCxnSpPr>
            <a:cxnSpLocks/>
            <a:stCxn id="35" idx="3"/>
          </p:cNvCxnSpPr>
          <p:nvPr/>
        </p:nvCxnSpPr>
        <p:spPr>
          <a:xfrm>
            <a:off x="7391543" y="2747820"/>
            <a:ext cx="454741" cy="0"/>
          </a:xfrm>
          <a:prstGeom prst="straightConnector1">
            <a:avLst/>
          </a:prstGeom>
          <a:noFill/>
          <a:ln w="19050" cap="flat" cmpd="sng">
            <a:solidFill>
              <a:schemeClr val="dk2"/>
            </a:solidFill>
            <a:prstDash val="solid"/>
            <a:round/>
            <a:headEnd type="none" w="med" len="med"/>
            <a:tailEnd type="none" w="med" len="med"/>
          </a:ln>
        </p:spPr>
      </p:cxnSp>
      <p:sp>
        <p:nvSpPr>
          <p:cNvPr id="37" name="TextBox 36">
            <a:extLst>
              <a:ext uri="{FF2B5EF4-FFF2-40B4-BE49-F238E27FC236}">
                <a16:creationId xmlns:a16="http://schemas.microsoft.com/office/drawing/2014/main" id="{4245CF20-3528-8D43-8A90-F3BC2A5963A9}"/>
              </a:ext>
            </a:extLst>
          </p:cNvPr>
          <p:cNvSpPr txBox="1"/>
          <p:nvPr/>
        </p:nvSpPr>
        <p:spPr>
          <a:xfrm>
            <a:off x="7468070" y="2378488"/>
            <a:ext cx="301686" cy="369332"/>
          </a:xfrm>
          <a:prstGeom prst="rect">
            <a:avLst/>
          </a:prstGeom>
          <a:noFill/>
        </p:spPr>
        <p:txBody>
          <a:bodyPr wrap="none" rtlCol="0">
            <a:spAutoFit/>
          </a:bodyPr>
          <a:lstStyle/>
          <a:p>
            <a:r>
              <a:rPr lang="en-US" dirty="0"/>
              <a:t>1</a:t>
            </a:r>
          </a:p>
        </p:txBody>
      </p:sp>
      <p:sp>
        <p:nvSpPr>
          <p:cNvPr id="38" name="Google Shape;751;p43">
            <a:extLst>
              <a:ext uri="{FF2B5EF4-FFF2-40B4-BE49-F238E27FC236}">
                <a16:creationId xmlns:a16="http://schemas.microsoft.com/office/drawing/2014/main" id="{13A957F7-D3D0-3A4A-A99E-7E5D2FE98827}"/>
              </a:ext>
            </a:extLst>
          </p:cNvPr>
          <p:cNvSpPr/>
          <p:nvPr/>
        </p:nvSpPr>
        <p:spPr>
          <a:xfrm>
            <a:off x="7769756" y="2501845"/>
            <a:ext cx="521271" cy="583502"/>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i</a:t>
            </a:r>
            <a:endParaRPr sz="2133" dirty="0">
              <a:latin typeface="Calibri" panose="020F0502020204030204" pitchFamily="34" charset="0"/>
              <a:cs typeface="Calibri" panose="020F0502020204030204" pitchFamily="34" charset="0"/>
            </a:endParaRPr>
          </a:p>
        </p:txBody>
      </p:sp>
      <p:cxnSp>
        <p:nvCxnSpPr>
          <p:cNvPr id="39" name="Google Shape;760;p43">
            <a:extLst>
              <a:ext uri="{FF2B5EF4-FFF2-40B4-BE49-F238E27FC236}">
                <a16:creationId xmlns:a16="http://schemas.microsoft.com/office/drawing/2014/main" id="{5CCC8D94-9D2E-0649-88B0-BA835BD30772}"/>
              </a:ext>
            </a:extLst>
          </p:cNvPr>
          <p:cNvCxnSpPr>
            <a:cxnSpLocks/>
            <a:stCxn id="38" idx="3"/>
          </p:cNvCxnSpPr>
          <p:nvPr/>
        </p:nvCxnSpPr>
        <p:spPr>
          <a:xfrm>
            <a:off x="8291027" y="2793596"/>
            <a:ext cx="454741" cy="0"/>
          </a:xfrm>
          <a:prstGeom prst="straightConnector1">
            <a:avLst/>
          </a:prstGeom>
          <a:noFill/>
          <a:ln w="19050" cap="flat" cmpd="sng">
            <a:solidFill>
              <a:schemeClr val="dk2"/>
            </a:solidFill>
            <a:prstDash val="solid"/>
            <a:round/>
            <a:headEnd type="none" w="med" len="med"/>
            <a:tailEnd type="none" w="med" len="med"/>
          </a:ln>
        </p:spPr>
      </p:cxnSp>
      <p:sp>
        <p:nvSpPr>
          <p:cNvPr id="40" name="TextBox 39">
            <a:extLst>
              <a:ext uri="{FF2B5EF4-FFF2-40B4-BE49-F238E27FC236}">
                <a16:creationId xmlns:a16="http://schemas.microsoft.com/office/drawing/2014/main" id="{20B91DC1-ECA9-DC40-B024-A5198A9E3F44}"/>
              </a:ext>
            </a:extLst>
          </p:cNvPr>
          <p:cNvSpPr txBox="1"/>
          <p:nvPr/>
        </p:nvSpPr>
        <p:spPr>
          <a:xfrm>
            <a:off x="8367554" y="2424264"/>
            <a:ext cx="301686" cy="369332"/>
          </a:xfrm>
          <a:prstGeom prst="rect">
            <a:avLst/>
          </a:prstGeom>
          <a:noFill/>
        </p:spPr>
        <p:txBody>
          <a:bodyPr wrap="none" rtlCol="0">
            <a:spAutoFit/>
          </a:bodyPr>
          <a:lstStyle/>
          <a:p>
            <a:r>
              <a:rPr lang="en-US" dirty="0"/>
              <a:t>1</a:t>
            </a:r>
          </a:p>
        </p:txBody>
      </p:sp>
      <p:sp>
        <p:nvSpPr>
          <p:cNvPr id="41" name="Google Shape;751;p43">
            <a:extLst>
              <a:ext uri="{FF2B5EF4-FFF2-40B4-BE49-F238E27FC236}">
                <a16:creationId xmlns:a16="http://schemas.microsoft.com/office/drawing/2014/main" id="{A4F802CC-8617-504D-9A80-FF339088AB1F}"/>
              </a:ext>
            </a:extLst>
          </p:cNvPr>
          <p:cNvSpPr/>
          <p:nvPr/>
        </p:nvSpPr>
        <p:spPr>
          <a:xfrm>
            <a:off x="8669240" y="2486927"/>
            <a:ext cx="521271" cy="583502"/>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133" dirty="0">
                <a:latin typeface="Calibri" panose="020F0502020204030204" pitchFamily="34" charset="0"/>
                <a:cs typeface="Calibri" panose="020F0502020204030204" pitchFamily="34" charset="0"/>
              </a:rPr>
              <a:t>j</a:t>
            </a:r>
            <a:endParaRPr sz="2133" dirty="0">
              <a:latin typeface="Calibri" panose="020F0502020204030204" pitchFamily="34" charset="0"/>
              <a:cs typeface="Calibri" panose="020F0502020204030204" pitchFamily="34" charset="0"/>
            </a:endParaRPr>
          </a:p>
        </p:txBody>
      </p:sp>
      <p:cxnSp>
        <p:nvCxnSpPr>
          <p:cNvPr id="46" name="Elbow Connector 45">
            <a:extLst>
              <a:ext uri="{FF2B5EF4-FFF2-40B4-BE49-F238E27FC236}">
                <a16:creationId xmlns:a16="http://schemas.microsoft.com/office/drawing/2014/main" id="{8557959B-94ED-B242-B245-B37B4AB92245}"/>
              </a:ext>
            </a:extLst>
          </p:cNvPr>
          <p:cNvCxnSpPr>
            <a:stCxn id="6" idx="2"/>
            <a:endCxn id="41" idx="2"/>
          </p:cNvCxnSpPr>
          <p:nvPr/>
        </p:nvCxnSpPr>
        <p:spPr>
          <a:xfrm rot="16200000" flipH="1">
            <a:off x="4864240" y="-995207"/>
            <a:ext cx="233176" cy="7898095"/>
          </a:xfrm>
          <a:prstGeom prst="bentConnector3">
            <a:avLst>
              <a:gd name="adj1" fmla="val 198038"/>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8615132A-B761-8C4D-B0D7-C6343DAD3DF1}"/>
              </a:ext>
            </a:extLst>
          </p:cNvPr>
          <p:cNvSpPr txBox="1"/>
          <p:nvPr/>
        </p:nvSpPr>
        <p:spPr>
          <a:xfrm>
            <a:off x="3010569" y="3418240"/>
            <a:ext cx="535724" cy="369332"/>
          </a:xfrm>
          <a:prstGeom prst="rect">
            <a:avLst/>
          </a:prstGeom>
          <a:noFill/>
        </p:spPr>
        <p:txBody>
          <a:bodyPr wrap="none" rtlCol="0">
            <a:spAutoFit/>
          </a:bodyPr>
          <a:lstStyle/>
          <a:p>
            <a:r>
              <a:rPr lang="en-US" dirty="0"/>
              <a:t>500</a:t>
            </a:r>
          </a:p>
        </p:txBody>
      </p:sp>
      <p:sp>
        <p:nvSpPr>
          <p:cNvPr id="48" name="TextBox 47">
            <a:extLst>
              <a:ext uri="{FF2B5EF4-FFF2-40B4-BE49-F238E27FC236}">
                <a16:creationId xmlns:a16="http://schemas.microsoft.com/office/drawing/2014/main" id="{B3527D24-46F7-FE41-8CBF-A24B0FB73591}"/>
              </a:ext>
            </a:extLst>
          </p:cNvPr>
          <p:cNvSpPr txBox="1"/>
          <p:nvPr/>
        </p:nvSpPr>
        <p:spPr>
          <a:xfrm>
            <a:off x="272401" y="3855462"/>
            <a:ext cx="11490097" cy="2585323"/>
          </a:xfrm>
          <a:prstGeom prst="rect">
            <a:avLst/>
          </a:prstGeom>
          <a:noFill/>
        </p:spPr>
        <p:txBody>
          <a:bodyPr wrap="square" rtlCol="0">
            <a:spAutoFit/>
          </a:bodyPr>
          <a:lstStyle/>
          <a:p>
            <a:r>
              <a:rPr lang="en-US" dirty="0"/>
              <a:t>BFS processing in level order would make sure the things at level 1 away (b and j) both get processed / completed before nodes at level 2 +.</a:t>
            </a:r>
          </a:p>
          <a:p>
            <a:endParaRPr lang="en-US" dirty="0"/>
          </a:p>
          <a:p>
            <a:r>
              <a:rPr lang="en-US" dirty="0"/>
              <a:t>Dijkstra’s processing in distance order would visit B and see that the distance to C is only 2, which is still smaller than 500. Hmmm there might still be a better path to J (which we propose has distance 500) if we keep going this way.  Repeat for C </a:t>
            </a:r>
            <a:r>
              <a:rPr lang="en-US" dirty="0">
                <a:sym typeface="Wingdings" pitchFamily="2" charset="2"/>
              </a:rPr>
              <a:t> D, distance of 3 still less than 500, so it’s possible and we should look at D first.</a:t>
            </a:r>
          </a:p>
          <a:p>
            <a:endParaRPr lang="en-US" dirty="0">
              <a:sym typeface="Wingdings" pitchFamily="2" charset="2"/>
            </a:endParaRPr>
          </a:p>
          <a:p>
            <a:r>
              <a:rPr lang="en-US" dirty="0">
                <a:sym typeface="Wingdings" pitchFamily="2" charset="2"/>
              </a:rPr>
              <a:t>To summarize:  Dijkstra’s algorithm will visit things in next-closest-distance order to make sure we’re comprehensive (just like how BFS goes level by level, we go distance by distance)</a:t>
            </a:r>
          </a:p>
        </p:txBody>
      </p:sp>
    </p:spTree>
    <p:extLst>
      <p:ext uri="{BB962C8B-B14F-4D97-AF65-F5344CB8AC3E}">
        <p14:creationId xmlns:p14="http://schemas.microsoft.com/office/powerpoint/2010/main" val="22524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FA723-1A6F-1245-A180-8877EE6F1181}"/>
              </a:ext>
            </a:extLst>
          </p:cNvPr>
          <p:cNvSpPr>
            <a:spLocks noGrp="1"/>
          </p:cNvSpPr>
          <p:nvPr>
            <p:ph type="title"/>
          </p:nvPr>
        </p:nvSpPr>
        <p:spPr/>
        <p:txBody>
          <a:bodyPr/>
          <a:lstStyle/>
          <a:p>
            <a:r>
              <a:rPr lang="en-US" dirty="0"/>
              <a:t>Review from last time</a:t>
            </a:r>
          </a:p>
        </p:txBody>
      </p:sp>
      <p:sp>
        <p:nvSpPr>
          <p:cNvPr id="3" name="Content Placeholder 2">
            <a:extLst>
              <a:ext uri="{FF2B5EF4-FFF2-40B4-BE49-F238E27FC236}">
                <a16:creationId xmlns:a16="http://schemas.microsoft.com/office/drawing/2014/main" id="{63C9A69E-BD07-A640-ABE1-E924F7145C29}"/>
              </a:ext>
            </a:extLst>
          </p:cNvPr>
          <p:cNvSpPr>
            <a:spLocks noGrp="1"/>
          </p:cNvSpPr>
          <p:nvPr>
            <p:ph idx="1"/>
          </p:nvPr>
        </p:nvSpPr>
        <p:spPr>
          <a:xfrm>
            <a:off x="575240" y="1463857"/>
            <a:ext cx="11187258" cy="4845504"/>
          </a:xfrm>
        </p:spPr>
        <p:txBody>
          <a:bodyPr/>
          <a:lstStyle/>
          <a:p>
            <a:pPr>
              <a:buFont typeface="Wingdings" pitchFamily="2" charset="2"/>
              <a:buChar char="v"/>
            </a:pPr>
            <a:r>
              <a:rPr lang="en-US" dirty="0"/>
              <a:t> BFS can be used to find shortest paths (path length = # of edges) for unweighted graphs, guaranteed to work because it traverses level by level</a:t>
            </a:r>
          </a:p>
          <a:p>
            <a:pPr lvl="1">
              <a:buFont typeface="Wingdings" pitchFamily="2" charset="2"/>
              <a:buChar char="v"/>
            </a:pPr>
            <a:r>
              <a:rPr lang="en-US" dirty="0"/>
              <a:t> BFS can be used by keeping track of a predecessor edge (the edge that led to each vertex when we found it for the first time) and if you drew out all of those at the end, you’d see those edges represent the Shortest Path Tree (the short path from the source vertex to all the other vertices)</a:t>
            </a:r>
          </a:p>
          <a:p>
            <a:pPr lvl="1">
              <a:buFont typeface="Wingdings" pitchFamily="2" charset="2"/>
              <a:buChar char="v"/>
            </a:pPr>
            <a:r>
              <a:rPr lang="en-US" dirty="0"/>
              <a:t> BFS shortest paths doesn’t work on weighted graphs (paths lengths = sum of the edge weights along the path) because BFS’s traversal order doesn’t take into account weights.  We can use the edge weights (total distance) to figure out the exact order to visit things in so our algorithm is correct </a:t>
            </a:r>
            <a:endParaRPr lang="en-US" dirty="0">
              <a:sym typeface="Wingdings" pitchFamily="2" charset="2"/>
            </a:endParaRPr>
          </a:p>
          <a:p>
            <a:pPr lvl="2">
              <a:buFont typeface="Wingdings" pitchFamily="2" charset="2"/>
              <a:buChar char="v"/>
            </a:pPr>
            <a:r>
              <a:rPr lang="en-US" dirty="0">
                <a:sym typeface="Wingdings" pitchFamily="2" charset="2"/>
              </a:rPr>
              <a:t>Dijkstra’s algorithm = this differently ordered traversal / algorithm to find the shortest path on weighted graph</a:t>
            </a:r>
          </a:p>
          <a:p>
            <a:pPr lvl="2">
              <a:buFont typeface="Wingdings" pitchFamily="2" charset="2"/>
              <a:buChar char="v"/>
            </a:pPr>
            <a:endParaRPr lang="en-US" dirty="0">
              <a:sym typeface="Wingdings" pitchFamily="2" charset="2"/>
            </a:endParaRPr>
          </a:p>
          <a:p>
            <a:pPr>
              <a:buFont typeface="Wingdings" pitchFamily="2" charset="2"/>
              <a:buChar char="v"/>
            </a:pPr>
            <a:r>
              <a:rPr lang="en-US" dirty="0">
                <a:sym typeface="Wingdings" pitchFamily="2" charset="2"/>
              </a:rPr>
              <a:t> Dijkstra’s pseudocode / in English (it’s pretty similar to BFS shortest paths)</a:t>
            </a:r>
          </a:p>
          <a:p>
            <a:pPr lvl="2">
              <a:buFont typeface="Wingdings" pitchFamily="2" charset="2"/>
              <a:buChar char="v"/>
            </a:pPr>
            <a:endParaRPr lang="en-US" dirty="0">
              <a:sym typeface="Wingdings" pitchFamily="2" charset="2"/>
            </a:endParaRPr>
          </a:p>
          <a:p>
            <a:pPr lvl="2">
              <a:buFont typeface="Wingdings" pitchFamily="2" charset="2"/>
              <a:buChar char="v"/>
            </a:pPr>
            <a:endParaRPr lang="en-US" dirty="0"/>
          </a:p>
          <a:p>
            <a:pPr lvl="1">
              <a:buFont typeface="Wingdings" pitchFamily="2" charset="2"/>
              <a:buChar char="v"/>
            </a:pPr>
            <a:endParaRPr lang="en-US" dirty="0"/>
          </a:p>
          <a:p>
            <a:pPr>
              <a:buFont typeface="Wingdings" pitchFamily="2" charset="2"/>
              <a:buChar char="v"/>
            </a:pPr>
            <a:endParaRPr lang="en-US" dirty="0"/>
          </a:p>
        </p:txBody>
      </p:sp>
      <p:sp>
        <p:nvSpPr>
          <p:cNvPr id="4" name="Footer Placeholder 3">
            <a:extLst>
              <a:ext uri="{FF2B5EF4-FFF2-40B4-BE49-F238E27FC236}">
                <a16:creationId xmlns:a16="http://schemas.microsoft.com/office/drawing/2014/main" id="{7136AEE2-666F-9A4A-9C6B-416905DCDA1D}"/>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8E992A58-BD4F-2241-810F-9A1D4C09BC02}"/>
              </a:ext>
            </a:extLst>
          </p:cNvPr>
          <p:cNvSpPr>
            <a:spLocks noGrp="1"/>
          </p:cNvSpPr>
          <p:nvPr>
            <p:ph type="sldNum" sz="quarter" idx="12"/>
          </p:nvPr>
        </p:nvSpPr>
        <p:spPr/>
        <p:txBody>
          <a:bodyPr/>
          <a:lstStyle/>
          <a:p>
            <a:fld id="{659665DE-58FC-41F4-AC58-2C90A5E00527}" type="slidenum">
              <a:rPr lang="en-US" smtClean="0"/>
              <a:t>6</a:t>
            </a:fld>
            <a:endParaRPr lang="en-US"/>
          </a:p>
        </p:txBody>
      </p:sp>
    </p:spTree>
    <p:extLst>
      <p:ext uri="{BB962C8B-B14F-4D97-AF65-F5344CB8AC3E}">
        <p14:creationId xmlns:p14="http://schemas.microsoft.com/office/powerpoint/2010/main" val="2133368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90B7A-23B1-F646-AED7-EAE817B3C3F7}"/>
              </a:ext>
            </a:extLst>
          </p:cNvPr>
          <p:cNvSpPr>
            <a:spLocks noGrp="1"/>
          </p:cNvSpPr>
          <p:nvPr>
            <p:ph type="title"/>
          </p:nvPr>
        </p:nvSpPr>
        <p:spPr/>
        <p:txBody>
          <a:bodyPr/>
          <a:lstStyle/>
          <a:p>
            <a:r>
              <a:rPr lang="en-US" dirty="0"/>
              <a:t>Dijkstra’s algorithm (pseudocode + English)</a:t>
            </a:r>
          </a:p>
        </p:txBody>
      </p:sp>
      <p:sp>
        <p:nvSpPr>
          <p:cNvPr id="5" name="Slide Number Placeholder 4">
            <a:extLst>
              <a:ext uri="{FF2B5EF4-FFF2-40B4-BE49-F238E27FC236}">
                <a16:creationId xmlns:a16="http://schemas.microsoft.com/office/drawing/2014/main" id="{F1C42F5D-9B6D-2A44-A285-508004F03D38}"/>
              </a:ext>
            </a:extLst>
          </p:cNvPr>
          <p:cNvSpPr>
            <a:spLocks noGrp="1"/>
          </p:cNvSpPr>
          <p:nvPr>
            <p:ph type="sldNum" sz="quarter" idx="12"/>
          </p:nvPr>
        </p:nvSpPr>
        <p:spPr/>
        <p:txBody>
          <a:bodyPr/>
          <a:lstStyle/>
          <a:p>
            <a:fld id="{659665DE-58FC-41F4-AC58-2C90A5E00527}" type="slidenum">
              <a:rPr lang="en-US" smtClean="0"/>
              <a:t>7</a:t>
            </a:fld>
            <a:endParaRPr lang="en-US"/>
          </a:p>
        </p:txBody>
      </p:sp>
      <p:sp>
        <p:nvSpPr>
          <p:cNvPr id="6" name="Content Placeholder 2">
            <a:extLst>
              <a:ext uri="{FF2B5EF4-FFF2-40B4-BE49-F238E27FC236}">
                <a16:creationId xmlns:a16="http://schemas.microsoft.com/office/drawing/2014/main" id="{EDB0D8D2-4649-824D-B4B2-5F38D8AF77E7}"/>
              </a:ext>
            </a:extLst>
          </p:cNvPr>
          <p:cNvSpPr txBox="1">
            <a:spLocks/>
          </p:cNvSpPr>
          <p:nvPr/>
        </p:nvSpPr>
        <p:spPr>
          <a:xfrm>
            <a:off x="6624829" y="1476733"/>
            <a:ext cx="5520760" cy="4845504"/>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 propose all the estimated distances to all nodes is infinity, except for the start which is 0</a:t>
            </a:r>
          </a:p>
          <a:p>
            <a:r>
              <a:rPr lang="en-US" dirty="0"/>
              <a:t>- start at your start vertex to be the current vertex</a:t>
            </a:r>
          </a:p>
          <a:p>
            <a:r>
              <a:rPr lang="en-US" dirty="0"/>
              <a:t>   -  for the current vertex, look at all of the outgoing neighbors/their edges.  If the distance to the current node + that edge weight is smaller than the proposed estimated distance for that neighbor, </a:t>
            </a:r>
            <a:r>
              <a:rPr lang="en-US" b="1" i="1" dirty="0"/>
              <a:t>relax</a:t>
            </a:r>
            <a:r>
              <a:rPr lang="en-US" dirty="0"/>
              <a:t> the neighbor node (update the proposed estimated distance and predecessor edge).</a:t>
            </a:r>
          </a:p>
          <a:p>
            <a:r>
              <a:rPr lang="en-US" dirty="0"/>
              <a:t>    - update the current vertex to be the vertex w the next smallest estimated distance that hasn’t been processed</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B7D66BB-6066-CD46-8D36-9D44B16DDC3A}"/>
                  </a:ext>
                </a:extLst>
              </p:cNvPr>
              <p:cNvSpPr txBox="1"/>
              <p:nvPr/>
            </p:nvSpPr>
            <p:spPr>
              <a:xfrm>
                <a:off x="147829" y="1536333"/>
                <a:ext cx="6477000" cy="4303742"/>
              </a:xfrm>
              <a:prstGeom prst="rect">
                <a:avLst/>
              </a:prstGeom>
              <a:noFill/>
            </p:spPr>
            <p:txBody>
              <a:bodyPr wrap="square" rtlCol="0">
                <a:spAutoFit/>
              </a:bodyPr>
              <a:lstStyle/>
              <a:p>
                <a:pPr>
                  <a:spcBef>
                    <a:spcPts val="200"/>
                  </a:spcBef>
                </a:pPr>
                <a:r>
                  <a:rPr lang="en-US" dirty="0">
                    <a:latin typeface="Courier New" panose="02070309020205020404" pitchFamily="49" charset="0"/>
                    <a:cs typeface="Courier New" panose="02070309020205020404" pitchFamily="49" charset="0"/>
                  </a:rPr>
                  <a:t>Dijkstra(Graph G, Vertex source) </a:t>
                </a:r>
              </a:p>
              <a:p>
                <a:pPr>
                  <a:spcBef>
                    <a:spcPts val="200"/>
                  </a:spcBef>
                </a:pPr>
                <a:r>
                  <a:rPr lang="en-US"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endParaRPr lang="en-US" b="0"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mark source as distance 0</a:t>
                </a:r>
              </a:p>
              <a:p>
                <a:pPr>
                  <a:spcBef>
                    <a:spcPts val="200"/>
                  </a:spcBef>
                </a:pPr>
                <a:r>
                  <a:rPr lang="en-US" dirty="0">
                    <a:latin typeface="Courier New" panose="02070309020205020404" pitchFamily="49" charset="0"/>
                    <a:cs typeface="Courier New" panose="02070309020205020404" pitchFamily="49" charset="0"/>
                  </a:rPr>
                  <a:t>	mark all vertices unprocessed</a:t>
                </a:r>
              </a:p>
              <a:p>
                <a:pPr>
                  <a:spcBef>
                    <a:spcPts val="200"/>
                  </a:spcBef>
                </a:pPr>
                <a:r>
                  <a:rPr lang="en-US" dirty="0">
                    <a:latin typeface="Courier New" panose="02070309020205020404" pitchFamily="49" charset="0"/>
                    <a:cs typeface="Courier New" panose="02070309020205020404" pitchFamily="49" charset="0"/>
                  </a:rPr>
                  <a:t>	while(there are unprocessed vertices){</a:t>
                </a:r>
              </a:p>
              <a:p>
                <a:pPr>
                  <a:spcBef>
                    <a:spcPts val="200"/>
                  </a:spcBef>
                </a:pPr>
                <a:r>
                  <a:rPr lang="en-US" dirty="0">
                    <a:latin typeface="Courier New" panose="02070309020205020404" pitchFamily="49" charset="0"/>
                    <a:cs typeface="Courier New" panose="02070309020205020404" pitchFamily="49" charset="0"/>
                  </a:rPr>
                  <a:t>   		let u be the closest unprocessed vertex</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leaving u){</a:t>
                </a:r>
              </a:p>
              <a:p>
                <a:pPr>
                  <a:spcBef>
                    <a:spcPts val="200"/>
                  </a:spcBef>
                </a:pPr>
                <a:r>
                  <a:rPr lang="en-US" dirty="0">
                    <a:latin typeface="Courier New" panose="02070309020205020404" pitchFamily="49" charset="0"/>
                    <a:cs typeface="Courier New" panose="02070309020205020404" pitchFamily="49" charset="0"/>
                  </a:rPr>
                  <a:t>		 	if(u’s </a:t>
                </a:r>
                <a:r>
                  <a:rPr lang="en-US" dirty="0" err="1">
                    <a:latin typeface="Courier New" panose="02070309020205020404" pitchFamily="49" charset="0"/>
                    <a:cs typeface="Courier New" panose="02070309020205020404" pitchFamily="49" charset="0"/>
                  </a:rPr>
                  <a:t>dist+weight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&lt; v’s </a:t>
                </a:r>
                <a:r>
                  <a:rPr lang="en-US" dirty="0" err="1">
                    <a:latin typeface="Courier New" panose="02070309020205020404" pitchFamily="49" charset="0"/>
                    <a:cs typeface="Courier New" panose="02070309020205020404" pitchFamily="49" charset="0"/>
                  </a:rPr>
                  <a:t>dist</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v’s </a:t>
                </a:r>
                <a:r>
                  <a:rPr lang="en-US" dirty="0" err="1">
                    <a:latin typeface="Courier New" panose="02070309020205020404" pitchFamily="49" charset="0"/>
                    <a:cs typeface="Courier New" panose="02070309020205020404" pitchFamily="49" charset="0"/>
                  </a:rPr>
                  <a:t>dist</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u.dist+weight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v’s predecessor =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mark u as processed</a:t>
                </a:r>
              </a:p>
              <a:p>
                <a:pPr>
                  <a:spcBef>
                    <a:spcPts val="200"/>
                  </a:spcBef>
                </a:pPr>
                <a:r>
                  <a:rPr lang="en-US" dirty="0">
                    <a:latin typeface="Courier New" panose="02070309020205020404" pitchFamily="49" charset="0"/>
                    <a:cs typeface="Courier New" panose="02070309020205020404" pitchFamily="49" charset="0"/>
                  </a:rPr>
                  <a:t>	}</a:t>
                </a:r>
                <a:endParaRPr lang="en-US" dirty="0"/>
              </a:p>
            </p:txBody>
          </p:sp>
        </mc:Choice>
        <mc:Fallback xmlns="">
          <p:sp>
            <p:nvSpPr>
              <p:cNvPr id="8" name="TextBox 7">
                <a:extLst>
                  <a:ext uri="{FF2B5EF4-FFF2-40B4-BE49-F238E27FC236}">
                    <a16:creationId xmlns:a16="http://schemas.microsoft.com/office/drawing/2014/main" id="{5B7D66BB-6066-CD46-8D36-9D44B16DDC3A}"/>
                  </a:ext>
                </a:extLst>
              </p:cNvPr>
              <p:cNvSpPr txBox="1">
                <a:spLocks noRot="1" noChangeAspect="1" noMove="1" noResize="1" noEditPoints="1" noAdjustHandles="1" noChangeArrowheads="1" noChangeShapeType="1" noTextEdit="1"/>
              </p:cNvSpPr>
              <p:nvPr/>
            </p:nvSpPr>
            <p:spPr>
              <a:xfrm>
                <a:off x="147829" y="1536333"/>
                <a:ext cx="6477000" cy="4303742"/>
              </a:xfrm>
              <a:prstGeom prst="rect">
                <a:avLst/>
              </a:prstGeom>
              <a:blipFill>
                <a:blip r:embed="rId2"/>
                <a:stretch>
                  <a:fillRect l="-980" t="-294" r="-588" b="-1176"/>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8B4B19D1-29A3-CF41-9665-67E1682645D8}"/>
              </a:ext>
            </a:extLst>
          </p:cNvPr>
          <p:cNvSpPr txBox="1"/>
          <p:nvPr/>
        </p:nvSpPr>
        <p:spPr>
          <a:xfrm>
            <a:off x="359055" y="5636800"/>
            <a:ext cx="11403443" cy="1477328"/>
          </a:xfrm>
          <a:prstGeom prst="rect">
            <a:avLst/>
          </a:prstGeom>
          <a:noFill/>
        </p:spPr>
        <p:txBody>
          <a:bodyPr wrap="square" rtlCol="0">
            <a:spAutoFit/>
          </a:bodyPr>
          <a:lstStyle/>
          <a:p>
            <a:r>
              <a:rPr lang="en-US" dirty="0"/>
              <a:t>2 differences from BFS pseudocode:</a:t>
            </a:r>
          </a:p>
          <a:p>
            <a:pPr marL="285750" indent="-285750">
              <a:buFontTx/>
              <a:buChar char="-"/>
            </a:pPr>
            <a:r>
              <a:rPr lang="en-US" dirty="0"/>
              <a:t>“let u be the closest unprocessed vertex” (not going necessarily by level order anymore)</a:t>
            </a:r>
          </a:p>
          <a:p>
            <a:pPr marL="285750" indent="-285750">
              <a:buFontTx/>
              <a:buChar char="-"/>
            </a:pPr>
            <a:r>
              <a:rPr lang="en-US" dirty="0"/>
              <a:t>checking if the current distance + weight is better than what we’ve seen so far (BFS assumes its correct the first time it discovers a node, but Dijkstra’s has the potential to update to a better distance later, so we check if that’s the case)</a:t>
            </a:r>
          </a:p>
          <a:p>
            <a:endParaRPr lang="en-US" dirty="0"/>
          </a:p>
        </p:txBody>
      </p:sp>
    </p:spTree>
    <p:extLst>
      <p:ext uri="{BB962C8B-B14F-4D97-AF65-F5344CB8AC3E}">
        <p14:creationId xmlns:p14="http://schemas.microsoft.com/office/powerpoint/2010/main" val="3684784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Dijkstra’s Algorithm</a:t>
            </a:r>
          </a:p>
        </p:txBody>
      </p:sp>
      <p:grpSp>
        <p:nvGrpSpPr>
          <p:cNvPr id="7" name="Group 6"/>
          <p:cNvGrpSpPr/>
          <p:nvPr/>
        </p:nvGrpSpPr>
        <p:grpSpPr>
          <a:xfrm>
            <a:off x="6168868" y="4411304"/>
            <a:ext cx="5800725" cy="1718634"/>
            <a:chOff x="2476500" y="3283985"/>
            <a:chExt cx="5800725" cy="1718634"/>
          </a:xfrm>
        </p:grpSpPr>
        <p:sp>
          <p:nvSpPr>
            <p:cNvPr id="8" name="Oval 7"/>
            <p:cNvSpPr/>
            <p:nvPr/>
          </p:nvSpPr>
          <p:spPr>
            <a:xfrm>
              <a:off x="2476500" y="42576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9" name="Oval 8"/>
            <p:cNvSpPr/>
            <p:nvPr/>
          </p:nvSpPr>
          <p:spPr>
            <a:xfrm>
              <a:off x="7962900" y="412635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a:t>
              </a:r>
            </a:p>
          </p:txBody>
        </p:sp>
        <p:sp>
          <p:nvSpPr>
            <p:cNvPr id="10" name="Oval 9"/>
            <p:cNvSpPr/>
            <p:nvPr/>
          </p:nvSpPr>
          <p:spPr>
            <a:xfrm>
              <a:off x="6119812" y="412967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a:t>
              </a:r>
            </a:p>
          </p:txBody>
        </p:sp>
        <p:sp>
          <p:nvSpPr>
            <p:cNvPr id="11" name="Oval 10"/>
            <p:cNvSpPr/>
            <p:nvPr/>
          </p:nvSpPr>
          <p:spPr>
            <a:xfrm>
              <a:off x="3101672" y="361915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w</a:t>
              </a:r>
            </a:p>
          </p:txBody>
        </p:sp>
        <p:sp>
          <p:nvSpPr>
            <p:cNvPr id="12" name="Oval 11"/>
            <p:cNvSpPr/>
            <p:nvPr/>
          </p:nvSpPr>
          <p:spPr>
            <a:xfrm>
              <a:off x="4905375" y="412967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cxnSp>
          <p:nvCxnSpPr>
            <p:cNvPr id="13" name="Straight Arrow Connector 12"/>
            <p:cNvCxnSpPr>
              <a:stCxn id="8" idx="7"/>
              <a:endCxn id="11" idx="2"/>
            </p:cNvCxnSpPr>
            <p:nvPr/>
          </p:nvCxnSpPr>
          <p:spPr>
            <a:xfrm flipV="1">
              <a:off x="2744793" y="3776321"/>
              <a:ext cx="356879" cy="52738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2" idx="6"/>
              <a:endCxn id="10" idx="2"/>
            </p:cNvCxnSpPr>
            <p:nvPr/>
          </p:nvCxnSpPr>
          <p:spPr>
            <a:xfrm>
              <a:off x="5219700" y="4286841"/>
              <a:ext cx="90011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6"/>
              <a:endCxn id="12" idx="3"/>
            </p:cNvCxnSpPr>
            <p:nvPr/>
          </p:nvCxnSpPr>
          <p:spPr>
            <a:xfrm flipV="1">
              <a:off x="2790825" y="4397971"/>
              <a:ext cx="2160582" cy="1686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5" idx="6"/>
              <a:endCxn id="12" idx="2"/>
            </p:cNvCxnSpPr>
            <p:nvPr/>
          </p:nvCxnSpPr>
          <p:spPr>
            <a:xfrm>
              <a:off x="4409027" y="3778797"/>
              <a:ext cx="496348" cy="50804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6"/>
              <a:endCxn id="9" idx="2"/>
            </p:cNvCxnSpPr>
            <p:nvPr/>
          </p:nvCxnSpPr>
          <p:spPr>
            <a:xfrm flipV="1">
              <a:off x="6434137" y="4283515"/>
              <a:ext cx="1528763" cy="332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69418" y="3745085"/>
              <a:ext cx="304800" cy="523220"/>
            </a:xfrm>
            <a:prstGeom prst="rect">
              <a:avLst/>
            </a:prstGeom>
            <a:noFill/>
          </p:spPr>
          <p:txBody>
            <a:bodyPr wrap="square" rtlCol="0">
              <a:spAutoFit/>
            </a:bodyPr>
            <a:lstStyle/>
            <a:p>
              <a:r>
                <a:rPr lang="en-US" sz="2800" dirty="0"/>
                <a:t>1</a:t>
              </a:r>
            </a:p>
          </p:txBody>
        </p:sp>
        <p:sp>
          <p:nvSpPr>
            <p:cNvPr id="19" name="TextBox 18"/>
            <p:cNvSpPr txBox="1"/>
            <p:nvPr/>
          </p:nvSpPr>
          <p:spPr>
            <a:xfrm>
              <a:off x="3598924" y="4479399"/>
              <a:ext cx="708346" cy="523220"/>
            </a:xfrm>
            <a:prstGeom prst="rect">
              <a:avLst/>
            </a:prstGeom>
            <a:noFill/>
          </p:spPr>
          <p:txBody>
            <a:bodyPr wrap="square" rtlCol="0">
              <a:spAutoFit/>
            </a:bodyPr>
            <a:lstStyle/>
            <a:p>
              <a:r>
                <a:rPr lang="en-US" sz="2800" dirty="0"/>
                <a:t>20</a:t>
              </a:r>
            </a:p>
          </p:txBody>
        </p:sp>
        <p:sp>
          <p:nvSpPr>
            <p:cNvPr id="20" name="TextBox 19"/>
            <p:cNvSpPr txBox="1"/>
            <p:nvPr/>
          </p:nvSpPr>
          <p:spPr>
            <a:xfrm>
              <a:off x="4566190" y="3675422"/>
              <a:ext cx="304800" cy="523220"/>
            </a:xfrm>
            <a:prstGeom prst="rect">
              <a:avLst/>
            </a:prstGeom>
            <a:noFill/>
          </p:spPr>
          <p:txBody>
            <a:bodyPr wrap="square" rtlCol="0">
              <a:spAutoFit/>
            </a:bodyPr>
            <a:lstStyle/>
            <a:p>
              <a:r>
                <a:rPr lang="en-US" sz="2800" dirty="0"/>
                <a:t>1</a:t>
              </a:r>
            </a:p>
          </p:txBody>
        </p:sp>
        <p:sp>
          <p:nvSpPr>
            <p:cNvPr id="21" name="TextBox 20"/>
            <p:cNvSpPr txBox="1"/>
            <p:nvPr/>
          </p:nvSpPr>
          <p:spPr>
            <a:xfrm>
              <a:off x="5437251" y="4400443"/>
              <a:ext cx="304800" cy="523220"/>
            </a:xfrm>
            <a:prstGeom prst="rect">
              <a:avLst/>
            </a:prstGeom>
            <a:noFill/>
          </p:spPr>
          <p:txBody>
            <a:bodyPr wrap="square" rtlCol="0">
              <a:spAutoFit/>
            </a:bodyPr>
            <a:lstStyle/>
            <a:p>
              <a:r>
                <a:rPr lang="en-US" sz="2800" dirty="0"/>
                <a:t>1</a:t>
              </a:r>
            </a:p>
          </p:txBody>
        </p:sp>
        <p:sp>
          <p:nvSpPr>
            <p:cNvPr id="22" name="TextBox 21"/>
            <p:cNvSpPr txBox="1"/>
            <p:nvPr/>
          </p:nvSpPr>
          <p:spPr>
            <a:xfrm>
              <a:off x="7046118" y="4440677"/>
              <a:ext cx="304800" cy="523220"/>
            </a:xfrm>
            <a:prstGeom prst="rect">
              <a:avLst/>
            </a:prstGeom>
            <a:noFill/>
          </p:spPr>
          <p:txBody>
            <a:bodyPr wrap="square" rtlCol="0">
              <a:spAutoFit/>
            </a:bodyPr>
            <a:lstStyle/>
            <a:p>
              <a:r>
                <a:rPr lang="en-US" sz="2800" dirty="0"/>
                <a:t>1</a:t>
              </a:r>
            </a:p>
          </p:txBody>
        </p:sp>
        <p:sp>
          <p:nvSpPr>
            <p:cNvPr id="25" name="Oval 24"/>
            <p:cNvSpPr/>
            <p:nvPr/>
          </p:nvSpPr>
          <p:spPr>
            <a:xfrm>
              <a:off x="4094702" y="3621634"/>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x</a:t>
              </a:r>
            </a:p>
          </p:txBody>
        </p:sp>
        <p:cxnSp>
          <p:nvCxnSpPr>
            <p:cNvPr id="26" name="Straight Arrow Connector 25"/>
            <p:cNvCxnSpPr>
              <a:stCxn id="11" idx="6"/>
              <a:endCxn id="25" idx="2"/>
            </p:cNvCxnSpPr>
            <p:nvPr/>
          </p:nvCxnSpPr>
          <p:spPr>
            <a:xfrm>
              <a:off x="3415997" y="3776321"/>
              <a:ext cx="678705" cy="247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550785" y="3283985"/>
              <a:ext cx="304800" cy="523220"/>
            </a:xfrm>
            <a:prstGeom prst="rect">
              <a:avLst/>
            </a:prstGeom>
            <a:noFill/>
          </p:spPr>
          <p:txBody>
            <a:bodyPr wrap="square" rtlCol="0">
              <a:spAutoFit/>
            </a:bodyPr>
            <a:lstStyle/>
            <a:p>
              <a:r>
                <a:rPr lang="en-US" sz="2800" dirty="0"/>
                <a:t>1</a:t>
              </a:r>
            </a:p>
          </p:txBody>
        </p:sp>
      </p:grpSp>
      <p:graphicFrame>
        <p:nvGraphicFramePr>
          <p:cNvPr id="32" name="Table 31"/>
          <p:cNvGraphicFramePr>
            <a:graphicFrameLocks noGrp="1"/>
          </p:cNvGraphicFramePr>
          <p:nvPr/>
        </p:nvGraphicFramePr>
        <p:xfrm>
          <a:off x="6612502" y="1001040"/>
          <a:ext cx="5377449" cy="3180685"/>
        </p:xfrm>
        <a:graphic>
          <a:graphicData uri="http://schemas.openxmlformats.org/drawingml/2006/table">
            <a:tbl>
              <a:tblPr firstRow="1" bandRow="1">
                <a:tableStyleId>{5C22544A-7EE6-4342-B048-85BDC9FD1C3A}</a:tableStyleId>
              </a:tblPr>
              <a:tblGrid>
                <a:gridCol w="978717">
                  <a:extLst>
                    <a:ext uri="{9D8B030D-6E8A-4147-A177-3AD203B41FA5}">
                      <a16:colId xmlns:a16="http://schemas.microsoft.com/office/drawing/2014/main" val="20000"/>
                    </a:ext>
                  </a:extLst>
                </a:gridCol>
                <a:gridCol w="1167299">
                  <a:extLst>
                    <a:ext uri="{9D8B030D-6E8A-4147-A177-3AD203B41FA5}">
                      <a16:colId xmlns:a16="http://schemas.microsoft.com/office/drawing/2014/main" val="20001"/>
                    </a:ext>
                  </a:extLst>
                </a:gridCol>
                <a:gridCol w="1735864">
                  <a:extLst>
                    <a:ext uri="{9D8B030D-6E8A-4147-A177-3AD203B41FA5}">
                      <a16:colId xmlns:a16="http://schemas.microsoft.com/office/drawing/2014/main" val="20002"/>
                    </a:ext>
                  </a:extLst>
                </a:gridCol>
                <a:gridCol w="1495569">
                  <a:extLst>
                    <a:ext uri="{9D8B030D-6E8A-4147-A177-3AD203B41FA5}">
                      <a16:colId xmlns:a16="http://schemas.microsoft.com/office/drawing/2014/main" val="20003"/>
                    </a:ext>
                  </a:extLst>
                </a:gridCol>
              </a:tblGrid>
              <a:tr h="437485">
                <a:tc>
                  <a:txBody>
                    <a:bodyPr/>
                    <a:lstStyle/>
                    <a:p>
                      <a:r>
                        <a:rPr lang="en-US" sz="2200" dirty="0">
                          <a:solidFill>
                            <a:schemeClr val="bg1"/>
                          </a:solidFill>
                        </a:rPr>
                        <a:t>Vertex</a:t>
                      </a:r>
                    </a:p>
                  </a:txBody>
                  <a:tcPr>
                    <a:solidFill>
                      <a:schemeClr val="accent1"/>
                    </a:solidFill>
                  </a:tcPr>
                </a:tc>
                <a:tc>
                  <a:txBody>
                    <a:bodyPr/>
                    <a:lstStyle/>
                    <a:p>
                      <a:r>
                        <a:rPr lang="en-US" sz="2000" dirty="0"/>
                        <a:t>Distance</a:t>
                      </a:r>
                    </a:p>
                  </a:txBody>
                  <a:tcPr/>
                </a:tc>
                <a:tc>
                  <a:txBody>
                    <a:bodyPr/>
                    <a:lstStyle/>
                    <a:p>
                      <a:r>
                        <a:rPr lang="en-US" sz="2200" dirty="0"/>
                        <a:t>Predecessor</a:t>
                      </a:r>
                    </a:p>
                  </a:txBody>
                  <a:tcPr/>
                </a:tc>
                <a:tc>
                  <a:txBody>
                    <a:bodyPr/>
                    <a:lstStyle/>
                    <a:p>
                      <a:r>
                        <a:rPr lang="en-US" sz="2200" dirty="0"/>
                        <a:t>Processed</a:t>
                      </a:r>
                    </a:p>
                  </a:txBody>
                  <a:tcPr/>
                </a:tc>
                <a:extLst>
                  <a:ext uri="{0D108BD9-81ED-4DB2-BD59-A6C34878D82A}">
                    <a16:rowId xmlns:a16="http://schemas.microsoft.com/office/drawing/2014/main" val="10000"/>
                  </a:ext>
                </a:extLst>
              </a:tr>
              <a:tr h="437485">
                <a:tc>
                  <a:txBody>
                    <a:bodyPr/>
                    <a:lstStyle/>
                    <a:p>
                      <a:r>
                        <a:rPr lang="en-US" sz="2400" dirty="0"/>
                        <a:t>s</a:t>
                      </a:r>
                    </a:p>
                  </a:txBody>
                  <a:tcPr/>
                </a:tc>
                <a:tc>
                  <a:txBody>
                    <a:bodyPr/>
                    <a:lstStyle/>
                    <a:p>
                      <a:endParaRPr lang="en-US" sz="2400"/>
                    </a:p>
                  </a:txBody>
                  <a:tcPr/>
                </a:tc>
                <a:tc>
                  <a:txBody>
                    <a:bodyPr/>
                    <a:lstStyle/>
                    <a:p>
                      <a:endParaRPr lang="en-US" sz="2400"/>
                    </a:p>
                  </a:txBody>
                  <a:tcPr/>
                </a:tc>
                <a:tc>
                  <a:txBody>
                    <a:bodyPr/>
                    <a:lstStyle/>
                    <a:p>
                      <a:endParaRPr lang="en-US" sz="2400"/>
                    </a:p>
                  </a:txBody>
                  <a:tcPr/>
                </a:tc>
                <a:extLst>
                  <a:ext uri="{0D108BD9-81ED-4DB2-BD59-A6C34878D82A}">
                    <a16:rowId xmlns:a16="http://schemas.microsoft.com/office/drawing/2014/main" val="10001"/>
                  </a:ext>
                </a:extLst>
              </a:tr>
              <a:tr h="437485">
                <a:tc>
                  <a:txBody>
                    <a:bodyPr/>
                    <a:lstStyle/>
                    <a:p>
                      <a:r>
                        <a:rPr lang="en-US" sz="2400" dirty="0"/>
                        <a:t>w</a:t>
                      </a:r>
                    </a:p>
                  </a:txBody>
                  <a:tcPr/>
                </a:tc>
                <a:tc>
                  <a:txBody>
                    <a:bodyPr/>
                    <a:lstStyle/>
                    <a:p>
                      <a:endParaRPr lang="en-US" sz="2400"/>
                    </a:p>
                  </a:txBody>
                  <a:tcPr/>
                </a:tc>
                <a:tc>
                  <a:txBody>
                    <a:bodyPr/>
                    <a:lstStyle/>
                    <a:p>
                      <a:endParaRPr lang="en-US" sz="2400"/>
                    </a:p>
                  </a:txBody>
                  <a:tcPr/>
                </a:tc>
                <a:tc>
                  <a:txBody>
                    <a:bodyPr/>
                    <a:lstStyle/>
                    <a:p>
                      <a:endParaRPr lang="en-US" sz="2400"/>
                    </a:p>
                  </a:txBody>
                  <a:tcPr/>
                </a:tc>
                <a:extLst>
                  <a:ext uri="{0D108BD9-81ED-4DB2-BD59-A6C34878D82A}">
                    <a16:rowId xmlns:a16="http://schemas.microsoft.com/office/drawing/2014/main" val="10002"/>
                  </a:ext>
                </a:extLst>
              </a:tr>
              <a:tr h="437485">
                <a:tc>
                  <a:txBody>
                    <a:bodyPr/>
                    <a:lstStyle/>
                    <a:p>
                      <a:r>
                        <a:rPr lang="en-US" sz="2400" dirty="0"/>
                        <a:t>x</a:t>
                      </a:r>
                    </a:p>
                  </a:txBody>
                  <a:tcPr/>
                </a:tc>
                <a:tc>
                  <a:txBody>
                    <a:bodyPr/>
                    <a:lstStyle/>
                    <a:p>
                      <a:endParaRPr lang="en-US" sz="2400"/>
                    </a:p>
                  </a:txBody>
                  <a:tcPr/>
                </a:tc>
                <a:tc>
                  <a:txBody>
                    <a:bodyPr/>
                    <a:lstStyle/>
                    <a:p>
                      <a:endParaRPr lang="en-US" sz="2400"/>
                    </a:p>
                  </a:txBody>
                  <a:tcPr/>
                </a:tc>
                <a:tc>
                  <a:txBody>
                    <a:bodyPr/>
                    <a:lstStyle/>
                    <a:p>
                      <a:endParaRPr lang="en-US" sz="2400"/>
                    </a:p>
                  </a:txBody>
                  <a:tcPr/>
                </a:tc>
                <a:extLst>
                  <a:ext uri="{0D108BD9-81ED-4DB2-BD59-A6C34878D82A}">
                    <a16:rowId xmlns:a16="http://schemas.microsoft.com/office/drawing/2014/main" val="10003"/>
                  </a:ext>
                </a:extLst>
              </a:tr>
              <a:tr h="437485">
                <a:tc>
                  <a:txBody>
                    <a:bodyPr/>
                    <a:lstStyle/>
                    <a:p>
                      <a:r>
                        <a:rPr lang="en-US" sz="2400" dirty="0"/>
                        <a:t>u</a:t>
                      </a:r>
                    </a:p>
                  </a:txBody>
                  <a:tcPr/>
                </a:tc>
                <a:tc>
                  <a:txBody>
                    <a:bodyPr/>
                    <a:lstStyle/>
                    <a:p>
                      <a:endParaRPr lang="en-US" sz="2400" dirty="0"/>
                    </a:p>
                  </a:txBody>
                  <a:tcPr/>
                </a:tc>
                <a:tc>
                  <a:txBody>
                    <a:bodyPr/>
                    <a:lstStyle/>
                    <a:p>
                      <a:endParaRPr lang="en-US" sz="2400"/>
                    </a:p>
                  </a:txBody>
                  <a:tcPr/>
                </a:tc>
                <a:tc>
                  <a:txBody>
                    <a:bodyPr/>
                    <a:lstStyle/>
                    <a:p>
                      <a:endParaRPr lang="en-US" sz="2400"/>
                    </a:p>
                  </a:txBody>
                  <a:tcPr/>
                </a:tc>
                <a:extLst>
                  <a:ext uri="{0D108BD9-81ED-4DB2-BD59-A6C34878D82A}">
                    <a16:rowId xmlns:a16="http://schemas.microsoft.com/office/drawing/2014/main" val="10004"/>
                  </a:ext>
                </a:extLst>
              </a:tr>
              <a:tr h="437485">
                <a:tc>
                  <a:txBody>
                    <a:bodyPr/>
                    <a:lstStyle/>
                    <a:p>
                      <a:r>
                        <a:rPr lang="en-US" sz="2400" dirty="0"/>
                        <a:t>v</a:t>
                      </a:r>
                    </a:p>
                  </a:txBody>
                  <a:tcPr/>
                </a:tc>
                <a:tc>
                  <a:txBody>
                    <a:bodyPr/>
                    <a:lstStyle/>
                    <a:p>
                      <a:endParaRPr lang="en-US" sz="2400"/>
                    </a:p>
                  </a:txBody>
                  <a:tcPr/>
                </a:tc>
                <a:tc>
                  <a:txBody>
                    <a:bodyPr/>
                    <a:lstStyle/>
                    <a:p>
                      <a:endParaRPr lang="en-US" sz="2400"/>
                    </a:p>
                  </a:txBody>
                  <a:tcPr/>
                </a:tc>
                <a:tc>
                  <a:txBody>
                    <a:bodyPr/>
                    <a:lstStyle/>
                    <a:p>
                      <a:endParaRPr lang="en-US" sz="2400"/>
                    </a:p>
                  </a:txBody>
                  <a:tcPr/>
                </a:tc>
                <a:extLst>
                  <a:ext uri="{0D108BD9-81ED-4DB2-BD59-A6C34878D82A}">
                    <a16:rowId xmlns:a16="http://schemas.microsoft.com/office/drawing/2014/main" val="10005"/>
                  </a:ext>
                </a:extLst>
              </a:tr>
              <a:tr h="437485">
                <a:tc>
                  <a:txBody>
                    <a:bodyPr/>
                    <a:lstStyle/>
                    <a:p>
                      <a:r>
                        <a:rPr lang="en-US" sz="2400" dirty="0"/>
                        <a:t>t</a:t>
                      </a:r>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5399BC66-8980-46F9-819B-7E2698A2B9D4}"/>
                  </a:ext>
                </a:extLst>
              </p:cNvPr>
              <p:cNvSpPr txBox="1"/>
              <p:nvPr/>
            </p:nvSpPr>
            <p:spPr>
              <a:xfrm>
                <a:off x="172880" y="1435106"/>
                <a:ext cx="6477000" cy="4303742"/>
              </a:xfrm>
              <a:prstGeom prst="rect">
                <a:avLst/>
              </a:prstGeom>
              <a:noFill/>
            </p:spPr>
            <p:txBody>
              <a:bodyPr wrap="square" rtlCol="0">
                <a:spAutoFit/>
              </a:bodyPr>
              <a:lstStyle/>
              <a:p>
                <a:pPr>
                  <a:spcBef>
                    <a:spcPts val="200"/>
                  </a:spcBef>
                </a:pPr>
                <a:r>
                  <a:rPr lang="en-US" dirty="0">
                    <a:latin typeface="Courier New" panose="02070309020205020404" pitchFamily="49" charset="0"/>
                    <a:cs typeface="Courier New" panose="02070309020205020404" pitchFamily="49" charset="0"/>
                  </a:rPr>
                  <a:t>Dijkstra(Graph G, Vertex source) </a:t>
                </a:r>
              </a:p>
              <a:p>
                <a:pPr>
                  <a:spcBef>
                    <a:spcPts val="200"/>
                  </a:spcBef>
                </a:pPr>
                <a:r>
                  <a:rPr lang="en-US"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endParaRPr lang="en-US" b="0"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mark source as distance 0</a:t>
                </a:r>
              </a:p>
              <a:p>
                <a:pPr>
                  <a:spcBef>
                    <a:spcPts val="200"/>
                  </a:spcBef>
                </a:pPr>
                <a:r>
                  <a:rPr lang="en-US" dirty="0">
                    <a:latin typeface="Courier New" panose="02070309020205020404" pitchFamily="49" charset="0"/>
                    <a:cs typeface="Courier New" panose="02070309020205020404" pitchFamily="49" charset="0"/>
                  </a:rPr>
                  <a:t>	mark all vertices unprocessed</a:t>
                </a:r>
              </a:p>
              <a:p>
                <a:pPr>
                  <a:spcBef>
                    <a:spcPts val="200"/>
                  </a:spcBef>
                </a:pPr>
                <a:r>
                  <a:rPr lang="en-US" dirty="0">
                    <a:latin typeface="Courier New" panose="02070309020205020404" pitchFamily="49" charset="0"/>
                    <a:cs typeface="Courier New" panose="02070309020205020404" pitchFamily="49" charset="0"/>
                  </a:rPr>
                  <a:t>	while(there are unprocessed vertices){</a:t>
                </a:r>
              </a:p>
              <a:p>
                <a:pPr>
                  <a:spcBef>
                    <a:spcPts val="200"/>
                  </a:spcBef>
                </a:pPr>
                <a:r>
                  <a:rPr lang="en-US" dirty="0">
                    <a:latin typeface="Courier New" panose="02070309020205020404" pitchFamily="49" charset="0"/>
                    <a:cs typeface="Courier New" panose="02070309020205020404" pitchFamily="49" charset="0"/>
                  </a:rPr>
                  <a:t>   		let u be the closest unprocessed vertex</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leaving u){</a:t>
                </a:r>
              </a:p>
              <a:p>
                <a:pPr>
                  <a:spcBef>
                    <a:spcPts val="200"/>
                  </a:spcBef>
                </a:pPr>
                <a:r>
                  <a:rPr lang="en-US" dirty="0">
                    <a:latin typeface="Courier New" panose="02070309020205020404" pitchFamily="49" charset="0"/>
                    <a:cs typeface="Courier New" panose="02070309020205020404" pitchFamily="49" charset="0"/>
                  </a:rPr>
                  <a:t>		 	if(u’s </a:t>
                </a:r>
                <a:r>
                  <a:rPr lang="en-US" dirty="0" err="1">
                    <a:latin typeface="Courier New" panose="02070309020205020404" pitchFamily="49" charset="0"/>
                    <a:cs typeface="Courier New" panose="02070309020205020404" pitchFamily="49" charset="0"/>
                  </a:rPr>
                  <a:t>dist+weight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&lt; v’s </a:t>
                </a:r>
                <a:r>
                  <a:rPr lang="en-US" dirty="0" err="1">
                    <a:latin typeface="Courier New" panose="02070309020205020404" pitchFamily="49" charset="0"/>
                    <a:cs typeface="Courier New" panose="02070309020205020404" pitchFamily="49" charset="0"/>
                  </a:rPr>
                  <a:t>dist</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v’s </a:t>
                </a:r>
                <a:r>
                  <a:rPr lang="en-US" dirty="0" err="1">
                    <a:latin typeface="Courier New" panose="02070309020205020404" pitchFamily="49" charset="0"/>
                    <a:cs typeface="Courier New" panose="02070309020205020404" pitchFamily="49" charset="0"/>
                  </a:rPr>
                  <a:t>dist</a:t>
                </a:r>
                <a:r>
                  <a:rPr lang="en-US" dirty="0">
                    <a:latin typeface="Courier New" panose="02070309020205020404" pitchFamily="49" charset="0"/>
                    <a:cs typeface="Courier New" panose="02070309020205020404" pitchFamily="49" charset="0"/>
                  </a:rPr>
                  <a:t> = u’s </a:t>
                </a:r>
                <a:r>
                  <a:rPr lang="en-US" dirty="0" err="1">
                    <a:latin typeface="Courier New" panose="02070309020205020404" pitchFamily="49" charset="0"/>
                    <a:cs typeface="Courier New" panose="02070309020205020404" pitchFamily="49" charset="0"/>
                  </a:rPr>
                  <a:t>dist+weight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v’s predecessor =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mark u as processed</a:t>
                </a:r>
              </a:p>
              <a:p>
                <a:pPr>
                  <a:spcBef>
                    <a:spcPts val="200"/>
                  </a:spcBef>
                </a:pPr>
                <a:r>
                  <a:rPr lang="en-US" dirty="0">
                    <a:latin typeface="Courier New" panose="02070309020205020404" pitchFamily="49" charset="0"/>
                    <a:cs typeface="Courier New" panose="02070309020205020404" pitchFamily="49" charset="0"/>
                  </a:rPr>
                  <a:t>	}</a:t>
                </a:r>
                <a:endParaRPr lang="en-US" dirty="0"/>
              </a:p>
            </p:txBody>
          </p:sp>
        </mc:Choice>
        <mc:Fallback xmlns="">
          <p:sp>
            <p:nvSpPr>
              <p:cNvPr id="28" name="TextBox 27">
                <a:extLst>
                  <a:ext uri="{FF2B5EF4-FFF2-40B4-BE49-F238E27FC236}">
                    <a16:creationId xmlns:a16="http://schemas.microsoft.com/office/drawing/2014/main" id="{5399BC66-8980-46F9-819B-7E2698A2B9D4}"/>
                  </a:ext>
                </a:extLst>
              </p:cNvPr>
              <p:cNvSpPr txBox="1">
                <a:spLocks noRot="1" noChangeAspect="1" noMove="1" noResize="1" noEditPoints="1" noAdjustHandles="1" noChangeArrowheads="1" noChangeShapeType="1" noTextEdit="1"/>
              </p:cNvSpPr>
              <p:nvPr/>
            </p:nvSpPr>
            <p:spPr>
              <a:xfrm>
                <a:off x="172880" y="1435106"/>
                <a:ext cx="6477000" cy="4303742"/>
              </a:xfrm>
              <a:prstGeom prst="rect">
                <a:avLst/>
              </a:prstGeom>
              <a:blipFill>
                <a:blip r:embed="rId2"/>
                <a:stretch>
                  <a:fillRect l="-783" t="-588" r="-587" b="-1176"/>
                </a:stretch>
              </a:blipFill>
            </p:spPr>
            <p:txBody>
              <a:bodyPr/>
              <a:lstStyle/>
              <a:p>
                <a:r>
                  <a:rPr lang="en-US">
                    <a:noFill/>
                  </a:rPr>
                  <a:t> </a:t>
                </a:r>
              </a:p>
            </p:txBody>
          </p:sp>
        </mc:Fallback>
      </mc:AlternateContent>
      <p:sp>
        <p:nvSpPr>
          <p:cNvPr id="24" name="Footer Placeholder 3">
            <a:extLst>
              <a:ext uri="{FF2B5EF4-FFF2-40B4-BE49-F238E27FC236}">
                <a16:creationId xmlns:a16="http://schemas.microsoft.com/office/drawing/2014/main" id="{56B8C95A-18B8-B34F-9B38-C0ADCDE9EF6B}"/>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Tree>
    <p:extLst>
      <p:ext uri="{BB962C8B-B14F-4D97-AF65-F5344CB8AC3E}">
        <p14:creationId xmlns:p14="http://schemas.microsoft.com/office/powerpoint/2010/main" val="164580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Dijkstra’s Algorithm</a:t>
            </a:r>
          </a:p>
        </p:txBody>
      </p:sp>
      <mc:AlternateContent xmlns:mc="http://schemas.openxmlformats.org/markup-compatibility/2006" xmlns:a14="http://schemas.microsoft.com/office/drawing/2010/main">
        <mc:Choice Requires="a14">
          <p:sp>
            <p:nvSpPr>
              <p:cNvPr id="6" name="TextBox 5"/>
              <p:cNvSpPr txBox="1"/>
              <p:nvPr/>
            </p:nvSpPr>
            <p:spPr>
              <a:xfrm>
                <a:off x="172880" y="1435106"/>
                <a:ext cx="6477000" cy="4303742"/>
              </a:xfrm>
              <a:prstGeom prst="rect">
                <a:avLst/>
              </a:prstGeom>
              <a:noFill/>
            </p:spPr>
            <p:txBody>
              <a:bodyPr wrap="square" rtlCol="0">
                <a:spAutoFit/>
              </a:bodyPr>
              <a:lstStyle/>
              <a:p>
                <a:pPr>
                  <a:spcBef>
                    <a:spcPts val="200"/>
                  </a:spcBef>
                </a:pPr>
                <a:r>
                  <a:rPr lang="en-US" dirty="0">
                    <a:latin typeface="Courier New" panose="02070309020205020404" pitchFamily="49" charset="0"/>
                    <a:cs typeface="Courier New" panose="02070309020205020404" pitchFamily="49" charset="0"/>
                  </a:rPr>
                  <a:t>Dijkstra(Graph G, Vertex source) </a:t>
                </a:r>
              </a:p>
              <a:p>
                <a:pPr>
                  <a:spcBef>
                    <a:spcPts val="200"/>
                  </a:spcBef>
                </a:pPr>
                <a:r>
                  <a:rPr lang="en-US"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endParaRPr lang="en-US" b="0"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mark source as distance 0</a:t>
                </a:r>
              </a:p>
              <a:p>
                <a:pPr>
                  <a:spcBef>
                    <a:spcPts val="200"/>
                  </a:spcBef>
                </a:pPr>
                <a:r>
                  <a:rPr lang="en-US" dirty="0">
                    <a:latin typeface="Courier New" panose="02070309020205020404" pitchFamily="49" charset="0"/>
                    <a:cs typeface="Courier New" panose="02070309020205020404" pitchFamily="49" charset="0"/>
                  </a:rPr>
                  <a:t>	mark all vertices unprocessed</a:t>
                </a:r>
              </a:p>
              <a:p>
                <a:pPr>
                  <a:spcBef>
                    <a:spcPts val="200"/>
                  </a:spcBef>
                </a:pPr>
                <a:r>
                  <a:rPr lang="en-US" dirty="0">
                    <a:latin typeface="Courier New" panose="02070309020205020404" pitchFamily="49" charset="0"/>
                    <a:cs typeface="Courier New" panose="02070309020205020404" pitchFamily="49" charset="0"/>
                  </a:rPr>
                  <a:t>	while(there are unprocessed vertices){</a:t>
                </a:r>
              </a:p>
              <a:p>
                <a:pPr>
                  <a:spcBef>
                    <a:spcPts val="200"/>
                  </a:spcBef>
                </a:pPr>
                <a:r>
                  <a:rPr lang="en-US" dirty="0">
                    <a:latin typeface="Courier New" panose="02070309020205020404" pitchFamily="49" charset="0"/>
                    <a:cs typeface="Courier New" panose="02070309020205020404" pitchFamily="49" charset="0"/>
                  </a:rPr>
                  <a:t>   		let u be the closest unprocessed vertex</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leaving u){</a:t>
                </a:r>
              </a:p>
              <a:p>
                <a:pPr>
                  <a:spcBef>
                    <a:spcPts val="200"/>
                  </a:spcBef>
                </a:pPr>
                <a:r>
                  <a:rPr lang="en-US" dirty="0">
                    <a:latin typeface="Courier New" panose="02070309020205020404" pitchFamily="49" charset="0"/>
                    <a:cs typeface="Courier New" panose="02070309020205020404" pitchFamily="49" charset="0"/>
                  </a:rPr>
                  <a:t>		 	if(u’s </a:t>
                </a:r>
                <a:r>
                  <a:rPr lang="en-US" dirty="0" err="1">
                    <a:latin typeface="Courier New" panose="02070309020205020404" pitchFamily="49" charset="0"/>
                    <a:cs typeface="Courier New" panose="02070309020205020404" pitchFamily="49" charset="0"/>
                  </a:rPr>
                  <a:t>dist+weight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&lt; v’s </a:t>
                </a:r>
                <a:r>
                  <a:rPr lang="en-US" dirty="0" err="1">
                    <a:latin typeface="Courier New" panose="02070309020205020404" pitchFamily="49" charset="0"/>
                    <a:cs typeface="Courier New" panose="02070309020205020404" pitchFamily="49" charset="0"/>
                  </a:rPr>
                  <a:t>dist</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v’s </a:t>
                </a:r>
                <a:r>
                  <a:rPr lang="en-US" dirty="0" err="1">
                    <a:latin typeface="Courier New" panose="02070309020205020404" pitchFamily="49" charset="0"/>
                    <a:cs typeface="Courier New" panose="02070309020205020404" pitchFamily="49" charset="0"/>
                  </a:rPr>
                  <a:t>dist</a:t>
                </a:r>
                <a:r>
                  <a:rPr lang="en-US" dirty="0">
                    <a:latin typeface="Courier New" panose="02070309020205020404" pitchFamily="49" charset="0"/>
                    <a:cs typeface="Courier New" panose="02070309020205020404" pitchFamily="49" charset="0"/>
                  </a:rPr>
                  <a:t> = u’s </a:t>
                </a:r>
                <a:r>
                  <a:rPr lang="en-US" dirty="0" err="1">
                    <a:latin typeface="Courier New" panose="02070309020205020404" pitchFamily="49" charset="0"/>
                    <a:cs typeface="Courier New" panose="02070309020205020404" pitchFamily="49" charset="0"/>
                  </a:rPr>
                  <a:t>dist+weight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v’s predecessor =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mark u as processed</a:t>
                </a:r>
              </a:p>
              <a:p>
                <a:pPr>
                  <a:spcBef>
                    <a:spcPts val="200"/>
                  </a:spcBef>
                </a:pPr>
                <a:r>
                  <a:rPr lang="en-US" dirty="0">
                    <a:latin typeface="Courier New" panose="02070309020205020404" pitchFamily="49" charset="0"/>
                    <a:cs typeface="Courier New" panose="02070309020205020404" pitchFamily="49" charset="0"/>
                  </a:rPr>
                  <a:t>	}</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72880" y="1435106"/>
                <a:ext cx="6477000" cy="4303742"/>
              </a:xfrm>
              <a:prstGeom prst="rect">
                <a:avLst/>
              </a:prstGeom>
              <a:blipFill>
                <a:blip r:embed="rId3"/>
                <a:stretch>
                  <a:fillRect l="-783" t="-588" r="-587" b="-1176"/>
                </a:stretch>
              </a:blipFill>
            </p:spPr>
            <p:txBody>
              <a:bodyPr/>
              <a:lstStyle/>
              <a:p>
                <a:r>
                  <a:rPr lang="en-US">
                    <a:noFill/>
                  </a:rPr>
                  <a:t> </a:t>
                </a:r>
              </a:p>
            </p:txBody>
          </p:sp>
        </mc:Fallback>
      </mc:AlternateContent>
      <p:grpSp>
        <p:nvGrpSpPr>
          <p:cNvPr id="7" name="Group 6"/>
          <p:cNvGrpSpPr/>
          <p:nvPr/>
        </p:nvGrpSpPr>
        <p:grpSpPr>
          <a:xfrm>
            <a:off x="5538218" y="4169810"/>
            <a:ext cx="5800725" cy="1718634"/>
            <a:chOff x="2476500" y="3283985"/>
            <a:chExt cx="5800725" cy="1718634"/>
          </a:xfrm>
        </p:grpSpPr>
        <p:sp>
          <p:nvSpPr>
            <p:cNvPr id="8" name="Oval 7"/>
            <p:cNvSpPr/>
            <p:nvPr/>
          </p:nvSpPr>
          <p:spPr>
            <a:xfrm>
              <a:off x="2476500" y="42576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9" name="Oval 8"/>
            <p:cNvSpPr/>
            <p:nvPr/>
          </p:nvSpPr>
          <p:spPr>
            <a:xfrm>
              <a:off x="7962900" y="412635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a:t>
              </a:r>
            </a:p>
          </p:txBody>
        </p:sp>
        <p:sp>
          <p:nvSpPr>
            <p:cNvPr id="10" name="Oval 9"/>
            <p:cNvSpPr/>
            <p:nvPr/>
          </p:nvSpPr>
          <p:spPr>
            <a:xfrm>
              <a:off x="6119812" y="412967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a:t>
              </a:r>
            </a:p>
          </p:txBody>
        </p:sp>
        <p:sp>
          <p:nvSpPr>
            <p:cNvPr id="11" name="Oval 10"/>
            <p:cNvSpPr/>
            <p:nvPr/>
          </p:nvSpPr>
          <p:spPr>
            <a:xfrm>
              <a:off x="3101672" y="361915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w</a:t>
              </a:r>
            </a:p>
          </p:txBody>
        </p:sp>
        <p:sp>
          <p:nvSpPr>
            <p:cNvPr id="12" name="Oval 11"/>
            <p:cNvSpPr/>
            <p:nvPr/>
          </p:nvSpPr>
          <p:spPr>
            <a:xfrm>
              <a:off x="4905375" y="412967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cxnSp>
          <p:nvCxnSpPr>
            <p:cNvPr id="13" name="Straight Arrow Connector 12"/>
            <p:cNvCxnSpPr>
              <a:stCxn id="8" idx="7"/>
              <a:endCxn id="11" idx="2"/>
            </p:cNvCxnSpPr>
            <p:nvPr/>
          </p:nvCxnSpPr>
          <p:spPr>
            <a:xfrm flipV="1">
              <a:off x="2744793" y="3776321"/>
              <a:ext cx="356879" cy="52738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2" idx="6"/>
              <a:endCxn id="10" idx="2"/>
            </p:cNvCxnSpPr>
            <p:nvPr/>
          </p:nvCxnSpPr>
          <p:spPr>
            <a:xfrm>
              <a:off x="5219700" y="4286841"/>
              <a:ext cx="90011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6"/>
              <a:endCxn id="12" idx="3"/>
            </p:cNvCxnSpPr>
            <p:nvPr/>
          </p:nvCxnSpPr>
          <p:spPr>
            <a:xfrm flipV="1">
              <a:off x="2790825" y="4397971"/>
              <a:ext cx="2160582" cy="1686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5" idx="6"/>
              <a:endCxn id="12" idx="2"/>
            </p:cNvCxnSpPr>
            <p:nvPr/>
          </p:nvCxnSpPr>
          <p:spPr>
            <a:xfrm>
              <a:off x="4409027" y="3778797"/>
              <a:ext cx="496348" cy="50804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6"/>
              <a:endCxn id="9" idx="2"/>
            </p:cNvCxnSpPr>
            <p:nvPr/>
          </p:nvCxnSpPr>
          <p:spPr>
            <a:xfrm flipV="1">
              <a:off x="6434137" y="4283515"/>
              <a:ext cx="1528763" cy="332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69418" y="3745085"/>
              <a:ext cx="304800" cy="523220"/>
            </a:xfrm>
            <a:prstGeom prst="rect">
              <a:avLst/>
            </a:prstGeom>
            <a:noFill/>
          </p:spPr>
          <p:txBody>
            <a:bodyPr wrap="square" rtlCol="0">
              <a:spAutoFit/>
            </a:bodyPr>
            <a:lstStyle/>
            <a:p>
              <a:r>
                <a:rPr lang="en-US" sz="2800" dirty="0"/>
                <a:t>1</a:t>
              </a:r>
            </a:p>
          </p:txBody>
        </p:sp>
        <p:sp>
          <p:nvSpPr>
            <p:cNvPr id="19" name="TextBox 18"/>
            <p:cNvSpPr txBox="1"/>
            <p:nvPr/>
          </p:nvSpPr>
          <p:spPr>
            <a:xfrm>
              <a:off x="3598924" y="4479399"/>
              <a:ext cx="601219" cy="523220"/>
            </a:xfrm>
            <a:prstGeom prst="rect">
              <a:avLst/>
            </a:prstGeom>
            <a:noFill/>
          </p:spPr>
          <p:txBody>
            <a:bodyPr wrap="square" rtlCol="0">
              <a:spAutoFit/>
            </a:bodyPr>
            <a:lstStyle/>
            <a:p>
              <a:r>
                <a:rPr lang="en-US" sz="2800" dirty="0"/>
                <a:t>20</a:t>
              </a:r>
            </a:p>
          </p:txBody>
        </p:sp>
        <p:sp>
          <p:nvSpPr>
            <p:cNvPr id="20" name="TextBox 19"/>
            <p:cNvSpPr txBox="1"/>
            <p:nvPr/>
          </p:nvSpPr>
          <p:spPr>
            <a:xfrm>
              <a:off x="4566190" y="3675422"/>
              <a:ext cx="304800" cy="523220"/>
            </a:xfrm>
            <a:prstGeom prst="rect">
              <a:avLst/>
            </a:prstGeom>
            <a:noFill/>
          </p:spPr>
          <p:txBody>
            <a:bodyPr wrap="square" rtlCol="0">
              <a:spAutoFit/>
            </a:bodyPr>
            <a:lstStyle/>
            <a:p>
              <a:r>
                <a:rPr lang="en-US" sz="2800" dirty="0"/>
                <a:t>1</a:t>
              </a:r>
            </a:p>
          </p:txBody>
        </p:sp>
        <p:sp>
          <p:nvSpPr>
            <p:cNvPr id="21" name="TextBox 20"/>
            <p:cNvSpPr txBox="1"/>
            <p:nvPr/>
          </p:nvSpPr>
          <p:spPr>
            <a:xfrm>
              <a:off x="5437251" y="4400443"/>
              <a:ext cx="304800" cy="523220"/>
            </a:xfrm>
            <a:prstGeom prst="rect">
              <a:avLst/>
            </a:prstGeom>
            <a:noFill/>
          </p:spPr>
          <p:txBody>
            <a:bodyPr wrap="square" rtlCol="0">
              <a:spAutoFit/>
            </a:bodyPr>
            <a:lstStyle/>
            <a:p>
              <a:r>
                <a:rPr lang="en-US" sz="2800" dirty="0"/>
                <a:t>1</a:t>
              </a:r>
            </a:p>
          </p:txBody>
        </p:sp>
        <p:sp>
          <p:nvSpPr>
            <p:cNvPr id="22" name="TextBox 21"/>
            <p:cNvSpPr txBox="1"/>
            <p:nvPr/>
          </p:nvSpPr>
          <p:spPr>
            <a:xfrm>
              <a:off x="7046118" y="4440677"/>
              <a:ext cx="304800" cy="523220"/>
            </a:xfrm>
            <a:prstGeom prst="rect">
              <a:avLst/>
            </a:prstGeom>
            <a:noFill/>
          </p:spPr>
          <p:txBody>
            <a:bodyPr wrap="square" rtlCol="0">
              <a:spAutoFit/>
            </a:bodyPr>
            <a:lstStyle/>
            <a:p>
              <a:r>
                <a:rPr lang="en-US" sz="2800" dirty="0"/>
                <a:t>1</a:t>
              </a:r>
            </a:p>
          </p:txBody>
        </p:sp>
        <p:sp>
          <p:nvSpPr>
            <p:cNvPr id="25" name="Oval 24"/>
            <p:cNvSpPr/>
            <p:nvPr/>
          </p:nvSpPr>
          <p:spPr>
            <a:xfrm>
              <a:off x="4094702" y="3621634"/>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x</a:t>
              </a:r>
            </a:p>
          </p:txBody>
        </p:sp>
        <p:cxnSp>
          <p:nvCxnSpPr>
            <p:cNvPr id="26" name="Straight Arrow Connector 25"/>
            <p:cNvCxnSpPr>
              <a:stCxn id="11" idx="6"/>
              <a:endCxn id="25" idx="2"/>
            </p:cNvCxnSpPr>
            <p:nvPr/>
          </p:nvCxnSpPr>
          <p:spPr>
            <a:xfrm>
              <a:off x="3415997" y="3776321"/>
              <a:ext cx="678705" cy="247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550785" y="3283985"/>
              <a:ext cx="304800" cy="523220"/>
            </a:xfrm>
            <a:prstGeom prst="rect">
              <a:avLst/>
            </a:prstGeom>
            <a:noFill/>
          </p:spPr>
          <p:txBody>
            <a:bodyPr wrap="square" rtlCol="0">
              <a:spAutoFit/>
            </a:bodyPr>
            <a:lstStyle/>
            <a:p>
              <a:r>
                <a:rPr lang="en-US" sz="2800" dirty="0"/>
                <a:t>1</a:t>
              </a:r>
            </a:p>
          </p:txBody>
        </p:sp>
      </p:grpSp>
      <p:graphicFrame>
        <p:nvGraphicFramePr>
          <p:cNvPr id="32" name="Table 31"/>
          <p:cNvGraphicFramePr>
            <a:graphicFrameLocks noGrp="1"/>
          </p:cNvGraphicFramePr>
          <p:nvPr/>
        </p:nvGraphicFramePr>
        <p:xfrm>
          <a:off x="6660643" y="795198"/>
          <a:ext cx="5316204" cy="3169920"/>
        </p:xfrm>
        <a:graphic>
          <a:graphicData uri="http://schemas.openxmlformats.org/drawingml/2006/table">
            <a:tbl>
              <a:tblPr firstRow="1" bandRow="1">
                <a:tableStyleId>{5C22544A-7EE6-4342-B048-85BDC9FD1C3A}</a:tableStyleId>
              </a:tblPr>
              <a:tblGrid>
                <a:gridCol w="967570">
                  <a:extLst>
                    <a:ext uri="{9D8B030D-6E8A-4147-A177-3AD203B41FA5}">
                      <a16:colId xmlns:a16="http://schemas.microsoft.com/office/drawing/2014/main" val="20000"/>
                    </a:ext>
                  </a:extLst>
                </a:gridCol>
                <a:gridCol w="1217618">
                  <a:extLst>
                    <a:ext uri="{9D8B030D-6E8A-4147-A177-3AD203B41FA5}">
                      <a16:colId xmlns:a16="http://schemas.microsoft.com/office/drawing/2014/main" val="20001"/>
                    </a:ext>
                  </a:extLst>
                </a:gridCol>
                <a:gridCol w="1652481">
                  <a:extLst>
                    <a:ext uri="{9D8B030D-6E8A-4147-A177-3AD203B41FA5}">
                      <a16:colId xmlns:a16="http://schemas.microsoft.com/office/drawing/2014/main" val="20002"/>
                    </a:ext>
                  </a:extLst>
                </a:gridCol>
                <a:gridCol w="1478535">
                  <a:extLst>
                    <a:ext uri="{9D8B030D-6E8A-4147-A177-3AD203B41FA5}">
                      <a16:colId xmlns:a16="http://schemas.microsoft.com/office/drawing/2014/main" val="20003"/>
                    </a:ext>
                  </a:extLst>
                </a:gridCol>
              </a:tblGrid>
              <a:tr h="370840">
                <a:tc>
                  <a:txBody>
                    <a:bodyPr/>
                    <a:lstStyle/>
                    <a:p>
                      <a:r>
                        <a:rPr lang="en-US" sz="2200" dirty="0">
                          <a:solidFill>
                            <a:schemeClr val="bg1"/>
                          </a:solidFill>
                        </a:rPr>
                        <a:t>Vertex</a:t>
                      </a:r>
                    </a:p>
                  </a:txBody>
                  <a:tcPr>
                    <a:solidFill>
                      <a:schemeClr val="accent1"/>
                    </a:solidFill>
                  </a:tcPr>
                </a:tc>
                <a:tc>
                  <a:txBody>
                    <a:bodyPr/>
                    <a:lstStyle/>
                    <a:p>
                      <a:r>
                        <a:rPr lang="en-US" sz="2000" dirty="0"/>
                        <a:t>Distance</a:t>
                      </a:r>
                    </a:p>
                  </a:txBody>
                  <a:tcPr/>
                </a:tc>
                <a:tc>
                  <a:txBody>
                    <a:bodyPr/>
                    <a:lstStyle/>
                    <a:p>
                      <a:r>
                        <a:rPr lang="en-US" sz="2200" dirty="0"/>
                        <a:t>Predecessor</a:t>
                      </a:r>
                    </a:p>
                  </a:txBody>
                  <a:tcPr/>
                </a:tc>
                <a:tc>
                  <a:txBody>
                    <a:bodyPr/>
                    <a:lstStyle/>
                    <a:p>
                      <a:r>
                        <a:rPr lang="en-US" sz="2200" dirty="0"/>
                        <a:t>Processed</a:t>
                      </a:r>
                    </a:p>
                  </a:txBody>
                  <a:tcPr/>
                </a:tc>
                <a:extLst>
                  <a:ext uri="{0D108BD9-81ED-4DB2-BD59-A6C34878D82A}">
                    <a16:rowId xmlns:a16="http://schemas.microsoft.com/office/drawing/2014/main" val="10000"/>
                  </a:ext>
                </a:extLst>
              </a:tr>
              <a:tr h="370840">
                <a:tc>
                  <a:txBody>
                    <a:bodyPr/>
                    <a:lstStyle/>
                    <a:p>
                      <a:r>
                        <a:rPr lang="en-US" sz="2400" dirty="0"/>
                        <a:t>s</a:t>
                      </a:r>
                    </a:p>
                  </a:txBody>
                  <a:tcPr/>
                </a:tc>
                <a:tc>
                  <a:txBody>
                    <a:bodyPr/>
                    <a:lstStyle/>
                    <a:p>
                      <a:r>
                        <a:rPr lang="en-US" sz="2400" dirty="0"/>
                        <a:t>0</a:t>
                      </a:r>
                    </a:p>
                  </a:txBody>
                  <a:tcPr/>
                </a:tc>
                <a:tc>
                  <a:txBody>
                    <a:bodyPr/>
                    <a:lstStyle/>
                    <a:p>
                      <a:r>
                        <a:rPr lang="en-US" sz="2400" dirty="0"/>
                        <a:t>--</a:t>
                      </a:r>
                    </a:p>
                  </a:txBody>
                  <a:tcPr/>
                </a:tc>
                <a:tc>
                  <a:txBody>
                    <a:bodyPr/>
                    <a:lstStyle/>
                    <a:p>
                      <a:r>
                        <a:rPr lang="en-US" sz="2400" dirty="0"/>
                        <a:t>Yes</a:t>
                      </a:r>
                    </a:p>
                  </a:txBody>
                  <a:tcPr/>
                </a:tc>
                <a:extLst>
                  <a:ext uri="{0D108BD9-81ED-4DB2-BD59-A6C34878D82A}">
                    <a16:rowId xmlns:a16="http://schemas.microsoft.com/office/drawing/2014/main" val="10001"/>
                  </a:ext>
                </a:extLst>
              </a:tr>
              <a:tr h="370840">
                <a:tc>
                  <a:txBody>
                    <a:bodyPr/>
                    <a:lstStyle/>
                    <a:p>
                      <a:r>
                        <a:rPr lang="en-US" sz="2400" dirty="0"/>
                        <a:t>w</a:t>
                      </a:r>
                    </a:p>
                  </a:txBody>
                  <a:tcPr/>
                </a:tc>
                <a:tc>
                  <a:txBody>
                    <a:bodyPr/>
                    <a:lstStyle/>
                    <a:p>
                      <a:r>
                        <a:rPr lang="en-US" sz="2400" dirty="0"/>
                        <a:t>1</a:t>
                      </a:r>
                    </a:p>
                  </a:txBody>
                  <a:tcPr/>
                </a:tc>
                <a:tc>
                  <a:txBody>
                    <a:bodyPr/>
                    <a:lstStyle/>
                    <a:p>
                      <a:r>
                        <a:rPr lang="en-US" sz="2400" dirty="0"/>
                        <a:t>(</a:t>
                      </a:r>
                      <a:r>
                        <a:rPr lang="en-US" sz="2400" dirty="0" err="1"/>
                        <a:t>s,w</a:t>
                      </a:r>
                      <a:r>
                        <a:rPr lang="en-US" sz="2400" dirty="0"/>
                        <a:t> )</a:t>
                      </a:r>
                    </a:p>
                  </a:txBody>
                  <a:tcPr/>
                </a:tc>
                <a:tc>
                  <a:txBody>
                    <a:bodyPr/>
                    <a:lstStyle/>
                    <a:p>
                      <a:r>
                        <a:rPr lang="en-US" sz="2400" dirty="0"/>
                        <a:t>Yes</a:t>
                      </a:r>
                    </a:p>
                  </a:txBody>
                  <a:tcPr/>
                </a:tc>
                <a:extLst>
                  <a:ext uri="{0D108BD9-81ED-4DB2-BD59-A6C34878D82A}">
                    <a16:rowId xmlns:a16="http://schemas.microsoft.com/office/drawing/2014/main" val="10002"/>
                  </a:ext>
                </a:extLst>
              </a:tr>
              <a:tr h="370840">
                <a:tc>
                  <a:txBody>
                    <a:bodyPr/>
                    <a:lstStyle/>
                    <a:p>
                      <a:r>
                        <a:rPr lang="en-US" sz="2400" dirty="0"/>
                        <a:t>x</a:t>
                      </a:r>
                    </a:p>
                  </a:txBody>
                  <a:tcPr/>
                </a:tc>
                <a:tc>
                  <a:txBody>
                    <a:bodyPr/>
                    <a:lstStyle/>
                    <a:p>
                      <a:r>
                        <a:rPr lang="en-US" sz="2400" dirty="0"/>
                        <a:t>2</a:t>
                      </a:r>
                    </a:p>
                  </a:txBody>
                  <a:tcPr/>
                </a:tc>
                <a:tc>
                  <a:txBody>
                    <a:bodyPr/>
                    <a:lstStyle/>
                    <a:p>
                      <a:r>
                        <a:rPr lang="en-US" sz="2400" dirty="0"/>
                        <a:t>(w, x)</a:t>
                      </a:r>
                    </a:p>
                  </a:txBody>
                  <a:tcPr/>
                </a:tc>
                <a:tc>
                  <a:txBody>
                    <a:bodyPr/>
                    <a:lstStyle/>
                    <a:p>
                      <a:r>
                        <a:rPr lang="en-US" sz="2400" dirty="0"/>
                        <a:t>Yes</a:t>
                      </a:r>
                    </a:p>
                  </a:txBody>
                  <a:tcPr/>
                </a:tc>
                <a:extLst>
                  <a:ext uri="{0D108BD9-81ED-4DB2-BD59-A6C34878D82A}">
                    <a16:rowId xmlns:a16="http://schemas.microsoft.com/office/drawing/2014/main" val="10003"/>
                  </a:ext>
                </a:extLst>
              </a:tr>
              <a:tr h="370840">
                <a:tc>
                  <a:txBody>
                    <a:bodyPr/>
                    <a:lstStyle/>
                    <a:p>
                      <a:r>
                        <a:rPr lang="en-US" sz="2400" dirty="0"/>
                        <a:t>u</a:t>
                      </a:r>
                    </a:p>
                  </a:txBody>
                  <a:tcPr/>
                </a:tc>
                <a:tc>
                  <a:txBody>
                    <a:bodyPr/>
                    <a:lstStyle/>
                    <a:p>
                      <a:r>
                        <a:rPr lang="en-US" sz="2400" strike="sngStrike" dirty="0"/>
                        <a:t>20</a:t>
                      </a:r>
                      <a:r>
                        <a:rPr lang="en-US" sz="2400" strike="noStrike" dirty="0"/>
                        <a:t> </a:t>
                      </a:r>
                      <a:r>
                        <a:rPr lang="en-US" sz="2400" dirty="0"/>
                        <a:t>3</a:t>
                      </a:r>
                    </a:p>
                  </a:txBody>
                  <a:tcPr/>
                </a:tc>
                <a:tc>
                  <a:txBody>
                    <a:bodyPr/>
                    <a:lstStyle/>
                    <a:p>
                      <a:r>
                        <a:rPr lang="en-US" sz="2400" strike="sngStrike" dirty="0"/>
                        <a:t>(</a:t>
                      </a:r>
                      <a:r>
                        <a:rPr lang="en-US" sz="2400" strike="sngStrike" dirty="0" err="1"/>
                        <a:t>s,u</a:t>
                      </a:r>
                      <a:r>
                        <a:rPr lang="en-US" sz="2400" strike="sngStrike" dirty="0"/>
                        <a:t>)</a:t>
                      </a:r>
                      <a:r>
                        <a:rPr lang="en-US" sz="2400" dirty="0"/>
                        <a:t> (x, u)</a:t>
                      </a:r>
                    </a:p>
                  </a:txBody>
                  <a:tcPr/>
                </a:tc>
                <a:tc>
                  <a:txBody>
                    <a:bodyPr/>
                    <a:lstStyle/>
                    <a:p>
                      <a:r>
                        <a:rPr lang="en-US" sz="2400" dirty="0"/>
                        <a:t>Yes</a:t>
                      </a:r>
                    </a:p>
                  </a:txBody>
                  <a:tcPr/>
                </a:tc>
                <a:extLst>
                  <a:ext uri="{0D108BD9-81ED-4DB2-BD59-A6C34878D82A}">
                    <a16:rowId xmlns:a16="http://schemas.microsoft.com/office/drawing/2014/main" val="10004"/>
                  </a:ext>
                </a:extLst>
              </a:tr>
              <a:tr h="370840">
                <a:tc>
                  <a:txBody>
                    <a:bodyPr/>
                    <a:lstStyle/>
                    <a:p>
                      <a:r>
                        <a:rPr lang="en-US" sz="2400" dirty="0"/>
                        <a:t>v</a:t>
                      </a:r>
                    </a:p>
                  </a:txBody>
                  <a:tcPr/>
                </a:tc>
                <a:tc>
                  <a:txBody>
                    <a:bodyPr/>
                    <a:lstStyle/>
                    <a:p>
                      <a:r>
                        <a:rPr lang="en-US" sz="2400" dirty="0"/>
                        <a:t>4</a:t>
                      </a:r>
                    </a:p>
                  </a:txBody>
                  <a:tcPr/>
                </a:tc>
                <a:tc>
                  <a:txBody>
                    <a:bodyPr/>
                    <a:lstStyle/>
                    <a:p>
                      <a:r>
                        <a:rPr lang="en-US" sz="2400" dirty="0"/>
                        <a:t>(u, v)</a:t>
                      </a:r>
                    </a:p>
                  </a:txBody>
                  <a:tcPr/>
                </a:tc>
                <a:tc>
                  <a:txBody>
                    <a:bodyPr/>
                    <a:lstStyle/>
                    <a:p>
                      <a:r>
                        <a:rPr lang="en-US" sz="2400" dirty="0"/>
                        <a:t>Yes</a:t>
                      </a:r>
                    </a:p>
                  </a:txBody>
                  <a:tcPr/>
                </a:tc>
                <a:extLst>
                  <a:ext uri="{0D108BD9-81ED-4DB2-BD59-A6C34878D82A}">
                    <a16:rowId xmlns:a16="http://schemas.microsoft.com/office/drawing/2014/main" val="10005"/>
                  </a:ext>
                </a:extLst>
              </a:tr>
              <a:tr h="370840">
                <a:tc>
                  <a:txBody>
                    <a:bodyPr/>
                    <a:lstStyle/>
                    <a:p>
                      <a:r>
                        <a:rPr lang="en-US" sz="2400" dirty="0"/>
                        <a:t>t</a:t>
                      </a:r>
                    </a:p>
                  </a:txBody>
                  <a:tcPr/>
                </a:tc>
                <a:tc>
                  <a:txBody>
                    <a:bodyPr/>
                    <a:lstStyle/>
                    <a:p>
                      <a:r>
                        <a:rPr lang="en-US" sz="2400" dirty="0"/>
                        <a:t>5</a:t>
                      </a:r>
                    </a:p>
                  </a:txBody>
                  <a:tcPr/>
                </a:tc>
                <a:tc>
                  <a:txBody>
                    <a:bodyPr/>
                    <a:lstStyle/>
                    <a:p>
                      <a:r>
                        <a:rPr lang="en-US" sz="2400" dirty="0"/>
                        <a:t>(v, t)</a:t>
                      </a:r>
                    </a:p>
                  </a:txBody>
                  <a:tcPr/>
                </a:tc>
                <a:tc>
                  <a:txBody>
                    <a:bodyPr/>
                    <a:lstStyle/>
                    <a:p>
                      <a:r>
                        <a:rPr lang="en-US" sz="2400" dirty="0"/>
                        <a:t>Yes</a:t>
                      </a:r>
                    </a:p>
                  </a:txBody>
                  <a:tcPr/>
                </a:tc>
                <a:extLst>
                  <a:ext uri="{0D108BD9-81ED-4DB2-BD59-A6C34878D82A}">
                    <a16:rowId xmlns:a16="http://schemas.microsoft.com/office/drawing/2014/main" val="10006"/>
                  </a:ext>
                </a:extLst>
              </a:tr>
            </a:tbl>
          </a:graphicData>
        </a:graphic>
      </p:graphicFrame>
      <p:sp>
        <p:nvSpPr>
          <p:cNvPr id="24" name="Footer Placeholder 3">
            <a:extLst>
              <a:ext uri="{FF2B5EF4-FFF2-40B4-BE49-F238E27FC236}">
                <a16:creationId xmlns:a16="http://schemas.microsoft.com/office/drawing/2014/main" id="{D13FCFD4-F81A-7D45-B478-60FC36A21672}"/>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Tree>
    <p:extLst>
      <p:ext uri="{BB962C8B-B14F-4D97-AF65-F5344CB8AC3E}">
        <p14:creationId xmlns:p14="http://schemas.microsoft.com/office/powerpoint/2010/main" val="120114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2">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2601</TotalTime>
  <Words>4679</Words>
  <Application>Microsoft Macintosh PowerPoint</Application>
  <PresentationFormat>Widescreen</PresentationFormat>
  <Paragraphs>699</Paragraphs>
  <Slides>29</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Arial</vt:lpstr>
      <vt:lpstr>Calibri</vt:lpstr>
      <vt:lpstr>Cambria Math</vt:lpstr>
      <vt:lpstr>Courier New</vt:lpstr>
      <vt:lpstr>Segoe UI</vt:lpstr>
      <vt:lpstr>Segoe UI Light</vt:lpstr>
      <vt:lpstr>Segoe UI Semilight</vt:lpstr>
      <vt:lpstr>Times New Roman</vt:lpstr>
      <vt:lpstr>Tw Cen MT</vt:lpstr>
      <vt:lpstr>Wingdings</vt:lpstr>
      <vt:lpstr>Wingdings 3</vt:lpstr>
      <vt:lpstr>Integral</vt:lpstr>
      <vt:lpstr>Lecture 16: Graph Modeling</vt:lpstr>
      <vt:lpstr>Announcements</vt:lpstr>
      <vt:lpstr>Review from last time</vt:lpstr>
      <vt:lpstr>Review from last time</vt:lpstr>
      <vt:lpstr>Another example of Dijkstra’s ordering</vt:lpstr>
      <vt:lpstr>Review from last time</vt:lpstr>
      <vt:lpstr>Dijkstra’s algorithm (pseudocode + English)</vt:lpstr>
      <vt:lpstr>Dijkstra’s Algorithm</vt:lpstr>
      <vt:lpstr>Dijkstra’s Algorithm</vt:lpstr>
      <vt:lpstr>Dijkstra’s Pseuodocode</vt:lpstr>
      <vt:lpstr>Dijkstra’s Pseuodocode</vt:lpstr>
      <vt:lpstr>What are the high-level differences between using BFS and Dijkstra’s algorithm?</vt:lpstr>
      <vt:lpstr>What are the high-level differences between using BFS and Dijkstra’s algorithm?</vt:lpstr>
      <vt:lpstr>Questions?</vt:lpstr>
      <vt:lpstr>BFS/DFS runtime</vt:lpstr>
      <vt:lpstr>BFS/DFS runtime</vt:lpstr>
      <vt:lpstr>Dijkstra’s Runtime</vt:lpstr>
      <vt:lpstr>Dijkstra’s Wrap-up</vt:lpstr>
      <vt:lpstr>PowerPoint Presentation</vt:lpstr>
      <vt:lpstr>Dijkstra’s Wrap-up</vt:lpstr>
      <vt:lpstr>Questions?</vt:lpstr>
      <vt:lpstr>Review: Making Graphs</vt:lpstr>
      <vt:lpstr>Review: Some examples</vt:lpstr>
      <vt:lpstr>Graph Modeling Activity</vt:lpstr>
      <vt:lpstr>Break Outs!</vt:lpstr>
      <vt:lpstr>Possible Design</vt:lpstr>
      <vt:lpstr>More Design</vt:lpstr>
      <vt:lpstr>Optimize for Time</vt:lpstr>
      <vt:lpstr>Optimize for Risk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Champion</dc:creator>
  <cp:lastModifiedBy>Kasey Champion</cp:lastModifiedBy>
  <cp:revision>105</cp:revision>
  <dcterms:created xsi:type="dcterms:W3CDTF">2018-03-22T00:41:11Z</dcterms:created>
  <dcterms:modified xsi:type="dcterms:W3CDTF">2020-05-06T21:01:25Z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