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70" r:id="rId4"/>
    <p:sldId id="271" r:id="rId5"/>
    <p:sldId id="494" r:id="rId6"/>
    <p:sldId id="492" r:id="rId7"/>
    <p:sldId id="272" r:id="rId8"/>
    <p:sldId id="489" r:id="rId9"/>
    <p:sldId id="289" r:id="rId10"/>
    <p:sldId id="290" r:id="rId11"/>
    <p:sldId id="291" r:id="rId12"/>
    <p:sldId id="292" r:id="rId13"/>
    <p:sldId id="294" r:id="rId14"/>
    <p:sldId id="299" r:id="rId15"/>
    <p:sldId id="300" r:id="rId16"/>
    <p:sldId id="275" r:id="rId17"/>
    <p:sldId id="276" r:id="rId18"/>
    <p:sldId id="277" r:id="rId19"/>
    <p:sldId id="278" r:id="rId20"/>
    <p:sldId id="279" r:id="rId21"/>
    <p:sldId id="490" r:id="rId22"/>
    <p:sldId id="509" r:id="rId23"/>
    <p:sldId id="495" r:id="rId24"/>
    <p:sldId id="311" r:id="rId25"/>
    <p:sldId id="313" r:id="rId26"/>
    <p:sldId id="504" r:id="rId27"/>
    <p:sldId id="314" r:id="rId28"/>
    <p:sldId id="497" r:id="rId29"/>
    <p:sldId id="499" r:id="rId30"/>
    <p:sldId id="281" r:id="rId31"/>
    <p:sldId id="274" r:id="rId32"/>
    <p:sldId id="266" r:id="rId33"/>
    <p:sldId id="500" r:id="rId34"/>
    <p:sldId id="263" r:id="rId35"/>
    <p:sldId id="264" r:id="rId36"/>
    <p:sldId id="265" r:id="rId37"/>
    <p:sldId id="269" r:id="rId38"/>
    <p:sldId id="503" r:id="rId39"/>
    <p:sldId id="508" r:id="rId40"/>
    <p:sldId id="50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7C5FAA"/>
    <a:srgbClr val="9B8ABE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1" autoAdjust="0"/>
    <p:restoredTop sz="92143"/>
  </p:normalViewPr>
  <p:slideViewPr>
    <p:cSldViewPr snapToGrid="0">
      <p:cViewPr varScale="1">
        <p:scale>
          <a:sx n="95" d="100"/>
          <a:sy n="95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usual to write |V| = n and |E| = m, though sometimes we’ll abuse notation and just use V and 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Gives us fast insertions and removals</a:t>
            </a:r>
          </a:p>
          <a:p>
            <a:r>
              <a:rPr lang="en-US" dirty="0"/>
              <a:t>Completeness forces height to be log(n)</a:t>
            </a:r>
          </a:p>
          <a:p>
            <a:r>
              <a:rPr lang="en-US" dirty="0"/>
              <a:t>Gives us </a:t>
            </a:r>
            <a:r>
              <a:rPr lang="en-US" dirty="0" err="1"/>
              <a:t>contiguious</a:t>
            </a:r>
            <a:r>
              <a:rPr lang="en-US" dirty="0"/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Gives us fast insertions and removals</a:t>
            </a:r>
          </a:p>
          <a:p>
            <a:r>
              <a:rPr lang="en-US" dirty="0"/>
              <a:t>Completeness forces height to be log(n)</a:t>
            </a:r>
          </a:p>
          <a:p>
            <a:r>
              <a:rPr lang="en-US" dirty="0"/>
              <a:t>Gives us </a:t>
            </a:r>
            <a:r>
              <a:rPr lang="en-US" dirty="0" err="1"/>
              <a:t>contiguious</a:t>
            </a:r>
            <a:r>
              <a:rPr lang="en-US" dirty="0"/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Gives us fast insertions and removals</a:t>
            </a:r>
          </a:p>
          <a:p>
            <a:r>
              <a:rPr lang="en-US" dirty="0"/>
              <a:t>Completeness forces height to be log(n)</a:t>
            </a:r>
          </a:p>
          <a:p>
            <a:r>
              <a:rPr lang="en-US" dirty="0"/>
              <a:t>Gives us </a:t>
            </a:r>
            <a:r>
              <a:rPr lang="en-US" dirty="0" err="1"/>
              <a:t>contiguious</a:t>
            </a:r>
            <a:r>
              <a:rPr lang="en-US" dirty="0"/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1/2</a:t>
                </a:r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5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here varies by source. This is what the textbook uses – some people use walk instead of path’ and reserve path for what we called a simple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3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29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D07D74-53B6-9B44-9C63-9C53606C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D50A81-8BE9-D24F-8051-3C47A232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4/28/20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C79F73-CB83-CC46-B32F-110390BF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4/28/20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D218A38-B533-C44C-93C0-7FA06513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7518B3-4C56-B448-876C-523CD643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4/28/20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237-8715-0546-B73C-FA4FA3EF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4/28/20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280ACE-6E37-3141-B1D1-2410877D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592CFEE-7A32-6144-BECB-B8B06391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llthingsgraph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13: Intro to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BuildHeap(</a:t>
                </a:r>
                <a:r>
                  <a:rPr lang="en-US" sz="280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) –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Try 1: Just call insert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times.</a:t>
                </a:r>
              </a:p>
              <a:p>
                <a:r>
                  <a:rPr lang="en-US" sz="2800" dirty="0"/>
                  <a:t>Worst case running time?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calls, each worst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So it’s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right?</a:t>
                </a:r>
              </a:p>
              <a:p>
                <a:r>
                  <a:rPr lang="en-US" sz="2800" dirty="0"/>
                  <a:t>That proof isn’t valid. There’s no guarantee that we’re getting the worst case every time!</a:t>
                </a:r>
              </a:p>
              <a:p>
                <a:r>
                  <a:rPr lang="en-US" sz="2800" dirty="0"/>
                  <a:t>Proof is right if we just want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bound</a:t>
                </a:r>
              </a:p>
              <a:p>
                <a:pPr lvl="1"/>
                <a:r>
                  <a:rPr lang="en-US" sz="2400" dirty="0"/>
                  <a:t>But it’s not clear if it’s tight.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BuildHeap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try again for a Theta bound. </a:t>
                </a:r>
              </a:p>
              <a:p>
                <a:r>
                  <a:rPr lang="en-US" sz="2800" dirty="0"/>
                  <a:t>The problem last time was making sure we always hit the worst case.</a:t>
                </a:r>
              </a:p>
              <a:p>
                <a:r>
                  <a:rPr lang="en-US" sz="2800" dirty="0"/>
                  <a:t>If we insert the elements in decreasing order </a:t>
                </a:r>
                <a:r>
                  <a:rPr lang="en-US" sz="2800" b="1" dirty="0"/>
                  <a:t>we will!</a:t>
                </a:r>
              </a:p>
              <a:p>
                <a:pPr lvl="1"/>
                <a:r>
                  <a:rPr lang="en-US" sz="2400" dirty="0"/>
                  <a:t>Every node will have to percolate all the way up to the root.</a:t>
                </a:r>
              </a:p>
              <a:p>
                <a:r>
                  <a:rPr lang="en-US" sz="2800" dirty="0"/>
                  <a:t>So we really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operations. QED.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There’s still a bug with this proof!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6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BuildHeap</a:t>
            </a:r>
            <a:r>
              <a:rPr lang="en-US" dirty="0"/>
              <a:t> Running Time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try once more.</a:t>
                </a:r>
              </a:p>
              <a:p>
                <a:r>
                  <a:rPr lang="en-US" sz="2800" dirty="0"/>
                  <a:t>Saying the worst case was decreasing order was a good start.</a:t>
                </a:r>
              </a:p>
              <a:p>
                <a:r>
                  <a:rPr lang="en-US" sz="2800" dirty="0"/>
                  <a:t>What are the actual running times?</a:t>
                </a:r>
              </a:p>
              <a:p>
                <a:r>
                  <a:rPr lang="en-US" sz="2800" dirty="0"/>
                  <a:t>It’s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b="1" dirty="0"/>
                  <a:t>current </a:t>
                </a:r>
                <a:r>
                  <a:rPr lang="en-US" sz="2800" dirty="0"/>
                  <a:t>height.</a:t>
                </a:r>
              </a:p>
              <a:p>
                <a:pPr lvl="1"/>
                <a:r>
                  <a:rPr lang="en-US" sz="2400" dirty="0"/>
                  <a:t>The tree isn’t height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at the beginning.</a:t>
                </a:r>
              </a:p>
              <a:p>
                <a:r>
                  <a:rPr lang="en-US" sz="2800" dirty="0"/>
                  <a:t>But most nodes are inserted in the last two levels of the tree.</a:t>
                </a:r>
              </a:p>
              <a:p>
                <a:pPr lvl="1"/>
                <a:r>
                  <a:rPr lang="en-US" sz="2600" dirty="0"/>
                  <a:t>For most nodes,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6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 </a:t>
                </a:r>
              </a:p>
              <a:p>
                <a:r>
                  <a:rPr lang="en-US" sz="2800" dirty="0"/>
                  <a:t>The number of operations is at least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What’s causing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/>
                  <a:t> strategy to take so long?</a:t>
                </a:r>
              </a:p>
              <a:p>
                <a:r>
                  <a:rPr lang="en-US" sz="2800" dirty="0"/>
                  <a:t>Most nodes are near the bottom, and they might need to percolate all the way up. </a:t>
                </a:r>
              </a:p>
              <a:p>
                <a:r>
                  <a:rPr lang="en-US" sz="2800" dirty="0"/>
                  <a:t>What if instead we dumped everything in the array and then </a:t>
                </a:r>
              </a:p>
              <a:p>
                <a:r>
                  <a:rPr lang="en-US" sz="2800" dirty="0"/>
                  <a:t>tried to percolate things down to fix the invariant?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Seems like it might be faster</a:t>
                </a:r>
              </a:p>
              <a:p>
                <a:pPr lvl="1"/>
                <a:r>
                  <a:rPr lang="en-US" sz="2400" dirty="0"/>
                  <a:t>The bottom two levels of the tree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nodes, the top two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nodes.</a:t>
                </a:r>
              </a:p>
              <a:p>
                <a:pPr lvl="1"/>
                <a:r>
                  <a:rPr lang="en-US" sz="2400" dirty="0"/>
                  <a:t>Maybe we can make “most nodes” go a constant distance.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100-8DD1-49DF-8093-6DEBD4E5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Really Faster?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4A548-D5BD-438C-80B8-726A1598A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Assume the tree is </a:t>
                </a:r>
                <a:r>
                  <a:rPr lang="en-US" sz="2400" b="1" dirty="0"/>
                  <a:t>perfect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the proof for complete trees just gives a different constant factor.</a:t>
                </a:r>
                <a:endParaRPr lang="en-US" sz="2000" b="1" dirty="0"/>
              </a:p>
              <a:p>
                <a:r>
                  <a:rPr lang="en-US" sz="2400" dirty="0" err="1"/>
                  <a:t>percolateDown</a:t>
                </a:r>
                <a:r>
                  <a:rPr lang="en-US" sz="2400" dirty="0"/>
                  <a:t>() doesn’t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steps each time!</a:t>
                </a:r>
              </a:p>
              <a:p>
                <a:r>
                  <a:rPr lang="en-US" sz="2800" dirty="0"/>
                  <a:t>Half the nodes of the tree are leaves</a:t>
                </a:r>
              </a:p>
              <a:p>
                <a:pPr lvl="2"/>
                <a:r>
                  <a:rPr lang="en-US" sz="2400" dirty="0"/>
                  <a:t>Leaves run percolate down in constant time</a:t>
                </a:r>
              </a:p>
              <a:p>
                <a:r>
                  <a:rPr lang="en-US" sz="2800" dirty="0"/>
                  <a:t>1/4 of the nodes have at most 1 level to travel</a:t>
                </a:r>
              </a:p>
              <a:p>
                <a:r>
                  <a:rPr lang="en-US" sz="2800" dirty="0"/>
                  <a:t>1/8 the nodes have at most 2 levels to travel</a:t>
                </a:r>
              </a:p>
              <a:p>
                <a:r>
                  <a:rPr lang="en-US" sz="2800" dirty="0"/>
                  <a:t>etc…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work(n)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⋯+1⋅(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4A548-D5BD-438C-80B8-726A1598A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D3ACB-F85E-4996-919B-D7761D9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78BF-63B3-446C-87EB-A6A19F4E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F943-E1AB-406A-A4B0-8FB8CA76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form Floyd’s </a:t>
            </a:r>
            <a:r>
              <a:rPr lang="en-US" dirty="0" err="1"/>
              <a:t>buildHeap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/2⋅ 1 +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/4⋅ 2 +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/8⋅ 3 +⋯+1⋅(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800" dirty="0"/>
                </a:br>
                <a:br>
                  <a:rPr lang="en-US" sz="1800" dirty="0"/>
                </a:br>
                <a:r>
                  <a:rPr lang="en-US" sz="1800" dirty="0"/>
                  <a:t>factor out n</a:t>
                </a:r>
              </a:p>
              <a:p>
                <a:pPr marL="0" indent="0">
                  <a:buNone/>
                </a:pPr>
                <a:r>
                  <a:rPr lang="en-US" sz="1800" dirty="0"/>
                  <a:t> work(n) ≈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  <a:blipFill>
                <a:blip r:embed="rId3"/>
                <a:stretch>
                  <a:fillRect l="-871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9061E-2D18-46C9-9774-54A39A5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331D5-7A5B-411B-BAA8-8D3BC71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/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/>
              <p:nvPr/>
            </p:nvSpPr>
            <p:spPr>
              <a:xfrm>
                <a:off x="746734" y="5320706"/>
                <a:ext cx="2495491" cy="1065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34" y="5320706"/>
                <a:ext cx="2495491" cy="1065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/>
              <p:nvPr/>
            </p:nvSpPr>
            <p:spPr>
              <a:xfrm>
                <a:off x="3223593" y="5280835"/>
                <a:ext cx="4205126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593" y="5280835"/>
                <a:ext cx="4205126" cy="84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FFB039-26D8-444E-9EF1-B5C41FAF7186}"/>
              </a:ext>
            </a:extLst>
          </p:cNvPr>
          <p:cNvSpPr txBox="1"/>
          <p:nvPr/>
        </p:nvSpPr>
        <p:spPr>
          <a:xfrm>
            <a:off x="4210877" y="4858081"/>
            <a:ext cx="254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Infinite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/>
              <p:nvPr/>
            </p:nvSpPr>
            <p:spPr>
              <a:xfrm>
                <a:off x="7576754" y="5179576"/>
                <a:ext cx="4302524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∗4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754" y="5179576"/>
                <a:ext cx="4302524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9049B1B-9F60-48AB-8E86-5294269C1DC3}"/>
              </a:ext>
            </a:extLst>
          </p:cNvPr>
          <p:cNvSpPr/>
          <p:nvPr/>
        </p:nvSpPr>
        <p:spPr>
          <a:xfrm>
            <a:off x="3814184" y="2379790"/>
            <a:ext cx="311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find a pattern -&gt; powers of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/>
              <p:nvPr/>
            </p:nvSpPr>
            <p:spPr>
              <a:xfrm>
                <a:off x="6862860" y="2295674"/>
                <a:ext cx="395614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work(n) 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860" y="2295674"/>
                <a:ext cx="3956148" cy="506870"/>
              </a:xfrm>
              <a:prstGeom prst="rect">
                <a:avLst/>
              </a:prstGeom>
              <a:blipFill>
                <a:blip r:embed="rId8"/>
                <a:stretch>
                  <a:fillRect l="-1387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6589E19-D49B-420F-B3D0-B7C3CABDC706}"/>
              </a:ext>
            </a:extLst>
          </p:cNvPr>
          <p:cNvSpPr/>
          <p:nvPr/>
        </p:nvSpPr>
        <p:spPr>
          <a:xfrm>
            <a:off x="3601833" y="3429000"/>
            <a:ext cx="376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 = upper limit should give last term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6FFDE-D855-4B28-902A-DA1AC837070A}"/>
              </a:ext>
            </a:extLst>
          </p:cNvPr>
          <p:cNvSpPr txBox="1"/>
          <p:nvPr/>
        </p:nvSpPr>
        <p:spPr>
          <a:xfrm>
            <a:off x="4230713" y="6056388"/>
            <a:ext cx="373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Floyd’s </a:t>
            </a:r>
            <a:r>
              <a:rPr lang="en-US" dirty="0" err="1">
                <a:solidFill>
                  <a:srgbClr val="00B050"/>
                </a:solidFill>
              </a:rPr>
              <a:t>buildHeap</a:t>
            </a:r>
            <a:r>
              <a:rPr lang="en-US" dirty="0">
                <a:solidFill>
                  <a:srgbClr val="00B050"/>
                </a:solidFill>
              </a:rPr>
              <a:t> runs in O(n) time!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BE884E-0889-4818-AD9E-301C8DC5BB8F}"/>
              </a:ext>
            </a:extLst>
          </p:cNvPr>
          <p:cNvSpPr/>
          <p:nvPr/>
        </p:nvSpPr>
        <p:spPr>
          <a:xfrm>
            <a:off x="10719881" y="235373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Summation!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330" y="4091873"/>
            <a:ext cx="1088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don’t have a summation for this! Let’s make it look more like a summation we do know.</a:t>
            </a:r>
          </a:p>
        </p:txBody>
      </p:sp>
    </p:spTree>
    <p:extLst>
      <p:ext uri="{BB962C8B-B14F-4D97-AF65-F5344CB8AC3E}">
        <p14:creationId xmlns:p14="http://schemas.microsoft.com/office/powerpoint/2010/main" val="36261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387427" y="5920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percolateDown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(parent) starting at last index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a tree with the values: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11659" y="3279507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70523" y="328656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8763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00023 L -0.32969 -0.006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851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8516 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00672 L -0.38594 -0.0090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4" grpId="0"/>
      <p:bldP spid="108" grpId="0" animBg="1"/>
      <p:bldP spid="114" grpId="0" animBg="1"/>
      <p:bldP spid="115" grpId="0" animBg="1"/>
      <p:bldP spid="116" grpId="0" animBg="1"/>
      <p:bldP spid="117" grpId="0" animBg="1"/>
      <p:bldP spid="120" grpId="0" animBg="1"/>
      <p:bldP spid="120" grpId="1" animBg="1"/>
      <p:bldP spid="120" grpId="2" animBg="1"/>
      <p:bldP spid="121" grpId="0" animBg="1"/>
      <p:bldP spid="122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3590" y="233428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50732" y="59327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432032" y="593271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98765" y="594006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89838" y="59372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3956275" y="6405783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586740" y="226458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61640" y="3358716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50234" y="335405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698844" y="334291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33648" y="4455715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B557E73-1A23-4C44-9066-9311D590E047}"/>
              </a:ext>
            </a:extLst>
          </p:cNvPr>
          <p:cNvSpPr txBox="1"/>
          <p:nvPr/>
        </p:nvSpPr>
        <p:spPr>
          <a:xfrm>
            <a:off x="2776240" y="3819954"/>
            <a:ext cx="236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keep percolating down</a:t>
            </a:r>
          </a:p>
          <a:p>
            <a:r>
              <a:rPr lang="en-US" sz="1200" dirty="0"/>
              <a:t> like normal here and swap 5 and 4</a:t>
            </a:r>
          </a:p>
        </p:txBody>
      </p:sp>
    </p:spTree>
    <p:extLst>
      <p:ext uri="{BB962C8B-B14F-4D97-AF65-F5344CB8AC3E}">
        <p14:creationId xmlns:p14="http://schemas.microsoft.com/office/powerpoint/2010/main" val="12367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462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4101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14206 -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22 -4.07407E-6 L 0.09623 0.003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2 -0.00093 L 0.42279 -0.00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177 0 " pathEditMode="relative" ptsTypes="AA">
                                      <p:cBhvr>
                                        <p:cTn id="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9622 -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10156 -0.00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2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57 0 " pathEditMode="relative" ptsTypes="AA">
                                      <p:cBhvr>
                                        <p:cTn id="6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1" grpId="0"/>
      <p:bldP spid="102" grpId="0"/>
      <p:bldP spid="102" grpId="1"/>
      <p:bldP spid="103" grpId="0"/>
      <p:bldP spid="105" grpId="0"/>
      <p:bldP spid="120" grpId="0" animBg="1"/>
      <p:bldP spid="120" grpId="1" animBg="1"/>
      <p:bldP spid="120" grpId="2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25" grpId="0" animBg="1"/>
      <p:bldP spid="126" grpId="0" animBg="1"/>
      <p:bldP spid="1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5122516" y="59400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8568624" y="593758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3409029" y="59349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35609" y="228436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C058560-350D-4436-A148-89E1314205F5}"/>
              </a:ext>
            </a:extLst>
          </p:cNvPr>
          <p:cNvSpPr txBox="1"/>
          <p:nvPr/>
        </p:nvSpPr>
        <p:spPr>
          <a:xfrm>
            <a:off x="10534025" y="228848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507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08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688 0.002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5" grpId="0"/>
      <p:bldP spid="140" grpId="0" animBg="1"/>
      <p:bldP spid="1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5417-BD83-2F4C-8C06-4156029C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411E-BB30-5F40-A77C-9764A1E9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- p2 due tonight – office hours all today. Fill out the optional P2 feedback quiz (on Canvas) so we can improve this for future quarters!</a:t>
            </a:r>
          </a:p>
          <a:p>
            <a:r>
              <a:rPr lang="en-US" sz="2400" dirty="0"/>
              <a:t>- p3 released (pull from skeleton repo as usual) and website instructions are up, due next Wed 11:59pm</a:t>
            </a:r>
          </a:p>
          <a:p>
            <a:r>
              <a:rPr lang="en-US" sz="2400" dirty="0"/>
              <a:t>- exercise 3 out Friday, due next Friday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AE2BF-4F6A-CF46-B39D-462F226F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87932-A69D-E948-9621-7CFA6923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92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3379271" y="59314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8554940" y="593920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5091733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2240723" y="5932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16320" y="22637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BB23713-1C6E-4A83-8F5E-D9EF8315B884}"/>
              </a:ext>
            </a:extLst>
          </p:cNvPr>
          <p:cNvSpPr/>
          <p:nvPr/>
        </p:nvSpPr>
        <p:spPr>
          <a:xfrm>
            <a:off x="8479819" y="1278813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3ADB8B-2683-1C43-8292-97626C370D64}"/>
              </a:ext>
            </a:extLst>
          </p:cNvPr>
          <p:cNvSpPr txBox="1"/>
          <p:nvPr/>
        </p:nvSpPr>
        <p:spPr>
          <a:xfrm>
            <a:off x="9110864" y="4468839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92754D-CAAD-5948-949D-415C4F6B6598}"/>
              </a:ext>
            </a:extLst>
          </p:cNvPr>
          <p:cNvSpPr txBox="1"/>
          <p:nvPr/>
        </p:nvSpPr>
        <p:spPr>
          <a:xfrm>
            <a:off x="10583499" y="226975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55074" y="336752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14823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13BD-90D8-844F-A402-F9D79ECB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hint for project 3: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3BBC-9F04-5943-B24A-D08D864AE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When coming up with data structures, we can actually combine them with existing tools to improve our algorithms and runtimes.  We can improve the worst-case runtime of get/contains to be a lot better than Theta(n) time depending on how we have our heap utilize an extra data-structure. </a:t>
            </a:r>
          </a:p>
          <a:p>
            <a:pPr marL="0" indent="0">
              <a:buNone/>
            </a:pPr>
            <a:r>
              <a:rPr lang="en-US" dirty="0"/>
              <a:t>- For project 3, you should use an additional data structure to improve the runtime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changePriority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. It does not affect the correctness of your PQ at all (i.e. you can implement it correctly without the additional data structure). Please use a built-in Java collection instead of implementing your own (although you could in-theory).</a:t>
            </a:r>
          </a:p>
          <a:p>
            <a:pPr>
              <a:buFontTx/>
              <a:buChar char="-"/>
            </a:pPr>
            <a:r>
              <a:rPr lang="en-US" dirty="0"/>
              <a:t>For project 3, feel free to try the following development strategy for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changePriority</a:t>
            </a:r>
            <a:r>
              <a:rPr lang="en-US" dirty="0"/>
              <a:t> method</a:t>
            </a:r>
          </a:p>
          <a:p>
            <a:pPr lvl="1">
              <a:buFontTx/>
              <a:buChar char="-"/>
            </a:pPr>
            <a:r>
              <a:rPr lang="en-US" dirty="0"/>
              <a:t>implement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changePriority</a:t>
            </a:r>
            <a:r>
              <a:rPr lang="en-US" dirty="0"/>
              <a:t> without regards to efficiency (without the extra data structure) at first</a:t>
            </a:r>
          </a:p>
          <a:p>
            <a:pPr lvl="1">
              <a:buFontTx/>
              <a:buChar char="-"/>
            </a:pPr>
            <a:r>
              <a:rPr lang="en-US" dirty="0"/>
              <a:t>then, analyze your code’s runtime and figure out which parts are inefficient</a:t>
            </a:r>
          </a:p>
          <a:p>
            <a:pPr lvl="1">
              <a:buFontTx/>
              <a:buChar char="-"/>
            </a:pPr>
            <a:r>
              <a:rPr lang="en-US" dirty="0"/>
              <a:t>reflect on the data structures we’ve learned and see how any of them could be useful in improving the slow parts in your code</a:t>
            </a:r>
          </a:p>
        </p:txBody>
      </p:sp>
    </p:spTree>
    <p:extLst>
      <p:ext uri="{BB962C8B-B14F-4D97-AF65-F5344CB8AC3E}">
        <p14:creationId xmlns:p14="http://schemas.microsoft.com/office/powerpoint/2010/main" val="2167521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62A7FB0-EE36-45B5-8477-04AC72DB0954}"/>
              </a:ext>
            </a:extLst>
          </p:cNvPr>
          <p:cNvSpPr/>
          <p:nvPr/>
        </p:nvSpPr>
        <p:spPr>
          <a:xfrm>
            <a:off x="7455381" y="319208"/>
            <a:ext cx="4350328" cy="1917469"/>
          </a:xfrm>
          <a:prstGeom prst="ellipse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B73DA-8BAD-4A3A-9678-53E818DD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Sets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F241-ECB0-4536-AAFB-B6597FF2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386669" cy="1197275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map</a:t>
            </a:r>
            <a:r>
              <a:rPr lang="en-US" altLang="en-US" dirty="0"/>
              <a:t>: Holds a set of distinct </a:t>
            </a:r>
            <a:r>
              <a:rPr lang="en-US" altLang="en-US" i="1" dirty="0"/>
              <a:t>keys</a:t>
            </a:r>
            <a:r>
              <a:rPr lang="en-US" altLang="en-US" dirty="0"/>
              <a:t> and a collection of </a:t>
            </a:r>
            <a:r>
              <a:rPr lang="en-US" altLang="en-US" i="1" dirty="0"/>
              <a:t>values</a:t>
            </a:r>
            <a:r>
              <a:rPr lang="en-US" altLang="en-US" dirty="0"/>
              <a:t>, where each key is associated with one value.</a:t>
            </a:r>
          </a:p>
          <a:p>
            <a:pPr lvl="1"/>
            <a:r>
              <a:rPr lang="en-US" altLang="en-US" dirty="0"/>
              <a:t>a.k.a. "dictionary"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8EA46-3034-4F50-817B-475237CF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2DE51E1-1CD1-4E0B-8A62-81415052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62" y="3490176"/>
            <a:ext cx="40147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">
            <a:extLst>
              <a:ext uri="{FF2B5EF4-FFF2-40B4-BE49-F238E27FC236}">
                <a16:creationId xmlns:a16="http://schemas.microsoft.com/office/drawing/2014/main" id="{79B42129-871F-4CFC-82B2-CB21E7F2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134" y="2852857"/>
            <a:ext cx="2803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ourier New" charset="0"/>
                <a:ea typeface="+mn-ea"/>
              </a:rPr>
              <a:t>set.contains</a:t>
            </a:r>
            <a:r>
              <a:rPr lang="en-US" dirty="0">
                <a:latin typeface="Courier New" charset="0"/>
                <a:ea typeface="+mn-ea"/>
              </a:rPr>
              <a:t>("the")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E35EE7A6-EF33-495D-9C9F-B0EAC157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5194" y="2843598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true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479D91-5B74-4629-A5EA-6155A1E93DDB}"/>
              </a:ext>
            </a:extLst>
          </p:cNvPr>
          <p:cNvCxnSpPr>
            <a:cxnSpLocks/>
          </p:cNvCxnSpPr>
          <p:nvPr/>
        </p:nvCxnSpPr>
        <p:spPr>
          <a:xfrm flipV="1">
            <a:off x="8652085" y="2187306"/>
            <a:ext cx="0" cy="67388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81412F-F5D2-4E41-9D96-BFD00F654BE3}"/>
              </a:ext>
            </a:extLst>
          </p:cNvPr>
          <p:cNvCxnSpPr>
            <a:cxnSpLocks/>
          </p:cNvCxnSpPr>
          <p:nvPr/>
        </p:nvCxnSpPr>
        <p:spPr>
          <a:xfrm flipH="1">
            <a:off x="10644581" y="2187306"/>
            <a:ext cx="1" cy="633216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8B59D1-737E-B545-A50D-E8DD8E79DBE9}"/>
              </a:ext>
            </a:extLst>
          </p:cNvPr>
          <p:cNvGrpSpPr/>
          <p:nvPr/>
        </p:nvGrpSpPr>
        <p:grpSpPr>
          <a:xfrm>
            <a:off x="575239" y="3207322"/>
            <a:ext cx="2320363" cy="3313705"/>
            <a:chOff x="908857" y="1530095"/>
            <a:chExt cx="2320363" cy="331370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E8B959-8452-1445-B0E1-D5061A7987B4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1F10EB-8377-AD43-9C0D-A61C251BC5DB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D7C423-E843-8D4D-8596-755AC2D4C22A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045A4C-A371-D248-BFCC-E16D703166FD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9EE9DF-5520-6C44-A18A-EB56BF524501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B11B9E-BB02-CC4F-9CC6-D3F10AA13080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007207A-9CE2-DE44-86D2-C46E6CAA537A}"/>
              </a:ext>
            </a:extLst>
          </p:cNvPr>
          <p:cNvSpPr txBox="1">
            <a:spLocks/>
          </p:cNvSpPr>
          <p:nvPr/>
        </p:nvSpPr>
        <p:spPr>
          <a:xfrm>
            <a:off x="3218080" y="3129929"/>
            <a:ext cx="4441054" cy="3460482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B6A479"/>
                </a:solidFill>
              </a:rPr>
              <a:t>supported operations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b="1" dirty="0"/>
              <a:t>put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, </a:t>
            </a:r>
            <a:r>
              <a:rPr lang="en-US" altLang="en-US" i="1" dirty="0"/>
              <a:t>value</a:t>
            </a:r>
            <a:r>
              <a:rPr lang="en-US" altLang="en-US" dirty="0"/>
              <a:t>): Adds a given item into collection with associated key, </a:t>
            </a:r>
          </a:p>
          <a:p>
            <a:pPr lvl="2"/>
            <a:r>
              <a:rPr lang="en-US" altLang="en-US" sz="1800" b="1" dirty="0"/>
              <a:t>if the map previously had a mapping for the given key, old value is replaced.  </a:t>
            </a:r>
            <a:br>
              <a:rPr lang="en-US" altLang="en-US" b="1" dirty="0"/>
            </a:br>
            <a:endParaRPr lang="en-US" altLang="en-US" sz="400" b="1" dirty="0"/>
          </a:p>
          <a:p>
            <a:pPr lvl="1"/>
            <a:r>
              <a:rPr lang="en-US" altLang="en-US" b="1" dirty="0"/>
              <a:t>get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): Retrieves the value mapped to the key</a:t>
            </a:r>
          </a:p>
          <a:p>
            <a:pPr lvl="1"/>
            <a:r>
              <a:rPr lang="en-US" altLang="en-US" b="1" dirty="0" err="1"/>
              <a:t>containsKey</a:t>
            </a:r>
            <a:r>
              <a:rPr lang="en-US" altLang="en-US" dirty="0"/>
              <a:t>(key): returns true if key is already associated with value in map, false otherwise</a:t>
            </a:r>
            <a:endParaRPr lang="en-US" altLang="en-US" sz="800" dirty="0"/>
          </a:p>
          <a:p>
            <a:pPr lvl="1"/>
            <a:r>
              <a:rPr lang="en-US" altLang="en-US" b="1" dirty="0"/>
              <a:t>remove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): Removes the given key and its mapped value</a:t>
            </a:r>
          </a:p>
        </p:txBody>
      </p:sp>
    </p:spTree>
    <p:extLst>
      <p:ext uri="{BB962C8B-B14F-4D97-AF65-F5344CB8AC3E}">
        <p14:creationId xmlns:p14="http://schemas.microsoft.com/office/powerpoint/2010/main" val="1718629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6C21-9D8D-7A43-8D01-E564654B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FF55B3-8C09-D24B-8B51-8346360D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1CA4C-EE66-7546-BA33-341EA7D6C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37FE-3771-644A-8E89-00D35897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38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B8B9-6A6A-47BA-A0E3-A349FB2D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Graphs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A6F2C-BDF8-44DA-AC49-7CE78FE8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A67F7-8AAF-4F0A-BED0-6ACC69C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B38C2-4C15-411B-B8F8-3BC1134B7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63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3770-65EE-4B38-8535-969E2122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Inter-data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7630-55FE-403C-8854-D8149EA7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346903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Arrays</a:t>
            </a:r>
          </a:p>
          <a:p>
            <a:r>
              <a:rPr lang="en-US" dirty="0"/>
              <a:t>Categorically associated</a:t>
            </a:r>
          </a:p>
          <a:p>
            <a:r>
              <a:rPr lang="en-US" dirty="0"/>
              <a:t>Sometimes ordered</a:t>
            </a:r>
          </a:p>
          <a:p>
            <a:r>
              <a:rPr lang="en-US" dirty="0"/>
              <a:t>Typically independent</a:t>
            </a:r>
          </a:p>
          <a:p>
            <a:r>
              <a:rPr lang="en-US" dirty="0"/>
              <a:t>Elements only store pure data, no connection info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76B0D-643B-40FC-A869-3B2CD5D7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9FA44-96D0-42ED-8C55-08B1E357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C8ED85-E1E3-471C-8DD7-870290CB78D3}"/>
              </a:ext>
            </a:extLst>
          </p:cNvPr>
          <p:cNvGrpSpPr/>
          <p:nvPr/>
        </p:nvGrpSpPr>
        <p:grpSpPr>
          <a:xfrm>
            <a:off x="5525527" y="4429668"/>
            <a:ext cx="1596583" cy="1931764"/>
            <a:chOff x="3579479" y="-1728907"/>
            <a:chExt cx="1596583" cy="1931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A8B574-4411-4BB7-84DC-E13C3BFB450F}"/>
                </a:ext>
              </a:extLst>
            </p:cNvPr>
            <p:cNvSpPr/>
            <p:nvPr/>
          </p:nvSpPr>
          <p:spPr>
            <a:xfrm>
              <a:off x="4041802" y="-1728907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0DE0091-5A48-421E-B7B7-0CCEFE6513F5}"/>
                </a:ext>
              </a:extLst>
            </p:cNvPr>
            <p:cNvCxnSpPr/>
            <p:nvPr/>
          </p:nvCxnSpPr>
          <p:spPr>
            <a:xfrm>
              <a:off x="4041802" y="-1244813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FE4504-BDB3-4024-B579-F70D6C600FB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410636" y="-1244813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BF6AAA-EFF9-4B87-AC64-B6F8354CE793}"/>
                </a:ext>
              </a:extLst>
            </p:cNvPr>
            <p:cNvSpPr txBox="1"/>
            <p:nvPr/>
          </p:nvSpPr>
          <p:spPr>
            <a:xfrm>
              <a:off x="4244564" y="-166384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A3D437-82A2-4263-9EB4-CC1A6F2F19BA}"/>
                </a:ext>
              </a:extLst>
            </p:cNvPr>
            <p:cNvCxnSpPr/>
            <p:nvPr/>
          </p:nvCxnSpPr>
          <p:spPr>
            <a:xfrm flipH="1">
              <a:off x="4014043" y="-1108596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057812A-4C09-4C26-B6CF-824CF918D5C9}"/>
                </a:ext>
              </a:extLst>
            </p:cNvPr>
            <p:cNvCxnSpPr>
              <a:cxnSpLocks/>
            </p:cNvCxnSpPr>
            <p:nvPr/>
          </p:nvCxnSpPr>
          <p:spPr>
            <a:xfrm>
              <a:off x="4576706" y="-1108597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BAFDD0-FB4F-48AC-8B42-42B1788B248D}"/>
                </a:ext>
              </a:extLst>
            </p:cNvPr>
            <p:cNvSpPr/>
            <p:nvPr/>
          </p:nvSpPr>
          <p:spPr>
            <a:xfrm>
              <a:off x="3579479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4B0A92-A80D-4FC2-9718-9FC5B1C505EB}"/>
                </a:ext>
              </a:extLst>
            </p:cNvPr>
            <p:cNvCxnSpPr/>
            <p:nvPr/>
          </p:nvCxnSpPr>
          <p:spPr>
            <a:xfrm>
              <a:off x="3579479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FC85F6-C48C-4F63-9837-29D08E6BE578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948313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AEFCFE-E7D1-40E0-8982-FDC0DE8EE3C4}"/>
                </a:ext>
              </a:extLst>
            </p:cNvPr>
            <p:cNvSpPr txBox="1"/>
            <p:nvPr/>
          </p:nvSpPr>
          <p:spPr>
            <a:xfrm>
              <a:off x="3782241" y="-4697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1B273D-9F47-46EF-AFA6-17DB07BB319A}"/>
                </a:ext>
              </a:extLst>
            </p:cNvPr>
            <p:cNvSpPr/>
            <p:nvPr/>
          </p:nvSpPr>
          <p:spPr>
            <a:xfrm>
              <a:off x="4438395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2871E7-0074-4022-8A51-7E52E341A775}"/>
                </a:ext>
              </a:extLst>
            </p:cNvPr>
            <p:cNvCxnSpPr/>
            <p:nvPr/>
          </p:nvCxnSpPr>
          <p:spPr>
            <a:xfrm>
              <a:off x="4438395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7895F6-7929-4F78-B200-ACD5316EA3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4807229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C45556-F4C5-4F06-B8B5-FC54FDCA9262}"/>
                </a:ext>
              </a:extLst>
            </p:cNvPr>
            <p:cNvSpPr txBox="1"/>
            <p:nvPr/>
          </p:nvSpPr>
          <p:spPr>
            <a:xfrm>
              <a:off x="4641157" y="-469745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5C45D8-D2BD-45EF-9B25-8A991547E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3335" y="-1592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2288A3-179C-431C-9C4D-13641660D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742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BAE531D-2254-4EDD-B93F-32B9DEFF2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2251" y="-3253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A41473-DB06-4C2B-81CE-C3B39C77A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85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FE88D2D-C34B-48E1-BD61-2F4EF9CF0EB3}"/>
              </a:ext>
            </a:extLst>
          </p:cNvPr>
          <p:cNvSpPr txBox="1">
            <a:spLocks/>
          </p:cNvSpPr>
          <p:nvPr/>
        </p:nvSpPr>
        <p:spPr>
          <a:xfrm>
            <a:off x="4650368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Trees</a:t>
            </a:r>
          </a:p>
          <a:p>
            <a:r>
              <a:rPr lang="en-US" dirty="0"/>
              <a:t>Directional Relationships</a:t>
            </a:r>
          </a:p>
          <a:p>
            <a:r>
              <a:rPr lang="en-US" dirty="0"/>
              <a:t>Ordered for easy access</a:t>
            </a:r>
          </a:p>
          <a:p>
            <a:r>
              <a:rPr lang="en-US" dirty="0"/>
              <a:t>Limited connections</a:t>
            </a:r>
          </a:p>
          <a:p>
            <a:r>
              <a:rPr lang="en-US" dirty="0"/>
              <a:t>Elements store data and connection info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9F0442A-CA9B-4D32-8C21-C0503515C8BF}"/>
              </a:ext>
            </a:extLst>
          </p:cNvPr>
          <p:cNvGraphicFramePr>
            <a:graphicFrameLocks noGrp="1"/>
          </p:cNvGraphicFramePr>
          <p:nvPr/>
        </p:nvGraphicFramePr>
        <p:xfrm>
          <a:off x="597499" y="4320068"/>
          <a:ext cx="3324645" cy="121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215">
                  <a:extLst>
                    <a:ext uri="{9D8B030D-6E8A-4147-A177-3AD203B41FA5}">
                      <a16:colId xmlns:a16="http://schemas.microsoft.com/office/drawing/2014/main" val="1913008282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3818439480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4060650453"/>
                    </a:ext>
                  </a:extLst>
                </a:gridCol>
              </a:tblGrid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284337"/>
                  </a:ext>
                </a:extLst>
              </a:tr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489137"/>
                  </a:ext>
                </a:extLst>
              </a:tr>
            </a:tbl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965D484-009D-4605-9F06-B00B7B4AC9F6}"/>
              </a:ext>
            </a:extLst>
          </p:cNvPr>
          <p:cNvSpPr txBox="1">
            <a:spLocks/>
          </p:cNvSpPr>
          <p:nvPr/>
        </p:nvSpPr>
        <p:spPr>
          <a:xfrm>
            <a:off x="8725497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Graphs</a:t>
            </a:r>
          </a:p>
          <a:p>
            <a:r>
              <a:rPr lang="en-US" dirty="0"/>
              <a:t>Multiple relationship connections</a:t>
            </a:r>
          </a:p>
          <a:p>
            <a:r>
              <a:rPr lang="en-US" dirty="0"/>
              <a:t>Relationships dictate structure</a:t>
            </a:r>
          </a:p>
          <a:p>
            <a:r>
              <a:rPr lang="en-US" dirty="0"/>
              <a:t>Connection freedom!</a:t>
            </a:r>
          </a:p>
          <a:p>
            <a:r>
              <a:rPr lang="en-US" dirty="0"/>
              <a:t>Both elements and connections can store data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E8AC2F-BDAA-41F8-820A-7C14D6E282BF}"/>
              </a:ext>
            </a:extLst>
          </p:cNvPr>
          <p:cNvSpPr/>
          <p:nvPr/>
        </p:nvSpPr>
        <p:spPr>
          <a:xfrm>
            <a:off x="8896946" y="5746912"/>
            <a:ext cx="690113" cy="690113"/>
          </a:xfrm>
          <a:prstGeom prst="ellipse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8D39DC5-B300-4F41-9D12-EFF1E51E1937}"/>
              </a:ext>
            </a:extLst>
          </p:cNvPr>
          <p:cNvSpPr/>
          <p:nvPr/>
        </p:nvSpPr>
        <p:spPr>
          <a:xfrm>
            <a:off x="10991557" y="5437820"/>
            <a:ext cx="690113" cy="690113"/>
          </a:xfrm>
          <a:prstGeom prst="ellipse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1787C64-8728-4C15-8287-395624790509}"/>
              </a:ext>
            </a:extLst>
          </p:cNvPr>
          <p:cNvSpPr/>
          <p:nvPr/>
        </p:nvSpPr>
        <p:spPr>
          <a:xfrm>
            <a:off x="9867056" y="4718920"/>
            <a:ext cx="690113" cy="690113"/>
          </a:xfrm>
          <a:prstGeom prst="ellipse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E6C4F13-9AB8-4FED-B372-C285DEFE21CF}"/>
              </a:ext>
            </a:extLst>
          </p:cNvPr>
          <p:cNvCxnSpPr>
            <a:cxnSpLocks/>
            <a:stCxn id="44" idx="0"/>
            <a:endCxn id="46" idx="2"/>
          </p:cNvCxnSpPr>
          <p:nvPr/>
        </p:nvCxnSpPr>
        <p:spPr>
          <a:xfrm flipV="1">
            <a:off x="9242003" y="5063977"/>
            <a:ext cx="625053" cy="68293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859CB5-03F2-4D38-BD93-D609D02C1663}"/>
              </a:ext>
            </a:extLst>
          </p:cNvPr>
          <p:cNvCxnSpPr>
            <a:cxnSpLocks/>
            <a:stCxn id="46" idx="5"/>
            <a:endCxn id="45" idx="1"/>
          </p:cNvCxnSpPr>
          <p:nvPr/>
        </p:nvCxnSpPr>
        <p:spPr>
          <a:xfrm>
            <a:off x="10456104" y="5307968"/>
            <a:ext cx="636518" cy="23091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A05A20-E0EC-43B5-B60E-5C41FF5DD6BE}"/>
              </a:ext>
            </a:extLst>
          </p:cNvPr>
          <p:cNvCxnSpPr>
            <a:cxnSpLocks/>
            <a:stCxn id="46" idx="3"/>
            <a:endCxn id="44" idx="7"/>
          </p:cNvCxnSpPr>
          <p:nvPr/>
        </p:nvCxnSpPr>
        <p:spPr>
          <a:xfrm flipH="1">
            <a:off x="9485994" y="5307968"/>
            <a:ext cx="482127" cy="540009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C8C8FD3-34C7-4A7F-A622-9E66E09B9AC7}"/>
              </a:ext>
            </a:extLst>
          </p:cNvPr>
          <p:cNvSpPr txBox="1"/>
          <p:nvPr/>
        </p:nvSpPr>
        <p:spPr>
          <a:xfrm>
            <a:off x="9075931" y="5907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1DD9A7-64D8-47EB-AF0B-C83542846A9B}"/>
              </a:ext>
            </a:extLst>
          </p:cNvPr>
          <p:cNvSpPr txBox="1"/>
          <p:nvPr/>
        </p:nvSpPr>
        <p:spPr>
          <a:xfrm>
            <a:off x="10055659" y="4879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DC159-BE0B-4075-AE2D-F5F877228776}"/>
              </a:ext>
            </a:extLst>
          </p:cNvPr>
          <p:cNvSpPr txBox="1"/>
          <p:nvPr/>
        </p:nvSpPr>
        <p:spPr>
          <a:xfrm>
            <a:off x="11170542" y="559821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14229C5B-2FFC-465F-9030-B5D611FF27E6}"/>
              </a:ext>
            </a:extLst>
          </p:cNvPr>
          <p:cNvSpPr/>
          <p:nvPr/>
        </p:nvSpPr>
        <p:spPr>
          <a:xfrm rot="1310078">
            <a:off x="8257545" y="868244"/>
            <a:ext cx="935898" cy="935898"/>
          </a:xfrm>
          <a:prstGeom prst="star5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/>
      <p:bldP spid="39" grpId="0"/>
      <p:bldP spid="44" grpId="0" animBg="1"/>
      <p:bldP spid="45" grpId="0" animBg="1"/>
      <p:bldP spid="46" grpId="0" animBg="1"/>
      <p:bldP spid="54" grpId="0"/>
      <p:bldP spid="55" grpId="0"/>
      <p:bldP spid="56" grpId="0"/>
      <p:bldP spid="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is graphs.</a:t>
            </a:r>
          </a:p>
          <a:p>
            <a:r>
              <a:rPr lang="en-US" dirty="0"/>
              <a:t>Most things we’ve studied this quarter can be represented by graphs.</a:t>
            </a:r>
          </a:p>
          <a:p>
            <a:pPr lvl="1"/>
            <a:r>
              <a:rPr lang="en-US" dirty="0"/>
              <a:t>BSTs are graphs</a:t>
            </a:r>
          </a:p>
          <a:p>
            <a:pPr lvl="1"/>
            <a:r>
              <a:rPr lang="en-US" dirty="0"/>
              <a:t>Linked lists? Graphs.</a:t>
            </a:r>
          </a:p>
          <a:p>
            <a:pPr lvl="1"/>
            <a:r>
              <a:rPr lang="en-US" dirty="0"/>
              <a:t>Heaps? Also can be represented as graphs.</a:t>
            </a:r>
          </a:p>
          <a:p>
            <a:pPr lvl="1"/>
            <a:r>
              <a:rPr lang="en-US" dirty="0"/>
              <a:t>Those trees we drew in the tree method? Graphs. </a:t>
            </a:r>
          </a:p>
          <a:p>
            <a:r>
              <a:rPr lang="en-US" dirty="0"/>
              <a:t>But it’s not just data structures that we’ve discussed…</a:t>
            </a:r>
          </a:p>
          <a:p>
            <a:pPr lvl="1"/>
            <a:r>
              <a:rPr lang="en-US" dirty="0"/>
              <a:t>Google Maps database? Graph.</a:t>
            </a:r>
          </a:p>
          <a:p>
            <a:pPr lvl="1"/>
            <a:r>
              <a:rPr lang="en-US" dirty="0"/>
              <a:t>Facebook? They have a “graph search” team. Because it’s a graph</a:t>
            </a:r>
          </a:p>
          <a:p>
            <a:pPr lvl="1"/>
            <a:r>
              <a:rPr lang="en-US" dirty="0" err="1"/>
              <a:t>Gitlab’s</a:t>
            </a:r>
            <a:r>
              <a:rPr lang="en-US" dirty="0"/>
              <a:t> history of a repository? Graph.</a:t>
            </a:r>
          </a:p>
          <a:p>
            <a:pPr lvl="1"/>
            <a:r>
              <a:rPr lang="en-US" dirty="0"/>
              <a:t>Those pictures of prerequisites in your program? Graphs.</a:t>
            </a:r>
          </a:p>
          <a:p>
            <a:pPr lvl="1"/>
            <a:r>
              <a:rPr lang="en-US" dirty="0"/>
              <a:t>Family tree? That’s a graph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2742-D543-4FA4-A391-A29CDF48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Formal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272-BD3A-46B7-913D-637CF05E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4C3282"/>
                </a:solidFill>
              </a:rPr>
              <a:t>graph</a:t>
            </a:r>
            <a:r>
              <a:rPr lang="en-US" sz="2800" dirty="0"/>
              <a:t> is defined by a pair of sets G = (V, E) where…</a:t>
            </a:r>
          </a:p>
          <a:p>
            <a:pPr lvl="1"/>
            <a:r>
              <a:rPr lang="en-US" sz="2400" dirty="0"/>
              <a:t>V is a set of </a:t>
            </a:r>
            <a:r>
              <a:rPr lang="en-US" sz="2400" b="1" dirty="0">
                <a:solidFill>
                  <a:srgbClr val="4C3282"/>
                </a:solidFill>
              </a:rPr>
              <a:t>vertices</a:t>
            </a:r>
          </a:p>
          <a:p>
            <a:pPr lvl="2"/>
            <a:r>
              <a:rPr lang="en-US" sz="1800" dirty="0"/>
              <a:t>A vertex or “node” is a data entity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400" dirty="0"/>
              <a:t>E is a set of </a:t>
            </a:r>
            <a:r>
              <a:rPr lang="en-US" sz="2400" b="1" dirty="0">
                <a:solidFill>
                  <a:srgbClr val="4C3282"/>
                </a:solidFill>
              </a:rPr>
              <a:t>edges</a:t>
            </a:r>
            <a:r>
              <a:rPr lang="en-US" sz="2400" dirty="0"/>
              <a:t> </a:t>
            </a:r>
          </a:p>
          <a:p>
            <a:pPr lvl="2"/>
            <a:r>
              <a:rPr lang="en-US" sz="1800" dirty="0"/>
              <a:t>An edge is a connection between two vertices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5679A-6C29-4D0A-9E95-4B86B725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37A6B-C735-45D3-8C66-49C31E3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AF72A7-3FB5-4EF3-A17B-0D1DD96BBC7F}"/>
              </a:ext>
            </a:extLst>
          </p:cNvPr>
          <p:cNvGrpSpPr/>
          <p:nvPr/>
        </p:nvGrpSpPr>
        <p:grpSpPr>
          <a:xfrm>
            <a:off x="7632522" y="1277943"/>
            <a:ext cx="3734950" cy="4896139"/>
            <a:chOff x="8368643" y="587830"/>
            <a:chExt cx="3734950" cy="48961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0567163" y="2985184"/>
              <a:ext cx="690113" cy="690113"/>
              <a:chOff x="8951148" y="4676944"/>
              <a:chExt cx="690113" cy="69011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48C9F5-8822-47DA-BDA5-AB61319F9A22}"/>
                </a:ext>
              </a:extLst>
            </p:cNvPr>
            <p:cNvGrpSpPr/>
            <p:nvPr/>
          </p:nvGrpSpPr>
          <p:grpSpPr>
            <a:xfrm>
              <a:off x="10303324" y="4457870"/>
              <a:ext cx="690113" cy="690113"/>
              <a:chOff x="8951148" y="4676944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6D2443-0AC2-4E6A-9E73-228D436D5CFC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4C643E-8148-405F-AD9A-996202452F65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C0A3E6-5F68-4352-BB69-E3D8580734A6}"/>
                </a:ext>
              </a:extLst>
            </p:cNvPr>
            <p:cNvGrpSpPr/>
            <p:nvPr/>
          </p:nvGrpSpPr>
          <p:grpSpPr>
            <a:xfrm>
              <a:off x="11413480" y="3683042"/>
              <a:ext cx="690113" cy="690113"/>
              <a:chOff x="8951148" y="4676944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4E826B0-7124-41C7-BE88-709B1FC04263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5F0A4-7890-4EB3-94B2-8B6CA81CDC70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56F84F-5F68-48CF-9600-295D9CD59225}"/>
                </a:ext>
              </a:extLst>
            </p:cNvPr>
            <p:cNvGrpSpPr/>
            <p:nvPr/>
          </p:nvGrpSpPr>
          <p:grpSpPr>
            <a:xfrm>
              <a:off x="9020865" y="3621971"/>
              <a:ext cx="690113" cy="690113"/>
              <a:chOff x="8951148" y="4676944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E564E8-58F0-414D-9A3C-742831794351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724AE-208A-4FFA-8CC3-CB4E85B33864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0AC053-9EF8-458F-B6DF-831FE6300CF2}"/>
                </a:ext>
              </a:extLst>
            </p:cNvPr>
            <p:cNvGrpSpPr/>
            <p:nvPr/>
          </p:nvGrpSpPr>
          <p:grpSpPr>
            <a:xfrm>
              <a:off x="8447744" y="4793856"/>
              <a:ext cx="690113" cy="690113"/>
              <a:chOff x="8951148" y="4676944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81EA57D-AD6C-4527-9076-733B6C8972CF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A9AFC-47E4-415A-B321-440490F15FD9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9A30D7-AA5B-4CBB-A0A8-BCD8E9BBA2EF}"/>
                </a:ext>
              </a:extLst>
            </p:cNvPr>
            <p:cNvGrpSpPr/>
            <p:nvPr/>
          </p:nvGrpSpPr>
          <p:grpSpPr>
            <a:xfrm>
              <a:off x="8368643" y="2064144"/>
              <a:ext cx="690113" cy="690113"/>
              <a:chOff x="8951148" y="4676944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D9A2410-C48C-41EA-8DE8-CC080AAE751D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59E7F1-E3E6-44C1-8B79-D7A6DF5E8F1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C7FFB3-966C-4A1C-A49B-6774A5FE0E77}"/>
                </a:ext>
              </a:extLst>
            </p:cNvPr>
            <p:cNvGrpSpPr/>
            <p:nvPr/>
          </p:nvGrpSpPr>
          <p:grpSpPr>
            <a:xfrm>
              <a:off x="9137857" y="587830"/>
              <a:ext cx="690113" cy="690113"/>
              <a:chOff x="8951148" y="4676944"/>
              <a:chExt cx="690113" cy="69011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DE095FA-BAF8-419E-B0E5-BF974AFA4770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CDB45F-D2F2-45E3-A16B-9E236C44A39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3E8D24-2ED2-49F4-98CE-361309678287}"/>
                </a:ext>
              </a:extLst>
            </p:cNvPr>
            <p:cNvGrpSpPr/>
            <p:nvPr/>
          </p:nvGrpSpPr>
          <p:grpSpPr>
            <a:xfrm>
              <a:off x="10413861" y="1277943"/>
              <a:ext cx="690113" cy="690113"/>
              <a:chOff x="8951148" y="4676944"/>
              <a:chExt cx="690113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609F731-5D6D-4964-9F65-2711F91AA3EB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F46FAE-2096-44BB-86AC-5DC1243721FB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8F2521-7B0B-4B2D-B447-D0CBA532F627}"/>
                </a:ext>
              </a:extLst>
            </p:cNvPr>
            <p:cNvCxnSpPr>
              <a:stCxn id="26" idx="6"/>
              <a:endCxn id="29" idx="1"/>
            </p:cNvCxnSpPr>
            <p:nvPr/>
          </p:nvCxnSpPr>
          <p:spPr>
            <a:xfrm>
              <a:off x="9827970" y="932887"/>
              <a:ext cx="686956" cy="44612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F45BB5-020A-414B-9C9C-8124DF637020}"/>
                </a:ext>
              </a:extLst>
            </p:cNvPr>
            <p:cNvCxnSpPr>
              <a:cxnSpLocks/>
              <a:stCxn id="26" idx="3"/>
              <a:endCxn id="23" idx="0"/>
            </p:cNvCxnSpPr>
            <p:nvPr/>
          </p:nvCxnSpPr>
          <p:spPr>
            <a:xfrm flipH="1">
              <a:off x="8713700" y="1176878"/>
              <a:ext cx="525222" cy="88726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9F39E5-6DAA-4126-A6FD-72705F5002E7}"/>
                </a:ext>
              </a:extLst>
            </p:cNvPr>
            <p:cNvCxnSpPr>
              <a:cxnSpLocks/>
              <a:stCxn id="23" idx="4"/>
              <a:endCxn id="17" idx="1"/>
            </p:cNvCxnSpPr>
            <p:nvPr/>
          </p:nvCxnSpPr>
          <p:spPr>
            <a:xfrm>
              <a:off x="8713700" y="2754257"/>
              <a:ext cx="408230" cy="96877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4295508-6DD7-4C49-BF77-EF5AA9DA276F}"/>
                </a:ext>
              </a:extLst>
            </p:cNvPr>
            <p:cNvCxnSpPr>
              <a:cxnSpLocks/>
              <a:stCxn id="17" idx="4"/>
              <a:endCxn id="20" idx="7"/>
            </p:cNvCxnSpPr>
            <p:nvPr/>
          </p:nvCxnSpPr>
          <p:spPr>
            <a:xfrm flipH="1">
              <a:off x="9036792" y="4312084"/>
              <a:ext cx="329130" cy="582837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3C6B35-8CA7-454F-BA69-F8F6C7B54AC3}"/>
                </a:ext>
              </a:extLst>
            </p:cNvPr>
            <p:cNvCxnSpPr>
              <a:cxnSpLocks/>
              <a:stCxn id="29" idx="4"/>
              <a:endCxn id="6" idx="0"/>
            </p:cNvCxnSpPr>
            <p:nvPr/>
          </p:nvCxnSpPr>
          <p:spPr>
            <a:xfrm>
              <a:off x="10758918" y="1968056"/>
              <a:ext cx="153302" cy="101712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98D081-57F4-47B7-8F9A-0E180A709024}"/>
                </a:ext>
              </a:extLst>
            </p:cNvPr>
            <p:cNvCxnSpPr>
              <a:cxnSpLocks/>
              <a:stCxn id="6" idx="2"/>
              <a:endCxn id="17" idx="7"/>
            </p:cNvCxnSpPr>
            <p:nvPr/>
          </p:nvCxnSpPr>
          <p:spPr>
            <a:xfrm flipH="1">
              <a:off x="9609913" y="3330241"/>
              <a:ext cx="957250" cy="39279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5B2287-7594-44EF-9B5A-AD3E5B2AF761}"/>
                </a:ext>
              </a:extLst>
            </p:cNvPr>
            <p:cNvCxnSpPr>
              <a:cxnSpLocks/>
              <a:stCxn id="6" idx="4"/>
              <a:endCxn id="11" idx="0"/>
            </p:cNvCxnSpPr>
            <p:nvPr/>
          </p:nvCxnSpPr>
          <p:spPr>
            <a:xfrm flipH="1">
              <a:off x="10648381" y="3675297"/>
              <a:ext cx="263839" cy="78257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8A840C-6FC2-4BEE-B74A-7E0B99B1895E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9609913" y="4211019"/>
              <a:ext cx="794476" cy="34791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D9448F4-4552-472F-9214-5F9350F2BC99}"/>
                </a:ext>
              </a:extLst>
            </p:cNvPr>
            <p:cNvCxnSpPr>
              <a:cxnSpLocks/>
              <a:stCxn id="14" idx="3"/>
              <a:endCxn id="11" idx="7"/>
            </p:cNvCxnSpPr>
            <p:nvPr/>
          </p:nvCxnSpPr>
          <p:spPr>
            <a:xfrm flipH="1">
              <a:off x="10892372" y="4272090"/>
              <a:ext cx="622173" cy="28684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2D8A751-3C8C-4307-8677-25DE2E75C17E}"/>
                </a:ext>
              </a:extLst>
            </p:cNvPr>
            <p:cNvCxnSpPr>
              <a:cxnSpLocks/>
              <a:stCxn id="6" idx="5"/>
              <a:endCxn id="14" idx="1"/>
            </p:cNvCxnSpPr>
            <p:nvPr/>
          </p:nvCxnSpPr>
          <p:spPr>
            <a:xfrm>
              <a:off x="11156211" y="3574232"/>
              <a:ext cx="358334" cy="20987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4FD8BBE-C4DF-4463-B808-532344D6DB02}"/>
              </a:ext>
            </a:extLst>
          </p:cNvPr>
          <p:cNvSpPr txBox="1"/>
          <p:nvPr/>
        </p:nvSpPr>
        <p:spPr>
          <a:xfrm>
            <a:off x="887959" y="2705068"/>
            <a:ext cx="3508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C3282"/>
                </a:solidFill>
              </a:rPr>
              <a:t>V = { A, B, C, D, E, F, G, H }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E4CD08-55FA-4BB7-9890-D76DB93A31E1}"/>
              </a:ext>
            </a:extLst>
          </p:cNvPr>
          <p:cNvSpPr txBox="1"/>
          <p:nvPr/>
        </p:nvSpPr>
        <p:spPr>
          <a:xfrm>
            <a:off x="911221" y="4264345"/>
            <a:ext cx="4222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6A479"/>
                </a:solidFill>
              </a:rPr>
              <a:t>E = { (A, B), (A, C), (A, D), (A, H), </a:t>
            </a:r>
          </a:p>
          <a:p>
            <a:r>
              <a:rPr lang="en-US" sz="2400" dirty="0">
                <a:solidFill>
                  <a:srgbClr val="B6A479"/>
                </a:solidFill>
              </a:rPr>
              <a:t>        (C, B), (B, D), (D, E), (D, F),</a:t>
            </a:r>
          </a:p>
          <a:p>
            <a:r>
              <a:rPr lang="en-US" sz="2400" dirty="0">
                <a:solidFill>
                  <a:srgbClr val="B6A479"/>
                </a:solidFill>
              </a:rPr>
              <a:t>        (F, G), (G, H)}</a:t>
            </a:r>
          </a:p>
        </p:txBody>
      </p:sp>
    </p:spTree>
    <p:extLst>
      <p:ext uri="{BB962C8B-B14F-4D97-AF65-F5344CB8AC3E}">
        <p14:creationId xmlns:p14="http://schemas.microsoft.com/office/powerpoint/2010/main" val="32890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ECCE-5A86-4DA5-99F5-24A8A555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2121-5BB7-4F90-8F7C-A9E6B21B2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Physical Maps</a:t>
            </a:r>
          </a:p>
          <a:p>
            <a:pPr lvl="1"/>
            <a:r>
              <a:rPr lang="en-US" dirty="0"/>
              <a:t>Airline maps</a:t>
            </a:r>
          </a:p>
          <a:p>
            <a:pPr lvl="2"/>
            <a:r>
              <a:rPr lang="en-US" dirty="0"/>
              <a:t>Vertices are airports, edges are flight paths</a:t>
            </a:r>
          </a:p>
          <a:p>
            <a:pPr lvl="1"/>
            <a:r>
              <a:rPr lang="en-US" dirty="0"/>
              <a:t>Traffic</a:t>
            </a:r>
          </a:p>
          <a:p>
            <a:pPr lvl="2"/>
            <a:r>
              <a:rPr lang="en-US" dirty="0"/>
              <a:t>Vertices are addresses, edges are streets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Social media graphs</a:t>
            </a:r>
          </a:p>
          <a:p>
            <a:pPr lvl="2"/>
            <a:r>
              <a:rPr lang="en-US" dirty="0"/>
              <a:t>Vertices are accounts, edges are follower relationships</a:t>
            </a:r>
          </a:p>
          <a:p>
            <a:pPr lvl="1"/>
            <a:r>
              <a:rPr lang="en-US" dirty="0"/>
              <a:t>Code bases</a:t>
            </a:r>
          </a:p>
          <a:p>
            <a:pPr lvl="2"/>
            <a:r>
              <a:rPr lang="en-US" dirty="0"/>
              <a:t>Vertices are classes, edges are usage</a:t>
            </a:r>
          </a:p>
          <a:p>
            <a:r>
              <a:rPr lang="en-US" dirty="0"/>
              <a:t>Influence</a:t>
            </a:r>
          </a:p>
          <a:p>
            <a:pPr lvl="1"/>
            <a:r>
              <a:rPr lang="en-US" dirty="0"/>
              <a:t>Biology</a:t>
            </a:r>
          </a:p>
          <a:p>
            <a:pPr lvl="2"/>
            <a:r>
              <a:rPr lang="en-US" dirty="0"/>
              <a:t>Vertices are cancer cell destinations, edges are migration paths </a:t>
            </a:r>
          </a:p>
          <a:p>
            <a:r>
              <a:rPr lang="en-US" dirty="0"/>
              <a:t>Related topics</a:t>
            </a:r>
          </a:p>
          <a:p>
            <a:pPr lvl="1"/>
            <a:r>
              <a:rPr lang="en-US" dirty="0"/>
              <a:t>Web Page Ranking</a:t>
            </a:r>
          </a:p>
          <a:p>
            <a:pPr lvl="2"/>
            <a:r>
              <a:rPr lang="en-US" dirty="0"/>
              <a:t>Vertices are web pages, edges are hyperlinks</a:t>
            </a:r>
          </a:p>
          <a:p>
            <a:pPr lvl="1"/>
            <a:r>
              <a:rPr lang="en-US" dirty="0"/>
              <a:t>Wikipedia</a:t>
            </a:r>
          </a:p>
          <a:p>
            <a:pPr lvl="2"/>
            <a:r>
              <a:rPr lang="en-US" dirty="0"/>
              <a:t>Vertices are articles, edges are links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SO MANY MORREEEE</a:t>
            </a:r>
          </a:p>
          <a:p>
            <a:pPr marL="128016" lvl="1" indent="0">
              <a:buNone/>
            </a:pPr>
            <a:r>
              <a:rPr lang="en-US" dirty="0">
                <a:hlinkClick r:id="rId2"/>
              </a:rPr>
              <a:t>www.allthingsgraphed.com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997A1-2992-4205-802B-61454F17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9AD84-FAF8-46BB-8E09-5BC78A75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71747-AB2F-4D58-A9B6-E8B1BB214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24155"/>
          <a:stretch/>
        </p:blipFill>
        <p:spPr>
          <a:xfrm>
            <a:off x="5923471" y="1367804"/>
            <a:ext cx="5170098" cy="4444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83A49-0A39-4FDB-898E-F53DD4958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16" y="906217"/>
            <a:ext cx="5045565" cy="5045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A8DF54-CA21-4E90-AF11-3C9D32FCB6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53" y="560586"/>
            <a:ext cx="6282533" cy="5289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E58FE-D5D1-4BED-8450-CD79F436D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56" y="1575253"/>
            <a:ext cx="7265137" cy="36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BFAC-86BC-41A8-8F71-E7A20E7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AF9D-3271-488B-8C5D-671EB321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31491"/>
          </a:xfrm>
        </p:spPr>
        <p:txBody>
          <a:bodyPr>
            <a:normAutofit/>
          </a:bodyPr>
          <a:lstStyle/>
          <a:p>
            <a:r>
              <a:rPr lang="en-US" u="sng" dirty="0"/>
              <a:t>Graph Direction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Undirected graph</a:t>
            </a:r>
            <a:r>
              <a:rPr lang="en-US" dirty="0"/>
              <a:t> – edges have no direction and are two-way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Directed graphs </a:t>
            </a:r>
            <a:r>
              <a:rPr lang="en-US" dirty="0"/>
              <a:t>– edges have direction and are thus one-way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u="sng" dirty="0"/>
          </a:p>
          <a:p>
            <a:r>
              <a:rPr lang="en-US" u="sng" dirty="0"/>
              <a:t>Degree of a Vertex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Degree</a:t>
            </a:r>
            <a:r>
              <a:rPr lang="en-US" dirty="0"/>
              <a:t> – the number of edges connected to that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Karen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Jim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Pam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In-degree</a:t>
            </a:r>
            <a:r>
              <a:rPr lang="en-US" dirty="0"/>
              <a:t> – the number of directed edges that point to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Gunther : </a:t>
            </a:r>
            <a:r>
              <a:rPr lang="en-US" dirty="0">
                <a:solidFill>
                  <a:srgbClr val="B6A479"/>
                </a:solidFill>
              </a:rPr>
              <a:t>0</a:t>
            </a:r>
            <a:r>
              <a:rPr lang="en-US" dirty="0">
                <a:solidFill>
                  <a:srgbClr val="4C3282"/>
                </a:solidFill>
              </a:rPr>
              <a:t>, Rachel : </a:t>
            </a:r>
            <a:r>
              <a:rPr lang="en-US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, Ross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Out-degree</a:t>
            </a:r>
            <a:r>
              <a:rPr lang="en-US" dirty="0"/>
              <a:t> – the number of directed edges that start at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Gunther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Rachel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Ross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marL="128016" lvl="1" indent="0">
              <a:buNone/>
            </a:pPr>
            <a:endParaRPr lang="en-US" dirty="0">
              <a:solidFill>
                <a:srgbClr val="B6A479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ED28E-7EC0-4DAE-9CFC-B5B973FE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20 -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D700-0007-480D-9A45-94FE73E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11C543-4D7E-44F9-9C0A-F52D22D5CE5B}"/>
              </a:ext>
            </a:extLst>
          </p:cNvPr>
          <p:cNvGrpSpPr/>
          <p:nvPr/>
        </p:nvGrpSpPr>
        <p:grpSpPr>
          <a:xfrm>
            <a:off x="9048338" y="1493488"/>
            <a:ext cx="2048742" cy="1935512"/>
            <a:chOff x="8411770" y="1252190"/>
            <a:chExt cx="2048742" cy="1935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8411770" y="1252191"/>
              <a:ext cx="717906" cy="690113"/>
              <a:chOff x="9803249" y="3675297"/>
              <a:chExt cx="717906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9803249" y="3851075"/>
                <a:ext cx="6658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Karen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9770399" y="1252190"/>
              <a:ext cx="690113" cy="690113"/>
              <a:chOff x="9831042" y="3675297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9873259" y="3831227"/>
                <a:ext cx="4603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Jim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9263819" y="2497589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9914648" y="3829067"/>
                <a:ext cx="593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Pam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CFC92E-0181-4B2F-AB5B-062C9B148AB7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 flipV="1">
              <a:off x="9129676" y="1597247"/>
              <a:ext cx="640723" cy="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B5C56-8FBF-418E-83FA-8A16D14203C9}"/>
                </a:ext>
              </a:extLst>
            </p:cNvPr>
            <p:cNvCxnSpPr>
              <a:cxnSpLocks/>
              <a:stCxn id="14" idx="7"/>
              <a:endCxn id="11" idx="4"/>
            </p:cNvCxnSpPr>
            <p:nvPr/>
          </p:nvCxnSpPr>
          <p:spPr>
            <a:xfrm flipV="1">
              <a:off x="9852867" y="1942303"/>
              <a:ext cx="262589" cy="65635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730FD9-BA03-4E15-AF91-AB6E666296CF}"/>
              </a:ext>
            </a:extLst>
          </p:cNvPr>
          <p:cNvSpPr txBox="1"/>
          <p:nvPr/>
        </p:nvSpPr>
        <p:spPr>
          <a:xfrm>
            <a:off x="839582" y="2128257"/>
            <a:ext cx="226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= { Karen, Jim, Pam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4D5B7-AB71-433D-AD95-AC07C8D55B72}"/>
              </a:ext>
            </a:extLst>
          </p:cNvPr>
          <p:cNvSpPr txBox="1"/>
          <p:nvPr/>
        </p:nvSpPr>
        <p:spPr>
          <a:xfrm>
            <a:off x="839582" y="2473312"/>
            <a:ext cx="633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{ (Jim, Pam), (Jim, Karen) } </a:t>
            </a:r>
            <a:r>
              <a:rPr lang="en-US" i="1" dirty="0">
                <a:solidFill>
                  <a:srgbClr val="B6A4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inferred (Karen, Jim) and (Pam, Jim)</a:t>
            </a:r>
            <a:endParaRPr lang="en-US" dirty="0">
              <a:solidFill>
                <a:srgbClr val="B6A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2D9B-D139-4862-B5AC-436770B75008}"/>
              </a:ext>
            </a:extLst>
          </p:cNvPr>
          <p:cNvSpPr txBox="1"/>
          <p:nvPr/>
        </p:nvSpPr>
        <p:spPr>
          <a:xfrm>
            <a:off x="839582" y="3135089"/>
            <a:ext cx="281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= { Gunther, Rachel, Ross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BD0514-D53B-40C1-911F-9AD005B14C75}"/>
              </a:ext>
            </a:extLst>
          </p:cNvPr>
          <p:cNvSpPr txBox="1"/>
          <p:nvPr/>
        </p:nvSpPr>
        <p:spPr>
          <a:xfrm>
            <a:off x="819768" y="3482767"/>
            <a:ext cx="522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{ (Gunther, Rachel), (Rachel, Ross), (Ross, Rachel) }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6901545" y="3213223"/>
            <a:ext cx="2271902" cy="1992110"/>
            <a:chOff x="6156399" y="2917535"/>
            <a:chExt cx="2271902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156399" y="3185800"/>
              <a:ext cx="878446" cy="690113"/>
              <a:chOff x="9731917" y="3675297"/>
              <a:chExt cx="878446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9731917" y="3851055"/>
                <a:ext cx="8784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Gunther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697985" y="2917535"/>
              <a:ext cx="730316" cy="690113"/>
              <a:chOff x="9790839" y="3675297"/>
              <a:chExt cx="730316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9790839" y="3867581"/>
                <a:ext cx="6703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Rachel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9876759" y="3835687"/>
                <a:ext cx="606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Ross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25" idx="4"/>
              <a:endCxn id="28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28" idx="0"/>
              <a:endCxn id="2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C049A2-75E1-4158-9ABC-D2BE99B6FD22}"/>
              </a:ext>
            </a:extLst>
          </p:cNvPr>
          <p:cNvSpPr txBox="1"/>
          <p:nvPr/>
        </p:nvSpPr>
        <p:spPr>
          <a:xfrm>
            <a:off x="9102623" y="105212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Undirected Graph: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A2BA0-BA48-43BC-9654-37B454718478}"/>
              </a:ext>
            </a:extLst>
          </p:cNvPr>
          <p:cNvSpPr txBox="1"/>
          <p:nvPr/>
        </p:nvSpPr>
        <p:spPr>
          <a:xfrm>
            <a:off x="7413945" y="2843891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Directed Graph:</a:t>
            </a:r>
          </a:p>
        </p:txBody>
      </p:sp>
    </p:spTree>
    <p:extLst>
      <p:ext uri="{BB962C8B-B14F-4D97-AF65-F5344CB8AC3E}">
        <p14:creationId xmlns:p14="http://schemas.microsoft.com/office/powerpoint/2010/main" val="26299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E517-66F4-034B-94E8-4FD9405A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minHeap</a:t>
            </a:r>
            <a:r>
              <a:rPr lang="en-US" dirty="0"/>
              <a:t> runtimes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AEB4-A6A2-7941-A0F7-C183E30C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579" y="1819761"/>
            <a:ext cx="11187258" cy="1383515"/>
          </a:xfrm>
        </p:spPr>
        <p:txBody>
          <a:bodyPr/>
          <a:lstStyle/>
          <a:p>
            <a:r>
              <a:rPr lang="en-US" dirty="0" err="1"/>
              <a:t>removeMin</a:t>
            </a:r>
            <a:r>
              <a:rPr lang="en-US" dirty="0"/>
              <a:t>():</a:t>
            </a:r>
          </a:p>
          <a:p>
            <a:pPr lvl="1"/>
            <a:r>
              <a:rPr lang="en-US" dirty="0"/>
              <a:t>remove root node</a:t>
            </a:r>
          </a:p>
          <a:p>
            <a:pPr lvl="1"/>
            <a:r>
              <a:rPr lang="en-US" dirty="0"/>
              <a:t>Find last node in tree and swap to top level</a:t>
            </a:r>
          </a:p>
          <a:p>
            <a:pPr lvl="1"/>
            <a:r>
              <a:rPr lang="en-US" dirty="0"/>
              <a:t>Percolate down to fix heap invariant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06BAF-62B5-5E43-A53C-1CEA65E4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20 -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C12E6-7038-D440-A298-7915C5B5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121AF7-148B-FB4B-B94D-3272EBAFB800}"/>
              </a:ext>
            </a:extLst>
          </p:cNvPr>
          <p:cNvSpPr txBox="1">
            <a:spLocks/>
          </p:cNvSpPr>
          <p:nvPr/>
        </p:nvSpPr>
        <p:spPr>
          <a:xfrm>
            <a:off x="4292266" y="3299207"/>
            <a:ext cx="11187258" cy="13835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add():</a:t>
            </a:r>
          </a:p>
          <a:p>
            <a:pPr lvl="1"/>
            <a:r>
              <a:rPr lang="en-US" dirty="0"/>
              <a:t>Insert new node into next available spot</a:t>
            </a:r>
          </a:p>
          <a:p>
            <a:pPr lvl="1"/>
            <a:r>
              <a:rPr lang="en-US" dirty="0"/>
              <a:t>Percolate up to fix heap invariant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365134" y="4515442"/>
                <a:ext cx="1104152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Finding the last node/next available spot is the hard part.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You can do it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on complete trees, with some extra class variables…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 it’s NOT fun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there’s a much better way!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134" y="4515442"/>
                <a:ext cx="11041521" cy="1477328"/>
              </a:xfrm>
              <a:prstGeom prst="rect">
                <a:avLst/>
              </a:prstGeom>
              <a:blipFill>
                <a:blip r:embed="rId2"/>
                <a:stretch>
                  <a:fillRect l="-460" t="-170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F1A9F20-7E65-1440-B689-2F8A27385377}"/>
              </a:ext>
            </a:extLst>
          </p:cNvPr>
          <p:cNvGrpSpPr/>
          <p:nvPr/>
        </p:nvGrpSpPr>
        <p:grpSpPr>
          <a:xfrm>
            <a:off x="8726879" y="776384"/>
            <a:ext cx="3139793" cy="2878341"/>
            <a:chOff x="8333677" y="1277943"/>
            <a:chExt cx="3139793" cy="28783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1BEB9D-365F-FC42-AA1B-D3F932E567D1}"/>
                </a:ext>
              </a:extLst>
            </p:cNvPr>
            <p:cNvGrpSpPr/>
            <p:nvPr/>
          </p:nvGrpSpPr>
          <p:grpSpPr>
            <a:xfrm>
              <a:off x="9342351" y="3477657"/>
              <a:ext cx="692309" cy="678627"/>
              <a:chOff x="2659233" y="2267047"/>
              <a:chExt cx="692309" cy="67862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06ED05-C971-ED4F-B3C8-95B3E5EFE86E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1CCD46-0FE2-B24B-91C9-6B2E8A1817B9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DCC0E16-0383-E84B-B085-5FABC2954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92C7185-451A-3D4B-ABF7-70CA18B28AF4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127757D-C543-6B40-A273-A1454C0D1F8A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31E912B-F5D2-5F45-8739-0A75BD8AC936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85BBE8-61BE-3D4E-B470-9EF63F88EEB5}"/>
                </a:ext>
              </a:extLst>
            </p:cNvPr>
            <p:cNvGrpSpPr/>
            <p:nvPr/>
          </p:nvGrpSpPr>
          <p:grpSpPr>
            <a:xfrm>
              <a:off x="9877677" y="1277943"/>
              <a:ext cx="678628" cy="678627"/>
              <a:chOff x="2476501" y="3333847"/>
              <a:chExt cx="678628" cy="67862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6D5FD19-E140-514C-BC1D-6EE202347561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C4867D-ADF4-3045-BA9D-A16987C0A625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1F2D435-BF2A-4048-B2A0-C8FF3A677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CFD14D3-F5BC-B649-9863-DAC6C981FF85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4FA72FD-3308-EE45-9962-BCB4B1518C61}"/>
                </a:ext>
              </a:extLst>
            </p:cNvPr>
            <p:cNvGrpSpPr/>
            <p:nvPr/>
          </p:nvGrpSpPr>
          <p:grpSpPr>
            <a:xfrm>
              <a:off x="8868935" y="2374037"/>
              <a:ext cx="678628" cy="678627"/>
              <a:chOff x="2476501" y="3333847"/>
              <a:chExt cx="678628" cy="67862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8F5069-C97E-6443-8BCB-EB4D251A3DA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93DF1C-27BF-7040-A8C1-8E883A9155D1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3491479-75AE-904B-A48F-DE68B95813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64F25FE-EDF5-0741-8A0B-DD37913821F8}"/>
                  </a:ext>
                </a:extLst>
              </p:cNvPr>
              <p:cNvCxnSpPr>
                <a:cxnSpLocks/>
                <a:endCxn id="2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8B3BBB0-7258-F94B-BCE4-AFE4E8DC789B}"/>
                </a:ext>
              </a:extLst>
            </p:cNvPr>
            <p:cNvGrpSpPr/>
            <p:nvPr/>
          </p:nvGrpSpPr>
          <p:grpSpPr>
            <a:xfrm>
              <a:off x="8333677" y="3477657"/>
              <a:ext cx="692309" cy="678627"/>
              <a:chOff x="2659233" y="2267047"/>
              <a:chExt cx="692309" cy="67862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EA1C99C-E472-0148-A74D-84EB7590F50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71CB14-630B-4943-8DE5-79C07878F634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9F544DD-2A22-AD46-8AFC-7AC75B6E9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0745E42-8792-5F44-ABC9-5642D4A99277}"/>
                  </a:ext>
                </a:extLst>
              </p:cNvPr>
              <p:cNvCxnSpPr>
                <a:cxnSpLocks/>
                <a:endCxn id="26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970D493-B6B8-A942-BB2E-70ED981BC74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9D57D5E-44F7-6944-A5C4-916F05ED8F97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451BEEE-C865-4346-BA71-3354E3F24896}"/>
                </a:ext>
              </a:extLst>
            </p:cNvPr>
            <p:cNvGrpSpPr/>
            <p:nvPr/>
          </p:nvGrpSpPr>
          <p:grpSpPr>
            <a:xfrm>
              <a:off x="10794842" y="2369750"/>
              <a:ext cx="678628" cy="678627"/>
              <a:chOff x="2476501" y="3333847"/>
              <a:chExt cx="678628" cy="67862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0AD827-4BC4-4745-B394-9B13F2C66F1E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7F5248-A953-9746-994A-F88108BB3EB1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0CA842D-5840-7C41-9824-8D221D2901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CCC4D77-9EB3-BA46-ABF7-DC382391AA6A}"/>
                  </a:ext>
                </a:extLst>
              </p:cNvPr>
              <p:cNvCxnSpPr>
                <a:cxnSpLocks/>
                <a:endCxn id="3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CA0A185-F1FF-AC4D-B219-9E149F9F5E4A}"/>
                </a:ext>
              </a:extLst>
            </p:cNvPr>
            <p:cNvGrpSpPr/>
            <p:nvPr/>
          </p:nvGrpSpPr>
          <p:grpSpPr>
            <a:xfrm>
              <a:off x="10259584" y="3473370"/>
              <a:ext cx="692309" cy="678627"/>
              <a:chOff x="2659233" y="2267047"/>
              <a:chExt cx="692309" cy="67862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A4AE6A9-86B5-C141-9CC3-D418BFB5E914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6D94E6-34E4-1946-9965-FF30DCC4CBBF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2D102B9-1E98-5D42-BD55-6080C6B85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EE9E8C9-CE67-1B4E-9FCA-FE8BA5DC22E5}"/>
                  </a:ext>
                </a:extLst>
              </p:cNvPr>
              <p:cNvCxnSpPr>
                <a:cxnSpLocks/>
                <a:endCxn id="38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B9F7E27-98A2-194F-9B04-B97ECF42798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8C93229-0050-0A47-ACAC-2C2E2B275DB0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4DBD67A-4CD2-0042-9381-5AB51F6E6A76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flipH="1">
              <a:off x="9208250" y="187650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4C4F165-B03E-3544-99AD-0B390780A945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0393267" y="188117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7EB188B-1566-4842-9879-C77B326EF7D5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8672992" y="296885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33E304D-6DA6-F642-9965-1C4644221692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H="1">
              <a:off x="10598899" y="295275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4F3B0D6-EFF5-734D-BDA4-264F74CEF230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9392547" y="296456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97D31E4-44CA-F14F-9123-38E512A34159}"/>
                </a:ext>
              </a:extLst>
            </p:cNvPr>
            <p:cNvCxnSpPr/>
            <p:nvPr/>
          </p:nvCxnSpPr>
          <p:spPr>
            <a:xfrm flipV="1">
              <a:off x="11131751" y="288300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6D2F10-147C-D74E-9B95-7470A4844130}"/>
              </a:ext>
            </a:extLst>
          </p:cNvPr>
          <p:cNvGrpSpPr/>
          <p:nvPr/>
        </p:nvGrpSpPr>
        <p:grpSpPr>
          <a:xfrm>
            <a:off x="543986" y="1809496"/>
            <a:ext cx="3468106" cy="3883296"/>
            <a:chOff x="908857" y="1530095"/>
            <a:chExt cx="4683261" cy="409666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2F39C3-59ED-7E47-BADE-06672687459F}"/>
                </a:ext>
              </a:extLst>
            </p:cNvPr>
            <p:cNvSpPr/>
            <p:nvPr/>
          </p:nvSpPr>
          <p:spPr>
            <a:xfrm>
              <a:off x="908857" y="2061556"/>
              <a:ext cx="4683261" cy="356520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11BB86F-8071-A74A-AF66-E7B80FB18DBA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Min Priority Queue ADT</a:t>
              </a:r>
            </a:p>
          </p:txBody>
        </p:sp>
        <p:sp>
          <p:nvSpPr>
            <p:cNvPr id="53" name="TextBox 8">
              <a:extLst>
                <a:ext uri="{FF2B5EF4-FFF2-40B4-BE49-F238E27FC236}">
                  <a16:creationId xmlns:a16="http://schemas.microsoft.com/office/drawing/2014/main" id="{D2090F6B-CD27-5841-B338-4106F0574EFD}"/>
                </a:ext>
              </a:extLst>
            </p:cNvPr>
            <p:cNvSpPr txBox="1"/>
            <p:nvPr/>
          </p:nvSpPr>
          <p:spPr>
            <a:xfrm>
              <a:off x="1129406" y="3937116"/>
              <a:ext cx="4354615" cy="87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removeMin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– returns the element with the </a:t>
              </a:r>
              <a:r>
                <a:rPr lang="en-US" sz="16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smallest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priority, removes it from the collection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66B467-32C2-7148-B528-2C21536A4BFD}"/>
                </a:ext>
              </a:extLst>
            </p:cNvPr>
            <p:cNvSpPr txBox="1"/>
            <p:nvPr/>
          </p:nvSpPr>
          <p:spPr>
            <a:xfrm>
              <a:off x="928947" y="2078638"/>
              <a:ext cx="2035232" cy="35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rgbClr val="4C328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044E49-1FE7-B244-9547-4576AD0DD352}"/>
                </a:ext>
              </a:extLst>
            </p:cNvPr>
            <p:cNvSpPr txBox="1"/>
            <p:nvPr/>
          </p:nvSpPr>
          <p:spPr>
            <a:xfrm>
              <a:off x="928947" y="2979430"/>
              <a:ext cx="2035232" cy="35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rgbClr val="4C328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behavior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F08111-B4D4-A54E-B751-D909243D0DC8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61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Set of comparable values</a:t>
              </a:r>
            </a:p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- Ordered based on “priority”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71464F-56C1-AD41-902F-444C0E1987B7}"/>
                </a:ext>
              </a:extLst>
            </p:cNvPr>
            <p:cNvSpPr txBox="1"/>
            <p:nvPr/>
          </p:nvSpPr>
          <p:spPr>
            <a:xfrm>
              <a:off x="1098580" y="4708464"/>
              <a:ext cx="4385441" cy="87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peekMin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– find, but do not remove the element with the smallest </a:t>
              </a:r>
              <a:r>
                <a:rPr lang="en-US" sz="16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priority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84E4E6-4A35-2846-B761-2DAAA679DA83}"/>
                </a:ext>
              </a:extLst>
            </p:cNvPr>
            <p:cNvSpPr txBox="1"/>
            <p:nvPr/>
          </p:nvSpPr>
          <p:spPr>
            <a:xfrm>
              <a:off x="1129406" y="3366314"/>
              <a:ext cx="4181363" cy="61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add(value)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– add a new element to the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7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899132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Connected graph </a:t>
            </a:r>
            <a:r>
              <a:rPr lang="en-US" dirty="0"/>
              <a:t>– a graph where every vertex is connected to every other vertex via some path. It is not required for every vertex to have an edge to every other vertex</a:t>
            </a:r>
          </a:p>
          <a:p>
            <a:r>
              <a:rPr lang="en-US" dirty="0"/>
              <a:t>There exists some way to get from each vertex to every other vertex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712552" y="3687335"/>
            <a:ext cx="3521444" cy="2807940"/>
            <a:chOff x="2819060" y="3257461"/>
            <a:chExt cx="3521444" cy="2807940"/>
          </a:xfrm>
        </p:grpSpPr>
        <p:grpSp>
          <p:nvGrpSpPr>
            <p:cNvPr id="29" name="Group 28"/>
            <p:cNvGrpSpPr/>
            <p:nvPr/>
          </p:nvGrpSpPr>
          <p:grpSpPr>
            <a:xfrm>
              <a:off x="5650391" y="3582395"/>
              <a:ext cx="690113" cy="690113"/>
              <a:chOff x="2818938" y="3650271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2818938" y="3650271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2881705" y="3856828"/>
                <a:ext cx="5645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Sansa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513291" y="3257461"/>
              <a:ext cx="690113" cy="690113"/>
              <a:chOff x="1487764" y="2875405"/>
              <a:chExt cx="690113" cy="69011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1487764" y="2875405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566369" y="3081962"/>
                <a:ext cx="532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Robb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796079" y="5375288"/>
              <a:ext cx="690113" cy="690113"/>
              <a:chOff x="3259894" y="5197009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3259894" y="5197009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3361935" y="5403566"/>
                <a:ext cx="4860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Bran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873796" y="5067278"/>
              <a:ext cx="690113" cy="690113"/>
              <a:chOff x="763708" y="4854507"/>
              <a:chExt cx="690113" cy="6901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763708" y="485450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863472" y="5061064"/>
                <a:ext cx="490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Arya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3"/>
              <a:endCxn id="13" idx="1"/>
            </p:cNvCxnSpPr>
            <p:nvPr/>
          </p:nvCxnSpPr>
          <p:spPr>
            <a:xfrm>
              <a:off x="2920125" y="4557139"/>
              <a:ext cx="54736" cy="6112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1" idx="2"/>
              <a:endCxn id="13" idx="5"/>
            </p:cNvCxnSpPr>
            <p:nvPr/>
          </p:nvCxnSpPr>
          <p:spPr>
            <a:xfrm flipH="1" flipV="1">
              <a:off x="3462844" y="5656326"/>
              <a:ext cx="1333235" cy="6401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6"/>
              <a:endCxn id="7" idx="1"/>
            </p:cNvCxnSpPr>
            <p:nvPr/>
          </p:nvCxnSpPr>
          <p:spPr>
            <a:xfrm>
              <a:off x="5203404" y="3602518"/>
              <a:ext cx="548052" cy="8094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2"/>
              <a:endCxn id="21" idx="7"/>
            </p:cNvCxnSpPr>
            <p:nvPr/>
          </p:nvCxnSpPr>
          <p:spPr>
            <a:xfrm flipH="1">
              <a:off x="3408108" y="3927452"/>
              <a:ext cx="2242283" cy="1417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4"/>
              <a:endCxn id="11" idx="0"/>
            </p:cNvCxnSpPr>
            <p:nvPr/>
          </p:nvCxnSpPr>
          <p:spPr>
            <a:xfrm>
              <a:off x="4858348" y="3947574"/>
              <a:ext cx="282788" cy="142771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5"/>
              <a:endCxn id="11" idx="7"/>
            </p:cNvCxnSpPr>
            <p:nvPr/>
          </p:nvCxnSpPr>
          <p:spPr>
            <a:xfrm flipH="1">
              <a:off x="5385127" y="4171443"/>
              <a:ext cx="854312" cy="130491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819060" y="3968091"/>
              <a:ext cx="690113" cy="690113"/>
              <a:chOff x="4460870" y="4340384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4460870" y="434038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4497124" y="4546940"/>
                <a:ext cx="617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Rickon</a:t>
                </a:r>
                <a:endParaRPr lang="en-US" sz="1200" dirty="0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0"/>
              <a:endCxn id="9" idx="2"/>
            </p:cNvCxnSpPr>
            <p:nvPr/>
          </p:nvCxnSpPr>
          <p:spPr>
            <a:xfrm flipV="1">
              <a:off x="3164117" y="3602518"/>
              <a:ext cx="1349174" cy="36557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6"/>
              <a:endCxn id="7" idx="3"/>
            </p:cNvCxnSpPr>
            <p:nvPr/>
          </p:nvCxnSpPr>
          <p:spPr>
            <a:xfrm flipV="1">
              <a:off x="3563909" y="4171443"/>
              <a:ext cx="2187547" cy="124089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4"/>
              <a:endCxn id="11" idx="1"/>
            </p:cNvCxnSpPr>
            <p:nvPr/>
          </p:nvCxnSpPr>
          <p:spPr>
            <a:xfrm>
              <a:off x="3164117" y="4658204"/>
              <a:ext cx="1733027" cy="81814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0"/>
              <a:endCxn id="9" idx="3"/>
            </p:cNvCxnSpPr>
            <p:nvPr/>
          </p:nvCxnSpPr>
          <p:spPr>
            <a:xfrm flipV="1">
              <a:off x="3218853" y="3846509"/>
              <a:ext cx="1395503" cy="122076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959050" y="5561170"/>
            <a:ext cx="690113" cy="690113"/>
            <a:chOff x="2818938" y="3650271"/>
            <a:chExt cx="690113" cy="69011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60644" y="3856827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Jon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78231" y="4712550"/>
            <a:ext cx="690113" cy="690113"/>
            <a:chOff x="2818938" y="3650271"/>
            <a:chExt cx="690113" cy="69011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01742" y="383262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Dany</a:t>
              </a:r>
              <a:endParaRPr lang="en-US" sz="1200" dirty="0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2"/>
            <a:endCxn id="89" idx="7"/>
          </p:cNvCxnSpPr>
          <p:nvPr/>
        </p:nvCxnSpPr>
        <p:spPr>
          <a:xfrm flipH="1">
            <a:off x="5548098" y="5057607"/>
            <a:ext cx="630133" cy="604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2"/>
          <p:cNvSpPr txBox="1">
            <a:spLocks/>
          </p:cNvSpPr>
          <p:nvPr/>
        </p:nvSpPr>
        <p:spPr>
          <a:xfrm>
            <a:off x="6564615" y="1444656"/>
            <a:ext cx="4881151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Connected Component </a:t>
            </a:r>
            <a:r>
              <a:rPr lang="en-US" dirty="0"/>
              <a:t>– a </a:t>
            </a:r>
            <a:r>
              <a:rPr lang="en-US" i="1" dirty="0"/>
              <a:t>subgraph</a:t>
            </a:r>
            <a:r>
              <a:rPr lang="en-US" dirty="0"/>
              <a:t> in which any two vertices are connected via some path, but is connected to no additional vertices in the </a:t>
            </a:r>
            <a:r>
              <a:rPr lang="en-US" i="1" dirty="0" err="1"/>
              <a:t>supergraph</a:t>
            </a:r>
            <a:endParaRPr lang="en-US" i="1" dirty="0"/>
          </a:p>
          <a:p>
            <a:pPr lvl="1"/>
            <a:r>
              <a:rPr lang="en-US" dirty="0"/>
              <a:t>There exists some way to get from each vertex within the connected component to every other vertex in the connected component</a:t>
            </a:r>
          </a:p>
          <a:p>
            <a:pPr lvl="1"/>
            <a:r>
              <a:rPr lang="en-US" dirty="0"/>
              <a:t>A vertex with no edges is itself a connected component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324596" y="5198626"/>
            <a:ext cx="690113" cy="690113"/>
            <a:chOff x="2818938" y="3650271"/>
            <a:chExt cx="690113" cy="69011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836923" y="3836881"/>
              <a:ext cx="6476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Viserys</a:t>
              </a:r>
              <a:endParaRPr lang="en-US" sz="1200" dirty="0"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6"/>
            <a:endCxn id="101" idx="1"/>
          </p:cNvCxnSpPr>
          <p:nvPr/>
        </p:nvCxnSpPr>
        <p:spPr>
          <a:xfrm>
            <a:off x="6868344" y="5057607"/>
            <a:ext cx="557317" cy="24208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9E8D-5D4B-4479-94AE-2144AC4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2661-DC2C-4BAD-AA73-F1C11866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Self loop </a:t>
            </a:r>
            <a:r>
              <a:rPr lang="en-US" dirty="0"/>
              <a:t>– an edge that starts and ends at the same vertex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Parallel edges </a:t>
            </a:r>
            <a:r>
              <a:rPr lang="en-US" dirty="0"/>
              <a:t>– two edges with the same start and end vertices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Simple graph </a:t>
            </a:r>
            <a:r>
              <a:rPr lang="en-US" dirty="0"/>
              <a:t>– a graph with no self-loops and no parallel edges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79A13-37F1-492D-8231-1585F7C3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770F-DE86-403C-992F-6733843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4DD8B-8D48-4804-BCC5-C398EFE12607}"/>
              </a:ext>
            </a:extLst>
          </p:cNvPr>
          <p:cNvGrpSpPr/>
          <p:nvPr/>
        </p:nvGrpSpPr>
        <p:grpSpPr>
          <a:xfrm>
            <a:off x="3761956" y="3448444"/>
            <a:ext cx="2263229" cy="779795"/>
            <a:chOff x="8986451" y="1403808"/>
            <a:chExt cx="2263229" cy="7797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6B9FE0-AF3C-4991-953F-78449E80FD78}"/>
                </a:ext>
              </a:extLst>
            </p:cNvPr>
            <p:cNvGrpSpPr/>
            <p:nvPr/>
          </p:nvGrpSpPr>
          <p:grpSpPr>
            <a:xfrm>
              <a:off x="8986451" y="1403809"/>
              <a:ext cx="779794" cy="779794"/>
              <a:chOff x="9741362" y="3585617"/>
              <a:chExt cx="779794" cy="77979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295571-D8E3-4A2C-AA06-EB0A227DA938}"/>
                  </a:ext>
                </a:extLst>
              </p:cNvPr>
              <p:cNvSpPr/>
              <p:nvPr/>
            </p:nvSpPr>
            <p:spPr>
              <a:xfrm>
                <a:off x="9741362" y="3585617"/>
                <a:ext cx="779794" cy="779794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322F36-039D-4CC6-9EAC-23110533B713}"/>
                  </a:ext>
                </a:extLst>
              </p:cNvPr>
              <p:cNvSpPr txBox="1"/>
              <p:nvPr/>
            </p:nvSpPr>
            <p:spPr>
              <a:xfrm>
                <a:off x="9804020" y="3788130"/>
                <a:ext cx="660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Andy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C1247E-B7C5-491B-9D87-925CADA0F132}"/>
                </a:ext>
              </a:extLst>
            </p:cNvPr>
            <p:cNvGrpSpPr/>
            <p:nvPr/>
          </p:nvGrpSpPr>
          <p:grpSpPr>
            <a:xfrm>
              <a:off x="10344047" y="1403808"/>
              <a:ext cx="905633" cy="779794"/>
              <a:chOff x="9768122" y="3585617"/>
              <a:chExt cx="905633" cy="77979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7D1CEF-9E39-4C41-8C18-20E62718C4A2}"/>
                  </a:ext>
                </a:extLst>
              </p:cNvPr>
              <p:cNvSpPr/>
              <p:nvPr/>
            </p:nvSpPr>
            <p:spPr>
              <a:xfrm>
                <a:off x="9831042" y="3585617"/>
                <a:ext cx="779794" cy="779794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C6E560-4ACB-41D5-9FC5-4B1B661D0A74}"/>
                  </a:ext>
                </a:extLst>
              </p:cNvPr>
              <p:cNvSpPr txBox="1"/>
              <p:nvPr/>
            </p:nvSpPr>
            <p:spPr>
              <a:xfrm>
                <a:off x="9768122" y="3794637"/>
                <a:ext cx="905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Michael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6" idx="5"/>
              <a:endCxn id="14" idx="3"/>
            </p:cNvCxnSpPr>
            <p:nvPr/>
          </p:nvCxnSpPr>
          <p:spPr>
            <a:xfrm flipV="1">
              <a:off x="9652047" y="2069404"/>
              <a:ext cx="869118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C2048A-F2D5-4DBD-980A-9D770F0EF52C}"/>
                </a:ext>
              </a:extLst>
            </p:cNvPr>
            <p:cNvCxnSpPr>
              <a:cxnSpLocks/>
              <a:stCxn id="16" idx="7"/>
              <a:endCxn id="14" idx="1"/>
            </p:cNvCxnSpPr>
            <p:nvPr/>
          </p:nvCxnSpPr>
          <p:spPr>
            <a:xfrm flipV="1">
              <a:off x="9652047" y="1518006"/>
              <a:ext cx="869118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86E890-B259-4626-B5F0-1C79DE2B91AE}"/>
              </a:ext>
            </a:extLst>
          </p:cNvPr>
          <p:cNvGrpSpPr/>
          <p:nvPr/>
        </p:nvGrpSpPr>
        <p:grpSpPr>
          <a:xfrm>
            <a:off x="4484923" y="2226333"/>
            <a:ext cx="753668" cy="690114"/>
            <a:chOff x="7956350" y="2035502"/>
            <a:chExt cx="753668" cy="69011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E8D04D-FBB9-40FC-B30C-C39F282ABE0B}"/>
                </a:ext>
              </a:extLst>
            </p:cNvPr>
            <p:cNvGrpSpPr/>
            <p:nvPr/>
          </p:nvGrpSpPr>
          <p:grpSpPr>
            <a:xfrm>
              <a:off x="7956350" y="2035503"/>
              <a:ext cx="753668" cy="690113"/>
              <a:chOff x="9799264" y="3675297"/>
              <a:chExt cx="753668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CB2BE7-9455-40CB-9BCA-5B41714A774D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74F496-2DDF-4021-AC31-0B18C37B2A5C}"/>
                  </a:ext>
                </a:extLst>
              </p:cNvPr>
              <p:cNvSpPr txBox="1"/>
              <p:nvPr/>
            </p:nvSpPr>
            <p:spPr>
              <a:xfrm>
                <a:off x="9799264" y="3835689"/>
                <a:ext cx="753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Kanye</a:t>
                </a:r>
              </a:p>
            </p:txBody>
          </p:sp>
        </p:grp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74CF63E8-AE2C-485A-A3AE-CE20DB0ABA58}"/>
                </a:ext>
              </a:extLst>
            </p:cNvPr>
            <p:cNvCxnSpPr>
              <a:cxnSpLocks/>
              <a:stCxn id="34" idx="0"/>
              <a:endCxn id="34" idx="6"/>
            </p:cNvCxnSpPr>
            <p:nvPr/>
          </p:nvCxnSpPr>
          <p:spPr>
            <a:xfrm rot="16200000" flipH="1">
              <a:off x="8333184" y="2035503"/>
              <a:ext cx="345057" cy="345056"/>
            </a:xfrm>
            <a:prstGeom prst="curvedConnector4">
              <a:avLst>
                <a:gd name="adj1" fmla="val -66250"/>
                <a:gd name="adj2" fmla="val 166250"/>
              </a:avLst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6B9FE0-AF3C-4991-953F-78449E80FD78}"/>
              </a:ext>
            </a:extLst>
          </p:cNvPr>
          <p:cNvGrpSpPr/>
          <p:nvPr/>
        </p:nvGrpSpPr>
        <p:grpSpPr>
          <a:xfrm>
            <a:off x="3387212" y="5680084"/>
            <a:ext cx="690113" cy="690113"/>
            <a:chOff x="9831042" y="3675297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295571-D8E3-4A2C-AA06-EB0A227DA938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322F36-039D-4CC6-9EAC-23110533B713}"/>
                </a:ext>
              </a:extLst>
            </p:cNvPr>
            <p:cNvSpPr txBox="1"/>
            <p:nvPr/>
          </p:nvSpPr>
          <p:spPr>
            <a:xfrm>
              <a:off x="9869600" y="3846784"/>
              <a:ext cx="599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Chris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4893182" y="5931503"/>
            <a:ext cx="716531" cy="690113"/>
            <a:chOff x="9804624" y="3675297"/>
            <a:chExt cx="716531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804624" y="3858257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Leslie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27" idx="1"/>
            <a:endCxn id="33" idx="5"/>
          </p:cNvCxnSpPr>
          <p:nvPr/>
        </p:nvCxnSpPr>
        <p:spPr>
          <a:xfrm flipH="1" flipV="1">
            <a:off x="4618038" y="5327600"/>
            <a:ext cx="402627" cy="70496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C2048A-F2D5-4DBD-980A-9D770F0EF52C}"/>
              </a:ext>
            </a:extLst>
          </p:cNvPr>
          <p:cNvCxnSpPr>
            <a:cxnSpLocks/>
            <a:stCxn id="39" idx="2"/>
            <a:endCxn id="30" idx="6"/>
          </p:cNvCxnSpPr>
          <p:nvPr/>
        </p:nvCxnSpPr>
        <p:spPr>
          <a:xfrm flipH="1">
            <a:off x="4077325" y="5733230"/>
            <a:ext cx="1884941" cy="29191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4028990" y="4738552"/>
            <a:ext cx="690113" cy="690113"/>
            <a:chOff x="9831042" y="3675297"/>
            <a:chExt cx="690113" cy="69011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921284" y="3835687"/>
              <a:ext cx="548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5962266" y="5388173"/>
            <a:ext cx="690113" cy="690113"/>
            <a:chOff x="9831042" y="3675297"/>
            <a:chExt cx="690113" cy="69011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918049" y="3853364"/>
              <a:ext cx="506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Ben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33" idx="6"/>
            <a:endCxn id="39" idx="1"/>
          </p:cNvCxnSpPr>
          <p:nvPr/>
        </p:nvCxnSpPr>
        <p:spPr>
          <a:xfrm>
            <a:off x="4719103" y="5083609"/>
            <a:ext cx="1344228" cy="405629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7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7" y="1463857"/>
            <a:ext cx="11666862" cy="4845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Walk </a:t>
            </a:r>
            <a:r>
              <a:rPr lang="en-US" sz="2800" dirty="0"/>
              <a:t>– A sequence of </a:t>
            </a:r>
            <a:r>
              <a:rPr lang="en-US" sz="2800" b="1" dirty="0"/>
              <a:t>adjacent</a:t>
            </a:r>
            <a:r>
              <a:rPr lang="en-US" sz="2800" dirty="0"/>
              <a:t> vertices. Each connected to next by an edge.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Path </a:t>
            </a:r>
            <a:r>
              <a:rPr lang="en-US" sz="2800" dirty="0"/>
              <a:t>– A walk that doesn’t repeat a vertex. A,B,C,D is a path. A,B,A is not.</a:t>
            </a:r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(Directed) Walk</a:t>
            </a:r>
            <a:r>
              <a:rPr lang="en-US" sz="2800" dirty="0"/>
              <a:t>–must follow the direction of the edges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Cycle </a:t>
            </a:r>
            <a:r>
              <a:rPr lang="en-US" sz="2800" dirty="0"/>
              <a:t>– path with an extra edge from last vertex back to first.</a:t>
            </a:r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Length </a:t>
            </a:r>
            <a:r>
              <a:rPr lang="en-US" sz="2800" dirty="0"/>
              <a:t>– The number of edges in a walk/path/cycle. (A,B,C,D) has length 3.</a:t>
            </a:r>
          </a:p>
          <a:p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488E5A-F9BE-4E3B-84E4-17754B62D28B}"/>
              </a:ext>
            </a:extLst>
          </p:cNvPr>
          <p:cNvGrpSpPr/>
          <p:nvPr/>
        </p:nvGrpSpPr>
        <p:grpSpPr>
          <a:xfrm>
            <a:off x="1795903" y="2009820"/>
            <a:ext cx="4424503" cy="1071992"/>
            <a:chOff x="1829955" y="1829141"/>
            <a:chExt cx="4424503" cy="1071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7ED82C-6F17-4BBD-A7E7-55BA450C57D5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80F25F2-1B4E-483C-9CE4-3294C8C6A10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AFAF44-6E91-4D17-9036-92F014AB6E6C}"/>
                  </a:ext>
                </a:extLst>
              </p:cNvPr>
              <p:cNvSpPr txBox="1"/>
              <p:nvPr/>
            </p:nvSpPr>
            <p:spPr>
              <a:xfrm>
                <a:off x="1775590" y="5992649"/>
                <a:ext cx="460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UW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767A9-11B7-4447-B580-1AB26BF26CA4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CD5362-9795-4B7D-A564-6FF29A24AC0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EF5E4A-1C1D-4409-8974-3A206387B002}"/>
                  </a:ext>
                </a:extLst>
              </p:cNvPr>
              <p:cNvSpPr txBox="1"/>
              <p:nvPr/>
            </p:nvSpPr>
            <p:spPr>
              <a:xfrm>
                <a:off x="1761527" y="5897888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Cap </a:t>
                </a:r>
              </a:p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Hill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06EF38-E678-4555-B0D7-097CDF40E72F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5A095F2-B650-4C6D-8562-4F5F881FDDA7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EF67D1-D89E-4BAA-88E6-6D17BF794E78}"/>
                  </a:ext>
                </a:extLst>
              </p:cNvPr>
              <p:cNvSpPr txBox="1"/>
              <p:nvPr/>
            </p:nvSpPr>
            <p:spPr>
              <a:xfrm>
                <a:off x="1719486" y="5896816"/>
                <a:ext cx="5575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West</a:t>
                </a:r>
              </a:p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lake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9C801-1A20-4364-B43C-1D277FBE28A7}"/>
                </a:ext>
              </a:extLst>
            </p:cNvPr>
            <p:cNvCxnSpPr>
              <a:cxnSpLocks/>
              <a:stCxn id="21" idx="6"/>
              <a:endCxn id="1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2D4C7B-761B-4239-B4FF-DB857EB83783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0A9052A-164D-4BD4-A82D-00BBBD40D49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60B3AF-22B2-49C9-8ACC-5D89F55D69AA}"/>
                  </a:ext>
                </a:extLst>
              </p:cNvPr>
              <p:cNvSpPr txBox="1"/>
              <p:nvPr/>
            </p:nvSpPr>
            <p:spPr>
              <a:xfrm>
                <a:off x="1747975" y="5914022"/>
                <a:ext cx="5180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Univ</a:t>
                </a:r>
              </a:p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EFE5D6-88D3-4936-80A8-A3A53CB4D640}"/>
                </a:ext>
              </a:extLst>
            </p:cNvPr>
            <p:cNvCxnSpPr>
              <a:cxnSpLocks/>
              <a:stCxn id="23" idx="6"/>
              <a:endCxn id="2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39EE96-8A24-4476-86EC-42C166856683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B9319B9-36B8-43B5-BBBD-88CFE02886DE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82CA0-3EE6-401B-81D0-62E11A024E69}"/>
              </a:ext>
            </a:extLst>
          </p:cNvPr>
          <p:cNvGrpSpPr/>
          <p:nvPr/>
        </p:nvGrpSpPr>
        <p:grpSpPr>
          <a:xfrm>
            <a:off x="1795903" y="4322151"/>
            <a:ext cx="4430092" cy="1071992"/>
            <a:chOff x="1824366" y="1829141"/>
            <a:chExt cx="4430092" cy="107199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261A9E-15C5-48D2-8C42-72637247ED5B}"/>
                </a:ext>
              </a:extLst>
            </p:cNvPr>
            <p:cNvGrpSpPr/>
            <p:nvPr/>
          </p:nvGrpSpPr>
          <p:grpSpPr>
            <a:xfrm>
              <a:off x="1824366" y="1831469"/>
              <a:ext cx="708848" cy="690113"/>
              <a:chOff x="1655136" y="5803810"/>
              <a:chExt cx="708848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D7253BB-3683-4200-8874-72B112600F4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A5AC84-5127-4F1E-AD2E-71827E687F2A}"/>
                  </a:ext>
                </a:extLst>
              </p:cNvPr>
              <p:cNvSpPr txBox="1"/>
              <p:nvPr/>
            </p:nvSpPr>
            <p:spPr>
              <a:xfrm>
                <a:off x="1655136" y="5961872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Sleep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2F731F-96EF-4947-A4F1-06CBB1F07E9C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A2EB2A0-F137-426D-B90B-0A7076E9588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E0ADE1B-45CA-413D-B563-E6B5C755EE38}"/>
                  </a:ext>
                </a:extLst>
              </p:cNvPr>
              <p:cNvSpPr txBox="1"/>
              <p:nvPr/>
            </p:nvSpPr>
            <p:spPr>
              <a:xfrm>
                <a:off x="1768376" y="5964200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Eat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04421-25F1-4FA4-89BB-2F707B10CB02}"/>
                </a:ext>
              </a:extLst>
            </p:cNvPr>
            <p:cNvGrpSpPr/>
            <p:nvPr/>
          </p:nvGrpSpPr>
          <p:grpSpPr>
            <a:xfrm>
              <a:off x="4296945" y="1839773"/>
              <a:ext cx="700056" cy="690113"/>
              <a:chOff x="1650782" y="5803810"/>
              <a:chExt cx="700056" cy="69011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CA7EA2-831D-4F60-AA61-D630426725B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6767BC-567E-431B-93CF-25ACE05E4C88}"/>
                  </a:ext>
                </a:extLst>
              </p:cNvPr>
              <p:cNvSpPr txBox="1"/>
              <p:nvPr/>
            </p:nvSpPr>
            <p:spPr>
              <a:xfrm>
                <a:off x="1650782" y="5953568"/>
                <a:ext cx="694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Work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ED64E7-FDEA-4F84-B2DE-7E7FFE00F1DD}"/>
                </a:ext>
              </a:extLst>
            </p:cNvPr>
            <p:cNvCxnSpPr>
              <a:cxnSpLocks/>
              <a:stCxn id="61" idx="6"/>
              <a:endCxn id="5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B6A47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AFB6809-06F1-4354-95B2-BA7E6059E9E0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855730-B0B3-4252-B998-E725213A18D4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2410EA7-D7EA-4DC5-8C3F-DC6DF6E32BE4}"/>
                  </a:ext>
                </a:extLst>
              </p:cNvPr>
              <p:cNvSpPr txBox="1"/>
              <p:nvPr/>
            </p:nvSpPr>
            <p:spPr>
              <a:xfrm>
                <a:off x="1747975" y="5953568"/>
                <a:ext cx="493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Cry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8CF6DC-92DD-4127-B2AB-AEB87633C33E}"/>
                </a:ext>
              </a:extLst>
            </p:cNvPr>
            <p:cNvCxnSpPr>
              <a:cxnSpLocks/>
              <a:stCxn id="63" idx="6"/>
              <a:endCxn id="6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B6A47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4E32DA-D27B-4C10-8732-FB8A6502AD80}"/>
                </a:ext>
              </a:extLst>
            </p:cNvPr>
            <p:cNvCxnSpPr>
              <a:cxnSpLocks/>
              <a:stCxn id="59" idx="6"/>
              <a:endCxn id="5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B6A47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299AB21-664A-44A2-9C09-72CD4BE8BBF9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B6A479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38763" y="1935566"/>
            <a:ext cx="5310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A,B,C,D is a walk.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 is A,B,A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1363" y="4200785"/>
            <a:ext cx="5310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A,B,C,D,B is a directed walk.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A,B,A is not.</a:t>
            </a:r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5C9C84A7-EB7C-0042-96D6-6DD72FA8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19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4046186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with nodes…</a:t>
            </a:r>
          </a:p>
          <a:p>
            <a:r>
              <a:rPr lang="en-US" dirty="0"/>
              <a:t>Implementation gets super messy</a:t>
            </a:r>
          </a:p>
          <a:p>
            <a:r>
              <a:rPr lang="en-US" dirty="0"/>
              <a:t>What if you wanted a vertex without an edge?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can we implement without requiring edges to access nodes?</a:t>
            </a:r>
          </a:p>
          <a:p>
            <a:endParaRPr lang="en-US" dirty="0"/>
          </a:p>
          <a:p>
            <a:r>
              <a:rPr lang="en-US" dirty="0"/>
              <a:t>Implement using some of our existing data structures!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your problem has </a:t>
            </a:r>
            <a:r>
              <a:rPr lang="en-US" sz="2800" b="1" dirty="0"/>
              <a:t>data </a:t>
            </a:r>
            <a:r>
              <a:rPr lang="en-US" sz="2800" dirty="0"/>
              <a:t>and </a:t>
            </a:r>
            <a:r>
              <a:rPr lang="en-US" sz="2800" b="1" dirty="0"/>
              <a:t>relationships</a:t>
            </a:r>
            <a:r>
              <a:rPr lang="en-US" sz="2800" dirty="0"/>
              <a:t>, you might want to represent it as a graph</a:t>
            </a:r>
          </a:p>
          <a:p>
            <a:r>
              <a:rPr lang="en-US" sz="2800" dirty="0"/>
              <a:t>How do you choose a representation?</a:t>
            </a:r>
          </a:p>
          <a:p>
            <a:endParaRPr lang="en-US" sz="2800" dirty="0"/>
          </a:p>
          <a:p>
            <a:r>
              <a:rPr lang="en-US" sz="2800" dirty="0"/>
              <a:t>Usually:</a:t>
            </a:r>
          </a:p>
          <a:p>
            <a:r>
              <a:rPr lang="en-US" sz="2800" dirty="0"/>
              <a:t>Think about what your “fundamental” objects are</a:t>
            </a:r>
          </a:p>
          <a:p>
            <a:pPr lvl="1"/>
            <a:r>
              <a:rPr lang="en-US" sz="2400" dirty="0"/>
              <a:t>Those become your vertices.</a:t>
            </a:r>
          </a:p>
          <a:p>
            <a:r>
              <a:rPr lang="en-US" sz="2800" dirty="0"/>
              <a:t>Then think about how they’re related</a:t>
            </a:r>
          </a:p>
          <a:p>
            <a:pPr lvl="1"/>
            <a:r>
              <a:rPr lang="en-US" sz="2400" dirty="0"/>
              <a:t>Those become your edges.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5F8AB-97BC-DF43-BFEA-A3495423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19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13956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each of the following think about what you should choose for vertices and edges.</a:t>
            </a:r>
          </a:p>
          <a:p>
            <a:r>
              <a:rPr lang="en-US" sz="2800" u="sng" dirty="0">
                <a:solidFill>
                  <a:srgbClr val="4C3282"/>
                </a:solidFill>
              </a:rPr>
              <a:t>The internet </a:t>
            </a:r>
          </a:p>
          <a:p>
            <a:pPr lvl="1"/>
            <a:endParaRPr lang="en-US" sz="2400" dirty="0"/>
          </a:p>
          <a:p>
            <a:r>
              <a:rPr lang="en-US" sz="2800" u="sng" dirty="0">
                <a:solidFill>
                  <a:srgbClr val="4C3282"/>
                </a:solidFill>
              </a:rPr>
              <a:t>Family tree</a:t>
            </a:r>
          </a:p>
          <a:p>
            <a:pPr lvl="1"/>
            <a:endParaRPr lang="en-US" sz="2400" dirty="0"/>
          </a:p>
          <a:p>
            <a:r>
              <a:rPr lang="en-US" sz="2800" u="sng" dirty="0">
                <a:solidFill>
                  <a:srgbClr val="4C3282"/>
                </a:solidFill>
              </a:rPr>
              <a:t>Input data for the “6 degrees of Kevin Bacon” game</a:t>
            </a:r>
          </a:p>
          <a:p>
            <a:pPr lvl="1"/>
            <a:endParaRPr lang="en-US" sz="2400" dirty="0"/>
          </a:p>
          <a:p>
            <a:r>
              <a:rPr lang="en-US" sz="2800" u="sng" dirty="0">
                <a:solidFill>
                  <a:srgbClr val="4C3282"/>
                </a:solidFill>
              </a:rPr>
              <a:t>Course Prerequisites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87DAE47-67E2-E74D-B253-70809CF7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19 – Robbie Webber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77213-8F3C-8B49-9141-D6933A260EF8}"/>
              </a:ext>
            </a:extLst>
          </p:cNvPr>
          <p:cNvSpPr txBox="1"/>
          <p:nvPr/>
        </p:nvSpPr>
        <p:spPr>
          <a:xfrm>
            <a:off x="8151223" y="263276"/>
            <a:ext cx="26016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 Everywhere!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Pollev.com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/cse373activity</a:t>
            </a:r>
          </a:p>
        </p:txBody>
      </p:sp>
    </p:spTree>
    <p:extLst>
      <p:ext uri="{BB962C8B-B14F-4D97-AF65-F5344CB8AC3E}">
        <p14:creationId xmlns:p14="http://schemas.microsoft.com/office/powerpoint/2010/main" val="1441397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For each of the following think about what you should choose for vertices and edges.</a:t>
            </a:r>
          </a:p>
          <a:p>
            <a:pPr>
              <a:lnSpc>
                <a:spcPct val="100000"/>
              </a:lnSpc>
            </a:pPr>
            <a:r>
              <a:rPr lang="en-US" sz="2800" u="sng" dirty="0">
                <a:solidFill>
                  <a:srgbClr val="4C3282"/>
                </a:solidFill>
              </a:rPr>
              <a:t>The internet </a:t>
            </a:r>
          </a:p>
          <a:p>
            <a:pPr lvl="1"/>
            <a:r>
              <a:rPr lang="en-US" sz="2400" b="1" dirty="0"/>
              <a:t>Vertices</a:t>
            </a:r>
            <a:r>
              <a:rPr lang="en-US" sz="2400" dirty="0"/>
              <a:t>: webpages. </a:t>
            </a:r>
            <a:r>
              <a:rPr lang="en-US" sz="2400" b="1" dirty="0"/>
              <a:t>Edges</a:t>
            </a:r>
            <a:r>
              <a:rPr lang="en-US" sz="2400" dirty="0"/>
              <a:t> from a to b if a has a hyperlink to b. </a:t>
            </a:r>
          </a:p>
          <a:p>
            <a:pPr>
              <a:lnSpc>
                <a:spcPct val="110000"/>
              </a:lnSpc>
            </a:pPr>
            <a:r>
              <a:rPr lang="en-US" sz="2800" u="sng" dirty="0">
                <a:solidFill>
                  <a:srgbClr val="4C3282"/>
                </a:solidFill>
              </a:rPr>
              <a:t>Family tree</a:t>
            </a:r>
          </a:p>
          <a:p>
            <a:pPr lvl="1"/>
            <a:r>
              <a:rPr lang="en-US" sz="2400" b="1" dirty="0"/>
              <a:t>Vertices</a:t>
            </a:r>
            <a:r>
              <a:rPr lang="en-US" sz="2400" dirty="0"/>
              <a:t>: people. </a:t>
            </a:r>
            <a:r>
              <a:rPr lang="en-US" sz="2400" b="1" dirty="0"/>
              <a:t>Edges</a:t>
            </a:r>
            <a:r>
              <a:rPr lang="en-US" sz="2400" dirty="0"/>
              <a:t>: from parent to child, maybe for marriages too?</a:t>
            </a:r>
          </a:p>
          <a:p>
            <a:pPr>
              <a:lnSpc>
                <a:spcPct val="120000"/>
              </a:lnSpc>
            </a:pPr>
            <a:r>
              <a:rPr lang="en-US" sz="2800" u="sng" dirty="0">
                <a:solidFill>
                  <a:srgbClr val="4C3282"/>
                </a:solidFill>
              </a:rPr>
              <a:t>Input data for the “6 Degrees of Kevin Bacon” game</a:t>
            </a:r>
          </a:p>
          <a:p>
            <a:pPr lvl="1"/>
            <a:r>
              <a:rPr lang="en-US" sz="2400" b="1" dirty="0"/>
              <a:t>Vertices</a:t>
            </a:r>
            <a:r>
              <a:rPr lang="en-US" sz="2400" dirty="0"/>
              <a:t>: actors. </a:t>
            </a:r>
            <a:r>
              <a:rPr lang="en-US" sz="2400" b="1" dirty="0"/>
              <a:t>Edges</a:t>
            </a:r>
            <a:r>
              <a:rPr lang="en-US" sz="2400" dirty="0"/>
              <a:t>: if two people appeared in the same movie</a:t>
            </a:r>
          </a:p>
          <a:p>
            <a:pPr lvl="1"/>
            <a:r>
              <a:rPr lang="en-US" sz="2400" dirty="0"/>
              <a:t>Or: </a:t>
            </a:r>
            <a:r>
              <a:rPr lang="en-US" sz="2400" b="1" dirty="0"/>
              <a:t>Vertices</a:t>
            </a:r>
            <a:r>
              <a:rPr lang="en-US" sz="2400" dirty="0"/>
              <a:t> for actors and movies, </a:t>
            </a:r>
            <a:r>
              <a:rPr lang="en-US" sz="2400" b="1" dirty="0"/>
              <a:t>edge</a:t>
            </a:r>
            <a:r>
              <a:rPr lang="en-US" sz="2400" dirty="0"/>
              <a:t> from actors to movies they appeared in.</a:t>
            </a:r>
          </a:p>
          <a:p>
            <a:pPr>
              <a:lnSpc>
                <a:spcPct val="120000"/>
              </a:lnSpc>
            </a:pPr>
            <a:r>
              <a:rPr lang="en-US" sz="2800" u="sng" dirty="0">
                <a:solidFill>
                  <a:srgbClr val="4C3282"/>
                </a:solidFill>
              </a:rPr>
              <a:t>Course Prerequisites</a:t>
            </a:r>
          </a:p>
          <a:p>
            <a:pPr lvl="1"/>
            <a:r>
              <a:rPr lang="en-US" sz="2400" b="1" dirty="0"/>
              <a:t>Vertices</a:t>
            </a:r>
            <a:r>
              <a:rPr lang="en-US" sz="2400" dirty="0"/>
              <a:t>: courses. </a:t>
            </a:r>
            <a:r>
              <a:rPr lang="en-US" sz="2400" b="1" dirty="0"/>
              <a:t>Edge</a:t>
            </a:r>
            <a:r>
              <a:rPr lang="en-US" sz="2400" dirty="0"/>
              <a:t>: from a to b if a is a </a:t>
            </a:r>
            <a:r>
              <a:rPr lang="en-US" sz="2400" dirty="0" err="1"/>
              <a:t>prereq</a:t>
            </a:r>
            <a:r>
              <a:rPr lang="en-US" sz="2400" dirty="0"/>
              <a:t> for 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C3A75-E765-8A49-A4B0-E7C81AB2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19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270650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0728-44A4-43B7-96A2-3BBAE82E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id="{CDA7B705-6349-4711-8483-50B9905B4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812124"/>
              </p:ext>
            </p:extLst>
          </p:nvPr>
        </p:nvGraphicFramePr>
        <p:xfrm>
          <a:off x="6477234" y="2102951"/>
          <a:ext cx="5460536" cy="3768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567">
                  <a:extLst>
                    <a:ext uri="{9D8B030D-6E8A-4147-A177-3AD203B41FA5}">
                      <a16:colId xmlns:a16="http://schemas.microsoft.com/office/drawing/2014/main" val="2433620398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3266730138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3703898110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401438749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3106380728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2799085732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2089397823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val="1881925754"/>
                    </a:ext>
                  </a:extLst>
                </a:gridCol>
              </a:tblGrid>
              <a:tr h="426997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028320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2046825130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1743430437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2623021980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741938339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1178445184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2651587359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val="143593819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4592BAB-3A1B-4B05-A271-76692EB8790B}"/>
              </a:ext>
            </a:extLst>
          </p:cNvPr>
          <p:cNvGrpSpPr/>
          <p:nvPr/>
        </p:nvGrpSpPr>
        <p:grpSpPr>
          <a:xfrm>
            <a:off x="7238082" y="143217"/>
            <a:ext cx="4197425" cy="1866768"/>
            <a:chOff x="4202258" y="3421009"/>
            <a:chExt cx="5122837" cy="20906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F8A343-9981-4111-BD50-BBB0D8591020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4A235BE-3CCC-498B-B423-36CDEECC464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32EFB7-CCB0-4FC1-A568-AD99A5735B7D}"/>
                  </a:ext>
                </a:extLst>
              </p:cNvPr>
              <p:cNvSpPr txBox="1"/>
              <p:nvPr/>
            </p:nvSpPr>
            <p:spPr>
              <a:xfrm>
                <a:off x="9927534" y="3748446"/>
                <a:ext cx="415153" cy="517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362196-C14E-48CB-A01A-617F740520FA}"/>
                </a:ext>
              </a:extLst>
            </p:cNvPr>
            <p:cNvGrpSpPr/>
            <p:nvPr/>
          </p:nvGrpSpPr>
          <p:grpSpPr>
            <a:xfrm>
              <a:off x="5481419" y="4821554"/>
              <a:ext cx="2020949" cy="690114"/>
              <a:chOff x="9076131" y="1493488"/>
              <a:chExt cx="2020949" cy="69011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A7347EE-991A-44A0-BBC4-97686F6756D5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8B70330-047D-4B31-BA46-579FFCC649B1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 w="28575"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DA7DB84-E5B9-4DB4-A55E-75583B4B41C8}"/>
                    </a:ext>
                  </a:extLst>
                </p:cNvPr>
                <p:cNvSpPr txBox="1"/>
                <p:nvPr/>
              </p:nvSpPr>
              <p:spPr>
                <a:xfrm>
                  <a:off x="9974345" y="3747411"/>
                  <a:ext cx="415153" cy="5170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1997680-9F18-4A50-879A-C501EC32B8C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2147EEA-CEC4-4C25-8F47-4020BDA8E774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 w="28575"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5DECB14-06EC-4844-8890-691FFAB1EF62}"/>
                    </a:ext>
                  </a:extLst>
                </p:cNvPr>
                <p:cNvSpPr txBox="1"/>
                <p:nvPr/>
              </p:nvSpPr>
              <p:spPr>
                <a:xfrm>
                  <a:off x="9963998" y="3773100"/>
                  <a:ext cx="415154" cy="5170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3950012-D2E8-4D0C-AF92-AA20AC63FC20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E2D4B6-F2B6-45D7-8308-217635DEEB4B}"/>
                </a:ext>
              </a:extLst>
            </p:cNvPr>
            <p:cNvGrpSpPr/>
            <p:nvPr/>
          </p:nvGrpSpPr>
          <p:grpSpPr>
            <a:xfrm>
              <a:off x="7318349" y="3421009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3141F-8B47-40C3-A17D-ACFF164ACC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E96029-FB81-437C-97CB-99BB4130A0B8}"/>
                  </a:ext>
                </a:extLst>
              </p:cNvPr>
              <p:cNvSpPr txBox="1"/>
              <p:nvPr/>
            </p:nvSpPr>
            <p:spPr>
              <a:xfrm>
                <a:off x="9981098" y="3722015"/>
                <a:ext cx="415153" cy="517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A458B2-37C1-434B-9CCA-389CD8E99749}"/>
                </a:ext>
              </a:extLst>
            </p:cNvPr>
            <p:cNvGrpSpPr/>
            <p:nvPr/>
          </p:nvGrpSpPr>
          <p:grpSpPr>
            <a:xfrm>
              <a:off x="8634982" y="4038483"/>
              <a:ext cx="690113" cy="690113"/>
              <a:chOff x="9831042" y="3675297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0F3D1E5-C744-4405-8733-37621652DCE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 w="28575"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7949F6-3DDD-42F5-967D-6E991464F7E3}"/>
                  </a:ext>
                </a:extLst>
              </p:cNvPr>
              <p:cNvSpPr txBox="1"/>
              <p:nvPr/>
            </p:nvSpPr>
            <p:spPr>
              <a:xfrm>
                <a:off x="9999484" y="3758562"/>
                <a:ext cx="312907" cy="517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0AD190-501D-42DF-B924-FA141AB8B830}"/>
                </a:ext>
              </a:extLst>
            </p:cNvPr>
            <p:cNvCxnSpPr>
              <a:cxnSpLocks/>
              <a:stCxn id="25" idx="5"/>
              <a:endCxn id="23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D0E54-24E3-43BE-A6BA-404D2542F04F}"/>
                </a:ext>
              </a:extLst>
            </p:cNvPr>
            <p:cNvGrpSpPr/>
            <p:nvPr/>
          </p:nvGrpSpPr>
          <p:grpSpPr>
            <a:xfrm>
              <a:off x="4452719" y="3581400"/>
              <a:ext cx="2020949" cy="690114"/>
              <a:chOff x="9076131" y="1493488"/>
              <a:chExt cx="2020949" cy="6901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FE3619-A7C4-48CB-8543-F5D949656284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A6D0E7F-2E5D-405E-985B-E471D918DEA0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 w="28575"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6A4DB5C-E231-40DF-A861-3302CC67C96A}"/>
                    </a:ext>
                  </a:extLst>
                </p:cNvPr>
                <p:cNvSpPr txBox="1"/>
                <p:nvPr/>
              </p:nvSpPr>
              <p:spPr>
                <a:xfrm>
                  <a:off x="9974327" y="3736461"/>
                  <a:ext cx="415153" cy="5170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5647B03-D697-4824-988A-43C01D5AA90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CAC5B7F-1D91-468A-A781-C8610FF778C3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 w="28575"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3D96133-1F40-4055-BBD5-DFBB0D558B27}"/>
                    </a:ext>
                  </a:extLst>
                </p:cNvPr>
                <p:cNvSpPr txBox="1"/>
                <p:nvPr/>
              </p:nvSpPr>
              <p:spPr>
                <a:xfrm>
                  <a:off x="9982570" y="3733816"/>
                  <a:ext cx="415153" cy="5170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E84CA2C-0BED-4D37-ADD4-9AC5037140CB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59A4B6-2DEB-4E4F-86EF-D8AEC3183841}"/>
                </a:ext>
              </a:extLst>
            </p:cNvPr>
            <p:cNvCxnSpPr>
              <a:cxnSpLocks/>
              <a:stCxn id="21" idx="5"/>
              <a:endCxn id="3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8CD619-A402-4574-92D3-923DB0BC90B8}"/>
                </a:ext>
              </a:extLst>
            </p:cNvPr>
            <p:cNvCxnSpPr>
              <a:cxnSpLocks/>
              <a:stCxn id="30" idx="7"/>
              <a:endCxn id="23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4AF993-DBCA-4B3D-92EA-D66743EC51BF}"/>
                </a:ext>
              </a:extLst>
            </p:cNvPr>
            <p:cNvCxnSpPr>
              <a:cxnSpLocks/>
              <a:stCxn id="19" idx="5"/>
              <a:endCxn id="3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C9AB0F-164E-46F5-A7A6-F2336FB8D1E4}"/>
              </a:ext>
            </a:extLst>
          </p:cNvPr>
          <p:cNvSpPr txBox="1"/>
          <p:nvPr/>
        </p:nvSpPr>
        <p:spPr>
          <a:xfrm>
            <a:off x="657225" y="1505782"/>
            <a:ext cx="59014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an adjacency matrix a[u][v] is 1 if there is an edge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u,v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), and 0 otherwise.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Worst-case Time Complexity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(|V| = n, |E| = m):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 Edge: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Remove Edge: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Check edge exists from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u,v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Get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outneighbors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u: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Get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inneighbors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u: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Space Complexity: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A842778-2747-46F4-B3A4-9BC47B005F6C}"/>
                  </a:ext>
                </a:extLst>
              </p:cNvPr>
              <p:cNvSpPr/>
              <p:nvPr/>
            </p:nvSpPr>
            <p:spPr>
              <a:xfrm>
                <a:off x="2246485" y="3164877"/>
                <a:ext cx="15135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A842778-2747-46F4-B3A4-9BC47B005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85" y="3164877"/>
                <a:ext cx="1513556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AD11300-528C-4A50-9818-345D75EEC2AB}"/>
                  </a:ext>
                </a:extLst>
              </p:cNvPr>
              <p:cNvSpPr/>
              <p:nvPr/>
            </p:nvSpPr>
            <p:spPr>
              <a:xfrm>
                <a:off x="2796264" y="3654326"/>
                <a:ext cx="15135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AD11300-528C-4A50-9818-345D75EEC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264" y="3654326"/>
                <a:ext cx="1513556" cy="523220"/>
              </a:xfrm>
              <a:prstGeom prst="rect">
                <a:avLst/>
              </a:prstGeom>
              <a:blipFill>
                <a:blip r:embed="rId4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BFBF07-3BBD-4C6B-BC30-FB8A3562A386}"/>
                  </a:ext>
                </a:extLst>
              </p:cNvPr>
              <p:cNvSpPr/>
              <p:nvPr/>
            </p:nvSpPr>
            <p:spPr>
              <a:xfrm>
                <a:off x="4786263" y="4102815"/>
                <a:ext cx="15135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BFBF07-3BBD-4C6B-BC30-FB8A3562A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263" y="4102815"/>
                <a:ext cx="1513556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6874907-4D12-4D7A-943E-0338131A5386}"/>
                  </a:ext>
                </a:extLst>
              </p:cNvPr>
              <p:cNvSpPr/>
              <p:nvPr/>
            </p:nvSpPr>
            <p:spPr>
              <a:xfrm>
                <a:off x="4017535" y="4530132"/>
                <a:ext cx="15311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6874907-4D12-4D7A-943E-0338131A5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35" y="4530132"/>
                <a:ext cx="1531188" cy="52322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2F49931-B997-4CCF-A955-89CEE452D650}"/>
                  </a:ext>
                </a:extLst>
              </p:cNvPr>
              <p:cNvSpPr/>
              <p:nvPr/>
            </p:nvSpPr>
            <p:spPr>
              <a:xfrm>
                <a:off x="3755467" y="4958058"/>
                <a:ext cx="15311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2F49931-B997-4CCF-A955-89CEE452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467" y="4958058"/>
                <a:ext cx="1531188" cy="523220"/>
              </a:xfrm>
              <a:prstGeom prst="rect">
                <a:avLst/>
              </a:prstGeom>
              <a:blipFill>
                <a:blip r:embed="rId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C9A584-C3BE-4DAA-9AC3-AF53ABBAE8A9}"/>
                  </a:ext>
                </a:extLst>
              </p:cNvPr>
              <p:cNvSpPr/>
              <p:nvPr/>
            </p:nvSpPr>
            <p:spPr>
              <a:xfrm>
                <a:off x="3427206" y="5738570"/>
                <a:ext cx="1241494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C9A584-C3BE-4DAA-9AC3-AF53ABBAE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206" y="5738570"/>
                <a:ext cx="1241494" cy="532966"/>
              </a:xfrm>
              <a:prstGeom prst="rect">
                <a:avLst/>
              </a:prstGeom>
              <a:blipFill>
                <a:blip r:embed="rId7"/>
                <a:stretch>
                  <a:fillRect r="-101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8E902B78-D5F8-6746-A686-C558A19C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19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9706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Create a Dictionary of size V from type V to Collection of E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add y to the set associated with the key x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227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20 -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38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186809" y="213215"/>
            <a:ext cx="3237549" cy="2551087"/>
            <a:chOff x="5773537" y="3944188"/>
            <a:chExt cx="3237549" cy="25510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7"/>
              <a:endCxn id="5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2" idx="1"/>
              <a:endCxn id="5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6"/>
              <a:endCxn id="5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1"/>
              <a:endCxn id="5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3"/>
              <a:endCxn id="5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04261D9-AD2D-9941-8532-5DED7832895A}"/>
                  </a:ext>
                </a:extLst>
              </p:cNvPr>
              <p:cNvSpPr txBox="1"/>
              <p:nvPr/>
            </p:nvSpPr>
            <p:spPr>
              <a:xfrm>
                <a:off x="608298" y="2422968"/>
                <a:ext cx="8021616" cy="318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 array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element contains a list of neighbors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Directed graphs: list of out-neighbors (a[u] has v for all (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u,v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in E)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Complexity (|V| = n, |E| = m):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 Edge: 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Remove Edge (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u,v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): 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Check edge exists from (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u,v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): 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Get neighbors of u (out):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Get neighbors of u (in):</a:t>
                </a:r>
              </a:p>
              <a:p>
                <a:pPr lvl="1"/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Space Complexity:</a:t>
                </a: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04261D9-AD2D-9941-8532-5DED78328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98" y="2422968"/>
                <a:ext cx="8021616" cy="3183885"/>
              </a:xfrm>
              <a:prstGeom prst="rect">
                <a:avLst/>
              </a:prstGeom>
              <a:blipFill>
                <a:blip r:embed="rId3"/>
                <a:stretch>
                  <a:fillRect l="-949" t="-39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63253D-1994-D347-BF0C-45D26310147D}"/>
                  </a:ext>
                </a:extLst>
              </p:cNvPr>
              <p:cNvSpPr/>
              <p:nvPr/>
            </p:nvSpPr>
            <p:spPr>
              <a:xfrm>
                <a:off x="1679482" y="3371091"/>
                <a:ext cx="1265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63253D-1994-D347-BF0C-45D263101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82" y="3371091"/>
                <a:ext cx="1265090" cy="4001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BF99AEA-EC34-AF44-97DB-14604248F86E}"/>
                  </a:ext>
                </a:extLst>
              </p:cNvPr>
              <p:cNvSpPr/>
              <p:nvPr/>
            </p:nvSpPr>
            <p:spPr>
              <a:xfrm>
                <a:off x="2646955" y="3651512"/>
                <a:ext cx="2034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𝐝𝐞𝐠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 )</m:t>
                      </m:r>
                    </m:oMath>
                  </m:oMathPara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BF99AEA-EC34-AF44-97DB-14604248F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55" y="3651512"/>
                <a:ext cx="2034531" cy="400110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7160732-8F86-174B-8533-5674256C607C}"/>
                  </a:ext>
                </a:extLst>
              </p:cNvPr>
              <p:cNvSpPr/>
              <p:nvPr/>
            </p:nvSpPr>
            <p:spPr>
              <a:xfrm>
                <a:off x="3167352" y="4282035"/>
                <a:ext cx="19236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000" b="1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000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𝐝𝐞𝐠</m:t>
                        </m:r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e>
                    </m:func>
                    <m:r>
                      <a:rPr lang="en-US" sz="2000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7160732-8F86-174B-8533-5674256C6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52" y="4282035"/>
                <a:ext cx="1923604" cy="40011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E1CF639-87FD-1B4D-87AD-CD74A8E8A2FC}"/>
                  </a:ext>
                </a:extLst>
              </p:cNvPr>
              <p:cNvSpPr/>
              <p:nvPr/>
            </p:nvSpPr>
            <p:spPr>
              <a:xfrm>
                <a:off x="3068579" y="4599611"/>
                <a:ext cx="19337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E1CF639-87FD-1B4D-87AD-CD74A8E8A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579" y="4599611"/>
                <a:ext cx="1933734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17655FF-C187-6442-A62B-AFABD6C440F3}"/>
                  </a:ext>
                </a:extLst>
              </p:cNvPr>
              <p:cNvSpPr/>
              <p:nvPr/>
            </p:nvSpPr>
            <p:spPr>
              <a:xfrm>
                <a:off x="3618662" y="3970144"/>
                <a:ext cx="2034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𝐝𝐞𝐠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 )</m:t>
                      </m:r>
                    </m:oMath>
                  </m:oMathPara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17655FF-C187-6442-A62B-AFABD6C44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662" y="3970144"/>
                <a:ext cx="2034531" cy="400110"/>
              </a:xfrm>
              <a:prstGeom prst="rect">
                <a:avLst/>
              </a:prstGeom>
              <a:blipFill>
                <a:blip r:embed="rId8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750DB73-481F-494C-AB85-39E3C304FB7E}"/>
                  </a:ext>
                </a:extLst>
              </p:cNvPr>
              <p:cNvSpPr/>
              <p:nvPr/>
            </p:nvSpPr>
            <p:spPr>
              <a:xfrm>
                <a:off x="2516190" y="5177448"/>
                <a:ext cx="14720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750DB73-481F-494C-AB85-39E3C304F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90" y="5177448"/>
                <a:ext cx="1472070" cy="400110"/>
              </a:xfrm>
              <a:prstGeom prst="rect">
                <a:avLst/>
              </a:prstGeom>
              <a:blipFill>
                <a:blip r:embed="rId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515B7E-4EFB-E340-B598-2F611AD11F91}"/>
              </a:ext>
            </a:extLst>
          </p:cNvPr>
          <p:cNvSpPr txBox="1"/>
          <p:nvPr/>
        </p:nvSpPr>
        <p:spPr>
          <a:xfrm>
            <a:off x="8866904" y="3029757"/>
            <a:ext cx="127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 Lists</a:t>
            </a:r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A443C6D9-5A07-A044-A51E-27F8CAA0D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84235"/>
              </p:ext>
            </p:extLst>
          </p:nvPr>
        </p:nvGraphicFramePr>
        <p:xfrm>
          <a:off x="7235375" y="3458390"/>
          <a:ext cx="1188306" cy="282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62660185"/>
                    </a:ext>
                  </a:extLst>
                </a:gridCol>
                <a:gridCol w="610456">
                  <a:extLst>
                    <a:ext uri="{9D8B030D-6E8A-4147-A177-3AD203B41FA5}">
                      <a16:colId xmlns:a16="http://schemas.microsoft.com/office/drawing/2014/main" val="22244271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2316575"/>
                    </a:ext>
                  </a:extLst>
                </a:gridCol>
              </a:tblGrid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57817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199798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469906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046626"/>
                  </a:ext>
                </a:extLst>
              </a:tr>
            </a:tbl>
          </a:graphicData>
        </a:graphic>
      </p:graphicFrame>
      <p:grpSp>
        <p:nvGrpSpPr>
          <p:cNvPr id="84" name="Group 83">
            <a:extLst>
              <a:ext uri="{FF2B5EF4-FFF2-40B4-BE49-F238E27FC236}">
                <a16:creationId xmlns:a16="http://schemas.microsoft.com/office/drawing/2014/main" id="{8419DE7C-2163-F145-9594-6E4516BB0F74}"/>
              </a:ext>
            </a:extLst>
          </p:cNvPr>
          <p:cNvGrpSpPr/>
          <p:nvPr/>
        </p:nvGrpSpPr>
        <p:grpSpPr>
          <a:xfrm>
            <a:off x="6887457" y="3616417"/>
            <a:ext cx="417004" cy="417004"/>
            <a:chOff x="9831043" y="3675298"/>
            <a:chExt cx="417004" cy="41700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7CD1797-444F-4646-AD62-61A65785D3C3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645A3E7-B07F-8D4D-897A-6F8E0F5C8285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251BC59-143A-934A-9B0D-75D1A6D0A62C}"/>
              </a:ext>
            </a:extLst>
          </p:cNvPr>
          <p:cNvGrpSpPr/>
          <p:nvPr/>
        </p:nvGrpSpPr>
        <p:grpSpPr>
          <a:xfrm>
            <a:off x="6887457" y="4335681"/>
            <a:ext cx="417004" cy="417004"/>
            <a:chOff x="9831043" y="3675298"/>
            <a:chExt cx="417004" cy="41700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D66E587-614E-7446-B0B9-CBE31B02C35F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05B7BF4-5A9D-9E4B-B89A-C03BB8B8CF99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ACEF92D-6AB9-404F-A4F6-2136E7B529B6}"/>
              </a:ext>
            </a:extLst>
          </p:cNvPr>
          <p:cNvGrpSpPr/>
          <p:nvPr/>
        </p:nvGrpSpPr>
        <p:grpSpPr>
          <a:xfrm>
            <a:off x="6887457" y="5014625"/>
            <a:ext cx="417004" cy="417004"/>
            <a:chOff x="9831043" y="3675298"/>
            <a:chExt cx="417004" cy="417004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45E60E0-F175-114F-85BE-AC40A83A0599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FCBA59F-853F-3D49-A921-742C352C8E7C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FF562BC-6189-B146-9EEB-AACED8A44265}"/>
              </a:ext>
            </a:extLst>
          </p:cNvPr>
          <p:cNvGrpSpPr/>
          <p:nvPr/>
        </p:nvGrpSpPr>
        <p:grpSpPr>
          <a:xfrm>
            <a:off x="6887457" y="5733889"/>
            <a:ext cx="417004" cy="417004"/>
            <a:chOff x="9831043" y="3675298"/>
            <a:chExt cx="417004" cy="41700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F7636C6-BF51-EF40-91E7-83552B3AA5AB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7027F1A-8344-4D4E-832B-390ED35BB1C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83A8D50-AE2D-CA4A-A04E-A4861BECF5A5}"/>
              </a:ext>
            </a:extLst>
          </p:cNvPr>
          <p:cNvCxnSpPr>
            <a:cxnSpLocks/>
          </p:cNvCxnSpPr>
          <p:nvPr/>
        </p:nvCxnSpPr>
        <p:spPr>
          <a:xfrm>
            <a:off x="8271800" y="3816880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5D3ECAA-3369-9049-89DB-CC6B17BE3D19}"/>
              </a:ext>
            </a:extLst>
          </p:cNvPr>
          <p:cNvCxnSpPr/>
          <p:nvPr/>
        </p:nvCxnSpPr>
        <p:spPr>
          <a:xfrm>
            <a:off x="8271799" y="5237027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40131EC-FE6B-5E4F-9960-FFCDBAE09B08}"/>
              </a:ext>
            </a:extLst>
          </p:cNvPr>
          <p:cNvCxnSpPr/>
          <p:nvPr/>
        </p:nvCxnSpPr>
        <p:spPr>
          <a:xfrm>
            <a:off x="8271798" y="5926845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6539A7-7EDA-7B4F-A84A-4CCD33455764}"/>
              </a:ext>
            </a:extLst>
          </p:cNvPr>
          <p:cNvGrpSpPr/>
          <p:nvPr/>
        </p:nvGrpSpPr>
        <p:grpSpPr>
          <a:xfrm>
            <a:off x="9122164" y="5777779"/>
            <a:ext cx="417004" cy="417004"/>
            <a:chOff x="9831043" y="3675298"/>
            <a:chExt cx="417004" cy="41700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C4EFBFE-1E7B-D049-B644-8984EE750103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A92A1AA-09EF-2B49-B236-891F198A5336}"/>
                </a:ext>
              </a:extLst>
            </p:cNvPr>
            <p:cNvSpPr txBox="1"/>
            <p:nvPr/>
          </p:nvSpPr>
          <p:spPr>
            <a:xfrm>
              <a:off x="9873474" y="369913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AF76098-9C0F-0A48-90C3-9B8A95C11DF0}"/>
              </a:ext>
            </a:extLst>
          </p:cNvPr>
          <p:cNvGrpSpPr/>
          <p:nvPr/>
        </p:nvGrpSpPr>
        <p:grpSpPr>
          <a:xfrm>
            <a:off x="9052693" y="3477095"/>
            <a:ext cx="2089822" cy="668441"/>
            <a:chOff x="1097280" y="6023567"/>
            <a:chExt cx="2089822" cy="66844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F8D3EA8-40D0-6440-AFE2-56FFE0B47FBD}"/>
                </a:ext>
              </a:extLst>
            </p:cNvPr>
            <p:cNvGrpSpPr/>
            <p:nvPr/>
          </p:nvGrpSpPr>
          <p:grpSpPr>
            <a:xfrm>
              <a:off x="1158475" y="6170477"/>
              <a:ext cx="417004" cy="417004"/>
              <a:chOff x="9831043" y="3675298"/>
              <a:chExt cx="417004" cy="417004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A52E4E1-F0FB-B344-A973-2E2CFAF46632}"/>
                  </a:ext>
                </a:extLst>
              </p:cNvPr>
              <p:cNvSpPr/>
              <p:nvPr/>
            </p:nvSpPr>
            <p:spPr>
              <a:xfrm>
                <a:off x="9831043" y="3675298"/>
                <a:ext cx="417004" cy="417004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63AC124-ADDB-7B44-81EC-380E626D753B}"/>
                  </a:ext>
                </a:extLst>
              </p:cNvPr>
              <p:cNvSpPr txBox="1"/>
              <p:nvPr/>
            </p:nvSpPr>
            <p:spPr>
              <a:xfrm>
                <a:off x="9912663" y="36991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32E65B5-6935-5D4D-AF62-FE36ADC19A78}"/>
                </a:ext>
              </a:extLst>
            </p:cNvPr>
            <p:cNvGrpSpPr/>
            <p:nvPr/>
          </p:nvGrpSpPr>
          <p:grpSpPr>
            <a:xfrm>
              <a:off x="2512237" y="6170846"/>
              <a:ext cx="417004" cy="417004"/>
              <a:chOff x="9831043" y="3675298"/>
              <a:chExt cx="417004" cy="417004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5D09C9A-6370-1A48-9A28-203A2C475CA7}"/>
                  </a:ext>
                </a:extLst>
              </p:cNvPr>
              <p:cNvSpPr/>
              <p:nvPr/>
            </p:nvSpPr>
            <p:spPr>
              <a:xfrm>
                <a:off x="9831043" y="3675298"/>
                <a:ext cx="417004" cy="417004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37483DF-5DE0-6C49-BA4B-8F5B7D16F123}"/>
                  </a:ext>
                </a:extLst>
              </p:cNvPr>
              <p:cNvSpPr txBox="1"/>
              <p:nvPr/>
            </p:nvSpPr>
            <p:spPr>
              <a:xfrm>
                <a:off x="9873474" y="3699134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F72F71A-7E32-C041-9DAE-1DBC7E449F1E}"/>
                </a:ext>
              </a:extLst>
            </p:cNvPr>
            <p:cNvGrpSpPr/>
            <p:nvPr/>
          </p:nvGrpSpPr>
          <p:grpSpPr>
            <a:xfrm>
              <a:off x="1097280" y="6023567"/>
              <a:ext cx="724251" cy="668441"/>
              <a:chOff x="1097280" y="6019742"/>
              <a:chExt cx="724251" cy="668441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9938666-EAD7-9448-A97C-BE77FF55EFB3}"/>
                  </a:ext>
                </a:extLst>
              </p:cNvPr>
              <p:cNvSpPr/>
              <p:nvPr/>
            </p:nvSpPr>
            <p:spPr>
              <a:xfrm>
                <a:off x="1097280" y="6019742"/>
                <a:ext cx="724251" cy="668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742A6D5-E40E-084E-91C9-D1A7F8A5BC5B}"/>
                  </a:ext>
                </a:extLst>
              </p:cNvPr>
              <p:cNvCxnSpPr/>
              <p:nvPr/>
            </p:nvCxnSpPr>
            <p:spPr>
              <a:xfrm>
                <a:off x="1619794" y="6019742"/>
                <a:ext cx="0" cy="668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F0639C2-235E-4745-8E31-4C5C109FA621}"/>
                </a:ext>
              </a:extLst>
            </p:cNvPr>
            <p:cNvCxnSpPr/>
            <p:nvPr/>
          </p:nvCxnSpPr>
          <p:spPr>
            <a:xfrm>
              <a:off x="1743153" y="6357787"/>
              <a:ext cx="726653" cy="0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38FBCF3-FACB-994B-B220-75F047DDE769}"/>
                </a:ext>
              </a:extLst>
            </p:cNvPr>
            <p:cNvGrpSpPr/>
            <p:nvPr/>
          </p:nvGrpSpPr>
          <p:grpSpPr>
            <a:xfrm>
              <a:off x="2462851" y="6023567"/>
              <a:ext cx="724251" cy="668441"/>
              <a:chOff x="1097280" y="6019742"/>
              <a:chExt cx="724251" cy="668441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9F19192-C94A-5641-920B-81A13B5AD081}"/>
                  </a:ext>
                </a:extLst>
              </p:cNvPr>
              <p:cNvSpPr/>
              <p:nvPr/>
            </p:nvSpPr>
            <p:spPr>
              <a:xfrm>
                <a:off x="1097280" y="6019742"/>
                <a:ext cx="724251" cy="668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9273430-CB59-C640-A706-4AF9AB1A4E28}"/>
                  </a:ext>
                </a:extLst>
              </p:cNvPr>
              <p:cNvCxnSpPr/>
              <p:nvPr/>
            </p:nvCxnSpPr>
            <p:spPr>
              <a:xfrm>
                <a:off x="1619794" y="6019742"/>
                <a:ext cx="0" cy="668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BFAF49A-2547-9342-B5AA-8EA719455870}"/>
                </a:ext>
              </a:extLst>
            </p:cNvPr>
            <p:cNvCxnSpPr/>
            <p:nvPr/>
          </p:nvCxnSpPr>
          <p:spPr>
            <a:xfrm flipV="1">
              <a:off x="2985365" y="6049019"/>
              <a:ext cx="191624" cy="63254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D04361B-9D57-524E-A899-073F16CEF076}"/>
              </a:ext>
            </a:extLst>
          </p:cNvPr>
          <p:cNvGrpSpPr/>
          <p:nvPr/>
        </p:nvGrpSpPr>
        <p:grpSpPr>
          <a:xfrm>
            <a:off x="9060969" y="4869616"/>
            <a:ext cx="2089822" cy="668441"/>
            <a:chOff x="1097280" y="6023567"/>
            <a:chExt cx="2089822" cy="66844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8E7E91D-06D8-234F-83BB-B859771C6DBB}"/>
                </a:ext>
              </a:extLst>
            </p:cNvPr>
            <p:cNvGrpSpPr/>
            <p:nvPr/>
          </p:nvGrpSpPr>
          <p:grpSpPr>
            <a:xfrm>
              <a:off x="1158475" y="6170477"/>
              <a:ext cx="417004" cy="417004"/>
              <a:chOff x="9831043" y="3675298"/>
              <a:chExt cx="417004" cy="417004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F63B9331-D58F-3F43-BF51-5996FC0339F2}"/>
                  </a:ext>
                </a:extLst>
              </p:cNvPr>
              <p:cNvSpPr/>
              <p:nvPr/>
            </p:nvSpPr>
            <p:spPr>
              <a:xfrm>
                <a:off x="9831043" y="3675298"/>
                <a:ext cx="417004" cy="417004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59FECC2-CEA1-BA42-AF0E-069A3B807AB0}"/>
                  </a:ext>
                </a:extLst>
              </p:cNvPr>
              <p:cNvSpPr txBox="1"/>
              <p:nvPr/>
            </p:nvSpPr>
            <p:spPr>
              <a:xfrm>
                <a:off x="9912663" y="36991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6EA77A6-3D9D-8C49-9960-C774F4879AC3}"/>
                </a:ext>
              </a:extLst>
            </p:cNvPr>
            <p:cNvSpPr/>
            <p:nvPr/>
          </p:nvSpPr>
          <p:spPr>
            <a:xfrm>
              <a:off x="2512237" y="6170846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570986B-BD04-6A4F-BEB5-9A9D968BE134}"/>
                </a:ext>
              </a:extLst>
            </p:cNvPr>
            <p:cNvGrpSpPr/>
            <p:nvPr/>
          </p:nvGrpSpPr>
          <p:grpSpPr>
            <a:xfrm>
              <a:off x="1097280" y="6023567"/>
              <a:ext cx="724251" cy="668441"/>
              <a:chOff x="1097280" y="6019742"/>
              <a:chExt cx="724251" cy="668441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15022BD-E3DA-7549-BB6E-7C761BE3A2CE}"/>
                  </a:ext>
                </a:extLst>
              </p:cNvPr>
              <p:cNvSpPr/>
              <p:nvPr/>
            </p:nvSpPr>
            <p:spPr>
              <a:xfrm>
                <a:off x="1097280" y="6019742"/>
                <a:ext cx="724251" cy="668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D3AAEDC-25CF-9D42-84F3-D5DEC4920B72}"/>
                  </a:ext>
                </a:extLst>
              </p:cNvPr>
              <p:cNvCxnSpPr/>
              <p:nvPr/>
            </p:nvCxnSpPr>
            <p:spPr>
              <a:xfrm>
                <a:off x="1619794" y="6019742"/>
                <a:ext cx="0" cy="668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2CF32445-0D21-CD43-BD1F-9837A7D845BE}"/>
                </a:ext>
              </a:extLst>
            </p:cNvPr>
            <p:cNvCxnSpPr/>
            <p:nvPr/>
          </p:nvCxnSpPr>
          <p:spPr>
            <a:xfrm>
              <a:off x="1743153" y="6357787"/>
              <a:ext cx="726653" cy="0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79244AC-45B0-E04D-8E00-C01D53963082}"/>
                </a:ext>
              </a:extLst>
            </p:cNvPr>
            <p:cNvGrpSpPr/>
            <p:nvPr/>
          </p:nvGrpSpPr>
          <p:grpSpPr>
            <a:xfrm>
              <a:off x="2462851" y="6023567"/>
              <a:ext cx="724251" cy="668441"/>
              <a:chOff x="1097280" y="6019742"/>
              <a:chExt cx="724251" cy="668441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8C11429-97AC-C341-B79A-708292C890E8}"/>
                  </a:ext>
                </a:extLst>
              </p:cNvPr>
              <p:cNvSpPr/>
              <p:nvPr/>
            </p:nvSpPr>
            <p:spPr>
              <a:xfrm>
                <a:off x="1097280" y="6019742"/>
                <a:ext cx="724251" cy="668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B8C0D79-B364-0D43-A6E8-9D5F13346FF8}"/>
                  </a:ext>
                </a:extLst>
              </p:cNvPr>
              <p:cNvCxnSpPr/>
              <p:nvPr/>
            </p:nvCxnSpPr>
            <p:spPr>
              <a:xfrm>
                <a:off x="1619794" y="6019742"/>
                <a:ext cx="0" cy="668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50613D5-4DE9-914D-902F-086F7C68FEE3}"/>
                </a:ext>
              </a:extLst>
            </p:cNvPr>
            <p:cNvCxnSpPr/>
            <p:nvPr/>
          </p:nvCxnSpPr>
          <p:spPr>
            <a:xfrm flipV="1">
              <a:off x="2985365" y="6049019"/>
              <a:ext cx="191624" cy="63254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6D73229D-9FE2-BE40-95BD-F553B840ADEE}"/>
              </a:ext>
            </a:extLst>
          </p:cNvPr>
          <p:cNvSpPr txBox="1"/>
          <p:nvPr/>
        </p:nvSpPr>
        <p:spPr>
          <a:xfrm>
            <a:off x="10537216" y="505618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5E0497D-C4A3-084A-8921-F9291554D841}"/>
              </a:ext>
            </a:extLst>
          </p:cNvPr>
          <p:cNvGrpSpPr/>
          <p:nvPr/>
        </p:nvGrpSpPr>
        <p:grpSpPr>
          <a:xfrm>
            <a:off x="9060969" y="5641990"/>
            <a:ext cx="724251" cy="668441"/>
            <a:chOff x="1097280" y="6019742"/>
            <a:chExt cx="724251" cy="668441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F5CB8A3-41AE-AD40-8CE6-7D3DB19AD79A}"/>
                </a:ext>
              </a:extLst>
            </p:cNvPr>
            <p:cNvSpPr/>
            <p:nvPr/>
          </p:nvSpPr>
          <p:spPr>
            <a:xfrm>
              <a:off x="1097280" y="6019742"/>
              <a:ext cx="724251" cy="668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C278940-6AC0-6844-8178-9F72215B134B}"/>
                </a:ext>
              </a:extLst>
            </p:cNvPr>
            <p:cNvCxnSpPr/>
            <p:nvPr/>
          </p:nvCxnSpPr>
          <p:spPr>
            <a:xfrm>
              <a:off x="1619794" y="6019742"/>
              <a:ext cx="0" cy="66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BB602D3-B5F0-5446-900B-101F3667027F}"/>
              </a:ext>
            </a:extLst>
          </p:cNvPr>
          <p:cNvCxnSpPr/>
          <p:nvPr/>
        </p:nvCxnSpPr>
        <p:spPr>
          <a:xfrm flipV="1">
            <a:off x="8219622" y="4213955"/>
            <a:ext cx="191624" cy="63254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8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1" grpId="0"/>
      <p:bldP spid="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Table 170">
            <a:extLst>
              <a:ext uri="{FF2B5EF4-FFF2-40B4-BE49-F238E27FC236}">
                <a16:creationId xmlns:a16="http://schemas.microsoft.com/office/drawing/2014/main" id="{B7F6B5BB-4439-144C-B02B-73EC2FABE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55968"/>
              </p:ext>
            </p:extLst>
          </p:nvPr>
        </p:nvGraphicFramePr>
        <p:xfrm>
          <a:off x="8862155" y="5377758"/>
          <a:ext cx="2810740" cy="81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148">
                  <a:extLst>
                    <a:ext uri="{9D8B030D-6E8A-4147-A177-3AD203B41FA5}">
                      <a16:colId xmlns:a16="http://schemas.microsoft.com/office/drawing/2014/main" val="3524666904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3410311733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4281958475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3452059334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1978243601"/>
                    </a:ext>
                  </a:extLst>
                </a:gridCol>
              </a:tblGrid>
              <a:tr h="3676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786024"/>
                  </a:ext>
                </a:extLst>
              </a:tr>
              <a:tr h="449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680030"/>
                  </a:ext>
                </a:extLst>
              </a:tr>
            </a:tbl>
          </a:graphicData>
        </a:graphic>
      </p:graphicFrame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84F23106-AAC3-E54C-B06D-0ACEE0CA6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80563"/>
              </p:ext>
            </p:extLst>
          </p:nvPr>
        </p:nvGraphicFramePr>
        <p:xfrm>
          <a:off x="8869697" y="4621731"/>
          <a:ext cx="2810740" cy="81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148">
                  <a:extLst>
                    <a:ext uri="{9D8B030D-6E8A-4147-A177-3AD203B41FA5}">
                      <a16:colId xmlns:a16="http://schemas.microsoft.com/office/drawing/2014/main" val="3524666904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3410311733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4281958475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3452059334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1978243601"/>
                    </a:ext>
                  </a:extLst>
                </a:gridCol>
              </a:tblGrid>
              <a:tr h="3676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786024"/>
                  </a:ext>
                </a:extLst>
              </a:tr>
              <a:tr h="449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68003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BE40723-F269-694D-B55E-CC75721A2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01097"/>
              </p:ext>
            </p:extLst>
          </p:nvPr>
        </p:nvGraphicFramePr>
        <p:xfrm>
          <a:off x="8889247" y="3211789"/>
          <a:ext cx="2810740" cy="82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148">
                  <a:extLst>
                    <a:ext uri="{9D8B030D-6E8A-4147-A177-3AD203B41FA5}">
                      <a16:colId xmlns:a16="http://schemas.microsoft.com/office/drawing/2014/main" val="3524666904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3410311733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4281958475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3452059334"/>
                    </a:ext>
                  </a:extLst>
                </a:gridCol>
                <a:gridCol w="562148">
                  <a:extLst>
                    <a:ext uri="{9D8B030D-6E8A-4147-A177-3AD203B41FA5}">
                      <a16:colId xmlns:a16="http://schemas.microsoft.com/office/drawing/2014/main" val="1978243601"/>
                    </a:ext>
                  </a:extLst>
                </a:gridCol>
              </a:tblGrid>
              <a:tr h="3676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786024"/>
                  </a:ext>
                </a:extLst>
              </a:tr>
              <a:tr h="45470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6800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Create a Dictionary of size V from type V to Collection of E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add y to the set associated with the key x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227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20 -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39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186809" y="213215"/>
            <a:ext cx="3237549" cy="2551087"/>
            <a:chOff x="5773537" y="3944188"/>
            <a:chExt cx="3237549" cy="25510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7"/>
              <a:endCxn id="5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2" idx="1"/>
              <a:endCxn id="5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6"/>
              <a:endCxn id="5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1"/>
              <a:endCxn id="5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3"/>
              <a:endCxn id="5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04261D9-AD2D-9941-8532-5DED7832895A}"/>
                  </a:ext>
                </a:extLst>
              </p:cNvPr>
              <p:cNvSpPr txBox="1"/>
              <p:nvPr/>
            </p:nvSpPr>
            <p:spPr>
              <a:xfrm>
                <a:off x="608298" y="2422968"/>
                <a:ext cx="7031306" cy="318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 array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element contains a list of neighbors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Directed graphs: list of out-neighbors (a[u] has v for all (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u,v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in E)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Complexity (|V| = n, |E| = m):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 Edge: 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Remove Edge (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u,v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): 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Check edge exists from (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u,v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): 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Get neighbors of u (out):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Get neighbors of u (in):</a:t>
                </a:r>
              </a:p>
              <a:p>
                <a:pPr lvl="1"/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Space Complexity:</a:t>
                </a: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04261D9-AD2D-9941-8532-5DED78328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98" y="2422968"/>
                <a:ext cx="7031306" cy="3183885"/>
              </a:xfrm>
              <a:prstGeom prst="rect">
                <a:avLst/>
              </a:prstGeom>
              <a:blipFill>
                <a:blip r:embed="rId3"/>
                <a:stretch>
                  <a:fillRect l="-1083" t="-39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515B7E-4EFB-E340-B598-2F611AD11F91}"/>
              </a:ext>
            </a:extLst>
          </p:cNvPr>
          <p:cNvSpPr txBox="1"/>
          <p:nvPr/>
        </p:nvSpPr>
        <p:spPr>
          <a:xfrm>
            <a:off x="8769816" y="2946932"/>
            <a:ext cx="12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Tables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3AC2D68-6414-3041-B77C-4BF4524AE579}"/>
                  </a:ext>
                </a:extLst>
              </p:cNvPr>
              <p:cNvSpPr/>
              <p:nvPr/>
            </p:nvSpPr>
            <p:spPr>
              <a:xfrm>
                <a:off x="1821531" y="3351232"/>
                <a:ext cx="1265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3AC2D68-6414-3041-B77C-4BF4524AE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31" y="3351232"/>
                <a:ext cx="1265090" cy="400110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E70DDA3-ADEF-BB4B-BE4A-0004F813B294}"/>
                  </a:ext>
                </a:extLst>
              </p:cNvPr>
              <p:cNvSpPr/>
              <p:nvPr/>
            </p:nvSpPr>
            <p:spPr>
              <a:xfrm>
                <a:off x="2694762" y="3673804"/>
                <a:ext cx="13773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E70DDA3-ADEF-BB4B-BE4A-0004F813B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762" y="3673804"/>
                <a:ext cx="137730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1F6FA93-DA8D-574D-AD64-C723D5A13C28}"/>
                  </a:ext>
                </a:extLst>
              </p:cNvPr>
              <p:cNvSpPr/>
              <p:nvPr/>
            </p:nvSpPr>
            <p:spPr>
              <a:xfrm>
                <a:off x="3670797" y="3969559"/>
                <a:ext cx="13773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1F6FA93-DA8D-574D-AD64-C723D5A13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97" y="3969559"/>
                <a:ext cx="1377300" cy="400110"/>
              </a:xfrm>
              <a:prstGeom prst="rect">
                <a:avLst/>
              </a:prstGeom>
              <a:blipFill>
                <a:blip r:embed="rId6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B9C53C8-E780-4446-ACF4-6B5FF6CA5CB9}"/>
                  </a:ext>
                </a:extLst>
              </p:cNvPr>
              <p:cNvSpPr/>
              <p:nvPr/>
            </p:nvSpPr>
            <p:spPr>
              <a:xfrm>
                <a:off x="3176989" y="4277726"/>
                <a:ext cx="19223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000" b="1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0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0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𝐝𝐞𝐠</m:t>
                    </m:r>
                    <m:r>
                      <a:rPr lang="en-US" sz="20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B9C53C8-E780-4446-ACF4-6B5FF6CA5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989" y="4277726"/>
                <a:ext cx="1922321" cy="400110"/>
              </a:xfrm>
              <a:prstGeom prst="rect">
                <a:avLst/>
              </a:prstGeom>
              <a:blipFill>
                <a:blip r:embed="rId7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6D2BE15-9D28-5341-ABF0-6E66AF89AD12}"/>
                  </a:ext>
                </a:extLst>
              </p:cNvPr>
              <p:cNvSpPr/>
              <p:nvPr/>
            </p:nvSpPr>
            <p:spPr>
              <a:xfrm>
                <a:off x="3099611" y="4602513"/>
                <a:ext cx="133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6D2BE15-9D28-5341-ABF0-6E66AF89A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11" y="4602513"/>
                <a:ext cx="1334020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4D98F0-008D-2C4C-AEAA-97799C81483C}"/>
                  </a:ext>
                </a:extLst>
              </p:cNvPr>
              <p:cNvSpPr/>
              <p:nvPr/>
            </p:nvSpPr>
            <p:spPr>
              <a:xfrm>
                <a:off x="2573298" y="5194088"/>
                <a:ext cx="14720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4D98F0-008D-2C4C-AEAA-97799C814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298" y="5194088"/>
                <a:ext cx="1472070" cy="400110"/>
              </a:xfrm>
              <a:prstGeom prst="rect">
                <a:avLst/>
              </a:prstGeom>
              <a:blipFill>
                <a:blip r:embed="rId9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8B35DB13-1A61-CC41-B830-CFAE8ECBB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3646"/>
              </p:ext>
            </p:extLst>
          </p:nvPr>
        </p:nvGraphicFramePr>
        <p:xfrm>
          <a:off x="7063658" y="3438279"/>
          <a:ext cx="1188306" cy="282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62660185"/>
                    </a:ext>
                  </a:extLst>
                </a:gridCol>
                <a:gridCol w="610456">
                  <a:extLst>
                    <a:ext uri="{9D8B030D-6E8A-4147-A177-3AD203B41FA5}">
                      <a16:colId xmlns:a16="http://schemas.microsoft.com/office/drawing/2014/main" val="22244271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2316575"/>
                    </a:ext>
                  </a:extLst>
                </a:gridCol>
              </a:tblGrid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57817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199798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469906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046626"/>
                  </a:ext>
                </a:extLst>
              </a:tr>
            </a:tbl>
          </a:graphicData>
        </a:graphic>
      </p:graphicFrame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9BF4DFD-97C7-494F-BF64-FA5616EC3838}"/>
              </a:ext>
            </a:extLst>
          </p:cNvPr>
          <p:cNvGrpSpPr/>
          <p:nvPr/>
        </p:nvGrpSpPr>
        <p:grpSpPr>
          <a:xfrm>
            <a:off x="6715740" y="3596306"/>
            <a:ext cx="417004" cy="417004"/>
            <a:chOff x="9831043" y="3675298"/>
            <a:chExt cx="417004" cy="417004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497818B-F1EF-7C41-8C4C-76E6591D6656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C28A257-4677-D545-8216-801AB9A479C4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C24BDD9-3C89-CA4F-A49A-D1B016F80E98}"/>
              </a:ext>
            </a:extLst>
          </p:cNvPr>
          <p:cNvGrpSpPr/>
          <p:nvPr/>
        </p:nvGrpSpPr>
        <p:grpSpPr>
          <a:xfrm>
            <a:off x="6715740" y="4315570"/>
            <a:ext cx="417004" cy="417004"/>
            <a:chOff x="9831043" y="3675298"/>
            <a:chExt cx="417004" cy="417004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93BC38B-E647-7747-8F10-517BF87E1E00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BEF6020-8EEF-3B44-8669-8F4826656033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DB18615-96CA-6040-965D-194338372765}"/>
              </a:ext>
            </a:extLst>
          </p:cNvPr>
          <p:cNvGrpSpPr/>
          <p:nvPr/>
        </p:nvGrpSpPr>
        <p:grpSpPr>
          <a:xfrm>
            <a:off x="6715740" y="4994514"/>
            <a:ext cx="417004" cy="417004"/>
            <a:chOff x="9831043" y="3675298"/>
            <a:chExt cx="417004" cy="417004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665EA7E-540C-E741-93BB-1684E567A4A1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FFBF3A6-B187-F24D-9834-7A3D7A3C7D06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9237A91-E384-EC43-8483-BF46E5879E61}"/>
              </a:ext>
            </a:extLst>
          </p:cNvPr>
          <p:cNvGrpSpPr/>
          <p:nvPr/>
        </p:nvGrpSpPr>
        <p:grpSpPr>
          <a:xfrm>
            <a:off x="6715740" y="5713778"/>
            <a:ext cx="417004" cy="417004"/>
            <a:chOff x="9831043" y="3675298"/>
            <a:chExt cx="417004" cy="417004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6538EFF-E19A-F048-93E8-6FFCBF7D40B4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781D7D6-A02B-BF49-8C05-FC201D6FC428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24C9CCB2-EAFB-A640-9C4F-9FBD7FBB3717}"/>
              </a:ext>
            </a:extLst>
          </p:cNvPr>
          <p:cNvCxnSpPr>
            <a:cxnSpLocks/>
          </p:cNvCxnSpPr>
          <p:nvPr/>
        </p:nvCxnSpPr>
        <p:spPr>
          <a:xfrm>
            <a:off x="8100083" y="3796769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3EDF4D7-3551-C542-BAAC-9C2C716F927E}"/>
              </a:ext>
            </a:extLst>
          </p:cNvPr>
          <p:cNvCxnSpPr/>
          <p:nvPr/>
        </p:nvCxnSpPr>
        <p:spPr>
          <a:xfrm>
            <a:off x="8100082" y="5216916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986B97FC-E13E-8543-B5ED-7A7DBE7734C9}"/>
              </a:ext>
            </a:extLst>
          </p:cNvPr>
          <p:cNvCxnSpPr/>
          <p:nvPr/>
        </p:nvCxnSpPr>
        <p:spPr>
          <a:xfrm>
            <a:off x="8100081" y="5906734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2ACBB9C-F96C-0747-ABBC-ECBBE37DA94C}"/>
              </a:ext>
            </a:extLst>
          </p:cNvPr>
          <p:cNvGrpSpPr/>
          <p:nvPr/>
        </p:nvGrpSpPr>
        <p:grpSpPr>
          <a:xfrm>
            <a:off x="10074780" y="3593656"/>
            <a:ext cx="417004" cy="417004"/>
            <a:chOff x="9831043" y="3675298"/>
            <a:chExt cx="417004" cy="417004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82947A2-EA7F-874A-AC95-E6C0B8F2EB1F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D16FF00-4A71-9044-8B28-20C7EEF81718}"/>
                </a:ext>
              </a:extLst>
            </p:cNvPr>
            <p:cNvSpPr txBox="1"/>
            <p:nvPr/>
          </p:nvSpPr>
          <p:spPr>
            <a:xfrm>
              <a:off x="9873474" y="369913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B543340-6DEE-634B-B940-BBC21E9F2606}"/>
              </a:ext>
            </a:extLst>
          </p:cNvPr>
          <p:cNvGrpSpPr/>
          <p:nvPr/>
        </p:nvGrpSpPr>
        <p:grpSpPr>
          <a:xfrm>
            <a:off x="10600563" y="5007678"/>
            <a:ext cx="417004" cy="417004"/>
            <a:chOff x="9831043" y="3675298"/>
            <a:chExt cx="417004" cy="417004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1C4B72C1-BCCC-D044-9888-F4761A814E8E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D4508CB-E4F3-3F49-B296-A15AB4004E45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77D9C10-F029-3442-943C-D0CB30765192}"/>
              </a:ext>
            </a:extLst>
          </p:cNvPr>
          <p:cNvGrpSpPr/>
          <p:nvPr/>
        </p:nvGrpSpPr>
        <p:grpSpPr>
          <a:xfrm>
            <a:off x="8938890" y="5740252"/>
            <a:ext cx="417004" cy="417004"/>
            <a:chOff x="9831043" y="3675298"/>
            <a:chExt cx="417004" cy="417004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23CB2A6-1F72-D746-84FA-7DE65F6036C8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DAE82C5-0AD2-E744-A65A-0E22283AAC03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311D4E6-400E-EE4B-95B5-0FB5543AFC76}"/>
              </a:ext>
            </a:extLst>
          </p:cNvPr>
          <p:cNvCxnSpPr/>
          <p:nvPr/>
        </p:nvCxnSpPr>
        <p:spPr>
          <a:xfrm flipV="1">
            <a:off x="8062866" y="4187829"/>
            <a:ext cx="191624" cy="63254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347232E-91A1-0D4E-9373-6AEC6EAF85EA}"/>
              </a:ext>
            </a:extLst>
          </p:cNvPr>
          <p:cNvGrpSpPr/>
          <p:nvPr/>
        </p:nvGrpSpPr>
        <p:grpSpPr>
          <a:xfrm>
            <a:off x="9511838" y="3593656"/>
            <a:ext cx="417004" cy="419294"/>
            <a:chOff x="9831043" y="3675298"/>
            <a:chExt cx="417004" cy="41929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33B09B7-C77C-E442-B47F-3C3F92CFC6CA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7357884-00A3-F245-9199-53B07DC4EBA1}"/>
                </a:ext>
              </a:extLst>
            </p:cNvPr>
            <p:cNvSpPr txBox="1"/>
            <p:nvPr/>
          </p:nvSpPr>
          <p:spPr>
            <a:xfrm>
              <a:off x="9879808" y="372526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20635B6-2939-FB45-BCFA-9084B5E4528C}"/>
              </a:ext>
            </a:extLst>
          </p:cNvPr>
          <p:cNvGrpSpPr/>
          <p:nvPr/>
        </p:nvGrpSpPr>
        <p:grpSpPr>
          <a:xfrm>
            <a:off x="9492549" y="5001978"/>
            <a:ext cx="417004" cy="419294"/>
            <a:chOff x="9831043" y="3675298"/>
            <a:chExt cx="417004" cy="419294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DDC539F-A945-6C4B-AEF7-5DD348ABC255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6E053D18-67FD-1840-8590-EC583C5F5C86}"/>
                </a:ext>
              </a:extLst>
            </p:cNvPr>
            <p:cNvSpPr txBox="1"/>
            <p:nvPr/>
          </p:nvSpPr>
          <p:spPr>
            <a:xfrm>
              <a:off x="9879808" y="372526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D66081D-F31B-8C4C-BABC-8B704BDCBB29}"/>
              </a:ext>
            </a:extLst>
          </p:cNvPr>
          <p:cNvCxnSpPr>
            <a:cxnSpLocks/>
          </p:cNvCxnSpPr>
          <p:nvPr/>
        </p:nvCxnSpPr>
        <p:spPr>
          <a:xfrm flipV="1">
            <a:off x="8909059" y="3570338"/>
            <a:ext cx="505132" cy="45815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130CA951-87F0-7F4E-ADF1-162F0A3B0EDC}"/>
              </a:ext>
            </a:extLst>
          </p:cNvPr>
          <p:cNvCxnSpPr>
            <a:cxnSpLocks/>
          </p:cNvCxnSpPr>
          <p:nvPr/>
        </p:nvCxnSpPr>
        <p:spPr>
          <a:xfrm flipV="1">
            <a:off x="10594074" y="3586479"/>
            <a:ext cx="505132" cy="45815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6930051-6FD9-D04E-A82F-ED2E8B30EDA3}"/>
              </a:ext>
            </a:extLst>
          </p:cNvPr>
          <p:cNvCxnSpPr>
            <a:cxnSpLocks/>
          </p:cNvCxnSpPr>
          <p:nvPr/>
        </p:nvCxnSpPr>
        <p:spPr>
          <a:xfrm flipV="1">
            <a:off x="11171792" y="3586479"/>
            <a:ext cx="505132" cy="45815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C6CC26D1-FDDB-8E41-8805-6B3095EC01AC}"/>
              </a:ext>
            </a:extLst>
          </p:cNvPr>
          <p:cNvCxnSpPr>
            <a:cxnSpLocks/>
          </p:cNvCxnSpPr>
          <p:nvPr/>
        </p:nvCxnSpPr>
        <p:spPr>
          <a:xfrm flipV="1">
            <a:off x="8899599" y="4986814"/>
            <a:ext cx="505132" cy="45815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7D200CB8-8E4D-5143-B344-1E9896348DA2}"/>
              </a:ext>
            </a:extLst>
          </p:cNvPr>
          <p:cNvCxnSpPr>
            <a:cxnSpLocks/>
          </p:cNvCxnSpPr>
          <p:nvPr/>
        </p:nvCxnSpPr>
        <p:spPr>
          <a:xfrm flipV="1">
            <a:off x="10029904" y="4986814"/>
            <a:ext cx="505132" cy="45815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1160120B-508D-EA4A-A66C-20F5758E2443}"/>
              </a:ext>
            </a:extLst>
          </p:cNvPr>
          <p:cNvCxnSpPr>
            <a:cxnSpLocks/>
          </p:cNvCxnSpPr>
          <p:nvPr/>
        </p:nvCxnSpPr>
        <p:spPr>
          <a:xfrm flipV="1">
            <a:off x="11160209" y="4986814"/>
            <a:ext cx="505132" cy="45815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FA716D4D-00BF-2748-B363-74ADC31884F1}"/>
              </a:ext>
            </a:extLst>
          </p:cNvPr>
          <p:cNvCxnSpPr>
            <a:cxnSpLocks/>
          </p:cNvCxnSpPr>
          <p:nvPr/>
        </p:nvCxnSpPr>
        <p:spPr>
          <a:xfrm flipV="1">
            <a:off x="9432629" y="5754743"/>
            <a:ext cx="505132" cy="45815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A65A8C21-86AC-A548-8F06-65F9BA0BD11A}"/>
              </a:ext>
            </a:extLst>
          </p:cNvPr>
          <p:cNvCxnSpPr>
            <a:cxnSpLocks/>
          </p:cNvCxnSpPr>
          <p:nvPr/>
        </p:nvCxnSpPr>
        <p:spPr>
          <a:xfrm flipV="1">
            <a:off x="10015400" y="5754322"/>
            <a:ext cx="505132" cy="45815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9D77E38-3915-3148-A559-F2BEFF2757F7}"/>
              </a:ext>
            </a:extLst>
          </p:cNvPr>
          <p:cNvCxnSpPr>
            <a:cxnSpLocks/>
          </p:cNvCxnSpPr>
          <p:nvPr/>
        </p:nvCxnSpPr>
        <p:spPr>
          <a:xfrm flipV="1">
            <a:off x="10571765" y="5767113"/>
            <a:ext cx="505132" cy="45815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CC21B4F-D210-0C43-8E2E-9AA93902E0D4}"/>
              </a:ext>
            </a:extLst>
          </p:cNvPr>
          <p:cNvCxnSpPr>
            <a:cxnSpLocks/>
          </p:cNvCxnSpPr>
          <p:nvPr/>
        </p:nvCxnSpPr>
        <p:spPr>
          <a:xfrm flipV="1">
            <a:off x="11123228" y="5766623"/>
            <a:ext cx="505132" cy="45815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Heaps with an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3875-0459-40DC-BB3B-5933F129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08CD-49AF-4179-97F4-1E07300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53728"/>
              </p:ext>
            </p:extLst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391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Fill array in </a:t>
            </a:r>
            <a:r>
              <a:rPr lang="en-US" b="1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level-order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from left to right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7ED3B-A5CE-E24E-BDE2-7A1A46A17268}"/>
              </a:ext>
            </a:extLst>
          </p:cNvPr>
          <p:cNvSpPr txBox="1"/>
          <p:nvPr/>
        </p:nvSpPr>
        <p:spPr>
          <a:xfrm>
            <a:off x="8495607" y="954776"/>
            <a:ext cx="36963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map our binary-tree representation of a heap into an array implementation where you fill in the array in level-order from left to right.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array implementation of a heap is what people actually implement, but the tree drawing is how to think of it conceptually.   Everything we’ve discussed about the tree representation still is true!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16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335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Adjacency Matrices take more space, and have slower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bounds, why would you use them?</a:t>
                </a:r>
              </a:p>
              <a:p>
                <a:pPr lvl="1"/>
                <a:r>
                  <a:rPr lang="en-US" dirty="0"/>
                  <a:t>For </a:t>
                </a:r>
                <a:r>
                  <a:rPr lang="en-US" b="1" dirty="0"/>
                  <a:t>dense</a:t>
                </a:r>
                <a:r>
                  <a:rPr lang="en-US" dirty="0"/>
                  <a:t> graphs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/>
                  <a:t>is close to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), the running times will be close</a:t>
                </a:r>
              </a:p>
              <a:p>
                <a:pPr lvl="1"/>
                <a:r>
                  <a:rPr lang="en-US" dirty="0"/>
                  <a:t>And the constant factors can be much better for matrices than for lists. </a:t>
                </a:r>
              </a:p>
              <a:p>
                <a:pPr lvl="1"/>
                <a:r>
                  <a:rPr lang="en-US" dirty="0"/>
                  <a:t>Sometimes the matrix itself is useful (“spectral graph theory”)</a:t>
                </a:r>
              </a:p>
              <a:p>
                <a:r>
                  <a:rPr lang="en-US" dirty="0"/>
                  <a:t>What’s the tradeoff between using linked lists and hash tables for the list of neighbors?</a:t>
                </a:r>
              </a:p>
              <a:p>
                <a:pPr lvl="1"/>
                <a:r>
                  <a:rPr lang="en-US" dirty="0"/>
                  <a:t>A hash table still </a:t>
                </a:r>
                <a:r>
                  <a:rPr lang="en-US" i="1" dirty="0"/>
                  <a:t>might</a:t>
                </a:r>
                <a:r>
                  <a:rPr lang="en-US" dirty="0"/>
                  <a:t> hit a worst-case</a:t>
                </a:r>
              </a:p>
              <a:p>
                <a:pPr lvl="1"/>
                <a:r>
                  <a:rPr lang="en-US" dirty="0"/>
                  <a:t>And the linked list might not</a:t>
                </a:r>
              </a:p>
              <a:p>
                <a:pPr lvl="2"/>
                <a:r>
                  <a:rPr lang="en-US" sz="1800" dirty="0"/>
                  <a:t>Graph algorithms often just need to iterate over all the neighbors, so you might get a better guarantee with the linked list. </a:t>
                </a:r>
              </a:p>
              <a:p>
                <a:r>
                  <a:rPr lang="en-US" dirty="0"/>
                  <a:t>For this class, unless we say otherwise, we’ll assume the hash tables operations </a:t>
                </a:r>
                <a:r>
                  <a:rPr lang="en-US" b="1" dirty="0"/>
                  <a:t>on graphs </a:t>
                </a:r>
                <a:r>
                  <a:rPr lang="en-US" dirty="0"/>
                  <a:t>are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Because you can probably control the keys.	</a:t>
                </a:r>
              </a:p>
              <a:p>
                <a:r>
                  <a:rPr lang="en-US" dirty="0"/>
                  <a:t>Unless we say otherwise, assume we’re using an adjacency list with hash tables for each list.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33505"/>
              </a:xfrm>
              <a:blipFill>
                <a:blip r:embed="rId2"/>
                <a:stretch>
                  <a:fillRect l="-272" t="-1397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3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Heaps with an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3875-0459-40DC-BB3B-5933F129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08CD-49AF-4179-97F4-1E07300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055885"/>
              </p:ext>
            </p:extLst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391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Fill array in </a:t>
            </a:r>
            <a:r>
              <a:rPr lang="en-US" b="1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level-order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from left to right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4098B5-AF03-4C80-B485-7DE27CD7317F}"/>
              </a:ext>
            </a:extLst>
          </p:cNvPr>
          <p:cNvSpPr txBox="1"/>
          <p:nvPr/>
        </p:nvSpPr>
        <p:spPr>
          <a:xfrm>
            <a:off x="8147608" y="698090"/>
            <a:ext cx="37231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find the minimum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last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next open space?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left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right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parent?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/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/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blipFill>
                <a:blip r:embed="rId4"/>
                <a:stretch>
                  <a:fillRect l="-4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/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blipFill>
                <a:blip r:embed="rId5"/>
                <a:stretch>
                  <a:fillRect l="-4167" r="-5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/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𝑝𝑒𝑒𝑘𝑀𝑖𝑛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blipFill>
                <a:blip r:embed="rId6"/>
                <a:stretch>
                  <a:fillRect l="-4242" r="-181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/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𝑙𝑎𝑠𝑡𝑁𝑜𝑑𝑒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blipFill>
                <a:blip r:embed="rId7"/>
                <a:stretch>
                  <a:fillRect l="-2203" t="-4348" r="-132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/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𝑜𝑝𝑒𝑛𝑆𝑝𝑎𝑐𝑒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blipFill>
                <a:blip r:embed="rId8"/>
                <a:stretch>
                  <a:fillRect l="-3941" r="-98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Heaps with an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3875-0459-40DC-BB3B-5933F129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08CD-49AF-4179-97F4-1E07300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84747"/>
              </p:ext>
            </p:extLst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391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Fill array in </a:t>
            </a:r>
            <a:r>
              <a:rPr lang="en-US" b="1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level-order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from left to right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4098B5-AF03-4C80-B485-7DE27CD7317F}"/>
              </a:ext>
            </a:extLst>
          </p:cNvPr>
          <p:cNvSpPr txBox="1"/>
          <p:nvPr/>
        </p:nvSpPr>
        <p:spPr>
          <a:xfrm>
            <a:off x="8147608" y="698090"/>
            <a:ext cx="37231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find the minimum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last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next open space?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left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right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parent?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/>
              <p:nvPr/>
            </p:nvSpPr>
            <p:spPr>
              <a:xfrm>
                <a:off x="9245550" y="5169291"/>
                <a:ext cx="1464503" cy="51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550" y="5169291"/>
                <a:ext cx="1464503" cy="514885"/>
              </a:xfrm>
              <a:prstGeom prst="rect">
                <a:avLst/>
              </a:prstGeom>
              <a:blipFill>
                <a:blip r:embed="rId3"/>
                <a:stretch>
                  <a:fillRect l="-6034" r="-8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/>
              <p:nvPr/>
            </p:nvSpPr>
            <p:spPr>
              <a:xfrm>
                <a:off x="9081564" y="3583387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564" y="3583387"/>
                <a:ext cx="1792478" cy="276999"/>
              </a:xfrm>
              <a:prstGeom prst="rect">
                <a:avLst/>
              </a:prstGeom>
              <a:blipFill>
                <a:blip r:embed="rId4"/>
                <a:stretch>
                  <a:fillRect l="-4930" r="-70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/>
              <p:nvPr/>
            </p:nvSpPr>
            <p:spPr>
              <a:xfrm>
                <a:off x="9054917" y="4429178"/>
                <a:ext cx="19335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917" y="4429178"/>
                <a:ext cx="1933543" cy="276999"/>
              </a:xfrm>
              <a:prstGeom prst="rect">
                <a:avLst/>
              </a:prstGeom>
              <a:blipFill>
                <a:blip r:embed="rId5"/>
                <a:stretch>
                  <a:fillRect l="-4575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/>
              <p:nvPr/>
            </p:nvSpPr>
            <p:spPr>
              <a:xfrm>
                <a:off x="8933769" y="1101878"/>
                <a:ext cx="20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𝑝𝑒𝑒𝑘𝑀𝑖𝑛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769" y="1101878"/>
                <a:ext cx="2076915" cy="276999"/>
              </a:xfrm>
              <a:prstGeom prst="rect">
                <a:avLst/>
              </a:prstGeom>
              <a:blipFill>
                <a:blip r:embed="rId6"/>
                <a:stretch>
                  <a:fillRect l="-4242" r="-181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/>
              <p:nvPr/>
            </p:nvSpPr>
            <p:spPr>
              <a:xfrm>
                <a:off x="8789396" y="1973958"/>
                <a:ext cx="24645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𝑙𝑎𝑠𝑡𝑁𝑜𝑑𝑒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396" y="1973958"/>
                <a:ext cx="2464585" cy="276999"/>
              </a:xfrm>
              <a:prstGeom prst="rect">
                <a:avLst/>
              </a:prstGeom>
              <a:blipFill>
                <a:blip r:embed="rId7"/>
                <a:stretch>
                  <a:fillRect l="-1538" r="-102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/>
              <p:nvPr/>
            </p:nvSpPr>
            <p:spPr>
              <a:xfrm>
                <a:off x="8483449" y="2784362"/>
                <a:ext cx="2975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𝑜𝑝𝑒𝑛𝑆𝑝𝑎𝑐𝑒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449" y="2784362"/>
                <a:ext cx="2975943" cy="276999"/>
              </a:xfrm>
              <a:prstGeom prst="rect">
                <a:avLst/>
              </a:prstGeom>
              <a:blipFill>
                <a:blip r:embed="rId8"/>
                <a:stretch>
                  <a:fillRect l="-2979" r="-127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42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2DED-6F97-4473-90F1-9BDB7223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Heap Implementation Runtimes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384EC-8E5E-4E38-8812-F0C3989D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C0E84-4234-47CD-8CD9-48AA858A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25215-9422-4A7E-A03C-E06FFF7FF23B}"/>
              </a:ext>
            </a:extLst>
          </p:cNvPr>
          <p:cNvGrpSpPr/>
          <p:nvPr/>
        </p:nvGrpSpPr>
        <p:grpSpPr>
          <a:xfrm>
            <a:off x="1630227" y="3429384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0ECF3B-D6C5-4E65-BB8F-8495226767D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AA5C6E-B72E-4426-AB6C-E5A34B06F328}"/>
                </a:ext>
              </a:extLst>
            </p:cNvPr>
            <p:cNvSpPr txBox="1"/>
            <p:nvPr/>
          </p:nvSpPr>
          <p:spPr>
            <a:xfrm>
              <a:off x="2878192" y="23368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FC35D84-4A4D-430A-9A59-2866CEF1CFD5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680B6D-C5C5-4555-828C-A69D99CA2A4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CC9AF07-0CE5-42C3-9139-D2FF6BF1CE8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1B6FA6-FDDD-4D9D-82A7-D7DA7324A789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AE379-43CC-463C-BFA1-0BAAE9A1CA15}"/>
              </a:ext>
            </a:extLst>
          </p:cNvPr>
          <p:cNvGrpSpPr/>
          <p:nvPr/>
        </p:nvGrpSpPr>
        <p:grpSpPr>
          <a:xfrm>
            <a:off x="2165553" y="1229670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A16C1D-BC9A-42B2-A9E5-66891536D2BA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426D2E-97AC-46EC-87D5-533F163A4053}"/>
                </a:ext>
              </a:extLst>
            </p:cNvPr>
            <p:cNvSpPr txBox="1"/>
            <p:nvPr/>
          </p:nvSpPr>
          <p:spPr>
            <a:xfrm>
              <a:off x="2649743" y="3403666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3BC437-569F-4EE5-B4F4-E3188F12D7E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8A76F6-C5F6-467C-AF5F-8438271A6F9F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B61C3-07BF-47CA-8CD3-446650FFC472}"/>
              </a:ext>
            </a:extLst>
          </p:cNvPr>
          <p:cNvGrpSpPr/>
          <p:nvPr/>
        </p:nvGrpSpPr>
        <p:grpSpPr>
          <a:xfrm>
            <a:off x="1156811" y="2325764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1E607D0-6525-41DB-9CE6-D8BD1D0EB71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866E3B-DDAE-4132-A696-268822FE965A}"/>
                </a:ext>
              </a:extLst>
            </p:cNvPr>
            <p:cNvSpPr txBox="1"/>
            <p:nvPr/>
          </p:nvSpPr>
          <p:spPr>
            <a:xfrm>
              <a:off x="2649743" y="34036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EDFF0CD-DEEC-42C4-822B-439344FFD70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9A37E5-5717-48BD-ACB3-96B1FFF1994E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58FC8-4052-452B-8BB5-26DEFFEF5747}"/>
              </a:ext>
            </a:extLst>
          </p:cNvPr>
          <p:cNvGrpSpPr/>
          <p:nvPr/>
        </p:nvGrpSpPr>
        <p:grpSpPr>
          <a:xfrm>
            <a:off x="621553" y="3429384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EDFEA38-21EC-4C1A-A007-9B1AEC6DC16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7EDADCF-4ACE-4A40-A6DE-45724384E36F}"/>
                </a:ext>
              </a:extLst>
            </p:cNvPr>
            <p:cNvSpPr txBox="1"/>
            <p:nvPr/>
          </p:nvSpPr>
          <p:spPr>
            <a:xfrm>
              <a:off x="2832475" y="233686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F52A6FA-338D-41E5-8782-5B0BE4536D2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EB55A7-9696-434C-A954-A8FE1B0AF8D9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E695DD1-FAA7-4DAE-B16B-5A996001BA2F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6B6077-E75F-44F4-8B94-93E08B9FA1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893917-0613-474D-BC1F-953A4FE4BA22}"/>
              </a:ext>
            </a:extLst>
          </p:cNvPr>
          <p:cNvGrpSpPr/>
          <p:nvPr/>
        </p:nvGrpSpPr>
        <p:grpSpPr>
          <a:xfrm>
            <a:off x="3082718" y="2321477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D098A6-928A-4129-822F-29EEF5018BD4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A8AE73-ABA6-4F20-B9FD-DAA9F0FA0344}"/>
                </a:ext>
              </a:extLst>
            </p:cNvPr>
            <p:cNvSpPr txBox="1"/>
            <p:nvPr/>
          </p:nvSpPr>
          <p:spPr>
            <a:xfrm>
              <a:off x="2649743" y="34036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3DA3C3-CEE1-4E19-AAEA-4F5D7D9DCE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14FFC5-5F79-4467-BA82-569D37418765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FEAE0-50F2-4584-8FEE-F40BE50F330B}"/>
              </a:ext>
            </a:extLst>
          </p:cNvPr>
          <p:cNvGrpSpPr/>
          <p:nvPr/>
        </p:nvGrpSpPr>
        <p:grpSpPr>
          <a:xfrm>
            <a:off x="2547460" y="3425097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554E83-3E8A-4C29-B875-939247A531BC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C5876F-BFD5-4361-944A-85DDEEE0BBDC}"/>
                </a:ext>
              </a:extLst>
            </p:cNvPr>
            <p:cNvSpPr txBox="1"/>
            <p:nvPr/>
          </p:nvSpPr>
          <p:spPr>
            <a:xfrm>
              <a:off x="2832475" y="23368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BB15096-13D7-47E7-B50B-4FBB869AE07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2C7AA3-4FCD-4994-BBE2-2AF4280053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90BFECD-0EE6-4BF9-94BB-BAE8D90B0C1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0B7754-F935-4364-BAD9-69F1F99604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429320-6A53-44BD-8695-2C505890D14D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1496126" y="1828232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76AB83-0023-4522-96E1-D135D0A2BADF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2681143" y="1832899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EFFB66-C686-4198-8110-7D213D9D5F7C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960868" y="2920579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3F252A-FBA0-4E22-8A8E-14189F0FE992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2886775" y="2904479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07D1DB-4688-452E-BF55-5491EEDC9BC1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680423" y="2916292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1B098E45-B45F-4829-BBCB-C714E95C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3795"/>
              </p:ext>
            </p:extLst>
          </p:nvPr>
        </p:nvGraphicFramePr>
        <p:xfrm>
          <a:off x="429502" y="4498967"/>
          <a:ext cx="3781424" cy="80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78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</a:tblGrid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B325654-C9F3-41DC-9B25-D162BC61DE31}"/>
              </a:ext>
            </a:extLst>
          </p:cNvPr>
          <p:cNvCxnSpPr/>
          <p:nvPr/>
        </p:nvCxnSpPr>
        <p:spPr>
          <a:xfrm flipV="1">
            <a:off x="3419627" y="2834734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34001"/>
                  </p:ext>
                </p:extLst>
              </p:nvPr>
            </p:nvGraphicFramePr>
            <p:xfrm>
              <a:off x="4250168" y="1229670"/>
              <a:ext cx="7851429" cy="1100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59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96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271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88716">
                      <a:extLst>
                        <a:ext uri="{9D8B030D-6E8A-4147-A177-3AD203B41FA5}">
                          <a16:colId xmlns:a16="http://schemas.microsoft.com/office/drawing/2014/main" val="1278850970"/>
                        </a:ext>
                      </a:extLst>
                    </a:gridCol>
                  </a:tblGrid>
                  <a:tr h="40367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Implementation</a:t>
                          </a:r>
                        </a:p>
                      </a:txBody>
                      <a:tcPr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 </a:t>
                          </a:r>
                        </a:p>
                      </a:txBody>
                      <a:tcPr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removeMin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Peek</a:t>
                          </a:r>
                        </a:p>
                      </a:txBody>
                      <a:tcPr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Array-based heap</a:t>
                          </a:r>
                        </a:p>
                        <a:p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worst:</a:t>
                          </a:r>
                          <a:r>
                            <a:rPr lang="en-US" b="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endParaRPr lang="en-US" b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in-practice:</a:t>
                          </a:r>
                          <a:r>
                            <a:rPr lang="en-US" b="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b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worst: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practice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: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34001"/>
                  </p:ext>
                </p:extLst>
              </p:nvPr>
            </p:nvGraphicFramePr>
            <p:xfrm>
              <a:off x="4250168" y="1229670"/>
              <a:ext cx="7851429" cy="1100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59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96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271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88716">
                      <a:extLst>
                        <a:ext uri="{9D8B030D-6E8A-4147-A177-3AD203B41FA5}">
                          <a16:colId xmlns:a16="http://schemas.microsoft.com/office/drawing/2014/main" val="1278850970"/>
                        </a:ext>
                      </a:extLst>
                    </a:gridCol>
                  </a:tblGrid>
                  <a:tr h="40367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Implementation</a:t>
                          </a:r>
                        </a:p>
                      </a:txBody>
                      <a:tcPr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 </a:t>
                          </a:r>
                        </a:p>
                      </a:txBody>
                      <a:tcPr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removeMin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Peek</a:t>
                          </a:r>
                        </a:p>
                      </a:txBody>
                      <a:tcPr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Array-based heap</a:t>
                          </a:r>
                        </a:p>
                        <a:p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1111" t="-60714" r="-163889" b="-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750" t="-60714" r="-84375" b="-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5414" t="-60714" r="-1504" b="-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81000" y="5588779"/>
            <a:ext cx="72587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We’ve matched 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asymptotic worst-case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behavior of AVL trees, but we’re actually doing better!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 The constant factors for array accesses are better.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 The tree can be a constant factor shorter because of stricter height invariants.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 In-practice case for add is really good.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 A heap is MUCH simpler to implement.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700D8-ABB9-9B49-8FCD-D86DC6609326}"/>
              </a:ext>
            </a:extLst>
          </p:cNvPr>
          <p:cNvSpPr txBox="1"/>
          <p:nvPr/>
        </p:nvSpPr>
        <p:spPr>
          <a:xfrm>
            <a:off x="4833333" y="2420730"/>
            <a:ext cx="7268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</a:p>
          <a:p>
            <a:pPr marL="285750" indent="-28575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the item added is the new minimum and has to traverse all the way to the top of the tree</a:t>
            </a:r>
          </a:p>
          <a:p>
            <a:pPr marL="285750" indent="-28575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in-practice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most nodes are near the bottom of the tree, so in practice new values rarely travel further than a level or two </a:t>
            </a:r>
          </a:p>
          <a:p>
            <a:pPr marL="285750" indent="-285750">
              <a:buClr>
                <a:srgbClr val="B6A479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the item pulled from the bottom of the tree is large and has to percolate all the way back down</a:t>
            </a:r>
          </a:p>
          <a:p>
            <a:pPr marL="285750" indent="-28575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in-practice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because we pull an item from the bottom level to replace the top node, that is probably where it belongs and has to percolate all the way back down</a:t>
            </a:r>
          </a:p>
        </p:txBody>
      </p:sp>
    </p:spTree>
    <p:extLst>
      <p:ext uri="{BB962C8B-B14F-4D97-AF65-F5344CB8AC3E}">
        <p14:creationId xmlns:p14="http://schemas.microsoft.com/office/powerpoint/2010/main" val="10482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1C4E-C570-8F4C-97D1-CD4CEC46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heaps always better? AVL vs Heaps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57436-6311-6141-B682-03059CA0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The really amazing things about heaps over AVL implementations are the constant factors (e.g. 1.2n instead of 2n) and the sweet sweet Theta(1) in-practice `add` time.</a:t>
            </a:r>
          </a:p>
          <a:p>
            <a:endParaRPr lang="en-US" dirty="0"/>
          </a:p>
          <a:p>
            <a:r>
              <a:rPr lang="en-US" dirty="0"/>
              <a:t>- The really amazing things about AVL implementations over heaps is that AVL trees are absolutely sorted, and they guarantee worst-case be able to find (contains/get) in Theta(log(n)) time.</a:t>
            </a:r>
          </a:p>
          <a:p>
            <a:endParaRPr lang="en-US" dirty="0"/>
          </a:p>
          <a:p>
            <a:r>
              <a:rPr lang="en-US" dirty="0"/>
              <a:t>If heaps have to implement methods like contains/get/ (more generally: finding a particular value inside the data structure) – it pretty much just has to loop through the array and incur a worst-case Theta(n) runtime. </a:t>
            </a:r>
          </a:p>
          <a:p>
            <a:r>
              <a:rPr lang="en-US" dirty="0"/>
              <a:t>Heaps are stuck at Theta(n) runtime and we can’t do anything more clever…. aha, just kidding.. unless…?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558616" y="1463857"/>
                <a:ext cx="6203881" cy="4845504"/>
              </a:xfrm>
            </p:spPr>
            <p:txBody>
              <a:bodyPr/>
              <a:lstStyle/>
              <a:p>
                <a:r>
                  <a:rPr lang="en-US" sz="2400" dirty="0"/>
                  <a:t>We’ll use priority queues for lots of things later in the quarter. </a:t>
                </a:r>
              </a:p>
              <a:p>
                <a:r>
                  <a:rPr lang="en-US" sz="2400" dirty="0"/>
                  <a:t>Let’s add them to our ADT now.</a:t>
                </a:r>
              </a:p>
              <a:p>
                <a:r>
                  <a:rPr lang="en-US" sz="2400" dirty="0"/>
                  <a:t>Some of these will be </a:t>
                </a:r>
                <a:r>
                  <a:rPr lang="en-US" sz="2400" b="1" dirty="0"/>
                  <a:t>asymptotically </a:t>
                </a:r>
                <a:r>
                  <a:rPr lang="en-US" sz="2400" dirty="0"/>
                  <a:t>faster for a heap than an AVL tree!</a:t>
                </a:r>
              </a:p>
              <a:p>
                <a:endParaRPr lang="en-US" dirty="0"/>
              </a:p>
              <a:p>
                <a:r>
                  <a:rPr lang="en-US" sz="2400" b="1" dirty="0"/>
                  <a:t>BuildHeap(</a:t>
                </a:r>
                <a:r>
                  <a:rPr lang="en-US" sz="240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)  </a:t>
                </a:r>
                <a:br>
                  <a:rPr lang="en-US" sz="2400" b="1" dirty="0"/>
                </a:b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8616" y="1463857"/>
                <a:ext cx="6203881" cy="4845504"/>
              </a:xfrm>
              <a:blipFill>
                <a:blip r:embed="rId2"/>
                <a:stretch>
                  <a:fillRect l="-1277" t="-1635" r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54806" y="1418253"/>
            <a:ext cx="4683261" cy="5243926"/>
            <a:chOff x="908857" y="1530095"/>
            <a:chExt cx="4683261" cy="40966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4683261" cy="356520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Min Priority Queue ADT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7" y="3937116"/>
              <a:ext cx="4354615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removeMin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– returns the element with the </a:t>
              </a:r>
              <a:r>
                <a:rPr lang="en-US" sz="2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smallest</a:t>
              </a:r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priority, removes it from the collection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60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Set of comparable values</a:t>
              </a:r>
            </a:p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- Ordered based on “priority”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98580" y="4708463"/>
              <a:ext cx="4385442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peekMin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– find, but do not remove the element with the smallest </a:t>
              </a:r>
              <a:r>
                <a:rPr lang="en-US" sz="2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priority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129406" y="3366314"/>
              <a:ext cx="4181362" cy="60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add(value) </a:t>
              </a:r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– add a new element to the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634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3673</TotalTime>
  <Words>4841</Words>
  <Application>Microsoft Macintosh PowerPoint</Application>
  <PresentationFormat>Widescreen</PresentationFormat>
  <Paragraphs>1100</Paragraphs>
  <Slides>40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13: Intro to Graphs</vt:lpstr>
      <vt:lpstr>Announcements</vt:lpstr>
      <vt:lpstr>minHeap runtimes</vt:lpstr>
      <vt:lpstr>Implement Heaps with an array</vt:lpstr>
      <vt:lpstr>Implement Heaps with an array</vt:lpstr>
      <vt:lpstr>Implement Heaps with an array</vt:lpstr>
      <vt:lpstr>Heap Implementation Runtimes</vt:lpstr>
      <vt:lpstr>Are heaps always better? AVL vs Heaps</vt:lpstr>
      <vt:lpstr>More Operations</vt:lpstr>
      <vt:lpstr>Even More Operations</vt:lpstr>
      <vt:lpstr>BuildHeap Running Time</vt:lpstr>
      <vt:lpstr>BuildHeap Running Time (again)</vt:lpstr>
      <vt:lpstr>Can We Do Better?</vt:lpstr>
      <vt:lpstr>Is It Really Faster?</vt:lpstr>
      <vt:lpstr>Closed form Floyd’s buildHeap</vt:lpstr>
      <vt:lpstr>Floyd’s buildHeap algorithm</vt:lpstr>
      <vt:lpstr>Floyd’s buildHeap algorithm</vt:lpstr>
      <vt:lpstr>Floyd’s buildHeap algorithm</vt:lpstr>
      <vt:lpstr>Floyd’s buildHeap algorithm</vt:lpstr>
      <vt:lpstr>Floyd’s buildHeap algorithm</vt:lpstr>
      <vt:lpstr>Relevant hint for project 3: </vt:lpstr>
      <vt:lpstr>Review: Sets </vt:lpstr>
      <vt:lpstr>Questions</vt:lpstr>
      <vt:lpstr>Introduction to Graphs</vt:lpstr>
      <vt:lpstr>Inter-data Relationships</vt:lpstr>
      <vt:lpstr>Graphs</vt:lpstr>
      <vt:lpstr>Graph: Formal Definition</vt:lpstr>
      <vt:lpstr>Applications</vt:lpstr>
      <vt:lpstr>Graph Vocabulary</vt:lpstr>
      <vt:lpstr>Connected Graphs</vt:lpstr>
      <vt:lpstr>Graph Vocabulary</vt:lpstr>
      <vt:lpstr>Graph Terms</vt:lpstr>
      <vt:lpstr>Implementing a Graph</vt:lpstr>
      <vt:lpstr>Making Graphs</vt:lpstr>
      <vt:lpstr>Some examples</vt:lpstr>
      <vt:lpstr>Some examples</vt:lpstr>
      <vt:lpstr>Adjacency Matrix</vt:lpstr>
      <vt:lpstr>Adjacency List</vt:lpstr>
      <vt:lpstr>Adjacency List</vt:lpstr>
      <vt:lpstr>Tradeoffs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101</cp:revision>
  <dcterms:created xsi:type="dcterms:W3CDTF">2018-03-22T00:41:11Z</dcterms:created>
  <dcterms:modified xsi:type="dcterms:W3CDTF">2020-04-29T22:16:44Z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