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498" r:id="rId3"/>
    <p:sldId id="259" r:id="rId4"/>
    <p:sldId id="493" r:id="rId5"/>
    <p:sldId id="495" r:id="rId6"/>
    <p:sldId id="282" r:id="rId7"/>
    <p:sldId id="260" r:id="rId8"/>
    <p:sldId id="283" r:id="rId9"/>
    <p:sldId id="298" r:id="rId10"/>
    <p:sldId id="284" r:id="rId11"/>
    <p:sldId id="413" r:id="rId12"/>
    <p:sldId id="285" r:id="rId13"/>
    <p:sldId id="286" r:id="rId14"/>
    <p:sldId id="262" r:id="rId15"/>
    <p:sldId id="263" r:id="rId16"/>
    <p:sldId id="491" r:id="rId17"/>
    <p:sldId id="497" r:id="rId18"/>
    <p:sldId id="496" r:id="rId19"/>
    <p:sldId id="264" r:id="rId20"/>
    <p:sldId id="265" r:id="rId21"/>
    <p:sldId id="266" r:id="rId22"/>
    <p:sldId id="267" r:id="rId23"/>
    <p:sldId id="301" r:id="rId24"/>
    <p:sldId id="268" r:id="rId25"/>
    <p:sldId id="269" r:id="rId26"/>
    <p:sldId id="270" r:id="rId27"/>
    <p:sldId id="271" r:id="rId28"/>
    <p:sldId id="494" r:id="rId29"/>
    <p:sldId id="492" r:id="rId30"/>
    <p:sldId id="272" r:id="rId31"/>
    <p:sldId id="489" r:id="rId32"/>
    <p:sldId id="490" r:id="rId33"/>
    <p:sldId id="288" r:id="rId34"/>
    <p:sldId id="289" r:id="rId35"/>
    <p:sldId id="290" r:id="rId36"/>
    <p:sldId id="291" r:id="rId37"/>
    <p:sldId id="292" r:id="rId38"/>
    <p:sldId id="293" r:id="rId39"/>
    <p:sldId id="294" r:id="rId40"/>
    <p:sldId id="299" r:id="rId41"/>
    <p:sldId id="300" r:id="rId42"/>
    <p:sldId id="296" r:id="rId43"/>
    <p:sldId id="275" r:id="rId44"/>
    <p:sldId id="276" r:id="rId45"/>
    <p:sldId id="277" r:id="rId46"/>
    <p:sldId id="278" r:id="rId47"/>
    <p:sldId id="279" r:id="rId48"/>
    <p:sldId id="29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7" autoAdjust="0"/>
    <p:restoredTop sz="94679"/>
  </p:normalViewPr>
  <p:slideViewPr>
    <p:cSldViewPr snapToGrid="0">
      <p:cViewPr varScale="1">
        <p:scale>
          <a:sx n="104" d="100"/>
          <a:sy n="104" d="100"/>
        </p:scale>
        <p:origin x="76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2F842-A601-4B20-8028-EF026D91FED0}" type="datetimeFigureOut">
              <a:rPr lang="en-US" smtClean="0"/>
              <a:t>4/29/20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88008-58E8-44F9-85A5-7478B4AD77C4}" type="slidenum">
              <a:rPr lang="en-US" smtClean="0"/>
              <a:t>‹#›</a:t>
            </a:fld>
            <a:endParaRPr lang="en-US"/>
          </a:p>
        </p:txBody>
      </p:sp>
    </p:spTree>
    <p:extLst>
      <p:ext uri="{BB962C8B-B14F-4D97-AF65-F5344CB8AC3E}">
        <p14:creationId xmlns:p14="http://schemas.microsoft.com/office/powerpoint/2010/main" val="128853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1</a:t>
            </a:fld>
            <a:endParaRPr lang="en-US"/>
          </a:p>
        </p:txBody>
      </p:sp>
    </p:spTree>
    <p:extLst>
      <p:ext uri="{BB962C8B-B14F-4D97-AF65-F5344CB8AC3E}">
        <p14:creationId xmlns:p14="http://schemas.microsoft.com/office/powerpoint/2010/main" val="272348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7</a:t>
            </a:fld>
            <a:endParaRPr lang="en-US"/>
          </a:p>
        </p:txBody>
      </p:sp>
    </p:spTree>
    <p:extLst>
      <p:ext uri="{BB962C8B-B14F-4D97-AF65-F5344CB8AC3E}">
        <p14:creationId xmlns:p14="http://schemas.microsoft.com/office/powerpoint/2010/main" val="300286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60e77e7f7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60e77e7f7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single sorted list can map to multiple BSTs, so it’s not an exact comparison.</a:t>
            </a:r>
          </a:p>
          <a:p>
            <a:pPr marL="0" lvl="0" indent="0" algn="l" rtl="0">
              <a:spcBef>
                <a:spcPts val="0"/>
              </a:spcBef>
              <a:spcAft>
                <a:spcPts val="0"/>
              </a:spcAft>
              <a:buNone/>
            </a:pPr>
            <a:r>
              <a:rPr lang="en-US" dirty="0"/>
              <a:t>When animation comes in, introduce “Smashed tree principle</a:t>
            </a:r>
            <a:endParaRPr dirty="0"/>
          </a:p>
        </p:txBody>
      </p:sp>
    </p:spTree>
    <p:extLst>
      <p:ext uri="{BB962C8B-B14F-4D97-AF65-F5344CB8AC3E}">
        <p14:creationId xmlns:p14="http://schemas.microsoft.com/office/powerpoint/2010/main" val="10055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us fast insertions and removals</a:t>
            </a:r>
          </a:p>
          <a:p>
            <a:r>
              <a:rPr lang="en-US" dirty="0"/>
              <a:t>Completeness forces height to be log(n)</a:t>
            </a:r>
          </a:p>
          <a:p>
            <a:r>
              <a:rPr lang="en-US" dirty="0"/>
              <a:t>Gives us </a:t>
            </a:r>
            <a:r>
              <a:rPr lang="en-US" dirty="0" err="1"/>
              <a:t>contiguious</a:t>
            </a:r>
            <a:r>
              <a:rPr lang="en-US" dirty="0"/>
              <a:t> memory</a:t>
            </a:r>
          </a:p>
        </p:txBody>
      </p:sp>
      <p:sp>
        <p:nvSpPr>
          <p:cNvPr id="4" name="Slide Number Placeholder 3"/>
          <p:cNvSpPr>
            <a:spLocks noGrp="1"/>
          </p:cNvSpPr>
          <p:nvPr>
            <p:ph type="sldNum" sz="quarter" idx="10"/>
          </p:nvPr>
        </p:nvSpPr>
        <p:spPr/>
        <p:txBody>
          <a:bodyPr/>
          <a:lstStyle/>
          <a:p>
            <a:fld id="{93B336D0-BB87-4158-9DDA-BA914A234D18}" type="slidenum">
              <a:rPr lang="en-US" smtClean="0"/>
              <a:t>27</a:t>
            </a:fld>
            <a:endParaRPr lang="en-US"/>
          </a:p>
        </p:txBody>
      </p:sp>
    </p:spTree>
    <p:extLst>
      <p:ext uri="{BB962C8B-B14F-4D97-AF65-F5344CB8AC3E}">
        <p14:creationId xmlns:p14="http://schemas.microsoft.com/office/powerpoint/2010/main" val="355669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us fast insertions and removals</a:t>
            </a:r>
          </a:p>
          <a:p>
            <a:r>
              <a:rPr lang="en-US" dirty="0"/>
              <a:t>Completeness forces height to be log(n)</a:t>
            </a:r>
          </a:p>
          <a:p>
            <a:r>
              <a:rPr lang="en-US" dirty="0"/>
              <a:t>Gives us </a:t>
            </a:r>
            <a:r>
              <a:rPr lang="en-US" dirty="0" err="1"/>
              <a:t>contiguious</a:t>
            </a:r>
            <a:r>
              <a:rPr lang="en-US" dirty="0"/>
              <a:t> memory</a:t>
            </a:r>
          </a:p>
        </p:txBody>
      </p:sp>
      <p:sp>
        <p:nvSpPr>
          <p:cNvPr id="4" name="Slide Number Placeholder 3"/>
          <p:cNvSpPr>
            <a:spLocks noGrp="1"/>
          </p:cNvSpPr>
          <p:nvPr>
            <p:ph type="sldNum" sz="quarter" idx="10"/>
          </p:nvPr>
        </p:nvSpPr>
        <p:spPr/>
        <p:txBody>
          <a:bodyPr/>
          <a:lstStyle/>
          <a:p>
            <a:fld id="{93B336D0-BB87-4158-9DDA-BA914A234D18}" type="slidenum">
              <a:rPr lang="en-US" smtClean="0"/>
              <a:t>28</a:t>
            </a:fld>
            <a:endParaRPr lang="en-US"/>
          </a:p>
        </p:txBody>
      </p:sp>
    </p:spTree>
    <p:extLst>
      <p:ext uri="{BB962C8B-B14F-4D97-AF65-F5344CB8AC3E}">
        <p14:creationId xmlns:p14="http://schemas.microsoft.com/office/powerpoint/2010/main" val="4278523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us fast insertions and removals</a:t>
            </a:r>
          </a:p>
          <a:p>
            <a:r>
              <a:rPr lang="en-US" dirty="0"/>
              <a:t>Completeness forces height to be log(n)</a:t>
            </a:r>
          </a:p>
          <a:p>
            <a:r>
              <a:rPr lang="en-US" dirty="0"/>
              <a:t>Gives us </a:t>
            </a:r>
            <a:r>
              <a:rPr lang="en-US" dirty="0" err="1"/>
              <a:t>contiguious</a:t>
            </a:r>
            <a:r>
              <a:rPr lang="en-US" dirty="0"/>
              <a:t> memory</a:t>
            </a:r>
          </a:p>
        </p:txBody>
      </p:sp>
      <p:sp>
        <p:nvSpPr>
          <p:cNvPr id="4" name="Slide Number Placeholder 3"/>
          <p:cNvSpPr>
            <a:spLocks noGrp="1"/>
          </p:cNvSpPr>
          <p:nvPr>
            <p:ph type="sldNum" sz="quarter" idx="10"/>
          </p:nvPr>
        </p:nvSpPr>
        <p:spPr/>
        <p:txBody>
          <a:bodyPr/>
          <a:lstStyle/>
          <a:p>
            <a:fld id="{93B336D0-BB87-4158-9DDA-BA914A234D18}" type="slidenum">
              <a:rPr lang="en-US" smtClean="0"/>
              <a:t>29</a:t>
            </a:fld>
            <a:endParaRPr lang="en-US"/>
          </a:p>
        </p:txBody>
      </p:sp>
    </p:spTree>
    <p:extLst>
      <p:ext uri="{BB962C8B-B14F-4D97-AF65-F5344CB8AC3E}">
        <p14:creationId xmlns:p14="http://schemas.microsoft.com/office/powerpoint/2010/main" val="189094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Because </a:t>
                </a:r>
                <a14:m>
                  <m:oMath xmlns:m="http://schemas.openxmlformats.org/officeDocument/2006/math">
                    <m:f>
                      <m:fPr>
                        <m:ctrlPr>
                          <a:rPr lang="en-US" sz="1200" i="1" dirty="0">
                            <a:latin typeface="Cambria Math" panose="02040503050406030204" pitchFamily="18" charset="0"/>
                          </a:rPr>
                        </m:ctrlPr>
                      </m:fPr>
                      <m:num>
                        <m:r>
                          <a:rPr lang="en-US" sz="1200" i="1" dirty="0">
                            <a:latin typeface="Cambria Math" panose="02040503050406030204" pitchFamily="18" charset="0"/>
                          </a:rPr>
                          <m:t>1</m:t>
                        </m:r>
                      </m:num>
                      <m:den>
                        <m:r>
                          <a:rPr lang="en-US" sz="1200" i="1" dirty="0">
                            <a:latin typeface="Cambria Math" panose="02040503050406030204" pitchFamily="18" charset="0"/>
                          </a:rPr>
                          <m:t>2</m:t>
                        </m:r>
                      </m:den>
                    </m:f>
                  </m:oMath>
                </a14:m>
                <a:r>
                  <a:rPr lang="en-US" dirty="0"/>
                  <a:t> the nodes are leaves, design algorithms that do less work closer to the bottom!</a:t>
                </a:r>
              </a:p>
              <a:p>
                <a:r>
                  <a:rPr lang="en-US" dirty="0"/>
                  <a:t>More careful analysis can reveal tighter bounds</a:t>
                </a:r>
              </a:p>
              <a:p>
                <a:r>
                  <a:rPr lang="en-US" dirty="0"/>
                  <a:t>Math strategy: rather than show a &lt;= b directly, it can be simpler to show a &lt;= t then t&lt;= b (a la finding c and n</a:t>
                </a:r>
                <a:r>
                  <a:rPr lang="en-US" baseline="-25000" dirty="0"/>
                  <a:t>0</a:t>
                </a:r>
                <a:r>
                  <a:rPr lang="en-US" dirty="0"/>
                  <a:t>)</a:t>
                </a:r>
              </a:p>
              <a:p>
                <a:endParaRPr lang="en-US" dirty="0"/>
              </a:p>
            </p:txBody>
          </p:sp>
        </mc:Choice>
        <mc:Fallback xmlns="">
          <p:sp>
            <p:nvSpPr>
              <p:cNvPr id="3" name="Notes Placeholder 2"/>
              <p:cNvSpPr>
                <a:spLocks noGrp="1"/>
              </p:cNvSpPr>
              <p:nvPr>
                <p:ph type="body" idx="1"/>
              </p:nvPr>
            </p:nvSpPr>
            <p:spPr/>
            <p:txBody>
              <a:bodyPr/>
              <a:lstStyle/>
              <a:p>
                <a:r>
                  <a:rPr lang="en-US" dirty="0"/>
                  <a:t>Because </a:t>
                </a:r>
                <a:r>
                  <a:rPr lang="en-US" sz="1200" i="0" dirty="0">
                    <a:latin typeface="Cambria Math" panose="02040503050406030204" pitchFamily="18" charset="0"/>
                  </a:rPr>
                  <a:t>1/2</a:t>
                </a:r>
                <a:r>
                  <a:rPr lang="en-US" dirty="0"/>
                  <a:t> the nodes are leaves, design algorithms that do less work closer to the bottom!</a:t>
                </a:r>
              </a:p>
              <a:p>
                <a:r>
                  <a:rPr lang="en-US" dirty="0"/>
                  <a:t>More careful analysis can reveal tighter bounds</a:t>
                </a:r>
              </a:p>
              <a:p>
                <a:r>
                  <a:rPr lang="en-US" dirty="0"/>
                  <a:t>Math strategy: rather than show a &lt;= b directly, it can be simpler to show a &lt;= t then t&lt;= b (a la finding c and n</a:t>
                </a:r>
                <a:r>
                  <a:rPr lang="en-US" baseline="-25000" dirty="0"/>
                  <a:t>0</a:t>
                </a:r>
                <a:r>
                  <a:rPr lang="en-US" dirty="0"/>
                  <a:t>)</a:t>
                </a:r>
              </a:p>
              <a:p>
                <a:endParaRPr lang="en-US" dirty="0"/>
              </a:p>
            </p:txBody>
          </p:sp>
        </mc:Fallback>
      </mc:AlternateContent>
      <p:sp>
        <p:nvSpPr>
          <p:cNvPr id="4" name="Slide Number Placeholder 3"/>
          <p:cNvSpPr>
            <a:spLocks noGrp="1"/>
          </p:cNvSpPr>
          <p:nvPr>
            <p:ph type="sldNum" sz="quarter" idx="10"/>
          </p:nvPr>
        </p:nvSpPr>
        <p:spPr/>
        <p:txBody>
          <a:bodyPr/>
          <a:lstStyle/>
          <a:p>
            <a:fld id="{93B336D0-BB87-4158-9DDA-BA914A234D18}" type="slidenum">
              <a:rPr lang="en-US" smtClean="0"/>
              <a:t>41</a:t>
            </a:fld>
            <a:endParaRPr lang="en-US"/>
          </a:p>
        </p:txBody>
      </p:sp>
    </p:spTree>
    <p:extLst>
      <p:ext uri="{BB962C8B-B14F-4D97-AF65-F5344CB8AC3E}">
        <p14:creationId xmlns:p14="http://schemas.microsoft.com/office/powerpoint/2010/main" val="114254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45</a:t>
            </a:fld>
            <a:endParaRPr lang="en-US"/>
          </a:p>
        </p:txBody>
      </p:sp>
    </p:spTree>
    <p:extLst>
      <p:ext uri="{BB962C8B-B14F-4D97-AF65-F5344CB8AC3E}">
        <p14:creationId xmlns:p14="http://schemas.microsoft.com/office/powerpoint/2010/main" val="291809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8C701D2-D7FA-4D5B-8741-48982F1F0DD7}" type="datetimeFigureOut">
              <a:rPr lang="en-US" smtClean="0"/>
              <a:t>4/29/20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4CFD7-A9FC-4EB3-A160-96F6543BE2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1028" name="Picture 4" descr="Cherry blossoms on Grant Lane">
            <a:extLst>
              <a:ext uri="{FF2B5EF4-FFF2-40B4-BE49-F238E27FC236}">
                <a16:creationId xmlns:a16="http://schemas.microsoft.com/office/drawing/2014/main" id="{E196A663-22E9-46AF-AE76-3031B2F2C7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34" b="13442"/>
          <a:stretch/>
        </p:blipFill>
        <p:spPr bwMode="auto">
          <a:xfrm>
            <a:off x="-3" y="-1"/>
            <a:ext cx="12192002" cy="459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4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E8C701D2-D7FA-4D5B-8741-48982F1F0DD7}" type="datetimeFigureOut">
              <a:rPr lang="en-US" smtClean="0"/>
              <a:t>4/29/20</a:t>
            </a:fld>
            <a:endParaRPr lang="en-US"/>
          </a:p>
        </p:txBody>
      </p:sp>
      <p:sp>
        <p:nvSpPr>
          <p:cNvPr id="4" name="Footer Placeholder 3">
            <a:extLst>
              <a:ext uri="{FF2B5EF4-FFF2-40B4-BE49-F238E27FC236}">
                <a16:creationId xmlns:a16="http://schemas.microsoft.com/office/drawing/2014/main" id="{79FEFF45-D87C-45A5-8A43-AA51E8326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BF64CFD7-A9FC-4EB3-A160-96F6543BE2E0}" type="slidenum">
              <a:rPr lang="en-US" smtClean="0"/>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p:nvCxnSpPr>
        <p:spPr>
          <a:xfrm>
            <a:off x="61415" y="753975"/>
            <a:ext cx="12008609" cy="0"/>
          </a:xfrm>
          <a:prstGeom prst="line">
            <a:avLst/>
          </a:prstGeom>
          <a:ln>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a:t>Click to edit Master title style</a:t>
            </a:r>
            <a:endParaRPr lang="en-US" dirty="0"/>
          </a:p>
        </p:txBody>
      </p:sp>
      <p:grpSp>
        <p:nvGrpSpPr>
          <p:cNvPr id="13" name="Group 12">
            <a:extLst>
              <a:ext uri="{FF2B5EF4-FFF2-40B4-BE49-F238E27FC236}">
                <a16:creationId xmlns:a16="http://schemas.microsoft.com/office/drawing/2014/main" id="{FB754F48-B758-43EB-980F-1E2884C8E2A7}"/>
              </a:ext>
            </a:extLst>
          </p:cNvPr>
          <p:cNvGrpSpPr/>
          <p:nvPr/>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lvl1pPr marL="91440" indent="-91440">
              <a:buClr>
                <a:srgbClr val="4C3282"/>
              </a:buClr>
              <a:buFont typeface="Segoe UI Semilight" panose="020B0402040204020203" pitchFamily="34" charset="0"/>
              <a:buChar char="-"/>
              <a:defRPr/>
            </a:lvl1pPr>
            <a:lvl2pPr>
              <a:buClr>
                <a:srgbClr val="4C3282"/>
              </a:buClr>
              <a:defRPr/>
            </a:lvl2pPr>
            <a:lvl3pPr>
              <a:buClr>
                <a:srgbClr val="4C3282"/>
              </a:buClr>
              <a:defRPr/>
            </a:lvl3pPr>
            <a:lvl4pPr>
              <a:buClr>
                <a:srgbClr val="4C3282"/>
              </a:buClr>
              <a:defRPr/>
            </a:lvl4pPr>
            <a:lvl5pPr>
              <a:buClr>
                <a:srgbClr val="4C328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523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356FD08-8E43-4554-8ACC-11234BCBCF4E}"/>
              </a:ext>
            </a:extLst>
          </p:cNvPr>
          <p:cNvCxnSpPr/>
          <p:nvPr/>
        </p:nvCxnSpPr>
        <p:spPr>
          <a:xfrm>
            <a:off x="127669" y="3557888"/>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77F25E-8269-472E-9791-7EB74F793C8D}"/>
              </a:ext>
            </a:extLst>
          </p:cNvPr>
          <p:cNvSpPr>
            <a:spLocks noGrp="1"/>
          </p:cNvSpPr>
          <p:nvPr>
            <p:ph type="title"/>
          </p:nvPr>
        </p:nvSpPr>
        <p:spPr>
          <a:xfrm>
            <a:off x="1902775" y="3262680"/>
            <a:ext cx="6504161" cy="590415"/>
          </a:xfrm>
          <a:solidFill>
            <a:schemeClr val="bg1"/>
          </a:solidFill>
        </p:spPr>
        <p:txBody>
          <a:bodyPr>
            <a:noAutofit/>
          </a:bodyPr>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A7D8F82-27EF-4582-903A-FAC779261E7E}"/>
              </a:ext>
            </a:extLst>
          </p:cNvPr>
          <p:cNvSpPr>
            <a:spLocks noGrp="1"/>
          </p:cNvSpPr>
          <p:nvPr>
            <p:ph type="dt" sz="half" idx="10"/>
          </p:nvPr>
        </p:nvSpPr>
        <p:spPr/>
        <p:txBody>
          <a:bodyPr/>
          <a:lstStyle/>
          <a:p>
            <a:fld id="{E8C701D2-D7FA-4D5B-8741-48982F1F0DD7}" type="datetimeFigureOut">
              <a:rPr lang="en-US" smtClean="0"/>
              <a:t>4/29/20</a:t>
            </a:fld>
            <a:endParaRPr lang="en-US"/>
          </a:p>
        </p:txBody>
      </p:sp>
      <p:sp>
        <p:nvSpPr>
          <p:cNvPr id="4" name="Footer Placeholder 3">
            <a:extLst>
              <a:ext uri="{FF2B5EF4-FFF2-40B4-BE49-F238E27FC236}">
                <a16:creationId xmlns:a16="http://schemas.microsoft.com/office/drawing/2014/main" id="{E706C1EE-E506-47FA-A188-0DF16D497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0F48F-87DE-4815-AD70-D0F2CA558E7D}"/>
              </a:ext>
            </a:extLst>
          </p:cNvPr>
          <p:cNvSpPr>
            <a:spLocks noGrp="1"/>
          </p:cNvSpPr>
          <p:nvPr>
            <p:ph type="sldNum" sz="quarter" idx="12"/>
          </p:nvPr>
        </p:nvSpPr>
        <p:spPr/>
        <p:txBody>
          <a:bodyPr/>
          <a:lstStyle/>
          <a:p>
            <a:fld id="{BF64CFD7-A9FC-4EB3-A160-96F6543BE2E0}" type="slidenum">
              <a:rPr lang="en-US" smtClean="0"/>
              <a:t>‹#›</a:t>
            </a:fld>
            <a:endParaRPr lang="en-US"/>
          </a:p>
        </p:txBody>
      </p:sp>
      <p:sp>
        <p:nvSpPr>
          <p:cNvPr id="7" name="Oval 6">
            <a:extLst>
              <a:ext uri="{FF2B5EF4-FFF2-40B4-BE49-F238E27FC236}">
                <a16:creationId xmlns:a16="http://schemas.microsoft.com/office/drawing/2014/main" id="{886714E5-EBF9-4569-A5F7-79EC8ADBC566}"/>
              </a:ext>
            </a:extLst>
          </p:cNvPr>
          <p:cNvSpPr/>
          <p:nvPr/>
        </p:nvSpPr>
        <p:spPr>
          <a:xfrm>
            <a:off x="743453" y="3050554"/>
            <a:ext cx="897775" cy="897775"/>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8A67AF-FC3C-498E-9019-5526D4E35E56}"/>
              </a:ext>
            </a:extLst>
          </p:cNvPr>
          <p:cNvSpPr/>
          <p:nvPr/>
        </p:nvSpPr>
        <p:spPr>
          <a:xfrm>
            <a:off x="321425" y="60960"/>
            <a:ext cx="171797" cy="147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hape 496">
            <a:extLst>
              <a:ext uri="{FF2B5EF4-FFF2-40B4-BE49-F238E27FC236}">
                <a16:creationId xmlns:a16="http://schemas.microsoft.com/office/drawing/2014/main" id="{A9D83950-EFA8-45B6-9842-F0E75D62D1E4}"/>
              </a:ext>
            </a:extLst>
          </p:cNvPr>
          <p:cNvGrpSpPr/>
          <p:nvPr/>
        </p:nvGrpSpPr>
        <p:grpSpPr>
          <a:xfrm>
            <a:off x="1042384" y="3287057"/>
            <a:ext cx="299911" cy="424768"/>
            <a:chOff x="3979850" y="1598950"/>
            <a:chExt cx="356825" cy="505375"/>
          </a:xfrm>
        </p:grpSpPr>
        <p:sp>
          <p:nvSpPr>
            <p:cNvPr id="11" name="Shape 497">
              <a:extLst>
                <a:ext uri="{FF2B5EF4-FFF2-40B4-BE49-F238E27FC236}">
                  <a16:creationId xmlns:a16="http://schemas.microsoft.com/office/drawing/2014/main" id="{5AC1FC31-D74E-4136-9F49-9396640AE6A7}"/>
                </a:ext>
              </a:extLst>
            </p:cNvPr>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8">
              <a:extLst>
                <a:ext uri="{FF2B5EF4-FFF2-40B4-BE49-F238E27FC236}">
                  <a16:creationId xmlns:a16="http://schemas.microsoft.com/office/drawing/2014/main" id="{55224696-5DAC-453B-AD17-A914F23CD917}"/>
                </a:ext>
              </a:extLst>
            </p:cNvPr>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Text Placeholder 2">
            <a:extLst>
              <a:ext uri="{FF2B5EF4-FFF2-40B4-BE49-F238E27FC236}">
                <a16:creationId xmlns:a16="http://schemas.microsoft.com/office/drawing/2014/main" id="{75FA472A-7AFD-46BC-8C3E-7439952E8F2E}"/>
              </a:ext>
            </a:extLst>
          </p:cNvPr>
          <p:cNvSpPr>
            <a:spLocks noGrp="1"/>
          </p:cNvSpPr>
          <p:nvPr>
            <p:ph type="body" idx="1"/>
          </p:nvPr>
        </p:nvSpPr>
        <p:spPr>
          <a:xfrm>
            <a:off x="1902775" y="3931493"/>
            <a:ext cx="6504161" cy="506283"/>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latin typeface="Segoe UI Light" panose="020B0502040204020203" pitchFamily="34" charset="0"/>
                <a:cs typeface="Segoe UI Light" panose="020B050204020402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26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C701D2-D7FA-4D5B-8741-48982F1F0DD7}" type="datetimeFigureOut">
              <a:rPr lang="en-US" smtClean="0"/>
              <a:t>4/29/20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4CFD7-A9FC-4EB3-A160-96F6543BE2E0}" type="slidenum">
              <a:rPr lang="en-US" smtClean="0"/>
              <a:t>‹#›</a:t>
            </a:fld>
            <a:endParaRPr lang="en-US"/>
          </a:p>
        </p:txBody>
      </p:sp>
    </p:spTree>
    <p:extLst>
      <p:ext uri="{BB962C8B-B14F-4D97-AF65-F5344CB8AC3E}">
        <p14:creationId xmlns:p14="http://schemas.microsoft.com/office/powerpoint/2010/main" val="116977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C701D2-D7FA-4D5B-8741-48982F1F0DD7}" type="datetimeFigureOut">
              <a:rPr lang="en-US" smtClean="0"/>
              <a:t>4/29/20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64CFD7-A9FC-4EB3-A160-96F6543BE2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pic>
        <p:nvPicPr>
          <p:cNvPr id="2050" name="Picture 2" descr="UW building">
            <a:extLst>
              <a:ext uri="{FF2B5EF4-FFF2-40B4-BE49-F238E27FC236}">
                <a16:creationId xmlns:a16="http://schemas.microsoft.com/office/drawing/2014/main" id="{8DB080C4-5F0D-47C3-B99E-D2AD3B91F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185" b="5565"/>
          <a:stretch/>
        </p:blipFill>
        <p:spPr bwMode="auto">
          <a:xfrm>
            <a:off x="3" y="0"/>
            <a:ext cx="12191997"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27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620" y="1512985"/>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809" y="1512984"/>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C701D2-D7FA-4D5B-8741-48982F1F0DD7}" type="datetimeFigureOut">
              <a:rPr lang="en-US" smtClean="0"/>
              <a:t>4/29/20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64CFD7-A9FC-4EB3-A160-96F6543BE2E0}" type="slidenum">
              <a:rPr lang="en-US" smtClean="0"/>
              <a:t>‹#›</a:t>
            </a:fld>
            <a:endParaRPr lang="en-US"/>
          </a:p>
        </p:txBody>
      </p:sp>
      <p:sp>
        <p:nvSpPr>
          <p:cNvPr id="8" name="Title Placeholder 1">
            <a:extLst>
              <a:ext uri="{FF2B5EF4-FFF2-40B4-BE49-F238E27FC236}">
                <a16:creationId xmlns:a16="http://schemas.microsoft.com/office/drawing/2014/main" id="{F45E9297-2ED3-49ED-918C-68275E6EDE6A}"/>
              </a:ext>
            </a:extLst>
          </p:cNvPr>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0137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75239"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a:t>Edit Master text styles</a:t>
            </a:r>
          </a:p>
        </p:txBody>
      </p:sp>
      <p:sp>
        <p:nvSpPr>
          <p:cNvPr id="7" name="Date Placeholder 6"/>
          <p:cNvSpPr>
            <a:spLocks noGrp="1"/>
          </p:cNvSpPr>
          <p:nvPr>
            <p:ph type="dt" sz="half" idx="10"/>
          </p:nvPr>
        </p:nvSpPr>
        <p:spPr/>
        <p:txBody>
          <a:bodyPr/>
          <a:lstStyle/>
          <a:p>
            <a:fld id="{E8C701D2-D7FA-4D5B-8741-48982F1F0DD7}" type="datetimeFigureOut">
              <a:rPr lang="en-US" smtClean="0"/>
              <a:t>4/29/20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64CFD7-A9FC-4EB3-A160-96F6543BE2E0}" type="slidenum">
              <a:rPr lang="en-US" smtClean="0"/>
              <a:t>‹#›</a:t>
            </a:fld>
            <a:endParaRPr lang="en-US"/>
          </a:p>
        </p:txBody>
      </p:sp>
      <p:sp>
        <p:nvSpPr>
          <p:cNvPr id="11" name="Content Placeholder 2">
            <a:extLst>
              <a:ext uri="{FF2B5EF4-FFF2-40B4-BE49-F238E27FC236}">
                <a16:creationId xmlns:a16="http://schemas.microsoft.com/office/drawing/2014/main" id="{57CD2F29-FDCB-4CD4-A706-8477E063ED40}"/>
              </a:ext>
            </a:extLst>
          </p:cNvPr>
          <p:cNvSpPr>
            <a:spLocks noGrp="1"/>
          </p:cNvSpPr>
          <p:nvPr>
            <p:ph sz="half" idx="13"/>
          </p:nvPr>
        </p:nvSpPr>
        <p:spPr>
          <a:xfrm>
            <a:off x="584218"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F6C8EDAC-3655-4870-AA43-44830ED94DF0}"/>
              </a:ext>
            </a:extLst>
          </p:cNvPr>
          <p:cNvSpPr>
            <a:spLocks noGrp="1"/>
          </p:cNvSpPr>
          <p:nvPr>
            <p:ph type="body" idx="14"/>
          </p:nvPr>
        </p:nvSpPr>
        <p:spPr>
          <a:xfrm>
            <a:off x="6355830"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a:t>Edit Master text styles</a:t>
            </a:r>
          </a:p>
        </p:txBody>
      </p:sp>
      <p:sp>
        <p:nvSpPr>
          <p:cNvPr id="13" name="Content Placeholder 2">
            <a:extLst>
              <a:ext uri="{FF2B5EF4-FFF2-40B4-BE49-F238E27FC236}">
                <a16:creationId xmlns:a16="http://schemas.microsoft.com/office/drawing/2014/main" id="{C6DFFB8E-9225-4B12-B4C6-960DAE3BDB96}"/>
              </a:ext>
            </a:extLst>
          </p:cNvPr>
          <p:cNvSpPr>
            <a:spLocks noGrp="1"/>
          </p:cNvSpPr>
          <p:nvPr>
            <p:ph sz="half" idx="15"/>
          </p:nvPr>
        </p:nvSpPr>
        <p:spPr>
          <a:xfrm>
            <a:off x="6364809"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12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C701D2-D7FA-4D5B-8741-48982F1F0DD7}" type="datetimeFigureOut">
              <a:rPr lang="en-US" smtClean="0"/>
              <a:t>4/29/20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64CFD7-A9FC-4EB3-A160-96F6543BE2E0}" type="slidenum">
              <a:rPr lang="en-US" smtClean="0"/>
              <a:t>‹#›</a:t>
            </a:fld>
            <a:endParaRPr lang="en-US"/>
          </a:p>
        </p:txBody>
      </p:sp>
    </p:spTree>
    <p:extLst>
      <p:ext uri="{BB962C8B-B14F-4D97-AF65-F5344CB8AC3E}">
        <p14:creationId xmlns:p14="http://schemas.microsoft.com/office/powerpoint/2010/main" val="235970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701D2-D7FA-4D5B-8741-48982F1F0DD7}" type="datetimeFigureOut">
              <a:rPr lang="en-US" smtClean="0"/>
              <a:t>4/29/20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64CFD7-A9FC-4EB3-A160-96F6543BE2E0}" type="slidenum">
              <a:rPr lang="en-US" smtClean="0"/>
              <a:t>‹#›</a:t>
            </a:fld>
            <a:endParaRPr lang="en-US"/>
          </a:p>
        </p:txBody>
      </p:sp>
    </p:spTree>
    <p:extLst>
      <p:ext uri="{BB962C8B-B14F-4D97-AF65-F5344CB8AC3E}">
        <p14:creationId xmlns:p14="http://schemas.microsoft.com/office/powerpoint/2010/main" val="8650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C701D2-D7FA-4D5B-8741-48982F1F0DD7}" type="datetimeFigureOut">
              <a:rPr lang="en-US" smtClean="0"/>
              <a:t>4/29/20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64CFD7-A9FC-4EB3-A160-96F6543BE2E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67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B2A4-11AD-445D-9449-ECE97BF7265C}"/>
              </a:ext>
            </a:extLst>
          </p:cNvPr>
          <p:cNvSpPr>
            <a:spLocks noGrp="1"/>
          </p:cNvSpPr>
          <p:nvPr>
            <p:ph type="title" hasCustomPrompt="1"/>
          </p:nvPr>
        </p:nvSpPr>
        <p:spPr>
          <a:xfrm>
            <a:off x="3315881" y="3446573"/>
            <a:ext cx="5590283" cy="1014667"/>
          </a:xfrm>
        </p:spPr>
        <p:txBody>
          <a:bodyPr/>
          <a:lstStyle>
            <a:lvl1pPr algn="ctr">
              <a:defRPr cap="none" baseline="0"/>
            </a:lvl1pPr>
          </a:lstStyle>
          <a:p>
            <a:r>
              <a:rPr lang="en-US" dirty="0"/>
              <a:t>Big Concept</a:t>
            </a:r>
          </a:p>
        </p:txBody>
      </p:sp>
      <p:sp>
        <p:nvSpPr>
          <p:cNvPr id="3" name="Date Placeholder 2">
            <a:extLst>
              <a:ext uri="{FF2B5EF4-FFF2-40B4-BE49-F238E27FC236}">
                <a16:creationId xmlns:a16="http://schemas.microsoft.com/office/drawing/2014/main" id="{E45E7B94-0CB0-48FD-9BA2-0BCEF75A76A1}"/>
              </a:ext>
            </a:extLst>
          </p:cNvPr>
          <p:cNvSpPr>
            <a:spLocks noGrp="1"/>
          </p:cNvSpPr>
          <p:nvPr>
            <p:ph type="dt" sz="half" idx="10"/>
          </p:nvPr>
        </p:nvSpPr>
        <p:spPr/>
        <p:txBody>
          <a:bodyPr/>
          <a:lstStyle/>
          <a:p>
            <a:fld id="{E8C701D2-D7FA-4D5B-8741-48982F1F0DD7}" type="datetimeFigureOut">
              <a:rPr lang="en-US" smtClean="0"/>
              <a:t>4/29/20</a:t>
            </a:fld>
            <a:endParaRPr lang="en-US"/>
          </a:p>
        </p:txBody>
      </p:sp>
      <p:sp>
        <p:nvSpPr>
          <p:cNvPr id="4" name="Footer Placeholder 3">
            <a:extLst>
              <a:ext uri="{FF2B5EF4-FFF2-40B4-BE49-F238E27FC236}">
                <a16:creationId xmlns:a16="http://schemas.microsoft.com/office/drawing/2014/main" id="{F7BA529F-BA16-4C50-8761-34379098B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38C27-C210-4D9C-AB83-9BF54E32912E}"/>
              </a:ext>
            </a:extLst>
          </p:cNvPr>
          <p:cNvSpPr>
            <a:spLocks noGrp="1"/>
          </p:cNvSpPr>
          <p:nvPr>
            <p:ph type="sldNum" sz="quarter" idx="12"/>
          </p:nvPr>
        </p:nvSpPr>
        <p:spPr/>
        <p:txBody>
          <a:bodyPr/>
          <a:lstStyle/>
          <a:p>
            <a:fld id="{BF64CFD7-A9FC-4EB3-A160-96F6543BE2E0}" type="slidenum">
              <a:rPr lang="en-US" smtClean="0"/>
              <a:t>‹#›</a:t>
            </a:fld>
            <a:endParaRPr lang="en-US"/>
          </a:p>
        </p:txBody>
      </p:sp>
      <p:cxnSp>
        <p:nvCxnSpPr>
          <p:cNvPr id="21" name="Straight Connector 20">
            <a:extLst>
              <a:ext uri="{FF2B5EF4-FFF2-40B4-BE49-F238E27FC236}">
                <a16:creationId xmlns:a16="http://schemas.microsoft.com/office/drawing/2014/main" id="{C067791F-5EAB-433C-8512-E3D8B5FEA33C}"/>
              </a:ext>
            </a:extLst>
          </p:cNvPr>
          <p:cNvCxnSpPr/>
          <p:nvPr/>
        </p:nvCxnSpPr>
        <p:spPr>
          <a:xfrm>
            <a:off x="138752" y="1917510"/>
            <a:ext cx="11914495" cy="0"/>
          </a:xfrm>
          <a:prstGeom prst="line">
            <a:avLst/>
          </a:prstGeom>
          <a:ln w="19050">
            <a:solidFill>
              <a:srgbClr val="D8D8D8"/>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FC5ADD-7CD5-4855-8137-142378EFA26D}"/>
              </a:ext>
            </a:extLst>
          </p:cNvPr>
          <p:cNvGrpSpPr/>
          <p:nvPr/>
        </p:nvGrpSpPr>
        <p:grpSpPr>
          <a:xfrm>
            <a:off x="4736398" y="555634"/>
            <a:ext cx="2723751" cy="2723751"/>
            <a:chOff x="4360460" y="449353"/>
            <a:chExt cx="3282287" cy="3282287"/>
          </a:xfrm>
        </p:grpSpPr>
        <p:sp>
          <p:nvSpPr>
            <p:cNvPr id="6" name="Oval 5">
              <a:extLst>
                <a:ext uri="{FF2B5EF4-FFF2-40B4-BE49-F238E27FC236}">
                  <a16:creationId xmlns:a16="http://schemas.microsoft.com/office/drawing/2014/main" id="{161030CC-581E-4D1E-9ACA-A92F5BB6C0CB}"/>
                </a:ext>
              </a:extLst>
            </p:cNvPr>
            <p:cNvSpPr/>
            <p:nvPr userDrawn="1"/>
          </p:nvSpPr>
          <p:spPr>
            <a:xfrm>
              <a:off x="4360460" y="449353"/>
              <a:ext cx="3282287" cy="3282287"/>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hape 822">
              <a:extLst>
                <a:ext uri="{FF2B5EF4-FFF2-40B4-BE49-F238E27FC236}">
                  <a16:creationId xmlns:a16="http://schemas.microsoft.com/office/drawing/2014/main" id="{9662AC8F-8502-4CF6-87AC-2CB7EFEBC5CD}"/>
                </a:ext>
              </a:extLst>
            </p:cNvPr>
            <p:cNvGrpSpPr/>
            <p:nvPr userDrawn="1"/>
          </p:nvGrpSpPr>
          <p:grpSpPr>
            <a:xfrm>
              <a:off x="4868910" y="1003939"/>
              <a:ext cx="2265387" cy="2173113"/>
              <a:chOff x="5233525" y="4954450"/>
              <a:chExt cx="538275" cy="516350"/>
            </a:xfrm>
          </p:grpSpPr>
          <p:sp>
            <p:nvSpPr>
              <p:cNvPr id="8" name="Shape 823">
                <a:extLst>
                  <a:ext uri="{FF2B5EF4-FFF2-40B4-BE49-F238E27FC236}">
                    <a16:creationId xmlns:a16="http://schemas.microsoft.com/office/drawing/2014/main" id="{915C32CE-F54C-4A91-A795-5F6EE0E2C310}"/>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824">
                <a:extLst>
                  <a:ext uri="{FF2B5EF4-FFF2-40B4-BE49-F238E27FC236}">
                    <a16:creationId xmlns:a16="http://schemas.microsoft.com/office/drawing/2014/main" id="{25663F7D-C889-439B-A68E-97D8B29147A8}"/>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825">
                <a:extLst>
                  <a:ext uri="{FF2B5EF4-FFF2-40B4-BE49-F238E27FC236}">
                    <a16:creationId xmlns:a16="http://schemas.microsoft.com/office/drawing/2014/main" id="{5C225417-5386-4CF0-A050-D547324972FC}"/>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26">
                <a:extLst>
                  <a:ext uri="{FF2B5EF4-FFF2-40B4-BE49-F238E27FC236}">
                    <a16:creationId xmlns:a16="http://schemas.microsoft.com/office/drawing/2014/main" id="{F2B2177A-3C1C-4737-A983-B5086B44BAC9}"/>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827">
                <a:extLst>
                  <a:ext uri="{FF2B5EF4-FFF2-40B4-BE49-F238E27FC236}">
                    <a16:creationId xmlns:a16="http://schemas.microsoft.com/office/drawing/2014/main" id="{065E0883-FD56-4990-A3BA-7394FB6E3D9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828">
                <a:extLst>
                  <a:ext uri="{FF2B5EF4-FFF2-40B4-BE49-F238E27FC236}">
                    <a16:creationId xmlns:a16="http://schemas.microsoft.com/office/drawing/2014/main" id="{C497A5ED-CCEE-4F09-A7B4-7079C57F1DC1}"/>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829">
                <a:extLst>
                  <a:ext uri="{FF2B5EF4-FFF2-40B4-BE49-F238E27FC236}">
                    <a16:creationId xmlns:a16="http://schemas.microsoft.com/office/drawing/2014/main" id="{D8CBE5C1-1916-4EF1-B9E9-DC5E58DE62C4}"/>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830">
                <a:extLst>
                  <a:ext uri="{FF2B5EF4-FFF2-40B4-BE49-F238E27FC236}">
                    <a16:creationId xmlns:a16="http://schemas.microsoft.com/office/drawing/2014/main" id="{BB37530B-08B3-4205-8A08-E876EE3F9FBE}"/>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831">
                <a:extLst>
                  <a:ext uri="{FF2B5EF4-FFF2-40B4-BE49-F238E27FC236}">
                    <a16:creationId xmlns:a16="http://schemas.microsoft.com/office/drawing/2014/main" id="{14DEB002-C856-4D51-9E3F-42951B8C7A10}"/>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32">
                <a:extLst>
                  <a:ext uri="{FF2B5EF4-FFF2-40B4-BE49-F238E27FC236}">
                    <a16:creationId xmlns:a16="http://schemas.microsoft.com/office/drawing/2014/main" id="{5B5D5E96-C594-4AB6-9DF5-2ED8F56CCF52}"/>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833">
                <a:extLst>
                  <a:ext uri="{FF2B5EF4-FFF2-40B4-BE49-F238E27FC236}">
                    <a16:creationId xmlns:a16="http://schemas.microsoft.com/office/drawing/2014/main" id="{3FC3F998-CA08-40F4-81A5-CEC994EBBF42}"/>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3" name="Text Placeholder 2">
            <a:extLst>
              <a:ext uri="{FF2B5EF4-FFF2-40B4-BE49-F238E27FC236}">
                <a16:creationId xmlns:a16="http://schemas.microsoft.com/office/drawing/2014/main" id="{9C05CDBC-229D-45E2-B2F9-9037D7DF9793}"/>
              </a:ext>
            </a:extLst>
          </p:cNvPr>
          <p:cNvSpPr>
            <a:spLocks noGrp="1"/>
          </p:cNvSpPr>
          <p:nvPr>
            <p:ph type="body" idx="1"/>
          </p:nvPr>
        </p:nvSpPr>
        <p:spPr>
          <a:xfrm>
            <a:off x="3315880" y="4628428"/>
            <a:ext cx="5590283" cy="1463040"/>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Rectangle 23">
            <a:extLst>
              <a:ext uri="{FF2B5EF4-FFF2-40B4-BE49-F238E27FC236}">
                <a16:creationId xmlns:a16="http://schemas.microsoft.com/office/drawing/2014/main" id="{4D812236-1A32-4FE2-AB5A-F8F998D835F3}"/>
              </a:ext>
            </a:extLst>
          </p:cNvPr>
          <p:cNvSpPr/>
          <p:nvPr/>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FB8EB76-3B7A-4486-95E5-0316680FFD7E}"/>
              </a:ext>
            </a:extLst>
          </p:cNvPr>
          <p:cNvCxnSpPr>
            <a:cxnSpLocks/>
          </p:cNvCxnSpPr>
          <p:nvPr/>
        </p:nvCxnSpPr>
        <p:spPr>
          <a:xfrm>
            <a:off x="3315880" y="4545974"/>
            <a:ext cx="5590283" cy="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34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240" y="1463857"/>
            <a:ext cx="11187258" cy="4845504"/>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240" y="6544402"/>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E8C701D2-D7FA-4D5B-8741-48982F1F0DD7}" type="datetimeFigureOut">
              <a:rPr lang="en-US" smtClean="0"/>
              <a:t>4/29/20</a:t>
            </a:fld>
            <a:endParaRPr lang="en-US"/>
          </a:p>
        </p:txBody>
      </p:sp>
      <p:sp>
        <p:nvSpPr>
          <p:cNvPr id="5" name="Footer Placeholder 4"/>
          <p:cNvSpPr>
            <a:spLocks noGrp="1"/>
          </p:cNvSpPr>
          <p:nvPr>
            <p:ph type="ftr" sz="quarter" idx="3"/>
          </p:nvPr>
        </p:nvSpPr>
        <p:spPr>
          <a:xfrm>
            <a:off x="5715301" y="6521027"/>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Segoe UI Light" panose="020B0502040204020203" pitchFamily="34" charset="0"/>
                <a:cs typeface="Segoe UI Light" panose="020B0502040204020203" pitchFamily="34" charset="0"/>
              </a:defRPr>
            </a:lvl1pPr>
          </a:lstStyle>
          <a:p>
            <a:endParaRPr lang="en-US"/>
          </a:p>
        </p:txBody>
      </p:sp>
      <p:sp>
        <p:nvSpPr>
          <p:cNvPr id="6" name="Slide Number Placeholder 5"/>
          <p:cNvSpPr>
            <a:spLocks noGrp="1"/>
          </p:cNvSpPr>
          <p:nvPr>
            <p:ph type="sldNum" sz="quarter" idx="4"/>
          </p:nvPr>
        </p:nvSpPr>
        <p:spPr>
          <a:xfrm>
            <a:off x="11681670" y="6521027"/>
            <a:ext cx="421923" cy="274320"/>
          </a:xfrm>
          <a:prstGeom prst="rect">
            <a:avLst/>
          </a:prstGeom>
        </p:spPr>
        <p:txBody>
          <a:bodyPr vert="horz" lIns="91440" tIns="45720" rIns="91440" bIns="45720" rtlCol="0" anchor="ctr"/>
          <a:lstStyle>
            <a:lvl1pPr algn="r">
              <a:defRPr sz="1000">
                <a:solidFill>
                  <a:schemeClr val="tx1">
                    <a:lumMod val="95000"/>
                    <a:lumOff val="5000"/>
                  </a:schemeClr>
                </a:solidFill>
                <a:latin typeface="Segoe UI Light" panose="020B0502040204020203" pitchFamily="34" charset="0"/>
                <a:cs typeface="Segoe UI Light" panose="020B0502040204020203" pitchFamily="34" charset="0"/>
              </a:defRPr>
            </a:lvl1pPr>
          </a:lstStyle>
          <a:p>
            <a:fld id="{BF64CFD7-A9FC-4EB3-A160-96F6543BE2E0}" type="slidenum">
              <a:rPr lang="en-US" smtClean="0"/>
              <a:t>‹#›</a:t>
            </a:fld>
            <a:endParaRPr lang="en-US"/>
          </a:p>
        </p:txBody>
      </p:sp>
      <p:cxnSp>
        <p:nvCxnSpPr>
          <p:cNvPr id="7" name="Straight Connector 6"/>
          <p:cNvCxnSpPr>
            <a:cxnSpLocks/>
          </p:cNvCxnSpPr>
          <p:nvPr/>
        </p:nvCxnSpPr>
        <p:spPr>
          <a:xfrm flipV="1">
            <a:off x="429491" y="172390"/>
            <a:ext cx="0" cy="1196439"/>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336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4400" kern="1200" cap="none" spc="100" baseline="0">
          <a:solidFill>
            <a:schemeClr val="tx1">
              <a:lumMod val="95000"/>
              <a:lumOff val="5000"/>
            </a:schemeClr>
          </a:solidFill>
          <a:latin typeface="Segoe UI" panose="020B0502040204020203" pitchFamily="34" charset="0"/>
          <a:ea typeface="+mj-ea"/>
          <a:cs typeface="Segoe UI" panose="020B0502040204020203"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0.png"/><Relationship Id="rId7"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0.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674C-AD1D-4C9D-88D4-76616DF5B22C}"/>
              </a:ext>
            </a:extLst>
          </p:cNvPr>
          <p:cNvSpPr>
            <a:spLocks noGrp="1"/>
          </p:cNvSpPr>
          <p:nvPr>
            <p:ph type="ctrTitle"/>
          </p:nvPr>
        </p:nvSpPr>
        <p:spPr/>
        <p:txBody>
          <a:bodyPr/>
          <a:lstStyle/>
          <a:p>
            <a:r>
              <a:rPr lang="en-US" dirty="0">
                <a:solidFill>
                  <a:srgbClr val="7030A0"/>
                </a:solidFill>
              </a:rPr>
              <a:t>Lecture 12: Intro to Heaps</a:t>
            </a:r>
          </a:p>
        </p:txBody>
      </p:sp>
      <p:sp>
        <p:nvSpPr>
          <p:cNvPr id="3" name="Subtitle 2">
            <a:extLst>
              <a:ext uri="{FF2B5EF4-FFF2-40B4-BE49-F238E27FC236}">
                <a16:creationId xmlns:a16="http://schemas.microsoft.com/office/drawing/2014/main" id="{FA5873D0-155C-4A49-BE31-7C26918C8D34}"/>
              </a:ext>
            </a:extLst>
          </p:cNvPr>
          <p:cNvSpPr>
            <a:spLocks noGrp="1"/>
          </p:cNvSpPr>
          <p:nvPr>
            <p:ph type="subTitle" idx="1"/>
          </p:nvPr>
        </p:nvSpPr>
        <p:spPr/>
        <p:txBody>
          <a:bodyPr/>
          <a:lstStyle/>
          <a:p>
            <a:r>
              <a:rPr lang="en-US" dirty="0"/>
              <a:t>CSE 373 Data Structures and Algorithms</a:t>
            </a:r>
          </a:p>
        </p:txBody>
      </p:sp>
      <p:sp>
        <p:nvSpPr>
          <p:cNvPr id="5" name="Slide Number Placeholder 4">
            <a:extLst>
              <a:ext uri="{FF2B5EF4-FFF2-40B4-BE49-F238E27FC236}">
                <a16:creationId xmlns:a16="http://schemas.microsoft.com/office/drawing/2014/main" id="{87ADF771-CBF5-4810-A04A-36DE8C4CCBCE}"/>
              </a:ext>
            </a:extLst>
          </p:cNvPr>
          <p:cNvSpPr>
            <a:spLocks noGrp="1"/>
          </p:cNvSpPr>
          <p:nvPr>
            <p:ph type="sldNum" sz="quarter" idx="12"/>
          </p:nvPr>
        </p:nvSpPr>
        <p:spPr/>
        <p:txBody>
          <a:bodyPr/>
          <a:lstStyle/>
          <a:p>
            <a:fld id="{659665DE-58FC-41F4-AC58-2C90A5E00527}" type="slidenum">
              <a:rPr lang="en-US" smtClean="0"/>
              <a:t>1</a:t>
            </a:fld>
            <a:endParaRPr lang="en-US"/>
          </a:p>
        </p:txBody>
      </p:sp>
      <p:sp>
        <p:nvSpPr>
          <p:cNvPr id="6" name="Footer Placeholder 3">
            <a:extLst>
              <a:ext uri="{FF2B5EF4-FFF2-40B4-BE49-F238E27FC236}">
                <a16:creationId xmlns:a16="http://schemas.microsoft.com/office/drawing/2014/main" id="{467493CC-085C-EC46-B818-09CB7DB1E292}"/>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CSE 373 20 SP – Chan &amp; Champion</a:t>
            </a:r>
          </a:p>
        </p:txBody>
      </p:sp>
    </p:spTree>
    <p:extLst>
      <p:ext uri="{BB962C8B-B14F-4D97-AF65-F5344CB8AC3E}">
        <p14:creationId xmlns:p14="http://schemas.microsoft.com/office/powerpoint/2010/main" val="5885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Priority Queues: Take I</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549708615"/>
                  </p:ext>
                </p:extLst>
              </p:nvPr>
            </p:nvGraphicFramePr>
            <p:xfrm>
              <a:off x="1062180" y="2259213"/>
              <a:ext cx="8827232" cy="2493944"/>
            </p:xfrm>
            <a:graphic>
              <a:graphicData uri="http://schemas.openxmlformats.org/drawingml/2006/table">
                <a:tbl>
                  <a:tblPr firstRow="1" bandRow="1">
                    <a:tableStyleId>{5C22544A-7EE6-4342-B048-85BDC9FD1C3A}</a:tableStyleId>
                  </a:tblPr>
                  <a:tblGrid>
                    <a:gridCol w="2206808">
                      <a:extLst>
                        <a:ext uri="{9D8B030D-6E8A-4147-A177-3AD203B41FA5}">
                          <a16:colId xmlns:a16="http://schemas.microsoft.com/office/drawing/2014/main" val="20000"/>
                        </a:ext>
                      </a:extLst>
                    </a:gridCol>
                    <a:gridCol w="2206808">
                      <a:extLst>
                        <a:ext uri="{9D8B030D-6E8A-4147-A177-3AD203B41FA5}">
                          <a16:colId xmlns:a16="http://schemas.microsoft.com/office/drawing/2014/main" val="20001"/>
                        </a:ext>
                      </a:extLst>
                    </a:gridCol>
                    <a:gridCol w="2206808">
                      <a:extLst>
                        <a:ext uri="{9D8B030D-6E8A-4147-A177-3AD203B41FA5}">
                          <a16:colId xmlns:a16="http://schemas.microsoft.com/office/drawing/2014/main" val="20002"/>
                        </a:ext>
                      </a:extLst>
                    </a:gridCol>
                    <a:gridCol w="2206808">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Unsorted</a:t>
                          </a:r>
                          <a:r>
                            <a:rPr lang="en-US" baseline="0" dirty="0"/>
                            <a:t> Array</a:t>
                          </a:r>
                        </a:p>
                        <a:p>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txBody>
                      <a:tcPr/>
                    </a:tc>
                    <a:tc>
                      <a:txBody>
                        <a:bodyPr/>
                        <a:lstStyle/>
                        <a:p>
                          <a14:m>
                            <m:oMath xmlns:m="http://schemas.openxmlformats.org/officeDocument/2006/math">
                              <m:r>
                                <m:rPr>
                                  <m:sty m:val="p"/>
                                </m:rPr>
                                <a:rPr lang="en-US" b="0" i="0" strike="sngStrike" smtClean="0">
                                  <a:latin typeface="Cambria Math" panose="02040503050406030204" pitchFamily="18" charset="0"/>
                                </a:rPr>
                                <m:t>Θ</m:t>
                              </m:r>
                              <m:d>
                                <m:dPr>
                                  <m:ctrlPr>
                                    <a:rPr lang="en-US" b="0" i="1" strike="sngStrike" smtClean="0">
                                      <a:latin typeface="Cambria Math" panose="02040503050406030204" pitchFamily="18" charset="0"/>
                                    </a:rPr>
                                  </m:ctrlPr>
                                </m:dPr>
                                <m:e>
                                  <m:r>
                                    <a:rPr lang="en-US" b="0" i="1" strike="sngStrike" smtClean="0">
                                      <a:latin typeface="Cambria Math" panose="02040503050406030204" pitchFamily="18" charset="0"/>
                                    </a:rPr>
                                    <m:t>𝑛</m:t>
                                  </m:r>
                                </m:e>
                              </m:d>
                              <m:r>
                                <a:rPr lang="en-US" b="0" i="0" strike="noStrike" smtClean="0">
                                  <a:latin typeface="Cambria Math" panose="02040503050406030204" pitchFamily="18" charset="0"/>
                                </a:rPr>
                                <m:t>      </m:t>
                              </m:r>
                              <m:r>
                                <m:rPr>
                                  <m:sty m:val="p"/>
                                </m:rPr>
                                <a:rPr lang="en-US" b="0" i="0" strike="noStrike" smtClean="0">
                                  <a:latin typeface="Cambria Math" panose="02040503050406030204" pitchFamily="18" charset="0"/>
                                </a:rPr>
                                <m:t>Θ</m:t>
                              </m:r>
                              <m:r>
                                <a:rPr lang="en-US" b="0" i="0" strike="noStrike" smtClean="0">
                                  <a:latin typeface="Cambria Math" panose="02040503050406030204" pitchFamily="18" charset="0"/>
                                </a:rPr>
                                <m:t>(1)</m:t>
                              </m:r>
                            </m:oMath>
                          </a14:m>
                          <a:r>
                            <a:rPr lang="en-US" strike="noStrike" dirty="0"/>
                            <a:t> </a:t>
                          </a:r>
                        </a:p>
                      </a:txBody>
                      <a:tcPr/>
                    </a:tc>
                    <a:extLst>
                      <a:ext uri="{0D108BD9-81ED-4DB2-BD59-A6C34878D82A}">
                        <a16:rowId xmlns:a16="http://schemas.microsoft.com/office/drawing/2014/main" val="10001"/>
                      </a:ext>
                    </a:extLst>
                  </a:tr>
                  <a:tr h="696756">
                    <a:tc>
                      <a:txBody>
                        <a:bodyPr/>
                        <a:lstStyle/>
                        <a:p>
                          <a:r>
                            <a:rPr lang="en-US" dirty="0"/>
                            <a:t>Linked List</a:t>
                          </a:r>
                          <a:r>
                            <a:rPr lang="en-US" baseline="0" dirty="0"/>
                            <a:t> (sorted)</a:t>
                          </a:r>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3062317944"/>
                      </a:ext>
                    </a:extLst>
                  </a:tr>
                  <a:tr h="696756">
                    <a:tc>
                      <a:txBody>
                        <a:bodyPr/>
                        <a:lstStyle/>
                        <a:p>
                          <a:r>
                            <a:rPr lang="en-US" dirty="0"/>
                            <a:t>AVL Tree</a:t>
                          </a:r>
                        </a:p>
                        <a:p>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tc>
                      <a:txBody>
                        <a:bodyPr/>
                        <a:lstStyle/>
                        <a:p>
                          <a14:m>
                            <m:oMath xmlns:m="http://schemas.openxmlformats.org/officeDocument/2006/math">
                              <m:r>
                                <m:rPr>
                                  <m:sty m:val="p"/>
                                </m:rPr>
                                <a:rPr lang="en-US" b="0" i="0" strike="sngStrike" smtClean="0">
                                  <a:latin typeface="Cambria Math" panose="02040503050406030204" pitchFamily="18" charset="0"/>
                                </a:rPr>
                                <m:t>Θ</m:t>
                              </m:r>
                              <m:r>
                                <a:rPr lang="en-US" b="0" i="1" strike="sngStrike" smtClean="0">
                                  <a:latin typeface="Cambria Math" panose="02040503050406030204" pitchFamily="18" charset="0"/>
                                </a:rPr>
                                <m:t>(</m:t>
                              </m:r>
                              <m:func>
                                <m:funcPr>
                                  <m:ctrlPr>
                                    <a:rPr lang="en-US" b="0" i="1" strike="sngStrike" smtClean="0">
                                      <a:latin typeface="Cambria Math" panose="02040503050406030204" pitchFamily="18" charset="0"/>
                                    </a:rPr>
                                  </m:ctrlPr>
                                </m:funcPr>
                                <m:fName>
                                  <m:r>
                                    <m:rPr>
                                      <m:sty m:val="p"/>
                                    </m:rPr>
                                    <a:rPr lang="en-US" b="0" i="0" strike="sngStrike" smtClean="0">
                                      <a:latin typeface="Cambria Math" panose="02040503050406030204" pitchFamily="18" charset="0"/>
                                    </a:rPr>
                                    <m:t>log</m:t>
                                  </m:r>
                                </m:fName>
                                <m:e>
                                  <m:r>
                                    <a:rPr lang="en-US" b="0" i="1" strike="sngStrike" smtClean="0">
                                      <a:latin typeface="Cambria Math" panose="02040503050406030204" pitchFamily="18" charset="0"/>
                                    </a:rPr>
                                    <m:t>𝑛</m:t>
                                  </m:r>
                                  <m:r>
                                    <a:rPr lang="en-US" b="0" i="1" strike="sngStrike" smtClean="0">
                                      <a:latin typeface="Cambria Math" panose="02040503050406030204" pitchFamily="18" charset="0"/>
                                    </a:rPr>
                                    <m:t>)</m:t>
                                  </m:r>
                                </m:e>
                              </m:func>
                            </m:oMath>
                          </a14:m>
                          <a:r>
                            <a:rPr lang="en-US" dirty="0"/>
                            <a:t> </a:t>
                          </a:r>
                          <a14:m>
                            <m:oMath xmlns:m="http://schemas.openxmlformats.org/officeDocument/2006/math">
                              <m:r>
                                <m:rPr>
                                  <m:sty m:val="p"/>
                                </m:rPr>
                                <a:rPr lang="en-US" b="0" i="0" dirty="0" smtClean="0">
                                  <a:latin typeface="Cambria Math" panose="02040503050406030204" pitchFamily="18" charset="0"/>
                                </a:rPr>
                                <m:t>Θ</m:t>
                              </m:r>
                              <m:r>
                                <a:rPr lang="en-US" b="0" i="1" dirty="0" smtClean="0">
                                  <a:latin typeface="Cambria Math" panose="02040503050406030204" pitchFamily="18" charset="0"/>
                                </a:rPr>
                                <m:t>(1)</m:t>
                              </m:r>
                            </m:oMath>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549708615"/>
                  </p:ext>
                </p:extLst>
              </p:nvPr>
            </p:nvGraphicFramePr>
            <p:xfrm>
              <a:off x="1062180" y="2259213"/>
              <a:ext cx="8827232" cy="2493944"/>
            </p:xfrm>
            <a:graphic>
              <a:graphicData uri="http://schemas.openxmlformats.org/drawingml/2006/table">
                <a:tbl>
                  <a:tblPr firstRow="1" bandRow="1">
                    <a:tableStyleId>{5C22544A-7EE6-4342-B048-85BDC9FD1C3A}</a:tableStyleId>
                  </a:tblPr>
                  <a:tblGrid>
                    <a:gridCol w="2206808">
                      <a:extLst>
                        <a:ext uri="{9D8B030D-6E8A-4147-A177-3AD203B41FA5}">
                          <a16:colId xmlns:a16="http://schemas.microsoft.com/office/drawing/2014/main" val="20000"/>
                        </a:ext>
                      </a:extLst>
                    </a:gridCol>
                    <a:gridCol w="2206808">
                      <a:extLst>
                        <a:ext uri="{9D8B030D-6E8A-4147-A177-3AD203B41FA5}">
                          <a16:colId xmlns:a16="http://schemas.microsoft.com/office/drawing/2014/main" val="20001"/>
                        </a:ext>
                      </a:extLst>
                    </a:gridCol>
                    <a:gridCol w="2206808">
                      <a:extLst>
                        <a:ext uri="{9D8B030D-6E8A-4147-A177-3AD203B41FA5}">
                          <a16:colId xmlns:a16="http://schemas.microsoft.com/office/drawing/2014/main" val="20002"/>
                        </a:ext>
                      </a:extLst>
                    </a:gridCol>
                    <a:gridCol w="2206808">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Unsorted</a:t>
                          </a:r>
                          <a:r>
                            <a:rPr lang="en-US" baseline="0" dirty="0"/>
                            <a:t> Array</a:t>
                          </a:r>
                        </a:p>
                        <a:p>
                          <a:endParaRPr lang="en-US" dirty="0"/>
                        </a:p>
                      </a:txBody>
                      <a:tcPr/>
                    </a:tc>
                    <a:tc>
                      <a:txBody>
                        <a:bodyPr/>
                        <a:lstStyle/>
                        <a:p>
                          <a:endParaRPr lang="en-US"/>
                        </a:p>
                      </a:txBody>
                      <a:tcPr>
                        <a:blipFill>
                          <a:blip r:embed="rId2"/>
                          <a:stretch>
                            <a:fillRect l="-100000" t="-61818" r="-200575" b="-201818"/>
                          </a:stretch>
                        </a:blipFill>
                      </a:tcPr>
                    </a:tc>
                    <a:tc>
                      <a:txBody>
                        <a:bodyPr/>
                        <a:lstStyle/>
                        <a:p>
                          <a:endParaRPr lang="en-US"/>
                        </a:p>
                      </a:txBody>
                      <a:tcPr>
                        <a:blipFill>
                          <a:blip r:embed="rId2"/>
                          <a:stretch>
                            <a:fillRect l="-200000" t="-61818" r="-100575" b="-201818"/>
                          </a:stretch>
                        </a:blipFill>
                      </a:tcPr>
                    </a:tc>
                    <a:tc>
                      <a:txBody>
                        <a:bodyPr/>
                        <a:lstStyle/>
                        <a:p>
                          <a:endParaRPr lang="en-US"/>
                        </a:p>
                      </a:txBody>
                      <a:tcPr>
                        <a:blipFill>
                          <a:blip r:embed="rId2"/>
                          <a:stretch>
                            <a:fillRect l="-300000" t="-61818" r="-575" b="-201818"/>
                          </a:stretch>
                        </a:blipFill>
                      </a:tcPr>
                    </a:tc>
                    <a:extLst>
                      <a:ext uri="{0D108BD9-81ED-4DB2-BD59-A6C34878D82A}">
                        <a16:rowId xmlns:a16="http://schemas.microsoft.com/office/drawing/2014/main" val="10001"/>
                      </a:ext>
                    </a:extLst>
                  </a:tr>
                  <a:tr h="696756">
                    <a:tc>
                      <a:txBody>
                        <a:bodyPr/>
                        <a:lstStyle/>
                        <a:p>
                          <a:r>
                            <a:rPr lang="en-US" dirty="0"/>
                            <a:t>Linked List</a:t>
                          </a:r>
                          <a:r>
                            <a:rPr lang="en-US" baseline="0" dirty="0"/>
                            <a:t> (sorted)</a:t>
                          </a:r>
                          <a:endParaRPr lang="en-US" dirty="0"/>
                        </a:p>
                      </a:txBody>
                      <a:tcPr/>
                    </a:tc>
                    <a:tc>
                      <a:txBody>
                        <a:bodyPr/>
                        <a:lstStyle/>
                        <a:p>
                          <a:endParaRPr lang="en-US"/>
                        </a:p>
                      </a:txBody>
                      <a:tcPr>
                        <a:blipFill>
                          <a:blip r:embed="rId2"/>
                          <a:stretch>
                            <a:fillRect l="-100000" t="-158929" r="-200575" b="-98214"/>
                          </a:stretch>
                        </a:blipFill>
                      </a:tcPr>
                    </a:tc>
                    <a:tc>
                      <a:txBody>
                        <a:bodyPr/>
                        <a:lstStyle/>
                        <a:p>
                          <a:endParaRPr lang="en-US"/>
                        </a:p>
                      </a:txBody>
                      <a:tcPr>
                        <a:blipFill>
                          <a:blip r:embed="rId2"/>
                          <a:stretch>
                            <a:fillRect l="-200000" t="-158929" r="-100575" b="-98214"/>
                          </a:stretch>
                        </a:blipFill>
                      </a:tcPr>
                    </a:tc>
                    <a:tc>
                      <a:txBody>
                        <a:bodyPr/>
                        <a:lstStyle/>
                        <a:p>
                          <a:endParaRPr lang="en-US"/>
                        </a:p>
                      </a:txBody>
                      <a:tcPr>
                        <a:blipFill>
                          <a:blip r:embed="rId2"/>
                          <a:stretch>
                            <a:fillRect l="-300000" t="-158929" r="-575" b="-98214"/>
                          </a:stretch>
                        </a:blipFill>
                      </a:tcPr>
                    </a:tc>
                    <a:extLst>
                      <a:ext uri="{0D108BD9-81ED-4DB2-BD59-A6C34878D82A}">
                        <a16:rowId xmlns:a16="http://schemas.microsoft.com/office/drawing/2014/main" val="3062317944"/>
                      </a:ext>
                    </a:extLst>
                  </a:tr>
                  <a:tr h="696756">
                    <a:tc>
                      <a:txBody>
                        <a:bodyPr/>
                        <a:lstStyle/>
                        <a:p>
                          <a:r>
                            <a:rPr lang="en-US" dirty="0"/>
                            <a:t>AVL Tree</a:t>
                          </a:r>
                        </a:p>
                        <a:p>
                          <a:endParaRPr lang="en-US" dirty="0"/>
                        </a:p>
                      </a:txBody>
                      <a:tcPr/>
                    </a:tc>
                    <a:tc>
                      <a:txBody>
                        <a:bodyPr/>
                        <a:lstStyle/>
                        <a:p>
                          <a:endParaRPr lang="en-US"/>
                        </a:p>
                      </a:txBody>
                      <a:tcPr>
                        <a:blipFill>
                          <a:blip r:embed="rId2"/>
                          <a:stretch>
                            <a:fillRect l="-100000" t="-263636" r="-200575"/>
                          </a:stretch>
                        </a:blipFill>
                      </a:tcPr>
                    </a:tc>
                    <a:tc>
                      <a:txBody>
                        <a:bodyPr/>
                        <a:lstStyle/>
                        <a:p>
                          <a:endParaRPr lang="en-US"/>
                        </a:p>
                      </a:txBody>
                      <a:tcPr>
                        <a:blipFill>
                          <a:blip r:embed="rId2"/>
                          <a:stretch>
                            <a:fillRect l="-200000" t="-263636" r="-100575"/>
                          </a:stretch>
                        </a:blipFill>
                      </a:tcPr>
                    </a:tc>
                    <a:tc>
                      <a:txBody>
                        <a:bodyPr/>
                        <a:lstStyle/>
                        <a:p>
                          <a:endParaRPr lang="en-US"/>
                        </a:p>
                      </a:txBody>
                      <a:tcPr>
                        <a:blipFill>
                          <a:blip r:embed="rId2"/>
                          <a:stretch>
                            <a:fillRect l="-300000" t="-263636" r="-575"/>
                          </a:stretch>
                        </a:blipFill>
                      </a:tcPr>
                    </a:tc>
                    <a:extLst>
                      <a:ext uri="{0D108BD9-81ED-4DB2-BD59-A6C34878D82A}">
                        <a16:rowId xmlns:a16="http://schemas.microsoft.com/office/drawing/2014/main" val="10003"/>
                      </a:ext>
                    </a:extLst>
                  </a:tr>
                </a:tbl>
              </a:graphicData>
            </a:graphic>
          </p:graphicFrame>
        </mc:Fallback>
      </mc:AlternateContent>
      <p:sp>
        <p:nvSpPr>
          <p:cNvPr id="5" name="TextBox 4"/>
          <p:cNvSpPr txBox="1"/>
          <p:nvPr/>
        </p:nvSpPr>
        <p:spPr>
          <a:xfrm>
            <a:off x="575239" y="1343608"/>
            <a:ext cx="10910745" cy="830997"/>
          </a:xfrm>
          <a:prstGeom prst="rect">
            <a:avLst/>
          </a:prstGeom>
          <a:noFill/>
        </p:spPr>
        <p:txBody>
          <a:bodyPr wrap="square" rtlCol="0">
            <a:spAutoFit/>
          </a:bodyPr>
          <a:lstStyle/>
          <a:p>
            <a:r>
              <a:rPr lang="en-US" sz="2400" dirty="0"/>
              <a:t>Maybe we already know how to implement a priority queue. </a:t>
            </a:r>
          </a:p>
          <a:p>
            <a:r>
              <a:rPr lang="en-US" sz="2400" dirty="0"/>
              <a:t>How long would </a:t>
            </a:r>
            <a:r>
              <a:rPr lang="en-US" sz="2400" dirty="0" err="1"/>
              <a:t>removeMin</a:t>
            </a:r>
            <a:r>
              <a:rPr lang="en-US" sz="2400" dirty="0"/>
              <a:t> and peek take with these data structures?</a:t>
            </a:r>
          </a:p>
        </p:txBody>
      </p:sp>
      <p:sp>
        <p:nvSpPr>
          <p:cNvPr id="6" name="TextBox 5"/>
          <p:cNvSpPr txBox="1"/>
          <p:nvPr/>
        </p:nvSpPr>
        <p:spPr>
          <a:xfrm>
            <a:off x="575239" y="5624365"/>
            <a:ext cx="10888824" cy="769441"/>
          </a:xfrm>
          <a:prstGeom prst="rect">
            <a:avLst/>
          </a:prstGeom>
          <a:noFill/>
        </p:spPr>
        <p:txBody>
          <a:bodyPr wrap="square" rtlCol="0">
            <a:spAutoFit/>
          </a:bodyPr>
          <a:lstStyle/>
          <a:p>
            <a:r>
              <a:rPr lang="en-US" sz="2200" dirty="0"/>
              <a:t>Add a field to keep track of the min. </a:t>
            </a:r>
            <a:br>
              <a:rPr lang="en-US" sz="2200" dirty="0"/>
            </a:br>
            <a:r>
              <a:rPr lang="en-US" sz="2200" dirty="0"/>
              <a:t>Update on every insert or remove. </a:t>
            </a:r>
          </a:p>
        </p:txBody>
      </p:sp>
      <p:sp>
        <p:nvSpPr>
          <p:cNvPr id="3" name="Footer Placeholder 2"/>
          <p:cNvSpPr>
            <a:spLocks noGrp="1"/>
          </p:cNvSpPr>
          <p:nvPr>
            <p:ph type="ftr" sz="quarter" idx="11"/>
          </p:nvPr>
        </p:nvSpPr>
        <p:spPr/>
        <p:txBody>
          <a:bodyPr/>
          <a:lstStyle/>
          <a:p>
            <a:r>
              <a:rPr lang="es-ES"/>
              <a:t>CSE 332 SU 18 - Robbie Weber</a:t>
            </a:r>
            <a:endParaRPr lang="en-US"/>
          </a:p>
        </p:txBody>
      </p:sp>
      <p:sp>
        <p:nvSpPr>
          <p:cNvPr id="7" name="Slide Number Placeholder 6"/>
          <p:cNvSpPr>
            <a:spLocks noGrp="1"/>
          </p:cNvSpPr>
          <p:nvPr>
            <p:ph type="sldNum" sz="quarter" idx="12"/>
          </p:nvPr>
        </p:nvSpPr>
        <p:spPr/>
        <p:txBody>
          <a:bodyPr/>
          <a:lstStyle/>
          <a:p>
            <a:fld id="{17FB8715-06AE-4EBD-9812-2FC97F270897}" type="slidenum">
              <a:rPr lang="en-US" smtClean="0"/>
              <a:t>10</a:t>
            </a:fld>
            <a:endParaRPr lang="en-US"/>
          </a:p>
        </p:txBody>
      </p:sp>
      <p:sp>
        <p:nvSpPr>
          <p:cNvPr id="8" name="TextBox 7">
            <a:extLst>
              <a:ext uri="{FF2B5EF4-FFF2-40B4-BE49-F238E27FC236}">
                <a16:creationId xmlns:a16="http://schemas.microsoft.com/office/drawing/2014/main" id="{8D42F8A1-51C5-B543-863D-8E1D3F2CD6D0}"/>
              </a:ext>
            </a:extLst>
          </p:cNvPr>
          <p:cNvSpPr txBox="1"/>
          <p:nvPr/>
        </p:nvSpPr>
        <p:spPr>
          <a:xfrm>
            <a:off x="5475796" y="5127812"/>
            <a:ext cx="6286702" cy="923330"/>
          </a:xfrm>
          <a:prstGeom prst="rect">
            <a:avLst/>
          </a:prstGeom>
          <a:noFill/>
        </p:spPr>
        <p:txBody>
          <a:bodyPr wrap="square" rtlCol="0">
            <a:spAutoFit/>
          </a:bodyPr>
          <a:lstStyle/>
          <a:p>
            <a:r>
              <a:rPr lang="en-US" dirty="0"/>
              <a:t>AVL Trees are our baseline – let’s look at what computer scientists came up with as an alternative, analyze that, and then come back to AVL Tree as an option later</a:t>
            </a:r>
          </a:p>
        </p:txBody>
      </p:sp>
    </p:spTree>
    <p:extLst>
      <p:ext uri="{BB962C8B-B14F-4D97-AF65-F5344CB8AC3E}">
        <p14:creationId xmlns:p14="http://schemas.microsoft.com/office/powerpoint/2010/main" val="3312726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5"/>
          <p:cNvSpPr txBox="1">
            <a:spLocks noGrp="1"/>
          </p:cNvSpPr>
          <p:nvPr>
            <p:ph type="title"/>
          </p:nvPr>
        </p:nvSpPr>
        <p:spPr>
          <a:prstGeom prst="rect">
            <a:avLst/>
          </a:prstGeom>
        </p:spPr>
        <p:txBody>
          <a:bodyPr spcFirstLastPara="1" vert="horz" wrap="square" lIns="91425" tIns="91425" rIns="91425" bIns="91425" numCol="1" rtlCol="0" anchor="t" anchorCtr="0" compatLnSpc="1">
            <a:prstTxWarp prst="textNoShape">
              <a:avLst/>
            </a:prstTxWarp>
            <a:noAutofit/>
          </a:bodyPr>
          <a:lstStyle/>
          <a:p>
            <a:r>
              <a:rPr lang="en-US" dirty="0"/>
              <a:t>Review: Binary </a:t>
            </a:r>
            <a:r>
              <a:rPr lang="en-US" i="1" dirty="0"/>
              <a:t>Search</a:t>
            </a:r>
            <a:r>
              <a:rPr lang="en-US" dirty="0"/>
              <a:t> </a:t>
            </a:r>
            <a:r>
              <a:rPr lang="en" dirty="0"/>
              <a:t>Tree</a:t>
            </a:r>
            <a:r>
              <a:rPr lang="en-US" dirty="0"/>
              <a:t>s</a:t>
            </a:r>
            <a:endParaRPr dirty="0"/>
          </a:p>
        </p:txBody>
      </p:sp>
      <p:sp>
        <p:nvSpPr>
          <p:cNvPr id="2" name="Content Placeholder 1">
            <a:extLst>
              <a:ext uri="{FF2B5EF4-FFF2-40B4-BE49-F238E27FC236}">
                <a16:creationId xmlns:a16="http://schemas.microsoft.com/office/drawing/2014/main" id="{70FD977E-09B3-4BB6-99F4-007CD1487427}"/>
              </a:ext>
            </a:extLst>
          </p:cNvPr>
          <p:cNvSpPr>
            <a:spLocks noGrp="1"/>
          </p:cNvSpPr>
          <p:nvPr>
            <p:ph idx="1"/>
          </p:nvPr>
        </p:nvSpPr>
        <p:spPr/>
        <p:txBody>
          <a:bodyPr/>
          <a:lstStyle/>
          <a:p>
            <a:pPr>
              <a:lnSpc>
                <a:spcPct val="115000"/>
              </a:lnSpc>
              <a:buClr>
                <a:schemeClr val="dk1"/>
              </a:buClr>
              <a:buSzPts val="1100"/>
            </a:pPr>
            <a:r>
              <a:rPr lang="en-US" dirty="0">
                <a:sym typeface="Calibri"/>
              </a:rPr>
              <a:t>A </a:t>
            </a:r>
            <a:r>
              <a:rPr lang="en-US" b="1" dirty="0">
                <a:solidFill>
                  <a:schemeClr val="accent6">
                    <a:lumMod val="60000"/>
                    <a:lumOff val="40000"/>
                  </a:schemeClr>
                </a:solidFill>
                <a:sym typeface="Calibri"/>
              </a:rPr>
              <a:t>Binary Search Tree</a:t>
            </a:r>
            <a:r>
              <a:rPr lang="en-US" dirty="0">
                <a:sym typeface="Calibri"/>
              </a:rPr>
              <a:t> is a binary tree with the following invariant: for every node with value k in the BST:</a:t>
            </a:r>
          </a:p>
          <a:p>
            <a:pPr lvl="1">
              <a:lnSpc>
                <a:spcPct val="115000"/>
              </a:lnSpc>
              <a:buClr>
                <a:schemeClr val="dk1"/>
              </a:buClr>
              <a:buSzPts val="1100"/>
            </a:pPr>
            <a:r>
              <a:rPr lang="en-US" dirty="0">
                <a:sym typeface="Calibri"/>
              </a:rPr>
              <a:t>The left subtree only contains values &lt;k</a:t>
            </a:r>
          </a:p>
          <a:p>
            <a:pPr lvl="1">
              <a:lnSpc>
                <a:spcPct val="115000"/>
              </a:lnSpc>
              <a:buClr>
                <a:schemeClr val="dk1"/>
              </a:buClr>
              <a:buSzPts val="1100"/>
            </a:pPr>
            <a:r>
              <a:rPr lang="en-US" dirty="0">
                <a:sym typeface="Calibri"/>
              </a:rPr>
              <a:t>The right subtree only contains values &gt;k</a:t>
            </a:r>
          </a:p>
        </p:txBody>
      </p:sp>
      <p:sp>
        <p:nvSpPr>
          <p:cNvPr id="72" name="Google Shape;72;p15"/>
          <p:cNvSpPr txBox="1">
            <a:spLocks noGrp="1"/>
          </p:cNvSpPr>
          <p:nvPr>
            <p:ph type="sldNum" sz="quarter" idx="10"/>
          </p:nvPr>
        </p:nvSpPr>
        <p:spPr>
          <a:prstGeom prst="rect">
            <a:avLst/>
          </a:prstGeom>
        </p:spPr>
        <p:txBody>
          <a:bodyPr spcFirstLastPara="1" vert="horz" wrap="square" lIns="91425" tIns="91425" rIns="91425" bIns="91425" rtlCol="0" anchor="ctr" anchorCtr="0">
            <a:noAutofit/>
          </a:bodyPr>
          <a:lstStyle/>
          <a:p>
            <a:pPr algn="r"/>
            <a:fld id="{00000000-1234-1234-1234-123412341234}" type="slidenum">
              <a:rPr lang="en"/>
              <a:pPr algn="r"/>
              <a:t>11</a:t>
            </a:fld>
            <a:endParaRPr/>
          </a:p>
        </p:txBody>
      </p:sp>
      <p:sp>
        <p:nvSpPr>
          <p:cNvPr id="104" name="Google Shape;104;p15"/>
          <p:cNvSpPr txBox="1"/>
          <p:nvPr/>
        </p:nvSpPr>
        <p:spPr>
          <a:xfrm>
            <a:off x="1871637" y="4273809"/>
            <a:ext cx="4350660" cy="1508700"/>
          </a:xfrm>
          <a:prstGeom prst="rect">
            <a:avLst/>
          </a:prstGeom>
          <a:noFill/>
          <a:ln>
            <a:solidFill>
              <a:schemeClr val="tx1"/>
            </a:solidFill>
          </a:ln>
        </p:spPr>
        <p:txBody>
          <a:bodyPr spcFirstLastPara="1" wrap="square" lIns="91425" tIns="91425" rIns="91425" bIns="91425" anchor="t" anchorCtr="0">
            <a:noAutofit/>
          </a:bodyPr>
          <a:lstStyle/>
          <a:p>
            <a:r>
              <a:rPr lang="en" sz="2400" dirty="0">
                <a:solidFill>
                  <a:srgbClr val="C00000"/>
                </a:solidFill>
                <a:latin typeface="Courier New" panose="02070309020205020404" pitchFamily="49" charset="0"/>
                <a:ea typeface="Courier New"/>
                <a:cs typeface="Courier New" panose="02070309020205020404" pitchFamily="49" charset="0"/>
                <a:sym typeface="Courier New"/>
              </a:rPr>
              <a:t>class</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 </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BST</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Node&lt;</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Value</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&gt; {</a:t>
            </a:r>
            <a:endParaRPr sz="2400" dirty="0">
              <a:solidFill>
                <a:schemeClr val="tx2"/>
              </a:solidFill>
              <a:latin typeface="Courier New" panose="02070309020205020404" pitchFamily="49" charset="0"/>
              <a:ea typeface="Courier New"/>
              <a:cs typeface="Courier New" panose="02070309020205020404" pitchFamily="49" charset="0"/>
              <a:sym typeface="Courier New"/>
            </a:endParaRPr>
          </a:p>
          <a:p>
            <a:r>
              <a:rPr lang="en" sz="2400" dirty="0">
                <a:solidFill>
                  <a:schemeClr val="tx2"/>
                </a:solidFill>
                <a:latin typeface="Courier New" panose="02070309020205020404" pitchFamily="49" charset="0"/>
                <a:ea typeface="Courier New"/>
                <a:cs typeface="Courier New" panose="02070309020205020404" pitchFamily="49" charset="0"/>
                <a:sym typeface="Courier New"/>
              </a:rPr>
              <a:t>  </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Value</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 v;</a:t>
            </a:r>
            <a:endParaRPr sz="2400" dirty="0">
              <a:solidFill>
                <a:schemeClr val="tx2"/>
              </a:solidFill>
              <a:latin typeface="Courier New" panose="02070309020205020404" pitchFamily="49" charset="0"/>
              <a:ea typeface="Courier New"/>
              <a:cs typeface="Courier New" panose="02070309020205020404" pitchFamily="49" charset="0"/>
              <a:sym typeface="Courier New"/>
            </a:endParaRPr>
          </a:p>
          <a:p>
            <a:r>
              <a:rPr lang="en" sz="2400" dirty="0">
                <a:solidFill>
                  <a:schemeClr val="tx2"/>
                </a:solidFill>
                <a:latin typeface="Courier New" panose="02070309020205020404" pitchFamily="49" charset="0"/>
                <a:ea typeface="Courier New"/>
                <a:cs typeface="Courier New" panose="02070309020205020404" pitchFamily="49" charset="0"/>
                <a:sym typeface="Courier New"/>
              </a:rPr>
              <a:t>  B</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ST</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Node</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 left</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a:t>
            </a:r>
          </a:p>
          <a:p>
            <a:r>
              <a:rPr lang="en" sz="2400" dirty="0">
                <a:solidFill>
                  <a:schemeClr val="tx2"/>
                </a:solidFill>
                <a:latin typeface="Courier New" panose="02070309020205020404" pitchFamily="49" charset="0"/>
                <a:ea typeface="Courier New"/>
                <a:cs typeface="Courier New" panose="02070309020205020404" pitchFamily="49" charset="0"/>
                <a:sym typeface="Courier New"/>
              </a:rPr>
              <a:t>  B</a:t>
            </a:r>
            <a:r>
              <a:rPr lang="en-US" sz="2400" dirty="0">
                <a:solidFill>
                  <a:schemeClr val="tx2"/>
                </a:solidFill>
                <a:latin typeface="Courier New" panose="02070309020205020404" pitchFamily="49" charset="0"/>
                <a:ea typeface="Courier New"/>
                <a:cs typeface="Courier New" panose="02070309020205020404" pitchFamily="49" charset="0"/>
                <a:sym typeface="Courier New"/>
              </a:rPr>
              <a:t>ST</a:t>
            </a:r>
            <a:r>
              <a:rPr lang="en" sz="2400" dirty="0">
                <a:solidFill>
                  <a:schemeClr val="tx2"/>
                </a:solidFill>
                <a:latin typeface="Courier New" panose="02070309020205020404" pitchFamily="49" charset="0"/>
                <a:ea typeface="Courier New"/>
                <a:cs typeface="Courier New" panose="02070309020205020404" pitchFamily="49" charset="0"/>
                <a:sym typeface="Courier New"/>
              </a:rPr>
              <a:t>Node right;</a:t>
            </a:r>
            <a:endParaRPr sz="2400" dirty="0">
              <a:solidFill>
                <a:schemeClr val="tx2"/>
              </a:solidFill>
              <a:latin typeface="Courier New" panose="02070309020205020404" pitchFamily="49" charset="0"/>
              <a:ea typeface="Courier New"/>
              <a:cs typeface="Courier New" panose="02070309020205020404" pitchFamily="49" charset="0"/>
              <a:sym typeface="Courier New"/>
            </a:endParaRPr>
          </a:p>
          <a:p>
            <a:r>
              <a:rPr lang="en" sz="2400" dirty="0">
                <a:solidFill>
                  <a:schemeClr val="tx2"/>
                </a:solidFill>
                <a:latin typeface="Courier New" panose="02070309020205020404" pitchFamily="49" charset="0"/>
                <a:ea typeface="Courier New"/>
                <a:cs typeface="Courier New" panose="02070309020205020404" pitchFamily="49" charset="0"/>
                <a:sym typeface="Courier New"/>
              </a:rPr>
              <a:t>}</a:t>
            </a:r>
            <a:endParaRPr sz="2400" dirty="0">
              <a:solidFill>
                <a:schemeClr val="tx2"/>
              </a:solidFill>
              <a:latin typeface="Courier New" panose="02070309020205020404" pitchFamily="49" charset="0"/>
              <a:ea typeface="Courier New"/>
              <a:cs typeface="Courier New" panose="02070309020205020404" pitchFamily="49" charset="0"/>
              <a:sym typeface="Courier New"/>
            </a:endParaRPr>
          </a:p>
        </p:txBody>
      </p:sp>
      <p:grpSp>
        <p:nvGrpSpPr>
          <p:cNvPr id="36" name="Group 35">
            <a:extLst>
              <a:ext uri="{FF2B5EF4-FFF2-40B4-BE49-F238E27FC236}">
                <a16:creationId xmlns:a16="http://schemas.microsoft.com/office/drawing/2014/main" id="{BBDAB9B2-E82D-4C7C-9ECB-7C686BC38913}"/>
              </a:ext>
            </a:extLst>
          </p:cNvPr>
          <p:cNvGrpSpPr/>
          <p:nvPr/>
        </p:nvGrpSpPr>
        <p:grpSpPr>
          <a:xfrm>
            <a:off x="6475123" y="2649492"/>
            <a:ext cx="3987488" cy="1802067"/>
            <a:chOff x="3643579" y="1420651"/>
            <a:chExt cx="2990616" cy="1351550"/>
          </a:xfrm>
          <a:solidFill>
            <a:schemeClr val="accent2">
              <a:lumMod val="40000"/>
              <a:lumOff val="60000"/>
            </a:schemeClr>
          </a:solidFill>
        </p:grpSpPr>
        <p:grpSp>
          <p:nvGrpSpPr>
            <p:cNvPr id="37" name="Google Shape;595;p43">
              <a:extLst>
                <a:ext uri="{FF2B5EF4-FFF2-40B4-BE49-F238E27FC236}">
                  <a16:creationId xmlns:a16="http://schemas.microsoft.com/office/drawing/2014/main" id="{A9EBB712-FBF0-43F7-A493-836EC862DB56}"/>
                </a:ext>
              </a:extLst>
            </p:cNvPr>
            <p:cNvGrpSpPr/>
            <p:nvPr/>
          </p:nvGrpSpPr>
          <p:grpSpPr>
            <a:xfrm>
              <a:off x="4224134" y="1420651"/>
              <a:ext cx="2410061" cy="1351550"/>
              <a:chOff x="5632179" y="1341750"/>
              <a:chExt cx="3213414" cy="1802067"/>
            </a:xfrm>
            <a:grpFill/>
          </p:grpSpPr>
          <p:grpSp>
            <p:nvGrpSpPr>
              <p:cNvPr id="45" name="Google Shape;596;p43">
                <a:extLst>
                  <a:ext uri="{FF2B5EF4-FFF2-40B4-BE49-F238E27FC236}">
                    <a16:creationId xmlns:a16="http://schemas.microsoft.com/office/drawing/2014/main" id="{0CD321DD-432F-4122-AEC5-B1F79D9E98CF}"/>
                  </a:ext>
                </a:extLst>
              </p:cNvPr>
              <p:cNvGrpSpPr/>
              <p:nvPr/>
            </p:nvGrpSpPr>
            <p:grpSpPr>
              <a:xfrm>
                <a:off x="5632179" y="1341750"/>
                <a:ext cx="2458659" cy="1079400"/>
                <a:chOff x="5632179" y="2862050"/>
                <a:chExt cx="2458659" cy="1079400"/>
              </a:xfrm>
              <a:grpFill/>
            </p:grpSpPr>
            <p:sp>
              <p:nvSpPr>
                <p:cNvPr id="54" name="Google Shape;597;p43">
                  <a:extLst>
                    <a:ext uri="{FF2B5EF4-FFF2-40B4-BE49-F238E27FC236}">
                      <a16:creationId xmlns:a16="http://schemas.microsoft.com/office/drawing/2014/main" id="{216F75B0-3A34-4047-9C2F-A74F7EFB46C9}"/>
                    </a:ext>
                  </a:extLst>
                </p:cNvPr>
                <p:cNvSpPr/>
                <p:nvPr/>
              </p:nvSpPr>
              <p:spPr>
                <a:xfrm>
                  <a:off x="6477938" y="2862050"/>
                  <a:ext cx="838200" cy="355500"/>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sz="2133" dirty="0">
                      <a:solidFill>
                        <a:schemeClr val="dk2"/>
                      </a:solidFill>
                      <a:latin typeface="Calibri" panose="020F0502020204030204" pitchFamily="34" charset="0"/>
                      <a:ea typeface="Calibri"/>
                      <a:cs typeface="Calibri" panose="020F0502020204030204" pitchFamily="34" charset="0"/>
                      <a:sym typeface="Calibri"/>
                    </a:rPr>
                    <a:t>9</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sp>
              <p:nvSpPr>
                <p:cNvPr id="55" name="Google Shape;598;p43">
                  <a:extLst>
                    <a:ext uri="{FF2B5EF4-FFF2-40B4-BE49-F238E27FC236}">
                      <a16:creationId xmlns:a16="http://schemas.microsoft.com/office/drawing/2014/main" id="{E9881928-890C-4ACF-9DE9-6F22925C26B7}"/>
                    </a:ext>
                  </a:extLst>
                </p:cNvPr>
                <p:cNvSpPr/>
                <p:nvPr/>
              </p:nvSpPr>
              <p:spPr>
                <a:xfrm>
                  <a:off x="5632179" y="3578403"/>
                  <a:ext cx="838200" cy="355500"/>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sz="2133" dirty="0">
                      <a:solidFill>
                        <a:schemeClr val="dk2"/>
                      </a:solidFill>
                      <a:latin typeface="Calibri" panose="020F0502020204030204" pitchFamily="34" charset="0"/>
                      <a:ea typeface="Calibri"/>
                      <a:cs typeface="Calibri" panose="020F0502020204030204" pitchFamily="34" charset="0"/>
                      <a:sym typeface="Calibri"/>
                    </a:rPr>
                    <a:t>5</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sp>
              <p:nvSpPr>
                <p:cNvPr id="56" name="Google Shape;599;p43">
                  <a:extLst>
                    <a:ext uri="{FF2B5EF4-FFF2-40B4-BE49-F238E27FC236}">
                      <a16:creationId xmlns:a16="http://schemas.microsoft.com/office/drawing/2014/main" id="{572517B5-0D2C-4416-8750-6484802B59A6}"/>
                    </a:ext>
                  </a:extLst>
                </p:cNvPr>
                <p:cNvSpPr/>
                <p:nvPr/>
              </p:nvSpPr>
              <p:spPr>
                <a:xfrm>
                  <a:off x="7252638" y="3585950"/>
                  <a:ext cx="838200" cy="355500"/>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sz="2133" dirty="0">
                      <a:solidFill>
                        <a:schemeClr val="dk2"/>
                      </a:solidFill>
                      <a:latin typeface="Calibri" panose="020F0502020204030204" pitchFamily="34" charset="0"/>
                      <a:ea typeface="Calibri"/>
                      <a:cs typeface="Calibri" panose="020F0502020204030204" pitchFamily="34" charset="0"/>
                      <a:sym typeface="Calibri"/>
                    </a:rPr>
                    <a:t>17</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cxnSp>
              <p:nvCxnSpPr>
                <p:cNvPr id="57" name="Google Shape;600;p43">
                  <a:extLst>
                    <a:ext uri="{FF2B5EF4-FFF2-40B4-BE49-F238E27FC236}">
                      <a16:creationId xmlns:a16="http://schemas.microsoft.com/office/drawing/2014/main" id="{62A7EC0E-B505-46D3-8638-8E8DD6D19DF3}"/>
                    </a:ext>
                  </a:extLst>
                </p:cNvPr>
                <p:cNvCxnSpPr>
                  <a:cxnSpLocks/>
                  <a:stCxn id="55" idx="0"/>
                  <a:endCxn id="54" idx="2"/>
                </p:cNvCxnSpPr>
                <p:nvPr/>
              </p:nvCxnSpPr>
              <p:spPr>
                <a:xfrm flipV="1">
                  <a:off x="6051279" y="3217550"/>
                  <a:ext cx="845760" cy="360853"/>
                </a:xfrm>
                <a:prstGeom prst="straightConnector1">
                  <a:avLst/>
                </a:prstGeom>
                <a:grpFill/>
                <a:ln w="19050" cap="flat" cmpd="sng">
                  <a:solidFill>
                    <a:schemeClr val="tx1"/>
                  </a:solidFill>
                  <a:prstDash val="solid"/>
                  <a:round/>
                  <a:headEnd type="none" w="med" len="med"/>
                  <a:tailEnd type="triangle" w="med" len="med"/>
                </a:ln>
              </p:spPr>
            </p:cxnSp>
            <p:cxnSp>
              <p:nvCxnSpPr>
                <p:cNvPr id="58" name="Google Shape;601;p43">
                  <a:extLst>
                    <a:ext uri="{FF2B5EF4-FFF2-40B4-BE49-F238E27FC236}">
                      <a16:creationId xmlns:a16="http://schemas.microsoft.com/office/drawing/2014/main" id="{6E6C5FAC-D4F1-4C81-81D7-013DBA3ED770}"/>
                    </a:ext>
                  </a:extLst>
                </p:cNvPr>
                <p:cNvCxnSpPr>
                  <a:cxnSpLocks/>
                  <a:stCxn id="56" idx="0"/>
                  <a:endCxn id="54" idx="2"/>
                </p:cNvCxnSpPr>
                <p:nvPr/>
              </p:nvCxnSpPr>
              <p:spPr>
                <a:xfrm rot="10800000">
                  <a:off x="6897138" y="3217550"/>
                  <a:ext cx="774600" cy="368400"/>
                </a:xfrm>
                <a:prstGeom prst="straightConnector1">
                  <a:avLst/>
                </a:prstGeom>
                <a:grpFill/>
                <a:ln w="19050" cap="flat" cmpd="sng">
                  <a:solidFill>
                    <a:schemeClr val="tx1"/>
                  </a:solidFill>
                  <a:prstDash val="solid"/>
                  <a:round/>
                  <a:headEnd type="none" w="med" len="med"/>
                  <a:tailEnd type="triangle" w="med" len="med"/>
                </a:ln>
              </p:spPr>
            </p:cxnSp>
          </p:grpSp>
          <p:sp>
            <p:nvSpPr>
              <p:cNvPr id="47" name="Google Shape;609;p43">
                <a:extLst>
                  <a:ext uri="{FF2B5EF4-FFF2-40B4-BE49-F238E27FC236}">
                    <a16:creationId xmlns:a16="http://schemas.microsoft.com/office/drawing/2014/main" id="{D06A3DCD-6844-46B3-9065-766DDEA840D1}"/>
                  </a:ext>
                </a:extLst>
              </p:cNvPr>
              <p:cNvSpPr/>
              <p:nvPr/>
            </p:nvSpPr>
            <p:spPr>
              <a:xfrm>
                <a:off x="6468587" y="2788317"/>
                <a:ext cx="702434" cy="355500"/>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sz="2133" dirty="0">
                    <a:solidFill>
                      <a:schemeClr val="dk2"/>
                    </a:solidFill>
                    <a:latin typeface="Calibri" panose="020F0502020204030204" pitchFamily="34" charset="0"/>
                    <a:ea typeface="Calibri"/>
                    <a:cs typeface="Calibri" panose="020F0502020204030204" pitchFamily="34" charset="0"/>
                    <a:sym typeface="Calibri"/>
                  </a:rPr>
                  <a:t>8</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sp>
            <p:nvSpPr>
              <p:cNvPr id="48" name="Google Shape;610;p43">
                <a:extLst>
                  <a:ext uri="{FF2B5EF4-FFF2-40B4-BE49-F238E27FC236}">
                    <a16:creationId xmlns:a16="http://schemas.microsoft.com/office/drawing/2014/main" id="{69E11FAB-7EF0-4FA6-93D5-D39D34B5C1A9}"/>
                  </a:ext>
                </a:extLst>
              </p:cNvPr>
              <p:cNvSpPr/>
              <p:nvPr/>
            </p:nvSpPr>
            <p:spPr>
              <a:xfrm>
                <a:off x="7975860" y="2779229"/>
                <a:ext cx="869733" cy="355500"/>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US" sz="2133" dirty="0">
                    <a:solidFill>
                      <a:schemeClr val="dk2"/>
                    </a:solidFill>
                    <a:latin typeface="Calibri" panose="020F0502020204030204" pitchFamily="34" charset="0"/>
                    <a:ea typeface="Calibri"/>
                    <a:cs typeface="Calibri" panose="020F0502020204030204" pitchFamily="34" charset="0"/>
                    <a:sym typeface="Calibri"/>
                  </a:rPr>
                  <a:t>31</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cxnSp>
            <p:nvCxnSpPr>
              <p:cNvPr id="51" name="Google Shape;613;p43">
                <a:extLst>
                  <a:ext uri="{FF2B5EF4-FFF2-40B4-BE49-F238E27FC236}">
                    <a16:creationId xmlns:a16="http://schemas.microsoft.com/office/drawing/2014/main" id="{54A2351B-DF0E-40EB-A242-FF1B3E4AA4E6}"/>
                  </a:ext>
                </a:extLst>
              </p:cNvPr>
              <p:cNvCxnSpPr>
                <a:cxnSpLocks/>
                <a:stCxn id="47" idx="0"/>
                <a:endCxn id="55" idx="2"/>
              </p:cNvCxnSpPr>
              <p:nvPr/>
            </p:nvCxnSpPr>
            <p:spPr>
              <a:xfrm flipH="1" flipV="1">
                <a:off x="6051279" y="2413604"/>
                <a:ext cx="768525" cy="374713"/>
              </a:xfrm>
              <a:prstGeom prst="straightConnector1">
                <a:avLst/>
              </a:prstGeom>
              <a:grpFill/>
              <a:ln w="19050" cap="flat" cmpd="sng">
                <a:solidFill>
                  <a:schemeClr val="tx1"/>
                </a:solidFill>
                <a:prstDash val="solid"/>
                <a:round/>
                <a:headEnd type="none" w="med" len="med"/>
                <a:tailEnd type="triangle" w="med" len="med"/>
              </a:ln>
            </p:spPr>
          </p:cxnSp>
          <p:cxnSp>
            <p:nvCxnSpPr>
              <p:cNvPr id="52" name="Google Shape;614;p43">
                <a:extLst>
                  <a:ext uri="{FF2B5EF4-FFF2-40B4-BE49-F238E27FC236}">
                    <a16:creationId xmlns:a16="http://schemas.microsoft.com/office/drawing/2014/main" id="{42C7396E-8493-450D-8651-672678D336F4}"/>
                  </a:ext>
                </a:extLst>
              </p:cNvPr>
              <p:cNvCxnSpPr>
                <a:cxnSpLocks/>
                <a:stCxn id="48" idx="0"/>
                <a:endCxn id="56" idx="2"/>
              </p:cNvCxnSpPr>
              <p:nvPr/>
            </p:nvCxnSpPr>
            <p:spPr>
              <a:xfrm flipH="1" flipV="1">
                <a:off x="7671739" y="2421150"/>
                <a:ext cx="738988" cy="358079"/>
              </a:xfrm>
              <a:prstGeom prst="straightConnector1">
                <a:avLst/>
              </a:prstGeom>
              <a:grpFill/>
              <a:ln w="19050" cap="flat" cmpd="sng">
                <a:solidFill>
                  <a:schemeClr val="tx1"/>
                </a:solidFill>
                <a:prstDash val="solid"/>
                <a:round/>
                <a:headEnd type="none" w="med" len="med"/>
                <a:tailEnd type="triangle" w="med" len="med"/>
              </a:ln>
            </p:spPr>
          </p:cxnSp>
        </p:grpSp>
        <p:grpSp>
          <p:nvGrpSpPr>
            <p:cNvPr id="38" name="Google Shape;621;p43">
              <a:extLst>
                <a:ext uri="{FF2B5EF4-FFF2-40B4-BE49-F238E27FC236}">
                  <a16:creationId xmlns:a16="http://schemas.microsoft.com/office/drawing/2014/main" id="{4B74FB74-D9CE-4E6C-9DD7-15DEB0D5DEA4}"/>
                </a:ext>
              </a:extLst>
            </p:cNvPr>
            <p:cNvGrpSpPr/>
            <p:nvPr/>
          </p:nvGrpSpPr>
          <p:grpSpPr>
            <a:xfrm>
              <a:off x="3643579" y="2224540"/>
              <a:ext cx="894883" cy="540846"/>
              <a:chOff x="5218330" y="1690307"/>
              <a:chExt cx="1193176" cy="721129"/>
            </a:xfrm>
            <a:grpFill/>
          </p:grpSpPr>
          <p:sp>
            <p:nvSpPr>
              <p:cNvPr id="41" name="Google Shape;622;p43">
                <a:extLst>
                  <a:ext uri="{FF2B5EF4-FFF2-40B4-BE49-F238E27FC236}">
                    <a16:creationId xmlns:a16="http://schemas.microsoft.com/office/drawing/2014/main" id="{4B618D3A-614B-4BD3-BEA2-DEB1B0E7AC8E}"/>
                  </a:ext>
                </a:extLst>
              </p:cNvPr>
              <p:cNvSpPr/>
              <p:nvPr/>
            </p:nvSpPr>
            <p:spPr>
              <a:xfrm>
                <a:off x="5218330" y="2055935"/>
                <a:ext cx="769862" cy="355501"/>
              </a:xfrm>
              <a:prstGeom prst="rect">
                <a:avLst/>
              </a:prstGeom>
              <a:grp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 sz="2133" dirty="0">
                    <a:solidFill>
                      <a:schemeClr val="dk2"/>
                    </a:solidFill>
                    <a:latin typeface="Calibri" panose="020F0502020204030204" pitchFamily="34" charset="0"/>
                    <a:ea typeface="Calibri"/>
                    <a:cs typeface="Calibri" panose="020F0502020204030204" pitchFamily="34" charset="0"/>
                    <a:sym typeface="Calibri"/>
                  </a:rPr>
                  <a:t>1</a:t>
                </a:r>
                <a:endParaRPr sz="2133" dirty="0">
                  <a:solidFill>
                    <a:schemeClr val="dk2"/>
                  </a:solidFill>
                  <a:latin typeface="Calibri" panose="020F0502020204030204" pitchFamily="34" charset="0"/>
                  <a:ea typeface="Calibri"/>
                  <a:cs typeface="Calibri" panose="020F0502020204030204" pitchFamily="34" charset="0"/>
                  <a:sym typeface="Calibri"/>
                </a:endParaRPr>
              </a:p>
            </p:txBody>
          </p:sp>
          <p:cxnSp>
            <p:nvCxnSpPr>
              <p:cNvPr id="43" name="Google Shape;624;p43">
                <a:extLst>
                  <a:ext uri="{FF2B5EF4-FFF2-40B4-BE49-F238E27FC236}">
                    <a16:creationId xmlns:a16="http://schemas.microsoft.com/office/drawing/2014/main" id="{4D16AC98-E1A7-4DA0-BE8B-F2BBAFF71880}"/>
                  </a:ext>
                </a:extLst>
              </p:cNvPr>
              <p:cNvCxnSpPr>
                <a:cxnSpLocks/>
                <a:stCxn id="41" idx="0"/>
                <a:endCxn id="55" idx="2"/>
              </p:cNvCxnSpPr>
              <p:nvPr/>
            </p:nvCxnSpPr>
            <p:spPr>
              <a:xfrm flipV="1">
                <a:off x="5603262" y="1690307"/>
                <a:ext cx="808244" cy="365627"/>
              </a:xfrm>
              <a:prstGeom prst="straightConnector1">
                <a:avLst/>
              </a:prstGeom>
              <a:grpFill/>
              <a:ln w="19050" cap="flat" cmpd="sng">
                <a:solidFill>
                  <a:schemeClr val="tx1"/>
                </a:solidFill>
                <a:prstDash val="solid"/>
                <a:round/>
                <a:headEnd type="none" w="med" len="med"/>
                <a:tailEnd type="triangle" w="med" len="med"/>
              </a:ln>
            </p:spPr>
          </p:cxnSp>
        </p:grpSp>
      </p:grpSp>
      <p:sp>
        <p:nvSpPr>
          <p:cNvPr id="24" name="TextBox 23">
            <a:extLst>
              <a:ext uri="{FF2B5EF4-FFF2-40B4-BE49-F238E27FC236}">
                <a16:creationId xmlns:a16="http://schemas.microsoft.com/office/drawing/2014/main" id="{2A2A1B40-D019-450F-B864-C1E1942AD011}"/>
              </a:ext>
            </a:extLst>
          </p:cNvPr>
          <p:cNvSpPr txBox="1"/>
          <p:nvPr/>
        </p:nvSpPr>
        <p:spPr>
          <a:xfrm>
            <a:off x="2684764" y="6093171"/>
            <a:ext cx="6798489" cy="830997"/>
          </a:xfrm>
          <a:prstGeom prst="rect">
            <a:avLst/>
          </a:prstGeom>
          <a:noFill/>
        </p:spPr>
        <p:txBody>
          <a:bodyPr wrap="square" rtlCol="0">
            <a:spAutoFit/>
          </a:bodyPr>
          <a:lstStyle/>
          <a:p>
            <a:pPr algn="ctr"/>
            <a:r>
              <a:rPr lang="en-US" sz="2400" i="1" dirty="0">
                <a:solidFill>
                  <a:schemeClr val="accent2">
                    <a:lumMod val="60000"/>
                    <a:lumOff val="40000"/>
                  </a:schemeClr>
                </a:solidFill>
                <a:latin typeface="Calibri" pitchFamily="34" charset="0"/>
              </a:rPr>
              <a:t>Reminder: the BST ordering applies </a:t>
            </a:r>
            <a:r>
              <a:rPr lang="en-US" sz="2400" i="1" u="sng" dirty="0">
                <a:solidFill>
                  <a:schemeClr val="accent2">
                    <a:lumMod val="60000"/>
                    <a:lumOff val="40000"/>
                  </a:schemeClr>
                </a:solidFill>
                <a:latin typeface="Calibri" pitchFamily="34" charset="0"/>
              </a:rPr>
              <a:t>recursively</a:t>
            </a:r>
            <a:r>
              <a:rPr lang="en-US" sz="2400" i="1" dirty="0">
                <a:solidFill>
                  <a:schemeClr val="accent2">
                    <a:lumMod val="60000"/>
                    <a:lumOff val="40000"/>
                  </a:schemeClr>
                </a:solidFill>
                <a:latin typeface="Calibri" pitchFamily="34" charset="0"/>
              </a:rPr>
              <a:t> to the entire subtree</a:t>
            </a:r>
          </a:p>
        </p:txBody>
      </p:sp>
    </p:spTree>
    <p:extLst>
      <p:ext uri="{BB962C8B-B14F-4D97-AF65-F5344CB8AC3E}">
        <p14:creationId xmlns:p14="http://schemas.microsoft.com/office/powerpoint/2010/main" val="101991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Heaps</a:t>
            </a:r>
          </a:p>
        </p:txBody>
      </p:sp>
      <p:sp>
        <p:nvSpPr>
          <p:cNvPr id="3" name="Content Placeholder 2"/>
          <p:cNvSpPr>
            <a:spLocks noGrp="1"/>
          </p:cNvSpPr>
          <p:nvPr>
            <p:ph idx="1"/>
          </p:nvPr>
        </p:nvSpPr>
        <p:spPr/>
        <p:txBody>
          <a:bodyPr>
            <a:normAutofit lnSpcReduction="10000"/>
          </a:bodyPr>
          <a:lstStyle/>
          <a:p>
            <a:r>
              <a:rPr lang="en-US" dirty="0"/>
              <a:t>Idea:</a:t>
            </a:r>
          </a:p>
          <a:p>
            <a:r>
              <a:rPr lang="en-US" dirty="0"/>
              <a:t>In a BST, we organized the data to find anything quickly. (go left or right to find a value deeper in the tree)</a:t>
            </a:r>
          </a:p>
          <a:p>
            <a:r>
              <a:rPr lang="en-US" dirty="0"/>
              <a:t>Now we just want to find the smallest things fast, so let’s write a different invariant:</a:t>
            </a:r>
          </a:p>
          <a:p>
            <a:endParaRPr lang="en-US" dirty="0"/>
          </a:p>
          <a:p>
            <a:endParaRPr lang="en-US" dirty="0"/>
          </a:p>
          <a:p>
            <a:endParaRPr lang="en-US" dirty="0"/>
          </a:p>
          <a:p>
            <a:r>
              <a:rPr lang="en-US" dirty="0"/>
              <a:t>In particular, the smallest node is at the root!</a:t>
            </a:r>
          </a:p>
          <a:p>
            <a:pPr lvl="1"/>
            <a:r>
              <a:rPr lang="en-US" dirty="0"/>
              <a:t>Super easy to </a:t>
            </a:r>
            <a:r>
              <a:rPr lang="en-US" dirty="0">
                <a:latin typeface="Courier New" panose="02070309020205020404" pitchFamily="49" charset="0"/>
                <a:cs typeface="Courier New" panose="02070309020205020404" pitchFamily="49" charset="0"/>
              </a:rPr>
              <a:t>peek</a:t>
            </a:r>
            <a:r>
              <a:rPr lang="en-US" dirty="0"/>
              <a:t> now!</a:t>
            </a:r>
          </a:p>
          <a:p>
            <a:endParaRPr lang="en-US" dirty="0"/>
          </a:p>
          <a:p>
            <a:r>
              <a:rPr lang="en-US" dirty="0"/>
              <a:t>Do we need more invariants?</a:t>
            </a:r>
          </a:p>
        </p:txBody>
      </p:sp>
      <p:sp>
        <p:nvSpPr>
          <p:cNvPr id="4" name="Rounded Rectangle 3"/>
          <p:cNvSpPr/>
          <p:nvPr/>
        </p:nvSpPr>
        <p:spPr>
          <a:xfrm>
            <a:off x="575239" y="2945704"/>
            <a:ext cx="10694504" cy="9409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Heap invariant</a:t>
            </a:r>
            <a:r>
              <a:rPr lang="en-US" sz="2800" dirty="0">
                <a:solidFill>
                  <a:schemeClr val="bg1"/>
                </a:solidFill>
              </a:rPr>
              <a:t> </a:t>
            </a:r>
            <a:br>
              <a:rPr lang="en-US" sz="2800" dirty="0">
                <a:solidFill>
                  <a:schemeClr val="bg1"/>
                </a:solidFill>
              </a:rPr>
            </a:br>
            <a:r>
              <a:rPr lang="en-US" sz="2800" dirty="0">
                <a:solidFill>
                  <a:schemeClr val="bg1"/>
                </a:solidFill>
              </a:rPr>
              <a:t>Every node is less than or equal to both of its children.</a:t>
            </a:r>
          </a:p>
        </p:txBody>
      </p:sp>
      <p:sp>
        <p:nvSpPr>
          <p:cNvPr id="5" name="Oval 4">
            <a:extLst>
              <a:ext uri="{FF2B5EF4-FFF2-40B4-BE49-F238E27FC236}">
                <a16:creationId xmlns:a16="http://schemas.microsoft.com/office/drawing/2014/main" id="{FA6E8000-28C8-7F40-8D12-634C0F6FFD0D}"/>
              </a:ext>
            </a:extLst>
          </p:cNvPr>
          <p:cNvSpPr/>
          <p:nvPr/>
        </p:nvSpPr>
        <p:spPr>
          <a:xfrm>
            <a:off x="6763001" y="4896309"/>
            <a:ext cx="524226"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6</a:t>
            </a:r>
            <a:endParaRPr lang="en-US" sz="2400" dirty="0"/>
          </a:p>
        </p:txBody>
      </p:sp>
      <p:cxnSp>
        <p:nvCxnSpPr>
          <p:cNvPr id="6" name="Straight Arrow Connector 5">
            <a:extLst>
              <a:ext uri="{FF2B5EF4-FFF2-40B4-BE49-F238E27FC236}">
                <a16:creationId xmlns:a16="http://schemas.microsoft.com/office/drawing/2014/main" id="{C3292EDF-90F0-D74B-BC17-4C2FAA0F18B0}"/>
              </a:ext>
            </a:extLst>
          </p:cNvPr>
          <p:cNvCxnSpPr>
            <a:endCxn id="5" idx="7"/>
          </p:cNvCxnSpPr>
          <p:nvPr/>
        </p:nvCxnSpPr>
        <p:spPr>
          <a:xfrm flipH="1">
            <a:off x="7210456" y="4564726"/>
            <a:ext cx="259512" cy="41603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81059E3-C92B-0E42-8745-DCC32B3AC95B}"/>
              </a:ext>
            </a:extLst>
          </p:cNvPr>
          <p:cNvCxnSpPr/>
          <p:nvPr/>
        </p:nvCxnSpPr>
        <p:spPr>
          <a:xfrm>
            <a:off x="7877721" y="4564726"/>
            <a:ext cx="448972" cy="3315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61ED059-5EAC-1C42-94E8-39963F272294}"/>
              </a:ext>
            </a:extLst>
          </p:cNvPr>
          <p:cNvSpPr/>
          <p:nvPr/>
        </p:nvSpPr>
        <p:spPr>
          <a:xfrm>
            <a:off x="8041915" y="4907498"/>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5</a:t>
            </a:r>
            <a:endParaRPr lang="en-US" sz="2400" dirty="0"/>
          </a:p>
        </p:txBody>
      </p:sp>
      <p:sp>
        <p:nvSpPr>
          <p:cNvPr id="9" name="Oval 8">
            <a:extLst>
              <a:ext uri="{FF2B5EF4-FFF2-40B4-BE49-F238E27FC236}">
                <a16:creationId xmlns:a16="http://schemas.microsoft.com/office/drawing/2014/main" id="{D6297CDB-8C5F-2E4B-8E09-4F7927C3CEC5}"/>
              </a:ext>
            </a:extLst>
          </p:cNvPr>
          <p:cNvSpPr/>
          <p:nvPr/>
        </p:nvSpPr>
        <p:spPr>
          <a:xfrm>
            <a:off x="7388342" y="4072523"/>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4</a:t>
            </a:r>
            <a:endParaRPr lang="en-US" sz="2400" dirty="0"/>
          </a:p>
        </p:txBody>
      </p:sp>
      <p:sp>
        <p:nvSpPr>
          <p:cNvPr id="10" name="Oval 9">
            <a:extLst>
              <a:ext uri="{FF2B5EF4-FFF2-40B4-BE49-F238E27FC236}">
                <a16:creationId xmlns:a16="http://schemas.microsoft.com/office/drawing/2014/main" id="{6A882891-D334-AC41-AE0D-10AC31293FA5}"/>
              </a:ext>
            </a:extLst>
          </p:cNvPr>
          <p:cNvSpPr/>
          <p:nvPr/>
        </p:nvSpPr>
        <p:spPr>
          <a:xfrm>
            <a:off x="6147404" y="5746764"/>
            <a:ext cx="524226"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8</a:t>
            </a:r>
            <a:endParaRPr lang="en-US" sz="2400" dirty="0"/>
          </a:p>
        </p:txBody>
      </p:sp>
      <p:cxnSp>
        <p:nvCxnSpPr>
          <p:cNvPr id="11" name="Straight Arrow Connector 10">
            <a:extLst>
              <a:ext uri="{FF2B5EF4-FFF2-40B4-BE49-F238E27FC236}">
                <a16:creationId xmlns:a16="http://schemas.microsoft.com/office/drawing/2014/main" id="{B32AB945-A8D1-574C-82A9-6CE20E08621A}"/>
              </a:ext>
            </a:extLst>
          </p:cNvPr>
          <p:cNvCxnSpPr>
            <a:endCxn id="10" idx="7"/>
          </p:cNvCxnSpPr>
          <p:nvPr/>
        </p:nvCxnSpPr>
        <p:spPr>
          <a:xfrm flipH="1">
            <a:off x="6594859" y="5415181"/>
            <a:ext cx="259512" cy="41603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C4160B-9587-8F41-B573-E0211F2A70B3}"/>
              </a:ext>
            </a:extLst>
          </p:cNvPr>
          <p:cNvCxnSpPr/>
          <p:nvPr/>
        </p:nvCxnSpPr>
        <p:spPr>
          <a:xfrm>
            <a:off x="8543606" y="5394143"/>
            <a:ext cx="448972" cy="3315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31EF9B-5055-814B-A600-9764D141B96B}"/>
              </a:ext>
            </a:extLst>
          </p:cNvPr>
          <p:cNvSpPr/>
          <p:nvPr/>
        </p:nvSpPr>
        <p:spPr>
          <a:xfrm>
            <a:off x="8883328" y="5716134"/>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7</a:t>
            </a:r>
            <a:endParaRPr lang="en-US" sz="2400" dirty="0"/>
          </a:p>
        </p:txBody>
      </p:sp>
      <p:cxnSp>
        <p:nvCxnSpPr>
          <p:cNvPr id="14" name="Straight Arrow Connector 13">
            <a:extLst>
              <a:ext uri="{FF2B5EF4-FFF2-40B4-BE49-F238E27FC236}">
                <a16:creationId xmlns:a16="http://schemas.microsoft.com/office/drawing/2014/main" id="{FD819871-D725-324B-B147-42D2E5E1337C}"/>
              </a:ext>
            </a:extLst>
          </p:cNvPr>
          <p:cNvCxnSpPr/>
          <p:nvPr/>
        </p:nvCxnSpPr>
        <p:spPr>
          <a:xfrm>
            <a:off x="7234792" y="5393785"/>
            <a:ext cx="448972" cy="3315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71C6EE7-FD32-8043-A3CD-21A1BA0E5BB8}"/>
              </a:ext>
            </a:extLst>
          </p:cNvPr>
          <p:cNvSpPr/>
          <p:nvPr/>
        </p:nvSpPr>
        <p:spPr>
          <a:xfrm>
            <a:off x="7554666" y="5725368"/>
            <a:ext cx="63078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373</a:t>
            </a:r>
            <a:endParaRPr lang="en-US" sz="1200" dirty="0"/>
          </a:p>
        </p:txBody>
      </p:sp>
      <p:sp>
        <p:nvSpPr>
          <p:cNvPr id="16" name="Oval 15">
            <a:extLst>
              <a:ext uri="{FF2B5EF4-FFF2-40B4-BE49-F238E27FC236}">
                <a16:creationId xmlns:a16="http://schemas.microsoft.com/office/drawing/2014/main" id="{8596E594-5266-7945-808B-1DE4F32EB3AE}"/>
              </a:ext>
            </a:extLst>
          </p:cNvPr>
          <p:cNvSpPr/>
          <p:nvPr/>
        </p:nvSpPr>
        <p:spPr>
          <a:xfrm>
            <a:off x="9171652" y="3908875"/>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4</a:t>
            </a:r>
            <a:endParaRPr lang="en-US" sz="2400" dirty="0"/>
          </a:p>
        </p:txBody>
      </p:sp>
      <p:cxnSp>
        <p:nvCxnSpPr>
          <p:cNvPr id="17" name="Straight Arrow Connector 16">
            <a:extLst>
              <a:ext uri="{FF2B5EF4-FFF2-40B4-BE49-F238E27FC236}">
                <a16:creationId xmlns:a16="http://schemas.microsoft.com/office/drawing/2014/main" id="{61BAEDAE-83DF-634D-B360-5E05C46FA0AE}"/>
              </a:ext>
            </a:extLst>
          </p:cNvPr>
          <p:cNvCxnSpPr>
            <a:cxnSpLocks/>
          </p:cNvCxnSpPr>
          <p:nvPr/>
        </p:nvCxnSpPr>
        <p:spPr>
          <a:xfrm>
            <a:off x="9639258" y="4441158"/>
            <a:ext cx="276638" cy="28935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CE3055F-5ACA-F247-AF0D-DBC104F4ADCE}"/>
              </a:ext>
            </a:extLst>
          </p:cNvPr>
          <p:cNvSpPr/>
          <p:nvPr/>
        </p:nvSpPr>
        <p:spPr>
          <a:xfrm>
            <a:off x="9861253" y="4708417"/>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5</a:t>
            </a:r>
            <a:endParaRPr lang="en-US" sz="2400" dirty="0"/>
          </a:p>
        </p:txBody>
      </p:sp>
      <p:cxnSp>
        <p:nvCxnSpPr>
          <p:cNvPr id="20" name="Straight Arrow Connector 19">
            <a:extLst>
              <a:ext uri="{FF2B5EF4-FFF2-40B4-BE49-F238E27FC236}">
                <a16:creationId xmlns:a16="http://schemas.microsoft.com/office/drawing/2014/main" id="{80B8852C-E630-BA4D-B664-5454D8A9F20D}"/>
              </a:ext>
            </a:extLst>
          </p:cNvPr>
          <p:cNvCxnSpPr>
            <a:cxnSpLocks/>
          </p:cNvCxnSpPr>
          <p:nvPr/>
        </p:nvCxnSpPr>
        <p:spPr>
          <a:xfrm>
            <a:off x="10328859" y="5240700"/>
            <a:ext cx="276638" cy="28935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97354EE-A15E-BD45-BE32-F14DAFB72955}"/>
              </a:ext>
            </a:extLst>
          </p:cNvPr>
          <p:cNvSpPr/>
          <p:nvPr/>
        </p:nvSpPr>
        <p:spPr>
          <a:xfrm>
            <a:off x="10510858" y="5488936"/>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6</a:t>
            </a:r>
            <a:endParaRPr lang="en-US" sz="2400" dirty="0"/>
          </a:p>
        </p:txBody>
      </p:sp>
      <p:cxnSp>
        <p:nvCxnSpPr>
          <p:cNvPr id="22" name="Straight Arrow Connector 21">
            <a:extLst>
              <a:ext uri="{FF2B5EF4-FFF2-40B4-BE49-F238E27FC236}">
                <a16:creationId xmlns:a16="http://schemas.microsoft.com/office/drawing/2014/main" id="{0362B9DA-19FA-0E4D-9D82-8B72E94E166D}"/>
              </a:ext>
            </a:extLst>
          </p:cNvPr>
          <p:cNvCxnSpPr>
            <a:cxnSpLocks/>
          </p:cNvCxnSpPr>
          <p:nvPr/>
        </p:nvCxnSpPr>
        <p:spPr>
          <a:xfrm>
            <a:off x="11010045" y="6012596"/>
            <a:ext cx="276638" cy="28935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1F77199-B009-F145-BB23-289FBB56A51B}"/>
              </a:ext>
            </a:extLst>
          </p:cNvPr>
          <p:cNvSpPr/>
          <p:nvPr/>
        </p:nvSpPr>
        <p:spPr>
          <a:xfrm>
            <a:off x="11209221" y="6260475"/>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7</a:t>
            </a:r>
            <a:endParaRPr lang="en-US" sz="2400" dirty="0"/>
          </a:p>
        </p:txBody>
      </p:sp>
      <p:cxnSp>
        <p:nvCxnSpPr>
          <p:cNvPr id="24" name="Straight Arrow Connector 23">
            <a:extLst>
              <a:ext uri="{FF2B5EF4-FFF2-40B4-BE49-F238E27FC236}">
                <a16:creationId xmlns:a16="http://schemas.microsoft.com/office/drawing/2014/main" id="{0CB67961-1FDE-EF49-9EB6-0ED4B66B29D9}"/>
              </a:ext>
            </a:extLst>
          </p:cNvPr>
          <p:cNvCxnSpPr>
            <a:cxnSpLocks/>
          </p:cNvCxnSpPr>
          <p:nvPr/>
        </p:nvCxnSpPr>
        <p:spPr>
          <a:xfrm>
            <a:off x="11713533" y="6692444"/>
            <a:ext cx="276638" cy="28935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8" grpId="0" animBg="1"/>
      <p:bldP spid="9" grpId="0" animBg="1"/>
      <p:bldP spid="10" grpId="0" animBg="1"/>
      <p:bldP spid="13" grpId="0" animBg="1"/>
      <p:bldP spid="15" grpId="0" animBg="1"/>
      <p:bldP spid="16" grpId="0" animBg="1"/>
      <p:bldP spid="19"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Heaps</a:t>
            </a:r>
          </a:p>
        </p:txBody>
      </p:sp>
      <p:sp>
        <p:nvSpPr>
          <p:cNvPr id="3" name="Content Placeholder 2"/>
          <p:cNvSpPr>
            <a:spLocks noGrp="1"/>
          </p:cNvSpPr>
          <p:nvPr>
            <p:ph idx="1"/>
          </p:nvPr>
        </p:nvSpPr>
        <p:spPr>
          <a:xfrm>
            <a:off x="575240" y="1463856"/>
            <a:ext cx="11187258" cy="4992361"/>
          </a:xfrm>
        </p:spPr>
        <p:txBody>
          <a:bodyPr>
            <a:normAutofit/>
          </a:bodyPr>
          <a:lstStyle/>
          <a:p>
            <a:r>
              <a:rPr lang="en-US" dirty="0"/>
              <a:t>With the current definition we could still have degenerate trees. From our BST / AVL intuition, we know that degenerate trees take a long time to traverse from root </a:t>
            </a:r>
            <a:r>
              <a:rPr lang="en-US" dirty="0">
                <a:sym typeface="Wingdings" pitchFamily="2" charset="2"/>
              </a:rPr>
              <a:t> leaf, so we want to avoid these tree structures.</a:t>
            </a:r>
            <a:r>
              <a:rPr lang="en-US" dirty="0"/>
              <a:t> </a:t>
            </a:r>
          </a:p>
          <a:p>
            <a:r>
              <a:rPr lang="en-US" dirty="0"/>
              <a:t>The BST invariant was a bit complicated to maintain.</a:t>
            </a:r>
          </a:p>
          <a:p>
            <a:pPr lvl="1"/>
            <a:r>
              <a:rPr lang="en-US" dirty="0"/>
              <a:t>Because we had to make sure when we inserted we could maintain the exact BST structure where nodes to the left are less than, nodes to the right are greater than…</a:t>
            </a:r>
          </a:p>
          <a:p>
            <a:pPr lvl="1"/>
            <a:r>
              <a:rPr lang="en-US" dirty="0"/>
              <a:t>The heap invariant is looser than the BST invariant. </a:t>
            </a:r>
          </a:p>
          <a:p>
            <a:pPr lvl="1"/>
            <a:r>
              <a:rPr lang="en-US" dirty="0"/>
              <a:t>Which means we can make our structure invariant stricter.</a:t>
            </a:r>
          </a:p>
          <a:p>
            <a:pPr marL="0" indent="0">
              <a:buNone/>
            </a:pPr>
            <a:endParaRPr lang="en-US" dirty="0"/>
          </a:p>
          <a:p>
            <a:pPr marL="0" indent="0">
              <a:buNone/>
            </a:pPr>
            <a:endParaRPr lang="en-US" dirty="0"/>
          </a:p>
          <a:p>
            <a:r>
              <a:rPr lang="en-US" dirty="0"/>
              <a:t>A tree is complete if:</a:t>
            </a:r>
          </a:p>
          <a:p>
            <a:pPr lvl="1"/>
            <a:r>
              <a:rPr lang="en-US" dirty="0"/>
              <a:t>Every row, except possibly the last, is completely full.</a:t>
            </a:r>
          </a:p>
          <a:p>
            <a:pPr lvl="1"/>
            <a:r>
              <a:rPr lang="en-US" dirty="0"/>
              <a:t>The last row is filled from left to right (no “gap”)</a:t>
            </a:r>
          </a:p>
        </p:txBody>
      </p:sp>
      <p:sp>
        <p:nvSpPr>
          <p:cNvPr id="4" name="Rounded Rectangle 3"/>
          <p:cNvSpPr/>
          <p:nvPr/>
        </p:nvSpPr>
        <p:spPr>
          <a:xfrm>
            <a:off x="575239" y="4142916"/>
            <a:ext cx="7093856" cy="9409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Heap structure invariant:</a:t>
            </a:r>
            <a:r>
              <a:rPr lang="en-US" sz="2800" dirty="0">
                <a:solidFill>
                  <a:schemeClr val="bg1"/>
                </a:solidFill>
              </a:rPr>
              <a:t> </a:t>
            </a:r>
            <a:br>
              <a:rPr lang="en-US" sz="2800" dirty="0">
                <a:solidFill>
                  <a:schemeClr val="bg1"/>
                </a:solidFill>
              </a:rPr>
            </a:br>
            <a:r>
              <a:rPr lang="en-US" sz="2800" dirty="0">
                <a:solidFill>
                  <a:schemeClr val="bg1"/>
                </a:solidFill>
              </a:rPr>
              <a:t>A heap is always a </a:t>
            </a:r>
            <a:r>
              <a:rPr lang="en-US" sz="2800" b="1" dirty="0">
                <a:solidFill>
                  <a:schemeClr val="bg1"/>
                </a:solidFill>
              </a:rPr>
              <a:t>complete</a:t>
            </a:r>
            <a:r>
              <a:rPr lang="en-US" sz="2800" dirty="0">
                <a:solidFill>
                  <a:schemeClr val="bg1"/>
                </a:solidFill>
              </a:rPr>
              <a:t> tree.</a:t>
            </a:r>
          </a:p>
        </p:txBody>
      </p:sp>
      <p:sp>
        <p:nvSpPr>
          <p:cNvPr id="18" name="Oval 17">
            <a:extLst>
              <a:ext uri="{FF2B5EF4-FFF2-40B4-BE49-F238E27FC236}">
                <a16:creationId xmlns:a16="http://schemas.microsoft.com/office/drawing/2014/main" id="{6D20AE6F-AD7D-D541-B38C-C6DB74533FA3}"/>
              </a:ext>
            </a:extLst>
          </p:cNvPr>
          <p:cNvSpPr/>
          <p:nvPr/>
        </p:nvSpPr>
        <p:spPr>
          <a:xfrm>
            <a:off x="8699367" y="3854593"/>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2</a:t>
            </a:r>
            <a:endParaRPr lang="en-US" sz="2400" dirty="0"/>
          </a:p>
        </p:txBody>
      </p:sp>
      <p:sp>
        <p:nvSpPr>
          <p:cNvPr id="19" name="Oval 18">
            <a:extLst>
              <a:ext uri="{FF2B5EF4-FFF2-40B4-BE49-F238E27FC236}">
                <a16:creationId xmlns:a16="http://schemas.microsoft.com/office/drawing/2014/main" id="{29248202-A384-014C-82B7-24D68DBA6FE8}"/>
              </a:ext>
            </a:extLst>
          </p:cNvPr>
          <p:cNvSpPr/>
          <p:nvPr/>
        </p:nvSpPr>
        <p:spPr>
          <a:xfrm>
            <a:off x="9060343" y="5628147"/>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5</a:t>
            </a:r>
            <a:endParaRPr lang="en-US" sz="2400" dirty="0"/>
          </a:p>
        </p:txBody>
      </p:sp>
      <p:sp>
        <p:nvSpPr>
          <p:cNvPr id="20" name="Oval 19">
            <a:extLst>
              <a:ext uri="{FF2B5EF4-FFF2-40B4-BE49-F238E27FC236}">
                <a16:creationId xmlns:a16="http://schemas.microsoft.com/office/drawing/2014/main" id="{994D0E87-FC03-D34A-952E-0FB51D568732}"/>
              </a:ext>
            </a:extLst>
          </p:cNvPr>
          <p:cNvSpPr/>
          <p:nvPr/>
        </p:nvSpPr>
        <p:spPr>
          <a:xfrm>
            <a:off x="7257745" y="5633966"/>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8</a:t>
            </a:r>
            <a:endParaRPr lang="en-US" sz="2400" dirty="0"/>
          </a:p>
        </p:txBody>
      </p:sp>
      <p:sp>
        <p:nvSpPr>
          <p:cNvPr id="21" name="Oval 20">
            <a:extLst>
              <a:ext uri="{FF2B5EF4-FFF2-40B4-BE49-F238E27FC236}">
                <a16:creationId xmlns:a16="http://schemas.microsoft.com/office/drawing/2014/main" id="{A3856708-0626-8A44-830D-3110F75B4DBC}"/>
              </a:ext>
            </a:extLst>
          </p:cNvPr>
          <p:cNvSpPr/>
          <p:nvPr/>
        </p:nvSpPr>
        <p:spPr>
          <a:xfrm>
            <a:off x="9352215" y="4678377"/>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4</a:t>
            </a:r>
            <a:endParaRPr lang="en-US" sz="2400" dirty="0"/>
          </a:p>
        </p:txBody>
      </p:sp>
      <p:sp>
        <p:nvSpPr>
          <p:cNvPr id="22" name="Oval 21">
            <a:extLst>
              <a:ext uri="{FF2B5EF4-FFF2-40B4-BE49-F238E27FC236}">
                <a16:creationId xmlns:a16="http://schemas.microsoft.com/office/drawing/2014/main" id="{A8C2B4E9-7A33-C74C-8E27-FAF5E14DE19B}"/>
              </a:ext>
            </a:extLst>
          </p:cNvPr>
          <p:cNvSpPr/>
          <p:nvPr/>
        </p:nvSpPr>
        <p:spPr>
          <a:xfrm>
            <a:off x="8076848" y="4678377"/>
            <a:ext cx="524226"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6</a:t>
            </a:r>
            <a:endParaRPr lang="en-US" sz="2400" dirty="0"/>
          </a:p>
        </p:txBody>
      </p:sp>
      <p:sp>
        <p:nvSpPr>
          <p:cNvPr id="23" name="Oval 22">
            <a:extLst>
              <a:ext uri="{FF2B5EF4-FFF2-40B4-BE49-F238E27FC236}">
                <a16:creationId xmlns:a16="http://schemas.microsoft.com/office/drawing/2014/main" id="{23C77DF5-F34B-5A4D-BD55-D9ED1C755D3B}"/>
              </a:ext>
            </a:extLst>
          </p:cNvPr>
          <p:cNvSpPr/>
          <p:nvPr/>
        </p:nvSpPr>
        <p:spPr>
          <a:xfrm>
            <a:off x="8267629" y="5645188"/>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9</a:t>
            </a:r>
          </a:p>
        </p:txBody>
      </p:sp>
      <p:cxnSp>
        <p:nvCxnSpPr>
          <p:cNvPr id="24" name="Straight Arrow Connector 23">
            <a:extLst>
              <a:ext uri="{FF2B5EF4-FFF2-40B4-BE49-F238E27FC236}">
                <a16:creationId xmlns:a16="http://schemas.microsoft.com/office/drawing/2014/main" id="{B6AAD3D8-7D20-AD4C-A031-6B5AF3207074}"/>
              </a:ext>
            </a:extLst>
          </p:cNvPr>
          <p:cNvCxnSpPr>
            <a:stCxn id="18" idx="3"/>
            <a:endCxn id="22" idx="7"/>
          </p:cNvCxnSpPr>
          <p:nvPr/>
        </p:nvCxnSpPr>
        <p:spPr>
          <a:xfrm flipH="1">
            <a:off x="8524303" y="4346794"/>
            <a:ext cx="259512" cy="41603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508B3E-E91C-6E4D-8839-689517B56065}"/>
              </a:ext>
            </a:extLst>
          </p:cNvPr>
          <p:cNvCxnSpPr>
            <a:stCxn id="18" idx="5"/>
            <a:endCxn id="21" idx="0"/>
          </p:cNvCxnSpPr>
          <p:nvPr/>
        </p:nvCxnSpPr>
        <p:spPr>
          <a:xfrm>
            <a:off x="9191568" y="4346794"/>
            <a:ext cx="448972" cy="3315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5FA5867-C923-B744-B57D-67ABC3A1C11F}"/>
              </a:ext>
            </a:extLst>
          </p:cNvPr>
          <p:cNvCxnSpPr>
            <a:stCxn id="22" idx="3"/>
          </p:cNvCxnSpPr>
          <p:nvPr/>
        </p:nvCxnSpPr>
        <p:spPr>
          <a:xfrm flipH="1">
            <a:off x="7777751" y="5170578"/>
            <a:ext cx="375868" cy="56557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C0ED61-8F5F-C149-95AF-9F7FB24C5720}"/>
              </a:ext>
            </a:extLst>
          </p:cNvPr>
          <p:cNvCxnSpPr>
            <a:stCxn id="21" idx="4"/>
            <a:endCxn id="19" idx="0"/>
          </p:cNvCxnSpPr>
          <p:nvPr/>
        </p:nvCxnSpPr>
        <p:spPr>
          <a:xfrm flipH="1">
            <a:off x="9348668" y="5255026"/>
            <a:ext cx="291872" cy="37312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3EFD229-E993-5A4F-9C32-2E3B839EA52D}"/>
              </a:ext>
            </a:extLst>
          </p:cNvPr>
          <p:cNvCxnSpPr>
            <a:endCxn id="23" idx="0"/>
          </p:cNvCxnSpPr>
          <p:nvPr/>
        </p:nvCxnSpPr>
        <p:spPr>
          <a:xfrm>
            <a:off x="8361042" y="5236086"/>
            <a:ext cx="194912" cy="40910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F17CA77-A0B8-414B-BB11-40C0B59309FF}"/>
              </a:ext>
            </a:extLst>
          </p:cNvPr>
          <p:cNvSpPr/>
          <p:nvPr/>
        </p:nvSpPr>
        <p:spPr>
          <a:xfrm>
            <a:off x="9355762" y="4689566"/>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5</a:t>
            </a:r>
            <a:endParaRPr lang="en-US" sz="2400" dirty="0"/>
          </a:p>
        </p:txBody>
      </p:sp>
      <p:sp>
        <p:nvSpPr>
          <p:cNvPr id="30" name="Oval 29">
            <a:extLst>
              <a:ext uri="{FF2B5EF4-FFF2-40B4-BE49-F238E27FC236}">
                <a16:creationId xmlns:a16="http://schemas.microsoft.com/office/drawing/2014/main" id="{1504B7E9-AA23-B64C-96D5-EE0468269708}"/>
              </a:ext>
            </a:extLst>
          </p:cNvPr>
          <p:cNvSpPr/>
          <p:nvPr/>
        </p:nvSpPr>
        <p:spPr>
          <a:xfrm>
            <a:off x="8702189" y="3854591"/>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4</a:t>
            </a:r>
            <a:endParaRPr lang="en-US" sz="2400" dirty="0"/>
          </a:p>
        </p:txBody>
      </p:sp>
      <p:sp>
        <p:nvSpPr>
          <p:cNvPr id="31" name="Oval 30">
            <a:extLst>
              <a:ext uri="{FF2B5EF4-FFF2-40B4-BE49-F238E27FC236}">
                <a16:creationId xmlns:a16="http://schemas.microsoft.com/office/drawing/2014/main" id="{7E577DD2-3034-1C47-89D6-69F1FA7523AF}"/>
              </a:ext>
            </a:extLst>
          </p:cNvPr>
          <p:cNvSpPr/>
          <p:nvPr/>
        </p:nvSpPr>
        <p:spPr>
          <a:xfrm>
            <a:off x="11249876" y="5612027"/>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9</a:t>
            </a:r>
            <a:endParaRPr lang="en-US" sz="2400" dirty="0"/>
          </a:p>
        </p:txBody>
      </p:sp>
      <p:sp>
        <p:nvSpPr>
          <p:cNvPr id="32" name="Oval 31">
            <a:extLst>
              <a:ext uri="{FF2B5EF4-FFF2-40B4-BE49-F238E27FC236}">
                <a16:creationId xmlns:a16="http://schemas.microsoft.com/office/drawing/2014/main" id="{C9C0C5D2-5600-284E-BD7A-5530B9947967}"/>
              </a:ext>
            </a:extLst>
          </p:cNvPr>
          <p:cNvSpPr/>
          <p:nvPr/>
        </p:nvSpPr>
        <p:spPr>
          <a:xfrm>
            <a:off x="10513294" y="5645188"/>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8</a:t>
            </a:r>
            <a:endParaRPr lang="en-US" sz="2400" dirty="0"/>
          </a:p>
        </p:txBody>
      </p:sp>
      <p:sp>
        <p:nvSpPr>
          <p:cNvPr id="33" name="Oval 32">
            <a:extLst>
              <a:ext uri="{FF2B5EF4-FFF2-40B4-BE49-F238E27FC236}">
                <a16:creationId xmlns:a16="http://schemas.microsoft.com/office/drawing/2014/main" id="{CEE9DE1B-53C4-A64C-A241-EA6A034A5F77}"/>
              </a:ext>
            </a:extLst>
          </p:cNvPr>
          <p:cNvSpPr/>
          <p:nvPr/>
        </p:nvSpPr>
        <p:spPr>
          <a:xfrm>
            <a:off x="10266381" y="4662257"/>
            <a:ext cx="524226"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6</a:t>
            </a:r>
            <a:endParaRPr lang="en-US" sz="2400" dirty="0"/>
          </a:p>
        </p:txBody>
      </p:sp>
      <p:cxnSp>
        <p:nvCxnSpPr>
          <p:cNvPr id="34" name="Straight Arrow Connector 33">
            <a:extLst>
              <a:ext uri="{FF2B5EF4-FFF2-40B4-BE49-F238E27FC236}">
                <a16:creationId xmlns:a16="http://schemas.microsoft.com/office/drawing/2014/main" id="{7C351FC1-DF0A-0840-ADB6-E3839064B9DA}"/>
              </a:ext>
            </a:extLst>
          </p:cNvPr>
          <p:cNvCxnSpPr>
            <a:endCxn id="33" idx="7"/>
          </p:cNvCxnSpPr>
          <p:nvPr/>
        </p:nvCxnSpPr>
        <p:spPr>
          <a:xfrm flipH="1">
            <a:off x="10713836" y="4330674"/>
            <a:ext cx="259512" cy="41603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07A7D2-4024-E949-B986-02B7B0792561}"/>
              </a:ext>
            </a:extLst>
          </p:cNvPr>
          <p:cNvCxnSpPr/>
          <p:nvPr/>
        </p:nvCxnSpPr>
        <p:spPr>
          <a:xfrm>
            <a:off x="11381101" y="4330674"/>
            <a:ext cx="448972" cy="33158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4DB42F2-2595-8D4A-973C-AFCF5347F4B8}"/>
              </a:ext>
            </a:extLst>
          </p:cNvPr>
          <p:cNvCxnSpPr>
            <a:cxnSpLocks/>
            <a:stCxn id="33" idx="3"/>
            <a:endCxn id="32" idx="0"/>
          </p:cNvCxnSpPr>
          <p:nvPr/>
        </p:nvCxnSpPr>
        <p:spPr>
          <a:xfrm>
            <a:off x="10343152" y="5154458"/>
            <a:ext cx="458467" cy="49073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4042994-2EFF-564E-9552-801B2DFEDFB6}"/>
              </a:ext>
            </a:extLst>
          </p:cNvPr>
          <p:cNvCxnSpPr>
            <a:endCxn id="31" idx="0"/>
          </p:cNvCxnSpPr>
          <p:nvPr/>
        </p:nvCxnSpPr>
        <p:spPr>
          <a:xfrm flipH="1">
            <a:off x="11538201" y="5238906"/>
            <a:ext cx="291872" cy="37312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722C41B-4FF9-F84B-9C9D-A3E779FC78CF}"/>
              </a:ext>
            </a:extLst>
          </p:cNvPr>
          <p:cNvSpPr/>
          <p:nvPr/>
        </p:nvSpPr>
        <p:spPr>
          <a:xfrm>
            <a:off x="11545295" y="4673446"/>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5</a:t>
            </a:r>
            <a:endParaRPr lang="en-US" sz="2400" dirty="0"/>
          </a:p>
        </p:txBody>
      </p:sp>
      <p:sp>
        <p:nvSpPr>
          <p:cNvPr id="39" name="Oval 38">
            <a:extLst>
              <a:ext uri="{FF2B5EF4-FFF2-40B4-BE49-F238E27FC236}">
                <a16:creationId xmlns:a16="http://schemas.microsoft.com/office/drawing/2014/main" id="{FF3CFB7B-E294-F147-96AD-DF89B90811E8}"/>
              </a:ext>
            </a:extLst>
          </p:cNvPr>
          <p:cNvSpPr/>
          <p:nvPr/>
        </p:nvSpPr>
        <p:spPr>
          <a:xfrm>
            <a:off x="10891722" y="3838471"/>
            <a:ext cx="576649" cy="576649"/>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4</a:t>
            </a:r>
            <a:endParaRPr lang="en-US" sz="2400" dirty="0"/>
          </a:p>
        </p:txBody>
      </p:sp>
    </p:spTree>
    <p:extLst>
      <p:ext uri="{BB962C8B-B14F-4D97-AF65-F5344CB8AC3E}">
        <p14:creationId xmlns:p14="http://schemas.microsoft.com/office/powerpoint/2010/main" val="6351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21" grpId="0" animBg="1"/>
      <p:bldP spid="22" grpId="0" animBg="1"/>
      <p:bldP spid="23" grpId="0" animBg="1"/>
      <p:bldP spid="29" grpId="0" animBg="1"/>
      <p:bldP spid="30" grpId="0" animBg="1"/>
      <p:bldP spid="31" grpId="0" animBg="1"/>
      <p:bldP spid="32" grpId="0" animBg="1"/>
      <p:bldP spid="33"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Heap invariants summary </a:t>
            </a:r>
          </a:p>
        </p:txBody>
      </p:sp>
      <p:sp>
        <p:nvSpPr>
          <p:cNvPr id="3" name="Content Placeholder 2"/>
          <p:cNvSpPr>
            <a:spLocks noGrp="1"/>
          </p:cNvSpPr>
          <p:nvPr>
            <p:ph idx="1"/>
          </p:nvPr>
        </p:nvSpPr>
        <p:spPr>
          <a:xfrm>
            <a:off x="502420" y="1378107"/>
            <a:ext cx="5140061" cy="4845504"/>
          </a:xfrm>
        </p:spPr>
        <p:txBody>
          <a:bodyPr/>
          <a:lstStyle/>
          <a:p>
            <a:r>
              <a:rPr lang="en-US" dirty="0"/>
              <a:t>One flavor of heap is a </a:t>
            </a:r>
            <a:r>
              <a:rPr lang="en-US" b="1" dirty="0"/>
              <a:t>binary</a:t>
            </a:r>
            <a:r>
              <a:rPr lang="en-US" dirty="0"/>
              <a:t> heap.</a:t>
            </a:r>
          </a:p>
          <a:p>
            <a:r>
              <a:rPr lang="en-US" b="1" dirty="0">
                <a:solidFill>
                  <a:srgbClr val="B6A479"/>
                </a:solidFill>
              </a:rPr>
              <a:t>1. </a:t>
            </a:r>
            <a:r>
              <a:rPr lang="en-US" b="1" dirty="0">
                <a:solidFill>
                  <a:srgbClr val="4C3282"/>
                </a:solidFill>
              </a:rPr>
              <a:t>Binary Tree</a:t>
            </a:r>
            <a:r>
              <a:rPr lang="en-US" dirty="0"/>
              <a:t>: every node has at most 2 children</a:t>
            </a:r>
          </a:p>
          <a:p>
            <a:r>
              <a:rPr lang="en-US" b="1" dirty="0">
                <a:solidFill>
                  <a:srgbClr val="B6A479"/>
                </a:solidFill>
              </a:rPr>
              <a:t>2. </a:t>
            </a:r>
            <a:r>
              <a:rPr lang="en-US" b="1" dirty="0">
                <a:solidFill>
                  <a:srgbClr val="4C3282"/>
                </a:solidFill>
              </a:rPr>
              <a:t>Heap invariant</a:t>
            </a:r>
            <a:r>
              <a:rPr lang="en-US" dirty="0"/>
              <a:t>: every node is smaller  than (or equal to) its children</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14</a:t>
            </a:fld>
            <a:endParaRPr lang="en-US"/>
          </a:p>
        </p:txBody>
      </p:sp>
      <p:grpSp>
        <p:nvGrpSpPr>
          <p:cNvPr id="132" name="Group 131"/>
          <p:cNvGrpSpPr/>
          <p:nvPr/>
        </p:nvGrpSpPr>
        <p:grpSpPr>
          <a:xfrm>
            <a:off x="975609" y="3683671"/>
            <a:ext cx="1253275" cy="1365032"/>
            <a:chOff x="1285877" y="2866750"/>
            <a:chExt cx="1253275" cy="1365032"/>
          </a:xfrm>
        </p:grpSpPr>
        <p:grpSp>
          <p:nvGrpSpPr>
            <p:cNvPr id="49" name="Group 48"/>
            <p:cNvGrpSpPr/>
            <p:nvPr/>
          </p:nvGrpSpPr>
          <p:grpSpPr>
            <a:xfrm>
              <a:off x="1596061" y="2866750"/>
              <a:ext cx="576392" cy="767652"/>
              <a:chOff x="8011610" y="1273924"/>
              <a:chExt cx="576392" cy="767652"/>
            </a:xfrm>
          </p:grpSpPr>
          <p:sp>
            <p:nvSpPr>
              <p:cNvPr id="7" name="Rectangle 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11" name="Straight Arrow Connector 10">
                <a:extLst>
                  <a:ext uri="{FF2B5EF4-FFF2-40B4-BE49-F238E27FC236}">
                    <a16:creationId xmlns:a16="http://schemas.microsoft.com/office/drawing/2014/main" id="{8DD11C83-9954-4535-9AA8-C28A0845CC27}"/>
                  </a:ext>
                </a:extLst>
              </p:cNvPr>
              <p:cNvCxnSpPr/>
              <p:nvPr/>
            </p:nvCxnSpPr>
            <p:spPr>
              <a:xfrm flipH="1">
                <a:off x="8011610" y="1745042"/>
                <a:ext cx="153853" cy="29653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2"/>
                <a:endCxn id="1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DD11C83-9954-4535-9AA8-C28A0845CC27}"/>
                  </a:ext>
                </a:extLst>
              </p:cNvPr>
              <p:cNvCxnSpPr/>
              <p:nvPr/>
            </p:nvCxnSpPr>
            <p:spPr>
              <a:xfrm>
                <a:off x="8440622" y="1745042"/>
                <a:ext cx="144628" cy="29653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285877" y="3674005"/>
              <a:ext cx="568567" cy="557777"/>
              <a:chOff x="8118821" y="1418913"/>
              <a:chExt cx="568567" cy="557777"/>
            </a:xfrm>
          </p:grpSpPr>
          <p:grpSp>
            <p:nvGrpSpPr>
              <p:cNvPr id="50" name="Group 49"/>
              <p:cNvGrpSpPr/>
              <p:nvPr/>
            </p:nvGrpSpPr>
            <p:grpSpPr>
              <a:xfrm>
                <a:off x="8118821" y="1418913"/>
                <a:ext cx="568567" cy="557777"/>
                <a:chOff x="8019435" y="1273924"/>
                <a:chExt cx="568567" cy="557777"/>
              </a:xfrm>
            </p:grpSpPr>
            <p:sp>
              <p:nvSpPr>
                <p:cNvPr id="51" name="Rectangle 5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54" name="Straight Connector 5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2"/>
                  <a:endCxn id="5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970585" y="3672069"/>
              <a:ext cx="568567" cy="559712"/>
              <a:chOff x="8118821" y="1416978"/>
              <a:chExt cx="568567" cy="559712"/>
            </a:xfrm>
          </p:grpSpPr>
          <p:grpSp>
            <p:nvGrpSpPr>
              <p:cNvPr id="64" name="Group 63"/>
              <p:cNvGrpSpPr/>
              <p:nvPr/>
            </p:nvGrpSpPr>
            <p:grpSpPr>
              <a:xfrm>
                <a:off x="8118821" y="1416978"/>
                <a:ext cx="568567" cy="559712"/>
                <a:chOff x="8019435" y="1271989"/>
                <a:chExt cx="568567" cy="559712"/>
              </a:xfrm>
            </p:grpSpPr>
            <p:sp>
              <p:nvSpPr>
                <p:cNvPr id="67" name="Rectangle 6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B184F1E3-7E82-4AD6-96C8-720B37C261E0}"/>
                    </a:ext>
                  </a:extLst>
                </p:cNvPr>
                <p:cNvSpPr txBox="1"/>
                <p:nvPr/>
              </p:nvSpPr>
              <p:spPr>
                <a:xfrm>
                  <a:off x="8072151" y="1271989"/>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69" name="Straight Connector 68"/>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7"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grpSp>
        <p:nvGrpSpPr>
          <p:cNvPr id="131" name="Group 130"/>
          <p:cNvGrpSpPr/>
          <p:nvPr/>
        </p:nvGrpSpPr>
        <p:grpSpPr>
          <a:xfrm>
            <a:off x="2851363" y="3683671"/>
            <a:ext cx="2617459" cy="2197874"/>
            <a:chOff x="6914978" y="1266256"/>
            <a:chExt cx="2617459" cy="2197874"/>
          </a:xfrm>
        </p:grpSpPr>
        <p:grpSp>
          <p:nvGrpSpPr>
            <p:cNvPr id="78" name="Group 77"/>
            <p:cNvGrpSpPr/>
            <p:nvPr/>
          </p:nvGrpSpPr>
          <p:grpSpPr>
            <a:xfrm>
              <a:off x="7197885" y="2099098"/>
              <a:ext cx="686309" cy="820422"/>
              <a:chOff x="7984333" y="1273924"/>
              <a:chExt cx="686309" cy="820422"/>
            </a:xfrm>
          </p:grpSpPr>
          <p:sp>
            <p:nvSpPr>
              <p:cNvPr id="79" name="Rectangle 7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81" name="Straight Arrow Connector 80">
                <a:extLst>
                  <a:ext uri="{FF2B5EF4-FFF2-40B4-BE49-F238E27FC236}">
                    <a16:creationId xmlns:a16="http://schemas.microsoft.com/office/drawing/2014/main" id="{8DD11C83-9954-4535-9AA8-C28A0845CC27}"/>
                  </a:ext>
                </a:extLst>
              </p:cNvPr>
              <p:cNvCxnSpPr>
                <a:endCxn id="90" idx="0"/>
              </p:cNvCxnSpPr>
              <p:nvPr/>
            </p:nvCxnSpPr>
            <p:spPr>
              <a:xfrm flipH="1">
                <a:off x="7984333" y="1745042"/>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9" idx="2"/>
                <a:endCxn id="8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DD11C83-9954-4535-9AA8-C28A0845CC27}"/>
                  </a:ext>
                </a:extLst>
              </p:cNvPr>
              <p:cNvCxnSpPr>
                <a:endCxn id="98" idx="0"/>
              </p:cNvCxnSpPr>
              <p:nvPr/>
            </p:nvCxnSpPr>
            <p:spPr>
              <a:xfrm>
                <a:off x="8440622" y="1745042"/>
                <a:ext cx="230020" cy="3493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914978" y="2906353"/>
              <a:ext cx="568567" cy="557777"/>
              <a:chOff x="8118821" y="1418913"/>
              <a:chExt cx="568567" cy="557777"/>
            </a:xfrm>
          </p:grpSpPr>
          <p:grpSp>
            <p:nvGrpSpPr>
              <p:cNvPr id="86" name="Group 85"/>
              <p:cNvGrpSpPr/>
              <p:nvPr/>
            </p:nvGrpSpPr>
            <p:grpSpPr>
              <a:xfrm>
                <a:off x="8118821" y="1418913"/>
                <a:ext cx="568567" cy="557777"/>
                <a:chOff x="8019435" y="1273924"/>
                <a:chExt cx="568567" cy="557777"/>
              </a:xfrm>
            </p:grpSpPr>
            <p:sp>
              <p:nvSpPr>
                <p:cNvPr id="89" name="Rectangle 8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91" name="Straight Connector 9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89" idx="2"/>
                  <a:endCxn id="9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8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7599686" y="2906352"/>
              <a:ext cx="568567" cy="557777"/>
              <a:chOff x="8118821" y="1418913"/>
              <a:chExt cx="568567" cy="557777"/>
            </a:xfrm>
          </p:grpSpPr>
          <p:grpSp>
            <p:nvGrpSpPr>
              <p:cNvPr id="94" name="Group 93"/>
              <p:cNvGrpSpPr/>
              <p:nvPr/>
            </p:nvGrpSpPr>
            <p:grpSpPr>
              <a:xfrm>
                <a:off x="8118821" y="1418913"/>
                <a:ext cx="568567" cy="557777"/>
                <a:chOff x="8019435" y="1273924"/>
                <a:chExt cx="568567" cy="557777"/>
              </a:xfrm>
            </p:grpSpPr>
            <p:sp>
              <p:nvSpPr>
                <p:cNvPr id="97" name="Rectangle 9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99" name="Straight Connector 98"/>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97"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8562069" y="2099098"/>
              <a:ext cx="685757" cy="812522"/>
              <a:chOff x="7984333" y="1273924"/>
              <a:chExt cx="685757" cy="812522"/>
            </a:xfrm>
          </p:grpSpPr>
          <p:sp>
            <p:nvSpPr>
              <p:cNvPr id="102" name="Rectangle 10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a:t>
                </a:r>
              </a:p>
            </p:txBody>
          </p:sp>
          <p:cxnSp>
            <p:nvCxnSpPr>
              <p:cNvPr id="104" name="Straight Arrow Connector 103">
                <a:extLst>
                  <a:ext uri="{FF2B5EF4-FFF2-40B4-BE49-F238E27FC236}">
                    <a16:creationId xmlns:a16="http://schemas.microsoft.com/office/drawing/2014/main" id="{8DD11C83-9954-4535-9AA8-C28A0845CC27}"/>
                  </a:ext>
                </a:extLst>
              </p:cNvPr>
              <p:cNvCxnSpPr>
                <a:endCxn id="113" idx="0"/>
              </p:cNvCxnSpPr>
              <p:nvPr/>
            </p:nvCxnSpPr>
            <p:spPr>
              <a:xfrm flipH="1">
                <a:off x="7984333" y="1745042"/>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2" idx="2"/>
                <a:endCxn id="103"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DD11C83-9954-4535-9AA8-C28A0845CC27}"/>
                  </a:ext>
                </a:extLst>
              </p:cNvPr>
              <p:cNvCxnSpPr>
                <a:endCxn id="121" idx="0"/>
              </p:cNvCxnSpPr>
              <p:nvPr/>
            </p:nvCxnSpPr>
            <p:spPr>
              <a:xfrm>
                <a:off x="8440622" y="1745042"/>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a:off x="8279162" y="2906353"/>
              <a:ext cx="568567" cy="557777"/>
              <a:chOff x="8118821" y="1418913"/>
              <a:chExt cx="568567" cy="557777"/>
            </a:xfrm>
          </p:grpSpPr>
          <p:grpSp>
            <p:nvGrpSpPr>
              <p:cNvPr id="109" name="Group 108"/>
              <p:cNvGrpSpPr/>
              <p:nvPr/>
            </p:nvGrpSpPr>
            <p:grpSpPr>
              <a:xfrm>
                <a:off x="8118821" y="1418913"/>
                <a:ext cx="568567" cy="557777"/>
                <a:chOff x="8019435" y="1273924"/>
                <a:chExt cx="568567" cy="557777"/>
              </a:xfrm>
            </p:grpSpPr>
            <p:sp>
              <p:nvSpPr>
                <p:cNvPr id="112" name="Rectangle 11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6</a:t>
                  </a:r>
                </a:p>
              </p:txBody>
            </p:sp>
            <p:cxnSp>
              <p:nvCxnSpPr>
                <p:cNvPr id="114" name="Straight Connector 11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12" idx="2"/>
                  <a:endCxn id="113"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8963870" y="2906351"/>
              <a:ext cx="568567" cy="557778"/>
              <a:chOff x="8118821" y="1418912"/>
              <a:chExt cx="568567" cy="557778"/>
            </a:xfrm>
          </p:grpSpPr>
          <p:grpSp>
            <p:nvGrpSpPr>
              <p:cNvPr id="117" name="Group 116"/>
              <p:cNvGrpSpPr/>
              <p:nvPr/>
            </p:nvGrpSpPr>
            <p:grpSpPr>
              <a:xfrm>
                <a:off x="8118821" y="1418912"/>
                <a:ext cx="568567" cy="557778"/>
                <a:chOff x="8019435" y="1273923"/>
                <a:chExt cx="568567" cy="557778"/>
              </a:xfrm>
            </p:grpSpPr>
            <p:sp>
              <p:nvSpPr>
                <p:cNvPr id="120" name="Rectangle 11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B184F1E3-7E82-4AD6-96C8-720B37C261E0}"/>
                    </a:ext>
                  </a:extLst>
                </p:cNvPr>
                <p:cNvSpPr txBox="1"/>
                <p:nvPr/>
              </p:nvSpPr>
              <p:spPr>
                <a:xfrm>
                  <a:off x="8142129" y="1273923"/>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122" name="Straight Connector 12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20"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11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7518647" y="1266256"/>
              <a:ext cx="1364184" cy="832842"/>
              <a:chOff x="7573536" y="1273924"/>
              <a:chExt cx="1364184" cy="832842"/>
            </a:xfrm>
          </p:grpSpPr>
          <p:sp>
            <p:nvSpPr>
              <p:cNvPr id="125" name="Rectangle 12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a:t>
                </a:r>
              </a:p>
            </p:txBody>
          </p:sp>
          <p:cxnSp>
            <p:nvCxnSpPr>
              <p:cNvPr id="127" name="Straight Arrow Connector 126">
                <a:extLst>
                  <a:ext uri="{FF2B5EF4-FFF2-40B4-BE49-F238E27FC236}">
                    <a16:creationId xmlns:a16="http://schemas.microsoft.com/office/drawing/2014/main" id="{8DD11C83-9954-4535-9AA8-C28A0845CC27}"/>
                  </a:ext>
                </a:extLst>
              </p:cNvPr>
              <p:cNvCxnSpPr>
                <a:endCxn id="79" idx="0"/>
              </p:cNvCxnSpPr>
              <p:nvPr/>
            </p:nvCxnSpPr>
            <p:spPr>
              <a:xfrm flipH="1">
                <a:off x="7573536" y="1745042"/>
                <a:ext cx="59192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25" idx="2"/>
                <a:endCxn id="12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DD11C83-9954-4535-9AA8-C28A0845CC27}"/>
                  </a:ext>
                </a:extLst>
              </p:cNvPr>
              <p:cNvCxnSpPr>
                <a:endCxn id="102" idx="0"/>
              </p:cNvCxnSpPr>
              <p:nvPr/>
            </p:nvCxnSpPr>
            <p:spPr>
              <a:xfrm>
                <a:off x="8440622" y="1745042"/>
                <a:ext cx="49709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3" name="Rectangle 132"/>
          <p:cNvSpPr/>
          <p:nvPr/>
        </p:nvSpPr>
        <p:spPr>
          <a:xfrm>
            <a:off x="5716060" y="1814411"/>
            <a:ext cx="6096000" cy="1046440"/>
          </a:xfrm>
          <a:prstGeom prst="rect">
            <a:avLst/>
          </a:prstGeom>
        </p:spPr>
        <p:txBody>
          <a:bodyPr>
            <a:spAutoFit/>
          </a:bodyPr>
          <a:lstStyle/>
          <a:p>
            <a:r>
              <a:rPr lang="en-US" sz="2200" b="1" dirty="0">
                <a:solidFill>
                  <a:srgbClr val="B6A479"/>
                </a:solidFill>
                <a:latin typeface="Segoe UI Semilight" panose="020B0402040204020203" pitchFamily="34" charset="0"/>
                <a:cs typeface="Segoe UI Semilight" panose="020B0402040204020203" pitchFamily="34" charset="0"/>
              </a:rPr>
              <a:t>3. </a:t>
            </a:r>
            <a:r>
              <a:rPr lang="en-US" sz="2200" b="1" dirty="0">
                <a:solidFill>
                  <a:srgbClr val="4C3282"/>
                </a:solidFill>
                <a:latin typeface="Segoe UI Semilight" panose="020B0402040204020203" pitchFamily="34" charset="0"/>
                <a:cs typeface="Segoe UI Semilight" panose="020B0402040204020203" pitchFamily="34" charset="0"/>
              </a:rPr>
              <a:t>Heap structure invariant: </a:t>
            </a:r>
            <a:r>
              <a:rPr lang="en-US" sz="2200" dirty="0">
                <a:latin typeface="Segoe UI Semilight" panose="020B0402040204020203" pitchFamily="34" charset="0"/>
                <a:cs typeface="Segoe UI Semilight" panose="020B0402040204020203" pitchFamily="34" charset="0"/>
              </a:rPr>
              <a:t>Each level is “complete” meaning it has no “gaps</a:t>
            </a:r>
            <a:r>
              <a:rPr lang="en-US" dirty="0"/>
              <a:t>”</a:t>
            </a:r>
          </a:p>
          <a:p>
            <a:r>
              <a:rPr lang="en-US" dirty="0"/>
              <a:t>- Heaps are filled up left to right</a:t>
            </a:r>
          </a:p>
        </p:txBody>
      </p:sp>
      <p:grpSp>
        <p:nvGrpSpPr>
          <p:cNvPr id="146" name="Group 145"/>
          <p:cNvGrpSpPr/>
          <p:nvPr/>
        </p:nvGrpSpPr>
        <p:grpSpPr>
          <a:xfrm>
            <a:off x="6795143" y="4643046"/>
            <a:ext cx="676694" cy="807255"/>
            <a:chOff x="7991077" y="1270430"/>
            <a:chExt cx="676694" cy="807255"/>
          </a:xfrm>
        </p:grpSpPr>
        <p:sp>
          <p:nvSpPr>
            <p:cNvPr id="170" name="Rectangle 16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B184F1E3-7E82-4AD6-96C8-720B37C261E0}"/>
                </a:ext>
              </a:extLst>
            </p:cNvPr>
            <p:cNvSpPr txBox="1"/>
            <p:nvPr/>
          </p:nvSpPr>
          <p:spPr>
            <a:xfrm>
              <a:off x="8070203" y="1270430"/>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22</a:t>
              </a:r>
            </a:p>
          </p:txBody>
        </p:sp>
        <p:cxnSp>
          <p:nvCxnSpPr>
            <p:cNvPr id="172" name="Straight Arrow Connector 171">
              <a:extLst>
                <a:ext uri="{FF2B5EF4-FFF2-40B4-BE49-F238E27FC236}">
                  <a16:creationId xmlns:a16="http://schemas.microsoft.com/office/drawing/2014/main" id="{8DD11C83-9954-4535-9AA8-C28A0845CC27}"/>
                </a:ext>
              </a:extLst>
            </p:cNvPr>
            <p:cNvCxnSpPr/>
            <p:nvPr/>
          </p:nvCxnSpPr>
          <p:spPr>
            <a:xfrm flipH="1">
              <a:off x="7991077" y="1736281"/>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70" idx="2"/>
              <a:endCxn id="171" idx="2"/>
            </p:cNvCxnSpPr>
            <p:nvPr/>
          </p:nvCxnSpPr>
          <p:spPr>
            <a:xfrm flipH="1" flipV="1">
              <a:off x="8300394" y="1639762"/>
              <a:ext cx="4701" cy="1919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8DD11C83-9954-4535-9AA8-C28A0845CC27}"/>
                </a:ext>
              </a:extLst>
            </p:cNvPr>
            <p:cNvCxnSpPr/>
            <p:nvPr/>
          </p:nvCxnSpPr>
          <p:spPr>
            <a:xfrm>
              <a:off x="8438303" y="1727600"/>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6505492" y="5434211"/>
            <a:ext cx="568567" cy="577361"/>
            <a:chOff x="8118821" y="1399329"/>
            <a:chExt cx="568567" cy="577361"/>
          </a:xfrm>
        </p:grpSpPr>
        <p:grpSp>
          <p:nvGrpSpPr>
            <p:cNvPr id="163" name="Group 162"/>
            <p:cNvGrpSpPr/>
            <p:nvPr/>
          </p:nvGrpSpPr>
          <p:grpSpPr>
            <a:xfrm>
              <a:off x="8118821" y="1399329"/>
              <a:ext cx="568567" cy="577361"/>
              <a:chOff x="8019435" y="1254340"/>
              <a:chExt cx="568567" cy="577361"/>
            </a:xfrm>
          </p:grpSpPr>
          <p:sp>
            <p:nvSpPr>
              <p:cNvPr id="166" name="Rectangle 16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B184F1E3-7E82-4AD6-96C8-720B37C261E0}"/>
                  </a:ext>
                </a:extLst>
              </p:cNvPr>
              <p:cNvSpPr txBox="1"/>
              <p:nvPr/>
            </p:nvSpPr>
            <p:spPr>
              <a:xfrm>
                <a:off x="8070102" y="1254340"/>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36</a:t>
                </a:r>
              </a:p>
            </p:txBody>
          </p:sp>
          <p:cxnSp>
            <p:nvCxnSpPr>
              <p:cNvPr id="168" name="Straight Connector 16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66" idx="2"/>
                <a:endCxn id="167" idx="2"/>
              </p:cNvCxnSpPr>
              <p:nvPr/>
            </p:nvCxnSpPr>
            <p:spPr>
              <a:xfrm flipH="1" flipV="1">
                <a:off x="8300293" y="1623672"/>
                <a:ext cx="4802" cy="20802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64" name="Straight Connector 16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7190200" y="5453794"/>
            <a:ext cx="568567" cy="557777"/>
            <a:chOff x="8118821" y="1418913"/>
            <a:chExt cx="568567" cy="557777"/>
          </a:xfrm>
        </p:grpSpPr>
        <p:grpSp>
          <p:nvGrpSpPr>
            <p:cNvPr id="156" name="Group 155"/>
            <p:cNvGrpSpPr/>
            <p:nvPr/>
          </p:nvGrpSpPr>
          <p:grpSpPr>
            <a:xfrm>
              <a:off x="8118821" y="1418913"/>
              <a:ext cx="568567" cy="557777"/>
              <a:chOff x="8019435" y="1273924"/>
              <a:chExt cx="568567" cy="557777"/>
            </a:xfrm>
          </p:grpSpPr>
          <p:sp>
            <p:nvSpPr>
              <p:cNvPr id="159" name="Rectangle 15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B184F1E3-7E82-4AD6-96C8-720B37C261E0}"/>
                  </a:ext>
                </a:extLst>
              </p:cNvPr>
              <p:cNvSpPr txBox="1"/>
              <p:nvPr/>
            </p:nvSpPr>
            <p:spPr>
              <a:xfrm>
                <a:off x="8072151" y="129978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47</a:t>
                </a:r>
              </a:p>
            </p:txBody>
          </p:sp>
          <p:cxnSp>
            <p:nvCxnSpPr>
              <p:cNvPr id="161" name="Straight Connector 16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59"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7158398" y="3791116"/>
            <a:ext cx="882006" cy="816963"/>
            <a:chOff x="7705996" y="1251342"/>
            <a:chExt cx="882006" cy="816963"/>
          </a:xfrm>
        </p:grpSpPr>
        <p:sp>
          <p:nvSpPr>
            <p:cNvPr id="150" name="Rectangle 14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184F1E3-7E82-4AD6-96C8-720B37C261E0}"/>
                </a:ext>
              </a:extLst>
            </p:cNvPr>
            <p:cNvSpPr txBox="1"/>
            <p:nvPr/>
          </p:nvSpPr>
          <p:spPr>
            <a:xfrm>
              <a:off x="8140919" y="125134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153" name="Straight Connector 15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50" idx="2"/>
              <a:endCxn id="151" idx="2"/>
            </p:cNvCxnSpPr>
            <p:nvPr/>
          </p:nvCxnSpPr>
          <p:spPr>
            <a:xfrm flipH="1" flipV="1">
              <a:off x="8302181" y="1620674"/>
              <a:ext cx="2914" cy="211027"/>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DD11C83-9954-4535-9AA8-C28A0845CC27}"/>
                </a:ext>
              </a:extLst>
            </p:cNvPr>
            <p:cNvCxnSpPr/>
            <p:nvPr/>
          </p:nvCxnSpPr>
          <p:spPr>
            <a:xfrm flipH="1">
              <a:off x="7705996" y="1718911"/>
              <a:ext cx="489827" cy="34939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a:off x="9496050" y="4646540"/>
            <a:ext cx="659759" cy="799740"/>
            <a:chOff x="8019435" y="1273924"/>
            <a:chExt cx="659759" cy="799740"/>
          </a:xfrm>
        </p:grpSpPr>
        <p:sp>
          <p:nvSpPr>
            <p:cNvPr id="244" name="Rectangle 24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247" name="Straight Connector 24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44" idx="2"/>
              <a:endCxn id="24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8DD11C83-9954-4535-9AA8-C28A0845CC27}"/>
                </a:ext>
              </a:extLst>
            </p:cNvPr>
            <p:cNvCxnSpPr/>
            <p:nvPr/>
          </p:nvCxnSpPr>
          <p:spPr>
            <a:xfrm>
              <a:off x="8449174" y="1724360"/>
              <a:ext cx="230020" cy="3493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9862749" y="5453794"/>
            <a:ext cx="568567" cy="557777"/>
            <a:chOff x="8118821" y="1418913"/>
            <a:chExt cx="568567" cy="557777"/>
          </a:xfrm>
        </p:grpSpPr>
        <p:grpSp>
          <p:nvGrpSpPr>
            <p:cNvPr id="230" name="Group 229"/>
            <p:cNvGrpSpPr/>
            <p:nvPr/>
          </p:nvGrpSpPr>
          <p:grpSpPr>
            <a:xfrm>
              <a:off x="8118821" y="1418913"/>
              <a:ext cx="568567" cy="557777"/>
              <a:chOff x="8019435" y="1273924"/>
              <a:chExt cx="568567" cy="557777"/>
            </a:xfrm>
          </p:grpSpPr>
          <p:sp>
            <p:nvSpPr>
              <p:cNvPr id="233" name="Rectangle 23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35" name="Straight Connector 23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233"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p:nvGrpSpPr>
        <p:grpSpPr>
          <a:xfrm>
            <a:off x="10542225" y="5453795"/>
            <a:ext cx="568567" cy="557777"/>
            <a:chOff x="8118821" y="1418913"/>
            <a:chExt cx="568567" cy="557777"/>
          </a:xfrm>
        </p:grpSpPr>
        <p:grpSp>
          <p:nvGrpSpPr>
            <p:cNvPr id="217" name="Group 216"/>
            <p:cNvGrpSpPr/>
            <p:nvPr/>
          </p:nvGrpSpPr>
          <p:grpSpPr>
            <a:xfrm>
              <a:off x="8118821" y="1418913"/>
              <a:ext cx="568567" cy="557777"/>
              <a:chOff x="8019435" y="1273924"/>
              <a:chExt cx="568567" cy="557777"/>
            </a:xfrm>
          </p:grpSpPr>
          <p:sp>
            <p:nvSpPr>
              <p:cNvPr id="220" name="Rectangle 21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extBox 220">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222" name="Straight Connector 22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20" idx="2"/>
                <a:endCxn id="22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11226933" y="5453793"/>
            <a:ext cx="583076" cy="557778"/>
            <a:chOff x="8118821" y="1418912"/>
            <a:chExt cx="583076" cy="557778"/>
          </a:xfrm>
        </p:grpSpPr>
        <p:grpSp>
          <p:nvGrpSpPr>
            <p:cNvPr id="210" name="Group 209"/>
            <p:cNvGrpSpPr/>
            <p:nvPr/>
          </p:nvGrpSpPr>
          <p:grpSpPr>
            <a:xfrm>
              <a:off x="8118821" y="1418912"/>
              <a:ext cx="583076" cy="557778"/>
              <a:chOff x="8019435" y="1273923"/>
              <a:chExt cx="583076" cy="557778"/>
            </a:xfrm>
          </p:grpSpPr>
          <p:sp>
            <p:nvSpPr>
              <p:cNvPr id="213" name="Rectangle 21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B184F1E3-7E82-4AD6-96C8-720B37C261E0}"/>
                  </a:ext>
                </a:extLst>
              </p:cNvPr>
              <p:cNvSpPr txBox="1"/>
              <p:nvPr/>
            </p:nvSpPr>
            <p:spPr>
              <a:xfrm>
                <a:off x="8142129" y="1273923"/>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215" name="Straight Connector 21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213"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p:nvGrpSpPr>
        <p:grpSpPr>
          <a:xfrm>
            <a:off x="9796702" y="3800327"/>
            <a:ext cx="1369909" cy="834586"/>
            <a:chOff x="7588528" y="1260553"/>
            <a:chExt cx="1369909" cy="834586"/>
          </a:xfrm>
        </p:grpSpPr>
        <p:sp>
          <p:nvSpPr>
            <p:cNvPr id="204" name="Rectangle 20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B184F1E3-7E82-4AD6-96C8-720B37C261E0}"/>
                </a:ext>
              </a:extLst>
            </p:cNvPr>
            <p:cNvSpPr txBox="1"/>
            <p:nvPr/>
          </p:nvSpPr>
          <p:spPr>
            <a:xfrm>
              <a:off x="8143689" y="1260553"/>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a:t>
              </a:r>
            </a:p>
          </p:txBody>
        </p:sp>
        <p:cxnSp>
          <p:nvCxnSpPr>
            <p:cNvPr id="206" name="Straight Arrow Connector 205">
              <a:extLst>
                <a:ext uri="{FF2B5EF4-FFF2-40B4-BE49-F238E27FC236}">
                  <a16:creationId xmlns:a16="http://schemas.microsoft.com/office/drawing/2014/main" id="{8DD11C83-9954-4535-9AA8-C28A0845CC27}"/>
                </a:ext>
              </a:extLst>
            </p:cNvPr>
            <p:cNvCxnSpPr/>
            <p:nvPr/>
          </p:nvCxnSpPr>
          <p:spPr>
            <a:xfrm flipH="1">
              <a:off x="7588528" y="1732680"/>
              <a:ext cx="59192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204" idx="2"/>
              <a:endCxn id="205" idx="2"/>
            </p:cNvCxnSpPr>
            <p:nvPr/>
          </p:nvCxnSpPr>
          <p:spPr>
            <a:xfrm flipH="1" flipV="1">
              <a:off x="8304951" y="1629885"/>
              <a:ext cx="144" cy="201816"/>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DD11C83-9954-4535-9AA8-C28A0845CC27}"/>
                </a:ext>
              </a:extLst>
            </p:cNvPr>
            <p:cNvCxnSpPr/>
            <p:nvPr/>
          </p:nvCxnSpPr>
          <p:spPr>
            <a:xfrm>
              <a:off x="8461339" y="1733415"/>
              <a:ext cx="49709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 name="Straight Connector 249"/>
          <p:cNvCxnSpPr/>
          <p:nvPr/>
        </p:nvCxnSpPr>
        <p:spPr>
          <a:xfrm flipH="1">
            <a:off x="7809938" y="4198275"/>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nvGrpSpPr>
          <p:cNvPr id="257" name="Group 256"/>
          <p:cNvGrpSpPr/>
          <p:nvPr/>
        </p:nvGrpSpPr>
        <p:grpSpPr>
          <a:xfrm>
            <a:off x="7749565" y="2811145"/>
            <a:ext cx="2771458" cy="984516"/>
            <a:chOff x="6860092" y="1273924"/>
            <a:chExt cx="2771458" cy="984516"/>
          </a:xfrm>
        </p:grpSpPr>
        <p:sp>
          <p:nvSpPr>
            <p:cNvPr id="258" name="Rectangle 25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extBox 258">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a:t>
              </a:r>
            </a:p>
          </p:txBody>
        </p:sp>
        <p:cxnSp>
          <p:nvCxnSpPr>
            <p:cNvPr id="260" name="Straight Arrow Connector 259">
              <a:extLst>
                <a:ext uri="{FF2B5EF4-FFF2-40B4-BE49-F238E27FC236}">
                  <a16:creationId xmlns:a16="http://schemas.microsoft.com/office/drawing/2014/main" id="{8DD11C83-9954-4535-9AA8-C28A0845CC27}"/>
                </a:ext>
              </a:extLst>
            </p:cNvPr>
            <p:cNvCxnSpPr/>
            <p:nvPr/>
          </p:nvCxnSpPr>
          <p:spPr>
            <a:xfrm flipH="1">
              <a:off x="6860092" y="1714425"/>
              <a:ext cx="1294352" cy="5440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a:stCxn id="258" idx="2"/>
              <a:endCxn id="259"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8DD11C83-9954-4535-9AA8-C28A0845CC27}"/>
                </a:ext>
              </a:extLst>
            </p:cNvPr>
            <p:cNvCxnSpPr/>
            <p:nvPr/>
          </p:nvCxnSpPr>
          <p:spPr>
            <a:xfrm>
              <a:off x="8448376" y="1725033"/>
              <a:ext cx="1183174" cy="5314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9" name="Straight Connector 268"/>
          <p:cNvCxnSpPr/>
          <p:nvPr/>
        </p:nvCxnSpPr>
        <p:spPr>
          <a:xfrm flipH="1">
            <a:off x="9528267" y="5037446"/>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270" name="Donut 269"/>
          <p:cNvSpPr/>
          <p:nvPr/>
        </p:nvSpPr>
        <p:spPr>
          <a:xfrm>
            <a:off x="7637671" y="3994803"/>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Donut 270"/>
          <p:cNvSpPr/>
          <p:nvPr/>
        </p:nvSpPr>
        <p:spPr>
          <a:xfrm>
            <a:off x="9361520" y="4848558"/>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0" name="Group 199"/>
          <p:cNvGrpSpPr/>
          <p:nvPr/>
        </p:nvGrpSpPr>
        <p:grpSpPr>
          <a:xfrm>
            <a:off x="10858582" y="4646540"/>
            <a:ext cx="659098" cy="795347"/>
            <a:chOff x="8017783" y="1273924"/>
            <a:chExt cx="659098" cy="795347"/>
          </a:xfrm>
        </p:grpSpPr>
        <p:sp>
          <p:nvSpPr>
            <p:cNvPr id="224" name="Rectangle 22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226" name="Straight Arrow Connector 225">
              <a:extLst>
                <a:ext uri="{FF2B5EF4-FFF2-40B4-BE49-F238E27FC236}">
                  <a16:creationId xmlns:a16="http://schemas.microsoft.com/office/drawing/2014/main" id="{8DD11C83-9954-4535-9AA8-C28A0845CC27}"/>
                </a:ext>
              </a:extLst>
            </p:cNvPr>
            <p:cNvCxnSpPr/>
            <p:nvPr/>
          </p:nvCxnSpPr>
          <p:spPr>
            <a:xfrm flipH="1">
              <a:off x="8017783" y="1720896"/>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224" idx="2"/>
              <a:endCxn id="22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8DD11C83-9954-4535-9AA8-C28A0845CC27}"/>
                </a:ext>
              </a:extLst>
            </p:cNvPr>
            <p:cNvCxnSpPr/>
            <p:nvPr/>
          </p:nvCxnSpPr>
          <p:spPr>
            <a:xfrm>
              <a:off x="8447413" y="1733136"/>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sp>
        <p:nvSpPr>
          <p:cNvPr id="176" name="Explosion 1 175">
            <a:extLst>
              <a:ext uri="{FF2B5EF4-FFF2-40B4-BE49-F238E27FC236}">
                <a16:creationId xmlns:a16="http://schemas.microsoft.com/office/drawing/2014/main" id="{481D6391-8AF5-614A-9DF7-FA8739468461}"/>
              </a:ext>
            </a:extLst>
          </p:cNvPr>
          <p:cNvSpPr/>
          <p:nvPr/>
        </p:nvSpPr>
        <p:spPr>
          <a:xfrm>
            <a:off x="8231518" y="-259794"/>
            <a:ext cx="4394092" cy="201562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(heap invariants!)</a:t>
            </a:r>
          </a:p>
        </p:txBody>
      </p:sp>
    </p:spTree>
    <p:extLst>
      <p:ext uri="{BB962C8B-B14F-4D97-AF65-F5344CB8AC3E}">
        <p14:creationId xmlns:p14="http://schemas.microsoft.com/office/powerpoint/2010/main" val="11218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500"/>
                                        <p:tgtEl>
                                          <p:spTgt spid="146"/>
                                        </p:tgtEl>
                                      </p:cBhvr>
                                    </p:animEffect>
                                  </p:childTnLst>
                                </p:cTn>
                              </p:par>
                              <p:par>
                                <p:cTn id="18" presetID="10" presetClass="entr" presetSubtype="0" fill="hold" nodeType="withEffect">
                                  <p:stCondLst>
                                    <p:cond delay="0"/>
                                  </p:stCondLst>
                                  <p:childTnLst>
                                    <p:set>
                                      <p:cBhvr>
                                        <p:cTn id="19" dur="1" fill="hold">
                                          <p:stCondLst>
                                            <p:cond delay="0"/>
                                          </p:stCondLst>
                                        </p:cTn>
                                        <p:tgtEl>
                                          <p:spTgt spid="147"/>
                                        </p:tgtEl>
                                        <p:attrNameLst>
                                          <p:attrName>style.visibility</p:attrName>
                                        </p:attrNameLst>
                                      </p:cBhvr>
                                      <p:to>
                                        <p:strVal val="visible"/>
                                      </p:to>
                                    </p:set>
                                    <p:animEffect transition="in" filter="fade">
                                      <p:cBhvr>
                                        <p:cTn id="20" dur="500"/>
                                        <p:tgtEl>
                                          <p:spTgt spid="147"/>
                                        </p:tgtEl>
                                      </p:cBhvr>
                                    </p:animEffect>
                                  </p:childTnLst>
                                </p:cTn>
                              </p:par>
                              <p:par>
                                <p:cTn id="21" presetID="10"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500"/>
                                        <p:tgtEl>
                                          <p:spTgt spid="148"/>
                                        </p:tgtEl>
                                      </p:cBhvr>
                                    </p:animEffect>
                                  </p:childTnLst>
                                </p:cTn>
                              </p:par>
                              <p:par>
                                <p:cTn id="24" presetID="10" presetClass="entr" presetSubtype="0"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nodeType="with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fade">
                                      <p:cBhvr>
                                        <p:cTn id="29" dur="500"/>
                                        <p:tgtEl>
                                          <p:spTgt spid="197"/>
                                        </p:tgtEl>
                                      </p:cBhvr>
                                    </p:animEffect>
                                  </p:childTnLst>
                                </p:cTn>
                              </p:par>
                              <p:par>
                                <p:cTn id="30" presetID="10" presetClass="entr" presetSubtype="0" fill="hold" nodeType="with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fade">
                                      <p:cBhvr>
                                        <p:cTn id="32" dur="500"/>
                                        <p:tgtEl>
                                          <p:spTgt spid="199"/>
                                        </p:tgtEl>
                                      </p:cBhvr>
                                    </p:animEffect>
                                  </p:childTnLst>
                                </p:cTn>
                              </p:par>
                              <p:par>
                                <p:cTn id="33" presetID="10" presetClass="entr" presetSubtype="0" fill="hold" nodeType="withEffect">
                                  <p:stCondLst>
                                    <p:cond delay="0"/>
                                  </p:stCondLst>
                                  <p:childTnLst>
                                    <p:set>
                                      <p:cBhvr>
                                        <p:cTn id="34" dur="1" fill="hold">
                                          <p:stCondLst>
                                            <p:cond delay="0"/>
                                          </p:stCondLst>
                                        </p:cTn>
                                        <p:tgtEl>
                                          <p:spTgt spid="200"/>
                                        </p:tgtEl>
                                        <p:attrNameLst>
                                          <p:attrName>style.visibility</p:attrName>
                                        </p:attrNameLst>
                                      </p:cBhvr>
                                      <p:to>
                                        <p:strVal val="visible"/>
                                      </p:to>
                                    </p:set>
                                    <p:animEffect transition="in" filter="fade">
                                      <p:cBhvr>
                                        <p:cTn id="35" dur="500"/>
                                        <p:tgtEl>
                                          <p:spTgt spid="200"/>
                                        </p:tgtEl>
                                      </p:cBhvr>
                                    </p:animEffect>
                                  </p:childTnLst>
                                </p:cTn>
                              </p:par>
                              <p:par>
                                <p:cTn id="36" presetID="10" presetClass="entr" presetSubtype="0" fill="hold" nodeType="withEffect">
                                  <p:stCondLst>
                                    <p:cond delay="0"/>
                                  </p:stCondLst>
                                  <p:childTnLst>
                                    <p:set>
                                      <p:cBhvr>
                                        <p:cTn id="37" dur="1" fill="hold">
                                          <p:stCondLst>
                                            <p:cond delay="0"/>
                                          </p:stCondLst>
                                        </p:cTn>
                                        <p:tgtEl>
                                          <p:spTgt spid="201"/>
                                        </p:tgtEl>
                                        <p:attrNameLst>
                                          <p:attrName>style.visibility</p:attrName>
                                        </p:attrNameLst>
                                      </p:cBhvr>
                                      <p:to>
                                        <p:strVal val="visible"/>
                                      </p:to>
                                    </p:set>
                                    <p:animEffect transition="in" filter="fade">
                                      <p:cBhvr>
                                        <p:cTn id="38" dur="500"/>
                                        <p:tgtEl>
                                          <p:spTgt spid="201"/>
                                        </p:tgtEl>
                                      </p:cBhvr>
                                    </p:animEffect>
                                  </p:childTnLst>
                                </p:cTn>
                              </p:par>
                              <p:par>
                                <p:cTn id="39" presetID="10" presetClass="entr" presetSubtype="0" fill="hold" nodeType="withEffect">
                                  <p:stCondLst>
                                    <p:cond delay="0"/>
                                  </p:stCondLst>
                                  <p:childTnLst>
                                    <p:set>
                                      <p:cBhvr>
                                        <p:cTn id="40" dur="1" fill="hold">
                                          <p:stCondLst>
                                            <p:cond delay="0"/>
                                          </p:stCondLst>
                                        </p:cTn>
                                        <p:tgtEl>
                                          <p:spTgt spid="202"/>
                                        </p:tgtEl>
                                        <p:attrNameLst>
                                          <p:attrName>style.visibility</p:attrName>
                                        </p:attrNameLst>
                                      </p:cBhvr>
                                      <p:to>
                                        <p:strVal val="visible"/>
                                      </p:to>
                                    </p:set>
                                    <p:animEffect transition="in" filter="fade">
                                      <p:cBhvr>
                                        <p:cTn id="41" dur="500"/>
                                        <p:tgtEl>
                                          <p:spTgt spid="202"/>
                                        </p:tgtEl>
                                      </p:cBhvr>
                                    </p:animEffect>
                                  </p:childTnLst>
                                </p:cTn>
                              </p:par>
                              <p:par>
                                <p:cTn id="42" presetID="10" presetClass="entr" presetSubtype="0" fill="hold" nodeType="with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fade">
                                      <p:cBhvr>
                                        <p:cTn id="44" dur="500"/>
                                        <p:tgtEl>
                                          <p:spTgt spid="203"/>
                                        </p:tgtEl>
                                      </p:cBhvr>
                                    </p:animEffect>
                                  </p:childTnLst>
                                </p:cTn>
                              </p:par>
                              <p:par>
                                <p:cTn id="45" presetID="10" presetClass="entr" presetSubtype="0" fill="hold"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fade">
                                      <p:cBhvr>
                                        <p:cTn id="47" dur="500"/>
                                        <p:tgtEl>
                                          <p:spTgt spid="250"/>
                                        </p:tgtEl>
                                      </p:cBhvr>
                                    </p:animEffect>
                                  </p:childTnLst>
                                </p:cTn>
                              </p:par>
                              <p:par>
                                <p:cTn id="48" presetID="10" presetClass="entr" presetSubtype="0" fill="hold" nodeType="withEffect">
                                  <p:stCondLst>
                                    <p:cond delay="0"/>
                                  </p:stCondLst>
                                  <p:childTnLst>
                                    <p:set>
                                      <p:cBhvr>
                                        <p:cTn id="49" dur="1" fill="hold">
                                          <p:stCondLst>
                                            <p:cond delay="0"/>
                                          </p:stCondLst>
                                        </p:cTn>
                                        <p:tgtEl>
                                          <p:spTgt spid="257"/>
                                        </p:tgtEl>
                                        <p:attrNameLst>
                                          <p:attrName>style.visibility</p:attrName>
                                        </p:attrNameLst>
                                      </p:cBhvr>
                                      <p:to>
                                        <p:strVal val="visible"/>
                                      </p:to>
                                    </p:set>
                                    <p:animEffect transition="in" filter="fade">
                                      <p:cBhvr>
                                        <p:cTn id="50" dur="500"/>
                                        <p:tgtEl>
                                          <p:spTgt spid="257"/>
                                        </p:tgtEl>
                                      </p:cBhvr>
                                    </p:animEffect>
                                  </p:childTnLst>
                                </p:cTn>
                              </p:par>
                              <p:par>
                                <p:cTn id="51" presetID="10" presetClass="entr" presetSubtype="0" fill="hold" nodeType="withEffect">
                                  <p:stCondLst>
                                    <p:cond delay="0"/>
                                  </p:stCondLst>
                                  <p:childTnLst>
                                    <p:set>
                                      <p:cBhvr>
                                        <p:cTn id="52" dur="1" fill="hold">
                                          <p:stCondLst>
                                            <p:cond delay="0"/>
                                          </p:stCondLst>
                                        </p:cTn>
                                        <p:tgtEl>
                                          <p:spTgt spid="269"/>
                                        </p:tgtEl>
                                        <p:attrNameLst>
                                          <p:attrName>style.visibility</p:attrName>
                                        </p:attrNameLst>
                                      </p:cBhvr>
                                      <p:to>
                                        <p:strVal val="visible"/>
                                      </p:to>
                                    </p:set>
                                    <p:animEffect transition="in" filter="fade">
                                      <p:cBhvr>
                                        <p:cTn id="53" dur="500"/>
                                        <p:tgtEl>
                                          <p:spTgt spid="269"/>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270"/>
                                        </p:tgtEl>
                                        <p:attrNameLst>
                                          <p:attrName>style.visibility</p:attrName>
                                        </p:attrNameLst>
                                      </p:cBhvr>
                                      <p:to>
                                        <p:strVal val="visible"/>
                                      </p:to>
                                    </p:set>
                                    <p:animEffect transition="in" filter="wipe(down)">
                                      <p:cBhvr>
                                        <p:cTn id="58" dur="580">
                                          <p:stCondLst>
                                            <p:cond delay="0"/>
                                          </p:stCondLst>
                                        </p:cTn>
                                        <p:tgtEl>
                                          <p:spTgt spid="270"/>
                                        </p:tgtEl>
                                      </p:cBhvr>
                                    </p:animEffect>
                                    <p:anim calcmode="lin" valueType="num">
                                      <p:cBhvr>
                                        <p:cTn id="59" dur="1822" tmFilter="0,0; 0.14,0.36; 0.43,0.73; 0.71,0.91; 1.0,1.0">
                                          <p:stCondLst>
                                            <p:cond delay="0"/>
                                          </p:stCondLst>
                                        </p:cTn>
                                        <p:tgtEl>
                                          <p:spTgt spid="27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7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7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7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70"/>
                                        </p:tgtEl>
                                        <p:attrNameLst>
                                          <p:attrName>ppt_y</p:attrName>
                                        </p:attrNameLst>
                                      </p:cBhvr>
                                      <p:tavLst>
                                        <p:tav tm="0" fmla="#ppt_y-sin(pi*$)/81">
                                          <p:val>
                                            <p:fltVal val="0"/>
                                          </p:val>
                                        </p:tav>
                                        <p:tav tm="100000">
                                          <p:val>
                                            <p:fltVal val="1"/>
                                          </p:val>
                                        </p:tav>
                                      </p:tavLst>
                                    </p:anim>
                                    <p:animScale>
                                      <p:cBhvr>
                                        <p:cTn id="64" dur="26">
                                          <p:stCondLst>
                                            <p:cond delay="650"/>
                                          </p:stCondLst>
                                        </p:cTn>
                                        <p:tgtEl>
                                          <p:spTgt spid="270"/>
                                        </p:tgtEl>
                                      </p:cBhvr>
                                      <p:to x="100000" y="60000"/>
                                    </p:animScale>
                                    <p:animScale>
                                      <p:cBhvr>
                                        <p:cTn id="65" dur="166" decel="50000">
                                          <p:stCondLst>
                                            <p:cond delay="676"/>
                                          </p:stCondLst>
                                        </p:cTn>
                                        <p:tgtEl>
                                          <p:spTgt spid="270"/>
                                        </p:tgtEl>
                                      </p:cBhvr>
                                      <p:to x="100000" y="100000"/>
                                    </p:animScale>
                                    <p:animScale>
                                      <p:cBhvr>
                                        <p:cTn id="66" dur="26">
                                          <p:stCondLst>
                                            <p:cond delay="1312"/>
                                          </p:stCondLst>
                                        </p:cTn>
                                        <p:tgtEl>
                                          <p:spTgt spid="270"/>
                                        </p:tgtEl>
                                      </p:cBhvr>
                                      <p:to x="100000" y="80000"/>
                                    </p:animScale>
                                    <p:animScale>
                                      <p:cBhvr>
                                        <p:cTn id="67" dur="166" decel="50000">
                                          <p:stCondLst>
                                            <p:cond delay="1338"/>
                                          </p:stCondLst>
                                        </p:cTn>
                                        <p:tgtEl>
                                          <p:spTgt spid="270"/>
                                        </p:tgtEl>
                                      </p:cBhvr>
                                      <p:to x="100000" y="100000"/>
                                    </p:animScale>
                                    <p:animScale>
                                      <p:cBhvr>
                                        <p:cTn id="68" dur="26">
                                          <p:stCondLst>
                                            <p:cond delay="1642"/>
                                          </p:stCondLst>
                                        </p:cTn>
                                        <p:tgtEl>
                                          <p:spTgt spid="270"/>
                                        </p:tgtEl>
                                      </p:cBhvr>
                                      <p:to x="100000" y="90000"/>
                                    </p:animScale>
                                    <p:animScale>
                                      <p:cBhvr>
                                        <p:cTn id="69" dur="166" decel="50000">
                                          <p:stCondLst>
                                            <p:cond delay="1668"/>
                                          </p:stCondLst>
                                        </p:cTn>
                                        <p:tgtEl>
                                          <p:spTgt spid="270"/>
                                        </p:tgtEl>
                                      </p:cBhvr>
                                      <p:to x="100000" y="100000"/>
                                    </p:animScale>
                                    <p:animScale>
                                      <p:cBhvr>
                                        <p:cTn id="70" dur="26">
                                          <p:stCondLst>
                                            <p:cond delay="1808"/>
                                          </p:stCondLst>
                                        </p:cTn>
                                        <p:tgtEl>
                                          <p:spTgt spid="270"/>
                                        </p:tgtEl>
                                      </p:cBhvr>
                                      <p:to x="100000" y="95000"/>
                                    </p:animScale>
                                    <p:animScale>
                                      <p:cBhvr>
                                        <p:cTn id="71" dur="166" decel="50000">
                                          <p:stCondLst>
                                            <p:cond delay="1834"/>
                                          </p:stCondLst>
                                        </p:cTn>
                                        <p:tgtEl>
                                          <p:spTgt spid="270"/>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271"/>
                                        </p:tgtEl>
                                        <p:attrNameLst>
                                          <p:attrName>style.visibility</p:attrName>
                                        </p:attrNameLst>
                                      </p:cBhvr>
                                      <p:to>
                                        <p:strVal val="visible"/>
                                      </p:to>
                                    </p:set>
                                    <p:animEffect transition="in" filter="wipe(down)">
                                      <p:cBhvr>
                                        <p:cTn id="76" dur="580">
                                          <p:stCondLst>
                                            <p:cond delay="0"/>
                                          </p:stCondLst>
                                        </p:cTn>
                                        <p:tgtEl>
                                          <p:spTgt spid="271"/>
                                        </p:tgtEl>
                                      </p:cBhvr>
                                    </p:animEffect>
                                    <p:anim calcmode="lin" valueType="num">
                                      <p:cBhvr>
                                        <p:cTn id="77" dur="1822" tmFilter="0,0; 0.14,0.36; 0.43,0.73; 0.71,0.91; 1.0,1.0">
                                          <p:stCondLst>
                                            <p:cond delay="0"/>
                                          </p:stCondLst>
                                        </p:cTn>
                                        <p:tgtEl>
                                          <p:spTgt spid="271"/>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71"/>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71"/>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71"/>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71"/>
                                        </p:tgtEl>
                                        <p:attrNameLst>
                                          <p:attrName>ppt_y</p:attrName>
                                        </p:attrNameLst>
                                      </p:cBhvr>
                                      <p:tavLst>
                                        <p:tav tm="0" fmla="#ppt_y-sin(pi*$)/81">
                                          <p:val>
                                            <p:fltVal val="0"/>
                                          </p:val>
                                        </p:tav>
                                        <p:tav tm="100000">
                                          <p:val>
                                            <p:fltVal val="1"/>
                                          </p:val>
                                        </p:tav>
                                      </p:tavLst>
                                    </p:anim>
                                    <p:animScale>
                                      <p:cBhvr>
                                        <p:cTn id="82" dur="26">
                                          <p:stCondLst>
                                            <p:cond delay="650"/>
                                          </p:stCondLst>
                                        </p:cTn>
                                        <p:tgtEl>
                                          <p:spTgt spid="271"/>
                                        </p:tgtEl>
                                      </p:cBhvr>
                                      <p:to x="100000" y="60000"/>
                                    </p:animScale>
                                    <p:animScale>
                                      <p:cBhvr>
                                        <p:cTn id="83" dur="166" decel="50000">
                                          <p:stCondLst>
                                            <p:cond delay="676"/>
                                          </p:stCondLst>
                                        </p:cTn>
                                        <p:tgtEl>
                                          <p:spTgt spid="271"/>
                                        </p:tgtEl>
                                      </p:cBhvr>
                                      <p:to x="100000" y="100000"/>
                                    </p:animScale>
                                    <p:animScale>
                                      <p:cBhvr>
                                        <p:cTn id="84" dur="26">
                                          <p:stCondLst>
                                            <p:cond delay="1312"/>
                                          </p:stCondLst>
                                        </p:cTn>
                                        <p:tgtEl>
                                          <p:spTgt spid="271"/>
                                        </p:tgtEl>
                                      </p:cBhvr>
                                      <p:to x="100000" y="80000"/>
                                    </p:animScale>
                                    <p:animScale>
                                      <p:cBhvr>
                                        <p:cTn id="85" dur="166" decel="50000">
                                          <p:stCondLst>
                                            <p:cond delay="1338"/>
                                          </p:stCondLst>
                                        </p:cTn>
                                        <p:tgtEl>
                                          <p:spTgt spid="271"/>
                                        </p:tgtEl>
                                      </p:cBhvr>
                                      <p:to x="100000" y="100000"/>
                                    </p:animScale>
                                    <p:animScale>
                                      <p:cBhvr>
                                        <p:cTn id="86" dur="26">
                                          <p:stCondLst>
                                            <p:cond delay="1642"/>
                                          </p:stCondLst>
                                        </p:cTn>
                                        <p:tgtEl>
                                          <p:spTgt spid="271"/>
                                        </p:tgtEl>
                                      </p:cBhvr>
                                      <p:to x="100000" y="90000"/>
                                    </p:animScale>
                                    <p:animScale>
                                      <p:cBhvr>
                                        <p:cTn id="87" dur="166" decel="50000">
                                          <p:stCondLst>
                                            <p:cond delay="1668"/>
                                          </p:stCondLst>
                                        </p:cTn>
                                        <p:tgtEl>
                                          <p:spTgt spid="271"/>
                                        </p:tgtEl>
                                      </p:cBhvr>
                                      <p:to x="100000" y="100000"/>
                                    </p:animScale>
                                    <p:animScale>
                                      <p:cBhvr>
                                        <p:cTn id="88" dur="26">
                                          <p:stCondLst>
                                            <p:cond delay="1808"/>
                                          </p:stCondLst>
                                        </p:cTn>
                                        <p:tgtEl>
                                          <p:spTgt spid="271"/>
                                        </p:tgtEl>
                                      </p:cBhvr>
                                      <p:to x="100000" y="95000"/>
                                    </p:animScale>
                                    <p:animScale>
                                      <p:cBhvr>
                                        <p:cTn id="89" dur="166" decel="50000">
                                          <p:stCondLst>
                                            <p:cond delay="1834"/>
                                          </p:stCondLst>
                                        </p:cTn>
                                        <p:tgtEl>
                                          <p:spTgt spid="271"/>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43" presetClass="entr" presetSubtype="0" fill="hold" grpId="0" nodeType="clickEffect">
                                  <p:stCondLst>
                                    <p:cond delay="0"/>
                                  </p:stCondLst>
                                  <p:childTnLst>
                                    <p:set>
                                      <p:cBhvr>
                                        <p:cTn id="93" dur="1" fill="hold">
                                          <p:stCondLst>
                                            <p:cond delay="0"/>
                                          </p:stCondLst>
                                        </p:cTn>
                                        <p:tgtEl>
                                          <p:spTgt spid="176"/>
                                        </p:tgtEl>
                                        <p:attrNameLst>
                                          <p:attrName>style.visibility</p:attrName>
                                        </p:attrNameLst>
                                      </p:cBhvr>
                                      <p:to>
                                        <p:strVal val="visible"/>
                                      </p:to>
                                    </p:set>
                                    <p:animEffect transition="in" filter="fade">
                                      <p:cBhvr>
                                        <p:cTn id="94" dur="100"/>
                                        <p:tgtEl>
                                          <p:spTgt spid="176"/>
                                        </p:tgtEl>
                                      </p:cBhvr>
                                    </p:animEffect>
                                    <p:anim calcmode="lin" valueType="num">
                                      <p:cBhvr>
                                        <p:cTn id="95" dur="400" fill="hold"/>
                                        <p:tgtEl>
                                          <p:spTgt spid="176"/>
                                        </p:tgtEl>
                                        <p:attrNameLst>
                                          <p:attrName>ppt_x</p:attrName>
                                        </p:attrNameLst>
                                      </p:cBhvr>
                                      <p:tavLst>
                                        <p:tav tm="0">
                                          <p:val>
                                            <p:strVal val="#ppt_x"/>
                                          </p:val>
                                        </p:tav>
                                        <p:tav tm="100000">
                                          <p:val>
                                            <p:strVal val="#ppt_x"/>
                                          </p:val>
                                        </p:tav>
                                      </p:tavLst>
                                    </p:anim>
                                    <p:anim calcmode="lin" valueType="num">
                                      <p:cBhvr>
                                        <p:cTn id="96" dur="400" fill="hold"/>
                                        <p:tgtEl>
                                          <p:spTgt spid="176"/>
                                        </p:tgtEl>
                                        <p:attrNameLst>
                                          <p:attrName>ppt_y</p:attrName>
                                        </p:attrNameLst>
                                      </p:cBhvr>
                                      <p:tavLst>
                                        <p:tav tm="0">
                                          <p:val>
                                            <p:strVal val="#ppt_y+0.31"/>
                                          </p:val>
                                        </p:tav>
                                        <p:tav tm="100000">
                                          <p:val>
                                            <p:strVal val="#ppt_y+0.31"/>
                                          </p:val>
                                        </p:tav>
                                      </p:tavLst>
                                    </p:anim>
                                    <p:anim calcmode="lin" valueType="num">
                                      <p:cBhvr>
                                        <p:cTn id="97" dur="600" decel="50000" fill="hold">
                                          <p:stCondLst>
                                            <p:cond delay="400"/>
                                          </p:stCondLst>
                                        </p:cTn>
                                        <p:tgtEl>
                                          <p:spTgt spid="1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8" dur="600" decel="50000" fill="hold">
                                          <p:stCondLst>
                                            <p:cond delay="400"/>
                                          </p:stCondLst>
                                        </p:cTn>
                                        <p:tgtEl>
                                          <p:spTgt spid="1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p:bldP spid="271" grpId="0" animBg="1"/>
      <p:bldP spid="1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Check - Are these valid heaps?</a:t>
            </a:r>
          </a:p>
        </p:txBody>
      </p:sp>
      <p:sp>
        <p:nvSpPr>
          <p:cNvPr id="4" name="Footer Placeholder 3"/>
          <p:cNvSpPr>
            <a:spLocks noGrp="1"/>
          </p:cNvSpPr>
          <p:nvPr>
            <p:ph type="ftr" sz="quarter" idx="11"/>
          </p:nvPr>
        </p:nvSpPr>
        <p:spPr>
          <a:xfrm>
            <a:off x="5715301" y="6521027"/>
            <a:ext cx="5901459" cy="274320"/>
          </a:xfrm>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15</a:t>
            </a:fld>
            <a:endParaRPr lang="en-US"/>
          </a:p>
        </p:txBody>
      </p:sp>
      <p:sp>
        <p:nvSpPr>
          <p:cNvPr id="6" name="TextBox 5"/>
          <p:cNvSpPr txBox="1"/>
          <p:nvPr/>
        </p:nvSpPr>
        <p:spPr>
          <a:xfrm>
            <a:off x="441071" y="1561357"/>
            <a:ext cx="2448363" cy="1200329"/>
          </a:xfrm>
          <a:prstGeom prst="rect">
            <a:avLst/>
          </a:prstGeom>
          <a:noFill/>
          <a:ln>
            <a:solidFill>
              <a:srgbClr val="4C3282"/>
            </a:solidFill>
          </a:ln>
        </p:spPr>
        <p:txBody>
          <a:bodyPr wrap="none" rtlCol="0">
            <a:spAutoFit/>
          </a:bodyPr>
          <a:lstStyle/>
          <a:p>
            <a:r>
              <a:rPr lang="en-US" dirty="0"/>
              <a:t>Binary Heap Invariants:</a:t>
            </a:r>
          </a:p>
          <a:p>
            <a:pPr marL="342900" indent="-342900">
              <a:buAutoNum type="arabicPeriod"/>
            </a:pPr>
            <a:r>
              <a:rPr lang="en-US" dirty="0"/>
              <a:t>Binary Tree</a:t>
            </a:r>
          </a:p>
          <a:p>
            <a:pPr marL="342900" indent="-342900">
              <a:buAutoNum type="arabicPeriod"/>
            </a:pPr>
            <a:r>
              <a:rPr lang="en-US" dirty="0"/>
              <a:t>Heap</a:t>
            </a:r>
          </a:p>
          <a:p>
            <a:pPr marL="342900" indent="-342900">
              <a:buAutoNum type="arabicPeriod"/>
            </a:pPr>
            <a:r>
              <a:rPr lang="en-US" dirty="0"/>
              <a:t>Complete</a:t>
            </a:r>
          </a:p>
        </p:txBody>
      </p:sp>
      <p:grpSp>
        <p:nvGrpSpPr>
          <p:cNvPr id="8" name="Group 7"/>
          <p:cNvGrpSpPr/>
          <p:nvPr/>
        </p:nvGrpSpPr>
        <p:grpSpPr>
          <a:xfrm>
            <a:off x="1498751" y="4234925"/>
            <a:ext cx="637509" cy="800837"/>
            <a:chOff x="8019435" y="1273924"/>
            <a:chExt cx="637509" cy="800837"/>
          </a:xfrm>
        </p:grpSpPr>
        <p:sp>
          <p:nvSpPr>
            <p:cNvPr id="55" name="Rectangle 5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58" name="Straight Connector 5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2"/>
              <a:endCxn id="5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DD11C83-9954-4535-9AA8-C28A0845CC27}"/>
                </a:ext>
              </a:extLst>
            </p:cNvPr>
            <p:cNvCxnSpPr/>
            <p:nvPr/>
          </p:nvCxnSpPr>
          <p:spPr>
            <a:xfrm>
              <a:off x="8426924" y="1725457"/>
              <a:ext cx="230020" cy="3493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865450" y="5042179"/>
            <a:ext cx="568567" cy="557777"/>
            <a:chOff x="8118821" y="1418913"/>
            <a:chExt cx="568567" cy="557777"/>
          </a:xfrm>
        </p:grpSpPr>
        <p:grpSp>
          <p:nvGrpSpPr>
            <p:cNvPr id="41" name="Group 40"/>
            <p:cNvGrpSpPr/>
            <p:nvPr/>
          </p:nvGrpSpPr>
          <p:grpSpPr>
            <a:xfrm>
              <a:off x="8118821" y="1418913"/>
              <a:ext cx="568567" cy="557777"/>
              <a:chOff x="8019435" y="1273924"/>
              <a:chExt cx="568567" cy="557777"/>
            </a:xfrm>
          </p:grpSpPr>
          <p:sp>
            <p:nvSpPr>
              <p:cNvPr id="44" name="Rectangle 4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a:t>
                </a:r>
              </a:p>
            </p:txBody>
          </p:sp>
          <p:cxnSp>
            <p:nvCxnSpPr>
              <p:cNvPr id="46" name="Straight Connector 4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4"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362389" y="4234925"/>
            <a:ext cx="663877" cy="811604"/>
            <a:chOff x="7978590" y="1273924"/>
            <a:chExt cx="663877" cy="811604"/>
          </a:xfrm>
        </p:grpSpPr>
        <p:sp>
          <p:nvSpPr>
            <p:cNvPr id="35" name="Rectangle 3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37" name="Straight Arrow Connector 36">
              <a:extLst>
                <a:ext uri="{FF2B5EF4-FFF2-40B4-BE49-F238E27FC236}">
                  <a16:creationId xmlns:a16="http://schemas.microsoft.com/office/drawing/2014/main" id="{8DD11C83-9954-4535-9AA8-C28A0845CC27}"/>
                </a:ext>
              </a:extLst>
            </p:cNvPr>
            <p:cNvCxnSpPr/>
            <p:nvPr/>
          </p:nvCxnSpPr>
          <p:spPr>
            <a:xfrm flipH="1">
              <a:off x="7978590" y="1744124"/>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5" idx="2"/>
              <a:endCxn id="3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DD11C83-9954-4535-9AA8-C28A0845CC27}"/>
                </a:ext>
              </a:extLst>
            </p:cNvPr>
            <p:cNvCxnSpPr/>
            <p:nvPr/>
          </p:nvCxnSpPr>
          <p:spPr>
            <a:xfrm>
              <a:off x="8412999" y="1737795"/>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085225" y="5042180"/>
            <a:ext cx="568567" cy="557777"/>
            <a:chOff x="8019435" y="1273924"/>
            <a:chExt cx="568567" cy="557777"/>
          </a:xfrm>
        </p:grpSpPr>
        <p:sp>
          <p:nvSpPr>
            <p:cNvPr id="31" name="Rectangle 3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33" name="Straight Connector 3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1" idx="2"/>
              <a:endCxn id="3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769933" y="5042178"/>
            <a:ext cx="568567" cy="557778"/>
            <a:chOff x="8118821" y="1418912"/>
            <a:chExt cx="568567" cy="557778"/>
          </a:xfrm>
        </p:grpSpPr>
        <p:grpSp>
          <p:nvGrpSpPr>
            <p:cNvPr id="21" name="Group 20"/>
            <p:cNvGrpSpPr/>
            <p:nvPr/>
          </p:nvGrpSpPr>
          <p:grpSpPr>
            <a:xfrm>
              <a:off x="8118821" y="1418912"/>
              <a:ext cx="568567" cy="557778"/>
              <a:chOff x="8019435" y="1273923"/>
              <a:chExt cx="568567" cy="557778"/>
            </a:xfrm>
          </p:grpSpPr>
          <p:sp>
            <p:nvSpPr>
              <p:cNvPr id="24" name="Rectangle 2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184F1E3-7E82-4AD6-96C8-720B37C261E0}"/>
                  </a:ext>
                </a:extLst>
              </p:cNvPr>
              <p:cNvSpPr txBox="1"/>
              <p:nvPr/>
            </p:nvSpPr>
            <p:spPr>
              <a:xfrm>
                <a:off x="8142129" y="1273923"/>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6" name="Straight Connector 2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805596" y="3402083"/>
            <a:ext cx="1909099" cy="818435"/>
            <a:chOff x="7342123" y="1273924"/>
            <a:chExt cx="1909099" cy="818435"/>
          </a:xfrm>
        </p:grpSpPr>
        <p:sp>
          <p:nvSpPr>
            <p:cNvPr id="15" name="Rectangle 1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17" name="Straight Arrow Connector 16">
              <a:extLst>
                <a:ext uri="{FF2B5EF4-FFF2-40B4-BE49-F238E27FC236}">
                  <a16:creationId xmlns:a16="http://schemas.microsoft.com/office/drawing/2014/main" id="{8DD11C83-9954-4535-9AA8-C28A0845CC27}"/>
                </a:ext>
              </a:extLst>
            </p:cNvPr>
            <p:cNvCxnSpPr/>
            <p:nvPr/>
          </p:nvCxnSpPr>
          <p:spPr>
            <a:xfrm flipH="1">
              <a:off x="7342123" y="1705957"/>
              <a:ext cx="820142" cy="36665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2"/>
              <a:endCxn id="1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D11C83-9954-4535-9AA8-C28A0845CC27}"/>
                </a:ext>
              </a:extLst>
            </p:cNvPr>
            <p:cNvCxnSpPr/>
            <p:nvPr/>
          </p:nvCxnSpPr>
          <p:spPr>
            <a:xfrm>
              <a:off x="8437942" y="1692548"/>
              <a:ext cx="813280" cy="3998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716861" y="5865566"/>
            <a:ext cx="568567" cy="557777"/>
            <a:chOff x="8118821" y="1418913"/>
            <a:chExt cx="568567" cy="557777"/>
          </a:xfrm>
        </p:grpSpPr>
        <p:grpSp>
          <p:nvGrpSpPr>
            <p:cNvPr id="62" name="Group 61"/>
            <p:cNvGrpSpPr/>
            <p:nvPr/>
          </p:nvGrpSpPr>
          <p:grpSpPr>
            <a:xfrm>
              <a:off x="8118821" y="1418913"/>
              <a:ext cx="568567" cy="557777"/>
              <a:chOff x="8019435" y="1273924"/>
              <a:chExt cx="568567" cy="557777"/>
            </a:xfrm>
          </p:grpSpPr>
          <p:sp>
            <p:nvSpPr>
              <p:cNvPr id="65" name="Rectangle 6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67" name="Straight Connector 6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5"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396337" y="5865567"/>
            <a:ext cx="568567" cy="557777"/>
            <a:chOff x="8118821" y="1418913"/>
            <a:chExt cx="568567" cy="557777"/>
          </a:xfrm>
        </p:grpSpPr>
        <p:grpSp>
          <p:nvGrpSpPr>
            <p:cNvPr id="70" name="Group 69"/>
            <p:cNvGrpSpPr/>
            <p:nvPr/>
          </p:nvGrpSpPr>
          <p:grpSpPr>
            <a:xfrm>
              <a:off x="8118821" y="1418913"/>
              <a:ext cx="568567" cy="557777"/>
              <a:chOff x="8019435" y="1273924"/>
              <a:chExt cx="568567" cy="557777"/>
            </a:xfrm>
          </p:grpSpPr>
          <p:sp>
            <p:nvSpPr>
              <p:cNvPr id="73" name="Rectangle 7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184F1E3-7E82-4AD6-96C8-720B37C261E0}"/>
                  </a:ext>
                </a:extLst>
              </p:cNvPr>
              <p:cNvSpPr txBox="1"/>
              <p:nvPr/>
            </p:nvSpPr>
            <p:spPr>
              <a:xfrm>
                <a:off x="8070938" y="128709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75" name="Straight Connector 7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2"/>
                <a:endCxn id="74" idx="2"/>
              </p:cNvCxnSpPr>
              <p:nvPr/>
            </p:nvCxnSpPr>
            <p:spPr>
              <a:xfrm flipH="1" flipV="1">
                <a:off x="8301129" y="1656423"/>
                <a:ext cx="3966" cy="1752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4215151" y="5865566"/>
            <a:ext cx="583076" cy="557778"/>
            <a:chOff x="8118821" y="1418912"/>
            <a:chExt cx="583076" cy="557778"/>
          </a:xfrm>
        </p:grpSpPr>
        <p:grpSp>
          <p:nvGrpSpPr>
            <p:cNvPr id="78" name="Group 77"/>
            <p:cNvGrpSpPr/>
            <p:nvPr/>
          </p:nvGrpSpPr>
          <p:grpSpPr>
            <a:xfrm>
              <a:off x="8118821" y="1418912"/>
              <a:ext cx="583076" cy="557778"/>
              <a:chOff x="8019435" y="1273923"/>
              <a:chExt cx="583076" cy="557778"/>
            </a:xfrm>
          </p:grpSpPr>
          <p:sp>
            <p:nvSpPr>
              <p:cNvPr id="81" name="Rectangle 8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184F1E3-7E82-4AD6-96C8-720B37C261E0}"/>
                  </a:ext>
                </a:extLst>
              </p:cNvPr>
              <p:cNvSpPr txBox="1"/>
              <p:nvPr/>
            </p:nvSpPr>
            <p:spPr>
              <a:xfrm>
                <a:off x="8142129" y="1273923"/>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83" name="Straight Connector 8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p:cNvCxnSpPr/>
          <p:nvPr/>
        </p:nvCxnSpPr>
        <p:spPr>
          <a:xfrm flipH="1">
            <a:off x="1538473" y="462553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DD11C83-9954-4535-9AA8-C28A0845CC27}"/>
              </a:ext>
            </a:extLst>
          </p:cNvPr>
          <p:cNvCxnSpPr/>
          <p:nvPr/>
        </p:nvCxnSpPr>
        <p:spPr>
          <a:xfrm flipH="1">
            <a:off x="3072065" y="5486963"/>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DD11C83-9954-4535-9AA8-C28A0845CC27}"/>
              </a:ext>
            </a:extLst>
          </p:cNvPr>
          <p:cNvCxnSpPr/>
          <p:nvPr/>
        </p:nvCxnSpPr>
        <p:spPr>
          <a:xfrm>
            <a:off x="3461735" y="5490613"/>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DD11C83-9954-4535-9AA8-C28A0845CC27}"/>
              </a:ext>
            </a:extLst>
          </p:cNvPr>
          <p:cNvCxnSpPr/>
          <p:nvPr/>
        </p:nvCxnSpPr>
        <p:spPr>
          <a:xfrm>
            <a:off x="4194657" y="5455148"/>
            <a:ext cx="229468" cy="33613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92" name="Donut 91"/>
          <p:cNvSpPr/>
          <p:nvPr/>
        </p:nvSpPr>
        <p:spPr>
          <a:xfrm>
            <a:off x="2512539" y="3295916"/>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92"/>
          <p:cNvSpPr/>
          <p:nvPr/>
        </p:nvSpPr>
        <p:spPr>
          <a:xfrm>
            <a:off x="6805151" y="4457797"/>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93"/>
          <p:cNvSpPr/>
          <p:nvPr/>
        </p:nvSpPr>
        <p:spPr>
          <a:xfrm>
            <a:off x="3621095" y="5248505"/>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94"/>
          <p:cNvSpPr/>
          <p:nvPr/>
        </p:nvSpPr>
        <p:spPr>
          <a:xfrm>
            <a:off x="1738910" y="5231257"/>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onut 95"/>
          <p:cNvSpPr/>
          <p:nvPr/>
        </p:nvSpPr>
        <p:spPr>
          <a:xfrm>
            <a:off x="2076214" y="5240083"/>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2" name="Group 151"/>
          <p:cNvGrpSpPr/>
          <p:nvPr/>
        </p:nvGrpSpPr>
        <p:grpSpPr>
          <a:xfrm>
            <a:off x="8614231" y="3079736"/>
            <a:ext cx="2250760" cy="2197874"/>
            <a:chOff x="6914978" y="1266256"/>
            <a:chExt cx="2250760" cy="2197874"/>
          </a:xfrm>
        </p:grpSpPr>
        <p:grpSp>
          <p:nvGrpSpPr>
            <p:cNvPr id="153" name="Group 152"/>
            <p:cNvGrpSpPr/>
            <p:nvPr/>
          </p:nvGrpSpPr>
          <p:grpSpPr>
            <a:xfrm>
              <a:off x="7197885" y="2099098"/>
              <a:ext cx="686309" cy="820422"/>
              <a:chOff x="7984333" y="1273924"/>
              <a:chExt cx="686309" cy="820422"/>
            </a:xfrm>
          </p:grpSpPr>
          <p:sp>
            <p:nvSpPr>
              <p:cNvPr id="200" name="Rectangle 19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02" name="Straight Arrow Connector 201">
                <a:extLst>
                  <a:ext uri="{FF2B5EF4-FFF2-40B4-BE49-F238E27FC236}">
                    <a16:creationId xmlns:a16="http://schemas.microsoft.com/office/drawing/2014/main" id="{8DD11C83-9954-4535-9AA8-C28A0845CC27}"/>
                  </a:ext>
                </a:extLst>
              </p:cNvPr>
              <p:cNvCxnSpPr>
                <a:endCxn id="197" idx="0"/>
              </p:cNvCxnSpPr>
              <p:nvPr/>
            </p:nvCxnSpPr>
            <p:spPr>
              <a:xfrm flipH="1">
                <a:off x="7984333" y="1745042"/>
                <a:ext cx="181132"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200" idx="2"/>
                <a:endCxn id="20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DD11C83-9954-4535-9AA8-C28A0845CC27}"/>
                  </a:ext>
                </a:extLst>
              </p:cNvPr>
              <p:cNvCxnSpPr>
                <a:endCxn id="190" idx="0"/>
              </p:cNvCxnSpPr>
              <p:nvPr/>
            </p:nvCxnSpPr>
            <p:spPr>
              <a:xfrm>
                <a:off x="8440622" y="1745042"/>
                <a:ext cx="230020" cy="3493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6914978" y="2906353"/>
              <a:ext cx="568567" cy="557777"/>
              <a:chOff x="8118821" y="1418913"/>
              <a:chExt cx="568567" cy="557777"/>
            </a:xfrm>
          </p:grpSpPr>
          <p:grpSp>
            <p:nvGrpSpPr>
              <p:cNvPr id="193" name="Group 192"/>
              <p:cNvGrpSpPr/>
              <p:nvPr/>
            </p:nvGrpSpPr>
            <p:grpSpPr>
              <a:xfrm>
                <a:off x="8118821" y="1418913"/>
                <a:ext cx="568567" cy="557777"/>
                <a:chOff x="8019435" y="1273924"/>
                <a:chExt cx="568567" cy="557777"/>
              </a:xfrm>
            </p:grpSpPr>
            <p:sp>
              <p:nvSpPr>
                <p:cNvPr id="196" name="Rectangle 19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198" name="Straight Connector 19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196" idx="2"/>
                  <a:endCxn id="197"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94" name="Straight Connector 19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599686" y="2906352"/>
              <a:ext cx="568567" cy="557777"/>
              <a:chOff x="8118821" y="1418913"/>
              <a:chExt cx="568567" cy="557777"/>
            </a:xfrm>
          </p:grpSpPr>
          <p:grpSp>
            <p:nvGrpSpPr>
              <p:cNvPr id="186" name="Group 185"/>
              <p:cNvGrpSpPr/>
              <p:nvPr/>
            </p:nvGrpSpPr>
            <p:grpSpPr>
              <a:xfrm>
                <a:off x="8118821" y="1418913"/>
                <a:ext cx="568567" cy="557777"/>
                <a:chOff x="8019435" y="1273924"/>
                <a:chExt cx="568567" cy="557777"/>
              </a:xfrm>
            </p:grpSpPr>
            <p:sp>
              <p:nvSpPr>
                <p:cNvPr id="189" name="Rectangle 18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191" name="Straight Connector 19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9"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8562069" y="2099098"/>
              <a:ext cx="603669" cy="812522"/>
              <a:chOff x="7984333" y="1273924"/>
              <a:chExt cx="603669" cy="812522"/>
            </a:xfrm>
          </p:grpSpPr>
          <p:sp>
            <p:nvSpPr>
              <p:cNvPr id="180" name="Rectangle 17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182" name="Straight Arrow Connector 181">
                <a:extLst>
                  <a:ext uri="{FF2B5EF4-FFF2-40B4-BE49-F238E27FC236}">
                    <a16:creationId xmlns:a16="http://schemas.microsoft.com/office/drawing/2014/main" id="{8DD11C83-9954-4535-9AA8-C28A0845CC27}"/>
                  </a:ext>
                </a:extLst>
              </p:cNvPr>
              <p:cNvCxnSpPr>
                <a:endCxn id="177" idx="0"/>
              </p:cNvCxnSpPr>
              <p:nvPr/>
            </p:nvCxnSpPr>
            <p:spPr>
              <a:xfrm flipH="1">
                <a:off x="7984333" y="1745042"/>
                <a:ext cx="181131" cy="34140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80" idx="2"/>
                <a:endCxn id="18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8279162" y="2906353"/>
              <a:ext cx="568567" cy="557777"/>
              <a:chOff x="8118821" y="1418913"/>
              <a:chExt cx="568567" cy="557777"/>
            </a:xfrm>
          </p:grpSpPr>
          <p:grpSp>
            <p:nvGrpSpPr>
              <p:cNvPr id="173" name="Group 172"/>
              <p:cNvGrpSpPr/>
              <p:nvPr/>
            </p:nvGrpSpPr>
            <p:grpSpPr>
              <a:xfrm>
                <a:off x="8118821" y="1418913"/>
                <a:ext cx="568567" cy="557777"/>
                <a:chOff x="8019435" y="1273924"/>
                <a:chExt cx="568567" cy="557777"/>
              </a:xfrm>
            </p:grpSpPr>
            <p:sp>
              <p:nvSpPr>
                <p:cNvPr id="176" name="Rectangle 17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6</a:t>
                  </a:r>
                </a:p>
              </p:txBody>
            </p:sp>
            <p:cxnSp>
              <p:nvCxnSpPr>
                <p:cNvPr id="178" name="Straight Connector 17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176" idx="2"/>
                  <a:endCxn id="177"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74" name="Straight Connector 17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7518647" y="1266256"/>
              <a:ext cx="1364184" cy="832842"/>
              <a:chOff x="7573536" y="1273924"/>
              <a:chExt cx="1364184" cy="832842"/>
            </a:xfrm>
          </p:grpSpPr>
          <p:sp>
            <p:nvSpPr>
              <p:cNvPr id="160" name="Rectangle 15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162" name="Straight Arrow Connector 161">
                <a:extLst>
                  <a:ext uri="{FF2B5EF4-FFF2-40B4-BE49-F238E27FC236}">
                    <a16:creationId xmlns:a16="http://schemas.microsoft.com/office/drawing/2014/main" id="{8DD11C83-9954-4535-9AA8-C28A0845CC27}"/>
                  </a:ext>
                </a:extLst>
              </p:cNvPr>
              <p:cNvCxnSpPr>
                <a:endCxn id="200" idx="0"/>
              </p:cNvCxnSpPr>
              <p:nvPr/>
            </p:nvCxnSpPr>
            <p:spPr>
              <a:xfrm flipH="1">
                <a:off x="7573536" y="1745042"/>
                <a:ext cx="59192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60" idx="2"/>
                <a:endCxn id="16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8DD11C83-9954-4535-9AA8-C28A0845CC27}"/>
                  </a:ext>
                </a:extLst>
              </p:cNvPr>
              <p:cNvCxnSpPr>
                <a:endCxn id="180" idx="0"/>
              </p:cNvCxnSpPr>
              <p:nvPr/>
            </p:nvCxnSpPr>
            <p:spPr>
              <a:xfrm>
                <a:off x="8440622" y="1745042"/>
                <a:ext cx="49709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a:off x="5747334" y="2647813"/>
            <a:ext cx="780085" cy="763319"/>
            <a:chOff x="8019435" y="1273924"/>
            <a:chExt cx="780085" cy="763319"/>
          </a:xfrm>
        </p:grpSpPr>
        <p:sp>
          <p:nvSpPr>
            <p:cNvPr id="234" name="Rectangle 23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a:t>
              </a:r>
            </a:p>
          </p:txBody>
        </p:sp>
        <p:cxnSp>
          <p:nvCxnSpPr>
            <p:cNvPr id="237" name="Straight Connector 23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34" idx="2"/>
              <a:endCxn id="23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8DD11C83-9954-4535-9AA8-C28A0845CC27}"/>
                </a:ext>
              </a:extLst>
            </p:cNvPr>
            <p:cNvCxnSpPr/>
            <p:nvPr/>
          </p:nvCxnSpPr>
          <p:spPr>
            <a:xfrm>
              <a:off x="8415998" y="1693264"/>
              <a:ext cx="383522" cy="34397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p:nvGrpSpPr>
        <p:grpSpPr>
          <a:xfrm>
            <a:off x="6293822" y="3445830"/>
            <a:ext cx="568567" cy="557778"/>
            <a:chOff x="8118821" y="1418912"/>
            <a:chExt cx="568567" cy="557778"/>
          </a:xfrm>
        </p:grpSpPr>
        <p:grpSp>
          <p:nvGrpSpPr>
            <p:cNvPr id="220" name="Group 219"/>
            <p:cNvGrpSpPr/>
            <p:nvPr/>
          </p:nvGrpSpPr>
          <p:grpSpPr>
            <a:xfrm>
              <a:off x="8118821" y="1418912"/>
              <a:ext cx="568567" cy="557778"/>
              <a:chOff x="8019435" y="1273923"/>
              <a:chExt cx="568567" cy="557778"/>
            </a:xfrm>
          </p:grpSpPr>
          <p:sp>
            <p:nvSpPr>
              <p:cNvPr id="223" name="Rectangle 22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B184F1E3-7E82-4AD6-96C8-720B37C261E0}"/>
                  </a:ext>
                </a:extLst>
              </p:cNvPr>
              <p:cNvSpPr txBox="1"/>
              <p:nvPr/>
            </p:nvSpPr>
            <p:spPr>
              <a:xfrm>
                <a:off x="8142129" y="1273923"/>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25" name="Straight Connector 22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23"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p:nvGrpSpPr>
        <p:grpSpPr>
          <a:xfrm>
            <a:off x="5114709" y="1814971"/>
            <a:ext cx="883449" cy="798419"/>
            <a:chOff x="8019435" y="1273924"/>
            <a:chExt cx="883449" cy="798419"/>
          </a:xfrm>
        </p:grpSpPr>
        <p:sp>
          <p:nvSpPr>
            <p:cNvPr id="214" name="Rectangle 21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a:t>
              </a:r>
            </a:p>
          </p:txBody>
        </p:sp>
        <p:cxnSp>
          <p:nvCxnSpPr>
            <p:cNvPr id="217" name="Straight Connector 21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214" idx="2"/>
              <a:endCxn id="21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8DD11C83-9954-4535-9AA8-C28A0845CC27}"/>
                </a:ext>
              </a:extLst>
            </p:cNvPr>
            <p:cNvCxnSpPr/>
            <p:nvPr/>
          </p:nvCxnSpPr>
          <p:spPr>
            <a:xfrm>
              <a:off x="8405786" y="1710619"/>
              <a:ext cx="497098" cy="36172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a:off x="6982628" y="4255839"/>
            <a:ext cx="568567" cy="557777"/>
            <a:chOff x="8118821" y="1418913"/>
            <a:chExt cx="568567" cy="557777"/>
          </a:xfrm>
        </p:grpSpPr>
        <p:grpSp>
          <p:nvGrpSpPr>
            <p:cNvPr id="262" name="Group 261"/>
            <p:cNvGrpSpPr/>
            <p:nvPr/>
          </p:nvGrpSpPr>
          <p:grpSpPr>
            <a:xfrm>
              <a:off x="8118821" y="1418913"/>
              <a:ext cx="568567" cy="557777"/>
              <a:chOff x="8019435" y="1273924"/>
              <a:chExt cx="568567" cy="557777"/>
            </a:xfrm>
          </p:grpSpPr>
          <p:sp>
            <p:nvSpPr>
              <p:cNvPr id="265" name="Rectangle 26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6</a:t>
                </a:r>
              </a:p>
            </p:txBody>
          </p:sp>
          <p:cxnSp>
            <p:nvCxnSpPr>
              <p:cNvPr id="267" name="Straight Connector 26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65" idx="2"/>
                <a:endCxn id="26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63" name="Straight Connector 262"/>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269" name="Straight Arrow Connector 268">
            <a:extLst>
              <a:ext uri="{FF2B5EF4-FFF2-40B4-BE49-F238E27FC236}">
                <a16:creationId xmlns:a16="http://schemas.microsoft.com/office/drawing/2014/main" id="{8DD11C83-9954-4535-9AA8-C28A0845CC27}"/>
              </a:ext>
            </a:extLst>
          </p:cNvPr>
          <p:cNvCxnSpPr/>
          <p:nvPr/>
        </p:nvCxnSpPr>
        <p:spPr>
          <a:xfrm>
            <a:off x="6737584" y="3885273"/>
            <a:ext cx="383522" cy="34397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5786648" y="3038796"/>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a:off x="5162013" y="219483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272" name="Donut 271"/>
          <p:cNvSpPr/>
          <p:nvPr/>
        </p:nvSpPr>
        <p:spPr>
          <a:xfrm>
            <a:off x="4942229" y="2036524"/>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Donut 272"/>
          <p:cNvSpPr/>
          <p:nvPr/>
        </p:nvSpPr>
        <p:spPr>
          <a:xfrm>
            <a:off x="5602087" y="2837746"/>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Donut 273"/>
          <p:cNvSpPr/>
          <p:nvPr/>
        </p:nvSpPr>
        <p:spPr>
          <a:xfrm>
            <a:off x="6134798" y="3671747"/>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onut 274"/>
          <p:cNvSpPr/>
          <p:nvPr/>
        </p:nvSpPr>
        <p:spPr>
          <a:xfrm>
            <a:off x="1342877" y="4433516"/>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6" name="Donut 275"/>
          <p:cNvSpPr/>
          <p:nvPr/>
        </p:nvSpPr>
        <p:spPr>
          <a:xfrm>
            <a:off x="6309862" y="3344050"/>
            <a:ext cx="537560" cy="538200"/>
          </a:xfrm>
          <a:prstGeom prst="donut">
            <a:avLst>
              <a:gd name="adj" fmla="val 69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p:cNvSpPr txBox="1"/>
          <p:nvPr/>
        </p:nvSpPr>
        <p:spPr>
          <a:xfrm>
            <a:off x="2270779" y="2960424"/>
            <a:ext cx="1009828" cy="369332"/>
          </a:xfrm>
          <a:prstGeom prst="rect">
            <a:avLst/>
          </a:prstGeom>
          <a:noFill/>
        </p:spPr>
        <p:txBody>
          <a:bodyPr wrap="none" rtlCol="0">
            <a:spAutoFit/>
          </a:bodyPr>
          <a:lstStyle/>
          <a:p>
            <a:r>
              <a:rPr lang="en-US" dirty="0">
                <a:solidFill>
                  <a:srgbClr val="FF0000"/>
                </a:solidFill>
              </a:rPr>
              <a:t>INVALID</a:t>
            </a:r>
          </a:p>
        </p:txBody>
      </p:sp>
      <p:sp>
        <p:nvSpPr>
          <p:cNvPr id="278" name="TextBox 277"/>
          <p:cNvSpPr txBox="1"/>
          <p:nvPr/>
        </p:nvSpPr>
        <p:spPr>
          <a:xfrm>
            <a:off x="4915584" y="1428329"/>
            <a:ext cx="1009828" cy="369332"/>
          </a:xfrm>
          <a:prstGeom prst="rect">
            <a:avLst/>
          </a:prstGeom>
          <a:noFill/>
        </p:spPr>
        <p:txBody>
          <a:bodyPr wrap="none" rtlCol="0">
            <a:spAutoFit/>
          </a:bodyPr>
          <a:lstStyle/>
          <a:p>
            <a:r>
              <a:rPr lang="en-US" dirty="0">
                <a:solidFill>
                  <a:srgbClr val="FF0000"/>
                </a:solidFill>
              </a:rPr>
              <a:t>INVALID</a:t>
            </a:r>
          </a:p>
        </p:txBody>
      </p:sp>
      <p:sp>
        <p:nvSpPr>
          <p:cNvPr id="280" name="TextBox 279"/>
          <p:cNvSpPr txBox="1"/>
          <p:nvPr/>
        </p:nvSpPr>
        <p:spPr>
          <a:xfrm>
            <a:off x="9549731" y="2634342"/>
            <a:ext cx="783804" cy="369332"/>
          </a:xfrm>
          <a:prstGeom prst="rect">
            <a:avLst/>
          </a:prstGeom>
          <a:noFill/>
        </p:spPr>
        <p:txBody>
          <a:bodyPr wrap="none" rtlCol="0">
            <a:spAutoFit/>
          </a:bodyPr>
          <a:lstStyle/>
          <a:p>
            <a:r>
              <a:rPr lang="en-US" dirty="0">
                <a:solidFill>
                  <a:srgbClr val="00B050"/>
                </a:solidFill>
              </a:rPr>
              <a:t>VALID</a:t>
            </a:r>
          </a:p>
        </p:txBody>
      </p:sp>
      <p:cxnSp>
        <p:nvCxnSpPr>
          <p:cNvPr id="281" name="Straight Connector 280"/>
          <p:cNvCxnSpPr/>
          <p:nvPr/>
        </p:nvCxnSpPr>
        <p:spPr>
          <a:xfrm flipH="1">
            <a:off x="10632189" y="4297092"/>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8EDF9796-1127-D548-BA0A-35DC9FCC93D4}"/>
              </a:ext>
            </a:extLst>
          </p:cNvPr>
          <p:cNvSpPr txBox="1"/>
          <p:nvPr/>
        </p:nvSpPr>
        <p:spPr>
          <a:xfrm>
            <a:off x="10769382" y="333195"/>
            <a:ext cx="1334211" cy="430887"/>
          </a:xfrm>
          <a:prstGeom prst="rect">
            <a:avLst/>
          </a:prstGeom>
          <a:solidFill>
            <a:srgbClr val="4C3282"/>
          </a:solidFill>
        </p:spPr>
        <p:txBody>
          <a:bodyPr wrap="none" rtlCol="0">
            <a:spAutoFit/>
          </a:bodyPr>
          <a:lstStyle/>
          <a:p>
            <a:r>
              <a:rPr lang="en-US" sz="2200" dirty="0">
                <a:solidFill>
                  <a:schemeClr val="bg1"/>
                </a:solidFill>
                <a:latin typeface="Segoe UI Semilight" panose="020B0402040204020203" pitchFamily="34" charset="0"/>
              </a:rPr>
              <a:t>2 Minutes</a:t>
            </a:r>
          </a:p>
        </p:txBody>
      </p:sp>
    </p:spTree>
    <p:extLst>
      <p:ext uri="{BB962C8B-B14F-4D97-AF65-F5344CB8AC3E}">
        <p14:creationId xmlns:p14="http://schemas.microsoft.com/office/powerpoint/2010/main" val="148110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80">
                                          <p:stCondLst>
                                            <p:cond delay="0"/>
                                          </p:stCondLst>
                                        </p:cTn>
                                        <p:tgtEl>
                                          <p:spTgt spid="92"/>
                                        </p:tgtEl>
                                      </p:cBhvr>
                                    </p:animEffect>
                                    <p:anim calcmode="lin" valueType="num">
                                      <p:cBhvr>
                                        <p:cTn id="8"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3" dur="26">
                                          <p:stCondLst>
                                            <p:cond delay="650"/>
                                          </p:stCondLst>
                                        </p:cTn>
                                        <p:tgtEl>
                                          <p:spTgt spid="92"/>
                                        </p:tgtEl>
                                      </p:cBhvr>
                                      <p:to x="100000" y="60000"/>
                                    </p:animScale>
                                    <p:animScale>
                                      <p:cBhvr>
                                        <p:cTn id="14" dur="166" decel="50000">
                                          <p:stCondLst>
                                            <p:cond delay="676"/>
                                          </p:stCondLst>
                                        </p:cTn>
                                        <p:tgtEl>
                                          <p:spTgt spid="92"/>
                                        </p:tgtEl>
                                      </p:cBhvr>
                                      <p:to x="100000" y="100000"/>
                                    </p:animScale>
                                    <p:animScale>
                                      <p:cBhvr>
                                        <p:cTn id="15" dur="26">
                                          <p:stCondLst>
                                            <p:cond delay="1312"/>
                                          </p:stCondLst>
                                        </p:cTn>
                                        <p:tgtEl>
                                          <p:spTgt spid="92"/>
                                        </p:tgtEl>
                                      </p:cBhvr>
                                      <p:to x="100000" y="80000"/>
                                    </p:animScale>
                                    <p:animScale>
                                      <p:cBhvr>
                                        <p:cTn id="16" dur="166" decel="50000">
                                          <p:stCondLst>
                                            <p:cond delay="1338"/>
                                          </p:stCondLst>
                                        </p:cTn>
                                        <p:tgtEl>
                                          <p:spTgt spid="92"/>
                                        </p:tgtEl>
                                      </p:cBhvr>
                                      <p:to x="100000" y="100000"/>
                                    </p:animScale>
                                    <p:animScale>
                                      <p:cBhvr>
                                        <p:cTn id="17" dur="26">
                                          <p:stCondLst>
                                            <p:cond delay="1642"/>
                                          </p:stCondLst>
                                        </p:cTn>
                                        <p:tgtEl>
                                          <p:spTgt spid="92"/>
                                        </p:tgtEl>
                                      </p:cBhvr>
                                      <p:to x="100000" y="90000"/>
                                    </p:animScale>
                                    <p:animScale>
                                      <p:cBhvr>
                                        <p:cTn id="18" dur="166" decel="50000">
                                          <p:stCondLst>
                                            <p:cond delay="1668"/>
                                          </p:stCondLst>
                                        </p:cTn>
                                        <p:tgtEl>
                                          <p:spTgt spid="92"/>
                                        </p:tgtEl>
                                      </p:cBhvr>
                                      <p:to x="100000" y="100000"/>
                                    </p:animScale>
                                    <p:animScale>
                                      <p:cBhvr>
                                        <p:cTn id="19" dur="26">
                                          <p:stCondLst>
                                            <p:cond delay="1808"/>
                                          </p:stCondLst>
                                        </p:cTn>
                                        <p:tgtEl>
                                          <p:spTgt spid="92"/>
                                        </p:tgtEl>
                                      </p:cBhvr>
                                      <p:to x="100000" y="95000"/>
                                    </p:animScale>
                                    <p:animScale>
                                      <p:cBhvr>
                                        <p:cTn id="20" dur="166" decel="50000">
                                          <p:stCondLst>
                                            <p:cond delay="1834"/>
                                          </p:stCondLst>
                                        </p:cTn>
                                        <p:tgtEl>
                                          <p:spTgt spid="9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5"/>
                                        </p:tgtEl>
                                        <p:attrNameLst>
                                          <p:attrName>style.visibility</p:attrName>
                                        </p:attrNameLst>
                                      </p:cBhvr>
                                      <p:to>
                                        <p:strVal val="visible"/>
                                      </p:to>
                                    </p:set>
                                    <p:animEffect transition="in" filter="fade">
                                      <p:cBhvr>
                                        <p:cTn id="25" dur="500"/>
                                        <p:tgtEl>
                                          <p:spTgt spid="27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7"/>
                                        </p:tgtEl>
                                        <p:attrNameLst>
                                          <p:attrName>style.visibility</p:attrName>
                                        </p:attrNameLst>
                                      </p:cBhvr>
                                      <p:to>
                                        <p:strVal val="visible"/>
                                      </p:to>
                                    </p:set>
                                    <p:anim calcmode="lin" valueType="num">
                                      <p:cBhvr additive="base">
                                        <p:cTn id="39" dur="500" fill="hold"/>
                                        <p:tgtEl>
                                          <p:spTgt spid="277"/>
                                        </p:tgtEl>
                                        <p:attrNameLst>
                                          <p:attrName>ppt_x</p:attrName>
                                        </p:attrNameLst>
                                      </p:cBhvr>
                                      <p:tavLst>
                                        <p:tav tm="0">
                                          <p:val>
                                            <p:strVal val="#ppt_x"/>
                                          </p:val>
                                        </p:tav>
                                        <p:tav tm="100000">
                                          <p:val>
                                            <p:strVal val="#ppt_x"/>
                                          </p:val>
                                        </p:tav>
                                      </p:tavLst>
                                    </p:anim>
                                    <p:anim calcmode="lin" valueType="num">
                                      <p:cBhvr additive="base">
                                        <p:cTn id="40"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2"/>
                                        </p:tgtEl>
                                        <p:attrNameLst>
                                          <p:attrName>style.visibility</p:attrName>
                                        </p:attrNameLst>
                                      </p:cBhvr>
                                      <p:to>
                                        <p:strVal val="visible"/>
                                      </p:to>
                                    </p:set>
                                    <p:animEffect transition="in" filter="fade">
                                      <p:cBhvr>
                                        <p:cTn id="45" dur="500"/>
                                        <p:tgtEl>
                                          <p:spTgt spid="27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3"/>
                                        </p:tgtEl>
                                        <p:attrNameLst>
                                          <p:attrName>style.visibility</p:attrName>
                                        </p:attrNameLst>
                                      </p:cBhvr>
                                      <p:to>
                                        <p:strVal val="visible"/>
                                      </p:to>
                                    </p:set>
                                    <p:animEffect transition="in" filter="fade">
                                      <p:cBhvr>
                                        <p:cTn id="48" dur="500"/>
                                        <p:tgtEl>
                                          <p:spTgt spid="27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4"/>
                                        </p:tgtEl>
                                        <p:attrNameLst>
                                          <p:attrName>style.visibility</p:attrName>
                                        </p:attrNameLst>
                                      </p:cBhvr>
                                      <p:to>
                                        <p:strVal val="visible"/>
                                      </p:to>
                                    </p:set>
                                    <p:animEffect transition="in" filter="fade">
                                      <p:cBhvr>
                                        <p:cTn id="51" dur="500"/>
                                        <p:tgtEl>
                                          <p:spTgt spid="27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6"/>
                                        </p:tgtEl>
                                        <p:attrNameLst>
                                          <p:attrName>style.visibility</p:attrName>
                                        </p:attrNameLst>
                                      </p:cBhvr>
                                      <p:to>
                                        <p:strVal val="visible"/>
                                      </p:to>
                                    </p:set>
                                    <p:animEffect transition="in" filter="fade">
                                      <p:cBhvr>
                                        <p:cTn id="59" dur="500"/>
                                        <p:tgtEl>
                                          <p:spTgt spid="27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78"/>
                                        </p:tgtEl>
                                        <p:attrNameLst>
                                          <p:attrName>style.visibility</p:attrName>
                                        </p:attrNameLst>
                                      </p:cBhvr>
                                      <p:to>
                                        <p:strVal val="visible"/>
                                      </p:to>
                                    </p:set>
                                    <p:anim calcmode="lin" valueType="num">
                                      <p:cBhvr additive="base">
                                        <p:cTn id="64" dur="500" fill="hold"/>
                                        <p:tgtEl>
                                          <p:spTgt spid="278"/>
                                        </p:tgtEl>
                                        <p:attrNameLst>
                                          <p:attrName>ppt_x</p:attrName>
                                        </p:attrNameLst>
                                      </p:cBhvr>
                                      <p:tavLst>
                                        <p:tav tm="0">
                                          <p:val>
                                            <p:strVal val="#ppt_x"/>
                                          </p:val>
                                        </p:tav>
                                        <p:tav tm="100000">
                                          <p:val>
                                            <p:strVal val="#ppt_x"/>
                                          </p:val>
                                        </p:tav>
                                      </p:tavLst>
                                    </p:anim>
                                    <p:anim calcmode="lin" valueType="num">
                                      <p:cBhvr additive="base">
                                        <p:cTn id="65"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0"/>
                                        </p:tgtEl>
                                        <p:attrNameLst>
                                          <p:attrName>style.visibility</p:attrName>
                                        </p:attrNameLst>
                                      </p:cBhvr>
                                      <p:to>
                                        <p:strVal val="visible"/>
                                      </p:to>
                                    </p:set>
                                    <p:animEffect transition="in" filter="fade">
                                      <p:cBhvr>
                                        <p:cTn id="70"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95" grpId="0" animBg="1"/>
      <p:bldP spid="96" grpId="0" animBg="1"/>
      <p:bldP spid="272" grpId="0" animBg="1"/>
      <p:bldP spid="273" grpId="0" animBg="1"/>
      <p:bldP spid="274" grpId="0" animBg="1"/>
      <p:bldP spid="275" grpId="0" animBg="1"/>
      <p:bldP spid="276" grpId="0" animBg="1"/>
      <p:bldP spid="277" grpId="0"/>
      <p:bldP spid="278" grpId="0"/>
      <p:bldP spid="2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6471-E5ED-1B4F-A596-53E0DC2EFFA9}"/>
              </a:ext>
            </a:extLst>
          </p:cNvPr>
          <p:cNvSpPr>
            <a:spLocks noGrp="1"/>
          </p:cNvSpPr>
          <p:nvPr>
            <p:ph type="title"/>
          </p:nvPr>
        </p:nvSpPr>
        <p:spPr/>
        <p:txBody>
          <a:bodyPr/>
          <a:lstStyle/>
          <a:p>
            <a:r>
              <a:rPr lang="en-US" dirty="0"/>
              <a:t>Heap heights</a:t>
            </a:r>
          </a:p>
        </p:txBody>
      </p:sp>
      <p:sp>
        <p:nvSpPr>
          <p:cNvPr id="3" name="Content Placeholder 2">
            <a:extLst>
              <a:ext uri="{FF2B5EF4-FFF2-40B4-BE49-F238E27FC236}">
                <a16:creationId xmlns:a16="http://schemas.microsoft.com/office/drawing/2014/main" id="{2A9D6609-9891-BF47-B718-232121881751}"/>
              </a:ext>
            </a:extLst>
          </p:cNvPr>
          <p:cNvSpPr>
            <a:spLocks noGrp="1"/>
          </p:cNvSpPr>
          <p:nvPr>
            <p:ph idx="1"/>
          </p:nvPr>
        </p:nvSpPr>
        <p:spPr>
          <a:xfrm>
            <a:off x="575240" y="1463857"/>
            <a:ext cx="11187258" cy="4845504"/>
          </a:xfrm>
        </p:spPr>
        <p:txBody>
          <a:bodyPr/>
          <a:lstStyle/>
          <a:p>
            <a:r>
              <a:rPr lang="en-US" b="1" dirty="0"/>
              <a:t>A binary heap bounds our height at Theta(log(n)) because it’s complete </a:t>
            </a:r>
            <a:r>
              <a:rPr lang="en-US" dirty="0"/>
              <a:t>– and it’s actually a little stricter and better than AVL.</a:t>
            </a:r>
          </a:p>
        </p:txBody>
      </p:sp>
      <p:grpSp>
        <p:nvGrpSpPr>
          <p:cNvPr id="4" name="Group 3">
            <a:extLst>
              <a:ext uri="{FF2B5EF4-FFF2-40B4-BE49-F238E27FC236}">
                <a16:creationId xmlns:a16="http://schemas.microsoft.com/office/drawing/2014/main" id="{AE562785-76A9-4C47-A520-BBAAB7CF5B6B}"/>
              </a:ext>
            </a:extLst>
          </p:cNvPr>
          <p:cNvGrpSpPr/>
          <p:nvPr/>
        </p:nvGrpSpPr>
        <p:grpSpPr>
          <a:xfrm>
            <a:off x="4819556" y="2984693"/>
            <a:ext cx="920021" cy="837880"/>
            <a:chOff x="7797479" y="1273924"/>
            <a:chExt cx="920021" cy="837880"/>
          </a:xfrm>
        </p:grpSpPr>
        <p:sp>
          <p:nvSpPr>
            <p:cNvPr id="5" name="Rectangle 4">
              <a:extLst>
                <a:ext uri="{FF2B5EF4-FFF2-40B4-BE49-F238E27FC236}">
                  <a16:creationId xmlns:a16="http://schemas.microsoft.com/office/drawing/2014/main" id="{CE94D40F-ECAC-794B-A013-C1195D4BFACA}"/>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C0B352-CB95-024B-9313-4CD2CDE74B28}"/>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7" name="Straight Arrow Connector 6">
              <a:extLst>
                <a:ext uri="{FF2B5EF4-FFF2-40B4-BE49-F238E27FC236}">
                  <a16:creationId xmlns:a16="http://schemas.microsoft.com/office/drawing/2014/main" id="{43B2536F-4DA2-874F-B55D-1C7907FA247F}"/>
                </a:ext>
              </a:extLst>
            </p:cNvPr>
            <p:cNvCxnSpPr>
              <a:endCxn id="13" idx="0"/>
            </p:cNvCxnSpPr>
            <p:nvPr/>
          </p:nvCxnSpPr>
          <p:spPr>
            <a:xfrm flipH="1">
              <a:off x="7797479" y="1737345"/>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440C3C-0B9D-BF46-B9D0-C2D47E631FF1}"/>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A2351D-7428-D644-99F6-36741E0ECF1A}"/>
                </a:ext>
              </a:extLst>
            </p:cNvPr>
            <p:cNvCxnSpPr>
              <a:stCxn id="5" idx="2"/>
              <a:endCxn id="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FAD8FA4-29BA-DB4A-82C7-0DB24CC54843}"/>
                </a:ext>
              </a:extLst>
            </p:cNvPr>
            <p:cNvCxnSpPr>
              <a:endCxn id="21" idx="0"/>
            </p:cNvCxnSpPr>
            <p:nvPr/>
          </p:nvCxnSpPr>
          <p:spPr>
            <a:xfrm>
              <a:off x="8455582" y="1730286"/>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11BAFB0-2560-E041-93CF-806FA8C4997D}"/>
              </a:ext>
            </a:extLst>
          </p:cNvPr>
          <p:cNvGrpSpPr/>
          <p:nvPr/>
        </p:nvGrpSpPr>
        <p:grpSpPr>
          <a:xfrm>
            <a:off x="4536649" y="3800046"/>
            <a:ext cx="568567" cy="557777"/>
            <a:chOff x="8019435" y="1273924"/>
            <a:chExt cx="568567" cy="557777"/>
          </a:xfrm>
        </p:grpSpPr>
        <p:sp>
          <p:nvSpPr>
            <p:cNvPr id="12" name="Rectangle 11">
              <a:extLst>
                <a:ext uri="{FF2B5EF4-FFF2-40B4-BE49-F238E27FC236}">
                  <a16:creationId xmlns:a16="http://schemas.microsoft.com/office/drawing/2014/main" id="{D84E6FEE-C6FE-1644-9D6A-06EEB799A68F}"/>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A6020-77BA-5949-BE51-2CB5FA84CF4E}"/>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14" name="Straight Connector 13">
              <a:extLst>
                <a:ext uri="{FF2B5EF4-FFF2-40B4-BE49-F238E27FC236}">
                  <a16:creationId xmlns:a16="http://schemas.microsoft.com/office/drawing/2014/main" id="{FED6B2B6-50E3-154B-B57E-8B006EDB1BE5}"/>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3E9EF-BD35-CA42-9B5C-822CBB770186}"/>
                </a:ext>
              </a:extLst>
            </p:cNvPr>
            <p:cNvCxnSpPr>
              <a:stCxn id="12" idx="2"/>
              <a:endCxn id="13"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A8008CC-4062-9B42-89A7-D08686EC7A22}"/>
              </a:ext>
            </a:extLst>
          </p:cNvPr>
          <p:cNvGrpSpPr/>
          <p:nvPr/>
        </p:nvGrpSpPr>
        <p:grpSpPr>
          <a:xfrm>
            <a:off x="5455069" y="3809405"/>
            <a:ext cx="568567" cy="557777"/>
            <a:chOff x="8118821" y="1418913"/>
            <a:chExt cx="568567" cy="557777"/>
          </a:xfrm>
        </p:grpSpPr>
        <p:grpSp>
          <p:nvGrpSpPr>
            <p:cNvPr id="17" name="Group 16">
              <a:extLst>
                <a:ext uri="{FF2B5EF4-FFF2-40B4-BE49-F238E27FC236}">
                  <a16:creationId xmlns:a16="http://schemas.microsoft.com/office/drawing/2014/main" id="{200B22F4-44BB-5D4F-9CCA-E87607955BCB}"/>
                </a:ext>
              </a:extLst>
            </p:cNvPr>
            <p:cNvGrpSpPr/>
            <p:nvPr/>
          </p:nvGrpSpPr>
          <p:grpSpPr>
            <a:xfrm>
              <a:off x="8118821" y="1418913"/>
              <a:ext cx="568567" cy="557777"/>
              <a:chOff x="8019435" y="1273924"/>
              <a:chExt cx="568567" cy="557777"/>
            </a:xfrm>
          </p:grpSpPr>
          <p:sp>
            <p:nvSpPr>
              <p:cNvPr id="20" name="Rectangle 19">
                <a:extLst>
                  <a:ext uri="{FF2B5EF4-FFF2-40B4-BE49-F238E27FC236}">
                    <a16:creationId xmlns:a16="http://schemas.microsoft.com/office/drawing/2014/main" id="{D8AA71FA-EB16-F448-BC65-CE06D26FB1C4}"/>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1688D9-2FA6-5343-95D3-3A2FCC674542}"/>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2" name="Straight Connector 21">
                <a:extLst>
                  <a:ext uri="{FF2B5EF4-FFF2-40B4-BE49-F238E27FC236}">
                    <a16:creationId xmlns:a16="http://schemas.microsoft.com/office/drawing/2014/main" id="{FB0B7460-736A-144E-AE32-56AEFF3C170F}"/>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191814-D8EE-7644-9688-BEC84CCFAF57}"/>
                  </a:ext>
                </a:extLst>
              </p:cNvPr>
              <p:cNvCxnSpPr>
                <a:stCxn id="20"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9AAB7123-B140-6743-BACB-E7AF52B366A5}"/>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68F6CA-D9FD-F844-ADCE-5E161F427371}"/>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159D512-E8F6-494D-A506-B09ED54F9C12}"/>
              </a:ext>
            </a:extLst>
          </p:cNvPr>
          <p:cNvGrpSpPr/>
          <p:nvPr/>
        </p:nvGrpSpPr>
        <p:grpSpPr>
          <a:xfrm>
            <a:off x="6515690" y="2965045"/>
            <a:ext cx="708888" cy="807254"/>
            <a:chOff x="7879114" y="1273924"/>
            <a:chExt cx="708888" cy="807254"/>
          </a:xfrm>
        </p:grpSpPr>
        <p:sp>
          <p:nvSpPr>
            <p:cNvPr id="25" name="Rectangle 24">
              <a:extLst>
                <a:ext uri="{FF2B5EF4-FFF2-40B4-BE49-F238E27FC236}">
                  <a16:creationId xmlns:a16="http://schemas.microsoft.com/office/drawing/2014/main" id="{A5222FE8-3180-0945-ACDF-B4838BBD288A}"/>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137A7DC-9A8A-E041-BFDD-1E507A1E91CC}"/>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7" name="Straight Arrow Connector 26">
              <a:extLst>
                <a:ext uri="{FF2B5EF4-FFF2-40B4-BE49-F238E27FC236}">
                  <a16:creationId xmlns:a16="http://schemas.microsoft.com/office/drawing/2014/main" id="{1BBD0510-ECA7-B745-B57F-6E8642AFBAD9}"/>
                </a:ext>
              </a:extLst>
            </p:cNvPr>
            <p:cNvCxnSpPr>
              <a:endCxn id="35" idx="0"/>
            </p:cNvCxnSpPr>
            <p:nvPr/>
          </p:nvCxnSpPr>
          <p:spPr>
            <a:xfrm flipH="1">
              <a:off x="7879114" y="175030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77FCED-A47B-9F40-A21C-C58DE380A029}"/>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615405-C57F-A44E-90CE-689884F3FFE9}"/>
                </a:ext>
              </a:extLst>
            </p:cNvPr>
            <p:cNvCxnSpPr>
              <a:stCxn id="25" idx="2"/>
              <a:endCxn id="2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3C76AACA-12B7-DC4B-BD84-25F4F32E13C4}"/>
              </a:ext>
            </a:extLst>
          </p:cNvPr>
          <p:cNvGrpSpPr/>
          <p:nvPr/>
        </p:nvGrpSpPr>
        <p:grpSpPr>
          <a:xfrm>
            <a:off x="6234052" y="3772299"/>
            <a:ext cx="568567" cy="568695"/>
            <a:chOff x="8118821" y="1407995"/>
            <a:chExt cx="568567" cy="568695"/>
          </a:xfrm>
        </p:grpSpPr>
        <p:grpSp>
          <p:nvGrpSpPr>
            <p:cNvPr id="31" name="Group 30">
              <a:extLst>
                <a:ext uri="{FF2B5EF4-FFF2-40B4-BE49-F238E27FC236}">
                  <a16:creationId xmlns:a16="http://schemas.microsoft.com/office/drawing/2014/main" id="{899A6115-ACDD-E04E-BB37-D8624DE8D35B}"/>
                </a:ext>
              </a:extLst>
            </p:cNvPr>
            <p:cNvGrpSpPr/>
            <p:nvPr/>
          </p:nvGrpSpPr>
          <p:grpSpPr>
            <a:xfrm>
              <a:off x="8118821" y="1407995"/>
              <a:ext cx="568567" cy="568695"/>
              <a:chOff x="8019435" y="1263006"/>
              <a:chExt cx="568567" cy="568695"/>
            </a:xfrm>
          </p:grpSpPr>
          <p:sp>
            <p:nvSpPr>
              <p:cNvPr id="34" name="Rectangle 33">
                <a:extLst>
                  <a:ext uri="{FF2B5EF4-FFF2-40B4-BE49-F238E27FC236}">
                    <a16:creationId xmlns:a16="http://schemas.microsoft.com/office/drawing/2014/main" id="{1DD7EF88-0C90-E748-8D6C-E86A355C86F6}"/>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CE9E78C-2FA9-7944-8451-42B086C8DDAC}"/>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36" name="Straight Connector 35">
                <a:extLst>
                  <a:ext uri="{FF2B5EF4-FFF2-40B4-BE49-F238E27FC236}">
                    <a16:creationId xmlns:a16="http://schemas.microsoft.com/office/drawing/2014/main" id="{9AC16BE9-BBCE-D243-9E31-1CC2EDC014A2}"/>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C02F07-B525-9144-B342-7976E8E393BB}"/>
                  </a:ext>
                </a:extLst>
              </p:cNvPr>
              <p:cNvCxnSpPr>
                <a:stCxn id="34" idx="2"/>
                <a:endCxn id="35"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8C41DE68-2C6C-6B46-8580-45C53DAC7542}"/>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7CF4D7-EA55-D441-BA61-8082B7872FD1}"/>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988B8C9-2063-3C40-8628-FF6E25242FE5}"/>
              </a:ext>
            </a:extLst>
          </p:cNvPr>
          <p:cNvGrpSpPr/>
          <p:nvPr/>
        </p:nvGrpSpPr>
        <p:grpSpPr>
          <a:xfrm>
            <a:off x="5327172" y="2132318"/>
            <a:ext cx="1611746" cy="852375"/>
            <a:chOff x="7474391" y="1273924"/>
            <a:chExt cx="1611746" cy="852375"/>
          </a:xfrm>
        </p:grpSpPr>
        <p:sp>
          <p:nvSpPr>
            <p:cNvPr id="39" name="Rectangle 38">
              <a:extLst>
                <a:ext uri="{FF2B5EF4-FFF2-40B4-BE49-F238E27FC236}">
                  <a16:creationId xmlns:a16="http://schemas.microsoft.com/office/drawing/2014/main" id="{8956E850-08BE-CA4A-97E3-AEAE6F67ADD1}"/>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FB337EA-EA86-FD49-94B8-98B102281359}"/>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41" name="Straight Arrow Connector 40">
              <a:extLst>
                <a:ext uri="{FF2B5EF4-FFF2-40B4-BE49-F238E27FC236}">
                  <a16:creationId xmlns:a16="http://schemas.microsoft.com/office/drawing/2014/main" id="{5D8F1953-C9F6-3C46-B45F-F2112A0E6F32}"/>
                </a:ext>
              </a:extLst>
            </p:cNvPr>
            <p:cNvCxnSpPr>
              <a:endCxn id="5" idx="0"/>
            </p:cNvCxnSpPr>
            <p:nvPr/>
          </p:nvCxnSpPr>
          <p:spPr>
            <a:xfrm flipH="1">
              <a:off x="7474391" y="1731578"/>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3712FAA-300C-1E42-9D04-3C54C48E8186}"/>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B488E6-6C74-C849-A56A-062BC4562472}"/>
                </a:ext>
              </a:extLst>
            </p:cNvPr>
            <p:cNvCxnSpPr>
              <a:stCxn id="39" idx="2"/>
              <a:endCxn id="4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4B25F83-E6EC-F746-8D78-208A94BE760E}"/>
                </a:ext>
              </a:extLst>
            </p:cNvPr>
            <p:cNvCxnSpPr>
              <a:endCxn id="26" idx="0"/>
            </p:cNvCxnSpPr>
            <p:nvPr/>
          </p:nvCxnSpPr>
          <p:spPr>
            <a:xfrm>
              <a:off x="8440622" y="1745042"/>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AD99223D-3673-3E4E-91E0-D4C26F7F4BDA}"/>
              </a:ext>
            </a:extLst>
          </p:cNvPr>
          <p:cNvGrpSpPr/>
          <p:nvPr/>
        </p:nvGrpSpPr>
        <p:grpSpPr>
          <a:xfrm>
            <a:off x="7126474" y="3791753"/>
            <a:ext cx="568567" cy="557971"/>
            <a:chOff x="8118821" y="1418719"/>
            <a:chExt cx="568567" cy="557971"/>
          </a:xfrm>
        </p:grpSpPr>
        <p:grpSp>
          <p:nvGrpSpPr>
            <p:cNvPr id="46" name="Group 45">
              <a:extLst>
                <a:ext uri="{FF2B5EF4-FFF2-40B4-BE49-F238E27FC236}">
                  <a16:creationId xmlns:a16="http://schemas.microsoft.com/office/drawing/2014/main" id="{EE2202CC-4538-124C-B453-DB401A9E8B89}"/>
                </a:ext>
              </a:extLst>
            </p:cNvPr>
            <p:cNvGrpSpPr/>
            <p:nvPr/>
          </p:nvGrpSpPr>
          <p:grpSpPr>
            <a:xfrm>
              <a:off x="8118821" y="1418719"/>
              <a:ext cx="568567" cy="557971"/>
              <a:chOff x="8019435" y="1273730"/>
              <a:chExt cx="568567" cy="557971"/>
            </a:xfrm>
          </p:grpSpPr>
          <p:sp>
            <p:nvSpPr>
              <p:cNvPr id="49" name="Rectangle 48">
                <a:extLst>
                  <a:ext uri="{FF2B5EF4-FFF2-40B4-BE49-F238E27FC236}">
                    <a16:creationId xmlns:a16="http://schemas.microsoft.com/office/drawing/2014/main" id="{B98DFB59-C614-9746-8DB2-2626F521B197}"/>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A600BC2-4180-A94F-A530-EAEECA68D254}"/>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51" name="Straight Connector 50">
                <a:extLst>
                  <a:ext uri="{FF2B5EF4-FFF2-40B4-BE49-F238E27FC236}">
                    <a16:creationId xmlns:a16="http://schemas.microsoft.com/office/drawing/2014/main" id="{F19E5F28-ED4E-AB4A-9B0E-6D8731923123}"/>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D8C68D-DA5C-E34E-8F74-BE164DC0D626}"/>
                  </a:ext>
                </a:extLst>
              </p:cNvPr>
              <p:cNvCxnSpPr>
                <a:stCxn id="49" idx="2"/>
                <a:endCxn id="50"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A6673F23-5DBB-FA4C-9E4B-663FC48EA7FF}"/>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3C9BD6-5925-964F-85E0-7D789A811F8E}"/>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F4A51B06-B364-AB4F-A5EC-059B93939C04}"/>
              </a:ext>
            </a:extLst>
          </p:cNvPr>
          <p:cNvCxnSpPr>
            <a:endCxn id="50" idx="0"/>
          </p:cNvCxnSpPr>
          <p:nvPr/>
        </p:nvCxnSpPr>
        <p:spPr>
          <a:xfrm>
            <a:off x="7102933" y="3455442"/>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433DC20-3AD6-1D4F-8264-4C881EC42FAB}"/>
              </a:ext>
            </a:extLst>
          </p:cNvPr>
          <p:cNvGrpSpPr/>
          <p:nvPr/>
        </p:nvGrpSpPr>
        <p:grpSpPr>
          <a:xfrm>
            <a:off x="4198361" y="4616030"/>
            <a:ext cx="568567" cy="562690"/>
            <a:chOff x="8118821" y="1414000"/>
            <a:chExt cx="568567" cy="562690"/>
          </a:xfrm>
        </p:grpSpPr>
        <p:grpSp>
          <p:nvGrpSpPr>
            <p:cNvPr id="55" name="Group 54">
              <a:extLst>
                <a:ext uri="{FF2B5EF4-FFF2-40B4-BE49-F238E27FC236}">
                  <a16:creationId xmlns:a16="http://schemas.microsoft.com/office/drawing/2014/main" id="{7444DD77-D997-034D-8143-6C705FE1C161}"/>
                </a:ext>
              </a:extLst>
            </p:cNvPr>
            <p:cNvGrpSpPr/>
            <p:nvPr/>
          </p:nvGrpSpPr>
          <p:grpSpPr>
            <a:xfrm>
              <a:off x="8118821" y="1414000"/>
              <a:ext cx="568567" cy="562690"/>
              <a:chOff x="8019435" y="1269011"/>
              <a:chExt cx="568567" cy="562690"/>
            </a:xfrm>
          </p:grpSpPr>
          <p:sp>
            <p:nvSpPr>
              <p:cNvPr id="58" name="Rectangle 57">
                <a:extLst>
                  <a:ext uri="{FF2B5EF4-FFF2-40B4-BE49-F238E27FC236}">
                    <a16:creationId xmlns:a16="http://schemas.microsoft.com/office/drawing/2014/main" id="{E08EBB2C-330B-C141-B414-7070ED6CAFC0}"/>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0F2C69D7-19C4-4D49-9F0D-83F9330633C1}"/>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60" name="Straight Connector 59">
                <a:extLst>
                  <a:ext uri="{FF2B5EF4-FFF2-40B4-BE49-F238E27FC236}">
                    <a16:creationId xmlns:a16="http://schemas.microsoft.com/office/drawing/2014/main" id="{1BB0FAA8-DC97-9F44-AA60-DAF22E843D81}"/>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3F0E18-86D5-2E46-A2D5-A56363CABB3F}"/>
                  </a:ext>
                </a:extLst>
              </p:cNvPr>
              <p:cNvCxnSpPr>
                <a:stCxn id="58" idx="2"/>
                <a:endCxn id="59"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0EF81E7B-9107-BF4F-AD52-A0F501C0C188}"/>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210AB12-E488-0444-9D84-324FBB214FE5}"/>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D52255F-7526-4F42-9EE3-6CB8E16FA7EE}"/>
              </a:ext>
            </a:extLst>
          </p:cNvPr>
          <p:cNvGrpSpPr/>
          <p:nvPr/>
        </p:nvGrpSpPr>
        <p:grpSpPr>
          <a:xfrm>
            <a:off x="4878873" y="4620943"/>
            <a:ext cx="568567" cy="557777"/>
            <a:chOff x="8118821" y="1418913"/>
            <a:chExt cx="568567" cy="557777"/>
          </a:xfrm>
        </p:grpSpPr>
        <p:grpSp>
          <p:nvGrpSpPr>
            <p:cNvPr id="63" name="Group 62">
              <a:extLst>
                <a:ext uri="{FF2B5EF4-FFF2-40B4-BE49-F238E27FC236}">
                  <a16:creationId xmlns:a16="http://schemas.microsoft.com/office/drawing/2014/main" id="{EF4FFC99-196B-134A-A6FB-E90973F07643}"/>
                </a:ext>
              </a:extLst>
            </p:cNvPr>
            <p:cNvGrpSpPr/>
            <p:nvPr/>
          </p:nvGrpSpPr>
          <p:grpSpPr>
            <a:xfrm>
              <a:off x="8118821" y="1418913"/>
              <a:ext cx="568567" cy="557777"/>
              <a:chOff x="8019435" y="1273924"/>
              <a:chExt cx="568567" cy="557777"/>
            </a:xfrm>
          </p:grpSpPr>
          <p:sp>
            <p:nvSpPr>
              <p:cNvPr id="66" name="Rectangle 65">
                <a:extLst>
                  <a:ext uri="{FF2B5EF4-FFF2-40B4-BE49-F238E27FC236}">
                    <a16:creationId xmlns:a16="http://schemas.microsoft.com/office/drawing/2014/main" id="{276B186F-191F-9941-A77E-EB3D94217919}"/>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5FB3C4F-DC2B-BD4D-83DA-EBAEB5DA4322}"/>
                  </a:ext>
                </a:extLst>
              </p:cNvPr>
              <p:cNvSpPr txBox="1"/>
              <p:nvPr/>
            </p:nvSpPr>
            <p:spPr>
              <a:xfrm>
                <a:off x="8084934" y="128173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68" name="Straight Connector 67">
                <a:extLst>
                  <a:ext uri="{FF2B5EF4-FFF2-40B4-BE49-F238E27FC236}">
                    <a16:creationId xmlns:a16="http://schemas.microsoft.com/office/drawing/2014/main" id="{5BCF2C9F-05B9-664E-BA70-8E12D8E3797D}"/>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69DE22-C440-E644-8E0D-2B706177E069}"/>
                  </a:ext>
                </a:extLst>
              </p:cNvPr>
              <p:cNvCxnSpPr>
                <a:stCxn id="66"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B982AD11-9D1D-7D4F-B2F5-257461CD9F98}"/>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CD817A-9D00-6646-9F9D-4DC61FD9B9BB}"/>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DA4688AF-42C3-6342-80CA-23E957E64D18}"/>
              </a:ext>
            </a:extLst>
          </p:cNvPr>
          <p:cNvCxnSpPr/>
          <p:nvPr/>
        </p:nvCxnSpPr>
        <p:spPr>
          <a:xfrm flipH="1">
            <a:off x="4536649" y="4256803"/>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58C0CFA-A14E-BC41-9DBE-7DBD60D3B40E}"/>
              </a:ext>
            </a:extLst>
          </p:cNvPr>
          <p:cNvCxnSpPr/>
          <p:nvPr/>
        </p:nvCxnSpPr>
        <p:spPr>
          <a:xfrm>
            <a:off x="4973825" y="4250087"/>
            <a:ext cx="163668" cy="3639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6B2DC75-8E19-4E41-A416-2C40E3070AF9}"/>
              </a:ext>
            </a:extLst>
          </p:cNvPr>
          <p:cNvSpPr txBox="1"/>
          <p:nvPr/>
        </p:nvSpPr>
        <p:spPr>
          <a:xfrm>
            <a:off x="481953" y="2894249"/>
            <a:ext cx="3343965" cy="923330"/>
          </a:xfrm>
          <a:prstGeom prst="rect">
            <a:avLst/>
          </a:prstGeom>
          <a:noFill/>
        </p:spPr>
        <p:txBody>
          <a:bodyPr wrap="square" rtlCol="0">
            <a:spAutoFit/>
          </a:bodyPr>
          <a:lstStyle/>
          <a:p>
            <a:r>
              <a:rPr lang="en-US" dirty="0"/>
              <a:t>This means the runtime to traverse from root to leaf or leaf to root will be log(n) time. </a:t>
            </a:r>
          </a:p>
        </p:txBody>
      </p:sp>
    </p:spTree>
    <p:extLst>
      <p:ext uri="{BB962C8B-B14F-4D97-AF65-F5344CB8AC3E}">
        <p14:creationId xmlns:p14="http://schemas.microsoft.com/office/powerpoint/2010/main" val="301306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521A-EA87-C04B-AC02-9B502E87974E}"/>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0766E743-41B9-B24C-B306-12B1CB33CD7F}"/>
              </a:ext>
            </a:extLst>
          </p:cNvPr>
          <p:cNvSpPr>
            <a:spLocks noGrp="1"/>
          </p:cNvSpPr>
          <p:nvPr>
            <p:ph type="body" idx="1"/>
          </p:nvPr>
        </p:nvSpPr>
        <p:spPr/>
        <p:txBody>
          <a:bodyPr/>
          <a:lstStyle/>
          <a:p>
            <a:r>
              <a:rPr lang="en-US" dirty="0"/>
              <a:t>Priority Queue ADT</a:t>
            </a:r>
          </a:p>
          <a:p>
            <a:r>
              <a:rPr lang="en-US" dirty="0"/>
              <a:t>Priority Queue possible implementations</a:t>
            </a:r>
          </a:p>
          <a:p>
            <a:r>
              <a:rPr lang="en-US" dirty="0"/>
              <a:t>Heap invariants</a:t>
            </a:r>
          </a:p>
          <a:p>
            <a:r>
              <a:rPr lang="en-US" dirty="0"/>
              <a:t>Heap height</a:t>
            </a:r>
          </a:p>
        </p:txBody>
      </p:sp>
    </p:spTree>
    <p:extLst>
      <p:ext uri="{BB962C8B-B14F-4D97-AF65-F5344CB8AC3E}">
        <p14:creationId xmlns:p14="http://schemas.microsoft.com/office/powerpoint/2010/main" val="158037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CE5C-BBAF-AA4B-9E20-A3175AC9092F}"/>
              </a:ext>
            </a:extLst>
          </p:cNvPr>
          <p:cNvSpPr>
            <a:spLocks noGrp="1"/>
          </p:cNvSpPr>
          <p:nvPr>
            <p:ph type="title"/>
          </p:nvPr>
        </p:nvSpPr>
        <p:spPr/>
        <p:txBody>
          <a:bodyPr/>
          <a:lstStyle/>
          <a:p>
            <a:r>
              <a:rPr lang="en-US" dirty="0"/>
              <a:t>Priority Queue / heaps roadmap</a:t>
            </a:r>
          </a:p>
        </p:txBody>
      </p:sp>
      <p:sp>
        <p:nvSpPr>
          <p:cNvPr id="3" name="Content Placeholder 2">
            <a:extLst>
              <a:ext uri="{FF2B5EF4-FFF2-40B4-BE49-F238E27FC236}">
                <a16:creationId xmlns:a16="http://schemas.microsoft.com/office/drawing/2014/main" id="{676F695E-FB64-3343-8E66-0118DD86B9C6}"/>
              </a:ext>
            </a:extLst>
          </p:cNvPr>
          <p:cNvSpPr>
            <a:spLocks noGrp="1"/>
          </p:cNvSpPr>
          <p:nvPr>
            <p:ph idx="1"/>
          </p:nvPr>
        </p:nvSpPr>
        <p:spPr/>
        <p:txBody>
          <a:bodyPr/>
          <a:lstStyle/>
          <a:p>
            <a:r>
              <a:rPr lang="en-US" dirty="0"/>
              <a:t>- </a:t>
            </a:r>
            <a:r>
              <a:rPr lang="en-US" dirty="0" err="1"/>
              <a:t>PriorityQueue</a:t>
            </a:r>
            <a:r>
              <a:rPr lang="en-US" dirty="0"/>
              <a:t> ADT</a:t>
            </a:r>
          </a:p>
          <a:p>
            <a:r>
              <a:rPr lang="en-US" dirty="0"/>
              <a:t>- </a:t>
            </a:r>
            <a:r>
              <a:rPr lang="en-US" dirty="0" err="1"/>
              <a:t>PriorityQueue</a:t>
            </a:r>
            <a:r>
              <a:rPr lang="en-US" dirty="0"/>
              <a:t> implementations with current toolkit</a:t>
            </a:r>
          </a:p>
          <a:p>
            <a:r>
              <a:rPr lang="en-US" dirty="0"/>
              <a:t>- Binary Heap idea + invariants</a:t>
            </a:r>
          </a:p>
          <a:p>
            <a:r>
              <a:rPr lang="en-US" b="1" u="sng" dirty="0"/>
              <a:t>- Binary Heap methods</a:t>
            </a:r>
          </a:p>
          <a:p>
            <a:r>
              <a:rPr lang="en-US" dirty="0"/>
              <a:t>- Binary Heap implementation details</a:t>
            </a:r>
          </a:p>
        </p:txBody>
      </p:sp>
    </p:spTree>
    <p:extLst>
      <p:ext uri="{BB962C8B-B14F-4D97-AF65-F5344CB8AC3E}">
        <p14:creationId xmlns:p14="http://schemas.microsoft.com/office/powerpoint/2010/main" val="66586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t>
            </a:r>
            <a:r>
              <a:rPr lang="en-US" dirty="0" err="1"/>
              <a:t>peekMin</a:t>
            </a:r>
            <a:r>
              <a:rPr lang="en-US" dirty="0"/>
              <a:t>()</a:t>
            </a:r>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19</a:t>
            </a:fld>
            <a:endParaRPr lang="en-US"/>
          </a:p>
        </p:txBody>
      </p:sp>
      <p:grpSp>
        <p:nvGrpSpPr>
          <p:cNvPr id="7" name="Group 6"/>
          <p:cNvGrpSpPr/>
          <p:nvPr/>
        </p:nvGrpSpPr>
        <p:grpSpPr>
          <a:xfrm>
            <a:off x="4819556" y="2984693"/>
            <a:ext cx="920021" cy="837880"/>
            <a:chOff x="7797479" y="1273924"/>
            <a:chExt cx="920021" cy="837880"/>
          </a:xfrm>
        </p:grpSpPr>
        <p:sp>
          <p:nvSpPr>
            <p:cNvPr id="45" name="Rectangle 4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47" name="Straight Arrow Connector 46">
              <a:extLst>
                <a:ext uri="{FF2B5EF4-FFF2-40B4-BE49-F238E27FC236}">
                  <a16:creationId xmlns:a16="http://schemas.microsoft.com/office/drawing/2014/main" id="{8DD11C83-9954-4535-9AA8-C28A0845CC27}"/>
                </a:ext>
              </a:extLst>
            </p:cNvPr>
            <p:cNvCxnSpPr>
              <a:endCxn id="42" idx="0"/>
            </p:cNvCxnSpPr>
            <p:nvPr/>
          </p:nvCxnSpPr>
          <p:spPr>
            <a:xfrm flipH="1">
              <a:off x="7797479" y="1737345"/>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5" idx="2"/>
              <a:endCxn id="4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DD11C83-9954-4535-9AA8-C28A0845CC27}"/>
                </a:ext>
              </a:extLst>
            </p:cNvPr>
            <p:cNvCxnSpPr>
              <a:endCxn id="35" idx="0"/>
            </p:cNvCxnSpPr>
            <p:nvPr/>
          </p:nvCxnSpPr>
          <p:spPr>
            <a:xfrm>
              <a:off x="8455582" y="1730286"/>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536649" y="3800046"/>
            <a:ext cx="568567" cy="557777"/>
            <a:chOff x="8019435" y="1273924"/>
            <a:chExt cx="568567" cy="557777"/>
          </a:xfrm>
        </p:grpSpPr>
        <p:sp>
          <p:nvSpPr>
            <p:cNvPr id="41" name="Rectangle 4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43" name="Straight Connector 4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2"/>
              <a:endCxn id="4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455069" y="3809405"/>
            <a:ext cx="568567" cy="557777"/>
            <a:chOff x="8118821" y="1418913"/>
            <a:chExt cx="568567" cy="557777"/>
          </a:xfrm>
        </p:grpSpPr>
        <p:grpSp>
          <p:nvGrpSpPr>
            <p:cNvPr id="31" name="Group 30"/>
            <p:cNvGrpSpPr/>
            <p:nvPr/>
          </p:nvGrpSpPr>
          <p:grpSpPr>
            <a:xfrm>
              <a:off x="8118821" y="1418913"/>
              <a:ext cx="568567" cy="557777"/>
              <a:chOff x="8019435" y="1273924"/>
              <a:chExt cx="568567" cy="557777"/>
            </a:xfrm>
          </p:grpSpPr>
          <p:sp>
            <p:nvSpPr>
              <p:cNvPr id="34" name="Rectangle 3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36" name="Straight Connector 3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515690" y="2965045"/>
            <a:ext cx="708888" cy="807254"/>
            <a:chOff x="7879114" y="1273924"/>
            <a:chExt cx="708888" cy="807254"/>
          </a:xfrm>
        </p:grpSpPr>
        <p:sp>
          <p:nvSpPr>
            <p:cNvPr id="26" name="Rectangle 2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8" name="Straight Arrow Connector 27">
              <a:extLst>
                <a:ext uri="{FF2B5EF4-FFF2-40B4-BE49-F238E27FC236}">
                  <a16:creationId xmlns:a16="http://schemas.microsoft.com/office/drawing/2014/main" id="{8DD11C83-9954-4535-9AA8-C28A0845CC27}"/>
                </a:ext>
              </a:extLst>
            </p:cNvPr>
            <p:cNvCxnSpPr>
              <a:endCxn id="23" idx="0"/>
            </p:cNvCxnSpPr>
            <p:nvPr/>
          </p:nvCxnSpPr>
          <p:spPr>
            <a:xfrm flipH="1">
              <a:off x="7879114" y="175030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6" idx="2"/>
              <a:endCxn id="27"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234052" y="3772299"/>
            <a:ext cx="568567" cy="568695"/>
            <a:chOff x="8118821" y="1407995"/>
            <a:chExt cx="568567" cy="568695"/>
          </a:xfrm>
        </p:grpSpPr>
        <p:grpSp>
          <p:nvGrpSpPr>
            <p:cNvPr id="19" name="Group 18"/>
            <p:cNvGrpSpPr/>
            <p:nvPr/>
          </p:nvGrpSpPr>
          <p:grpSpPr>
            <a:xfrm>
              <a:off x="8118821" y="1407995"/>
              <a:ext cx="568567" cy="568695"/>
              <a:chOff x="8019435" y="1263006"/>
              <a:chExt cx="568567" cy="568695"/>
            </a:xfrm>
          </p:grpSpPr>
          <p:sp>
            <p:nvSpPr>
              <p:cNvPr id="22" name="Rectangle 2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24" name="Straight Connector 2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2"/>
                <a:endCxn id="23"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327172" y="2132318"/>
            <a:ext cx="1611746" cy="852375"/>
            <a:chOff x="7474391" y="1273924"/>
            <a:chExt cx="1611746" cy="852375"/>
          </a:xfrm>
        </p:grpSpPr>
        <p:sp>
          <p:nvSpPr>
            <p:cNvPr id="13" name="Rectangle 1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15" name="Straight Arrow Connector 14">
              <a:extLst>
                <a:ext uri="{FF2B5EF4-FFF2-40B4-BE49-F238E27FC236}">
                  <a16:creationId xmlns:a16="http://schemas.microsoft.com/office/drawing/2014/main" id="{8DD11C83-9954-4535-9AA8-C28A0845CC27}"/>
                </a:ext>
              </a:extLst>
            </p:cNvPr>
            <p:cNvCxnSpPr>
              <a:endCxn id="45" idx="0"/>
            </p:cNvCxnSpPr>
            <p:nvPr/>
          </p:nvCxnSpPr>
          <p:spPr>
            <a:xfrm flipH="1">
              <a:off x="7474391" y="1731578"/>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2"/>
              <a:endCxn id="14"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D11C83-9954-4535-9AA8-C28A0845CC27}"/>
                </a:ext>
              </a:extLst>
            </p:cNvPr>
            <p:cNvCxnSpPr>
              <a:endCxn id="27" idx="0"/>
            </p:cNvCxnSpPr>
            <p:nvPr/>
          </p:nvCxnSpPr>
          <p:spPr>
            <a:xfrm>
              <a:off x="8440622" y="1745042"/>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126474" y="3791753"/>
            <a:ext cx="568567" cy="557971"/>
            <a:chOff x="8118821" y="1418719"/>
            <a:chExt cx="568567" cy="557971"/>
          </a:xfrm>
        </p:grpSpPr>
        <p:grpSp>
          <p:nvGrpSpPr>
            <p:cNvPr id="54" name="Group 53"/>
            <p:cNvGrpSpPr/>
            <p:nvPr/>
          </p:nvGrpSpPr>
          <p:grpSpPr>
            <a:xfrm>
              <a:off x="8118821" y="1418719"/>
              <a:ext cx="568567" cy="557971"/>
              <a:chOff x="8019435" y="1273730"/>
              <a:chExt cx="568567" cy="557971"/>
            </a:xfrm>
          </p:grpSpPr>
          <p:sp>
            <p:nvSpPr>
              <p:cNvPr id="57" name="Rectangle 5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184F1E3-7E82-4AD6-96C8-720B37C261E0}"/>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59" name="Straight Connector 58"/>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7" idx="2"/>
                <a:endCxn id="58"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8DD11C83-9954-4535-9AA8-C28A0845CC27}"/>
              </a:ext>
            </a:extLst>
          </p:cNvPr>
          <p:cNvCxnSpPr>
            <a:endCxn id="58" idx="0"/>
          </p:cNvCxnSpPr>
          <p:nvPr/>
        </p:nvCxnSpPr>
        <p:spPr>
          <a:xfrm>
            <a:off x="7102933" y="3455442"/>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4198361" y="4616030"/>
            <a:ext cx="568567" cy="562690"/>
            <a:chOff x="8118821" y="1414000"/>
            <a:chExt cx="568567" cy="562690"/>
          </a:xfrm>
        </p:grpSpPr>
        <p:grpSp>
          <p:nvGrpSpPr>
            <p:cNvPr id="65" name="Group 64"/>
            <p:cNvGrpSpPr/>
            <p:nvPr/>
          </p:nvGrpSpPr>
          <p:grpSpPr>
            <a:xfrm>
              <a:off x="8118821" y="1414000"/>
              <a:ext cx="568567" cy="562690"/>
              <a:chOff x="8019435" y="1269011"/>
              <a:chExt cx="568567" cy="562690"/>
            </a:xfrm>
          </p:grpSpPr>
          <p:sp>
            <p:nvSpPr>
              <p:cNvPr id="68" name="Rectangle 6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70" name="Straight Connector 6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2"/>
                <a:endCxn id="69"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4878873" y="4620943"/>
            <a:ext cx="568567" cy="557777"/>
            <a:chOff x="8118821" y="1418913"/>
            <a:chExt cx="568567" cy="557777"/>
          </a:xfrm>
        </p:grpSpPr>
        <p:grpSp>
          <p:nvGrpSpPr>
            <p:cNvPr id="73" name="Group 72"/>
            <p:cNvGrpSpPr/>
            <p:nvPr/>
          </p:nvGrpSpPr>
          <p:grpSpPr>
            <a:xfrm>
              <a:off x="8118821" y="1418913"/>
              <a:ext cx="568567" cy="557777"/>
              <a:chOff x="8019435" y="1273924"/>
              <a:chExt cx="568567" cy="557777"/>
            </a:xfrm>
          </p:grpSpPr>
          <p:sp>
            <p:nvSpPr>
              <p:cNvPr id="76" name="Rectangle 7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184F1E3-7E82-4AD6-96C8-720B37C261E0}"/>
                  </a:ext>
                </a:extLst>
              </p:cNvPr>
              <p:cNvSpPr txBox="1"/>
              <p:nvPr/>
            </p:nvSpPr>
            <p:spPr>
              <a:xfrm>
                <a:off x="8084934" y="128173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78" name="Straight Connector 7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6"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8DD11C83-9954-4535-9AA8-C28A0845CC27}"/>
              </a:ext>
            </a:extLst>
          </p:cNvPr>
          <p:cNvCxnSpPr/>
          <p:nvPr/>
        </p:nvCxnSpPr>
        <p:spPr>
          <a:xfrm flipH="1">
            <a:off x="4536649" y="4256803"/>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8DD11C83-9954-4535-9AA8-C28A0845CC27}"/>
              </a:ext>
            </a:extLst>
          </p:cNvPr>
          <p:cNvCxnSpPr/>
          <p:nvPr/>
        </p:nvCxnSpPr>
        <p:spPr>
          <a:xfrm>
            <a:off x="4973825" y="4250087"/>
            <a:ext cx="163668" cy="3639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93" name="Right Arrow 92"/>
          <p:cNvSpPr/>
          <p:nvPr/>
        </p:nvSpPr>
        <p:spPr>
          <a:xfrm>
            <a:off x="4658294" y="2068497"/>
            <a:ext cx="949033" cy="43842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6BEFD33-F35F-9945-8170-C3E38B863005}"/>
                  </a:ext>
                </a:extLst>
              </p:cNvPr>
              <p:cNvSpPr txBox="1"/>
              <p:nvPr/>
            </p:nvSpPr>
            <p:spPr>
              <a:xfrm>
                <a:off x="575239" y="1694264"/>
                <a:ext cx="1511952" cy="369332"/>
              </a:xfrm>
              <a:prstGeom prst="rect">
                <a:avLst/>
              </a:prstGeom>
              <a:noFill/>
              <a:ln>
                <a:solidFill>
                  <a:srgbClr val="4C3282"/>
                </a:solidFill>
              </a:ln>
            </p:spPr>
            <p:txBody>
              <a:bodyPr wrap="none" rtlCol="0">
                <a:spAutoFit/>
              </a:bodyPr>
              <a:lstStyle/>
              <a:p>
                <a:r>
                  <a:rPr lang="en-US" b="1" dirty="0">
                    <a:solidFill>
                      <a:srgbClr val="4C3282"/>
                    </a:solidFill>
                  </a:rPr>
                  <a:t>Runtime: </a:t>
                </a:r>
                <a14:m>
                  <m:oMath xmlns:m="http://schemas.openxmlformats.org/officeDocument/2006/math">
                    <m:r>
                      <a:rPr lang="en-US" b="1" i="0" smtClean="0">
                        <a:solidFill>
                          <a:srgbClr val="4C3282"/>
                        </a:solidFill>
                        <a:latin typeface="Cambria Math" panose="02040503050406030204" pitchFamily="18" charset="0"/>
                      </a:rPr>
                      <m:t>𝚯</m:t>
                    </m:r>
                  </m:oMath>
                </a14:m>
                <a:r>
                  <a:rPr lang="en-US" b="1" dirty="0">
                    <a:solidFill>
                      <a:srgbClr val="4C3282"/>
                    </a:solidFill>
                  </a:rPr>
                  <a:t>(1)</a:t>
                </a:r>
              </a:p>
            </p:txBody>
          </p:sp>
        </mc:Choice>
        <mc:Fallback xmlns="">
          <p:sp>
            <p:nvSpPr>
              <p:cNvPr id="3" name="TextBox 2">
                <a:extLst>
                  <a:ext uri="{FF2B5EF4-FFF2-40B4-BE49-F238E27FC236}">
                    <a16:creationId xmlns:a16="http://schemas.microsoft.com/office/drawing/2014/main" id="{16BEFD33-F35F-9945-8170-C3E38B863005}"/>
                  </a:ext>
                </a:extLst>
              </p:cNvPr>
              <p:cNvSpPr txBox="1">
                <a:spLocks noRot="1" noChangeAspect="1" noMove="1" noResize="1" noEditPoints="1" noAdjustHandles="1" noChangeArrowheads="1" noChangeShapeType="1" noTextEdit="1"/>
              </p:cNvSpPr>
              <p:nvPr/>
            </p:nvSpPr>
            <p:spPr>
              <a:xfrm>
                <a:off x="575239" y="1694264"/>
                <a:ext cx="1511952" cy="369332"/>
              </a:xfrm>
              <a:prstGeom prst="rect">
                <a:avLst/>
              </a:prstGeom>
              <a:blipFill>
                <a:blip r:embed="rId2"/>
                <a:stretch>
                  <a:fillRect l="-2800" t="-6349" r="-3600" b="-23810"/>
                </a:stretch>
              </a:blipFill>
              <a:ln>
                <a:solidFill>
                  <a:srgbClr val="4C3282"/>
                </a:solidFill>
              </a:ln>
            </p:spPr>
            <p:txBody>
              <a:bodyPr/>
              <a:lstStyle/>
              <a:p>
                <a:r>
                  <a:rPr lang="en-US">
                    <a:noFill/>
                  </a:rPr>
                  <a:t> </a:t>
                </a:r>
              </a:p>
            </p:txBody>
          </p:sp>
        </mc:Fallback>
      </mc:AlternateContent>
    </p:spTree>
    <p:extLst>
      <p:ext uri="{BB962C8B-B14F-4D97-AF65-F5344CB8AC3E}">
        <p14:creationId xmlns:p14="http://schemas.microsoft.com/office/powerpoint/2010/main" val="4899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A770-1145-4B45-BD8A-93494488CFC7}"/>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EB4CDB1-111B-0040-926B-C6248954EE03}"/>
              </a:ext>
            </a:extLst>
          </p:cNvPr>
          <p:cNvSpPr>
            <a:spLocks noGrp="1"/>
          </p:cNvSpPr>
          <p:nvPr>
            <p:ph idx="1"/>
          </p:nvPr>
        </p:nvSpPr>
        <p:spPr/>
        <p:txBody>
          <a:bodyPr/>
          <a:lstStyle/>
          <a:p>
            <a:r>
              <a:rPr lang="en-US" sz="2400" dirty="0"/>
              <a:t>Midterm Grades to Come</a:t>
            </a:r>
          </a:p>
          <a:p>
            <a:pPr lvl="1"/>
            <a:r>
              <a:rPr lang="en-US" sz="2000" dirty="0"/>
              <a:t>no penalty for formatting</a:t>
            </a:r>
          </a:p>
          <a:p>
            <a:r>
              <a:rPr lang="en-US" sz="2400" dirty="0"/>
              <a:t>Project 2 due Wednesday April 29</a:t>
            </a:r>
            <a:r>
              <a:rPr lang="en-US" sz="2400" baseline="30000" dirty="0"/>
              <a:t>th</a:t>
            </a:r>
            <a:r>
              <a:rPr lang="en-US" sz="2400" dirty="0"/>
              <a:t> </a:t>
            </a:r>
          </a:p>
          <a:p>
            <a:r>
              <a:rPr lang="en-US" sz="2400" dirty="0"/>
              <a:t>Project 3 goes out on Wednesday</a:t>
            </a:r>
          </a:p>
          <a:p>
            <a:r>
              <a:rPr lang="en-US" sz="2400" dirty="0"/>
              <a:t>Exercise 3 goes out on Friday</a:t>
            </a:r>
          </a:p>
          <a:p>
            <a:r>
              <a:rPr lang="en-US" sz="2400" dirty="0"/>
              <a:t>Grade Buckets</a:t>
            </a:r>
          </a:p>
          <a:p>
            <a:endParaRPr lang="en-US" dirty="0"/>
          </a:p>
        </p:txBody>
      </p:sp>
      <p:sp>
        <p:nvSpPr>
          <p:cNvPr id="4" name="Slide Number Placeholder 3">
            <a:extLst>
              <a:ext uri="{FF2B5EF4-FFF2-40B4-BE49-F238E27FC236}">
                <a16:creationId xmlns:a16="http://schemas.microsoft.com/office/drawing/2014/main" id="{9AC82869-0B0E-F34C-BC51-641ABD1F492B}"/>
              </a:ext>
            </a:extLst>
          </p:cNvPr>
          <p:cNvSpPr>
            <a:spLocks noGrp="1"/>
          </p:cNvSpPr>
          <p:nvPr>
            <p:ph type="sldNum" sz="quarter" idx="12"/>
          </p:nvPr>
        </p:nvSpPr>
        <p:spPr/>
        <p:txBody>
          <a:bodyPr/>
          <a:lstStyle/>
          <a:p>
            <a:fld id="{659665DE-58FC-41F4-AC58-2C90A5E00527}" type="slidenum">
              <a:rPr lang="en-US" smtClean="0"/>
              <a:t>2</a:t>
            </a:fld>
            <a:endParaRPr lang="en-US"/>
          </a:p>
        </p:txBody>
      </p:sp>
      <p:sp>
        <p:nvSpPr>
          <p:cNvPr id="5" name="Footer Placeholder 4">
            <a:extLst>
              <a:ext uri="{FF2B5EF4-FFF2-40B4-BE49-F238E27FC236}">
                <a16:creationId xmlns:a16="http://schemas.microsoft.com/office/drawing/2014/main" id="{9353123A-B333-5D48-954C-18E4A19F0736}"/>
              </a:ext>
            </a:extLst>
          </p:cNvPr>
          <p:cNvSpPr>
            <a:spLocks noGrp="1"/>
          </p:cNvSpPr>
          <p:nvPr>
            <p:ph type="ftr" sz="quarter" idx="11"/>
          </p:nvPr>
        </p:nvSpPr>
        <p:spPr/>
        <p:txBody>
          <a:bodyPr/>
          <a:lstStyle/>
          <a:p>
            <a:r>
              <a:rPr lang="en-US"/>
              <a:t>CSE 373 20 SP – champion &amp; Chun</a:t>
            </a:r>
            <a:endParaRPr lang="en-US" dirty="0"/>
          </a:p>
        </p:txBody>
      </p:sp>
      <p:graphicFrame>
        <p:nvGraphicFramePr>
          <p:cNvPr id="7" name="Table 6">
            <a:extLst>
              <a:ext uri="{FF2B5EF4-FFF2-40B4-BE49-F238E27FC236}">
                <a16:creationId xmlns:a16="http://schemas.microsoft.com/office/drawing/2014/main" id="{FE2D463C-D9B0-C14D-B7BE-08CC6A2131F1}"/>
              </a:ext>
            </a:extLst>
          </p:cNvPr>
          <p:cNvGraphicFramePr>
            <a:graphicFrameLocks noGrp="1"/>
          </p:cNvGraphicFramePr>
          <p:nvPr/>
        </p:nvGraphicFramePr>
        <p:xfrm>
          <a:off x="5159828" y="3252651"/>
          <a:ext cx="5806440" cy="2882687"/>
        </p:xfrm>
        <a:graphic>
          <a:graphicData uri="http://schemas.openxmlformats.org/drawingml/2006/table">
            <a:tbl>
              <a:tblPr firstRow="1" bandRow="1">
                <a:tableStyleId>{6E25E649-3F16-4E02-A733-19D2CDBF48F0}</a:tableStyleId>
              </a:tblPr>
              <a:tblGrid>
                <a:gridCol w="1935480">
                  <a:extLst>
                    <a:ext uri="{9D8B030D-6E8A-4147-A177-3AD203B41FA5}">
                      <a16:colId xmlns:a16="http://schemas.microsoft.com/office/drawing/2014/main" val="3253549745"/>
                    </a:ext>
                  </a:extLst>
                </a:gridCol>
                <a:gridCol w="1935480">
                  <a:extLst>
                    <a:ext uri="{9D8B030D-6E8A-4147-A177-3AD203B41FA5}">
                      <a16:colId xmlns:a16="http://schemas.microsoft.com/office/drawing/2014/main" val="116900528"/>
                    </a:ext>
                  </a:extLst>
                </a:gridCol>
                <a:gridCol w="1935480">
                  <a:extLst>
                    <a:ext uri="{9D8B030D-6E8A-4147-A177-3AD203B41FA5}">
                      <a16:colId xmlns:a16="http://schemas.microsoft.com/office/drawing/2014/main" val="2045228135"/>
                    </a:ext>
                  </a:extLst>
                </a:gridCol>
              </a:tblGrid>
              <a:tr h="702932">
                <a:tc>
                  <a:txBody>
                    <a:bodyPr/>
                    <a:lstStyle/>
                    <a:p>
                      <a:pPr algn="ctr"/>
                      <a:r>
                        <a:rPr lang="en-US" sz="2000" dirty="0">
                          <a:latin typeface="Calibri" panose="020F0502020204030204" pitchFamily="34" charset="0"/>
                          <a:cs typeface="Calibri" panose="020F0502020204030204" pitchFamily="34" charset="0"/>
                        </a:rPr>
                        <a:t>Percent Earned</a:t>
                      </a:r>
                    </a:p>
                  </a:txBody>
                  <a:tcPr anchor="ctr">
                    <a:solidFill>
                      <a:srgbClr val="4C3282"/>
                    </a:solidFill>
                  </a:tcPr>
                </a:tc>
                <a:tc>
                  <a:txBody>
                    <a:bodyPr/>
                    <a:lstStyle/>
                    <a:p>
                      <a:pPr algn="ctr"/>
                      <a:r>
                        <a:rPr lang="en-US" sz="2000" dirty="0">
                          <a:latin typeface="Calibri" panose="020F0502020204030204" pitchFamily="34" charset="0"/>
                          <a:cs typeface="Calibri" panose="020F0502020204030204" pitchFamily="34" charset="0"/>
                        </a:rPr>
                        <a:t>Letter Grade</a:t>
                      </a:r>
                    </a:p>
                  </a:txBody>
                  <a:tcPr anchor="ctr">
                    <a:solidFill>
                      <a:srgbClr val="4C3282"/>
                    </a:solidFill>
                  </a:tcPr>
                </a:tc>
                <a:tc>
                  <a:txBody>
                    <a:bodyPr/>
                    <a:lstStyle/>
                    <a:p>
                      <a:pPr algn="ctr"/>
                      <a:r>
                        <a:rPr lang="en-US" sz="2000" dirty="0">
                          <a:latin typeface="Calibri" panose="020F0502020204030204" pitchFamily="34" charset="0"/>
                          <a:cs typeface="Calibri" panose="020F0502020204030204" pitchFamily="34" charset="0"/>
                        </a:rPr>
                        <a:t>GPA</a:t>
                      </a:r>
                    </a:p>
                  </a:txBody>
                  <a:tcPr anchor="ctr">
                    <a:solidFill>
                      <a:srgbClr val="4C3282"/>
                    </a:solidFill>
                  </a:tcPr>
                </a:tc>
                <a:extLst>
                  <a:ext uri="{0D108BD9-81ED-4DB2-BD59-A6C34878D82A}">
                    <a16:rowId xmlns:a16="http://schemas.microsoft.com/office/drawing/2014/main" val="2975430990"/>
                  </a:ext>
                </a:extLst>
              </a:tr>
              <a:tr h="435951">
                <a:tc>
                  <a:txBody>
                    <a:bodyPr/>
                    <a:lstStyle/>
                    <a:p>
                      <a:pPr algn="ctr"/>
                      <a:r>
                        <a:rPr lang="en-US" sz="2000" dirty="0">
                          <a:latin typeface="Calibri" panose="020F0502020204030204" pitchFamily="34" charset="0"/>
                          <a:cs typeface="Calibri" panose="020F0502020204030204" pitchFamily="34" charset="0"/>
                        </a:rPr>
                        <a:t>95</a:t>
                      </a:r>
                    </a:p>
                  </a:txBody>
                  <a:tcPr anchor="ctr"/>
                </a:tc>
                <a:tc>
                  <a:txBody>
                    <a:bodyPr/>
                    <a:lstStyle/>
                    <a:p>
                      <a:pPr algn="ctr"/>
                      <a:r>
                        <a:rPr lang="en-US" sz="2000" dirty="0">
                          <a:latin typeface="Calibri" panose="020F0502020204030204" pitchFamily="34" charset="0"/>
                          <a:cs typeface="Calibri" panose="020F0502020204030204" pitchFamily="34" charset="0"/>
                        </a:rPr>
                        <a:t>A+</a:t>
                      </a:r>
                    </a:p>
                  </a:txBody>
                  <a:tcPr anchor="ctr"/>
                </a:tc>
                <a:tc>
                  <a:txBody>
                    <a:bodyPr/>
                    <a:lstStyle/>
                    <a:p>
                      <a:pPr algn="ctr"/>
                      <a:r>
                        <a:rPr lang="en-US" sz="2000" dirty="0">
                          <a:latin typeface="Calibri" panose="020F0502020204030204" pitchFamily="34" charset="0"/>
                          <a:cs typeface="Calibri" panose="020F0502020204030204" pitchFamily="34" charset="0"/>
                        </a:rPr>
                        <a:t>4.0</a:t>
                      </a:r>
                    </a:p>
                  </a:txBody>
                  <a:tcPr anchor="ctr"/>
                </a:tc>
                <a:extLst>
                  <a:ext uri="{0D108BD9-81ED-4DB2-BD59-A6C34878D82A}">
                    <a16:rowId xmlns:a16="http://schemas.microsoft.com/office/drawing/2014/main" val="4070656954"/>
                  </a:ext>
                </a:extLst>
              </a:tr>
              <a:tr h="435951">
                <a:tc>
                  <a:txBody>
                    <a:bodyPr/>
                    <a:lstStyle/>
                    <a:p>
                      <a:pPr algn="ctr"/>
                      <a:r>
                        <a:rPr lang="en-US" sz="2000" dirty="0">
                          <a:latin typeface="Calibri" panose="020F0502020204030204" pitchFamily="34" charset="0"/>
                          <a:cs typeface="Calibri" panose="020F0502020204030204" pitchFamily="34" charset="0"/>
                        </a:rPr>
                        <a:t>90</a:t>
                      </a:r>
                    </a:p>
                  </a:txBody>
                  <a:tcPr anchor="ctr"/>
                </a:tc>
                <a:tc>
                  <a:txBody>
                    <a:bodyPr/>
                    <a:lstStyle/>
                    <a:p>
                      <a:pPr algn="ctr"/>
                      <a:r>
                        <a:rPr lang="en-US" sz="2000" dirty="0">
                          <a:latin typeface="Calibri" panose="020F0502020204030204" pitchFamily="34" charset="0"/>
                          <a:cs typeface="Calibri" panose="020F0502020204030204" pitchFamily="34" charset="0"/>
                        </a:rPr>
                        <a:t>A</a:t>
                      </a:r>
                    </a:p>
                  </a:txBody>
                  <a:tcPr anchor="ctr"/>
                </a:tc>
                <a:tc>
                  <a:txBody>
                    <a:bodyPr/>
                    <a:lstStyle/>
                    <a:p>
                      <a:pPr algn="ctr"/>
                      <a:r>
                        <a:rPr lang="en-US" sz="2000" dirty="0">
                          <a:latin typeface="Calibri" panose="020F0502020204030204" pitchFamily="34" charset="0"/>
                          <a:cs typeface="Calibri" panose="020F0502020204030204" pitchFamily="34" charset="0"/>
                        </a:rPr>
                        <a:t>3.5</a:t>
                      </a:r>
                    </a:p>
                  </a:txBody>
                  <a:tcPr anchor="ctr"/>
                </a:tc>
                <a:extLst>
                  <a:ext uri="{0D108BD9-81ED-4DB2-BD59-A6C34878D82A}">
                    <a16:rowId xmlns:a16="http://schemas.microsoft.com/office/drawing/2014/main" val="1002381123"/>
                  </a:ext>
                </a:extLst>
              </a:tr>
              <a:tr h="435951">
                <a:tc>
                  <a:txBody>
                    <a:bodyPr/>
                    <a:lstStyle/>
                    <a:p>
                      <a:pPr algn="ctr"/>
                      <a:r>
                        <a:rPr lang="en-US" sz="2000" dirty="0">
                          <a:latin typeface="Calibri" panose="020F0502020204030204" pitchFamily="34" charset="0"/>
                          <a:cs typeface="Calibri" panose="020F0502020204030204" pitchFamily="34" charset="0"/>
                        </a:rPr>
                        <a:t>80</a:t>
                      </a:r>
                    </a:p>
                  </a:txBody>
                  <a:tcPr anchor="ctr"/>
                </a:tc>
                <a:tc>
                  <a:txBody>
                    <a:bodyPr/>
                    <a:lstStyle/>
                    <a:p>
                      <a:pPr algn="ctr"/>
                      <a:r>
                        <a:rPr lang="en-US" sz="2000" dirty="0">
                          <a:latin typeface="Calibri" panose="020F0502020204030204" pitchFamily="34" charset="0"/>
                          <a:cs typeface="Calibri" panose="020F0502020204030204" pitchFamily="34" charset="0"/>
                        </a:rPr>
                        <a:t>B</a:t>
                      </a:r>
                    </a:p>
                  </a:txBody>
                  <a:tcPr anchor="ctr"/>
                </a:tc>
                <a:tc>
                  <a:txBody>
                    <a:bodyPr/>
                    <a:lstStyle/>
                    <a:p>
                      <a:pPr algn="ctr"/>
                      <a:r>
                        <a:rPr lang="en-US" sz="2000" dirty="0">
                          <a:latin typeface="Calibri" panose="020F0502020204030204" pitchFamily="34" charset="0"/>
                          <a:cs typeface="Calibri" panose="020F0502020204030204" pitchFamily="34" charset="0"/>
                        </a:rPr>
                        <a:t>3.0</a:t>
                      </a:r>
                    </a:p>
                  </a:txBody>
                  <a:tcPr anchor="ctr"/>
                </a:tc>
                <a:extLst>
                  <a:ext uri="{0D108BD9-81ED-4DB2-BD59-A6C34878D82A}">
                    <a16:rowId xmlns:a16="http://schemas.microsoft.com/office/drawing/2014/main" val="3139397433"/>
                  </a:ext>
                </a:extLst>
              </a:tr>
              <a:tr h="435951">
                <a:tc>
                  <a:txBody>
                    <a:bodyPr/>
                    <a:lstStyle/>
                    <a:p>
                      <a:pPr algn="ctr"/>
                      <a:r>
                        <a:rPr lang="en-US" sz="2000" dirty="0">
                          <a:latin typeface="Calibri" panose="020F0502020204030204" pitchFamily="34" charset="0"/>
                          <a:cs typeface="Calibri" panose="020F0502020204030204" pitchFamily="34" charset="0"/>
                        </a:rPr>
                        <a:t>60</a:t>
                      </a:r>
                    </a:p>
                  </a:txBody>
                  <a:tcPr anchor="ctr"/>
                </a:tc>
                <a:tc>
                  <a:txBody>
                    <a:bodyPr/>
                    <a:lstStyle/>
                    <a:p>
                      <a:pPr algn="ctr"/>
                      <a:r>
                        <a:rPr lang="en-US" sz="2000" dirty="0">
                          <a:latin typeface="Calibri" panose="020F0502020204030204" pitchFamily="34" charset="0"/>
                          <a:cs typeface="Calibri" panose="020F0502020204030204" pitchFamily="34" charset="0"/>
                        </a:rPr>
                        <a:t>C</a:t>
                      </a:r>
                    </a:p>
                  </a:txBody>
                  <a:tcPr anchor="ctr"/>
                </a:tc>
                <a:tc>
                  <a:txBody>
                    <a:bodyPr/>
                    <a:lstStyle/>
                    <a:p>
                      <a:pPr algn="ctr"/>
                      <a:r>
                        <a:rPr lang="en-US" sz="2000" dirty="0">
                          <a:latin typeface="Calibri" panose="020F0502020204030204" pitchFamily="34" charset="0"/>
                          <a:cs typeface="Calibri" panose="020F0502020204030204" pitchFamily="34" charset="0"/>
                        </a:rPr>
                        <a:t>2.0</a:t>
                      </a:r>
                    </a:p>
                  </a:txBody>
                  <a:tcPr anchor="ctr"/>
                </a:tc>
                <a:extLst>
                  <a:ext uri="{0D108BD9-81ED-4DB2-BD59-A6C34878D82A}">
                    <a16:rowId xmlns:a16="http://schemas.microsoft.com/office/drawing/2014/main" val="4130877390"/>
                  </a:ext>
                </a:extLst>
              </a:tr>
              <a:tr h="435951">
                <a:tc>
                  <a:txBody>
                    <a:bodyPr/>
                    <a:lstStyle/>
                    <a:p>
                      <a:pPr algn="ctr"/>
                      <a:r>
                        <a:rPr lang="en-US" sz="2000" dirty="0">
                          <a:latin typeface="Calibri" panose="020F0502020204030204" pitchFamily="34" charset="0"/>
                          <a:cs typeface="Calibri" panose="020F0502020204030204" pitchFamily="34" charset="0"/>
                        </a:rPr>
                        <a:t>50</a:t>
                      </a:r>
                    </a:p>
                  </a:txBody>
                  <a:tcPr anchor="ctr"/>
                </a:tc>
                <a:tc>
                  <a:txBody>
                    <a:bodyPr/>
                    <a:lstStyle/>
                    <a:p>
                      <a:pPr algn="ctr"/>
                      <a:r>
                        <a:rPr lang="en-US" sz="2000" dirty="0">
                          <a:latin typeface="Calibri" panose="020F0502020204030204" pitchFamily="34" charset="0"/>
                          <a:cs typeface="Calibri" panose="020F0502020204030204" pitchFamily="34" charset="0"/>
                        </a:rPr>
                        <a:t>D</a:t>
                      </a:r>
                    </a:p>
                  </a:txBody>
                  <a:tcPr anchor="ctr"/>
                </a:tc>
                <a:tc>
                  <a:txBody>
                    <a:bodyPr/>
                    <a:lstStyle/>
                    <a:p>
                      <a:pPr algn="ctr"/>
                      <a:r>
                        <a:rPr lang="en-US" sz="2000" dirty="0">
                          <a:latin typeface="Calibri" panose="020F0502020204030204" pitchFamily="34" charset="0"/>
                          <a:cs typeface="Calibri" panose="020F0502020204030204" pitchFamily="34" charset="0"/>
                        </a:rPr>
                        <a:t>0.7</a:t>
                      </a:r>
                    </a:p>
                  </a:txBody>
                  <a:tcPr anchor="ctr"/>
                </a:tc>
                <a:extLst>
                  <a:ext uri="{0D108BD9-81ED-4DB2-BD59-A6C34878D82A}">
                    <a16:rowId xmlns:a16="http://schemas.microsoft.com/office/drawing/2014/main" val="4114030669"/>
                  </a:ext>
                </a:extLst>
              </a:tr>
            </a:tbl>
          </a:graphicData>
        </a:graphic>
      </p:graphicFrame>
    </p:spTree>
    <p:extLst>
      <p:ext uri="{BB962C8B-B14F-4D97-AF65-F5344CB8AC3E}">
        <p14:creationId xmlns:p14="http://schemas.microsoft.com/office/powerpoint/2010/main" val="27673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t>
            </a:r>
            <a:r>
              <a:rPr lang="en-US" dirty="0" err="1"/>
              <a:t>removeMin</a:t>
            </a:r>
            <a:r>
              <a:rPr lang="en-US" dirty="0"/>
              <a:t>()</a:t>
            </a:r>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20</a:t>
            </a:fld>
            <a:endParaRPr lang="en-US"/>
          </a:p>
        </p:txBody>
      </p:sp>
      <p:cxnSp>
        <p:nvCxnSpPr>
          <p:cNvPr id="55" name="Straight Arrow Connector 54">
            <a:extLst>
              <a:ext uri="{FF2B5EF4-FFF2-40B4-BE49-F238E27FC236}">
                <a16:creationId xmlns:a16="http://schemas.microsoft.com/office/drawing/2014/main" id="{8DD11C83-9954-4535-9AA8-C28A0845CC27}"/>
              </a:ext>
            </a:extLst>
          </p:cNvPr>
          <p:cNvCxnSpPr>
            <a:endCxn id="52" idx="0"/>
          </p:cNvCxnSpPr>
          <p:nvPr/>
        </p:nvCxnSpPr>
        <p:spPr>
          <a:xfrm>
            <a:off x="3267455" y="3924327"/>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84078" y="3453578"/>
            <a:ext cx="920021" cy="837880"/>
            <a:chOff x="7797479" y="1273924"/>
            <a:chExt cx="920021" cy="837880"/>
          </a:xfrm>
        </p:grpSpPr>
        <p:sp>
          <p:nvSpPr>
            <p:cNvPr id="7" name="Rectangle 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9" name="Straight Arrow Connector 8">
              <a:extLst>
                <a:ext uri="{FF2B5EF4-FFF2-40B4-BE49-F238E27FC236}">
                  <a16:creationId xmlns:a16="http://schemas.microsoft.com/office/drawing/2014/main" id="{8DD11C83-9954-4535-9AA8-C28A0845CC27}"/>
                </a:ext>
              </a:extLst>
            </p:cNvPr>
            <p:cNvCxnSpPr>
              <a:endCxn id="15" idx="0"/>
            </p:cNvCxnSpPr>
            <p:nvPr/>
          </p:nvCxnSpPr>
          <p:spPr>
            <a:xfrm flipH="1">
              <a:off x="7797479" y="1737345"/>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2"/>
              <a:endCxn id="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D11C83-9954-4535-9AA8-C28A0845CC27}"/>
                </a:ext>
              </a:extLst>
            </p:cNvPr>
            <p:cNvCxnSpPr>
              <a:endCxn id="23" idx="0"/>
            </p:cNvCxnSpPr>
            <p:nvPr/>
          </p:nvCxnSpPr>
          <p:spPr>
            <a:xfrm>
              <a:off x="8455582" y="1730286"/>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01171" y="4268931"/>
            <a:ext cx="568567" cy="557777"/>
            <a:chOff x="8019435" y="1273924"/>
            <a:chExt cx="568567" cy="557777"/>
          </a:xfrm>
        </p:grpSpPr>
        <p:sp>
          <p:nvSpPr>
            <p:cNvPr id="14" name="Rectangle 1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16" name="Straight Connector 1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2"/>
              <a:endCxn id="1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619591" y="4278290"/>
            <a:ext cx="568567" cy="557777"/>
            <a:chOff x="8118821" y="1418913"/>
            <a:chExt cx="568567" cy="557777"/>
          </a:xfrm>
        </p:grpSpPr>
        <p:grpSp>
          <p:nvGrpSpPr>
            <p:cNvPr id="19" name="Group 18"/>
            <p:cNvGrpSpPr/>
            <p:nvPr/>
          </p:nvGrpSpPr>
          <p:grpSpPr>
            <a:xfrm>
              <a:off x="8118821" y="1418913"/>
              <a:ext cx="568567" cy="557777"/>
              <a:chOff x="8019435" y="1273924"/>
              <a:chExt cx="568567" cy="557777"/>
            </a:xfrm>
          </p:grpSpPr>
          <p:sp>
            <p:nvSpPr>
              <p:cNvPr id="22" name="Rectangle 2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4" name="Straight Connector 2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680212" y="3433930"/>
            <a:ext cx="708888" cy="807254"/>
            <a:chOff x="7879114" y="1273924"/>
            <a:chExt cx="708888" cy="807254"/>
          </a:xfrm>
        </p:grpSpPr>
        <p:sp>
          <p:nvSpPr>
            <p:cNvPr id="27" name="Rectangle 2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9" name="Straight Arrow Connector 28">
              <a:extLst>
                <a:ext uri="{FF2B5EF4-FFF2-40B4-BE49-F238E27FC236}">
                  <a16:creationId xmlns:a16="http://schemas.microsoft.com/office/drawing/2014/main" id="{8DD11C83-9954-4535-9AA8-C28A0845CC27}"/>
                </a:ext>
              </a:extLst>
            </p:cNvPr>
            <p:cNvCxnSpPr>
              <a:endCxn id="37" idx="0"/>
            </p:cNvCxnSpPr>
            <p:nvPr/>
          </p:nvCxnSpPr>
          <p:spPr>
            <a:xfrm flipH="1">
              <a:off x="7879114" y="175030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2"/>
              <a:endCxn id="2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398574" y="4241184"/>
            <a:ext cx="568567" cy="568695"/>
            <a:chOff x="8118821" y="1407995"/>
            <a:chExt cx="568567" cy="568695"/>
          </a:xfrm>
        </p:grpSpPr>
        <p:grpSp>
          <p:nvGrpSpPr>
            <p:cNvPr id="33" name="Group 32"/>
            <p:cNvGrpSpPr/>
            <p:nvPr/>
          </p:nvGrpSpPr>
          <p:grpSpPr>
            <a:xfrm>
              <a:off x="8118821" y="1407995"/>
              <a:ext cx="568567" cy="568695"/>
              <a:chOff x="8019435" y="1263006"/>
              <a:chExt cx="568567" cy="568695"/>
            </a:xfrm>
          </p:grpSpPr>
          <p:sp>
            <p:nvSpPr>
              <p:cNvPr id="36" name="Rectangle 3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38" name="Straight Connector 3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6" idx="2"/>
                <a:endCxn id="37"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491694" y="2601203"/>
            <a:ext cx="1611746" cy="852375"/>
            <a:chOff x="7474391" y="1273924"/>
            <a:chExt cx="1611746" cy="852375"/>
          </a:xfrm>
        </p:grpSpPr>
        <p:sp>
          <p:nvSpPr>
            <p:cNvPr id="41" name="Rectangle 4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43" name="Straight Arrow Connector 42">
              <a:extLst>
                <a:ext uri="{FF2B5EF4-FFF2-40B4-BE49-F238E27FC236}">
                  <a16:creationId xmlns:a16="http://schemas.microsoft.com/office/drawing/2014/main" id="{8DD11C83-9954-4535-9AA8-C28A0845CC27}"/>
                </a:ext>
              </a:extLst>
            </p:cNvPr>
            <p:cNvCxnSpPr>
              <a:endCxn id="7" idx="0"/>
            </p:cNvCxnSpPr>
            <p:nvPr/>
          </p:nvCxnSpPr>
          <p:spPr>
            <a:xfrm flipH="1">
              <a:off x="7474391" y="1731578"/>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1" idx="2"/>
              <a:endCxn id="4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DD11C83-9954-4535-9AA8-C28A0845CC27}"/>
                </a:ext>
              </a:extLst>
            </p:cNvPr>
            <p:cNvCxnSpPr>
              <a:endCxn id="28" idx="0"/>
            </p:cNvCxnSpPr>
            <p:nvPr/>
          </p:nvCxnSpPr>
          <p:spPr>
            <a:xfrm>
              <a:off x="8440622" y="1745042"/>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290996" y="4260638"/>
            <a:ext cx="568567" cy="557971"/>
            <a:chOff x="8118821" y="1418719"/>
            <a:chExt cx="568567" cy="557971"/>
          </a:xfrm>
        </p:grpSpPr>
        <p:grpSp>
          <p:nvGrpSpPr>
            <p:cNvPr id="48" name="Group 47"/>
            <p:cNvGrpSpPr/>
            <p:nvPr/>
          </p:nvGrpSpPr>
          <p:grpSpPr>
            <a:xfrm>
              <a:off x="8118821" y="1418719"/>
              <a:ext cx="568567" cy="557971"/>
              <a:chOff x="8019435" y="1273730"/>
              <a:chExt cx="568567" cy="557971"/>
            </a:xfrm>
          </p:grpSpPr>
          <p:sp>
            <p:nvSpPr>
              <p:cNvPr id="51" name="Rectangle 5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184F1E3-7E82-4AD6-96C8-720B37C261E0}"/>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53" name="Straight Connector 5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2"/>
                <a:endCxn id="52"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62883" y="5084915"/>
            <a:ext cx="568567" cy="562690"/>
            <a:chOff x="8118821" y="1414000"/>
            <a:chExt cx="568567" cy="562690"/>
          </a:xfrm>
        </p:grpSpPr>
        <p:grpSp>
          <p:nvGrpSpPr>
            <p:cNvPr id="57" name="Group 56"/>
            <p:cNvGrpSpPr/>
            <p:nvPr/>
          </p:nvGrpSpPr>
          <p:grpSpPr>
            <a:xfrm>
              <a:off x="8118821" y="1414000"/>
              <a:ext cx="568567" cy="562690"/>
              <a:chOff x="8019435" y="1269011"/>
              <a:chExt cx="568567" cy="562690"/>
            </a:xfrm>
          </p:grpSpPr>
          <p:sp>
            <p:nvSpPr>
              <p:cNvPr id="60" name="Rectangle 5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62" name="Straight Connector 6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0" idx="2"/>
                <a:endCxn id="61"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043395" y="5089828"/>
            <a:ext cx="568567" cy="557777"/>
            <a:chOff x="8118821" y="1418913"/>
            <a:chExt cx="568567" cy="557777"/>
          </a:xfrm>
        </p:grpSpPr>
        <p:grpSp>
          <p:nvGrpSpPr>
            <p:cNvPr id="65" name="Group 64"/>
            <p:cNvGrpSpPr/>
            <p:nvPr/>
          </p:nvGrpSpPr>
          <p:grpSpPr>
            <a:xfrm>
              <a:off x="8118821" y="1418913"/>
              <a:ext cx="568567" cy="557777"/>
              <a:chOff x="8019435" y="1273924"/>
              <a:chExt cx="568567" cy="557777"/>
            </a:xfrm>
          </p:grpSpPr>
          <p:sp>
            <p:nvSpPr>
              <p:cNvPr id="68" name="Rectangle 6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184F1E3-7E82-4AD6-96C8-720B37C261E0}"/>
                  </a:ext>
                </a:extLst>
              </p:cNvPr>
              <p:cNvSpPr txBox="1"/>
              <p:nvPr/>
            </p:nvSpPr>
            <p:spPr>
              <a:xfrm>
                <a:off x="8084934" y="128173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70" name="Straight Connector 6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a:extLst>
              <a:ext uri="{FF2B5EF4-FFF2-40B4-BE49-F238E27FC236}">
                <a16:creationId xmlns:a16="http://schemas.microsoft.com/office/drawing/2014/main" id="{8DD11C83-9954-4535-9AA8-C28A0845CC27}"/>
              </a:ext>
            </a:extLst>
          </p:cNvPr>
          <p:cNvCxnSpPr/>
          <p:nvPr/>
        </p:nvCxnSpPr>
        <p:spPr>
          <a:xfrm flipH="1">
            <a:off x="701171" y="4725688"/>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DD11C83-9954-4535-9AA8-C28A0845CC27}"/>
              </a:ext>
            </a:extLst>
          </p:cNvPr>
          <p:cNvCxnSpPr/>
          <p:nvPr/>
        </p:nvCxnSpPr>
        <p:spPr>
          <a:xfrm>
            <a:off x="1138347" y="4718972"/>
            <a:ext cx="163668" cy="3639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75" name="Curved Right Arrow 74"/>
          <p:cNvSpPr/>
          <p:nvPr/>
        </p:nvSpPr>
        <p:spPr>
          <a:xfrm rot="12649510">
            <a:off x="2207736" y="2987388"/>
            <a:ext cx="1520442" cy="3309363"/>
          </a:xfrm>
          <a:prstGeom prst="curvedRightArrow">
            <a:avLst>
              <a:gd name="adj1" fmla="val 25000"/>
              <a:gd name="adj2" fmla="val 42816"/>
              <a:gd name="adj3" fmla="val 25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ight Arrow 75"/>
          <p:cNvSpPr/>
          <p:nvPr/>
        </p:nvSpPr>
        <p:spPr>
          <a:xfrm rot="19924800">
            <a:off x="2431638" y="2045497"/>
            <a:ext cx="1373655" cy="62900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837158" y="7789161"/>
            <a:ext cx="4184638" cy="2677656"/>
          </a:xfrm>
          <a:prstGeom prst="rect">
            <a:avLst/>
          </a:prstGeom>
          <a:noFill/>
        </p:spPr>
        <p:txBody>
          <a:bodyPr wrap="square" rtlCol="0">
            <a:spAutoFit/>
          </a:bodyPr>
          <a:lstStyle/>
          <a:p>
            <a:r>
              <a:rPr lang="en-US" dirty="0"/>
              <a:t>Runtime:</a:t>
            </a:r>
          </a:p>
          <a:p>
            <a:r>
              <a:rPr lang="en-US" dirty="0"/>
              <a:t>Locating min = O(1)</a:t>
            </a:r>
          </a:p>
          <a:p>
            <a:r>
              <a:rPr lang="en-US" dirty="0"/>
              <a:t>Fixing heap = ?</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Removing </a:t>
            </a:r>
            <a:r>
              <a:rPr lang="en-US" dirty="0" err="1">
                <a:latin typeface="Segoe UI Semilight" panose="020B0402040204020203" pitchFamily="34" charset="0"/>
                <a:cs typeface="Segoe UI Semilight" panose="020B0402040204020203" pitchFamily="34" charset="0"/>
              </a:rPr>
              <a:t>overallRoot</a:t>
            </a:r>
            <a:r>
              <a:rPr lang="en-US" dirty="0">
                <a:latin typeface="Segoe UI Semilight" panose="020B0402040204020203" pitchFamily="34" charset="0"/>
                <a:cs typeface="Segoe UI Semilight" panose="020B0402040204020203" pitchFamily="34" charset="0"/>
              </a:rPr>
              <a:t> creates a gap</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Replacing with one of its children causes lots of gaps</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What node can we replace with </a:t>
            </a:r>
            <a:r>
              <a:rPr lang="en-US" dirty="0" err="1">
                <a:latin typeface="Segoe UI Semilight" panose="020B0402040204020203" pitchFamily="34" charset="0"/>
                <a:cs typeface="Segoe UI Semilight" panose="020B0402040204020203" pitchFamily="34" charset="0"/>
              </a:rPr>
              <a:t>overallRoot</a:t>
            </a:r>
            <a:r>
              <a:rPr lang="en-US" dirty="0">
                <a:latin typeface="Segoe UI Semilight" panose="020B0402040204020203" pitchFamily="34" charset="0"/>
                <a:cs typeface="Segoe UI Semilight" panose="020B0402040204020203" pitchFamily="34" charset="0"/>
              </a:rPr>
              <a:t> that wont cause any gaps?</a:t>
            </a:r>
          </a:p>
          <a:p>
            <a:endParaRPr lang="en-US" dirty="0"/>
          </a:p>
        </p:txBody>
      </p:sp>
      <p:cxnSp>
        <p:nvCxnSpPr>
          <p:cNvPr id="127" name="Straight Arrow Connector 126">
            <a:extLst>
              <a:ext uri="{FF2B5EF4-FFF2-40B4-BE49-F238E27FC236}">
                <a16:creationId xmlns:a16="http://schemas.microsoft.com/office/drawing/2014/main" id="{8DD11C83-9954-4535-9AA8-C28A0845CC27}"/>
              </a:ext>
            </a:extLst>
          </p:cNvPr>
          <p:cNvCxnSpPr>
            <a:endCxn id="124" idx="0"/>
          </p:cNvCxnSpPr>
          <p:nvPr/>
        </p:nvCxnSpPr>
        <p:spPr>
          <a:xfrm>
            <a:off x="7243513" y="3924327"/>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95DAA1BD-C845-244B-8058-B68323BD4D0C}"/>
              </a:ext>
            </a:extLst>
          </p:cNvPr>
          <p:cNvGrpSpPr/>
          <p:nvPr/>
        </p:nvGrpSpPr>
        <p:grpSpPr>
          <a:xfrm>
            <a:off x="4338941" y="2601203"/>
            <a:ext cx="3496680" cy="3046402"/>
            <a:chOff x="8045091" y="2132318"/>
            <a:chExt cx="3496680" cy="3046402"/>
          </a:xfrm>
        </p:grpSpPr>
        <p:grpSp>
          <p:nvGrpSpPr>
            <p:cNvPr id="136" name="Group 135">
              <a:extLst>
                <a:ext uri="{FF2B5EF4-FFF2-40B4-BE49-F238E27FC236}">
                  <a16:creationId xmlns:a16="http://schemas.microsoft.com/office/drawing/2014/main" id="{E6E1082D-A729-D440-AFC6-0169185C7E64}"/>
                </a:ext>
              </a:extLst>
            </p:cNvPr>
            <p:cNvGrpSpPr/>
            <p:nvPr/>
          </p:nvGrpSpPr>
          <p:grpSpPr>
            <a:xfrm>
              <a:off x="8045091" y="2132318"/>
              <a:ext cx="3496680" cy="3046402"/>
              <a:chOff x="8045091" y="2132318"/>
              <a:chExt cx="3496680" cy="3046402"/>
            </a:xfrm>
          </p:grpSpPr>
          <p:grpSp>
            <p:nvGrpSpPr>
              <p:cNvPr id="78" name="Group 77"/>
              <p:cNvGrpSpPr/>
              <p:nvPr/>
            </p:nvGrpSpPr>
            <p:grpSpPr>
              <a:xfrm>
                <a:off x="8675525" y="2984693"/>
                <a:ext cx="875363" cy="836175"/>
                <a:chOff x="7806718" y="1273924"/>
                <a:chExt cx="875363" cy="836175"/>
              </a:xfrm>
            </p:grpSpPr>
            <p:sp>
              <p:nvSpPr>
                <p:cNvPr id="79" name="Rectangle 7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81" name="Straight Arrow Connector 80">
                  <a:extLst>
                    <a:ext uri="{FF2B5EF4-FFF2-40B4-BE49-F238E27FC236}">
                      <a16:creationId xmlns:a16="http://schemas.microsoft.com/office/drawing/2014/main" id="{8DD11C83-9954-4535-9AA8-C28A0845CC27}"/>
                    </a:ext>
                  </a:extLst>
                </p:cNvPr>
                <p:cNvCxnSpPr/>
                <p:nvPr/>
              </p:nvCxnSpPr>
              <p:spPr>
                <a:xfrm flipH="1">
                  <a:off x="7806718" y="1719360"/>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9" idx="2"/>
                  <a:endCxn id="8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DD11C83-9954-4535-9AA8-C28A0845CC27}"/>
                    </a:ext>
                  </a:extLst>
                </p:cNvPr>
                <p:cNvCxnSpPr/>
                <p:nvPr/>
              </p:nvCxnSpPr>
              <p:spPr>
                <a:xfrm>
                  <a:off x="8420163" y="1728581"/>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8383379" y="3800046"/>
                <a:ext cx="568567" cy="557777"/>
                <a:chOff x="8019435" y="1273924"/>
                <a:chExt cx="568567" cy="557777"/>
              </a:xfrm>
            </p:grpSpPr>
            <p:sp>
              <p:nvSpPr>
                <p:cNvPr id="86" name="Rectangle 8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88" name="Straight Connector 8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6" idx="2"/>
                  <a:endCxn id="87"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9301799" y="3809405"/>
                <a:ext cx="568567" cy="557777"/>
                <a:chOff x="8118821" y="1418913"/>
                <a:chExt cx="568567" cy="557777"/>
              </a:xfrm>
            </p:grpSpPr>
            <p:grpSp>
              <p:nvGrpSpPr>
                <p:cNvPr id="91" name="Group 90"/>
                <p:cNvGrpSpPr/>
                <p:nvPr/>
              </p:nvGrpSpPr>
              <p:grpSpPr>
                <a:xfrm>
                  <a:off x="8118821" y="1418913"/>
                  <a:ext cx="568567" cy="557777"/>
                  <a:chOff x="8019435" y="1273924"/>
                  <a:chExt cx="568567" cy="557777"/>
                </a:xfrm>
              </p:grpSpPr>
              <p:sp>
                <p:nvSpPr>
                  <p:cNvPr id="94" name="Rectangle 9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96" name="Straight Connector 9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4"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10391323" y="2965045"/>
                <a:ext cx="679985" cy="805174"/>
                <a:chOff x="7908017" y="1273924"/>
                <a:chExt cx="679985" cy="805174"/>
              </a:xfrm>
            </p:grpSpPr>
            <p:sp>
              <p:nvSpPr>
                <p:cNvPr id="99" name="Rectangle 9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101" name="Straight Arrow Connector 100">
                  <a:extLst>
                    <a:ext uri="{FF2B5EF4-FFF2-40B4-BE49-F238E27FC236}">
                      <a16:creationId xmlns:a16="http://schemas.microsoft.com/office/drawing/2014/main" id="{8DD11C83-9954-4535-9AA8-C28A0845CC27}"/>
                    </a:ext>
                  </a:extLst>
                </p:cNvPr>
                <p:cNvCxnSpPr/>
                <p:nvPr/>
              </p:nvCxnSpPr>
              <p:spPr>
                <a:xfrm flipH="1">
                  <a:off x="7908017" y="174822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99" idx="2"/>
                  <a:endCxn id="10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10080782" y="3772299"/>
                <a:ext cx="568567" cy="568695"/>
                <a:chOff x="8118821" y="1407995"/>
                <a:chExt cx="568567" cy="568695"/>
              </a:xfrm>
            </p:grpSpPr>
            <p:grpSp>
              <p:nvGrpSpPr>
                <p:cNvPr id="105" name="Group 104"/>
                <p:cNvGrpSpPr/>
                <p:nvPr/>
              </p:nvGrpSpPr>
              <p:grpSpPr>
                <a:xfrm>
                  <a:off x="8118821" y="1407995"/>
                  <a:ext cx="568567" cy="568695"/>
                  <a:chOff x="8019435" y="1263006"/>
                  <a:chExt cx="568567" cy="568695"/>
                </a:xfrm>
              </p:grpSpPr>
              <p:sp>
                <p:nvSpPr>
                  <p:cNvPr id="108" name="Rectangle 10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110" name="Straight Connector 10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8" idx="2"/>
                    <a:endCxn id="109"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9191049" y="2132318"/>
                <a:ext cx="1594599" cy="833101"/>
                <a:chOff x="7491538" y="1273924"/>
                <a:chExt cx="1594599" cy="833101"/>
              </a:xfrm>
            </p:grpSpPr>
            <p:sp>
              <p:nvSpPr>
                <p:cNvPr id="113" name="Rectangle 11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B184F1E3-7E82-4AD6-96C8-720B37C261E0}"/>
                    </a:ext>
                  </a:extLst>
                </p:cNvPr>
                <p:cNvSpPr txBox="1"/>
                <p:nvPr/>
              </p:nvSpPr>
              <p:spPr>
                <a:xfrm>
                  <a:off x="8072151" y="1278305"/>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115" name="Straight Arrow Connector 114">
                  <a:extLst>
                    <a:ext uri="{FF2B5EF4-FFF2-40B4-BE49-F238E27FC236}">
                      <a16:creationId xmlns:a16="http://schemas.microsoft.com/office/drawing/2014/main" id="{8DD11C83-9954-4535-9AA8-C28A0845CC27}"/>
                    </a:ext>
                  </a:extLst>
                </p:cNvPr>
                <p:cNvCxnSpPr/>
                <p:nvPr/>
              </p:nvCxnSpPr>
              <p:spPr>
                <a:xfrm flipH="1">
                  <a:off x="7491538" y="1712304"/>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3" idx="2"/>
                  <a:endCxn id="114" idx="2"/>
                </p:cNvCxnSpPr>
                <p:nvPr/>
              </p:nvCxnSpPr>
              <p:spPr>
                <a:xfrm flipH="1" flipV="1">
                  <a:off x="8302342" y="1647637"/>
                  <a:ext cx="2753" cy="184064"/>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DD11C83-9954-4535-9AA8-C28A0845CC27}"/>
                    </a:ext>
                  </a:extLst>
                </p:cNvPr>
                <p:cNvCxnSpPr/>
                <p:nvPr/>
              </p:nvCxnSpPr>
              <p:spPr>
                <a:xfrm>
                  <a:off x="8440622" y="1734228"/>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0973204" y="3791753"/>
                <a:ext cx="568567" cy="557971"/>
                <a:chOff x="8118821" y="1418719"/>
                <a:chExt cx="568567" cy="557971"/>
              </a:xfrm>
            </p:grpSpPr>
            <p:grpSp>
              <p:nvGrpSpPr>
                <p:cNvPr id="120" name="Group 119"/>
                <p:cNvGrpSpPr/>
                <p:nvPr/>
              </p:nvGrpSpPr>
              <p:grpSpPr>
                <a:xfrm>
                  <a:off x="8118821" y="1418719"/>
                  <a:ext cx="568567" cy="557971"/>
                  <a:chOff x="8019435" y="1273730"/>
                  <a:chExt cx="568567" cy="557971"/>
                </a:xfrm>
              </p:grpSpPr>
              <p:sp>
                <p:nvSpPr>
                  <p:cNvPr id="123" name="Rectangle 12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B184F1E3-7E82-4AD6-96C8-720B37C261E0}"/>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125" name="Straight Connector 124"/>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23" idx="2"/>
                    <a:endCxn id="124"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8045091" y="4616030"/>
                <a:ext cx="568567" cy="562690"/>
                <a:chOff x="8118821" y="1414000"/>
                <a:chExt cx="568567" cy="562690"/>
              </a:xfrm>
            </p:grpSpPr>
            <p:grpSp>
              <p:nvGrpSpPr>
                <p:cNvPr id="129" name="Group 128"/>
                <p:cNvGrpSpPr/>
                <p:nvPr/>
              </p:nvGrpSpPr>
              <p:grpSpPr>
                <a:xfrm>
                  <a:off x="8118821" y="1414000"/>
                  <a:ext cx="568567" cy="562690"/>
                  <a:chOff x="8019435" y="1269011"/>
                  <a:chExt cx="568567" cy="562690"/>
                </a:xfrm>
              </p:grpSpPr>
              <p:sp>
                <p:nvSpPr>
                  <p:cNvPr id="132" name="Rectangle 13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134" name="Straight Connector 13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32" idx="2"/>
                    <a:endCxn id="133"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cxnSp>
          <p:nvCxnSpPr>
            <p:cNvPr id="144" name="Straight Arrow Connector 143">
              <a:extLst>
                <a:ext uri="{FF2B5EF4-FFF2-40B4-BE49-F238E27FC236}">
                  <a16:creationId xmlns:a16="http://schemas.microsoft.com/office/drawing/2014/main" id="{8DD11C83-9954-4535-9AA8-C28A0845CC27}"/>
                </a:ext>
              </a:extLst>
            </p:cNvPr>
            <p:cNvCxnSpPr/>
            <p:nvPr/>
          </p:nvCxnSpPr>
          <p:spPr>
            <a:xfrm flipH="1">
              <a:off x="8383379" y="4256803"/>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8705180" y="4190642"/>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sp>
        <p:nvSpPr>
          <p:cNvPr id="148" name="Rectangle 147"/>
          <p:cNvSpPr/>
          <p:nvPr/>
        </p:nvSpPr>
        <p:spPr>
          <a:xfrm>
            <a:off x="4570718" y="5841746"/>
            <a:ext cx="5127750" cy="369332"/>
          </a:xfrm>
          <a:prstGeom prst="rect">
            <a:avLst/>
          </a:prstGeom>
        </p:spPr>
        <p:txBody>
          <a:bodyPr wrap="none">
            <a:spAutoFit/>
          </a:bodyPr>
          <a:lstStyle/>
          <a:p>
            <a:r>
              <a:rPr lang="en-US" dirty="0">
                <a:solidFill>
                  <a:srgbClr val="00B050"/>
                </a:solidFill>
              </a:rPr>
              <a:t>Structure invariant restored</a:t>
            </a:r>
            <a:r>
              <a:rPr lang="en-US" dirty="0"/>
              <a:t>, </a:t>
            </a:r>
            <a:r>
              <a:rPr lang="en-US" dirty="0">
                <a:solidFill>
                  <a:srgbClr val="FF0000"/>
                </a:solidFill>
              </a:rPr>
              <a:t>heap invariant broken</a:t>
            </a:r>
          </a:p>
        </p:txBody>
      </p:sp>
      <p:sp>
        <p:nvSpPr>
          <p:cNvPr id="348" name="Rectangle 347">
            <a:extLst>
              <a:ext uri="{FF2B5EF4-FFF2-40B4-BE49-F238E27FC236}">
                <a16:creationId xmlns:a16="http://schemas.microsoft.com/office/drawing/2014/main" id="{A5BEAFF4-FAD4-F04C-8639-EE0A35DB70A7}"/>
              </a:ext>
            </a:extLst>
          </p:cNvPr>
          <p:cNvSpPr/>
          <p:nvPr/>
        </p:nvSpPr>
        <p:spPr>
          <a:xfrm>
            <a:off x="3838050" y="1731294"/>
            <a:ext cx="4497065" cy="646331"/>
          </a:xfrm>
          <a:prstGeom prst="rect">
            <a:avLst/>
          </a:prstGeom>
        </p:spPr>
        <p:txBody>
          <a:bodyPr wrap="none">
            <a:spAutoFit/>
          </a:bodyPr>
          <a:lstStyle/>
          <a:p>
            <a:r>
              <a:rPr lang="en-US" dirty="0">
                <a:solidFill>
                  <a:srgbClr val="00B050"/>
                </a:solidFill>
              </a:rPr>
              <a:t>1.) Return min </a:t>
            </a:r>
          </a:p>
          <a:p>
            <a:r>
              <a:rPr lang="en-US" dirty="0">
                <a:solidFill>
                  <a:schemeClr val="accent1"/>
                </a:solidFill>
              </a:rPr>
              <a:t>2.) replace with bottom level right-most node </a:t>
            </a:r>
          </a:p>
        </p:txBody>
      </p:sp>
    </p:spTree>
    <p:extLst>
      <p:ext uri="{BB962C8B-B14F-4D97-AF65-F5344CB8AC3E}">
        <p14:creationId xmlns:p14="http://schemas.microsoft.com/office/powerpoint/2010/main" val="27898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348">
                                            <p:txEl>
                                              <p:pRg st="0" end="0"/>
                                            </p:txEl>
                                          </p:spTgt>
                                        </p:tgtEl>
                                        <p:attrNameLst>
                                          <p:attrName>style.visibility</p:attrName>
                                        </p:attrNameLst>
                                      </p:cBhvr>
                                      <p:to>
                                        <p:strVal val="visible"/>
                                      </p:to>
                                    </p:set>
                                    <p:animEffect transition="in" filter="fade">
                                      <p:cBhvr>
                                        <p:cTn id="10" dur="5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nodeType="withEffect">
                                  <p:stCondLst>
                                    <p:cond delay="0"/>
                                  </p:stCondLst>
                                  <p:childTnLst>
                                    <p:set>
                                      <p:cBhvr>
                                        <p:cTn id="21" dur="1" fill="hold">
                                          <p:stCondLst>
                                            <p:cond delay="0"/>
                                          </p:stCondLst>
                                        </p:cTn>
                                        <p:tgtEl>
                                          <p:spTgt spid="348">
                                            <p:txEl>
                                              <p:pRg st="1" end="1"/>
                                            </p:txEl>
                                          </p:spTgt>
                                        </p:tgtEl>
                                        <p:attrNameLst>
                                          <p:attrName>style.visibility</p:attrName>
                                        </p:attrNameLst>
                                      </p:cBhvr>
                                      <p:to>
                                        <p:strVal val="visible"/>
                                      </p:to>
                                    </p:set>
                                    <p:animEffect transition="in" filter="fade">
                                      <p:cBhvr>
                                        <p:cTn id="22" dur="500"/>
                                        <p:tgtEl>
                                          <p:spTgt spid="3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8"/>
                                        </p:tgtEl>
                                        <p:attrNameLst>
                                          <p:attrName>style.visibility</p:attrName>
                                        </p:attrNameLst>
                                      </p:cBhvr>
                                      <p:to>
                                        <p:strVal val="visible"/>
                                      </p:to>
                                    </p:set>
                                    <p:animEffect transition="in" filter="fade">
                                      <p:cBhvr>
                                        <p:cTn id="27" dur="500"/>
                                        <p:tgtEl>
                                          <p:spTgt spid="27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500"/>
                                        <p:tgtEl>
                                          <p:spTgt spid="1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
                                        </p:tgtEl>
                                        <p:attrNameLst>
                                          <p:attrName>style.visibility</p:attrName>
                                        </p:attrNameLst>
                                      </p:cBhvr>
                                      <p:to>
                                        <p:strVal val="visible"/>
                                      </p:to>
                                    </p:set>
                                    <p:animEffect transition="in" filter="fade">
                                      <p:cBhvr>
                                        <p:cTn id="38"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148" grpId="0"/>
      <p:bldP spid="3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Implementing </a:t>
            </a:r>
            <a:r>
              <a:rPr lang="en-US" dirty="0" err="1"/>
              <a:t>removeMin</a:t>
            </a:r>
            <a:r>
              <a:rPr lang="en-US" dirty="0"/>
              <a:t>() - </a:t>
            </a:r>
            <a:r>
              <a:rPr lang="en-US" dirty="0" err="1"/>
              <a:t>percolateDown</a:t>
            </a:r>
            <a:endParaRPr lang="en-US" dirty="0"/>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21</a:t>
            </a:fld>
            <a:endParaRPr lang="en-US"/>
          </a:p>
        </p:txBody>
      </p:sp>
      <p:sp>
        <p:nvSpPr>
          <p:cNvPr id="77" name="TextBox 76"/>
          <p:cNvSpPr txBox="1"/>
          <p:nvPr/>
        </p:nvSpPr>
        <p:spPr>
          <a:xfrm>
            <a:off x="837158" y="7789161"/>
            <a:ext cx="4184638" cy="2677656"/>
          </a:xfrm>
          <a:prstGeom prst="rect">
            <a:avLst/>
          </a:prstGeom>
          <a:noFill/>
        </p:spPr>
        <p:txBody>
          <a:bodyPr wrap="square" rtlCol="0">
            <a:spAutoFit/>
          </a:bodyPr>
          <a:lstStyle/>
          <a:p>
            <a:r>
              <a:rPr lang="en-US" dirty="0"/>
              <a:t>Runtime:</a:t>
            </a:r>
          </a:p>
          <a:p>
            <a:r>
              <a:rPr lang="en-US" dirty="0"/>
              <a:t>Locating min = O(1)</a:t>
            </a:r>
          </a:p>
          <a:p>
            <a:r>
              <a:rPr lang="en-US" dirty="0"/>
              <a:t>Fixing heap = ?</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Removing </a:t>
            </a:r>
            <a:r>
              <a:rPr lang="en-US" dirty="0" err="1">
                <a:latin typeface="Segoe UI Semilight" panose="020B0402040204020203" pitchFamily="34" charset="0"/>
                <a:cs typeface="Segoe UI Semilight" panose="020B0402040204020203" pitchFamily="34" charset="0"/>
              </a:rPr>
              <a:t>overallRoot</a:t>
            </a:r>
            <a:r>
              <a:rPr lang="en-US" dirty="0">
                <a:latin typeface="Segoe UI Semilight" panose="020B0402040204020203" pitchFamily="34" charset="0"/>
                <a:cs typeface="Segoe UI Semilight" panose="020B0402040204020203" pitchFamily="34" charset="0"/>
              </a:rPr>
              <a:t> creates a gap</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Replacing with one of its children causes lots of gaps</a:t>
            </a:r>
          </a:p>
          <a:p>
            <a:pPr marL="265176" lvl="1" indent="-137160" defTabSz="914400">
              <a:lnSpc>
                <a:spcPct val="90000"/>
              </a:lnSpc>
              <a:spcBef>
                <a:spcPts val="200"/>
              </a:spcBef>
              <a:spcAft>
                <a:spcPts val="400"/>
              </a:spcAft>
              <a:buClr>
                <a:srgbClr val="B6A479"/>
              </a:buClr>
              <a:buFont typeface="Segoe UI Semilight" panose="020B0402040204020203" pitchFamily="34" charset="0"/>
              <a:buChar char="-"/>
            </a:pPr>
            <a:r>
              <a:rPr lang="en-US" dirty="0">
                <a:latin typeface="Segoe UI Semilight" panose="020B0402040204020203" pitchFamily="34" charset="0"/>
                <a:cs typeface="Segoe UI Semilight" panose="020B0402040204020203" pitchFamily="34" charset="0"/>
              </a:rPr>
              <a:t>What node can we replace with </a:t>
            </a:r>
            <a:r>
              <a:rPr lang="en-US" dirty="0" err="1">
                <a:latin typeface="Segoe UI Semilight" panose="020B0402040204020203" pitchFamily="34" charset="0"/>
                <a:cs typeface="Segoe UI Semilight" panose="020B0402040204020203" pitchFamily="34" charset="0"/>
              </a:rPr>
              <a:t>overallRoot</a:t>
            </a:r>
            <a:r>
              <a:rPr lang="en-US" dirty="0">
                <a:latin typeface="Segoe UI Semilight" panose="020B0402040204020203" pitchFamily="34" charset="0"/>
                <a:cs typeface="Segoe UI Semilight" panose="020B0402040204020203" pitchFamily="34" charset="0"/>
              </a:rPr>
              <a:t> that wont cause any gaps?</a:t>
            </a:r>
          </a:p>
          <a:p>
            <a:endParaRPr lang="en-US" dirty="0"/>
          </a:p>
        </p:txBody>
      </p:sp>
      <p:grpSp>
        <p:nvGrpSpPr>
          <p:cNvPr id="279" name="Group 278">
            <a:extLst>
              <a:ext uri="{FF2B5EF4-FFF2-40B4-BE49-F238E27FC236}">
                <a16:creationId xmlns:a16="http://schemas.microsoft.com/office/drawing/2014/main" id="{2896AC6A-B8D8-AE47-A749-7DAB6772F3D0}"/>
              </a:ext>
            </a:extLst>
          </p:cNvPr>
          <p:cNvGrpSpPr/>
          <p:nvPr/>
        </p:nvGrpSpPr>
        <p:grpSpPr>
          <a:xfrm>
            <a:off x="4781433" y="3477546"/>
            <a:ext cx="875363" cy="836175"/>
            <a:chOff x="7806718" y="1273924"/>
            <a:chExt cx="875363" cy="836175"/>
          </a:xfrm>
        </p:grpSpPr>
        <p:sp>
          <p:nvSpPr>
            <p:cNvPr id="280" name="Rectangle 279">
              <a:extLst>
                <a:ext uri="{FF2B5EF4-FFF2-40B4-BE49-F238E27FC236}">
                  <a16:creationId xmlns:a16="http://schemas.microsoft.com/office/drawing/2014/main" id="{C016519B-AA26-9D49-98F3-FBAFDE8243CF}"/>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7D2B97CE-8DE6-0A45-BAFE-CE8385E1459D}"/>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282" name="Straight Arrow Connector 281">
              <a:extLst>
                <a:ext uri="{FF2B5EF4-FFF2-40B4-BE49-F238E27FC236}">
                  <a16:creationId xmlns:a16="http://schemas.microsoft.com/office/drawing/2014/main" id="{D2C32B97-4D07-6046-87DB-A9B5D29FB863}"/>
                </a:ext>
              </a:extLst>
            </p:cNvPr>
            <p:cNvCxnSpPr/>
            <p:nvPr/>
          </p:nvCxnSpPr>
          <p:spPr>
            <a:xfrm flipH="1">
              <a:off x="7806718" y="1719360"/>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6743A9BC-CEC6-D04F-8C3C-AF9D76AB0AE7}"/>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7D0A72F3-BB27-044E-BDB4-A6893EBE2A8A}"/>
                </a:ext>
              </a:extLst>
            </p:cNvPr>
            <p:cNvCxnSpPr>
              <a:stCxn id="280" idx="2"/>
              <a:endCxn id="28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3E0BF8E8-7DBD-334D-908C-3FA373DEB238}"/>
                </a:ext>
              </a:extLst>
            </p:cNvPr>
            <p:cNvCxnSpPr/>
            <p:nvPr/>
          </p:nvCxnSpPr>
          <p:spPr>
            <a:xfrm>
              <a:off x="8420163" y="1728581"/>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11A9B100-607A-304C-A840-93E4843F1FC8}"/>
              </a:ext>
            </a:extLst>
          </p:cNvPr>
          <p:cNvGrpSpPr/>
          <p:nvPr/>
        </p:nvGrpSpPr>
        <p:grpSpPr>
          <a:xfrm>
            <a:off x="4489287" y="4292899"/>
            <a:ext cx="568567" cy="557777"/>
            <a:chOff x="8019435" y="1273924"/>
            <a:chExt cx="568567" cy="557777"/>
          </a:xfrm>
        </p:grpSpPr>
        <p:sp>
          <p:nvSpPr>
            <p:cNvPr id="287" name="Rectangle 286">
              <a:extLst>
                <a:ext uri="{FF2B5EF4-FFF2-40B4-BE49-F238E27FC236}">
                  <a16:creationId xmlns:a16="http://schemas.microsoft.com/office/drawing/2014/main" id="{5346384F-39BD-7C46-AF5E-36746E854CEE}"/>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AA933CAD-D93F-704E-9A03-429222D066C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289" name="Straight Connector 288">
              <a:extLst>
                <a:ext uri="{FF2B5EF4-FFF2-40B4-BE49-F238E27FC236}">
                  <a16:creationId xmlns:a16="http://schemas.microsoft.com/office/drawing/2014/main" id="{6B8876B2-4399-024E-95F9-EEC3B0ADDFB1}"/>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F39CD5E-D089-F54E-9BBA-744079C692E0}"/>
                </a:ext>
              </a:extLst>
            </p:cNvPr>
            <p:cNvCxnSpPr>
              <a:stCxn id="287" idx="2"/>
              <a:endCxn id="28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B3DABDB9-FABE-EE48-9C32-EECBC9E83EE1}"/>
              </a:ext>
            </a:extLst>
          </p:cNvPr>
          <p:cNvGrpSpPr/>
          <p:nvPr/>
        </p:nvGrpSpPr>
        <p:grpSpPr>
          <a:xfrm>
            <a:off x="5407707" y="4302258"/>
            <a:ext cx="568567" cy="557777"/>
            <a:chOff x="8118821" y="1418913"/>
            <a:chExt cx="568567" cy="557777"/>
          </a:xfrm>
        </p:grpSpPr>
        <p:grpSp>
          <p:nvGrpSpPr>
            <p:cNvPr id="292" name="Group 291">
              <a:extLst>
                <a:ext uri="{FF2B5EF4-FFF2-40B4-BE49-F238E27FC236}">
                  <a16:creationId xmlns:a16="http://schemas.microsoft.com/office/drawing/2014/main" id="{438B7573-F243-1348-8FB4-934B550CB559}"/>
                </a:ext>
              </a:extLst>
            </p:cNvPr>
            <p:cNvGrpSpPr/>
            <p:nvPr/>
          </p:nvGrpSpPr>
          <p:grpSpPr>
            <a:xfrm>
              <a:off x="8118821" y="1418913"/>
              <a:ext cx="568567" cy="557777"/>
              <a:chOff x="8019435" y="1273924"/>
              <a:chExt cx="568567" cy="557777"/>
            </a:xfrm>
          </p:grpSpPr>
          <p:sp>
            <p:nvSpPr>
              <p:cNvPr id="295" name="Rectangle 294">
                <a:extLst>
                  <a:ext uri="{FF2B5EF4-FFF2-40B4-BE49-F238E27FC236}">
                    <a16:creationId xmlns:a16="http://schemas.microsoft.com/office/drawing/2014/main" id="{77DFCB3E-E57E-D34F-A252-C3AE9083CD64}"/>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extBox 295">
                <a:extLst>
                  <a:ext uri="{FF2B5EF4-FFF2-40B4-BE49-F238E27FC236}">
                    <a16:creationId xmlns:a16="http://schemas.microsoft.com/office/drawing/2014/main" id="{956D8745-F4D8-FD47-BF4F-0F6DC858A1F5}"/>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97" name="Straight Connector 296">
                <a:extLst>
                  <a:ext uri="{FF2B5EF4-FFF2-40B4-BE49-F238E27FC236}">
                    <a16:creationId xmlns:a16="http://schemas.microsoft.com/office/drawing/2014/main" id="{C7824A3E-76D4-6B4E-B423-9288D0FB3C73}"/>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2F8408E8-83B0-8F4F-9109-873574CBDB9F}"/>
                  </a:ext>
                </a:extLst>
              </p:cNvPr>
              <p:cNvCxnSpPr>
                <a:stCxn id="295"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93" name="Straight Connector 292">
              <a:extLst>
                <a:ext uri="{FF2B5EF4-FFF2-40B4-BE49-F238E27FC236}">
                  <a16:creationId xmlns:a16="http://schemas.microsoft.com/office/drawing/2014/main" id="{2A2508A0-C115-CF42-8E10-880948AEB993}"/>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4302EFC9-2A85-3648-911E-CE49C2342F88}"/>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2BD0E9A9-F238-6D40-B24D-11A602D94753}"/>
              </a:ext>
            </a:extLst>
          </p:cNvPr>
          <p:cNvGrpSpPr/>
          <p:nvPr/>
        </p:nvGrpSpPr>
        <p:grpSpPr>
          <a:xfrm>
            <a:off x="6497231" y="3457898"/>
            <a:ext cx="679985" cy="805174"/>
            <a:chOff x="7908017" y="1273924"/>
            <a:chExt cx="679985" cy="805174"/>
          </a:xfrm>
        </p:grpSpPr>
        <p:sp>
          <p:nvSpPr>
            <p:cNvPr id="300" name="Rectangle 299">
              <a:extLst>
                <a:ext uri="{FF2B5EF4-FFF2-40B4-BE49-F238E27FC236}">
                  <a16:creationId xmlns:a16="http://schemas.microsoft.com/office/drawing/2014/main" id="{C9D940DF-2292-F046-9FEE-ECD18EA8F47F}"/>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extBox 300">
              <a:extLst>
                <a:ext uri="{FF2B5EF4-FFF2-40B4-BE49-F238E27FC236}">
                  <a16:creationId xmlns:a16="http://schemas.microsoft.com/office/drawing/2014/main" id="{CA18519C-0AE0-0940-A0E0-2E895403868C}"/>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302" name="Straight Arrow Connector 301">
              <a:extLst>
                <a:ext uri="{FF2B5EF4-FFF2-40B4-BE49-F238E27FC236}">
                  <a16:creationId xmlns:a16="http://schemas.microsoft.com/office/drawing/2014/main" id="{540370F6-5661-E747-9291-22C0B6574659}"/>
                </a:ext>
              </a:extLst>
            </p:cNvPr>
            <p:cNvCxnSpPr/>
            <p:nvPr/>
          </p:nvCxnSpPr>
          <p:spPr>
            <a:xfrm flipH="1">
              <a:off x="7908017" y="174822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99A913F5-F1CE-EB4F-AFD9-E7E0D633C5A1}"/>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9EEDFDD2-D181-164B-B500-80550362692A}"/>
                </a:ext>
              </a:extLst>
            </p:cNvPr>
            <p:cNvCxnSpPr>
              <a:stCxn id="300" idx="2"/>
              <a:endCxn id="301"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D1A8F816-6714-8A4C-8103-530D04767D04}"/>
              </a:ext>
            </a:extLst>
          </p:cNvPr>
          <p:cNvGrpSpPr/>
          <p:nvPr/>
        </p:nvGrpSpPr>
        <p:grpSpPr>
          <a:xfrm>
            <a:off x="6186690" y="4265152"/>
            <a:ext cx="568567" cy="568695"/>
            <a:chOff x="8118821" y="1407995"/>
            <a:chExt cx="568567" cy="568695"/>
          </a:xfrm>
        </p:grpSpPr>
        <p:grpSp>
          <p:nvGrpSpPr>
            <p:cNvPr id="306" name="Group 305">
              <a:extLst>
                <a:ext uri="{FF2B5EF4-FFF2-40B4-BE49-F238E27FC236}">
                  <a16:creationId xmlns:a16="http://schemas.microsoft.com/office/drawing/2014/main" id="{371381E4-995C-F14C-B9F9-8CE0196254D2}"/>
                </a:ext>
              </a:extLst>
            </p:cNvPr>
            <p:cNvGrpSpPr/>
            <p:nvPr/>
          </p:nvGrpSpPr>
          <p:grpSpPr>
            <a:xfrm>
              <a:off x="8118821" y="1407995"/>
              <a:ext cx="568567" cy="568695"/>
              <a:chOff x="8019435" y="1263006"/>
              <a:chExt cx="568567" cy="568695"/>
            </a:xfrm>
          </p:grpSpPr>
          <p:sp>
            <p:nvSpPr>
              <p:cNvPr id="309" name="Rectangle 308">
                <a:extLst>
                  <a:ext uri="{FF2B5EF4-FFF2-40B4-BE49-F238E27FC236}">
                    <a16:creationId xmlns:a16="http://schemas.microsoft.com/office/drawing/2014/main" id="{E2049078-4AC7-6941-9AD7-16F6F3AE6F31}"/>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extBox 309">
                <a:extLst>
                  <a:ext uri="{FF2B5EF4-FFF2-40B4-BE49-F238E27FC236}">
                    <a16:creationId xmlns:a16="http://schemas.microsoft.com/office/drawing/2014/main" id="{257FC5DE-4E30-654D-8702-67527CEE6701}"/>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311" name="Straight Connector 310">
                <a:extLst>
                  <a:ext uri="{FF2B5EF4-FFF2-40B4-BE49-F238E27FC236}">
                    <a16:creationId xmlns:a16="http://schemas.microsoft.com/office/drawing/2014/main" id="{4602321F-63D2-C540-9369-D8B6D136B230}"/>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D18785E-25E8-7B4B-B04F-B7B3AA3DE339}"/>
                  </a:ext>
                </a:extLst>
              </p:cNvPr>
              <p:cNvCxnSpPr>
                <a:stCxn id="309" idx="2"/>
                <a:endCxn id="310"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07" name="Straight Connector 306">
              <a:extLst>
                <a:ext uri="{FF2B5EF4-FFF2-40B4-BE49-F238E27FC236}">
                  <a16:creationId xmlns:a16="http://schemas.microsoft.com/office/drawing/2014/main" id="{A33E8C97-C449-0940-B967-9EEABA5C15B5}"/>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6F4CDB0-09E3-804B-9518-0BEBE39DC08E}"/>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78062F6C-F302-C54D-AFE7-4E11ABC1EFF1}"/>
              </a:ext>
            </a:extLst>
          </p:cNvPr>
          <p:cNvGrpSpPr/>
          <p:nvPr/>
        </p:nvGrpSpPr>
        <p:grpSpPr>
          <a:xfrm>
            <a:off x="5296957" y="2625171"/>
            <a:ext cx="1594599" cy="833101"/>
            <a:chOff x="7491538" y="1273924"/>
            <a:chExt cx="1594599" cy="833101"/>
          </a:xfrm>
        </p:grpSpPr>
        <p:sp>
          <p:nvSpPr>
            <p:cNvPr id="314" name="Rectangle 313">
              <a:extLst>
                <a:ext uri="{FF2B5EF4-FFF2-40B4-BE49-F238E27FC236}">
                  <a16:creationId xmlns:a16="http://schemas.microsoft.com/office/drawing/2014/main" id="{2D1C5C60-4322-D745-86BC-7A4AABAAD6BF}"/>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EAC1BD75-6C3F-624B-87AB-1ED5A3695835}"/>
                </a:ext>
              </a:extLst>
            </p:cNvPr>
            <p:cNvSpPr txBox="1"/>
            <p:nvPr/>
          </p:nvSpPr>
          <p:spPr>
            <a:xfrm>
              <a:off x="8072151" y="1278305"/>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316" name="Straight Arrow Connector 315">
              <a:extLst>
                <a:ext uri="{FF2B5EF4-FFF2-40B4-BE49-F238E27FC236}">
                  <a16:creationId xmlns:a16="http://schemas.microsoft.com/office/drawing/2014/main" id="{8CB7C689-8840-F947-9CD1-235DC3BEB522}"/>
                </a:ext>
              </a:extLst>
            </p:cNvPr>
            <p:cNvCxnSpPr/>
            <p:nvPr/>
          </p:nvCxnSpPr>
          <p:spPr>
            <a:xfrm flipH="1">
              <a:off x="7491538" y="1712304"/>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040EE363-6282-2D4C-B2B4-2245404C140A}"/>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026F57AF-9E6A-A44E-831D-C8C1D856DF52}"/>
                </a:ext>
              </a:extLst>
            </p:cNvPr>
            <p:cNvCxnSpPr>
              <a:stCxn id="314" idx="2"/>
              <a:endCxn id="315" idx="2"/>
            </p:cNvCxnSpPr>
            <p:nvPr/>
          </p:nvCxnSpPr>
          <p:spPr>
            <a:xfrm flipH="1" flipV="1">
              <a:off x="8302342" y="1647637"/>
              <a:ext cx="2753" cy="184064"/>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9" name="Straight Arrow Connector 318">
              <a:extLst>
                <a:ext uri="{FF2B5EF4-FFF2-40B4-BE49-F238E27FC236}">
                  <a16:creationId xmlns:a16="http://schemas.microsoft.com/office/drawing/2014/main" id="{12FDD72A-E38F-434A-BFBD-A62FBB9F39C8}"/>
                </a:ext>
              </a:extLst>
            </p:cNvPr>
            <p:cNvCxnSpPr/>
            <p:nvPr/>
          </p:nvCxnSpPr>
          <p:spPr>
            <a:xfrm>
              <a:off x="8440622" y="1734228"/>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0" name="Group 319">
            <a:extLst>
              <a:ext uri="{FF2B5EF4-FFF2-40B4-BE49-F238E27FC236}">
                <a16:creationId xmlns:a16="http://schemas.microsoft.com/office/drawing/2014/main" id="{3BFBFD08-3B5B-1742-8A18-EBFC6768AEFC}"/>
              </a:ext>
            </a:extLst>
          </p:cNvPr>
          <p:cNvGrpSpPr/>
          <p:nvPr/>
        </p:nvGrpSpPr>
        <p:grpSpPr>
          <a:xfrm>
            <a:off x="7079112" y="4284606"/>
            <a:ext cx="568567" cy="557971"/>
            <a:chOff x="8118821" y="1418719"/>
            <a:chExt cx="568567" cy="557971"/>
          </a:xfrm>
        </p:grpSpPr>
        <p:grpSp>
          <p:nvGrpSpPr>
            <p:cNvPr id="321" name="Group 320">
              <a:extLst>
                <a:ext uri="{FF2B5EF4-FFF2-40B4-BE49-F238E27FC236}">
                  <a16:creationId xmlns:a16="http://schemas.microsoft.com/office/drawing/2014/main" id="{B6C282C0-AEC0-C943-95B4-88D1634DBBB0}"/>
                </a:ext>
              </a:extLst>
            </p:cNvPr>
            <p:cNvGrpSpPr/>
            <p:nvPr/>
          </p:nvGrpSpPr>
          <p:grpSpPr>
            <a:xfrm>
              <a:off x="8118821" y="1418719"/>
              <a:ext cx="568567" cy="557971"/>
              <a:chOff x="8019435" y="1273730"/>
              <a:chExt cx="568567" cy="557971"/>
            </a:xfrm>
          </p:grpSpPr>
          <p:sp>
            <p:nvSpPr>
              <p:cNvPr id="324" name="Rectangle 323">
                <a:extLst>
                  <a:ext uri="{FF2B5EF4-FFF2-40B4-BE49-F238E27FC236}">
                    <a16:creationId xmlns:a16="http://schemas.microsoft.com/office/drawing/2014/main" id="{1847FAD8-DF54-7A4C-A44F-38A65F86A7E4}"/>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extBox 324">
                <a:extLst>
                  <a:ext uri="{FF2B5EF4-FFF2-40B4-BE49-F238E27FC236}">
                    <a16:creationId xmlns:a16="http://schemas.microsoft.com/office/drawing/2014/main" id="{EFF0C330-85BB-3945-A5D5-63AFCF25664A}"/>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326" name="Straight Connector 325">
                <a:extLst>
                  <a:ext uri="{FF2B5EF4-FFF2-40B4-BE49-F238E27FC236}">
                    <a16:creationId xmlns:a16="http://schemas.microsoft.com/office/drawing/2014/main" id="{271BDF58-ECC7-E545-932D-5D8BDB232BF2}"/>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64AF16D-DA82-994F-9997-BC66C67CE3E0}"/>
                  </a:ext>
                </a:extLst>
              </p:cNvPr>
              <p:cNvCxnSpPr>
                <a:stCxn id="324" idx="2"/>
                <a:endCxn id="325"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B35F359E-08F8-BF4F-B8EB-4DE69FFE6EB8}"/>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19DDCA40-DBA3-FD49-929D-F6008404089D}"/>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BE2DB33-4931-4048-AFAF-FA8E9F583647}"/>
              </a:ext>
            </a:extLst>
          </p:cNvPr>
          <p:cNvCxnSpPr>
            <a:endCxn id="325" idx="0"/>
          </p:cNvCxnSpPr>
          <p:nvPr/>
        </p:nvCxnSpPr>
        <p:spPr>
          <a:xfrm>
            <a:off x="7055571" y="3948295"/>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FD61BF32-701A-804F-8F78-3AF9155262D6}"/>
              </a:ext>
            </a:extLst>
          </p:cNvPr>
          <p:cNvGrpSpPr/>
          <p:nvPr/>
        </p:nvGrpSpPr>
        <p:grpSpPr>
          <a:xfrm>
            <a:off x="4150999" y="5108883"/>
            <a:ext cx="568567" cy="562690"/>
            <a:chOff x="8118821" y="1414000"/>
            <a:chExt cx="568567" cy="562690"/>
          </a:xfrm>
        </p:grpSpPr>
        <p:grpSp>
          <p:nvGrpSpPr>
            <p:cNvPr id="330" name="Group 329">
              <a:extLst>
                <a:ext uri="{FF2B5EF4-FFF2-40B4-BE49-F238E27FC236}">
                  <a16:creationId xmlns:a16="http://schemas.microsoft.com/office/drawing/2014/main" id="{F93AC3DA-D210-EE47-B14D-22D7C02A2285}"/>
                </a:ext>
              </a:extLst>
            </p:cNvPr>
            <p:cNvGrpSpPr/>
            <p:nvPr/>
          </p:nvGrpSpPr>
          <p:grpSpPr>
            <a:xfrm>
              <a:off x="8118821" y="1414000"/>
              <a:ext cx="568567" cy="562690"/>
              <a:chOff x="8019435" y="1269011"/>
              <a:chExt cx="568567" cy="562690"/>
            </a:xfrm>
          </p:grpSpPr>
          <p:sp>
            <p:nvSpPr>
              <p:cNvPr id="333" name="Rectangle 332">
                <a:extLst>
                  <a:ext uri="{FF2B5EF4-FFF2-40B4-BE49-F238E27FC236}">
                    <a16:creationId xmlns:a16="http://schemas.microsoft.com/office/drawing/2014/main" id="{DACFCFCD-283C-4C4E-8F76-517EF036A1E2}"/>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37236228-0E77-BC4A-A64D-2D4BEB87242F}"/>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335" name="Straight Connector 334">
                <a:extLst>
                  <a:ext uri="{FF2B5EF4-FFF2-40B4-BE49-F238E27FC236}">
                    <a16:creationId xmlns:a16="http://schemas.microsoft.com/office/drawing/2014/main" id="{D37422AF-7F24-6F4B-8352-6B680FFFCB60}"/>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BA7565E9-1BDD-5E4A-8B26-63C2B910601B}"/>
                  </a:ext>
                </a:extLst>
              </p:cNvPr>
              <p:cNvCxnSpPr>
                <a:stCxn id="333" idx="2"/>
                <a:endCxn id="334"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31" name="Straight Connector 330">
              <a:extLst>
                <a:ext uri="{FF2B5EF4-FFF2-40B4-BE49-F238E27FC236}">
                  <a16:creationId xmlns:a16="http://schemas.microsoft.com/office/drawing/2014/main" id="{C11CB04C-DA0C-354C-9790-A1CA9D4619FD}"/>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9FF973E1-2534-5441-8094-4E1CC4C67DC4}"/>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337" name="Straight Arrow Connector 336">
            <a:extLst>
              <a:ext uri="{FF2B5EF4-FFF2-40B4-BE49-F238E27FC236}">
                <a16:creationId xmlns:a16="http://schemas.microsoft.com/office/drawing/2014/main" id="{028BBC7D-2F98-1443-A4B6-954C428C4582}"/>
              </a:ext>
            </a:extLst>
          </p:cNvPr>
          <p:cNvCxnSpPr/>
          <p:nvPr/>
        </p:nvCxnSpPr>
        <p:spPr>
          <a:xfrm flipH="1">
            <a:off x="4489287" y="4749656"/>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8FCD790-3B7B-A247-996E-177E1156A241}"/>
              </a:ext>
            </a:extLst>
          </p:cNvPr>
          <p:cNvCxnSpPr/>
          <p:nvPr/>
        </p:nvCxnSpPr>
        <p:spPr>
          <a:xfrm flipH="1">
            <a:off x="4811088" y="4683495"/>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339" name="Left-Right Arrow 338">
            <a:extLst>
              <a:ext uri="{FF2B5EF4-FFF2-40B4-BE49-F238E27FC236}">
                <a16:creationId xmlns:a16="http://schemas.microsoft.com/office/drawing/2014/main" id="{88FA3ACD-A41C-3945-8544-1602444DB412}"/>
              </a:ext>
            </a:extLst>
          </p:cNvPr>
          <p:cNvSpPr/>
          <p:nvPr/>
        </p:nvSpPr>
        <p:spPr>
          <a:xfrm rot="19759588">
            <a:off x="5155185" y="2994173"/>
            <a:ext cx="669692" cy="28155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extBox 339">
            <a:extLst>
              <a:ext uri="{FF2B5EF4-FFF2-40B4-BE49-F238E27FC236}">
                <a16:creationId xmlns:a16="http://schemas.microsoft.com/office/drawing/2014/main" id="{342DF114-74F2-BC42-9942-96AB3559C923}"/>
              </a:ext>
            </a:extLst>
          </p:cNvPr>
          <p:cNvSpPr txBox="1"/>
          <p:nvPr/>
        </p:nvSpPr>
        <p:spPr>
          <a:xfrm>
            <a:off x="5946499" y="2642690"/>
            <a:ext cx="322524"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4</a:t>
            </a:r>
          </a:p>
        </p:txBody>
      </p:sp>
      <p:sp>
        <p:nvSpPr>
          <p:cNvPr id="341" name="TextBox 340">
            <a:extLst>
              <a:ext uri="{FF2B5EF4-FFF2-40B4-BE49-F238E27FC236}">
                <a16:creationId xmlns:a16="http://schemas.microsoft.com/office/drawing/2014/main" id="{6CBB5196-6534-D34D-B02B-E56E31FFE3A2}"/>
              </a:ext>
            </a:extLst>
          </p:cNvPr>
          <p:cNvSpPr txBox="1"/>
          <p:nvPr/>
        </p:nvSpPr>
        <p:spPr>
          <a:xfrm>
            <a:off x="5049904" y="3486305"/>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13</a:t>
            </a:r>
          </a:p>
        </p:txBody>
      </p:sp>
      <p:sp>
        <p:nvSpPr>
          <p:cNvPr id="342" name="Left-Right Arrow 341">
            <a:extLst>
              <a:ext uri="{FF2B5EF4-FFF2-40B4-BE49-F238E27FC236}">
                <a16:creationId xmlns:a16="http://schemas.microsoft.com/office/drawing/2014/main" id="{1064DEBF-6C08-1D49-A70A-D8FF5EE126C1}"/>
              </a:ext>
            </a:extLst>
          </p:cNvPr>
          <p:cNvSpPr/>
          <p:nvPr/>
        </p:nvSpPr>
        <p:spPr>
          <a:xfrm rot="18978192">
            <a:off x="4332424" y="3918763"/>
            <a:ext cx="669692" cy="28155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a:extLst>
              <a:ext uri="{FF2B5EF4-FFF2-40B4-BE49-F238E27FC236}">
                <a16:creationId xmlns:a16="http://schemas.microsoft.com/office/drawing/2014/main" id="{0DC10BE0-04BF-1B45-8FB4-3939FDB7103F}"/>
              </a:ext>
            </a:extLst>
          </p:cNvPr>
          <p:cNvSpPr txBox="1"/>
          <p:nvPr/>
        </p:nvSpPr>
        <p:spPr>
          <a:xfrm>
            <a:off x="5104935" y="3484600"/>
            <a:ext cx="322524"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5</a:t>
            </a:r>
          </a:p>
        </p:txBody>
      </p:sp>
      <p:sp>
        <p:nvSpPr>
          <p:cNvPr id="344" name="TextBox 343">
            <a:extLst>
              <a:ext uri="{FF2B5EF4-FFF2-40B4-BE49-F238E27FC236}">
                <a16:creationId xmlns:a16="http://schemas.microsoft.com/office/drawing/2014/main" id="{497A27E1-8728-3743-9C81-1DEFEF8900DF}"/>
              </a:ext>
            </a:extLst>
          </p:cNvPr>
          <p:cNvSpPr txBox="1"/>
          <p:nvPr/>
        </p:nvSpPr>
        <p:spPr>
          <a:xfrm>
            <a:off x="4542003" y="4313074"/>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13</a:t>
            </a:r>
          </a:p>
        </p:txBody>
      </p:sp>
      <p:sp>
        <p:nvSpPr>
          <p:cNvPr id="345" name="Left-Right Arrow 344">
            <a:extLst>
              <a:ext uri="{FF2B5EF4-FFF2-40B4-BE49-F238E27FC236}">
                <a16:creationId xmlns:a16="http://schemas.microsoft.com/office/drawing/2014/main" id="{C0B36538-7B62-AA49-947C-2644194221D9}"/>
              </a:ext>
            </a:extLst>
          </p:cNvPr>
          <p:cNvSpPr/>
          <p:nvPr/>
        </p:nvSpPr>
        <p:spPr>
          <a:xfrm rot="18018689">
            <a:off x="3979027" y="4763186"/>
            <a:ext cx="669692" cy="28155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xtBox 345">
            <a:extLst>
              <a:ext uri="{FF2B5EF4-FFF2-40B4-BE49-F238E27FC236}">
                <a16:creationId xmlns:a16="http://schemas.microsoft.com/office/drawing/2014/main" id="{E3F9AAE3-3693-EB41-B5AF-29DAD57D76FA}"/>
              </a:ext>
            </a:extLst>
          </p:cNvPr>
          <p:cNvSpPr txBox="1"/>
          <p:nvPr/>
        </p:nvSpPr>
        <p:spPr>
          <a:xfrm>
            <a:off x="4242609" y="5140492"/>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13</a:t>
            </a:r>
          </a:p>
        </p:txBody>
      </p:sp>
      <p:sp>
        <p:nvSpPr>
          <p:cNvPr id="347" name="TextBox 346">
            <a:extLst>
              <a:ext uri="{FF2B5EF4-FFF2-40B4-BE49-F238E27FC236}">
                <a16:creationId xmlns:a16="http://schemas.microsoft.com/office/drawing/2014/main" id="{858B3220-B5C9-5D4A-ACC5-2AFE692F19D8}"/>
              </a:ext>
            </a:extLst>
          </p:cNvPr>
          <p:cNvSpPr txBox="1"/>
          <p:nvPr/>
        </p:nvSpPr>
        <p:spPr>
          <a:xfrm>
            <a:off x="4563868" y="4313074"/>
            <a:ext cx="460382"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11</a:t>
            </a:r>
          </a:p>
        </p:txBody>
      </p:sp>
      <p:sp>
        <p:nvSpPr>
          <p:cNvPr id="349" name="Rectangle 348">
            <a:extLst>
              <a:ext uri="{FF2B5EF4-FFF2-40B4-BE49-F238E27FC236}">
                <a16:creationId xmlns:a16="http://schemas.microsoft.com/office/drawing/2014/main" id="{C194BC6A-30AF-CD4E-8FF5-C161263B92EB}"/>
              </a:ext>
            </a:extLst>
          </p:cNvPr>
          <p:cNvSpPr/>
          <p:nvPr/>
        </p:nvSpPr>
        <p:spPr>
          <a:xfrm>
            <a:off x="2566639" y="1729547"/>
            <a:ext cx="5815695" cy="1200329"/>
          </a:xfrm>
          <a:prstGeom prst="rect">
            <a:avLst/>
          </a:prstGeom>
        </p:spPr>
        <p:txBody>
          <a:bodyPr wrap="none">
            <a:spAutoFit/>
          </a:bodyPr>
          <a:lstStyle/>
          <a:p>
            <a:r>
              <a:rPr lang="en-US" sz="2400" dirty="0">
                <a:solidFill>
                  <a:srgbClr val="00B050"/>
                </a:solidFill>
              </a:rPr>
              <a:t>Recursively swap parent with </a:t>
            </a:r>
            <a:r>
              <a:rPr lang="en-US" sz="2400" b="1" dirty="0">
                <a:solidFill>
                  <a:srgbClr val="00B050"/>
                </a:solidFill>
              </a:rPr>
              <a:t>smallest</a:t>
            </a:r>
            <a:r>
              <a:rPr lang="en-US" sz="2400" dirty="0">
                <a:solidFill>
                  <a:srgbClr val="00B050"/>
                </a:solidFill>
              </a:rPr>
              <a:t> child</a:t>
            </a:r>
          </a:p>
          <a:p>
            <a:r>
              <a:rPr lang="en-US" sz="2400" dirty="0">
                <a:solidFill>
                  <a:srgbClr val="00B050"/>
                </a:solidFill>
              </a:rPr>
              <a:t>until parent is smaller than both children </a:t>
            </a:r>
          </a:p>
          <a:p>
            <a:r>
              <a:rPr lang="en-US" sz="2400" dirty="0">
                <a:solidFill>
                  <a:srgbClr val="00B050"/>
                </a:solidFill>
              </a:rPr>
              <a:t>(or we’re at a leaf).</a:t>
            </a:r>
            <a:endParaRPr lang="en-US" sz="2400" dirty="0">
              <a:solidFill>
                <a:srgbClr val="FF0000"/>
              </a:solidFill>
            </a:endParaRPr>
          </a:p>
        </p:txBody>
      </p:sp>
      <p:sp>
        <p:nvSpPr>
          <p:cNvPr id="350" name="Rectangle 349">
            <a:extLst>
              <a:ext uri="{FF2B5EF4-FFF2-40B4-BE49-F238E27FC236}">
                <a16:creationId xmlns:a16="http://schemas.microsoft.com/office/drawing/2014/main" id="{6521DD71-056C-E740-ADC1-3E99889F28DB}"/>
              </a:ext>
            </a:extLst>
          </p:cNvPr>
          <p:cNvSpPr/>
          <p:nvPr/>
        </p:nvSpPr>
        <p:spPr>
          <a:xfrm>
            <a:off x="3930241" y="1364365"/>
            <a:ext cx="2768643" cy="461665"/>
          </a:xfrm>
          <a:prstGeom prst="rect">
            <a:avLst/>
          </a:prstGeom>
        </p:spPr>
        <p:txBody>
          <a:bodyPr wrap="none">
            <a:spAutoFit/>
          </a:bodyPr>
          <a:lstStyle/>
          <a:p>
            <a:r>
              <a:rPr lang="en-US" sz="2400" dirty="0">
                <a:solidFill>
                  <a:srgbClr val="00B050"/>
                </a:solidFill>
              </a:rPr>
              <a:t>3.) </a:t>
            </a:r>
            <a:r>
              <a:rPr lang="en-US" sz="2400" dirty="0" err="1">
                <a:solidFill>
                  <a:srgbClr val="00B050"/>
                </a:solidFill>
              </a:rPr>
              <a:t>percolateDown</a:t>
            </a:r>
            <a:r>
              <a:rPr lang="en-US" sz="2400" dirty="0">
                <a:solidFill>
                  <a:srgbClr val="00B050"/>
                </a:solidFill>
              </a:rPr>
              <a:t>()</a:t>
            </a:r>
            <a:endParaRPr lang="en-US" sz="2400" dirty="0">
              <a:solidFill>
                <a:schemeClr val="accent1"/>
              </a:solidFill>
            </a:endParaRPr>
          </a:p>
        </p:txBody>
      </p:sp>
      <p:sp>
        <p:nvSpPr>
          <p:cNvPr id="78" name="Rectangle 77"/>
          <p:cNvSpPr/>
          <p:nvPr/>
        </p:nvSpPr>
        <p:spPr>
          <a:xfrm>
            <a:off x="4570718" y="5841746"/>
            <a:ext cx="6952865" cy="461665"/>
          </a:xfrm>
          <a:prstGeom prst="rect">
            <a:avLst/>
          </a:prstGeom>
        </p:spPr>
        <p:txBody>
          <a:bodyPr wrap="none">
            <a:spAutoFit/>
          </a:bodyPr>
          <a:lstStyle/>
          <a:p>
            <a:r>
              <a:rPr lang="en-US" sz="2400" dirty="0">
                <a:solidFill>
                  <a:srgbClr val="00B050"/>
                </a:solidFill>
              </a:rPr>
              <a:t>Structure invariant restored, heap invariant restored</a:t>
            </a:r>
          </a:p>
        </p:txBody>
      </p:sp>
      <p:sp>
        <p:nvSpPr>
          <p:cNvPr id="3" name="TextBox 2"/>
          <p:cNvSpPr txBox="1"/>
          <p:nvPr/>
        </p:nvSpPr>
        <p:spPr>
          <a:xfrm>
            <a:off x="8393193" y="1581665"/>
            <a:ext cx="3605217" cy="2800767"/>
          </a:xfrm>
          <a:prstGeom prst="rect">
            <a:avLst/>
          </a:prstGeom>
          <a:noFill/>
        </p:spPr>
        <p:txBody>
          <a:bodyPr wrap="square" rtlCol="0">
            <a:spAutoFit/>
          </a:bodyPr>
          <a:lstStyle/>
          <a:p>
            <a:r>
              <a:rPr lang="en-US" sz="2200" dirty="0"/>
              <a:t>What’s the worst-case running time?</a:t>
            </a:r>
          </a:p>
          <a:p>
            <a:r>
              <a:rPr lang="en-US" sz="2200" dirty="0"/>
              <a:t>Have to:</a:t>
            </a:r>
          </a:p>
          <a:p>
            <a:r>
              <a:rPr lang="en-US" sz="2200" dirty="0"/>
              <a:t>Find last element</a:t>
            </a:r>
          </a:p>
          <a:p>
            <a:r>
              <a:rPr lang="en-US" sz="2200" dirty="0"/>
              <a:t>Move it to top spot</a:t>
            </a:r>
          </a:p>
          <a:p>
            <a:r>
              <a:rPr lang="en-US" sz="2200" dirty="0"/>
              <a:t>Swap until invariant restored</a:t>
            </a:r>
          </a:p>
          <a:p>
            <a:r>
              <a:rPr lang="en-US" sz="2200" dirty="0"/>
              <a:t>(how many times do we have to swap?)</a:t>
            </a:r>
          </a:p>
        </p:txBody>
      </p:sp>
      <p:sp>
        <p:nvSpPr>
          <p:cNvPr id="6" name="TextBox 5">
            <a:extLst>
              <a:ext uri="{FF2B5EF4-FFF2-40B4-BE49-F238E27FC236}">
                <a16:creationId xmlns:a16="http://schemas.microsoft.com/office/drawing/2014/main" id="{9A918B2C-CA8C-5841-8EEA-565B9ECB3B8C}"/>
              </a:ext>
            </a:extLst>
          </p:cNvPr>
          <p:cNvSpPr txBox="1"/>
          <p:nvPr/>
        </p:nvSpPr>
        <p:spPr>
          <a:xfrm>
            <a:off x="8256280" y="4430905"/>
            <a:ext cx="3477719" cy="1477328"/>
          </a:xfrm>
          <a:prstGeom prst="rect">
            <a:avLst/>
          </a:prstGeom>
          <a:noFill/>
        </p:spPr>
        <p:txBody>
          <a:bodyPr wrap="square" rtlCol="0">
            <a:spAutoFit/>
          </a:bodyPr>
          <a:lstStyle/>
          <a:p>
            <a:r>
              <a:rPr lang="en-US" dirty="0"/>
              <a:t>this is why we want to keep the height of the tree small! The height of these tree structures (BST, AVL, heaps) directly correlates with the worst case runtimes</a:t>
            </a:r>
          </a:p>
        </p:txBody>
      </p:sp>
      <p:sp>
        <p:nvSpPr>
          <p:cNvPr id="7" name="Explosion 1 6">
            <a:extLst>
              <a:ext uri="{FF2B5EF4-FFF2-40B4-BE49-F238E27FC236}">
                <a16:creationId xmlns:a16="http://schemas.microsoft.com/office/drawing/2014/main" id="{767B1432-87C7-6745-8D45-0F98EAB358A1}"/>
              </a:ext>
            </a:extLst>
          </p:cNvPr>
          <p:cNvSpPr/>
          <p:nvPr/>
        </p:nvSpPr>
        <p:spPr>
          <a:xfrm>
            <a:off x="-765567" y="3120299"/>
            <a:ext cx="5570421" cy="477904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(height of all these tree DS correlates w worst case runtimes – we want to design our trees to have reasonably small height!)</a:t>
            </a:r>
          </a:p>
        </p:txBody>
      </p:sp>
    </p:spTree>
    <p:extLst>
      <p:ext uri="{BB962C8B-B14F-4D97-AF65-F5344CB8AC3E}">
        <p14:creationId xmlns:p14="http://schemas.microsoft.com/office/powerpoint/2010/main" val="13008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9"/>
                                        </p:tgtEl>
                                        <p:attrNameLst>
                                          <p:attrName>style.visibility</p:attrName>
                                        </p:attrNameLst>
                                      </p:cBhvr>
                                      <p:to>
                                        <p:strVal val="visible"/>
                                      </p:to>
                                    </p:set>
                                    <p:animEffect transition="in" filter="fade">
                                      <p:cBhvr>
                                        <p:cTn id="10" dur="500"/>
                                        <p:tgtEl>
                                          <p:spTgt spid="3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9"/>
                                        </p:tgtEl>
                                        <p:attrNameLst>
                                          <p:attrName>style.visibility</p:attrName>
                                        </p:attrNameLst>
                                      </p:cBhvr>
                                      <p:to>
                                        <p:strVal val="visible"/>
                                      </p:to>
                                    </p:set>
                                    <p:animEffect transition="in" filter="fade">
                                      <p:cBhvr>
                                        <p:cTn id="15" dur="500"/>
                                        <p:tgtEl>
                                          <p:spTgt spid="3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0"/>
                                        </p:tgtEl>
                                        <p:attrNameLst>
                                          <p:attrName>style.visibility</p:attrName>
                                        </p:attrNameLst>
                                      </p:cBhvr>
                                      <p:to>
                                        <p:strVal val="visible"/>
                                      </p:to>
                                    </p:set>
                                    <p:animEffect transition="in" filter="fade">
                                      <p:cBhvr>
                                        <p:cTn id="20" dur="500"/>
                                        <p:tgtEl>
                                          <p:spTgt spid="3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1"/>
                                        </p:tgtEl>
                                        <p:attrNameLst>
                                          <p:attrName>style.visibility</p:attrName>
                                        </p:attrNameLst>
                                      </p:cBhvr>
                                      <p:to>
                                        <p:strVal val="visible"/>
                                      </p:to>
                                    </p:set>
                                    <p:animEffect transition="in" filter="fade">
                                      <p:cBhvr>
                                        <p:cTn id="23" dur="500"/>
                                        <p:tgtEl>
                                          <p:spTgt spid="3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2"/>
                                        </p:tgtEl>
                                        <p:attrNameLst>
                                          <p:attrName>style.visibility</p:attrName>
                                        </p:attrNameLst>
                                      </p:cBhvr>
                                      <p:to>
                                        <p:strVal val="visible"/>
                                      </p:to>
                                    </p:set>
                                    <p:animEffect transition="in" filter="fade">
                                      <p:cBhvr>
                                        <p:cTn id="28" dur="500"/>
                                        <p:tgtEl>
                                          <p:spTgt spid="3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3"/>
                                        </p:tgtEl>
                                        <p:attrNameLst>
                                          <p:attrName>style.visibility</p:attrName>
                                        </p:attrNameLst>
                                      </p:cBhvr>
                                      <p:to>
                                        <p:strVal val="visible"/>
                                      </p:to>
                                    </p:set>
                                    <p:animEffect transition="in" filter="fade">
                                      <p:cBhvr>
                                        <p:cTn id="33" dur="500"/>
                                        <p:tgtEl>
                                          <p:spTgt spid="3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4"/>
                                        </p:tgtEl>
                                        <p:attrNameLst>
                                          <p:attrName>style.visibility</p:attrName>
                                        </p:attrNameLst>
                                      </p:cBhvr>
                                      <p:to>
                                        <p:strVal val="visible"/>
                                      </p:to>
                                    </p:set>
                                    <p:animEffect transition="in" filter="fade">
                                      <p:cBhvr>
                                        <p:cTn id="36" dur="500"/>
                                        <p:tgtEl>
                                          <p:spTgt spid="3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5"/>
                                        </p:tgtEl>
                                        <p:attrNameLst>
                                          <p:attrName>style.visibility</p:attrName>
                                        </p:attrNameLst>
                                      </p:cBhvr>
                                      <p:to>
                                        <p:strVal val="visible"/>
                                      </p:to>
                                    </p:set>
                                    <p:animEffect transition="in" filter="fade">
                                      <p:cBhvr>
                                        <p:cTn id="41" dur="500"/>
                                        <p:tgtEl>
                                          <p:spTgt spid="3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7"/>
                                        </p:tgtEl>
                                        <p:attrNameLst>
                                          <p:attrName>style.visibility</p:attrName>
                                        </p:attrNameLst>
                                      </p:cBhvr>
                                      <p:to>
                                        <p:strVal val="visible"/>
                                      </p:to>
                                    </p:set>
                                    <p:animEffect transition="in" filter="fade">
                                      <p:cBhvr>
                                        <p:cTn id="46" dur="500"/>
                                        <p:tgtEl>
                                          <p:spTgt spid="3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6"/>
                                        </p:tgtEl>
                                        <p:attrNameLst>
                                          <p:attrName>style.visibility</p:attrName>
                                        </p:attrNameLst>
                                      </p:cBhvr>
                                      <p:to>
                                        <p:strVal val="visible"/>
                                      </p:to>
                                    </p:set>
                                    <p:animEffect transition="in" filter="fade">
                                      <p:cBhvr>
                                        <p:cTn id="49" dur="500"/>
                                        <p:tgtEl>
                                          <p:spTgt spid="3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3"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
                                        <p:tgtEl>
                                          <p:spTgt spid="7"/>
                                        </p:tgtEl>
                                      </p:cBhvr>
                                    </p:animEffect>
                                    <p:anim calcmode="lin" valueType="num">
                                      <p:cBhvr>
                                        <p:cTn id="66" dur="400" fill="hold"/>
                                        <p:tgtEl>
                                          <p:spTgt spid="7"/>
                                        </p:tgtEl>
                                        <p:attrNameLst>
                                          <p:attrName>ppt_x</p:attrName>
                                        </p:attrNameLst>
                                      </p:cBhvr>
                                      <p:tavLst>
                                        <p:tav tm="0">
                                          <p:val>
                                            <p:strVal val="#ppt_x"/>
                                          </p:val>
                                        </p:tav>
                                        <p:tav tm="100000">
                                          <p:val>
                                            <p:strVal val="#ppt_x"/>
                                          </p:val>
                                        </p:tav>
                                      </p:tavLst>
                                    </p:anim>
                                    <p:anim calcmode="lin" valueType="num">
                                      <p:cBhvr>
                                        <p:cTn id="67" dur="400" fill="hold"/>
                                        <p:tgtEl>
                                          <p:spTgt spid="7"/>
                                        </p:tgtEl>
                                        <p:attrNameLst>
                                          <p:attrName>ppt_y</p:attrName>
                                        </p:attrNameLst>
                                      </p:cBhvr>
                                      <p:tavLst>
                                        <p:tav tm="0">
                                          <p:val>
                                            <p:strVal val="#ppt_y+0.31"/>
                                          </p:val>
                                        </p:tav>
                                        <p:tav tm="100000">
                                          <p:val>
                                            <p:strVal val="#ppt_y+0.31"/>
                                          </p:val>
                                        </p:tav>
                                      </p:tavLst>
                                    </p:anim>
                                    <p:anim calcmode="lin" valueType="num">
                                      <p:cBhvr>
                                        <p:cTn id="68"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p:bldP spid="340" grpId="0" animBg="1"/>
      <p:bldP spid="341" grpId="0" animBg="1"/>
      <p:bldP spid="342" grpId="0" animBg="1"/>
      <p:bldP spid="343" grpId="0" animBg="1"/>
      <p:bldP spid="344" grpId="0" animBg="1"/>
      <p:bldP spid="345" grpId="0" animBg="1"/>
      <p:bldP spid="346" grpId="0" animBg="1"/>
      <p:bldP spid="347" grpId="0" animBg="1"/>
      <p:bldP spid="349" grpId="0"/>
      <p:bldP spid="350" grpId="0"/>
      <p:bldP spid="78" grpId="0"/>
      <p:bldP spid="3" grpId="0"/>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rgbClr val="B6A479"/>
                </a:solidFill>
              </a:rPr>
              <a:t>Practice: </a:t>
            </a:r>
            <a:r>
              <a:rPr lang="en-US" dirty="0" err="1"/>
              <a:t>removeMin</a:t>
            </a:r>
            <a:r>
              <a:rPr lang="en-US" dirty="0"/>
              <a:t>()</a:t>
            </a:r>
          </a:p>
        </p:txBody>
      </p:sp>
      <p:sp>
        <p:nvSpPr>
          <p:cNvPr id="4" name="Footer Placeholder 3"/>
          <p:cNvSpPr>
            <a:spLocks noGrp="1"/>
          </p:cNvSpPr>
          <p:nvPr>
            <p:ph type="ftr" sz="quarter" idx="11"/>
          </p:nvPr>
        </p:nvSpPr>
        <p:spPr/>
        <p:txBody>
          <a:bodyPr/>
          <a:lstStyle/>
          <a:p>
            <a:r>
              <a:rPr lang="en-US"/>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22</a:t>
            </a:fld>
            <a:endParaRPr lang="en-US"/>
          </a:p>
        </p:txBody>
      </p:sp>
      <p:grpSp>
        <p:nvGrpSpPr>
          <p:cNvPr id="6" name="Group 5"/>
          <p:cNvGrpSpPr/>
          <p:nvPr/>
        </p:nvGrpSpPr>
        <p:grpSpPr>
          <a:xfrm>
            <a:off x="3684598" y="2534401"/>
            <a:ext cx="1824530" cy="1205454"/>
            <a:chOff x="7267558" y="1273924"/>
            <a:chExt cx="1824530" cy="1205454"/>
          </a:xfrm>
        </p:grpSpPr>
        <p:sp>
          <p:nvSpPr>
            <p:cNvPr id="7" name="Rectangle 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84F1E3-7E82-4AD6-96C8-720B37C261E0}"/>
                </a:ext>
              </a:extLst>
            </p:cNvPr>
            <p:cNvSpPr txBox="1"/>
            <p:nvPr/>
          </p:nvSpPr>
          <p:spPr>
            <a:xfrm>
              <a:off x="8069784" y="1296500"/>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9" name="Straight Arrow Connector 8">
              <a:extLst>
                <a:ext uri="{FF2B5EF4-FFF2-40B4-BE49-F238E27FC236}">
                  <a16:creationId xmlns:a16="http://schemas.microsoft.com/office/drawing/2014/main" id="{8DD11C83-9954-4535-9AA8-C28A0845CC27}"/>
                </a:ext>
              </a:extLst>
            </p:cNvPr>
            <p:cNvCxnSpPr>
              <a:endCxn id="15" idx="0"/>
            </p:cNvCxnSpPr>
            <p:nvPr/>
          </p:nvCxnSpPr>
          <p:spPr>
            <a:xfrm flipH="1">
              <a:off x="7267558" y="1719360"/>
              <a:ext cx="914218" cy="7600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2"/>
              <a:endCxn id="8" idx="2"/>
            </p:cNvCxnSpPr>
            <p:nvPr/>
          </p:nvCxnSpPr>
          <p:spPr>
            <a:xfrm flipH="1" flipV="1">
              <a:off x="8299975" y="1665832"/>
              <a:ext cx="5120" cy="16586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D11C83-9954-4535-9AA8-C28A0845CC27}"/>
                </a:ext>
              </a:extLst>
            </p:cNvPr>
            <p:cNvCxnSpPr>
              <a:endCxn id="22" idx="0"/>
            </p:cNvCxnSpPr>
            <p:nvPr/>
          </p:nvCxnSpPr>
          <p:spPr>
            <a:xfrm>
              <a:off x="8420163" y="1728581"/>
              <a:ext cx="671925" cy="73762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398752" y="3726687"/>
            <a:ext cx="568567" cy="557777"/>
            <a:chOff x="8019435" y="1273924"/>
            <a:chExt cx="568567" cy="557777"/>
          </a:xfrm>
        </p:grpSpPr>
        <p:sp>
          <p:nvSpPr>
            <p:cNvPr id="14" name="Rectangle 1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84F1E3-7E82-4AD6-96C8-720B37C261E0}"/>
                </a:ext>
              </a:extLst>
            </p:cNvPr>
            <p:cNvSpPr txBox="1"/>
            <p:nvPr/>
          </p:nvSpPr>
          <p:spPr>
            <a:xfrm>
              <a:off x="8075090" y="1287092"/>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17</a:t>
              </a:r>
            </a:p>
          </p:txBody>
        </p:sp>
        <p:cxnSp>
          <p:nvCxnSpPr>
            <p:cNvPr id="16" name="Straight Connector 1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2"/>
              <a:endCxn id="15" idx="2"/>
            </p:cNvCxnSpPr>
            <p:nvPr/>
          </p:nvCxnSpPr>
          <p:spPr>
            <a:xfrm flipV="1">
              <a:off x="8305095" y="1656424"/>
              <a:ext cx="186" cy="175277"/>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223468" y="3726687"/>
            <a:ext cx="583628" cy="557777"/>
            <a:chOff x="8019435" y="1273924"/>
            <a:chExt cx="583628" cy="557777"/>
          </a:xfrm>
        </p:grpSpPr>
        <p:sp>
          <p:nvSpPr>
            <p:cNvPr id="22" name="Rectangle 2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84F1E3-7E82-4AD6-96C8-720B37C261E0}"/>
                </a:ext>
              </a:extLst>
            </p:cNvPr>
            <p:cNvSpPr txBox="1"/>
            <p:nvPr/>
          </p:nvSpPr>
          <p:spPr>
            <a:xfrm>
              <a:off x="8142681" y="1287092"/>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14</a:t>
              </a:r>
            </a:p>
          </p:txBody>
        </p:sp>
        <p:cxnSp>
          <p:nvCxnSpPr>
            <p:cNvPr id="24" name="Straight Connector 2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7279835" y="2531862"/>
            <a:ext cx="1294884" cy="1194825"/>
            <a:chOff x="7293118" y="1273924"/>
            <a:chExt cx="1294884" cy="1194825"/>
          </a:xfrm>
        </p:grpSpPr>
        <p:sp>
          <p:nvSpPr>
            <p:cNvPr id="27" name="Rectangle 2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29" name="Straight Arrow Connector 28">
              <a:extLst>
                <a:ext uri="{FF2B5EF4-FFF2-40B4-BE49-F238E27FC236}">
                  <a16:creationId xmlns:a16="http://schemas.microsoft.com/office/drawing/2014/main" id="{8DD11C83-9954-4535-9AA8-C28A0845CC27}"/>
                </a:ext>
              </a:extLst>
            </p:cNvPr>
            <p:cNvCxnSpPr>
              <a:endCxn id="37" idx="0"/>
            </p:cNvCxnSpPr>
            <p:nvPr/>
          </p:nvCxnSpPr>
          <p:spPr>
            <a:xfrm flipH="1">
              <a:off x="7293118" y="1748229"/>
              <a:ext cx="876865" cy="720520"/>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2"/>
              <a:endCxn id="2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998197" y="3726687"/>
            <a:ext cx="568567" cy="568695"/>
            <a:chOff x="8019435" y="1263006"/>
            <a:chExt cx="568567" cy="568695"/>
          </a:xfrm>
        </p:grpSpPr>
        <p:sp>
          <p:nvSpPr>
            <p:cNvPr id="36" name="Rectangle 3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38" name="Straight Connector 3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6" idx="2"/>
              <a:endCxn id="37"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4722135" y="1486848"/>
            <a:ext cx="3566924" cy="1050281"/>
            <a:chOff x="6306284" y="1268377"/>
            <a:chExt cx="3566924" cy="1050281"/>
          </a:xfrm>
        </p:grpSpPr>
        <p:sp>
          <p:nvSpPr>
            <p:cNvPr id="41" name="Rectangle 4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84F1E3-7E82-4AD6-96C8-720B37C261E0}"/>
                </a:ext>
              </a:extLst>
            </p:cNvPr>
            <p:cNvSpPr txBox="1"/>
            <p:nvPr/>
          </p:nvSpPr>
          <p:spPr>
            <a:xfrm>
              <a:off x="8141080" y="1268377"/>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43" name="Straight Arrow Connector 42">
              <a:extLst>
                <a:ext uri="{FF2B5EF4-FFF2-40B4-BE49-F238E27FC236}">
                  <a16:creationId xmlns:a16="http://schemas.microsoft.com/office/drawing/2014/main" id="{8DD11C83-9954-4535-9AA8-C28A0845CC27}"/>
                </a:ext>
              </a:extLst>
            </p:cNvPr>
            <p:cNvCxnSpPr>
              <a:endCxn id="7" idx="0"/>
            </p:cNvCxnSpPr>
            <p:nvPr/>
          </p:nvCxnSpPr>
          <p:spPr>
            <a:xfrm flipH="1">
              <a:off x="6306284" y="1746586"/>
              <a:ext cx="1853046" cy="56934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1" idx="2"/>
              <a:endCxn id="42" idx="2"/>
            </p:cNvCxnSpPr>
            <p:nvPr/>
          </p:nvCxnSpPr>
          <p:spPr>
            <a:xfrm flipH="1" flipV="1">
              <a:off x="8302342" y="1637709"/>
              <a:ext cx="2753" cy="193992"/>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DD11C83-9954-4535-9AA8-C28A0845CC27}"/>
                </a:ext>
              </a:extLst>
            </p:cNvPr>
            <p:cNvCxnSpPr>
              <a:endCxn id="28" idx="0"/>
            </p:cNvCxnSpPr>
            <p:nvPr/>
          </p:nvCxnSpPr>
          <p:spPr>
            <a:xfrm>
              <a:off x="8440622" y="1734228"/>
              <a:ext cx="1432586" cy="584430"/>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8900236" y="3726881"/>
            <a:ext cx="568567" cy="557777"/>
            <a:chOff x="8019435" y="1273924"/>
            <a:chExt cx="568567" cy="557777"/>
          </a:xfrm>
        </p:grpSpPr>
        <p:sp>
          <p:nvSpPr>
            <p:cNvPr id="51" name="Rectangle 5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184F1E3-7E82-4AD6-96C8-720B37C261E0}"/>
                </a:ext>
              </a:extLst>
            </p:cNvPr>
            <p:cNvSpPr txBox="1"/>
            <p:nvPr/>
          </p:nvSpPr>
          <p:spPr>
            <a:xfrm>
              <a:off x="8078299" y="1280812"/>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53" name="Straight Connector 5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2"/>
              <a:endCxn id="52" idx="2"/>
            </p:cNvCxnSpPr>
            <p:nvPr/>
          </p:nvCxnSpPr>
          <p:spPr>
            <a:xfrm flipV="1">
              <a:off x="8305095" y="1650144"/>
              <a:ext cx="3395" cy="181557"/>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058954" y="4614168"/>
            <a:ext cx="568567" cy="562690"/>
            <a:chOff x="8118821" y="1414000"/>
            <a:chExt cx="568567" cy="562690"/>
          </a:xfrm>
        </p:grpSpPr>
        <p:grpSp>
          <p:nvGrpSpPr>
            <p:cNvPr id="57" name="Group 56"/>
            <p:cNvGrpSpPr/>
            <p:nvPr/>
          </p:nvGrpSpPr>
          <p:grpSpPr>
            <a:xfrm>
              <a:off x="8118821" y="1414000"/>
              <a:ext cx="568567" cy="562690"/>
              <a:chOff x="8019435" y="1269011"/>
              <a:chExt cx="568567" cy="562690"/>
            </a:xfrm>
          </p:grpSpPr>
          <p:sp>
            <p:nvSpPr>
              <p:cNvPr id="60" name="Rectangle 5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20</a:t>
                </a:r>
              </a:p>
            </p:txBody>
          </p:sp>
          <p:cxnSp>
            <p:nvCxnSpPr>
              <p:cNvPr id="62" name="Straight Connector 6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0" idx="2"/>
                <a:endCxn id="61"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a:extLst>
              <a:ext uri="{FF2B5EF4-FFF2-40B4-BE49-F238E27FC236}">
                <a16:creationId xmlns:a16="http://schemas.microsoft.com/office/drawing/2014/main" id="{8DD11C83-9954-4535-9AA8-C28A0845CC27}"/>
              </a:ext>
            </a:extLst>
          </p:cNvPr>
          <p:cNvCxnSpPr>
            <a:endCxn id="61" idx="0"/>
          </p:cNvCxnSpPr>
          <p:nvPr/>
        </p:nvCxnSpPr>
        <p:spPr>
          <a:xfrm flipH="1">
            <a:off x="3341591" y="4174367"/>
            <a:ext cx="221803"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7501988" y="4614168"/>
            <a:ext cx="568567" cy="562690"/>
            <a:chOff x="8118821" y="1414000"/>
            <a:chExt cx="568567" cy="562690"/>
          </a:xfrm>
        </p:grpSpPr>
        <p:grpSp>
          <p:nvGrpSpPr>
            <p:cNvPr id="67" name="Group 66"/>
            <p:cNvGrpSpPr/>
            <p:nvPr/>
          </p:nvGrpSpPr>
          <p:grpSpPr>
            <a:xfrm>
              <a:off x="8118821" y="1414000"/>
              <a:ext cx="568567" cy="562690"/>
              <a:chOff x="8019435" y="1269011"/>
              <a:chExt cx="568567" cy="562690"/>
            </a:xfrm>
          </p:grpSpPr>
          <p:sp>
            <p:nvSpPr>
              <p:cNvPr id="70" name="Rectangle 6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22</a:t>
                </a:r>
              </a:p>
            </p:txBody>
          </p:sp>
          <p:cxnSp>
            <p:nvCxnSpPr>
              <p:cNvPr id="72" name="Straight Connector 7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70" idx="2"/>
                <a:endCxn id="71"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4944027" y="4614168"/>
            <a:ext cx="568567" cy="562690"/>
            <a:chOff x="8118821" y="1414000"/>
            <a:chExt cx="568567" cy="562690"/>
          </a:xfrm>
        </p:grpSpPr>
        <p:grpSp>
          <p:nvGrpSpPr>
            <p:cNvPr id="75" name="Group 74"/>
            <p:cNvGrpSpPr/>
            <p:nvPr/>
          </p:nvGrpSpPr>
          <p:grpSpPr>
            <a:xfrm>
              <a:off x="8118821" y="1414000"/>
              <a:ext cx="568567" cy="562690"/>
              <a:chOff x="8019435" y="1269011"/>
              <a:chExt cx="568567" cy="562690"/>
            </a:xfrm>
          </p:grpSpPr>
          <p:sp>
            <p:nvSpPr>
              <p:cNvPr id="78" name="Rectangle 7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16</a:t>
                </a:r>
              </a:p>
            </p:txBody>
          </p:sp>
          <p:cxnSp>
            <p:nvCxnSpPr>
              <p:cNvPr id="80" name="Straight Connector 7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8" idx="2"/>
                <a:endCxn id="79"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679155" y="4614168"/>
            <a:ext cx="568567" cy="562690"/>
            <a:chOff x="8118821" y="1414000"/>
            <a:chExt cx="568567" cy="562690"/>
          </a:xfrm>
        </p:grpSpPr>
        <p:grpSp>
          <p:nvGrpSpPr>
            <p:cNvPr id="83" name="Group 82"/>
            <p:cNvGrpSpPr/>
            <p:nvPr/>
          </p:nvGrpSpPr>
          <p:grpSpPr>
            <a:xfrm>
              <a:off x="8118821" y="1414000"/>
              <a:ext cx="568567" cy="562690"/>
              <a:chOff x="8019435" y="1269011"/>
              <a:chExt cx="568567" cy="562690"/>
            </a:xfrm>
          </p:grpSpPr>
          <p:sp>
            <p:nvSpPr>
              <p:cNvPr id="86" name="Rectangle 8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15</a:t>
                </a:r>
              </a:p>
            </p:txBody>
          </p:sp>
          <p:cxnSp>
            <p:nvCxnSpPr>
              <p:cNvPr id="88" name="Straight Connector 8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6" idx="2"/>
                <a:endCxn id="87"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6755623" y="4614168"/>
            <a:ext cx="568567" cy="562690"/>
            <a:chOff x="8118821" y="1414000"/>
            <a:chExt cx="568567" cy="562690"/>
          </a:xfrm>
        </p:grpSpPr>
        <p:grpSp>
          <p:nvGrpSpPr>
            <p:cNvPr id="91" name="Group 90"/>
            <p:cNvGrpSpPr/>
            <p:nvPr/>
          </p:nvGrpSpPr>
          <p:grpSpPr>
            <a:xfrm>
              <a:off x="8118821" y="1414000"/>
              <a:ext cx="568567" cy="562690"/>
              <a:chOff x="8019435" y="1269011"/>
              <a:chExt cx="568567" cy="562690"/>
            </a:xfrm>
          </p:grpSpPr>
          <p:sp>
            <p:nvSpPr>
              <p:cNvPr id="94" name="Rectangle 9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24</a:t>
                </a:r>
              </a:p>
            </p:txBody>
          </p:sp>
          <p:cxnSp>
            <p:nvCxnSpPr>
              <p:cNvPr id="96" name="Straight Connector 9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4" idx="2"/>
                <a:endCxn id="95"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3816409" y="4614168"/>
            <a:ext cx="568567" cy="562690"/>
            <a:chOff x="8118821" y="1414000"/>
            <a:chExt cx="568567" cy="562690"/>
          </a:xfrm>
        </p:grpSpPr>
        <p:grpSp>
          <p:nvGrpSpPr>
            <p:cNvPr id="99" name="Group 98"/>
            <p:cNvGrpSpPr/>
            <p:nvPr/>
          </p:nvGrpSpPr>
          <p:grpSpPr>
            <a:xfrm>
              <a:off x="8118821" y="1414000"/>
              <a:ext cx="568567" cy="562690"/>
              <a:chOff x="8019435" y="1269011"/>
              <a:chExt cx="568567" cy="562690"/>
            </a:xfrm>
          </p:grpSpPr>
          <p:sp>
            <p:nvSpPr>
              <p:cNvPr id="102" name="Rectangle 10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19</a:t>
                </a:r>
              </a:p>
            </p:txBody>
          </p:sp>
          <p:cxnSp>
            <p:nvCxnSpPr>
              <p:cNvPr id="104" name="Straight Connector 10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02" idx="2"/>
                <a:endCxn id="103"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00" name="Straight Connector 99"/>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8578435" y="4614168"/>
            <a:ext cx="568567" cy="562690"/>
            <a:chOff x="8118821" y="1414000"/>
            <a:chExt cx="568567" cy="562690"/>
          </a:xfrm>
        </p:grpSpPr>
        <p:grpSp>
          <p:nvGrpSpPr>
            <p:cNvPr id="107" name="Group 106"/>
            <p:cNvGrpSpPr/>
            <p:nvPr/>
          </p:nvGrpSpPr>
          <p:grpSpPr>
            <a:xfrm>
              <a:off x="8118821" y="1414000"/>
              <a:ext cx="568567" cy="562690"/>
              <a:chOff x="8019435" y="1269011"/>
              <a:chExt cx="568567" cy="562690"/>
            </a:xfrm>
          </p:grpSpPr>
          <p:sp>
            <p:nvSpPr>
              <p:cNvPr id="110" name="Rectangle 10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18</a:t>
                </a:r>
              </a:p>
            </p:txBody>
          </p:sp>
          <p:cxnSp>
            <p:nvCxnSpPr>
              <p:cNvPr id="112" name="Straight Connector 11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10" idx="2"/>
                <a:endCxn id="111"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17" name="Straight Arrow Connector 116">
            <a:extLst>
              <a:ext uri="{FF2B5EF4-FFF2-40B4-BE49-F238E27FC236}">
                <a16:creationId xmlns:a16="http://schemas.microsoft.com/office/drawing/2014/main" id="{8DD11C83-9954-4535-9AA8-C28A0845CC27}"/>
              </a:ext>
            </a:extLst>
          </p:cNvPr>
          <p:cNvCxnSpPr>
            <a:endCxn id="103" idx="0"/>
          </p:cNvCxnSpPr>
          <p:nvPr/>
        </p:nvCxnSpPr>
        <p:spPr>
          <a:xfrm>
            <a:off x="3842280" y="4174367"/>
            <a:ext cx="256766"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DD11C83-9954-4535-9AA8-C28A0845CC27}"/>
              </a:ext>
            </a:extLst>
          </p:cNvPr>
          <p:cNvCxnSpPr>
            <a:endCxn id="51" idx="0"/>
          </p:cNvCxnSpPr>
          <p:nvPr/>
        </p:nvCxnSpPr>
        <p:spPr>
          <a:xfrm>
            <a:off x="8448030" y="3006167"/>
            <a:ext cx="737866" cy="72071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DD11C83-9954-4535-9AA8-C28A0845CC27}"/>
              </a:ext>
            </a:extLst>
          </p:cNvPr>
          <p:cNvCxnSpPr/>
          <p:nvPr/>
        </p:nvCxnSpPr>
        <p:spPr>
          <a:xfrm>
            <a:off x="5663930" y="4184823"/>
            <a:ext cx="256766"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8DD11C83-9954-4535-9AA8-C28A0845CC27}"/>
              </a:ext>
            </a:extLst>
          </p:cNvPr>
          <p:cNvCxnSpPr/>
          <p:nvPr/>
        </p:nvCxnSpPr>
        <p:spPr>
          <a:xfrm>
            <a:off x="7463506" y="4202676"/>
            <a:ext cx="256766"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8DD11C83-9954-4535-9AA8-C28A0845CC27}"/>
              </a:ext>
            </a:extLst>
          </p:cNvPr>
          <p:cNvCxnSpPr/>
          <p:nvPr/>
        </p:nvCxnSpPr>
        <p:spPr>
          <a:xfrm flipH="1">
            <a:off x="5162615" y="4202676"/>
            <a:ext cx="221803"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8DD11C83-9954-4535-9AA8-C28A0845CC27}"/>
              </a:ext>
            </a:extLst>
          </p:cNvPr>
          <p:cNvCxnSpPr/>
          <p:nvPr/>
        </p:nvCxnSpPr>
        <p:spPr>
          <a:xfrm flipH="1">
            <a:off x="7010424" y="4176823"/>
            <a:ext cx="221803"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8DD11C83-9954-4535-9AA8-C28A0845CC27}"/>
              </a:ext>
            </a:extLst>
          </p:cNvPr>
          <p:cNvCxnSpPr/>
          <p:nvPr/>
        </p:nvCxnSpPr>
        <p:spPr>
          <a:xfrm flipH="1">
            <a:off x="8853017" y="4168369"/>
            <a:ext cx="221803" cy="43980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136" name="Curved Up Arrow 135"/>
          <p:cNvSpPr/>
          <p:nvPr/>
        </p:nvSpPr>
        <p:spPr>
          <a:xfrm rot="14235162">
            <a:off x="6753446" y="1509023"/>
            <a:ext cx="4339032" cy="2244831"/>
          </a:xfrm>
          <a:prstGeom prst="curvedUpArrow">
            <a:avLst>
              <a:gd name="adj1" fmla="val 8581"/>
              <a:gd name="adj2" fmla="val 23034"/>
              <a:gd name="adj3" fmla="val 251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7" name="Straight Connector 136"/>
          <p:cNvCxnSpPr/>
          <p:nvPr/>
        </p:nvCxnSpPr>
        <p:spPr>
          <a:xfrm flipH="1">
            <a:off x="9236287" y="4117249"/>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8953380" y="4136042"/>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488002" y="1504583"/>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18</a:t>
            </a:r>
          </a:p>
        </p:txBody>
      </p:sp>
      <p:sp>
        <p:nvSpPr>
          <p:cNvPr id="144" name="TextBox 143"/>
          <p:cNvSpPr txBox="1"/>
          <p:nvPr/>
        </p:nvSpPr>
        <p:spPr>
          <a:xfrm>
            <a:off x="8067803" y="2552547"/>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18</a:t>
            </a:r>
          </a:p>
        </p:txBody>
      </p:sp>
      <p:sp>
        <p:nvSpPr>
          <p:cNvPr id="140" name="TextBox 139"/>
          <p:cNvSpPr txBox="1"/>
          <p:nvPr/>
        </p:nvSpPr>
        <p:spPr>
          <a:xfrm>
            <a:off x="6554179" y="1510400"/>
            <a:ext cx="322524"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9</a:t>
            </a:r>
          </a:p>
        </p:txBody>
      </p:sp>
      <p:sp>
        <p:nvSpPr>
          <p:cNvPr id="145" name="TextBox 144"/>
          <p:cNvSpPr txBox="1"/>
          <p:nvPr/>
        </p:nvSpPr>
        <p:spPr>
          <a:xfrm>
            <a:off x="7058602" y="3756004"/>
            <a:ext cx="460382"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18</a:t>
            </a:r>
          </a:p>
        </p:txBody>
      </p:sp>
      <p:sp>
        <p:nvSpPr>
          <p:cNvPr id="146" name="TextBox 145"/>
          <p:cNvSpPr txBox="1"/>
          <p:nvPr/>
        </p:nvSpPr>
        <p:spPr>
          <a:xfrm>
            <a:off x="8089694" y="2552547"/>
            <a:ext cx="460382"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11</a:t>
            </a:r>
          </a:p>
        </p:txBody>
      </p:sp>
      <p:sp>
        <p:nvSpPr>
          <p:cNvPr id="118" name="TextBox 117">
            <a:extLst>
              <a:ext uri="{FF2B5EF4-FFF2-40B4-BE49-F238E27FC236}">
                <a16:creationId xmlns:a16="http://schemas.microsoft.com/office/drawing/2014/main" id="{4C9DC5C4-6144-2741-8EBB-5D7C7B05ECC6}"/>
              </a:ext>
            </a:extLst>
          </p:cNvPr>
          <p:cNvSpPr txBox="1"/>
          <p:nvPr/>
        </p:nvSpPr>
        <p:spPr>
          <a:xfrm>
            <a:off x="10769382" y="62653"/>
            <a:ext cx="1334211" cy="430887"/>
          </a:xfrm>
          <a:prstGeom prst="rect">
            <a:avLst/>
          </a:prstGeom>
          <a:solidFill>
            <a:srgbClr val="4C3282"/>
          </a:solidFill>
        </p:spPr>
        <p:txBody>
          <a:bodyPr wrap="none" rtlCol="0">
            <a:spAutoFit/>
          </a:bodyPr>
          <a:lstStyle/>
          <a:p>
            <a:r>
              <a:rPr lang="en-US" sz="2200" dirty="0">
                <a:solidFill>
                  <a:schemeClr val="bg1"/>
                </a:solidFill>
                <a:latin typeface="Segoe UI Semilight" panose="020B0402040204020203" pitchFamily="34" charset="0"/>
              </a:rPr>
              <a:t>3 Minutes</a:t>
            </a:r>
          </a:p>
        </p:txBody>
      </p:sp>
      <p:sp>
        <p:nvSpPr>
          <p:cNvPr id="3" name="TextBox 2">
            <a:extLst>
              <a:ext uri="{FF2B5EF4-FFF2-40B4-BE49-F238E27FC236}">
                <a16:creationId xmlns:a16="http://schemas.microsoft.com/office/drawing/2014/main" id="{11380857-8398-1F4F-ABCE-18D5FC0093AD}"/>
              </a:ext>
            </a:extLst>
          </p:cNvPr>
          <p:cNvSpPr txBox="1"/>
          <p:nvPr/>
        </p:nvSpPr>
        <p:spPr>
          <a:xfrm>
            <a:off x="132848" y="1264103"/>
            <a:ext cx="4276112" cy="2585323"/>
          </a:xfrm>
          <a:prstGeom prst="rect">
            <a:avLst/>
          </a:prstGeom>
          <a:noFill/>
        </p:spPr>
        <p:txBody>
          <a:bodyPr wrap="square" rtlCol="0">
            <a:spAutoFit/>
          </a:bodyPr>
          <a:lstStyle/>
          <a:p>
            <a:r>
              <a:rPr lang="en-US" dirty="0">
                <a:solidFill>
                  <a:srgbClr val="00B050"/>
                </a:solidFill>
              </a:rPr>
              <a:t>1.) Remove min node</a:t>
            </a:r>
          </a:p>
          <a:p>
            <a:r>
              <a:rPr lang="en-US" dirty="0">
                <a:solidFill>
                  <a:schemeClr val="accent1"/>
                </a:solidFill>
              </a:rPr>
              <a:t>2.) replace with bottom level right-most node</a:t>
            </a:r>
          </a:p>
          <a:p>
            <a:r>
              <a:rPr lang="en-US" dirty="0">
                <a:solidFill>
                  <a:srgbClr val="00B050"/>
                </a:solidFill>
              </a:rPr>
              <a:t>3.) </a:t>
            </a:r>
            <a:r>
              <a:rPr lang="en-US" dirty="0" err="1">
                <a:solidFill>
                  <a:srgbClr val="00B050"/>
                </a:solidFill>
              </a:rPr>
              <a:t>percolateDown</a:t>
            </a:r>
            <a:r>
              <a:rPr lang="en-US" dirty="0">
                <a:solidFill>
                  <a:srgbClr val="00B050"/>
                </a:solidFill>
              </a:rPr>
              <a:t> - Recursively swap parent with </a:t>
            </a:r>
            <a:r>
              <a:rPr lang="en-US" b="1" dirty="0">
                <a:solidFill>
                  <a:srgbClr val="00B050"/>
                </a:solidFill>
              </a:rPr>
              <a:t>smallest</a:t>
            </a:r>
            <a:r>
              <a:rPr lang="en-US" dirty="0">
                <a:solidFill>
                  <a:srgbClr val="00B050"/>
                </a:solidFill>
              </a:rPr>
              <a:t> child</a:t>
            </a:r>
          </a:p>
          <a:p>
            <a:r>
              <a:rPr lang="en-US" dirty="0">
                <a:solidFill>
                  <a:srgbClr val="00B050"/>
                </a:solidFill>
              </a:rPr>
              <a:t>until parent is smaller than both children </a:t>
            </a:r>
          </a:p>
          <a:p>
            <a:r>
              <a:rPr lang="en-US" dirty="0">
                <a:solidFill>
                  <a:srgbClr val="00B050"/>
                </a:solidFill>
              </a:rPr>
              <a:t>(or we’re at a leaf).</a:t>
            </a:r>
            <a:endParaRPr lang="en-US" dirty="0">
              <a:solidFill>
                <a:srgbClr val="FF0000"/>
              </a:solidFill>
            </a:endParaRPr>
          </a:p>
          <a:p>
            <a:r>
              <a:rPr lang="en-US" dirty="0">
                <a:solidFill>
                  <a:schemeClr val="accent1"/>
                </a:solidFill>
              </a:rPr>
              <a:t> </a:t>
            </a:r>
          </a:p>
          <a:p>
            <a:endParaRPr lang="en-US" dirty="0"/>
          </a:p>
        </p:txBody>
      </p:sp>
    </p:spTree>
    <p:extLst>
      <p:ext uri="{BB962C8B-B14F-4D97-AF65-F5344CB8AC3E}">
        <p14:creationId xmlns:p14="http://schemas.microsoft.com/office/powerpoint/2010/main" val="36165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6"/>
                                        </p:tgtEl>
                                      </p:cBhvr>
                                    </p:animEffect>
                                    <p:set>
                                      <p:cBhvr>
                                        <p:cTn id="12" dur="1" fill="hold">
                                          <p:stCondLst>
                                            <p:cond delay="499"/>
                                          </p:stCondLst>
                                        </p:cTn>
                                        <p:tgtEl>
                                          <p:spTgt spid="10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5"/>
                                        </p:tgtEl>
                                      </p:cBhvr>
                                    </p:animEffect>
                                    <p:set>
                                      <p:cBhvr>
                                        <p:cTn id="15" dur="1" fill="hold">
                                          <p:stCondLst>
                                            <p:cond delay="499"/>
                                          </p:stCondLst>
                                        </p:cTn>
                                        <p:tgtEl>
                                          <p:spTgt spid="13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2"/>
                                        </p:tgtEl>
                                        <p:attrNameLst>
                                          <p:attrName>style.visibility</p:attrName>
                                        </p:attrNameLst>
                                      </p:cBhvr>
                                      <p:to>
                                        <p:strVal val="visible"/>
                                      </p:to>
                                    </p:set>
                                    <p:animEffect transition="in" filter="fade">
                                      <p:cBhvr>
                                        <p:cTn id="21" dur="500"/>
                                        <p:tgtEl>
                                          <p:spTgt spid="142"/>
                                        </p:tgtEl>
                                      </p:cBhvr>
                                    </p:animEffect>
                                  </p:childTnLst>
                                </p:cTn>
                              </p:par>
                              <p:par>
                                <p:cTn id="22" presetID="10" presetClass="exit" presetSubtype="0" fill="hold" grpId="1" nodeType="withEffect">
                                  <p:stCondLst>
                                    <p:cond delay="0"/>
                                  </p:stCondLst>
                                  <p:childTnLst>
                                    <p:animEffect transition="out" filter="fade">
                                      <p:cBhvr>
                                        <p:cTn id="23" dur="500"/>
                                        <p:tgtEl>
                                          <p:spTgt spid="136"/>
                                        </p:tgtEl>
                                      </p:cBhvr>
                                    </p:animEffect>
                                    <p:set>
                                      <p:cBhvr>
                                        <p:cTn id="24" dur="1" fill="hold">
                                          <p:stCondLst>
                                            <p:cond delay="499"/>
                                          </p:stCondLst>
                                        </p:cTn>
                                        <p:tgtEl>
                                          <p:spTgt spid="1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0"/>
                                        </p:tgtEl>
                                        <p:attrNameLst>
                                          <p:attrName>style.visibility</p:attrName>
                                        </p:attrNameLst>
                                      </p:cBhvr>
                                      <p:to>
                                        <p:strVal val="visible"/>
                                      </p:to>
                                    </p:set>
                                    <p:animEffect transition="in" filter="fade">
                                      <p:cBhvr>
                                        <p:cTn id="29" dur="500"/>
                                        <p:tgtEl>
                                          <p:spTgt spid="1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4"/>
                                        </p:tgtEl>
                                        <p:attrNameLst>
                                          <p:attrName>style.visibility</p:attrName>
                                        </p:attrNameLst>
                                      </p:cBhvr>
                                      <p:to>
                                        <p:strVal val="visible"/>
                                      </p:to>
                                    </p:set>
                                    <p:animEffect transition="in" filter="fade">
                                      <p:cBhvr>
                                        <p:cTn id="32" dur="500"/>
                                        <p:tgtEl>
                                          <p:spTgt spid="1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500"/>
                                        <p:tgtEl>
                                          <p:spTgt spid="1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fade">
                                      <p:cBhvr>
                                        <p:cTn id="4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142" grpId="0" animBg="1"/>
      <p:bldP spid="144" grpId="0" animBg="1"/>
      <p:bldP spid="140" grpId="0" animBg="1"/>
      <p:bldP spid="145" grpId="0" animBg="1"/>
      <p:bldP spid="1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Why does </a:t>
            </a:r>
            <a:r>
              <a:rPr lang="en-US" dirty="0" err="1">
                <a:latin typeface="Courier New" panose="02070309020205020404" pitchFamily="49" charset="0"/>
                <a:cs typeface="Courier New" panose="02070309020205020404" pitchFamily="49" charset="0"/>
              </a:rPr>
              <a:t>percolateDown</a:t>
            </a:r>
            <a:r>
              <a:rPr lang="en-US" dirty="0"/>
              <a:t> swap with the smallest child instead of just any child?</a:t>
            </a:r>
          </a:p>
          <a:p>
            <a:endParaRPr lang="en-US" dirty="0"/>
          </a:p>
          <a:p>
            <a:endParaRPr lang="en-US" dirty="0"/>
          </a:p>
          <a:p>
            <a:endParaRPr lang="en-US" dirty="0"/>
          </a:p>
          <a:p>
            <a:endParaRPr lang="en-US" dirty="0"/>
          </a:p>
          <a:p>
            <a:endParaRPr lang="en-US" dirty="0"/>
          </a:p>
          <a:p>
            <a:endParaRPr lang="en-US" dirty="0"/>
          </a:p>
          <a:p>
            <a:endParaRPr lang="en-US" dirty="0"/>
          </a:p>
          <a:p>
            <a:r>
              <a:rPr lang="en-US" dirty="0"/>
              <a:t>If we swap 13 and 7, the heap invariant isn’t restored! </a:t>
            </a:r>
          </a:p>
          <a:p>
            <a:r>
              <a:rPr lang="en-US" dirty="0"/>
              <a:t>7 is greater than 4 (it’s not the smallest child!) so it will violate the invariant.</a:t>
            </a:r>
          </a:p>
        </p:txBody>
      </p:sp>
      <p:grpSp>
        <p:nvGrpSpPr>
          <p:cNvPr id="4" name="Group 3">
            <a:extLst>
              <a:ext uri="{FF2B5EF4-FFF2-40B4-BE49-F238E27FC236}">
                <a16:creationId xmlns:a16="http://schemas.microsoft.com/office/drawing/2014/main" id="{95DAA1BD-C845-244B-8058-B68323BD4D0C}"/>
              </a:ext>
            </a:extLst>
          </p:cNvPr>
          <p:cNvGrpSpPr/>
          <p:nvPr/>
        </p:nvGrpSpPr>
        <p:grpSpPr>
          <a:xfrm>
            <a:off x="3461612" y="2032793"/>
            <a:ext cx="3496680" cy="3046402"/>
            <a:chOff x="8045091" y="2132318"/>
            <a:chExt cx="3496680" cy="3046402"/>
          </a:xfrm>
        </p:grpSpPr>
        <p:grpSp>
          <p:nvGrpSpPr>
            <p:cNvPr id="5" name="Group 4">
              <a:extLst>
                <a:ext uri="{FF2B5EF4-FFF2-40B4-BE49-F238E27FC236}">
                  <a16:creationId xmlns:a16="http://schemas.microsoft.com/office/drawing/2014/main" id="{E6E1082D-A729-D440-AFC6-0169185C7E64}"/>
                </a:ext>
              </a:extLst>
            </p:cNvPr>
            <p:cNvGrpSpPr/>
            <p:nvPr/>
          </p:nvGrpSpPr>
          <p:grpSpPr>
            <a:xfrm>
              <a:off x="8045091" y="2132318"/>
              <a:ext cx="3496680" cy="3046402"/>
              <a:chOff x="8045091" y="2132318"/>
              <a:chExt cx="3496680" cy="3046402"/>
            </a:xfrm>
          </p:grpSpPr>
          <p:grpSp>
            <p:nvGrpSpPr>
              <p:cNvPr id="8" name="Group 7"/>
              <p:cNvGrpSpPr/>
              <p:nvPr/>
            </p:nvGrpSpPr>
            <p:grpSpPr>
              <a:xfrm>
                <a:off x="8675525" y="2984693"/>
                <a:ext cx="875363" cy="836175"/>
                <a:chOff x="7806718" y="1273924"/>
                <a:chExt cx="875363" cy="836175"/>
              </a:xfrm>
            </p:grpSpPr>
            <p:sp>
              <p:nvSpPr>
                <p:cNvPr id="59" name="Rectangle 5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61" name="Straight Arrow Connector 60">
                  <a:extLst>
                    <a:ext uri="{FF2B5EF4-FFF2-40B4-BE49-F238E27FC236}">
                      <a16:creationId xmlns:a16="http://schemas.microsoft.com/office/drawing/2014/main" id="{8DD11C83-9954-4535-9AA8-C28A0845CC27}"/>
                    </a:ext>
                  </a:extLst>
                </p:cNvPr>
                <p:cNvCxnSpPr/>
                <p:nvPr/>
              </p:nvCxnSpPr>
              <p:spPr>
                <a:xfrm flipH="1">
                  <a:off x="7806718" y="1719360"/>
                  <a:ext cx="375058"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9" idx="2"/>
                  <a:endCxn id="60"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DD11C83-9954-4535-9AA8-C28A0845CC27}"/>
                    </a:ext>
                  </a:extLst>
                </p:cNvPr>
                <p:cNvCxnSpPr/>
                <p:nvPr/>
              </p:nvCxnSpPr>
              <p:spPr>
                <a:xfrm>
                  <a:off x="8420163" y="1728581"/>
                  <a:ext cx="261918" cy="38151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8383379" y="3800046"/>
                <a:ext cx="568567" cy="557777"/>
                <a:chOff x="8019435" y="1273924"/>
                <a:chExt cx="568567" cy="557777"/>
              </a:xfrm>
            </p:grpSpPr>
            <p:sp>
              <p:nvSpPr>
                <p:cNvPr id="55" name="Rectangle 54">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57" name="Straight Connector 56"/>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5" idx="2"/>
                  <a:endCxn id="56"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301799" y="3809405"/>
                <a:ext cx="568567" cy="557777"/>
                <a:chOff x="8118821" y="1418913"/>
                <a:chExt cx="568567" cy="557777"/>
              </a:xfrm>
            </p:grpSpPr>
            <p:grpSp>
              <p:nvGrpSpPr>
                <p:cNvPr id="48" name="Group 47"/>
                <p:cNvGrpSpPr/>
                <p:nvPr/>
              </p:nvGrpSpPr>
              <p:grpSpPr>
                <a:xfrm>
                  <a:off x="8118821" y="1418913"/>
                  <a:ext cx="568567" cy="557777"/>
                  <a:chOff x="8019435" y="1273924"/>
                  <a:chExt cx="568567" cy="557777"/>
                </a:xfrm>
              </p:grpSpPr>
              <p:sp>
                <p:nvSpPr>
                  <p:cNvPr id="51" name="Rectangle 5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53" name="Straight Connector 5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0391323" y="2965045"/>
                <a:ext cx="679985" cy="805174"/>
                <a:chOff x="7908017" y="1273924"/>
                <a:chExt cx="679985" cy="805174"/>
              </a:xfrm>
            </p:grpSpPr>
            <p:sp>
              <p:nvSpPr>
                <p:cNvPr id="43" name="Rectangle 42">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45" name="Straight Arrow Connector 44">
                  <a:extLst>
                    <a:ext uri="{FF2B5EF4-FFF2-40B4-BE49-F238E27FC236}">
                      <a16:creationId xmlns:a16="http://schemas.microsoft.com/office/drawing/2014/main" id="{8DD11C83-9954-4535-9AA8-C28A0845CC27}"/>
                    </a:ext>
                  </a:extLst>
                </p:cNvPr>
                <p:cNvCxnSpPr/>
                <p:nvPr/>
              </p:nvCxnSpPr>
              <p:spPr>
                <a:xfrm flipH="1">
                  <a:off x="7908017" y="174822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3" idx="2"/>
                  <a:endCxn id="44"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0080782" y="3772299"/>
                <a:ext cx="568567" cy="568695"/>
                <a:chOff x="8118821" y="1407995"/>
                <a:chExt cx="568567" cy="568695"/>
              </a:xfrm>
            </p:grpSpPr>
            <p:grpSp>
              <p:nvGrpSpPr>
                <p:cNvPr id="36" name="Group 35"/>
                <p:cNvGrpSpPr/>
                <p:nvPr/>
              </p:nvGrpSpPr>
              <p:grpSpPr>
                <a:xfrm>
                  <a:off x="8118821" y="1407995"/>
                  <a:ext cx="568567" cy="568695"/>
                  <a:chOff x="8019435" y="1263006"/>
                  <a:chExt cx="568567" cy="568695"/>
                </a:xfrm>
              </p:grpSpPr>
              <p:sp>
                <p:nvSpPr>
                  <p:cNvPr id="39" name="Rectangle 3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41" name="Straight Connector 4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2"/>
                    <a:endCxn id="40"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9191049" y="2132318"/>
                <a:ext cx="1594599" cy="833101"/>
                <a:chOff x="7491538" y="1273924"/>
                <a:chExt cx="1594599" cy="833101"/>
              </a:xfrm>
            </p:grpSpPr>
            <p:sp>
              <p:nvSpPr>
                <p:cNvPr id="30" name="Rectangle 2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84F1E3-7E82-4AD6-96C8-720B37C261E0}"/>
                    </a:ext>
                  </a:extLst>
                </p:cNvPr>
                <p:cNvSpPr txBox="1"/>
                <p:nvPr/>
              </p:nvSpPr>
              <p:spPr>
                <a:xfrm>
                  <a:off x="8072151" y="1278305"/>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32" name="Straight Arrow Connector 31">
                  <a:extLst>
                    <a:ext uri="{FF2B5EF4-FFF2-40B4-BE49-F238E27FC236}">
                      <a16:creationId xmlns:a16="http://schemas.microsoft.com/office/drawing/2014/main" id="{8DD11C83-9954-4535-9AA8-C28A0845CC27}"/>
                    </a:ext>
                  </a:extLst>
                </p:cNvPr>
                <p:cNvCxnSpPr/>
                <p:nvPr/>
              </p:nvCxnSpPr>
              <p:spPr>
                <a:xfrm flipH="1">
                  <a:off x="7491538" y="1712304"/>
                  <a:ext cx="686406" cy="39472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0" idx="2"/>
                  <a:endCxn id="31" idx="2"/>
                </p:cNvCxnSpPr>
                <p:nvPr/>
              </p:nvCxnSpPr>
              <p:spPr>
                <a:xfrm flipH="1" flipV="1">
                  <a:off x="8302342" y="1647637"/>
                  <a:ext cx="2753" cy="184064"/>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DD11C83-9954-4535-9AA8-C28A0845CC27}"/>
                    </a:ext>
                  </a:extLst>
                </p:cNvPr>
                <p:cNvCxnSpPr/>
                <p:nvPr/>
              </p:nvCxnSpPr>
              <p:spPr>
                <a:xfrm>
                  <a:off x="8440622" y="1734228"/>
                  <a:ext cx="645515" cy="366876"/>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0973204" y="3791753"/>
                <a:ext cx="568567" cy="557971"/>
                <a:chOff x="8118821" y="1418719"/>
                <a:chExt cx="568567" cy="557971"/>
              </a:xfrm>
            </p:grpSpPr>
            <p:grpSp>
              <p:nvGrpSpPr>
                <p:cNvPr id="23" name="Group 22"/>
                <p:cNvGrpSpPr/>
                <p:nvPr/>
              </p:nvGrpSpPr>
              <p:grpSpPr>
                <a:xfrm>
                  <a:off x="8118821" y="1418719"/>
                  <a:ext cx="568567" cy="557971"/>
                  <a:chOff x="8019435" y="1273730"/>
                  <a:chExt cx="568567" cy="557971"/>
                </a:xfrm>
              </p:grpSpPr>
              <p:sp>
                <p:nvSpPr>
                  <p:cNvPr id="26" name="Rectangle 2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184F1E3-7E82-4AD6-96C8-720B37C261E0}"/>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28" name="Straight Connector 2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6" idx="2"/>
                    <a:endCxn id="27"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8045091" y="4616030"/>
                <a:ext cx="568567" cy="562690"/>
                <a:chOff x="8118821" y="1414000"/>
                <a:chExt cx="568567" cy="562690"/>
              </a:xfrm>
            </p:grpSpPr>
            <p:grpSp>
              <p:nvGrpSpPr>
                <p:cNvPr id="16" name="Group 15"/>
                <p:cNvGrpSpPr/>
                <p:nvPr/>
              </p:nvGrpSpPr>
              <p:grpSpPr>
                <a:xfrm>
                  <a:off x="8118821" y="1414000"/>
                  <a:ext cx="568567" cy="562690"/>
                  <a:chOff x="8019435" y="1269011"/>
                  <a:chExt cx="568567" cy="562690"/>
                </a:xfrm>
              </p:grpSpPr>
              <p:sp>
                <p:nvSpPr>
                  <p:cNvPr id="19" name="Rectangle 1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21" name="Straight Connector 2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20"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cxnSp>
          <p:nvCxnSpPr>
            <p:cNvPr id="6" name="Straight Arrow Connector 5">
              <a:extLst>
                <a:ext uri="{FF2B5EF4-FFF2-40B4-BE49-F238E27FC236}">
                  <a16:creationId xmlns:a16="http://schemas.microsoft.com/office/drawing/2014/main" id="{8DD11C83-9954-4535-9AA8-C28A0845CC27}"/>
                </a:ext>
              </a:extLst>
            </p:cNvPr>
            <p:cNvCxnSpPr/>
            <p:nvPr/>
          </p:nvCxnSpPr>
          <p:spPr>
            <a:xfrm flipH="1">
              <a:off x="8383379" y="4256803"/>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705180" y="4190642"/>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2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add()</a:t>
            </a:r>
          </a:p>
        </p:txBody>
      </p:sp>
      <p:sp>
        <p:nvSpPr>
          <p:cNvPr id="3" name="Content Placeholder 2"/>
          <p:cNvSpPr>
            <a:spLocks noGrp="1"/>
          </p:cNvSpPr>
          <p:nvPr>
            <p:ph idx="1"/>
          </p:nvPr>
        </p:nvSpPr>
        <p:spPr>
          <a:xfrm>
            <a:off x="109233" y="1430985"/>
            <a:ext cx="4581460" cy="4335059"/>
          </a:xfrm>
        </p:spPr>
        <p:txBody>
          <a:bodyPr>
            <a:normAutofit/>
          </a:bodyPr>
          <a:lstStyle/>
          <a:p>
            <a:r>
              <a:rPr lang="en-US" sz="2400" dirty="0">
                <a:solidFill>
                  <a:srgbClr val="00B050"/>
                </a:solidFill>
              </a:rPr>
              <a:t>add() Algorithm:</a:t>
            </a:r>
          </a:p>
          <a:p>
            <a:pPr lvl="1"/>
            <a:r>
              <a:rPr lang="en-US" sz="2400" dirty="0">
                <a:solidFill>
                  <a:srgbClr val="00B050"/>
                </a:solidFill>
              </a:rPr>
              <a:t>Insert a node on the bottom level that ensure no gaps</a:t>
            </a:r>
          </a:p>
          <a:p>
            <a:pPr lvl="1"/>
            <a:r>
              <a:rPr lang="en-US" sz="2400" dirty="0">
                <a:solidFill>
                  <a:srgbClr val="00B050"/>
                </a:solidFill>
              </a:rPr>
              <a:t>Fix heap invariant by percolate </a:t>
            </a:r>
            <a:r>
              <a:rPr lang="en-US" sz="2400" b="1" dirty="0">
                <a:solidFill>
                  <a:srgbClr val="00B050"/>
                </a:solidFill>
              </a:rPr>
              <a:t>UP</a:t>
            </a:r>
          </a:p>
          <a:p>
            <a:r>
              <a:rPr lang="en-US" sz="2400" dirty="0"/>
              <a:t>i.e. swap with parent, </a:t>
            </a:r>
          </a:p>
          <a:p>
            <a:r>
              <a:rPr lang="en-US" sz="2400" dirty="0"/>
              <a:t>until your parent is </a:t>
            </a:r>
          </a:p>
          <a:p>
            <a:r>
              <a:rPr lang="en-US" sz="2400" dirty="0"/>
              <a:t>smaller than you</a:t>
            </a:r>
          </a:p>
          <a:p>
            <a:r>
              <a:rPr lang="en-US" sz="2400" dirty="0"/>
              <a:t>(or you’re the root).</a:t>
            </a:r>
          </a:p>
          <a:p>
            <a:endParaRPr lang="en-US" sz="2400" b="1" dirty="0"/>
          </a:p>
        </p:txBody>
      </p:sp>
      <p:sp>
        <p:nvSpPr>
          <p:cNvPr id="4" name="Footer Placeholder 3"/>
          <p:cNvSpPr>
            <a:spLocks noGrp="1"/>
          </p:cNvSpPr>
          <p:nvPr>
            <p:ph type="ftr" sz="quarter" idx="11"/>
          </p:nvPr>
        </p:nvSpPr>
        <p:spPr/>
        <p:txBody>
          <a:bodyPr/>
          <a:lstStyle/>
          <a:p>
            <a:r>
              <a:rPr lang="en-US" dirty="0"/>
              <a:t>CSE 373 19 SP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24</a:t>
            </a:fld>
            <a:endParaRPr lang="en-US"/>
          </a:p>
        </p:txBody>
      </p:sp>
      <p:grpSp>
        <p:nvGrpSpPr>
          <p:cNvPr id="6" name="Group 5"/>
          <p:cNvGrpSpPr/>
          <p:nvPr/>
        </p:nvGrpSpPr>
        <p:grpSpPr>
          <a:xfrm>
            <a:off x="4298379" y="3011420"/>
            <a:ext cx="1335895" cy="826208"/>
            <a:chOff x="7480090" y="1273924"/>
            <a:chExt cx="1335895" cy="826208"/>
          </a:xfrm>
        </p:grpSpPr>
        <p:sp>
          <p:nvSpPr>
            <p:cNvPr id="7" name="Rectangle 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4</a:t>
              </a:r>
            </a:p>
          </p:txBody>
        </p:sp>
        <p:cxnSp>
          <p:nvCxnSpPr>
            <p:cNvPr id="9" name="Straight Arrow Connector 8">
              <a:extLst>
                <a:ext uri="{FF2B5EF4-FFF2-40B4-BE49-F238E27FC236}">
                  <a16:creationId xmlns:a16="http://schemas.microsoft.com/office/drawing/2014/main" id="{8DD11C83-9954-4535-9AA8-C28A0845CC27}"/>
                </a:ext>
              </a:extLst>
            </p:cNvPr>
            <p:cNvCxnSpPr/>
            <p:nvPr/>
          </p:nvCxnSpPr>
          <p:spPr>
            <a:xfrm flipH="1">
              <a:off x="7480090" y="1708649"/>
              <a:ext cx="690921" cy="386172"/>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2"/>
              <a:endCxn id="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D11C83-9954-4535-9AA8-C28A0845CC27}"/>
                </a:ext>
              </a:extLst>
            </p:cNvPr>
            <p:cNvCxnSpPr>
              <a:endCxn id="22" idx="0"/>
            </p:cNvCxnSpPr>
            <p:nvPr/>
          </p:nvCxnSpPr>
          <p:spPr>
            <a:xfrm>
              <a:off x="8455825" y="1720493"/>
              <a:ext cx="360160" cy="37963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988294" y="3842817"/>
            <a:ext cx="568567" cy="557777"/>
            <a:chOff x="8019435" y="1273924"/>
            <a:chExt cx="568567" cy="557777"/>
          </a:xfrm>
        </p:grpSpPr>
        <p:sp>
          <p:nvSpPr>
            <p:cNvPr id="14" name="Rectangle 13">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16" name="Straight Connector 15"/>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2"/>
              <a:endCxn id="15"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348614" y="3837628"/>
            <a:ext cx="568567" cy="557777"/>
            <a:chOff x="8019435" y="1273924"/>
            <a:chExt cx="568567" cy="557777"/>
          </a:xfrm>
        </p:grpSpPr>
        <p:sp>
          <p:nvSpPr>
            <p:cNvPr id="22" name="Rectangle 21">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84F1E3-7E82-4AD6-96C8-720B37C261E0}"/>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8</a:t>
              </a:r>
            </a:p>
          </p:txBody>
        </p:sp>
        <p:cxnSp>
          <p:nvCxnSpPr>
            <p:cNvPr id="24" name="Straight Connector 2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5389404" y="4218865"/>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670415" y="4214042"/>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823227" y="2965697"/>
            <a:ext cx="698174" cy="798254"/>
            <a:chOff x="7889828" y="1273924"/>
            <a:chExt cx="698174" cy="798254"/>
          </a:xfrm>
        </p:grpSpPr>
        <p:sp>
          <p:nvSpPr>
            <p:cNvPr id="27" name="Rectangle 26">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29" name="Straight Arrow Connector 28">
              <a:extLst>
                <a:ext uri="{FF2B5EF4-FFF2-40B4-BE49-F238E27FC236}">
                  <a16:creationId xmlns:a16="http://schemas.microsoft.com/office/drawing/2014/main" id="{8DD11C83-9954-4535-9AA8-C28A0845CC27}"/>
                </a:ext>
              </a:extLst>
            </p:cNvPr>
            <p:cNvCxnSpPr/>
            <p:nvPr/>
          </p:nvCxnSpPr>
          <p:spPr>
            <a:xfrm flipH="1">
              <a:off x="7889828" y="1741309"/>
              <a:ext cx="261966" cy="33086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2"/>
              <a:endCxn id="28"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530875" y="3772951"/>
            <a:ext cx="568567" cy="568695"/>
            <a:chOff x="8118821" y="1407995"/>
            <a:chExt cx="568567" cy="568695"/>
          </a:xfrm>
        </p:grpSpPr>
        <p:grpSp>
          <p:nvGrpSpPr>
            <p:cNvPr id="33" name="Group 32"/>
            <p:cNvGrpSpPr/>
            <p:nvPr/>
          </p:nvGrpSpPr>
          <p:grpSpPr>
            <a:xfrm>
              <a:off x="8118821" y="1407995"/>
              <a:ext cx="568567" cy="568695"/>
              <a:chOff x="8019435" y="1263006"/>
              <a:chExt cx="568567" cy="568695"/>
            </a:xfrm>
          </p:grpSpPr>
          <p:sp>
            <p:nvSpPr>
              <p:cNvPr id="36" name="Rectangle 35">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84F1E3-7E82-4AD6-96C8-720B37C261E0}"/>
                  </a:ext>
                </a:extLst>
              </p:cNvPr>
              <p:cNvSpPr txBox="1"/>
              <p:nvPr/>
            </p:nvSpPr>
            <p:spPr>
              <a:xfrm>
                <a:off x="8070882" y="126300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38" name="Straight Connector 37"/>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6" idx="2"/>
                <a:endCxn id="37" idx="2"/>
              </p:cNvCxnSpPr>
              <p:nvPr/>
            </p:nvCxnSpPr>
            <p:spPr>
              <a:xfrm flipH="1" flipV="1">
                <a:off x="8301073" y="1632338"/>
                <a:ext cx="4022" cy="199363"/>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123384" y="2132318"/>
            <a:ext cx="2112357" cy="879102"/>
            <a:chOff x="7270603" y="1273924"/>
            <a:chExt cx="2112357" cy="879102"/>
          </a:xfrm>
        </p:grpSpPr>
        <p:sp>
          <p:nvSpPr>
            <p:cNvPr id="41" name="Rectangle 4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184F1E3-7E82-4AD6-96C8-720B37C261E0}"/>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43" name="Straight Arrow Connector 42">
              <a:extLst>
                <a:ext uri="{FF2B5EF4-FFF2-40B4-BE49-F238E27FC236}">
                  <a16:creationId xmlns:a16="http://schemas.microsoft.com/office/drawing/2014/main" id="{8DD11C83-9954-4535-9AA8-C28A0845CC27}"/>
                </a:ext>
              </a:extLst>
            </p:cNvPr>
            <p:cNvCxnSpPr>
              <a:endCxn id="7" idx="0"/>
            </p:cNvCxnSpPr>
            <p:nvPr/>
          </p:nvCxnSpPr>
          <p:spPr>
            <a:xfrm flipH="1">
              <a:off x="7270603" y="1745656"/>
              <a:ext cx="907341" cy="407370"/>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1" idx="2"/>
              <a:endCxn id="4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DD11C83-9954-4535-9AA8-C28A0845CC27}"/>
                </a:ext>
              </a:extLst>
            </p:cNvPr>
            <p:cNvCxnSpPr>
              <a:endCxn id="28" idx="0"/>
            </p:cNvCxnSpPr>
            <p:nvPr/>
          </p:nvCxnSpPr>
          <p:spPr>
            <a:xfrm>
              <a:off x="8463604" y="1731578"/>
              <a:ext cx="919356" cy="380992"/>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423297" y="3792405"/>
            <a:ext cx="568567" cy="557971"/>
            <a:chOff x="8118821" y="1418719"/>
            <a:chExt cx="568567" cy="557971"/>
          </a:xfrm>
        </p:grpSpPr>
        <p:grpSp>
          <p:nvGrpSpPr>
            <p:cNvPr id="48" name="Group 47"/>
            <p:cNvGrpSpPr/>
            <p:nvPr/>
          </p:nvGrpSpPr>
          <p:grpSpPr>
            <a:xfrm>
              <a:off x="8118821" y="1418719"/>
              <a:ext cx="568567" cy="557971"/>
              <a:chOff x="8019435" y="1273730"/>
              <a:chExt cx="568567" cy="557971"/>
            </a:xfrm>
          </p:grpSpPr>
          <p:sp>
            <p:nvSpPr>
              <p:cNvPr id="51" name="Rectangle 50">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184F1E3-7E82-4AD6-96C8-720B37C261E0}"/>
                  </a:ext>
                </a:extLst>
              </p:cNvPr>
              <p:cNvSpPr txBox="1"/>
              <p:nvPr/>
            </p:nvSpPr>
            <p:spPr>
              <a:xfrm>
                <a:off x="8141080" y="1273730"/>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9</a:t>
                </a:r>
              </a:p>
            </p:txBody>
          </p:sp>
          <p:cxnSp>
            <p:nvCxnSpPr>
              <p:cNvPr id="53" name="Straight Connector 52"/>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2"/>
                <a:endCxn id="52" idx="2"/>
              </p:cNvCxnSpPr>
              <p:nvPr/>
            </p:nvCxnSpPr>
            <p:spPr>
              <a:xfrm flipH="1" flipV="1">
                <a:off x="8302342" y="1643062"/>
                <a:ext cx="2753" cy="188639"/>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8DD11C83-9954-4535-9AA8-C28A0845CC27}"/>
              </a:ext>
            </a:extLst>
          </p:cNvPr>
          <p:cNvCxnSpPr/>
          <p:nvPr/>
        </p:nvCxnSpPr>
        <p:spPr>
          <a:xfrm>
            <a:off x="7364611" y="3430360"/>
            <a:ext cx="306448" cy="336311"/>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3650006" y="4658801"/>
            <a:ext cx="568567" cy="562690"/>
            <a:chOff x="8118821" y="1414000"/>
            <a:chExt cx="568567" cy="562690"/>
          </a:xfrm>
        </p:grpSpPr>
        <p:grpSp>
          <p:nvGrpSpPr>
            <p:cNvPr id="57" name="Group 56"/>
            <p:cNvGrpSpPr/>
            <p:nvPr/>
          </p:nvGrpSpPr>
          <p:grpSpPr>
            <a:xfrm>
              <a:off x="8118821" y="1414000"/>
              <a:ext cx="568567" cy="562690"/>
              <a:chOff x="8019435" y="1269011"/>
              <a:chExt cx="568567" cy="562690"/>
            </a:xfrm>
          </p:grpSpPr>
          <p:sp>
            <p:nvSpPr>
              <p:cNvPr id="60" name="Rectangle 59">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184F1E3-7E82-4AD6-96C8-720B37C261E0}"/>
                  </a:ext>
                </a:extLst>
              </p:cNvPr>
              <p:cNvSpPr txBox="1"/>
              <p:nvPr/>
            </p:nvSpPr>
            <p:spPr>
              <a:xfrm>
                <a:off x="8071881" y="126901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11</a:t>
                </a:r>
              </a:p>
            </p:txBody>
          </p:sp>
          <p:cxnSp>
            <p:nvCxnSpPr>
              <p:cNvPr id="62" name="Straight Connector 61"/>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0" idx="2"/>
                <a:endCxn id="61" idx="2"/>
              </p:cNvCxnSpPr>
              <p:nvPr/>
            </p:nvCxnSpPr>
            <p:spPr>
              <a:xfrm flipH="1" flipV="1">
                <a:off x="8302072" y="1638343"/>
                <a:ext cx="3023" cy="19335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4330518" y="4663714"/>
            <a:ext cx="568567" cy="557777"/>
            <a:chOff x="8118821" y="1418913"/>
            <a:chExt cx="568567" cy="557777"/>
          </a:xfrm>
        </p:grpSpPr>
        <p:grpSp>
          <p:nvGrpSpPr>
            <p:cNvPr id="65" name="Group 64"/>
            <p:cNvGrpSpPr/>
            <p:nvPr/>
          </p:nvGrpSpPr>
          <p:grpSpPr>
            <a:xfrm>
              <a:off x="8118821" y="1418913"/>
              <a:ext cx="568567" cy="557777"/>
              <a:chOff x="8019435" y="1273924"/>
              <a:chExt cx="568567" cy="557777"/>
            </a:xfrm>
          </p:grpSpPr>
          <p:sp>
            <p:nvSpPr>
              <p:cNvPr id="68" name="Rectangle 67">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184F1E3-7E82-4AD6-96C8-720B37C261E0}"/>
                  </a:ext>
                </a:extLst>
              </p:cNvPr>
              <p:cNvSpPr txBox="1"/>
              <p:nvPr/>
            </p:nvSpPr>
            <p:spPr>
              <a:xfrm>
                <a:off x="8084934" y="1281737"/>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13</a:t>
                </a:r>
              </a:p>
            </p:txBody>
          </p:sp>
          <p:cxnSp>
            <p:nvCxnSpPr>
              <p:cNvPr id="70" name="Straight Connector 69"/>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a:extLst>
              <a:ext uri="{FF2B5EF4-FFF2-40B4-BE49-F238E27FC236}">
                <a16:creationId xmlns:a16="http://schemas.microsoft.com/office/drawing/2014/main" id="{8DD11C83-9954-4535-9AA8-C28A0845CC27}"/>
              </a:ext>
            </a:extLst>
          </p:cNvPr>
          <p:cNvCxnSpPr/>
          <p:nvPr/>
        </p:nvCxnSpPr>
        <p:spPr>
          <a:xfrm flipH="1">
            <a:off x="3988294" y="4299574"/>
            <a:ext cx="164642" cy="35719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DD11C83-9954-4535-9AA8-C28A0845CC27}"/>
              </a:ext>
            </a:extLst>
          </p:cNvPr>
          <p:cNvCxnSpPr/>
          <p:nvPr/>
        </p:nvCxnSpPr>
        <p:spPr>
          <a:xfrm>
            <a:off x="4425470" y="4292858"/>
            <a:ext cx="163668" cy="3639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5064330" y="4663713"/>
            <a:ext cx="568567" cy="557778"/>
            <a:chOff x="8118821" y="1418912"/>
            <a:chExt cx="568567" cy="557778"/>
          </a:xfrm>
        </p:grpSpPr>
        <p:grpSp>
          <p:nvGrpSpPr>
            <p:cNvPr id="76" name="Group 75"/>
            <p:cNvGrpSpPr/>
            <p:nvPr/>
          </p:nvGrpSpPr>
          <p:grpSpPr>
            <a:xfrm>
              <a:off x="8118821" y="1418912"/>
              <a:ext cx="568567" cy="557778"/>
              <a:chOff x="8019435" y="1273923"/>
              <a:chExt cx="568567" cy="557778"/>
            </a:xfrm>
          </p:grpSpPr>
          <p:sp>
            <p:nvSpPr>
              <p:cNvPr id="79" name="Rectangle 78">
                <a:extLst>
                  <a:ext uri="{FF2B5EF4-FFF2-40B4-BE49-F238E27FC236}">
                    <a16:creationId xmlns:a16="http://schemas.microsoft.com/office/drawing/2014/main" id="{0DBC9293-889D-4000-9645-B584C82F58E3}"/>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184F1E3-7E82-4AD6-96C8-720B37C261E0}"/>
                  </a:ext>
                </a:extLst>
              </p:cNvPr>
              <p:cNvSpPr txBox="1"/>
              <p:nvPr/>
            </p:nvSpPr>
            <p:spPr>
              <a:xfrm>
                <a:off x="8153757" y="1273923"/>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3</a:t>
                </a:r>
              </a:p>
            </p:txBody>
          </p:sp>
          <p:cxnSp>
            <p:nvCxnSpPr>
              <p:cNvPr id="81" name="Straight Connector 80"/>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9"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sp>
        <p:nvSpPr>
          <p:cNvPr id="86" name="Donut 85"/>
          <p:cNvSpPr/>
          <p:nvPr/>
        </p:nvSpPr>
        <p:spPr>
          <a:xfrm>
            <a:off x="5189217" y="4009508"/>
            <a:ext cx="587224" cy="600040"/>
          </a:xfrm>
          <a:prstGeom prst="donut">
            <a:avLst>
              <a:gd name="adj" fmla="val 1390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7" name="Straight Arrow Connector 86">
            <a:extLst>
              <a:ext uri="{FF2B5EF4-FFF2-40B4-BE49-F238E27FC236}">
                <a16:creationId xmlns:a16="http://schemas.microsoft.com/office/drawing/2014/main" id="{8DD11C83-9954-4535-9AA8-C28A0845CC27}"/>
              </a:ext>
            </a:extLst>
          </p:cNvPr>
          <p:cNvCxnSpPr>
            <a:endCxn id="80" idx="0"/>
          </p:cNvCxnSpPr>
          <p:nvPr/>
        </p:nvCxnSpPr>
        <p:spPr>
          <a:xfrm flipH="1">
            <a:off x="5359914" y="4289111"/>
            <a:ext cx="115850" cy="374602"/>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452967" y="3869729"/>
            <a:ext cx="322524"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3</a:t>
            </a:r>
          </a:p>
        </p:txBody>
      </p:sp>
      <p:sp>
        <p:nvSpPr>
          <p:cNvPr id="91" name="TextBox 90"/>
          <p:cNvSpPr txBox="1"/>
          <p:nvPr/>
        </p:nvSpPr>
        <p:spPr>
          <a:xfrm>
            <a:off x="5192841" y="4679372"/>
            <a:ext cx="322524"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8</a:t>
            </a:r>
          </a:p>
        </p:txBody>
      </p:sp>
      <p:sp>
        <p:nvSpPr>
          <p:cNvPr id="92" name="TextBox 91"/>
          <p:cNvSpPr txBox="1"/>
          <p:nvPr/>
        </p:nvSpPr>
        <p:spPr>
          <a:xfrm>
            <a:off x="4951590" y="3039893"/>
            <a:ext cx="322524" cy="369332"/>
          </a:xfrm>
          <a:prstGeom prst="rect">
            <a:avLst/>
          </a:prstGeom>
          <a:solidFill>
            <a:schemeClr val="bg1"/>
          </a:solidFill>
        </p:spPr>
        <p:txBody>
          <a:bodyPr wrap="none" rtlCol="0">
            <a:spAutoFit/>
          </a:bodyPr>
          <a:lstStyle/>
          <a:p>
            <a:r>
              <a:rPr lang="en-US" b="1" dirty="0">
                <a:solidFill>
                  <a:srgbClr val="00B050"/>
                </a:solidFill>
                <a:latin typeface="Courier New" panose="02070309020205020404" pitchFamily="49" charset="0"/>
                <a:cs typeface="Courier New" panose="02070309020205020404" pitchFamily="49" charset="0"/>
              </a:rPr>
              <a:t>3</a:t>
            </a:r>
          </a:p>
        </p:txBody>
      </p:sp>
      <p:sp>
        <p:nvSpPr>
          <p:cNvPr id="93" name="TextBox 92"/>
          <p:cNvSpPr txBox="1"/>
          <p:nvPr/>
        </p:nvSpPr>
        <p:spPr>
          <a:xfrm>
            <a:off x="5449707" y="3854338"/>
            <a:ext cx="322524" cy="369332"/>
          </a:xfrm>
          <a:prstGeom prst="rect">
            <a:avLst/>
          </a:prstGeom>
          <a:solidFill>
            <a:schemeClr val="bg1"/>
          </a:solidFill>
        </p:spPr>
        <p:txBody>
          <a:bodyPr wrap="none" rtlCol="0">
            <a:spAutoFit/>
          </a:bodyPr>
          <a:lstStyle/>
          <a:p>
            <a:r>
              <a:rPr lang="en-US" b="1" dirty="0">
                <a:latin typeface="Courier New" panose="02070309020205020404" pitchFamily="49" charset="0"/>
                <a:cs typeface="Courier New" panose="02070309020205020404" pitchFamily="49" charset="0"/>
              </a:rPr>
              <a:t>4</a:t>
            </a:r>
          </a:p>
        </p:txBody>
      </p:sp>
      <p:sp>
        <p:nvSpPr>
          <p:cNvPr id="18" name="TextBox 17">
            <a:extLst>
              <a:ext uri="{FF2B5EF4-FFF2-40B4-BE49-F238E27FC236}">
                <a16:creationId xmlns:a16="http://schemas.microsoft.com/office/drawing/2014/main" id="{21A8C1F5-7EE3-1B43-A0AC-F97CAA0C7C70}"/>
              </a:ext>
            </a:extLst>
          </p:cNvPr>
          <p:cNvSpPr txBox="1"/>
          <p:nvPr/>
        </p:nvSpPr>
        <p:spPr>
          <a:xfrm>
            <a:off x="881149" y="5968538"/>
            <a:ext cx="10796499" cy="646331"/>
          </a:xfrm>
          <a:prstGeom prst="rect">
            <a:avLst/>
          </a:prstGeom>
          <a:noFill/>
        </p:spPr>
        <p:txBody>
          <a:bodyPr wrap="square" rtlCol="0">
            <a:spAutoFit/>
          </a:bodyPr>
          <a:lstStyle/>
          <a:p>
            <a:r>
              <a:rPr lang="en-US" dirty="0"/>
              <a:t>Worst case runtime is similar to </a:t>
            </a:r>
            <a:r>
              <a:rPr lang="en-US" dirty="0" err="1"/>
              <a:t>removeMin</a:t>
            </a:r>
            <a:r>
              <a:rPr lang="en-US" dirty="0"/>
              <a:t> and </a:t>
            </a:r>
            <a:r>
              <a:rPr lang="en-US" dirty="0" err="1"/>
              <a:t>percolateDown</a:t>
            </a:r>
            <a:r>
              <a:rPr lang="en-US" dirty="0"/>
              <a:t> – might have to do log(n) swaps, so the worst-case runtime is Theta(log(n))</a:t>
            </a:r>
          </a:p>
        </p:txBody>
      </p:sp>
    </p:spTree>
    <p:extLst>
      <p:ext uri="{BB962C8B-B14F-4D97-AF65-F5344CB8AC3E}">
        <p14:creationId xmlns:p14="http://schemas.microsoft.com/office/powerpoint/2010/main" val="26224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10" presetClass="entr" presetSubtype="0" fill="hold" nodeType="with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par>
                                <p:cTn id="21" presetID="10" presetClass="exit" presetSubtype="0" fill="hold" grpId="1" nodeType="withEffect">
                                  <p:stCondLst>
                                    <p:cond delay="0"/>
                                  </p:stCondLst>
                                  <p:childTnLst>
                                    <p:animEffect transition="out" filter="fade">
                                      <p:cBhvr>
                                        <p:cTn id="22" dur="500"/>
                                        <p:tgtEl>
                                          <p:spTgt spid="86"/>
                                        </p:tgtEl>
                                      </p:cBhvr>
                                    </p:animEffect>
                                    <p:set>
                                      <p:cBhvr>
                                        <p:cTn id="23" dur="1" fill="hold">
                                          <p:stCondLst>
                                            <p:cond delay="499"/>
                                          </p:stCondLst>
                                        </p:cTn>
                                        <p:tgtEl>
                                          <p:spTgt spid="8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500"/>
                                        <p:tgtEl>
                                          <p:spTgt spid="9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P spid="90" grpId="0" animBg="1"/>
      <p:bldP spid="91" grpId="0" animBg="1"/>
      <p:bldP spid="92" grpId="0" animBg="1"/>
      <p:bldP spid="93"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49C9-F420-4797-BD8C-B0DA9D44B64A}"/>
              </a:ext>
            </a:extLst>
          </p:cNvPr>
          <p:cNvSpPr>
            <a:spLocks noGrp="1"/>
          </p:cNvSpPr>
          <p:nvPr>
            <p:ph type="title"/>
          </p:nvPr>
        </p:nvSpPr>
        <p:spPr/>
        <p:txBody>
          <a:bodyPr/>
          <a:lstStyle/>
          <a:p>
            <a:r>
              <a:rPr lang="en-US" i="1" dirty="0">
                <a:solidFill>
                  <a:srgbClr val="B6A479"/>
                </a:solidFill>
              </a:rPr>
              <a:t>Practice:</a:t>
            </a:r>
            <a:r>
              <a:rPr lang="en-US" dirty="0"/>
              <a:t> Building a </a:t>
            </a:r>
            <a:r>
              <a:rPr lang="en-US" dirty="0" err="1"/>
              <a:t>minHeap</a:t>
            </a:r>
            <a:endParaRPr lang="en-US" dirty="0"/>
          </a:p>
        </p:txBody>
      </p:sp>
      <p:sp>
        <p:nvSpPr>
          <p:cNvPr id="3" name="Content Placeholder 2">
            <a:extLst>
              <a:ext uri="{FF2B5EF4-FFF2-40B4-BE49-F238E27FC236}">
                <a16:creationId xmlns:a16="http://schemas.microsoft.com/office/drawing/2014/main" id="{C98E06E3-725B-4738-A55F-C25164A76968}"/>
              </a:ext>
            </a:extLst>
          </p:cNvPr>
          <p:cNvSpPr>
            <a:spLocks noGrp="1"/>
          </p:cNvSpPr>
          <p:nvPr>
            <p:ph idx="1"/>
          </p:nvPr>
        </p:nvSpPr>
        <p:spPr>
          <a:xfrm>
            <a:off x="575239" y="1268390"/>
            <a:ext cx="11187258" cy="4845504"/>
          </a:xfrm>
        </p:spPr>
        <p:txBody>
          <a:bodyPr/>
          <a:lstStyle/>
          <a:p>
            <a:r>
              <a:rPr lang="en-US" dirty="0"/>
              <a:t>Construct a Min Binary Heap by adding the following values in this order:</a:t>
            </a:r>
          </a:p>
          <a:p>
            <a:pPr algn="ctr"/>
            <a:r>
              <a:rPr lang="en-US" sz="2400" dirty="0"/>
              <a:t>5, 10, 15, 20, 7, 2</a:t>
            </a:r>
          </a:p>
        </p:txBody>
      </p:sp>
      <p:sp>
        <p:nvSpPr>
          <p:cNvPr id="4" name="Footer Placeholder 3">
            <a:extLst>
              <a:ext uri="{FF2B5EF4-FFF2-40B4-BE49-F238E27FC236}">
                <a16:creationId xmlns:a16="http://schemas.microsoft.com/office/drawing/2014/main" id="{D1090589-F040-4ADC-AC9B-41C255A68CF1}"/>
              </a:ext>
            </a:extLst>
          </p:cNvPr>
          <p:cNvSpPr>
            <a:spLocks noGrp="1"/>
          </p:cNvSpPr>
          <p:nvPr>
            <p:ph type="ftr" sz="quarter" idx="11"/>
          </p:nvPr>
        </p:nvSpPr>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A01B72A3-2A1F-4CC7-9FE9-DBAD60740232}"/>
              </a:ext>
            </a:extLst>
          </p:cNvPr>
          <p:cNvSpPr>
            <a:spLocks noGrp="1"/>
          </p:cNvSpPr>
          <p:nvPr>
            <p:ph type="sldNum" sz="quarter" idx="12"/>
          </p:nvPr>
        </p:nvSpPr>
        <p:spPr/>
        <p:txBody>
          <a:bodyPr/>
          <a:lstStyle/>
          <a:p>
            <a:fld id="{659665DE-58FC-41F4-AC58-2C90A5E00527}" type="slidenum">
              <a:rPr lang="en-US" smtClean="0"/>
              <a:t>25</a:t>
            </a:fld>
            <a:endParaRPr lang="en-US"/>
          </a:p>
        </p:txBody>
      </p:sp>
      <p:sp>
        <p:nvSpPr>
          <p:cNvPr id="6" name="TextBox 5">
            <a:extLst>
              <a:ext uri="{FF2B5EF4-FFF2-40B4-BE49-F238E27FC236}">
                <a16:creationId xmlns:a16="http://schemas.microsoft.com/office/drawing/2014/main" id="{B074F2DD-0A35-461A-AAC4-BC9B40FD63A0}"/>
              </a:ext>
            </a:extLst>
          </p:cNvPr>
          <p:cNvSpPr txBox="1"/>
          <p:nvPr/>
        </p:nvSpPr>
        <p:spPr>
          <a:xfrm>
            <a:off x="4648397" y="2295529"/>
            <a:ext cx="6849318" cy="1169551"/>
          </a:xfrm>
          <a:prstGeom prst="rect">
            <a:avLst/>
          </a:prstGeom>
          <a:noFill/>
          <a:ln>
            <a:solidFill>
              <a:srgbClr val="4C3282"/>
            </a:solidFill>
          </a:ln>
        </p:spPr>
        <p:txBody>
          <a:bodyPr wrap="square" rtlCol="0">
            <a:spAutoFit/>
          </a:bodyPr>
          <a:lstStyle/>
          <a:p>
            <a:r>
              <a:rPr lang="en-US" sz="1400" b="1" dirty="0">
                <a:solidFill>
                  <a:srgbClr val="4C3282"/>
                </a:solidFill>
              </a:rPr>
              <a:t>Min Binary Heap Invariants</a:t>
            </a:r>
          </a:p>
          <a:p>
            <a:pPr marL="342900" indent="-342900">
              <a:buAutoNum type="arabicPeriod"/>
            </a:pPr>
            <a:r>
              <a:rPr lang="en-US" sz="1400" b="1" dirty="0">
                <a:solidFill>
                  <a:srgbClr val="B6A479"/>
                </a:solidFill>
              </a:rPr>
              <a:t>Binary Tree </a:t>
            </a:r>
            <a:r>
              <a:rPr lang="en-US" sz="1400" dirty="0"/>
              <a:t>– each node has at most 2 children</a:t>
            </a:r>
          </a:p>
          <a:p>
            <a:pPr marL="342900" indent="-342900">
              <a:buAutoNum type="arabicPeriod"/>
            </a:pPr>
            <a:r>
              <a:rPr lang="en-US" sz="1400" b="1" dirty="0">
                <a:solidFill>
                  <a:srgbClr val="B6A479"/>
                </a:solidFill>
              </a:rPr>
              <a:t>Min Heap </a:t>
            </a:r>
            <a:r>
              <a:rPr lang="en-US" sz="1400" dirty="0"/>
              <a:t>– each node’s children are larger than itself</a:t>
            </a:r>
          </a:p>
          <a:p>
            <a:pPr marL="342900" indent="-342900">
              <a:buAutoNum type="arabicPeriod"/>
            </a:pPr>
            <a:r>
              <a:rPr lang="en-US" sz="1400" b="1" dirty="0">
                <a:solidFill>
                  <a:srgbClr val="B6A479"/>
                </a:solidFill>
              </a:rPr>
              <a:t>Level Complete </a:t>
            </a:r>
            <a:r>
              <a:rPr lang="en-US" sz="1400" dirty="0"/>
              <a:t>- new nodes are added from left to right completely filling each level before creating a new one</a:t>
            </a:r>
          </a:p>
        </p:txBody>
      </p:sp>
      <p:cxnSp>
        <p:nvCxnSpPr>
          <p:cNvPr id="57" name="Straight Arrow Connector 56">
            <a:extLst>
              <a:ext uri="{FF2B5EF4-FFF2-40B4-BE49-F238E27FC236}">
                <a16:creationId xmlns:a16="http://schemas.microsoft.com/office/drawing/2014/main" id="{F651490B-46BC-43CF-B482-045A7C23B5EF}"/>
              </a:ext>
            </a:extLst>
          </p:cNvPr>
          <p:cNvCxnSpPr>
            <a:cxnSpLocks/>
            <a:endCxn id="52" idx="0"/>
          </p:cNvCxnSpPr>
          <p:nvPr/>
        </p:nvCxnSpPr>
        <p:spPr>
          <a:xfrm flipH="1">
            <a:off x="5721145" y="4987032"/>
            <a:ext cx="349084" cy="704915"/>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F70C498-1AA9-BB49-BEBA-F1D20B3601B2}"/>
              </a:ext>
            </a:extLst>
          </p:cNvPr>
          <p:cNvGrpSpPr/>
          <p:nvPr/>
        </p:nvGrpSpPr>
        <p:grpSpPr>
          <a:xfrm>
            <a:off x="5948584" y="4535116"/>
            <a:ext cx="568567" cy="564799"/>
            <a:chOff x="5948584" y="4535116"/>
            <a:chExt cx="568567" cy="564799"/>
          </a:xfrm>
        </p:grpSpPr>
        <p:sp>
          <p:nvSpPr>
            <p:cNvPr id="55" name="Rectangle 54">
              <a:extLst>
                <a:ext uri="{FF2B5EF4-FFF2-40B4-BE49-F238E27FC236}">
                  <a16:creationId xmlns:a16="http://schemas.microsoft.com/office/drawing/2014/main" id="{C989BF0F-6A3E-4E3B-B2C4-22E0D27A43FD}"/>
                </a:ext>
              </a:extLst>
            </p:cNvPr>
            <p:cNvSpPr/>
            <p:nvPr/>
          </p:nvSpPr>
          <p:spPr>
            <a:xfrm>
              <a:off x="5951336" y="4542138"/>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4DAA83DA-0834-4DFD-92DA-3975FAB836A3}"/>
                </a:ext>
              </a:extLst>
            </p:cNvPr>
            <p:cNvSpPr txBox="1"/>
            <p:nvPr/>
          </p:nvSpPr>
          <p:spPr>
            <a:xfrm>
              <a:off x="6004790" y="4535116"/>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10</a:t>
              </a:r>
            </a:p>
          </p:txBody>
        </p:sp>
        <p:cxnSp>
          <p:nvCxnSpPr>
            <p:cNvPr id="58" name="Straight Connector 57">
              <a:extLst>
                <a:ext uri="{FF2B5EF4-FFF2-40B4-BE49-F238E27FC236}">
                  <a16:creationId xmlns:a16="http://schemas.microsoft.com/office/drawing/2014/main" id="{E9B56A5C-BF45-4268-BC26-55D0E5C57E04}"/>
                </a:ext>
              </a:extLst>
            </p:cNvPr>
            <p:cNvCxnSpPr/>
            <p:nvPr/>
          </p:nvCxnSpPr>
          <p:spPr>
            <a:xfrm>
              <a:off x="5948584" y="4889737"/>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B923063-826F-4009-B03D-4E63268168E1}"/>
                </a:ext>
              </a:extLst>
            </p:cNvPr>
            <p:cNvCxnSpPr>
              <a:cxnSpLocks/>
              <a:stCxn id="55" idx="2"/>
              <a:endCxn id="56" idx="2"/>
            </p:cNvCxnSpPr>
            <p:nvPr/>
          </p:nvCxnSpPr>
          <p:spPr>
            <a:xfrm flipV="1">
              <a:off x="6234244" y="4904448"/>
              <a:ext cx="737" cy="195467"/>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5A099C05-B647-47F3-82C7-0ADC4CF96836}"/>
              </a:ext>
            </a:extLst>
          </p:cNvPr>
          <p:cNvCxnSpPr>
            <a:cxnSpLocks/>
            <a:endCxn id="45" idx="0"/>
          </p:cNvCxnSpPr>
          <p:nvPr/>
        </p:nvCxnSpPr>
        <p:spPr>
          <a:xfrm>
            <a:off x="6391236" y="4979949"/>
            <a:ext cx="420327" cy="711998"/>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F2C8527-97ED-4334-958B-66BDE6D34C95}"/>
              </a:ext>
            </a:extLst>
          </p:cNvPr>
          <p:cNvGrpSpPr/>
          <p:nvPr/>
        </p:nvGrpSpPr>
        <p:grpSpPr>
          <a:xfrm>
            <a:off x="5435813" y="5686680"/>
            <a:ext cx="568567" cy="557777"/>
            <a:chOff x="8118821" y="1418913"/>
            <a:chExt cx="568567" cy="557777"/>
          </a:xfrm>
        </p:grpSpPr>
        <p:grpSp>
          <p:nvGrpSpPr>
            <p:cNvPr id="48" name="Group 47">
              <a:extLst>
                <a:ext uri="{FF2B5EF4-FFF2-40B4-BE49-F238E27FC236}">
                  <a16:creationId xmlns:a16="http://schemas.microsoft.com/office/drawing/2014/main" id="{4D26CA47-1A75-467A-896E-52623718EDE9}"/>
                </a:ext>
              </a:extLst>
            </p:cNvPr>
            <p:cNvGrpSpPr/>
            <p:nvPr/>
          </p:nvGrpSpPr>
          <p:grpSpPr>
            <a:xfrm>
              <a:off x="8118821" y="1418913"/>
              <a:ext cx="568567" cy="557777"/>
              <a:chOff x="8019435" y="1273924"/>
              <a:chExt cx="568567" cy="557777"/>
            </a:xfrm>
          </p:grpSpPr>
          <p:sp>
            <p:nvSpPr>
              <p:cNvPr id="51" name="Rectangle 50">
                <a:extLst>
                  <a:ext uri="{FF2B5EF4-FFF2-40B4-BE49-F238E27FC236}">
                    <a16:creationId xmlns:a16="http://schemas.microsoft.com/office/drawing/2014/main" id="{05FA0B26-58DE-464B-B65C-7E33ED21444E}"/>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2EC5159-C6CA-4140-98C4-867C1A03A9B7}"/>
                  </a:ext>
                </a:extLst>
              </p:cNvPr>
              <p:cNvSpPr txBox="1"/>
              <p:nvPr/>
            </p:nvSpPr>
            <p:spPr>
              <a:xfrm>
                <a:off x="8074576" y="1279191"/>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20</a:t>
                </a:r>
              </a:p>
            </p:txBody>
          </p:sp>
          <p:cxnSp>
            <p:nvCxnSpPr>
              <p:cNvPr id="53" name="Straight Connector 52">
                <a:extLst>
                  <a:ext uri="{FF2B5EF4-FFF2-40B4-BE49-F238E27FC236}">
                    <a16:creationId xmlns:a16="http://schemas.microsoft.com/office/drawing/2014/main" id="{D2108F5D-31A9-4320-B322-48C9731DA788}"/>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581EE31-05AE-49A0-ACA6-7B11496F5BA0}"/>
                  </a:ext>
                </a:extLst>
              </p:cNvPr>
              <p:cNvCxnSpPr>
                <a:stCxn id="51" idx="2"/>
                <a:endCxn id="52" idx="2"/>
              </p:cNvCxnSpPr>
              <p:nvPr/>
            </p:nvCxnSpPr>
            <p:spPr>
              <a:xfrm flipH="1" flipV="1">
                <a:off x="8304767" y="1648523"/>
                <a:ext cx="328"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FE852189-C14A-426C-8CAD-7E6A7759F235}"/>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956DF15-DA39-45A6-B11C-DB9405E0BA69}"/>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55F496A-4ADA-4FDC-B841-63F8FA6E3C35}"/>
              </a:ext>
            </a:extLst>
          </p:cNvPr>
          <p:cNvGrpSpPr/>
          <p:nvPr/>
        </p:nvGrpSpPr>
        <p:grpSpPr>
          <a:xfrm>
            <a:off x="6527055" y="5678779"/>
            <a:ext cx="568567" cy="557777"/>
            <a:chOff x="8118821" y="1418913"/>
            <a:chExt cx="568567" cy="557777"/>
          </a:xfrm>
        </p:grpSpPr>
        <p:grpSp>
          <p:nvGrpSpPr>
            <p:cNvPr id="41" name="Group 40">
              <a:extLst>
                <a:ext uri="{FF2B5EF4-FFF2-40B4-BE49-F238E27FC236}">
                  <a16:creationId xmlns:a16="http://schemas.microsoft.com/office/drawing/2014/main" id="{3F08953D-F649-408B-B2E9-8BD44107D442}"/>
                </a:ext>
              </a:extLst>
            </p:cNvPr>
            <p:cNvGrpSpPr/>
            <p:nvPr/>
          </p:nvGrpSpPr>
          <p:grpSpPr>
            <a:xfrm>
              <a:off x="8118821" y="1418913"/>
              <a:ext cx="568567" cy="557777"/>
              <a:chOff x="8019435" y="1273924"/>
              <a:chExt cx="568567" cy="557777"/>
            </a:xfrm>
          </p:grpSpPr>
          <p:sp>
            <p:nvSpPr>
              <p:cNvPr id="44" name="Rectangle 43">
                <a:extLst>
                  <a:ext uri="{FF2B5EF4-FFF2-40B4-BE49-F238E27FC236}">
                    <a16:creationId xmlns:a16="http://schemas.microsoft.com/office/drawing/2014/main" id="{AE02098B-CC9E-4EA7-B3D1-CEED12E475B1}"/>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AE381C7-959C-4DA0-8849-285FF8CEFE9F}"/>
                  </a:ext>
                </a:extLst>
              </p:cNvPr>
              <p:cNvSpPr txBox="1"/>
              <p:nvPr/>
            </p:nvSpPr>
            <p:spPr>
              <a:xfrm>
                <a:off x="8142681" y="1287092"/>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7</a:t>
                </a:r>
              </a:p>
            </p:txBody>
          </p:sp>
          <p:cxnSp>
            <p:nvCxnSpPr>
              <p:cNvPr id="46" name="Straight Connector 45">
                <a:extLst>
                  <a:ext uri="{FF2B5EF4-FFF2-40B4-BE49-F238E27FC236}">
                    <a16:creationId xmlns:a16="http://schemas.microsoft.com/office/drawing/2014/main" id="{FCF7793E-E4CC-40DD-9EF9-1C678981D179}"/>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1FB794-57AD-41AC-A10C-FFAC4B4B8018}"/>
                  </a:ext>
                </a:extLst>
              </p:cNvPr>
              <p:cNvCxnSpPr>
                <a:stCxn id="44" idx="2"/>
              </p:cNvCxnSpPr>
              <p:nvPr/>
            </p:nvCxnSpPr>
            <p:spPr>
              <a:xfrm flipH="1" flipV="1">
                <a:off x="8305094" y="1621523"/>
                <a:ext cx="1" cy="210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4F2B078A-84FD-47F3-9FF1-7EB01198D810}"/>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08DB3A-63A4-4207-9D9F-8072E37E665A}"/>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a:extLst>
              <a:ext uri="{FF2B5EF4-FFF2-40B4-BE49-F238E27FC236}">
                <a16:creationId xmlns:a16="http://schemas.microsoft.com/office/drawing/2014/main" id="{A08AE935-082A-4D71-81F7-AAA289D96EA0}"/>
              </a:ext>
            </a:extLst>
          </p:cNvPr>
          <p:cNvCxnSpPr>
            <a:cxnSpLocks/>
            <a:endCxn id="32" idx="0"/>
          </p:cNvCxnSpPr>
          <p:nvPr/>
        </p:nvCxnSpPr>
        <p:spPr>
          <a:xfrm flipH="1">
            <a:off x="7785423" y="4987032"/>
            <a:ext cx="161262" cy="69701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B95A89-860D-B040-97B3-90DFDCF1B799}"/>
              </a:ext>
            </a:extLst>
          </p:cNvPr>
          <p:cNvGrpSpPr/>
          <p:nvPr/>
        </p:nvGrpSpPr>
        <p:grpSpPr>
          <a:xfrm>
            <a:off x="7788176" y="4529514"/>
            <a:ext cx="568567" cy="562573"/>
            <a:chOff x="7788176" y="4529514"/>
            <a:chExt cx="568567" cy="562573"/>
          </a:xfrm>
        </p:grpSpPr>
        <p:sp>
          <p:nvSpPr>
            <p:cNvPr id="35" name="Rectangle 34">
              <a:extLst>
                <a:ext uri="{FF2B5EF4-FFF2-40B4-BE49-F238E27FC236}">
                  <a16:creationId xmlns:a16="http://schemas.microsoft.com/office/drawing/2014/main" id="{4EA9ADF1-6612-4877-96EF-4F917F23583A}"/>
                </a:ext>
              </a:extLst>
            </p:cNvPr>
            <p:cNvSpPr/>
            <p:nvPr/>
          </p:nvSpPr>
          <p:spPr>
            <a:xfrm>
              <a:off x="7790928" y="4534310"/>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7387F83-7712-4D09-B794-DAF95BF238C2}"/>
                </a:ext>
              </a:extLst>
            </p:cNvPr>
            <p:cNvSpPr txBox="1"/>
            <p:nvPr/>
          </p:nvSpPr>
          <p:spPr>
            <a:xfrm>
              <a:off x="7842865" y="4529514"/>
              <a:ext cx="46038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15</a:t>
              </a:r>
            </a:p>
          </p:txBody>
        </p:sp>
        <p:cxnSp>
          <p:nvCxnSpPr>
            <p:cNvPr id="38" name="Straight Connector 37">
              <a:extLst>
                <a:ext uri="{FF2B5EF4-FFF2-40B4-BE49-F238E27FC236}">
                  <a16:creationId xmlns:a16="http://schemas.microsoft.com/office/drawing/2014/main" id="{90BA6FA6-F25E-4C44-901B-C0184CB299FA}"/>
                </a:ext>
              </a:extLst>
            </p:cNvPr>
            <p:cNvCxnSpPr/>
            <p:nvPr/>
          </p:nvCxnSpPr>
          <p:spPr>
            <a:xfrm>
              <a:off x="7788176" y="4881909"/>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714C77-E490-478D-83FA-10208A432A13}"/>
                </a:ext>
              </a:extLst>
            </p:cNvPr>
            <p:cNvCxnSpPr>
              <a:stCxn id="35" idx="2"/>
              <a:endCxn id="36" idx="2"/>
            </p:cNvCxnSpPr>
            <p:nvPr/>
          </p:nvCxnSpPr>
          <p:spPr>
            <a:xfrm flipH="1" flipV="1">
              <a:off x="8073056" y="4898846"/>
              <a:ext cx="780" cy="193241"/>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61A4DB4-1F24-4990-802B-CAB6646F473F}"/>
              </a:ext>
            </a:extLst>
          </p:cNvPr>
          <p:cNvGrpSpPr/>
          <p:nvPr/>
        </p:nvGrpSpPr>
        <p:grpSpPr>
          <a:xfrm>
            <a:off x="7502516" y="5678779"/>
            <a:ext cx="568567" cy="557777"/>
            <a:chOff x="8118821" y="1418913"/>
            <a:chExt cx="568567" cy="557777"/>
          </a:xfrm>
        </p:grpSpPr>
        <p:grpSp>
          <p:nvGrpSpPr>
            <p:cNvPr id="28" name="Group 27">
              <a:extLst>
                <a:ext uri="{FF2B5EF4-FFF2-40B4-BE49-F238E27FC236}">
                  <a16:creationId xmlns:a16="http://schemas.microsoft.com/office/drawing/2014/main" id="{3AA16F7E-0797-4A81-8204-C02BA656E4D8}"/>
                </a:ext>
              </a:extLst>
            </p:cNvPr>
            <p:cNvGrpSpPr/>
            <p:nvPr/>
          </p:nvGrpSpPr>
          <p:grpSpPr>
            <a:xfrm>
              <a:off x="8118821" y="1418913"/>
              <a:ext cx="568567" cy="557777"/>
              <a:chOff x="8019435" y="1273924"/>
              <a:chExt cx="568567" cy="557777"/>
            </a:xfrm>
          </p:grpSpPr>
          <p:sp>
            <p:nvSpPr>
              <p:cNvPr id="31" name="Rectangle 30">
                <a:extLst>
                  <a:ext uri="{FF2B5EF4-FFF2-40B4-BE49-F238E27FC236}">
                    <a16:creationId xmlns:a16="http://schemas.microsoft.com/office/drawing/2014/main" id="{194DA6D2-44D4-4A40-8B7C-6CB8A75431C7}"/>
                  </a:ext>
                </a:extLst>
              </p:cNvPr>
              <p:cNvSpPr/>
              <p:nvPr/>
            </p:nvSpPr>
            <p:spPr>
              <a:xfrm>
                <a:off x="8022187" y="127392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AE10236-BEA9-4DD7-AD6B-7D750D439397}"/>
                  </a:ext>
                </a:extLst>
              </p:cNvPr>
              <p:cNvSpPr txBox="1"/>
              <p:nvPr/>
            </p:nvSpPr>
            <p:spPr>
              <a:xfrm>
                <a:off x="8141080" y="127919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2</a:t>
                </a:r>
              </a:p>
            </p:txBody>
          </p:sp>
          <p:cxnSp>
            <p:nvCxnSpPr>
              <p:cNvPr id="33" name="Straight Connector 32">
                <a:extLst>
                  <a:ext uri="{FF2B5EF4-FFF2-40B4-BE49-F238E27FC236}">
                    <a16:creationId xmlns:a16="http://schemas.microsoft.com/office/drawing/2014/main" id="{C3ACA1E7-2E92-45FB-AD5F-FEF1C0304355}"/>
                  </a:ext>
                </a:extLst>
              </p:cNvPr>
              <p:cNvCxnSpPr/>
              <p:nvPr/>
            </p:nvCxnSpPr>
            <p:spPr>
              <a:xfrm>
                <a:off x="8019435" y="162152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1DE0AB-2CAE-40B6-B79D-BD1A64B78905}"/>
                  </a:ext>
                </a:extLst>
              </p:cNvPr>
              <p:cNvCxnSpPr>
                <a:stCxn id="31" idx="2"/>
                <a:endCxn id="32" idx="2"/>
              </p:cNvCxnSpPr>
              <p:nvPr/>
            </p:nvCxnSpPr>
            <p:spPr>
              <a:xfrm flipH="1" flipV="1">
                <a:off x="8302342" y="164852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105FE4EB-DFA9-45BF-8BD9-8EFA21E671BE}"/>
                </a:ext>
              </a:extLst>
            </p:cNvPr>
            <p:cNvCxnSpPr/>
            <p:nvPr/>
          </p:nvCxnSpPr>
          <p:spPr>
            <a:xfrm flipH="1">
              <a:off x="8159611" y="1800150"/>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C38CF5-B601-4A1C-A89F-131834413911}"/>
                </a:ext>
              </a:extLst>
            </p:cNvPr>
            <p:cNvCxnSpPr/>
            <p:nvPr/>
          </p:nvCxnSpPr>
          <p:spPr>
            <a:xfrm flipH="1">
              <a:off x="8440622" y="1795327"/>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981FE6AA-AC5C-4EDE-93E2-5AEF254640F1}"/>
              </a:ext>
            </a:extLst>
          </p:cNvPr>
          <p:cNvCxnSpPr>
            <a:cxnSpLocks/>
            <a:endCxn id="55" idx="0"/>
          </p:cNvCxnSpPr>
          <p:nvPr/>
        </p:nvCxnSpPr>
        <p:spPr>
          <a:xfrm flipH="1">
            <a:off x="6234244" y="4020919"/>
            <a:ext cx="858626" cy="521219"/>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D0BDE08-DD93-BD45-8BA2-030D161B7FE2}"/>
              </a:ext>
            </a:extLst>
          </p:cNvPr>
          <p:cNvGrpSpPr/>
          <p:nvPr/>
        </p:nvGrpSpPr>
        <p:grpSpPr>
          <a:xfrm>
            <a:off x="6974739" y="3544014"/>
            <a:ext cx="568567" cy="557777"/>
            <a:chOff x="6974739" y="3544014"/>
            <a:chExt cx="568567" cy="557777"/>
          </a:xfrm>
        </p:grpSpPr>
        <p:sp>
          <p:nvSpPr>
            <p:cNvPr id="15" name="Rectangle 14">
              <a:extLst>
                <a:ext uri="{FF2B5EF4-FFF2-40B4-BE49-F238E27FC236}">
                  <a16:creationId xmlns:a16="http://schemas.microsoft.com/office/drawing/2014/main" id="{9F22046C-89A0-4DD1-B74E-29A6F680F1BE}"/>
                </a:ext>
              </a:extLst>
            </p:cNvPr>
            <p:cNvSpPr/>
            <p:nvPr/>
          </p:nvSpPr>
          <p:spPr>
            <a:xfrm>
              <a:off x="6977491" y="3544014"/>
              <a:ext cx="565815" cy="55777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48BDBA5-5236-485A-BADA-226E7CCEA63B}"/>
                </a:ext>
              </a:extLst>
            </p:cNvPr>
            <p:cNvSpPr txBox="1"/>
            <p:nvPr/>
          </p:nvSpPr>
          <p:spPr>
            <a:xfrm>
              <a:off x="7096384" y="3549281"/>
              <a:ext cx="322524"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5</a:t>
              </a:r>
            </a:p>
          </p:txBody>
        </p:sp>
        <p:cxnSp>
          <p:nvCxnSpPr>
            <p:cNvPr id="18" name="Straight Connector 17">
              <a:extLst>
                <a:ext uri="{FF2B5EF4-FFF2-40B4-BE49-F238E27FC236}">
                  <a16:creationId xmlns:a16="http://schemas.microsoft.com/office/drawing/2014/main" id="{E87DDEC2-D9DA-48CF-A6CE-52EEDA7B7EE0}"/>
                </a:ext>
              </a:extLst>
            </p:cNvPr>
            <p:cNvCxnSpPr/>
            <p:nvPr/>
          </p:nvCxnSpPr>
          <p:spPr>
            <a:xfrm>
              <a:off x="6974739" y="3891613"/>
              <a:ext cx="565815" cy="0"/>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86F802-7D72-4CF2-AFB4-2597FFF59EF8}"/>
                </a:ext>
              </a:extLst>
            </p:cNvPr>
            <p:cNvCxnSpPr>
              <a:stCxn id="15" idx="2"/>
              <a:endCxn id="16" idx="2"/>
            </p:cNvCxnSpPr>
            <p:nvPr/>
          </p:nvCxnSpPr>
          <p:spPr>
            <a:xfrm flipH="1" flipV="1">
              <a:off x="7257646" y="3918613"/>
              <a:ext cx="2753" cy="183178"/>
            </a:xfrm>
            <a:prstGeom prst="line">
              <a:avLst/>
            </a:prstGeom>
            <a:ln w="12700">
              <a:solidFill>
                <a:srgbClr val="4C3282"/>
              </a:solidFill>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5AF68C85-80C0-40F7-B7DE-6E0EA286A090}"/>
              </a:ext>
            </a:extLst>
          </p:cNvPr>
          <p:cNvCxnSpPr>
            <a:cxnSpLocks/>
            <a:endCxn id="35" idx="0"/>
          </p:cNvCxnSpPr>
          <p:nvPr/>
        </p:nvCxnSpPr>
        <p:spPr>
          <a:xfrm>
            <a:off x="7418908" y="4045196"/>
            <a:ext cx="654928" cy="489114"/>
          </a:xfrm>
          <a:prstGeom prst="straightConnector1">
            <a:avLst/>
          </a:prstGeom>
          <a:ln w="19050">
            <a:solidFill>
              <a:srgbClr val="B6A479"/>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3888B53-3B13-4F87-8FAF-50943C573F9E}"/>
              </a:ext>
            </a:extLst>
          </p:cNvPr>
          <p:cNvSpPr txBox="1"/>
          <p:nvPr/>
        </p:nvSpPr>
        <p:spPr>
          <a:xfrm>
            <a:off x="5835028" y="6201655"/>
            <a:ext cx="1459054" cy="369332"/>
          </a:xfrm>
          <a:prstGeom prst="rect">
            <a:avLst/>
          </a:prstGeom>
          <a:noFill/>
        </p:spPr>
        <p:txBody>
          <a:bodyPr wrap="none" rtlCol="0">
            <a:spAutoFit/>
          </a:bodyPr>
          <a:lstStyle/>
          <a:p>
            <a:r>
              <a:rPr lang="en-US" b="1" dirty="0" err="1">
                <a:solidFill>
                  <a:srgbClr val="92D050"/>
                </a:solidFill>
              </a:rPr>
              <a:t>percolateUp</a:t>
            </a:r>
            <a:r>
              <a:rPr lang="en-US" b="1" dirty="0">
                <a:solidFill>
                  <a:srgbClr val="92D050"/>
                </a:solidFill>
              </a:rPr>
              <a:t>!</a:t>
            </a:r>
          </a:p>
        </p:txBody>
      </p:sp>
      <p:cxnSp>
        <p:nvCxnSpPr>
          <p:cNvPr id="65" name="Straight Connector 64">
            <a:extLst>
              <a:ext uri="{FF2B5EF4-FFF2-40B4-BE49-F238E27FC236}">
                <a16:creationId xmlns:a16="http://schemas.microsoft.com/office/drawing/2014/main" id="{F2AD007A-1363-4C11-AEFD-E056AC219187}"/>
              </a:ext>
            </a:extLst>
          </p:cNvPr>
          <p:cNvCxnSpPr/>
          <p:nvPr/>
        </p:nvCxnSpPr>
        <p:spPr>
          <a:xfrm flipH="1">
            <a:off x="8111690" y="4928571"/>
            <a:ext cx="204080" cy="142902"/>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A226441-3BE6-46F8-BA0B-1151B2603B34}"/>
              </a:ext>
            </a:extLst>
          </p:cNvPr>
          <p:cNvSpPr txBox="1"/>
          <p:nvPr/>
        </p:nvSpPr>
        <p:spPr>
          <a:xfrm>
            <a:off x="6038527" y="4570923"/>
            <a:ext cx="404553" cy="369332"/>
          </a:xfrm>
          <a:prstGeom prst="rect">
            <a:avLst/>
          </a:prstGeom>
          <a:solidFill>
            <a:schemeClr val="bg1"/>
          </a:solidFill>
        </p:spPr>
        <p:txBody>
          <a:bodyPr wrap="square" rtlCol="0">
            <a:spAutoFit/>
          </a:bodyPr>
          <a:lstStyle/>
          <a:p>
            <a:pPr algn="ctr"/>
            <a:r>
              <a:rPr lang="en-US" b="1" dirty="0">
                <a:solidFill>
                  <a:srgbClr val="92D050"/>
                </a:solidFill>
                <a:latin typeface="Courier New" panose="02070309020205020404" pitchFamily="49" charset="0"/>
                <a:cs typeface="Courier New" panose="02070309020205020404" pitchFamily="49" charset="0"/>
              </a:rPr>
              <a:t>7</a:t>
            </a:r>
          </a:p>
        </p:txBody>
      </p:sp>
      <p:sp>
        <p:nvSpPr>
          <p:cNvPr id="72" name="TextBox 71">
            <a:extLst>
              <a:ext uri="{FF2B5EF4-FFF2-40B4-BE49-F238E27FC236}">
                <a16:creationId xmlns:a16="http://schemas.microsoft.com/office/drawing/2014/main" id="{82D08F8A-CF5C-4AC4-B86B-799375ACE125}"/>
              </a:ext>
            </a:extLst>
          </p:cNvPr>
          <p:cNvSpPr txBox="1"/>
          <p:nvPr/>
        </p:nvSpPr>
        <p:spPr>
          <a:xfrm>
            <a:off x="6552911" y="5698585"/>
            <a:ext cx="514102" cy="369332"/>
          </a:xfrm>
          <a:prstGeom prst="rect">
            <a:avLst/>
          </a:prstGeom>
          <a:solidFill>
            <a:schemeClr val="bg1"/>
          </a:solidFill>
        </p:spPr>
        <p:txBody>
          <a:bodyPr wrap="square" rtlCol="0">
            <a:spAutoFit/>
          </a:bodyPr>
          <a:lstStyle/>
          <a:p>
            <a:r>
              <a:rPr lang="en-US" b="1" dirty="0">
                <a:latin typeface="Courier New" panose="02070309020205020404" pitchFamily="49" charset="0"/>
                <a:cs typeface="Courier New" panose="02070309020205020404" pitchFamily="49" charset="0"/>
              </a:rPr>
              <a:t>10</a:t>
            </a:r>
          </a:p>
        </p:txBody>
      </p:sp>
      <p:sp>
        <p:nvSpPr>
          <p:cNvPr id="73" name="TextBox 72">
            <a:extLst>
              <a:ext uri="{FF2B5EF4-FFF2-40B4-BE49-F238E27FC236}">
                <a16:creationId xmlns:a16="http://schemas.microsoft.com/office/drawing/2014/main" id="{9EB1159A-8738-4764-8D85-539483AB4E6C}"/>
              </a:ext>
            </a:extLst>
          </p:cNvPr>
          <p:cNvSpPr txBox="1"/>
          <p:nvPr/>
        </p:nvSpPr>
        <p:spPr>
          <a:xfrm>
            <a:off x="7926357" y="5058304"/>
            <a:ext cx="1459054" cy="369332"/>
          </a:xfrm>
          <a:prstGeom prst="rect">
            <a:avLst/>
          </a:prstGeom>
          <a:noFill/>
        </p:spPr>
        <p:txBody>
          <a:bodyPr wrap="none" rtlCol="0">
            <a:spAutoFit/>
          </a:bodyPr>
          <a:lstStyle/>
          <a:p>
            <a:r>
              <a:rPr lang="en-US" b="1" dirty="0" err="1">
                <a:solidFill>
                  <a:srgbClr val="92D050"/>
                </a:solidFill>
              </a:rPr>
              <a:t>percolateUp</a:t>
            </a:r>
            <a:r>
              <a:rPr lang="en-US" b="1" dirty="0">
                <a:solidFill>
                  <a:srgbClr val="92D050"/>
                </a:solidFill>
              </a:rPr>
              <a:t>!</a:t>
            </a:r>
          </a:p>
        </p:txBody>
      </p:sp>
      <p:sp>
        <p:nvSpPr>
          <p:cNvPr id="74" name="TextBox 73">
            <a:extLst>
              <a:ext uri="{FF2B5EF4-FFF2-40B4-BE49-F238E27FC236}">
                <a16:creationId xmlns:a16="http://schemas.microsoft.com/office/drawing/2014/main" id="{65CEAEF2-B747-4025-85E6-ABC6327B7BF8}"/>
              </a:ext>
            </a:extLst>
          </p:cNvPr>
          <p:cNvSpPr txBox="1"/>
          <p:nvPr/>
        </p:nvSpPr>
        <p:spPr>
          <a:xfrm>
            <a:off x="7843211" y="4571615"/>
            <a:ext cx="404553" cy="369332"/>
          </a:xfrm>
          <a:prstGeom prst="rect">
            <a:avLst/>
          </a:prstGeom>
          <a:solidFill>
            <a:schemeClr val="bg1"/>
          </a:solidFill>
        </p:spPr>
        <p:txBody>
          <a:bodyPr wrap="square" rtlCol="0">
            <a:spAutoFit/>
          </a:bodyPr>
          <a:lstStyle/>
          <a:p>
            <a:pPr algn="ctr"/>
            <a:r>
              <a:rPr lang="en-US" b="1" dirty="0">
                <a:solidFill>
                  <a:srgbClr val="92D050"/>
                </a:solidFill>
                <a:latin typeface="Courier New" panose="02070309020205020404" pitchFamily="49" charset="0"/>
                <a:cs typeface="Courier New" panose="02070309020205020404" pitchFamily="49" charset="0"/>
              </a:rPr>
              <a:t>2</a:t>
            </a:r>
          </a:p>
        </p:txBody>
      </p:sp>
      <p:sp>
        <p:nvSpPr>
          <p:cNvPr id="75" name="TextBox 74">
            <a:extLst>
              <a:ext uri="{FF2B5EF4-FFF2-40B4-BE49-F238E27FC236}">
                <a16:creationId xmlns:a16="http://schemas.microsoft.com/office/drawing/2014/main" id="{486ECE8D-BD91-4923-97F7-E65413C035FA}"/>
              </a:ext>
            </a:extLst>
          </p:cNvPr>
          <p:cNvSpPr txBox="1"/>
          <p:nvPr/>
        </p:nvSpPr>
        <p:spPr>
          <a:xfrm>
            <a:off x="7533921" y="5720366"/>
            <a:ext cx="514102" cy="369332"/>
          </a:xfrm>
          <a:prstGeom prst="rect">
            <a:avLst/>
          </a:prstGeom>
          <a:solidFill>
            <a:schemeClr val="bg1"/>
          </a:solidFill>
        </p:spPr>
        <p:txBody>
          <a:bodyPr wrap="square" rtlCol="0">
            <a:spAutoFit/>
          </a:bodyPr>
          <a:lstStyle/>
          <a:p>
            <a:pPr algn="ctr"/>
            <a:r>
              <a:rPr lang="en-US" b="1" dirty="0">
                <a:latin typeface="Courier New" panose="02070309020205020404" pitchFamily="49" charset="0"/>
                <a:cs typeface="Courier New" panose="02070309020205020404" pitchFamily="49" charset="0"/>
              </a:rPr>
              <a:t>15</a:t>
            </a:r>
          </a:p>
        </p:txBody>
      </p:sp>
      <p:sp>
        <p:nvSpPr>
          <p:cNvPr id="76" name="TextBox 75">
            <a:extLst>
              <a:ext uri="{FF2B5EF4-FFF2-40B4-BE49-F238E27FC236}">
                <a16:creationId xmlns:a16="http://schemas.microsoft.com/office/drawing/2014/main" id="{93DD2D5C-46E3-4B95-B217-273A9C1468F3}"/>
              </a:ext>
            </a:extLst>
          </p:cNvPr>
          <p:cNvSpPr txBox="1"/>
          <p:nvPr/>
        </p:nvSpPr>
        <p:spPr>
          <a:xfrm>
            <a:off x="7383571" y="6347112"/>
            <a:ext cx="1459054" cy="369332"/>
          </a:xfrm>
          <a:prstGeom prst="rect">
            <a:avLst/>
          </a:prstGeom>
          <a:noFill/>
        </p:spPr>
        <p:txBody>
          <a:bodyPr wrap="none" rtlCol="0">
            <a:spAutoFit/>
          </a:bodyPr>
          <a:lstStyle/>
          <a:p>
            <a:r>
              <a:rPr lang="en-US" b="1" dirty="0" err="1">
                <a:solidFill>
                  <a:srgbClr val="92D050"/>
                </a:solidFill>
              </a:rPr>
              <a:t>percolateUp</a:t>
            </a:r>
            <a:r>
              <a:rPr lang="en-US" b="1" dirty="0">
                <a:solidFill>
                  <a:srgbClr val="92D050"/>
                </a:solidFill>
              </a:rPr>
              <a:t>!</a:t>
            </a:r>
          </a:p>
        </p:txBody>
      </p:sp>
      <p:sp>
        <p:nvSpPr>
          <p:cNvPr id="77" name="TextBox 76">
            <a:extLst>
              <a:ext uri="{FF2B5EF4-FFF2-40B4-BE49-F238E27FC236}">
                <a16:creationId xmlns:a16="http://schemas.microsoft.com/office/drawing/2014/main" id="{6AABF171-5F6C-4C34-BD3A-0BFC1D29352F}"/>
              </a:ext>
            </a:extLst>
          </p:cNvPr>
          <p:cNvSpPr txBox="1"/>
          <p:nvPr/>
        </p:nvSpPr>
        <p:spPr>
          <a:xfrm>
            <a:off x="7055369" y="3556984"/>
            <a:ext cx="404553" cy="369332"/>
          </a:xfrm>
          <a:prstGeom prst="rect">
            <a:avLst/>
          </a:prstGeom>
          <a:solidFill>
            <a:schemeClr val="bg1"/>
          </a:solidFill>
        </p:spPr>
        <p:txBody>
          <a:bodyPr wrap="square" rtlCol="0">
            <a:spAutoFit/>
          </a:bodyPr>
          <a:lstStyle/>
          <a:p>
            <a:pPr algn="ctr"/>
            <a:r>
              <a:rPr lang="en-US" b="1" dirty="0">
                <a:solidFill>
                  <a:srgbClr val="92D050"/>
                </a:solidFill>
                <a:latin typeface="Courier New" panose="02070309020205020404" pitchFamily="49" charset="0"/>
                <a:cs typeface="Courier New" panose="02070309020205020404" pitchFamily="49" charset="0"/>
              </a:rPr>
              <a:t>2</a:t>
            </a:r>
          </a:p>
        </p:txBody>
      </p:sp>
      <p:sp>
        <p:nvSpPr>
          <p:cNvPr id="78" name="TextBox 77">
            <a:extLst>
              <a:ext uri="{FF2B5EF4-FFF2-40B4-BE49-F238E27FC236}">
                <a16:creationId xmlns:a16="http://schemas.microsoft.com/office/drawing/2014/main" id="{45D47678-B6C0-47DA-8C13-12EC9F1E655B}"/>
              </a:ext>
            </a:extLst>
          </p:cNvPr>
          <p:cNvSpPr txBox="1"/>
          <p:nvPr/>
        </p:nvSpPr>
        <p:spPr>
          <a:xfrm>
            <a:off x="7811280" y="4562695"/>
            <a:ext cx="514102" cy="369332"/>
          </a:xfrm>
          <a:prstGeom prst="rect">
            <a:avLst/>
          </a:prstGeom>
          <a:solidFill>
            <a:schemeClr val="bg1"/>
          </a:solidFill>
        </p:spPr>
        <p:txBody>
          <a:bodyPr wrap="square" rtlCol="0">
            <a:spAutoFit/>
          </a:bodyPr>
          <a:lstStyle/>
          <a:p>
            <a:pPr algn="ctr"/>
            <a:r>
              <a:rPr lang="en-US" b="1" dirty="0">
                <a:latin typeface="Courier New" panose="02070309020205020404" pitchFamily="49" charset="0"/>
                <a:cs typeface="Courier New" panose="02070309020205020404" pitchFamily="49" charset="0"/>
              </a:rPr>
              <a:t>5</a:t>
            </a:r>
          </a:p>
        </p:txBody>
      </p:sp>
      <p:sp>
        <p:nvSpPr>
          <p:cNvPr id="67" name="TextBox 66">
            <a:extLst>
              <a:ext uri="{FF2B5EF4-FFF2-40B4-BE49-F238E27FC236}">
                <a16:creationId xmlns:a16="http://schemas.microsoft.com/office/drawing/2014/main" id="{70E69B9B-1401-F34D-A876-7083EA7205FF}"/>
              </a:ext>
            </a:extLst>
          </p:cNvPr>
          <p:cNvSpPr txBox="1"/>
          <p:nvPr/>
        </p:nvSpPr>
        <p:spPr>
          <a:xfrm>
            <a:off x="10769382" y="62653"/>
            <a:ext cx="1334211" cy="430887"/>
          </a:xfrm>
          <a:prstGeom prst="rect">
            <a:avLst/>
          </a:prstGeom>
          <a:solidFill>
            <a:srgbClr val="4C3282"/>
          </a:solidFill>
        </p:spPr>
        <p:txBody>
          <a:bodyPr wrap="none" rtlCol="0">
            <a:spAutoFit/>
          </a:bodyPr>
          <a:lstStyle/>
          <a:p>
            <a:r>
              <a:rPr lang="en-US" sz="2200" dirty="0">
                <a:solidFill>
                  <a:schemeClr val="bg1"/>
                </a:solidFill>
                <a:latin typeface="Segoe UI Semilight" panose="020B0402040204020203" pitchFamily="34" charset="0"/>
              </a:rPr>
              <a:t>3 Minutes</a:t>
            </a:r>
          </a:p>
        </p:txBody>
      </p:sp>
      <p:sp>
        <p:nvSpPr>
          <p:cNvPr id="8" name="Rectangle 7">
            <a:extLst>
              <a:ext uri="{FF2B5EF4-FFF2-40B4-BE49-F238E27FC236}">
                <a16:creationId xmlns:a16="http://schemas.microsoft.com/office/drawing/2014/main" id="{9CDFD4AB-E7CF-A74A-8740-62DF2C455082}"/>
              </a:ext>
            </a:extLst>
          </p:cNvPr>
          <p:cNvSpPr/>
          <p:nvPr/>
        </p:nvSpPr>
        <p:spPr>
          <a:xfrm>
            <a:off x="422485" y="2262459"/>
            <a:ext cx="4637320" cy="3416320"/>
          </a:xfrm>
          <a:prstGeom prst="rect">
            <a:avLst/>
          </a:prstGeom>
        </p:spPr>
        <p:txBody>
          <a:bodyPr wrap="square">
            <a:spAutoFit/>
          </a:bodyPr>
          <a:lstStyle/>
          <a:p>
            <a:r>
              <a:rPr lang="en-US" sz="2400" dirty="0">
                <a:solidFill>
                  <a:srgbClr val="00B050"/>
                </a:solidFill>
              </a:rPr>
              <a:t>Add() Algorithm:</a:t>
            </a:r>
          </a:p>
          <a:p>
            <a:pPr marL="342900" indent="-342900">
              <a:buFontTx/>
              <a:buChar char="-"/>
            </a:pPr>
            <a:r>
              <a:rPr lang="en-US" sz="2400" dirty="0">
                <a:solidFill>
                  <a:srgbClr val="00B050"/>
                </a:solidFill>
              </a:rPr>
              <a:t>1.) Insert a node on the bottom level that ensures no gaps</a:t>
            </a:r>
          </a:p>
          <a:p>
            <a:pPr marL="342900" indent="-342900">
              <a:buFontTx/>
              <a:buChar char="-"/>
            </a:pPr>
            <a:r>
              <a:rPr lang="en-US" sz="2400" dirty="0">
                <a:solidFill>
                  <a:srgbClr val="00B050"/>
                </a:solidFill>
              </a:rPr>
              <a:t>2. )Fix heap invariant by percolate </a:t>
            </a:r>
            <a:r>
              <a:rPr lang="en-US" sz="2400" b="1" dirty="0">
                <a:solidFill>
                  <a:srgbClr val="00B050"/>
                </a:solidFill>
              </a:rPr>
              <a:t>UP</a:t>
            </a:r>
          </a:p>
          <a:p>
            <a:r>
              <a:rPr lang="en-US" sz="2400" dirty="0"/>
              <a:t>i.e. swap with parent, </a:t>
            </a:r>
          </a:p>
          <a:p>
            <a:r>
              <a:rPr lang="en-US" sz="2400" dirty="0"/>
              <a:t>until your parent is </a:t>
            </a:r>
          </a:p>
          <a:p>
            <a:r>
              <a:rPr lang="en-US" sz="2400" dirty="0"/>
              <a:t>smaller than you</a:t>
            </a:r>
          </a:p>
          <a:p>
            <a:r>
              <a:rPr lang="en-US" sz="2400" dirty="0"/>
              <a:t>(or you’re the root).</a:t>
            </a:r>
          </a:p>
        </p:txBody>
      </p:sp>
    </p:spTree>
    <p:extLst>
      <p:ext uri="{BB962C8B-B14F-4D97-AF65-F5344CB8AC3E}">
        <p14:creationId xmlns:p14="http://schemas.microsoft.com/office/powerpoint/2010/main" val="285641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additive="base">
                                        <p:cTn id="48" dur="500" fill="hold"/>
                                        <p:tgtEl>
                                          <p:spTgt spid="64"/>
                                        </p:tgtEl>
                                        <p:attrNameLst>
                                          <p:attrName>ppt_x</p:attrName>
                                        </p:attrNameLst>
                                      </p:cBhvr>
                                      <p:tavLst>
                                        <p:tav tm="0">
                                          <p:val>
                                            <p:strVal val="#ppt_x"/>
                                          </p:val>
                                        </p:tav>
                                        <p:tav tm="100000">
                                          <p:val>
                                            <p:strVal val="#ppt_x"/>
                                          </p:val>
                                        </p:tav>
                                      </p:tavLst>
                                    </p:anim>
                                    <p:anim calcmode="lin" valueType="num">
                                      <p:cBhvr additive="base">
                                        <p:cTn id="4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500"/>
                                        <p:tgtEl>
                                          <p:spTgt spid="7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500" fill="hold"/>
                                        <p:tgtEl>
                                          <p:spTgt spid="76"/>
                                        </p:tgtEl>
                                        <p:attrNameLst>
                                          <p:attrName>ppt_x</p:attrName>
                                        </p:attrNameLst>
                                      </p:cBhvr>
                                      <p:tavLst>
                                        <p:tav tm="0">
                                          <p:val>
                                            <p:strVal val="#ppt_x"/>
                                          </p:val>
                                        </p:tav>
                                        <p:tav tm="100000">
                                          <p:val>
                                            <p:strVal val="#ppt_x"/>
                                          </p:val>
                                        </p:tav>
                                      </p:tavLst>
                                    </p:anim>
                                    <p:anim calcmode="lin" valueType="num">
                                      <p:cBhvr additive="base">
                                        <p:cTn id="71"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fade">
                                      <p:cBhvr>
                                        <p:cTn id="76" dur="500"/>
                                        <p:tgtEl>
                                          <p:spTgt spid="7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500"/>
                                        <p:tgtEl>
                                          <p:spTgt spid="74"/>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73"/>
                                        </p:tgtEl>
                                        <p:attrNameLst>
                                          <p:attrName>style.visibility</p:attrName>
                                        </p:attrNameLst>
                                      </p:cBhvr>
                                      <p:to>
                                        <p:strVal val="visible"/>
                                      </p:to>
                                    </p:set>
                                    <p:anim calcmode="lin" valueType="num">
                                      <p:cBhvr additive="base">
                                        <p:cTn id="84" dur="500" fill="hold"/>
                                        <p:tgtEl>
                                          <p:spTgt spid="73"/>
                                        </p:tgtEl>
                                        <p:attrNameLst>
                                          <p:attrName>ppt_x</p:attrName>
                                        </p:attrNameLst>
                                      </p:cBhvr>
                                      <p:tavLst>
                                        <p:tav tm="0">
                                          <p:val>
                                            <p:strVal val="#ppt_x"/>
                                          </p:val>
                                        </p:tav>
                                        <p:tav tm="100000">
                                          <p:val>
                                            <p:strVal val="#ppt_x"/>
                                          </p:val>
                                        </p:tav>
                                      </p:tavLst>
                                    </p:anim>
                                    <p:anim calcmode="lin" valueType="num">
                                      <p:cBhvr additive="base">
                                        <p:cTn id="8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fade">
                                      <p:cBhvr>
                                        <p:cTn id="9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animBg="1"/>
      <p:bldP spid="72" grpId="0" animBg="1"/>
      <p:bldP spid="73" grpId="0"/>
      <p:bldP spid="74" grpId="0" animBg="1"/>
      <p:bldP spid="75" grpId="0" animBg="1"/>
      <p:bldP spid="76" grpId="0"/>
      <p:bldP spid="77" grpId="0" animBg="1"/>
      <p:bldP spid="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E517-66F4-034B-94E8-4FD9405ACE90}"/>
              </a:ext>
            </a:extLst>
          </p:cNvPr>
          <p:cNvSpPr>
            <a:spLocks noGrp="1"/>
          </p:cNvSpPr>
          <p:nvPr>
            <p:ph type="title"/>
          </p:nvPr>
        </p:nvSpPr>
        <p:spPr/>
        <p:txBody>
          <a:bodyPr/>
          <a:lstStyle/>
          <a:p>
            <a:r>
              <a:rPr lang="en-US" dirty="0" err="1"/>
              <a:t>minHeap</a:t>
            </a:r>
            <a:r>
              <a:rPr lang="en-US" dirty="0"/>
              <a:t> runtimes</a:t>
            </a:r>
          </a:p>
        </p:txBody>
      </p:sp>
      <p:sp>
        <p:nvSpPr>
          <p:cNvPr id="3" name="Content Placeholder 2">
            <a:extLst>
              <a:ext uri="{FF2B5EF4-FFF2-40B4-BE49-F238E27FC236}">
                <a16:creationId xmlns:a16="http://schemas.microsoft.com/office/drawing/2014/main" id="{8348AEB4-A6A2-7941-A0F7-C183E30CAB90}"/>
              </a:ext>
            </a:extLst>
          </p:cNvPr>
          <p:cNvSpPr>
            <a:spLocks noGrp="1"/>
          </p:cNvSpPr>
          <p:nvPr>
            <p:ph idx="1"/>
          </p:nvPr>
        </p:nvSpPr>
        <p:spPr>
          <a:xfrm>
            <a:off x="575240" y="1463857"/>
            <a:ext cx="11187258" cy="1383515"/>
          </a:xfrm>
        </p:spPr>
        <p:txBody>
          <a:bodyPr/>
          <a:lstStyle/>
          <a:p>
            <a:r>
              <a:rPr lang="en-US" dirty="0" err="1"/>
              <a:t>removeMin</a:t>
            </a:r>
            <a:r>
              <a:rPr lang="en-US" dirty="0"/>
              <a:t>():</a:t>
            </a:r>
          </a:p>
          <a:p>
            <a:pPr lvl="1"/>
            <a:r>
              <a:rPr lang="en-US" dirty="0"/>
              <a:t>remove root node</a:t>
            </a:r>
          </a:p>
          <a:p>
            <a:pPr lvl="1"/>
            <a:r>
              <a:rPr lang="en-US" dirty="0"/>
              <a:t>Find last node in tree and swap to top level</a:t>
            </a:r>
          </a:p>
          <a:p>
            <a:pPr lvl="1"/>
            <a:r>
              <a:rPr lang="en-US" dirty="0"/>
              <a:t>Percolate down to fix heap invariant</a:t>
            </a:r>
          </a:p>
        </p:txBody>
      </p:sp>
      <p:sp>
        <p:nvSpPr>
          <p:cNvPr id="4" name="Footer Placeholder 3">
            <a:extLst>
              <a:ext uri="{FF2B5EF4-FFF2-40B4-BE49-F238E27FC236}">
                <a16:creationId xmlns:a16="http://schemas.microsoft.com/office/drawing/2014/main" id="{C3506BAF-62B5-5E43-A53C-1CEA65E4AF60}"/>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7F1C12E6-7038-D440-A298-7915C5B52DF0}"/>
              </a:ext>
            </a:extLst>
          </p:cNvPr>
          <p:cNvSpPr>
            <a:spLocks noGrp="1"/>
          </p:cNvSpPr>
          <p:nvPr>
            <p:ph type="sldNum" sz="quarter" idx="12"/>
          </p:nvPr>
        </p:nvSpPr>
        <p:spPr/>
        <p:txBody>
          <a:bodyPr/>
          <a:lstStyle/>
          <a:p>
            <a:fld id="{659665DE-58FC-41F4-AC58-2C90A5E00527}" type="slidenum">
              <a:rPr lang="en-US" smtClean="0"/>
              <a:t>26</a:t>
            </a:fld>
            <a:endParaRPr lang="en-US"/>
          </a:p>
        </p:txBody>
      </p:sp>
      <p:sp>
        <p:nvSpPr>
          <p:cNvPr id="6" name="Content Placeholder 2">
            <a:extLst>
              <a:ext uri="{FF2B5EF4-FFF2-40B4-BE49-F238E27FC236}">
                <a16:creationId xmlns:a16="http://schemas.microsoft.com/office/drawing/2014/main" id="{7B121AF7-148B-FB4B-B94D-3272EBAFB800}"/>
              </a:ext>
            </a:extLst>
          </p:cNvPr>
          <p:cNvSpPr txBox="1">
            <a:spLocks/>
          </p:cNvSpPr>
          <p:nvPr/>
        </p:nvSpPr>
        <p:spPr>
          <a:xfrm>
            <a:off x="575239" y="3207728"/>
            <a:ext cx="11187258" cy="13835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add():</a:t>
            </a:r>
          </a:p>
          <a:p>
            <a:pPr lvl="1"/>
            <a:r>
              <a:rPr lang="en-US" dirty="0"/>
              <a:t>Insert new node into next available spot</a:t>
            </a:r>
          </a:p>
          <a:p>
            <a:pPr lvl="1"/>
            <a:r>
              <a:rPr lang="en-US" dirty="0"/>
              <a:t>Percolate up to fix heap invariant</a:t>
            </a:r>
          </a:p>
        </p:txBody>
      </p:sp>
      <mc:AlternateContent xmlns:mc="http://schemas.openxmlformats.org/markup-compatibility/2006" xmlns:a14="http://schemas.microsoft.com/office/drawing/2010/main">
        <mc:Choice Requires="a14">
          <p:sp>
            <p:nvSpPr>
              <p:cNvPr id="7" name="TextBox 6"/>
              <p:cNvSpPr txBox="1"/>
              <p:nvPr/>
            </p:nvSpPr>
            <p:spPr>
              <a:xfrm>
                <a:off x="575239" y="4591243"/>
                <a:ext cx="11041521" cy="1477328"/>
              </a:xfrm>
              <a:prstGeom prst="rect">
                <a:avLst/>
              </a:prstGeom>
              <a:noFill/>
            </p:spPr>
            <p:txBody>
              <a:bodyPr wrap="square" rtlCol="0">
                <a:spAutoFit/>
              </a:bodyPr>
              <a:lstStyle/>
              <a:p>
                <a:r>
                  <a:rPr lang="en-US" dirty="0"/>
                  <a:t>Finding the last node/next available spot is the hard part.</a:t>
                </a:r>
              </a:p>
              <a:p>
                <a:r>
                  <a:rPr lang="en-US" dirty="0"/>
                  <a:t>You can do it in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r>
                      <a:rPr lang="en-US" b="0" i="1" smtClean="0">
                        <a:latin typeface="Cambria Math" panose="02040503050406030204" pitchFamily="18" charset="0"/>
                      </a:rPr>
                      <m:t> </m:t>
                    </m:r>
                  </m:oMath>
                </a14:m>
                <a:r>
                  <a:rPr lang="en-US" dirty="0"/>
                  <a:t>time on complete trees, with some extra class variables…</a:t>
                </a:r>
              </a:p>
              <a:p>
                <a:r>
                  <a:rPr lang="en-US" dirty="0"/>
                  <a:t>But it’s NOT fun</a:t>
                </a:r>
              </a:p>
              <a:p>
                <a:endParaRPr lang="en-US" dirty="0"/>
              </a:p>
              <a:p>
                <a:r>
                  <a:rPr lang="en-US" dirty="0"/>
                  <a:t>And there’s a much better way!</a:t>
                </a:r>
              </a:p>
            </p:txBody>
          </p:sp>
        </mc:Choice>
        <mc:Fallback xmlns="">
          <p:sp>
            <p:nvSpPr>
              <p:cNvPr id="7" name="TextBox 6"/>
              <p:cNvSpPr txBox="1">
                <a:spLocks noRot="1" noChangeAspect="1" noMove="1" noResize="1" noEditPoints="1" noAdjustHandles="1" noChangeArrowheads="1" noChangeShapeType="1" noTextEdit="1"/>
              </p:cNvSpPr>
              <p:nvPr/>
            </p:nvSpPr>
            <p:spPr>
              <a:xfrm>
                <a:off x="575239" y="4591243"/>
                <a:ext cx="11041521" cy="1477328"/>
              </a:xfrm>
              <a:prstGeom prst="rect">
                <a:avLst/>
              </a:prstGeom>
              <a:blipFill>
                <a:blip r:embed="rId3"/>
                <a:stretch>
                  <a:fillRect l="-442" t="-1646" b="-5761"/>
                </a:stretch>
              </a:blipFill>
            </p:spPr>
            <p:txBody>
              <a:bodyPr/>
              <a:lstStyle/>
              <a:p>
                <a:r>
                  <a:rPr lang="en-US">
                    <a:noFill/>
                  </a:rPr>
                  <a:t> </a:t>
                </a:r>
              </a:p>
            </p:txBody>
          </p:sp>
        </mc:Fallback>
      </mc:AlternateContent>
    </p:spTree>
    <p:extLst>
      <p:ext uri="{BB962C8B-B14F-4D97-AF65-F5344CB8AC3E}">
        <p14:creationId xmlns:p14="http://schemas.microsoft.com/office/powerpoint/2010/main" val="6086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B248-216E-44A8-9F60-4C0A0F1EAD63}"/>
              </a:ext>
            </a:extLst>
          </p:cNvPr>
          <p:cNvSpPr>
            <a:spLocks noGrp="1"/>
          </p:cNvSpPr>
          <p:nvPr>
            <p:ph type="title"/>
          </p:nvPr>
        </p:nvSpPr>
        <p:spPr/>
        <p:txBody>
          <a:bodyPr/>
          <a:lstStyle/>
          <a:p>
            <a:r>
              <a:rPr lang="en-US" dirty="0"/>
              <a:t>Implement Heaps with an array</a:t>
            </a:r>
          </a:p>
        </p:txBody>
      </p:sp>
      <p:sp>
        <p:nvSpPr>
          <p:cNvPr id="4" name="Footer Placeholder 3">
            <a:extLst>
              <a:ext uri="{FF2B5EF4-FFF2-40B4-BE49-F238E27FC236}">
                <a16:creationId xmlns:a16="http://schemas.microsoft.com/office/drawing/2014/main" id="{36D43875-0459-40DC-BB3B-5933F1292789}"/>
              </a:ext>
            </a:extLst>
          </p:cNvPr>
          <p:cNvSpPr>
            <a:spLocks noGrp="1"/>
          </p:cNvSpPr>
          <p:nvPr>
            <p:ph type="ftr" sz="quarter" idx="11"/>
          </p:nvPr>
        </p:nvSpPr>
        <p:spPr/>
        <p:txBody>
          <a:bodyPr/>
          <a:lstStyle/>
          <a:p>
            <a:r>
              <a:rPr lang="en-US" dirty="0"/>
              <a:t>CSE 373 19 SP - Kasey Champion</a:t>
            </a:r>
          </a:p>
        </p:txBody>
      </p:sp>
      <p:sp>
        <p:nvSpPr>
          <p:cNvPr id="5" name="Slide Number Placeholder 4">
            <a:extLst>
              <a:ext uri="{FF2B5EF4-FFF2-40B4-BE49-F238E27FC236}">
                <a16:creationId xmlns:a16="http://schemas.microsoft.com/office/drawing/2014/main" id="{91B008CD-49AF-4179-97F4-1E073009E6FF}"/>
              </a:ext>
            </a:extLst>
          </p:cNvPr>
          <p:cNvSpPr>
            <a:spLocks noGrp="1"/>
          </p:cNvSpPr>
          <p:nvPr>
            <p:ph type="sldNum" sz="quarter" idx="12"/>
          </p:nvPr>
        </p:nvSpPr>
        <p:spPr/>
        <p:txBody>
          <a:bodyPr/>
          <a:lstStyle/>
          <a:p>
            <a:fld id="{659665DE-58FC-41F4-AC58-2C90A5E00527}" type="slidenum">
              <a:rPr lang="en-US" smtClean="0"/>
              <a:t>27</a:t>
            </a:fld>
            <a:endParaRPr lang="en-US"/>
          </a:p>
        </p:txBody>
      </p:sp>
      <p:grpSp>
        <p:nvGrpSpPr>
          <p:cNvPr id="6" name="Group 5">
            <a:extLst>
              <a:ext uri="{FF2B5EF4-FFF2-40B4-BE49-F238E27FC236}">
                <a16:creationId xmlns:a16="http://schemas.microsoft.com/office/drawing/2014/main" id="{A60CAF1F-9733-4AAB-9E1C-C5650795EAB8}"/>
              </a:ext>
            </a:extLst>
          </p:cNvPr>
          <p:cNvGrpSpPr/>
          <p:nvPr/>
        </p:nvGrpSpPr>
        <p:grpSpPr>
          <a:xfrm>
            <a:off x="223128" y="1176335"/>
            <a:ext cx="7038063" cy="3790867"/>
            <a:chOff x="2541977" y="1128677"/>
            <a:chExt cx="7038063" cy="3790867"/>
          </a:xfrm>
        </p:grpSpPr>
        <p:grpSp>
          <p:nvGrpSpPr>
            <p:cNvPr id="7" name="Group 6">
              <a:extLst>
                <a:ext uri="{FF2B5EF4-FFF2-40B4-BE49-F238E27FC236}">
                  <a16:creationId xmlns:a16="http://schemas.microsoft.com/office/drawing/2014/main" id="{C1826FE4-B85A-49AE-9FE3-89768E07E6AE}"/>
                </a:ext>
              </a:extLst>
            </p:cNvPr>
            <p:cNvGrpSpPr/>
            <p:nvPr/>
          </p:nvGrpSpPr>
          <p:grpSpPr>
            <a:xfrm>
              <a:off x="3550651" y="4240917"/>
              <a:ext cx="692309" cy="678627"/>
              <a:chOff x="2659233" y="2267047"/>
              <a:chExt cx="692309" cy="678627"/>
            </a:xfrm>
          </p:grpSpPr>
          <p:sp>
            <p:nvSpPr>
              <p:cNvPr id="85" name="Rectangle 84">
                <a:extLst>
                  <a:ext uri="{FF2B5EF4-FFF2-40B4-BE49-F238E27FC236}">
                    <a16:creationId xmlns:a16="http://schemas.microsoft.com/office/drawing/2014/main" id="{11D6395A-DACE-437E-9425-782BE962D3B8}"/>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9BC14B4-EBE9-4373-B4C1-D9B24F643030}"/>
                  </a:ext>
                </a:extLst>
              </p:cNvPr>
              <p:cNvSpPr txBox="1"/>
              <p:nvPr/>
            </p:nvSpPr>
            <p:spPr>
              <a:xfrm>
                <a:off x="2878192" y="2336866"/>
                <a:ext cx="242374" cy="369332"/>
              </a:xfrm>
              <a:prstGeom prst="rect">
                <a:avLst/>
              </a:prstGeom>
              <a:noFill/>
            </p:spPr>
            <p:txBody>
              <a:bodyPr wrap="none" rtlCol="0">
                <a:spAutoFit/>
              </a:bodyPr>
              <a:lstStyle/>
              <a:p>
                <a:r>
                  <a:rPr lang="en-US" dirty="0"/>
                  <a:t>I</a:t>
                </a:r>
              </a:p>
            </p:txBody>
          </p:sp>
          <p:cxnSp>
            <p:nvCxnSpPr>
              <p:cNvPr id="87" name="Straight Connector 86">
                <a:extLst>
                  <a:ext uri="{FF2B5EF4-FFF2-40B4-BE49-F238E27FC236}">
                    <a16:creationId xmlns:a16="http://schemas.microsoft.com/office/drawing/2014/main" id="{6C5A9B4B-95EE-4654-966D-E7B91D28514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D4B891-A550-427E-AB50-CBAB129BAF64}"/>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16B4374-4E18-4E40-AF2A-5B708608E2F7}"/>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55E19B5-8BE8-47C6-81E5-F4B2C7AF6DFA}"/>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0A4085C-89AF-48E6-AA3F-59F6285FDEC4}"/>
                </a:ext>
              </a:extLst>
            </p:cNvPr>
            <p:cNvGrpSpPr/>
            <p:nvPr/>
          </p:nvGrpSpPr>
          <p:grpSpPr>
            <a:xfrm>
              <a:off x="6074284" y="1128677"/>
              <a:ext cx="678628" cy="678627"/>
              <a:chOff x="2476501" y="3333847"/>
              <a:chExt cx="678628" cy="678627"/>
            </a:xfrm>
          </p:grpSpPr>
          <p:sp>
            <p:nvSpPr>
              <p:cNvPr id="81" name="Rectangle 80">
                <a:extLst>
                  <a:ext uri="{FF2B5EF4-FFF2-40B4-BE49-F238E27FC236}">
                    <a16:creationId xmlns:a16="http://schemas.microsoft.com/office/drawing/2014/main" id="{3415576F-0656-498D-81E3-1D860289B3D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91B5AEC-36E4-433A-9CD8-E3D0C9CBCA10}"/>
                  </a:ext>
                </a:extLst>
              </p:cNvPr>
              <p:cNvSpPr txBox="1"/>
              <p:nvPr/>
            </p:nvSpPr>
            <p:spPr>
              <a:xfrm>
                <a:off x="2649743" y="3403666"/>
                <a:ext cx="332142" cy="369332"/>
              </a:xfrm>
              <a:prstGeom prst="rect">
                <a:avLst/>
              </a:prstGeom>
              <a:noFill/>
            </p:spPr>
            <p:txBody>
              <a:bodyPr wrap="none" rtlCol="0">
                <a:spAutoFit/>
              </a:bodyPr>
              <a:lstStyle/>
              <a:p>
                <a:r>
                  <a:rPr lang="en-US" dirty="0"/>
                  <a:t>A</a:t>
                </a:r>
              </a:p>
            </p:txBody>
          </p:sp>
          <p:cxnSp>
            <p:nvCxnSpPr>
              <p:cNvPr id="83" name="Straight Connector 82">
                <a:extLst>
                  <a:ext uri="{FF2B5EF4-FFF2-40B4-BE49-F238E27FC236}">
                    <a16:creationId xmlns:a16="http://schemas.microsoft.com/office/drawing/2014/main" id="{FD2FCC91-0EEC-4A07-93BB-F32C2E80CC98}"/>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B73F2B9-6A2A-4616-ADF2-E26092806F21}"/>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B649274-9335-468B-829D-A0A6FBE64919}"/>
                </a:ext>
              </a:extLst>
            </p:cNvPr>
            <p:cNvGrpSpPr/>
            <p:nvPr/>
          </p:nvGrpSpPr>
          <p:grpSpPr>
            <a:xfrm>
              <a:off x="4085977" y="2041203"/>
              <a:ext cx="678628" cy="678627"/>
              <a:chOff x="2476501" y="3333847"/>
              <a:chExt cx="678628" cy="678627"/>
            </a:xfrm>
          </p:grpSpPr>
          <p:sp>
            <p:nvSpPr>
              <p:cNvPr id="77" name="Rectangle 76">
                <a:extLst>
                  <a:ext uri="{FF2B5EF4-FFF2-40B4-BE49-F238E27FC236}">
                    <a16:creationId xmlns:a16="http://schemas.microsoft.com/office/drawing/2014/main" id="{4531E6D6-9003-4F7E-AEEB-C2CA262C8E8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E52748A-65BE-467A-9881-9E3E99A18416}"/>
                  </a:ext>
                </a:extLst>
              </p:cNvPr>
              <p:cNvSpPr txBox="1"/>
              <p:nvPr/>
            </p:nvSpPr>
            <p:spPr>
              <a:xfrm>
                <a:off x="2649743" y="3403666"/>
                <a:ext cx="312906" cy="369332"/>
              </a:xfrm>
              <a:prstGeom prst="rect">
                <a:avLst/>
              </a:prstGeom>
              <a:noFill/>
            </p:spPr>
            <p:txBody>
              <a:bodyPr wrap="none" rtlCol="0">
                <a:spAutoFit/>
              </a:bodyPr>
              <a:lstStyle/>
              <a:p>
                <a:r>
                  <a:rPr lang="en-US" dirty="0"/>
                  <a:t>B</a:t>
                </a:r>
              </a:p>
            </p:txBody>
          </p:sp>
          <p:cxnSp>
            <p:nvCxnSpPr>
              <p:cNvPr id="79" name="Straight Connector 78">
                <a:extLst>
                  <a:ext uri="{FF2B5EF4-FFF2-40B4-BE49-F238E27FC236}">
                    <a16:creationId xmlns:a16="http://schemas.microsoft.com/office/drawing/2014/main" id="{3B098C7D-0FAC-4BBA-91F6-AF71EC397464}"/>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3D946A6-3E4B-4302-B225-42D30D60DA04}"/>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D7454A5-FA2E-446E-9089-FE6218D0B05F}"/>
                </a:ext>
              </a:extLst>
            </p:cNvPr>
            <p:cNvGrpSpPr/>
            <p:nvPr/>
          </p:nvGrpSpPr>
          <p:grpSpPr>
            <a:xfrm>
              <a:off x="3077235" y="3137297"/>
              <a:ext cx="678628" cy="678627"/>
              <a:chOff x="2476501" y="3333847"/>
              <a:chExt cx="678628" cy="678627"/>
            </a:xfrm>
          </p:grpSpPr>
          <p:sp>
            <p:nvSpPr>
              <p:cNvPr id="73" name="Rectangle 72">
                <a:extLst>
                  <a:ext uri="{FF2B5EF4-FFF2-40B4-BE49-F238E27FC236}">
                    <a16:creationId xmlns:a16="http://schemas.microsoft.com/office/drawing/2014/main" id="{49996885-7AF8-4848-8131-F8896AA785D4}"/>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CC1B89E-78E5-45CD-843A-66F451E6C669}"/>
                  </a:ext>
                </a:extLst>
              </p:cNvPr>
              <p:cNvSpPr txBox="1"/>
              <p:nvPr/>
            </p:nvSpPr>
            <p:spPr>
              <a:xfrm>
                <a:off x="2649743" y="3403666"/>
                <a:ext cx="343364" cy="369332"/>
              </a:xfrm>
              <a:prstGeom prst="rect">
                <a:avLst/>
              </a:prstGeom>
              <a:noFill/>
            </p:spPr>
            <p:txBody>
              <a:bodyPr wrap="none" rtlCol="0">
                <a:spAutoFit/>
              </a:bodyPr>
              <a:lstStyle/>
              <a:p>
                <a:r>
                  <a:rPr lang="en-US" dirty="0"/>
                  <a:t>D</a:t>
                </a:r>
              </a:p>
            </p:txBody>
          </p:sp>
          <p:cxnSp>
            <p:nvCxnSpPr>
              <p:cNvPr id="75" name="Straight Connector 74">
                <a:extLst>
                  <a:ext uri="{FF2B5EF4-FFF2-40B4-BE49-F238E27FC236}">
                    <a16:creationId xmlns:a16="http://schemas.microsoft.com/office/drawing/2014/main" id="{8CB7E17F-D121-4133-9F8A-76F781E5FC0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BE5B0FA-3A6A-4ED5-AD05-19ADF0A558CE}"/>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4555A69-04A7-47BD-BFE7-10DB7A4E565F}"/>
                </a:ext>
              </a:extLst>
            </p:cNvPr>
            <p:cNvGrpSpPr/>
            <p:nvPr/>
          </p:nvGrpSpPr>
          <p:grpSpPr>
            <a:xfrm>
              <a:off x="2541977" y="4240917"/>
              <a:ext cx="692309" cy="678627"/>
              <a:chOff x="2659233" y="2267047"/>
              <a:chExt cx="692309" cy="678627"/>
            </a:xfrm>
          </p:grpSpPr>
          <p:sp>
            <p:nvSpPr>
              <p:cNvPr id="67" name="Rectangle 66">
                <a:extLst>
                  <a:ext uri="{FF2B5EF4-FFF2-40B4-BE49-F238E27FC236}">
                    <a16:creationId xmlns:a16="http://schemas.microsoft.com/office/drawing/2014/main" id="{0A9D2D61-88AD-4140-85CA-42ED3250DE47}"/>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691BBAC9-3DA7-4AF2-9259-1BA6A10B4D9E}"/>
                  </a:ext>
                </a:extLst>
              </p:cNvPr>
              <p:cNvSpPr txBox="1"/>
              <p:nvPr/>
            </p:nvSpPr>
            <p:spPr>
              <a:xfrm>
                <a:off x="2832475" y="2336866"/>
                <a:ext cx="344966" cy="369332"/>
              </a:xfrm>
              <a:prstGeom prst="rect">
                <a:avLst/>
              </a:prstGeom>
              <a:noFill/>
            </p:spPr>
            <p:txBody>
              <a:bodyPr wrap="none" rtlCol="0">
                <a:spAutoFit/>
              </a:bodyPr>
              <a:lstStyle/>
              <a:p>
                <a:r>
                  <a:rPr lang="en-US" dirty="0"/>
                  <a:t>H</a:t>
                </a:r>
              </a:p>
            </p:txBody>
          </p:sp>
          <p:cxnSp>
            <p:nvCxnSpPr>
              <p:cNvPr id="69" name="Straight Connector 68">
                <a:extLst>
                  <a:ext uri="{FF2B5EF4-FFF2-40B4-BE49-F238E27FC236}">
                    <a16:creationId xmlns:a16="http://schemas.microsoft.com/office/drawing/2014/main" id="{902B2FFD-B3D9-4DB9-AD5D-4972CC168834}"/>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BD5919-9DF5-4994-8E8D-F5954C22836F}"/>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13FB-90B2-41C6-98C9-5B82AF37163E}"/>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A804A4-CBF9-4D5C-A639-E0C633C814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9D913A0-7151-4CE5-937F-1F95CB4808A1}"/>
                </a:ext>
              </a:extLst>
            </p:cNvPr>
            <p:cNvGrpSpPr/>
            <p:nvPr/>
          </p:nvGrpSpPr>
          <p:grpSpPr>
            <a:xfrm>
              <a:off x="7997677" y="2045504"/>
              <a:ext cx="678628" cy="678627"/>
              <a:chOff x="2476501" y="3333847"/>
              <a:chExt cx="678628" cy="678627"/>
            </a:xfrm>
          </p:grpSpPr>
          <p:sp>
            <p:nvSpPr>
              <p:cNvPr id="63" name="Rectangle 62">
                <a:extLst>
                  <a:ext uri="{FF2B5EF4-FFF2-40B4-BE49-F238E27FC236}">
                    <a16:creationId xmlns:a16="http://schemas.microsoft.com/office/drawing/2014/main" id="{FF6F9337-1880-4F16-9186-DB0C5A16E5F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DE38103-FCF6-4144-9FD7-2FA690EACBD3}"/>
                  </a:ext>
                </a:extLst>
              </p:cNvPr>
              <p:cNvSpPr txBox="1"/>
              <p:nvPr/>
            </p:nvSpPr>
            <p:spPr>
              <a:xfrm>
                <a:off x="2649743" y="3403666"/>
                <a:ext cx="332142" cy="369332"/>
              </a:xfrm>
              <a:prstGeom prst="rect">
                <a:avLst/>
              </a:prstGeom>
              <a:noFill/>
            </p:spPr>
            <p:txBody>
              <a:bodyPr wrap="none" rtlCol="0">
                <a:spAutoFit/>
              </a:bodyPr>
              <a:lstStyle/>
              <a:p>
                <a:r>
                  <a:rPr lang="en-US" dirty="0"/>
                  <a:t>C</a:t>
                </a:r>
              </a:p>
            </p:txBody>
          </p:sp>
          <p:cxnSp>
            <p:nvCxnSpPr>
              <p:cNvPr id="65" name="Straight Connector 64">
                <a:extLst>
                  <a:ext uri="{FF2B5EF4-FFF2-40B4-BE49-F238E27FC236}">
                    <a16:creationId xmlns:a16="http://schemas.microsoft.com/office/drawing/2014/main" id="{17D49D40-9535-4C97-B48D-95E2DDE9A6B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4C755A4-1BFA-422B-83E4-0D1108483A57}"/>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BC53947-1CF7-4C99-A10B-BC5AC78521CD}"/>
                </a:ext>
              </a:extLst>
            </p:cNvPr>
            <p:cNvGrpSpPr/>
            <p:nvPr/>
          </p:nvGrpSpPr>
          <p:grpSpPr>
            <a:xfrm>
              <a:off x="5476558" y="4236630"/>
              <a:ext cx="692309" cy="678627"/>
              <a:chOff x="2659233" y="2267047"/>
              <a:chExt cx="692309" cy="678627"/>
            </a:xfrm>
          </p:grpSpPr>
          <p:sp>
            <p:nvSpPr>
              <p:cNvPr id="57" name="Rectangle 56">
                <a:extLst>
                  <a:ext uri="{FF2B5EF4-FFF2-40B4-BE49-F238E27FC236}">
                    <a16:creationId xmlns:a16="http://schemas.microsoft.com/office/drawing/2014/main" id="{E4972206-2FF0-4408-A755-12773D1A1A9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CD6F6C4-6628-4AC3-9B13-FBD3E632492E}"/>
                  </a:ext>
                </a:extLst>
              </p:cNvPr>
              <p:cNvSpPr txBox="1"/>
              <p:nvPr/>
            </p:nvSpPr>
            <p:spPr>
              <a:xfrm>
                <a:off x="2832475" y="2336866"/>
                <a:ext cx="312906" cy="369332"/>
              </a:xfrm>
              <a:prstGeom prst="rect">
                <a:avLst/>
              </a:prstGeom>
              <a:noFill/>
            </p:spPr>
            <p:txBody>
              <a:bodyPr wrap="none" rtlCol="0">
                <a:spAutoFit/>
              </a:bodyPr>
              <a:lstStyle/>
              <a:p>
                <a:r>
                  <a:rPr lang="en-US" dirty="0"/>
                  <a:t>K</a:t>
                </a:r>
              </a:p>
            </p:txBody>
          </p:sp>
          <p:cxnSp>
            <p:nvCxnSpPr>
              <p:cNvPr id="59" name="Straight Connector 58">
                <a:extLst>
                  <a:ext uri="{FF2B5EF4-FFF2-40B4-BE49-F238E27FC236}">
                    <a16:creationId xmlns:a16="http://schemas.microsoft.com/office/drawing/2014/main" id="{226DF07E-D60F-46B8-8CD4-AF7F15B1297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88D500B-CFD9-4975-8657-66ED655C09F7}"/>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6D37C7-7ADD-407B-83F0-C2975BFF57AD}"/>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5E16B8C-D48E-412C-9D72-59EFC4A81E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2571321-0D84-4C70-A8DA-237357087253}"/>
                </a:ext>
              </a:extLst>
            </p:cNvPr>
            <p:cNvGrpSpPr/>
            <p:nvPr/>
          </p:nvGrpSpPr>
          <p:grpSpPr>
            <a:xfrm>
              <a:off x="5003142" y="3133010"/>
              <a:ext cx="678628" cy="678627"/>
              <a:chOff x="2476501" y="3333847"/>
              <a:chExt cx="678628" cy="678627"/>
            </a:xfrm>
          </p:grpSpPr>
          <p:sp>
            <p:nvSpPr>
              <p:cNvPr id="53" name="Rectangle 52">
                <a:extLst>
                  <a:ext uri="{FF2B5EF4-FFF2-40B4-BE49-F238E27FC236}">
                    <a16:creationId xmlns:a16="http://schemas.microsoft.com/office/drawing/2014/main" id="{2FA324AF-3223-4C72-86E2-85E539333EFA}"/>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0E7A31B-93C9-42B2-8826-5D2D64ADD66B}"/>
                  </a:ext>
                </a:extLst>
              </p:cNvPr>
              <p:cNvSpPr txBox="1"/>
              <p:nvPr/>
            </p:nvSpPr>
            <p:spPr>
              <a:xfrm>
                <a:off x="2649743" y="3403666"/>
                <a:ext cx="300082" cy="369332"/>
              </a:xfrm>
              <a:prstGeom prst="rect">
                <a:avLst/>
              </a:prstGeom>
              <a:noFill/>
            </p:spPr>
            <p:txBody>
              <a:bodyPr wrap="none" rtlCol="0">
                <a:spAutoFit/>
              </a:bodyPr>
              <a:lstStyle/>
              <a:p>
                <a:r>
                  <a:rPr lang="en-US" dirty="0"/>
                  <a:t>E</a:t>
                </a:r>
              </a:p>
            </p:txBody>
          </p:sp>
          <p:cxnSp>
            <p:nvCxnSpPr>
              <p:cNvPr id="55" name="Straight Connector 54">
                <a:extLst>
                  <a:ext uri="{FF2B5EF4-FFF2-40B4-BE49-F238E27FC236}">
                    <a16:creationId xmlns:a16="http://schemas.microsoft.com/office/drawing/2014/main" id="{41DD1E8D-45D8-47FC-AFC0-2449BDC7C44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B9972C-796E-403C-A080-FF5A9E54AD9A}"/>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DE3A756-22F4-43FA-BB3E-C13ABE771797}"/>
                </a:ext>
              </a:extLst>
            </p:cNvPr>
            <p:cNvGrpSpPr/>
            <p:nvPr/>
          </p:nvGrpSpPr>
          <p:grpSpPr>
            <a:xfrm>
              <a:off x="4467884" y="4236630"/>
              <a:ext cx="692309" cy="678627"/>
              <a:chOff x="2659233" y="2267047"/>
              <a:chExt cx="692309" cy="678627"/>
            </a:xfrm>
          </p:grpSpPr>
          <p:sp>
            <p:nvSpPr>
              <p:cNvPr id="47" name="Rectangle 46">
                <a:extLst>
                  <a:ext uri="{FF2B5EF4-FFF2-40B4-BE49-F238E27FC236}">
                    <a16:creationId xmlns:a16="http://schemas.microsoft.com/office/drawing/2014/main" id="{FF6B4395-FF91-405D-9051-7C1048BA89B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162FF29-326B-4C7B-B224-F6A53181EA76}"/>
                  </a:ext>
                </a:extLst>
              </p:cNvPr>
              <p:cNvSpPr txBox="1"/>
              <p:nvPr/>
            </p:nvSpPr>
            <p:spPr>
              <a:xfrm>
                <a:off x="2832475" y="2336866"/>
                <a:ext cx="263214" cy="369332"/>
              </a:xfrm>
              <a:prstGeom prst="rect">
                <a:avLst/>
              </a:prstGeom>
              <a:noFill/>
            </p:spPr>
            <p:txBody>
              <a:bodyPr wrap="none" rtlCol="0">
                <a:spAutoFit/>
              </a:bodyPr>
              <a:lstStyle/>
              <a:p>
                <a:r>
                  <a:rPr lang="en-US" dirty="0"/>
                  <a:t>J</a:t>
                </a:r>
              </a:p>
            </p:txBody>
          </p:sp>
          <p:cxnSp>
            <p:nvCxnSpPr>
              <p:cNvPr id="49" name="Straight Connector 48">
                <a:extLst>
                  <a:ext uri="{FF2B5EF4-FFF2-40B4-BE49-F238E27FC236}">
                    <a16:creationId xmlns:a16="http://schemas.microsoft.com/office/drawing/2014/main" id="{18C2EF3B-10A1-42C1-9260-AFE0B25CEFD9}"/>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183ADB-EBCD-4EC6-8B8D-CEA8E03A33B5}"/>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F0D0CD-8A3F-468A-9D0C-E2C02291398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BA5FF4-BC78-4806-8845-1A91A4FDA1D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0517A02-FD29-483B-B284-B74D1C98FAEA}"/>
                </a:ext>
              </a:extLst>
            </p:cNvPr>
            <p:cNvGrpSpPr/>
            <p:nvPr/>
          </p:nvGrpSpPr>
          <p:grpSpPr>
            <a:xfrm>
              <a:off x="7118514" y="3133010"/>
              <a:ext cx="678628" cy="678627"/>
              <a:chOff x="2476501" y="3333847"/>
              <a:chExt cx="678628" cy="678627"/>
            </a:xfrm>
          </p:grpSpPr>
          <p:sp>
            <p:nvSpPr>
              <p:cNvPr id="43" name="Rectangle 42">
                <a:extLst>
                  <a:ext uri="{FF2B5EF4-FFF2-40B4-BE49-F238E27FC236}">
                    <a16:creationId xmlns:a16="http://schemas.microsoft.com/office/drawing/2014/main" id="{9BD552C4-74D7-4154-A578-5721EEE9B8F0}"/>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0CF8300-F8D9-4030-925D-26DBCE534F98}"/>
                  </a:ext>
                </a:extLst>
              </p:cNvPr>
              <p:cNvSpPr txBox="1"/>
              <p:nvPr/>
            </p:nvSpPr>
            <p:spPr>
              <a:xfrm>
                <a:off x="2649743" y="3403666"/>
                <a:ext cx="295274" cy="369332"/>
              </a:xfrm>
              <a:prstGeom prst="rect">
                <a:avLst/>
              </a:prstGeom>
              <a:noFill/>
            </p:spPr>
            <p:txBody>
              <a:bodyPr wrap="none" rtlCol="0">
                <a:spAutoFit/>
              </a:bodyPr>
              <a:lstStyle/>
              <a:p>
                <a:r>
                  <a:rPr lang="en-US" dirty="0"/>
                  <a:t>F</a:t>
                </a:r>
              </a:p>
            </p:txBody>
          </p:sp>
          <p:cxnSp>
            <p:nvCxnSpPr>
              <p:cNvPr id="45" name="Straight Connector 44">
                <a:extLst>
                  <a:ext uri="{FF2B5EF4-FFF2-40B4-BE49-F238E27FC236}">
                    <a16:creationId xmlns:a16="http://schemas.microsoft.com/office/drawing/2014/main" id="{D36A5B0D-26BA-4B28-BDFD-1AFA2468CF2B}"/>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6CE32B-A61F-4BBD-BE00-FD55032779B9}"/>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737FAC42-B2B7-4140-A6FC-3302BF987E6C}"/>
                </a:ext>
              </a:extLst>
            </p:cNvPr>
            <p:cNvGrpSpPr/>
            <p:nvPr/>
          </p:nvGrpSpPr>
          <p:grpSpPr>
            <a:xfrm>
              <a:off x="6583256" y="4236630"/>
              <a:ext cx="692309" cy="678627"/>
              <a:chOff x="2659233" y="2267047"/>
              <a:chExt cx="692309" cy="678627"/>
            </a:xfrm>
          </p:grpSpPr>
          <p:sp>
            <p:nvSpPr>
              <p:cNvPr id="37" name="Rectangle 36">
                <a:extLst>
                  <a:ext uri="{FF2B5EF4-FFF2-40B4-BE49-F238E27FC236}">
                    <a16:creationId xmlns:a16="http://schemas.microsoft.com/office/drawing/2014/main" id="{C46F3502-C254-43CD-942F-D2E5869CD0FB}"/>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05A0DF-8A16-4467-97E5-17D27B1C40D8}"/>
                  </a:ext>
                </a:extLst>
              </p:cNvPr>
              <p:cNvSpPr txBox="1"/>
              <p:nvPr/>
            </p:nvSpPr>
            <p:spPr>
              <a:xfrm>
                <a:off x="2832475" y="2336866"/>
                <a:ext cx="292068" cy="369332"/>
              </a:xfrm>
              <a:prstGeom prst="rect">
                <a:avLst/>
              </a:prstGeom>
              <a:noFill/>
            </p:spPr>
            <p:txBody>
              <a:bodyPr wrap="none" rtlCol="0">
                <a:spAutoFit/>
              </a:bodyPr>
              <a:lstStyle/>
              <a:p>
                <a:r>
                  <a:rPr lang="en-US" dirty="0"/>
                  <a:t>L</a:t>
                </a:r>
              </a:p>
            </p:txBody>
          </p:sp>
          <p:cxnSp>
            <p:nvCxnSpPr>
              <p:cNvPr id="39" name="Straight Connector 38">
                <a:extLst>
                  <a:ext uri="{FF2B5EF4-FFF2-40B4-BE49-F238E27FC236}">
                    <a16:creationId xmlns:a16="http://schemas.microsoft.com/office/drawing/2014/main" id="{D98B32C1-4CA1-4A0C-87D8-1E285D2E339C}"/>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71BBE5-3FA0-47F0-988A-5AC132254A9E}"/>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98317D-E43D-452F-B98F-9AFDA8FE17E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FD896F-662A-44C0-B6FD-D4C20C6C7289}"/>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7E53E17-4585-4645-A6F8-69950A9CD748}"/>
                </a:ext>
              </a:extLst>
            </p:cNvPr>
            <p:cNvGrpSpPr/>
            <p:nvPr/>
          </p:nvGrpSpPr>
          <p:grpSpPr>
            <a:xfrm>
              <a:off x="8887731" y="3133009"/>
              <a:ext cx="692309" cy="678627"/>
              <a:chOff x="2659233" y="2267047"/>
              <a:chExt cx="692309" cy="678627"/>
            </a:xfrm>
          </p:grpSpPr>
          <p:sp>
            <p:nvSpPr>
              <p:cNvPr id="31" name="Rectangle 30">
                <a:extLst>
                  <a:ext uri="{FF2B5EF4-FFF2-40B4-BE49-F238E27FC236}">
                    <a16:creationId xmlns:a16="http://schemas.microsoft.com/office/drawing/2014/main" id="{33FF3116-AFBD-4845-97FA-058D6F7ACE0D}"/>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6A5BFC-5CA7-4B22-83D3-211704BF2DC5}"/>
                  </a:ext>
                </a:extLst>
              </p:cNvPr>
              <p:cNvSpPr txBox="1"/>
              <p:nvPr/>
            </p:nvSpPr>
            <p:spPr>
              <a:xfrm>
                <a:off x="2832475" y="2336866"/>
                <a:ext cx="340158" cy="369332"/>
              </a:xfrm>
              <a:prstGeom prst="rect">
                <a:avLst/>
              </a:prstGeom>
              <a:noFill/>
            </p:spPr>
            <p:txBody>
              <a:bodyPr wrap="none" rtlCol="0">
                <a:spAutoFit/>
              </a:bodyPr>
              <a:lstStyle/>
              <a:p>
                <a:r>
                  <a:rPr lang="en-US" dirty="0"/>
                  <a:t>G</a:t>
                </a:r>
              </a:p>
            </p:txBody>
          </p:sp>
          <p:cxnSp>
            <p:nvCxnSpPr>
              <p:cNvPr id="33" name="Straight Connector 32">
                <a:extLst>
                  <a:ext uri="{FF2B5EF4-FFF2-40B4-BE49-F238E27FC236}">
                    <a16:creationId xmlns:a16="http://schemas.microsoft.com/office/drawing/2014/main" id="{8CD96A1E-2C33-4756-AD1A-774A289A02A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251025-8943-4D30-9A82-C9A58B0A9442}"/>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53611A-1934-48D1-A5F8-A4A5F9956F9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C07C07-1E67-44FA-A7FF-658630EFDD0F}"/>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028ED909-8A59-4888-86E7-326249D97268}"/>
                </a:ext>
              </a:extLst>
            </p:cNvPr>
            <p:cNvCxnSpPr>
              <a:cxnSpLocks/>
              <a:endCxn id="77" idx="0"/>
            </p:cNvCxnSpPr>
            <p:nvPr/>
          </p:nvCxnSpPr>
          <p:spPr>
            <a:xfrm flipH="1">
              <a:off x="4425292" y="1724239"/>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3E1108-9A5E-470F-87F9-FEB566A59871}"/>
                </a:ext>
              </a:extLst>
            </p:cNvPr>
            <p:cNvCxnSpPr>
              <a:cxnSpLocks/>
              <a:endCxn id="63" idx="0"/>
            </p:cNvCxnSpPr>
            <p:nvPr/>
          </p:nvCxnSpPr>
          <p:spPr>
            <a:xfrm>
              <a:off x="6586838" y="1736411"/>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9666AE-0276-401A-9DFD-3ABDB7ECFAA2}"/>
                </a:ext>
              </a:extLst>
            </p:cNvPr>
            <p:cNvCxnSpPr>
              <a:cxnSpLocks/>
              <a:endCxn id="73" idx="0"/>
            </p:cNvCxnSpPr>
            <p:nvPr/>
          </p:nvCxnSpPr>
          <p:spPr>
            <a:xfrm flipH="1">
              <a:off x="3416550" y="2639765"/>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81847B2-C3E0-4832-BFC8-20330747DB66}"/>
                </a:ext>
              </a:extLst>
            </p:cNvPr>
            <p:cNvCxnSpPr>
              <a:cxnSpLocks/>
              <a:endCxn id="53" idx="0"/>
            </p:cNvCxnSpPr>
            <p:nvPr/>
          </p:nvCxnSpPr>
          <p:spPr>
            <a:xfrm>
              <a:off x="4601567" y="2644432"/>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6EBE21-AF72-4DBA-99D0-5C88BC3B1D04}"/>
                </a:ext>
              </a:extLst>
            </p:cNvPr>
            <p:cNvCxnSpPr>
              <a:cxnSpLocks/>
              <a:endCxn id="43" idx="0"/>
            </p:cNvCxnSpPr>
            <p:nvPr/>
          </p:nvCxnSpPr>
          <p:spPr>
            <a:xfrm flipH="1">
              <a:off x="7457829" y="2651448"/>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2C32AF-2ACD-41B7-9335-7BF421280F12}"/>
                </a:ext>
              </a:extLst>
            </p:cNvPr>
            <p:cNvCxnSpPr>
              <a:cxnSpLocks/>
              <a:endCxn id="31" idx="0"/>
            </p:cNvCxnSpPr>
            <p:nvPr/>
          </p:nvCxnSpPr>
          <p:spPr>
            <a:xfrm>
              <a:off x="8503062" y="2641576"/>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FED2AD-3DDF-4B05-B0CF-1D74FB481524}"/>
                </a:ext>
              </a:extLst>
            </p:cNvPr>
            <p:cNvCxnSpPr>
              <a:cxnSpLocks/>
              <a:endCxn id="67" idx="0"/>
            </p:cNvCxnSpPr>
            <p:nvPr/>
          </p:nvCxnSpPr>
          <p:spPr>
            <a:xfrm flipH="1">
              <a:off x="2881292" y="3732112"/>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8812B3-76E0-4197-BA17-2609DE422EA5}"/>
                </a:ext>
              </a:extLst>
            </p:cNvPr>
            <p:cNvCxnSpPr>
              <a:cxnSpLocks/>
              <a:endCxn id="47" idx="0"/>
            </p:cNvCxnSpPr>
            <p:nvPr/>
          </p:nvCxnSpPr>
          <p:spPr>
            <a:xfrm flipH="1">
              <a:off x="4807199" y="3716012"/>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C08829-874B-46A9-89BE-42F66DC27FEA}"/>
                </a:ext>
              </a:extLst>
            </p:cNvPr>
            <p:cNvCxnSpPr>
              <a:cxnSpLocks/>
              <a:endCxn id="37" idx="0"/>
            </p:cNvCxnSpPr>
            <p:nvPr/>
          </p:nvCxnSpPr>
          <p:spPr>
            <a:xfrm flipH="1">
              <a:off x="6922571" y="3727824"/>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8E7B9B-15E6-4AC9-8287-D0F14C6AFF01}"/>
                </a:ext>
              </a:extLst>
            </p:cNvPr>
            <p:cNvCxnSpPr>
              <a:cxnSpLocks/>
              <a:endCxn id="85" idx="0"/>
            </p:cNvCxnSpPr>
            <p:nvPr/>
          </p:nvCxnSpPr>
          <p:spPr>
            <a:xfrm>
              <a:off x="3600847" y="3727825"/>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C2CCDB-8F1F-4AFF-B69C-62F3E8789B28}"/>
                </a:ext>
              </a:extLst>
            </p:cNvPr>
            <p:cNvCxnSpPr>
              <a:cxnSpLocks/>
              <a:endCxn id="57" idx="0"/>
            </p:cNvCxnSpPr>
            <p:nvPr/>
          </p:nvCxnSpPr>
          <p:spPr>
            <a:xfrm>
              <a:off x="5496887" y="3719775"/>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239BB2-73EC-47F3-87CD-E1450473870F}"/>
                </a:ext>
              </a:extLst>
            </p:cNvPr>
            <p:cNvCxnSpPr/>
            <p:nvPr/>
          </p:nvCxnSpPr>
          <p:spPr>
            <a:xfrm flipV="1">
              <a:off x="7464669" y="3641979"/>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aphicFrame>
        <p:nvGraphicFramePr>
          <p:cNvPr id="91" name="Table 90">
            <a:extLst>
              <a:ext uri="{FF2B5EF4-FFF2-40B4-BE49-F238E27FC236}">
                <a16:creationId xmlns:a16="http://schemas.microsoft.com/office/drawing/2014/main" id="{BC1575B5-E2FD-448B-B98C-96D73A4347D8}"/>
              </a:ext>
            </a:extLst>
          </p:cNvPr>
          <p:cNvGraphicFramePr>
            <a:graphicFrameLocks noGrp="1"/>
          </p:cNvGraphicFramePr>
          <p:nvPr/>
        </p:nvGraphicFramePr>
        <p:xfrm>
          <a:off x="182143" y="5531697"/>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r>
                        <a:rPr lang="en-US" b="1" dirty="0">
                          <a:solidFill>
                            <a:srgbClr val="4C328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C425092-CC81-44CE-B766-21E3ED3BBA6B}"/>
              </a:ext>
            </a:extLst>
          </p:cNvPr>
          <p:cNvSpPr txBox="1"/>
          <p:nvPr/>
        </p:nvSpPr>
        <p:spPr>
          <a:xfrm>
            <a:off x="2201446" y="5081695"/>
            <a:ext cx="4089389" cy="369332"/>
          </a:xfrm>
          <a:prstGeom prst="rect">
            <a:avLst/>
          </a:prstGeom>
          <a:noFill/>
        </p:spPr>
        <p:txBody>
          <a:bodyPr wrap="none" rtlCol="0">
            <a:spAutoFit/>
          </a:bodyPr>
          <a:lstStyle/>
          <a:p>
            <a:r>
              <a:rPr lang="en-US" dirty="0"/>
              <a:t>Fill array in </a:t>
            </a:r>
            <a:r>
              <a:rPr lang="en-US" b="1" dirty="0">
                <a:solidFill>
                  <a:srgbClr val="4C3282"/>
                </a:solidFill>
              </a:rPr>
              <a:t>level-order</a:t>
            </a:r>
            <a:r>
              <a:rPr lang="en-US" dirty="0"/>
              <a:t> from left to right</a:t>
            </a:r>
          </a:p>
        </p:txBody>
      </p:sp>
      <p:sp>
        <p:nvSpPr>
          <p:cNvPr id="3" name="TextBox 2">
            <a:extLst>
              <a:ext uri="{FF2B5EF4-FFF2-40B4-BE49-F238E27FC236}">
                <a16:creationId xmlns:a16="http://schemas.microsoft.com/office/drawing/2014/main" id="{8C37ED3B-A5CE-E24E-BDE2-7A1A46A17268}"/>
              </a:ext>
            </a:extLst>
          </p:cNvPr>
          <p:cNvSpPr txBox="1"/>
          <p:nvPr/>
        </p:nvSpPr>
        <p:spPr>
          <a:xfrm>
            <a:off x="8495607" y="954776"/>
            <a:ext cx="3696393" cy="3693319"/>
          </a:xfrm>
          <a:prstGeom prst="rect">
            <a:avLst/>
          </a:prstGeom>
          <a:noFill/>
        </p:spPr>
        <p:txBody>
          <a:bodyPr wrap="square" rtlCol="0">
            <a:spAutoFit/>
          </a:bodyPr>
          <a:lstStyle/>
          <a:p>
            <a:r>
              <a:rPr lang="en-US" dirty="0"/>
              <a:t>We map our binary-tree representation of a heap into an array implementation where you fill in the array in level-order from left to right.</a:t>
            </a:r>
          </a:p>
          <a:p>
            <a:endParaRPr lang="en-US" dirty="0"/>
          </a:p>
          <a:p>
            <a:r>
              <a:rPr lang="en-US" dirty="0"/>
              <a:t>The array implementation of a heap is what people actually implement, but the tree drawing is how to think of it conceptually.   Everything we’ve discussed about the tree representation still is true!</a:t>
            </a:r>
          </a:p>
          <a:p>
            <a:endParaRPr lang="en-US" dirty="0"/>
          </a:p>
        </p:txBody>
      </p:sp>
    </p:spTree>
    <p:extLst>
      <p:ext uri="{BB962C8B-B14F-4D97-AF65-F5344CB8AC3E}">
        <p14:creationId xmlns:p14="http://schemas.microsoft.com/office/powerpoint/2010/main" val="187477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B248-216E-44A8-9F60-4C0A0F1EAD63}"/>
              </a:ext>
            </a:extLst>
          </p:cNvPr>
          <p:cNvSpPr>
            <a:spLocks noGrp="1"/>
          </p:cNvSpPr>
          <p:nvPr>
            <p:ph type="title"/>
          </p:nvPr>
        </p:nvSpPr>
        <p:spPr/>
        <p:txBody>
          <a:bodyPr/>
          <a:lstStyle/>
          <a:p>
            <a:r>
              <a:rPr lang="en-US" dirty="0"/>
              <a:t>Implement Heaps with an array</a:t>
            </a:r>
          </a:p>
        </p:txBody>
      </p:sp>
      <p:sp>
        <p:nvSpPr>
          <p:cNvPr id="4" name="Footer Placeholder 3">
            <a:extLst>
              <a:ext uri="{FF2B5EF4-FFF2-40B4-BE49-F238E27FC236}">
                <a16:creationId xmlns:a16="http://schemas.microsoft.com/office/drawing/2014/main" id="{36D43875-0459-40DC-BB3B-5933F1292789}"/>
              </a:ext>
            </a:extLst>
          </p:cNvPr>
          <p:cNvSpPr>
            <a:spLocks noGrp="1"/>
          </p:cNvSpPr>
          <p:nvPr>
            <p:ph type="ftr" sz="quarter" idx="11"/>
          </p:nvPr>
        </p:nvSpPr>
        <p:spPr/>
        <p:txBody>
          <a:bodyPr/>
          <a:lstStyle/>
          <a:p>
            <a:r>
              <a:rPr lang="en-US" dirty="0"/>
              <a:t>CSE 373 19 SP - Kasey Champion</a:t>
            </a:r>
          </a:p>
        </p:txBody>
      </p:sp>
      <p:sp>
        <p:nvSpPr>
          <p:cNvPr id="5" name="Slide Number Placeholder 4">
            <a:extLst>
              <a:ext uri="{FF2B5EF4-FFF2-40B4-BE49-F238E27FC236}">
                <a16:creationId xmlns:a16="http://schemas.microsoft.com/office/drawing/2014/main" id="{91B008CD-49AF-4179-97F4-1E073009E6FF}"/>
              </a:ext>
            </a:extLst>
          </p:cNvPr>
          <p:cNvSpPr>
            <a:spLocks noGrp="1"/>
          </p:cNvSpPr>
          <p:nvPr>
            <p:ph type="sldNum" sz="quarter" idx="12"/>
          </p:nvPr>
        </p:nvSpPr>
        <p:spPr/>
        <p:txBody>
          <a:bodyPr/>
          <a:lstStyle/>
          <a:p>
            <a:fld id="{659665DE-58FC-41F4-AC58-2C90A5E00527}" type="slidenum">
              <a:rPr lang="en-US" smtClean="0"/>
              <a:t>28</a:t>
            </a:fld>
            <a:endParaRPr lang="en-US"/>
          </a:p>
        </p:txBody>
      </p:sp>
      <p:grpSp>
        <p:nvGrpSpPr>
          <p:cNvPr id="6" name="Group 5">
            <a:extLst>
              <a:ext uri="{FF2B5EF4-FFF2-40B4-BE49-F238E27FC236}">
                <a16:creationId xmlns:a16="http://schemas.microsoft.com/office/drawing/2014/main" id="{A60CAF1F-9733-4AAB-9E1C-C5650795EAB8}"/>
              </a:ext>
            </a:extLst>
          </p:cNvPr>
          <p:cNvGrpSpPr/>
          <p:nvPr/>
        </p:nvGrpSpPr>
        <p:grpSpPr>
          <a:xfrm>
            <a:off x="223128" y="1176335"/>
            <a:ext cx="7038063" cy="3790867"/>
            <a:chOff x="2541977" y="1128677"/>
            <a:chExt cx="7038063" cy="3790867"/>
          </a:xfrm>
        </p:grpSpPr>
        <p:grpSp>
          <p:nvGrpSpPr>
            <p:cNvPr id="7" name="Group 6">
              <a:extLst>
                <a:ext uri="{FF2B5EF4-FFF2-40B4-BE49-F238E27FC236}">
                  <a16:creationId xmlns:a16="http://schemas.microsoft.com/office/drawing/2014/main" id="{C1826FE4-B85A-49AE-9FE3-89768E07E6AE}"/>
                </a:ext>
              </a:extLst>
            </p:cNvPr>
            <p:cNvGrpSpPr/>
            <p:nvPr/>
          </p:nvGrpSpPr>
          <p:grpSpPr>
            <a:xfrm>
              <a:off x="3550651" y="4240917"/>
              <a:ext cx="692309" cy="678627"/>
              <a:chOff x="2659233" y="2267047"/>
              <a:chExt cx="692309" cy="678627"/>
            </a:xfrm>
          </p:grpSpPr>
          <p:sp>
            <p:nvSpPr>
              <p:cNvPr id="85" name="Rectangle 84">
                <a:extLst>
                  <a:ext uri="{FF2B5EF4-FFF2-40B4-BE49-F238E27FC236}">
                    <a16:creationId xmlns:a16="http://schemas.microsoft.com/office/drawing/2014/main" id="{11D6395A-DACE-437E-9425-782BE962D3B8}"/>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9BC14B4-EBE9-4373-B4C1-D9B24F643030}"/>
                  </a:ext>
                </a:extLst>
              </p:cNvPr>
              <p:cNvSpPr txBox="1"/>
              <p:nvPr/>
            </p:nvSpPr>
            <p:spPr>
              <a:xfrm>
                <a:off x="2878192" y="2336866"/>
                <a:ext cx="242374" cy="369332"/>
              </a:xfrm>
              <a:prstGeom prst="rect">
                <a:avLst/>
              </a:prstGeom>
              <a:noFill/>
            </p:spPr>
            <p:txBody>
              <a:bodyPr wrap="none" rtlCol="0">
                <a:spAutoFit/>
              </a:bodyPr>
              <a:lstStyle/>
              <a:p>
                <a:r>
                  <a:rPr lang="en-US" dirty="0"/>
                  <a:t>I</a:t>
                </a:r>
              </a:p>
            </p:txBody>
          </p:sp>
          <p:cxnSp>
            <p:nvCxnSpPr>
              <p:cNvPr id="87" name="Straight Connector 86">
                <a:extLst>
                  <a:ext uri="{FF2B5EF4-FFF2-40B4-BE49-F238E27FC236}">
                    <a16:creationId xmlns:a16="http://schemas.microsoft.com/office/drawing/2014/main" id="{6C5A9B4B-95EE-4654-966D-E7B91D28514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D4B891-A550-427E-AB50-CBAB129BAF64}"/>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16B4374-4E18-4E40-AF2A-5B708608E2F7}"/>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55E19B5-8BE8-47C6-81E5-F4B2C7AF6DFA}"/>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0A4085C-89AF-48E6-AA3F-59F6285FDEC4}"/>
                </a:ext>
              </a:extLst>
            </p:cNvPr>
            <p:cNvGrpSpPr/>
            <p:nvPr/>
          </p:nvGrpSpPr>
          <p:grpSpPr>
            <a:xfrm>
              <a:off x="6074284" y="1128677"/>
              <a:ext cx="678628" cy="678627"/>
              <a:chOff x="2476501" y="3333847"/>
              <a:chExt cx="678628" cy="678627"/>
            </a:xfrm>
          </p:grpSpPr>
          <p:sp>
            <p:nvSpPr>
              <p:cNvPr id="81" name="Rectangle 80">
                <a:extLst>
                  <a:ext uri="{FF2B5EF4-FFF2-40B4-BE49-F238E27FC236}">
                    <a16:creationId xmlns:a16="http://schemas.microsoft.com/office/drawing/2014/main" id="{3415576F-0656-498D-81E3-1D860289B3D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91B5AEC-36E4-433A-9CD8-E3D0C9CBCA10}"/>
                  </a:ext>
                </a:extLst>
              </p:cNvPr>
              <p:cNvSpPr txBox="1"/>
              <p:nvPr/>
            </p:nvSpPr>
            <p:spPr>
              <a:xfrm>
                <a:off x="2649743" y="3403666"/>
                <a:ext cx="332142" cy="369332"/>
              </a:xfrm>
              <a:prstGeom prst="rect">
                <a:avLst/>
              </a:prstGeom>
              <a:noFill/>
            </p:spPr>
            <p:txBody>
              <a:bodyPr wrap="none" rtlCol="0">
                <a:spAutoFit/>
              </a:bodyPr>
              <a:lstStyle/>
              <a:p>
                <a:r>
                  <a:rPr lang="en-US" dirty="0"/>
                  <a:t>A</a:t>
                </a:r>
              </a:p>
            </p:txBody>
          </p:sp>
          <p:cxnSp>
            <p:nvCxnSpPr>
              <p:cNvPr id="83" name="Straight Connector 82">
                <a:extLst>
                  <a:ext uri="{FF2B5EF4-FFF2-40B4-BE49-F238E27FC236}">
                    <a16:creationId xmlns:a16="http://schemas.microsoft.com/office/drawing/2014/main" id="{FD2FCC91-0EEC-4A07-93BB-F32C2E80CC98}"/>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B73F2B9-6A2A-4616-ADF2-E26092806F21}"/>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B649274-9335-468B-829D-A0A6FBE64919}"/>
                </a:ext>
              </a:extLst>
            </p:cNvPr>
            <p:cNvGrpSpPr/>
            <p:nvPr/>
          </p:nvGrpSpPr>
          <p:grpSpPr>
            <a:xfrm>
              <a:off x="4085977" y="2041203"/>
              <a:ext cx="678628" cy="678627"/>
              <a:chOff x="2476501" y="3333847"/>
              <a:chExt cx="678628" cy="678627"/>
            </a:xfrm>
          </p:grpSpPr>
          <p:sp>
            <p:nvSpPr>
              <p:cNvPr id="77" name="Rectangle 76">
                <a:extLst>
                  <a:ext uri="{FF2B5EF4-FFF2-40B4-BE49-F238E27FC236}">
                    <a16:creationId xmlns:a16="http://schemas.microsoft.com/office/drawing/2014/main" id="{4531E6D6-9003-4F7E-AEEB-C2CA262C8E8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E52748A-65BE-467A-9881-9E3E99A18416}"/>
                  </a:ext>
                </a:extLst>
              </p:cNvPr>
              <p:cNvSpPr txBox="1"/>
              <p:nvPr/>
            </p:nvSpPr>
            <p:spPr>
              <a:xfrm>
                <a:off x="2649743" y="3403666"/>
                <a:ext cx="312906" cy="369332"/>
              </a:xfrm>
              <a:prstGeom prst="rect">
                <a:avLst/>
              </a:prstGeom>
              <a:noFill/>
            </p:spPr>
            <p:txBody>
              <a:bodyPr wrap="none" rtlCol="0">
                <a:spAutoFit/>
              </a:bodyPr>
              <a:lstStyle/>
              <a:p>
                <a:r>
                  <a:rPr lang="en-US" dirty="0"/>
                  <a:t>B</a:t>
                </a:r>
              </a:p>
            </p:txBody>
          </p:sp>
          <p:cxnSp>
            <p:nvCxnSpPr>
              <p:cNvPr id="79" name="Straight Connector 78">
                <a:extLst>
                  <a:ext uri="{FF2B5EF4-FFF2-40B4-BE49-F238E27FC236}">
                    <a16:creationId xmlns:a16="http://schemas.microsoft.com/office/drawing/2014/main" id="{3B098C7D-0FAC-4BBA-91F6-AF71EC397464}"/>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3D946A6-3E4B-4302-B225-42D30D60DA04}"/>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D7454A5-FA2E-446E-9089-FE6218D0B05F}"/>
                </a:ext>
              </a:extLst>
            </p:cNvPr>
            <p:cNvGrpSpPr/>
            <p:nvPr/>
          </p:nvGrpSpPr>
          <p:grpSpPr>
            <a:xfrm>
              <a:off x="3077235" y="3137297"/>
              <a:ext cx="678628" cy="678627"/>
              <a:chOff x="2476501" y="3333847"/>
              <a:chExt cx="678628" cy="678627"/>
            </a:xfrm>
          </p:grpSpPr>
          <p:sp>
            <p:nvSpPr>
              <p:cNvPr id="73" name="Rectangle 72">
                <a:extLst>
                  <a:ext uri="{FF2B5EF4-FFF2-40B4-BE49-F238E27FC236}">
                    <a16:creationId xmlns:a16="http://schemas.microsoft.com/office/drawing/2014/main" id="{49996885-7AF8-4848-8131-F8896AA785D4}"/>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CC1B89E-78E5-45CD-843A-66F451E6C669}"/>
                  </a:ext>
                </a:extLst>
              </p:cNvPr>
              <p:cNvSpPr txBox="1"/>
              <p:nvPr/>
            </p:nvSpPr>
            <p:spPr>
              <a:xfrm>
                <a:off x="2649743" y="3403666"/>
                <a:ext cx="343364" cy="369332"/>
              </a:xfrm>
              <a:prstGeom prst="rect">
                <a:avLst/>
              </a:prstGeom>
              <a:noFill/>
            </p:spPr>
            <p:txBody>
              <a:bodyPr wrap="none" rtlCol="0">
                <a:spAutoFit/>
              </a:bodyPr>
              <a:lstStyle/>
              <a:p>
                <a:r>
                  <a:rPr lang="en-US" dirty="0"/>
                  <a:t>D</a:t>
                </a:r>
              </a:p>
            </p:txBody>
          </p:sp>
          <p:cxnSp>
            <p:nvCxnSpPr>
              <p:cNvPr id="75" name="Straight Connector 74">
                <a:extLst>
                  <a:ext uri="{FF2B5EF4-FFF2-40B4-BE49-F238E27FC236}">
                    <a16:creationId xmlns:a16="http://schemas.microsoft.com/office/drawing/2014/main" id="{8CB7E17F-D121-4133-9F8A-76F781E5FC0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BE5B0FA-3A6A-4ED5-AD05-19ADF0A558CE}"/>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4555A69-04A7-47BD-BFE7-10DB7A4E565F}"/>
                </a:ext>
              </a:extLst>
            </p:cNvPr>
            <p:cNvGrpSpPr/>
            <p:nvPr/>
          </p:nvGrpSpPr>
          <p:grpSpPr>
            <a:xfrm>
              <a:off x="2541977" y="4240917"/>
              <a:ext cx="692309" cy="678627"/>
              <a:chOff x="2659233" y="2267047"/>
              <a:chExt cx="692309" cy="678627"/>
            </a:xfrm>
          </p:grpSpPr>
          <p:sp>
            <p:nvSpPr>
              <p:cNvPr id="67" name="Rectangle 66">
                <a:extLst>
                  <a:ext uri="{FF2B5EF4-FFF2-40B4-BE49-F238E27FC236}">
                    <a16:creationId xmlns:a16="http://schemas.microsoft.com/office/drawing/2014/main" id="{0A9D2D61-88AD-4140-85CA-42ED3250DE47}"/>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691BBAC9-3DA7-4AF2-9259-1BA6A10B4D9E}"/>
                  </a:ext>
                </a:extLst>
              </p:cNvPr>
              <p:cNvSpPr txBox="1"/>
              <p:nvPr/>
            </p:nvSpPr>
            <p:spPr>
              <a:xfrm>
                <a:off x="2832475" y="2336866"/>
                <a:ext cx="344966" cy="369332"/>
              </a:xfrm>
              <a:prstGeom prst="rect">
                <a:avLst/>
              </a:prstGeom>
              <a:noFill/>
            </p:spPr>
            <p:txBody>
              <a:bodyPr wrap="none" rtlCol="0">
                <a:spAutoFit/>
              </a:bodyPr>
              <a:lstStyle/>
              <a:p>
                <a:r>
                  <a:rPr lang="en-US" dirty="0"/>
                  <a:t>H</a:t>
                </a:r>
              </a:p>
            </p:txBody>
          </p:sp>
          <p:cxnSp>
            <p:nvCxnSpPr>
              <p:cNvPr id="69" name="Straight Connector 68">
                <a:extLst>
                  <a:ext uri="{FF2B5EF4-FFF2-40B4-BE49-F238E27FC236}">
                    <a16:creationId xmlns:a16="http://schemas.microsoft.com/office/drawing/2014/main" id="{902B2FFD-B3D9-4DB9-AD5D-4972CC168834}"/>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BD5919-9DF5-4994-8E8D-F5954C22836F}"/>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13FB-90B2-41C6-98C9-5B82AF37163E}"/>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A804A4-CBF9-4D5C-A639-E0C633C814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9D913A0-7151-4CE5-937F-1F95CB4808A1}"/>
                </a:ext>
              </a:extLst>
            </p:cNvPr>
            <p:cNvGrpSpPr/>
            <p:nvPr/>
          </p:nvGrpSpPr>
          <p:grpSpPr>
            <a:xfrm>
              <a:off x="7997677" y="2045504"/>
              <a:ext cx="678628" cy="678627"/>
              <a:chOff x="2476501" y="3333847"/>
              <a:chExt cx="678628" cy="678627"/>
            </a:xfrm>
          </p:grpSpPr>
          <p:sp>
            <p:nvSpPr>
              <p:cNvPr id="63" name="Rectangle 62">
                <a:extLst>
                  <a:ext uri="{FF2B5EF4-FFF2-40B4-BE49-F238E27FC236}">
                    <a16:creationId xmlns:a16="http://schemas.microsoft.com/office/drawing/2014/main" id="{FF6F9337-1880-4F16-9186-DB0C5A16E5F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DE38103-FCF6-4144-9FD7-2FA690EACBD3}"/>
                  </a:ext>
                </a:extLst>
              </p:cNvPr>
              <p:cNvSpPr txBox="1"/>
              <p:nvPr/>
            </p:nvSpPr>
            <p:spPr>
              <a:xfrm>
                <a:off x="2649743" y="3403666"/>
                <a:ext cx="332142" cy="369332"/>
              </a:xfrm>
              <a:prstGeom prst="rect">
                <a:avLst/>
              </a:prstGeom>
              <a:noFill/>
            </p:spPr>
            <p:txBody>
              <a:bodyPr wrap="none" rtlCol="0">
                <a:spAutoFit/>
              </a:bodyPr>
              <a:lstStyle/>
              <a:p>
                <a:r>
                  <a:rPr lang="en-US" dirty="0"/>
                  <a:t>C</a:t>
                </a:r>
              </a:p>
            </p:txBody>
          </p:sp>
          <p:cxnSp>
            <p:nvCxnSpPr>
              <p:cNvPr id="65" name="Straight Connector 64">
                <a:extLst>
                  <a:ext uri="{FF2B5EF4-FFF2-40B4-BE49-F238E27FC236}">
                    <a16:creationId xmlns:a16="http://schemas.microsoft.com/office/drawing/2014/main" id="{17D49D40-9535-4C97-B48D-95E2DDE9A6B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4C755A4-1BFA-422B-83E4-0D1108483A57}"/>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BC53947-1CF7-4C99-A10B-BC5AC78521CD}"/>
                </a:ext>
              </a:extLst>
            </p:cNvPr>
            <p:cNvGrpSpPr/>
            <p:nvPr/>
          </p:nvGrpSpPr>
          <p:grpSpPr>
            <a:xfrm>
              <a:off x="5476558" y="4236630"/>
              <a:ext cx="692309" cy="678627"/>
              <a:chOff x="2659233" y="2267047"/>
              <a:chExt cx="692309" cy="678627"/>
            </a:xfrm>
          </p:grpSpPr>
          <p:sp>
            <p:nvSpPr>
              <p:cNvPr id="57" name="Rectangle 56">
                <a:extLst>
                  <a:ext uri="{FF2B5EF4-FFF2-40B4-BE49-F238E27FC236}">
                    <a16:creationId xmlns:a16="http://schemas.microsoft.com/office/drawing/2014/main" id="{E4972206-2FF0-4408-A755-12773D1A1A9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CD6F6C4-6628-4AC3-9B13-FBD3E632492E}"/>
                  </a:ext>
                </a:extLst>
              </p:cNvPr>
              <p:cNvSpPr txBox="1"/>
              <p:nvPr/>
            </p:nvSpPr>
            <p:spPr>
              <a:xfrm>
                <a:off x="2832475" y="2336866"/>
                <a:ext cx="312906" cy="369332"/>
              </a:xfrm>
              <a:prstGeom prst="rect">
                <a:avLst/>
              </a:prstGeom>
              <a:noFill/>
            </p:spPr>
            <p:txBody>
              <a:bodyPr wrap="none" rtlCol="0">
                <a:spAutoFit/>
              </a:bodyPr>
              <a:lstStyle/>
              <a:p>
                <a:r>
                  <a:rPr lang="en-US" dirty="0"/>
                  <a:t>K</a:t>
                </a:r>
              </a:p>
            </p:txBody>
          </p:sp>
          <p:cxnSp>
            <p:nvCxnSpPr>
              <p:cNvPr id="59" name="Straight Connector 58">
                <a:extLst>
                  <a:ext uri="{FF2B5EF4-FFF2-40B4-BE49-F238E27FC236}">
                    <a16:creationId xmlns:a16="http://schemas.microsoft.com/office/drawing/2014/main" id="{226DF07E-D60F-46B8-8CD4-AF7F15B1297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88D500B-CFD9-4975-8657-66ED655C09F7}"/>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6D37C7-7ADD-407B-83F0-C2975BFF57AD}"/>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5E16B8C-D48E-412C-9D72-59EFC4A81E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2571321-0D84-4C70-A8DA-237357087253}"/>
                </a:ext>
              </a:extLst>
            </p:cNvPr>
            <p:cNvGrpSpPr/>
            <p:nvPr/>
          </p:nvGrpSpPr>
          <p:grpSpPr>
            <a:xfrm>
              <a:off x="5003142" y="3133010"/>
              <a:ext cx="678628" cy="678627"/>
              <a:chOff x="2476501" y="3333847"/>
              <a:chExt cx="678628" cy="678627"/>
            </a:xfrm>
          </p:grpSpPr>
          <p:sp>
            <p:nvSpPr>
              <p:cNvPr id="53" name="Rectangle 52">
                <a:extLst>
                  <a:ext uri="{FF2B5EF4-FFF2-40B4-BE49-F238E27FC236}">
                    <a16:creationId xmlns:a16="http://schemas.microsoft.com/office/drawing/2014/main" id="{2FA324AF-3223-4C72-86E2-85E539333EFA}"/>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0E7A31B-93C9-42B2-8826-5D2D64ADD66B}"/>
                  </a:ext>
                </a:extLst>
              </p:cNvPr>
              <p:cNvSpPr txBox="1"/>
              <p:nvPr/>
            </p:nvSpPr>
            <p:spPr>
              <a:xfrm>
                <a:off x="2649743" y="3403666"/>
                <a:ext cx="300082" cy="369332"/>
              </a:xfrm>
              <a:prstGeom prst="rect">
                <a:avLst/>
              </a:prstGeom>
              <a:noFill/>
            </p:spPr>
            <p:txBody>
              <a:bodyPr wrap="none" rtlCol="0">
                <a:spAutoFit/>
              </a:bodyPr>
              <a:lstStyle/>
              <a:p>
                <a:r>
                  <a:rPr lang="en-US" dirty="0"/>
                  <a:t>E</a:t>
                </a:r>
              </a:p>
            </p:txBody>
          </p:sp>
          <p:cxnSp>
            <p:nvCxnSpPr>
              <p:cNvPr id="55" name="Straight Connector 54">
                <a:extLst>
                  <a:ext uri="{FF2B5EF4-FFF2-40B4-BE49-F238E27FC236}">
                    <a16:creationId xmlns:a16="http://schemas.microsoft.com/office/drawing/2014/main" id="{41DD1E8D-45D8-47FC-AFC0-2449BDC7C44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B9972C-796E-403C-A080-FF5A9E54AD9A}"/>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DE3A756-22F4-43FA-BB3E-C13ABE771797}"/>
                </a:ext>
              </a:extLst>
            </p:cNvPr>
            <p:cNvGrpSpPr/>
            <p:nvPr/>
          </p:nvGrpSpPr>
          <p:grpSpPr>
            <a:xfrm>
              <a:off x="4467884" y="4236630"/>
              <a:ext cx="692309" cy="678627"/>
              <a:chOff x="2659233" y="2267047"/>
              <a:chExt cx="692309" cy="678627"/>
            </a:xfrm>
          </p:grpSpPr>
          <p:sp>
            <p:nvSpPr>
              <p:cNvPr id="47" name="Rectangle 46">
                <a:extLst>
                  <a:ext uri="{FF2B5EF4-FFF2-40B4-BE49-F238E27FC236}">
                    <a16:creationId xmlns:a16="http://schemas.microsoft.com/office/drawing/2014/main" id="{FF6B4395-FF91-405D-9051-7C1048BA89B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162FF29-326B-4C7B-B224-F6A53181EA76}"/>
                  </a:ext>
                </a:extLst>
              </p:cNvPr>
              <p:cNvSpPr txBox="1"/>
              <p:nvPr/>
            </p:nvSpPr>
            <p:spPr>
              <a:xfrm>
                <a:off x="2832475" y="2336866"/>
                <a:ext cx="263214" cy="369332"/>
              </a:xfrm>
              <a:prstGeom prst="rect">
                <a:avLst/>
              </a:prstGeom>
              <a:noFill/>
            </p:spPr>
            <p:txBody>
              <a:bodyPr wrap="none" rtlCol="0">
                <a:spAutoFit/>
              </a:bodyPr>
              <a:lstStyle/>
              <a:p>
                <a:r>
                  <a:rPr lang="en-US" dirty="0"/>
                  <a:t>J</a:t>
                </a:r>
              </a:p>
            </p:txBody>
          </p:sp>
          <p:cxnSp>
            <p:nvCxnSpPr>
              <p:cNvPr id="49" name="Straight Connector 48">
                <a:extLst>
                  <a:ext uri="{FF2B5EF4-FFF2-40B4-BE49-F238E27FC236}">
                    <a16:creationId xmlns:a16="http://schemas.microsoft.com/office/drawing/2014/main" id="{18C2EF3B-10A1-42C1-9260-AFE0B25CEFD9}"/>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183ADB-EBCD-4EC6-8B8D-CEA8E03A33B5}"/>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F0D0CD-8A3F-468A-9D0C-E2C02291398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BA5FF4-BC78-4806-8845-1A91A4FDA1D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0517A02-FD29-483B-B284-B74D1C98FAEA}"/>
                </a:ext>
              </a:extLst>
            </p:cNvPr>
            <p:cNvGrpSpPr/>
            <p:nvPr/>
          </p:nvGrpSpPr>
          <p:grpSpPr>
            <a:xfrm>
              <a:off x="7118514" y="3133010"/>
              <a:ext cx="678628" cy="678627"/>
              <a:chOff x="2476501" y="3333847"/>
              <a:chExt cx="678628" cy="678627"/>
            </a:xfrm>
          </p:grpSpPr>
          <p:sp>
            <p:nvSpPr>
              <p:cNvPr id="43" name="Rectangle 42">
                <a:extLst>
                  <a:ext uri="{FF2B5EF4-FFF2-40B4-BE49-F238E27FC236}">
                    <a16:creationId xmlns:a16="http://schemas.microsoft.com/office/drawing/2014/main" id="{9BD552C4-74D7-4154-A578-5721EEE9B8F0}"/>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0CF8300-F8D9-4030-925D-26DBCE534F98}"/>
                  </a:ext>
                </a:extLst>
              </p:cNvPr>
              <p:cNvSpPr txBox="1"/>
              <p:nvPr/>
            </p:nvSpPr>
            <p:spPr>
              <a:xfrm>
                <a:off x="2649743" y="3403666"/>
                <a:ext cx="295274" cy="369332"/>
              </a:xfrm>
              <a:prstGeom prst="rect">
                <a:avLst/>
              </a:prstGeom>
              <a:noFill/>
            </p:spPr>
            <p:txBody>
              <a:bodyPr wrap="none" rtlCol="0">
                <a:spAutoFit/>
              </a:bodyPr>
              <a:lstStyle/>
              <a:p>
                <a:r>
                  <a:rPr lang="en-US" dirty="0"/>
                  <a:t>F</a:t>
                </a:r>
              </a:p>
            </p:txBody>
          </p:sp>
          <p:cxnSp>
            <p:nvCxnSpPr>
              <p:cNvPr id="45" name="Straight Connector 44">
                <a:extLst>
                  <a:ext uri="{FF2B5EF4-FFF2-40B4-BE49-F238E27FC236}">
                    <a16:creationId xmlns:a16="http://schemas.microsoft.com/office/drawing/2014/main" id="{D36A5B0D-26BA-4B28-BDFD-1AFA2468CF2B}"/>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6CE32B-A61F-4BBD-BE00-FD55032779B9}"/>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737FAC42-B2B7-4140-A6FC-3302BF987E6C}"/>
                </a:ext>
              </a:extLst>
            </p:cNvPr>
            <p:cNvGrpSpPr/>
            <p:nvPr/>
          </p:nvGrpSpPr>
          <p:grpSpPr>
            <a:xfrm>
              <a:off x="6583256" y="4236630"/>
              <a:ext cx="692309" cy="678627"/>
              <a:chOff x="2659233" y="2267047"/>
              <a:chExt cx="692309" cy="678627"/>
            </a:xfrm>
          </p:grpSpPr>
          <p:sp>
            <p:nvSpPr>
              <p:cNvPr id="37" name="Rectangle 36">
                <a:extLst>
                  <a:ext uri="{FF2B5EF4-FFF2-40B4-BE49-F238E27FC236}">
                    <a16:creationId xmlns:a16="http://schemas.microsoft.com/office/drawing/2014/main" id="{C46F3502-C254-43CD-942F-D2E5869CD0FB}"/>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05A0DF-8A16-4467-97E5-17D27B1C40D8}"/>
                  </a:ext>
                </a:extLst>
              </p:cNvPr>
              <p:cNvSpPr txBox="1"/>
              <p:nvPr/>
            </p:nvSpPr>
            <p:spPr>
              <a:xfrm>
                <a:off x="2832475" y="2336866"/>
                <a:ext cx="292068" cy="369332"/>
              </a:xfrm>
              <a:prstGeom prst="rect">
                <a:avLst/>
              </a:prstGeom>
              <a:noFill/>
            </p:spPr>
            <p:txBody>
              <a:bodyPr wrap="none" rtlCol="0">
                <a:spAutoFit/>
              </a:bodyPr>
              <a:lstStyle/>
              <a:p>
                <a:r>
                  <a:rPr lang="en-US" dirty="0"/>
                  <a:t>L</a:t>
                </a:r>
              </a:p>
            </p:txBody>
          </p:sp>
          <p:cxnSp>
            <p:nvCxnSpPr>
              <p:cNvPr id="39" name="Straight Connector 38">
                <a:extLst>
                  <a:ext uri="{FF2B5EF4-FFF2-40B4-BE49-F238E27FC236}">
                    <a16:creationId xmlns:a16="http://schemas.microsoft.com/office/drawing/2014/main" id="{D98B32C1-4CA1-4A0C-87D8-1E285D2E339C}"/>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71BBE5-3FA0-47F0-988A-5AC132254A9E}"/>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98317D-E43D-452F-B98F-9AFDA8FE17E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FD896F-662A-44C0-B6FD-D4C20C6C7289}"/>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7E53E17-4585-4645-A6F8-69950A9CD748}"/>
                </a:ext>
              </a:extLst>
            </p:cNvPr>
            <p:cNvGrpSpPr/>
            <p:nvPr/>
          </p:nvGrpSpPr>
          <p:grpSpPr>
            <a:xfrm>
              <a:off x="8887731" y="3133009"/>
              <a:ext cx="692309" cy="678627"/>
              <a:chOff x="2659233" y="2267047"/>
              <a:chExt cx="692309" cy="678627"/>
            </a:xfrm>
          </p:grpSpPr>
          <p:sp>
            <p:nvSpPr>
              <p:cNvPr id="31" name="Rectangle 30">
                <a:extLst>
                  <a:ext uri="{FF2B5EF4-FFF2-40B4-BE49-F238E27FC236}">
                    <a16:creationId xmlns:a16="http://schemas.microsoft.com/office/drawing/2014/main" id="{33FF3116-AFBD-4845-97FA-058D6F7ACE0D}"/>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6A5BFC-5CA7-4B22-83D3-211704BF2DC5}"/>
                  </a:ext>
                </a:extLst>
              </p:cNvPr>
              <p:cNvSpPr txBox="1"/>
              <p:nvPr/>
            </p:nvSpPr>
            <p:spPr>
              <a:xfrm>
                <a:off x="2832475" y="2336866"/>
                <a:ext cx="340158" cy="369332"/>
              </a:xfrm>
              <a:prstGeom prst="rect">
                <a:avLst/>
              </a:prstGeom>
              <a:noFill/>
            </p:spPr>
            <p:txBody>
              <a:bodyPr wrap="none" rtlCol="0">
                <a:spAutoFit/>
              </a:bodyPr>
              <a:lstStyle/>
              <a:p>
                <a:r>
                  <a:rPr lang="en-US" dirty="0"/>
                  <a:t>G</a:t>
                </a:r>
              </a:p>
            </p:txBody>
          </p:sp>
          <p:cxnSp>
            <p:nvCxnSpPr>
              <p:cNvPr id="33" name="Straight Connector 32">
                <a:extLst>
                  <a:ext uri="{FF2B5EF4-FFF2-40B4-BE49-F238E27FC236}">
                    <a16:creationId xmlns:a16="http://schemas.microsoft.com/office/drawing/2014/main" id="{8CD96A1E-2C33-4756-AD1A-774A289A02A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251025-8943-4D30-9A82-C9A58B0A9442}"/>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53611A-1934-48D1-A5F8-A4A5F9956F9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C07C07-1E67-44FA-A7FF-658630EFDD0F}"/>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028ED909-8A59-4888-86E7-326249D97268}"/>
                </a:ext>
              </a:extLst>
            </p:cNvPr>
            <p:cNvCxnSpPr>
              <a:cxnSpLocks/>
              <a:endCxn id="77" idx="0"/>
            </p:cNvCxnSpPr>
            <p:nvPr/>
          </p:nvCxnSpPr>
          <p:spPr>
            <a:xfrm flipH="1">
              <a:off x="4425292" y="1724239"/>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3E1108-9A5E-470F-87F9-FEB566A59871}"/>
                </a:ext>
              </a:extLst>
            </p:cNvPr>
            <p:cNvCxnSpPr>
              <a:cxnSpLocks/>
              <a:endCxn id="63" idx="0"/>
            </p:cNvCxnSpPr>
            <p:nvPr/>
          </p:nvCxnSpPr>
          <p:spPr>
            <a:xfrm>
              <a:off x="6586838" y="1736411"/>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9666AE-0276-401A-9DFD-3ABDB7ECFAA2}"/>
                </a:ext>
              </a:extLst>
            </p:cNvPr>
            <p:cNvCxnSpPr>
              <a:cxnSpLocks/>
              <a:endCxn id="73" idx="0"/>
            </p:cNvCxnSpPr>
            <p:nvPr/>
          </p:nvCxnSpPr>
          <p:spPr>
            <a:xfrm flipH="1">
              <a:off x="3416550" y="2639765"/>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81847B2-C3E0-4832-BFC8-20330747DB66}"/>
                </a:ext>
              </a:extLst>
            </p:cNvPr>
            <p:cNvCxnSpPr>
              <a:cxnSpLocks/>
              <a:endCxn id="53" idx="0"/>
            </p:cNvCxnSpPr>
            <p:nvPr/>
          </p:nvCxnSpPr>
          <p:spPr>
            <a:xfrm>
              <a:off x="4601567" y="2644432"/>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6EBE21-AF72-4DBA-99D0-5C88BC3B1D04}"/>
                </a:ext>
              </a:extLst>
            </p:cNvPr>
            <p:cNvCxnSpPr>
              <a:cxnSpLocks/>
              <a:endCxn id="43" idx="0"/>
            </p:cNvCxnSpPr>
            <p:nvPr/>
          </p:nvCxnSpPr>
          <p:spPr>
            <a:xfrm flipH="1">
              <a:off x="7457829" y="2651448"/>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2C32AF-2ACD-41B7-9335-7BF421280F12}"/>
                </a:ext>
              </a:extLst>
            </p:cNvPr>
            <p:cNvCxnSpPr>
              <a:cxnSpLocks/>
              <a:endCxn id="31" idx="0"/>
            </p:cNvCxnSpPr>
            <p:nvPr/>
          </p:nvCxnSpPr>
          <p:spPr>
            <a:xfrm>
              <a:off x="8503062" y="2641576"/>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FED2AD-3DDF-4B05-B0CF-1D74FB481524}"/>
                </a:ext>
              </a:extLst>
            </p:cNvPr>
            <p:cNvCxnSpPr>
              <a:cxnSpLocks/>
              <a:endCxn id="67" idx="0"/>
            </p:cNvCxnSpPr>
            <p:nvPr/>
          </p:nvCxnSpPr>
          <p:spPr>
            <a:xfrm flipH="1">
              <a:off x="2881292" y="3732112"/>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8812B3-76E0-4197-BA17-2609DE422EA5}"/>
                </a:ext>
              </a:extLst>
            </p:cNvPr>
            <p:cNvCxnSpPr>
              <a:cxnSpLocks/>
              <a:endCxn id="47" idx="0"/>
            </p:cNvCxnSpPr>
            <p:nvPr/>
          </p:nvCxnSpPr>
          <p:spPr>
            <a:xfrm flipH="1">
              <a:off x="4807199" y="3716012"/>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C08829-874B-46A9-89BE-42F66DC27FEA}"/>
                </a:ext>
              </a:extLst>
            </p:cNvPr>
            <p:cNvCxnSpPr>
              <a:cxnSpLocks/>
              <a:endCxn id="37" idx="0"/>
            </p:cNvCxnSpPr>
            <p:nvPr/>
          </p:nvCxnSpPr>
          <p:spPr>
            <a:xfrm flipH="1">
              <a:off x="6922571" y="3727824"/>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8E7B9B-15E6-4AC9-8287-D0F14C6AFF01}"/>
                </a:ext>
              </a:extLst>
            </p:cNvPr>
            <p:cNvCxnSpPr>
              <a:cxnSpLocks/>
              <a:endCxn id="85" idx="0"/>
            </p:cNvCxnSpPr>
            <p:nvPr/>
          </p:nvCxnSpPr>
          <p:spPr>
            <a:xfrm>
              <a:off x="3600847" y="3727825"/>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C2CCDB-8F1F-4AFF-B69C-62F3E8789B28}"/>
                </a:ext>
              </a:extLst>
            </p:cNvPr>
            <p:cNvCxnSpPr>
              <a:cxnSpLocks/>
              <a:endCxn id="57" idx="0"/>
            </p:cNvCxnSpPr>
            <p:nvPr/>
          </p:nvCxnSpPr>
          <p:spPr>
            <a:xfrm>
              <a:off x="5496887" y="3719775"/>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239BB2-73EC-47F3-87CD-E1450473870F}"/>
                </a:ext>
              </a:extLst>
            </p:cNvPr>
            <p:cNvCxnSpPr/>
            <p:nvPr/>
          </p:nvCxnSpPr>
          <p:spPr>
            <a:xfrm flipV="1">
              <a:off x="7464669" y="3641979"/>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aphicFrame>
        <p:nvGraphicFramePr>
          <p:cNvPr id="91" name="Table 90">
            <a:extLst>
              <a:ext uri="{FF2B5EF4-FFF2-40B4-BE49-F238E27FC236}">
                <a16:creationId xmlns:a16="http://schemas.microsoft.com/office/drawing/2014/main" id="{BC1575B5-E2FD-448B-B98C-96D73A4347D8}"/>
              </a:ext>
            </a:extLst>
          </p:cNvPr>
          <p:cNvGraphicFramePr>
            <a:graphicFrameLocks noGrp="1"/>
          </p:cNvGraphicFramePr>
          <p:nvPr/>
        </p:nvGraphicFramePr>
        <p:xfrm>
          <a:off x="182143" y="5531697"/>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r>
                        <a:rPr lang="en-US" b="1" dirty="0">
                          <a:solidFill>
                            <a:srgbClr val="4C328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C425092-CC81-44CE-B766-21E3ED3BBA6B}"/>
              </a:ext>
            </a:extLst>
          </p:cNvPr>
          <p:cNvSpPr txBox="1"/>
          <p:nvPr/>
        </p:nvSpPr>
        <p:spPr>
          <a:xfrm>
            <a:off x="2201446" y="5081695"/>
            <a:ext cx="4089389" cy="369332"/>
          </a:xfrm>
          <a:prstGeom prst="rect">
            <a:avLst/>
          </a:prstGeom>
          <a:noFill/>
        </p:spPr>
        <p:txBody>
          <a:bodyPr wrap="none" rtlCol="0">
            <a:spAutoFit/>
          </a:bodyPr>
          <a:lstStyle/>
          <a:p>
            <a:r>
              <a:rPr lang="en-US" dirty="0"/>
              <a:t>Fill array in </a:t>
            </a:r>
            <a:r>
              <a:rPr lang="en-US" b="1" dirty="0">
                <a:solidFill>
                  <a:srgbClr val="4C3282"/>
                </a:solidFill>
              </a:rPr>
              <a:t>level-order</a:t>
            </a:r>
            <a:r>
              <a:rPr lang="en-US" dirty="0"/>
              <a:t> from left to right</a:t>
            </a:r>
          </a:p>
        </p:txBody>
      </p:sp>
      <p:sp>
        <p:nvSpPr>
          <p:cNvPr id="93" name="TextBox 92">
            <a:extLst>
              <a:ext uri="{FF2B5EF4-FFF2-40B4-BE49-F238E27FC236}">
                <a16:creationId xmlns:a16="http://schemas.microsoft.com/office/drawing/2014/main" id="{324098B5-AF03-4C80-B485-7DE27CD7317F}"/>
              </a:ext>
            </a:extLst>
          </p:cNvPr>
          <p:cNvSpPr txBox="1"/>
          <p:nvPr/>
        </p:nvSpPr>
        <p:spPr>
          <a:xfrm>
            <a:off x="8147608" y="698090"/>
            <a:ext cx="3723199" cy="5078313"/>
          </a:xfrm>
          <a:prstGeom prst="rect">
            <a:avLst/>
          </a:prstGeom>
          <a:noFill/>
        </p:spPr>
        <p:txBody>
          <a:bodyPr wrap="none" rtlCol="0">
            <a:spAutoFit/>
          </a:bodyPr>
          <a:lstStyle/>
          <a:p>
            <a:r>
              <a:rPr lang="en-US" dirty="0"/>
              <a:t>How do we find the minimum node?</a:t>
            </a:r>
          </a:p>
          <a:p>
            <a:endParaRPr lang="en-US" dirty="0"/>
          </a:p>
          <a:p>
            <a:endParaRPr lang="en-US" dirty="0"/>
          </a:p>
          <a:p>
            <a:r>
              <a:rPr lang="en-US" dirty="0"/>
              <a:t>How do we find the last node?</a:t>
            </a:r>
          </a:p>
          <a:p>
            <a:endParaRPr lang="en-US" dirty="0"/>
          </a:p>
          <a:p>
            <a:endParaRPr lang="en-US" dirty="0"/>
          </a:p>
          <a:p>
            <a:r>
              <a:rPr lang="en-US" dirty="0"/>
              <a:t>How do we find the next open space?</a:t>
            </a:r>
          </a:p>
          <a:p>
            <a:endParaRPr lang="en-US" dirty="0"/>
          </a:p>
          <a:p>
            <a:endParaRPr lang="en-US" dirty="0"/>
          </a:p>
          <a:p>
            <a:r>
              <a:rPr lang="en-US" dirty="0"/>
              <a:t>How do we find a node’s left child?</a:t>
            </a:r>
          </a:p>
          <a:p>
            <a:endParaRPr lang="en-US" dirty="0"/>
          </a:p>
          <a:p>
            <a:endParaRPr lang="en-US" dirty="0"/>
          </a:p>
          <a:p>
            <a:r>
              <a:rPr lang="en-US" dirty="0"/>
              <a:t>How do we find a node’s right child?</a:t>
            </a:r>
          </a:p>
          <a:p>
            <a:endParaRPr lang="en-US" dirty="0"/>
          </a:p>
          <a:p>
            <a:endParaRPr lang="en-US" dirty="0"/>
          </a:p>
          <a:p>
            <a:r>
              <a:rPr lang="en-US" dirty="0"/>
              <a:t>How do we find a node’s parent?</a:t>
            </a:r>
          </a:p>
          <a:p>
            <a:endParaRPr lang="en-US" dirty="0"/>
          </a:p>
          <a:p>
            <a:endParaRPr lang="en-US"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94C4791-2824-43C9-8BB2-5D170586B158}"/>
                  </a:ext>
                </a:extLst>
              </p:cNvPr>
              <p:cNvSpPr txBox="1"/>
              <p:nvPr/>
            </p:nvSpPr>
            <p:spPr>
              <a:xfrm>
                <a:off x="8966564" y="5169291"/>
                <a:ext cx="2022477" cy="53572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𝑝𝑎𝑟𝑒𝑛𝑡</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𝑖</m:t>
                              </m:r>
                              <m:r>
                                <a:rPr lang="en-US" b="0" i="1" smtClean="0">
                                  <a:latin typeface="Cambria Math" panose="02040503050406030204" pitchFamily="18" charset="0"/>
                                </a:rPr>
                                <m:t>−1</m:t>
                              </m:r>
                            </m:e>
                          </m:d>
                        </m:num>
                        <m:den>
                          <m:r>
                            <a:rPr lang="en-US" b="0" i="1" smtClean="0">
                              <a:latin typeface="Cambria Math" panose="02040503050406030204" pitchFamily="18" charset="0"/>
                            </a:rPr>
                            <m:t>2</m:t>
                          </m:r>
                        </m:den>
                      </m:f>
                    </m:oMath>
                  </m:oMathPara>
                </a14:m>
                <a:endParaRPr lang="en-US" dirty="0"/>
              </a:p>
            </p:txBody>
          </p:sp>
        </mc:Choice>
        <mc:Fallback xmlns="">
          <p:sp>
            <p:nvSpPr>
              <p:cNvPr id="94" name="TextBox 93">
                <a:extLst>
                  <a:ext uri="{FF2B5EF4-FFF2-40B4-BE49-F238E27FC236}">
                    <a16:creationId xmlns:a16="http://schemas.microsoft.com/office/drawing/2014/main" id="{394C4791-2824-43C9-8BB2-5D170586B158}"/>
                  </a:ext>
                </a:extLst>
              </p:cNvPr>
              <p:cNvSpPr txBox="1">
                <a:spLocks noRot="1" noChangeAspect="1" noMove="1" noResize="1" noEditPoints="1" noAdjustHandles="1" noChangeArrowheads="1" noChangeShapeType="1" noTextEdit="1"/>
              </p:cNvSpPr>
              <p:nvPr/>
            </p:nvSpPr>
            <p:spPr>
              <a:xfrm>
                <a:off x="8966564" y="5169291"/>
                <a:ext cx="2022477" cy="5357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EF921818-8DEC-4FDE-96A7-816B5BE7A27D}"/>
                  </a:ext>
                </a:extLst>
              </p:cNvPr>
              <p:cNvSpPr txBox="1"/>
              <p:nvPr/>
            </p:nvSpPr>
            <p:spPr>
              <a:xfrm>
                <a:off x="8874777" y="3583387"/>
                <a:ext cx="2206052"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𝑙𝑒𝑓𝑡𝐶h𝑖𝑙𝑑</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=2</m:t>
                      </m:r>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95" name="TextBox 94">
                <a:extLst>
                  <a:ext uri="{FF2B5EF4-FFF2-40B4-BE49-F238E27FC236}">
                    <a16:creationId xmlns:a16="http://schemas.microsoft.com/office/drawing/2014/main" id="{EF921818-8DEC-4FDE-96A7-816B5BE7A27D}"/>
                  </a:ext>
                </a:extLst>
              </p:cNvPr>
              <p:cNvSpPr txBox="1">
                <a:spLocks noRot="1" noChangeAspect="1" noMove="1" noResize="1" noEditPoints="1" noAdjustHandles="1" noChangeArrowheads="1" noChangeShapeType="1" noTextEdit="1"/>
              </p:cNvSpPr>
              <p:nvPr/>
            </p:nvSpPr>
            <p:spPr>
              <a:xfrm>
                <a:off x="8874777" y="3583387"/>
                <a:ext cx="2206052" cy="276999"/>
              </a:xfrm>
              <a:prstGeom prst="rect">
                <a:avLst/>
              </a:prstGeom>
              <a:blipFill>
                <a:blip r:embed="rId4"/>
                <a:stretch>
                  <a:fillRect l="-4000"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62F4CFCA-AE66-43F1-A759-11CC0C9BB7D2}"/>
                  </a:ext>
                </a:extLst>
              </p:cNvPr>
              <p:cNvSpPr txBox="1"/>
              <p:nvPr/>
            </p:nvSpPr>
            <p:spPr>
              <a:xfrm>
                <a:off x="8848932" y="4429178"/>
                <a:ext cx="234551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𝑟𝑖𝑔h𝑡𝐶h𝑖𝑙𝑑</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=2</m:t>
                      </m:r>
                      <m:r>
                        <a:rPr lang="en-US" b="0" i="1" smtClean="0">
                          <a:latin typeface="Cambria Math" panose="02040503050406030204" pitchFamily="18" charset="0"/>
                        </a:rPr>
                        <m:t>𝑖</m:t>
                      </m:r>
                      <m:r>
                        <a:rPr lang="en-US" b="0" i="1" smtClean="0">
                          <a:latin typeface="Cambria Math" panose="02040503050406030204" pitchFamily="18" charset="0"/>
                        </a:rPr>
                        <m:t>+2</m:t>
                      </m:r>
                    </m:oMath>
                  </m:oMathPara>
                </a14:m>
                <a:endParaRPr lang="en-US" dirty="0"/>
              </a:p>
            </p:txBody>
          </p:sp>
        </mc:Choice>
        <mc:Fallback xmlns="">
          <p:sp>
            <p:nvSpPr>
              <p:cNvPr id="96" name="TextBox 95">
                <a:extLst>
                  <a:ext uri="{FF2B5EF4-FFF2-40B4-BE49-F238E27FC236}">
                    <a16:creationId xmlns:a16="http://schemas.microsoft.com/office/drawing/2014/main" id="{62F4CFCA-AE66-43F1-A759-11CC0C9BB7D2}"/>
                  </a:ext>
                </a:extLst>
              </p:cNvPr>
              <p:cNvSpPr txBox="1">
                <a:spLocks noRot="1" noChangeAspect="1" noMove="1" noResize="1" noEditPoints="1" noAdjustHandles="1" noChangeArrowheads="1" noChangeShapeType="1" noTextEdit="1"/>
              </p:cNvSpPr>
              <p:nvPr/>
            </p:nvSpPr>
            <p:spPr>
              <a:xfrm>
                <a:off x="8848932" y="4429178"/>
                <a:ext cx="2345514" cy="276999"/>
              </a:xfrm>
              <a:prstGeom prst="rect">
                <a:avLst/>
              </a:prstGeom>
              <a:blipFill>
                <a:blip r:embed="rId5"/>
                <a:stretch>
                  <a:fillRect l="-4167" r="-521"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42790064-2B08-4598-9D56-288DA2F4890E}"/>
                  </a:ext>
                </a:extLst>
              </p:cNvPr>
              <p:cNvSpPr txBox="1"/>
              <p:nvPr/>
            </p:nvSpPr>
            <p:spPr>
              <a:xfrm>
                <a:off x="8928960" y="1101878"/>
                <a:ext cx="2086533"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𝑝𝑒𝑒𝑘𝑀𝑖𝑛</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[0]</m:t>
                      </m:r>
                    </m:oMath>
                  </m:oMathPara>
                </a14:m>
                <a:endParaRPr lang="en-US" dirty="0"/>
              </a:p>
            </p:txBody>
          </p:sp>
        </mc:Choice>
        <mc:Fallback xmlns="">
          <p:sp>
            <p:nvSpPr>
              <p:cNvPr id="97" name="TextBox 96">
                <a:extLst>
                  <a:ext uri="{FF2B5EF4-FFF2-40B4-BE49-F238E27FC236}">
                    <a16:creationId xmlns:a16="http://schemas.microsoft.com/office/drawing/2014/main" id="{42790064-2B08-4598-9D56-288DA2F4890E}"/>
                  </a:ext>
                </a:extLst>
              </p:cNvPr>
              <p:cNvSpPr txBox="1">
                <a:spLocks noRot="1" noChangeAspect="1" noMove="1" noResize="1" noEditPoints="1" noAdjustHandles="1" noChangeArrowheads="1" noChangeShapeType="1" noTextEdit="1"/>
              </p:cNvSpPr>
              <p:nvPr/>
            </p:nvSpPr>
            <p:spPr>
              <a:xfrm>
                <a:off x="8928960" y="1101878"/>
                <a:ext cx="2086533" cy="276999"/>
              </a:xfrm>
              <a:prstGeom prst="rect">
                <a:avLst/>
              </a:prstGeom>
              <a:blipFill>
                <a:blip r:embed="rId6"/>
                <a:stretch>
                  <a:fillRect l="-4242" r="-181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8635EC9-2D65-4687-92BD-FFC59EF0E51B}"/>
                  </a:ext>
                </a:extLst>
              </p:cNvPr>
              <p:cNvSpPr txBox="1"/>
              <p:nvPr/>
            </p:nvSpPr>
            <p:spPr>
              <a:xfrm>
                <a:off x="8582609" y="1973958"/>
                <a:ext cx="2878160"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𝑙𝑎𝑠𝑡𝑁𝑜𝑑𝑒</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m:t>
                      </m:r>
                      <m:r>
                        <a:rPr lang="en-US" b="0" i="1" smtClean="0">
                          <a:latin typeface="Cambria Math" panose="02040503050406030204" pitchFamily="18" charset="0"/>
                        </a:rPr>
                        <m:t>𝑠𝑖𝑧𝑒</m:t>
                      </m:r>
                      <m:r>
                        <a:rPr lang="en-US" b="0" i="1" smtClean="0">
                          <a:latin typeface="Cambria Math" panose="02040503050406030204" pitchFamily="18" charset="0"/>
                        </a:rPr>
                        <m:t> −1]</m:t>
                      </m:r>
                    </m:oMath>
                  </m:oMathPara>
                </a14:m>
                <a:endParaRPr lang="en-US" dirty="0"/>
              </a:p>
            </p:txBody>
          </p:sp>
        </mc:Choice>
        <mc:Fallback xmlns="">
          <p:sp>
            <p:nvSpPr>
              <p:cNvPr id="98" name="TextBox 97">
                <a:extLst>
                  <a:ext uri="{FF2B5EF4-FFF2-40B4-BE49-F238E27FC236}">
                    <a16:creationId xmlns:a16="http://schemas.microsoft.com/office/drawing/2014/main" id="{58635EC9-2D65-4687-92BD-FFC59EF0E51B}"/>
                  </a:ext>
                </a:extLst>
              </p:cNvPr>
              <p:cNvSpPr txBox="1">
                <a:spLocks noRot="1" noChangeAspect="1" noMove="1" noResize="1" noEditPoints="1" noAdjustHandles="1" noChangeArrowheads="1" noChangeShapeType="1" noTextEdit="1"/>
              </p:cNvSpPr>
              <p:nvPr/>
            </p:nvSpPr>
            <p:spPr>
              <a:xfrm>
                <a:off x="8582609" y="1973958"/>
                <a:ext cx="2878160" cy="276999"/>
              </a:xfrm>
              <a:prstGeom prst="rect">
                <a:avLst/>
              </a:prstGeom>
              <a:blipFill>
                <a:blip r:embed="rId7"/>
                <a:stretch>
                  <a:fillRect l="-2203" t="-4348" r="-1322"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629BDD2-21B3-40F4-A6D9-1E75719DB1FD}"/>
                  </a:ext>
                </a:extLst>
              </p:cNvPr>
              <p:cNvSpPr txBox="1"/>
              <p:nvPr/>
            </p:nvSpPr>
            <p:spPr>
              <a:xfrm>
                <a:off x="8680618" y="2784362"/>
                <a:ext cx="2581604"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𝑜𝑝𝑒𝑛𝑆𝑝𝑎𝑐𝑒</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m:t>
                      </m:r>
                      <m:r>
                        <a:rPr lang="en-US" b="0" i="1" smtClean="0">
                          <a:latin typeface="Cambria Math" panose="02040503050406030204" pitchFamily="18" charset="0"/>
                        </a:rPr>
                        <m:t>𝑠𝑖𝑧𝑒</m:t>
                      </m:r>
                      <m:r>
                        <a:rPr lang="en-US" b="0" i="1" smtClean="0">
                          <a:latin typeface="Cambria Math" panose="02040503050406030204" pitchFamily="18" charset="0"/>
                        </a:rPr>
                        <m:t>]</m:t>
                      </m:r>
                    </m:oMath>
                  </m:oMathPara>
                </a14:m>
                <a:endParaRPr lang="en-US" dirty="0"/>
              </a:p>
            </p:txBody>
          </p:sp>
        </mc:Choice>
        <mc:Fallback xmlns="">
          <p:sp>
            <p:nvSpPr>
              <p:cNvPr id="99" name="TextBox 98">
                <a:extLst>
                  <a:ext uri="{FF2B5EF4-FFF2-40B4-BE49-F238E27FC236}">
                    <a16:creationId xmlns:a16="http://schemas.microsoft.com/office/drawing/2014/main" id="{C629BDD2-21B3-40F4-A6D9-1E75719DB1FD}"/>
                  </a:ext>
                </a:extLst>
              </p:cNvPr>
              <p:cNvSpPr txBox="1">
                <a:spLocks noRot="1" noChangeAspect="1" noMove="1" noResize="1" noEditPoints="1" noAdjustHandles="1" noChangeArrowheads="1" noChangeShapeType="1" noTextEdit="1"/>
              </p:cNvSpPr>
              <p:nvPr/>
            </p:nvSpPr>
            <p:spPr>
              <a:xfrm>
                <a:off x="8680618" y="2784362"/>
                <a:ext cx="2581604" cy="276999"/>
              </a:xfrm>
              <a:prstGeom prst="rect">
                <a:avLst/>
              </a:prstGeom>
              <a:blipFill>
                <a:blip r:embed="rId8"/>
                <a:stretch>
                  <a:fillRect l="-3941" r="-985" b="-34783"/>
                </a:stretch>
              </a:blipFill>
            </p:spPr>
            <p:txBody>
              <a:bodyPr/>
              <a:lstStyle/>
              <a:p>
                <a:r>
                  <a:rPr lang="en-US">
                    <a:noFill/>
                  </a:rPr>
                  <a:t> </a:t>
                </a:r>
              </a:p>
            </p:txBody>
          </p:sp>
        </mc:Fallback>
      </mc:AlternateContent>
    </p:spTree>
    <p:extLst>
      <p:ext uri="{BB962C8B-B14F-4D97-AF65-F5344CB8AC3E}">
        <p14:creationId xmlns:p14="http://schemas.microsoft.com/office/powerpoint/2010/main" val="4159002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B248-216E-44A8-9F60-4C0A0F1EAD63}"/>
              </a:ext>
            </a:extLst>
          </p:cNvPr>
          <p:cNvSpPr>
            <a:spLocks noGrp="1"/>
          </p:cNvSpPr>
          <p:nvPr>
            <p:ph type="title"/>
          </p:nvPr>
        </p:nvSpPr>
        <p:spPr/>
        <p:txBody>
          <a:bodyPr/>
          <a:lstStyle/>
          <a:p>
            <a:r>
              <a:rPr lang="en-US" dirty="0"/>
              <a:t>Implement Heaps with an array</a:t>
            </a:r>
          </a:p>
        </p:txBody>
      </p:sp>
      <p:sp>
        <p:nvSpPr>
          <p:cNvPr id="4" name="Footer Placeholder 3">
            <a:extLst>
              <a:ext uri="{FF2B5EF4-FFF2-40B4-BE49-F238E27FC236}">
                <a16:creationId xmlns:a16="http://schemas.microsoft.com/office/drawing/2014/main" id="{36D43875-0459-40DC-BB3B-5933F1292789}"/>
              </a:ext>
            </a:extLst>
          </p:cNvPr>
          <p:cNvSpPr>
            <a:spLocks noGrp="1"/>
          </p:cNvSpPr>
          <p:nvPr>
            <p:ph type="ftr" sz="quarter" idx="11"/>
          </p:nvPr>
        </p:nvSpPr>
        <p:spPr/>
        <p:txBody>
          <a:bodyPr/>
          <a:lstStyle/>
          <a:p>
            <a:r>
              <a:rPr lang="en-US" dirty="0"/>
              <a:t>CSE 373 19 SP - Kasey Champion</a:t>
            </a:r>
          </a:p>
        </p:txBody>
      </p:sp>
      <p:sp>
        <p:nvSpPr>
          <p:cNvPr id="5" name="Slide Number Placeholder 4">
            <a:extLst>
              <a:ext uri="{FF2B5EF4-FFF2-40B4-BE49-F238E27FC236}">
                <a16:creationId xmlns:a16="http://schemas.microsoft.com/office/drawing/2014/main" id="{91B008CD-49AF-4179-97F4-1E073009E6FF}"/>
              </a:ext>
            </a:extLst>
          </p:cNvPr>
          <p:cNvSpPr>
            <a:spLocks noGrp="1"/>
          </p:cNvSpPr>
          <p:nvPr>
            <p:ph type="sldNum" sz="quarter" idx="12"/>
          </p:nvPr>
        </p:nvSpPr>
        <p:spPr/>
        <p:txBody>
          <a:bodyPr/>
          <a:lstStyle/>
          <a:p>
            <a:fld id="{659665DE-58FC-41F4-AC58-2C90A5E00527}" type="slidenum">
              <a:rPr lang="en-US" smtClean="0"/>
              <a:t>29</a:t>
            </a:fld>
            <a:endParaRPr lang="en-US"/>
          </a:p>
        </p:txBody>
      </p:sp>
      <p:grpSp>
        <p:nvGrpSpPr>
          <p:cNvPr id="6" name="Group 5">
            <a:extLst>
              <a:ext uri="{FF2B5EF4-FFF2-40B4-BE49-F238E27FC236}">
                <a16:creationId xmlns:a16="http://schemas.microsoft.com/office/drawing/2014/main" id="{A60CAF1F-9733-4AAB-9E1C-C5650795EAB8}"/>
              </a:ext>
            </a:extLst>
          </p:cNvPr>
          <p:cNvGrpSpPr/>
          <p:nvPr/>
        </p:nvGrpSpPr>
        <p:grpSpPr>
          <a:xfrm>
            <a:off x="223128" y="1176335"/>
            <a:ext cx="7038063" cy="3790867"/>
            <a:chOff x="2541977" y="1128677"/>
            <a:chExt cx="7038063" cy="3790867"/>
          </a:xfrm>
        </p:grpSpPr>
        <p:grpSp>
          <p:nvGrpSpPr>
            <p:cNvPr id="7" name="Group 6">
              <a:extLst>
                <a:ext uri="{FF2B5EF4-FFF2-40B4-BE49-F238E27FC236}">
                  <a16:creationId xmlns:a16="http://schemas.microsoft.com/office/drawing/2014/main" id="{C1826FE4-B85A-49AE-9FE3-89768E07E6AE}"/>
                </a:ext>
              </a:extLst>
            </p:cNvPr>
            <p:cNvGrpSpPr/>
            <p:nvPr/>
          </p:nvGrpSpPr>
          <p:grpSpPr>
            <a:xfrm>
              <a:off x="3550651" y="4240917"/>
              <a:ext cx="692309" cy="678627"/>
              <a:chOff x="2659233" y="2267047"/>
              <a:chExt cx="692309" cy="678627"/>
            </a:xfrm>
          </p:grpSpPr>
          <p:sp>
            <p:nvSpPr>
              <p:cNvPr id="85" name="Rectangle 84">
                <a:extLst>
                  <a:ext uri="{FF2B5EF4-FFF2-40B4-BE49-F238E27FC236}">
                    <a16:creationId xmlns:a16="http://schemas.microsoft.com/office/drawing/2014/main" id="{11D6395A-DACE-437E-9425-782BE962D3B8}"/>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9BC14B4-EBE9-4373-B4C1-D9B24F643030}"/>
                  </a:ext>
                </a:extLst>
              </p:cNvPr>
              <p:cNvSpPr txBox="1"/>
              <p:nvPr/>
            </p:nvSpPr>
            <p:spPr>
              <a:xfrm>
                <a:off x="2878192" y="2336866"/>
                <a:ext cx="242374" cy="369332"/>
              </a:xfrm>
              <a:prstGeom prst="rect">
                <a:avLst/>
              </a:prstGeom>
              <a:noFill/>
            </p:spPr>
            <p:txBody>
              <a:bodyPr wrap="none" rtlCol="0">
                <a:spAutoFit/>
              </a:bodyPr>
              <a:lstStyle/>
              <a:p>
                <a:r>
                  <a:rPr lang="en-US" dirty="0"/>
                  <a:t>I</a:t>
                </a:r>
              </a:p>
            </p:txBody>
          </p:sp>
          <p:cxnSp>
            <p:nvCxnSpPr>
              <p:cNvPr id="87" name="Straight Connector 86">
                <a:extLst>
                  <a:ext uri="{FF2B5EF4-FFF2-40B4-BE49-F238E27FC236}">
                    <a16:creationId xmlns:a16="http://schemas.microsoft.com/office/drawing/2014/main" id="{6C5A9B4B-95EE-4654-966D-E7B91D28514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D4B891-A550-427E-AB50-CBAB129BAF64}"/>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16B4374-4E18-4E40-AF2A-5B708608E2F7}"/>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55E19B5-8BE8-47C6-81E5-F4B2C7AF6DFA}"/>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0A4085C-89AF-48E6-AA3F-59F6285FDEC4}"/>
                </a:ext>
              </a:extLst>
            </p:cNvPr>
            <p:cNvGrpSpPr/>
            <p:nvPr/>
          </p:nvGrpSpPr>
          <p:grpSpPr>
            <a:xfrm>
              <a:off x="6074284" y="1128677"/>
              <a:ext cx="678628" cy="678627"/>
              <a:chOff x="2476501" y="3333847"/>
              <a:chExt cx="678628" cy="678627"/>
            </a:xfrm>
          </p:grpSpPr>
          <p:sp>
            <p:nvSpPr>
              <p:cNvPr id="81" name="Rectangle 80">
                <a:extLst>
                  <a:ext uri="{FF2B5EF4-FFF2-40B4-BE49-F238E27FC236}">
                    <a16:creationId xmlns:a16="http://schemas.microsoft.com/office/drawing/2014/main" id="{3415576F-0656-498D-81E3-1D860289B3D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91B5AEC-36E4-433A-9CD8-E3D0C9CBCA10}"/>
                  </a:ext>
                </a:extLst>
              </p:cNvPr>
              <p:cNvSpPr txBox="1"/>
              <p:nvPr/>
            </p:nvSpPr>
            <p:spPr>
              <a:xfrm>
                <a:off x="2649743" y="3403666"/>
                <a:ext cx="332142" cy="369332"/>
              </a:xfrm>
              <a:prstGeom prst="rect">
                <a:avLst/>
              </a:prstGeom>
              <a:noFill/>
            </p:spPr>
            <p:txBody>
              <a:bodyPr wrap="none" rtlCol="0">
                <a:spAutoFit/>
              </a:bodyPr>
              <a:lstStyle/>
              <a:p>
                <a:r>
                  <a:rPr lang="en-US" dirty="0"/>
                  <a:t>A</a:t>
                </a:r>
              </a:p>
            </p:txBody>
          </p:sp>
          <p:cxnSp>
            <p:nvCxnSpPr>
              <p:cNvPr id="83" name="Straight Connector 82">
                <a:extLst>
                  <a:ext uri="{FF2B5EF4-FFF2-40B4-BE49-F238E27FC236}">
                    <a16:creationId xmlns:a16="http://schemas.microsoft.com/office/drawing/2014/main" id="{FD2FCC91-0EEC-4A07-93BB-F32C2E80CC98}"/>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B73F2B9-6A2A-4616-ADF2-E26092806F21}"/>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B649274-9335-468B-829D-A0A6FBE64919}"/>
                </a:ext>
              </a:extLst>
            </p:cNvPr>
            <p:cNvGrpSpPr/>
            <p:nvPr/>
          </p:nvGrpSpPr>
          <p:grpSpPr>
            <a:xfrm>
              <a:off x="4085977" y="2041203"/>
              <a:ext cx="678628" cy="678627"/>
              <a:chOff x="2476501" y="3333847"/>
              <a:chExt cx="678628" cy="678627"/>
            </a:xfrm>
          </p:grpSpPr>
          <p:sp>
            <p:nvSpPr>
              <p:cNvPr id="77" name="Rectangle 76">
                <a:extLst>
                  <a:ext uri="{FF2B5EF4-FFF2-40B4-BE49-F238E27FC236}">
                    <a16:creationId xmlns:a16="http://schemas.microsoft.com/office/drawing/2014/main" id="{4531E6D6-9003-4F7E-AEEB-C2CA262C8E8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E52748A-65BE-467A-9881-9E3E99A18416}"/>
                  </a:ext>
                </a:extLst>
              </p:cNvPr>
              <p:cNvSpPr txBox="1"/>
              <p:nvPr/>
            </p:nvSpPr>
            <p:spPr>
              <a:xfrm>
                <a:off x="2649743" y="3403666"/>
                <a:ext cx="312906" cy="369332"/>
              </a:xfrm>
              <a:prstGeom prst="rect">
                <a:avLst/>
              </a:prstGeom>
              <a:noFill/>
            </p:spPr>
            <p:txBody>
              <a:bodyPr wrap="none" rtlCol="0">
                <a:spAutoFit/>
              </a:bodyPr>
              <a:lstStyle/>
              <a:p>
                <a:r>
                  <a:rPr lang="en-US" dirty="0"/>
                  <a:t>B</a:t>
                </a:r>
              </a:p>
            </p:txBody>
          </p:sp>
          <p:cxnSp>
            <p:nvCxnSpPr>
              <p:cNvPr id="79" name="Straight Connector 78">
                <a:extLst>
                  <a:ext uri="{FF2B5EF4-FFF2-40B4-BE49-F238E27FC236}">
                    <a16:creationId xmlns:a16="http://schemas.microsoft.com/office/drawing/2014/main" id="{3B098C7D-0FAC-4BBA-91F6-AF71EC397464}"/>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3D946A6-3E4B-4302-B225-42D30D60DA04}"/>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D7454A5-FA2E-446E-9089-FE6218D0B05F}"/>
                </a:ext>
              </a:extLst>
            </p:cNvPr>
            <p:cNvGrpSpPr/>
            <p:nvPr/>
          </p:nvGrpSpPr>
          <p:grpSpPr>
            <a:xfrm>
              <a:off x="3077235" y="3137297"/>
              <a:ext cx="678628" cy="678627"/>
              <a:chOff x="2476501" y="3333847"/>
              <a:chExt cx="678628" cy="678627"/>
            </a:xfrm>
          </p:grpSpPr>
          <p:sp>
            <p:nvSpPr>
              <p:cNvPr id="73" name="Rectangle 72">
                <a:extLst>
                  <a:ext uri="{FF2B5EF4-FFF2-40B4-BE49-F238E27FC236}">
                    <a16:creationId xmlns:a16="http://schemas.microsoft.com/office/drawing/2014/main" id="{49996885-7AF8-4848-8131-F8896AA785D4}"/>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CC1B89E-78E5-45CD-843A-66F451E6C669}"/>
                  </a:ext>
                </a:extLst>
              </p:cNvPr>
              <p:cNvSpPr txBox="1"/>
              <p:nvPr/>
            </p:nvSpPr>
            <p:spPr>
              <a:xfrm>
                <a:off x="2649743" y="3403666"/>
                <a:ext cx="343364" cy="369332"/>
              </a:xfrm>
              <a:prstGeom prst="rect">
                <a:avLst/>
              </a:prstGeom>
              <a:noFill/>
            </p:spPr>
            <p:txBody>
              <a:bodyPr wrap="none" rtlCol="0">
                <a:spAutoFit/>
              </a:bodyPr>
              <a:lstStyle/>
              <a:p>
                <a:r>
                  <a:rPr lang="en-US" dirty="0"/>
                  <a:t>D</a:t>
                </a:r>
              </a:p>
            </p:txBody>
          </p:sp>
          <p:cxnSp>
            <p:nvCxnSpPr>
              <p:cNvPr id="75" name="Straight Connector 74">
                <a:extLst>
                  <a:ext uri="{FF2B5EF4-FFF2-40B4-BE49-F238E27FC236}">
                    <a16:creationId xmlns:a16="http://schemas.microsoft.com/office/drawing/2014/main" id="{8CB7E17F-D121-4133-9F8A-76F781E5FC0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BE5B0FA-3A6A-4ED5-AD05-19ADF0A558CE}"/>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4555A69-04A7-47BD-BFE7-10DB7A4E565F}"/>
                </a:ext>
              </a:extLst>
            </p:cNvPr>
            <p:cNvGrpSpPr/>
            <p:nvPr/>
          </p:nvGrpSpPr>
          <p:grpSpPr>
            <a:xfrm>
              <a:off x="2541977" y="4240917"/>
              <a:ext cx="692309" cy="678627"/>
              <a:chOff x="2659233" y="2267047"/>
              <a:chExt cx="692309" cy="678627"/>
            </a:xfrm>
          </p:grpSpPr>
          <p:sp>
            <p:nvSpPr>
              <p:cNvPr id="67" name="Rectangle 66">
                <a:extLst>
                  <a:ext uri="{FF2B5EF4-FFF2-40B4-BE49-F238E27FC236}">
                    <a16:creationId xmlns:a16="http://schemas.microsoft.com/office/drawing/2014/main" id="{0A9D2D61-88AD-4140-85CA-42ED3250DE47}"/>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691BBAC9-3DA7-4AF2-9259-1BA6A10B4D9E}"/>
                  </a:ext>
                </a:extLst>
              </p:cNvPr>
              <p:cNvSpPr txBox="1"/>
              <p:nvPr/>
            </p:nvSpPr>
            <p:spPr>
              <a:xfrm>
                <a:off x="2832475" y="2336866"/>
                <a:ext cx="344966" cy="369332"/>
              </a:xfrm>
              <a:prstGeom prst="rect">
                <a:avLst/>
              </a:prstGeom>
              <a:noFill/>
            </p:spPr>
            <p:txBody>
              <a:bodyPr wrap="none" rtlCol="0">
                <a:spAutoFit/>
              </a:bodyPr>
              <a:lstStyle/>
              <a:p>
                <a:r>
                  <a:rPr lang="en-US" dirty="0"/>
                  <a:t>H</a:t>
                </a:r>
              </a:p>
            </p:txBody>
          </p:sp>
          <p:cxnSp>
            <p:nvCxnSpPr>
              <p:cNvPr id="69" name="Straight Connector 68">
                <a:extLst>
                  <a:ext uri="{FF2B5EF4-FFF2-40B4-BE49-F238E27FC236}">
                    <a16:creationId xmlns:a16="http://schemas.microsoft.com/office/drawing/2014/main" id="{902B2FFD-B3D9-4DB9-AD5D-4972CC168834}"/>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BD5919-9DF5-4994-8E8D-F5954C22836F}"/>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7F13FB-90B2-41C6-98C9-5B82AF37163E}"/>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A804A4-CBF9-4D5C-A639-E0C633C814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9D913A0-7151-4CE5-937F-1F95CB4808A1}"/>
                </a:ext>
              </a:extLst>
            </p:cNvPr>
            <p:cNvGrpSpPr/>
            <p:nvPr/>
          </p:nvGrpSpPr>
          <p:grpSpPr>
            <a:xfrm>
              <a:off x="7997677" y="2045504"/>
              <a:ext cx="678628" cy="678627"/>
              <a:chOff x="2476501" y="3333847"/>
              <a:chExt cx="678628" cy="678627"/>
            </a:xfrm>
          </p:grpSpPr>
          <p:sp>
            <p:nvSpPr>
              <p:cNvPr id="63" name="Rectangle 62">
                <a:extLst>
                  <a:ext uri="{FF2B5EF4-FFF2-40B4-BE49-F238E27FC236}">
                    <a16:creationId xmlns:a16="http://schemas.microsoft.com/office/drawing/2014/main" id="{FF6F9337-1880-4F16-9186-DB0C5A16E5F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DE38103-FCF6-4144-9FD7-2FA690EACBD3}"/>
                  </a:ext>
                </a:extLst>
              </p:cNvPr>
              <p:cNvSpPr txBox="1"/>
              <p:nvPr/>
            </p:nvSpPr>
            <p:spPr>
              <a:xfrm>
                <a:off x="2649743" y="3403666"/>
                <a:ext cx="332142" cy="369332"/>
              </a:xfrm>
              <a:prstGeom prst="rect">
                <a:avLst/>
              </a:prstGeom>
              <a:noFill/>
            </p:spPr>
            <p:txBody>
              <a:bodyPr wrap="none" rtlCol="0">
                <a:spAutoFit/>
              </a:bodyPr>
              <a:lstStyle/>
              <a:p>
                <a:r>
                  <a:rPr lang="en-US" dirty="0"/>
                  <a:t>C</a:t>
                </a:r>
              </a:p>
            </p:txBody>
          </p:sp>
          <p:cxnSp>
            <p:nvCxnSpPr>
              <p:cNvPr id="65" name="Straight Connector 64">
                <a:extLst>
                  <a:ext uri="{FF2B5EF4-FFF2-40B4-BE49-F238E27FC236}">
                    <a16:creationId xmlns:a16="http://schemas.microsoft.com/office/drawing/2014/main" id="{17D49D40-9535-4C97-B48D-95E2DDE9A6BC}"/>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4C755A4-1BFA-422B-83E4-0D1108483A57}"/>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BC53947-1CF7-4C99-A10B-BC5AC78521CD}"/>
                </a:ext>
              </a:extLst>
            </p:cNvPr>
            <p:cNvGrpSpPr/>
            <p:nvPr/>
          </p:nvGrpSpPr>
          <p:grpSpPr>
            <a:xfrm>
              <a:off x="5476558" y="4236630"/>
              <a:ext cx="692309" cy="678627"/>
              <a:chOff x="2659233" y="2267047"/>
              <a:chExt cx="692309" cy="678627"/>
            </a:xfrm>
          </p:grpSpPr>
          <p:sp>
            <p:nvSpPr>
              <p:cNvPr id="57" name="Rectangle 56">
                <a:extLst>
                  <a:ext uri="{FF2B5EF4-FFF2-40B4-BE49-F238E27FC236}">
                    <a16:creationId xmlns:a16="http://schemas.microsoft.com/office/drawing/2014/main" id="{E4972206-2FF0-4408-A755-12773D1A1A9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CD6F6C4-6628-4AC3-9B13-FBD3E632492E}"/>
                  </a:ext>
                </a:extLst>
              </p:cNvPr>
              <p:cNvSpPr txBox="1"/>
              <p:nvPr/>
            </p:nvSpPr>
            <p:spPr>
              <a:xfrm>
                <a:off x="2832475" y="2336866"/>
                <a:ext cx="312906" cy="369332"/>
              </a:xfrm>
              <a:prstGeom prst="rect">
                <a:avLst/>
              </a:prstGeom>
              <a:noFill/>
            </p:spPr>
            <p:txBody>
              <a:bodyPr wrap="none" rtlCol="0">
                <a:spAutoFit/>
              </a:bodyPr>
              <a:lstStyle/>
              <a:p>
                <a:r>
                  <a:rPr lang="en-US" dirty="0"/>
                  <a:t>K</a:t>
                </a:r>
              </a:p>
            </p:txBody>
          </p:sp>
          <p:cxnSp>
            <p:nvCxnSpPr>
              <p:cNvPr id="59" name="Straight Connector 58">
                <a:extLst>
                  <a:ext uri="{FF2B5EF4-FFF2-40B4-BE49-F238E27FC236}">
                    <a16:creationId xmlns:a16="http://schemas.microsoft.com/office/drawing/2014/main" id="{226DF07E-D60F-46B8-8CD4-AF7F15B1297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88D500B-CFD9-4975-8657-66ED655C09F7}"/>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06D37C7-7ADD-407B-83F0-C2975BFF57AD}"/>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5E16B8C-D48E-412C-9D72-59EFC4A81ED2}"/>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2571321-0D84-4C70-A8DA-237357087253}"/>
                </a:ext>
              </a:extLst>
            </p:cNvPr>
            <p:cNvGrpSpPr/>
            <p:nvPr/>
          </p:nvGrpSpPr>
          <p:grpSpPr>
            <a:xfrm>
              <a:off x="5003142" y="3133010"/>
              <a:ext cx="678628" cy="678627"/>
              <a:chOff x="2476501" y="3333847"/>
              <a:chExt cx="678628" cy="678627"/>
            </a:xfrm>
          </p:grpSpPr>
          <p:sp>
            <p:nvSpPr>
              <p:cNvPr id="53" name="Rectangle 52">
                <a:extLst>
                  <a:ext uri="{FF2B5EF4-FFF2-40B4-BE49-F238E27FC236}">
                    <a16:creationId xmlns:a16="http://schemas.microsoft.com/office/drawing/2014/main" id="{2FA324AF-3223-4C72-86E2-85E539333EFA}"/>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0E7A31B-93C9-42B2-8826-5D2D64ADD66B}"/>
                  </a:ext>
                </a:extLst>
              </p:cNvPr>
              <p:cNvSpPr txBox="1"/>
              <p:nvPr/>
            </p:nvSpPr>
            <p:spPr>
              <a:xfrm>
                <a:off x="2649743" y="3403666"/>
                <a:ext cx="300082" cy="369332"/>
              </a:xfrm>
              <a:prstGeom prst="rect">
                <a:avLst/>
              </a:prstGeom>
              <a:noFill/>
            </p:spPr>
            <p:txBody>
              <a:bodyPr wrap="none" rtlCol="0">
                <a:spAutoFit/>
              </a:bodyPr>
              <a:lstStyle/>
              <a:p>
                <a:r>
                  <a:rPr lang="en-US" dirty="0"/>
                  <a:t>E</a:t>
                </a:r>
              </a:p>
            </p:txBody>
          </p:sp>
          <p:cxnSp>
            <p:nvCxnSpPr>
              <p:cNvPr id="55" name="Straight Connector 54">
                <a:extLst>
                  <a:ext uri="{FF2B5EF4-FFF2-40B4-BE49-F238E27FC236}">
                    <a16:creationId xmlns:a16="http://schemas.microsoft.com/office/drawing/2014/main" id="{41DD1E8D-45D8-47FC-AFC0-2449BDC7C44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B9972C-796E-403C-A080-FF5A9E54AD9A}"/>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DE3A756-22F4-43FA-BB3E-C13ABE771797}"/>
                </a:ext>
              </a:extLst>
            </p:cNvPr>
            <p:cNvGrpSpPr/>
            <p:nvPr/>
          </p:nvGrpSpPr>
          <p:grpSpPr>
            <a:xfrm>
              <a:off x="4467884" y="4236630"/>
              <a:ext cx="692309" cy="678627"/>
              <a:chOff x="2659233" y="2267047"/>
              <a:chExt cx="692309" cy="678627"/>
            </a:xfrm>
          </p:grpSpPr>
          <p:sp>
            <p:nvSpPr>
              <p:cNvPr id="47" name="Rectangle 46">
                <a:extLst>
                  <a:ext uri="{FF2B5EF4-FFF2-40B4-BE49-F238E27FC236}">
                    <a16:creationId xmlns:a16="http://schemas.microsoft.com/office/drawing/2014/main" id="{FF6B4395-FF91-405D-9051-7C1048BA89B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162FF29-326B-4C7B-B224-F6A53181EA76}"/>
                  </a:ext>
                </a:extLst>
              </p:cNvPr>
              <p:cNvSpPr txBox="1"/>
              <p:nvPr/>
            </p:nvSpPr>
            <p:spPr>
              <a:xfrm>
                <a:off x="2832475" y="2336866"/>
                <a:ext cx="263214" cy="369332"/>
              </a:xfrm>
              <a:prstGeom prst="rect">
                <a:avLst/>
              </a:prstGeom>
              <a:noFill/>
            </p:spPr>
            <p:txBody>
              <a:bodyPr wrap="none" rtlCol="0">
                <a:spAutoFit/>
              </a:bodyPr>
              <a:lstStyle/>
              <a:p>
                <a:r>
                  <a:rPr lang="en-US" dirty="0"/>
                  <a:t>J</a:t>
                </a:r>
              </a:p>
            </p:txBody>
          </p:sp>
          <p:cxnSp>
            <p:nvCxnSpPr>
              <p:cNvPr id="49" name="Straight Connector 48">
                <a:extLst>
                  <a:ext uri="{FF2B5EF4-FFF2-40B4-BE49-F238E27FC236}">
                    <a16:creationId xmlns:a16="http://schemas.microsoft.com/office/drawing/2014/main" id="{18C2EF3B-10A1-42C1-9260-AFE0B25CEFD9}"/>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183ADB-EBCD-4EC6-8B8D-CEA8E03A33B5}"/>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F0D0CD-8A3F-468A-9D0C-E2C02291398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ABA5FF4-BC78-4806-8845-1A91A4FDA1D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50517A02-FD29-483B-B284-B74D1C98FAEA}"/>
                </a:ext>
              </a:extLst>
            </p:cNvPr>
            <p:cNvGrpSpPr/>
            <p:nvPr/>
          </p:nvGrpSpPr>
          <p:grpSpPr>
            <a:xfrm>
              <a:off x="7118514" y="3133010"/>
              <a:ext cx="678628" cy="678627"/>
              <a:chOff x="2476501" y="3333847"/>
              <a:chExt cx="678628" cy="678627"/>
            </a:xfrm>
          </p:grpSpPr>
          <p:sp>
            <p:nvSpPr>
              <p:cNvPr id="43" name="Rectangle 42">
                <a:extLst>
                  <a:ext uri="{FF2B5EF4-FFF2-40B4-BE49-F238E27FC236}">
                    <a16:creationId xmlns:a16="http://schemas.microsoft.com/office/drawing/2014/main" id="{9BD552C4-74D7-4154-A578-5721EEE9B8F0}"/>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0CF8300-F8D9-4030-925D-26DBCE534F98}"/>
                  </a:ext>
                </a:extLst>
              </p:cNvPr>
              <p:cNvSpPr txBox="1"/>
              <p:nvPr/>
            </p:nvSpPr>
            <p:spPr>
              <a:xfrm>
                <a:off x="2649743" y="3403666"/>
                <a:ext cx="295274" cy="369332"/>
              </a:xfrm>
              <a:prstGeom prst="rect">
                <a:avLst/>
              </a:prstGeom>
              <a:noFill/>
            </p:spPr>
            <p:txBody>
              <a:bodyPr wrap="none" rtlCol="0">
                <a:spAutoFit/>
              </a:bodyPr>
              <a:lstStyle/>
              <a:p>
                <a:r>
                  <a:rPr lang="en-US" dirty="0"/>
                  <a:t>F</a:t>
                </a:r>
              </a:p>
            </p:txBody>
          </p:sp>
          <p:cxnSp>
            <p:nvCxnSpPr>
              <p:cNvPr id="45" name="Straight Connector 44">
                <a:extLst>
                  <a:ext uri="{FF2B5EF4-FFF2-40B4-BE49-F238E27FC236}">
                    <a16:creationId xmlns:a16="http://schemas.microsoft.com/office/drawing/2014/main" id="{D36A5B0D-26BA-4B28-BDFD-1AFA2468CF2B}"/>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6CE32B-A61F-4BBD-BE00-FD55032779B9}"/>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737FAC42-B2B7-4140-A6FC-3302BF987E6C}"/>
                </a:ext>
              </a:extLst>
            </p:cNvPr>
            <p:cNvGrpSpPr/>
            <p:nvPr/>
          </p:nvGrpSpPr>
          <p:grpSpPr>
            <a:xfrm>
              <a:off x="6583256" y="4236630"/>
              <a:ext cx="692309" cy="678627"/>
              <a:chOff x="2659233" y="2267047"/>
              <a:chExt cx="692309" cy="678627"/>
            </a:xfrm>
          </p:grpSpPr>
          <p:sp>
            <p:nvSpPr>
              <p:cNvPr id="37" name="Rectangle 36">
                <a:extLst>
                  <a:ext uri="{FF2B5EF4-FFF2-40B4-BE49-F238E27FC236}">
                    <a16:creationId xmlns:a16="http://schemas.microsoft.com/office/drawing/2014/main" id="{C46F3502-C254-43CD-942F-D2E5869CD0FB}"/>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05A0DF-8A16-4467-97E5-17D27B1C40D8}"/>
                  </a:ext>
                </a:extLst>
              </p:cNvPr>
              <p:cNvSpPr txBox="1"/>
              <p:nvPr/>
            </p:nvSpPr>
            <p:spPr>
              <a:xfrm>
                <a:off x="2832475" y="2336866"/>
                <a:ext cx="292068" cy="369332"/>
              </a:xfrm>
              <a:prstGeom prst="rect">
                <a:avLst/>
              </a:prstGeom>
              <a:noFill/>
            </p:spPr>
            <p:txBody>
              <a:bodyPr wrap="none" rtlCol="0">
                <a:spAutoFit/>
              </a:bodyPr>
              <a:lstStyle/>
              <a:p>
                <a:r>
                  <a:rPr lang="en-US" dirty="0"/>
                  <a:t>L</a:t>
                </a:r>
              </a:p>
            </p:txBody>
          </p:sp>
          <p:cxnSp>
            <p:nvCxnSpPr>
              <p:cNvPr id="39" name="Straight Connector 38">
                <a:extLst>
                  <a:ext uri="{FF2B5EF4-FFF2-40B4-BE49-F238E27FC236}">
                    <a16:creationId xmlns:a16="http://schemas.microsoft.com/office/drawing/2014/main" id="{D98B32C1-4CA1-4A0C-87D8-1E285D2E339C}"/>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71BBE5-3FA0-47F0-988A-5AC132254A9E}"/>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98317D-E43D-452F-B98F-9AFDA8FE17E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FD896F-662A-44C0-B6FD-D4C20C6C7289}"/>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7E53E17-4585-4645-A6F8-69950A9CD748}"/>
                </a:ext>
              </a:extLst>
            </p:cNvPr>
            <p:cNvGrpSpPr/>
            <p:nvPr/>
          </p:nvGrpSpPr>
          <p:grpSpPr>
            <a:xfrm>
              <a:off x="8887731" y="3133009"/>
              <a:ext cx="692309" cy="678627"/>
              <a:chOff x="2659233" y="2267047"/>
              <a:chExt cx="692309" cy="678627"/>
            </a:xfrm>
          </p:grpSpPr>
          <p:sp>
            <p:nvSpPr>
              <p:cNvPr id="31" name="Rectangle 30">
                <a:extLst>
                  <a:ext uri="{FF2B5EF4-FFF2-40B4-BE49-F238E27FC236}">
                    <a16:creationId xmlns:a16="http://schemas.microsoft.com/office/drawing/2014/main" id="{33FF3116-AFBD-4845-97FA-058D6F7ACE0D}"/>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6A5BFC-5CA7-4B22-83D3-211704BF2DC5}"/>
                  </a:ext>
                </a:extLst>
              </p:cNvPr>
              <p:cNvSpPr txBox="1"/>
              <p:nvPr/>
            </p:nvSpPr>
            <p:spPr>
              <a:xfrm>
                <a:off x="2832475" y="2336866"/>
                <a:ext cx="340158" cy="369332"/>
              </a:xfrm>
              <a:prstGeom prst="rect">
                <a:avLst/>
              </a:prstGeom>
              <a:noFill/>
            </p:spPr>
            <p:txBody>
              <a:bodyPr wrap="none" rtlCol="0">
                <a:spAutoFit/>
              </a:bodyPr>
              <a:lstStyle/>
              <a:p>
                <a:r>
                  <a:rPr lang="en-US" dirty="0"/>
                  <a:t>G</a:t>
                </a:r>
              </a:p>
            </p:txBody>
          </p:sp>
          <p:cxnSp>
            <p:nvCxnSpPr>
              <p:cNvPr id="33" name="Straight Connector 32">
                <a:extLst>
                  <a:ext uri="{FF2B5EF4-FFF2-40B4-BE49-F238E27FC236}">
                    <a16:creationId xmlns:a16="http://schemas.microsoft.com/office/drawing/2014/main" id="{8CD96A1E-2C33-4756-AD1A-774A289A02A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251025-8943-4D30-9A82-C9A58B0A9442}"/>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53611A-1934-48D1-A5F8-A4A5F9956F98}"/>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C07C07-1E67-44FA-A7FF-658630EFDD0F}"/>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028ED909-8A59-4888-86E7-326249D97268}"/>
                </a:ext>
              </a:extLst>
            </p:cNvPr>
            <p:cNvCxnSpPr>
              <a:cxnSpLocks/>
              <a:endCxn id="77" idx="0"/>
            </p:cNvCxnSpPr>
            <p:nvPr/>
          </p:nvCxnSpPr>
          <p:spPr>
            <a:xfrm flipH="1">
              <a:off x="4425292" y="1724239"/>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3E1108-9A5E-470F-87F9-FEB566A59871}"/>
                </a:ext>
              </a:extLst>
            </p:cNvPr>
            <p:cNvCxnSpPr>
              <a:cxnSpLocks/>
              <a:endCxn id="63" idx="0"/>
            </p:cNvCxnSpPr>
            <p:nvPr/>
          </p:nvCxnSpPr>
          <p:spPr>
            <a:xfrm>
              <a:off x="6586838" y="1736411"/>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9666AE-0276-401A-9DFD-3ABDB7ECFAA2}"/>
                </a:ext>
              </a:extLst>
            </p:cNvPr>
            <p:cNvCxnSpPr>
              <a:cxnSpLocks/>
              <a:endCxn id="73" idx="0"/>
            </p:cNvCxnSpPr>
            <p:nvPr/>
          </p:nvCxnSpPr>
          <p:spPr>
            <a:xfrm flipH="1">
              <a:off x="3416550" y="2639765"/>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81847B2-C3E0-4832-BFC8-20330747DB66}"/>
                </a:ext>
              </a:extLst>
            </p:cNvPr>
            <p:cNvCxnSpPr>
              <a:cxnSpLocks/>
              <a:endCxn id="53" idx="0"/>
            </p:cNvCxnSpPr>
            <p:nvPr/>
          </p:nvCxnSpPr>
          <p:spPr>
            <a:xfrm>
              <a:off x="4601567" y="2644432"/>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6EBE21-AF72-4DBA-99D0-5C88BC3B1D04}"/>
                </a:ext>
              </a:extLst>
            </p:cNvPr>
            <p:cNvCxnSpPr>
              <a:cxnSpLocks/>
              <a:endCxn id="43" idx="0"/>
            </p:cNvCxnSpPr>
            <p:nvPr/>
          </p:nvCxnSpPr>
          <p:spPr>
            <a:xfrm flipH="1">
              <a:off x="7457829" y="2651448"/>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A2C32AF-2ACD-41B7-9335-7BF421280F12}"/>
                </a:ext>
              </a:extLst>
            </p:cNvPr>
            <p:cNvCxnSpPr>
              <a:cxnSpLocks/>
              <a:endCxn id="31" idx="0"/>
            </p:cNvCxnSpPr>
            <p:nvPr/>
          </p:nvCxnSpPr>
          <p:spPr>
            <a:xfrm>
              <a:off x="8503062" y="2641576"/>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FED2AD-3DDF-4B05-B0CF-1D74FB481524}"/>
                </a:ext>
              </a:extLst>
            </p:cNvPr>
            <p:cNvCxnSpPr>
              <a:cxnSpLocks/>
              <a:endCxn id="67" idx="0"/>
            </p:cNvCxnSpPr>
            <p:nvPr/>
          </p:nvCxnSpPr>
          <p:spPr>
            <a:xfrm flipH="1">
              <a:off x="2881292" y="3732112"/>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8812B3-76E0-4197-BA17-2609DE422EA5}"/>
                </a:ext>
              </a:extLst>
            </p:cNvPr>
            <p:cNvCxnSpPr>
              <a:cxnSpLocks/>
              <a:endCxn id="47" idx="0"/>
            </p:cNvCxnSpPr>
            <p:nvPr/>
          </p:nvCxnSpPr>
          <p:spPr>
            <a:xfrm flipH="1">
              <a:off x="4807199" y="3716012"/>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C08829-874B-46A9-89BE-42F66DC27FEA}"/>
                </a:ext>
              </a:extLst>
            </p:cNvPr>
            <p:cNvCxnSpPr>
              <a:cxnSpLocks/>
              <a:endCxn id="37" idx="0"/>
            </p:cNvCxnSpPr>
            <p:nvPr/>
          </p:nvCxnSpPr>
          <p:spPr>
            <a:xfrm flipH="1">
              <a:off x="6922571" y="3727824"/>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8E7B9B-15E6-4AC9-8287-D0F14C6AFF01}"/>
                </a:ext>
              </a:extLst>
            </p:cNvPr>
            <p:cNvCxnSpPr>
              <a:cxnSpLocks/>
              <a:endCxn id="85" idx="0"/>
            </p:cNvCxnSpPr>
            <p:nvPr/>
          </p:nvCxnSpPr>
          <p:spPr>
            <a:xfrm>
              <a:off x="3600847" y="3727825"/>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C2CCDB-8F1F-4AFF-B69C-62F3E8789B28}"/>
                </a:ext>
              </a:extLst>
            </p:cNvPr>
            <p:cNvCxnSpPr>
              <a:cxnSpLocks/>
              <a:endCxn id="57" idx="0"/>
            </p:cNvCxnSpPr>
            <p:nvPr/>
          </p:nvCxnSpPr>
          <p:spPr>
            <a:xfrm>
              <a:off x="5496887" y="3719775"/>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239BB2-73EC-47F3-87CD-E1450473870F}"/>
                </a:ext>
              </a:extLst>
            </p:cNvPr>
            <p:cNvCxnSpPr/>
            <p:nvPr/>
          </p:nvCxnSpPr>
          <p:spPr>
            <a:xfrm flipV="1">
              <a:off x="7464669" y="3641979"/>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aphicFrame>
        <p:nvGraphicFramePr>
          <p:cNvPr id="91" name="Table 90">
            <a:extLst>
              <a:ext uri="{FF2B5EF4-FFF2-40B4-BE49-F238E27FC236}">
                <a16:creationId xmlns:a16="http://schemas.microsoft.com/office/drawing/2014/main" id="{BC1575B5-E2FD-448B-B98C-96D73A4347D8}"/>
              </a:ext>
            </a:extLst>
          </p:cNvPr>
          <p:cNvGraphicFramePr>
            <a:graphicFrameLocks noGrp="1"/>
          </p:cNvGraphicFramePr>
          <p:nvPr>
            <p:extLst>
              <p:ext uri="{D42A27DB-BD31-4B8C-83A1-F6EECF244321}">
                <p14:modId xmlns:p14="http://schemas.microsoft.com/office/powerpoint/2010/main" val="2412058031"/>
              </p:ext>
            </p:extLst>
          </p:nvPr>
        </p:nvGraphicFramePr>
        <p:xfrm>
          <a:off x="182143" y="5531697"/>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r>
                        <a:rPr lang="en-US" b="1" dirty="0">
                          <a:solidFill>
                            <a:srgbClr val="4C3282"/>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rgbClr val="4C3282"/>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C425092-CC81-44CE-B766-21E3ED3BBA6B}"/>
              </a:ext>
            </a:extLst>
          </p:cNvPr>
          <p:cNvSpPr txBox="1"/>
          <p:nvPr/>
        </p:nvSpPr>
        <p:spPr>
          <a:xfrm>
            <a:off x="2201446" y="5081695"/>
            <a:ext cx="4089389" cy="369332"/>
          </a:xfrm>
          <a:prstGeom prst="rect">
            <a:avLst/>
          </a:prstGeom>
          <a:noFill/>
        </p:spPr>
        <p:txBody>
          <a:bodyPr wrap="none" rtlCol="0">
            <a:spAutoFit/>
          </a:bodyPr>
          <a:lstStyle/>
          <a:p>
            <a:r>
              <a:rPr lang="en-US" dirty="0"/>
              <a:t>Fill array in </a:t>
            </a:r>
            <a:r>
              <a:rPr lang="en-US" b="1" dirty="0">
                <a:solidFill>
                  <a:srgbClr val="4C3282"/>
                </a:solidFill>
              </a:rPr>
              <a:t>level-order</a:t>
            </a:r>
            <a:r>
              <a:rPr lang="en-US" dirty="0"/>
              <a:t> from left to right</a:t>
            </a:r>
          </a:p>
        </p:txBody>
      </p:sp>
      <p:sp>
        <p:nvSpPr>
          <p:cNvPr id="93" name="TextBox 92">
            <a:extLst>
              <a:ext uri="{FF2B5EF4-FFF2-40B4-BE49-F238E27FC236}">
                <a16:creationId xmlns:a16="http://schemas.microsoft.com/office/drawing/2014/main" id="{324098B5-AF03-4C80-B485-7DE27CD7317F}"/>
              </a:ext>
            </a:extLst>
          </p:cNvPr>
          <p:cNvSpPr txBox="1"/>
          <p:nvPr/>
        </p:nvSpPr>
        <p:spPr>
          <a:xfrm>
            <a:off x="8147608" y="698090"/>
            <a:ext cx="3723199" cy="5078313"/>
          </a:xfrm>
          <a:prstGeom prst="rect">
            <a:avLst/>
          </a:prstGeom>
          <a:noFill/>
        </p:spPr>
        <p:txBody>
          <a:bodyPr wrap="none" rtlCol="0">
            <a:spAutoFit/>
          </a:bodyPr>
          <a:lstStyle/>
          <a:p>
            <a:r>
              <a:rPr lang="en-US" dirty="0"/>
              <a:t>How do we find the minimum node?</a:t>
            </a:r>
          </a:p>
          <a:p>
            <a:endParaRPr lang="en-US" dirty="0"/>
          </a:p>
          <a:p>
            <a:endParaRPr lang="en-US" dirty="0"/>
          </a:p>
          <a:p>
            <a:r>
              <a:rPr lang="en-US" dirty="0"/>
              <a:t>How do we find the last node?</a:t>
            </a:r>
          </a:p>
          <a:p>
            <a:endParaRPr lang="en-US" dirty="0"/>
          </a:p>
          <a:p>
            <a:endParaRPr lang="en-US" dirty="0"/>
          </a:p>
          <a:p>
            <a:r>
              <a:rPr lang="en-US" dirty="0"/>
              <a:t>How do we find the next open space?</a:t>
            </a:r>
          </a:p>
          <a:p>
            <a:endParaRPr lang="en-US" dirty="0"/>
          </a:p>
          <a:p>
            <a:endParaRPr lang="en-US" dirty="0"/>
          </a:p>
          <a:p>
            <a:r>
              <a:rPr lang="en-US" dirty="0"/>
              <a:t>How do we find a node’s left child?</a:t>
            </a:r>
          </a:p>
          <a:p>
            <a:endParaRPr lang="en-US" dirty="0"/>
          </a:p>
          <a:p>
            <a:endParaRPr lang="en-US" dirty="0"/>
          </a:p>
          <a:p>
            <a:r>
              <a:rPr lang="en-US" dirty="0"/>
              <a:t>How do we find a node’s right child?</a:t>
            </a:r>
          </a:p>
          <a:p>
            <a:endParaRPr lang="en-US" dirty="0"/>
          </a:p>
          <a:p>
            <a:endParaRPr lang="en-US" dirty="0"/>
          </a:p>
          <a:p>
            <a:r>
              <a:rPr lang="en-US" dirty="0"/>
              <a:t>How do we find a node’s parent?</a:t>
            </a:r>
          </a:p>
          <a:p>
            <a:endParaRPr lang="en-US" dirty="0"/>
          </a:p>
          <a:p>
            <a:endParaRPr lang="en-US"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94C4791-2824-43C9-8BB2-5D170586B158}"/>
                  </a:ext>
                </a:extLst>
              </p:cNvPr>
              <p:cNvSpPr txBox="1"/>
              <p:nvPr/>
            </p:nvSpPr>
            <p:spPr>
              <a:xfrm>
                <a:off x="9245550" y="5169291"/>
                <a:ext cx="1464503" cy="51488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𝑝𝑎𝑟𝑒𝑛𝑡</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𝑖</m:t>
                          </m:r>
                        </m:num>
                        <m:den>
                          <m:r>
                            <a:rPr lang="en-US" b="0" i="1" smtClean="0">
                              <a:latin typeface="Cambria Math" panose="02040503050406030204" pitchFamily="18" charset="0"/>
                            </a:rPr>
                            <m:t>2</m:t>
                          </m:r>
                        </m:den>
                      </m:f>
                    </m:oMath>
                  </m:oMathPara>
                </a14:m>
                <a:endParaRPr lang="en-US" dirty="0"/>
              </a:p>
            </p:txBody>
          </p:sp>
        </mc:Choice>
        <mc:Fallback xmlns="">
          <p:sp>
            <p:nvSpPr>
              <p:cNvPr id="94" name="TextBox 93">
                <a:extLst>
                  <a:ext uri="{FF2B5EF4-FFF2-40B4-BE49-F238E27FC236}">
                    <a16:creationId xmlns:a16="http://schemas.microsoft.com/office/drawing/2014/main" id="{394C4791-2824-43C9-8BB2-5D170586B158}"/>
                  </a:ext>
                </a:extLst>
              </p:cNvPr>
              <p:cNvSpPr txBox="1">
                <a:spLocks noRot="1" noChangeAspect="1" noMove="1" noResize="1" noEditPoints="1" noAdjustHandles="1" noChangeArrowheads="1" noChangeShapeType="1" noTextEdit="1"/>
              </p:cNvSpPr>
              <p:nvPr/>
            </p:nvSpPr>
            <p:spPr>
              <a:xfrm>
                <a:off x="9245550" y="5169291"/>
                <a:ext cx="1464503" cy="514885"/>
              </a:xfrm>
              <a:prstGeom prst="rect">
                <a:avLst/>
              </a:prstGeom>
              <a:blipFill>
                <a:blip r:embed="rId3"/>
                <a:stretch>
                  <a:fillRect l="-6034" r="-862"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EF921818-8DEC-4FDE-96A7-816B5BE7A27D}"/>
                  </a:ext>
                </a:extLst>
              </p:cNvPr>
              <p:cNvSpPr txBox="1"/>
              <p:nvPr/>
            </p:nvSpPr>
            <p:spPr>
              <a:xfrm>
                <a:off x="9081564" y="3583387"/>
                <a:ext cx="1792478"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𝑙𝑒𝑓𝑡𝐶h𝑖𝑙𝑑</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=2</m:t>
                      </m:r>
                      <m:r>
                        <a:rPr lang="en-US" b="0" i="1" smtClean="0">
                          <a:latin typeface="Cambria Math" panose="02040503050406030204" pitchFamily="18" charset="0"/>
                        </a:rPr>
                        <m:t>𝑖</m:t>
                      </m:r>
                    </m:oMath>
                  </m:oMathPara>
                </a14:m>
                <a:endParaRPr lang="en-US" dirty="0"/>
              </a:p>
            </p:txBody>
          </p:sp>
        </mc:Choice>
        <mc:Fallback xmlns="">
          <p:sp>
            <p:nvSpPr>
              <p:cNvPr id="95" name="TextBox 94">
                <a:extLst>
                  <a:ext uri="{FF2B5EF4-FFF2-40B4-BE49-F238E27FC236}">
                    <a16:creationId xmlns:a16="http://schemas.microsoft.com/office/drawing/2014/main" id="{EF921818-8DEC-4FDE-96A7-816B5BE7A27D}"/>
                  </a:ext>
                </a:extLst>
              </p:cNvPr>
              <p:cNvSpPr txBox="1">
                <a:spLocks noRot="1" noChangeAspect="1" noMove="1" noResize="1" noEditPoints="1" noAdjustHandles="1" noChangeArrowheads="1" noChangeShapeType="1" noTextEdit="1"/>
              </p:cNvSpPr>
              <p:nvPr/>
            </p:nvSpPr>
            <p:spPr>
              <a:xfrm>
                <a:off x="9081564" y="3583387"/>
                <a:ext cx="1792478" cy="276999"/>
              </a:xfrm>
              <a:prstGeom prst="rect">
                <a:avLst/>
              </a:prstGeom>
              <a:blipFill>
                <a:blip r:embed="rId4"/>
                <a:stretch>
                  <a:fillRect l="-4930" r="-70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62F4CFCA-AE66-43F1-A759-11CC0C9BB7D2}"/>
                  </a:ext>
                </a:extLst>
              </p:cNvPr>
              <p:cNvSpPr txBox="1"/>
              <p:nvPr/>
            </p:nvSpPr>
            <p:spPr>
              <a:xfrm>
                <a:off x="9054917" y="4429178"/>
                <a:ext cx="1933543"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𝑟𝑖𝑔h𝑡𝐶h𝑖𝑙𝑑</m:t>
                      </m:r>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r>
                        <a:rPr lang="en-US" b="0" i="1" smtClean="0">
                          <a:latin typeface="Cambria Math" panose="02040503050406030204" pitchFamily="18" charset="0"/>
                        </a:rPr>
                        <m:t>=2</m:t>
                      </m:r>
                      <m:r>
                        <a:rPr lang="en-US" b="0" i="1" smtClean="0">
                          <a:latin typeface="Cambria Math" panose="02040503050406030204" pitchFamily="18" charset="0"/>
                        </a:rPr>
                        <m:t>𝑖</m:t>
                      </m:r>
                    </m:oMath>
                  </m:oMathPara>
                </a14:m>
                <a:endParaRPr lang="en-US" dirty="0"/>
              </a:p>
            </p:txBody>
          </p:sp>
        </mc:Choice>
        <mc:Fallback xmlns="">
          <p:sp>
            <p:nvSpPr>
              <p:cNvPr id="96" name="TextBox 95">
                <a:extLst>
                  <a:ext uri="{FF2B5EF4-FFF2-40B4-BE49-F238E27FC236}">
                    <a16:creationId xmlns:a16="http://schemas.microsoft.com/office/drawing/2014/main" id="{62F4CFCA-AE66-43F1-A759-11CC0C9BB7D2}"/>
                  </a:ext>
                </a:extLst>
              </p:cNvPr>
              <p:cNvSpPr txBox="1">
                <a:spLocks noRot="1" noChangeAspect="1" noMove="1" noResize="1" noEditPoints="1" noAdjustHandles="1" noChangeArrowheads="1" noChangeShapeType="1" noTextEdit="1"/>
              </p:cNvSpPr>
              <p:nvPr/>
            </p:nvSpPr>
            <p:spPr>
              <a:xfrm>
                <a:off x="9054917" y="4429178"/>
                <a:ext cx="1933543" cy="276999"/>
              </a:xfrm>
              <a:prstGeom prst="rect">
                <a:avLst/>
              </a:prstGeom>
              <a:blipFill>
                <a:blip r:embed="rId5"/>
                <a:stretch>
                  <a:fillRect l="-4575"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42790064-2B08-4598-9D56-288DA2F4890E}"/>
                  </a:ext>
                </a:extLst>
              </p:cNvPr>
              <p:cNvSpPr txBox="1"/>
              <p:nvPr/>
            </p:nvSpPr>
            <p:spPr>
              <a:xfrm>
                <a:off x="8933769" y="1101878"/>
                <a:ext cx="2076915"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𝑝𝑒𝑒𝑘𝑀𝑖𝑛</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[1]</m:t>
                      </m:r>
                    </m:oMath>
                  </m:oMathPara>
                </a14:m>
                <a:endParaRPr lang="en-US" dirty="0"/>
              </a:p>
            </p:txBody>
          </p:sp>
        </mc:Choice>
        <mc:Fallback xmlns="">
          <p:sp>
            <p:nvSpPr>
              <p:cNvPr id="97" name="TextBox 96">
                <a:extLst>
                  <a:ext uri="{FF2B5EF4-FFF2-40B4-BE49-F238E27FC236}">
                    <a16:creationId xmlns:a16="http://schemas.microsoft.com/office/drawing/2014/main" id="{42790064-2B08-4598-9D56-288DA2F4890E}"/>
                  </a:ext>
                </a:extLst>
              </p:cNvPr>
              <p:cNvSpPr txBox="1">
                <a:spLocks noRot="1" noChangeAspect="1" noMove="1" noResize="1" noEditPoints="1" noAdjustHandles="1" noChangeArrowheads="1" noChangeShapeType="1" noTextEdit="1"/>
              </p:cNvSpPr>
              <p:nvPr/>
            </p:nvSpPr>
            <p:spPr>
              <a:xfrm>
                <a:off x="8933769" y="1101878"/>
                <a:ext cx="2076915" cy="276999"/>
              </a:xfrm>
              <a:prstGeom prst="rect">
                <a:avLst/>
              </a:prstGeom>
              <a:blipFill>
                <a:blip r:embed="rId6"/>
                <a:stretch>
                  <a:fillRect l="-4242" r="-181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8635EC9-2D65-4687-92BD-FFC59EF0E51B}"/>
                  </a:ext>
                </a:extLst>
              </p:cNvPr>
              <p:cNvSpPr txBox="1"/>
              <p:nvPr/>
            </p:nvSpPr>
            <p:spPr>
              <a:xfrm>
                <a:off x="8789396" y="1973958"/>
                <a:ext cx="2464585"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𝑙𝑎𝑠𝑡𝑁𝑜𝑑𝑒</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m:t>
                      </m:r>
                      <m:r>
                        <a:rPr lang="en-US" b="0" i="1" smtClean="0">
                          <a:latin typeface="Cambria Math" panose="02040503050406030204" pitchFamily="18" charset="0"/>
                        </a:rPr>
                        <m:t>𝑠𝑖𝑧𝑒</m:t>
                      </m:r>
                      <m:r>
                        <a:rPr lang="en-US" b="0" i="1" smtClean="0">
                          <a:latin typeface="Cambria Math" panose="02040503050406030204" pitchFamily="18" charset="0"/>
                        </a:rPr>
                        <m:t>]</m:t>
                      </m:r>
                    </m:oMath>
                  </m:oMathPara>
                </a14:m>
                <a:endParaRPr lang="en-US" dirty="0"/>
              </a:p>
            </p:txBody>
          </p:sp>
        </mc:Choice>
        <mc:Fallback xmlns="">
          <p:sp>
            <p:nvSpPr>
              <p:cNvPr id="98" name="TextBox 97">
                <a:extLst>
                  <a:ext uri="{FF2B5EF4-FFF2-40B4-BE49-F238E27FC236}">
                    <a16:creationId xmlns:a16="http://schemas.microsoft.com/office/drawing/2014/main" id="{58635EC9-2D65-4687-92BD-FFC59EF0E51B}"/>
                  </a:ext>
                </a:extLst>
              </p:cNvPr>
              <p:cNvSpPr txBox="1">
                <a:spLocks noRot="1" noChangeAspect="1" noMove="1" noResize="1" noEditPoints="1" noAdjustHandles="1" noChangeArrowheads="1" noChangeShapeType="1" noTextEdit="1"/>
              </p:cNvSpPr>
              <p:nvPr/>
            </p:nvSpPr>
            <p:spPr>
              <a:xfrm>
                <a:off x="8789396" y="1973958"/>
                <a:ext cx="2464585" cy="276999"/>
              </a:xfrm>
              <a:prstGeom prst="rect">
                <a:avLst/>
              </a:prstGeom>
              <a:blipFill>
                <a:blip r:embed="rId7"/>
                <a:stretch>
                  <a:fillRect l="-1538" r="-102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629BDD2-21B3-40F4-A6D9-1E75719DB1FD}"/>
                  </a:ext>
                </a:extLst>
              </p:cNvPr>
              <p:cNvSpPr txBox="1"/>
              <p:nvPr/>
            </p:nvSpPr>
            <p:spPr>
              <a:xfrm>
                <a:off x="8483449" y="2784362"/>
                <a:ext cx="2975943" cy="27699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𝑜𝑝𝑒𝑛𝑆𝑝𝑎𝑐𝑒</m:t>
                      </m:r>
                      <m:r>
                        <a:rPr lang="en-US" b="0" i="1" smtClean="0">
                          <a:latin typeface="Cambria Math" panose="02040503050406030204" pitchFamily="18" charset="0"/>
                        </a:rPr>
                        <m:t>()=</m:t>
                      </m:r>
                      <m:r>
                        <a:rPr lang="en-US" b="0" i="1" smtClean="0">
                          <a:latin typeface="Cambria Math" panose="02040503050406030204" pitchFamily="18" charset="0"/>
                        </a:rPr>
                        <m:t>𝑎𝑟𝑟</m:t>
                      </m:r>
                      <m:r>
                        <a:rPr lang="en-US" b="0" i="1" smtClean="0">
                          <a:latin typeface="Cambria Math" panose="02040503050406030204" pitchFamily="18" charset="0"/>
                        </a:rPr>
                        <m:t>[</m:t>
                      </m:r>
                      <m:r>
                        <a:rPr lang="en-US" b="0" i="1" smtClean="0">
                          <a:latin typeface="Cambria Math" panose="02040503050406030204" pitchFamily="18" charset="0"/>
                        </a:rPr>
                        <m:t>𝑠𝑖𝑧𝑒</m:t>
                      </m:r>
                      <m:r>
                        <a:rPr lang="en-US" b="0" i="1" smtClean="0">
                          <a:latin typeface="Cambria Math" panose="02040503050406030204" pitchFamily="18" charset="0"/>
                        </a:rPr>
                        <m:t>+1]</m:t>
                      </m:r>
                    </m:oMath>
                  </m:oMathPara>
                </a14:m>
                <a:endParaRPr lang="en-US" dirty="0"/>
              </a:p>
            </p:txBody>
          </p:sp>
        </mc:Choice>
        <mc:Fallback xmlns="">
          <p:sp>
            <p:nvSpPr>
              <p:cNvPr id="99" name="TextBox 98">
                <a:extLst>
                  <a:ext uri="{FF2B5EF4-FFF2-40B4-BE49-F238E27FC236}">
                    <a16:creationId xmlns:a16="http://schemas.microsoft.com/office/drawing/2014/main" id="{C629BDD2-21B3-40F4-A6D9-1E75719DB1FD}"/>
                  </a:ext>
                </a:extLst>
              </p:cNvPr>
              <p:cNvSpPr txBox="1">
                <a:spLocks noRot="1" noChangeAspect="1" noMove="1" noResize="1" noEditPoints="1" noAdjustHandles="1" noChangeArrowheads="1" noChangeShapeType="1" noTextEdit="1"/>
              </p:cNvSpPr>
              <p:nvPr/>
            </p:nvSpPr>
            <p:spPr>
              <a:xfrm>
                <a:off x="8483449" y="2784362"/>
                <a:ext cx="2975943" cy="276999"/>
              </a:xfrm>
              <a:prstGeom prst="rect">
                <a:avLst/>
              </a:prstGeom>
              <a:blipFill>
                <a:blip r:embed="rId8"/>
                <a:stretch>
                  <a:fillRect l="-2979" r="-1277" b="-34783"/>
                </a:stretch>
              </a:blipFill>
            </p:spPr>
            <p:txBody>
              <a:bodyPr/>
              <a:lstStyle/>
              <a:p>
                <a:r>
                  <a:rPr lang="en-US">
                    <a:noFill/>
                  </a:rPr>
                  <a:t> </a:t>
                </a:r>
              </a:p>
            </p:txBody>
          </p:sp>
        </mc:Fallback>
      </mc:AlternateContent>
    </p:spTree>
    <p:extLst>
      <p:ext uri="{BB962C8B-B14F-4D97-AF65-F5344CB8AC3E}">
        <p14:creationId xmlns:p14="http://schemas.microsoft.com/office/powerpoint/2010/main" val="11799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Queues</a:t>
            </a:r>
          </a:p>
        </p:txBody>
      </p:sp>
      <p:sp>
        <p:nvSpPr>
          <p:cNvPr id="3" name="Footer Placeholder 2"/>
          <p:cNvSpPr>
            <a:spLocks noGrp="1"/>
          </p:cNvSpPr>
          <p:nvPr>
            <p:ph type="ftr" sz="quarter" idx="11"/>
          </p:nvPr>
        </p:nvSpPr>
        <p:spPr/>
        <p:txBody>
          <a:bodyPr/>
          <a:lstStyle/>
          <a:p>
            <a:r>
              <a:rPr lang="en-US"/>
              <a:t>CSE 373 SP 18 - Kasey Champion</a:t>
            </a:r>
            <a:endParaRPr lang="en-US" dirty="0"/>
          </a:p>
        </p:txBody>
      </p:sp>
      <p:sp>
        <p:nvSpPr>
          <p:cNvPr id="4" name="Slide Number Placeholder 3"/>
          <p:cNvSpPr>
            <a:spLocks noGrp="1"/>
          </p:cNvSpPr>
          <p:nvPr>
            <p:ph type="sldNum" sz="quarter" idx="12"/>
          </p:nvPr>
        </p:nvSpPr>
        <p:spPr/>
        <p:txBody>
          <a:bodyPr/>
          <a:lstStyle/>
          <a:p>
            <a:fld id="{659665DE-58FC-41F4-AC58-2C90A5E00527}" type="slidenum">
              <a:rPr lang="en-US" smtClean="0"/>
              <a:pPr/>
              <a:t>3</a:t>
            </a:fld>
            <a:endParaRPr lang="en-US"/>
          </a:p>
        </p:txBody>
      </p:sp>
      <p:sp>
        <p:nvSpPr>
          <p:cNvPr id="5" name="Text Placeholder 4"/>
          <p:cNvSpPr>
            <a:spLocks noGrp="1"/>
          </p:cNvSpPr>
          <p:nvPr>
            <p:ph type="body" idx="1"/>
          </p:nvPr>
        </p:nvSpPr>
        <p:spPr>
          <a:xfrm>
            <a:off x="1902775" y="3853095"/>
            <a:ext cx="9485661" cy="590416"/>
          </a:xfrm>
        </p:spPr>
        <p:txBody>
          <a:bodyPr>
            <a:noAutofit/>
          </a:bodyPr>
          <a:lstStyle/>
          <a:p>
            <a:r>
              <a:rPr lang="en-US" sz="2200" dirty="0" err="1">
                <a:latin typeface="Courier New" panose="02070309020205020404" pitchFamily="49" charset="0"/>
                <a:cs typeface="Courier New" panose="02070309020205020404" pitchFamily="49" charset="0"/>
              </a:rPr>
              <a:t>PriorityQueue</a:t>
            </a:r>
            <a:r>
              <a:rPr lang="en-US" sz="2200" dirty="0">
                <a:latin typeface="Courier New" panose="02070309020205020404" pitchFamily="49" charset="0"/>
                <a:cs typeface="Courier New" panose="02070309020205020404" pitchFamily="49" charset="0"/>
              </a:rPr>
              <a:t>&lt;</a:t>
            </a:r>
            <a:r>
              <a:rPr lang="en-US" sz="2200" dirty="0" err="1">
                <a:latin typeface="Courier New" panose="02070309020205020404" pitchFamily="49" charset="0"/>
                <a:cs typeface="Courier New" panose="02070309020205020404" pitchFamily="49" charset="0"/>
              </a:rPr>
              <a:t>FoodOrder</a:t>
            </a:r>
            <a:r>
              <a:rPr lang="en-US" sz="2200" dirty="0">
                <a:latin typeface="Courier New" panose="02070309020205020404" pitchFamily="49" charset="0"/>
                <a:cs typeface="Courier New" panose="02070309020205020404" pitchFamily="49" charset="0"/>
              </a:rPr>
              <a:t>&gt; </a:t>
            </a:r>
            <a:r>
              <a:rPr lang="en-US" sz="2200" dirty="0" err="1">
                <a:latin typeface="Courier New" panose="02070309020205020404" pitchFamily="49" charset="0"/>
                <a:cs typeface="Courier New" panose="02070309020205020404" pitchFamily="49" charset="0"/>
              </a:rPr>
              <a:t>pq</a:t>
            </a:r>
            <a:r>
              <a:rPr lang="en-US" sz="2200" dirty="0">
                <a:latin typeface="Courier New" panose="02070309020205020404" pitchFamily="49" charset="0"/>
                <a:cs typeface="Courier New" panose="02070309020205020404" pitchFamily="49" charset="0"/>
              </a:rPr>
              <a:t> = new </a:t>
            </a:r>
            <a:r>
              <a:rPr lang="en-US" sz="2200" dirty="0" err="1">
                <a:latin typeface="Courier New" panose="02070309020205020404" pitchFamily="49" charset="0"/>
                <a:cs typeface="Courier New" panose="02070309020205020404" pitchFamily="49" charset="0"/>
              </a:rPr>
              <a:t>PriorityQueue</a:t>
            </a:r>
            <a:r>
              <a:rPr lang="en-US" sz="2200" dirty="0">
                <a:latin typeface="Courier New" panose="02070309020205020404" pitchFamily="49" charset="0"/>
                <a:cs typeface="Courier New" panose="02070309020205020404" pitchFamily="49" charset="0"/>
              </a:rPr>
              <a:t>&lt;&gt;();</a:t>
            </a:r>
          </a:p>
          <a:p>
            <a:endParaRPr lang="en-US" sz="2200" dirty="0">
              <a:latin typeface="Courier New" panose="02070309020205020404" pitchFamily="49" charset="0"/>
              <a:cs typeface="Courier New" panose="02070309020205020404" pitchFamily="49" charset="0"/>
            </a:endParaRPr>
          </a:p>
          <a:p>
            <a:endParaRPr lang="en-US" sz="2200" dirty="0">
              <a:latin typeface="Courier New" panose="02070309020205020404" pitchFamily="49" charset="0"/>
              <a:cs typeface="Courier New" panose="02070309020205020404" pitchFamily="49" charset="0"/>
            </a:endParaRPr>
          </a:p>
          <a:p>
            <a:endParaRPr lang="en-US" sz="2200" dirty="0">
              <a:latin typeface="Courier New" panose="02070309020205020404" pitchFamily="49" charset="0"/>
              <a:cs typeface="Courier New" panose="02070309020205020404" pitchFamily="49" charset="0"/>
            </a:endParaRPr>
          </a:p>
          <a:p>
            <a:endParaRPr lang="en-US" sz="22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64F3CAEC-9456-3440-97C2-97AC8B250120}"/>
              </a:ext>
            </a:extLst>
          </p:cNvPr>
          <p:cNvSpPr txBox="1"/>
          <p:nvPr/>
        </p:nvSpPr>
        <p:spPr>
          <a:xfrm>
            <a:off x="1902775" y="4707187"/>
            <a:ext cx="7922869" cy="2031325"/>
          </a:xfrm>
          <a:prstGeom prst="rect">
            <a:avLst/>
          </a:prstGeom>
          <a:noFill/>
        </p:spPr>
        <p:txBody>
          <a:bodyPr wrap="square" rtlCol="0">
            <a:spAutoFit/>
          </a:bodyPr>
          <a:lstStyle/>
          <a:p>
            <a:r>
              <a:rPr lang="en-US" dirty="0"/>
              <a:t>some motivation for today’s lecture:</a:t>
            </a:r>
          </a:p>
          <a:p>
            <a:pPr marL="285750" indent="-285750">
              <a:buFont typeface="Wingdings" pitchFamily="2" charset="2"/>
              <a:buChar char="§"/>
            </a:pPr>
            <a:r>
              <a:rPr lang="en-US" dirty="0"/>
              <a:t>PQs are a staple of Java’s built-in data structures, commonly used for sorting needs</a:t>
            </a:r>
          </a:p>
          <a:p>
            <a:pPr marL="285750" indent="-285750">
              <a:buFont typeface="Wingdings" pitchFamily="2" charset="2"/>
              <a:buChar char="§"/>
            </a:pPr>
            <a:r>
              <a:rPr lang="en-US" dirty="0"/>
              <a:t>Using PQs and knowing their implementations are common technical interview subjects</a:t>
            </a:r>
          </a:p>
          <a:p>
            <a:pPr marL="285750" indent="-285750">
              <a:buFont typeface="Wingdings" pitchFamily="2" charset="2"/>
              <a:buChar char="§"/>
            </a:pPr>
            <a:r>
              <a:rPr lang="en-US" dirty="0"/>
              <a:t>You’re implementing one in the next project – so everything you get out of today should be useful for that!</a:t>
            </a:r>
          </a:p>
        </p:txBody>
      </p:sp>
    </p:spTree>
    <p:extLst>
      <p:ext uri="{BB962C8B-B14F-4D97-AF65-F5344CB8AC3E}">
        <p14:creationId xmlns:p14="http://schemas.microsoft.com/office/powerpoint/2010/main" val="650878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B2DED-6F97-4473-90F1-9BDB7223D8F6}"/>
              </a:ext>
            </a:extLst>
          </p:cNvPr>
          <p:cNvSpPr>
            <a:spLocks noGrp="1"/>
          </p:cNvSpPr>
          <p:nvPr>
            <p:ph type="title"/>
          </p:nvPr>
        </p:nvSpPr>
        <p:spPr/>
        <p:txBody>
          <a:bodyPr>
            <a:normAutofit/>
          </a:bodyPr>
          <a:lstStyle/>
          <a:p>
            <a:r>
              <a:rPr lang="en-US" dirty="0"/>
              <a:t>Heap Implementation Runtimes</a:t>
            </a:r>
          </a:p>
        </p:txBody>
      </p:sp>
      <p:sp>
        <p:nvSpPr>
          <p:cNvPr id="4" name="Footer Placeholder 3">
            <a:extLst>
              <a:ext uri="{FF2B5EF4-FFF2-40B4-BE49-F238E27FC236}">
                <a16:creationId xmlns:a16="http://schemas.microsoft.com/office/drawing/2014/main" id="{9C6384EC-8E5E-4E38-8812-F0C3989D73E9}"/>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FD0C0E84-4234-47CD-8CD9-48AA858AEE31}"/>
              </a:ext>
            </a:extLst>
          </p:cNvPr>
          <p:cNvSpPr>
            <a:spLocks noGrp="1"/>
          </p:cNvSpPr>
          <p:nvPr>
            <p:ph type="sldNum" sz="quarter" idx="12"/>
          </p:nvPr>
        </p:nvSpPr>
        <p:spPr/>
        <p:txBody>
          <a:bodyPr/>
          <a:lstStyle/>
          <a:p>
            <a:fld id="{659665DE-58FC-41F4-AC58-2C90A5E00527}" type="slidenum">
              <a:rPr lang="en-US" smtClean="0"/>
              <a:t>30</a:t>
            </a:fld>
            <a:endParaRPr lang="en-US"/>
          </a:p>
        </p:txBody>
      </p:sp>
      <p:grpSp>
        <p:nvGrpSpPr>
          <p:cNvPr id="7" name="Group 6">
            <a:extLst>
              <a:ext uri="{FF2B5EF4-FFF2-40B4-BE49-F238E27FC236}">
                <a16:creationId xmlns:a16="http://schemas.microsoft.com/office/drawing/2014/main" id="{3CD25215-9422-4A7E-A03C-E06FFF7FF23B}"/>
              </a:ext>
            </a:extLst>
          </p:cNvPr>
          <p:cNvGrpSpPr/>
          <p:nvPr/>
        </p:nvGrpSpPr>
        <p:grpSpPr>
          <a:xfrm>
            <a:off x="1935711" y="3858169"/>
            <a:ext cx="692309" cy="678627"/>
            <a:chOff x="2659233" y="2267047"/>
            <a:chExt cx="692309" cy="678627"/>
          </a:xfrm>
        </p:grpSpPr>
        <p:sp>
          <p:nvSpPr>
            <p:cNvPr id="85" name="Rectangle 84">
              <a:extLst>
                <a:ext uri="{FF2B5EF4-FFF2-40B4-BE49-F238E27FC236}">
                  <a16:creationId xmlns:a16="http://schemas.microsoft.com/office/drawing/2014/main" id="{2D0ECF3B-D6C5-4E65-BB8F-8495226767D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D0AA5C6E-B72E-4426-AB6C-E5A34B06F328}"/>
                </a:ext>
              </a:extLst>
            </p:cNvPr>
            <p:cNvSpPr txBox="1"/>
            <p:nvPr/>
          </p:nvSpPr>
          <p:spPr>
            <a:xfrm>
              <a:off x="2878192" y="2336866"/>
              <a:ext cx="300082" cy="369332"/>
            </a:xfrm>
            <a:prstGeom prst="rect">
              <a:avLst/>
            </a:prstGeom>
            <a:noFill/>
          </p:spPr>
          <p:txBody>
            <a:bodyPr wrap="none" rtlCol="0">
              <a:spAutoFit/>
            </a:bodyPr>
            <a:lstStyle/>
            <a:p>
              <a:r>
                <a:rPr lang="en-US" dirty="0"/>
                <a:t>E</a:t>
              </a:r>
            </a:p>
          </p:txBody>
        </p:sp>
        <p:cxnSp>
          <p:nvCxnSpPr>
            <p:cNvPr id="87" name="Straight Connector 86">
              <a:extLst>
                <a:ext uri="{FF2B5EF4-FFF2-40B4-BE49-F238E27FC236}">
                  <a16:creationId xmlns:a16="http://schemas.microsoft.com/office/drawing/2014/main" id="{BFC35D84-4A4D-430A-9A59-2866CEF1CFD5}"/>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B680B6D-C5C5-4555-828C-A69D99CA2A48}"/>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C9AF07-0CE5-42C3-9139-D2FF6BF1CE8D}"/>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1B6FA6-FDDD-4D9D-82A7-D7DA7324A789}"/>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6AAE379-43CC-463C-BFA1-0BAAE9A1CA15}"/>
              </a:ext>
            </a:extLst>
          </p:cNvPr>
          <p:cNvGrpSpPr/>
          <p:nvPr/>
        </p:nvGrpSpPr>
        <p:grpSpPr>
          <a:xfrm>
            <a:off x="2471037" y="1658455"/>
            <a:ext cx="678628" cy="678627"/>
            <a:chOff x="2476501" y="3333847"/>
            <a:chExt cx="678628" cy="678627"/>
          </a:xfrm>
        </p:grpSpPr>
        <p:sp>
          <p:nvSpPr>
            <p:cNvPr id="77" name="Rectangle 76">
              <a:extLst>
                <a:ext uri="{FF2B5EF4-FFF2-40B4-BE49-F238E27FC236}">
                  <a16:creationId xmlns:a16="http://schemas.microsoft.com/office/drawing/2014/main" id="{77A16C1D-BC9A-42B2-A9E5-66891536D2BA}"/>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8426D2E-97AC-46EC-87D5-533F163A4053}"/>
                </a:ext>
              </a:extLst>
            </p:cNvPr>
            <p:cNvSpPr txBox="1"/>
            <p:nvPr/>
          </p:nvSpPr>
          <p:spPr>
            <a:xfrm>
              <a:off x="2649743" y="3403666"/>
              <a:ext cx="332142" cy="369332"/>
            </a:xfrm>
            <a:prstGeom prst="rect">
              <a:avLst/>
            </a:prstGeom>
            <a:noFill/>
          </p:spPr>
          <p:txBody>
            <a:bodyPr wrap="none" rtlCol="0">
              <a:spAutoFit/>
            </a:bodyPr>
            <a:lstStyle/>
            <a:p>
              <a:r>
                <a:rPr lang="en-US" dirty="0"/>
                <a:t>A</a:t>
              </a:r>
            </a:p>
          </p:txBody>
        </p:sp>
        <p:cxnSp>
          <p:nvCxnSpPr>
            <p:cNvPr id="79" name="Straight Connector 78">
              <a:extLst>
                <a:ext uri="{FF2B5EF4-FFF2-40B4-BE49-F238E27FC236}">
                  <a16:creationId xmlns:a16="http://schemas.microsoft.com/office/drawing/2014/main" id="{903BC437-569F-4EE5-B4F4-E3188F12D7E7}"/>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8A76F6-C5F6-467C-AF5F-8438271A6F9F}"/>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92B61C3-07BF-47CA-8CD3-446650FFC472}"/>
              </a:ext>
            </a:extLst>
          </p:cNvPr>
          <p:cNvGrpSpPr/>
          <p:nvPr/>
        </p:nvGrpSpPr>
        <p:grpSpPr>
          <a:xfrm>
            <a:off x="1462295" y="2754549"/>
            <a:ext cx="678628" cy="678627"/>
            <a:chOff x="2476501" y="3333847"/>
            <a:chExt cx="678628" cy="678627"/>
          </a:xfrm>
        </p:grpSpPr>
        <p:sp>
          <p:nvSpPr>
            <p:cNvPr id="73" name="Rectangle 72">
              <a:extLst>
                <a:ext uri="{FF2B5EF4-FFF2-40B4-BE49-F238E27FC236}">
                  <a16:creationId xmlns:a16="http://schemas.microsoft.com/office/drawing/2014/main" id="{41E607D0-6525-41DB-9CE6-D8BD1D0EB71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9F866E3B-DDAE-4132-A696-268822FE965A}"/>
                </a:ext>
              </a:extLst>
            </p:cNvPr>
            <p:cNvSpPr txBox="1"/>
            <p:nvPr/>
          </p:nvSpPr>
          <p:spPr>
            <a:xfrm>
              <a:off x="2649743" y="3403666"/>
              <a:ext cx="312906" cy="369332"/>
            </a:xfrm>
            <a:prstGeom prst="rect">
              <a:avLst/>
            </a:prstGeom>
            <a:noFill/>
          </p:spPr>
          <p:txBody>
            <a:bodyPr wrap="none" rtlCol="0">
              <a:spAutoFit/>
            </a:bodyPr>
            <a:lstStyle/>
            <a:p>
              <a:r>
                <a:rPr lang="en-US" dirty="0"/>
                <a:t>B</a:t>
              </a:r>
            </a:p>
          </p:txBody>
        </p:sp>
        <p:cxnSp>
          <p:nvCxnSpPr>
            <p:cNvPr id="75" name="Straight Connector 74">
              <a:extLst>
                <a:ext uri="{FF2B5EF4-FFF2-40B4-BE49-F238E27FC236}">
                  <a16:creationId xmlns:a16="http://schemas.microsoft.com/office/drawing/2014/main" id="{3EDFF0CD-DEEC-42C4-822B-439344FFD707}"/>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69A37E5-5717-48BD-ACB3-96B1FFF1994E}"/>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4E58FC8-4052-452B-8BB5-26DEFFEF5747}"/>
              </a:ext>
            </a:extLst>
          </p:cNvPr>
          <p:cNvGrpSpPr/>
          <p:nvPr/>
        </p:nvGrpSpPr>
        <p:grpSpPr>
          <a:xfrm>
            <a:off x="927037" y="3858169"/>
            <a:ext cx="692309" cy="678627"/>
            <a:chOff x="2659233" y="2267047"/>
            <a:chExt cx="692309" cy="678627"/>
          </a:xfrm>
        </p:grpSpPr>
        <p:sp>
          <p:nvSpPr>
            <p:cNvPr id="67" name="Rectangle 66">
              <a:extLst>
                <a:ext uri="{FF2B5EF4-FFF2-40B4-BE49-F238E27FC236}">
                  <a16:creationId xmlns:a16="http://schemas.microsoft.com/office/drawing/2014/main" id="{6EDFEA38-21EC-4C1A-A007-9B1AEC6DC16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A7EDADCF-4ACE-4A40-A6DE-45724384E36F}"/>
                </a:ext>
              </a:extLst>
            </p:cNvPr>
            <p:cNvSpPr txBox="1"/>
            <p:nvPr/>
          </p:nvSpPr>
          <p:spPr>
            <a:xfrm>
              <a:off x="2832475" y="2336866"/>
              <a:ext cx="344966" cy="369332"/>
            </a:xfrm>
            <a:prstGeom prst="rect">
              <a:avLst/>
            </a:prstGeom>
            <a:noFill/>
          </p:spPr>
          <p:txBody>
            <a:bodyPr wrap="none" rtlCol="0">
              <a:spAutoFit/>
            </a:bodyPr>
            <a:lstStyle/>
            <a:p>
              <a:r>
                <a:rPr lang="en-US" dirty="0"/>
                <a:t>D</a:t>
              </a:r>
            </a:p>
          </p:txBody>
        </p:sp>
        <p:cxnSp>
          <p:nvCxnSpPr>
            <p:cNvPr id="69" name="Straight Connector 68">
              <a:extLst>
                <a:ext uri="{FF2B5EF4-FFF2-40B4-BE49-F238E27FC236}">
                  <a16:creationId xmlns:a16="http://schemas.microsoft.com/office/drawing/2014/main" id="{3F52A6FA-338D-41E5-8782-5B0BE4536D2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EB55A7-9696-434C-A954-A8FE1B0AF8D9}"/>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695DD1-FAA7-4DAE-B16B-5A996001BA2F}"/>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6B6077-E75F-44F4-8B94-93E08B9FA1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893917-0613-474D-BC1F-953A4FE4BA22}"/>
              </a:ext>
            </a:extLst>
          </p:cNvPr>
          <p:cNvGrpSpPr/>
          <p:nvPr/>
        </p:nvGrpSpPr>
        <p:grpSpPr>
          <a:xfrm>
            <a:off x="3388202" y="2750262"/>
            <a:ext cx="678628" cy="678627"/>
            <a:chOff x="2476501" y="3333847"/>
            <a:chExt cx="678628" cy="678627"/>
          </a:xfrm>
        </p:grpSpPr>
        <p:sp>
          <p:nvSpPr>
            <p:cNvPr id="53" name="Rectangle 52">
              <a:extLst>
                <a:ext uri="{FF2B5EF4-FFF2-40B4-BE49-F238E27FC236}">
                  <a16:creationId xmlns:a16="http://schemas.microsoft.com/office/drawing/2014/main" id="{11D098A6-928A-4129-822F-29EEF5018BD4}"/>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7A8AE73-ABA6-4F20-B9FD-DAA9F0FA0344}"/>
                </a:ext>
              </a:extLst>
            </p:cNvPr>
            <p:cNvSpPr txBox="1"/>
            <p:nvPr/>
          </p:nvSpPr>
          <p:spPr>
            <a:xfrm>
              <a:off x="2649743" y="3403666"/>
              <a:ext cx="327334" cy="369332"/>
            </a:xfrm>
            <a:prstGeom prst="rect">
              <a:avLst/>
            </a:prstGeom>
            <a:noFill/>
          </p:spPr>
          <p:txBody>
            <a:bodyPr wrap="none" rtlCol="0">
              <a:spAutoFit/>
            </a:bodyPr>
            <a:lstStyle/>
            <a:p>
              <a:r>
                <a:rPr lang="en-US" dirty="0"/>
                <a:t>C</a:t>
              </a:r>
            </a:p>
          </p:txBody>
        </p:sp>
        <p:cxnSp>
          <p:nvCxnSpPr>
            <p:cNvPr id="55" name="Straight Connector 54">
              <a:extLst>
                <a:ext uri="{FF2B5EF4-FFF2-40B4-BE49-F238E27FC236}">
                  <a16:creationId xmlns:a16="http://schemas.microsoft.com/office/drawing/2014/main" id="{0B3DA3C3-CEE1-4E19-AAEA-4F5D7D9DCEA1}"/>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14FFC5-5F79-4467-BA82-569D37418765}"/>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AFFEAE0-50F2-4584-8FEE-F40BE50F330B}"/>
              </a:ext>
            </a:extLst>
          </p:cNvPr>
          <p:cNvGrpSpPr/>
          <p:nvPr/>
        </p:nvGrpSpPr>
        <p:grpSpPr>
          <a:xfrm>
            <a:off x="2852944" y="3853882"/>
            <a:ext cx="692309" cy="678627"/>
            <a:chOff x="2659233" y="2267047"/>
            <a:chExt cx="692309" cy="678627"/>
          </a:xfrm>
        </p:grpSpPr>
        <p:sp>
          <p:nvSpPr>
            <p:cNvPr id="47" name="Rectangle 46">
              <a:extLst>
                <a:ext uri="{FF2B5EF4-FFF2-40B4-BE49-F238E27FC236}">
                  <a16:creationId xmlns:a16="http://schemas.microsoft.com/office/drawing/2014/main" id="{D1554E83-3E8A-4C29-B875-939247A531BC}"/>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7C5876F-BFD5-4361-944A-85DDEEE0BBDC}"/>
                </a:ext>
              </a:extLst>
            </p:cNvPr>
            <p:cNvSpPr txBox="1"/>
            <p:nvPr/>
          </p:nvSpPr>
          <p:spPr>
            <a:xfrm>
              <a:off x="2832475" y="2336866"/>
              <a:ext cx="295274" cy="369332"/>
            </a:xfrm>
            <a:prstGeom prst="rect">
              <a:avLst/>
            </a:prstGeom>
            <a:noFill/>
          </p:spPr>
          <p:txBody>
            <a:bodyPr wrap="none" rtlCol="0">
              <a:spAutoFit/>
            </a:bodyPr>
            <a:lstStyle/>
            <a:p>
              <a:r>
                <a:rPr lang="en-US" dirty="0"/>
                <a:t>F</a:t>
              </a:r>
            </a:p>
          </p:txBody>
        </p:sp>
        <p:cxnSp>
          <p:nvCxnSpPr>
            <p:cNvPr id="49" name="Straight Connector 48">
              <a:extLst>
                <a:ext uri="{FF2B5EF4-FFF2-40B4-BE49-F238E27FC236}">
                  <a16:creationId xmlns:a16="http://schemas.microsoft.com/office/drawing/2014/main" id="{6BB15096-13D7-47E7-B50B-4FBB869AE07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A2C7AA3-4FCD-4994-BBE2-2AF4280053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90BFECD-0EE6-4BF9-94BB-BAE8D90B0C1D}"/>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E0B7754-F935-4364-BAD9-69F1F99604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5E429320-6A53-44BD-8695-2C505890D14D}"/>
              </a:ext>
            </a:extLst>
          </p:cNvPr>
          <p:cNvCxnSpPr>
            <a:cxnSpLocks/>
            <a:endCxn id="73" idx="0"/>
          </p:cNvCxnSpPr>
          <p:nvPr/>
        </p:nvCxnSpPr>
        <p:spPr>
          <a:xfrm flipH="1">
            <a:off x="1801610" y="2257017"/>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76AB83-0023-4522-96E1-D135D0A2BADF}"/>
              </a:ext>
            </a:extLst>
          </p:cNvPr>
          <p:cNvCxnSpPr>
            <a:cxnSpLocks/>
            <a:endCxn id="53" idx="0"/>
          </p:cNvCxnSpPr>
          <p:nvPr/>
        </p:nvCxnSpPr>
        <p:spPr>
          <a:xfrm>
            <a:off x="2986627" y="2261684"/>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EFFB66-C686-4198-8110-7D213D9D5F7C}"/>
              </a:ext>
            </a:extLst>
          </p:cNvPr>
          <p:cNvCxnSpPr>
            <a:cxnSpLocks/>
            <a:endCxn id="67" idx="0"/>
          </p:cNvCxnSpPr>
          <p:nvPr/>
        </p:nvCxnSpPr>
        <p:spPr>
          <a:xfrm flipH="1">
            <a:off x="1266352" y="3349364"/>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3F252A-FBA0-4E22-8A8E-14189F0FE992}"/>
              </a:ext>
            </a:extLst>
          </p:cNvPr>
          <p:cNvCxnSpPr>
            <a:cxnSpLocks/>
            <a:endCxn id="47" idx="0"/>
          </p:cNvCxnSpPr>
          <p:nvPr/>
        </p:nvCxnSpPr>
        <p:spPr>
          <a:xfrm flipH="1">
            <a:off x="3192259" y="3333264"/>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807D1DB-4688-452E-BF55-5491EEDC9BC1}"/>
              </a:ext>
            </a:extLst>
          </p:cNvPr>
          <p:cNvCxnSpPr>
            <a:cxnSpLocks/>
            <a:endCxn id="85" idx="0"/>
          </p:cNvCxnSpPr>
          <p:nvPr/>
        </p:nvCxnSpPr>
        <p:spPr>
          <a:xfrm>
            <a:off x="1985907" y="3345077"/>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1B098E45-B45F-4829-BBCB-C714E95C8E19}"/>
              </a:ext>
            </a:extLst>
          </p:cNvPr>
          <p:cNvGraphicFramePr>
            <a:graphicFrameLocks noGrp="1"/>
          </p:cNvGraphicFramePr>
          <p:nvPr/>
        </p:nvGraphicFramePr>
        <p:xfrm>
          <a:off x="734986" y="4927752"/>
          <a:ext cx="3781424" cy="805472"/>
        </p:xfrm>
        <a:graphic>
          <a:graphicData uri="http://schemas.openxmlformats.org/drawingml/2006/table">
            <a:tbl>
              <a:tblPr firstRow="1" bandRow="1">
                <a:tableStyleId>{5C22544A-7EE6-4342-B048-85BDC9FD1C3A}</a:tableStyleId>
              </a:tblPr>
              <a:tblGrid>
                <a:gridCol w="472678">
                  <a:extLst>
                    <a:ext uri="{9D8B030D-6E8A-4147-A177-3AD203B41FA5}">
                      <a16:colId xmlns:a16="http://schemas.microsoft.com/office/drawing/2014/main" val="1816514090"/>
                    </a:ext>
                  </a:extLst>
                </a:gridCol>
                <a:gridCol w="472678">
                  <a:extLst>
                    <a:ext uri="{9D8B030D-6E8A-4147-A177-3AD203B41FA5}">
                      <a16:colId xmlns:a16="http://schemas.microsoft.com/office/drawing/2014/main" val="2923287562"/>
                    </a:ext>
                  </a:extLst>
                </a:gridCol>
                <a:gridCol w="472678">
                  <a:extLst>
                    <a:ext uri="{9D8B030D-6E8A-4147-A177-3AD203B41FA5}">
                      <a16:colId xmlns:a16="http://schemas.microsoft.com/office/drawing/2014/main" val="1791325394"/>
                    </a:ext>
                  </a:extLst>
                </a:gridCol>
                <a:gridCol w="472678">
                  <a:extLst>
                    <a:ext uri="{9D8B030D-6E8A-4147-A177-3AD203B41FA5}">
                      <a16:colId xmlns:a16="http://schemas.microsoft.com/office/drawing/2014/main" val="2765987163"/>
                    </a:ext>
                  </a:extLst>
                </a:gridCol>
                <a:gridCol w="472678">
                  <a:extLst>
                    <a:ext uri="{9D8B030D-6E8A-4147-A177-3AD203B41FA5}">
                      <a16:colId xmlns:a16="http://schemas.microsoft.com/office/drawing/2014/main" val="729800659"/>
                    </a:ext>
                  </a:extLst>
                </a:gridCol>
                <a:gridCol w="472678">
                  <a:extLst>
                    <a:ext uri="{9D8B030D-6E8A-4147-A177-3AD203B41FA5}">
                      <a16:colId xmlns:a16="http://schemas.microsoft.com/office/drawing/2014/main" val="2260002455"/>
                    </a:ext>
                  </a:extLst>
                </a:gridCol>
                <a:gridCol w="472678">
                  <a:extLst>
                    <a:ext uri="{9D8B030D-6E8A-4147-A177-3AD203B41FA5}">
                      <a16:colId xmlns:a16="http://schemas.microsoft.com/office/drawing/2014/main" val="69082208"/>
                    </a:ext>
                  </a:extLst>
                </a:gridCol>
                <a:gridCol w="472678">
                  <a:extLst>
                    <a:ext uri="{9D8B030D-6E8A-4147-A177-3AD203B41FA5}">
                      <a16:colId xmlns:a16="http://schemas.microsoft.com/office/drawing/2014/main" val="3653286121"/>
                    </a:ext>
                  </a:extLst>
                </a:gridCol>
              </a:tblGrid>
              <a:tr h="402736">
                <a:tc>
                  <a:txBody>
                    <a:bodyPr/>
                    <a:lstStyle/>
                    <a:p>
                      <a:pPr algn="ctr"/>
                      <a:r>
                        <a:rPr lang="en-US" sz="1500" dirty="0">
                          <a:solidFill>
                            <a:srgbClr val="B6A479"/>
                          </a:solidFill>
                        </a:rPr>
                        <a:t>0</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1</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2</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3</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4</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5</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6</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dirty="0">
                          <a:solidFill>
                            <a:srgbClr val="B6A479"/>
                          </a:solidFill>
                        </a:rPr>
                        <a:t>7</a:t>
                      </a:r>
                    </a:p>
                  </a:txBody>
                  <a:tcPr marL="74446" marR="74446" marT="37224" marB="3722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02736">
                <a:tc>
                  <a:txBody>
                    <a:bodyPr/>
                    <a:lstStyle/>
                    <a:p>
                      <a:pPr algn="ctr"/>
                      <a:r>
                        <a:rPr lang="en-US" sz="1500" b="1" dirty="0">
                          <a:solidFill>
                            <a:srgbClr val="4C3282"/>
                          </a:solidFill>
                        </a:rPr>
                        <a:t>A</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dirty="0">
                          <a:solidFill>
                            <a:srgbClr val="4C3282"/>
                          </a:solidFill>
                        </a:rPr>
                        <a:t>B</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dirty="0">
                          <a:solidFill>
                            <a:srgbClr val="4C3282"/>
                          </a:solidFill>
                        </a:rPr>
                        <a:t>C</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dirty="0">
                          <a:solidFill>
                            <a:srgbClr val="4C3282"/>
                          </a:solidFill>
                        </a:rPr>
                        <a:t>D</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dirty="0">
                          <a:solidFill>
                            <a:srgbClr val="4C3282"/>
                          </a:solidFill>
                        </a:rPr>
                        <a:t>E</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dirty="0">
                          <a:solidFill>
                            <a:srgbClr val="4C3282"/>
                          </a:solidFill>
                        </a:rPr>
                        <a:t>F</a:t>
                      </a: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500" b="1" dirty="0">
                        <a:solidFill>
                          <a:srgbClr val="4C3282"/>
                        </a:solidFill>
                      </a:endParaRP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500" b="1" dirty="0">
                        <a:solidFill>
                          <a:srgbClr val="4C3282"/>
                        </a:solidFill>
                      </a:endParaRPr>
                    </a:p>
                  </a:txBody>
                  <a:tcPr marL="74446" marR="74446" marT="37224" marB="372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cxnSp>
        <p:nvCxnSpPr>
          <p:cNvPr id="111" name="Straight Connector 110">
            <a:extLst>
              <a:ext uri="{FF2B5EF4-FFF2-40B4-BE49-F238E27FC236}">
                <a16:creationId xmlns:a16="http://schemas.microsoft.com/office/drawing/2014/main" id="{EB325654-C9F3-41DC-9B25-D162BC61DE31}"/>
              </a:ext>
            </a:extLst>
          </p:cNvPr>
          <p:cNvCxnSpPr/>
          <p:nvPr/>
        </p:nvCxnSpPr>
        <p:spPr>
          <a:xfrm flipV="1">
            <a:off x="3725111" y="3263519"/>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9" name="Table 58"/>
              <p:cNvGraphicFramePr>
                <a:graphicFrameLocks noGrp="1"/>
              </p:cNvGraphicFramePr>
              <p:nvPr>
                <p:extLst>
                  <p:ext uri="{D42A27DB-BD31-4B8C-83A1-F6EECF244321}">
                    <p14:modId xmlns:p14="http://schemas.microsoft.com/office/powerpoint/2010/main" val="1199220456"/>
                  </p:ext>
                </p:extLst>
              </p:nvPr>
            </p:nvGraphicFramePr>
            <p:xfrm>
              <a:off x="4240071" y="1593215"/>
              <a:ext cx="7851429" cy="1100432"/>
            </p:xfrm>
            <a:graphic>
              <a:graphicData uri="http://schemas.openxmlformats.org/drawingml/2006/table">
                <a:tbl>
                  <a:tblPr firstRow="1" bandRow="1">
                    <a:tableStyleId>{5C22544A-7EE6-4342-B048-85BDC9FD1C3A}</a:tableStyleId>
                  </a:tblPr>
                  <a:tblGrid>
                    <a:gridCol w="1855902">
                      <a:extLst>
                        <a:ext uri="{9D8B030D-6E8A-4147-A177-3AD203B41FA5}">
                          <a16:colId xmlns:a16="http://schemas.microsoft.com/office/drawing/2014/main" val="20000"/>
                        </a:ext>
                      </a:extLst>
                    </a:gridCol>
                    <a:gridCol w="2279664">
                      <a:extLst>
                        <a:ext uri="{9D8B030D-6E8A-4147-A177-3AD203B41FA5}">
                          <a16:colId xmlns:a16="http://schemas.microsoft.com/office/drawing/2014/main" val="20001"/>
                        </a:ext>
                      </a:extLst>
                    </a:gridCol>
                    <a:gridCol w="2027147">
                      <a:extLst>
                        <a:ext uri="{9D8B030D-6E8A-4147-A177-3AD203B41FA5}">
                          <a16:colId xmlns:a16="http://schemas.microsoft.com/office/drawing/2014/main" val="20002"/>
                        </a:ext>
                      </a:extLst>
                    </a:gridCol>
                    <a:gridCol w="1688716">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 </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Array-based heap</a:t>
                          </a:r>
                        </a:p>
                        <a:p>
                          <a:endParaRPr lang="en-US" dirty="0"/>
                        </a:p>
                      </a:txBody>
                      <a:tcPr/>
                    </a:tc>
                    <a:tc>
                      <a:txBody>
                        <a:bodyPr/>
                        <a:lstStyle/>
                        <a:p>
                          <a:r>
                            <a:rPr lang="en-US" b="0" dirty="0"/>
                            <a:t>worst:</a:t>
                          </a:r>
                          <a:r>
                            <a:rPr lang="en-US" b="0" baseline="0" dirty="0"/>
                            <a:t>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a14:m>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in-practice:</a:t>
                          </a:r>
                          <a:r>
                            <a:rPr lang="en-US" b="0" baseline="0" dirty="0"/>
                            <a:t>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a14:m>
                          <a:endParaRPr lang="en-US" b="0" dirty="0"/>
                        </a:p>
                      </a:txBody>
                      <a:tcPr/>
                    </a:tc>
                    <a:tc>
                      <a:txBody>
                        <a:bodyPr/>
                        <a:lstStyle/>
                        <a:p>
                          <a:r>
                            <a:rPr lang="en-US" b="0" dirty="0"/>
                            <a:t>worst: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a14:m>
                          <a:endParaRPr lang="en-US" dirty="0"/>
                        </a:p>
                        <a:p>
                          <a:pPr/>
                          <a14:m>
                            <m:oMathPara xmlns:m="http://schemas.openxmlformats.org/officeDocument/2006/math">
                              <m:oMathParaPr>
                                <m:jc m:val="centerGroup"/>
                              </m:oMathParaPr>
                              <m:oMath xmlns:m="http://schemas.openxmlformats.org/officeDocument/2006/math">
                                <m:r>
                                  <m:rPr>
                                    <m:nor/>
                                  </m:rPr>
                                  <a:rPr lang="en-US" b="0" dirty="0" smtClean="0"/>
                                  <m:t>in</m:t>
                                </m:r>
                                <m:r>
                                  <m:rPr>
                                    <m:nor/>
                                  </m:rPr>
                                  <a:rPr lang="en-US" b="0" dirty="0" smtClean="0"/>
                                  <m:t>−</m:t>
                                </m:r>
                                <m:r>
                                  <m:rPr>
                                    <m:nor/>
                                  </m:rPr>
                                  <a:rPr lang="en-US" b="0" dirty="0" smtClean="0"/>
                                  <m:t>practice</m:t>
                                </m:r>
                                <m:r>
                                  <m:rPr>
                                    <m:nor/>
                                  </m:rPr>
                                  <a:rPr lang="en-US" b="0" dirty="0" smtClean="0"/>
                                  <m:t>:</m:t>
                                </m:r>
                                <m:r>
                                  <a:rPr lang="en-US" b="0" i="0" dirty="0" smtClean="0">
                                    <a:latin typeface="Cambria Math" panose="02040503050406030204" pitchFamily="18" charset="0"/>
                                  </a:rPr>
                                  <m:t> </m:t>
                                </m:r>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dirty="0" smtClean="0">
                                    <a:latin typeface="Cambria Math" panose="02040503050406030204" pitchFamily="18" charset="0"/>
                                  </a:rPr>
                                  <m:t>Θ</m:t>
                                </m:r>
                                <m:r>
                                  <a:rPr lang="en-US" b="0" i="1" dirty="0"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59" name="Table 58"/>
              <p:cNvGraphicFramePr>
                <a:graphicFrameLocks noGrp="1"/>
              </p:cNvGraphicFramePr>
              <p:nvPr>
                <p:extLst>
                  <p:ext uri="{D42A27DB-BD31-4B8C-83A1-F6EECF244321}">
                    <p14:modId xmlns:p14="http://schemas.microsoft.com/office/powerpoint/2010/main" val="1199220456"/>
                  </p:ext>
                </p:extLst>
              </p:nvPr>
            </p:nvGraphicFramePr>
            <p:xfrm>
              <a:off x="4240071" y="1593215"/>
              <a:ext cx="7851429" cy="1100432"/>
            </p:xfrm>
            <a:graphic>
              <a:graphicData uri="http://schemas.openxmlformats.org/drawingml/2006/table">
                <a:tbl>
                  <a:tblPr firstRow="1" bandRow="1">
                    <a:tableStyleId>{5C22544A-7EE6-4342-B048-85BDC9FD1C3A}</a:tableStyleId>
                  </a:tblPr>
                  <a:tblGrid>
                    <a:gridCol w="1855902">
                      <a:extLst>
                        <a:ext uri="{9D8B030D-6E8A-4147-A177-3AD203B41FA5}">
                          <a16:colId xmlns:a16="http://schemas.microsoft.com/office/drawing/2014/main" val="20000"/>
                        </a:ext>
                      </a:extLst>
                    </a:gridCol>
                    <a:gridCol w="2279664">
                      <a:extLst>
                        <a:ext uri="{9D8B030D-6E8A-4147-A177-3AD203B41FA5}">
                          <a16:colId xmlns:a16="http://schemas.microsoft.com/office/drawing/2014/main" val="20001"/>
                        </a:ext>
                      </a:extLst>
                    </a:gridCol>
                    <a:gridCol w="2027147">
                      <a:extLst>
                        <a:ext uri="{9D8B030D-6E8A-4147-A177-3AD203B41FA5}">
                          <a16:colId xmlns:a16="http://schemas.microsoft.com/office/drawing/2014/main" val="20002"/>
                        </a:ext>
                      </a:extLst>
                    </a:gridCol>
                    <a:gridCol w="1688716">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 </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Array-based heap</a:t>
                          </a:r>
                        </a:p>
                        <a:p>
                          <a:endParaRPr lang="en-US" dirty="0"/>
                        </a:p>
                      </a:txBody>
                      <a:tcPr/>
                    </a:tc>
                    <a:tc>
                      <a:txBody>
                        <a:bodyPr/>
                        <a:lstStyle/>
                        <a:p>
                          <a:endParaRPr lang="en-US"/>
                        </a:p>
                      </a:txBody>
                      <a:tcPr>
                        <a:blipFill>
                          <a:blip r:embed="rId2"/>
                          <a:stretch>
                            <a:fillRect l="-81667" t="-60714" r="-163333" b="-5357"/>
                          </a:stretch>
                        </a:blipFill>
                      </a:tcPr>
                    </a:tc>
                    <a:tc>
                      <a:txBody>
                        <a:bodyPr/>
                        <a:lstStyle/>
                        <a:p>
                          <a:endParaRPr lang="en-US"/>
                        </a:p>
                      </a:txBody>
                      <a:tcPr>
                        <a:blipFill>
                          <a:blip r:embed="rId2"/>
                          <a:stretch>
                            <a:fillRect l="-204375" t="-60714" r="-83750" b="-5357"/>
                          </a:stretch>
                        </a:blipFill>
                      </a:tcPr>
                    </a:tc>
                    <a:tc>
                      <a:txBody>
                        <a:bodyPr/>
                        <a:lstStyle/>
                        <a:p>
                          <a:endParaRPr lang="en-US"/>
                        </a:p>
                      </a:txBody>
                      <a:tcPr>
                        <a:blipFill>
                          <a:blip r:embed="rId2"/>
                          <a:stretch>
                            <a:fillRect l="-366165" t="-60714" r="-752" b="-5357"/>
                          </a:stretch>
                        </a:blipFill>
                      </a:tcPr>
                    </a:tc>
                    <a:extLst>
                      <a:ext uri="{0D108BD9-81ED-4DB2-BD59-A6C34878D82A}">
                        <a16:rowId xmlns:a16="http://schemas.microsoft.com/office/drawing/2014/main" val="10003"/>
                      </a:ext>
                    </a:extLst>
                  </a:tr>
                </a:tbl>
              </a:graphicData>
            </a:graphic>
          </p:graphicFrame>
        </mc:Fallback>
      </mc:AlternateContent>
      <p:sp>
        <p:nvSpPr>
          <p:cNvPr id="3" name="TextBox 2"/>
          <p:cNvSpPr txBox="1"/>
          <p:nvPr/>
        </p:nvSpPr>
        <p:spPr>
          <a:xfrm>
            <a:off x="4832776" y="2868770"/>
            <a:ext cx="7258724" cy="3785652"/>
          </a:xfrm>
          <a:prstGeom prst="rect">
            <a:avLst/>
          </a:prstGeom>
          <a:noFill/>
        </p:spPr>
        <p:txBody>
          <a:bodyPr wrap="square" rtlCol="0">
            <a:spAutoFit/>
          </a:bodyPr>
          <a:lstStyle/>
          <a:p>
            <a:r>
              <a:rPr lang="en-US" sz="2400" dirty="0"/>
              <a:t>We’ve matched the </a:t>
            </a:r>
            <a:r>
              <a:rPr lang="en-US" sz="2400" b="1" dirty="0"/>
              <a:t>asymptotic worst-case </a:t>
            </a:r>
            <a:r>
              <a:rPr lang="en-US" sz="2400" dirty="0"/>
              <a:t>behavior of AVL trees. </a:t>
            </a:r>
          </a:p>
          <a:p>
            <a:endParaRPr lang="en-US" sz="2400" dirty="0"/>
          </a:p>
          <a:p>
            <a:r>
              <a:rPr lang="en-US" sz="2400" dirty="0"/>
              <a:t>But we’re actually doing better!</a:t>
            </a:r>
          </a:p>
          <a:p>
            <a:endParaRPr lang="en-US" sz="2400" dirty="0"/>
          </a:p>
          <a:p>
            <a:r>
              <a:rPr lang="en-US" sz="2400" dirty="0"/>
              <a:t>- The constant factors for array accesses are better.</a:t>
            </a:r>
          </a:p>
          <a:p>
            <a:r>
              <a:rPr lang="en-US" sz="2400" dirty="0"/>
              <a:t>- The tree can be a constant factor shorter because of stricter height invariants.</a:t>
            </a:r>
          </a:p>
          <a:p>
            <a:r>
              <a:rPr lang="en-US" sz="2400" dirty="0"/>
              <a:t>- In-practice case for add is really good.</a:t>
            </a:r>
          </a:p>
          <a:p>
            <a:r>
              <a:rPr lang="en-US" sz="2400" dirty="0"/>
              <a:t>- A heap is MUCH simpler to implement. </a:t>
            </a:r>
          </a:p>
        </p:txBody>
      </p:sp>
    </p:spTree>
    <p:extLst>
      <p:ext uri="{BB962C8B-B14F-4D97-AF65-F5344CB8AC3E}">
        <p14:creationId xmlns:p14="http://schemas.microsoft.com/office/powerpoint/2010/main" val="214017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1C4E-C570-8F4C-97D1-CD4CEC46BFED}"/>
              </a:ext>
            </a:extLst>
          </p:cNvPr>
          <p:cNvSpPr>
            <a:spLocks noGrp="1"/>
          </p:cNvSpPr>
          <p:nvPr>
            <p:ph type="title"/>
          </p:nvPr>
        </p:nvSpPr>
        <p:spPr/>
        <p:txBody>
          <a:bodyPr/>
          <a:lstStyle/>
          <a:p>
            <a:r>
              <a:rPr lang="en-US" dirty="0"/>
              <a:t>Are heaps always better? AVL vs Heaps</a:t>
            </a:r>
          </a:p>
        </p:txBody>
      </p:sp>
      <p:sp>
        <p:nvSpPr>
          <p:cNvPr id="3" name="Content Placeholder 2">
            <a:extLst>
              <a:ext uri="{FF2B5EF4-FFF2-40B4-BE49-F238E27FC236}">
                <a16:creationId xmlns:a16="http://schemas.microsoft.com/office/drawing/2014/main" id="{CCC57436-6311-6141-B682-03059CA0AC8F}"/>
              </a:ext>
            </a:extLst>
          </p:cNvPr>
          <p:cNvSpPr>
            <a:spLocks noGrp="1"/>
          </p:cNvSpPr>
          <p:nvPr>
            <p:ph idx="1"/>
          </p:nvPr>
        </p:nvSpPr>
        <p:spPr/>
        <p:txBody>
          <a:bodyPr>
            <a:normAutofit/>
          </a:bodyPr>
          <a:lstStyle/>
          <a:p>
            <a:r>
              <a:rPr lang="en-US" dirty="0"/>
              <a:t>- The really amazing things about heaps over AVL implementations are the constant factors (e.g. 1.2n instead of 2n) and the sweet sweet Theta(1) in-practice `add` time.</a:t>
            </a:r>
          </a:p>
          <a:p>
            <a:endParaRPr lang="en-US" dirty="0"/>
          </a:p>
          <a:p>
            <a:r>
              <a:rPr lang="en-US" dirty="0"/>
              <a:t>- The really amazing things about AVL implementations over heaps is that AVL trees are absolutely sorted, and they guarantee worst-case be able to find (contains/get) in Theta(log(n)) time.</a:t>
            </a:r>
          </a:p>
          <a:p>
            <a:endParaRPr lang="en-US" dirty="0"/>
          </a:p>
          <a:p>
            <a:r>
              <a:rPr lang="en-US" dirty="0"/>
              <a:t>If heaps have to implement methods like contains/get/ (more generally: finding a particular value inside the data structure) – it pretty much just has to loop through the array and incur a worst case Theta(n) runtime. </a:t>
            </a:r>
          </a:p>
          <a:p>
            <a:r>
              <a:rPr lang="en-US" dirty="0"/>
              <a:t>Heaps are stuck at Theta(n) runtime and we can’t do anything more clever…. aha, just kidding.. unless…?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887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13BD-90D8-844F-A402-F9D79ECBAC9B}"/>
              </a:ext>
            </a:extLst>
          </p:cNvPr>
          <p:cNvSpPr>
            <a:spLocks noGrp="1"/>
          </p:cNvSpPr>
          <p:nvPr>
            <p:ph type="title"/>
          </p:nvPr>
        </p:nvSpPr>
        <p:spPr/>
        <p:txBody>
          <a:bodyPr/>
          <a:lstStyle/>
          <a:p>
            <a:r>
              <a:rPr lang="en-US" dirty="0"/>
              <a:t>Relevant hint for project 3: </a:t>
            </a:r>
          </a:p>
        </p:txBody>
      </p:sp>
      <p:sp>
        <p:nvSpPr>
          <p:cNvPr id="3" name="Content Placeholder 2">
            <a:extLst>
              <a:ext uri="{FF2B5EF4-FFF2-40B4-BE49-F238E27FC236}">
                <a16:creationId xmlns:a16="http://schemas.microsoft.com/office/drawing/2014/main" id="{E1A33BBC-9F04-5943-B24A-D08D864AE3F7}"/>
              </a:ext>
            </a:extLst>
          </p:cNvPr>
          <p:cNvSpPr>
            <a:spLocks noGrp="1"/>
          </p:cNvSpPr>
          <p:nvPr>
            <p:ph idx="1"/>
          </p:nvPr>
        </p:nvSpPr>
        <p:spPr/>
        <p:txBody>
          <a:bodyPr/>
          <a:lstStyle/>
          <a:p>
            <a:r>
              <a:rPr lang="en-US" dirty="0"/>
              <a:t>- When coming up with data structures, we can actually combine them with existing tools to improve our algorithms and runtimes.  We can improve the worst-case runtime of get/contains to be a lot better than Theta(n) time depending on how we have our heap utilize an extra data-structure. </a:t>
            </a:r>
          </a:p>
          <a:p>
            <a:pPr marL="0" indent="0">
              <a:buNone/>
            </a:pPr>
            <a:r>
              <a:rPr lang="en-US" dirty="0"/>
              <a:t>- For project 3, you should use an additional data structure to improve the runtime for </a:t>
            </a:r>
            <a:r>
              <a:rPr lang="en-US" dirty="0" err="1"/>
              <a:t>changePriority</a:t>
            </a:r>
            <a:r>
              <a:rPr lang="en-US" dirty="0"/>
              <a:t>(). It does not affect the correctness of your PQ at all (i.e. you can implement it correctly without the additional data structure). Please use a built-in Java collection instead of implementing your own (although you could in-theory).</a:t>
            </a:r>
          </a:p>
          <a:p>
            <a:pPr>
              <a:buFontTx/>
              <a:buChar char="-"/>
            </a:pPr>
            <a:r>
              <a:rPr lang="en-US" dirty="0"/>
              <a:t>For project 3, feel free to try the following development strategy for the </a:t>
            </a:r>
            <a:r>
              <a:rPr lang="en-US" dirty="0" err="1"/>
              <a:t>changePriority</a:t>
            </a:r>
            <a:r>
              <a:rPr lang="en-US" dirty="0"/>
              <a:t> method</a:t>
            </a:r>
          </a:p>
          <a:p>
            <a:pPr lvl="1">
              <a:buFontTx/>
              <a:buChar char="-"/>
            </a:pPr>
            <a:r>
              <a:rPr lang="en-US" dirty="0"/>
              <a:t>implement </a:t>
            </a:r>
            <a:r>
              <a:rPr lang="en-US" dirty="0" err="1"/>
              <a:t>changePriority</a:t>
            </a:r>
            <a:r>
              <a:rPr lang="en-US" dirty="0"/>
              <a:t> without regards to efficiency (without the extra data structure) at first</a:t>
            </a:r>
          </a:p>
          <a:p>
            <a:pPr lvl="1">
              <a:buFontTx/>
              <a:buChar char="-"/>
            </a:pPr>
            <a:r>
              <a:rPr lang="en-US" dirty="0"/>
              <a:t>then, analyze your code’s runtime and figure out which parts are inefficient</a:t>
            </a:r>
          </a:p>
          <a:p>
            <a:pPr lvl="1">
              <a:buFontTx/>
              <a:buChar char="-"/>
            </a:pPr>
            <a:r>
              <a:rPr lang="en-US" dirty="0"/>
              <a:t>reflect on the data structures we’ve learned and see how any of them could be useful in improving the slow parts in your code</a:t>
            </a:r>
          </a:p>
        </p:txBody>
      </p:sp>
    </p:spTree>
    <p:extLst>
      <p:ext uri="{BB962C8B-B14F-4D97-AF65-F5344CB8AC3E}">
        <p14:creationId xmlns:p14="http://schemas.microsoft.com/office/powerpoint/2010/main" val="204146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More Priority Queue Operations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33674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More Operations</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5558616" y="1463857"/>
                <a:ext cx="6203881" cy="4845504"/>
              </a:xfrm>
            </p:spPr>
            <p:txBody>
              <a:bodyPr/>
              <a:lstStyle/>
              <a:p>
                <a:r>
                  <a:rPr lang="en-US" sz="2400" dirty="0"/>
                  <a:t>We’ll use priority queues for lots of things later in the quarter. </a:t>
                </a:r>
              </a:p>
              <a:p>
                <a:r>
                  <a:rPr lang="en-US" sz="2400" dirty="0"/>
                  <a:t>Let’s add them to our ADT now.</a:t>
                </a:r>
              </a:p>
              <a:p>
                <a:r>
                  <a:rPr lang="en-US" sz="2400" dirty="0"/>
                  <a:t>Some of these will be </a:t>
                </a:r>
                <a:r>
                  <a:rPr lang="en-US" sz="2400" b="1" dirty="0"/>
                  <a:t>asymptotically </a:t>
                </a:r>
                <a:r>
                  <a:rPr lang="en-US" sz="2400" dirty="0"/>
                  <a:t>faster for a heap than an AVL tree!</a:t>
                </a:r>
              </a:p>
              <a:p>
                <a:endParaRPr lang="en-US" dirty="0"/>
              </a:p>
              <a:p>
                <a:r>
                  <a:rPr lang="en-US" sz="2400" b="1" dirty="0"/>
                  <a:t>BuildHeap(</a:t>
                </a:r>
                <a:r>
                  <a:rPr lang="en-US" sz="2400" dirty="0"/>
                  <a:t>elements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𝑛</m:t>
                        </m:r>
                      </m:sub>
                    </m:sSub>
                    <m:r>
                      <a:rPr lang="en-US" sz="2400" i="1">
                        <a:latin typeface="Cambria Math" panose="02040503050406030204" pitchFamily="18" charset="0"/>
                      </a:rPr>
                      <m:t> </m:t>
                    </m:r>
                  </m:oMath>
                </a14:m>
                <a:r>
                  <a:rPr lang="en-US" sz="2400" b="1" dirty="0"/>
                  <a:t>)  </a:t>
                </a:r>
                <a:br>
                  <a:rPr lang="en-US" sz="2400" b="1" dirty="0"/>
                </a:br>
                <a:r>
                  <a:rPr lang="en-US" sz="2800" dirty="0"/>
                  <a:t>Given </a:t>
                </a:r>
                <a14:m>
                  <m:oMath xmlns:m="http://schemas.openxmlformats.org/officeDocument/2006/math">
                    <m:r>
                      <a:rPr lang="en-US" sz="2800" i="1">
                        <a:latin typeface="Cambria Math" panose="02040503050406030204" pitchFamily="18" charset="0"/>
                      </a:rPr>
                      <m:t>𝑛</m:t>
                    </m:r>
                  </m:oMath>
                </a14:m>
                <a:r>
                  <a:rPr lang="en-US" sz="2800" dirty="0"/>
                  <a:t> elements, create a heap containing exactly those </a:t>
                </a:r>
                <a14:m>
                  <m:oMath xmlns:m="http://schemas.openxmlformats.org/officeDocument/2006/math">
                    <m:r>
                      <a:rPr lang="en-US" sz="2800" i="1">
                        <a:latin typeface="Cambria Math" panose="02040503050406030204" pitchFamily="18" charset="0"/>
                      </a:rPr>
                      <m:t>𝑛</m:t>
                    </m:r>
                  </m:oMath>
                </a14:m>
                <a:r>
                  <a:rPr lang="en-US" sz="2800" dirty="0"/>
                  <a:t> elements. </a:t>
                </a:r>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5558616" y="1463857"/>
                <a:ext cx="6203881" cy="4845504"/>
              </a:xfrm>
              <a:blipFill>
                <a:blip r:embed="rId2"/>
                <a:stretch>
                  <a:fillRect l="-1277" t="-1635" r="-3143"/>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C1D9856-F184-49E2-A458-EC95C5F48620}"/>
              </a:ext>
            </a:extLst>
          </p:cNvPr>
          <p:cNvGrpSpPr/>
          <p:nvPr/>
        </p:nvGrpSpPr>
        <p:grpSpPr>
          <a:xfrm>
            <a:off x="654806" y="1418253"/>
            <a:ext cx="4683261" cy="5243926"/>
            <a:chOff x="908857" y="1530095"/>
            <a:chExt cx="4683261" cy="4096669"/>
          </a:xfrm>
        </p:grpSpPr>
        <p:sp>
          <p:nvSpPr>
            <p:cNvPr id="8" name="Rectangle 7">
              <a:extLst>
                <a:ext uri="{FF2B5EF4-FFF2-40B4-BE49-F238E27FC236}">
                  <a16:creationId xmlns:a16="http://schemas.microsoft.com/office/drawing/2014/main" id="{DCC242AB-DC0A-4CCD-9CFA-377C2DAFF4E2}"/>
                </a:ext>
              </a:extLst>
            </p:cNvPr>
            <p:cNvSpPr/>
            <p:nvPr/>
          </p:nvSpPr>
          <p:spPr>
            <a:xfrm>
              <a:off x="908857" y="2061556"/>
              <a:ext cx="4683261" cy="3565208"/>
            </a:xfrm>
            <a:prstGeom prst="rect">
              <a:avLst/>
            </a:prstGeom>
            <a:no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E349237B-A02C-43D2-AE06-B4567DAC8A52}"/>
                </a:ext>
              </a:extLst>
            </p:cNvPr>
            <p:cNvSpPr/>
            <p:nvPr/>
          </p:nvSpPr>
          <p:spPr>
            <a:xfrm>
              <a:off x="908858" y="1530095"/>
              <a:ext cx="4683260" cy="531461"/>
            </a:xfrm>
            <a:prstGeom prst="rect">
              <a:avLst/>
            </a:prstGeom>
            <a:solidFill>
              <a:srgbClr val="B6A479"/>
            </a:solid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600" dirty="0"/>
                <a:t>Min Priority Queue ADT</a:t>
              </a:r>
            </a:p>
          </p:txBody>
        </p:sp>
        <p:sp>
          <p:nvSpPr>
            <p:cNvPr id="10" name="TextBox 8">
              <a:extLst>
                <a:ext uri="{FF2B5EF4-FFF2-40B4-BE49-F238E27FC236}">
                  <a16:creationId xmlns:a16="http://schemas.microsoft.com/office/drawing/2014/main" id="{9D6FA6F6-9B7E-47D6-BDE8-696163B1195E}"/>
                </a:ext>
              </a:extLst>
            </p:cNvPr>
            <p:cNvSpPr txBox="1"/>
            <p:nvPr/>
          </p:nvSpPr>
          <p:spPr>
            <a:xfrm>
              <a:off x="1129407" y="3937116"/>
              <a:ext cx="4354615" cy="8655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err="1"/>
                <a:t>removeMin</a:t>
              </a:r>
              <a:r>
                <a:rPr lang="en-US" sz="2200" b="1" dirty="0"/>
                <a:t>()</a:t>
              </a:r>
              <a:r>
                <a:rPr lang="en-US" sz="2200" dirty="0"/>
                <a:t> – returns the element with the </a:t>
              </a:r>
              <a:r>
                <a:rPr lang="en-US" sz="2200" u="sng" dirty="0"/>
                <a:t>smallest</a:t>
              </a:r>
              <a:r>
                <a:rPr lang="en-US" sz="2200" dirty="0"/>
                <a:t> priority, removes it from the collection</a:t>
              </a:r>
            </a:p>
          </p:txBody>
        </p:sp>
        <p:sp>
          <p:nvSpPr>
            <p:cNvPr id="11" name="TextBox 10">
              <a:extLst>
                <a:ext uri="{FF2B5EF4-FFF2-40B4-BE49-F238E27FC236}">
                  <a16:creationId xmlns:a16="http://schemas.microsoft.com/office/drawing/2014/main" id="{B92B4A1B-DE6B-488B-8450-1A3E832986C6}"/>
                </a:ext>
              </a:extLst>
            </p:cNvPr>
            <p:cNvSpPr txBox="1"/>
            <p:nvPr/>
          </p:nvSpPr>
          <p:spPr>
            <a:xfrm>
              <a:off x="928946" y="2078637"/>
              <a:ext cx="2035232" cy="360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4C3282"/>
                  </a:solidFill>
                </a:rPr>
                <a:t>state</a:t>
              </a:r>
            </a:p>
          </p:txBody>
        </p:sp>
        <p:sp>
          <p:nvSpPr>
            <p:cNvPr id="12" name="TextBox 11">
              <a:extLst>
                <a:ext uri="{FF2B5EF4-FFF2-40B4-BE49-F238E27FC236}">
                  <a16:creationId xmlns:a16="http://schemas.microsoft.com/office/drawing/2014/main" id="{C48851FA-61FB-4346-B2D1-FA02D3ECB40A}"/>
                </a:ext>
              </a:extLst>
            </p:cNvPr>
            <p:cNvSpPr txBox="1"/>
            <p:nvPr/>
          </p:nvSpPr>
          <p:spPr>
            <a:xfrm>
              <a:off x="928946" y="2979430"/>
              <a:ext cx="2035232" cy="360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4C3282"/>
                  </a:solidFill>
                </a:rPr>
                <a:t>behavior</a:t>
              </a:r>
            </a:p>
          </p:txBody>
        </p:sp>
        <p:sp>
          <p:nvSpPr>
            <p:cNvPr id="13" name="TextBox 12">
              <a:extLst>
                <a:ext uri="{FF2B5EF4-FFF2-40B4-BE49-F238E27FC236}">
                  <a16:creationId xmlns:a16="http://schemas.microsoft.com/office/drawing/2014/main" id="{5702A8D9-90E4-4668-8B17-1A0C7F3ED625}"/>
                </a:ext>
              </a:extLst>
            </p:cNvPr>
            <p:cNvSpPr txBox="1"/>
            <p:nvPr/>
          </p:nvSpPr>
          <p:spPr>
            <a:xfrm>
              <a:off x="1098580" y="2386738"/>
              <a:ext cx="4212184" cy="601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t>Set of comparable values</a:t>
              </a:r>
            </a:p>
            <a:p>
              <a:r>
                <a:rPr lang="en-US" sz="2200" dirty="0"/>
                <a:t>- Ordered based on “priority”</a:t>
              </a:r>
            </a:p>
          </p:txBody>
        </p:sp>
        <p:sp>
          <p:nvSpPr>
            <p:cNvPr id="14" name="TextBox 13">
              <a:extLst>
                <a:ext uri="{FF2B5EF4-FFF2-40B4-BE49-F238E27FC236}">
                  <a16:creationId xmlns:a16="http://schemas.microsoft.com/office/drawing/2014/main" id="{8DE3E202-03EC-4175-95D5-D54431F389D3}"/>
                </a:ext>
              </a:extLst>
            </p:cNvPr>
            <p:cNvSpPr txBox="1"/>
            <p:nvPr/>
          </p:nvSpPr>
          <p:spPr>
            <a:xfrm>
              <a:off x="1098580" y="4708463"/>
              <a:ext cx="4385442" cy="8655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err="1"/>
                <a:t>peekMin</a:t>
              </a:r>
              <a:r>
                <a:rPr lang="en-US" sz="2200" b="1" dirty="0"/>
                <a:t>()</a:t>
              </a:r>
              <a:r>
                <a:rPr lang="en-US" sz="2200" dirty="0"/>
                <a:t> – find, but do not remove the element with the smallest </a:t>
              </a:r>
              <a:r>
                <a:rPr lang="en-US" sz="2200" u="sng" dirty="0"/>
                <a:t>priority</a:t>
              </a:r>
            </a:p>
          </p:txBody>
        </p:sp>
        <p:sp>
          <p:nvSpPr>
            <p:cNvPr id="15" name="TextBox 14">
              <a:extLst>
                <a:ext uri="{FF2B5EF4-FFF2-40B4-BE49-F238E27FC236}">
                  <a16:creationId xmlns:a16="http://schemas.microsoft.com/office/drawing/2014/main" id="{AF07495C-41D3-4217-8A2C-7645F04D65C0}"/>
                </a:ext>
              </a:extLst>
            </p:cNvPr>
            <p:cNvSpPr txBox="1"/>
            <p:nvPr/>
          </p:nvSpPr>
          <p:spPr>
            <a:xfrm>
              <a:off x="1129406" y="3366314"/>
              <a:ext cx="4181362" cy="601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a:t>add(value) </a:t>
              </a:r>
              <a:r>
                <a:rPr lang="en-US" sz="2200" dirty="0"/>
                <a:t>– add a new element to the collection</a:t>
              </a:r>
            </a:p>
          </p:txBody>
        </p:sp>
      </p:grpSp>
    </p:spTree>
    <p:extLst>
      <p:ext uri="{BB962C8B-B14F-4D97-AF65-F5344CB8AC3E}">
        <p14:creationId xmlns:p14="http://schemas.microsoft.com/office/powerpoint/2010/main" val="2841466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 More Operations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2800" b="1" dirty="0"/>
                  <a:t>BuildHeap(</a:t>
                </a:r>
                <a:r>
                  <a:rPr lang="en-US" sz="2800" dirty="0"/>
                  <a:t>elements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 </m:t>
                    </m:r>
                  </m:oMath>
                </a14:m>
                <a:r>
                  <a:rPr lang="en-US" sz="2800" b="1" dirty="0"/>
                  <a:t>) – </a:t>
                </a:r>
                <a:r>
                  <a:rPr lang="en-US" sz="2800" dirty="0"/>
                  <a:t>Given </a:t>
                </a:r>
                <a14:m>
                  <m:oMath xmlns:m="http://schemas.openxmlformats.org/officeDocument/2006/math">
                    <m:r>
                      <a:rPr lang="en-US" sz="2800" b="0" i="1" smtClean="0">
                        <a:latin typeface="Cambria Math" panose="02040503050406030204" pitchFamily="18" charset="0"/>
                      </a:rPr>
                      <m:t>𝑛</m:t>
                    </m:r>
                  </m:oMath>
                </a14:m>
                <a:r>
                  <a:rPr lang="en-US" sz="2800" dirty="0"/>
                  <a:t> elements, create a heap containing exactly those </a:t>
                </a:r>
                <a14:m>
                  <m:oMath xmlns:m="http://schemas.openxmlformats.org/officeDocument/2006/math">
                    <m:r>
                      <a:rPr lang="en-US" sz="2800" b="0" i="1" smtClean="0">
                        <a:latin typeface="Cambria Math" panose="02040503050406030204" pitchFamily="18" charset="0"/>
                      </a:rPr>
                      <m:t>𝑛</m:t>
                    </m:r>
                  </m:oMath>
                </a14:m>
                <a:r>
                  <a:rPr lang="en-US" sz="2800" dirty="0"/>
                  <a:t> elements. </a:t>
                </a:r>
              </a:p>
              <a:p>
                <a:endParaRPr lang="en-US" sz="2800" dirty="0"/>
              </a:p>
              <a:p>
                <a:r>
                  <a:rPr lang="en-US" sz="2800" dirty="0"/>
                  <a:t>Try 1: Just call insert </a:t>
                </a:r>
                <a14:m>
                  <m:oMath xmlns:m="http://schemas.openxmlformats.org/officeDocument/2006/math">
                    <m:r>
                      <a:rPr lang="en-US" sz="2800" b="0" i="1" smtClean="0">
                        <a:latin typeface="Cambria Math" panose="02040503050406030204" pitchFamily="18" charset="0"/>
                      </a:rPr>
                      <m:t>𝑛</m:t>
                    </m:r>
                  </m:oMath>
                </a14:m>
                <a:r>
                  <a:rPr lang="en-US" sz="2800" dirty="0"/>
                  <a:t> times.</a:t>
                </a:r>
              </a:p>
              <a:p>
                <a:r>
                  <a:rPr lang="en-US" sz="2800" dirty="0"/>
                  <a:t>Worst case running time?</a:t>
                </a:r>
              </a:p>
              <a:p>
                <a14:m>
                  <m:oMath xmlns:m="http://schemas.openxmlformats.org/officeDocument/2006/math">
                    <m:r>
                      <a:rPr lang="en-US" sz="2800" b="0" i="1" smtClean="0">
                        <a:latin typeface="Cambria Math" panose="02040503050406030204" pitchFamily="18" charset="0"/>
                      </a:rPr>
                      <m:t>𝑛</m:t>
                    </m:r>
                  </m:oMath>
                </a14:m>
                <a:r>
                  <a:rPr lang="en-US" sz="2800" dirty="0"/>
                  <a:t> calls, each worst case </a:t>
                </a:r>
                <a14:m>
                  <m:oMath xmlns:m="http://schemas.openxmlformats.org/officeDocument/2006/math">
                    <m:r>
                      <m:rPr>
                        <m:sty m:val="p"/>
                      </m:rPr>
                      <a:rPr lang="en-US" sz="2800" b="0" i="0" smtClean="0">
                        <a:latin typeface="Cambria Math" panose="02040503050406030204" pitchFamily="18" charset="0"/>
                      </a:rPr>
                      <m:t>Θ</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r>
                          <a:rPr lang="en-US" sz="2800" b="0" i="1" smtClean="0">
                            <a:latin typeface="Cambria Math" panose="02040503050406030204" pitchFamily="18" charset="0"/>
                          </a:rPr>
                          <m:t>𝑛</m:t>
                        </m:r>
                      </m:e>
                    </m:func>
                    <m:r>
                      <a:rPr lang="en-US" sz="2800" b="0" i="1" smtClean="0">
                        <a:latin typeface="Cambria Math" panose="02040503050406030204" pitchFamily="18" charset="0"/>
                      </a:rPr>
                      <m:t>)</m:t>
                    </m:r>
                  </m:oMath>
                </a14:m>
                <a:r>
                  <a:rPr lang="en-US" sz="2800" dirty="0"/>
                  <a:t>. So it’s </a:t>
                </a:r>
                <a14:m>
                  <m:oMath xmlns:m="http://schemas.openxmlformats.org/officeDocument/2006/math">
                    <m:r>
                      <m:rPr>
                        <m:sty m:val="p"/>
                      </m:rPr>
                      <a:rPr lang="en-US" sz="2800" b="0" i="0" smtClean="0">
                        <a:latin typeface="Cambria Math" panose="02040503050406030204" pitchFamily="18" charset="0"/>
                      </a:rPr>
                      <m:t>Θ</m:t>
                    </m:r>
                    <m:r>
                      <a:rPr lang="en-US" sz="2800" b="0" i="1" smtClean="0">
                        <a:latin typeface="Cambria Math" panose="02040503050406030204" pitchFamily="18" charset="0"/>
                      </a:rPr>
                      <m:t>(</m:t>
                    </m:r>
                    <m:r>
                      <a:rPr lang="en-US" sz="2800" b="0" i="1" smtClean="0">
                        <a:latin typeface="Cambria Math" panose="02040503050406030204" pitchFamily="18" charset="0"/>
                      </a:rPr>
                      <m:t>𝑛</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r>
                          <a:rPr lang="en-US" sz="2800" b="0" i="1" smtClean="0">
                            <a:latin typeface="Cambria Math" panose="02040503050406030204" pitchFamily="18" charset="0"/>
                          </a:rPr>
                          <m:t>𝑛</m:t>
                        </m:r>
                        <m:r>
                          <a:rPr lang="en-US" sz="2800" b="0" i="1" smtClean="0">
                            <a:latin typeface="Cambria Math" panose="02040503050406030204" pitchFamily="18" charset="0"/>
                          </a:rPr>
                          <m:t>)</m:t>
                        </m:r>
                      </m:e>
                    </m:func>
                    <m:r>
                      <a:rPr lang="en-US" sz="2800" b="0" i="1" smtClean="0">
                        <a:latin typeface="Cambria Math" panose="02040503050406030204" pitchFamily="18" charset="0"/>
                      </a:rPr>
                      <m:t> </m:t>
                    </m:r>
                  </m:oMath>
                </a14:m>
                <a:r>
                  <a:rPr lang="en-US" sz="2800" dirty="0"/>
                  <a:t>right?</a:t>
                </a:r>
              </a:p>
              <a:p>
                <a:r>
                  <a:rPr lang="en-US" sz="2800" dirty="0"/>
                  <a:t>That proof isn’t valid. There’s no guarantee that we’re getting the worst case every time!</a:t>
                </a:r>
              </a:p>
              <a:p>
                <a:r>
                  <a:rPr lang="en-US" sz="2800" dirty="0"/>
                  <a:t>Proof is right if we just want an </a:t>
                </a:r>
                <a14:m>
                  <m:oMath xmlns:m="http://schemas.openxmlformats.org/officeDocument/2006/math">
                    <m:r>
                      <a:rPr lang="en-US" sz="2800" b="0" i="1" smtClean="0">
                        <a:latin typeface="Cambria Math" panose="02040503050406030204" pitchFamily="18" charset="0"/>
                      </a:rPr>
                      <m:t>𝑂</m:t>
                    </m:r>
                    <m:r>
                      <a:rPr lang="en-US" sz="2800" b="0" i="1" smtClean="0">
                        <a:latin typeface="Cambria Math" panose="02040503050406030204" pitchFamily="18" charset="0"/>
                      </a:rPr>
                      <m:t>()</m:t>
                    </m:r>
                  </m:oMath>
                </a14:m>
                <a:r>
                  <a:rPr lang="en-US" sz="2800" dirty="0"/>
                  <a:t> bound</a:t>
                </a:r>
              </a:p>
              <a:p>
                <a:pPr lvl="1"/>
                <a:r>
                  <a:rPr lang="en-US" sz="2400" dirty="0"/>
                  <a:t>But it’s not clear if it’s tight.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708" t="-3019" r="-3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35</a:t>
            </a:fld>
            <a:endParaRPr lang="en-US"/>
          </a:p>
        </p:txBody>
      </p:sp>
    </p:spTree>
    <p:extLst>
      <p:ext uri="{BB962C8B-B14F-4D97-AF65-F5344CB8AC3E}">
        <p14:creationId xmlns:p14="http://schemas.microsoft.com/office/powerpoint/2010/main" val="7210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BuildHeap</a:t>
            </a:r>
            <a:r>
              <a:rPr lang="en-US" dirty="0"/>
              <a:t> Running Time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Let’s try again for a Theta bound. </a:t>
                </a:r>
              </a:p>
              <a:p>
                <a:r>
                  <a:rPr lang="en-US" sz="2800" dirty="0"/>
                  <a:t>The problem last time was making sure we always hit the worst case.</a:t>
                </a:r>
              </a:p>
              <a:p>
                <a:r>
                  <a:rPr lang="en-US" sz="2800" dirty="0"/>
                  <a:t>If we insert the elements in decreasing order </a:t>
                </a:r>
                <a:r>
                  <a:rPr lang="en-US" sz="2800" b="1" dirty="0"/>
                  <a:t>we will!</a:t>
                </a:r>
              </a:p>
              <a:p>
                <a:pPr lvl="1"/>
                <a:r>
                  <a:rPr lang="en-US" sz="2400" dirty="0"/>
                  <a:t>Every node will have to percolate all the way up to the root.</a:t>
                </a:r>
              </a:p>
              <a:p>
                <a:r>
                  <a:rPr lang="en-US" sz="2800" dirty="0"/>
                  <a:t>So we really have </a:t>
                </a:r>
                <a14:m>
                  <m:oMath xmlns:m="http://schemas.openxmlformats.org/officeDocument/2006/math">
                    <m:r>
                      <a:rPr lang="en-US" sz="2800" b="0" i="1" smtClean="0">
                        <a:latin typeface="Cambria Math" panose="02040503050406030204" pitchFamily="18" charset="0"/>
                      </a:rPr>
                      <m:t>𝑛</m:t>
                    </m:r>
                  </m:oMath>
                </a14:m>
                <a:r>
                  <a:rPr lang="en-US" sz="2800" dirty="0"/>
                  <a:t> </a:t>
                </a:r>
                <a14:m>
                  <m:oMath xmlns:m="http://schemas.openxmlformats.org/officeDocument/2006/math">
                    <m:r>
                      <m:rPr>
                        <m:sty m:val="p"/>
                      </m:rPr>
                      <a:rPr lang="en-US" sz="2800" b="0" i="0" dirty="0" smtClean="0">
                        <a:latin typeface="Cambria Math" panose="02040503050406030204" pitchFamily="18" charset="0"/>
                      </a:rPr>
                      <m:t>Θ</m:t>
                    </m:r>
                    <m:r>
                      <a:rPr lang="en-US" sz="2800" b="0" i="1" dirty="0" smtClean="0">
                        <a:latin typeface="Cambria Math" panose="02040503050406030204" pitchFamily="18" charset="0"/>
                      </a:rPr>
                      <m:t>(</m:t>
                    </m:r>
                    <m:func>
                      <m:funcPr>
                        <m:ctrlPr>
                          <a:rPr lang="en-US" sz="2800" b="0" i="1" dirty="0" smtClean="0">
                            <a:latin typeface="Cambria Math" panose="02040503050406030204" pitchFamily="18" charset="0"/>
                          </a:rPr>
                        </m:ctrlPr>
                      </m:funcPr>
                      <m:fName>
                        <m:r>
                          <m:rPr>
                            <m:sty m:val="p"/>
                          </m:rPr>
                          <a:rPr lang="en-US" sz="2800" b="0" i="0" dirty="0" smtClean="0">
                            <a:latin typeface="Cambria Math" panose="02040503050406030204" pitchFamily="18" charset="0"/>
                          </a:rPr>
                          <m:t>log</m:t>
                        </m:r>
                      </m:fName>
                      <m:e>
                        <m:r>
                          <a:rPr lang="en-US" sz="2800" b="0" i="1" dirty="0" smtClean="0">
                            <a:latin typeface="Cambria Math" panose="02040503050406030204" pitchFamily="18" charset="0"/>
                          </a:rPr>
                          <m:t>𝑛</m:t>
                        </m:r>
                      </m:e>
                    </m:func>
                    <m:r>
                      <a:rPr lang="en-US" sz="2800" b="0" i="1" dirty="0" smtClean="0">
                        <a:latin typeface="Cambria Math" panose="02040503050406030204" pitchFamily="18" charset="0"/>
                      </a:rPr>
                      <m:t>)</m:t>
                    </m:r>
                  </m:oMath>
                </a14:m>
                <a:r>
                  <a:rPr lang="en-US" sz="2800" dirty="0"/>
                  <a:t> operations. QED. </a:t>
                </a:r>
              </a:p>
              <a:p>
                <a:endParaRPr lang="en-US" sz="2800" dirty="0"/>
              </a:p>
              <a:p>
                <a:r>
                  <a:rPr lang="en-US" sz="2800" dirty="0"/>
                  <a:t>There’s still a bug with this proof!</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54" t="-213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36</a:t>
            </a:fld>
            <a:endParaRPr lang="en-US"/>
          </a:p>
        </p:txBody>
      </p:sp>
    </p:spTree>
    <p:extLst>
      <p:ext uri="{BB962C8B-B14F-4D97-AF65-F5344CB8AC3E}">
        <p14:creationId xmlns:p14="http://schemas.microsoft.com/office/powerpoint/2010/main" val="377072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BuildHeap</a:t>
            </a:r>
            <a:r>
              <a:rPr lang="en-US" dirty="0"/>
              <a:t> Running Time (again)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Let’s try once more.</a:t>
                </a:r>
              </a:p>
              <a:p>
                <a:r>
                  <a:rPr lang="en-US" sz="2800" dirty="0"/>
                  <a:t>Saying the worst case was decreasing order was a good start.</a:t>
                </a:r>
              </a:p>
              <a:p>
                <a:r>
                  <a:rPr lang="en-US" sz="2800" dirty="0"/>
                  <a:t>What are the actual running times?</a:t>
                </a:r>
              </a:p>
              <a:p>
                <a:r>
                  <a:rPr lang="en-US" sz="2800" dirty="0"/>
                  <a:t>It’s </a:t>
                </a:r>
                <a14:m>
                  <m:oMath xmlns:m="http://schemas.openxmlformats.org/officeDocument/2006/math">
                    <m:r>
                      <m:rPr>
                        <m:sty m:val="p"/>
                      </m:rPr>
                      <a:rPr lang="en-US" sz="2800" b="0" i="0" smtClean="0">
                        <a:latin typeface="Cambria Math" panose="02040503050406030204" pitchFamily="18" charset="0"/>
                      </a:rPr>
                      <m:t>Θ</m:t>
                    </m:r>
                    <m:r>
                      <a:rPr lang="en-US" sz="2800" b="0" i="1" smtClean="0">
                        <a:latin typeface="Cambria Math" panose="02040503050406030204" pitchFamily="18" charset="0"/>
                      </a:rPr>
                      <m:t>(</m:t>
                    </m:r>
                    <m:r>
                      <a:rPr lang="en-US" sz="2800" b="0" i="1" smtClean="0">
                        <a:latin typeface="Cambria Math" panose="02040503050406030204" pitchFamily="18" charset="0"/>
                      </a:rPr>
                      <m:t>h</m:t>
                    </m:r>
                    <m:r>
                      <a:rPr lang="en-US" sz="2800" b="0" i="1" smtClean="0">
                        <a:latin typeface="Cambria Math" panose="02040503050406030204" pitchFamily="18" charset="0"/>
                      </a:rPr>
                      <m:t>)</m:t>
                    </m:r>
                  </m:oMath>
                </a14:m>
                <a:r>
                  <a:rPr lang="en-US" sz="2800" dirty="0"/>
                  <a:t>, where </a:t>
                </a:r>
                <a14:m>
                  <m:oMath xmlns:m="http://schemas.openxmlformats.org/officeDocument/2006/math">
                    <m:r>
                      <a:rPr lang="en-US" sz="2800" b="0" i="1" smtClean="0">
                        <a:latin typeface="Cambria Math" panose="02040503050406030204" pitchFamily="18" charset="0"/>
                      </a:rPr>
                      <m:t>h</m:t>
                    </m:r>
                  </m:oMath>
                </a14:m>
                <a:r>
                  <a:rPr lang="en-US" sz="2800" dirty="0"/>
                  <a:t> is the </a:t>
                </a:r>
                <a:r>
                  <a:rPr lang="en-US" sz="2800" b="1" dirty="0"/>
                  <a:t>current </a:t>
                </a:r>
                <a:r>
                  <a:rPr lang="en-US" sz="2800" dirty="0"/>
                  <a:t>height.</a:t>
                </a:r>
              </a:p>
              <a:p>
                <a:pPr lvl="1"/>
                <a:r>
                  <a:rPr lang="en-US" sz="2400" dirty="0"/>
                  <a:t>The tree isn’t height </a:t>
                </a:r>
                <a14:m>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𝑛</m:t>
                        </m:r>
                      </m:e>
                    </m:func>
                    <m:r>
                      <a:rPr lang="en-US" sz="2400" b="0" i="1" smtClean="0">
                        <a:latin typeface="Cambria Math" panose="02040503050406030204" pitchFamily="18" charset="0"/>
                      </a:rPr>
                      <m:t> </m:t>
                    </m:r>
                  </m:oMath>
                </a14:m>
                <a:r>
                  <a:rPr lang="en-US" sz="2400" dirty="0"/>
                  <a:t>at the beginning.</a:t>
                </a:r>
              </a:p>
              <a:p>
                <a:r>
                  <a:rPr lang="en-US" sz="2800" dirty="0"/>
                  <a:t>But most nodes are inserted in the last two levels of the tree.</a:t>
                </a:r>
              </a:p>
              <a:p>
                <a:pPr lvl="1"/>
                <a:r>
                  <a:rPr lang="en-US" sz="2600" dirty="0"/>
                  <a:t>For most nodes, </a:t>
                </a:r>
                <a14:m>
                  <m:oMath xmlns:m="http://schemas.openxmlformats.org/officeDocument/2006/math">
                    <m:r>
                      <a:rPr lang="en-US" sz="2600" b="0" i="1" smtClean="0">
                        <a:latin typeface="Cambria Math" panose="02040503050406030204" pitchFamily="18" charset="0"/>
                      </a:rPr>
                      <m:t>h</m:t>
                    </m:r>
                  </m:oMath>
                </a14:m>
                <a:r>
                  <a:rPr lang="en-US" sz="2600" dirty="0"/>
                  <a:t> is </a:t>
                </a:r>
                <a14:m>
                  <m:oMath xmlns:m="http://schemas.openxmlformats.org/officeDocument/2006/math">
                    <m:r>
                      <m:rPr>
                        <m:sty m:val="p"/>
                      </m:rPr>
                      <a:rPr lang="en-US" sz="2600" b="0" i="0" smtClean="0">
                        <a:latin typeface="Cambria Math" panose="02040503050406030204" pitchFamily="18" charset="0"/>
                      </a:rPr>
                      <m:t>Θ</m:t>
                    </m:r>
                    <m:d>
                      <m:dPr>
                        <m:ctrlPr>
                          <a:rPr lang="en-US" sz="2600" b="0" i="1" smtClean="0">
                            <a:latin typeface="Cambria Math" panose="02040503050406030204" pitchFamily="18" charset="0"/>
                          </a:rPr>
                        </m:ctrlPr>
                      </m:dPr>
                      <m:e>
                        <m:func>
                          <m:funcPr>
                            <m:ctrlPr>
                              <a:rPr lang="en-US" sz="2600" b="0" i="1" smtClean="0">
                                <a:latin typeface="Cambria Math" panose="02040503050406030204" pitchFamily="18" charset="0"/>
                              </a:rPr>
                            </m:ctrlPr>
                          </m:funcPr>
                          <m:fName>
                            <m:r>
                              <m:rPr>
                                <m:sty m:val="p"/>
                              </m:rPr>
                              <a:rPr lang="en-US" sz="2600" b="0" i="0" smtClean="0">
                                <a:latin typeface="Cambria Math" panose="02040503050406030204" pitchFamily="18" charset="0"/>
                              </a:rPr>
                              <m:t>log</m:t>
                            </m:r>
                          </m:fName>
                          <m:e>
                            <m:r>
                              <a:rPr lang="en-US" sz="2600" b="0" i="1" smtClean="0">
                                <a:latin typeface="Cambria Math" panose="02040503050406030204" pitchFamily="18" charset="0"/>
                              </a:rPr>
                              <m:t>𝑛</m:t>
                            </m:r>
                          </m:e>
                        </m:func>
                      </m:e>
                    </m:d>
                  </m:oMath>
                </a14:m>
                <a:r>
                  <a:rPr lang="en-US" sz="2600" dirty="0"/>
                  <a:t>. </a:t>
                </a:r>
              </a:p>
              <a:p>
                <a:r>
                  <a:rPr lang="en-US" sz="2800" dirty="0"/>
                  <a:t>The number of operations is at least</a:t>
                </a:r>
              </a:p>
              <a:p>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𝑛</m:t>
                        </m:r>
                      </m:num>
                      <m:den>
                        <m:r>
                          <a:rPr lang="en-US" sz="2800" b="0" i="1" smtClean="0">
                            <a:latin typeface="Cambria Math" panose="02040503050406030204" pitchFamily="18" charset="0"/>
                          </a:rPr>
                          <m:t>2</m:t>
                        </m:r>
                      </m:den>
                    </m:f>
                    <m:r>
                      <a:rPr lang="en-US" sz="2800" b="0" i="1" smtClean="0">
                        <a:latin typeface="Cambria Math" panose="02040503050406030204" pitchFamily="18" charset="0"/>
                      </a:rPr>
                      <m:t>⋅</m:t>
                    </m:r>
                    <m:r>
                      <m:rPr>
                        <m:sty m:val="p"/>
                      </m:rPr>
                      <a:rPr lang="en-US" sz="2800" b="0" i="0" smtClean="0">
                        <a:latin typeface="Cambria Math" panose="02040503050406030204" pitchFamily="18" charset="0"/>
                      </a:rPr>
                      <m:t>Ω</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r>
                          <a:rPr lang="en-US" sz="2800" b="0" i="1" smtClean="0">
                            <a:latin typeface="Cambria Math" panose="02040503050406030204" pitchFamily="18" charset="0"/>
                          </a:rPr>
                          <m:t>𝑛</m:t>
                        </m:r>
                        <m:r>
                          <a:rPr lang="en-US" sz="2800" b="0" i="1" smtClean="0">
                            <a:latin typeface="Cambria Math" panose="02040503050406030204" pitchFamily="18" charset="0"/>
                          </a:rPr>
                          <m:t>)</m:t>
                        </m:r>
                      </m:e>
                    </m:func>
                    <m:r>
                      <a:rPr lang="en-US" sz="2800" b="0" i="1" smtClean="0">
                        <a:latin typeface="Cambria Math" panose="02040503050406030204" pitchFamily="18" charset="0"/>
                      </a:rPr>
                      <m:t>=</m:t>
                    </m:r>
                    <m:r>
                      <m:rPr>
                        <m:sty m:val="p"/>
                      </m:rPr>
                      <a:rPr lang="en-US" sz="2800" b="0" i="0" smtClean="0">
                        <a:latin typeface="Cambria Math" panose="02040503050406030204" pitchFamily="18" charset="0"/>
                      </a:rPr>
                      <m:t>Ω</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r>
                              <a:rPr lang="en-US" sz="2800" b="0" i="1" smtClean="0">
                                <a:latin typeface="Cambria Math" panose="02040503050406030204" pitchFamily="18" charset="0"/>
                              </a:rPr>
                              <m:t>𝑛</m:t>
                            </m:r>
                          </m:e>
                        </m:func>
                      </m:e>
                    </m:d>
                    <m:r>
                      <a:rPr lang="en-US" sz="2800" b="0" i="1" smtClean="0">
                        <a:latin typeface="Cambria Math" panose="02040503050406030204" pitchFamily="18" charset="0"/>
                      </a:rPr>
                      <m:t>.</m:t>
                    </m:r>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54" t="-213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37</a:t>
            </a:fld>
            <a:endParaRPr lang="en-US"/>
          </a:p>
        </p:txBody>
      </p:sp>
    </p:spTree>
    <p:extLst>
      <p:ext uri="{BB962C8B-B14F-4D97-AF65-F5344CB8AC3E}">
        <p14:creationId xmlns:p14="http://schemas.microsoft.com/office/powerpoint/2010/main" val="38101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Were We?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We were trying to design an algorithm for:</a:t>
                </a:r>
              </a:p>
              <a:p>
                <a:r>
                  <a:rPr lang="en-US" sz="2800" b="1" dirty="0"/>
                  <a:t>BuildHeap(</a:t>
                </a:r>
                <a:r>
                  <a:rPr lang="en-US" sz="2800" dirty="0"/>
                  <a:t>elements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𝑒</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𝑒</m:t>
                        </m:r>
                      </m:e>
                      <m:sub>
                        <m:r>
                          <a:rPr lang="en-US" sz="2800" i="1">
                            <a:latin typeface="Cambria Math" panose="02040503050406030204" pitchFamily="18" charset="0"/>
                          </a:rPr>
                          <m:t>𝑛</m:t>
                        </m:r>
                      </m:sub>
                    </m:sSub>
                    <m:r>
                      <a:rPr lang="en-US" sz="2800" i="1">
                        <a:latin typeface="Cambria Math" panose="02040503050406030204" pitchFamily="18" charset="0"/>
                      </a:rPr>
                      <m:t> </m:t>
                    </m:r>
                  </m:oMath>
                </a14:m>
                <a:r>
                  <a:rPr lang="en-US" sz="2800" b="1" dirty="0"/>
                  <a:t>) – </a:t>
                </a:r>
                <a:r>
                  <a:rPr lang="en-US" sz="2800" dirty="0"/>
                  <a:t>Given </a:t>
                </a:r>
                <a14:m>
                  <m:oMath xmlns:m="http://schemas.openxmlformats.org/officeDocument/2006/math">
                    <m:r>
                      <a:rPr lang="en-US" sz="2800" i="1">
                        <a:latin typeface="Cambria Math" panose="02040503050406030204" pitchFamily="18" charset="0"/>
                      </a:rPr>
                      <m:t>𝑛</m:t>
                    </m:r>
                  </m:oMath>
                </a14:m>
                <a:r>
                  <a:rPr lang="en-US" sz="2800" dirty="0"/>
                  <a:t> elements, create a heap containing exactly those </a:t>
                </a:r>
                <a14:m>
                  <m:oMath xmlns:m="http://schemas.openxmlformats.org/officeDocument/2006/math">
                    <m:r>
                      <a:rPr lang="en-US" sz="2800" i="1">
                        <a:latin typeface="Cambria Math" panose="02040503050406030204" pitchFamily="18" charset="0"/>
                      </a:rPr>
                      <m:t>𝑛</m:t>
                    </m:r>
                  </m:oMath>
                </a14:m>
                <a:r>
                  <a:rPr lang="en-US" sz="2800" dirty="0"/>
                  <a:t> elements. </a:t>
                </a:r>
              </a:p>
              <a:p>
                <a:r>
                  <a:rPr lang="en-US" sz="2800" dirty="0"/>
                  <a:t>Just inserting leads to a </a:t>
                </a:r>
                <a14:m>
                  <m:oMath xmlns:m="http://schemas.openxmlformats.org/officeDocument/2006/math">
                    <m:r>
                      <m:rPr>
                        <m:sty m:val="p"/>
                      </m:rPr>
                      <a:rPr lang="en-US" sz="2800" b="0" i="0" smtClean="0">
                        <a:latin typeface="Cambria Math" panose="02040503050406030204" pitchFamily="18" charset="0"/>
                      </a:rPr>
                      <m:t>Θ</m:t>
                    </m:r>
                    <m:r>
                      <a:rPr lang="en-US" sz="2800" b="0" i="1" smtClean="0">
                        <a:latin typeface="Cambria Math" panose="02040503050406030204" pitchFamily="18" charset="0"/>
                      </a:rPr>
                      <m:t>(</m:t>
                    </m:r>
                    <m:r>
                      <a:rPr lang="en-US" sz="2800" b="0" i="1" smtClean="0">
                        <a:latin typeface="Cambria Math" panose="02040503050406030204" pitchFamily="18" charset="0"/>
                      </a:rPr>
                      <m:t>𝑛</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r>
                          <a:rPr lang="en-US" sz="2800" b="0" i="1" smtClean="0">
                            <a:latin typeface="Cambria Math" panose="02040503050406030204" pitchFamily="18" charset="0"/>
                          </a:rPr>
                          <m:t>𝑛</m:t>
                        </m:r>
                        <m:r>
                          <a:rPr lang="en-US" sz="2800" b="0" i="1" smtClean="0">
                            <a:latin typeface="Cambria Math" panose="02040503050406030204" pitchFamily="18" charset="0"/>
                          </a:rPr>
                          <m:t>)</m:t>
                        </m:r>
                      </m:e>
                    </m:func>
                  </m:oMath>
                </a14:m>
                <a:r>
                  <a:rPr lang="en-US" sz="2800" dirty="0"/>
                  <a:t> algorithm in the worst case. </a:t>
                </a:r>
              </a:p>
              <a:p>
                <a:r>
                  <a:rPr lang="en-US" sz="2800" dirty="0"/>
                  <a:t>Can we do better?</a:t>
                </a:r>
              </a:p>
              <a:p>
                <a:r>
                  <a:rPr lang="en-US" sz="2800" dirty="0"/>
                  <a:t> </a:t>
                </a:r>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08" t="-213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38</a:t>
            </a:fld>
            <a:endParaRPr lang="en-US"/>
          </a:p>
        </p:txBody>
      </p:sp>
    </p:spTree>
    <p:extLst>
      <p:ext uri="{BB962C8B-B14F-4D97-AF65-F5344CB8AC3E}">
        <p14:creationId xmlns:p14="http://schemas.microsoft.com/office/powerpoint/2010/main" val="5289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Do Better?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a:t>What’s causing the </a:t>
                </a:r>
                <a14:m>
                  <m:oMath xmlns:m="http://schemas.openxmlformats.org/officeDocument/2006/math">
                    <m:r>
                      <a:rPr lang="en-US" sz="2800" b="0" i="1" smtClean="0">
                        <a:latin typeface="Cambria Math" panose="02040503050406030204" pitchFamily="18" charset="0"/>
                      </a:rPr>
                      <m:t>𝑛</m:t>
                    </m:r>
                  </m:oMath>
                </a14:m>
                <a:r>
                  <a:rPr lang="en-US" sz="2800" dirty="0"/>
                  <a:t> </a:t>
                </a:r>
                <a:r>
                  <a:rPr lang="en-US" sz="2800" dirty="0">
                    <a:latin typeface="Courier New" panose="02070309020205020404" pitchFamily="49" charset="0"/>
                    <a:cs typeface="Courier New" panose="02070309020205020404" pitchFamily="49" charset="0"/>
                  </a:rPr>
                  <a:t>insert</a:t>
                </a:r>
                <a:r>
                  <a:rPr lang="en-US" sz="2800" dirty="0"/>
                  <a:t> strategy to take so long?</a:t>
                </a:r>
              </a:p>
              <a:p>
                <a:r>
                  <a:rPr lang="en-US" sz="2800" dirty="0"/>
                  <a:t>Most nodes are near the bottom, and they might need to percolate all the way up. </a:t>
                </a:r>
              </a:p>
              <a:p>
                <a:r>
                  <a:rPr lang="en-US" sz="2800" dirty="0"/>
                  <a:t>What if instead we dumped everything in the array and then </a:t>
                </a:r>
              </a:p>
              <a:p>
                <a:r>
                  <a:rPr lang="en-US" sz="2800" dirty="0"/>
                  <a:t>tried to percolate things down to fix the invariant?</a:t>
                </a:r>
              </a:p>
              <a:p>
                <a:endParaRPr lang="en-US" sz="2800" dirty="0"/>
              </a:p>
              <a:p>
                <a:r>
                  <a:rPr lang="en-US" sz="2800" dirty="0"/>
                  <a:t>Seems like it might be faster</a:t>
                </a:r>
              </a:p>
              <a:p>
                <a:pPr lvl="1"/>
                <a:r>
                  <a:rPr lang="en-US" sz="2400" dirty="0"/>
                  <a:t>The bottom two levels of the tree have </a:t>
                </a:r>
                <a14:m>
                  <m:oMath xmlns:m="http://schemas.openxmlformats.org/officeDocument/2006/math">
                    <m:r>
                      <m:rPr>
                        <m:sty m:val="p"/>
                      </m:rPr>
                      <a:rPr lang="en-US" sz="2400" b="0" i="0" smtClean="0">
                        <a:latin typeface="Cambria Math" panose="02040503050406030204" pitchFamily="18" charset="0"/>
                      </a:rPr>
                      <m:t>Ω</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nodes, the top two have </a:t>
                </a:r>
                <a14:m>
                  <m:oMath xmlns:m="http://schemas.openxmlformats.org/officeDocument/2006/math">
                    <m:r>
                      <a:rPr lang="en-US" sz="2400" b="0" i="1" smtClean="0">
                        <a:latin typeface="Cambria Math" panose="02040503050406030204" pitchFamily="18" charset="0"/>
                      </a:rPr>
                      <m:t>3</m:t>
                    </m:r>
                  </m:oMath>
                </a14:m>
                <a:r>
                  <a:rPr lang="en-US" sz="2400" dirty="0"/>
                  <a:t> nodes.</a:t>
                </a:r>
              </a:p>
              <a:p>
                <a:pPr lvl="1"/>
                <a:r>
                  <a:rPr lang="en-US" sz="2400" dirty="0"/>
                  <a:t>Maybe we can make “most nodes” go a constant distance.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08" t="-2516"/>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39</a:t>
            </a:fld>
            <a:endParaRPr lang="en-US"/>
          </a:p>
        </p:txBody>
      </p:sp>
    </p:spTree>
    <p:extLst>
      <p:ext uri="{BB962C8B-B14F-4D97-AF65-F5344CB8AC3E}">
        <p14:creationId xmlns:p14="http://schemas.microsoft.com/office/powerpoint/2010/main" val="393202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CE5C-BBAF-AA4B-9E20-A3175AC9092F}"/>
              </a:ext>
            </a:extLst>
          </p:cNvPr>
          <p:cNvSpPr>
            <a:spLocks noGrp="1"/>
          </p:cNvSpPr>
          <p:nvPr>
            <p:ph type="title"/>
          </p:nvPr>
        </p:nvSpPr>
        <p:spPr/>
        <p:txBody>
          <a:bodyPr/>
          <a:lstStyle/>
          <a:p>
            <a:r>
              <a:rPr lang="en-US" dirty="0"/>
              <a:t>Priority Queue / heaps roadmap</a:t>
            </a:r>
          </a:p>
        </p:txBody>
      </p:sp>
      <p:sp>
        <p:nvSpPr>
          <p:cNvPr id="3" name="Content Placeholder 2">
            <a:extLst>
              <a:ext uri="{FF2B5EF4-FFF2-40B4-BE49-F238E27FC236}">
                <a16:creationId xmlns:a16="http://schemas.microsoft.com/office/drawing/2014/main" id="{676F695E-FB64-3343-8E66-0118DD86B9C6}"/>
              </a:ext>
            </a:extLst>
          </p:cNvPr>
          <p:cNvSpPr>
            <a:spLocks noGrp="1"/>
          </p:cNvSpPr>
          <p:nvPr>
            <p:ph idx="1"/>
          </p:nvPr>
        </p:nvSpPr>
        <p:spPr/>
        <p:txBody>
          <a:bodyPr/>
          <a:lstStyle/>
          <a:p>
            <a:r>
              <a:rPr lang="en-US" dirty="0"/>
              <a:t>- </a:t>
            </a:r>
            <a:r>
              <a:rPr lang="en-US" dirty="0" err="1"/>
              <a:t>PriorityQueue</a:t>
            </a:r>
            <a:r>
              <a:rPr lang="en-US" dirty="0"/>
              <a:t> ADT</a:t>
            </a:r>
          </a:p>
          <a:p>
            <a:r>
              <a:rPr lang="en-US" dirty="0"/>
              <a:t>- </a:t>
            </a:r>
            <a:r>
              <a:rPr lang="en-US" dirty="0" err="1"/>
              <a:t>PriorityQueue</a:t>
            </a:r>
            <a:r>
              <a:rPr lang="en-US" dirty="0"/>
              <a:t> implementations with current toolkit</a:t>
            </a:r>
          </a:p>
          <a:p>
            <a:r>
              <a:rPr lang="en-US" dirty="0"/>
              <a:t>- Binary Heap idea + invariants</a:t>
            </a:r>
          </a:p>
          <a:p>
            <a:r>
              <a:rPr lang="en-US" dirty="0"/>
              <a:t>- Binary Heap methods</a:t>
            </a:r>
          </a:p>
          <a:p>
            <a:r>
              <a:rPr lang="en-US" dirty="0"/>
              <a:t>- Binary Heap implementation details</a:t>
            </a:r>
          </a:p>
        </p:txBody>
      </p:sp>
    </p:spTree>
    <p:extLst>
      <p:ext uri="{BB962C8B-B14F-4D97-AF65-F5344CB8AC3E}">
        <p14:creationId xmlns:p14="http://schemas.microsoft.com/office/powerpoint/2010/main" val="417435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8100-8DD1-49DF-8093-6DEBD4E5D29F}"/>
              </a:ext>
            </a:extLst>
          </p:cNvPr>
          <p:cNvSpPr>
            <a:spLocks noGrp="1"/>
          </p:cNvSpPr>
          <p:nvPr>
            <p:ph type="title"/>
          </p:nvPr>
        </p:nvSpPr>
        <p:spPr/>
        <p:txBody>
          <a:bodyPr/>
          <a:lstStyle/>
          <a:p>
            <a:r>
              <a:rPr lang="en-US" dirty="0"/>
              <a:t>Is It Really Faster?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84A548-D5BD-438C-80B8-726A1598A8D2}"/>
                  </a:ext>
                </a:extLst>
              </p:cNvPr>
              <p:cNvSpPr>
                <a:spLocks noGrp="1"/>
              </p:cNvSpPr>
              <p:nvPr>
                <p:ph idx="1"/>
              </p:nvPr>
            </p:nvSpPr>
            <p:spPr/>
            <p:txBody>
              <a:bodyPr>
                <a:normAutofit lnSpcReduction="10000"/>
              </a:bodyPr>
              <a:lstStyle/>
              <a:p>
                <a:r>
                  <a:rPr lang="en-US" sz="2400" dirty="0"/>
                  <a:t>Assume the tree is </a:t>
                </a:r>
                <a:r>
                  <a:rPr lang="en-US" sz="2400" b="1" dirty="0"/>
                  <a:t>perfect</a:t>
                </a:r>
                <a:r>
                  <a:rPr lang="en-US" sz="2400" dirty="0"/>
                  <a:t> </a:t>
                </a:r>
              </a:p>
              <a:p>
                <a:pPr lvl="1"/>
                <a:r>
                  <a:rPr lang="en-US" sz="2000" dirty="0"/>
                  <a:t>the proof for complete trees just gives a different constant factor.</a:t>
                </a:r>
                <a:endParaRPr lang="en-US" sz="2000" b="1" dirty="0"/>
              </a:p>
              <a:p>
                <a:r>
                  <a:rPr lang="en-US" sz="2400" dirty="0" err="1"/>
                  <a:t>percolateDown</a:t>
                </a:r>
                <a:r>
                  <a:rPr lang="en-US" sz="2400" dirty="0"/>
                  <a:t>() doesn’t take </a:t>
                </a:r>
                <a14:m>
                  <m:oMath xmlns:m="http://schemas.openxmlformats.org/officeDocument/2006/math">
                    <m:r>
                      <m:rPr>
                        <m:sty m:val="p"/>
                      </m:rPr>
                      <a:rPr lang="en-US" sz="2400" b="0" i="1" smtClean="0">
                        <a:latin typeface="Cambria Math" panose="02040503050406030204" pitchFamily="18" charset="0"/>
                      </a:rPr>
                      <m:t>log</m:t>
                    </m:r>
                    <m:r>
                      <a:rPr lang="en-US" sz="2400" b="0" i="1" smtClean="0">
                        <a:latin typeface="Cambria Math" panose="02040503050406030204" pitchFamily="18" charset="0"/>
                      </a:rPr>
                      <m:t> </m:t>
                    </m:r>
                    <m:r>
                      <a:rPr lang="en-US" sz="2400" b="0" i="1" smtClean="0">
                        <a:latin typeface="Cambria Math" panose="02040503050406030204" pitchFamily="18" charset="0"/>
                      </a:rPr>
                      <m:t>𝑛</m:t>
                    </m:r>
                  </m:oMath>
                </a14:m>
                <a:r>
                  <a:rPr lang="en-US" sz="2400" dirty="0"/>
                  <a:t> steps each time!</a:t>
                </a:r>
              </a:p>
              <a:p>
                <a:r>
                  <a:rPr lang="en-US" sz="2800" dirty="0"/>
                  <a:t>Half the nodes of the tree are leaves</a:t>
                </a:r>
              </a:p>
              <a:p>
                <a:pPr lvl="2"/>
                <a:r>
                  <a:rPr lang="en-US" sz="2400" dirty="0"/>
                  <a:t>Leaves run percolate down in constant time</a:t>
                </a:r>
              </a:p>
              <a:p>
                <a:r>
                  <a:rPr lang="en-US" sz="2800" dirty="0"/>
                  <a:t>1/4 of the nodes have at most 1 level to travel</a:t>
                </a:r>
              </a:p>
              <a:p>
                <a:r>
                  <a:rPr lang="en-US" sz="2800" dirty="0"/>
                  <a:t>1/8 the nodes have at most 2 levels to travel</a:t>
                </a:r>
              </a:p>
              <a:p>
                <a:r>
                  <a:rPr lang="en-US" sz="2800" dirty="0"/>
                  <a:t>etc…	</a:t>
                </a:r>
              </a:p>
              <a:p>
                <a:pPr marL="0" indent="0">
                  <a:buNone/>
                </a:pPr>
                <a:endParaRPr lang="en-US" dirty="0"/>
              </a:p>
              <a:p>
                <a:r>
                  <a:rPr lang="en-US" dirty="0"/>
                  <a:t>work(n) ≈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𝑛</m:t>
                        </m:r>
                      </m:num>
                      <m:den>
                        <m:r>
                          <a:rPr lang="en-US" i="1" dirty="0" smtClean="0">
                            <a:latin typeface="Cambria Math" panose="02040503050406030204" pitchFamily="18" charset="0"/>
                          </a:rPr>
                          <m:t>2</m:t>
                        </m:r>
                      </m:den>
                    </m:f>
                    <m:r>
                      <a:rPr lang="en-US" b="0" i="1" dirty="0" smtClean="0">
                        <a:latin typeface="Cambria Math" panose="02040503050406030204" pitchFamily="18" charset="0"/>
                      </a:rPr>
                      <m:t>⋅</m:t>
                    </m:r>
                    <m:r>
                      <a:rPr lang="en-US" i="1" dirty="0" smtClean="0">
                        <a:latin typeface="Cambria Math" panose="02040503050406030204" pitchFamily="18" charset="0"/>
                      </a:rPr>
                      <m:t> 1 +</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𝑛</m:t>
                        </m:r>
                      </m:num>
                      <m:den>
                        <m:r>
                          <a:rPr lang="en-US" i="1" dirty="0" smtClean="0">
                            <a:latin typeface="Cambria Math" panose="02040503050406030204" pitchFamily="18" charset="0"/>
                          </a:rPr>
                          <m:t>4</m:t>
                        </m:r>
                      </m:den>
                    </m:f>
                    <m:r>
                      <a:rPr lang="en-US" b="0" i="1" dirty="0" smtClean="0">
                        <a:latin typeface="Cambria Math" panose="02040503050406030204" pitchFamily="18" charset="0"/>
                      </a:rPr>
                      <m:t>⋅</m:t>
                    </m:r>
                    <m:r>
                      <a:rPr lang="en-US" i="1" dirty="0" smtClean="0">
                        <a:latin typeface="Cambria Math" panose="02040503050406030204" pitchFamily="18" charset="0"/>
                      </a:rPr>
                      <m:t> 2 +</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𝑛</m:t>
                        </m:r>
                      </m:num>
                      <m:den>
                        <m:r>
                          <a:rPr lang="en-US" i="1" dirty="0" smtClean="0">
                            <a:latin typeface="Cambria Math" panose="02040503050406030204" pitchFamily="18" charset="0"/>
                          </a:rPr>
                          <m:t>8</m:t>
                        </m:r>
                      </m:den>
                    </m:f>
                    <m:r>
                      <a:rPr lang="en-US" b="0" i="1" dirty="0" smtClean="0">
                        <a:latin typeface="Cambria Math" panose="02040503050406030204" pitchFamily="18" charset="0"/>
                      </a:rPr>
                      <m:t>⋅</m:t>
                    </m:r>
                    <m:r>
                      <a:rPr lang="en-US" i="1" dirty="0" smtClean="0">
                        <a:latin typeface="Cambria Math" panose="02040503050406030204" pitchFamily="18" charset="0"/>
                      </a:rPr>
                      <m:t> 3 +</m:t>
                    </m:r>
                    <m:r>
                      <a:rPr lang="en-US" b="0" i="1" dirty="0" smtClean="0">
                        <a:latin typeface="Cambria Math" panose="02040503050406030204" pitchFamily="18" charset="0"/>
                      </a:rPr>
                      <m:t>⋯+1⋅(</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r>
                          <a:rPr lang="en-US" b="0" i="1" dirty="0" smtClean="0">
                            <a:latin typeface="Cambria Math" panose="02040503050406030204" pitchFamily="18" charset="0"/>
                          </a:rPr>
                          <m:t>𝑛</m:t>
                        </m:r>
                      </m:e>
                    </m:func>
                    <m:r>
                      <a:rPr lang="en-US" b="0" i="1" dirty="0"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8284A548-D5BD-438C-80B8-726A1598A8D2}"/>
                  </a:ext>
                </a:extLst>
              </p:cNvPr>
              <p:cNvSpPr>
                <a:spLocks noGrp="1" noRot="1" noChangeAspect="1" noMove="1" noResize="1" noEditPoints="1" noAdjustHandles="1" noChangeArrowheads="1" noChangeShapeType="1" noTextEdit="1"/>
              </p:cNvSpPr>
              <p:nvPr>
                <p:ph idx="1"/>
              </p:nvPr>
            </p:nvSpPr>
            <p:spPr>
              <a:blipFill>
                <a:blip r:embed="rId2"/>
                <a:stretch>
                  <a:fillRect l="-654" t="-239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E9D3ACB-F85E-4996-919B-D7761D962ECC}"/>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BD8F78BF-63B3-446C-87EB-A6A19F4EFE28}"/>
              </a:ext>
            </a:extLst>
          </p:cNvPr>
          <p:cNvSpPr>
            <a:spLocks noGrp="1"/>
          </p:cNvSpPr>
          <p:nvPr>
            <p:ph type="sldNum" sz="quarter" idx="12"/>
          </p:nvPr>
        </p:nvSpPr>
        <p:spPr/>
        <p:txBody>
          <a:bodyPr/>
          <a:lstStyle/>
          <a:p>
            <a:fld id="{659665DE-58FC-41F4-AC58-2C90A5E00527}" type="slidenum">
              <a:rPr lang="en-US" smtClean="0"/>
              <a:t>40</a:t>
            </a:fld>
            <a:endParaRPr lang="en-US"/>
          </a:p>
        </p:txBody>
      </p:sp>
    </p:spTree>
    <p:extLst>
      <p:ext uri="{BB962C8B-B14F-4D97-AF65-F5344CB8AC3E}">
        <p14:creationId xmlns:p14="http://schemas.microsoft.com/office/powerpoint/2010/main" val="8286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F943-E1AB-406A-A4B0-8FB8CA763ACB}"/>
              </a:ext>
            </a:extLst>
          </p:cNvPr>
          <p:cNvSpPr>
            <a:spLocks noGrp="1"/>
          </p:cNvSpPr>
          <p:nvPr>
            <p:ph type="title"/>
          </p:nvPr>
        </p:nvSpPr>
        <p:spPr/>
        <p:txBody>
          <a:bodyPr/>
          <a:lstStyle/>
          <a:p>
            <a:r>
              <a:rPr lang="en-US" dirty="0"/>
              <a:t>Closed form Floyd’s </a:t>
            </a:r>
            <a:r>
              <a:rPr lang="en-US" dirty="0" err="1"/>
              <a:t>buildHeap</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980B0E-BF58-44E6-87C9-E0CB20D077ED}"/>
                  </a:ext>
                </a:extLst>
              </p:cNvPr>
              <p:cNvSpPr>
                <a:spLocks noGrp="1"/>
              </p:cNvSpPr>
              <p:nvPr>
                <p:ph idx="1"/>
              </p:nvPr>
            </p:nvSpPr>
            <p:spPr>
              <a:xfrm>
                <a:off x="575240" y="1463857"/>
                <a:ext cx="11187258" cy="4298990"/>
              </a:xfrm>
            </p:spPr>
            <p:txBody>
              <a:bodyPr>
                <a:normAutofit/>
              </a:bodyPr>
              <a:lstStyle/>
              <a:p>
                <a14:m>
                  <m:oMath xmlns:m="http://schemas.openxmlformats.org/officeDocument/2006/math">
                    <m:r>
                      <m:rPr>
                        <m:nor/>
                      </m:rPr>
                      <a:rPr lang="en-US" sz="1800" dirty="0" smtClean="0">
                        <a:latin typeface="Cambria Math" panose="02040503050406030204" pitchFamily="18" charset="0"/>
                      </a:rPr>
                      <m:t>𝑛</m:t>
                    </m:r>
                    <m:r>
                      <m:rPr>
                        <m:nor/>
                      </m:rPr>
                      <a:rPr lang="en-US" sz="1800" dirty="0" smtClean="0">
                        <a:latin typeface="Cambria Math" panose="02040503050406030204" pitchFamily="18" charset="0"/>
                      </a:rPr>
                      <m:t>/2⋅ 1 +</m:t>
                    </m:r>
                    <m:r>
                      <m:rPr>
                        <m:nor/>
                      </m:rPr>
                      <a:rPr lang="en-US" sz="1800" dirty="0" smtClean="0">
                        <a:latin typeface="Cambria Math" panose="02040503050406030204" pitchFamily="18" charset="0"/>
                      </a:rPr>
                      <m:t>𝑛</m:t>
                    </m:r>
                    <m:r>
                      <m:rPr>
                        <m:nor/>
                      </m:rPr>
                      <a:rPr lang="en-US" sz="1800" dirty="0" smtClean="0">
                        <a:latin typeface="Cambria Math" panose="02040503050406030204" pitchFamily="18" charset="0"/>
                      </a:rPr>
                      <m:t>/4⋅ 2 +</m:t>
                    </m:r>
                    <m:r>
                      <m:rPr>
                        <m:nor/>
                      </m:rPr>
                      <a:rPr lang="en-US" sz="1800" dirty="0" smtClean="0">
                        <a:latin typeface="Cambria Math" panose="02040503050406030204" pitchFamily="18" charset="0"/>
                      </a:rPr>
                      <m:t>𝑛</m:t>
                    </m:r>
                    <m:r>
                      <m:rPr>
                        <m:nor/>
                      </m:rPr>
                      <a:rPr lang="en-US" sz="1800" dirty="0" smtClean="0">
                        <a:latin typeface="Cambria Math" panose="02040503050406030204" pitchFamily="18" charset="0"/>
                      </a:rPr>
                      <m:t>/8⋅ 3 +⋯+1⋅(</m:t>
                    </m:r>
                    <m:r>
                      <m:rPr>
                        <m:nor/>
                      </m:rPr>
                      <a:rPr lang="en-US" sz="1800" dirty="0" smtClean="0">
                        <a:latin typeface="Cambria Math" panose="02040503050406030204" pitchFamily="18" charset="0"/>
                      </a:rPr>
                      <m:t>log</m:t>
                    </m:r>
                    <m:r>
                      <m:rPr>
                        <m:nor/>
                      </m:rPr>
                      <a:rPr lang="en-US" sz="1800" b="0" i="0" dirty="0" smtClean="0">
                        <a:latin typeface="Cambria Math" panose="02040503050406030204" pitchFamily="18" charset="0"/>
                      </a:rPr>
                      <m:t> </m:t>
                    </m:r>
                    <m:r>
                      <m:rPr>
                        <m:nor/>
                      </m:rPr>
                      <a:rPr lang="en-US" sz="1800" dirty="0" smtClean="0">
                        <a:latin typeface="Cambria Math" panose="02040503050406030204" pitchFamily="18" charset="0"/>
                      </a:rPr>
                      <m:t>𝑛</m:t>
                    </m:r>
                    <m:r>
                      <m:rPr>
                        <m:nor/>
                      </m:rPr>
                      <a:rPr lang="en-US" sz="1800" dirty="0" smtClean="0">
                        <a:latin typeface="Cambria Math" panose="02040503050406030204" pitchFamily="18" charset="0"/>
                      </a:rPr>
                      <m:t>)</m:t>
                    </m:r>
                  </m:oMath>
                </a14:m>
                <a:br>
                  <a:rPr lang="en-US" sz="1800" dirty="0"/>
                </a:br>
                <a:br>
                  <a:rPr lang="en-US" sz="1800" dirty="0"/>
                </a:br>
                <a:r>
                  <a:rPr lang="en-US" sz="1800" dirty="0"/>
                  <a:t>factor out n</a:t>
                </a:r>
              </a:p>
              <a:p>
                <a:pPr marL="0" indent="0">
                  <a:buNone/>
                </a:pPr>
                <a:r>
                  <a:rPr lang="en-US" sz="1800" dirty="0"/>
                  <a:t> work(n) ≈</a:t>
                </a:r>
                <a14:m>
                  <m:oMath xmlns:m="http://schemas.openxmlformats.org/officeDocument/2006/math">
                    <m:r>
                      <a:rPr lang="en-US" sz="1800" b="0" i="1" smtClean="0">
                        <a:latin typeface="Cambria Math" panose="02040503050406030204" pitchFamily="18" charset="0"/>
                      </a:rPr>
                      <m:t>𝑛</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num>
                          <m:den>
                            <m:r>
                              <a:rPr lang="en-US" sz="1800" b="0" i="1" smtClean="0">
                                <a:latin typeface="Cambria Math" panose="02040503050406030204" pitchFamily="18" charset="0"/>
                              </a:rPr>
                              <m:t>4</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8</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𝑛</m:t>
                                </m:r>
                              </m:e>
                            </m:func>
                          </m:num>
                          <m:den>
                            <m:r>
                              <a:rPr lang="en-US" sz="1800" b="0" i="1" smtClean="0">
                                <a:latin typeface="Cambria Math" panose="02040503050406030204" pitchFamily="18" charset="0"/>
                              </a:rPr>
                              <m:t>𝑛</m:t>
                            </m:r>
                          </m:den>
                        </m:f>
                      </m:e>
                    </m:d>
                  </m:oMath>
                </a14:m>
                <a:endParaRPr lang="en-US" sz="1800" dirty="0"/>
              </a:p>
              <a:p>
                <a:pPr marL="0" indent="0">
                  <a:buNone/>
                </a:pPr>
                <a:endParaRPr lang="en-US" sz="1800" dirty="0"/>
              </a:p>
              <a:p>
                <a:endParaRPr lang="en-US" sz="1800" dirty="0"/>
              </a:p>
              <a:p>
                <a:endParaRPr lang="en-US" sz="1800" dirty="0"/>
              </a:p>
            </p:txBody>
          </p:sp>
        </mc:Choice>
        <mc:Fallback xmlns="">
          <p:sp>
            <p:nvSpPr>
              <p:cNvPr id="3" name="Content Placeholder 2">
                <a:extLst>
                  <a:ext uri="{FF2B5EF4-FFF2-40B4-BE49-F238E27FC236}">
                    <a16:creationId xmlns:a16="http://schemas.microsoft.com/office/drawing/2014/main" id="{BA980B0E-BF58-44E6-87C9-E0CB20D077ED}"/>
                  </a:ext>
                </a:extLst>
              </p:cNvPr>
              <p:cNvSpPr>
                <a:spLocks noGrp="1" noRot="1" noChangeAspect="1" noMove="1" noResize="1" noEditPoints="1" noAdjustHandles="1" noChangeArrowheads="1" noChangeShapeType="1" noTextEdit="1"/>
              </p:cNvSpPr>
              <p:nvPr>
                <p:ph idx="1"/>
              </p:nvPr>
            </p:nvSpPr>
            <p:spPr>
              <a:xfrm>
                <a:off x="575240" y="1463857"/>
                <a:ext cx="11187258" cy="4298990"/>
              </a:xfrm>
              <a:blipFill>
                <a:blip r:embed="rId3"/>
                <a:stretch>
                  <a:fillRect l="-871" t="-141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9C9061E-2D18-46C9-9774-54A39A5163EA}"/>
              </a:ext>
            </a:extLst>
          </p:cNvPr>
          <p:cNvSpPr>
            <a:spLocks noGrp="1"/>
          </p:cNvSpPr>
          <p:nvPr>
            <p:ph type="ftr" sz="quarter" idx="11"/>
          </p:nvPr>
        </p:nvSpPr>
        <p:spPr/>
        <p:txBody>
          <a:bodyPr/>
          <a:lstStyle/>
          <a:p>
            <a:r>
              <a:rPr lang="en-US"/>
              <a:t>CSE 373 SP 18 - Kasey Champion</a:t>
            </a:r>
          </a:p>
        </p:txBody>
      </p:sp>
      <p:sp>
        <p:nvSpPr>
          <p:cNvPr id="5" name="Slide Number Placeholder 4">
            <a:extLst>
              <a:ext uri="{FF2B5EF4-FFF2-40B4-BE49-F238E27FC236}">
                <a16:creationId xmlns:a16="http://schemas.microsoft.com/office/drawing/2014/main" id="{F6D331D5-7A5B-411B-BAA8-8D3BC71AA79F}"/>
              </a:ext>
            </a:extLst>
          </p:cNvPr>
          <p:cNvSpPr>
            <a:spLocks noGrp="1"/>
          </p:cNvSpPr>
          <p:nvPr>
            <p:ph type="sldNum" sz="quarter" idx="12"/>
          </p:nvPr>
        </p:nvSpPr>
        <p:spPr/>
        <p:txBody>
          <a:bodyPr/>
          <a:lstStyle/>
          <a:p>
            <a:fld id="{659665DE-58FC-41F4-AC58-2C90A5E00527}" type="slidenum">
              <a:rPr lang="en-US" smtClean="0"/>
              <a:t>41</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34DA404-E5D9-4E80-BA02-275DF5A9F167}"/>
                  </a:ext>
                </a:extLst>
              </p:cNvPr>
              <p:cNvSpPr/>
              <p:nvPr/>
            </p:nvSpPr>
            <p:spPr>
              <a:xfrm>
                <a:off x="1357970" y="3145217"/>
                <a:ext cx="2135713" cy="878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𝑤𝑜𝑟𝑘</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i="1">
                          <a:latin typeface="Cambria Math" panose="02040503050406030204" pitchFamily="18" charset="0"/>
                        </a:rPr>
                        <m:t>𝑛</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0">
                              <a:latin typeface="Cambria Math" panose="02040503050406030204" pitchFamily="18" charset="0"/>
                            </a:rPr>
                            <m:t>?</m:t>
                          </m:r>
                        </m:sup>
                        <m:e>
                          <m:f>
                            <m:fPr>
                              <m:ctrlPr>
                                <a:rPr lang="en-US" i="1">
                                  <a:latin typeface="Cambria Math" panose="02040503050406030204" pitchFamily="18" charset="0"/>
                                </a:rPr>
                              </m:ctrlPr>
                            </m:fPr>
                            <m:num>
                              <m:r>
                                <a:rPr lang="en-US" i="1">
                                  <a:latin typeface="Cambria Math" panose="02040503050406030204" pitchFamily="18" charset="0"/>
                                </a:rPr>
                                <m:t>𝑖</m:t>
                              </m:r>
                            </m:num>
                            <m:den>
                              <m:sSup>
                                <m:sSupPr>
                                  <m:ctrlPr>
                                    <a:rPr lang="en-US" i="1">
                                      <a:latin typeface="Cambria Math" panose="02040503050406030204" pitchFamily="18" charset="0"/>
                                    </a:rPr>
                                  </m:ctrlPr>
                                </m:sSupPr>
                                <m:e>
                                  <m:r>
                                    <a:rPr lang="en-US" i="0">
                                      <a:latin typeface="Cambria Math" panose="02040503050406030204" pitchFamily="18" charset="0"/>
                                    </a:rPr>
                                    <m:t>2</m:t>
                                  </m:r>
                                </m:e>
                                <m:sup>
                                  <m:r>
                                    <a:rPr lang="en-US" i="1">
                                      <a:latin typeface="Cambria Math" panose="02040503050406030204" pitchFamily="18" charset="0"/>
                                    </a:rPr>
                                    <m:t>𝑖</m:t>
                                  </m:r>
                                </m:sup>
                              </m:sSup>
                            </m:den>
                          </m:f>
                        </m:e>
                      </m:nary>
                    </m:oMath>
                  </m:oMathPara>
                </a14:m>
                <a:endParaRPr lang="en-US" dirty="0"/>
              </a:p>
            </p:txBody>
          </p:sp>
        </mc:Choice>
        <mc:Fallback xmlns="">
          <p:sp>
            <p:nvSpPr>
              <p:cNvPr id="6" name="Rectangle 5">
                <a:extLst>
                  <a:ext uri="{FF2B5EF4-FFF2-40B4-BE49-F238E27FC236}">
                    <a16:creationId xmlns:a16="http://schemas.microsoft.com/office/drawing/2014/main" id="{A34DA404-E5D9-4E80-BA02-275DF5A9F167}"/>
                  </a:ext>
                </a:extLst>
              </p:cNvPr>
              <p:cNvSpPr>
                <a:spLocks noRot="1" noChangeAspect="1" noMove="1" noResize="1" noEditPoints="1" noAdjustHandles="1" noChangeArrowheads="1" noChangeShapeType="1" noTextEdit="1"/>
              </p:cNvSpPr>
              <p:nvPr/>
            </p:nvSpPr>
            <p:spPr>
              <a:xfrm>
                <a:off x="1357970" y="3145217"/>
                <a:ext cx="2135713" cy="8781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5AA242-C7B6-486B-8C37-4FA8695CC681}"/>
                  </a:ext>
                </a:extLst>
              </p:cNvPr>
              <p:cNvSpPr/>
              <p:nvPr/>
            </p:nvSpPr>
            <p:spPr>
              <a:xfrm>
                <a:off x="746734" y="5320706"/>
                <a:ext cx="2495491" cy="1065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𝑤𝑜𝑟𝑘</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i="1">
                          <a:latin typeface="Cambria Math" panose="02040503050406030204" pitchFamily="18" charset="0"/>
                        </a:rPr>
                        <m:t>𝑛</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m:rPr>
                              <m:sty m:val="p"/>
                            </m:rPr>
                            <a:rPr lang="en-US" b="0" i="0" smtClean="0">
                              <a:latin typeface="Cambria Math" panose="02040503050406030204" pitchFamily="18" charset="0"/>
                            </a:rPr>
                            <m:t>logn</m:t>
                          </m:r>
                        </m:sup>
                        <m:e>
                          <m:f>
                            <m:fPr>
                              <m:ctrlPr>
                                <a:rPr lang="en-US" i="1">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e>
                                  </m:d>
                                </m:e>
                                <m:sup>
                                  <m:r>
                                    <a:rPr lang="en-US" b="0" i="1" smtClean="0">
                                      <a:latin typeface="Cambria Math" panose="02040503050406030204" pitchFamily="18" charset="0"/>
                                    </a:rPr>
                                    <m:t>𝑖</m:t>
                                  </m:r>
                                </m:sup>
                              </m:sSup>
                            </m:num>
                            <m:den>
                              <m:sSup>
                                <m:sSupPr>
                                  <m:ctrlPr>
                                    <a:rPr lang="en-US" i="1">
                                      <a:latin typeface="Cambria Math" panose="02040503050406030204" pitchFamily="18" charset="0"/>
                                    </a:rPr>
                                  </m:ctrlPr>
                                </m:sSupPr>
                                <m:e>
                                  <m:r>
                                    <a:rPr lang="en-US" i="0">
                                      <a:latin typeface="Cambria Math" panose="02040503050406030204" pitchFamily="18" charset="0"/>
                                    </a:rPr>
                                    <m:t>2</m:t>
                                  </m:r>
                                </m:e>
                                <m:sup>
                                  <m:r>
                                    <a:rPr lang="en-US" i="1">
                                      <a:latin typeface="Cambria Math" panose="02040503050406030204" pitchFamily="18" charset="0"/>
                                    </a:rPr>
                                    <m:t>𝑖</m:t>
                                  </m:r>
                                </m:sup>
                              </m:sSup>
                            </m:den>
                          </m:f>
                        </m:e>
                      </m:nary>
                    </m:oMath>
                  </m:oMathPara>
                </a14:m>
                <a:endParaRPr lang="en-US" dirty="0"/>
              </a:p>
            </p:txBody>
          </p:sp>
        </mc:Choice>
        <mc:Fallback xmlns="">
          <p:sp>
            <p:nvSpPr>
              <p:cNvPr id="8" name="Rectangle 7">
                <a:extLst>
                  <a:ext uri="{FF2B5EF4-FFF2-40B4-BE49-F238E27FC236}">
                    <a16:creationId xmlns:a16="http://schemas.microsoft.com/office/drawing/2014/main" id="{805AA242-C7B6-486B-8C37-4FA8695CC681}"/>
                  </a:ext>
                </a:extLst>
              </p:cNvPr>
              <p:cNvSpPr>
                <a:spLocks noRot="1" noChangeAspect="1" noMove="1" noResize="1" noEditPoints="1" noAdjustHandles="1" noChangeArrowheads="1" noChangeShapeType="1" noTextEdit="1"/>
              </p:cNvSpPr>
              <p:nvPr/>
            </p:nvSpPr>
            <p:spPr>
              <a:xfrm>
                <a:off x="746734" y="5320706"/>
                <a:ext cx="2495491" cy="10659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11D1AFE-8E0A-470C-A517-77D853196F1C}"/>
                  </a:ext>
                </a:extLst>
              </p:cNvPr>
              <p:cNvSpPr/>
              <p:nvPr/>
            </p:nvSpPr>
            <p:spPr>
              <a:xfrm>
                <a:off x="3223593" y="5280835"/>
                <a:ext cx="4205126" cy="847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𝑖𝑓</m:t>
                      </m:r>
                      <m:r>
                        <a:rPr lang="en-US" b="0" i="1" smtClean="0">
                          <a:latin typeface="Cambria Math" panose="02040503050406030204" pitchFamily="18" charset="0"/>
                        </a:rPr>
                        <m:t>−1&lt;</m:t>
                      </m:r>
                      <m:r>
                        <a:rPr lang="en-US" b="0" i="1" smtClean="0">
                          <a:latin typeface="Cambria Math" panose="02040503050406030204" pitchFamily="18" charset="0"/>
                        </a:rPr>
                        <m:t>𝑥</m:t>
                      </m:r>
                      <m:r>
                        <a:rPr lang="en-US" b="0" i="1" smtClean="0">
                          <a:latin typeface="Cambria Math" panose="02040503050406030204" pitchFamily="18" charset="0"/>
                        </a:rPr>
                        <m:t>&lt;1 </m:t>
                      </m:r>
                      <m:r>
                        <a:rPr lang="en-US" b="0" i="1" smtClean="0">
                          <a:latin typeface="Cambria Math" panose="02040503050406030204" pitchFamily="18" charset="0"/>
                        </a:rPr>
                        <m:t>𝑡h𝑒𝑛</m:t>
                      </m:r>
                      <m:nary>
                        <m:naryPr>
                          <m:chr m:val="∑"/>
                          <m:limLoc m:val="undOvr"/>
                          <m:ctrlPr>
                            <a:rPr lang="en-US" i="1" smtClean="0">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m:t>
                          </m:r>
                          <m:r>
                            <a:rPr lang="en-US" b="0" i="0" smtClean="0">
                              <a:latin typeface="Cambria Math" panose="02040503050406030204" pitchFamily="18" charset="0"/>
                            </a:rPr>
                            <m:t>0</m:t>
                          </m:r>
                        </m:sub>
                        <m:sup>
                          <m:r>
                            <a:rPr lang="en-US" b="0" i="1" smtClean="0">
                              <a:latin typeface="Cambria Math" panose="02040503050406030204" pitchFamily="18" charset="0"/>
                            </a:rPr>
                            <m:t>∞</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𝑖</m:t>
                              </m:r>
                            </m:sup>
                          </m:sSup>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1 −</m:t>
                          </m:r>
                          <m:r>
                            <a:rPr lang="en-US" b="0" i="1" smtClean="0">
                              <a:latin typeface="Cambria Math" panose="02040503050406030204" pitchFamily="18" charset="0"/>
                            </a:rPr>
                            <m:t>𝑥</m:t>
                          </m:r>
                        </m:den>
                      </m:f>
                      <m:r>
                        <a:rPr lang="en-US" b="0" i="1" smtClean="0">
                          <a:latin typeface="Cambria Math" panose="02040503050406030204" pitchFamily="18" charset="0"/>
                        </a:rPr>
                        <m:t>=</m:t>
                      </m:r>
                      <m:r>
                        <a:rPr lang="en-US" b="0" i="1" smtClean="0">
                          <a:latin typeface="Cambria Math" panose="02040503050406030204" pitchFamily="18" charset="0"/>
                        </a:rPr>
                        <m:t>𝑥</m:t>
                      </m:r>
                    </m:oMath>
                  </m:oMathPara>
                </a14:m>
                <a:endParaRPr lang="en-US" dirty="0"/>
              </a:p>
            </p:txBody>
          </p:sp>
        </mc:Choice>
        <mc:Fallback xmlns="">
          <p:sp>
            <p:nvSpPr>
              <p:cNvPr id="10" name="Rectangle 9">
                <a:extLst>
                  <a:ext uri="{FF2B5EF4-FFF2-40B4-BE49-F238E27FC236}">
                    <a16:creationId xmlns:a16="http://schemas.microsoft.com/office/drawing/2014/main" id="{C11D1AFE-8E0A-470C-A517-77D853196F1C}"/>
                  </a:ext>
                </a:extLst>
              </p:cNvPr>
              <p:cNvSpPr>
                <a:spLocks noRot="1" noChangeAspect="1" noMove="1" noResize="1" noEditPoints="1" noAdjustHandles="1" noChangeArrowheads="1" noChangeShapeType="1" noTextEdit="1"/>
              </p:cNvSpPr>
              <p:nvPr/>
            </p:nvSpPr>
            <p:spPr>
              <a:xfrm>
                <a:off x="3223593" y="5280835"/>
                <a:ext cx="4205126" cy="847861"/>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7FFB039-26D8-444E-9EF1-B5C41FAF7186}"/>
              </a:ext>
            </a:extLst>
          </p:cNvPr>
          <p:cNvSpPr txBox="1"/>
          <p:nvPr/>
        </p:nvSpPr>
        <p:spPr>
          <a:xfrm>
            <a:off x="4210877" y="4858081"/>
            <a:ext cx="2542491" cy="369332"/>
          </a:xfrm>
          <a:prstGeom prst="rect">
            <a:avLst/>
          </a:prstGeom>
          <a:noFill/>
        </p:spPr>
        <p:txBody>
          <a:bodyPr wrap="none" rtlCol="0">
            <a:spAutoFit/>
          </a:bodyPr>
          <a:lstStyle/>
          <a:p>
            <a:r>
              <a:rPr lang="en-US" dirty="0"/>
              <a:t>Infinite geometric series</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222B408-2DDA-472E-910F-DCDC6565DF93}"/>
                  </a:ext>
                </a:extLst>
              </p:cNvPr>
              <p:cNvSpPr/>
              <p:nvPr/>
            </p:nvSpPr>
            <p:spPr>
              <a:xfrm>
                <a:off x="7576754" y="5179576"/>
                <a:ext cx="4302524" cy="8844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𝑤𝑜𝑟𝑘</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i="1">
                          <a:latin typeface="Cambria Math" panose="02040503050406030204" pitchFamily="18" charset="0"/>
                        </a:rPr>
                        <m:t>𝑛</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m:rPr>
                              <m:sty m:val="p"/>
                            </m:rPr>
                            <a:rPr lang="en-US" b="0" i="0" smtClean="0">
                              <a:latin typeface="Cambria Math" panose="02040503050406030204" pitchFamily="18" charset="0"/>
                            </a:rPr>
                            <m:t>logn</m:t>
                          </m:r>
                        </m:sup>
                        <m:e>
                          <m:f>
                            <m:fPr>
                              <m:ctrlPr>
                                <a:rPr lang="en-US" i="1">
                                  <a:latin typeface="Cambria Math" panose="02040503050406030204" pitchFamily="18" charset="0"/>
                                </a:rPr>
                              </m:ctrlPr>
                            </m:fPr>
                            <m:num>
                              <m:r>
                                <a:rPr lang="en-US" i="1">
                                  <a:latin typeface="Cambria Math" panose="02040503050406030204" pitchFamily="18" charset="0"/>
                                </a:rPr>
                                <m:t>𝑖</m:t>
                              </m:r>
                            </m:num>
                            <m:den>
                              <m:sSup>
                                <m:sSupPr>
                                  <m:ctrlPr>
                                    <a:rPr lang="en-US" i="1">
                                      <a:latin typeface="Cambria Math" panose="02040503050406030204" pitchFamily="18" charset="0"/>
                                    </a:rPr>
                                  </m:ctrlPr>
                                </m:sSupPr>
                                <m:e>
                                  <m:r>
                                    <a:rPr lang="en-US" i="0">
                                      <a:latin typeface="Cambria Math" panose="02040503050406030204" pitchFamily="18" charset="0"/>
                                    </a:rPr>
                                    <m:t>2</m:t>
                                  </m:r>
                                </m:e>
                                <m:sup>
                                  <m:r>
                                    <a:rPr lang="en-US" i="1">
                                      <a:latin typeface="Cambria Math" panose="02040503050406030204" pitchFamily="18" charset="0"/>
                                    </a:rPr>
                                    <m:t>𝑖</m:t>
                                  </m:r>
                                </m:sup>
                              </m:sSup>
                            </m:den>
                          </m:f>
                          <m:r>
                            <a:rPr lang="en-US" b="0" i="1" smtClean="0">
                              <a:latin typeface="Cambria Math" panose="02040503050406030204" pitchFamily="18" charset="0"/>
                            </a:rPr>
                            <m:t>≤</m:t>
                          </m:r>
                          <m:r>
                            <a:rPr lang="en-US" b="0" i="1" smtClean="0">
                              <a:latin typeface="Cambria Math" panose="02040503050406030204" pitchFamily="18" charset="0"/>
                            </a:rPr>
                            <m:t>𝑛</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e>
                                  </m:d>
                                </m:e>
                                <m:sup>
                                  <m:r>
                                    <a:rPr lang="en-US" b="0" i="1" smtClean="0">
                                      <a:latin typeface="Cambria Math" panose="02040503050406030204" pitchFamily="18" charset="0"/>
                                    </a:rPr>
                                    <m:t>𝑖</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∗4</m:t>
                              </m:r>
                            </m:e>
                          </m:nary>
                        </m:e>
                      </m:nary>
                    </m:oMath>
                  </m:oMathPara>
                </a14:m>
                <a:endParaRPr lang="en-US" dirty="0"/>
              </a:p>
            </p:txBody>
          </p:sp>
        </mc:Choice>
        <mc:Fallback xmlns="">
          <p:sp>
            <p:nvSpPr>
              <p:cNvPr id="12" name="Rectangle 11">
                <a:extLst>
                  <a:ext uri="{FF2B5EF4-FFF2-40B4-BE49-F238E27FC236}">
                    <a16:creationId xmlns:a16="http://schemas.microsoft.com/office/drawing/2014/main" id="{3222B408-2DDA-472E-910F-DCDC6565DF93}"/>
                  </a:ext>
                </a:extLst>
              </p:cNvPr>
              <p:cNvSpPr>
                <a:spLocks noRot="1" noChangeAspect="1" noMove="1" noResize="1" noEditPoints="1" noAdjustHandles="1" noChangeArrowheads="1" noChangeShapeType="1" noTextEdit="1"/>
              </p:cNvSpPr>
              <p:nvPr/>
            </p:nvSpPr>
            <p:spPr>
              <a:xfrm>
                <a:off x="7576754" y="5179576"/>
                <a:ext cx="4302524" cy="884473"/>
              </a:xfrm>
              <a:prstGeom prst="rect">
                <a:avLst/>
              </a:prstGeom>
              <a:blipFill>
                <a:blip r:embed="rId7"/>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D9049B1B-9F60-48AB-8E86-5294269C1DC3}"/>
              </a:ext>
            </a:extLst>
          </p:cNvPr>
          <p:cNvSpPr/>
          <p:nvPr/>
        </p:nvSpPr>
        <p:spPr>
          <a:xfrm>
            <a:off x="3814184" y="2379790"/>
            <a:ext cx="3113994" cy="369332"/>
          </a:xfrm>
          <a:prstGeom prst="rect">
            <a:avLst/>
          </a:prstGeom>
        </p:spPr>
        <p:txBody>
          <a:bodyPr wrap="none">
            <a:spAutoFit/>
          </a:bodyPr>
          <a:lstStyle/>
          <a:p>
            <a:r>
              <a:rPr lang="en-US" dirty="0"/>
              <a:t> find a pattern -&gt; powers of 2</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9936BEF-E9D0-4AAE-A214-26D96ACDDC5C}"/>
                  </a:ext>
                </a:extLst>
              </p:cNvPr>
              <p:cNvSpPr/>
              <p:nvPr/>
            </p:nvSpPr>
            <p:spPr>
              <a:xfrm>
                <a:off x="6862860" y="2295674"/>
                <a:ext cx="3956148" cy="506870"/>
              </a:xfrm>
              <a:prstGeom prst="rect">
                <a:avLst/>
              </a:prstGeom>
            </p:spPr>
            <p:txBody>
              <a:bodyPr wrap="none">
                <a:spAutoFit/>
              </a:bodyPr>
              <a:lstStyle/>
              <a:p>
                <a:r>
                  <a:rPr lang="en-US" dirty="0"/>
                  <a:t>work(n) ≈ </a:t>
                </a:r>
                <a14:m>
                  <m:oMath xmlns:m="http://schemas.openxmlformats.org/officeDocument/2006/math">
                    <m:r>
                      <a:rPr lang="en-US" i="1">
                        <a:latin typeface="Cambria Math" panose="02040503050406030204" pitchFamily="18" charset="0"/>
                      </a:rPr>
                      <m:t>𝑛</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1</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den>
                        </m:f>
                        <m:r>
                          <a:rPr lang="en-US" i="1">
                            <a:latin typeface="Cambria Math" panose="02040503050406030204" pitchFamily="18" charset="0"/>
                          </a:rPr>
                          <m:t>+⋯+</m:t>
                        </m:r>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𝑛</m:t>
                                </m:r>
                              </m:e>
                            </m:func>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sup>
                            </m:sSup>
                          </m:den>
                        </m:f>
                      </m:e>
                    </m:d>
                  </m:oMath>
                </a14:m>
                <a:endParaRPr lang="en-US" dirty="0"/>
              </a:p>
            </p:txBody>
          </p:sp>
        </mc:Choice>
        <mc:Fallback xmlns="">
          <p:sp>
            <p:nvSpPr>
              <p:cNvPr id="14" name="Rectangle 13">
                <a:extLst>
                  <a:ext uri="{FF2B5EF4-FFF2-40B4-BE49-F238E27FC236}">
                    <a16:creationId xmlns:a16="http://schemas.microsoft.com/office/drawing/2014/main" id="{F9936BEF-E9D0-4AAE-A214-26D96ACDDC5C}"/>
                  </a:ext>
                </a:extLst>
              </p:cNvPr>
              <p:cNvSpPr>
                <a:spLocks noRot="1" noChangeAspect="1" noMove="1" noResize="1" noEditPoints="1" noAdjustHandles="1" noChangeArrowheads="1" noChangeShapeType="1" noTextEdit="1"/>
              </p:cNvSpPr>
              <p:nvPr/>
            </p:nvSpPr>
            <p:spPr>
              <a:xfrm>
                <a:off x="6862860" y="2295674"/>
                <a:ext cx="3956148" cy="506870"/>
              </a:xfrm>
              <a:prstGeom prst="rect">
                <a:avLst/>
              </a:prstGeom>
              <a:blipFill>
                <a:blip r:embed="rId8"/>
                <a:stretch>
                  <a:fillRect l="-1387" b="-4819"/>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76589E19-D49B-420F-B3D0-B7C3CABDC706}"/>
              </a:ext>
            </a:extLst>
          </p:cNvPr>
          <p:cNvSpPr/>
          <p:nvPr/>
        </p:nvSpPr>
        <p:spPr>
          <a:xfrm>
            <a:off x="3601833" y="3429000"/>
            <a:ext cx="3760581" cy="369332"/>
          </a:xfrm>
          <a:prstGeom prst="rect">
            <a:avLst/>
          </a:prstGeom>
        </p:spPr>
        <p:txBody>
          <a:bodyPr wrap="none">
            <a:spAutoFit/>
          </a:bodyPr>
          <a:lstStyle/>
          <a:p>
            <a:r>
              <a:rPr lang="en-US" dirty="0"/>
              <a:t>? = upper limit should give last term</a:t>
            </a:r>
          </a:p>
        </p:txBody>
      </p:sp>
      <p:sp>
        <p:nvSpPr>
          <p:cNvPr id="16" name="TextBox 15">
            <a:extLst>
              <a:ext uri="{FF2B5EF4-FFF2-40B4-BE49-F238E27FC236}">
                <a16:creationId xmlns:a16="http://schemas.microsoft.com/office/drawing/2014/main" id="{6A46FFDE-D855-4B28-902A-DA1AC837070A}"/>
              </a:ext>
            </a:extLst>
          </p:cNvPr>
          <p:cNvSpPr txBox="1"/>
          <p:nvPr/>
        </p:nvSpPr>
        <p:spPr>
          <a:xfrm>
            <a:off x="4230713" y="6056388"/>
            <a:ext cx="3730573" cy="369332"/>
          </a:xfrm>
          <a:prstGeom prst="rect">
            <a:avLst/>
          </a:prstGeom>
          <a:noFill/>
        </p:spPr>
        <p:txBody>
          <a:bodyPr wrap="none" rtlCol="0">
            <a:spAutoFit/>
          </a:bodyPr>
          <a:lstStyle/>
          <a:p>
            <a:r>
              <a:rPr lang="en-US" dirty="0">
                <a:solidFill>
                  <a:srgbClr val="00B050"/>
                </a:solidFill>
              </a:rPr>
              <a:t>Floyd’s </a:t>
            </a:r>
            <a:r>
              <a:rPr lang="en-US" dirty="0" err="1">
                <a:solidFill>
                  <a:srgbClr val="00B050"/>
                </a:solidFill>
              </a:rPr>
              <a:t>buildHeap</a:t>
            </a:r>
            <a:r>
              <a:rPr lang="en-US" dirty="0">
                <a:solidFill>
                  <a:srgbClr val="00B050"/>
                </a:solidFill>
              </a:rPr>
              <a:t> runs in O(n) time!</a:t>
            </a:r>
          </a:p>
        </p:txBody>
      </p:sp>
      <p:sp>
        <p:nvSpPr>
          <p:cNvPr id="17" name="Rectangle 16">
            <a:extLst>
              <a:ext uri="{FF2B5EF4-FFF2-40B4-BE49-F238E27FC236}">
                <a16:creationId xmlns:a16="http://schemas.microsoft.com/office/drawing/2014/main" id="{48BE884E-0889-4818-AD9E-301C8DC5BB8F}"/>
              </a:ext>
            </a:extLst>
          </p:cNvPr>
          <p:cNvSpPr/>
          <p:nvPr/>
        </p:nvSpPr>
        <p:spPr>
          <a:xfrm>
            <a:off x="10719881" y="2353735"/>
            <a:ext cx="1383712" cy="369332"/>
          </a:xfrm>
          <a:prstGeom prst="rect">
            <a:avLst/>
          </a:prstGeom>
        </p:spPr>
        <p:txBody>
          <a:bodyPr wrap="none">
            <a:spAutoFit/>
          </a:bodyPr>
          <a:lstStyle/>
          <a:p>
            <a:r>
              <a:rPr lang="en-US" dirty="0"/>
              <a:t>Summation!</a:t>
            </a:r>
          </a:p>
        </p:txBody>
      </p:sp>
      <p:sp>
        <p:nvSpPr>
          <p:cNvPr id="7" name="TextBox 6"/>
          <p:cNvSpPr txBox="1"/>
          <p:nvPr/>
        </p:nvSpPr>
        <p:spPr>
          <a:xfrm>
            <a:off x="877330" y="4091873"/>
            <a:ext cx="10885167" cy="369332"/>
          </a:xfrm>
          <a:prstGeom prst="rect">
            <a:avLst/>
          </a:prstGeom>
          <a:noFill/>
        </p:spPr>
        <p:txBody>
          <a:bodyPr wrap="square" rtlCol="0">
            <a:spAutoFit/>
          </a:bodyPr>
          <a:lstStyle/>
          <a:p>
            <a:r>
              <a:rPr lang="en-US" dirty="0"/>
              <a:t>We don’t have a summation for this! Let’s make it look more like a summation we do know.</a:t>
            </a:r>
          </a:p>
        </p:txBody>
      </p:sp>
    </p:spTree>
    <p:extLst>
      <p:ext uri="{BB962C8B-B14F-4D97-AF65-F5344CB8AC3E}">
        <p14:creationId xmlns:p14="http://schemas.microsoft.com/office/powerpoint/2010/main" val="21273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Floyd’s </a:t>
            </a:r>
            <a:r>
              <a:rPr lang="en-US" dirty="0" err="1"/>
              <a:t>BuildHeap</a:t>
            </a:r>
            <a:endParaRPr lang="en-US" dirty="0"/>
          </a:p>
        </p:txBody>
      </p:sp>
      <p:sp>
        <p:nvSpPr>
          <p:cNvPr id="3" name="Content Placeholder 2"/>
          <p:cNvSpPr>
            <a:spLocks noGrp="1"/>
          </p:cNvSpPr>
          <p:nvPr>
            <p:ph idx="1"/>
          </p:nvPr>
        </p:nvSpPr>
        <p:spPr/>
        <p:txBody>
          <a:bodyPr>
            <a:normAutofit/>
          </a:bodyPr>
          <a:lstStyle/>
          <a:p>
            <a:r>
              <a:rPr lang="en-US" sz="2800" dirty="0"/>
              <a:t>Ok, it’s really faster. </a:t>
            </a:r>
            <a:br>
              <a:rPr lang="en-US" sz="2800" dirty="0"/>
            </a:br>
            <a:r>
              <a:rPr lang="en-US" sz="2800" dirty="0"/>
              <a:t>But can we make it </a:t>
            </a:r>
            <a:r>
              <a:rPr lang="en-US" sz="2800" b="1" dirty="0"/>
              <a:t>work</a:t>
            </a:r>
            <a:r>
              <a:rPr lang="en-US" sz="2800" dirty="0"/>
              <a:t>?</a:t>
            </a:r>
          </a:p>
          <a:p>
            <a:r>
              <a:rPr lang="en-US" sz="2800" dirty="0"/>
              <a:t>It’s not clear what order to call the </a:t>
            </a:r>
            <a:r>
              <a:rPr lang="en-US" sz="2800" dirty="0" err="1">
                <a:latin typeface="Courier New" panose="02070309020205020404" pitchFamily="49" charset="0"/>
                <a:cs typeface="Courier New" panose="02070309020205020404" pitchFamily="49" charset="0"/>
              </a:rPr>
              <a:t>percolateDown</a:t>
            </a:r>
            <a:r>
              <a:rPr lang="en-US" sz="2800" dirty="0" err="1"/>
              <a:t>’s</a:t>
            </a:r>
            <a:r>
              <a:rPr lang="en-US" sz="2800" dirty="0"/>
              <a:t> in.</a:t>
            </a:r>
          </a:p>
          <a:p>
            <a:r>
              <a:rPr lang="en-US" sz="2800" dirty="0"/>
              <a:t>Should we start at the top or bottom? Will one </a:t>
            </a:r>
            <a:r>
              <a:rPr lang="en-US" sz="2800" dirty="0" err="1">
                <a:latin typeface="Courier New" panose="02070309020205020404" pitchFamily="49" charset="0"/>
                <a:cs typeface="Courier New" panose="02070309020205020404" pitchFamily="49" charset="0"/>
              </a:rPr>
              <a:t>percolateDown</a:t>
            </a:r>
            <a:r>
              <a:rPr lang="en-US" sz="2800" dirty="0">
                <a:latin typeface="Courier New" panose="02070309020205020404" pitchFamily="49" charset="0"/>
                <a:cs typeface="Courier New" panose="02070309020205020404" pitchFamily="49" charset="0"/>
              </a:rPr>
              <a:t> </a:t>
            </a:r>
            <a:r>
              <a:rPr lang="en-US" sz="2800" dirty="0"/>
              <a:t>on each element be enough?</a:t>
            </a:r>
            <a:endParaRPr lang="en-US" sz="2800" b="1" dirty="0"/>
          </a:p>
        </p:txBody>
      </p:sp>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2A684D91-6951-4247-8A71-3C3C7BB0A60F}" type="slidenum">
              <a:rPr lang="en-US" smtClean="0"/>
              <a:t>42</a:t>
            </a:fld>
            <a:endParaRPr lang="en-US"/>
          </a:p>
        </p:txBody>
      </p:sp>
    </p:spTree>
    <p:extLst>
      <p:ext uri="{BB962C8B-B14F-4D97-AF65-F5344CB8AC3E}">
        <p14:creationId xmlns:p14="http://schemas.microsoft.com/office/powerpoint/2010/main" val="55854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3384-DB92-4BD0-B6BD-33EEA5EA4728}"/>
              </a:ext>
            </a:extLst>
          </p:cNvPr>
          <p:cNvSpPr>
            <a:spLocks noGrp="1"/>
          </p:cNvSpPr>
          <p:nvPr>
            <p:ph type="title"/>
          </p:nvPr>
        </p:nvSpPr>
        <p:spPr/>
        <p:txBody>
          <a:bodyPr/>
          <a:lstStyle/>
          <a:p>
            <a:r>
              <a:rPr lang="en-US" dirty="0"/>
              <a:t>Floyd’s </a:t>
            </a:r>
            <a:r>
              <a:rPr lang="en-US" dirty="0" err="1"/>
              <a:t>buildHeap</a:t>
            </a:r>
            <a:r>
              <a:rPr lang="en-US" dirty="0"/>
              <a:t> algorithm</a:t>
            </a:r>
          </a:p>
        </p:txBody>
      </p:sp>
      <p:sp>
        <p:nvSpPr>
          <p:cNvPr id="4" name="Footer Placeholder 3">
            <a:extLst>
              <a:ext uri="{FF2B5EF4-FFF2-40B4-BE49-F238E27FC236}">
                <a16:creationId xmlns:a16="http://schemas.microsoft.com/office/drawing/2014/main" id="{93925B89-5C67-4C1E-AE71-E26666FE89A9}"/>
              </a:ext>
            </a:extLst>
          </p:cNvPr>
          <p:cNvSpPr>
            <a:spLocks noGrp="1"/>
          </p:cNvSpPr>
          <p:nvPr>
            <p:ph type="ftr" sz="quarter" idx="11"/>
          </p:nvPr>
        </p:nvSpPr>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307417AF-67A7-4A75-B9B9-EFEFA7464E38}"/>
              </a:ext>
            </a:extLst>
          </p:cNvPr>
          <p:cNvSpPr>
            <a:spLocks noGrp="1"/>
          </p:cNvSpPr>
          <p:nvPr>
            <p:ph type="sldNum" sz="quarter" idx="12"/>
          </p:nvPr>
        </p:nvSpPr>
        <p:spPr/>
        <p:txBody>
          <a:bodyPr/>
          <a:lstStyle/>
          <a:p>
            <a:fld id="{659665DE-58FC-41F4-AC58-2C90A5E00527}" type="slidenum">
              <a:rPr lang="en-US" smtClean="0"/>
              <a:t>43</a:t>
            </a:fld>
            <a:endParaRPr lang="en-US"/>
          </a:p>
        </p:txBody>
      </p:sp>
      <p:grpSp>
        <p:nvGrpSpPr>
          <p:cNvPr id="7" name="Group 6">
            <a:extLst>
              <a:ext uri="{FF2B5EF4-FFF2-40B4-BE49-F238E27FC236}">
                <a16:creationId xmlns:a16="http://schemas.microsoft.com/office/drawing/2014/main" id="{8ADC2E60-37D0-4F55-B6E9-D9ECAD210F27}"/>
              </a:ext>
            </a:extLst>
          </p:cNvPr>
          <p:cNvGrpSpPr/>
          <p:nvPr/>
        </p:nvGrpSpPr>
        <p:grpSpPr>
          <a:xfrm>
            <a:off x="5950408" y="4390183"/>
            <a:ext cx="692309" cy="678627"/>
            <a:chOff x="2659233" y="2267047"/>
            <a:chExt cx="692309" cy="678627"/>
          </a:xfrm>
        </p:grpSpPr>
        <p:sp>
          <p:nvSpPr>
            <p:cNvPr id="85" name="Rectangle 84">
              <a:extLst>
                <a:ext uri="{FF2B5EF4-FFF2-40B4-BE49-F238E27FC236}">
                  <a16:creationId xmlns:a16="http://schemas.microsoft.com/office/drawing/2014/main" id="{186C1267-C06B-4611-A1C5-834AAC8EC892}"/>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F8B7F35-3078-481E-ACDF-AB7449D89697}"/>
                </a:ext>
              </a:extLst>
            </p:cNvPr>
            <p:cNvSpPr txBox="1"/>
            <p:nvPr/>
          </p:nvSpPr>
          <p:spPr>
            <a:xfrm>
              <a:off x="2878192" y="2336866"/>
              <a:ext cx="306494" cy="369332"/>
            </a:xfrm>
            <a:prstGeom prst="rect">
              <a:avLst/>
            </a:prstGeom>
            <a:noFill/>
          </p:spPr>
          <p:txBody>
            <a:bodyPr wrap="none" rtlCol="0">
              <a:spAutoFit/>
            </a:bodyPr>
            <a:lstStyle/>
            <a:p>
              <a:r>
                <a:rPr lang="en-US" dirty="0"/>
                <a:t>8</a:t>
              </a:r>
            </a:p>
          </p:txBody>
        </p:sp>
        <p:cxnSp>
          <p:nvCxnSpPr>
            <p:cNvPr id="87" name="Straight Connector 86">
              <a:extLst>
                <a:ext uri="{FF2B5EF4-FFF2-40B4-BE49-F238E27FC236}">
                  <a16:creationId xmlns:a16="http://schemas.microsoft.com/office/drawing/2014/main" id="{5E074AF2-09AC-4AC2-9F0F-A5451F49BBF8}"/>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5713D5-57C8-4D96-A6CB-38C090BC617D}"/>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B0B4C40-970F-4BC7-A899-BC5A0109E685}"/>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83387F-B86A-4CB5-AB71-BFAA999869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51A5E19-25B1-449F-892F-CFAC2C87C8CB}"/>
              </a:ext>
            </a:extLst>
          </p:cNvPr>
          <p:cNvGrpSpPr/>
          <p:nvPr/>
        </p:nvGrpSpPr>
        <p:grpSpPr>
          <a:xfrm>
            <a:off x="8474041" y="1277943"/>
            <a:ext cx="678628" cy="678627"/>
            <a:chOff x="2476501" y="3333847"/>
            <a:chExt cx="678628" cy="678627"/>
          </a:xfrm>
        </p:grpSpPr>
        <p:sp>
          <p:nvSpPr>
            <p:cNvPr id="81" name="Rectangle 80">
              <a:extLst>
                <a:ext uri="{FF2B5EF4-FFF2-40B4-BE49-F238E27FC236}">
                  <a16:creationId xmlns:a16="http://schemas.microsoft.com/office/drawing/2014/main" id="{6215CE36-4BA6-4CF6-B628-5F77D4E18162}"/>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57A5DB-AFB8-4A9C-AF5A-8D76F8C90E22}"/>
                </a:ext>
              </a:extLst>
            </p:cNvPr>
            <p:cNvSpPr txBox="1"/>
            <p:nvPr/>
          </p:nvSpPr>
          <p:spPr>
            <a:xfrm>
              <a:off x="2649743" y="3403666"/>
              <a:ext cx="393056" cy="369332"/>
            </a:xfrm>
            <a:prstGeom prst="rect">
              <a:avLst/>
            </a:prstGeom>
            <a:noFill/>
          </p:spPr>
          <p:txBody>
            <a:bodyPr wrap="none" rtlCol="0">
              <a:spAutoFit/>
            </a:bodyPr>
            <a:lstStyle/>
            <a:p>
              <a:r>
                <a:rPr lang="en-US" dirty="0"/>
                <a:t>12</a:t>
              </a:r>
            </a:p>
          </p:txBody>
        </p:sp>
        <p:cxnSp>
          <p:nvCxnSpPr>
            <p:cNvPr id="83" name="Straight Connector 82">
              <a:extLst>
                <a:ext uri="{FF2B5EF4-FFF2-40B4-BE49-F238E27FC236}">
                  <a16:creationId xmlns:a16="http://schemas.microsoft.com/office/drawing/2014/main" id="{60404663-1B5D-4136-AAC9-B03DF03A345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D84E8C-C4A2-44A1-BC7E-AD6F951E810C}"/>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3EA383D-4254-42B8-9185-359D3CAB91DC}"/>
              </a:ext>
            </a:extLst>
          </p:cNvPr>
          <p:cNvGrpSpPr/>
          <p:nvPr/>
        </p:nvGrpSpPr>
        <p:grpSpPr>
          <a:xfrm>
            <a:off x="6485734" y="2190469"/>
            <a:ext cx="678628" cy="678627"/>
            <a:chOff x="2476501" y="3333847"/>
            <a:chExt cx="678628" cy="678627"/>
          </a:xfrm>
        </p:grpSpPr>
        <p:sp>
          <p:nvSpPr>
            <p:cNvPr id="77" name="Rectangle 76">
              <a:extLst>
                <a:ext uri="{FF2B5EF4-FFF2-40B4-BE49-F238E27FC236}">
                  <a16:creationId xmlns:a16="http://schemas.microsoft.com/office/drawing/2014/main" id="{072354EC-6FDC-4CE1-AB4C-9FA0DEB0E8B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DA862F6-73DA-43E7-9D06-9FEC9734DCA0}"/>
                </a:ext>
              </a:extLst>
            </p:cNvPr>
            <p:cNvSpPr txBox="1"/>
            <p:nvPr/>
          </p:nvSpPr>
          <p:spPr>
            <a:xfrm>
              <a:off x="2649743" y="3403666"/>
              <a:ext cx="306494" cy="369332"/>
            </a:xfrm>
            <a:prstGeom prst="rect">
              <a:avLst/>
            </a:prstGeom>
            <a:noFill/>
          </p:spPr>
          <p:txBody>
            <a:bodyPr wrap="none" rtlCol="0">
              <a:spAutoFit/>
            </a:bodyPr>
            <a:lstStyle/>
            <a:p>
              <a:r>
                <a:rPr lang="en-US" dirty="0"/>
                <a:t>5</a:t>
              </a:r>
            </a:p>
          </p:txBody>
        </p:sp>
        <p:cxnSp>
          <p:nvCxnSpPr>
            <p:cNvPr id="79" name="Straight Connector 78">
              <a:extLst>
                <a:ext uri="{FF2B5EF4-FFF2-40B4-BE49-F238E27FC236}">
                  <a16:creationId xmlns:a16="http://schemas.microsoft.com/office/drawing/2014/main" id="{F24256E8-58A4-4338-9C4F-ABD74CD8EF9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C3B54B-BB0E-4139-86F8-42110CF76940}"/>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C325720-7CF3-499F-B59C-7AAF74C66665}"/>
              </a:ext>
            </a:extLst>
          </p:cNvPr>
          <p:cNvGrpSpPr/>
          <p:nvPr/>
        </p:nvGrpSpPr>
        <p:grpSpPr>
          <a:xfrm>
            <a:off x="5476992" y="3286563"/>
            <a:ext cx="678628" cy="678627"/>
            <a:chOff x="2476501" y="3333847"/>
            <a:chExt cx="678628" cy="678627"/>
          </a:xfrm>
        </p:grpSpPr>
        <p:sp>
          <p:nvSpPr>
            <p:cNvPr id="73" name="Rectangle 72">
              <a:extLst>
                <a:ext uri="{FF2B5EF4-FFF2-40B4-BE49-F238E27FC236}">
                  <a16:creationId xmlns:a16="http://schemas.microsoft.com/office/drawing/2014/main" id="{CDADE0F2-EDE6-4345-BD2A-6F84FCF03E5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559D1D4-D161-4F65-A146-0F1BDD80569B}"/>
                </a:ext>
              </a:extLst>
            </p:cNvPr>
            <p:cNvSpPr txBox="1"/>
            <p:nvPr/>
          </p:nvSpPr>
          <p:spPr>
            <a:xfrm>
              <a:off x="2649743" y="3403666"/>
              <a:ext cx="306494" cy="369332"/>
            </a:xfrm>
            <a:prstGeom prst="rect">
              <a:avLst/>
            </a:prstGeom>
            <a:noFill/>
          </p:spPr>
          <p:txBody>
            <a:bodyPr wrap="none" rtlCol="0">
              <a:spAutoFit/>
            </a:bodyPr>
            <a:lstStyle/>
            <a:p>
              <a:r>
                <a:rPr lang="en-US" dirty="0"/>
                <a:t>3</a:t>
              </a:r>
            </a:p>
          </p:txBody>
        </p:sp>
        <p:cxnSp>
          <p:nvCxnSpPr>
            <p:cNvPr id="75" name="Straight Connector 74">
              <a:extLst>
                <a:ext uri="{FF2B5EF4-FFF2-40B4-BE49-F238E27FC236}">
                  <a16:creationId xmlns:a16="http://schemas.microsoft.com/office/drawing/2014/main" id="{A8EBE98F-1B39-4BEE-8FD0-9B2993E3E152}"/>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2E3E92-FDB0-471E-8433-E13616F90849}"/>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D12CADF-06F5-4B50-BFF9-2E5C95D378A2}"/>
              </a:ext>
            </a:extLst>
          </p:cNvPr>
          <p:cNvGrpSpPr/>
          <p:nvPr/>
        </p:nvGrpSpPr>
        <p:grpSpPr>
          <a:xfrm>
            <a:off x="4941734" y="4390183"/>
            <a:ext cx="692309" cy="678627"/>
            <a:chOff x="2659233" y="2267047"/>
            <a:chExt cx="692309" cy="678627"/>
          </a:xfrm>
        </p:grpSpPr>
        <p:sp>
          <p:nvSpPr>
            <p:cNvPr id="67" name="Rectangle 66">
              <a:extLst>
                <a:ext uri="{FF2B5EF4-FFF2-40B4-BE49-F238E27FC236}">
                  <a16:creationId xmlns:a16="http://schemas.microsoft.com/office/drawing/2014/main" id="{3DBBA86E-F0F1-4DED-BBBF-7C29AC40C7D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34BF5BE-5406-4B09-9794-06955B5525A3}"/>
                </a:ext>
              </a:extLst>
            </p:cNvPr>
            <p:cNvSpPr txBox="1"/>
            <p:nvPr/>
          </p:nvSpPr>
          <p:spPr>
            <a:xfrm>
              <a:off x="2832475" y="2336866"/>
              <a:ext cx="311304" cy="369332"/>
            </a:xfrm>
            <a:prstGeom prst="rect">
              <a:avLst/>
            </a:prstGeom>
            <a:noFill/>
          </p:spPr>
          <p:txBody>
            <a:bodyPr wrap="none" rtlCol="0">
              <a:spAutoFit/>
            </a:bodyPr>
            <a:lstStyle/>
            <a:p>
              <a:r>
                <a:rPr lang="en-US" dirty="0"/>
                <a:t>4</a:t>
              </a:r>
            </a:p>
          </p:txBody>
        </p:sp>
        <p:cxnSp>
          <p:nvCxnSpPr>
            <p:cNvPr id="69" name="Straight Connector 68">
              <a:extLst>
                <a:ext uri="{FF2B5EF4-FFF2-40B4-BE49-F238E27FC236}">
                  <a16:creationId xmlns:a16="http://schemas.microsoft.com/office/drawing/2014/main" id="{0B387F9C-0178-42DD-935F-CC9BBE3E22B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45BBE0-24C3-4DA1-884F-300D0FE71DFB}"/>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E1A3B3-0030-4F30-92DB-C29043306D8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745E48-2792-4138-9AB0-40053074EE1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6D84CB-3C8E-4DBF-9095-F996E0F83E42}"/>
              </a:ext>
            </a:extLst>
          </p:cNvPr>
          <p:cNvGrpSpPr/>
          <p:nvPr/>
        </p:nvGrpSpPr>
        <p:grpSpPr>
          <a:xfrm>
            <a:off x="10397434" y="2194770"/>
            <a:ext cx="678628" cy="678627"/>
            <a:chOff x="2476501" y="3333847"/>
            <a:chExt cx="678628" cy="678627"/>
          </a:xfrm>
        </p:grpSpPr>
        <p:sp>
          <p:nvSpPr>
            <p:cNvPr id="63" name="Rectangle 62">
              <a:extLst>
                <a:ext uri="{FF2B5EF4-FFF2-40B4-BE49-F238E27FC236}">
                  <a16:creationId xmlns:a16="http://schemas.microsoft.com/office/drawing/2014/main" id="{1AE1DA48-E8EA-4518-A276-8A8A164C700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2B13E79-C105-41AF-9601-05942D70805F}"/>
                </a:ext>
              </a:extLst>
            </p:cNvPr>
            <p:cNvSpPr txBox="1"/>
            <p:nvPr/>
          </p:nvSpPr>
          <p:spPr>
            <a:xfrm>
              <a:off x="2649743" y="3403666"/>
              <a:ext cx="357790" cy="369332"/>
            </a:xfrm>
            <a:prstGeom prst="rect">
              <a:avLst/>
            </a:prstGeom>
            <a:noFill/>
          </p:spPr>
          <p:txBody>
            <a:bodyPr wrap="none" rtlCol="0">
              <a:spAutoFit/>
            </a:bodyPr>
            <a:lstStyle/>
            <a:p>
              <a:r>
                <a:rPr lang="en-US" dirty="0"/>
                <a:t>11</a:t>
              </a:r>
            </a:p>
          </p:txBody>
        </p:sp>
        <p:cxnSp>
          <p:nvCxnSpPr>
            <p:cNvPr id="65" name="Straight Connector 64">
              <a:extLst>
                <a:ext uri="{FF2B5EF4-FFF2-40B4-BE49-F238E27FC236}">
                  <a16:creationId xmlns:a16="http://schemas.microsoft.com/office/drawing/2014/main" id="{23F6B326-F3C0-4653-B7F1-8252E4FB644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144FE-3648-471C-B823-CDB8F19C0506}"/>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6B68FA3-676B-43AD-AD26-92C46FE56C2F}"/>
              </a:ext>
            </a:extLst>
          </p:cNvPr>
          <p:cNvGrpSpPr/>
          <p:nvPr/>
        </p:nvGrpSpPr>
        <p:grpSpPr>
          <a:xfrm>
            <a:off x="7876315" y="4385896"/>
            <a:ext cx="692309" cy="678627"/>
            <a:chOff x="2659233" y="2267047"/>
            <a:chExt cx="692309" cy="678627"/>
          </a:xfrm>
        </p:grpSpPr>
        <p:sp>
          <p:nvSpPr>
            <p:cNvPr id="57" name="Rectangle 56">
              <a:extLst>
                <a:ext uri="{FF2B5EF4-FFF2-40B4-BE49-F238E27FC236}">
                  <a16:creationId xmlns:a16="http://schemas.microsoft.com/office/drawing/2014/main" id="{A36EEDFA-8671-48CC-9090-7D526ACC630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01F4EE0-2DE9-4707-8D2D-8EF7EBE759D9}"/>
                </a:ext>
              </a:extLst>
            </p:cNvPr>
            <p:cNvSpPr txBox="1"/>
            <p:nvPr/>
          </p:nvSpPr>
          <p:spPr>
            <a:xfrm>
              <a:off x="2832475" y="2336866"/>
              <a:ext cx="312906" cy="369332"/>
            </a:xfrm>
            <a:prstGeom prst="rect">
              <a:avLst/>
            </a:prstGeom>
            <a:noFill/>
          </p:spPr>
          <p:txBody>
            <a:bodyPr wrap="none" rtlCol="0">
              <a:spAutoFit/>
            </a:bodyPr>
            <a:lstStyle/>
            <a:p>
              <a:r>
                <a:rPr lang="en-US" dirty="0"/>
                <a:t>7</a:t>
              </a:r>
            </a:p>
          </p:txBody>
        </p:sp>
        <p:cxnSp>
          <p:nvCxnSpPr>
            <p:cNvPr id="59" name="Straight Connector 58">
              <a:extLst>
                <a:ext uri="{FF2B5EF4-FFF2-40B4-BE49-F238E27FC236}">
                  <a16:creationId xmlns:a16="http://schemas.microsoft.com/office/drawing/2014/main" id="{14E7C25A-69AA-4234-816B-AA2D09ED43C6}"/>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BE21EA-C6B8-42A2-919E-E545E53AEFDE}"/>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148200-CA65-4A66-BE35-2EDE4B6572E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83E11F-54C3-446A-9756-57DCCAE0BE9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EB24C5-5639-4EBE-94EF-5463544A435B}"/>
              </a:ext>
            </a:extLst>
          </p:cNvPr>
          <p:cNvGrpSpPr/>
          <p:nvPr/>
        </p:nvGrpSpPr>
        <p:grpSpPr>
          <a:xfrm>
            <a:off x="7402899" y="3282276"/>
            <a:ext cx="678628" cy="678627"/>
            <a:chOff x="2476501" y="3333847"/>
            <a:chExt cx="678628" cy="678627"/>
          </a:xfrm>
        </p:grpSpPr>
        <p:sp>
          <p:nvSpPr>
            <p:cNvPr id="53" name="Rectangle 52">
              <a:extLst>
                <a:ext uri="{FF2B5EF4-FFF2-40B4-BE49-F238E27FC236}">
                  <a16:creationId xmlns:a16="http://schemas.microsoft.com/office/drawing/2014/main" id="{A1B41EEB-62A0-422B-A831-32A56EC9105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1A24377-F230-4E23-BD91-6EA4C70E5621}"/>
                </a:ext>
              </a:extLst>
            </p:cNvPr>
            <p:cNvSpPr txBox="1"/>
            <p:nvPr/>
          </p:nvSpPr>
          <p:spPr>
            <a:xfrm>
              <a:off x="2649743" y="3403666"/>
              <a:ext cx="393056" cy="369332"/>
            </a:xfrm>
            <a:prstGeom prst="rect">
              <a:avLst/>
            </a:prstGeom>
            <a:noFill/>
          </p:spPr>
          <p:txBody>
            <a:bodyPr wrap="none" rtlCol="0">
              <a:spAutoFit/>
            </a:bodyPr>
            <a:lstStyle/>
            <a:p>
              <a:r>
                <a:rPr lang="en-US" dirty="0"/>
                <a:t>10</a:t>
              </a:r>
            </a:p>
          </p:txBody>
        </p:sp>
        <p:cxnSp>
          <p:nvCxnSpPr>
            <p:cNvPr id="55" name="Straight Connector 54">
              <a:extLst>
                <a:ext uri="{FF2B5EF4-FFF2-40B4-BE49-F238E27FC236}">
                  <a16:creationId xmlns:a16="http://schemas.microsoft.com/office/drawing/2014/main" id="{A703D8D4-B877-4131-8934-2A173B3DBC79}"/>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0E0B44-1E4E-42BC-88FD-3B5A9E616E26}"/>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12FD394-368B-4EB4-AEBA-6F5844D5ACB3}"/>
              </a:ext>
            </a:extLst>
          </p:cNvPr>
          <p:cNvGrpSpPr/>
          <p:nvPr/>
        </p:nvGrpSpPr>
        <p:grpSpPr>
          <a:xfrm>
            <a:off x="6867641" y="4385896"/>
            <a:ext cx="692309" cy="678627"/>
            <a:chOff x="2659233" y="2267047"/>
            <a:chExt cx="692309" cy="678627"/>
          </a:xfrm>
        </p:grpSpPr>
        <p:sp>
          <p:nvSpPr>
            <p:cNvPr id="47" name="Rectangle 46">
              <a:extLst>
                <a:ext uri="{FF2B5EF4-FFF2-40B4-BE49-F238E27FC236}">
                  <a16:creationId xmlns:a16="http://schemas.microsoft.com/office/drawing/2014/main" id="{BFE77E1F-508E-43A9-9422-E542A24790A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BED58-27BD-43CC-8D26-10B17BD29400}"/>
                </a:ext>
              </a:extLst>
            </p:cNvPr>
            <p:cNvSpPr txBox="1"/>
            <p:nvPr/>
          </p:nvSpPr>
          <p:spPr>
            <a:xfrm>
              <a:off x="2832475" y="2336866"/>
              <a:ext cx="418704" cy="369332"/>
            </a:xfrm>
            <a:prstGeom prst="rect">
              <a:avLst/>
            </a:prstGeom>
            <a:noFill/>
          </p:spPr>
          <p:txBody>
            <a:bodyPr wrap="none" rtlCol="0">
              <a:spAutoFit/>
            </a:bodyPr>
            <a:lstStyle/>
            <a:p>
              <a:r>
                <a:rPr lang="en-US" dirty="0"/>
                <a:t>15</a:t>
              </a:r>
            </a:p>
          </p:txBody>
        </p:sp>
        <p:cxnSp>
          <p:nvCxnSpPr>
            <p:cNvPr id="49" name="Straight Connector 48">
              <a:extLst>
                <a:ext uri="{FF2B5EF4-FFF2-40B4-BE49-F238E27FC236}">
                  <a16:creationId xmlns:a16="http://schemas.microsoft.com/office/drawing/2014/main" id="{5C8EE778-D08E-459D-BE7B-B82C354FFB3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F1D3EB-DFE1-4CF7-B1DB-56D5F08888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E6701F-5C7A-4841-92DD-C51DB46D6CA1}"/>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DFF6CA-DDC9-4BE4-8A85-F299E727F4C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17FCC08-0ED8-4994-88B3-58B9C3ECA3EA}"/>
              </a:ext>
            </a:extLst>
          </p:cNvPr>
          <p:cNvGrpSpPr/>
          <p:nvPr/>
        </p:nvGrpSpPr>
        <p:grpSpPr>
          <a:xfrm>
            <a:off x="9518271" y="3282276"/>
            <a:ext cx="678628" cy="678627"/>
            <a:chOff x="2476501" y="3333847"/>
            <a:chExt cx="678628" cy="678627"/>
          </a:xfrm>
        </p:grpSpPr>
        <p:sp>
          <p:nvSpPr>
            <p:cNvPr id="43" name="Rectangle 42">
              <a:extLst>
                <a:ext uri="{FF2B5EF4-FFF2-40B4-BE49-F238E27FC236}">
                  <a16:creationId xmlns:a16="http://schemas.microsoft.com/office/drawing/2014/main" id="{31D01B9B-5B6A-4F13-BDE8-5E14334F716F}"/>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B106EA1-7ED9-45CF-8FC2-FC4766F1219F}"/>
                </a:ext>
              </a:extLst>
            </p:cNvPr>
            <p:cNvSpPr txBox="1"/>
            <p:nvPr/>
          </p:nvSpPr>
          <p:spPr>
            <a:xfrm>
              <a:off x="2649743" y="3403666"/>
              <a:ext cx="306494" cy="369332"/>
            </a:xfrm>
            <a:prstGeom prst="rect">
              <a:avLst/>
            </a:prstGeom>
            <a:noFill/>
          </p:spPr>
          <p:txBody>
            <a:bodyPr wrap="none" rtlCol="0">
              <a:spAutoFit/>
            </a:bodyPr>
            <a:lstStyle/>
            <a:p>
              <a:r>
                <a:rPr lang="en-US" dirty="0"/>
                <a:t>2</a:t>
              </a:r>
            </a:p>
          </p:txBody>
        </p:sp>
        <p:cxnSp>
          <p:nvCxnSpPr>
            <p:cNvPr id="45" name="Straight Connector 44">
              <a:extLst>
                <a:ext uri="{FF2B5EF4-FFF2-40B4-BE49-F238E27FC236}">
                  <a16:creationId xmlns:a16="http://schemas.microsoft.com/office/drawing/2014/main" id="{7D6DD646-A570-46FB-A85A-B6AE3ED79AAF}"/>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4F3E53-3E7F-4BDF-B37C-7F660F7356DD}"/>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D16EC33-A052-4DDD-9971-13308AF7BFF6}"/>
              </a:ext>
            </a:extLst>
          </p:cNvPr>
          <p:cNvGrpSpPr/>
          <p:nvPr/>
        </p:nvGrpSpPr>
        <p:grpSpPr>
          <a:xfrm>
            <a:off x="8983013" y="4385896"/>
            <a:ext cx="692309" cy="678627"/>
            <a:chOff x="2659233" y="2267047"/>
            <a:chExt cx="692309" cy="678627"/>
          </a:xfrm>
        </p:grpSpPr>
        <p:sp>
          <p:nvSpPr>
            <p:cNvPr id="37" name="Rectangle 36">
              <a:extLst>
                <a:ext uri="{FF2B5EF4-FFF2-40B4-BE49-F238E27FC236}">
                  <a16:creationId xmlns:a16="http://schemas.microsoft.com/office/drawing/2014/main" id="{1E365CFA-8523-44FF-8AF3-A21AD2367F11}"/>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3E51D0-83AB-4355-85B3-5B09BC5000EE}"/>
                </a:ext>
              </a:extLst>
            </p:cNvPr>
            <p:cNvSpPr txBox="1"/>
            <p:nvPr/>
          </p:nvSpPr>
          <p:spPr>
            <a:xfrm>
              <a:off x="2832475" y="2336866"/>
              <a:ext cx="306494" cy="369332"/>
            </a:xfrm>
            <a:prstGeom prst="rect">
              <a:avLst/>
            </a:prstGeom>
            <a:noFill/>
          </p:spPr>
          <p:txBody>
            <a:bodyPr wrap="none" rtlCol="0">
              <a:spAutoFit/>
            </a:bodyPr>
            <a:lstStyle/>
            <a:p>
              <a:r>
                <a:rPr lang="en-US" dirty="0"/>
                <a:t>6</a:t>
              </a:r>
            </a:p>
          </p:txBody>
        </p:sp>
        <p:cxnSp>
          <p:nvCxnSpPr>
            <p:cNvPr id="39" name="Straight Connector 38">
              <a:extLst>
                <a:ext uri="{FF2B5EF4-FFF2-40B4-BE49-F238E27FC236}">
                  <a16:creationId xmlns:a16="http://schemas.microsoft.com/office/drawing/2014/main" id="{CB865169-6C5A-4903-BB6F-7450A36C3F70}"/>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6937A-C21A-4477-B46F-17CF00597884}"/>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1E374-0F17-4A29-9569-52BFF7B6175A}"/>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5019FA-5FE8-4421-9353-B3BD5009A78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3BF929-34E8-413A-BE95-6A03D22A8E57}"/>
              </a:ext>
            </a:extLst>
          </p:cNvPr>
          <p:cNvGrpSpPr/>
          <p:nvPr/>
        </p:nvGrpSpPr>
        <p:grpSpPr>
          <a:xfrm>
            <a:off x="11287488" y="3282275"/>
            <a:ext cx="692309" cy="678627"/>
            <a:chOff x="2659233" y="2267047"/>
            <a:chExt cx="692309" cy="678627"/>
          </a:xfrm>
        </p:grpSpPr>
        <p:sp>
          <p:nvSpPr>
            <p:cNvPr id="31" name="Rectangle 30">
              <a:extLst>
                <a:ext uri="{FF2B5EF4-FFF2-40B4-BE49-F238E27FC236}">
                  <a16:creationId xmlns:a16="http://schemas.microsoft.com/office/drawing/2014/main" id="{3BED69B7-082B-4FCA-B42C-86BCC07683E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145568-4739-4BF1-9282-B985949FE238}"/>
                </a:ext>
              </a:extLst>
            </p:cNvPr>
            <p:cNvSpPr txBox="1"/>
            <p:nvPr/>
          </p:nvSpPr>
          <p:spPr>
            <a:xfrm>
              <a:off x="2832475" y="2336866"/>
              <a:ext cx="306494" cy="369332"/>
            </a:xfrm>
            <a:prstGeom prst="rect">
              <a:avLst/>
            </a:prstGeom>
            <a:noFill/>
          </p:spPr>
          <p:txBody>
            <a:bodyPr wrap="none" rtlCol="0">
              <a:spAutoFit/>
            </a:bodyPr>
            <a:lstStyle/>
            <a:p>
              <a:r>
                <a:rPr lang="en-US" dirty="0"/>
                <a:t>9</a:t>
              </a:r>
            </a:p>
          </p:txBody>
        </p:sp>
        <p:cxnSp>
          <p:nvCxnSpPr>
            <p:cNvPr id="33" name="Straight Connector 32">
              <a:extLst>
                <a:ext uri="{FF2B5EF4-FFF2-40B4-BE49-F238E27FC236}">
                  <a16:creationId xmlns:a16="http://schemas.microsoft.com/office/drawing/2014/main" id="{8EFC2DFB-48C2-423A-B36E-61A7B46DABF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18911F-99EB-4259-838C-43991FDF4A9F}"/>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BE435D-EC3A-4246-AB21-D3FB4534202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470E5-A7F6-487E-BB3F-E1C4218142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BEA7CC3-453D-4BC8-8AFB-E5596B5D4C74}"/>
              </a:ext>
            </a:extLst>
          </p:cNvPr>
          <p:cNvCxnSpPr>
            <a:cxnSpLocks/>
            <a:endCxn id="77" idx="0"/>
          </p:cNvCxnSpPr>
          <p:nvPr/>
        </p:nvCxnSpPr>
        <p:spPr>
          <a:xfrm flipH="1">
            <a:off x="6825049" y="1873505"/>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52EEB7-0B4C-4A31-83B9-C96BAE06B0EF}"/>
              </a:ext>
            </a:extLst>
          </p:cNvPr>
          <p:cNvCxnSpPr>
            <a:cxnSpLocks/>
            <a:endCxn id="63" idx="0"/>
          </p:cNvCxnSpPr>
          <p:nvPr/>
        </p:nvCxnSpPr>
        <p:spPr>
          <a:xfrm>
            <a:off x="8986595" y="1885677"/>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2466B8-07C6-435C-906D-EFA49CC4F8CB}"/>
              </a:ext>
            </a:extLst>
          </p:cNvPr>
          <p:cNvCxnSpPr>
            <a:cxnSpLocks/>
            <a:endCxn id="73" idx="0"/>
          </p:cNvCxnSpPr>
          <p:nvPr/>
        </p:nvCxnSpPr>
        <p:spPr>
          <a:xfrm flipH="1">
            <a:off x="5816307" y="2789031"/>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3E3DAF-F586-4A12-A65A-E1E74253D76E}"/>
              </a:ext>
            </a:extLst>
          </p:cNvPr>
          <p:cNvCxnSpPr>
            <a:cxnSpLocks/>
            <a:endCxn id="53" idx="0"/>
          </p:cNvCxnSpPr>
          <p:nvPr/>
        </p:nvCxnSpPr>
        <p:spPr>
          <a:xfrm>
            <a:off x="7001324" y="2793698"/>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5DCFB8-6007-48D2-AFEC-E0D8AADBBBDE}"/>
              </a:ext>
            </a:extLst>
          </p:cNvPr>
          <p:cNvCxnSpPr>
            <a:cxnSpLocks/>
            <a:endCxn id="43" idx="0"/>
          </p:cNvCxnSpPr>
          <p:nvPr/>
        </p:nvCxnSpPr>
        <p:spPr>
          <a:xfrm flipH="1">
            <a:off x="9857586" y="2800714"/>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E9AD6B-5AE9-4E10-880F-ECE235B35F5B}"/>
              </a:ext>
            </a:extLst>
          </p:cNvPr>
          <p:cNvCxnSpPr>
            <a:cxnSpLocks/>
            <a:endCxn id="31" idx="0"/>
          </p:cNvCxnSpPr>
          <p:nvPr/>
        </p:nvCxnSpPr>
        <p:spPr>
          <a:xfrm>
            <a:off x="10902819" y="2790842"/>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1A8B8F-04F1-4E0B-B818-E9D8CC854C16}"/>
              </a:ext>
            </a:extLst>
          </p:cNvPr>
          <p:cNvCxnSpPr>
            <a:cxnSpLocks/>
            <a:endCxn id="67" idx="0"/>
          </p:cNvCxnSpPr>
          <p:nvPr/>
        </p:nvCxnSpPr>
        <p:spPr>
          <a:xfrm flipH="1">
            <a:off x="5281049" y="3881378"/>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3A5D3-0978-4FF0-B321-62EAF932A1CC}"/>
              </a:ext>
            </a:extLst>
          </p:cNvPr>
          <p:cNvCxnSpPr>
            <a:cxnSpLocks/>
            <a:endCxn id="47" idx="0"/>
          </p:cNvCxnSpPr>
          <p:nvPr/>
        </p:nvCxnSpPr>
        <p:spPr>
          <a:xfrm flipH="1">
            <a:off x="7206956" y="3865278"/>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D9DF45-53C1-4CF5-9C41-41D5E7DD616F}"/>
              </a:ext>
            </a:extLst>
          </p:cNvPr>
          <p:cNvCxnSpPr>
            <a:cxnSpLocks/>
            <a:endCxn id="37" idx="0"/>
          </p:cNvCxnSpPr>
          <p:nvPr/>
        </p:nvCxnSpPr>
        <p:spPr>
          <a:xfrm flipH="1">
            <a:off x="9322328" y="3877090"/>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D37F9-D015-41F6-994A-E6D6E050EE1D}"/>
              </a:ext>
            </a:extLst>
          </p:cNvPr>
          <p:cNvCxnSpPr>
            <a:cxnSpLocks/>
            <a:endCxn id="85" idx="0"/>
          </p:cNvCxnSpPr>
          <p:nvPr/>
        </p:nvCxnSpPr>
        <p:spPr>
          <a:xfrm>
            <a:off x="6000604" y="3877091"/>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482034-1949-4BC8-BB0E-D362F0C37115}"/>
              </a:ext>
            </a:extLst>
          </p:cNvPr>
          <p:cNvCxnSpPr>
            <a:cxnSpLocks/>
            <a:endCxn id="57" idx="0"/>
          </p:cNvCxnSpPr>
          <p:nvPr/>
        </p:nvCxnSpPr>
        <p:spPr>
          <a:xfrm>
            <a:off x="7896644" y="3869041"/>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B9AE70-0C6C-4BD7-BA4A-FC718A464F62}"/>
              </a:ext>
            </a:extLst>
          </p:cNvPr>
          <p:cNvCxnSpPr/>
          <p:nvPr/>
        </p:nvCxnSpPr>
        <p:spPr>
          <a:xfrm flipV="1">
            <a:off x="9864426" y="3791245"/>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C60F3973-2B6A-4636-B96F-4685ED8BC27E}"/>
              </a:ext>
            </a:extLst>
          </p:cNvPr>
          <p:cNvGraphicFramePr>
            <a:graphicFrameLocks noGrp="1"/>
          </p:cNvGraphicFramePr>
          <p:nvPr/>
        </p:nvGraphicFramePr>
        <p:xfrm>
          <a:off x="2104871" y="5373706"/>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3200E2A-4B53-425B-8BD5-B08A3D7781AE}"/>
              </a:ext>
            </a:extLst>
          </p:cNvPr>
          <p:cNvSpPr txBox="1"/>
          <p:nvPr/>
        </p:nvSpPr>
        <p:spPr>
          <a:xfrm>
            <a:off x="6321831" y="5926101"/>
            <a:ext cx="311304" cy="369332"/>
          </a:xfrm>
          <a:prstGeom prst="rect">
            <a:avLst/>
          </a:prstGeom>
          <a:noFill/>
        </p:spPr>
        <p:txBody>
          <a:bodyPr wrap="none" rtlCol="0">
            <a:spAutoFit/>
          </a:bodyPr>
          <a:lstStyle/>
          <a:p>
            <a:r>
              <a:rPr lang="en-US" dirty="0">
                <a:solidFill>
                  <a:srgbClr val="4C3282"/>
                </a:solidFill>
              </a:rPr>
              <a:t>4</a:t>
            </a:r>
          </a:p>
        </p:txBody>
      </p:sp>
      <p:sp>
        <p:nvSpPr>
          <p:cNvPr id="93" name="TextBox 92">
            <a:extLst>
              <a:ext uri="{FF2B5EF4-FFF2-40B4-BE49-F238E27FC236}">
                <a16:creationId xmlns:a16="http://schemas.microsoft.com/office/drawing/2014/main" id="{1B1CAFED-3872-4357-AC9A-A4212B941224}"/>
              </a:ext>
            </a:extLst>
          </p:cNvPr>
          <p:cNvSpPr txBox="1"/>
          <p:nvPr/>
        </p:nvSpPr>
        <p:spPr>
          <a:xfrm>
            <a:off x="6879246" y="5926101"/>
            <a:ext cx="311304" cy="369332"/>
          </a:xfrm>
          <a:prstGeom prst="rect">
            <a:avLst/>
          </a:prstGeom>
          <a:noFill/>
        </p:spPr>
        <p:txBody>
          <a:bodyPr wrap="none" rtlCol="0">
            <a:spAutoFit/>
          </a:bodyPr>
          <a:lstStyle/>
          <a:p>
            <a:r>
              <a:rPr lang="en-US" dirty="0">
                <a:solidFill>
                  <a:srgbClr val="4C3282"/>
                </a:solidFill>
              </a:rPr>
              <a:t>8</a:t>
            </a:r>
          </a:p>
        </p:txBody>
      </p:sp>
      <p:sp>
        <p:nvSpPr>
          <p:cNvPr id="94" name="TextBox 93">
            <a:extLst>
              <a:ext uri="{FF2B5EF4-FFF2-40B4-BE49-F238E27FC236}">
                <a16:creationId xmlns:a16="http://schemas.microsoft.com/office/drawing/2014/main" id="{877D195F-8573-48C3-8B01-24FD04BBC9D0}"/>
              </a:ext>
            </a:extLst>
          </p:cNvPr>
          <p:cNvSpPr txBox="1"/>
          <p:nvPr/>
        </p:nvSpPr>
        <p:spPr>
          <a:xfrm>
            <a:off x="7387427" y="5920319"/>
            <a:ext cx="418704" cy="369332"/>
          </a:xfrm>
          <a:prstGeom prst="rect">
            <a:avLst/>
          </a:prstGeom>
          <a:noFill/>
        </p:spPr>
        <p:txBody>
          <a:bodyPr wrap="none" rtlCol="0">
            <a:spAutoFit/>
          </a:bodyPr>
          <a:lstStyle/>
          <a:p>
            <a:r>
              <a:rPr lang="en-US" dirty="0">
                <a:solidFill>
                  <a:srgbClr val="4C3282"/>
                </a:solidFill>
              </a:rPr>
              <a:t>15</a:t>
            </a:r>
          </a:p>
        </p:txBody>
      </p:sp>
      <p:sp>
        <p:nvSpPr>
          <p:cNvPr id="95" name="TextBox 94">
            <a:extLst>
              <a:ext uri="{FF2B5EF4-FFF2-40B4-BE49-F238E27FC236}">
                <a16:creationId xmlns:a16="http://schemas.microsoft.com/office/drawing/2014/main" id="{17B1E9BE-F6BA-4EAF-8F8C-D48D29C82C96}"/>
              </a:ext>
            </a:extLst>
          </p:cNvPr>
          <p:cNvSpPr txBox="1"/>
          <p:nvPr/>
        </p:nvSpPr>
        <p:spPr>
          <a:xfrm>
            <a:off x="8052242" y="5926101"/>
            <a:ext cx="311304" cy="369332"/>
          </a:xfrm>
          <a:prstGeom prst="rect">
            <a:avLst/>
          </a:prstGeom>
          <a:noFill/>
        </p:spPr>
        <p:txBody>
          <a:bodyPr wrap="none" rtlCol="0">
            <a:spAutoFit/>
          </a:bodyPr>
          <a:lstStyle/>
          <a:p>
            <a:r>
              <a:rPr lang="en-US" dirty="0">
                <a:solidFill>
                  <a:srgbClr val="4C3282"/>
                </a:solidFill>
              </a:rPr>
              <a:t>7</a:t>
            </a:r>
          </a:p>
        </p:txBody>
      </p:sp>
      <p:sp>
        <p:nvSpPr>
          <p:cNvPr id="96" name="TextBox 95">
            <a:extLst>
              <a:ext uri="{FF2B5EF4-FFF2-40B4-BE49-F238E27FC236}">
                <a16:creationId xmlns:a16="http://schemas.microsoft.com/office/drawing/2014/main" id="{A25E1324-1F69-4744-A35F-379F0E6CAECE}"/>
              </a:ext>
            </a:extLst>
          </p:cNvPr>
          <p:cNvSpPr txBox="1"/>
          <p:nvPr/>
        </p:nvSpPr>
        <p:spPr>
          <a:xfrm>
            <a:off x="8609657" y="5926101"/>
            <a:ext cx="311304" cy="369332"/>
          </a:xfrm>
          <a:prstGeom prst="rect">
            <a:avLst/>
          </a:prstGeom>
          <a:noFill/>
        </p:spPr>
        <p:txBody>
          <a:bodyPr wrap="none" rtlCol="0">
            <a:spAutoFit/>
          </a:bodyPr>
          <a:lstStyle/>
          <a:p>
            <a:r>
              <a:rPr lang="en-US" dirty="0">
                <a:solidFill>
                  <a:srgbClr val="4C3282"/>
                </a:solidFill>
              </a:rPr>
              <a:t>6</a:t>
            </a:r>
          </a:p>
        </p:txBody>
      </p:sp>
      <p:sp>
        <p:nvSpPr>
          <p:cNvPr id="98" name="TextBox 97">
            <a:extLst>
              <a:ext uri="{FF2B5EF4-FFF2-40B4-BE49-F238E27FC236}">
                <a16:creationId xmlns:a16="http://schemas.microsoft.com/office/drawing/2014/main" id="{514BB0F9-B2BD-49A8-89AC-775E89B64957}"/>
              </a:ext>
            </a:extLst>
          </p:cNvPr>
          <p:cNvSpPr txBox="1"/>
          <p:nvPr/>
        </p:nvSpPr>
        <p:spPr>
          <a:xfrm>
            <a:off x="630256" y="2239219"/>
            <a:ext cx="4866076" cy="646331"/>
          </a:xfrm>
          <a:prstGeom prst="rect">
            <a:avLst/>
          </a:prstGeom>
          <a:noFill/>
        </p:spPr>
        <p:txBody>
          <a:bodyPr wrap="none" rtlCol="0">
            <a:spAutoFit/>
          </a:bodyPr>
          <a:lstStyle/>
          <a:p>
            <a:pPr marL="342900" indent="-342900">
              <a:buAutoNum type="arabicPeriod"/>
            </a:pPr>
            <a:r>
              <a:rPr lang="en-US" dirty="0"/>
              <a:t>Add all values to back of array</a:t>
            </a:r>
          </a:p>
          <a:p>
            <a:pPr marL="342900" indent="-342900">
              <a:buAutoNum type="arabicPeriod"/>
            </a:pPr>
            <a:r>
              <a:rPr lang="en-US" dirty="0" err="1"/>
              <a:t>percolateDown</a:t>
            </a:r>
            <a:r>
              <a:rPr lang="en-US" dirty="0"/>
              <a:t>(parent) starting at last index</a:t>
            </a:r>
          </a:p>
        </p:txBody>
      </p:sp>
      <p:sp>
        <p:nvSpPr>
          <p:cNvPr id="99" name="TextBox 98">
            <a:extLst>
              <a:ext uri="{FF2B5EF4-FFF2-40B4-BE49-F238E27FC236}">
                <a16:creationId xmlns:a16="http://schemas.microsoft.com/office/drawing/2014/main" id="{42D461A4-F49B-4047-B074-C73BAD37E47C}"/>
              </a:ext>
            </a:extLst>
          </p:cNvPr>
          <p:cNvSpPr txBox="1"/>
          <p:nvPr/>
        </p:nvSpPr>
        <p:spPr>
          <a:xfrm>
            <a:off x="630256" y="1288346"/>
            <a:ext cx="3273653" cy="646331"/>
          </a:xfrm>
          <a:prstGeom prst="rect">
            <a:avLst/>
          </a:prstGeom>
          <a:noFill/>
        </p:spPr>
        <p:txBody>
          <a:bodyPr wrap="none" rtlCol="0">
            <a:spAutoFit/>
          </a:bodyPr>
          <a:lstStyle/>
          <a:p>
            <a:r>
              <a:rPr lang="en-US" dirty="0"/>
              <a:t>Build a tree with the values:</a:t>
            </a:r>
          </a:p>
          <a:p>
            <a:r>
              <a:rPr lang="en-US" dirty="0"/>
              <a:t>12, 5, 11, 3, 10, 2, 9, 4, 8, 15, 7, 6</a:t>
            </a:r>
          </a:p>
        </p:txBody>
      </p:sp>
      <p:sp>
        <p:nvSpPr>
          <p:cNvPr id="100" name="TextBox 99">
            <a:extLst>
              <a:ext uri="{FF2B5EF4-FFF2-40B4-BE49-F238E27FC236}">
                <a16:creationId xmlns:a16="http://schemas.microsoft.com/office/drawing/2014/main" id="{3BCB28A5-42F1-435C-9D75-6397C5C44C56}"/>
              </a:ext>
            </a:extLst>
          </p:cNvPr>
          <p:cNvSpPr txBox="1"/>
          <p:nvPr/>
        </p:nvSpPr>
        <p:spPr>
          <a:xfrm>
            <a:off x="2174108" y="5926101"/>
            <a:ext cx="393056" cy="369332"/>
          </a:xfrm>
          <a:prstGeom prst="rect">
            <a:avLst/>
          </a:prstGeom>
          <a:noFill/>
        </p:spPr>
        <p:txBody>
          <a:bodyPr wrap="none" rtlCol="0">
            <a:spAutoFit/>
          </a:bodyPr>
          <a:lstStyle/>
          <a:p>
            <a:r>
              <a:rPr lang="en-US" dirty="0">
                <a:solidFill>
                  <a:srgbClr val="4C3282"/>
                </a:solidFill>
              </a:rPr>
              <a:t>12</a:t>
            </a:r>
          </a:p>
        </p:txBody>
      </p:sp>
      <p:sp>
        <p:nvSpPr>
          <p:cNvPr id="101" name="TextBox 100">
            <a:extLst>
              <a:ext uri="{FF2B5EF4-FFF2-40B4-BE49-F238E27FC236}">
                <a16:creationId xmlns:a16="http://schemas.microsoft.com/office/drawing/2014/main" id="{450A8332-87B3-4A89-B187-553D8471F281}"/>
              </a:ext>
            </a:extLst>
          </p:cNvPr>
          <p:cNvSpPr txBox="1"/>
          <p:nvPr/>
        </p:nvSpPr>
        <p:spPr>
          <a:xfrm>
            <a:off x="2813275" y="5926101"/>
            <a:ext cx="311304" cy="369332"/>
          </a:xfrm>
          <a:prstGeom prst="rect">
            <a:avLst/>
          </a:prstGeom>
          <a:noFill/>
        </p:spPr>
        <p:txBody>
          <a:bodyPr wrap="none" rtlCol="0">
            <a:spAutoFit/>
          </a:bodyPr>
          <a:lstStyle/>
          <a:p>
            <a:r>
              <a:rPr lang="en-US" dirty="0">
                <a:solidFill>
                  <a:srgbClr val="4C3282"/>
                </a:solidFill>
              </a:rPr>
              <a:t>5</a:t>
            </a:r>
          </a:p>
        </p:txBody>
      </p:sp>
      <p:sp>
        <p:nvSpPr>
          <p:cNvPr id="102" name="TextBox 101">
            <a:extLst>
              <a:ext uri="{FF2B5EF4-FFF2-40B4-BE49-F238E27FC236}">
                <a16:creationId xmlns:a16="http://schemas.microsoft.com/office/drawing/2014/main" id="{19865D10-8C23-4877-AC38-E66DB10525BD}"/>
              </a:ext>
            </a:extLst>
          </p:cNvPr>
          <p:cNvSpPr txBox="1"/>
          <p:nvPr/>
        </p:nvSpPr>
        <p:spPr>
          <a:xfrm>
            <a:off x="3366736" y="5926101"/>
            <a:ext cx="357790" cy="369332"/>
          </a:xfrm>
          <a:prstGeom prst="rect">
            <a:avLst/>
          </a:prstGeom>
          <a:noFill/>
        </p:spPr>
        <p:txBody>
          <a:bodyPr wrap="none" rtlCol="0">
            <a:spAutoFit/>
          </a:bodyPr>
          <a:lstStyle/>
          <a:p>
            <a:r>
              <a:rPr lang="en-US" dirty="0">
                <a:solidFill>
                  <a:srgbClr val="4C3282"/>
                </a:solidFill>
              </a:rPr>
              <a:t>11</a:t>
            </a:r>
          </a:p>
        </p:txBody>
      </p:sp>
      <p:sp>
        <p:nvSpPr>
          <p:cNvPr id="103" name="TextBox 102">
            <a:extLst>
              <a:ext uri="{FF2B5EF4-FFF2-40B4-BE49-F238E27FC236}">
                <a16:creationId xmlns:a16="http://schemas.microsoft.com/office/drawing/2014/main" id="{8425159E-FEB1-4761-A7B7-014656C45D0B}"/>
              </a:ext>
            </a:extLst>
          </p:cNvPr>
          <p:cNvSpPr txBox="1"/>
          <p:nvPr/>
        </p:nvSpPr>
        <p:spPr>
          <a:xfrm>
            <a:off x="3956275" y="5926101"/>
            <a:ext cx="306494" cy="369332"/>
          </a:xfrm>
          <a:prstGeom prst="rect">
            <a:avLst/>
          </a:prstGeom>
          <a:noFill/>
        </p:spPr>
        <p:txBody>
          <a:bodyPr wrap="none" rtlCol="0">
            <a:spAutoFit/>
          </a:bodyPr>
          <a:lstStyle/>
          <a:p>
            <a:r>
              <a:rPr lang="en-US" dirty="0">
                <a:solidFill>
                  <a:srgbClr val="4C3282"/>
                </a:solidFill>
              </a:rPr>
              <a:t>3</a:t>
            </a:r>
          </a:p>
        </p:txBody>
      </p:sp>
      <p:sp>
        <p:nvSpPr>
          <p:cNvPr id="104" name="TextBox 103">
            <a:extLst>
              <a:ext uri="{FF2B5EF4-FFF2-40B4-BE49-F238E27FC236}">
                <a16:creationId xmlns:a16="http://schemas.microsoft.com/office/drawing/2014/main" id="{BE9A71F7-151B-4CA5-939D-C1CC5042D9CC}"/>
              </a:ext>
            </a:extLst>
          </p:cNvPr>
          <p:cNvSpPr txBox="1"/>
          <p:nvPr/>
        </p:nvSpPr>
        <p:spPr>
          <a:xfrm>
            <a:off x="4534956" y="5926101"/>
            <a:ext cx="393056" cy="369332"/>
          </a:xfrm>
          <a:prstGeom prst="rect">
            <a:avLst/>
          </a:prstGeom>
          <a:noFill/>
        </p:spPr>
        <p:txBody>
          <a:bodyPr wrap="none" rtlCol="0">
            <a:spAutoFit/>
          </a:bodyPr>
          <a:lstStyle/>
          <a:p>
            <a:r>
              <a:rPr lang="en-US" dirty="0">
                <a:solidFill>
                  <a:srgbClr val="4C3282"/>
                </a:solidFill>
              </a:rPr>
              <a:t>10</a:t>
            </a:r>
          </a:p>
        </p:txBody>
      </p:sp>
      <p:sp>
        <p:nvSpPr>
          <p:cNvPr id="105" name="TextBox 104">
            <a:extLst>
              <a:ext uri="{FF2B5EF4-FFF2-40B4-BE49-F238E27FC236}">
                <a16:creationId xmlns:a16="http://schemas.microsoft.com/office/drawing/2014/main" id="{F676E819-CF84-467D-96C3-8FFDD70A3685}"/>
              </a:ext>
            </a:extLst>
          </p:cNvPr>
          <p:cNvSpPr txBox="1"/>
          <p:nvPr/>
        </p:nvSpPr>
        <p:spPr>
          <a:xfrm>
            <a:off x="5104051" y="5926101"/>
            <a:ext cx="306494" cy="369332"/>
          </a:xfrm>
          <a:prstGeom prst="rect">
            <a:avLst/>
          </a:prstGeom>
          <a:noFill/>
        </p:spPr>
        <p:txBody>
          <a:bodyPr wrap="none" rtlCol="0">
            <a:spAutoFit/>
          </a:bodyPr>
          <a:lstStyle/>
          <a:p>
            <a:r>
              <a:rPr lang="en-US" dirty="0">
                <a:solidFill>
                  <a:srgbClr val="4C3282"/>
                </a:solidFill>
              </a:rPr>
              <a:t>2</a:t>
            </a:r>
          </a:p>
        </p:txBody>
      </p:sp>
      <p:sp>
        <p:nvSpPr>
          <p:cNvPr id="106" name="TextBox 105">
            <a:extLst>
              <a:ext uri="{FF2B5EF4-FFF2-40B4-BE49-F238E27FC236}">
                <a16:creationId xmlns:a16="http://schemas.microsoft.com/office/drawing/2014/main" id="{F6FC964D-08F3-4976-B9CA-9172E5A74AD5}"/>
              </a:ext>
            </a:extLst>
          </p:cNvPr>
          <p:cNvSpPr txBox="1"/>
          <p:nvPr/>
        </p:nvSpPr>
        <p:spPr>
          <a:xfrm>
            <a:off x="5682282" y="5926101"/>
            <a:ext cx="311304" cy="369332"/>
          </a:xfrm>
          <a:prstGeom prst="rect">
            <a:avLst/>
          </a:prstGeom>
          <a:noFill/>
        </p:spPr>
        <p:txBody>
          <a:bodyPr wrap="none" rtlCol="0">
            <a:spAutoFit/>
          </a:bodyPr>
          <a:lstStyle/>
          <a:p>
            <a:r>
              <a:rPr lang="en-US" dirty="0">
                <a:solidFill>
                  <a:srgbClr val="4C3282"/>
                </a:solidFill>
              </a:rPr>
              <a:t>9</a:t>
            </a:r>
          </a:p>
        </p:txBody>
      </p:sp>
      <p:sp>
        <p:nvSpPr>
          <p:cNvPr id="120" name="Arrow: Down 119">
            <a:extLst>
              <a:ext uri="{FF2B5EF4-FFF2-40B4-BE49-F238E27FC236}">
                <a16:creationId xmlns:a16="http://schemas.microsoft.com/office/drawing/2014/main" id="{E3722A06-678B-4CAD-A240-83087FE080B9}"/>
              </a:ext>
            </a:extLst>
          </p:cNvPr>
          <p:cNvSpPr/>
          <p:nvPr/>
        </p:nvSpPr>
        <p:spPr>
          <a:xfrm rot="10800000">
            <a:off x="8588736" y="6452395"/>
            <a:ext cx="370443" cy="5486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09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fade">
                                      <p:cBhvr>
                                        <p:cTn id="7" dur="100"/>
                                        <p:tgtEl>
                                          <p:spTgt spid="98">
                                            <p:txEl>
                                              <p:pRg st="0" end="0"/>
                                            </p:txEl>
                                          </p:spTgt>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100"/>
                                        <p:tgtEl>
                                          <p:spTgt spid="100"/>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
                                        <p:tgtEl>
                                          <p:spTgt spid="101"/>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100"/>
                                        <p:tgtEl>
                                          <p:spTgt spid="102"/>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100"/>
                                        <p:tgtEl>
                                          <p:spTgt spid="10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100"/>
                                        <p:tgtEl>
                                          <p:spTgt spid="104"/>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
                                        <p:tgtEl>
                                          <p:spTgt spid="105"/>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
                                        <p:tgtEl>
                                          <p:spTgt spid="106"/>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100"/>
                                        <p:tgtEl>
                                          <p:spTgt spid="92"/>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100"/>
                                        <p:tgtEl>
                                          <p:spTgt spid="93"/>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100"/>
                                        <p:tgtEl>
                                          <p:spTgt spid="94"/>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100"/>
                                        <p:tgtEl>
                                          <p:spTgt spid="95"/>
                                        </p:tgtEl>
                                      </p:cBhvr>
                                    </p:animEffect>
                                  </p:childTnLst>
                                </p:cTn>
                              </p:par>
                            </p:childTnLst>
                          </p:cTn>
                        </p:par>
                        <p:par>
                          <p:cTn id="52" fill="hold">
                            <p:stCondLst>
                              <p:cond delay="1200"/>
                            </p:stCondLst>
                            <p:childTnLst>
                              <p:par>
                                <p:cTn id="53" presetID="10" presetClass="entr" presetSubtype="0" fill="hold" grpId="0" nodeType="after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100"/>
                                        <p:tgtEl>
                                          <p:spTgt spid="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500"/>
                                        <p:tgtEl>
                                          <p:spTgt spid="19"/>
                                        </p:tgtEl>
                                      </p:cBhvr>
                                    </p:animEffect>
                                  </p:childTnLst>
                                </p:cTn>
                              </p:par>
                              <p:par>
                                <p:cTn id="97" presetID="10"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par>
                                <p:cTn id="100" presetID="10"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par>
                                <p:cTn id="103" presetID="10" presetClass="entr" presetSubtype="0" fill="hold"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500"/>
                                        <p:tgtEl>
                                          <p:spTgt spid="22"/>
                                        </p:tgtEl>
                                      </p:cBhvr>
                                    </p:animEffect>
                                  </p:childTnLst>
                                </p:cTn>
                              </p:par>
                              <p:par>
                                <p:cTn id="106" presetID="10" presetClass="entr" presetSubtype="0" fill="hold"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par>
                                <p:cTn id="109" presetID="10"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par>
                                <p:cTn id="112" presetID="10" presetClass="entr" presetSubtype="0" fill="hold"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10" presetClass="entr" presetSubtype="0" fill="hold" nodeType="with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par>
                                <p:cTn id="118" presetID="10" presetClass="entr" presetSubtype="0" fill="hold" nodeType="with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par>
                                <p:cTn id="121" presetID="10" presetClass="entr" presetSubtype="0" fill="hold"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par>
                                <p:cTn id="124" presetID="10" presetClass="entr" presetSubtype="0" fill="hold" nodeType="with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500"/>
                                        <p:tgtEl>
                                          <p:spTgt spid="29"/>
                                        </p:tgtEl>
                                      </p:cBhvr>
                                    </p:animEffect>
                                  </p:childTnLst>
                                </p:cTn>
                              </p:par>
                              <p:par>
                                <p:cTn id="127" presetID="10" presetClass="entr" presetSubtype="0"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fade">
                                      <p:cBhvr>
                                        <p:cTn id="129" dur="500"/>
                                        <p:tgtEl>
                                          <p:spTgt spid="3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98">
                                            <p:txEl>
                                              <p:pRg st="1" end="1"/>
                                            </p:txEl>
                                          </p:spTgt>
                                        </p:tgtEl>
                                        <p:attrNameLst>
                                          <p:attrName>style.visibility</p:attrName>
                                        </p:attrNameLst>
                                      </p:cBhvr>
                                      <p:to>
                                        <p:strVal val="visible"/>
                                      </p:to>
                                    </p:set>
                                    <p:animEffect transition="in" filter="fade">
                                      <p:cBhvr>
                                        <p:cTn id="134" dur="500"/>
                                        <p:tgtEl>
                                          <p:spTgt spid="98">
                                            <p:txEl>
                                              <p:pRg st="1" end="1"/>
                                            </p:txEl>
                                          </p:spTgt>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20"/>
                                        </p:tgtEl>
                                        <p:attrNameLst>
                                          <p:attrName>style.visibility</p:attrName>
                                        </p:attrNameLst>
                                      </p:cBhvr>
                                      <p:to>
                                        <p:strVal val="visible"/>
                                      </p:to>
                                    </p:set>
                                    <p:animEffect transition="in" filter="fade">
                                      <p:cBhvr>
                                        <p:cTn id="13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P spid="96" grpId="0"/>
      <p:bldP spid="100" grpId="0"/>
      <p:bldP spid="101" grpId="0"/>
      <p:bldP spid="102" grpId="0"/>
      <p:bldP spid="103" grpId="0"/>
      <p:bldP spid="104" grpId="0"/>
      <p:bldP spid="105" grpId="0"/>
      <p:bldP spid="106" grpId="0"/>
      <p:bldP spid="1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3384-DB92-4BD0-B6BD-33EEA5EA4728}"/>
              </a:ext>
            </a:extLst>
          </p:cNvPr>
          <p:cNvSpPr>
            <a:spLocks noGrp="1"/>
          </p:cNvSpPr>
          <p:nvPr>
            <p:ph type="title"/>
          </p:nvPr>
        </p:nvSpPr>
        <p:spPr/>
        <p:txBody>
          <a:bodyPr/>
          <a:lstStyle/>
          <a:p>
            <a:r>
              <a:rPr lang="en-US" dirty="0"/>
              <a:t>Floyd’s </a:t>
            </a:r>
            <a:r>
              <a:rPr lang="en-US" dirty="0" err="1"/>
              <a:t>buildHeap</a:t>
            </a:r>
            <a:r>
              <a:rPr lang="en-US" dirty="0"/>
              <a:t> algorithm</a:t>
            </a:r>
          </a:p>
        </p:txBody>
      </p:sp>
      <p:sp>
        <p:nvSpPr>
          <p:cNvPr id="4" name="Footer Placeholder 3">
            <a:extLst>
              <a:ext uri="{FF2B5EF4-FFF2-40B4-BE49-F238E27FC236}">
                <a16:creationId xmlns:a16="http://schemas.microsoft.com/office/drawing/2014/main" id="{93925B89-5C67-4C1E-AE71-E26666FE89A9}"/>
              </a:ext>
            </a:extLst>
          </p:cNvPr>
          <p:cNvSpPr>
            <a:spLocks noGrp="1"/>
          </p:cNvSpPr>
          <p:nvPr>
            <p:ph type="ftr" sz="quarter" idx="11"/>
          </p:nvPr>
        </p:nvSpPr>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307417AF-67A7-4A75-B9B9-EFEFA7464E38}"/>
              </a:ext>
            </a:extLst>
          </p:cNvPr>
          <p:cNvSpPr>
            <a:spLocks noGrp="1"/>
          </p:cNvSpPr>
          <p:nvPr>
            <p:ph type="sldNum" sz="quarter" idx="12"/>
          </p:nvPr>
        </p:nvSpPr>
        <p:spPr/>
        <p:txBody>
          <a:bodyPr/>
          <a:lstStyle/>
          <a:p>
            <a:fld id="{659665DE-58FC-41F4-AC58-2C90A5E00527}" type="slidenum">
              <a:rPr lang="en-US" smtClean="0"/>
              <a:t>44</a:t>
            </a:fld>
            <a:endParaRPr lang="en-US"/>
          </a:p>
        </p:txBody>
      </p:sp>
      <p:grpSp>
        <p:nvGrpSpPr>
          <p:cNvPr id="7" name="Group 6">
            <a:extLst>
              <a:ext uri="{FF2B5EF4-FFF2-40B4-BE49-F238E27FC236}">
                <a16:creationId xmlns:a16="http://schemas.microsoft.com/office/drawing/2014/main" id="{8ADC2E60-37D0-4F55-B6E9-D9ECAD210F27}"/>
              </a:ext>
            </a:extLst>
          </p:cNvPr>
          <p:cNvGrpSpPr/>
          <p:nvPr/>
        </p:nvGrpSpPr>
        <p:grpSpPr>
          <a:xfrm>
            <a:off x="5950408" y="4390183"/>
            <a:ext cx="692309" cy="678627"/>
            <a:chOff x="2659233" y="2267047"/>
            <a:chExt cx="692309" cy="678627"/>
          </a:xfrm>
        </p:grpSpPr>
        <p:sp>
          <p:nvSpPr>
            <p:cNvPr id="85" name="Rectangle 84">
              <a:extLst>
                <a:ext uri="{FF2B5EF4-FFF2-40B4-BE49-F238E27FC236}">
                  <a16:creationId xmlns:a16="http://schemas.microsoft.com/office/drawing/2014/main" id="{186C1267-C06B-4611-A1C5-834AAC8EC892}"/>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F8B7F35-3078-481E-ACDF-AB7449D89697}"/>
                </a:ext>
              </a:extLst>
            </p:cNvPr>
            <p:cNvSpPr txBox="1"/>
            <p:nvPr/>
          </p:nvSpPr>
          <p:spPr>
            <a:xfrm>
              <a:off x="2878192" y="2336866"/>
              <a:ext cx="306494" cy="369332"/>
            </a:xfrm>
            <a:prstGeom prst="rect">
              <a:avLst/>
            </a:prstGeom>
            <a:noFill/>
          </p:spPr>
          <p:txBody>
            <a:bodyPr wrap="none" rtlCol="0">
              <a:spAutoFit/>
            </a:bodyPr>
            <a:lstStyle/>
            <a:p>
              <a:r>
                <a:rPr lang="en-US" dirty="0"/>
                <a:t>8</a:t>
              </a:r>
            </a:p>
          </p:txBody>
        </p:sp>
        <p:cxnSp>
          <p:nvCxnSpPr>
            <p:cNvPr id="87" name="Straight Connector 86">
              <a:extLst>
                <a:ext uri="{FF2B5EF4-FFF2-40B4-BE49-F238E27FC236}">
                  <a16:creationId xmlns:a16="http://schemas.microsoft.com/office/drawing/2014/main" id="{5E074AF2-09AC-4AC2-9F0F-A5451F49BBF8}"/>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5713D5-57C8-4D96-A6CB-38C090BC617D}"/>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B0B4C40-970F-4BC7-A899-BC5A0109E685}"/>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83387F-B86A-4CB5-AB71-BFAA999869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51A5E19-25B1-449F-892F-CFAC2C87C8CB}"/>
              </a:ext>
            </a:extLst>
          </p:cNvPr>
          <p:cNvGrpSpPr/>
          <p:nvPr/>
        </p:nvGrpSpPr>
        <p:grpSpPr>
          <a:xfrm>
            <a:off x="8474041" y="1277943"/>
            <a:ext cx="678628" cy="678627"/>
            <a:chOff x="2476501" y="3333847"/>
            <a:chExt cx="678628" cy="678627"/>
          </a:xfrm>
        </p:grpSpPr>
        <p:sp>
          <p:nvSpPr>
            <p:cNvPr id="81" name="Rectangle 80">
              <a:extLst>
                <a:ext uri="{FF2B5EF4-FFF2-40B4-BE49-F238E27FC236}">
                  <a16:creationId xmlns:a16="http://schemas.microsoft.com/office/drawing/2014/main" id="{6215CE36-4BA6-4CF6-B628-5F77D4E18162}"/>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57A5DB-AFB8-4A9C-AF5A-8D76F8C90E22}"/>
                </a:ext>
              </a:extLst>
            </p:cNvPr>
            <p:cNvSpPr txBox="1"/>
            <p:nvPr/>
          </p:nvSpPr>
          <p:spPr>
            <a:xfrm>
              <a:off x="2649743" y="3403666"/>
              <a:ext cx="393056" cy="369332"/>
            </a:xfrm>
            <a:prstGeom prst="rect">
              <a:avLst/>
            </a:prstGeom>
            <a:noFill/>
          </p:spPr>
          <p:txBody>
            <a:bodyPr wrap="none" rtlCol="0">
              <a:spAutoFit/>
            </a:bodyPr>
            <a:lstStyle/>
            <a:p>
              <a:r>
                <a:rPr lang="en-US" dirty="0"/>
                <a:t>12</a:t>
              </a:r>
            </a:p>
          </p:txBody>
        </p:sp>
        <p:cxnSp>
          <p:nvCxnSpPr>
            <p:cNvPr id="83" name="Straight Connector 82">
              <a:extLst>
                <a:ext uri="{FF2B5EF4-FFF2-40B4-BE49-F238E27FC236}">
                  <a16:creationId xmlns:a16="http://schemas.microsoft.com/office/drawing/2014/main" id="{60404663-1B5D-4136-AAC9-B03DF03A345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D84E8C-C4A2-44A1-BC7E-AD6F951E810C}"/>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3EA383D-4254-42B8-9185-359D3CAB91DC}"/>
              </a:ext>
            </a:extLst>
          </p:cNvPr>
          <p:cNvGrpSpPr/>
          <p:nvPr/>
        </p:nvGrpSpPr>
        <p:grpSpPr>
          <a:xfrm>
            <a:off x="6485734" y="2190469"/>
            <a:ext cx="678628" cy="678627"/>
            <a:chOff x="2476501" y="3333847"/>
            <a:chExt cx="678628" cy="678627"/>
          </a:xfrm>
        </p:grpSpPr>
        <p:sp>
          <p:nvSpPr>
            <p:cNvPr id="77" name="Rectangle 76">
              <a:extLst>
                <a:ext uri="{FF2B5EF4-FFF2-40B4-BE49-F238E27FC236}">
                  <a16:creationId xmlns:a16="http://schemas.microsoft.com/office/drawing/2014/main" id="{072354EC-6FDC-4CE1-AB4C-9FA0DEB0E8B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DA862F6-73DA-43E7-9D06-9FEC9734DCA0}"/>
                </a:ext>
              </a:extLst>
            </p:cNvPr>
            <p:cNvSpPr txBox="1"/>
            <p:nvPr/>
          </p:nvSpPr>
          <p:spPr>
            <a:xfrm>
              <a:off x="2649743" y="3403666"/>
              <a:ext cx="306494" cy="369332"/>
            </a:xfrm>
            <a:prstGeom prst="rect">
              <a:avLst/>
            </a:prstGeom>
            <a:noFill/>
          </p:spPr>
          <p:txBody>
            <a:bodyPr wrap="none" rtlCol="0">
              <a:spAutoFit/>
            </a:bodyPr>
            <a:lstStyle/>
            <a:p>
              <a:r>
                <a:rPr lang="en-US" dirty="0"/>
                <a:t>5</a:t>
              </a:r>
            </a:p>
          </p:txBody>
        </p:sp>
        <p:cxnSp>
          <p:nvCxnSpPr>
            <p:cNvPr id="79" name="Straight Connector 78">
              <a:extLst>
                <a:ext uri="{FF2B5EF4-FFF2-40B4-BE49-F238E27FC236}">
                  <a16:creationId xmlns:a16="http://schemas.microsoft.com/office/drawing/2014/main" id="{F24256E8-58A4-4338-9C4F-ABD74CD8EF9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C3B54B-BB0E-4139-86F8-42110CF76940}"/>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C325720-7CF3-499F-B59C-7AAF74C66665}"/>
              </a:ext>
            </a:extLst>
          </p:cNvPr>
          <p:cNvGrpSpPr/>
          <p:nvPr/>
        </p:nvGrpSpPr>
        <p:grpSpPr>
          <a:xfrm>
            <a:off x="5476992" y="3286563"/>
            <a:ext cx="678628" cy="678627"/>
            <a:chOff x="2476501" y="3333847"/>
            <a:chExt cx="678628" cy="678627"/>
          </a:xfrm>
        </p:grpSpPr>
        <p:sp>
          <p:nvSpPr>
            <p:cNvPr id="73" name="Rectangle 72">
              <a:extLst>
                <a:ext uri="{FF2B5EF4-FFF2-40B4-BE49-F238E27FC236}">
                  <a16:creationId xmlns:a16="http://schemas.microsoft.com/office/drawing/2014/main" id="{CDADE0F2-EDE6-4345-BD2A-6F84FCF03E5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559D1D4-D161-4F65-A146-0F1BDD80569B}"/>
                </a:ext>
              </a:extLst>
            </p:cNvPr>
            <p:cNvSpPr txBox="1"/>
            <p:nvPr/>
          </p:nvSpPr>
          <p:spPr>
            <a:xfrm>
              <a:off x="2649743" y="3403666"/>
              <a:ext cx="306494" cy="369332"/>
            </a:xfrm>
            <a:prstGeom prst="rect">
              <a:avLst/>
            </a:prstGeom>
            <a:noFill/>
          </p:spPr>
          <p:txBody>
            <a:bodyPr wrap="none" rtlCol="0">
              <a:spAutoFit/>
            </a:bodyPr>
            <a:lstStyle/>
            <a:p>
              <a:r>
                <a:rPr lang="en-US" dirty="0"/>
                <a:t>3</a:t>
              </a:r>
            </a:p>
          </p:txBody>
        </p:sp>
        <p:cxnSp>
          <p:nvCxnSpPr>
            <p:cNvPr id="75" name="Straight Connector 74">
              <a:extLst>
                <a:ext uri="{FF2B5EF4-FFF2-40B4-BE49-F238E27FC236}">
                  <a16:creationId xmlns:a16="http://schemas.microsoft.com/office/drawing/2014/main" id="{A8EBE98F-1B39-4BEE-8FD0-9B2993E3E152}"/>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2E3E92-FDB0-471E-8433-E13616F90849}"/>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D12CADF-06F5-4B50-BFF9-2E5C95D378A2}"/>
              </a:ext>
            </a:extLst>
          </p:cNvPr>
          <p:cNvGrpSpPr/>
          <p:nvPr/>
        </p:nvGrpSpPr>
        <p:grpSpPr>
          <a:xfrm>
            <a:off x="4941734" y="4390183"/>
            <a:ext cx="692309" cy="678627"/>
            <a:chOff x="2659233" y="2267047"/>
            <a:chExt cx="692309" cy="678627"/>
          </a:xfrm>
        </p:grpSpPr>
        <p:sp>
          <p:nvSpPr>
            <p:cNvPr id="67" name="Rectangle 66">
              <a:extLst>
                <a:ext uri="{FF2B5EF4-FFF2-40B4-BE49-F238E27FC236}">
                  <a16:creationId xmlns:a16="http://schemas.microsoft.com/office/drawing/2014/main" id="{3DBBA86E-F0F1-4DED-BBBF-7C29AC40C7D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34BF5BE-5406-4B09-9794-06955B5525A3}"/>
                </a:ext>
              </a:extLst>
            </p:cNvPr>
            <p:cNvSpPr txBox="1"/>
            <p:nvPr/>
          </p:nvSpPr>
          <p:spPr>
            <a:xfrm>
              <a:off x="2832475" y="2336866"/>
              <a:ext cx="311304" cy="369332"/>
            </a:xfrm>
            <a:prstGeom prst="rect">
              <a:avLst/>
            </a:prstGeom>
            <a:noFill/>
          </p:spPr>
          <p:txBody>
            <a:bodyPr wrap="none" rtlCol="0">
              <a:spAutoFit/>
            </a:bodyPr>
            <a:lstStyle/>
            <a:p>
              <a:r>
                <a:rPr lang="en-US" dirty="0"/>
                <a:t>4</a:t>
              </a:r>
            </a:p>
          </p:txBody>
        </p:sp>
        <p:cxnSp>
          <p:nvCxnSpPr>
            <p:cNvPr id="69" name="Straight Connector 68">
              <a:extLst>
                <a:ext uri="{FF2B5EF4-FFF2-40B4-BE49-F238E27FC236}">
                  <a16:creationId xmlns:a16="http://schemas.microsoft.com/office/drawing/2014/main" id="{0B387F9C-0178-42DD-935F-CC9BBE3E22B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45BBE0-24C3-4DA1-884F-300D0FE71DFB}"/>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E1A3B3-0030-4F30-92DB-C29043306D8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745E48-2792-4138-9AB0-40053074EE1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6D84CB-3C8E-4DBF-9095-F996E0F83E42}"/>
              </a:ext>
            </a:extLst>
          </p:cNvPr>
          <p:cNvGrpSpPr/>
          <p:nvPr/>
        </p:nvGrpSpPr>
        <p:grpSpPr>
          <a:xfrm>
            <a:off x="10397434" y="2194770"/>
            <a:ext cx="678628" cy="678627"/>
            <a:chOff x="2476501" y="3333847"/>
            <a:chExt cx="678628" cy="678627"/>
          </a:xfrm>
        </p:grpSpPr>
        <p:sp>
          <p:nvSpPr>
            <p:cNvPr id="63" name="Rectangle 62">
              <a:extLst>
                <a:ext uri="{FF2B5EF4-FFF2-40B4-BE49-F238E27FC236}">
                  <a16:creationId xmlns:a16="http://schemas.microsoft.com/office/drawing/2014/main" id="{1AE1DA48-E8EA-4518-A276-8A8A164C700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2B13E79-C105-41AF-9601-05942D70805F}"/>
                </a:ext>
              </a:extLst>
            </p:cNvPr>
            <p:cNvSpPr txBox="1"/>
            <p:nvPr/>
          </p:nvSpPr>
          <p:spPr>
            <a:xfrm>
              <a:off x="2649743" y="3403666"/>
              <a:ext cx="357790" cy="369332"/>
            </a:xfrm>
            <a:prstGeom prst="rect">
              <a:avLst/>
            </a:prstGeom>
            <a:noFill/>
          </p:spPr>
          <p:txBody>
            <a:bodyPr wrap="none" rtlCol="0">
              <a:spAutoFit/>
            </a:bodyPr>
            <a:lstStyle/>
            <a:p>
              <a:r>
                <a:rPr lang="en-US" dirty="0"/>
                <a:t>11</a:t>
              </a:r>
            </a:p>
          </p:txBody>
        </p:sp>
        <p:cxnSp>
          <p:nvCxnSpPr>
            <p:cNvPr id="65" name="Straight Connector 64">
              <a:extLst>
                <a:ext uri="{FF2B5EF4-FFF2-40B4-BE49-F238E27FC236}">
                  <a16:creationId xmlns:a16="http://schemas.microsoft.com/office/drawing/2014/main" id="{23F6B326-F3C0-4653-B7F1-8252E4FB644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144FE-3648-471C-B823-CDB8F19C0506}"/>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6B68FA3-676B-43AD-AD26-92C46FE56C2F}"/>
              </a:ext>
            </a:extLst>
          </p:cNvPr>
          <p:cNvGrpSpPr/>
          <p:nvPr/>
        </p:nvGrpSpPr>
        <p:grpSpPr>
          <a:xfrm>
            <a:off x="7876315" y="4385896"/>
            <a:ext cx="692309" cy="678627"/>
            <a:chOff x="2659233" y="2267047"/>
            <a:chExt cx="692309" cy="678627"/>
          </a:xfrm>
        </p:grpSpPr>
        <p:sp>
          <p:nvSpPr>
            <p:cNvPr id="57" name="Rectangle 56">
              <a:extLst>
                <a:ext uri="{FF2B5EF4-FFF2-40B4-BE49-F238E27FC236}">
                  <a16:creationId xmlns:a16="http://schemas.microsoft.com/office/drawing/2014/main" id="{A36EEDFA-8671-48CC-9090-7D526ACC630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01F4EE0-2DE9-4707-8D2D-8EF7EBE759D9}"/>
                </a:ext>
              </a:extLst>
            </p:cNvPr>
            <p:cNvSpPr txBox="1"/>
            <p:nvPr/>
          </p:nvSpPr>
          <p:spPr>
            <a:xfrm>
              <a:off x="2832475" y="2336866"/>
              <a:ext cx="312906" cy="369332"/>
            </a:xfrm>
            <a:prstGeom prst="rect">
              <a:avLst/>
            </a:prstGeom>
            <a:noFill/>
          </p:spPr>
          <p:txBody>
            <a:bodyPr wrap="none" rtlCol="0">
              <a:spAutoFit/>
            </a:bodyPr>
            <a:lstStyle/>
            <a:p>
              <a:r>
                <a:rPr lang="en-US" dirty="0"/>
                <a:t>7</a:t>
              </a:r>
            </a:p>
          </p:txBody>
        </p:sp>
        <p:cxnSp>
          <p:nvCxnSpPr>
            <p:cNvPr id="59" name="Straight Connector 58">
              <a:extLst>
                <a:ext uri="{FF2B5EF4-FFF2-40B4-BE49-F238E27FC236}">
                  <a16:creationId xmlns:a16="http://schemas.microsoft.com/office/drawing/2014/main" id="{14E7C25A-69AA-4234-816B-AA2D09ED43C6}"/>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BE21EA-C6B8-42A2-919E-E545E53AEFDE}"/>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148200-CA65-4A66-BE35-2EDE4B6572E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83E11F-54C3-446A-9756-57DCCAE0BE9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EB24C5-5639-4EBE-94EF-5463544A435B}"/>
              </a:ext>
            </a:extLst>
          </p:cNvPr>
          <p:cNvGrpSpPr/>
          <p:nvPr/>
        </p:nvGrpSpPr>
        <p:grpSpPr>
          <a:xfrm>
            <a:off x="7402899" y="3282276"/>
            <a:ext cx="678628" cy="678627"/>
            <a:chOff x="2476501" y="3333847"/>
            <a:chExt cx="678628" cy="678627"/>
          </a:xfrm>
        </p:grpSpPr>
        <p:sp>
          <p:nvSpPr>
            <p:cNvPr id="53" name="Rectangle 52">
              <a:extLst>
                <a:ext uri="{FF2B5EF4-FFF2-40B4-BE49-F238E27FC236}">
                  <a16:creationId xmlns:a16="http://schemas.microsoft.com/office/drawing/2014/main" id="{A1B41EEB-62A0-422B-A831-32A56EC9105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1A24377-F230-4E23-BD91-6EA4C70E5621}"/>
                </a:ext>
              </a:extLst>
            </p:cNvPr>
            <p:cNvSpPr txBox="1"/>
            <p:nvPr/>
          </p:nvSpPr>
          <p:spPr>
            <a:xfrm>
              <a:off x="2649743" y="3403666"/>
              <a:ext cx="393056" cy="369332"/>
            </a:xfrm>
            <a:prstGeom prst="rect">
              <a:avLst/>
            </a:prstGeom>
            <a:noFill/>
          </p:spPr>
          <p:txBody>
            <a:bodyPr wrap="none" rtlCol="0">
              <a:spAutoFit/>
            </a:bodyPr>
            <a:lstStyle/>
            <a:p>
              <a:r>
                <a:rPr lang="en-US" dirty="0"/>
                <a:t>10</a:t>
              </a:r>
            </a:p>
          </p:txBody>
        </p:sp>
        <p:cxnSp>
          <p:nvCxnSpPr>
            <p:cNvPr id="55" name="Straight Connector 54">
              <a:extLst>
                <a:ext uri="{FF2B5EF4-FFF2-40B4-BE49-F238E27FC236}">
                  <a16:creationId xmlns:a16="http://schemas.microsoft.com/office/drawing/2014/main" id="{A703D8D4-B877-4131-8934-2A173B3DBC79}"/>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0E0B44-1E4E-42BC-88FD-3B5A9E616E26}"/>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12FD394-368B-4EB4-AEBA-6F5844D5ACB3}"/>
              </a:ext>
            </a:extLst>
          </p:cNvPr>
          <p:cNvGrpSpPr/>
          <p:nvPr/>
        </p:nvGrpSpPr>
        <p:grpSpPr>
          <a:xfrm>
            <a:off x="6867641" y="4385896"/>
            <a:ext cx="692309" cy="678627"/>
            <a:chOff x="2659233" y="2267047"/>
            <a:chExt cx="692309" cy="678627"/>
          </a:xfrm>
        </p:grpSpPr>
        <p:sp>
          <p:nvSpPr>
            <p:cNvPr id="47" name="Rectangle 46">
              <a:extLst>
                <a:ext uri="{FF2B5EF4-FFF2-40B4-BE49-F238E27FC236}">
                  <a16:creationId xmlns:a16="http://schemas.microsoft.com/office/drawing/2014/main" id="{BFE77E1F-508E-43A9-9422-E542A24790A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BED58-27BD-43CC-8D26-10B17BD29400}"/>
                </a:ext>
              </a:extLst>
            </p:cNvPr>
            <p:cNvSpPr txBox="1"/>
            <p:nvPr/>
          </p:nvSpPr>
          <p:spPr>
            <a:xfrm>
              <a:off x="2832475" y="2336866"/>
              <a:ext cx="418704" cy="369332"/>
            </a:xfrm>
            <a:prstGeom prst="rect">
              <a:avLst/>
            </a:prstGeom>
            <a:noFill/>
          </p:spPr>
          <p:txBody>
            <a:bodyPr wrap="none" rtlCol="0">
              <a:spAutoFit/>
            </a:bodyPr>
            <a:lstStyle/>
            <a:p>
              <a:r>
                <a:rPr lang="en-US" dirty="0"/>
                <a:t>15</a:t>
              </a:r>
            </a:p>
          </p:txBody>
        </p:sp>
        <p:cxnSp>
          <p:nvCxnSpPr>
            <p:cNvPr id="49" name="Straight Connector 48">
              <a:extLst>
                <a:ext uri="{FF2B5EF4-FFF2-40B4-BE49-F238E27FC236}">
                  <a16:creationId xmlns:a16="http://schemas.microsoft.com/office/drawing/2014/main" id="{5C8EE778-D08E-459D-BE7B-B82C354FFB3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F1D3EB-DFE1-4CF7-B1DB-56D5F08888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E6701F-5C7A-4841-92DD-C51DB46D6CA1}"/>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DFF6CA-DDC9-4BE4-8A85-F299E727F4C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17FCC08-0ED8-4994-88B3-58B9C3ECA3EA}"/>
              </a:ext>
            </a:extLst>
          </p:cNvPr>
          <p:cNvGrpSpPr/>
          <p:nvPr/>
        </p:nvGrpSpPr>
        <p:grpSpPr>
          <a:xfrm>
            <a:off x="9518271" y="3282276"/>
            <a:ext cx="678628" cy="678627"/>
            <a:chOff x="2476501" y="3333847"/>
            <a:chExt cx="678628" cy="678627"/>
          </a:xfrm>
        </p:grpSpPr>
        <p:sp>
          <p:nvSpPr>
            <p:cNvPr id="43" name="Rectangle 42">
              <a:extLst>
                <a:ext uri="{FF2B5EF4-FFF2-40B4-BE49-F238E27FC236}">
                  <a16:creationId xmlns:a16="http://schemas.microsoft.com/office/drawing/2014/main" id="{31D01B9B-5B6A-4F13-BDE8-5E14334F716F}"/>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B106EA1-7ED9-45CF-8FC2-FC4766F1219F}"/>
                </a:ext>
              </a:extLst>
            </p:cNvPr>
            <p:cNvSpPr txBox="1"/>
            <p:nvPr/>
          </p:nvSpPr>
          <p:spPr>
            <a:xfrm>
              <a:off x="2649743" y="3403666"/>
              <a:ext cx="306494" cy="369332"/>
            </a:xfrm>
            <a:prstGeom prst="rect">
              <a:avLst/>
            </a:prstGeom>
            <a:noFill/>
          </p:spPr>
          <p:txBody>
            <a:bodyPr wrap="none" rtlCol="0">
              <a:spAutoFit/>
            </a:bodyPr>
            <a:lstStyle/>
            <a:p>
              <a:r>
                <a:rPr lang="en-US" dirty="0"/>
                <a:t>2</a:t>
              </a:r>
            </a:p>
          </p:txBody>
        </p:sp>
        <p:cxnSp>
          <p:nvCxnSpPr>
            <p:cNvPr id="45" name="Straight Connector 44">
              <a:extLst>
                <a:ext uri="{FF2B5EF4-FFF2-40B4-BE49-F238E27FC236}">
                  <a16:creationId xmlns:a16="http://schemas.microsoft.com/office/drawing/2014/main" id="{7D6DD646-A570-46FB-A85A-B6AE3ED79AAF}"/>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4F3E53-3E7F-4BDF-B37C-7F660F7356DD}"/>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D16EC33-A052-4DDD-9971-13308AF7BFF6}"/>
              </a:ext>
            </a:extLst>
          </p:cNvPr>
          <p:cNvGrpSpPr/>
          <p:nvPr/>
        </p:nvGrpSpPr>
        <p:grpSpPr>
          <a:xfrm>
            <a:off x="8983013" y="4385896"/>
            <a:ext cx="692309" cy="678627"/>
            <a:chOff x="2659233" y="2267047"/>
            <a:chExt cx="692309" cy="678627"/>
          </a:xfrm>
        </p:grpSpPr>
        <p:sp>
          <p:nvSpPr>
            <p:cNvPr id="37" name="Rectangle 36">
              <a:extLst>
                <a:ext uri="{FF2B5EF4-FFF2-40B4-BE49-F238E27FC236}">
                  <a16:creationId xmlns:a16="http://schemas.microsoft.com/office/drawing/2014/main" id="{1E365CFA-8523-44FF-8AF3-A21AD2367F11}"/>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3E51D0-83AB-4355-85B3-5B09BC5000EE}"/>
                </a:ext>
              </a:extLst>
            </p:cNvPr>
            <p:cNvSpPr txBox="1"/>
            <p:nvPr/>
          </p:nvSpPr>
          <p:spPr>
            <a:xfrm>
              <a:off x="2832475" y="2336866"/>
              <a:ext cx="306494" cy="369332"/>
            </a:xfrm>
            <a:prstGeom prst="rect">
              <a:avLst/>
            </a:prstGeom>
            <a:noFill/>
          </p:spPr>
          <p:txBody>
            <a:bodyPr wrap="none" rtlCol="0">
              <a:spAutoFit/>
            </a:bodyPr>
            <a:lstStyle/>
            <a:p>
              <a:r>
                <a:rPr lang="en-US" dirty="0"/>
                <a:t>6</a:t>
              </a:r>
            </a:p>
          </p:txBody>
        </p:sp>
        <p:cxnSp>
          <p:nvCxnSpPr>
            <p:cNvPr id="39" name="Straight Connector 38">
              <a:extLst>
                <a:ext uri="{FF2B5EF4-FFF2-40B4-BE49-F238E27FC236}">
                  <a16:creationId xmlns:a16="http://schemas.microsoft.com/office/drawing/2014/main" id="{CB865169-6C5A-4903-BB6F-7450A36C3F70}"/>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6937A-C21A-4477-B46F-17CF00597884}"/>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1E374-0F17-4A29-9569-52BFF7B6175A}"/>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5019FA-5FE8-4421-9353-B3BD5009A78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3BF929-34E8-413A-BE95-6A03D22A8E57}"/>
              </a:ext>
            </a:extLst>
          </p:cNvPr>
          <p:cNvGrpSpPr/>
          <p:nvPr/>
        </p:nvGrpSpPr>
        <p:grpSpPr>
          <a:xfrm>
            <a:off x="11287488" y="3282275"/>
            <a:ext cx="692309" cy="678627"/>
            <a:chOff x="2659233" y="2267047"/>
            <a:chExt cx="692309" cy="678627"/>
          </a:xfrm>
        </p:grpSpPr>
        <p:sp>
          <p:nvSpPr>
            <p:cNvPr id="31" name="Rectangle 30">
              <a:extLst>
                <a:ext uri="{FF2B5EF4-FFF2-40B4-BE49-F238E27FC236}">
                  <a16:creationId xmlns:a16="http://schemas.microsoft.com/office/drawing/2014/main" id="{3BED69B7-082B-4FCA-B42C-86BCC07683E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145568-4739-4BF1-9282-B985949FE238}"/>
                </a:ext>
              </a:extLst>
            </p:cNvPr>
            <p:cNvSpPr txBox="1"/>
            <p:nvPr/>
          </p:nvSpPr>
          <p:spPr>
            <a:xfrm>
              <a:off x="2832475" y="2336866"/>
              <a:ext cx="306494" cy="369332"/>
            </a:xfrm>
            <a:prstGeom prst="rect">
              <a:avLst/>
            </a:prstGeom>
            <a:noFill/>
          </p:spPr>
          <p:txBody>
            <a:bodyPr wrap="none" rtlCol="0">
              <a:spAutoFit/>
            </a:bodyPr>
            <a:lstStyle/>
            <a:p>
              <a:r>
                <a:rPr lang="en-US" dirty="0"/>
                <a:t>9</a:t>
              </a:r>
            </a:p>
          </p:txBody>
        </p:sp>
        <p:cxnSp>
          <p:nvCxnSpPr>
            <p:cNvPr id="33" name="Straight Connector 32">
              <a:extLst>
                <a:ext uri="{FF2B5EF4-FFF2-40B4-BE49-F238E27FC236}">
                  <a16:creationId xmlns:a16="http://schemas.microsoft.com/office/drawing/2014/main" id="{8EFC2DFB-48C2-423A-B36E-61A7B46DABF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18911F-99EB-4259-838C-43991FDF4A9F}"/>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BE435D-EC3A-4246-AB21-D3FB4534202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470E5-A7F6-487E-BB3F-E1C4218142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BEA7CC3-453D-4BC8-8AFB-E5596B5D4C74}"/>
              </a:ext>
            </a:extLst>
          </p:cNvPr>
          <p:cNvCxnSpPr>
            <a:cxnSpLocks/>
            <a:endCxn id="77" idx="0"/>
          </p:cNvCxnSpPr>
          <p:nvPr/>
        </p:nvCxnSpPr>
        <p:spPr>
          <a:xfrm flipH="1">
            <a:off x="6825049" y="1873505"/>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52EEB7-0B4C-4A31-83B9-C96BAE06B0EF}"/>
              </a:ext>
            </a:extLst>
          </p:cNvPr>
          <p:cNvCxnSpPr>
            <a:cxnSpLocks/>
            <a:endCxn id="63" idx="0"/>
          </p:cNvCxnSpPr>
          <p:nvPr/>
        </p:nvCxnSpPr>
        <p:spPr>
          <a:xfrm>
            <a:off x="8986595" y="1885677"/>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2466B8-07C6-435C-906D-EFA49CC4F8CB}"/>
              </a:ext>
            </a:extLst>
          </p:cNvPr>
          <p:cNvCxnSpPr>
            <a:cxnSpLocks/>
            <a:endCxn id="73" idx="0"/>
          </p:cNvCxnSpPr>
          <p:nvPr/>
        </p:nvCxnSpPr>
        <p:spPr>
          <a:xfrm flipH="1">
            <a:off x="5816307" y="2789031"/>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3E3DAF-F586-4A12-A65A-E1E74253D76E}"/>
              </a:ext>
            </a:extLst>
          </p:cNvPr>
          <p:cNvCxnSpPr>
            <a:cxnSpLocks/>
            <a:endCxn id="53" idx="0"/>
          </p:cNvCxnSpPr>
          <p:nvPr/>
        </p:nvCxnSpPr>
        <p:spPr>
          <a:xfrm>
            <a:off x="7001324" y="2793698"/>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5DCFB8-6007-48D2-AFEC-E0D8AADBBBDE}"/>
              </a:ext>
            </a:extLst>
          </p:cNvPr>
          <p:cNvCxnSpPr>
            <a:cxnSpLocks/>
            <a:endCxn id="43" idx="0"/>
          </p:cNvCxnSpPr>
          <p:nvPr/>
        </p:nvCxnSpPr>
        <p:spPr>
          <a:xfrm flipH="1">
            <a:off x="9857586" y="2800714"/>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E9AD6B-5AE9-4E10-880F-ECE235B35F5B}"/>
              </a:ext>
            </a:extLst>
          </p:cNvPr>
          <p:cNvCxnSpPr>
            <a:cxnSpLocks/>
            <a:endCxn id="31" idx="0"/>
          </p:cNvCxnSpPr>
          <p:nvPr/>
        </p:nvCxnSpPr>
        <p:spPr>
          <a:xfrm>
            <a:off x="10902819" y="2790842"/>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1A8B8F-04F1-4E0B-B818-E9D8CC854C16}"/>
              </a:ext>
            </a:extLst>
          </p:cNvPr>
          <p:cNvCxnSpPr>
            <a:cxnSpLocks/>
            <a:endCxn id="67" idx="0"/>
          </p:cNvCxnSpPr>
          <p:nvPr/>
        </p:nvCxnSpPr>
        <p:spPr>
          <a:xfrm flipH="1">
            <a:off x="5281049" y="3881378"/>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3A5D3-0978-4FF0-B321-62EAF932A1CC}"/>
              </a:ext>
            </a:extLst>
          </p:cNvPr>
          <p:cNvCxnSpPr>
            <a:cxnSpLocks/>
            <a:endCxn id="47" idx="0"/>
          </p:cNvCxnSpPr>
          <p:nvPr/>
        </p:nvCxnSpPr>
        <p:spPr>
          <a:xfrm flipH="1">
            <a:off x="7206956" y="3865278"/>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D9DF45-53C1-4CF5-9C41-41D5E7DD616F}"/>
              </a:ext>
            </a:extLst>
          </p:cNvPr>
          <p:cNvCxnSpPr>
            <a:cxnSpLocks/>
            <a:endCxn id="37" idx="0"/>
          </p:cNvCxnSpPr>
          <p:nvPr/>
        </p:nvCxnSpPr>
        <p:spPr>
          <a:xfrm flipH="1">
            <a:off x="9322328" y="3877090"/>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D37F9-D015-41F6-994A-E6D6E050EE1D}"/>
              </a:ext>
            </a:extLst>
          </p:cNvPr>
          <p:cNvCxnSpPr>
            <a:cxnSpLocks/>
            <a:endCxn id="85" idx="0"/>
          </p:cNvCxnSpPr>
          <p:nvPr/>
        </p:nvCxnSpPr>
        <p:spPr>
          <a:xfrm>
            <a:off x="6000604" y="3877091"/>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482034-1949-4BC8-BB0E-D362F0C37115}"/>
              </a:ext>
            </a:extLst>
          </p:cNvPr>
          <p:cNvCxnSpPr>
            <a:cxnSpLocks/>
            <a:endCxn id="57" idx="0"/>
          </p:cNvCxnSpPr>
          <p:nvPr/>
        </p:nvCxnSpPr>
        <p:spPr>
          <a:xfrm>
            <a:off x="7896644" y="3869041"/>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B9AE70-0C6C-4BD7-BA4A-FC718A464F62}"/>
              </a:ext>
            </a:extLst>
          </p:cNvPr>
          <p:cNvCxnSpPr/>
          <p:nvPr/>
        </p:nvCxnSpPr>
        <p:spPr>
          <a:xfrm flipV="1">
            <a:off x="9864426" y="3791245"/>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C60F3973-2B6A-4636-B96F-4685ED8BC27E}"/>
              </a:ext>
            </a:extLst>
          </p:cNvPr>
          <p:cNvGraphicFramePr>
            <a:graphicFrameLocks noGrp="1"/>
          </p:cNvGraphicFramePr>
          <p:nvPr/>
        </p:nvGraphicFramePr>
        <p:xfrm>
          <a:off x="2104871" y="5373706"/>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3200E2A-4B53-425B-8BD5-B08A3D7781AE}"/>
              </a:ext>
            </a:extLst>
          </p:cNvPr>
          <p:cNvSpPr txBox="1"/>
          <p:nvPr/>
        </p:nvSpPr>
        <p:spPr>
          <a:xfrm>
            <a:off x="6321831" y="5926101"/>
            <a:ext cx="311304" cy="369332"/>
          </a:xfrm>
          <a:prstGeom prst="rect">
            <a:avLst/>
          </a:prstGeom>
          <a:noFill/>
        </p:spPr>
        <p:txBody>
          <a:bodyPr wrap="none" rtlCol="0">
            <a:spAutoFit/>
          </a:bodyPr>
          <a:lstStyle/>
          <a:p>
            <a:r>
              <a:rPr lang="en-US" dirty="0">
                <a:solidFill>
                  <a:srgbClr val="4C3282"/>
                </a:solidFill>
              </a:rPr>
              <a:t>4</a:t>
            </a:r>
          </a:p>
        </p:txBody>
      </p:sp>
      <p:sp>
        <p:nvSpPr>
          <p:cNvPr id="93" name="TextBox 92">
            <a:extLst>
              <a:ext uri="{FF2B5EF4-FFF2-40B4-BE49-F238E27FC236}">
                <a16:creationId xmlns:a16="http://schemas.microsoft.com/office/drawing/2014/main" id="{1B1CAFED-3872-4357-AC9A-A4212B941224}"/>
              </a:ext>
            </a:extLst>
          </p:cNvPr>
          <p:cNvSpPr txBox="1"/>
          <p:nvPr/>
        </p:nvSpPr>
        <p:spPr>
          <a:xfrm>
            <a:off x="6879246" y="5926101"/>
            <a:ext cx="311304" cy="369332"/>
          </a:xfrm>
          <a:prstGeom prst="rect">
            <a:avLst/>
          </a:prstGeom>
          <a:noFill/>
        </p:spPr>
        <p:txBody>
          <a:bodyPr wrap="none" rtlCol="0">
            <a:spAutoFit/>
          </a:bodyPr>
          <a:lstStyle/>
          <a:p>
            <a:r>
              <a:rPr lang="en-US" dirty="0">
                <a:solidFill>
                  <a:srgbClr val="4C3282"/>
                </a:solidFill>
              </a:rPr>
              <a:t>8</a:t>
            </a:r>
          </a:p>
        </p:txBody>
      </p:sp>
      <p:sp>
        <p:nvSpPr>
          <p:cNvPr id="94" name="TextBox 93">
            <a:extLst>
              <a:ext uri="{FF2B5EF4-FFF2-40B4-BE49-F238E27FC236}">
                <a16:creationId xmlns:a16="http://schemas.microsoft.com/office/drawing/2014/main" id="{877D195F-8573-48C3-8B01-24FD04BBC9D0}"/>
              </a:ext>
            </a:extLst>
          </p:cNvPr>
          <p:cNvSpPr txBox="1"/>
          <p:nvPr/>
        </p:nvSpPr>
        <p:spPr>
          <a:xfrm>
            <a:off x="7411619" y="5932713"/>
            <a:ext cx="418704" cy="369332"/>
          </a:xfrm>
          <a:prstGeom prst="rect">
            <a:avLst/>
          </a:prstGeom>
          <a:noFill/>
        </p:spPr>
        <p:txBody>
          <a:bodyPr wrap="none" rtlCol="0">
            <a:spAutoFit/>
          </a:bodyPr>
          <a:lstStyle/>
          <a:p>
            <a:r>
              <a:rPr lang="en-US" dirty="0">
                <a:solidFill>
                  <a:srgbClr val="4C3282"/>
                </a:solidFill>
              </a:rPr>
              <a:t>15</a:t>
            </a:r>
          </a:p>
        </p:txBody>
      </p:sp>
      <p:sp>
        <p:nvSpPr>
          <p:cNvPr id="95" name="TextBox 94">
            <a:extLst>
              <a:ext uri="{FF2B5EF4-FFF2-40B4-BE49-F238E27FC236}">
                <a16:creationId xmlns:a16="http://schemas.microsoft.com/office/drawing/2014/main" id="{17B1E9BE-F6BA-4EAF-8F8C-D48D29C82C96}"/>
              </a:ext>
            </a:extLst>
          </p:cNvPr>
          <p:cNvSpPr txBox="1"/>
          <p:nvPr/>
        </p:nvSpPr>
        <p:spPr>
          <a:xfrm>
            <a:off x="8052242" y="5926101"/>
            <a:ext cx="311304" cy="369332"/>
          </a:xfrm>
          <a:prstGeom prst="rect">
            <a:avLst/>
          </a:prstGeom>
          <a:noFill/>
        </p:spPr>
        <p:txBody>
          <a:bodyPr wrap="none" rtlCol="0">
            <a:spAutoFit/>
          </a:bodyPr>
          <a:lstStyle/>
          <a:p>
            <a:r>
              <a:rPr lang="en-US" dirty="0">
                <a:solidFill>
                  <a:srgbClr val="4C3282"/>
                </a:solidFill>
              </a:rPr>
              <a:t>7</a:t>
            </a:r>
          </a:p>
        </p:txBody>
      </p:sp>
      <p:sp>
        <p:nvSpPr>
          <p:cNvPr id="96" name="TextBox 95">
            <a:extLst>
              <a:ext uri="{FF2B5EF4-FFF2-40B4-BE49-F238E27FC236}">
                <a16:creationId xmlns:a16="http://schemas.microsoft.com/office/drawing/2014/main" id="{A25E1324-1F69-4744-A35F-379F0E6CAECE}"/>
              </a:ext>
            </a:extLst>
          </p:cNvPr>
          <p:cNvSpPr txBox="1"/>
          <p:nvPr/>
        </p:nvSpPr>
        <p:spPr>
          <a:xfrm>
            <a:off x="8609657" y="5926101"/>
            <a:ext cx="311304" cy="369332"/>
          </a:xfrm>
          <a:prstGeom prst="rect">
            <a:avLst/>
          </a:prstGeom>
          <a:noFill/>
        </p:spPr>
        <p:txBody>
          <a:bodyPr wrap="none" rtlCol="0">
            <a:spAutoFit/>
          </a:bodyPr>
          <a:lstStyle/>
          <a:p>
            <a:r>
              <a:rPr lang="en-US" dirty="0">
                <a:solidFill>
                  <a:srgbClr val="4C3282"/>
                </a:solidFill>
              </a:rPr>
              <a:t>6</a:t>
            </a:r>
          </a:p>
        </p:txBody>
      </p:sp>
      <p:sp>
        <p:nvSpPr>
          <p:cNvPr id="98" name="TextBox 97">
            <a:extLst>
              <a:ext uri="{FF2B5EF4-FFF2-40B4-BE49-F238E27FC236}">
                <a16:creationId xmlns:a16="http://schemas.microsoft.com/office/drawing/2014/main" id="{514BB0F9-B2BD-49A8-89AC-775E89B64957}"/>
              </a:ext>
            </a:extLst>
          </p:cNvPr>
          <p:cNvSpPr txBox="1"/>
          <p:nvPr/>
        </p:nvSpPr>
        <p:spPr>
          <a:xfrm>
            <a:off x="630256" y="2239219"/>
            <a:ext cx="4672433" cy="1200329"/>
          </a:xfrm>
          <a:prstGeom prst="rect">
            <a:avLst/>
          </a:prstGeom>
          <a:noFill/>
        </p:spPr>
        <p:txBody>
          <a:bodyPr wrap="none" rtlCol="0">
            <a:spAutoFit/>
          </a:bodyPr>
          <a:lstStyle/>
          <a:p>
            <a:pPr marL="342900" indent="-342900">
              <a:buAutoNum type="arabicPeriod"/>
            </a:pPr>
            <a:r>
              <a:rPr lang="en-US" dirty="0"/>
              <a:t>Add all values to back of array</a:t>
            </a:r>
          </a:p>
          <a:p>
            <a:pPr marL="342900" indent="-342900">
              <a:buAutoNum type="arabicPeriod"/>
            </a:pPr>
            <a:r>
              <a:rPr lang="en-US" dirty="0" err="1"/>
              <a:t>percolateDown</a:t>
            </a:r>
            <a:r>
              <a:rPr lang="en-US" dirty="0"/>
              <a:t>(parent) starting at last index</a:t>
            </a:r>
          </a:p>
          <a:p>
            <a:pPr marL="800100" lvl="1" indent="-342900">
              <a:buAutoNum type="arabicPeriod"/>
            </a:pPr>
            <a:r>
              <a:rPr lang="en-US" dirty="0" err="1"/>
              <a:t>percolateDown</a:t>
            </a:r>
            <a:r>
              <a:rPr lang="en-US" dirty="0"/>
              <a:t> level 4</a:t>
            </a:r>
          </a:p>
          <a:p>
            <a:pPr marL="800100" lvl="1" indent="-342900">
              <a:buAutoNum type="arabicPeriod"/>
            </a:pPr>
            <a:r>
              <a:rPr lang="en-US" dirty="0" err="1"/>
              <a:t>percolateDown</a:t>
            </a:r>
            <a:r>
              <a:rPr lang="en-US" dirty="0"/>
              <a:t> level 3</a:t>
            </a:r>
          </a:p>
        </p:txBody>
      </p:sp>
      <p:sp>
        <p:nvSpPr>
          <p:cNvPr id="99" name="TextBox 98">
            <a:extLst>
              <a:ext uri="{FF2B5EF4-FFF2-40B4-BE49-F238E27FC236}">
                <a16:creationId xmlns:a16="http://schemas.microsoft.com/office/drawing/2014/main" id="{42D461A4-F49B-4047-B074-C73BAD37E47C}"/>
              </a:ext>
            </a:extLst>
          </p:cNvPr>
          <p:cNvSpPr txBox="1"/>
          <p:nvPr/>
        </p:nvSpPr>
        <p:spPr>
          <a:xfrm>
            <a:off x="630256" y="1288346"/>
            <a:ext cx="3273653" cy="646331"/>
          </a:xfrm>
          <a:prstGeom prst="rect">
            <a:avLst/>
          </a:prstGeom>
          <a:noFill/>
        </p:spPr>
        <p:txBody>
          <a:bodyPr wrap="none" rtlCol="0">
            <a:spAutoFit/>
          </a:bodyPr>
          <a:lstStyle/>
          <a:p>
            <a:r>
              <a:rPr lang="en-US" dirty="0"/>
              <a:t>Build a tree with the values:</a:t>
            </a:r>
          </a:p>
          <a:p>
            <a:r>
              <a:rPr lang="en-US" dirty="0"/>
              <a:t>12, 5, 11, 3, 10, 2, 9, 4, 8, 15, 7, 6</a:t>
            </a:r>
          </a:p>
        </p:txBody>
      </p:sp>
      <p:sp>
        <p:nvSpPr>
          <p:cNvPr id="100" name="TextBox 99">
            <a:extLst>
              <a:ext uri="{FF2B5EF4-FFF2-40B4-BE49-F238E27FC236}">
                <a16:creationId xmlns:a16="http://schemas.microsoft.com/office/drawing/2014/main" id="{3BCB28A5-42F1-435C-9D75-6397C5C44C56}"/>
              </a:ext>
            </a:extLst>
          </p:cNvPr>
          <p:cNvSpPr txBox="1"/>
          <p:nvPr/>
        </p:nvSpPr>
        <p:spPr>
          <a:xfrm>
            <a:off x="2174108" y="5926101"/>
            <a:ext cx="393056" cy="369332"/>
          </a:xfrm>
          <a:prstGeom prst="rect">
            <a:avLst/>
          </a:prstGeom>
          <a:noFill/>
        </p:spPr>
        <p:txBody>
          <a:bodyPr wrap="none" rtlCol="0">
            <a:spAutoFit/>
          </a:bodyPr>
          <a:lstStyle/>
          <a:p>
            <a:r>
              <a:rPr lang="en-US" dirty="0">
                <a:solidFill>
                  <a:srgbClr val="4C3282"/>
                </a:solidFill>
              </a:rPr>
              <a:t>12</a:t>
            </a:r>
          </a:p>
        </p:txBody>
      </p:sp>
      <p:sp>
        <p:nvSpPr>
          <p:cNvPr id="101" name="TextBox 100">
            <a:extLst>
              <a:ext uri="{FF2B5EF4-FFF2-40B4-BE49-F238E27FC236}">
                <a16:creationId xmlns:a16="http://schemas.microsoft.com/office/drawing/2014/main" id="{450A8332-87B3-4A89-B187-553D8471F281}"/>
              </a:ext>
            </a:extLst>
          </p:cNvPr>
          <p:cNvSpPr txBox="1"/>
          <p:nvPr/>
        </p:nvSpPr>
        <p:spPr>
          <a:xfrm>
            <a:off x="2813275" y="5926101"/>
            <a:ext cx="311304" cy="369332"/>
          </a:xfrm>
          <a:prstGeom prst="rect">
            <a:avLst/>
          </a:prstGeom>
          <a:noFill/>
        </p:spPr>
        <p:txBody>
          <a:bodyPr wrap="none" rtlCol="0">
            <a:spAutoFit/>
          </a:bodyPr>
          <a:lstStyle/>
          <a:p>
            <a:r>
              <a:rPr lang="en-US" dirty="0">
                <a:solidFill>
                  <a:srgbClr val="4C3282"/>
                </a:solidFill>
              </a:rPr>
              <a:t>5</a:t>
            </a:r>
          </a:p>
        </p:txBody>
      </p:sp>
      <p:sp>
        <p:nvSpPr>
          <p:cNvPr id="102" name="TextBox 101">
            <a:extLst>
              <a:ext uri="{FF2B5EF4-FFF2-40B4-BE49-F238E27FC236}">
                <a16:creationId xmlns:a16="http://schemas.microsoft.com/office/drawing/2014/main" id="{19865D10-8C23-4877-AC38-E66DB10525BD}"/>
              </a:ext>
            </a:extLst>
          </p:cNvPr>
          <p:cNvSpPr txBox="1"/>
          <p:nvPr/>
        </p:nvSpPr>
        <p:spPr>
          <a:xfrm>
            <a:off x="3366736" y="5926101"/>
            <a:ext cx="357790" cy="369332"/>
          </a:xfrm>
          <a:prstGeom prst="rect">
            <a:avLst/>
          </a:prstGeom>
          <a:noFill/>
        </p:spPr>
        <p:txBody>
          <a:bodyPr wrap="none" rtlCol="0">
            <a:spAutoFit/>
          </a:bodyPr>
          <a:lstStyle/>
          <a:p>
            <a:r>
              <a:rPr lang="en-US" dirty="0">
                <a:solidFill>
                  <a:srgbClr val="4C3282"/>
                </a:solidFill>
              </a:rPr>
              <a:t>11</a:t>
            </a:r>
          </a:p>
        </p:txBody>
      </p:sp>
      <p:sp>
        <p:nvSpPr>
          <p:cNvPr id="103" name="TextBox 102">
            <a:extLst>
              <a:ext uri="{FF2B5EF4-FFF2-40B4-BE49-F238E27FC236}">
                <a16:creationId xmlns:a16="http://schemas.microsoft.com/office/drawing/2014/main" id="{8425159E-FEB1-4761-A7B7-014656C45D0B}"/>
              </a:ext>
            </a:extLst>
          </p:cNvPr>
          <p:cNvSpPr txBox="1"/>
          <p:nvPr/>
        </p:nvSpPr>
        <p:spPr>
          <a:xfrm>
            <a:off x="3956275" y="5926101"/>
            <a:ext cx="306494" cy="369332"/>
          </a:xfrm>
          <a:prstGeom prst="rect">
            <a:avLst/>
          </a:prstGeom>
          <a:noFill/>
        </p:spPr>
        <p:txBody>
          <a:bodyPr wrap="none" rtlCol="0">
            <a:spAutoFit/>
          </a:bodyPr>
          <a:lstStyle/>
          <a:p>
            <a:r>
              <a:rPr lang="en-US" dirty="0">
                <a:solidFill>
                  <a:srgbClr val="4C3282"/>
                </a:solidFill>
              </a:rPr>
              <a:t>3</a:t>
            </a:r>
          </a:p>
        </p:txBody>
      </p:sp>
      <p:sp>
        <p:nvSpPr>
          <p:cNvPr id="104" name="TextBox 103">
            <a:extLst>
              <a:ext uri="{FF2B5EF4-FFF2-40B4-BE49-F238E27FC236}">
                <a16:creationId xmlns:a16="http://schemas.microsoft.com/office/drawing/2014/main" id="{BE9A71F7-151B-4CA5-939D-C1CC5042D9CC}"/>
              </a:ext>
            </a:extLst>
          </p:cNvPr>
          <p:cNvSpPr txBox="1"/>
          <p:nvPr/>
        </p:nvSpPr>
        <p:spPr>
          <a:xfrm>
            <a:off x="4534956" y="5926101"/>
            <a:ext cx="393056" cy="369332"/>
          </a:xfrm>
          <a:prstGeom prst="rect">
            <a:avLst/>
          </a:prstGeom>
          <a:noFill/>
        </p:spPr>
        <p:txBody>
          <a:bodyPr wrap="none" rtlCol="0">
            <a:spAutoFit/>
          </a:bodyPr>
          <a:lstStyle/>
          <a:p>
            <a:r>
              <a:rPr lang="en-US" dirty="0">
                <a:solidFill>
                  <a:srgbClr val="4C3282"/>
                </a:solidFill>
              </a:rPr>
              <a:t>10</a:t>
            </a:r>
          </a:p>
        </p:txBody>
      </p:sp>
      <p:sp>
        <p:nvSpPr>
          <p:cNvPr id="105" name="TextBox 104">
            <a:extLst>
              <a:ext uri="{FF2B5EF4-FFF2-40B4-BE49-F238E27FC236}">
                <a16:creationId xmlns:a16="http://schemas.microsoft.com/office/drawing/2014/main" id="{F676E819-CF84-467D-96C3-8FFDD70A3685}"/>
              </a:ext>
            </a:extLst>
          </p:cNvPr>
          <p:cNvSpPr txBox="1"/>
          <p:nvPr/>
        </p:nvSpPr>
        <p:spPr>
          <a:xfrm>
            <a:off x="5104051" y="5926101"/>
            <a:ext cx="306494" cy="369332"/>
          </a:xfrm>
          <a:prstGeom prst="rect">
            <a:avLst/>
          </a:prstGeom>
          <a:noFill/>
        </p:spPr>
        <p:txBody>
          <a:bodyPr wrap="none" rtlCol="0">
            <a:spAutoFit/>
          </a:bodyPr>
          <a:lstStyle/>
          <a:p>
            <a:r>
              <a:rPr lang="en-US" dirty="0">
                <a:solidFill>
                  <a:srgbClr val="4C3282"/>
                </a:solidFill>
              </a:rPr>
              <a:t>2</a:t>
            </a:r>
          </a:p>
        </p:txBody>
      </p:sp>
      <p:sp>
        <p:nvSpPr>
          <p:cNvPr id="106" name="TextBox 105">
            <a:extLst>
              <a:ext uri="{FF2B5EF4-FFF2-40B4-BE49-F238E27FC236}">
                <a16:creationId xmlns:a16="http://schemas.microsoft.com/office/drawing/2014/main" id="{F6FC964D-08F3-4976-B9CA-9172E5A74AD5}"/>
              </a:ext>
            </a:extLst>
          </p:cNvPr>
          <p:cNvSpPr txBox="1"/>
          <p:nvPr/>
        </p:nvSpPr>
        <p:spPr>
          <a:xfrm>
            <a:off x="5682282" y="5926101"/>
            <a:ext cx="311304" cy="369332"/>
          </a:xfrm>
          <a:prstGeom prst="rect">
            <a:avLst/>
          </a:prstGeom>
          <a:noFill/>
        </p:spPr>
        <p:txBody>
          <a:bodyPr wrap="none" rtlCol="0">
            <a:spAutoFit/>
          </a:bodyPr>
          <a:lstStyle/>
          <a:p>
            <a:r>
              <a:rPr lang="en-US" dirty="0">
                <a:solidFill>
                  <a:srgbClr val="4C3282"/>
                </a:solidFill>
              </a:rPr>
              <a:t>9</a:t>
            </a:r>
          </a:p>
        </p:txBody>
      </p:sp>
      <p:sp>
        <p:nvSpPr>
          <p:cNvPr id="108" name="Rectangle 107">
            <a:extLst>
              <a:ext uri="{FF2B5EF4-FFF2-40B4-BE49-F238E27FC236}">
                <a16:creationId xmlns:a16="http://schemas.microsoft.com/office/drawing/2014/main" id="{82BE2F30-B136-48D4-8BCB-0A4D1B851CB4}"/>
              </a:ext>
            </a:extLst>
          </p:cNvPr>
          <p:cNvSpPr/>
          <p:nvPr/>
        </p:nvSpPr>
        <p:spPr>
          <a:xfrm>
            <a:off x="8983013"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FA3BA7E-BB62-4B6D-9F6B-A1AE86242A3F}"/>
              </a:ext>
            </a:extLst>
          </p:cNvPr>
          <p:cNvSpPr/>
          <p:nvPr/>
        </p:nvSpPr>
        <p:spPr>
          <a:xfrm>
            <a:off x="7876313" y="4378012"/>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2E52B8D4-98BB-4E21-BFB8-F19C6127CA7D}"/>
              </a:ext>
            </a:extLst>
          </p:cNvPr>
          <p:cNvSpPr/>
          <p:nvPr/>
        </p:nvSpPr>
        <p:spPr>
          <a:xfrm>
            <a:off x="6862699"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DEF561D-51E3-401A-BAF8-78CA9A8777F5}"/>
              </a:ext>
            </a:extLst>
          </p:cNvPr>
          <p:cNvSpPr/>
          <p:nvPr/>
        </p:nvSpPr>
        <p:spPr>
          <a:xfrm>
            <a:off x="5954823" y="4388309"/>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16B831-4BAB-45B4-883D-0FF193844B87}"/>
              </a:ext>
            </a:extLst>
          </p:cNvPr>
          <p:cNvSpPr/>
          <p:nvPr/>
        </p:nvSpPr>
        <p:spPr>
          <a:xfrm>
            <a:off x="4935510"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E3722A06-678B-4CAD-A240-83087FE080B9}"/>
              </a:ext>
            </a:extLst>
          </p:cNvPr>
          <p:cNvSpPr/>
          <p:nvPr/>
        </p:nvSpPr>
        <p:spPr>
          <a:xfrm rot="10800000">
            <a:off x="8588736" y="6452395"/>
            <a:ext cx="370443" cy="5486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FA6C410-CD61-4EE1-A9A1-E8218B91BDB5}"/>
              </a:ext>
            </a:extLst>
          </p:cNvPr>
          <p:cNvSpPr/>
          <p:nvPr/>
        </p:nvSpPr>
        <p:spPr>
          <a:xfrm>
            <a:off x="11280648" y="328227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9A8C394-B0EF-4AF2-A797-9812C9F7B134}"/>
              </a:ext>
            </a:extLst>
          </p:cNvPr>
          <p:cNvSpPr/>
          <p:nvPr/>
        </p:nvSpPr>
        <p:spPr>
          <a:xfrm>
            <a:off x="9511659" y="3279507"/>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AE22BB46-D639-4BA3-B4E7-5C676B19F22B}"/>
              </a:ext>
            </a:extLst>
          </p:cNvPr>
          <p:cNvSpPr txBox="1"/>
          <p:nvPr/>
        </p:nvSpPr>
        <p:spPr>
          <a:xfrm>
            <a:off x="7594958" y="3344211"/>
            <a:ext cx="301686" cy="369332"/>
          </a:xfrm>
          <a:prstGeom prst="rect">
            <a:avLst/>
          </a:prstGeom>
          <a:solidFill>
            <a:schemeClr val="bg1"/>
          </a:solidFill>
        </p:spPr>
        <p:txBody>
          <a:bodyPr wrap="none" rtlCol="0">
            <a:spAutoFit/>
          </a:bodyPr>
          <a:lstStyle/>
          <a:p>
            <a:r>
              <a:rPr lang="en-US" b="1" dirty="0">
                <a:solidFill>
                  <a:srgbClr val="00B050"/>
                </a:solidFill>
              </a:rPr>
              <a:t>7</a:t>
            </a:r>
          </a:p>
        </p:txBody>
      </p:sp>
      <p:sp>
        <p:nvSpPr>
          <p:cNvPr id="131" name="TextBox 130">
            <a:extLst>
              <a:ext uri="{FF2B5EF4-FFF2-40B4-BE49-F238E27FC236}">
                <a16:creationId xmlns:a16="http://schemas.microsoft.com/office/drawing/2014/main" id="{C296851F-3E1C-49B8-9322-B34FF5CFAF54}"/>
              </a:ext>
            </a:extLst>
          </p:cNvPr>
          <p:cNvSpPr txBox="1"/>
          <p:nvPr/>
        </p:nvSpPr>
        <p:spPr>
          <a:xfrm>
            <a:off x="8032783" y="4461180"/>
            <a:ext cx="393056" cy="369332"/>
          </a:xfrm>
          <a:prstGeom prst="rect">
            <a:avLst/>
          </a:prstGeom>
          <a:solidFill>
            <a:schemeClr val="bg1"/>
          </a:solidFill>
        </p:spPr>
        <p:txBody>
          <a:bodyPr wrap="none" rtlCol="0">
            <a:spAutoFit/>
          </a:bodyPr>
          <a:lstStyle/>
          <a:p>
            <a:r>
              <a:rPr lang="en-US" b="1" dirty="0"/>
              <a:t>10</a:t>
            </a:r>
          </a:p>
        </p:txBody>
      </p:sp>
      <p:sp>
        <p:nvSpPr>
          <p:cNvPr id="132" name="Rectangle 131">
            <a:extLst>
              <a:ext uri="{FF2B5EF4-FFF2-40B4-BE49-F238E27FC236}">
                <a16:creationId xmlns:a16="http://schemas.microsoft.com/office/drawing/2014/main" id="{C215B58F-1E3D-4563-B528-72E557CF3E5D}"/>
              </a:ext>
            </a:extLst>
          </p:cNvPr>
          <p:cNvSpPr/>
          <p:nvPr/>
        </p:nvSpPr>
        <p:spPr>
          <a:xfrm>
            <a:off x="739427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0FE1141-889C-4B78-922A-100EDD44976E}"/>
              </a:ext>
            </a:extLst>
          </p:cNvPr>
          <p:cNvSpPr/>
          <p:nvPr/>
        </p:nvSpPr>
        <p:spPr>
          <a:xfrm>
            <a:off x="5470523" y="3286562"/>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78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xEl>
                                              <p:pRg st="2" end="2"/>
                                            </p:txEl>
                                          </p:spTgt>
                                        </p:tgtEl>
                                        <p:attrNameLst>
                                          <p:attrName>style.visibility</p:attrName>
                                        </p:attrNameLst>
                                      </p:cBhvr>
                                      <p:to>
                                        <p:strVal val="visible"/>
                                      </p:to>
                                    </p:set>
                                    <p:animEffect transition="in" filter="fade">
                                      <p:cBhvr>
                                        <p:cTn id="7" dur="500"/>
                                        <p:tgtEl>
                                          <p:spTgt spid="98">
                                            <p:txEl>
                                              <p:pRg st="2" end="2"/>
                                            </p:txEl>
                                          </p:spTgt>
                                        </p:tgtEl>
                                      </p:cBhvr>
                                    </p:animEffect>
                                  </p:childTnLst>
                                </p:cTn>
                              </p:par>
                              <p:par>
                                <p:cTn id="8" presetID="42" presetClass="path" presetSubtype="0" accel="50000" decel="50000" fill="hold" grpId="0" nodeType="withEffect">
                                  <p:stCondLst>
                                    <p:cond delay="0"/>
                                  </p:stCondLst>
                                  <p:childTnLst>
                                    <p:animMotion origin="layout" path="M -1.45833E-6 2.96296E-6 L -0.18763 -0.00023 " pathEditMode="relative" rAng="0" ptsTypes="AA">
                                      <p:cBhvr>
                                        <p:cTn id="9" dur="2000" fill="hold"/>
                                        <p:tgtEl>
                                          <p:spTgt spid="120"/>
                                        </p:tgtEl>
                                        <p:attrNameLst>
                                          <p:attrName>ppt_x</p:attrName>
                                          <p:attrName>ppt_y</p:attrName>
                                        </p:attrNameLst>
                                      </p:cBhvr>
                                      <p:rCtr x="-9388" y="-23"/>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8"/>
                                        </p:tgtEl>
                                        <p:attrNameLst>
                                          <p:attrName>style.visibility</p:attrName>
                                        </p:attrNameLst>
                                      </p:cBhvr>
                                      <p:to>
                                        <p:strVal val="visible"/>
                                      </p:to>
                                    </p:set>
                                    <p:animEffect transition="in" filter="fade">
                                      <p:cBhvr>
                                        <p:cTn id="14" dur="200"/>
                                        <p:tgtEl>
                                          <p:spTgt spid="108"/>
                                        </p:tgtEl>
                                      </p:cBhvr>
                                    </p:animEffect>
                                  </p:childTnLst>
                                </p:cTn>
                              </p:par>
                            </p:childTnLst>
                          </p:cTn>
                        </p:par>
                        <p:par>
                          <p:cTn id="15" fill="hold">
                            <p:stCondLst>
                              <p:cond delay="200"/>
                            </p:stCondLst>
                            <p:childTnLst>
                              <p:par>
                                <p:cTn id="16" presetID="10" presetClass="entr" presetSubtype="0" fill="hold" grpId="0" nodeType="after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200"/>
                                        <p:tgtEl>
                                          <p:spTgt spid="114"/>
                                        </p:tgtEl>
                                      </p:cBhvr>
                                    </p:animEffect>
                                  </p:childTnLst>
                                </p:cTn>
                              </p:par>
                            </p:childTnLst>
                          </p:cTn>
                        </p:par>
                        <p:par>
                          <p:cTn id="19" fill="hold">
                            <p:stCondLst>
                              <p:cond delay="400"/>
                            </p:stCondLst>
                            <p:childTnLst>
                              <p:par>
                                <p:cTn id="20" presetID="10" presetClass="entr" presetSubtype="0" fill="hold" grpId="0" nodeType="after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200"/>
                                        <p:tgtEl>
                                          <p:spTgt spid="115"/>
                                        </p:tgtEl>
                                      </p:cBhvr>
                                    </p:animEffect>
                                  </p:childTnLst>
                                </p:cTn>
                              </p:par>
                            </p:childTnLst>
                          </p:cTn>
                        </p:par>
                        <p:par>
                          <p:cTn id="23" fill="hold">
                            <p:stCondLst>
                              <p:cond delay="600"/>
                            </p:stCondLst>
                            <p:childTnLst>
                              <p:par>
                                <p:cTn id="24" presetID="10" presetClass="entr" presetSubtype="0" fill="hold" grpId="0" nodeType="after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fade">
                                      <p:cBhvr>
                                        <p:cTn id="26" dur="200"/>
                                        <p:tgtEl>
                                          <p:spTgt spid="116"/>
                                        </p:tgtEl>
                                      </p:cBhvr>
                                    </p:animEffect>
                                  </p:childTnLst>
                                </p:cTn>
                              </p:par>
                            </p:childTnLst>
                          </p:cTn>
                        </p:par>
                        <p:par>
                          <p:cTn id="27" fill="hold">
                            <p:stCondLst>
                              <p:cond delay="800"/>
                            </p:stCondLst>
                            <p:childTnLst>
                              <p:par>
                                <p:cTn id="28" presetID="10" presetClass="entr" presetSubtype="0" fill="hold" grpId="0" nodeType="after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fade">
                                      <p:cBhvr>
                                        <p:cTn id="30" dur="200"/>
                                        <p:tgtEl>
                                          <p:spTgt spid="1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xEl>
                                              <p:pRg st="3" end="3"/>
                                            </p:txEl>
                                          </p:spTgt>
                                        </p:tgtEl>
                                        <p:attrNameLst>
                                          <p:attrName>style.visibility</p:attrName>
                                        </p:attrNameLst>
                                      </p:cBhvr>
                                      <p:to>
                                        <p:strVal val="visible"/>
                                      </p:to>
                                    </p:set>
                                    <p:animEffect transition="in" filter="fade">
                                      <p:cBhvr>
                                        <p:cTn id="35" dur="500"/>
                                        <p:tgtEl>
                                          <p:spTgt spid="98">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200"/>
                                        <p:tgtEl>
                                          <p:spTgt spid="12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fade">
                                      <p:cBhvr>
                                        <p:cTn id="42" dur="200"/>
                                        <p:tgtEl>
                                          <p:spTgt spid="122"/>
                                        </p:tgtEl>
                                      </p:cBhvr>
                                    </p:animEffect>
                                  </p:childTnLst>
                                </p:cTn>
                              </p:par>
                              <p:par>
                                <p:cTn id="43" presetID="42" presetClass="path" presetSubtype="0" accel="50000" decel="50000" fill="hold" grpId="1" nodeType="withEffect">
                                  <p:stCondLst>
                                    <p:cond delay="0"/>
                                  </p:stCondLst>
                                  <p:childTnLst>
                                    <p:animMotion origin="layout" path="M -0.18763 -0.00023 L -0.32969 -0.00672 " pathEditMode="relative" rAng="0" ptsTypes="AA">
                                      <p:cBhvr>
                                        <p:cTn id="44" dur="2000" fill="hold"/>
                                        <p:tgtEl>
                                          <p:spTgt spid="120"/>
                                        </p:tgtEl>
                                        <p:attrNameLst>
                                          <p:attrName>ppt_x</p:attrName>
                                          <p:attrName>ppt_y</p:attrName>
                                        </p:attrNameLst>
                                      </p:cBhvr>
                                      <p:rCtr x="-7109" y="-324"/>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500"/>
                                        <p:tgtEl>
                                          <p:spTgt spid="1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fade">
                                      <p:cBhvr>
                                        <p:cTn id="52" dur="500"/>
                                        <p:tgtEl>
                                          <p:spTgt spid="13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2.91667E-6 -2.22222E-6 L -0.28515 1.85185E-6 " pathEditMode="relative" rAng="0" ptsTypes="AA">
                                      <p:cBhvr>
                                        <p:cTn id="56" dur="2000" fill="hold"/>
                                        <p:tgtEl>
                                          <p:spTgt spid="95"/>
                                        </p:tgtEl>
                                        <p:attrNameLst>
                                          <p:attrName>ppt_x</p:attrName>
                                          <p:attrName>ppt_y</p:attrName>
                                        </p:attrNameLst>
                                      </p:cBhvr>
                                      <p:rCtr x="-14362" y="46"/>
                                    </p:animMotion>
                                  </p:childTnLst>
                                </p:cTn>
                              </p:par>
                              <p:par>
                                <p:cTn id="57" presetID="42" presetClass="path" presetSubtype="0" accel="50000" decel="50000" fill="hold" grpId="0" nodeType="withEffect">
                                  <p:stCondLst>
                                    <p:cond delay="0"/>
                                  </p:stCondLst>
                                  <p:childTnLst>
                                    <p:animMotion origin="layout" path="M -8.33333E-7 -2.22222E-6 L 0.28516 2.22222E-6 " pathEditMode="relative" rAng="0" ptsTypes="AA">
                                      <p:cBhvr>
                                        <p:cTn id="58" dur="2000" fill="hold"/>
                                        <p:tgtEl>
                                          <p:spTgt spid="104"/>
                                        </p:tgtEl>
                                        <p:attrNameLst>
                                          <p:attrName>ppt_x</p:attrName>
                                          <p:attrName>ppt_y</p:attrName>
                                        </p:attrNameLst>
                                      </p:cBhvr>
                                      <p:rCtr x="14349" y="-2847"/>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2"/>
                                        </p:tgtEl>
                                        <p:attrNameLst>
                                          <p:attrName>style.visibility</p:attrName>
                                        </p:attrNameLst>
                                      </p:cBhvr>
                                      <p:to>
                                        <p:strVal val="visible"/>
                                      </p:to>
                                    </p:set>
                                    <p:animEffect transition="in" filter="fade">
                                      <p:cBhvr>
                                        <p:cTn id="63" dur="200"/>
                                        <p:tgtEl>
                                          <p:spTgt spid="1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3"/>
                                        </p:tgtEl>
                                        <p:attrNameLst>
                                          <p:attrName>style.visibility</p:attrName>
                                        </p:attrNameLst>
                                      </p:cBhvr>
                                      <p:to>
                                        <p:strVal val="visible"/>
                                      </p:to>
                                    </p:set>
                                    <p:animEffect transition="in" filter="fade">
                                      <p:cBhvr>
                                        <p:cTn id="68" dur="500"/>
                                        <p:tgtEl>
                                          <p:spTgt spid="133"/>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2" nodeType="clickEffect">
                                  <p:stCondLst>
                                    <p:cond delay="0"/>
                                  </p:stCondLst>
                                  <p:childTnLst>
                                    <p:animMotion origin="layout" path="M -0.32969 -0.00672 L -0.38594 -0.00903 " pathEditMode="relative" rAng="0" ptsTypes="AA">
                                      <p:cBhvr>
                                        <p:cTn id="72" dur="2000" fill="hold"/>
                                        <p:tgtEl>
                                          <p:spTgt spid="120"/>
                                        </p:tgtEl>
                                        <p:attrNameLst>
                                          <p:attrName>ppt_x</p:attrName>
                                          <p:attrName>ppt_y</p:attrName>
                                        </p:attrNameLst>
                                      </p:cBhvr>
                                      <p:rCtr x="-270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4" grpId="0"/>
      <p:bldP spid="108" grpId="0" animBg="1"/>
      <p:bldP spid="114" grpId="0" animBg="1"/>
      <p:bldP spid="115" grpId="0" animBg="1"/>
      <p:bldP spid="116" grpId="0" animBg="1"/>
      <p:bldP spid="117" grpId="0" animBg="1"/>
      <p:bldP spid="120" grpId="0" animBg="1"/>
      <p:bldP spid="120" grpId="1" animBg="1"/>
      <p:bldP spid="120" grpId="2" animBg="1"/>
      <p:bldP spid="121" grpId="0" animBg="1"/>
      <p:bldP spid="122" grpId="0" animBg="1"/>
      <p:bldP spid="130" grpId="0" animBg="1"/>
      <p:bldP spid="131" grpId="0" animBg="1"/>
      <p:bldP spid="132" grpId="0" animBg="1"/>
      <p:bldP spid="1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3384-DB92-4BD0-B6BD-33EEA5EA4728}"/>
              </a:ext>
            </a:extLst>
          </p:cNvPr>
          <p:cNvSpPr>
            <a:spLocks noGrp="1"/>
          </p:cNvSpPr>
          <p:nvPr>
            <p:ph type="title"/>
          </p:nvPr>
        </p:nvSpPr>
        <p:spPr/>
        <p:txBody>
          <a:bodyPr/>
          <a:lstStyle/>
          <a:p>
            <a:r>
              <a:rPr lang="en-US" dirty="0"/>
              <a:t>Floyd’s </a:t>
            </a:r>
            <a:r>
              <a:rPr lang="en-US" dirty="0" err="1"/>
              <a:t>buildHeap</a:t>
            </a:r>
            <a:r>
              <a:rPr lang="en-US" dirty="0"/>
              <a:t> algorithm</a:t>
            </a:r>
          </a:p>
        </p:txBody>
      </p:sp>
      <p:sp>
        <p:nvSpPr>
          <p:cNvPr id="4" name="Footer Placeholder 3">
            <a:extLst>
              <a:ext uri="{FF2B5EF4-FFF2-40B4-BE49-F238E27FC236}">
                <a16:creationId xmlns:a16="http://schemas.microsoft.com/office/drawing/2014/main" id="{93925B89-5C67-4C1E-AE71-E26666FE89A9}"/>
              </a:ext>
            </a:extLst>
          </p:cNvPr>
          <p:cNvSpPr>
            <a:spLocks noGrp="1"/>
          </p:cNvSpPr>
          <p:nvPr>
            <p:ph type="ftr" sz="quarter" idx="11"/>
          </p:nvPr>
        </p:nvSpPr>
        <p:spPr>
          <a:xfrm>
            <a:off x="9640217" y="6521027"/>
            <a:ext cx="1976543" cy="274320"/>
          </a:xfrm>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307417AF-67A7-4A75-B9B9-EFEFA7464E38}"/>
              </a:ext>
            </a:extLst>
          </p:cNvPr>
          <p:cNvSpPr>
            <a:spLocks noGrp="1"/>
          </p:cNvSpPr>
          <p:nvPr>
            <p:ph type="sldNum" sz="quarter" idx="12"/>
          </p:nvPr>
        </p:nvSpPr>
        <p:spPr/>
        <p:txBody>
          <a:bodyPr/>
          <a:lstStyle/>
          <a:p>
            <a:fld id="{659665DE-58FC-41F4-AC58-2C90A5E00527}" type="slidenum">
              <a:rPr lang="en-US" smtClean="0"/>
              <a:t>45</a:t>
            </a:fld>
            <a:endParaRPr lang="en-US"/>
          </a:p>
        </p:txBody>
      </p:sp>
      <p:grpSp>
        <p:nvGrpSpPr>
          <p:cNvPr id="7" name="Group 6">
            <a:extLst>
              <a:ext uri="{FF2B5EF4-FFF2-40B4-BE49-F238E27FC236}">
                <a16:creationId xmlns:a16="http://schemas.microsoft.com/office/drawing/2014/main" id="{8ADC2E60-37D0-4F55-B6E9-D9ECAD210F27}"/>
              </a:ext>
            </a:extLst>
          </p:cNvPr>
          <p:cNvGrpSpPr/>
          <p:nvPr/>
        </p:nvGrpSpPr>
        <p:grpSpPr>
          <a:xfrm>
            <a:off x="5950408" y="4390183"/>
            <a:ext cx="692309" cy="678627"/>
            <a:chOff x="2659233" y="2267047"/>
            <a:chExt cx="692309" cy="678627"/>
          </a:xfrm>
        </p:grpSpPr>
        <p:sp>
          <p:nvSpPr>
            <p:cNvPr id="85" name="Rectangle 84">
              <a:extLst>
                <a:ext uri="{FF2B5EF4-FFF2-40B4-BE49-F238E27FC236}">
                  <a16:creationId xmlns:a16="http://schemas.microsoft.com/office/drawing/2014/main" id="{186C1267-C06B-4611-A1C5-834AAC8EC892}"/>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F8B7F35-3078-481E-ACDF-AB7449D89697}"/>
                </a:ext>
              </a:extLst>
            </p:cNvPr>
            <p:cNvSpPr txBox="1"/>
            <p:nvPr/>
          </p:nvSpPr>
          <p:spPr>
            <a:xfrm>
              <a:off x="2878192" y="2336866"/>
              <a:ext cx="306494" cy="369332"/>
            </a:xfrm>
            <a:prstGeom prst="rect">
              <a:avLst/>
            </a:prstGeom>
            <a:noFill/>
          </p:spPr>
          <p:txBody>
            <a:bodyPr wrap="none" rtlCol="0">
              <a:spAutoFit/>
            </a:bodyPr>
            <a:lstStyle/>
            <a:p>
              <a:r>
                <a:rPr lang="en-US" dirty="0"/>
                <a:t>8</a:t>
              </a:r>
            </a:p>
          </p:txBody>
        </p:sp>
        <p:cxnSp>
          <p:nvCxnSpPr>
            <p:cNvPr id="87" name="Straight Connector 86">
              <a:extLst>
                <a:ext uri="{FF2B5EF4-FFF2-40B4-BE49-F238E27FC236}">
                  <a16:creationId xmlns:a16="http://schemas.microsoft.com/office/drawing/2014/main" id="{5E074AF2-09AC-4AC2-9F0F-A5451F49BBF8}"/>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5713D5-57C8-4D96-A6CB-38C090BC617D}"/>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B0B4C40-970F-4BC7-A899-BC5A0109E685}"/>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83387F-B86A-4CB5-AB71-BFAA999869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51A5E19-25B1-449F-892F-CFAC2C87C8CB}"/>
              </a:ext>
            </a:extLst>
          </p:cNvPr>
          <p:cNvGrpSpPr/>
          <p:nvPr/>
        </p:nvGrpSpPr>
        <p:grpSpPr>
          <a:xfrm>
            <a:off x="8474041" y="1277943"/>
            <a:ext cx="678628" cy="678627"/>
            <a:chOff x="2476501" y="3333847"/>
            <a:chExt cx="678628" cy="678627"/>
          </a:xfrm>
        </p:grpSpPr>
        <p:sp>
          <p:nvSpPr>
            <p:cNvPr id="81" name="Rectangle 80">
              <a:extLst>
                <a:ext uri="{FF2B5EF4-FFF2-40B4-BE49-F238E27FC236}">
                  <a16:creationId xmlns:a16="http://schemas.microsoft.com/office/drawing/2014/main" id="{6215CE36-4BA6-4CF6-B628-5F77D4E18162}"/>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57A5DB-AFB8-4A9C-AF5A-8D76F8C90E22}"/>
                </a:ext>
              </a:extLst>
            </p:cNvPr>
            <p:cNvSpPr txBox="1"/>
            <p:nvPr/>
          </p:nvSpPr>
          <p:spPr>
            <a:xfrm>
              <a:off x="2649743" y="3403666"/>
              <a:ext cx="393056" cy="369332"/>
            </a:xfrm>
            <a:prstGeom prst="rect">
              <a:avLst/>
            </a:prstGeom>
            <a:noFill/>
          </p:spPr>
          <p:txBody>
            <a:bodyPr wrap="none" rtlCol="0">
              <a:spAutoFit/>
            </a:bodyPr>
            <a:lstStyle/>
            <a:p>
              <a:r>
                <a:rPr lang="en-US" dirty="0"/>
                <a:t>12</a:t>
              </a:r>
            </a:p>
          </p:txBody>
        </p:sp>
        <p:cxnSp>
          <p:nvCxnSpPr>
            <p:cNvPr id="83" name="Straight Connector 82">
              <a:extLst>
                <a:ext uri="{FF2B5EF4-FFF2-40B4-BE49-F238E27FC236}">
                  <a16:creationId xmlns:a16="http://schemas.microsoft.com/office/drawing/2014/main" id="{60404663-1B5D-4136-AAC9-B03DF03A345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D84E8C-C4A2-44A1-BC7E-AD6F951E810C}"/>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3EA383D-4254-42B8-9185-359D3CAB91DC}"/>
              </a:ext>
            </a:extLst>
          </p:cNvPr>
          <p:cNvGrpSpPr/>
          <p:nvPr/>
        </p:nvGrpSpPr>
        <p:grpSpPr>
          <a:xfrm>
            <a:off x="6485734" y="2190469"/>
            <a:ext cx="678628" cy="678627"/>
            <a:chOff x="2476501" y="3333847"/>
            <a:chExt cx="678628" cy="678627"/>
          </a:xfrm>
        </p:grpSpPr>
        <p:sp>
          <p:nvSpPr>
            <p:cNvPr id="77" name="Rectangle 76">
              <a:extLst>
                <a:ext uri="{FF2B5EF4-FFF2-40B4-BE49-F238E27FC236}">
                  <a16:creationId xmlns:a16="http://schemas.microsoft.com/office/drawing/2014/main" id="{072354EC-6FDC-4CE1-AB4C-9FA0DEB0E8B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DA862F6-73DA-43E7-9D06-9FEC9734DCA0}"/>
                </a:ext>
              </a:extLst>
            </p:cNvPr>
            <p:cNvSpPr txBox="1"/>
            <p:nvPr/>
          </p:nvSpPr>
          <p:spPr>
            <a:xfrm>
              <a:off x="2649743" y="3403666"/>
              <a:ext cx="306494" cy="369332"/>
            </a:xfrm>
            <a:prstGeom prst="rect">
              <a:avLst/>
            </a:prstGeom>
            <a:noFill/>
          </p:spPr>
          <p:txBody>
            <a:bodyPr wrap="none" rtlCol="0">
              <a:spAutoFit/>
            </a:bodyPr>
            <a:lstStyle/>
            <a:p>
              <a:r>
                <a:rPr lang="en-US" dirty="0"/>
                <a:t>5</a:t>
              </a:r>
            </a:p>
          </p:txBody>
        </p:sp>
        <p:cxnSp>
          <p:nvCxnSpPr>
            <p:cNvPr id="79" name="Straight Connector 78">
              <a:extLst>
                <a:ext uri="{FF2B5EF4-FFF2-40B4-BE49-F238E27FC236}">
                  <a16:creationId xmlns:a16="http://schemas.microsoft.com/office/drawing/2014/main" id="{F24256E8-58A4-4338-9C4F-ABD74CD8EF9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C3B54B-BB0E-4139-86F8-42110CF76940}"/>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C325720-7CF3-499F-B59C-7AAF74C66665}"/>
              </a:ext>
            </a:extLst>
          </p:cNvPr>
          <p:cNvGrpSpPr/>
          <p:nvPr/>
        </p:nvGrpSpPr>
        <p:grpSpPr>
          <a:xfrm>
            <a:off x="5476992" y="3286563"/>
            <a:ext cx="678628" cy="678627"/>
            <a:chOff x="2476501" y="3333847"/>
            <a:chExt cx="678628" cy="678627"/>
          </a:xfrm>
        </p:grpSpPr>
        <p:sp>
          <p:nvSpPr>
            <p:cNvPr id="73" name="Rectangle 72">
              <a:extLst>
                <a:ext uri="{FF2B5EF4-FFF2-40B4-BE49-F238E27FC236}">
                  <a16:creationId xmlns:a16="http://schemas.microsoft.com/office/drawing/2014/main" id="{CDADE0F2-EDE6-4345-BD2A-6F84FCF03E5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559D1D4-D161-4F65-A146-0F1BDD80569B}"/>
                </a:ext>
              </a:extLst>
            </p:cNvPr>
            <p:cNvSpPr txBox="1"/>
            <p:nvPr/>
          </p:nvSpPr>
          <p:spPr>
            <a:xfrm>
              <a:off x="2649743" y="3403666"/>
              <a:ext cx="306494" cy="369332"/>
            </a:xfrm>
            <a:prstGeom prst="rect">
              <a:avLst/>
            </a:prstGeom>
            <a:noFill/>
          </p:spPr>
          <p:txBody>
            <a:bodyPr wrap="none" rtlCol="0">
              <a:spAutoFit/>
            </a:bodyPr>
            <a:lstStyle/>
            <a:p>
              <a:r>
                <a:rPr lang="en-US" dirty="0"/>
                <a:t>3</a:t>
              </a:r>
            </a:p>
          </p:txBody>
        </p:sp>
        <p:cxnSp>
          <p:nvCxnSpPr>
            <p:cNvPr id="75" name="Straight Connector 74">
              <a:extLst>
                <a:ext uri="{FF2B5EF4-FFF2-40B4-BE49-F238E27FC236}">
                  <a16:creationId xmlns:a16="http://schemas.microsoft.com/office/drawing/2014/main" id="{A8EBE98F-1B39-4BEE-8FD0-9B2993E3E152}"/>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2E3E92-FDB0-471E-8433-E13616F90849}"/>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D12CADF-06F5-4B50-BFF9-2E5C95D378A2}"/>
              </a:ext>
            </a:extLst>
          </p:cNvPr>
          <p:cNvGrpSpPr/>
          <p:nvPr/>
        </p:nvGrpSpPr>
        <p:grpSpPr>
          <a:xfrm>
            <a:off x="4941734" y="4390183"/>
            <a:ext cx="692309" cy="678627"/>
            <a:chOff x="2659233" y="2267047"/>
            <a:chExt cx="692309" cy="678627"/>
          </a:xfrm>
        </p:grpSpPr>
        <p:sp>
          <p:nvSpPr>
            <p:cNvPr id="67" name="Rectangle 66">
              <a:extLst>
                <a:ext uri="{FF2B5EF4-FFF2-40B4-BE49-F238E27FC236}">
                  <a16:creationId xmlns:a16="http://schemas.microsoft.com/office/drawing/2014/main" id="{3DBBA86E-F0F1-4DED-BBBF-7C29AC40C7D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34BF5BE-5406-4B09-9794-06955B5525A3}"/>
                </a:ext>
              </a:extLst>
            </p:cNvPr>
            <p:cNvSpPr txBox="1"/>
            <p:nvPr/>
          </p:nvSpPr>
          <p:spPr>
            <a:xfrm>
              <a:off x="2833590" y="2334281"/>
              <a:ext cx="311304" cy="369332"/>
            </a:xfrm>
            <a:prstGeom prst="rect">
              <a:avLst/>
            </a:prstGeom>
            <a:noFill/>
          </p:spPr>
          <p:txBody>
            <a:bodyPr wrap="none" rtlCol="0">
              <a:spAutoFit/>
            </a:bodyPr>
            <a:lstStyle/>
            <a:p>
              <a:r>
                <a:rPr lang="en-US" dirty="0"/>
                <a:t>4</a:t>
              </a:r>
            </a:p>
          </p:txBody>
        </p:sp>
        <p:cxnSp>
          <p:nvCxnSpPr>
            <p:cNvPr id="69" name="Straight Connector 68">
              <a:extLst>
                <a:ext uri="{FF2B5EF4-FFF2-40B4-BE49-F238E27FC236}">
                  <a16:creationId xmlns:a16="http://schemas.microsoft.com/office/drawing/2014/main" id="{0B387F9C-0178-42DD-935F-CC9BBE3E22B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45BBE0-24C3-4DA1-884F-300D0FE71DFB}"/>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E1A3B3-0030-4F30-92DB-C29043306D8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745E48-2792-4138-9AB0-40053074EE1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6D84CB-3C8E-4DBF-9095-F996E0F83E42}"/>
              </a:ext>
            </a:extLst>
          </p:cNvPr>
          <p:cNvGrpSpPr/>
          <p:nvPr/>
        </p:nvGrpSpPr>
        <p:grpSpPr>
          <a:xfrm>
            <a:off x="10397434" y="2194770"/>
            <a:ext cx="678628" cy="678627"/>
            <a:chOff x="2476501" y="3333847"/>
            <a:chExt cx="678628" cy="678627"/>
          </a:xfrm>
        </p:grpSpPr>
        <p:sp>
          <p:nvSpPr>
            <p:cNvPr id="63" name="Rectangle 62">
              <a:extLst>
                <a:ext uri="{FF2B5EF4-FFF2-40B4-BE49-F238E27FC236}">
                  <a16:creationId xmlns:a16="http://schemas.microsoft.com/office/drawing/2014/main" id="{1AE1DA48-E8EA-4518-A276-8A8A164C700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2B13E79-C105-41AF-9601-05942D70805F}"/>
                </a:ext>
              </a:extLst>
            </p:cNvPr>
            <p:cNvSpPr txBox="1"/>
            <p:nvPr/>
          </p:nvSpPr>
          <p:spPr>
            <a:xfrm>
              <a:off x="2649743" y="3403666"/>
              <a:ext cx="357790" cy="369332"/>
            </a:xfrm>
            <a:prstGeom prst="rect">
              <a:avLst/>
            </a:prstGeom>
            <a:noFill/>
          </p:spPr>
          <p:txBody>
            <a:bodyPr wrap="none" rtlCol="0">
              <a:spAutoFit/>
            </a:bodyPr>
            <a:lstStyle/>
            <a:p>
              <a:r>
                <a:rPr lang="en-US" dirty="0"/>
                <a:t>11</a:t>
              </a:r>
            </a:p>
          </p:txBody>
        </p:sp>
        <p:cxnSp>
          <p:nvCxnSpPr>
            <p:cNvPr id="65" name="Straight Connector 64">
              <a:extLst>
                <a:ext uri="{FF2B5EF4-FFF2-40B4-BE49-F238E27FC236}">
                  <a16:creationId xmlns:a16="http://schemas.microsoft.com/office/drawing/2014/main" id="{23F6B326-F3C0-4653-B7F1-8252E4FB644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144FE-3648-471C-B823-CDB8F19C0506}"/>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6B68FA3-676B-43AD-AD26-92C46FE56C2F}"/>
              </a:ext>
            </a:extLst>
          </p:cNvPr>
          <p:cNvGrpSpPr/>
          <p:nvPr/>
        </p:nvGrpSpPr>
        <p:grpSpPr>
          <a:xfrm>
            <a:off x="7876315" y="4385896"/>
            <a:ext cx="692309" cy="678627"/>
            <a:chOff x="2659233" y="2267047"/>
            <a:chExt cx="692309" cy="678627"/>
          </a:xfrm>
        </p:grpSpPr>
        <p:sp>
          <p:nvSpPr>
            <p:cNvPr id="57" name="Rectangle 56">
              <a:extLst>
                <a:ext uri="{FF2B5EF4-FFF2-40B4-BE49-F238E27FC236}">
                  <a16:creationId xmlns:a16="http://schemas.microsoft.com/office/drawing/2014/main" id="{A36EEDFA-8671-48CC-9090-7D526ACC630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01F4EE0-2DE9-4707-8D2D-8EF7EBE759D9}"/>
                </a:ext>
              </a:extLst>
            </p:cNvPr>
            <p:cNvSpPr txBox="1"/>
            <p:nvPr/>
          </p:nvSpPr>
          <p:spPr>
            <a:xfrm>
              <a:off x="2832475" y="2336866"/>
              <a:ext cx="312906" cy="369332"/>
            </a:xfrm>
            <a:prstGeom prst="rect">
              <a:avLst/>
            </a:prstGeom>
            <a:noFill/>
          </p:spPr>
          <p:txBody>
            <a:bodyPr wrap="none" rtlCol="0">
              <a:spAutoFit/>
            </a:bodyPr>
            <a:lstStyle/>
            <a:p>
              <a:r>
                <a:rPr lang="en-US" dirty="0"/>
                <a:t>7</a:t>
              </a:r>
            </a:p>
          </p:txBody>
        </p:sp>
        <p:cxnSp>
          <p:nvCxnSpPr>
            <p:cNvPr id="59" name="Straight Connector 58">
              <a:extLst>
                <a:ext uri="{FF2B5EF4-FFF2-40B4-BE49-F238E27FC236}">
                  <a16:creationId xmlns:a16="http://schemas.microsoft.com/office/drawing/2014/main" id="{14E7C25A-69AA-4234-816B-AA2D09ED43C6}"/>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BE21EA-C6B8-42A2-919E-E545E53AEFDE}"/>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148200-CA65-4A66-BE35-2EDE4B6572E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83E11F-54C3-446A-9756-57DCCAE0BE9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EB24C5-5639-4EBE-94EF-5463544A435B}"/>
              </a:ext>
            </a:extLst>
          </p:cNvPr>
          <p:cNvGrpSpPr/>
          <p:nvPr/>
        </p:nvGrpSpPr>
        <p:grpSpPr>
          <a:xfrm>
            <a:off x="7402899" y="3282276"/>
            <a:ext cx="678628" cy="678627"/>
            <a:chOff x="2476501" y="3333847"/>
            <a:chExt cx="678628" cy="678627"/>
          </a:xfrm>
        </p:grpSpPr>
        <p:sp>
          <p:nvSpPr>
            <p:cNvPr id="53" name="Rectangle 52">
              <a:extLst>
                <a:ext uri="{FF2B5EF4-FFF2-40B4-BE49-F238E27FC236}">
                  <a16:creationId xmlns:a16="http://schemas.microsoft.com/office/drawing/2014/main" id="{A1B41EEB-62A0-422B-A831-32A56EC9105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1A24377-F230-4E23-BD91-6EA4C70E5621}"/>
                </a:ext>
              </a:extLst>
            </p:cNvPr>
            <p:cNvSpPr txBox="1"/>
            <p:nvPr/>
          </p:nvSpPr>
          <p:spPr>
            <a:xfrm>
              <a:off x="2649743" y="3403666"/>
              <a:ext cx="393056" cy="369332"/>
            </a:xfrm>
            <a:prstGeom prst="rect">
              <a:avLst/>
            </a:prstGeom>
            <a:noFill/>
          </p:spPr>
          <p:txBody>
            <a:bodyPr wrap="none" rtlCol="0">
              <a:spAutoFit/>
            </a:bodyPr>
            <a:lstStyle/>
            <a:p>
              <a:r>
                <a:rPr lang="en-US" dirty="0"/>
                <a:t>10</a:t>
              </a:r>
            </a:p>
          </p:txBody>
        </p:sp>
        <p:cxnSp>
          <p:nvCxnSpPr>
            <p:cNvPr id="55" name="Straight Connector 54">
              <a:extLst>
                <a:ext uri="{FF2B5EF4-FFF2-40B4-BE49-F238E27FC236}">
                  <a16:creationId xmlns:a16="http://schemas.microsoft.com/office/drawing/2014/main" id="{A703D8D4-B877-4131-8934-2A173B3DBC79}"/>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0E0B44-1E4E-42BC-88FD-3B5A9E616E26}"/>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12FD394-368B-4EB4-AEBA-6F5844D5ACB3}"/>
              </a:ext>
            </a:extLst>
          </p:cNvPr>
          <p:cNvGrpSpPr/>
          <p:nvPr/>
        </p:nvGrpSpPr>
        <p:grpSpPr>
          <a:xfrm>
            <a:off x="6867641" y="4385896"/>
            <a:ext cx="692309" cy="678627"/>
            <a:chOff x="2659233" y="2267047"/>
            <a:chExt cx="692309" cy="678627"/>
          </a:xfrm>
        </p:grpSpPr>
        <p:sp>
          <p:nvSpPr>
            <p:cNvPr id="47" name="Rectangle 46">
              <a:extLst>
                <a:ext uri="{FF2B5EF4-FFF2-40B4-BE49-F238E27FC236}">
                  <a16:creationId xmlns:a16="http://schemas.microsoft.com/office/drawing/2014/main" id="{BFE77E1F-508E-43A9-9422-E542A24790A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BED58-27BD-43CC-8D26-10B17BD29400}"/>
                </a:ext>
              </a:extLst>
            </p:cNvPr>
            <p:cNvSpPr txBox="1"/>
            <p:nvPr/>
          </p:nvSpPr>
          <p:spPr>
            <a:xfrm>
              <a:off x="2832475" y="2336866"/>
              <a:ext cx="418704" cy="369332"/>
            </a:xfrm>
            <a:prstGeom prst="rect">
              <a:avLst/>
            </a:prstGeom>
            <a:noFill/>
          </p:spPr>
          <p:txBody>
            <a:bodyPr wrap="none" rtlCol="0">
              <a:spAutoFit/>
            </a:bodyPr>
            <a:lstStyle/>
            <a:p>
              <a:r>
                <a:rPr lang="en-US" dirty="0"/>
                <a:t>15</a:t>
              </a:r>
            </a:p>
          </p:txBody>
        </p:sp>
        <p:cxnSp>
          <p:nvCxnSpPr>
            <p:cNvPr id="49" name="Straight Connector 48">
              <a:extLst>
                <a:ext uri="{FF2B5EF4-FFF2-40B4-BE49-F238E27FC236}">
                  <a16:creationId xmlns:a16="http://schemas.microsoft.com/office/drawing/2014/main" id="{5C8EE778-D08E-459D-BE7B-B82C354FFB3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F1D3EB-DFE1-4CF7-B1DB-56D5F08888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E6701F-5C7A-4841-92DD-C51DB46D6CA1}"/>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DFF6CA-DDC9-4BE4-8A85-F299E727F4C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17FCC08-0ED8-4994-88B3-58B9C3ECA3EA}"/>
              </a:ext>
            </a:extLst>
          </p:cNvPr>
          <p:cNvGrpSpPr/>
          <p:nvPr/>
        </p:nvGrpSpPr>
        <p:grpSpPr>
          <a:xfrm>
            <a:off x="9518271" y="3282276"/>
            <a:ext cx="678628" cy="678627"/>
            <a:chOff x="2476501" y="3333847"/>
            <a:chExt cx="678628" cy="678627"/>
          </a:xfrm>
        </p:grpSpPr>
        <p:sp>
          <p:nvSpPr>
            <p:cNvPr id="43" name="Rectangle 42">
              <a:extLst>
                <a:ext uri="{FF2B5EF4-FFF2-40B4-BE49-F238E27FC236}">
                  <a16:creationId xmlns:a16="http://schemas.microsoft.com/office/drawing/2014/main" id="{31D01B9B-5B6A-4F13-BDE8-5E14334F716F}"/>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B106EA1-7ED9-45CF-8FC2-FC4766F1219F}"/>
                </a:ext>
              </a:extLst>
            </p:cNvPr>
            <p:cNvSpPr txBox="1"/>
            <p:nvPr/>
          </p:nvSpPr>
          <p:spPr>
            <a:xfrm>
              <a:off x="2649743" y="3403666"/>
              <a:ext cx="306494" cy="369332"/>
            </a:xfrm>
            <a:prstGeom prst="rect">
              <a:avLst/>
            </a:prstGeom>
            <a:noFill/>
          </p:spPr>
          <p:txBody>
            <a:bodyPr wrap="none" rtlCol="0">
              <a:spAutoFit/>
            </a:bodyPr>
            <a:lstStyle/>
            <a:p>
              <a:r>
                <a:rPr lang="en-US" dirty="0"/>
                <a:t>2</a:t>
              </a:r>
            </a:p>
          </p:txBody>
        </p:sp>
        <p:cxnSp>
          <p:nvCxnSpPr>
            <p:cNvPr id="45" name="Straight Connector 44">
              <a:extLst>
                <a:ext uri="{FF2B5EF4-FFF2-40B4-BE49-F238E27FC236}">
                  <a16:creationId xmlns:a16="http://schemas.microsoft.com/office/drawing/2014/main" id="{7D6DD646-A570-46FB-A85A-B6AE3ED79AAF}"/>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4F3E53-3E7F-4BDF-B37C-7F660F7356DD}"/>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D16EC33-A052-4DDD-9971-13308AF7BFF6}"/>
              </a:ext>
            </a:extLst>
          </p:cNvPr>
          <p:cNvGrpSpPr/>
          <p:nvPr/>
        </p:nvGrpSpPr>
        <p:grpSpPr>
          <a:xfrm>
            <a:off x="8983013" y="4385896"/>
            <a:ext cx="692309" cy="678627"/>
            <a:chOff x="2659233" y="2267047"/>
            <a:chExt cx="692309" cy="678627"/>
          </a:xfrm>
        </p:grpSpPr>
        <p:sp>
          <p:nvSpPr>
            <p:cNvPr id="37" name="Rectangle 36">
              <a:extLst>
                <a:ext uri="{FF2B5EF4-FFF2-40B4-BE49-F238E27FC236}">
                  <a16:creationId xmlns:a16="http://schemas.microsoft.com/office/drawing/2014/main" id="{1E365CFA-8523-44FF-8AF3-A21AD2367F11}"/>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3E51D0-83AB-4355-85B3-5B09BC5000EE}"/>
                </a:ext>
              </a:extLst>
            </p:cNvPr>
            <p:cNvSpPr txBox="1"/>
            <p:nvPr/>
          </p:nvSpPr>
          <p:spPr>
            <a:xfrm>
              <a:off x="2832475" y="2336866"/>
              <a:ext cx="306494" cy="369332"/>
            </a:xfrm>
            <a:prstGeom prst="rect">
              <a:avLst/>
            </a:prstGeom>
            <a:noFill/>
          </p:spPr>
          <p:txBody>
            <a:bodyPr wrap="none" rtlCol="0">
              <a:spAutoFit/>
            </a:bodyPr>
            <a:lstStyle/>
            <a:p>
              <a:r>
                <a:rPr lang="en-US" dirty="0"/>
                <a:t>6</a:t>
              </a:r>
            </a:p>
          </p:txBody>
        </p:sp>
        <p:cxnSp>
          <p:nvCxnSpPr>
            <p:cNvPr id="39" name="Straight Connector 38">
              <a:extLst>
                <a:ext uri="{FF2B5EF4-FFF2-40B4-BE49-F238E27FC236}">
                  <a16:creationId xmlns:a16="http://schemas.microsoft.com/office/drawing/2014/main" id="{CB865169-6C5A-4903-BB6F-7450A36C3F70}"/>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6937A-C21A-4477-B46F-17CF00597884}"/>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1E374-0F17-4A29-9569-52BFF7B6175A}"/>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5019FA-5FE8-4421-9353-B3BD5009A78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3BF929-34E8-413A-BE95-6A03D22A8E57}"/>
              </a:ext>
            </a:extLst>
          </p:cNvPr>
          <p:cNvGrpSpPr/>
          <p:nvPr/>
        </p:nvGrpSpPr>
        <p:grpSpPr>
          <a:xfrm>
            <a:off x="11287488" y="3282275"/>
            <a:ext cx="692309" cy="678627"/>
            <a:chOff x="2659233" y="2267047"/>
            <a:chExt cx="692309" cy="678627"/>
          </a:xfrm>
        </p:grpSpPr>
        <p:sp>
          <p:nvSpPr>
            <p:cNvPr id="31" name="Rectangle 30">
              <a:extLst>
                <a:ext uri="{FF2B5EF4-FFF2-40B4-BE49-F238E27FC236}">
                  <a16:creationId xmlns:a16="http://schemas.microsoft.com/office/drawing/2014/main" id="{3BED69B7-082B-4FCA-B42C-86BCC07683E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145568-4739-4BF1-9282-B985949FE238}"/>
                </a:ext>
              </a:extLst>
            </p:cNvPr>
            <p:cNvSpPr txBox="1"/>
            <p:nvPr/>
          </p:nvSpPr>
          <p:spPr>
            <a:xfrm>
              <a:off x="2832475" y="2336866"/>
              <a:ext cx="306494" cy="369332"/>
            </a:xfrm>
            <a:prstGeom prst="rect">
              <a:avLst/>
            </a:prstGeom>
            <a:noFill/>
          </p:spPr>
          <p:txBody>
            <a:bodyPr wrap="none" rtlCol="0">
              <a:spAutoFit/>
            </a:bodyPr>
            <a:lstStyle/>
            <a:p>
              <a:r>
                <a:rPr lang="en-US" dirty="0"/>
                <a:t>9</a:t>
              </a:r>
            </a:p>
          </p:txBody>
        </p:sp>
        <p:cxnSp>
          <p:nvCxnSpPr>
            <p:cNvPr id="33" name="Straight Connector 32">
              <a:extLst>
                <a:ext uri="{FF2B5EF4-FFF2-40B4-BE49-F238E27FC236}">
                  <a16:creationId xmlns:a16="http://schemas.microsoft.com/office/drawing/2014/main" id="{8EFC2DFB-48C2-423A-B36E-61A7B46DABF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18911F-99EB-4259-838C-43991FDF4A9F}"/>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BE435D-EC3A-4246-AB21-D3FB4534202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470E5-A7F6-487E-BB3F-E1C4218142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BEA7CC3-453D-4BC8-8AFB-E5596B5D4C74}"/>
              </a:ext>
            </a:extLst>
          </p:cNvPr>
          <p:cNvCxnSpPr>
            <a:cxnSpLocks/>
            <a:endCxn id="77" idx="0"/>
          </p:cNvCxnSpPr>
          <p:nvPr/>
        </p:nvCxnSpPr>
        <p:spPr>
          <a:xfrm flipH="1">
            <a:off x="6825049" y="1873505"/>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52EEB7-0B4C-4A31-83B9-C96BAE06B0EF}"/>
              </a:ext>
            </a:extLst>
          </p:cNvPr>
          <p:cNvCxnSpPr>
            <a:cxnSpLocks/>
            <a:endCxn id="63" idx="0"/>
          </p:cNvCxnSpPr>
          <p:nvPr/>
        </p:nvCxnSpPr>
        <p:spPr>
          <a:xfrm>
            <a:off x="8986595" y="1885677"/>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2466B8-07C6-435C-906D-EFA49CC4F8CB}"/>
              </a:ext>
            </a:extLst>
          </p:cNvPr>
          <p:cNvCxnSpPr>
            <a:cxnSpLocks/>
            <a:endCxn id="73" idx="0"/>
          </p:cNvCxnSpPr>
          <p:nvPr/>
        </p:nvCxnSpPr>
        <p:spPr>
          <a:xfrm flipH="1">
            <a:off x="5816307" y="2789031"/>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3E3DAF-F586-4A12-A65A-E1E74253D76E}"/>
              </a:ext>
            </a:extLst>
          </p:cNvPr>
          <p:cNvCxnSpPr>
            <a:cxnSpLocks/>
            <a:endCxn id="53" idx="0"/>
          </p:cNvCxnSpPr>
          <p:nvPr/>
        </p:nvCxnSpPr>
        <p:spPr>
          <a:xfrm>
            <a:off x="7001324" y="2793698"/>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5DCFB8-6007-48D2-AFEC-E0D8AADBBBDE}"/>
              </a:ext>
            </a:extLst>
          </p:cNvPr>
          <p:cNvCxnSpPr>
            <a:cxnSpLocks/>
            <a:endCxn id="43" idx="0"/>
          </p:cNvCxnSpPr>
          <p:nvPr/>
        </p:nvCxnSpPr>
        <p:spPr>
          <a:xfrm flipH="1">
            <a:off x="9857586" y="2800714"/>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E9AD6B-5AE9-4E10-880F-ECE235B35F5B}"/>
              </a:ext>
            </a:extLst>
          </p:cNvPr>
          <p:cNvCxnSpPr>
            <a:cxnSpLocks/>
            <a:endCxn id="31" idx="0"/>
          </p:cNvCxnSpPr>
          <p:nvPr/>
        </p:nvCxnSpPr>
        <p:spPr>
          <a:xfrm>
            <a:off x="10902819" y="2790842"/>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1A8B8F-04F1-4E0B-B818-E9D8CC854C16}"/>
              </a:ext>
            </a:extLst>
          </p:cNvPr>
          <p:cNvCxnSpPr>
            <a:cxnSpLocks/>
            <a:endCxn id="67" idx="0"/>
          </p:cNvCxnSpPr>
          <p:nvPr/>
        </p:nvCxnSpPr>
        <p:spPr>
          <a:xfrm flipH="1">
            <a:off x="5281049" y="3881378"/>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3A5D3-0978-4FF0-B321-62EAF932A1CC}"/>
              </a:ext>
            </a:extLst>
          </p:cNvPr>
          <p:cNvCxnSpPr>
            <a:cxnSpLocks/>
            <a:endCxn id="47" idx="0"/>
          </p:cNvCxnSpPr>
          <p:nvPr/>
        </p:nvCxnSpPr>
        <p:spPr>
          <a:xfrm flipH="1">
            <a:off x="7206956" y="3865278"/>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D9DF45-53C1-4CF5-9C41-41D5E7DD616F}"/>
              </a:ext>
            </a:extLst>
          </p:cNvPr>
          <p:cNvCxnSpPr>
            <a:cxnSpLocks/>
            <a:endCxn id="37" idx="0"/>
          </p:cNvCxnSpPr>
          <p:nvPr/>
        </p:nvCxnSpPr>
        <p:spPr>
          <a:xfrm flipH="1">
            <a:off x="9322328" y="3877090"/>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D37F9-D015-41F6-994A-E6D6E050EE1D}"/>
              </a:ext>
            </a:extLst>
          </p:cNvPr>
          <p:cNvCxnSpPr>
            <a:cxnSpLocks/>
            <a:endCxn id="85" idx="0"/>
          </p:cNvCxnSpPr>
          <p:nvPr/>
        </p:nvCxnSpPr>
        <p:spPr>
          <a:xfrm>
            <a:off x="6000604" y="3877091"/>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482034-1949-4BC8-BB0E-D362F0C37115}"/>
              </a:ext>
            </a:extLst>
          </p:cNvPr>
          <p:cNvCxnSpPr>
            <a:cxnSpLocks/>
            <a:endCxn id="57" idx="0"/>
          </p:cNvCxnSpPr>
          <p:nvPr/>
        </p:nvCxnSpPr>
        <p:spPr>
          <a:xfrm>
            <a:off x="7896644" y="3869041"/>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B9AE70-0C6C-4BD7-BA4A-FC718A464F62}"/>
              </a:ext>
            </a:extLst>
          </p:cNvPr>
          <p:cNvCxnSpPr/>
          <p:nvPr/>
        </p:nvCxnSpPr>
        <p:spPr>
          <a:xfrm flipV="1">
            <a:off x="9864426" y="3791245"/>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C60F3973-2B6A-4636-B96F-4685ED8BC27E}"/>
              </a:ext>
            </a:extLst>
          </p:cNvPr>
          <p:cNvGraphicFramePr>
            <a:graphicFrameLocks noGrp="1"/>
          </p:cNvGraphicFramePr>
          <p:nvPr/>
        </p:nvGraphicFramePr>
        <p:xfrm>
          <a:off x="2104871" y="5373706"/>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3200E2A-4B53-425B-8BD5-B08A3D7781AE}"/>
              </a:ext>
            </a:extLst>
          </p:cNvPr>
          <p:cNvSpPr txBox="1"/>
          <p:nvPr/>
        </p:nvSpPr>
        <p:spPr>
          <a:xfrm>
            <a:off x="6321831" y="5926101"/>
            <a:ext cx="311304" cy="369332"/>
          </a:xfrm>
          <a:prstGeom prst="rect">
            <a:avLst/>
          </a:prstGeom>
          <a:noFill/>
        </p:spPr>
        <p:txBody>
          <a:bodyPr wrap="none" rtlCol="0">
            <a:spAutoFit/>
          </a:bodyPr>
          <a:lstStyle/>
          <a:p>
            <a:r>
              <a:rPr lang="en-US" dirty="0">
                <a:solidFill>
                  <a:srgbClr val="4C3282"/>
                </a:solidFill>
              </a:rPr>
              <a:t>4</a:t>
            </a:r>
          </a:p>
        </p:txBody>
      </p:sp>
      <p:sp>
        <p:nvSpPr>
          <p:cNvPr id="93" name="TextBox 92">
            <a:extLst>
              <a:ext uri="{FF2B5EF4-FFF2-40B4-BE49-F238E27FC236}">
                <a16:creationId xmlns:a16="http://schemas.microsoft.com/office/drawing/2014/main" id="{1B1CAFED-3872-4357-AC9A-A4212B941224}"/>
              </a:ext>
            </a:extLst>
          </p:cNvPr>
          <p:cNvSpPr txBox="1"/>
          <p:nvPr/>
        </p:nvSpPr>
        <p:spPr>
          <a:xfrm>
            <a:off x="6879246" y="5926101"/>
            <a:ext cx="311304" cy="369332"/>
          </a:xfrm>
          <a:prstGeom prst="rect">
            <a:avLst/>
          </a:prstGeom>
          <a:noFill/>
        </p:spPr>
        <p:txBody>
          <a:bodyPr wrap="none" rtlCol="0">
            <a:spAutoFit/>
          </a:bodyPr>
          <a:lstStyle/>
          <a:p>
            <a:r>
              <a:rPr lang="en-US" dirty="0">
                <a:solidFill>
                  <a:srgbClr val="4C3282"/>
                </a:solidFill>
              </a:rPr>
              <a:t>8</a:t>
            </a:r>
          </a:p>
        </p:txBody>
      </p:sp>
      <p:sp>
        <p:nvSpPr>
          <p:cNvPr id="94" name="TextBox 93">
            <a:extLst>
              <a:ext uri="{FF2B5EF4-FFF2-40B4-BE49-F238E27FC236}">
                <a16:creationId xmlns:a16="http://schemas.microsoft.com/office/drawing/2014/main" id="{877D195F-8573-48C3-8B01-24FD04BBC9D0}"/>
              </a:ext>
            </a:extLst>
          </p:cNvPr>
          <p:cNvSpPr txBox="1"/>
          <p:nvPr/>
        </p:nvSpPr>
        <p:spPr>
          <a:xfrm>
            <a:off x="7411619" y="5932713"/>
            <a:ext cx="418704" cy="369332"/>
          </a:xfrm>
          <a:prstGeom prst="rect">
            <a:avLst/>
          </a:prstGeom>
          <a:noFill/>
        </p:spPr>
        <p:txBody>
          <a:bodyPr wrap="none" rtlCol="0">
            <a:spAutoFit/>
          </a:bodyPr>
          <a:lstStyle/>
          <a:p>
            <a:r>
              <a:rPr lang="en-US" dirty="0">
                <a:solidFill>
                  <a:srgbClr val="4C3282"/>
                </a:solidFill>
              </a:rPr>
              <a:t>15</a:t>
            </a:r>
          </a:p>
        </p:txBody>
      </p:sp>
      <p:sp>
        <p:nvSpPr>
          <p:cNvPr id="95" name="TextBox 94">
            <a:extLst>
              <a:ext uri="{FF2B5EF4-FFF2-40B4-BE49-F238E27FC236}">
                <a16:creationId xmlns:a16="http://schemas.microsoft.com/office/drawing/2014/main" id="{17B1E9BE-F6BA-4EAF-8F8C-D48D29C82C96}"/>
              </a:ext>
            </a:extLst>
          </p:cNvPr>
          <p:cNvSpPr txBox="1"/>
          <p:nvPr/>
        </p:nvSpPr>
        <p:spPr>
          <a:xfrm>
            <a:off x="4550732" y="5932713"/>
            <a:ext cx="311304" cy="369332"/>
          </a:xfrm>
          <a:prstGeom prst="rect">
            <a:avLst/>
          </a:prstGeom>
          <a:noFill/>
        </p:spPr>
        <p:txBody>
          <a:bodyPr wrap="none" rtlCol="0">
            <a:spAutoFit/>
          </a:bodyPr>
          <a:lstStyle/>
          <a:p>
            <a:r>
              <a:rPr lang="en-US" dirty="0">
                <a:solidFill>
                  <a:srgbClr val="4C3282"/>
                </a:solidFill>
              </a:rPr>
              <a:t>7</a:t>
            </a:r>
          </a:p>
        </p:txBody>
      </p:sp>
      <p:sp>
        <p:nvSpPr>
          <p:cNvPr id="96" name="TextBox 95">
            <a:extLst>
              <a:ext uri="{FF2B5EF4-FFF2-40B4-BE49-F238E27FC236}">
                <a16:creationId xmlns:a16="http://schemas.microsoft.com/office/drawing/2014/main" id="{A25E1324-1F69-4744-A35F-379F0E6CAECE}"/>
              </a:ext>
            </a:extLst>
          </p:cNvPr>
          <p:cNvSpPr txBox="1"/>
          <p:nvPr/>
        </p:nvSpPr>
        <p:spPr>
          <a:xfrm>
            <a:off x="8609657" y="5926101"/>
            <a:ext cx="311304" cy="369332"/>
          </a:xfrm>
          <a:prstGeom prst="rect">
            <a:avLst/>
          </a:prstGeom>
          <a:noFill/>
        </p:spPr>
        <p:txBody>
          <a:bodyPr wrap="none" rtlCol="0">
            <a:spAutoFit/>
          </a:bodyPr>
          <a:lstStyle/>
          <a:p>
            <a:r>
              <a:rPr lang="en-US" dirty="0">
                <a:solidFill>
                  <a:srgbClr val="4C3282"/>
                </a:solidFill>
              </a:rPr>
              <a:t>6</a:t>
            </a:r>
          </a:p>
        </p:txBody>
      </p:sp>
      <p:sp>
        <p:nvSpPr>
          <p:cNvPr id="98" name="TextBox 97">
            <a:extLst>
              <a:ext uri="{FF2B5EF4-FFF2-40B4-BE49-F238E27FC236}">
                <a16:creationId xmlns:a16="http://schemas.microsoft.com/office/drawing/2014/main" id="{514BB0F9-B2BD-49A8-89AC-775E89B64957}"/>
              </a:ext>
            </a:extLst>
          </p:cNvPr>
          <p:cNvSpPr txBox="1"/>
          <p:nvPr/>
        </p:nvSpPr>
        <p:spPr>
          <a:xfrm>
            <a:off x="630256" y="2239219"/>
            <a:ext cx="4672433" cy="1477328"/>
          </a:xfrm>
          <a:prstGeom prst="rect">
            <a:avLst/>
          </a:prstGeom>
          <a:noFill/>
        </p:spPr>
        <p:txBody>
          <a:bodyPr wrap="none" rtlCol="0">
            <a:spAutoFit/>
          </a:bodyPr>
          <a:lstStyle/>
          <a:p>
            <a:pPr marL="342900" indent="-342900">
              <a:buAutoNum type="arabicPeriod"/>
            </a:pPr>
            <a:r>
              <a:rPr lang="en-US" dirty="0"/>
              <a:t>Add all values to back of array</a:t>
            </a:r>
          </a:p>
          <a:p>
            <a:pPr marL="342900" indent="-342900">
              <a:buAutoNum type="arabicPeriod"/>
            </a:pPr>
            <a:r>
              <a:rPr lang="en-US" dirty="0" err="1"/>
              <a:t>percolateDown</a:t>
            </a:r>
            <a:r>
              <a:rPr lang="en-US" dirty="0"/>
              <a:t>(parent) starting at last index</a:t>
            </a:r>
          </a:p>
          <a:p>
            <a:pPr marL="800100" lvl="1" indent="-342900">
              <a:buAutoNum type="arabicPeriod"/>
            </a:pPr>
            <a:r>
              <a:rPr lang="en-US" dirty="0" err="1"/>
              <a:t>percolateDown</a:t>
            </a:r>
            <a:r>
              <a:rPr lang="en-US" dirty="0"/>
              <a:t> level 4</a:t>
            </a:r>
          </a:p>
          <a:p>
            <a:pPr marL="800100" lvl="1" indent="-342900">
              <a:buAutoNum type="arabicPeriod"/>
            </a:pPr>
            <a:r>
              <a:rPr lang="en-US" dirty="0" err="1"/>
              <a:t>percolateDown</a:t>
            </a:r>
            <a:r>
              <a:rPr lang="en-US" dirty="0"/>
              <a:t> level 3</a:t>
            </a:r>
          </a:p>
          <a:p>
            <a:pPr marL="800100" lvl="1" indent="-342900">
              <a:buAutoNum type="arabicPeriod"/>
            </a:pPr>
            <a:r>
              <a:rPr lang="en-US" dirty="0" err="1"/>
              <a:t>percolateDown</a:t>
            </a:r>
            <a:r>
              <a:rPr lang="en-US" dirty="0"/>
              <a:t> level 2</a:t>
            </a:r>
          </a:p>
        </p:txBody>
      </p:sp>
      <p:sp>
        <p:nvSpPr>
          <p:cNvPr id="99" name="TextBox 98">
            <a:extLst>
              <a:ext uri="{FF2B5EF4-FFF2-40B4-BE49-F238E27FC236}">
                <a16:creationId xmlns:a16="http://schemas.microsoft.com/office/drawing/2014/main" id="{42D461A4-F49B-4047-B074-C73BAD37E47C}"/>
              </a:ext>
            </a:extLst>
          </p:cNvPr>
          <p:cNvSpPr txBox="1"/>
          <p:nvPr/>
        </p:nvSpPr>
        <p:spPr>
          <a:xfrm>
            <a:off x="630256" y="1288346"/>
            <a:ext cx="3273653" cy="646331"/>
          </a:xfrm>
          <a:prstGeom prst="rect">
            <a:avLst/>
          </a:prstGeom>
          <a:noFill/>
        </p:spPr>
        <p:txBody>
          <a:bodyPr wrap="none" rtlCol="0">
            <a:spAutoFit/>
          </a:bodyPr>
          <a:lstStyle/>
          <a:p>
            <a:r>
              <a:rPr lang="en-US" dirty="0"/>
              <a:t>Build a tree with the values:</a:t>
            </a:r>
          </a:p>
          <a:p>
            <a:r>
              <a:rPr lang="en-US" dirty="0"/>
              <a:t>12, 5, 11, 3, 10, 2, 9, 4, 8, 15, 7, 6</a:t>
            </a:r>
          </a:p>
        </p:txBody>
      </p:sp>
      <p:sp>
        <p:nvSpPr>
          <p:cNvPr id="100" name="TextBox 99">
            <a:extLst>
              <a:ext uri="{FF2B5EF4-FFF2-40B4-BE49-F238E27FC236}">
                <a16:creationId xmlns:a16="http://schemas.microsoft.com/office/drawing/2014/main" id="{3BCB28A5-42F1-435C-9D75-6397C5C44C56}"/>
              </a:ext>
            </a:extLst>
          </p:cNvPr>
          <p:cNvSpPr txBox="1"/>
          <p:nvPr/>
        </p:nvSpPr>
        <p:spPr>
          <a:xfrm>
            <a:off x="2174108" y="5926101"/>
            <a:ext cx="393056" cy="369332"/>
          </a:xfrm>
          <a:prstGeom prst="rect">
            <a:avLst/>
          </a:prstGeom>
          <a:noFill/>
        </p:spPr>
        <p:txBody>
          <a:bodyPr wrap="none" rtlCol="0">
            <a:spAutoFit/>
          </a:bodyPr>
          <a:lstStyle/>
          <a:p>
            <a:r>
              <a:rPr lang="en-US" dirty="0">
                <a:solidFill>
                  <a:srgbClr val="4C3282"/>
                </a:solidFill>
              </a:rPr>
              <a:t>12</a:t>
            </a:r>
          </a:p>
        </p:txBody>
      </p:sp>
      <p:sp>
        <p:nvSpPr>
          <p:cNvPr id="101" name="TextBox 100">
            <a:extLst>
              <a:ext uri="{FF2B5EF4-FFF2-40B4-BE49-F238E27FC236}">
                <a16:creationId xmlns:a16="http://schemas.microsoft.com/office/drawing/2014/main" id="{450A8332-87B3-4A89-B187-553D8471F281}"/>
              </a:ext>
            </a:extLst>
          </p:cNvPr>
          <p:cNvSpPr txBox="1"/>
          <p:nvPr/>
        </p:nvSpPr>
        <p:spPr>
          <a:xfrm>
            <a:off x="2813275" y="5926101"/>
            <a:ext cx="311304" cy="369332"/>
          </a:xfrm>
          <a:prstGeom prst="rect">
            <a:avLst/>
          </a:prstGeom>
          <a:noFill/>
        </p:spPr>
        <p:txBody>
          <a:bodyPr wrap="none" rtlCol="0">
            <a:spAutoFit/>
          </a:bodyPr>
          <a:lstStyle/>
          <a:p>
            <a:r>
              <a:rPr lang="en-US" dirty="0">
                <a:solidFill>
                  <a:srgbClr val="4C3282"/>
                </a:solidFill>
              </a:rPr>
              <a:t>5</a:t>
            </a:r>
          </a:p>
        </p:txBody>
      </p:sp>
      <p:sp>
        <p:nvSpPr>
          <p:cNvPr id="102" name="TextBox 101">
            <a:extLst>
              <a:ext uri="{FF2B5EF4-FFF2-40B4-BE49-F238E27FC236}">
                <a16:creationId xmlns:a16="http://schemas.microsoft.com/office/drawing/2014/main" id="{19865D10-8C23-4877-AC38-E66DB10525BD}"/>
              </a:ext>
            </a:extLst>
          </p:cNvPr>
          <p:cNvSpPr txBox="1"/>
          <p:nvPr/>
        </p:nvSpPr>
        <p:spPr>
          <a:xfrm>
            <a:off x="3432032" y="5932713"/>
            <a:ext cx="357790" cy="369332"/>
          </a:xfrm>
          <a:prstGeom prst="rect">
            <a:avLst/>
          </a:prstGeom>
          <a:noFill/>
        </p:spPr>
        <p:txBody>
          <a:bodyPr wrap="none" rtlCol="0">
            <a:spAutoFit/>
          </a:bodyPr>
          <a:lstStyle/>
          <a:p>
            <a:r>
              <a:rPr lang="en-US" dirty="0">
                <a:solidFill>
                  <a:srgbClr val="4C3282"/>
                </a:solidFill>
              </a:rPr>
              <a:t>11</a:t>
            </a:r>
          </a:p>
        </p:txBody>
      </p:sp>
      <p:sp>
        <p:nvSpPr>
          <p:cNvPr id="103" name="TextBox 102">
            <a:extLst>
              <a:ext uri="{FF2B5EF4-FFF2-40B4-BE49-F238E27FC236}">
                <a16:creationId xmlns:a16="http://schemas.microsoft.com/office/drawing/2014/main" id="{8425159E-FEB1-4761-A7B7-014656C45D0B}"/>
              </a:ext>
            </a:extLst>
          </p:cNvPr>
          <p:cNvSpPr txBox="1"/>
          <p:nvPr/>
        </p:nvSpPr>
        <p:spPr>
          <a:xfrm>
            <a:off x="3956275" y="5926101"/>
            <a:ext cx="306494" cy="369332"/>
          </a:xfrm>
          <a:prstGeom prst="rect">
            <a:avLst/>
          </a:prstGeom>
          <a:noFill/>
        </p:spPr>
        <p:txBody>
          <a:bodyPr wrap="none" rtlCol="0">
            <a:spAutoFit/>
          </a:bodyPr>
          <a:lstStyle/>
          <a:p>
            <a:r>
              <a:rPr lang="en-US" dirty="0">
                <a:solidFill>
                  <a:srgbClr val="4C3282"/>
                </a:solidFill>
              </a:rPr>
              <a:t>3</a:t>
            </a:r>
          </a:p>
        </p:txBody>
      </p:sp>
      <p:sp>
        <p:nvSpPr>
          <p:cNvPr id="104" name="TextBox 103">
            <a:extLst>
              <a:ext uri="{FF2B5EF4-FFF2-40B4-BE49-F238E27FC236}">
                <a16:creationId xmlns:a16="http://schemas.microsoft.com/office/drawing/2014/main" id="{BE9A71F7-151B-4CA5-939D-C1CC5042D9CC}"/>
              </a:ext>
            </a:extLst>
          </p:cNvPr>
          <p:cNvSpPr txBox="1"/>
          <p:nvPr/>
        </p:nvSpPr>
        <p:spPr>
          <a:xfrm>
            <a:off x="7998765" y="5940061"/>
            <a:ext cx="393056" cy="369332"/>
          </a:xfrm>
          <a:prstGeom prst="rect">
            <a:avLst/>
          </a:prstGeom>
          <a:noFill/>
        </p:spPr>
        <p:txBody>
          <a:bodyPr wrap="none" rtlCol="0">
            <a:spAutoFit/>
          </a:bodyPr>
          <a:lstStyle/>
          <a:p>
            <a:r>
              <a:rPr lang="en-US" dirty="0">
                <a:solidFill>
                  <a:srgbClr val="4C3282"/>
                </a:solidFill>
              </a:rPr>
              <a:t>10</a:t>
            </a:r>
          </a:p>
        </p:txBody>
      </p:sp>
      <p:sp>
        <p:nvSpPr>
          <p:cNvPr id="105" name="TextBox 104">
            <a:extLst>
              <a:ext uri="{FF2B5EF4-FFF2-40B4-BE49-F238E27FC236}">
                <a16:creationId xmlns:a16="http://schemas.microsoft.com/office/drawing/2014/main" id="{F676E819-CF84-467D-96C3-8FFDD70A3685}"/>
              </a:ext>
            </a:extLst>
          </p:cNvPr>
          <p:cNvSpPr txBox="1"/>
          <p:nvPr/>
        </p:nvSpPr>
        <p:spPr>
          <a:xfrm>
            <a:off x="5189838" y="5937217"/>
            <a:ext cx="306494" cy="369332"/>
          </a:xfrm>
          <a:prstGeom prst="rect">
            <a:avLst/>
          </a:prstGeom>
          <a:noFill/>
        </p:spPr>
        <p:txBody>
          <a:bodyPr wrap="none" rtlCol="0">
            <a:spAutoFit/>
          </a:bodyPr>
          <a:lstStyle/>
          <a:p>
            <a:r>
              <a:rPr lang="en-US" dirty="0">
                <a:solidFill>
                  <a:srgbClr val="4C3282"/>
                </a:solidFill>
              </a:rPr>
              <a:t>2</a:t>
            </a:r>
          </a:p>
        </p:txBody>
      </p:sp>
      <p:sp>
        <p:nvSpPr>
          <p:cNvPr id="106" name="TextBox 105">
            <a:extLst>
              <a:ext uri="{FF2B5EF4-FFF2-40B4-BE49-F238E27FC236}">
                <a16:creationId xmlns:a16="http://schemas.microsoft.com/office/drawing/2014/main" id="{F6FC964D-08F3-4976-B9CA-9172E5A74AD5}"/>
              </a:ext>
            </a:extLst>
          </p:cNvPr>
          <p:cNvSpPr txBox="1"/>
          <p:nvPr/>
        </p:nvSpPr>
        <p:spPr>
          <a:xfrm>
            <a:off x="5682282" y="5926101"/>
            <a:ext cx="311304" cy="369332"/>
          </a:xfrm>
          <a:prstGeom prst="rect">
            <a:avLst/>
          </a:prstGeom>
          <a:noFill/>
        </p:spPr>
        <p:txBody>
          <a:bodyPr wrap="none" rtlCol="0">
            <a:spAutoFit/>
          </a:bodyPr>
          <a:lstStyle/>
          <a:p>
            <a:r>
              <a:rPr lang="en-US" dirty="0">
                <a:solidFill>
                  <a:srgbClr val="4C3282"/>
                </a:solidFill>
              </a:rPr>
              <a:t>9</a:t>
            </a:r>
          </a:p>
        </p:txBody>
      </p:sp>
      <p:sp>
        <p:nvSpPr>
          <p:cNvPr id="108" name="Rectangle 107">
            <a:extLst>
              <a:ext uri="{FF2B5EF4-FFF2-40B4-BE49-F238E27FC236}">
                <a16:creationId xmlns:a16="http://schemas.microsoft.com/office/drawing/2014/main" id="{82BE2F30-B136-48D4-8BCB-0A4D1B851CB4}"/>
              </a:ext>
            </a:extLst>
          </p:cNvPr>
          <p:cNvSpPr/>
          <p:nvPr/>
        </p:nvSpPr>
        <p:spPr>
          <a:xfrm>
            <a:off x="8983013"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FA3BA7E-BB62-4B6D-9F6B-A1AE86242A3F}"/>
              </a:ext>
            </a:extLst>
          </p:cNvPr>
          <p:cNvSpPr/>
          <p:nvPr/>
        </p:nvSpPr>
        <p:spPr>
          <a:xfrm>
            <a:off x="7876313" y="4378012"/>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2E52B8D4-98BB-4E21-BFB8-F19C6127CA7D}"/>
              </a:ext>
            </a:extLst>
          </p:cNvPr>
          <p:cNvSpPr/>
          <p:nvPr/>
        </p:nvSpPr>
        <p:spPr>
          <a:xfrm>
            <a:off x="6862699"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DEF561D-51E3-401A-BAF8-78CA9A8777F5}"/>
              </a:ext>
            </a:extLst>
          </p:cNvPr>
          <p:cNvSpPr/>
          <p:nvPr/>
        </p:nvSpPr>
        <p:spPr>
          <a:xfrm>
            <a:off x="5954823" y="4388309"/>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16B831-4BAB-45B4-883D-0FF193844B87}"/>
              </a:ext>
            </a:extLst>
          </p:cNvPr>
          <p:cNvSpPr/>
          <p:nvPr/>
        </p:nvSpPr>
        <p:spPr>
          <a:xfrm>
            <a:off x="4935510"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E3722A06-678B-4CAD-A240-83087FE080B9}"/>
              </a:ext>
            </a:extLst>
          </p:cNvPr>
          <p:cNvSpPr/>
          <p:nvPr/>
        </p:nvSpPr>
        <p:spPr>
          <a:xfrm rot="10800000">
            <a:off x="3956275" y="6405783"/>
            <a:ext cx="370443" cy="5486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FA6C410-CD61-4EE1-A9A1-E8218B91BDB5}"/>
              </a:ext>
            </a:extLst>
          </p:cNvPr>
          <p:cNvSpPr/>
          <p:nvPr/>
        </p:nvSpPr>
        <p:spPr>
          <a:xfrm>
            <a:off x="11280648" y="328227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9A8C394-B0EF-4AF2-A797-9812C9F7B134}"/>
              </a:ext>
            </a:extLst>
          </p:cNvPr>
          <p:cNvSpPr/>
          <p:nvPr/>
        </p:nvSpPr>
        <p:spPr>
          <a:xfrm>
            <a:off x="9531917"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AE22BB46-D639-4BA3-B4E7-5C676B19F22B}"/>
              </a:ext>
            </a:extLst>
          </p:cNvPr>
          <p:cNvSpPr txBox="1"/>
          <p:nvPr/>
        </p:nvSpPr>
        <p:spPr>
          <a:xfrm>
            <a:off x="7594958" y="3344211"/>
            <a:ext cx="301686" cy="369332"/>
          </a:xfrm>
          <a:prstGeom prst="rect">
            <a:avLst/>
          </a:prstGeom>
          <a:solidFill>
            <a:schemeClr val="bg1"/>
          </a:solidFill>
        </p:spPr>
        <p:txBody>
          <a:bodyPr wrap="none" rtlCol="0">
            <a:spAutoFit/>
          </a:bodyPr>
          <a:lstStyle/>
          <a:p>
            <a:r>
              <a:rPr lang="en-US" b="1" dirty="0">
                <a:solidFill>
                  <a:srgbClr val="00B050"/>
                </a:solidFill>
              </a:rPr>
              <a:t>7</a:t>
            </a:r>
          </a:p>
        </p:txBody>
      </p:sp>
      <p:sp>
        <p:nvSpPr>
          <p:cNvPr id="131" name="TextBox 130">
            <a:extLst>
              <a:ext uri="{FF2B5EF4-FFF2-40B4-BE49-F238E27FC236}">
                <a16:creationId xmlns:a16="http://schemas.microsoft.com/office/drawing/2014/main" id="{C296851F-3E1C-49B8-9322-B34FF5CFAF54}"/>
              </a:ext>
            </a:extLst>
          </p:cNvPr>
          <p:cNvSpPr txBox="1"/>
          <p:nvPr/>
        </p:nvSpPr>
        <p:spPr>
          <a:xfrm>
            <a:off x="8032783" y="4461180"/>
            <a:ext cx="393056" cy="369332"/>
          </a:xfrm>
          <a:prstGeom prst="rect">
            <a:avLst/>
          </a:prstGeom>
          <a:solidFill>
            <a:schemeClr val="bg1"/>
          </a:solidFill>
        </p:spPr>
        <p:txBody>
          <a:bodyPr wrap="none" rtlCol="0">
            <a:spAutoFit/>
          </a:bodyPr>
          <a:lstStyle/>
          <a:p>
            <a:r>
              <a:rPr lang="en-US" b="1" dirty="0"/>
              <a:t>10</a:t>
            </a:r>
          </a:p>
        </p:txBody>
      </p:sp>
      <p:sp>
        <p:nvSpPr>
          <p:cNvPr id="132" name="Rectangle 131">
            <a:extLst>
              <a:ext uri="{FF2B5EF4-FFF2-40B4-BE49-F238E27FC236}">
                <a16:creationId xmlns:a16="http://schemas.microsoft.com/office/drawing/2014/main" id="{C215B58F-1E3D-4563-B528-72E557CF3E5D}"/>
              </a:ext>
            </a:extLst>
          </p:cNvPr>
          <p:cNvSpPr/>
          <p:nvPr/>
        </p:nvSpPr>
        <p:spPr>
          <a:xfrm>
            <a:off x="739427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0FE1141-889C-4B78-922A-100EDD44976E}"/>
              </a:ext>
            </a:extLst>
          </p:cNvPr>
          <p:cNvSpPr/>
          <p:nvPr/>
        </p:nvSpPr>
        <p:spPr>
          <a:xfrm>
            <a:off x="548103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9E89773F-3CE5-4B95-B8A3-120DC7641FCF}"/>
              </a:ext>
            </a:extLst>
          </p:cNvPr>
          <p:cNvSpPr txBox="1"/>
          <p:nvPr/>
        </p:nvSpPr>
        <p:spPr>
          <a:xfrm>
            <a:off x="10586740" y="2264589"/>
            <a:ext cx="306494" cy="369332"/>
          </a:xfrm>
          <a:prstGeom prst="rect">
            <a:avLst/>
          </a:prstGeom>
          <a:solidFill>
            <a:schemeClr val="bg1"/>
          </a:solidFill>
        </p:spPr>
        <p:txBody>
          <a:bodyPr wrap="none" rtlCol="0">
            <a:spAutoFit/>
          </a:bodyPr>
          <a:lstStyle/>
          <a:p>
            <a:r>
              <a:rPr lang="en-US" b="1" dirty="0">
                <a:solidFill>
                  <a:srgbClr val="00B050"/>
                </a:solidFill>
              </a:rPr>
              <a:t>2</a:t>
            </a:r>
          </a:p>
        </p:txBody>
      </p:sp>
      <p:sp>
        <p:nvSpPr>
          <p:cNvPr id="135" name="TextBox 134">
            <a:extLst>
              <a:ext uri="{FF2B5EF4-FFF2-40B4-BE49-F238E27FC236}">
                <a16:creationId xmlns:a16="http://schemas.microsoft.com/office/drawing/2014/main" id="{40C7FBD8-F33E-4506-8688-999F6DAD3655}"/>
              </a:ext>
            </a:extLst>
          </p:cNvPr>
          <p:cNvSpPr txBox="1"/>
          <p:nvPr/>
        </p:nvSpPr>
        <p:spPr>
          <a:xfrm>
            <a:off x="9661640" y="3358716"/>
            <a:ext cx="357790" cy="369332"/>
          </a:xfrm>
          <a:prstGeom prst="rect">
            <a:avLst/>
          </a:prstGeom>
          <a:solidFill>
            <a:schemeClr val="bg1"/>
          </a:solidFill>
        </p:spPr>
        <p:txBody>
          <a:bodyPr wrap="none" rtlCol="0">
            <a:spAutoFit/>
          </a:bodyPr>
          <a:lstStyle/>
          <a:p>
            <a:r>
              <a:rPr lang="en-US" b="1" dirty="0"/>
              <a:t>11</a:t>
            </a:r>
          </a:p>
        </p:txBody>
      </p:sp>
      <p:sp>
        <p:nvSpPr>
          <p:cNvPr id="136" name="Rectangle 135">
            <a:extLst>
              <a:ext uri="{FF2B5EF4-FFF2-40B4-BE49-F238E27FC236}">
                <a16:creationId xmlns:a16="http://schemas.microsoft.com/office/drawing/2014/main" id="{03ADB269-ABFD-4B8A-895E-368EE5F5D3EA}"/>
              </a:ext>
            </a:extLst>
          </p:cNvPr>
          <p:cNvSpPr/>
          <p:nvPr/>
        </p:nvSpPr>
        <p:spPr>
          <a:xfrm>
            <a:off x="10397433" y="218443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D243DD45-0D9B-4890-AA3C-951248D3B637}"/>
              </a:ext>
            </a:extLst>
          </p:cNvPr>
          <p:cNvSpPr txBox="1"/>
          <p:nvPr/>
        </p:nvSpPr>
        <p:spPr>
          <a:xfrm>
            <a:off x="6671800" y="2246194"/>
            <a:ext cx="306494" cy="369332"/>
          </a:xfrm>
          <a:prstGeom prst="rect">
            <a:avLst/>
          </a:prstGeom>
          <a:solidFill>
            <a:schemeClr val="bg1"/>
          </a:solidFill>
        </p:spPr>
        <p:txBody>
          <a:bodyPr wrap="none" rtlCol="0">
            <a:spAutoFit/>
          </a:bodyPr>
          <a:lstStyle/>
          <a:p>
            <a:r>
              <a:rPr lang="en-US" b="1" dirty="0">
                <a:solidFill>
                  <a:srgbClr val="00B050"/>
                </a:solidFill>
              </a:rPr>
              <a:t>3</a:t>
            </a:r>
          </a:p>
        </p:txBody>
      </p:sp>
      <p:sp>
        <p:nvSpPr>
          <p:cNvPr id="138" name="TextBox 137">
            <a:extLst>
              <a:ext uri="{FF2B5EF4-FFF2-40B4-BE49-F238E27FC236}">
                <a16:creationId xmlns:a16="http://schemas.microsoft.com/office/drawing/2014/main" id="{AD4B50BC-AF35-4F31-AE44-F2E962AF28FA}"/>
              </a:ext>
            </a:extLst>
          </p:cNvPr>
          <p:cNvSpPr txBox="1"/>
          <p:nvPr/>
        </p:nvSpPr>
        <p:spPr>
          <a:xfrm>
            <a:off x="5650234" y="3354055"/>
            <a:ext cx="306494" cy="369332"/>
          </a:xfrm>
          <a:prstGeom prst="rect">
            <a:avLst/>
          </a:prstGeom>
          <a:solidFill>
            <a:schemeClr val="bg1"/>
          </a:solidFill>
        </p:spPr>
        <p:txBody>
          <a:bodyPr wrap="none" rtlCol="0">
            <a:spAutoFit/>
          </a:bodyPr>
          <a:lstStyle/>
          <a:p>
            <a:r>
              <a:rPr lang="en-US" b="1" dirty="0"/>
              <a:t>5</a:t>
            </a:r>
          </a:p>
        </p:txBody>
      </p:sp>
      <p:sp>
        <p:nvSpPr>
          <p:cNvPr id="139" name="Rectangle 138">
            <a:extLst>
              <a:ext uri="{FF2B5EF4-FFF2-40B4-BE49-F238E27FC236}">
                <a16:creationId xmlns:a16="http://schemas.microsoft.com/office/drawing/2014/main" id="{F8674CA5-A084-47FC-8101-3A85A6099D25}"/>
              </a:ext>
            </a:extLst>
          </p:cNvPr>
          <p:cNvSpPr/>
          <p:nvPr/>
        </p:nvSpPr>
        <p:spPr>
          <a:xfrm>
            <a:off x="6474537" y="219453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22ED7912-AA5F-C847-9046-DEE8B088249D}"/>
              </a:ext>
            </a:extLst>
          </p:cNvPr>
          <p:cNvSpPr txBox="1"/>
          <p:nvPr/>
        </p:nvSpPr>
        <p:spPr>
          <a:xfrm>
            <a:off x="9698844" y="3342918"/>
            <a:ext cx="306494" cy="369332"/>
          </a:xfrm>
          <a:prstGeom prst="rect">
            <a:avLst/>
          </a:prstGeom>
          <a:solidFill>
            <a:schemeClr val="bg1"/>
          </a:solidFill>
        </p:spPr>
        <p:txBody>
          <a:bodyPr wrap="none" rtlCol="0">
            <a:spAutoFit/>
          </a:bodyPr>
          <a:lstStyle/>
          <a:p>
            <a:r>
              <a:rPr lang="en-US" b="1" dirty="0">
                <a:solidFill>
                  <a:srgbClr val="00B150"/>
                </a:solidFill>
              </a:rPr>
              <a:t>6</a:t>
            </a:r>
          </a:p>
        </p:txBody>
      </p:sp>
      <p:sp>
        <p:nvSpPr>
          <p:cNvPr id="126" name="TextBox 125">
            <a:extLst>
              <a:ext uri="{FF2B5EF4-FFF2-40B4-BE49-F238E27FC236}">
                <a16:creationId xmlns:a16="http://schemas.microsoft.com/office/drawing/2014/main" id="{49F804B8-1D0C-3548-A487-A5264F3182AA}"/>
              </a:ext>
            </a:extLst>
          </p:cNvPr>
          <p:cNvSpPr txBox="1"/>
          <p:nvPr/>
        </p:nvSpPr>
        <p:spPr>
          <a:xfrm>
            <a:off x="9133648" y="4455715"/>
            <a:ext cx="357790" cy="369332"/>
          </a:xfrm>
          <a:prstGeom prst="rect">
            <a:avLst/>
          </a:prstGeom>
          <a:solidFill>
            <a:schemeClr val="bg1"/>
          </a:solidFill>
        </p:spPr>
        <p:txBody>
          <a:bodyPr wrap="none" rtlCol="0">
            <a:spAutoFit/>
          </a:bodyPr>
          <a:lstStyle/>
          <a:p>
            <a:r>
              <a:rPr lang="en-US" b="1" dirty="0"/>
              <a:t>11</a:t>
            </a:r>
          </a:p>
        </p:txBody>
      </p:sp>
      <p:sp>
        <p:nvSpPr>
          <p:cNvPr id="140" name="TextBox 139">
            <a:extLst>
              <a:ext uri="{FF2B5EF4-FFF2-40B4-BE49-F238E27FC236}">
                <a16:creationId xmlns:a16="http://schemas.microsoft.com/office/drawing/2014/main" id="{3B557E73-1A23-4C44-9066-9311D590E047}"/>
              </a:ext>
            </a:extLst>
          </p:cNvPr>
          <p:cNvSpPr txBox="1"/>
          <p:nvPr/>
        </p:nvSpPr>
        <p:spPr>
          <a:xfrm>
            <a:off x="2776240" y="3819954"/>
            <a:ext cx="2360070" cy="461665"/>
          </a:xfrm>
          <a:prstGeom prst="rect">
            <a:avLst/>
          </a:prstGeom>
          <a:noFill/>
        </p:spPr>
        <p:txBody>
          <a:bodyPr wrap="none" rtlCol="0">
            <a:spAutoFit/>
          </a:bodyPr>
          <a:lstStyle/>
          <a:p>
            <a:r>
              <a:rPr lang="en-US" sz="1200" dirty="0"/>
              <a:t>keep percolating down</a:t>
            </a:r>
          </a:p>
          <a:p>
            <a:r>
              <a:rPr lang="en-US" sz="1200" dirty="0"/>
              <a:t> like normal here and swap 5 and 4</a:t>
            </a:r>
          </a:p>
        </p:txBody>
      </p:sp>
    </p:spTree>
    <p:extLst>
      <p:ext uri="{BB962C8B-B14F-4D97-AF65-F5344CB8AC3E}">
        <p14:creationId xmlns:p14="http://schemas.microsoft.com/office/powerpoint/2010/main" val="9600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4.07407E-6 L -0.04622 -4.07407E-6 " pathEditMode="relative" rAng="0" ptsTypes="AA">
                                      <p:cBhvr>
                                        <p:cTn id="6" dur="2000" fill="hold"/>
                                        <p:tgtEl>
                                          <p:spTgt spid="120"/>
                                        </p:tgtEl>
                                        <p:attrNameLst>
                                          <p:attrName>ppt_x</p:attrName>
                                          <p:attrName>ppt_y</p:attrName>
                                        </p:attrNameLst>
                                      </p:cBhvr>
                                      <p:rCtr x="-231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75E-6 1.85185E-6 L 0.14101 -0.00093 " pathEditMode="relative" rAng="0" ptsTypes="AA">
                                      <p:cBhvr>
                                        <p:cTn id="18" dur="2000" fill="hold"/>
                                        <p:tgtEl>
                                          <p:spTgt spid="102"/>
                                        </p:tgtEl>
                                        <p:attrNameLst>
                                          <p:attrName>ppt_x</p:attrName>
                                          <p:attrName>ppt_y</p:attrName>
                                        </p:attrNameLst>
                                      </p:cBhvr>
                                      <p:rCtr x="7148" y="-185"/>
                                    </p:animMotion>
                                  </p:childTnLst>
                                </p:cTn>
                              </p:par>
                              <p:par>
                                <p:cTn id="19" presetID="0" presetClass="path" presetSubtype="0" accel="50000" decel="50000" fill="hold" grpId="0" nodeType="withEffect">
                                  <p:stCondLst>
                                    <p:cond delay="0"/>
                                  </p:stCondLst>
                                  <p:childTnLst>
                                    <p:animMotion origin="layout" path="M -2.70833E-6 -4.07407E-6 L -0.14206 -0.00069 " pathEditMode="relative" rAng="0" ptsTypes="AA">
                                      <p:cBhvr>
                                        <p:cTn id="20" dur="2000" fill="hold"/>
                                        <p:tgtEl>
                                          <p:spTgt spid="105"/>
                                        </p:tgtEl>
                                        <p:attrNameLst>
                                          <p:attrName>ppt_x</p:attrName>
                                          <p:attrName>ppt_y</p:attrName>
                                        </p:attrNameLst>
                                      </p:cBhvr>
                                      <p:rCtr x="-7161" y="255"/>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1" nodeType="clickEffect">
                                  <p:stCondLst>
                                    <p:cond delay="0"/>
                                  </p:stCondLst>
                                  <p:childTnLst>
                                    <p:animMotion origin="layout" path="M -0.04622 -4.07407E-6 L 0.09623 0.00348 " pathEditMode="relative" rAng="0" ptsTypes="AA">
                                      <p:cBhvr>
                                        <p:cTn id="24" dur="2000" fill="hold"/>
                                        <p:tgtEl>
                                          <p:spTgt spid="120"/>
                                        </p:tgtEl>
                                        <p:attrNameLst>
                                          <p:attrName>ppt_x</p:attrName>
                                          <p:attrName>ppt_y</p:attrName>
                                        </p:attrNameLst>
                                      </p:cBhvr>
                                      <p:rCtr x="7122" y="162"/>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500"/>
                                        <p:tgtEl>
                                          <p:spTgt spid="125"/>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14102 -0.00093 L 0.42279 -0.00092 " pathEditMode="relative" rAng="0" ptsTypes="AA">
                                      <p:cBhvr>
                                        <p:cTn id="36" dur="2000" fill="hold"/>
                                        <p:tgtEl>
                                          <p:spTgt spid="102"/>
                                        </p:tgtEl>
                                        <p:attrNameLst>
                                          <p:attrName>ppt_x</p:attrName>
                                          <p:attrName>ppt_y</p:attrName>
                                        </p:attrNameLst>
                                      </p:cBhvr>
                                      <p:rCtr x="14284" y="46"/>
                                    </p:animMotion>
                                  </p:childTnLst>
                                </p:cTn>
                              </p:par>
                              <p:par>
                                <p:cTn id="37" presetID="0" presetClass="path" presetSubtype="0" accel="50000" decel="50000" fill="hold" grpId="0" nodeType="withEffect">
                                  <p:stCondLst>
                                    <p:cond delay="0"/>
                                  </p:stCondLst>
                                  <p:childTnLst>
                                    <p:animMotion origin="layout" path="M 0 0 L -0.28177 0 " pathEditMode="relative" ptsTypes="AA">
                                      <p:cBhvr>
                                        <p:cTn id="38" dur="2000" fill="hold"/>
                                        <p:tgtEl>
                                          <p:spTgt spid="96"/>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fade">
                                      <p:cBhvr>
                                        <p:cTn id="43" dur="500"/>
                                        <p:tgtEl>
                                          <p:spTgt spid="136"/>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2" nodeType="clickEffect">
                                  <p:stCondLst>
                                    <p:cond delay="0"/>
                                  </p:stCondLst>
                                  <p:childTnLst>
                                    <p:animMotion origin="layout" path="M -3.33333E-6 -4.07407E-6 L -0.09622 -4.07407E-6 " pathEditMode="relative" rAng="0" ptsTypes="AA">
                                      <p:cBhvr>
                                        <p:cTn id="47" dur="2000" fill="hold"/>
                                        <p:tgtEl>
                                          <p:spTgt spid="120"/>
                                        </p:tgtEl>
                                        <p:attrNameLst>
                                          <p:attrName>ppt_x</p:attrName>
                                          <p:attrName>ppt_y</p:attrName>
                                        </p:attrNameLst>
                                      </p:cBhvr>
                                      <p:rCtr x="-4818" y="0"/>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fade">
                                      <p:cBhvr>
                                        <p:cTn id="52" dur="500"/>
                                        <p:tgtEl>
                                          <p:spTgt spid="1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fade">
                                      <p:cBhvr>
                                        <p:cTn id="55" dur="500"/>
                                        <p:tgtEl>
                                          <p:spTgt spid="137"/>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0" nodeType="clickEffect">
                                  <p:stCondLst>
                                    <p:cond delay="0"/>
                                  </p:stCondLst>
                                  <p:childTnLst>
                                    <p:animMotion origin="layout" path="M 4.16667E-7 -2.22222E-6 L 0.10156 -0.0044 " pathEditMode="relative" rAng="0" ptsTypes="AA">
                                      <p:cBhvr>
                                        <p:cTn id="59" dur="2000" fill="hold"/>
                                        <p:tgtEl>
                                          <p:spTgt spid="101"/>
                                        </p:tgtEl>
                                        <p:attrNameLst>
                                          <p:attrName>ppt_x</p:attrName>
                                          <p:attrName>ppt_y</p:attrName>
                                        </p:attrNameLst>
                                      </p:cBhvr>
                                      <p:rCtr x="5078" y="-231"/>
                                    </p:animMotion>
                                  </p:childTnLst>
                                </p:cTn>
                              </p:par>
                              <p:par>
                                <p:cTn id="60" presetID="0" presetClass="path" presetSubtype="0" accel="50000" decel="50000" fill="hold" grpId="0" nodeType="withEffect">
                                  <p:stCondLst>
                                    <p:cond delay="0"/>
                                  </p:stCondLst>
                                  <p:childTnLst>
                                    <p:animMotion origin="layout" path="M 0 0 L -0.09857 0 " pathEditMode="relative" ptsTypes="AA">
                                      <p:cBhvr>
                                        <p:cTn id="61" dur="2000" fill="hold"/>
                                        <p:tgtEl>
                                          <p:spTgt spid="103"/>
                                        </p:tgtEl>
                                        <p:attrNameLst>
                                          <p:attrName>ppt_x</p:attrName>
                                          <p:attrName>ppt_y</p:attrName>
                                        </p:attrNameLst>
                                      </p:cBhvr>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9"/>
                                        </p:tgtEl>
                                        <p:attrNameLst>
                                          <p:attrName>style.visibility</p:attrName>
                                        </p:attrNameLst>
                                      </p:cBhvr>
                                      <p:to>
                                        <p:strVal val="visible"/>
                                      </p:to>
                                    </p:set>
                                    <p:animEffect transition="in" filter="fade">
                                      <p:cBhvr>
                                        <p:cTn id="66" dur="500"/>
                                        <p:tgtEl>
                                          <p:spTgt spid="13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1" grpId="0"/>
      <p:bldP spid="102" grpId="0"/>
      <p:bldP spid="102" grpId="1"/>
      <p:bldP spid="103" grpId="0"/>
      <p:bldP spid="105" grpId="0"/>
      <p:bldP spid="120" grpId="0" animBg="1"/>
      <p:bldP spid="120" grpId="1" animBg="1"/>
      <p:bldP spid="120" grpId="2" animBg="1"/>
      <p:bldP spid="134" grpId="0" animBg="1"/>
      <p:bldP spid="135" grpId="0" animBg="1"/>
      <p:bldP spid="136" grpId="0" animBg="1"/>
      <p:bldP spid="137" grpId="0" animBg="1"/>
      <p:bldP spid="138" grpId="0" animBg="1"/>
      <p:bldP spid="139" grpId="0" animBg="1"/>
      <p:bldP spid="125" grpId="0" animBg="1"/>
      <p:bldP spid="126" grpId="0" animBg="1"/>
      <p:bldP spid="1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3384-DB92-4BD0-B6BD-33EEA5EA4728}"/>
              </a:ext>
            </a:extLst>
          </p:cNvPr>
          <p:cNvSpPr>
            <a:spLocks noGrp="1"/>
          </p:cNvSpPr>
          <p:nvPr>
            <p:ph type="title"/>
          </p:nvPr>
        </p:nvSpPr>
        <p:spPr/>
        <p:txBody>
          <a:bodyPr/>
          <a:lstStyle/>
          <a:p>
            <a:r>
              <a:rPr lang="en-US" dirty="0"/>
              <a:t>Floyd’s </a:t>
            </a:r>
            <a:r>
              <a:rPr lang="en-US" dirty="0" err="1"/>
              <a:t>buildHeap</a:t>
            </a:r>
            <a:r>
              <a:rPr lang="en-US" dirty="0"/>
              <a:t> algorithm</a:t>
            </a:r>
          </a:p>
        </p:txBody>
      </p:sp>
      <p:sp>
        <p:nvSpPr>
          <p:cNvPr id="4" name="Footer Placeholder 3">
            <a:extLst>
              <a:ext uri="{FF2B5EF4-FFF2-40B4-BE49-F238E27FC236}">
                <a16:creationId xmlns:a16="http://schemas.microsoft.com/office/drawing/2014/main" id="{93925B89-5C67-4C1E-AE71-E26666FE89A9}"/>
              </a:ext>
            </a:extLst>
          </p:cNvPr>
          <p:cNvSpPr>
            <a:spLocks noGrp="1"/>
          </p:cNvSpPr>
          <p:nvPr>
            <p:ph type="ftr" sz="quarter" idx="11"/>
          </p:nvPr>
        </p:nvSpPr>
        <p:spPr>
          <a:xfrm>
            <a:off x="9640217" y="6521027"/>
            <a:ext cx="1976543" cy="274320"/>
          </a:xfrm>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307417AF-67A7-4A75-B9B9-EFEFA7464E38}"/>
              </a:ext>
            </a:extLst>
          </p:cNvPr>
          <p:cNvSpPr>
            <a:spLocks noGrp="1"/>
          </p:cNvSpPr>
          <p:nvPr>
            <p:ph type="sldNum" sz="quarter" idx="12"/>
          </p:nvPr>
        </p:nvSpPr>
        <p:spPr/>
        <p:txBody>
          <a:bodyPr/>
          <a:lstStyle/>
          <a:p>
            <a:fld id="{659665DE-58FC-41F4-AC58-2C90A5E00527}" type="slidenum">
              <a:rPr lang="en-US" smtClean="0"/>
              <a:t>46</a:t>
            </a:fld>
            <a:endParaRPr lang="en-US"/>
          </a:p>
        </p:txBody>
      </p:sp>
      <p:grpSp>
        <p:nvGrpSpPr>
          <p:cNvPr id="7" name="Group 6">
            <a:extLst>
              <a:ext uri="{FF2B5EF4-FFF2-40B4-BE49-F238E27FC236}">
                <a16:creationId xmlns:a16="http://schemas.microsoft.com/office/drawing/2014/main" id="{8ADC2E60-37D0-4F55-B6E9-D9ECAD210F27}"/>
              </a:ext>
            </a:extLst>
          </p:cNvPr>
          <p:cNvGrpSpPr/>
          <p:nvPr/>
        </p:nvGrpSpPr>
        <p:grpSpPr>
          <a:xfrm>
            <a:off x="5950408" y="4390183"/>
            <a:ext cx="692309" cy="678627"/>
            <a:chOff x="2659233" y="2267047"/>
            <a:chExt cx="692309" cy="678627"/>
          </a:xfrm>
        </p:grpSpPr>
        <p:sp>
          <p:nvSpPr>
            <p:cNvPr id="85" name="Rectangle 84">
              <a:extLst>
                <a:ext uri="{FF2B5EF4-FFF2-40B4-BE49-F238E27FC236}">
                  <a16:creationId xmlns:a16="http://schemas.microsoft.com/office/drawing/2014/main" id="{186C1267-C06B-4611-A1C5-834AAC8EC892}"/>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F8B7F35-3078-481E-ACDF-AB7449D89697}"/>
                </a:ext>
              </a:extLst>
            </p:cNvPr>
            <p:cNvSpPr txBox="1"/>
            <p:nvPr/>
          </p:nvSpPr>
          <p:spPr>
            <a:xfrm>
              <a:off x="2878192" y="2336866"/>
              <a:ext cx="306494" cy="369332"/>
            </a:xfrm>
            <a:prstGeom prst="rect">
              <a:avLst/>
            </a:prstGeom>
            <a:noFill/>
          </p:spPr>
          <p:txBody>
            <a:bodyPr wrap="none" rtlCol="0">
              <a:spAutoFit/>
            </a:bodyPr>
            <a:lstStyle/>
            <a:p>
              <a:r>
                <a:rPr lang="en-US" dirty="0"/>
                <a:t>8</a:t>
              </a:r>
            </a:p>
          </p:txBody>
        </p:sp>
        <p:cxnSp>
          <p:nvCxnSpPr>
            <p:cNvPr id="87" name="Straight Connector 86">
              <a:extLst>
                <a:ext uri="{FF2B5EF4-FFF2-40B4-BE49-F238E27FC236}">
                  <a16:creationId xmlns:a16="http://schemas.microsoft.com/office/drawing/2014/main" id="{5E074AF2-09AC-4AC2-9F0F-A5451F49BBF8}"/>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5713D5-57C8-4D96-A6CB-38C090BC617D}"/>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B0B4C40-970F-4BC7-A899-BC5A0109E685}"/>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83387F-B86A-4CB5-AB71-BFAA999869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51A5E19-25B1-449F-892F-CFAC2C87C8CB}"/>
              </a:ext>
            </a:extLst>
          </p:cNvPr>
          <p:cNvGrpSpPr/>
          <p:nvPr/>
        </p:nvGrpSpPr>
        <p:grpSpPr>
          <a:xfrm>
            <a:off x="8474041" y="1277943"/>
            <a:ext cx="678628" cy="678627"/>
            <a:chOff x="2476501" y="3333847"/>
            <a:chExt cx="678628" cy="678627"/>
          </a:xfrm>
        </p:grpSpPr>
        <p:sp>
          <p:nvSpPr>
            <p:cNvPr id="81" name="Rectangle 80">
              <a:extLst>
                <a:ext uri="{FF2B5EF4-FFF2-40B4-BE49-F238E27FC236}">
                  <a16:creationId xmlns:a16="http://schemas.microsoft.com/office/drawing/2014/main" id="{6215CE36-4BA6-4CF6-B628-5F77D4E18162}"/>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57A5DB-AFB8-4A9C-AF5A-8D76F8C90E22}"/>
                </a:ext>
              </a:extLst>
            </p:cNvPr>
            <p:cNvSpPr txBox="1"/>
            <p:nvPr/>
          </p:nvSpPr>
          <p:spPr>
            <a:xfrm>
              <a:off x="2649743" y="3403666"/>
              <a:ext cx="393056" cy="369332"/>
            </a:xfrm>
            <a:prstGeom prst="rect">
              <a:avLst/>
            </a:prstGeom>
            <a:noFill/>
          </p:spPr>
          <p:txBody>
            <a:bodyPr wrap="none" rtlCol="0">
              <a:spAutoFit/>
            </a:bodyPr>
            <a:lstStyle/>
            <a:p>
              <a:r>
                <a:rPr lang="en-US" dirty="0"/>
                <a:t>12</a:t>
              </a:r>
            </a:p>
          </p:txBody>
        </p:sp>
        <p:cxnSp>
          <p:nvCxnSpPr>
            <p:cNvPr id="83" name="Straight Connector 82">
              <a:extLst>
                <a:ext uri="{FF2B5EF4-FFF2-40B4-BE49-F238E27FC236}">
                  <a16:creationId xmlns:a16="http://schemas.microsoft.com/office/drawing/2014/main" id="{60404663-1B5D-4136-AAC9-B03DF03A345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D84E8C-C4A2-44A1-BC7E-AD6F951E810C}"/>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3EA383D-4254-42B8-9185-359D3CAB91DC}"/>
              </a:ext>
            </a:extLst>
          </p:cNvPr>
          <p:cNvGrpSpPr/>
          <p:nvPr/>
        </p:nvGrpSpPr>
        <p:grpSpPr>
          <a:xfrm>
            <a:off x="6485734" y="2190469"/>
            <a:ext cx="678628" cy="678627"/>
            <a:chOff x="2476501" y="3333847"/>
            <a:chExt cx="678628" cy="678627"/>
          </a:xfrm>
        </p:grpSpPr>
        <p:sp>
          <p:nvSpPr>
            <p:cNvPr id="77" name="Rectangle 76">
              <a:extLst>
                <a:ext uri="{FF2B5EF4-FFF2-40B4-BE49-F238E27FC236}">
                  <a16:creationId xmlns:a16="http://schemas.microsoft.com/office/drawing/2014/main" id="{072354EC-6FDC-4CE1-AB4C-9FA0DEB0E8B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DA862F6-73DA-43E7-9D06-9FEC9734DCA0}"/>
                </a:ext>
              </a:extLst>
            </p:cNvPr>
            <p:cNvSpPr txBox="1"/>
            <p:nvPr/>
          </p:nvSpPr>
          <p:spPr>
            <a:xfrm>
              <a:off x="2649743" y="3403666"/>
              <a:ext cx="306494" cy="369332"/>
            </a:xfrm>
            <a:prstGeom prst="rect">
              <a:avLst/>
            </a:prstGeom>
            <a:noFill/>
          </p:spPr>
          <p:txBody>
            <a:bodyPr wrap="none" rtlCol="0">
              <a:spAutoFit/>
            </a:bodyPr>
            <a:lstStyle/>
            <a:p>
              <a:r>
                <a:rPr lang="en-US" dirty="0"/>
                <a:t>5</a:t>
              </a:r>
            </a:p>
          </p:txBody>
        </p:sp>
        <p:cxnSp>
          <p:nvCxnSpPr>
            <p:cNvPr id="79" name="Straight Connector 78">
              <a:extLst>
                <a:ext uri="{FF2B5EF4-FFF2-40B4-BE49-F238E27FC236}">
                  <a16:creationId xmlns:a16="http://schemas.microsoft.com/office/drawing/2014/main" id="{F24256E8-58A4-4338-9C4F-ABD74CD8EF9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C3B54B-BB0E-4139-86F8-42110CF76940}"/>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C325720-7CF3-499F-B59C-7AAF74C66665}"/>
              </a:ext>
            </a:extLst>
          </p:cNvPr>
          <p:cNvGrpSpPr/>
          <p:nvPr/>
        </p:nvGrpSpPr>
        <p:grpSpPr>
          <a:xfrm>
            <a:off x="5476992" y="3286563"/>
            <a:ext cx="678628" cy="678627"/>
            <a:chOff x="2476501" y="3333847"/>
            <a:chExt cx="678628" cy="678627"/>
          </a:xfrm>
        </p:grpSpPr>
        <p:sp>
          <p:nvSpPr>
            <p:cNvPr id="73" name="Rectangle 72">
              <a:extLst>
                <a:ext uri="{FF2B5EF4-FFF2-40B4-BE49-F238E27FC236}">
                  <a16:creationId xmlns:a16="http://schemas.microsoft.com/office/drawing/2014/main" id="{CDADE0F2-EDE6-4345-BD2A-6F84FCF03E5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559D1D4-D161-4F65-A146-0F1BDD80569B}"/>
                </a:ext>
              </a:extLst>
            </p:cNvPr>
            <p:cNvSpPr txBox="1"/>
            <p:nvPr/>
          </p:nvSpPr>
          <p:spPr>
            <a:xfrm>
              <a:off x="2649743" y="3403666"/>
              <a:ext cx="306494" cy="369332"/>
            </a:xfrm>
            <a:prstGeom prst="rect">
              <a:avLst/>
            </a:prstGeom>
            <a:noFill/>
          </p:spPr>
          <p:txBody>
            <a:bodyPr wrap="none" rtlCol="0">
              <a:spAutoFit/>
            </a:bodyPr>
            <a:lstStyle/>
            <a:p>
              <a:r>
                <a:rPr lang="en-US" dirty="0"/>
                <a:t>3</a:t>
              </a:r>
            </a:p>
          </p:txBody>
        </p:sp>
        <p:cxnSp>
          <p:nvCxnSpPr>
            <p:cNvPr id="75" name="Straight Connector 74">
              <a:extLst>
                <a:ext uri="{FF2B5EF4-FFF2-40B4-BE49-F238E27FC236}">
                  <a16:creationId xmlns:a16="http://schemas.microsoft.com/office/drawing/2014/main" id="{A8EBE98F-1B39-4BEE-8FD0-9B2993E3E152}"/>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2E3E92-FDB0-471E-8433-E13616F90849}"/>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D12CADF-06F5-4B50-BFF9-2E5C95D378A2}"/>
              </a:ext>
            </a:extLst>
          </p:cNvPr>
          <p:cNvGrpSpPr/>
          <p:nvPr/>
        </p:nvGrpSpPr>
        <p:grpSpPr>
          <a:xfrm>
            <a:off x="4941734" y="4390183"/>
            <a:ext cx="692309" cy="678627"/>
            <a:chOff x="2659233" y="2267047"/>
            <a:chExt cx="692309" cy="678627"/>
          </a:xfrm>
        </p:grpSpPr>
        <p:sp>
          <p:nvSpPr>
            <p:cNvPr id="67" name="Rectangle 66">
              <a:extLst>
                <a:ext uri="{FF2B5EF4-FFF2-40B4-BE49-F238E27FC236}">
                  <a16:creationId xmlns:a16="http://schemas.microsoft.com/office/drawing/2014/main" id="{3DBBA86E-F0F1-4DED-BBBF-7C29AC40C7D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34BF5BE-5406-4B09-9794-06955B5525A3}"/>
                </a:ext>
              </a:extLst>
            </p:cNvPr>
            <p:cNvSpPr txBox="1"/>
            <p:nvPr/>
          </p:nvSpPr>
          <p:spPr>
            <a:xfrm>
              <a:off x="2832475" y="2336866"/>
              <a:ext cx="301686" cy="369332"/>
            </a:xfrm>
            <a:prstGeom prst="rect">
              <a:avLst/>
            </a:prstGeom>
            <a:noFill/>
          </p:spPr>
          <p:txBody>
            <a:bodyPr wrap="none" rtlCol="0">
              <a:spAutoFit/>
            </a:bodyPr>
            <a:lstStyle/>
            <a:p>
              <a:r>
                <a:rPr lang="en-US" dirty="0"/>
                <a:t>5</a:t>
              </a:r>
            </a:p>
          </p:txBody>
        </p:sp>
        <p:cxnSp>
          <p:nvCxnSpPr>
            <p:cNvPr id="69" name="Straight Connector 68">
              <a:extLst>
                <a:ext uri="{FF2B5EF4-FFF2-40B4-BE49-F238E27FC236}">
                  <a16:creationId xmlns:a16="http://schemas.microsoft.com/office/drawing/2014/main" id="{0B387F9C-0178-42DD-935F-CC9BBE3E22B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45BBE0-24C3-4DA1-884F-300D0FE71DFB}"/>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E1A3B3-0030-4F30-92DB-C29043306D8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745E48-2792-4138-9AB0-40053074EE1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6D84CB-3C8E-4DBF-9095-F996E0F83E42}"/>
              </a:ext>
            </a:extLst>
          </p:cNvPr>
          <p:cNvGrpSpPr/>
          <p:nvPr/>
        </p:nvGrpSpPr>
        <p:grpSpPr>
          <a:xfrm>
            <a:off x="10397434" y="2194770"/>
            <a:ext cx="678628" cy="678627"/>
            <a:chOff x="2476501" y="3333847"/>
            <a:chExt cx="678628" cy="678627"/>
          </a:xfrm>
        </p:grpSpPr>
        <p:sp>
          <p:nvSpPr>
            <p:cNvPr id="63" name="Rectangle 62">
              <a:extLst>
                <a:ext uri="{FF2B5EF4-FFF2-40B4-BE49-F238E27FC236}">
                  <a16:creationId xmlns:a16="http://schemas.microsoft.com/office/drawing/2014/main" id="{1AE1DA48-E8EA-4518-A276-8A8A164C700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2B13E79-C105-41AF-9601-05942D70805F}"/>
                </a:ext>
              </a:extLst>
            </p:cNvPr>
            <p:cNvSpPr txBox="1"/>
            <p:nvPr/>
          </p:nvSpPr>
          <p:spPr>
            <a:xfrm>
              <a:off x="2649743" y="3403666"/>
              <a:ext cx="357790" cy="369332"/>
            </a:xfrm>
            <a:prstGeom prst="rect">
              <a:avLst/>
            </a:prstGeom>
            <a:noFill/>
          </p:spPr>
          <p:txBody>
            <a:bodyPr wrap="none" rtlCol="0">
              <a:spAutoFit/>
            </a:bodyPr>
            <a:lstStyle/>
            <a:p>
              <a:r>
                <a:rPr lang="en-US" dirty="0"/>
                <a:t>11</a:t>
              </a:r>
            </a:p>
          </p:txBody>
        </p:sp>
        <p:cxnSp>
          <p:nvCxnSpPr>
            <p:cNvPr id="65" name="Straight Connector 64">
              <a:extLst>
                <a:ext uri="{FF2B5EF4-FFF2-40B4-BE49-F238E27FC236}">
                  <a16:creationId xmlns:a16="http://schemas.microsoft.com/office/drawing/2014/main" id="{23F6B326-F3C0-4653-B7F1-8252E4FB644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144FE-3648-471C-B823-CDB8F19C0506}"/>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6B68FA3-676B-43AD-AD26-92C46FE56C2F}"/>
              </a:ext>
            </a:extLst>
          </p:cNvPr>
          <p:cNvGrpSpPr/>
          <p:nvPr/>
        </p:nvGrpSpPr>
        <p:grpSpPr>
          <a:xfrm>
            <a:off x="7876315" y="4385896"/>
            <a:ext cx="692309" cy="678627"/>
            <a:chOff x="2659233" y="2267047"/>
            <a:chExt cx="692309" cy="678627"/>
          </a:xfrm>
        </p:grpSpPr>
        <p:sp>
          <p:nvSpPr>
            <p:cNvPr id="57" name="Rectangle 56">
              <a:extLst>
                <a:ext uri="{FF2B5EF4-FFF2-40B4-BE49-F238E27FC236}">
                  <a16:creationId xmlns:a16="http://schemas.microsoft.com/office/drawing/2014/main" id="{A36EEDFA-8671-48CC-9090-7D526ACC630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01F4EE0-2DE9-4707-8D2D-8EF7EBE759D9}"/>
                </a:ext>
              </a:extLst>
            </p:cNvPr>
            <p:cNvSpPr txBox="1"/>
            <p:nvPr/>
          </p:nvSpPr>
          <p:spPr>
            <a:xfrm>
              <a:off x="2832475" y="2336866"/>
              <a:ext cx="312906" cy="369332"/>
            </a:xfrm>
            <a:prstGeom prst="rect">
              <a:avLst/>
            </a:prstGeom>
            <a:noFill/>
          </p:spPr>
          <p:txBody>
            <a:bodyPr wrap="none" rtlCol="0">
              <a:spAutoFit/>
            </a:bodyPr>
            <a:lstStyle/>
            <a:p>
              <a:r>
                <a:rPr lang="en-US" dirty="0"/>
                <a:t>7</a:t>
              </a:r>
            </a:p>
          </p:txBody>
        </p:sp>
        <p:cxnSp>
          <p:nvCxnSpPr>
            <p:cNvPr id="59" name="Straight Connector 58">
              <a:extLst>
                <a:ext uri="{FF2B5EF4-FFF2-40B4-BE49-F238E27FC236}">
                  <a16:creationId xmlns:a16="http://schemas.microsoft.com/office/drawing/2014/main" id="{14E7C25A-69AA-4234-816B-AA2D09ED43C6}"/>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BE21EA-C6B8-42A2-919E-E545E53AEFDE}"/>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148200-CA65-4A66-BE35-2EDE4B6572E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83E11F-54C3-446A-9756-57DCCAE0BE9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EB24C5-5639-4EBE-94EF-5463544A435B}"/>
              </a:ext>
            </a:extLst>
          </p:cNvPr>
          <p:cNvGrpSpPr/>
          <p:nvPr/>
        </p:nvGrpSpPr>
        <p:grpSpPr>
          <a:xfrm>
            <a:off x="7402899" y="3282276"/>
            <a:ext cx="678628" cy="678627"/>
            <a:chOff x="2476501" y="3333847"/>
            <a:chExt cx="678628" cy="678627"/>
          </a:xfrm>
        </p:grpSpPr>
        <p:sp>
          <p:nvSpPr>
            <p:cNvPr id="53" name="Rectangle 52">
              <a:extLst>
                <a:ext uri="{FF2B5EF4-FFF2-40B4-BE49-F238E27FC236}">
                  <a16:creationId xmlns:a16="http://schemas.microsoft.com/office/drawing/2014/main" id="{A1B41EEB-62A0-422B-A831-32A56EC9105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1A24377-F230-4E23-BD91-6EA4C70E5621}"/>
                </a:ext>
              </a:extLst>
            </p:cNvPr>
            <p:cNvSpPr txBox="1"/>
            <p:nvPr/>
          </p:nvSpPr>
          <p:spPr>
            <a:xfrm>
              <a:off x="2649743" y="3403666"/>
              <a:ext cx="393056" cy="369332"/>
            </a:xfrm>
            <a:prstGeom prst="rect">
              <a:avLst/>
            </a:prstGeom>
            <a:noFill/>
          </p:spPr>
          <p:txBody>
            <a:bodyPr wrap="none" rtlCol="0">
              <a:spAutoFit/>
            </a:bodyPr>
            <a:lstStyle/>
            <a:p>
              <a:r>
                <a:rPr lang="en-US" dirty="0"/>
                <a:t>10</a:t>
              </a:r>
            </a:p>
          </p:txBody>
        </p:sp>
        <p:cxnSp>
          <p:nvCxnSpPr>
            <p:cNvPr id="55" name="Straight Connector 54">
              <a:extLst>
                <a:ext uri="{FF2B5EF4-FFF2-40B4-BE49-F238E27FC236}">
                  <a16:creationId xmlns:a16="http://schemas.microsoft.com/office/drawing/2014/main" id="{A703D8D4-B877-4131-8934-2A173B3DBC79}"/>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0E0B44-1E4E-42BC-88FD-3B5A9E616E26}"/>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12FD394-368B-4EB4-AEBA-6F5844D5ACB3}"/>
              </a:ext>
            </a:extLst>
          </p:cNvPr>
          <p:cNvGrpSpPr/>
          <p:nvPr/>
        </p:nvGrpSpPr>
        <p:grpSpPr>
          <a:xfrm>
            <a:off x="6867641" y="4385896"/>
            <a:ext cx="692309" cy="678627"/>
            <a:chOff x="2659233" y="2267047"/>
            <a:chExt cx="692309" cy="678627"/>
          </a:xfrm>
        </p:grpSpPr>
        <p:sp>
          <p:nvSpPr>
            <p:cNvPr id="47" name="Rectangle 46">
              <a:extLst>
                <a:ext uri="{FF2B5EF4-FFF2-40B4-BE49-F238E27FC236}">
                  <a16:creationId xmlns:a16="http://schemas.microsoft.com/office/drawing/2014/main" id="{BFE77E1F-508E-43A9-9422-E542A24790A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BED58-27BD-43CC-8D26-10B17BD29400}"/>
                </a:ext>
              </a:extLst>
            </p:cNvPr>
            <p:cNvSpPr txBox="1"/>
            <p:nvPr/>
          </p:nvSpPr>
          <p:spPr>
            <a:xfrm>
              <a:off x="2832475" y="2336866"/>
              <a:ext cx="418704" cy="369332"/>
            </a:xfrm>
            <a:prstGeom prst="rect">
              <a:avLst/>
            </a:prstGeom>
            <a:noFill/>
          </p:spPr>
          <p:txBody>
            <a:bodyPr wrap="none" rtlCol="0">
              <a:spAutoFit/>
            </a:bodyPr>
            <a:lstStyle/>
            <a:p>
              <a:r>
                <a:rPr lang="en-US" dirty="0"/>
                <a:t>15</a:t>
              </a:r>
            </a:p>
          </p:txBody>
        </p:sp>
        <p:cxnSp>
          <p:nvCxnSpPr>
            <p:cNvPr id="49" name="Straight Connector 48">
              <a:extLst>
                <a:ext uri="{FF2B5EF4-FFF2-40B4-BE49-F238E27FC236}">
                  <a16:creationId xmlns:a16="http://schemas.microsoft.com/office/drawing/2014/main" id="{5C8EE778-D08E-459D-BE7B-B82C354FFB3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F1D3EB-DFE1-4CF7-B1DB-56D5F08888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E6701F-5C7A-4841-92DD-C51DB46D6CA1}"/>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DFF6CA-DDC9-4BE4-8A85-F299E727F4C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17FCC08-0ED8-4994-88B3-58B9C3ECA3EA}"/>
              </a:ext>
            </a:extLst>
          </p:cNvPr>
          <p:cNvGrpSpPr/>
          <p:nvPr/>
        </p:nvGrpSpPr>
        <p:grpSpPr>
          <a:xfrm>
            <a:off x="9518271" y="3282276"/>
            <a:ext cx="678628" cy="678627"/>
            <a:chOff x="2476501" y="3333847"/>
            <a:chExt cx="678628" cy="678627"/>
          </a:xfrm>
        </p:grpSpPr>
        <p:sp>
          <p:nvSpPr>
            <p:cNvPr id="43" name="Rectangle 42">
              <a:extLst>
                <a:ext uri="{FF2B5EF4-FFF2-40B4-BE49-F238E27FC236}">
                  <a16:creationId xmlns:a16="http://schemas.microsoft.com/office/drawing/2014/main" id="{31D01B9B-5B6A-4F13-BDE8-5E14334F716F}"/>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B106EA1-7ED9-45CF-8FC2-FC4766F1219F}"/>
                </a:ext>
              </a:extLst>
            </p:cNvPr>
            <p:cNvSpPr txBox="1"/>
            <p:nvPr/>
          </p:nvSpPr>
          <p:spPr>
            <a:xfrm>
              <a:off x="2649743" y="3403666"/>
              <a:ext cx="306494" cy="369332"/>
            </a:xfrm>
            <a:prstGeom prst="rect">
              <a:avLst/>
            </a:prstGeom>
            <a:noFill/>
          </p:spPr>
          <p:txBody>
            <a:bodyPr wrap="none" rtlCol="0">
              <a:spAutoFit/>
            </a:bodyPr>
            <a:lstStyle/>
            <a:p>
              <a:r>
                <a:rPr lang="en-US" dirty="0"/>
                <a:t>2</a:t>
              </a:r>
            </a:p>
          </p:txBody>
        </p:sp>
        <p:cxnSp>
          <p:nvCxnSpPr>
            <p:cNvPr id="45" name="Straight Connector 44">
              <a:extLst>
                <a:ext uri="{FF2B5EF4-FFF2-40B4-BE49-F238E27FC236}">
                  <a16:creationId xmlns:a16="http://schemas.microsoft.com/office/drawing/2014/main" id="{7D6DD646-A570-46FB-A85A-B6AE3ED79AAF}"/>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4F3E53-3E7F-4BDF-B37C-7F660F7356DD}"/>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D16EC33-A052-4DDD-9971-13308AF7BFF6}"/>
              </a:ext>
            </a:extLst>
          </p:cNvPr>
          <p:cNvGrpSpPr/>
          <p:nvPr/>
        </p:nvGrpSpPr>
        <p:grpSpPr>
          <a:xfrm>
            <a:off x="8983013" y="4385896"/>
            <a:ext cx="692309" cy="678627"/>
            <a:chOff x="2659233" y="2267047"/>
            <a:chExt cx="692309" cy="678627"/>
          </a:xfrm>
        </p:grpSpPr>
        <p:sp>
          <p:nvSpPr>
            <p:cNvPr id="37" name="Rectangle 36">
              <a:extLst>
                <a:ext uri="{FF2B5EF4-FFF2-40B4-BE49-F238E27FC236}">
                  <a16:creationId xmlns:a16="http://schemas.microsoft.com/office/drawing/2014/main" id="{1E365CFA-8523-44FF-8AF3-A21AD2367F11}"/>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3E51D0-83AB-4355-85B3-5B09BC5000EE}"/>
                </a:ext>
              </a:extLst>
            </p:cNvPr>
            <p:cNvSpPr txBox="1"/>
            <p:nvPr/>
          </p:nvSpPr>
          <p:spPr>
            <a:xfrm>
              <a:off x="2832475" y="2336866"/>
              <a:ext cx="306494" cy="369332"/>
            </a:xfrm>
            <a:prstGeom prst="rect">
              <a:avLst/>
            </a:prstGeom>
            <a:noFill/>
          </p:spPr>
          <p:txBody>
            <a:bodyPr wrap="none" rtlCol="0">
              <a:spAutoFit/>
            </a:bodyPr>
            <a:lstStyle/>
            <a:p>
              <a:r>
                <a:rPr lang="en-US" dirty="0"/>
                <a:t>6</a:t>
              </a:r>
            </a:p>
          </p:txBody>
        </p:sp>
        <p:cxnSp>
          <p:nvCxnSpPr>
            <p:cNvPr id="39" name="Straight Connector 38">
              <a:extLst>
                <a:ext uri="{FF2B5EF4-FFF2-40B4-BE49-F238E27FC236}">
                  <a16:creationId xmlns:a16="http://schemas.microsoft.com/office/drawing/2014/main" id="{CB865169-6C5A-4903-BB6F-7450A36C3F70}"/>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6937A-C21A-4477-B46F-17CF00597884}"/>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1E374-0F17-4A29-9569-52BFF7B6175A}"/>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5019FA-5FE8-4421-9353-B3BD5009A78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3BF929-34E8-413A-BE95-6A03D22A8E57}"/>
              </a:ext>
            </a:extLst>
          </p:cNvPr>
          <p:cNvGrpSpPr/>
          <p:nvPr/>
        </p:nvGrpSpPr>
        <p:grpSpPr>
          <a:xfrm>
            <a:off x="11287488" y="3282275"/>
            <a:ext cx="692309" cy="678627"/>
            <a:chOff x="2659233" y="2267047"/>
            <a:chExt cx="692309" cy="678627"/>
          </a:xfrm>
        </p:grpSpPr>
        <p:sp>
          <p:nvSpPr>
            <p:cNvPr id="31" name="Rectangle 30">
              <a:extLst>
                <a:ext uri="{FF2B5EF4-FFF2-40B4-BE49-F238E27FC236}">
                  <a16:creationId xmlns:a16="http://schemas.microsoft.com/office/drawing/2014/main" id="{3BED69B7-082B-4FCA-B42C-86BCC07683E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145568-4739-4BF1-9282-B985949FE238}"/>
                </a:ext>
              </a:extLst>
            </p:cNvPr>
            <p:cNvSpPr txBox="1"/>
            <p:nvPr/>
          </p:nvSpPr>
          <p:spPr>
            <a:xfrm>
              <a:off x="2832475" y="2336866"/>
              <a:ext cx="306494" cy="369332"/>
            </a:xfrm>
            <a:prstGeom prst="rect">
              <a:avLst/>
            </a:prstGeom>
            <a:noFill/>
          </p:spPr>
          <p:txBody>
            <a:bodyPr wrap="none" rtlCol="0">
              <a:spAutoFit/>
            </a:bodyPr>
            <a:lstStyle/>
            <a:p>
              <a:r>
                <a:rPr lang="en-US" dirty="0"/>
                <a:t>9</a:t>
              </a:r>
            </a:p>
          </p:txBody>
        </p:sp>
        <p:cxnSp>
          <p:nvCxnSpPr>
            <p:cNvPr id="33" name="Straight Connector 32">
              <a:extLst>
                <a:ext uri="{FF2B5EF4-FFF2-40B4-BE49-F238E27FC236}">
                  <a16:creationId xmlns:a16="http://schemas.microsoft.com/office/drawing/2014/main" id="{8EFC2DFB-48C2-423A-B36E-61A7B46DABF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18911F-99EB-4259-838C-43991FDF4A9F}"/>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BE435D-EC3A-4246-AB21-D3FB4534202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470E5-A7F6-487E-BB3F-E1C4218142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BEA7CC3-453D-4BC8-8AFB-E5596B5D4C74}"/>
              </a:ext>
            </a:extLst>
          </p:cNvPr>
          <p:cNvCxnSpPr>
            <a:cxnSpLocks/>
            <a:endCxn id="77" idx="0"/>
          </p:cNvCxnSpPr>
          <p:nvPr/>
        </p:nvCxnSpPr>
        <p:spPr>
          <a:xfrm flipH="1">
            <a:off x="6825049" y="1873505"/>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52EEB7-0B4C-4A31-83B9-C96BAE06B0EF}"/>
              </a:ext>
            </a:extLst>
          </p:cNvPr>
          <p:cNvCxnSpPr>
            <a:cxnSpLocks/>
            <a:endCxn id="63" idx="0"/>
          </p:cNvCxnSpPr>
          <p:nvPr/>
        </p:nvCxnSpPr>
        <p:spPr>
          <a:xfrm>
            <a:off x="8986595" y="1885677"/>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2466B8-07C6-435C-906D-EFA49CC4F8CB}"/>
              </a:ext>
            </a:extLst>
          </p:cNvPr>
          <p:cNvCxnSpPr>
            <a:cxnSpLocks/>
            <a:endCxn id="73" idx="0"/>
          </p:cNvCxnSpPr>
          <p:nvPr/>
        </p:nvCxnSpPr>
        <p:spPr>
          <a:xfrm flipH="1">
            <a:off x="5816307" y="2789031"/>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3E3DAF-F586-4A12-A65A-E1E74253D76E}"/>
              </a:ext>
            </a:extLst>
          </p:cNvPr>
          <p:cNvCxnSpPr>
            <a:cxnSpLocks/>
            <a:endCxn id="53" idx="0"/>
          </p:cNvCxnSpPr>
          <p:nvPr/>
        </p:nvCxnSpPr>
        <p:spPr>
          <a:xfrm>
            <a:off x="7001324" y="2793698"/>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5DCFB8-6007-48D2-AFEC-E0D8AADBBBDE}"/>
              </a:ext>
            </a:extLst>
          </p:cNvPr>
          <p:cNvCxnSpPr>
            <a:cxnSpLocks/>
            <a:endCxn id="43" idx="0"/>
          </p:cNvCxnSpPr>
          <p:nvPr/>
        </p:nvCxnSpPr>
        <p:spPr>
          <a:xfrm flipH="1">
            <a:off x="9857586" y="2800714"/>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E9AD6B-5AE9-4E10-880F-ECE235B35F5B}"/>
              </a:ext>
            </a:extLst>
          </p:cNvPr>
          <p:cNvCxnSpPr>
            <a:cxnSpLocks/>
            <a:endCxn id="31" idx="0"/>
          </p:cNvCxnSpPr>
          <p:nvPr/>
        </p:nvCxnSpPr>
        <p:spPr>
          <a:xfrm>
            <a:off x="10902819" y="2790842"/>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1A8B8F-04F1-4E0B-B818-E9D8CC854C16}"/>
              </a:ext>
            </a:extLst>
          </p:cNvPr>
          <p:cNvCxnSpPr>
            <a:cxnSpLocks/>
            <a:endCxn id="67" idx="0"/>
          </p:cNvCxnSpPr>
          <p:nvPr/>
        </p:nvCxnSpPr>
        <p:spPr>
          <a:xfrm flipH="1">
            <a:off x="5281049" y="3881378"/>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3A5D3-0978-4FF0-B321-62EAF932A1CC}"/>
              </a:ext>
            </a:extLst>
          </p:cNvPr>
          <p:cNvCxnSpPr>
            <a:cxnSpLocks/>
            <a:endCxn id="47" idx="0"/>
          </p:cNvCxnSpPr>
          <p:nvPr/>
        </p:nvCxnSpPr>
        <p:spPr>
          <a:xfrm flipH="1">
            <a:off x="7206956" y="3865278"/>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D9DF45-53C1-4CF5-9C41-41D5E7DD616F}"/>
              </a:ext>
            </a:extLst>
          </p:cNvPr>
          <p:cNvCxnSpPr>
            <a:cxnSpLocks/>
            <a:endCxn id="37" idx="0"/>
          </p:cNvCxnSpPr>
          <p:nvPr/>
        </p:nvCxnSpPr>
        <p:spPr>
          <a:xfrm flipH="1">
            <a:off x="9322328" y="3877090"/>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D37F9-D015-41F6-994A-E6D6E050EE1D}"/>
              </a:ext>
            </a:extLst>
          </p:cNvPr>
          <p:cNvCxnSpPr>
            <a:cxnSpLocks/>
            <a:endCxn id="85" idx="0"/>
          </p:cNvCxnSpPr>
          <p:nvPr/>
        </p:nvCxnSpPr>
        <p:spPr>
          <a:xfrm>
            <a:off x="6000604" y="3877091"/>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482034-1949-4BC8-BB0E-D362F0C37115}"/>
              </a:ext>
            </a:extLst>
          </p:cNvPr>
          <p:cNvCxnSpPr>
            <a:cxnSpLocks/>
            <a:endCxn id="57" idx="0"/>
          </p:cNvCxnSpPr>
          <p:nvPr/>
        </p:nvCxnSpPr>
        <p:spPr>
          <a:xfrm>
            <a:off x="7896644" y="3869041"/>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B9AE70-0C6C-4BD7-BA4A-FC718A464F62}"/>
              </a:ext>
            </a:extLst>
          </p:cNvPr>
          <p:cNvCxnSpPr/>
          <p:nvPr/>
        </p:nvCxnSpPr>
        <p:spPr>
          <a:xfrm flipV="1">
            <a:off x="9864426" y="3791245"/>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C60F3973-2B6A-4636-B96F-4685ED8BC27E}"/>
              </a:ext>
            </a:extLst>
          </p:cNvPr>
          <p:cNvGraphicFramePr>
            <a:graphicFrameLocks noGrp="1"/>
          </p:cNvGraphicFramePr>
          <p:nvPr/>
        </p:nvGraphicFramePr>
        <p:xfrm>
          <a:off x="2104871" y="5373706"/>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3200E2A-4B53-425B-8BD5-B08A3D7781AE}"/>
              </a:ext>
            </a:extLst>
          </p:cNvPr>
          <p:cNvSpPr txBox="1"/>
          <p:nvPr/>
        </p:nvSpPr>
        <p:spPr>
          <a:xfrm>
            <a:off x="6321831" y="5926101"/>
            <a:ext cx="301686" cy="369332"/>
          </a:xfrm>
          <a:prstGeom prst="rect">
            <a:avLst/>
          </a:prstGeom>
          <a:noFill/>
        </p:spPr>
        <p:txBody>
          <a:bodyPr wrap="none" rtlCol="0">
            <a:spAutoFit/>
          </a:bodyPr>
          <a:lstStyle/>
          <a:p>
            <a:r>
              <a:rPr lang="en-US" dirty="0">
                <a:solidFill>
                  <a:srgbClr val="4C3282"/>
                </a:solidFill>
              </a:rPr>
              <a:t>5</a:t>
            </a:r>
          </a:p>
        </p:txBody>
      </p:sp>
      <p:sp>
        <p:nvSpPr>
          <p:cNvPr id="93" name="TextBox 92">
            <a:extLst>
              <a:ext uri="{FF2B5EF4-FFF2-40B4-BE49-F238E27FC236}">
                <a16:creationId xmlns:a16="http://schemas.microsoft.com/office/drawing/2014/main" id="{1B1CAFED-3872-4357-AC9A-A4212B941224}"/>
              </a:ext>
            </a:extLst>
          </p:cNvPr>
          <p:cNvSpPr txBox="1"/>
          <p:nvPr/>
        </p:nvSpPr>
        <p:spPr>
          <a:xfrm>
            <a:off x="6879246" y="5926101"/>
            <a:ext cx="311304" cy="369332"/>
          </a:xfrm>
          <a:prstGeom prst="rect">
            <a:avLst/>
          </a:prstGeom>
          <a:noFill/>
        </p:spPr>
        <p:txBody>
          <a:bodyPr wrap="none" rtlCol="0">
            <a:spAutoFit/>
          </a:bodyPr>
          <a:lstStyle/>
          <a:p>
            <a:r>
              <a:rPr lang="en-US" dirty="0">
                <a:solidFill>
                  <a:srgbClr val="4C3282"/>
                </a:solidFill>
              </a:rPr>
              <a:t>8</a:t>
            </a:r>
          </a:p>
        </p:txBody>
      </p:sp>
      <p:sp>
        <p:nvSpPr>
          <p:cNvPr id="94" name="TextBox 93">
            <a:extLst>
              <a:ext uri="{FF2B5EF4-FFF2-40B4-BE49-F238E27FC236}">
                <a16:creationId xmlns:a16="http://schemas.microsoft.com/office/drawing/2014/main" id="{877D195F-8573-48C3-8B01-24FD04BBC9D0}"/>
              </a:ext>
            </a:extLst>
          </p:cNvPr>
          <p:cNvSpPr txBox="1"/>
          <p:nvPr/>
        </p:nvSpPr>
        <p:spPr>
          <a:xfrm>
            <a:off x="7411619" y="5932713"/>
            <a:ext cx="418704" cy="369332"/>
          </a:xfrm>
          <a:prstGeom prst="rect">
            <a:avLst/>
          </a:prstGeom>
          <a:noFill/>
        </p:spPr>
        <p:txBody>
          <a:bodyPr wrap="none" rtlCol="0">
            <a:spAutoFit/>
          </a:bodyPr>
          <a:lstStyle/>
          <a:p>
            <a:r>
              <a:rPr lang="en-US" dirty="0">
                <a:solidFill>
                  <a:srgbClr val="4C3282"/>
                </a:solidFill>
              </a:rPr>
              <a:t>15</a:t>
            </a:r>
          </a:p>
        </p:txBody>
      </p:sp>
      <p:sp>
        <p:nvSpPr>
          <p:cNvPr id="95" name="TextBox 94">
            <a:extLst>
              <a:ext uri="{FF2B5EF4-FFF2-40B4-BE49-F238E27FC236}">
                <a16:creationId xmlns:a16="http://schemas.microsoft.com/office/drawing/2014/main" id="{17B1E9BE-F6BA-4EAF-8F8C-D48D29C82C96}"/>
              </a:ext>
            </a:extLst>
          </p:cNvPr>
          <p:cNvSpPr txBox="1"/>
          <p:nvPr/>
        </p:nvSpPr>
        <p:spPr>
          <a:xfrm>
            <a:off x="4562750" y="5942921"/>
            <a:ext cx="311304" cy="369332"/>
          </a:xfrm>
          <a:prstGeom prst="rect">
            <a:avLst/>
          </a:prstGeom>
          <a:noFill/>
        </p:spPr>
        <p:txBody>
          <a:bodyPr wrap="none" rtlCol="0">
            <a:spAutoFit/>
          </a:bodyPr>
          <a:lstStyle/>
          <a:p>
            <a:r>
              <a:rPr lang="en-US" dirty="0">
                <a:solidFill>
                  <a:srgbClr val="4C3282"/>
                </a:solidFill>
              </a:rPr>
              <a:t>7</a:t>
            </a:r>
          </a:p>
        </p:txBody>
      </p:sp>
      <p:sp>
        <p:nvSpPr>
          <p:cNvPr id="96" name="TextBox 95">
            <a:extLst>
              <a:ext uri="{FF2B5EF4-FFF2-40B4-BE49-F238E27FC236}">
                <a16:creationId xmlns:a16="http://schemas.microsoft.com/office/drawing/2014/main" id="{A25E1324-1F69-4744-A35F-379F0E6CAECE}"/>
              </a:ext>
            </a:extLst>
          </p:cNvPr>
          <p:cNvSpPr txBox="1"/>
          <p:nvPr/>
        </p:nvSpPr>
        <p:spPr>
          <a:xfrm>
            <a:off x="5122516" y="5940037"/>
            <a:ext cx="311304" cy="369332"/>
          </a:xfrm>
          <a:prstGeom prst="rect">
            <a:avLst/>
          </a:prstGeom>
          <a:noFill/>
        </p:spPr>
        <p:txBody>
          <a:bodyPr wrap="none" rtlCol="0">
            <a:spAutoFit/>
          </a:bodyPr>
          <a:lstStyle/>
          <a:p>
            <a:r>
              <a:rPr lang="en-US" dirty="0">
                <a:solidFill>
                  <a:srgbClr val="4C3282"/>
                </a:solidFill>
              </a:rPr>
              <a:t>6</a:t>
            </a:r>
          </a:p>
        </p:txBody>
      </p:sp>
      <p:sp>
        <p:nvSpPr>
          <p:cNvPr id="98" name="TextBox 97">
            <a:extLst>
              <a:ext uri="{FF2B5EF4-FFF2-40B4-BE49-F238E27FC236}">
                <a16:creationId xmlns:a16="http://schemas.microsoft.com/office/drawing/2014/main" id="{514BB0F9-B2BD-49A8-89AC-775E89B64957}"/>
              </a:ext>
            </a:extLst>
          </p:cNvPr>
          <p:cNvSpPr txBox="1"/>
          <p:nvPr/>
        </p:nvSpPr>
        <p:spPr>
          <a:xfrm>
            <a:off x="630256" y="2239219"/>
            <a:ext cx="4866076" cy="1754326"/>
          </a:xfrm>
          <a:prstGeom prst="rect">
            <a:avLst/>
          </a:prstGeom>
          <a:noFill/>
        </p:spPr>
        <p:txBody>
          <a:bodyPr wrap="none" rtlCol="0">
            <a:spAutoFit/>
          </a:bodyPr>
          <a:lstStyle/>
          <a:p>
            <a:pPr marL="342900" indent="-342900">
              <a:buAutoNum type="arabicPeriod"/>
            </a:pPr>
            <a:r>
              <a:rPr lang="en-US" dirty="0"/>
              <a:t>Add all values to back of array</a:t>
            </a:r>
          </a:p>
          <a:p>
            <a:pPr marL="342900" indent="-342900">
              <a:buAutoNum type="arabicPeriod"/>
            </a:pPr>
            <a:r>
              <a:rPr lang="en-US" dirty="0" err="1"/>
              <a:t>percolateDown</a:t>
            </a:r>
            <a:r>
              <a:rPr lang="en-US" dirty="0"/>
              <a:t>(parent) starting at last index</a:t>
            </a:r>
          </a:p>
          <a:p>
            <a:pPr marL="800100" lvl="1" indent="-342900">
              <a:buAutoNum type="arabicPeriod"/>
            </a:pPr>
            <a:r>
              <a:rPr lang="en-US" dirty="0" err="1"/>
              <a:t>percolateDown</a:t>
            </a:r>
            <a:r>
              <a:rPr lang="en-US" dirty="0"/>
              <a:t> level 4</a:t>
            </a:r>
          </a:p>
          <a:p>
            <a:pPr marL="800100" lvl="1" indent="-342900">
              <a:buAutoNum type="arabicPeriod"/>
            </a:pPr>
            <a:r>
              <a:rPr lang="en-US" dirty="0" err="1"/>
              <a:t>percolateDown</a:t>
            </a:r>
            <a:r>
              <a:rPr lang="en-US" dirty="0"/>
              <a:t> level 3</a:t>
            </a:r>
          </a:p>
          <a:p>
            <a:pPr marL="800100" lvl="1" indent="-342900">
              <a:buAutoNum type="arabicPeriod"/>
            </a:pPr>
            <a:r>
              <a:rPr lang="en-US" dirty="0" err="1"/>
              <a:t>percolateDown</a:t>
            </a:r>
            <a:r>
              <a:rPr lang="en-US" dirty="0"/>
              <a:t> level 2</a:t>
            </a:r>
          </a:p>
          <a:p>
            <a:pPr marL="800100" lvl="1" indent="-342900">
              <a:buAutoNum type="arabicPeriod"/>
            </a:pPr>
            <a:r>
              <a:rPr lang="en-US" dirty="0" err="1"/>
              <a:t>percolateDown</a:t>
            </a:r>
            <a:r>
              <a:rPr lang="en-US" dirty="0"/>
              <a:t> level 1</a:t>
            </a:r>
          </a:p>
        </p:txBody>
      </p:sp>
      <p:sp>
        <p:nvSpPr>
          <p:cNvPr id="99" name="TextBox 98">
            <a:extLst>
              <a:ext uri="{FF2B5EF4-FFF2-40B4-BE49-F238E27FC236}">
                <a16:creationId xmlns:a16="http://schemas.microsoft.com/office/drawing/2014/main" id="{42D461A4-F49B-4047-B074-C73BAD37E47C}"/>
              </a:ext>
            </a:extLst>
          </p:cNvPr>
          <p:cNvSpPr txBox="1"/>
          <p:nvPr/>
        </p:nvSpPr>
        <p:spPr>
          <a:xfrm>
            <a:off x="630256" y="1288346"/>
            <a:ext cx="3273653" cy="646331"/>
          </a:xfrm>
          <a:prstGeom prst="rect">
            <a:avLst/>
          </a:prstGeom>
          <a:noFill/>
        </p:spPr>
        <p:txBody>
          <a:bodyPr wrap="none" rtlCol="0">
            <a:spAutoFit/>
          </a:bodyPr>
          <a:lstStyle/>
          <a:p>
            <a:r>
              <a:rPr lang="en-US" dirty="0"/>
              <a:t>Build a tree with the values:</a:t>
            </a:r>
          </a:p>
          <a:p>
            <a:r>
              <a:rPr lang="en-US" dirty="0"/>
              <a:t>12, 5, 11, 3, 10, 2, 9, 4, 8, 15, 7, 6</a:t>
            </a:r>
          </a:p>
        </p:txBody>
      </p:sp>
      <p:sp>
        <p:nvSpPr>
          <p:cNvPr id="100" name="TextBox 99">
            <a:extLst>
              <a:ext uri="{FF2B5EF4-FFF2-40B4-BE49-F238E27FC236}">
                <a16:creationId xmlns:a16="http://schemas.microsoft.com/office/drawing/2014/main" id="{3BCB28A5-42F1-435C-9D75-6397C5C44C56}"/>
              </a:ext>
            </a:extLst>
          </p:cNvPr>
          <p:cNvSpPr txBox="1"/>
          <p:nvPr/>
        </p:nvSpPr>
        <p:spPr>
          <a:xfrm>
            <a:off x="2174108" y="5926101"/>
            <a:ext cx="393056" cy="369332"/>
          </a:xfrm>
          <a:prstGeom prst="rect">
            <a:avLst/>
          </a:prstGeom>
          <a:noFill/>
        </p:spPr>
        <p:txBody>
          <a:bodyPr wrap="none" rtlCol="0">
            <a:spAutoFit/>
          </a:bodyPr>
          <a:lstStyle/>
          <a:p>
            <a:r>
              <a:rPr lang="en-US" dirty="0">
                <a:solidFill>
                  <a:srgbClr val="4C3282"/>
                </a:solidFill>
              </a:rPr>
              <a:t>12</a:t>
            </a:r>
          </a:p>
        </p:txBody>
      </p:sp>
      <p:sp>
        <p:nvSpPr>
          <p:cNvPr id="101" name="TextBox 100">
            <a:extLst>
              <a:ext uri="{FF2B5EF4-FFF2-40B4-BE49-F238E27FC236}">
                <a16:creationId xmlns:a16="http://schemas.microsoft.com/office/drawing/2014/main" id="{450A8332-87B3-4A89-B187-553D8471F281}"/>
              </a:ext>
            </a:extLst>
          </p:cNvPr>
          <p:cNvSpPr txBox="1"/>
          <p:nvPr/>
        </p:nvSpPr>
        <p:spPr>
          <a:xfrm>
            <a:off x="3975025" y="5934919"/>
            <a:ext cx="301686" cy="369332"/>
          </a:xfrm>
          <a:prstGeom prst="rect">
            <a:avLst/>
          </a:prstGeom>
          <a:noFill/>
        </p:spPr>
        <p:txBody>
          <a:bodyPr wrap="none" rtlCol="0">
            <a:spAutoFit/>
          </a:bodyPr>
          <a:lstStyle/>
          <a:p>
            <a:r>
              <a:rPr lang="en-US" dirty="0">
                <a:solidFill>
                  <a:srgbClr val="4C3282"/>
                </a:solidFill>
              </a:rPr>
              <a:t>4</a:t>
            </a:r>
          </a:p>
        </p:txBody>
      </p:sp>
      <p:sp>
        <p:nvSpPr>
          <p:cNvPr id="102" name="TextBox 101">
            <a:extLst>
              <a:ext uri="{FF2B5EF4-FFF2-40B4-BE49-F238E27FC236}">
                <a16:creationId xmlns:a16="http://schemas.microsoft.com/office/drawing/2014/main" id="{19865D10-8C23-4877-AC38-E66DB10525BD}"/>
              </a:ext>
            </a:extLst>
          </p:cNvPr>
          <p:cNvSpPr txBox="1"/>
          <p:nvPr/>
        </p:nvSpPr>
        <p:spPr>
          <a:xfrm>
            <a:off x="8568624" y="5937587"/>
            <a:ext cx="357790" cy="369332"/>
          </a:xfrm>
          <a:prstGeom prst="rect">
            <a:avLst/>
          </a:prstGeom>
          <a:noFill/>
        </p:spPr>
        <p:txBody>
          <a:bodyPr wrap="none" rtlCol="0">
            <a:spAutoFit/>
          </a:bodyPr>
          <a:lstStyle/>
          <a:p>
            <a:r>
              <a:rPr lang="en-US" dirty="0">
                <a:solidFill>
                  <a:srgbClr val="4C3282"/>
                </a:solidFill>
              </a:rPr>
              <a:t>11</a:t>
            </a:r>
          </a:p>
        </p:txBody>
      </p:sp>
      <p:sp>
        <p:nvSpPr>
          <p:cNvPr id="103" name="TextBox 102">
            <a:extLst>
              <a:ext uri="{FF2B5EF4-FFF2-40B4-BE49-F238E27FC236}">
                <a16:creationId xmlns:a16="http://schemas.microsoft.com/office/drawing/2014/main" id="{8425159E-FEB1-4761-A7B7-014656C45D0B}"/>
              </a:ext>
            </a:extLst>
          </p:cNvPr>
          <p:cNvSpPr txBox="1"/>
          <p:nvPr/>
        </p:nvSpPr>
        <p:spPr>
          <a:xfrm>
            <a:off x="2826666" y="5926101"/>
            <a:ext cx="306494" cy="369332"/>
          </a:xfrm>
          <a:prstGeom prst="rect">
            <a:avLst/>
          </a:prstGeom>
          <a:noFill/>
        </p:spPr>
        <p:txBody>
          <a:bodyPr wrap="none" rtlCol="0">
            <a:spAutoFit/>
          </a:bodyPr>
          <a:lstStyle/>
          <a:p>
            <a:r>
              <a:rPr lang="en-US" dirty="0">
                <a:solidFill>
                  <a:srgbClr val="4C3282"/>
                </a:solidFill>
              </a:rPr>
              <a:t>3</a:t>
            </a:r>
          </a:p>
        </p:txBody>
      </p:sp>
      <p:sp>
        <p:nvSpPr>
          <p:cNvPr id="104" name="TextBox 103">
            <a:extLst>
              <a:ext uri="{FF2B5EF4-FFF2-40B4-BE49-F238E27FC236}">
                <a16:creationId xmlns:a16="http://schemas.microsoft.com/office/drawing/2014/main" id="{BE9A71F7-151B-4CA5-939D-C1CC5042D9CC}"/>
              </a:ext>
            </a:extLst>
          </p:cNvPr>
          <p:cNvSpPr txBox="1"/>
          <p:nvPr/>
        </p:nvSpPr>
        <p:spPr>
          <a:xfrm>
            <a:off x="7982942" y="5940037"/>
            <a:ext cx="393056" cy="369332"/>
          </a:xfrm>
          <a:prstGeom prst="rect">
            <a:avLst/>
          </a:prstGeom>
          <a:noFill/>
        </p:spPr>
        <p:txBody>
          <a:bodyPr wrap="none" rtlCol="0">
            <a:spAutoFit/>
          </a:bodyPr>
          <a:lstStyle/>
          <a:p>
            <a:r>
              <a:rPr lang="en-US" dirty="0">
                <a:solidFill>
                  <a:srgbClr val="4C3282"/>
                </a:solidFill>
              </a:rPr>
              <a:t>10</a:t>
            </a:r>
          </a:p>
        </p:txBody>
      </p:sp>
      <p:sp>
        <p:nvSpPr>
          <p:cNvPr id="105" name="TextBox 104">
            <a:extLst>
              <a:ext uri="{FF2B5EF4-FFF2-40B4-BE49-F238E27FC236}">
                <a16:creationId xmlns:a16="http://schemas.microsoft.com/office/drawing/2014/main" id="{F676E819-CF84-467D-96C3-8FFDD70A3685}"/>
              </a:ext>
            </a:extLst>
          </p:cNvPr>
          <p:cNvSpPr txBox="1"/>
          <p:nvPr/>
        </p:nvSpPr>
        <p:spPr>
          <a:xfrm>
            <a:off x="3409029" y="5934992"/>
            <a:ext cx="306494" cy="369332"/>
          </a:xfrm>
          <a:prstGeom prst="rect">
            <a:avLst/>
          </a:prstGeom>
          <a:noFill/>
        </p:spPr>
        <p:txBody>
          <a:bodyPr wrap="none" rtlCol="0">
            <a:spAutoFit/>
          </a:bodyPr>
          <a:lstStyle/>
          <a:p>
            <a:r>
              <a:rPr lang="en-US" dirty="0">
                <a:solidFill>
                  <a:srgbClr val="4C3282"/>
                </a:solidFill>
              </a:rPr>
              <a:t>2</a:t>
            </a:r>
          </a:p>
        </p:txBody>
      </p:sp>
      <p:sp>
        <p:nvSpPr>
          <p:cNvPr id="106" name="TextBox 105">
            <a:extLst>
              <a:ext uri="{FF2B5EF4-FFF2-40B4-BE49-F238E27FC236}">
                <a16:creationId xmlns:a16="http://schemas.microsoft.com/office/drawing/2014/main" id="{F6FC964D-08F3-4976-B9CA-9172E5A74AD5}"/>
              </a:ext>
            </a:extLst>
          </p:cNvPr>
          <p:cNvSpPr txBox="1"/>
          <p:nvPr/>
        </p:nvSpPr>
        <p:spPr>
          <a:xfrm>
            <a:off x="5682282" y="5926101"/>
            <a:ext cx="311304" cy="369332"/>
          </a:xfrm>
          <a:prstGeom prst="rect">
            <a:avLst/>
          </a:prstGeom>
          <a:noFill/>
        </p:spPr>
        <p:txBody>
          <a:bodyPr wrap="none" rtlCol="0">
            <a:spAutoFit/>
          </a:bodyPr>
          <a:lstStyle/>
          <a:p>
            <a:r>
              <a:rPr lang="en-US" dirty="0">
                <a:solidFill>
                  <a:srgbClr val="4C3282"/>
                </a:solidFill>
              </a:rPr>
              <a:t>9</a:t>
            </a:r>
          </a:p>
        </p:txBody>
      </p:sp>
      <p:sp>
        <p:nvSpPr>
          <p:cNvPr id="108" name="Rectangle 107">
            <a:extLst>
              <a:ext uri="{FF2B5EF4-FFF2-40B4-BE49-F238E27FC236}">
                <a16:creationId xmlns:a16="http://schemas.microsoft.com/office/drawing/2014/main" id="{82BE2F30-B136-48D4-8BCB-0A4D1B851CB4}"/>
              </a:ext>
            </a:extLst>
          </p:cNvPr>
          <p:cNvSpPr/>
          <p:nvPr/>
        </p:nvSpPr>
        <p:spPr>
          <a:xfrm>
            <a:off x="8983013"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FA3BA7E-BB62-4B6D-9F6B-A1AE86242A3F}"/>
              </a:ext>
            </a:extLst>
          </p:cNvPr>
          <p:cNvSpPr/>
          <p:nvPr/>
        </p:nvSpPr>
        <p:spPr>
          <a:xfrm>
            <a:off x="7876313" y="4378012"/>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2E52B8D4-98BB-4E21-BFB8-F19C6127CA7D}"/>
              </a:ext>
            </a:extLst>
          </p:cNvPr>
          <p:cNvSpPr/>
          <p:nvPr/>
        </p:nvSpPr>
        <p:spPr>
          <a:xfrm>
            <a:off x="6862699"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DEF561D-51E3-401A-BAF8-78CA9A8777F5}"/>
              </a:ext>
            </a:extLst>
          </p:cNvPr>
          <p:cNvSpPr/>
          <p:nvPr/>
        </p:nvSpPr>
        <p:spPr>
          <a:xfrm>
            <a:off x="5954823" y="4388309"/>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16B831-4BAB-45B4-883D-0FF193844B87}"/>
              </a:ext>
            </a:extLst>
          </p:cNvPr>
          <p:cNvSpPr/>
          <p:nvPr/>
        </p:nvSpPr>
        <p:spPr>
          <a:xfrm>
            <a:off x="4935510"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E3722A06-678B-4CAD-A240-83087FE080B9}"/>
              </a:ext>
            </a:extLst>
          </p:cNvPr>
          <p:cNvSpPr/>
          <p:nvPr/>
        </p:nvSpPr>
        <p:spPr>
          <a:xfrm rot="10800000">
            <a:off x="2196721" y="6431729"/>
            <a:ext cx="370443" cy="5486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FA6C410-CD61-4EE1-A9A1-E8218B91BDB5}"/>
              </a:ext>
            </a:extLst>
          </p:cNvPr>
          <p:cNvSpPr/>
          <p:nvPr/>
        </p:nvSpPr>
        <p:spPr>
          <a:xfrm>
            <a:off x="11280648" y="328227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9A8C394-B0EF-4AF2-A797-9812C9F7B134}"/>
              </a:ext>
            </a:extLst>
          </p:cNvPr>
          <p:cNvSpPr/>
          <p:nvPr/>
        </p:nvSpPr>
        <p:spPr>
          <a:xfrm>
            <a:off x="9531917"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AE22BB46-D639-4BA3-B4E7-5C676B19F22B}"/>
              </a:ext>
            </a:extLst>
          </p:cNvPr>
          <p:cNvSpPr txBox="1"/>
          <p:nvPr/>
        </p:nvSpPr>
        <p:spPr>
          <a:xfrm>
            <a:off x="7594958" y="3344211"/>
            <a:ext cx="301686" cy="369332"/>
          </a:xfrm>
          <a:prstGeom prst="rect">
            <a:avLst/>
          </a:prstGeom>
          <a:solidFill>
            <a:schemeClr val="bg1"/>
          </a:solidFill>
        </p:spPr>
        <p:txBody>
          <a:bodyPr wrap="none" rtlCol="0">
            <a:spAutoFit/>
          </a:bodyPr>
          <a:lstStyle/>
          <a:p>
            <a:r>
              <a:rPr lang="en-US" b="1" dirty="0">
                <a:solidFill>
                  <a:srgbClr val="00B050"/>
                </a:solidFill>
              </a:rPr>
              <a:t>7</a:t>
            </a:r>
          </a:p>
        </p:txBody>
      </p:sp>
      <p:sp>
        <p:nvSpPr>
          <p:cNvPr id="131" name="TextBox 130">
            <a:extLst>
              <a:ext uri="{FF2B5EF4-FFF2-40B4-BE49-F238E27FC236}">
                <a16:creationId xmlns:a16="http://schemas.microsoft.com/office/drawing/2014/main" id="{C296851F-3E1C-49B8-9322-B34FF5CFAF54}"/>
              </a:ext>
            </a:extLst>
          </p:cNvPr>
          <p:cNvSpPr txBox="1"/>
          <p:nvPr/>
        </p:nvSpPr>
        <p:spPr>
          <a:xfrm>
            <a:off x="8032783" y="4461180"/>
            <a:ext cx="393056" cy="369332"/>
          </a:xfrm>
          <a:prstGeom prst="rect">
            <a:avLst/>
          </a:prstGeom>
          <a:solidFill>
            <a:schemeClr val="bg1"/>
          </a:solidFill>
        </p:spPr>
        <p:txBody>
          <a:bodyPr wrap="none" rtlCol="0">
            <a:spAutoFit/>
          </a:bodyPr>
          <a:lstStyle/>
          <a:p>
            <a:r>
              <a:rPr lang="en-US" b="1" dirty="0"/>
              <a:t>10</a:t>
            </a:r>
          </a:p>
        </p:txBody>
      </p:sp>
      <p:sp>
        <p:nvSpPr>
          <p:cNvPr id="132" name="Rectangle 131">
            <a:extLst>
              <a:ext uri="{FF2B5EF4-FFF2-40B4-BE49-F238E27FC236}">
                <a16:creationId xmlns:a16="http://schemas.microsoft.com/office/drawing/2014/main" id="{C215B58F-1E3D-4563-B528-72E557CF3E5D}"/>
              </a:ext>
            </a:extLst>
          </p:cNvPr>
          <p:cNvSpPr/>
          <p:nvPr/>
        </p:nvSpPr>
        <p:spPr>
          <a:xfrm>
            <a:off x="739427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0FE1141-889C-4B78-922A-100EDD44976E}"/>
              </a:ext>
            </a:extLst>
          </p:cNvPr>
          <p:cNvSpPr/>
          <p:nvPr/>
        </p:nvSpPr>
        <p:spPr>
          <a:xfrm>
            <a:off x="548103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9E89773F-3CE5-4B95-B8A3-120DC7641FCF}"/>
              </a:ext>
            </a:extLst>
          </p:cNvPr>
          <p:cNvSpPr txBox="1"/>
          <p:nvPr/>
        </p:nvSpPr>
        <p:spPr>
          <a:xfrm>
            <a:off x="10635609" y="2284362"/>
            <a:ext cx="306494" cy="369332"/>
          </a:xfrm>
          <a:prstGeom prst="rect">
            <a:avLst/>
          </a:prstGeom>
          <a:solidFill>
            <a:schemeClr val="bg1"/>
          </a:solidFill>
        </p:spPr>
        <p:txBody>
          <a:bodyPr wrap="none" rtlCol="0">
            <a:spAutoFit/>
          </a:bodyPr>
          <a:lstStyle/>
          <a:p>
            <a:r>
              <a:rPr lang="en-US" b="1" dirty="0">
                <a:solidFill>
                  <a:srgbClr val="00B050"/>
                </a:solidFill>
              </a:rPr>
              <a:t>2</a:t>
            </a:r>
          </a:p>
        </p:txBody>
      </p:sp>
      <p:sp>
        <p:nvSpPr>
          <p:cNvPr id="136" name="Rectangle 135">
            <a:extLst>
              <a:ext uri="{FF2B5EF4-FFF2-40B4-BE49-F238E27FC236}">
                <a16:creationId xmlns:a16="http://schemas.microsoft.com/office/drawing/2014/main" id="{03ADB269-ABFD-4B8A-895E-368EE5F5D3EA}"/>
              </a:ext>
            </a:extLst>
          </p:cNvPr>
          <p:cNvSpPr/>
          <p:nvPr/>
        </p:nvSpPr>
        <p:spPr>
          <a:xfrm>
            <a:off x="10397433" y="218443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D243DD45-0D9B-4890-AA3C-951248D3B637}"/>
              </a:ext>
            </a:extLst>
          </p:cNvPr>
          <p:cNvSpPr txBox="1"/>
          <p:nvPr/>
        </p:nvSpPr>
        <p:spPr>
          <a:xfrm>
            <a:off x="6671800" y="2246194"/>
            <a:ext cx="306494" cy="369332"/>
          </a:xfrm>
          <a:prstGeom prst="rect">
            <a:avLst/>
          </a:prstGeom>
          <a:solidFill>
            <a:schemeClr val="bg1"/>
          </a:solidFill>
        </p:spPr>
        <p:txBody>
          <a:bodyPr wrap="none" rtlCol="0">
            <a:spAutoFit/>
          </a:bodyPr>
          <a:lstStyle/>
          <a:p>
            <a:r>
              <a:rPr lang="en-US" b="1" dirty="0">
                <a:solidFill>
                  <a:srgbClr val="00B050"/>
                </a:solidFill>
              </a:rPr>
              <a:t>3</a:t>
            </a:r>
          </a:p>
        </p:txBody>
      </p:sp>
      <p:sp>
        <p:nvSpPr>
          <p:cNvPr id="138" name="TextBox 137">
            <a:extLst>
              <a:ext uri="{FF2B5EF4-FFF2-40B4-BE49-F238E27FC236}">
                <a16:creationId xmlns:a16="http://schemas.microsoft.com/office/drawing/2014/main" id="{AD4B50BC-AF35-4F31-AE44-F2E962AF28FA}"/>
              </a:ext>
            </a:extLst>
          </p:cNvPr>
          <p:cNvSpPr txBox="1"/>
          <p:nvPr/>
        </p:nvSpPr>
        <p:spPr>
          <a:xfrm>
            <a:off x="5672728" y="3355499"/>
            <a:ext cx="301686" cy="369332"/>
          </a:xfrm>
          <a:prstGeom prst="rect">
            <a:avLst/>
          </a:prstGeom>
          <a:solidFill>
            <a:schemeClr val="bg1"/>
          </a:solidFill>
        </p:spPr>
        <p:txBody>
          <a:bodyPr wrap="none" rtlCol="0">
            <a:spAutoFit/>
          </a:bodyPr>
          <a:lstStyle/>
          <a:p>
            <a:r>
              <a:rPr lang="en-US" b="1" dirty="0"/>
              <a:t>4</a:t>
            </a:r>
          </a:p>
        </p:txBody>
      </p:sp>
      <p:sp>
        <p:nvSpPr>
          <p:cNvPr id="139" name="Rectangle 138">
            <a:extLst>
              <a:ext uri="{FF2B5EF4-FFF2-40B4-BE49-F238E27FC236}">
                <a16:creationId xmlns:a16="http://schemas.microsoft.com/office/drawing/2014/main" id="{F8674CA5-A084-47FC-8101-3A85A6099D25}"/>
              </a:ext>
            </a:extLst>
          </p:cNvPr>
          <p:cNvSpPr/>
          <p:nvPr/>
        </p:nvSpPr>
        <p:spPr>
          <a:xfrm>
            <a:off x="6474537" y="219453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C35A4CA2-F525-4F1D-8447-343A5B9E18EE}"/>
              </a:ext>
            </a:extLst>
          </p:cNvPr>
          <p:cNvSpPr txBox="1"/>
          <p:nvPr/>
        </p:nvSpPr>
        <p:spPr>
          <a:xfrm>
            <a:off x="8676519" y="1347559"/>
            <a:ext cx="306494" cy="369332"/>
          </a:xfrm>
          <a:prstGeom prst="rect">
            <a:avLst/>
          </a:prstGeom>
          <a:solidFill>
            <a:schemeClr val="bg1"/>
          </a:solidFill>
        </p:spPr>
        <p:txBody>
          <a:bodyPr wrap="none" rtlCol="0">
            <a:spAutoFit/>
          </a:bodyPr>
          <a:lstStyle/>
          <a:p>
            <a:r>
              <a:rPr lang="en-US" b="1" dirty="0">
                <a:solidFill>
                  <a:srgbClr val="00B050"/>
                </a:solidFill>
              </a:rPr>
              <a:t>2</a:t>
            </a:r>
          </a:p>
        </p:txBody>
      </p:sp>
      <p:sp>
        <p:nvSpPr>
          <p:cNvPr id="141" name="TextBox 140">
            <a:extLst>
              <a:ext uri="{FF2B5EF4-FFF2-40B4-BE49-F238E27FC236}">
                <a16:creationId xmlns:a16="http://schemas.microsoft.com/office/drawing/2014/main" id="{4C058560-350D-4436-A148-89E1314205F5}"/>
              </a:ext>
            </a:extLst>
          </p:cNvPr>
          <p:cNvSpPr txBox="1"/>
          <p:nvPr/>
        </p:nvSpPr>
        <p:spPr>
          <a:xfrm>
            <a:off x="10534025" y="2288487"/>
            <a:ext cx="418704" cy="369332"/>
          </a:xfrm>
          <a:prstGeom prst="rect">
            <a:avLst/>
          </a:prstGeom>
          <a:solidFill>
            <a:schemeClr val="bg1"/>
          </a:solidFill>
        </p:spPr>
        <p:txBody>
          <a:bodyPr wrap="none" rtlCol="0">
            <a:spAutoFit/>
          </a:bodyPr>
          <a:lstStyle/>
          <a:p>
            <a:r>
              <a:rPr lang="en-US" b="1" dirty="0"/>
              <a:t>12</a:t>
            </a:r>
          </a:p>
        </p:txBody>
      </p:sp>
      <p:sp>
        <p:nvSpPr>
          <p:cNvPr id="125" name="TextBox 124">
            <a:extLst>
              <a:ext uri="{FF2B5EF4-FFF2-40B4-BE49-F238E27FC236}">
                <a16:creationId xmlns:a16="http://schemas.microsoft.com/office/drawing/2014/main" id="{22ED7912-AA5F-C847-9046-DEE8B088249D}"/>
              </a:ext>
            </a:extLst>
          </p:cNvPr>
          <p:cNvSpPr txBox="1"/>
          <p:nvPr/>
        </p:nvSpPr>
        <p:spPr>
          <a:xfrm>
            <a:off x="9708425" y="3358042"/>
            <a:ext cx="306494" cy="369332"/>
          </a:xfrm>
          <a:prstGeom prst="rect">
            <a:avLst/>
          </a:prstGeom>
          <a:solidFill>
            <a:schemeClr val="bg1"/>
          </a:solidFill>
        </p:spPr>
        <p:txBody>
          <a:bodyPr wrap="none" rtlCol="0">
            <a:spAutoFit/>
          </a:bodyPr>
          <a:lstStyle/>
          <a:p>
            <a:r>
              <a:rPr lang="en-US" b="1" dirty="0">
                <a:solidFill>
                  <a:srgbClr val="00B150"/>
                </a:solidFill>
              </a:rPr>
              <a:t>6</a:t>
            </a:r>
          </a:p>
        </p:txBody>
      </p:sp>
      <p:sp>
        <p:nvSpPr>
          <p:cNvPr id="126" name="TextBox 125">
            <a:extLst>
              <a:ext uri="{FF2B5EF4-FFF2-40B4-BE49-F238E27FC236}">
                <a16:creationId xmlns:a16="http://schemas.microsoft.com/office/drawing/2014/main" id="{49F804B8-1D0C-3548-A487-A5264F3182AA}"/>
              </a:ext>
            </a:extLst>
          </p:cNvPr>
          <p:cNvSpPr txBox="1"/>
          <p:nvPr/>
        </p:nvSpPr>
        <p:spPr>
          <a:xfrm>
            <a:off x="9124956" y="4462290"/>
            <a:ext cx="357790" cy="369332"/>
          </a:xfrm>
          <a:prstGeom prst="rect">
            <a:avLst/>
          </a:prstGeom>
          <a:solidFill>
            <a:schemeClr val="bg1"/>
          </a:solidFill>
        </p:spPr>
        <p:txBody>
          <a:bodyPr wrap="none" rtlCol="0">
            <a:spAutoFit/>
          </a:bodyPr>
          <a:lstStyle/>
          <a:p>
            <a:r>
              <a:rPr lang="en-US" b="1" dirty="0"/>
              <a:t>11</a:t>
            </a:r>
          </a:p>
        </p:txBody>
      </p:sp>
    </p:spTree>
    <p:extLst>
      <p:ext uri="{BB962C8B-B14F-4D97-AF65-F5344CB8AC3E}">
        <p14:creationId xmlns:p14="http://schemas.microsoft.com/office/powerpoint/2010/main" val="131319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10208 0 " pathEditMode="relative" ptsTypes="AA">
                                      <p:cBhvr>
                                        <p:cTn id="14" dur="2000" fill="hold"/>
                                        <p:tgtEl>
                                          <p:spTgt spid="105"/>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9688 0.00209 " pathEditMode="relative" ptsTypes="AA">
                                      <p:cBhvr>
                                        <p:cTn id="16" dur="2000" fill="hold"/>
                                        <p:tgtEl>
                                          <p:spTgt spid="1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5" grpId="0"/>
      <p:bldP spid="140" grpId="0" animBg="1"/>
      <p:bldP spid="1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3384-DB92-4BD0-B6BD-33EEA5EA4728}"/>
              </a:ext>
            </a:extLst>
          </p:cNvPr>
          <p:cNvSpPr>
            <a:spLocks noGrp="1"/>
          </p:cNvSpPr>
          <p:nvPr>
            <p:ph type="title"/>
          </p:nvPr>
        </p:nvSpPr>
        <p:spPr/>
        <p:txBody>
          <a:bodyPr/>
          <a:lstStyle/>
          <a:p>
            <a:r>
              <a:rPr lang="en-US" dirty="0"/>
              <a:t>Floyd’s </a:t>
            </a:r>
            <a:r>
              <a:rPr lang="en-US" dirty="0" err="1"/>
              <a:t>buildHeap</a:t>
            </a:r>
            <a:r>
              <a:rPr lang="en-US" dirty="0"/>
              <a:t> algorithm</a:t>
            </a:r>
          </a:p>
        </p:txBody>
      </p:sp>
      <p:sp>
        <p:nvSpPr>
          <p:cNvPr id="4" name="Footer Placeholder 3">
            <a:extLst>
              <a:ext uri="{FF2B5EF4-FFF2-40B4-BE49-F238E27FC236}">
                <a16:creationId xmlns:a16="http://schemas.microsoft.com/office/drawing/2014/main" id="{93925B89-5C67-4C1E-AE71-E26666FE89A9}"/>
              </a:ext>
            </a:extLst>
          </p:cNvPr>
          <p:cNvSpPr>
            <a:spLocks noGrp="1"/>
          </p:cNvSpPr>
          <p:nvPr>
            <p:ph type="ftr" sz="quarter" idx="11"/>
          </p:nvPr>
        </p:nvSpPr>
        <p:spPr>
          <a:xfrm>
            <a:off x="9640217" y="6521027"/>
            <a:ext cx="1976543" cy="274320"/>
          </a:xfrm>
        </p:spPr>
        <p:txBody>
          <a:bodyPr/>
          <a:lstStyle/>
          <a:p>
            <a:r>
              <a:rPr lang="en-US" dirty="0"/>
              <a:t>CSE 373 SP 18 - Kasey Champion</a:t>
            </a:r>
          </a:p>
        </p:txBody>
      </p:sp>
      <p:sp>
        <p:nvSpPr>
          <p:cNvPr id="5" name="Slide Number Placeholder 4">
            <a:extLst>
              <a:ext uri="{FF2B5EF4-FFF2-40B4-BE49-F238E27FC236}">
                <a16:creationId xmlns:a16="http://schemas.microsoft.com/office/drawing/2014/main" id="{307417AF-67A7-4A75-B9B9-EFEFA7464E38}"/>
              </a:ext>
            </a:extLst>
          </p:cNvPr>
          <p:cNvSpPr>
            <a:spLocks noGrp="1"/>
          </p:cNvSpPr>
          <p:nvPr>
            <p:ph type="sldNum" sz="quarter" idx="12"/>
          </p:nvPr>
        </p:nvSpPr>
        <p:spPr/>
        <p:txBody>
          <a:bodyPr/>
          <a:lstStyle/>
          <a:p>
            <a:fld id="{659665DE-58FC-41F4-AC58-2C90A5E00527}" type="slidenum">
              <a:rPr lang="en-US" smtClean="0"/>
              <a:t>47</a:t>
            </a:fld>
            <a:endParaRPr lang="en-US"/>
          </a:p>
        </p:txBody>
      </p:sp>
      <p:grpSp>
        <p:nvGrpSpPr>
          <p:cNvPr id="7" name="Group 6">
            <a:extLst>
              <a:ext uri="{FF2B5EF4-FFF2-40B4-BE49-F238E27FC236}">
                <a16:creationId xmlns:a16="http://schemas.microsoft.com/office/drawing/2014/main" id="{8ADC2E60-37D0-4F55-B6E9-D9ECAD210F27}"/>
              </a:ext>
            </a:extLst>
          </p:cNvPr>
          <p:cNvGrpSpPr/>
          <p:nvPr/>
        </p:nvGrpSpPr>
        <p:grpSpPr>
          <a:xfrm>
            <a:off x="5950408" y="4390183"/>
            <a:ext cx="692309" cy="678627"/>
            <a:chOff x="2659233" y="2267047"/>
            <a:chExt cx="692309" cy="678627"/>
          </a:xfrm>
        </p:grpSpPr>
        <p:sp>
          <p:nvSpPr>
            <p:cNvPr id="85" name="Rectangle 84">
              <a:extLst>
                <a:ext uri="{FF2B5EF4-FFF2-40B4-BE49-F238E27FC236}">
                  <a16:creationId xmlns:a16="http://schemas.microsoft.com/office/drawing/2014/main" id="{186C1267-C06B-4611-A1C5-834AAC8EC892}"/>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F8B7F35-3078-481E-ACDF-AB7449D89697}"/>
                </a:ext>
              </a:extLst>
            </p:cNvPr>
            <p:cNvSpPr txBox="1"/>
            <p:nvPr/>
          </p:nvSpPr>
          <p:spPr>
            <a:xfrm>
              <a:off x="2878192" y="2336866"/>
              <a:ext cx="306494" cy="369332"/>
            </a:xfrm>
            <a:prstGeom prst="rect">
              <a:avLst/>
            </a:prstGeom>
            <a:noFill/>
          </p:spPr>
          <p:txBody>
            <a:bodyPr wrap="none" rtlCol="0">
              <a:spAutoFit/>
            </a:bodyPr>
            <a:lstStyle/>
            <a:p>
              <a:r>
                <a:rPr lang="en-US" dirty="0"/>
                <a:t>8</a:t>
              </a:r>
            </a:p>
          </p:txBody>
        </p:sp>
        <p:cxnSp>
          <p:nvCxnSpPr>
            <p:cNvPr id="87" name="Straight Connector 86">
              <a:extLst>
                <a:ext uri="{FF2B5EF4-FFF2-40B4-BE49-F238E27FC236}">
                  <a16:creationId xmlns:a16="http://schemas.microsoft.com/office/drawing/2014/main" id="{5E074AF2-09AC-4AC2-9F0F-A5451F49BBF8}"/>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5713D5-57C8-4D96-A6CB-38C090BC617D}"/>
                </a:ext>
              </a:extLst>
            </p:cNvPr>
            <p:cNvCxnSpPr>
              <a:cxnSpLocks/>
              <a:endCxn id="85"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B0B4C40-970F-4BC7-A899-BC5A0109E685}"/>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83387F-B86A-4CB5-AB71-BFAA999869ED}"/>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51A5E19-25B1-449F-892F-CFAC2C87C8CB}"/>
              </a:ext>
            </a:extLst>
          </p:cNvPr>
          <p:cNvGrpSpPr/>
          <p:nvPr/>
        </p:nvGrpSpPr>
        <p:grpSpPr>
          <a:xfrm>
            <a:off x="8474041" y="1277943"/>
            <a:ext cx="678628" cy="678627"/>
            <a:chOff x="2476501" y="3333847"/>
            <a:chExt cx="678628" cy="678627"/>
          </a:xfrm>
        </p:grpSpPr>
        <p:sp>
          <p:nvSpPr>
            <p:cNvPr id="81" name="Rectangle 80">
              <a:extLst>
                <a:ext uri="{FF2B5EF4-FFF2-40B4-BE49-F238E27FC236}">
                  <a16:creationId xmlns:a16="http://schemas.microsoft.com/office/drawing/2014/main" id="{6215CE36-4BA6-4CF6-B628-5F77D4E18162}"/>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57A5DB-AFB8-4A9C-AF5A-8D76F8C90E22}"/>
                </a:ext>
              </a:extLst>
            </p:cNvPr>
            <p:cNvSpPr txBox="1"/>
            <p:nvPr/>
          </p:nvSpPr>
          <p:spPr>
            <a:xfrm>
              <a:off x="2649743" y="3403666"/>
              <a:ext cx="393056" cy="369332"/>
            </a:xfrm>
            <a:prstGeom prst="rect">
              <a:avLst/>
            </a:prstGeom>
            <a:noFill/>
          </p:spPr>
          <p:txBody>
            <a:bodyPr wrap="none" rtlCol="0">
              <a:spAutoFit/>
            </a:bodyPr>
            <a:lstStyle/>
            <a:p>
              <a:r>
                <a:rPr lang="en-US" dirty="0"/>
                <a:t>12</a:t>
              </a:r>
            </a:p>
          </p:txBody>
        </p:sp>
        <p:cxnSp>
          <p:nvCxnSpPr>
            <p:cNvPr id="83" name="Straight Connector 82">
              <a:extLst>
                <a:ext uri="{FF2B5EF4-FFF2-40B4-BE49-F238E27FC236}">
                  <a16:creationId xmlns:a16="http://schemas.microsoft.com/office/drawing/2014/main" id="{60404663-1B5D-4136-AAC9-B03DF03A345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D84E8C-C4A2-44A1-BC7E-AD6F951E810C}"/>
                </a:ext>
              </a:extLst>
            </p:cNvPr>
            <p:cNvCxnSpPr>
              <a:cxnSpLocks/>
              <a:endCxn id="81"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3EA383D-4254-42B8-9185-359D3CAB91DC}"/>
              </a:ext>
            </a:extLst>
          </p:cNvPr>
          <p:cNvGrpSpPr/>
          <p:nvPr/>
        </p:nvGrpSpPr>
        <p:grpSpPr>
          <a:xfrm>
            <a:off x="6485734" y="2190469"/>
            <a:ext cx="678628" cy="678627"/>
            <a:chOff x="2476501" y="3333847"/>
            <a:chExt cx="678628" cy="678627"/>
          </a:xfrm>
        </p:grpSpPr>
        <p:sp>
          <p:nvSpPr>
            <p:cNvPr id="77" name="Rectangle 76">
              <a:extLst>
                <a:ext uri="{FF2B5EF4-FFF2-40B4-BE49-F238E27FC236}">
                  <a16:creationId xmlns:a16="http://schemas.microsoft.com/office/drawing/2014/main" id="{072354EC-6FDC-4CE1-AB4C-9FA0DEB0E8B9}"/>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DA862F6-73DA-43E7-9D06-9FEC9734DCA0}"/>
                </a:ext>
              </a:extLst>
            </p:cNvPr>
            <p:cNvSpPr txBox="1"/>
            <p:nvPr/>
          </p:nvSpPr>
          <p:spPr>
            <a:xfrm>
              <a:off x="2649743" y="3403666"/>
              <a:ext cx="306494" cy="369332"/>
            </a:xfrm>
            <a:prstGeom prst="rect">
              <a:avLst/>
            </a:prstGeom>
            <a:noFill/>
          </p:spPr>
          <p:txBody>
            <a:bodyPr wrap="none" rtlCol="0">
              <a:spAutoFit/>
            </a:bodyPr>
            <a:lstStyle/>
            <a:p>
              <a:r>
                <a:rPr lang="en-US" dirty="0"/>
                <a:t>5</a:t>
              </a:r>
            </a:p>
          </p:txBody>
        </p:sp>
        <p:cxnSp>
          <p:nvCxnSpPr>
            <p:cNvPr id="79" name="Straight Connector 78">
              <a:extLst>
                <a:ext uri="{FF2B5EF4-FFF2-40B4-BE49-F238E27FC236}">
                  <a16:creationId xmlns:a16="http://schemas.microsoft.com/office/drawing/2014/main" id="{F24256E8-58A4-4338-9C4F-ABD74CD8EF9D}"/>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2C3B54B-BB0E-4139-86F8-42110CF76940}"/>
                </a:ext>
              </a:extLst>
            </p:cNvPr>
            <p:cNvCxnSpPr>
              <a:cxnSpLocks/>
              <a:endCxn id="77"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C325720-7CF3-499F-B59C-7AAF74C66665}"/>
              </a:ext>
            </a:extLst>
          </p:cNvPr>
          <p:cNvGrpSpPr/>
          <p:nvPr/>
        </p:nvGrpSpPr>
        <p:grpSpPr>
          <a:xfrm>
            <a:off x="5476992" y="3286563"/>
            <a:ext cx="678628" cy="678627"/>
            <a:chOff x="2476501" y="3333847"/>
            <a:chExt cx="678628" cy="678627"/>
          </a:xfrm>
        </p:grpSpPr>
        <p:sp>
          <p:nvSpPr>
            <p:cNvPr id="73" name="Rectangle 72">
              <a:extLst>
                <a:ext uri="{FF2B5EF4-FFF2-40B4-BE49-F238E27FC236}">
                  <a16:creationId xmlns:a16="http://schemas.microsoft.com/office/drawing/2014/main" id="{CDADE0F2-EDE6-4345-BD2A-6F84FCF03E56}"/>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559D1D4-D161-4F65-A146-0F1BDD80569B}"/>
                </a:ext>
              </a:extLst>
            </p:cNvPr>
            <p:cNvSpPr txBox="1"/>
            <p:nvPr/>
          </p:nvSpPr>
          <p:spPr>
            <a:xfrm>
              <a:off x="2649743" y="3403666"/>
              <a:ext cx="306494" cy="369332"/>
            </a:xfrm>
            <a:prstGeom prst="rect">
              <a:avLst/>
            </a:prstGeom>
            <a:noFill/>
          </p:spPr>
          <p:txBody>
            <a:bodyPr wrap="none" rtlCol="0">
              <a:spAutoFit/>
            </a:bodyPr>
            <a:lstStyle/>
            <a:p>
              <a:r>
                <a:rPr lang="en-US" dirty="0"/>
                <a:t>3</a:t>
              </a:r>
            </a:p>
          </p:txBody>
        </p:sp>
        <p:cxnSp>
          <p:nvCxnSpPr>
            <p:cNvPr id="75" name="Straight Connector 74">
              <a:extLst>
                <a:ext uri="{FF2B5EF4-FFF2-40B4-BE49-F238E27FC236}">
                  <a16:creationId xmlns:a16="http://schemas.microsoft.com/office/drawing/2014/main" id="{A8EBE98F-1B39-4BEE-8FD0-9B2993E3E152}"/>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2E3E92-FDB0-471E-8433-E13616F90849}"/>
                </a:ext>
              </a:extLst>
            </p:cNvPr>
            <p:cNvCxnSpPr>
              <a:cxnSpLocks/>
              <a:endCxn id="7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D12CADF-06F5-4B50-BFF9-2E5C95D378A2}"/>
              </a:ext>
            </a:extLst>
          </p:cNvPr>
          <p:cNvGrpSpPr/>
          <p:nvPr/>
        </p:nvGrpSpPr>
        <p:grpSpPr>
          <a:xfrm>
            <a:off x="4941734" y="4390183"/>
            <a:ext cx="692309" cy="678627"/>
            <a:chOff x="2659233" y="2267047"/>
            <a:chExt cx="692309" cy="678627"/>
          </a:xfrm>
        </p:grpSpPr>
        <p:sp>
          <p:nvSpPr>
            <p:cNvPr id="67" name="Rectangle 66">
              <a:extLst>
                <a:ext uri="{FF2B5EF4-FFF2-40B4-BE49-F238E27FC236}">
                  <a16:creationId xmlns:a16="http://schemas.microsoft.com/office/drawing/2014/main" id="{3DBBA86E-F0F1-4DED-BBBF-7C29AC40C7D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34BF5BE-5406-4B09-9794-06955B5525A3}"/>
                </a:ext>
              </a:extLst>
            </p:cNvPr>
            <p:cNvSpPr txBox="1"/>
            <p:nvPr/>
          </p:nvSpPr>
          <p:spPr>
            <a:xfrm>
              <a:off x="2832475" y="2336866"/>
              <a:ext cx="301686" cy="369332"/>
            </a:xfrm>
            <a:prstGeom prst="rect">
              <a:avLst/>
            </a:prstGeom>
            <a:noFill/>
          </p:spPr>
          <p:txBody>
            <a:bodyPr wrap="none" rtlCol="0">
              <a:spAutoFit/>
            </a:bodyPr>
            <a:lstStyle/>
            <a:p>
              <a:r>
                <a:rPr lang="en-US" dirty="0"/>
                <a:t>5</a:t>
              </a:r>
            </a:p>
          </p:txBody>
        </p:sp>
        <p:cxnSp>
          <p:nvCxnSpPr>
            <p:cNvPr id="69" name="Straight Connector 68">
              <a:extLst>
                <a:ext uri="{FF2B5EF4-FFF2-40B4-BE49-F238E27FC236}">
                  <a16:creationId xmlns:a16="http://schemas.microsoft.com/office/drawing/2014/main" id="{0B387F9C-0178-42DD-935F-CC9BBE3E22BA}"/>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B45BBE0-24C3-4DA1-884F-300D0FE71DFB}"/>
                </a:ext>
              </a:extLst>
            </p:cNvPr>
            <p:cNvCxnSpPr>
              <a:cxnSpLocks/>
              <a:endCxn id="6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E1A3B3-0030-4F30-92DB-C29043306D8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745E48-2792-4138-9AB0-40053074EE1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6D84CB-3C8E-4DBF-9095-F996E0F83E42}"/>
              </a:ext>
            </a:extLst>
          </p:cNvPr>
          <p:cNvGrpSpPr/>
          <p:nvPr/>
        </p:nvGrpSpPr>
        <p:grpSpPr>
          <a:xfrm>
            <a:off x="10397434" y="2194770"/>
            <a:ext cx="678628" cy="678627"/>
            <a:chOff x="2476501" y="3333847"/>
            <a:chExt cx="678628" cy="678627"/>
          </a:xfrm>
        </p:grpSpPr>
        <p:sp>
          <p:nvSpPr>
            <p:cNvPr id="63" name="Rectangle 62">
              <a:extLst>
                <a:ext uri="{FF2B5EF4-FFF2-40B4-BE49-F238E27FC236}">
                  <a16:creationId xmlns:a16="http://schemas.microsoft.com/office/drawing/2014/main" id="{1AE1DA48-E8EA-4518-A276-8A8A164C7007}"/>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2B13E79-C105-41AF-9601-05942D70805F}"/>
                </a:ext>
              </a:extLst>
            </p:cNvPr>
            <p:cNvSpPr txBox="1"/>
            <p:nvPr/>
          </p:nvSpPr>
          <p:spPr>
            <a:xfrm>
              <a:off x="2649743" y="3403666"/>
              <a:ext cx="357790" cy="369332"/>
            </a:xfrm>
            <a:prstGeom prst="rect">
              <a:avLst/>
            </a:prstGeom>
            <a:noFill/>
          </p:spPr>
          <p:txBody>
            <a:bodyPr wrap="none" rtlCol="0">
              <a:spAutoFit/>
            </a:bodyPr>
            <a:lstStyle/>
            <a:p>
              <a:r>
                <a:rPr lang="en-US" dirty="0"/>
                <a:t>11</a:t>
              </a:r>
            </a:p>
          </p:txBody>
        </p:sp>
        <p:cxnSp>
          <p:nvCxnSpPr>
            <p:cNvPr id="65" name="Straight Connector 64">
              <a:extLst>
                <a:ext uri="{FF2B5EF4-FFF2-40B4-BE49-F238E27FC236}">
                  <a16:creationId xmlns:a16="http://schemas.microsoft.com/office/drawing/2014/main" id="{23F6B326-F3C0-4653-B7F1-8252E4FB644E}"/>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0144FE-3648-471C-B823-CDB8F19C0506}"/>
                </a:ext>
              </a:extLst>
            </p:cNvPr>
            <p:cNvCxnSpPr>
              <a:cxnSpLocks/>
              <a:endCxn id="6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6B68FA3-676B-43AD-AD26-92C46FE56C2F}"/>
              </a:ext>
            </a:extLst>
          </p:cNvPr>
          <p:cNvGrpSpPr/>
          <p:nvPr/>
        </p:nvGrpSpPr>
        <p:grpSpPr>
          <a:xfrm>
            <a:off x="7876315" y="4385896"/>
            <a:ext cx="692309" cy="678627"/>
            <a:chOff x="2659233" y="2267047"/>
            <a:chExt cx="692309" cy="678627"/>
          </a:xfrm>
        </p:grpSpPr>
        <p:sp>
          <p:nvSpPr>
            <p:cNvPr id="57" name="Rectangle 56">
              <a:extLst>
                <a:ext uri="{FF2B5EF4-FFF2-40B4-BE49-F238E27FC236}">
                  <a16:creationId xmlns:a16="http://schemas.microsoft.com/office/drawing/2014/main" id="{A36EEDFA-8671-48CC-9090-7D526ACC6304}"/>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01F4EE0-2DE9-4707-8D2D-8EF7EBE759D9}"/>
                </a:ext>
              </a:extLst>
            </p:cNvPr>
            <p:cNvSpPr txBox="1"/>
            <p:nvPr/>
          </p:nvSpPr>
          <p:spPr>
            <a:xfrm>
              <a:off x="2832475" y="2336866"/>
              <a:ext cx="312906" cy="369332"/>
            </a:xfrm>
            <a:prstGeom prst="rect">
              <a:avLst/>
            </a:prstGeom>
            <a:noFill/>
          </p:spPr>
          <p:txBody>
            <a:bodyPr wrap="none" rtlCol="0">
              <a:spAutoFit/>
            </a:bodyPr>
            <a:lstStyle/>
            <a:p>
              <a:r>
                <a:rPr lang="en-US" dirty="0"/>
                <a:t>7</a:t>
              </a:r>
            </a:p>
          </p:txBody>
        </p:sp>
        <p:cxnSp>
          <p:nvCxnSpPr>
            <p:cNvPr id="59" name="Straight Connector 58">
              <a:extLst>
                <a:ext uri="{FF2B5EF4-FFF2-40B4-BE49-F238E27FC236}">
                  <a16:creationId xmlns:a16="http://schemas.microsoft.com/office/drawing/2014/main" id="{14E7C25A-69AA-4234-816B-AA2D09ED43C6}"/>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BE21EA-C6B8-42A2-919E-E545E53AEFDE}"/>
                </a:ext>
              </a:extLst>
            </p:cNvPr>
            <p:cNvCxnSpPr>
              <a:cxnSpLocks/>
              <a:endCxn id="5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7148200-CA65-4A66-BE35-2EDE4B6572E4}"/>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83E11F-54C3-446A-9756-57DCCAE0BE9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7EB24C5-5639-4EBE-94EF-5463544A435B}"/>
              </a:ext>
            </a:extLst>
          </p:cNvPr>
          <p:cNvGrpSpPr/>
          <p:nvPr/>
        </p:nvGrpSpPr>
        <p:grpSpPr>
          <a:xfrm>
            <a:off x="7402899" y="3282276"/>
            <a:ext cx="678628" cy="678627"/>
            <a:chOff x="2476501" y="3333847"/>
            <a:chExt cx="678628" cy="678627"/>
          </a:xfrm>
        </p:grpSpPr>
        <p:sp>
          <p:nvSpPr>
            <p:cNvPr id="53" name="Rectangle 52">
              <a:extLst>
                <a:ext uri="{FF2B5EF4-FFF2-40B4-BE49-F238E27FC236}">
                  <a16:creationId xmlns:a16="http://schemas.microsoft.com/office/drawing/2014/main" id="{A1B41EEB-62A0-422B-A831-32A56EC91051}"/>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1A24377-F230-4E23-BD91-6EA4C70E5621}"/>
                </a:ext>
              </a:extLst>
            </p:cNvPr>
            <p:cNvSpPr txBox="1"/>
            <p:nvPr/>
          </p:nvSpPr>
          <p:spPr>
            <a:xfrm>
              <a:off x="2649743" y="3403666"/>
              <a:ext cx="393056" cy="369332"/>
            </a:xfrm>
            <a:prstGeom prst="rect">
              <a:avLst/>
            </a:prstGeom>
            <a:noFill/>
          </p:spPr>
          <p:txBody>
            <a:bodyPr wrap="none" rtlCol="0">
              <a:spAutoFit/>
            </a:bodyPr>
            <a:lstStyle/>
            <a:p>
              <a:r>
                <a:rPr lang="en-US" dirty="0"/>
                <a:t>10</a:t>
              </a:r>
            </a:p>
          </p:txBody>
        </p:sp>
        <p:cxnSp>
          <p:nvCxnSpPr>
            <p:cNvPr id="55" name="Straight Connector 54">
              <a:extLst>
                <a:ext uri="{FF2B5EF4-FFF2-40B4-BE49-F238E27FC236}">
                  <a16:creationId xmlns:a16="http://schemas.microsoft.com/office/drawing/2014/main" id="{A703D8D4-B877-4131-8934-2A173B3DBC79}"/>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0E0B44-1E4E-42BC-88FD-3B5A9E616E26}"/>
                </a:ext>
              </a:extLst>
            </p:cNvPr>
            <p:cNvCxnSpPr>
              <a:cxnSpLocks/>
              <a:endCxn id="5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12FD394-368B-4EB4-AEBA-6F5844D5ACB3}"/>
              </a:ext>
            </a:extLst>
          </p:cNvPr>
          <p:cNvGrpSpPr/>
          <p:nvPr/>
        </p:nvGrpSpPr>
        <p:grpSpPr>
          <a:xfrm>
            <a:off x="6867641" y="4385896"/>
            <a:ext cx="692309" cy="678627"/>
            <a:chOff x="2659233" y="2267047"/>
            <a:chExt cx="692309" cy="678627"/>
          </a:xfrm>
        </p:grpSpPr>
        <p:sp>
          <p:nvSpPr>
            <p:cNvPr id="47" name="Rectangle 46">
              <a:extLst>
                <a:ext uri="{FF2B5EF4-FFF2-40B4-BE49-F238E27FC236}">
                  <a16:creationId xmlns:a16="http://schemas.microsoft.com/office/drawing/2014/main" id="{BFE77E1F-508E-43A9-9422-E542A24790A3}"/>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BED58-27BD-43CC-8D26-10B17BD29400}"/>
                </a:ext>
              </a:extLst>
            </p:cNvPr>
            <p:cNvSpPr txBox="1"/>
            <p:nvPr/>
          </p:nvSpPr>
          <p:spPr>
            <a:xfrm>
              <a:off x="2832475" y="2336866"/>
              <a:ext cx="418704" cy="369332"/>
            </a:xfrm>
            <a:prstGeom prst="rect">
              <a:avLst/>
            </a:prstGeom>
            <a:noFill/>
          </p:spPr>
          <p:txBody>
            <a:bodyPr wrap="none" rtlCol="0">
              <a:spAutoFit/>
            </a:bodyPr>
            <a:lstStyle/>
            <a:p>
              <a:r>
                <a:rPr lang="en-US" dirty="0"/>
                <a:t>15</a:t>
              </a:r>
            </a:p>
          </p:txBody>
        </p:sp>
        <p:cxnSp>
          <p:nvCxnSpPr>
            <p:cNvPr id="49" name="Straight Connector 48">
              <a:extLst>
                <a:ext uri="{FF2B5EF4-FFF2-40B4-BE49-F238E27FC236}">
                  <a16:creationId xmlns:a16="http://schemas.microsoft.com/office/drawing/2014/main" id="{5C8EE778-D08E-459D-BE7B-B82C354FFB33}"/>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F1D3EB-DFE1-4CF7-B1DB-56D5F088883A}"/>
                </a:ext>
              </a:extLst>
            </p:cNvPr>
            <p:cNvCxnSpPr>
              <a:cxnSpLocks/>
              <a:endCxn id="4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6E6701F-5C7A-4841-92DD-C51DB46D6CA1}"/>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DFF6CA-DDC9-4BE4-8A85-F299E727F4C6}"/>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17FCC08-0ED8-4994-88B3-58B9C3ECA3EA}"/>
              </a:ext>
            </a:extLst>
          </p:cNvPr>
          <p:cNvGrpSpPr/>
          <p:nvPr/>
        </p:nvGrpSpPr>
        <p:grpSpPr>
          <a:xfrm>
            <a:off x="9518271" y="3282276"/>
            <a:ext cx="678628" cy="678627"/>
            <a:chOff x="2476501" y="3333847"/>
            <a:chExt cx="678628" cy="678627"/>
          </a:xfrm>
        </p:grpSpPr>
        <p:sp>
          <p:nvSpPr>
            <p:cNvPr id="43" name="Rectangle 42">
              <a:extLst>
                <a:ext uri="{FF2B5EF4-FFF2-40B4-BE49-F238E27FC236}">
                  <a16:creationId xmlns:a16="http://schemas.microsoft.com/office/drawing/2014/main" id="{31D01B9B-5B6A-4F13-BDE8-5E14334F716F}"/>
                </a:ext>
              </a:extLst>
            </p:cNvPr>
            <p:cNvSpPr/>
            <p:nvPr/>
          </p:nvSpPr>
          <p:spPr>
            <a:xfrm>
              <a:off x="2476502" y="33338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B106EA1-7ED9-45CF-8FC2-FC4766F1219F}"/>
                </a:ext>
              </a:extLst>
            </p:cNvPr>
            <p:cNvSpPr txBox="1"/>
            <p:nvPr/>
          </p:nvSpPr>
          <p:spPr>
            <a:xfrm>
              <a:off x="2649743" y="3403666"/>
              <a:ext cx="306494" cy="369332"/>
            </a:xfrm>
            <a:prstGeom prst="rect">
              <a:avLst/>
            </a:prstGeom>
            <a:noFill/>
          </p:spPr>
          <p:txBody>
            <a:bodyPr wrap="none" rtlCol="0">
              <a:spAutoFit/>
            </a:bodyPr>
            <a:lstStyle/>
            <a:p>
              <a:r>
                <a:rPr lang="en-US" dirty="0"/>
                <a:t>2</a:t>
              </a:r>
            </a:p>
          </p:txBody>
        </p:sp>
        <p:cxnSp>
          <p:nvCxnSpPr>
            <p:cNvPr id="45" name="Straight Connector 44">
              <a:extLst>
                <a:ext uri="{FF2B5EF4-FFF2-40B4-BE49-F238E27FC236}">
                  <a16:creationId xmlns:a16="http://schemas.microsoft.com/office/drawing/2014/main" id="{7D6DD646-A570-46FB-A85A-B6AE3ED79AAF}"/>
                </a:ext>
              </a:extLst>
            </p:cNvPr>
            <p:cNvCxnSpPr>
              <a:cxnSpLocks/>
            </p:cNvCxnSpPr>
            <p:nvPr/>
          </p:nvCxnSpPr>
          <p:spPr>
            <a:xfrm>
              <a:off x="2476501" y="38428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4F3E53-3E7F-4BDF-B37C-7F660F7356DD}"/>
                </a:ext>
              </a:extLst>
            </p:cNvPr>
            <p:cNvCxnSpPr>
              <a:cxnSpLocks/>
              <a:endCxn id="43" idx="2"/>
            </p:cNvCxnSpPr>
            <p:nvPr/>
          </p:nvCxnSpPr>
          <p:spPr>
            <a:xfrm>
              <a:off x="2815814" y="38428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D16EC33-A052-4DDD-9971-13308AF7BFF6}"/>
              </a:ext>
            </a:extLst>
          </p:cNvPr>
          <p:cNvGrpSpPr/>
          <p:nvPr/>
        </p:nvGrpSpPr>
        <p:grpSpPr>
          <a:xfrm>
            <a:off x="8983013" y="4385896"/>
            <a:ext cx="692309" cy="678627"/>
            <a:chOff x="2659233" y="2267047"/>
            <a:chExt cx="692309" cy="678627"/>
          </a:xfrm>
        </p:grpSpPr>
        <p:sp>
          <p:nvSpPr>
            <p:cNvPr id="37" name="Rectangle 36">
              <a:extLst>
                <a:ext uri="{FF2B5EF4-FFF2-40B4-BE49-F238E27FC236}">
                  <a16:creationId xmlns:a16="http://schemas.microsoft.com/office/drawing/2014/main" id="{1E365CFA-8523-44FF-8AF3-A21AD2367F11}"/>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A3E51D0-83AB-4355-85B3-5B09BC5000EE}"/>
                </a:ext>
              </a:extLst>
            </p:cNvPr>
            <p:cNvSpPr txBox="1"/>
            <p:nvPr/>
          </p:nvSpPr>
          <p:spPr>
            <a:xfrm>
              <a:off x="2832475" y="2336866"/>
              <a:ext cx="306494" cy="369332"/>
            </a:xfrm>
            <a:prstGeom prst="rect">
              <a:avLst/>
            </a:prstGeom>
            <a:noFill/>
          </p:spPr>
          <p:txBody>
            <a:bodyPr wrap="none" rtlCol="0">
              <a:spAutoFit/>
            </a:bodyPr>
            <a:lstStyle/>
            <a:p>
              <a:r>
                <a:rPr lang="en-US" dirty="0"/>
                <a:t>6</a:t>
              </a:r>
            </a:p>
          </p:txBody>
        </p:sp>
        <p:cxnSp>
          <p:nvCxnSpPr>
            <p:cNvPr id="39" name="Straight Connector 38">
              <a:extLst>
                <a:ext uri="{FF2B5EF4-FFF2-40B4-BE49-F238E27FC236}">
                  <a16:creationId xmlns:a16="http://schemas.microsoft.com/office/drawing/2014/main" id="{CB865169-6C5A-4903-BB6F-7450A36C3F70}"/>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6937A-C21A-4477-B46F-17CF00597884}"/>
                </a:ext>
              </a:extLst>
            </p:cNvPr>
            <p:cNvCxnSpPr>
              <a:cxnSpLocks/>
              <a:endCxn id="37"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E1E374-0F17-4A29-9569-52BFF7B6175A}"/>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5019FA-5FE8-4421-9353-B3BD5009A78C}"/>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E3BF929-34E8-413A-BE95-6A03D22A8E57}"/>
              </a:ext>
            </a:extLst>
          </p:cNvPr>
          <p:cNvGrpSpPr/>
          <p:nvPr/>
        </p:nvGrpSpPr>
        <p:grpSpPr>
          <a:xfrm>
            <a:off x="11287488" y="3282275"/>
            <a:ext cx="692309" cy="678627"/>
            <a:chOff x="2659233" y="2267047"/>
            <a:chExt cx="692309" cy="678627"/>
          </a:xfrm>
        </p:grpSpPr>
        <p:sp>
          <p:nvSpPr>
            <p:cNvPr id="31" name="Rectangle 30">
              <a:extLst>
                <a:ext uri="{FF2B5EF4-FFF2-40B4-BE49-F238E27FC236}">
                  <a16:creationId xmlns:a16="http://schemas.microsoft.com/office/drawing/2014/main" id="{3BED69B7-082B-4FCA-B42C-86BCC07683E9}"/>
                </a:ext>
              </a:extLst>
            </p:cNvPr>
            <p:cNvSpPr/>
            <p:nvPr/>
          </p:nvSpPr>
          <p:spPr>
            <a:xfrm>
              <a:off x="2659234" y="2267047"/>
              <a:ext cx="678627" cy="678627"/>
            </a:xfrm>
            <a:prstGeom prst="rect">
              <a:avLst/>
            </a:prstGeom>
            <a:no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145568-4739-4BF1-9282-B985949FE238}"/>
                </a:ext>
              </a:extLst>
            </p:cNvPr>
            <p:cNvSpPr txBox="1"/>
            <p:nvPr/>
          </p:nvSpPr>
          <p:spPr>
            <a:xfrm>
              <a:off x="2832475" y="2336866"/>
              <a:ext cx="306494" cy="369332"/>
            </a:xfrm>
            <a:prstGeom prst="rect">
              <a:avLst/>
            </a:prstGeom>
            <a:noFill/>
          </p:spPr>
          <p:txBody>
            <a:bodyPr wrap="none" rtlCol="0">
              <a:spAutoFit/>
            </a:bodyPr>
            <a:lstStyle/>
            <a:p>
              <a:r>
                <a:rPr lang="en-US" dirty="0"/>
                <a:t>9</a:t>
              </a:r>
            </a:p>
          </p:txBody>
        </p:sp>
        <p:cxnSp>
          <p:nvCxnSpPr>
            <p:cNvPr id="33" name="Straight Connector 32">
              <a:extLst>
                <a:ext uri="{FF2B5EF4-FFF2-40B4-BE49-F238E27FC236}">
                  <a16:creationId xmlns:a16="http://schemas.microsoft.com/office/drawing/2014/main" id="{8EFC2DFB-48C2-423A-B36E-61A7B46DABF7}"/>
                </a:ext>
              </a:extLst>
            </p:cNvPr>
            <p:cNvCxnSpPr>
              <a:cxnSpLocks/>
            </p:cNvCxnSpPr>
            <p:nvPr/>
          </p:nvCxnSpPr>
          <p:spPr>
            <a:xfrm>
              <a:off x="2659233" y="2776017"/>
              <a:ext cx="678627" cy="0"/>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18911F-99EB-4259-838C-43991FDF4A9F}"/>
                </a:ext>
              </a:extLst>
            </p:cNvPr>
            <p:cNvCxnSpPr>
              <a:cxnSpLocks/>
              <a:endCxn id="31" idx="2"/>
            </p:cNvCxnSpPr>
            <p:nvPr/>
          </p:nvCxnSpPr>
          <p:spPr>
            <a:xfrm>
              <a:off x="2998546" y="2776017"/>
              <a:ext cx="2" cy="169657"/>
            </a:xfrm>
            <a:prstGeom prst="line">
              <a:avLst/>
            </a:prstGeom>
            <a:ln>
              <a:solidFill>
                <a:srgbClr val="4C328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BE435D-EC3A-4246-AB21-D3FB4534202B}"/>
                </a:ext>
              </a:extLst>
            </p:cNvPr>
            <p:cNvCxnSpPr/>
            <p:nvPr/>
          </p:nvCxnSpPr>
          <p:spPr>
            <a:xfrm flipV="1">
              <a:off x="2659233"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2470E5-A7F6-487E-BB3F-E1C421814241}"/>
                </a:ext>
              </a:extLst>
            </p:cNvPr>
            <p:cNvCxnSpPr/>
            <p:nvPr/>
          </p:nvCxnSpPr>
          <p:spPr>
            <a:xfrm flipV="1">
              <a:off x="3012229" y="2776017"/>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8BEA7CC3-453D-4BC8-8AFB-E5596B5D4C74}"/>
              </a:ext>
            </a:extLst>
          </p:cNvPr>
          <p:cNvCxnSpPr>
            <a:cxnSpLocks/>
            <a:endCxn id="77" idx="0"/>
          </p:cNvCxnSpPr>
          <p:nvPr/>
        </p:nvCxnSpPr>
        <p:spPr>
          <a:xfrm flipH="1">
            <a:off x="6825049" y="1873505"/>
            <a:ext cx="1822234" cy="316964"/>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52EEB7-0B4C-4A31-83B9-C96BAE06B0EF}"/>
              </a:ext>
            </a:extLst>
          </p:cNvPr>
          <p:cNvCxnSpPr>
            <a:cxnSpLocks/>
            <a:endCxn id="63" idx="0"/>
          </p:cNvCxnSpPr>
          <p:nvPr/>
        </p:nvCxnSpPr>
        <p:spPr>
          <a:xfrm>
            <a:off x="8986595" y="1885677"/>
            <a:ext cx="1750154" cy="30909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2466B8-07C6-435C-906D-EFA49CC4F8CB}"/>
              </a:ext>
            </a:extLst>
          </p:cNvPr>
          <p:cNvCxnSpPr>
            <a:cxnSpLocks/>
            <a:endCxn id="73" idx="0"/>
          </p:cNvCxnSpPr>
          <p:nvPr/>
        </p:nvCxnSpPr>
        <p:spPr>
          <a:xfrm flipH="1">
            <a:off x="5816307" y="2789031"/>
            <a:ext cx="845918" cy="49753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3E3DAF-F586-4A12-A65A-E1E74253D76E}"/>
              </a:ext>
            </a:extLst>
          </p:cNvPr>
          <p:cNvCxnSpPr>
            <a:cxnSpLocks/>
            <a:endCxn id="53" idx="0"/>
          </p:cNvCxnSpPr>
          <p:nvPr/>
        </p:nvCxnSpPr>
        <p:spPr>
          <a:xfrm>
            <a:off x="7001324" y="2793698"/>
            <a:ext cx="740890" cy="48857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5DCFB8-6007-48D2-AFEC-E0D8AADBBBDE}"/>
              </a:ext>
            </a:extLst>
          </p:cNvPr>
          <p:cNvCxnSpPr>
            <a:cxnSpLocks/>
            <a:endCxn id="43" idx="0"/>
          </p:cNvCxnSpPr>
          <p:nvPr/>
        </p:nvCxnSpPr>
        <p:spPr>
          <a:xfrm flipH="1">
            <a:off x="9857586" y="2800714"/>
            <a:ext cx="705920" cy="48156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E9AD6B-5AE9-4E10-880F-ECE235B35F5B}"/>
              </a:ext>
            </a:extLst>
          </p:cNvPr>
          <p:cNvCxnSpPr>
            <a:cxnSpLocks/>
            <a:endCxn id="31" idx="0"/>
          </p:cNvCxnSpPr>
          <p:nvPr/>
        </p:nvCxnSpPr>
        <p:spPr>
          <a:xfrm>
            <a:off x="10902819" y="2790842"/>
            <a:ext cx="723984" cy="491433"/>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A1A8B8F-04F1-4E0B-B818-E9D8CC854C16}"/>
              </a:ext>
            </a:extLst>
          </p:cNvPr>
          <p:cNvCxnSpPr>
            <a:cxnSpLocks/>
            <a:endCxn id="67" idx="0"/>
          </p:cNvCxnSpPr>
          <p:nvPr/>
        </p:nvCxnSpPr>
        <p:spPr>
          <a:xfrm flipH="1">
            <a:off x="5281049" y="3881378"/>
            <a:ext cx="383442" cy="50880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3A5D3-0978-4FF0-B321-62EAF932A1CC}"/>
              </a:ext>
            </a:extLst>
          </p:cNvPr>
          <p:cNvCxnSpPr>
            <a:cxnSpLocks/>
            <a:endCxn id="47" idx="0"/>
          </p:cNvCxnSpPr>
          <p:nvPr/>
        </p:nvCxnSpPr>
        <p:spPr>
          <a:xfrm flipH="1">
            <a:off x="7206956" y="3865278"/>
            <a:ext cx="380826" cy="520618"/>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D9DF45-53C1-4CF5-9C41-41D5E7DD616F}"/>
              </a:ext>
            </a:extLst>
          </p:cNvPr>
          <p:cNvCxnSpPr>
            <a:cxnSpLocks/>
            <a:endCxn id="37" idx="0"/>
          </p:cNvCxnSpPr>
          <p:nvPr/>
        </p:nvCxnSpPr>
        <p:spPr>
          <a:xfrm flipH="1">
            <a:off x="9322328" y="3877090"/>
            <a:ext cx="380826" cy="508806"/>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D37F9-D015-41F6-994A-E6D6E050EE1D}"/>
              </a:ext>
            </a:extLst>
          </p:cNvPr>
          <p:cNvCxnSpPr>
            <a:cxnSpLocks/>
            <a:endCxn id="85" idx="0"/>
          </p:cNvCxnSpPr>
          <p:nvPr/>
        </p:nvCxnSpPr>
        <p:spPr>
          <a:xfrm>
            <a:off x="6000604" y="3877091"/>
            <a:ext cx="289119" cy="513092"/>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482034-1949-4BC8-BB0E-D362F0C37115}"/>
              </a:ext>
            </a:extLst>
          </p:cNvPr>
          <p:cNvCxnSpPr>
            <a:cxnSpLocks/>
            <a:endCxn id="57" idx="0"/>
          </p:cNvCxnSpPr>
          <p:nvPr/>
        </p:nvCxnSpPr>
        <p:spPr>
          <a:xfrm>
            <a:off x="7896644" y="3869041"/>
            <a:ext cx="318986" cy="516855"/>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B9AE70-0C6C-4BD7-BA4A-FC718A464F62}"/>
              </a:ext>
            </a:extLst>
          </p:cNvPr>
          <p:cNvCxnSpPr/>
          <p:nvPr/>
        </p:nvCxnSpPr>
        <p:spPr>
          <a:xfrm flipV="1">
            <a:off x="9864426" y="3791245"/>
            <a:ext cx="339313" cy="169657"/>
          </a:xfrm>
          <a:prstGeom prst="line">
            <a:avLst/>
          </a:prstGeom>
          <a:ln>
            <a:solidFill>
              <a:srgbClr val="B6A479"/>
            </a:solidFill>
          </a:ln>
        </p:spPr>
        <p:style>
          <a:lnRef idx="1">
            <a:schemeClr val="accent1"/>
          </a:lnRef>
          <a:fillRef idx="0">
            <a:schemeClr val="accent1"/>
          </a:fillRef>
          <a:effectRef idx="0">
            <a:schemeClr val="accent1"/>
          </a:effectRef>
          <a:fontRef idx="minor">
            <a:schemeClr val="tx1"/>
          </a:fontRef>
        </p:style>
      </p:cxnSp>
      <p:graphicFrame>
        <p:nvGraphicFramePr>
          <p:cNvPr id="91" name="Table 90">
            <a:extLst>
              <a:ext uri="{FF2B5EF4-FFF2-40B4-BE49-F238E27FC236}">
                <a16:creationId xmlns:a16="http://schemas.microsoft.com/office/drawing/2014/main" id="{C60F3973-2B6A-4636-B96F-4685ED8BC27E}"/>
              </a:ext>
            </a:extLst>
          </p:cNvPr>
          <p:cNvGraphicFramePr>
            <a:graphicFrameLocks noGrp="1"/>
          </p:cNvGraphicFramePr>
          <p:nvPr/>
        </p:nvGraphicFramePr>
        <p:xfrm>
          <a:off x="2104871" y="5373706"/>
          <a:ext cx="8127994" cy="98933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1816514090"/>
                    </a:ext>
                  </a:extLst>
                </a:gridCol>
                <a:gridCol w="580571">
                  <a:extLst>
                    <a:ext uri="{9D8B030D-6E8A-4147-A177-3AD203B41FA5}">
                      <a16:colId xmlns:a16="http://schemas.microsoft.com/office/drawing/2014/main" val="2923287562"/>
                    </a:ext>
                  </a:extLst>
                </a:gridCol>
                <a:gridCol w="580571">
                  <a:extLst>
                    <a:ext uri="{9D8B030D-6E8A-4147-A177-3AD203B41FA5}">
                      <a16:colId xmlns:a16="http://schemas.microsoft.com/office/drawing/2014/main" val="1791325394"/>
                    </a:ext>
                  </a:extLst>
                </a:gridCol>
                <a:gridCol w="580571">
                  <a:extLst>
                    <a:ext uri="{9D8B030D-6E8A-4147-A177-3AD203B41FA5}">
                      <a16:colId xmlns:a16="http://schemas.microsoft.com/office/drawing/2014/main" val="2765987163"/>
                    </a:ext>
                  </a:extLst>
                </a:gridCol>
                <a:gridCol w="580571">
                  <a:extLst>
                    <a:ext uri="{9D8B030D-6E8A-4147-A177-3AD203B41FA5}">
                      <a16:colId xmlns:a16="http://schemas.microsoft.com/office/drawing/2014/main" val="729800659"/>
                    </a:ext>
                  </a:extLst>
                </a:gridCol>
                <a:gridCol w="580571">
                  <a:extLst>
                    <a:ext uri="{9D8B030D-6E8A-4147-A177-3AD203B41FA5}">
                      <a16:colId xmlns:a16="http://schemas.microsoft.com/office/drawing/2014/main" val="2260002455"/>
                    </a:ext>
                  </a:extLst>
                </a:gridCol>
                <a:gridCol w="580571">
                  <a:extLst>
                    <a:ext uri="{9D8B030D-6E8A-4147-A177-3AD203B41FA5}">
                      <a16:colId xmlns:a16="http://schemas.microsoft.com/office/drawing/2014/main" val="69082208"/>
                    </a:ext>
                  </a:extLst>
                </a:gridCol>
                <a:gridCol w="580571">
                  <a:extLst>
                    <a:ext uri="{9D8B030D-6E8A-4147-A177-3AD203B41FA5}">
                      <a16:colId xmlns:a16="http://schemas.microsoft.com/office/drawing/2014/main" val="3653286121"/>
                    </a:ext>
                  </a:extLst>
                </a:gridCol>
                <a:gridCol w="580571">
                  <a:extLst>
                    <a:ext uri="{9D8B030D-6E8A-4147-A177-3AD203B41FA5}">
                      <a16:colId xmlns:a16="http://schemas.microsoft.com/office/drawing/2014/main" val="1087855857"/>
                    </a:ext>
                  </a:extLst>
                </a:gridCol>
                <a:gridCol w="580571">
                  <a:extLst>
                    <a:ext uri="{9D8B030D-6E8A-4147-A177-3AD203B41FA5}">
                      <a16:colId xmlns:a16="http://schemas.microsoft.com/office/drawing/2014/main" val="870027971"/>
                    </a:ext>
                  </a:extLst>
                </a:gridCol>
                <a:gridCol w="580571">
                  <a:extLst>
                    <a:ext uri="{9D8B030D-6E8A-4147-A177-3AD203B41FA5}">
                      <a16:colId xmlns:a16="http://schemas.microsoft.com/office/drawing/2014/main" val="627390202"/>
                    </a:ext>
                  </a:extLst>
                </a:gridCol>
                <a:gridCol w="580571">
                  <a:extLst>
                    <a:ext uri="{9D8B030D-6E8A-4147-A177-3AD203B41FA5}">
                      <a16:colId xmlns:a16="http://schemas.microsoft.com/office/drawing/2014/main" val="4050907693"/>
                    </a:ext>
                  </a:extLst>
                </a:gridCol>
                <a:gridCol w="580571">
                  <a:extLst>
                    <a:ext uri="{9D8B030D-6E8A-4147-A177-3AD203B41FA5}">
                      <a16:colId xmlns:a16="http://schemas.microsoft.com/office/drawing/2014/main" val="1344771348"/>
                    </a:ext>
                  </a:extLst>
                </a:gridCol>
                <a:gridCol w="580571">
                  <a:extLst>
                    <a:ext uri="{9D8B030D-6E8A-4147-A177-3AD203B41FA5}">
                      <a16:colId xmlns:a16="http://schemas.microsoft.com/office/drawing/2014/main" val="3665729610"/>
                    </a:ext>
                  </a:extLst>
                </a:gridCol>
              </a:tblGrid>
              <a:tr h="494665">
                <a:tc>
                  <a:txBody>
                    <a:bodyPr/>
                    <a:lstStyle/>
                    <a:p>
                      <a:pPr algn="ctr"/>
                      <a:r>
                        <a:rPr lang="en-US" dirty="0">
                          <a:solidFill>
                            <a:srgbClr val="B6A479"/>
                          </a:solidFill>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rgbClr val="B6A479"/>
                          </a:solidFill>
                        </a:rPr>
                        <a:t>13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115104"/>
                  </a:ext>
                </a:extLst>
              </a:tr>
              <a:tr h="494665">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solidFill>
                          <a:srgbClr val="4C328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745167"/>
                  </a:ext>
                </a:extLst>
              </a:tr>
            </a:tbl>
          </a:graphicData>
        </a:graphic>
      </p:graphicFrame>
      <p:sp>
        <p:nvSpPr>
          <p:cNvPr id="92" name="TextBox 91">
            <a:extLst>
              <a:ext uri="{FF2B5EF4-FFF2-40B4-BE49-F238E27FC236}">
                <a16:creationId xmlns:a16="http://schemas.microsoft.com/office/drawing/2014/main" id="{F3200E2A-4B53-425B-8BD5-B08A3D7781AE}"/>
              </a:ext>
            </a:extLst>
          </p:cNvPr>
          <p:cNvSpPr txBox="1"/>
          <p:nvPr/>
        </p:nvSpPr>
        <p:spPr>
          <a:xfrm>
            <a:off x="6321831" y="5926101"/>
            <a:ext cx="301686" cy="369332"/>
          </a:xfrm>
          <a:prstGeom prst="rect">
            <a:avLst/>
          </a:prstGeom>
          <a:noFill/>
        </p:spPr>
        <p:txBody>
          <a:bodyPr wrap="none" rtlCol="0">
            <a:spAutoFit/>
          </a:bodyPr>
          <a:lstStyle/>
          <a:p>
            <a:r>
              <a:rPr lang="en-US" dirty="0">
                <a:solidFill>
                  <a:srgbClr val="4C3282"/>
                </a:solidFill>
              </a:rPr>
              <a:t>5</a:t>
            </a:r>
          </a:p>
        </p:txBody>
      </p:sp>
      <p:sp>
        <p:nvSpPr>
          <p:cNvPr id="93" name="TextBox 92">
            <a:extLst>
              <a:ext uri="{FF2B5EF4-FFF2-40B4-BE49-F238E27FC236}">
                <a16:creationId xmlns:a16="http://schemas.microsoft.com/office/drawing/2014/main" id="{1B1CAFED-3872-4357-AC9A-A4212B941224}"/>
              </a:ext>
            </a:extLst>
          </p:cNvPr>
          <p:cNvSpPr txBox="1"/>
          <p:nvPr/>
        </p:nvSpPr>
        <p:spPr>
          <a:xfrm>
            <a:off x="6879246" y="5926101"/>
            <a:ext cx="311304" cy="369332"/>
          </a:xfrm>
          <a:prstGeom prst="rect">
            <a:avLst/>
          </a:prstGeom>
          <a:noFill/>
        </p:spPr>
        <p:txBody>
          <a:bodyPr wrap="none" rtlCol="0">
            <a:spAutoFit/>
          </a:bodyPr>
          <a:lstStyle/>
          <a:p>
            <a:r>
              <a:rPr lang="en-US" dirty="0">
                <a:solidFill>
                  <a:srgbClr val="4C3282"/>
                </a:solidFill>
              </a:rPr>
              <a:t>8</a:t>
            </a:r>
          </a:p>
        </p:txBody>
      </p:sp>
      <p:sp>
        <p:nvSpPr>
          <p:cNvPr id="94" name="TextBox 93">
            <a:extLst>
              <a:ext uri="{FF2B5EF4-FFF2-40B4-BE49-F238E27FC236}">
                <a16:creationId xmlns:a16="http://schemas.microsoft.com/office/drawing/2014/main" id="{877D195F-8573-48C3-8B01-24FD04BBC9D0}"/>
              </a:ext>
            </a:extLst>
          </p:cNvPr>
          <p:cNvSpPr txBox="1"/>
          <p:nvPr/>
        </p:nvSpPr>
        <p:spPr>
          <a:xfrm>
            <a:off x="7411619" y="5932713"/>
            <a:ext cx="418704" cy="369332"/>
          </a:xfrm>
          <a:prstGeom prst="rect">
            <a:avLst/>
          </a:prstGeom>
          <a:noFill/>
        </p:spPr>
        <p:txBody>
          <a:bodyPr wrap="none" rtlCol="0">
            <a:spAutoFit/>
          </a:bodyPr>
          <a:lstStyle/>
          <a:p>
            <a:r>
              <a:rPr lang="en-US" dirty="0">
                <a:solidFill>
                  <a:srgbClr val="4C3282"/>
                </a:solidFill>
              </a:rPr>
              <a:t>15</a:t>
            </a:r>
          </a:p>
        </p:txBody>
      </p:sp>
      <p:sp>
        <p:nvSpPr>
          <p:cNvPr id="95" name="TextBox 94">
            <a:extLst>
              <a:ext uri="{FF2B5EF4-FFF2-40B4-BE49-F238E27FC236}">
                <a16:creationId xmlns:a16="http://schemas.microsoft.com/office/drawing/2014/main" id="{17B1E9BE-F6BA-4EAF-8F8C-D48D29C82C96}"/>
              </a:ext>
            </a:extLst>
          </p:cNvPr>
          <p:cNvSpPr txBox="1"/>
          <p:nvPr/>
        </p:nvSpPr>
        <p:spPr>
          <a:xfrm>
            <a:off x="4562750" y="5942921"/>
            <a:ext cx="311304" cy="369332"/>
          </a:xfrm>
          <a:prstGeom prst="rect">
            <a:avLst/>
          </a:prstGeom>
          <a:noFill/>
        </p:spPr>
        <p:txBody>
          <a:bodyPr wrap="none" rtlCol="0">
            <a:spAutoFit/>
          </a:bodyPr>
          <a:lstStyle/>
          <a:p>
            <a:r>
              <a:rPr lang="en-US" dirty="0">
                <a:solidFill>
                  <a:srgbClr val="4C3282"/>
                </a:solidFill>
              </a:rPr>
              <a:t>7</a:t>
            </a:r>
          </a:p>
        </p:txBody>
      </p:sp>
      <p:sp>
        <p:nvSpPr>
          <p:cNvPr id="96" name="TextBox 95">
            <a:extLst>
              <a:ext uri="{FF2B5EF4-FFF2-40B4-BE49-F238E27FC236}">
                <a16:creationId xmlns:a16="http://schemas.microsoft.com/office/drawing/2014/main" id="{A25E1324-1F69-4744-A35F-379F0E6CAECE}"/>
              </a:ext>
            </a:extLst>
          </p:cNvPr>
          <p:cNvSpPr txBox="1"/>
          <p:nvPr/>
        </p:nvSpPr>
        <p:spPr>
          <a:xfrm>
            <a:off x="3379271" y="5931425"/>
            <a:ext cx="311304" cy="369332"/>
          </a:xfrm>
          <a:prstGeom prst="rect">
            <a:avLst/>
          </a:prstGeom>
          <a:noFill/>
        </p:spPr>
        <p:txBody>
          <a:bodyPr wrap="none" rtlCol="0">
            <a:spAutoFit/>
          </a:bodyPr>
          <a:lstStyle/>
          <a:p>
            <a:r>
              <a:rPr lang="en-US" dirty="0">
                <a:solidFill>
                  <a:srgbClr val="4C3282"/>
                </a:solidFill>
              </a:rPr>
              <a:t>6</a:t>
            </a:r>
          </a:p>
        </p:txBody>
      </p:sp>
      <p:sp>
        <p:nvSpPr>
          <p:cNvPr id="98" name="TextBox 97">
            <a:extLst>
              <a:ext uri="{FF2B5EF4-FFF2-40B4-BE49-F238E27FC236}">
                <a16:creationId xmlns:a16="http://schemas.microsoft.com/office/drawing/2014/main" id="{514BB0F9-B2BD-49A8-89AC-775E89B64957}"/>
              </a:ext>
            </a:extLst>
          </p:cNvPr>
          <p:cNvSpPr txBox="1"/>
          <p:nvPr/>
        </p:nvSpPr>
        <p:spPr>
          <a:xfrm>
            <a:off x="630256" y="2239219"/>
            <a:ext cx="4866076" cy="1754326"/>
          </a:xfrm>
          <a:prstGeom prst="rect">
            <a:avLst/>
          </a:prstGeom>
          <a:noFill/>
        </p:spPr>
        <p:txBody>
          <a:bodyPr wrap="none" rtlCol="0">
            <a:spAutoFit/>
          </a:bodyPr>
          <a:lstStyle/>
          <a:p>
            <a:pPr marL="342900" indent="-342900">
              <a:buAutoNum type="arabicPeriod"/>
            </a:pPr>
            <a:r>
              <a:rPr lang="en-US" dirty="0"/>
              <a:t>Add all values to back of array</a:t>
            </a:r>
          </a:p>
          <a:p>
            <a:pPr marL="342900" indent="-342900">
              <a:buAutoNum type="arabicPeriod"/>
            </a:pPr>
            <a:r>
              <a:rPr lang="en-US" dirty="0" err="1"/>
              <a:t>percolateDown</a:t>
            </a:r>
            <a:r>
              <a:rPr lang="en-US" dirty="0"/>
              <a:t>(parent) starting at last index</a:t>
            </a:r>
          </a:p>
          <a:p>
            <a:pPr marL="800100" lvl="1" indent="-342900">
              <a:buAutoNum type="arabicPeriod"/>
            </a:pPr>
            <a:r>
              <a:rPr lang="en-US" dirty="0" err="1"/>
              <a:t>percolateDown</a:t>
            </a:r>
            <a:r>
              <a:rPr lang="en-US" dirty="0"/>
              <a:t> level 4</a:t>
            </a:r>
          </a:p>
          <a:p>
            <a:pPr marL="800100" lvl="1" indent="-342900">
              <a:buAutoNum type="arabicPeriod"/>
            </a:pPr>
            <a:r>
              <a:rPr lang="en-US" dirty="0" err="1"/>
              <a:t>percolateDown</a:t>
            </a:r>
            <a:r>
              <a:rPr lang="en-US" dirty="0"/>
              <a:t> level 3</a:t>
            </a:r>
          </a:p>
          <a:p>
            <a:pPr marL="800100" lvl="1" indent="-342900">
              <a:buAutoNum type="arabicPeriod"/>
            </a:pPr>
            <a:r>
              <a:rPr lang="en-US" dirty="0" err="1"/>
              <a:t>percolateDown</a:t>
            </a:r>
            <a:r>
              <a:rPr lang="en-US" dirty="0"/>
              <a:t> level 2</a:t>
            </a:r>
          </a:p>
          <a:p>
            <a:pPr marL="800100" lvl="1" indent="-342900">
              <a:buAutoNum type="arabicPeriod"/>
            </a:pPr>
            <a:r>
              <a:rPr lang="en-US" dirty="0" err="1"/>
              <a:t>percolateDown</a:t>
            </a:r>
            <a:r>
              <a:rPr lang="en-US" dirty="0"/>
              <a:t> level 1</a:t>
            </a:r>
          </a:p>
        </p:txBody>
      </p:sp>
      <p:sp>
        <p:nvSpPr>
          <p:cNvPr id="99" name="TextBox 98">
            <a:extLst>
              <a:ext uri="{FF2B5EF4-FFF2-40B4-BE49-F238E27FC236}">
                <a16:creationId xmlns:a16="http://schemas.microsoft.com/office/drawing/2014/main" id="{42D461A4-F49B-4047-B074-C73BAD37E47C}"/>
              </a:ext>
            </a:extLst>
          </p:cNvPr>
          <p:cNvSpPr txBox="1"/>
          <p:nvPr/>
        </p:nvSpPr>
        <p:spPr>
          <a:xfrm>
            <a:off x="630256" y="1288346"/>
            <a:ext cx="3273653" cy="646331"/>
          </a:xfrm>
          <a:prstGeom prst="rect">
            <a:avLst/>
          </a:prstGeom>
          <a:noFill/>
        </p:spPr>
        <p:txBody>
          <a:bodyPr wrap="none" rtlCol="0">
            <a:spAutoFit/>
          </a:bodyPr>
          <a:lstStyle/>
          <a:p>
            <a:r>
              <a:rPr lang="en-US" dirty="0"/>
              <a:t>Build a tree with the values:</a:t>
            </a:r>
          </a:p>
          <a:p>
            <a:r>
              <a:rPr lang="en-US" dirty="0"/>
              <a:t>12, 5, 11, 3, 10, 2, 9, 4, 8, 15, 7, 6</a:t>
            </a:r>
          </a:p>
        </p:txBody>
      </p:sp>
      <p:sp>
        <p:nvSpPr>
          <p:cNvPr id="100" name="TextBox 99">
            <a:extLst>
              <a:ext uri="{FF2B5EF4-FFF2-40B4-BE49-F238E27FC236}">
                <a16:creationId xmlns:a16="http://schemas.microsoft.com/office/drawing/2014/main" id="{3BCB28A5-42F1-435C-9D75-6397C5C44C56}"/>
              </a:ext>
            </a:extLst>
          </p:cNvPr>
          <p:cNvSpPr txBox="1"/>
          <p:nvPr/>
        </p:nvSpPr>
        <p:spPr>
          <a:xfrm>
            <a:off x="8554940" y="5939208"/>
            <a:ext cx="393056" cy="369332"/>
          </a:xfrm>
          <a:prstGeom prst="rect">
            <a:avLst/>
          </a:prstGeom>
          <a:noFill/>
        </p:spPr>
        <p:txBody>
          <a:bodyPr wrap="none" rtlCol="0">
            <a:spAutoFit/>
          </a:bodyPr>
          <a:lstStyle/>
          <a:p>
            <a:r>
              <a:rPr lang="en-US" dirty="0">
                <a:solidFill>
                  <a:srgbClr val="4C3282"/>
                </a:solidFill>
              </a:rPr>
              <a:t>12</a:t>
            </a:r>
          </a:p>
        </p:txBody>
      </p:sp>
      <p:sp>
        <p:nvSpPr>
          <p:cNvPr id="101" name="TextBox 100">
            <a:extLst>
              <a:ext uri="{FF2B5EF4-FFF2-40B4-BE49-F238E27FC236}">
                <a16:creationId xmlns:a16="http://schemas.microsoft.com/office/drawing/2014/main" id="{450A8332-87B3-4A89-B187-553D8471F281}"/>
              </a:ext>
            </a:extLst>
          </p:cNvPr>
          <p:cNvSpPr txBox="1"/>
          <p:nvPr/>
        </p:nvSpPr>
        <p:spPr>
          <a:xfrm>
            <a:off x="3975025" y="5934919"/>
            <a:ext cx="301686" cy="369332"/>
          </a:xfrm>
          <a:prstGeom prst="rect">
            <a:avLst/>
          </a:prstGeom>
          <a:noFill/>
        </p:spPr>
        <p:txBody>
          <a:bodyPr wrap="none" rtlCol="0">
            <a:spAutoFit/>
          </a:bodyPr>
          <a:lstStyle/>
          <a:p>
            <a:r>
              <a:rPr lang="en-US" dirty="0">
                <a:solidFill>
                  <a:srgbClr val="4C3282"/>
                </a:solidFill>
              </a:rPr>
              <a:t>4</a:t>
            </a:r>
          </a:p>
        </p:txBody>
      </p:sp>
      <p:sp>
        <p:nvSpPr>
          <p:cNvPr id="102" name="TextBox 101">
            <a:extLst>
              <a:ext uri="{FF2B5EF4-FFF2-40B4-BE49-F238E27FC236}">
                <a16:creationId xmlns:a16="http://schemas.microsoft.com/office/drawing/2014/main" id="{19865D10-8C23-4877-AC38-E66DB10525BD}"/>
              </a:ext>
            </a:extLst>
          </p:cNvPr>
          <p:cNvSpPr txBox="1"/>
          <p:nvPr/>
        </p:nvSpPr>
        <p:spPr>
          <a:xfrm>
            <a:off x="5091733" y="5926101"/>
            <a:ext cx="357790" cy="369332"/>
          </a:xfrm>
          <a:prstGeom prst="rect">
            <a:avLst/>
          </a:prstGeom>
          <a:noFill/>
        </p:spPr>
        <p:txBody>
          <a:bodyPr wrap="none" rtlCol="0">
            <a:spAutoFit/>
          </a:bodyPr>
          <a:lstStyle/>
          <a:p>
            <a:r>
              <a:rPr lang="en-US" dirty="0">
                <a:solidFill>
                  <a:srgbClr val="4C3282"/>
                </a:solidFill>
              </a:rPr>
              <a:t>11</a:t>
            </a:r>
          </a:p>
        </p:txBody>
      </p:sp>
      <p:sp>
        <p:nvSpPr>
          <p:cNvPr id="103" name="TextBox 102">
            <a:extLst>
              <a:ext uri="{FF2B5EF4-FFF2-40B4-BE49-F238E27FC236}">
                <a16:creationId xmlns:a16="http://schemas.microsoft.com/office/drawing/2014/main" id="{8425159E-FEB1-4761-A7B7-014656C45D0B}"/>
              </a:ext>
            </a:extLst>
          </p:cNvPr>
          <p:cNvSpPr txBox="1"/>
          <p:nvPr/>
        </p:nvSpPr>
        <p:spPr>
          <a:xfrm>
            <a:off x="2826666" y="5926101"/>
            <a:ext cx="306494" cy="369332"/>
          </a:xfrm>
          <a:prstGeom prst="rect">
            <a:avLst/>
          </a:prstGeom>
          <a:noFill/>
        </p:spPr>
        <p:txBody>
          <a:bodyPr wrap="none" rtlCol="0">
            <a:spAutoFit/>
          </a:bodyPr>
          <a:lstStyle/>
          <a:p>
            <a:r>
              <a:rPr lang="en-US" dirty="0">
                <a:solidFill>
                  <a:srgbClr val="4C3282"/>
                </a:solidFill>
              </a:rPr>
              <a:t>3</a:t>
            </a:r>
          </a:p>
        </p:txBody>
      </p:sp>
      <p:sp>
        <p:nvSpPr>
          <p:cNvPr id="104" name="TextBox 103">
            <a:extLst>
              <a:ext uri="{FF2B5EF4-FFF2-40B4-BE49-F238E27FC236}">
                <a16:creationId xmlns:a16="http://schemas.microsoft.com/office/drawing/2014/main" id="{BE9A71F7-151B-4CA5-939D-C1CC5042D9CC}"/>
              </a:ext>
            </a:extLst>
          </p:cNvPr>
          <p:cNvSpPr txBox="1"/>
          <p:nvPr/>
        </p:nvSpPr>
        <p:spPr>
          <a:xfrm>
            <a:off x="7982942" y="5940037"/>
            <a:ext cx="393056" cy="369332"/>
          </a:xfrm>
          <a:prstGeom prst="rect">
            <a:avLst/>
          </a:prstGeom>
          <a:noFill/>
        </p:spPr>
        <p:txBody>
          <a:bodyPr wrap="none" rtlCol="0">
            <a:spAutoFit/>
          </a:bodyPr>
          <a:lstStyle/>
          <a:p>
            <a:r>
              <a:rPr lang="en-US" dirty="0">
                <a:solidFill>
                  <a:srgbClr val="4C3282"/>
                </a:solidFill>
              </a:rPr>
              <a:t>10</a:t>
            </a:r>
          </a:p>
        </p:txBody>
      </p:sp>
      <p:sp>
        <p:nvSpPr>
          <p:cNvPr id="105" name="TextBox 104">
            <a:extLst>
              <a:ext uri="{FF2B5EF4-FFF2-40B4-BE49-F238E27FC236}">
                <a16:creationId xmlns:a16="http://schemas.microsoft.com/office/drawing/2014/main" id="{F676E819-CF84-467D-96C3-8FFDD70A3685}"/>
              </a:ext>
            </a:extLst>
          </p:cNvPr>
          <p:cNvSpPr txBox="1"/>
          <p:nvPr/>
        </p:nvSpPr>
        <p:spPr>
          <a:xfrm>
            <a:off x="2240723" y="5932713"/>
            <a:ext cx="306494" cy="369332"/>
          </a:xfrm>
          <a:prstGeom prst="rect">
            <a:avLst/>
          </a:prstGeom>
          <a:noFill/>
        </p:spPr>
        <p:txBody>
          <a:bodyPr wrap="none" rtlCol="0">
            <a:spAutoFit/>
          </a:bodyPr>
          <a:lstStyle/>
          <a:p>
            <a:r>
              <a:rPr lang="en-US" dirty="0">
                <a:solidFill>
                  <a:srgbClr val="4C3282"/>
                </a:solidFill>
              </a:rPr>
              <a:t>2</a:t>
            </a:r>
          </a:p>
        </p:txBody>
      </p:sp>
      <p:sp>
        <p:nvSpPr>
          <p:cNvPr id="106" name="TextBox 105">
            <a:extLst>
              <a:ext uri="{FF2B5EF4-FFF2-40B4-BE49-F238E27FC236}">
                <a16:creationId xmlns:a16="http://schemas.microsoft.com/office/drawing/2014/main" id="{F6FC964D-08F3-4976-B9CA-9172E5A74AD5}"/>
              </a:ext>
            </a:extLst>
          </p:cNvPr>
          <p:cNvSpPr txBox="1"/>
          <p:nvPr/>
        </p:nvSpPr>
        <p:spPr>
          <a:xfrm>
            <a:off x="5682282" y="5926101"/>
            <a:ext cx="311304" cy="369332"/>
          </a:xfrm>
          <a:prstGeom prst="rect">
            <a:avLst/>
          </a:prstGeom>
          <a:noFill/>
        </p:spPr>
        <p:txBody>
          <a:bodyPr wrap="none" rtlCol="0">
            <a:spAutoFit/>
          </a:bodyPr>
          <a:lstStyle/>
          <a:p>
            <a:r>
              <a:rPr lang="en-US" dirty="0">
                <a:solidFill>
                  <a:srgbClr val="4C3282"/>
                </a:solidFill>
              </a:rPr>
              <a:t>9</a:t>
            </a:r>
          </a:p>
        </p:txBody>
      </p:sp>
      <p:sp>
        <p:nvSpPr>
          <p:cNvPr id="108" name="Rectangle 107">
            <a:extLst>
              <a:ext uri="{FF2B5EF4-FFF2-40B4-BE49-F238E27FC236}">
                <a16:creationId xmlns:a16="http://schemas.microsoft.com/office/drawing/2014/main" id="{82BE2F30-B136-48D4-8BCB-0A4D1B851CB4}"/>
              </a:ext>
            </a:extLst>
          </p:cNvPr>
          <p:cNvSpPr/>
          <p:nvPr/>
        </p:nvSpPr>
        <p:spPr>
          <a:xfrm>
            <a:off x="8983013"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FA3BA7E-BB62-4B6D-9F6B-A1AE86242A3F}"/>
              </a:ext>
            </a:extLst>
          </p:cNvPr>
          <p:cNvSpPr/>
          <p:nvPr/>
        </p:nvSpPr>
        <p:spPr>
          <a:xfrm>
            <a:off x="7876313" y="4378012"/>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2E52B8D4-98BB-4E21-BFB8-F19C6127CA7D}"/>
              </a:ext>
            </a:extLst>
          </p:cNvPr>
          <p:cNvSpPr/>
          <p:nvPr/>
        </p:nvSpPr>
        <p:spPr>
          <a:xfrm>
            <a:off x="6862699"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DEF561D-51E3-401A-BAF8-78CA9A8777F5}"/>
              </a:ext>
            </a:extLst>
          </p:cNvPr>
          <p:cNvSpPr/>
          <p:nvPr/>
        </p:nvSpPr>
        <p:spPr>
          <a:xfrm>
            <a:off x="5954823" y="4388309"/>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16B831-4BAB-45B4-883D-0FF193844B87}"/>
              </a:ext>
            </a:extLst>
          </p:cNvPr>
          <p:cNvSpPr/>
          <p:nvPr/>
        </p:nvSpPr>
        <p:spPr>
          <a:xfrm>
            <a:off x="4935510" y="438502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E3722A06-678B-4CAD-A240-83087FE080B9}"/>
              </a:ext>
            </a:extLst>
          </p:cNvPr>
          <p:cNvSpPr/>
          <p:nvPr/>
        </p:nvSpPr>
        <p:spPr>
          <a:xfrm rot="10800000">
            <a:off x="2196721" y="6431729"/>
            <a:ext cx="370443" cy="5486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FA6C410-CD61-4EE1-A9A1-E8218B91BDB5}"/>
              </a:ext>
            </a:extLst>
          </p:cNvPr>
          <p:cNvSpPr/>
          <p:nvPr/>
        </p:nvSpPr>
        <p:spPr>
          <a:xfrm>
            <a:off x="11280648" y="328227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9A8C394-B0EF-4AF2-A797-9812C9F7B134}"/>
              </a:ext>
            </a:extLst>
          </p:cNvPr>
          <p:cNvSpPr/>
          <p:nvPr/>
        </p:nvSpPr>
        <p:spPr>
          <a:xfrm>
            <a:off x="9531917"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AE22BB46-D639-4BA3-B4E7-5C676B19F22B}"/>
              </a:ext>
            </a:extLst>
          </p:cNvPr>
          <p:cNvSpPr txBox="1"/>
          <p:nvPr/>
        </p:nvSpPr>
        <p:spPr>
          <a:xfrm>
            <a:off x="7594958" y="3344211"/>
            <a:ext cx="301686" cy="369332"/>
          </a:xfrm>
          <a:prstGeom prst="rect">
            <a:avLst/>
          </a:prstGeom>
          <a:solidFill>
            <a:schemeClr val="bg1"/>
          </a:solidFill>
        </p:spPr>
        <p:txBody>
          <a:bodyPr wrap="none" rtlCol="0">
            <a:spAutoFit/>
          </a:bodyPr>
          <a:lstStyle/>
          <a:p>
            <a:r>
              <a:rPr lang="en-US" b="1" dirty="0">
                <a:solidFill>
                  <a:srgbClr val="00B050"/>
                </a:solidFill>
              </a:rPr>
              <a:t>7</a:t>
            </a:r>
          </a:p>
        </p:txBody>
      </p:sp>
      <p:sp>
        <p:nvSpPr>
          <p:cNvPr id="131" name="TextBox 130">
            <a:extLst>
              <a:ext uri="{FF2B5EF4-FFF2-40B4-BE49-F238E27FC236}">
                <a16:creationId xmlns:a16="http://schemas.microsoft.com/office/drawing/2014/main" id="{C296851F-3E1C-49B8-9322-B34FF5CFAF54}"/>
              </a:ext>
            </a:extLst>
          </p:cNvPr>
          <p:cNvSpPr txBox="1"/>
          <p:nvPr/>
        </p:nvSpPr>
        <p:spPr>
          <a:xfrm>
            <a:off x="8032783" y="4461180"/>
            <a:ext cx="393056" cy="369332"/>
          </a:xfrm>
          <a:prstGeom prst="rect">
            <a:avLst/>
          </a:prstGeom>
          <a:solidFill>
            <a:schemeClr val="bg1"/>
          </a:solidFill>
        </p:spPr>
        <p:txBody>
          <a:bodyPr wrap="none" rtlCol="0">
            <a:spAutoFit/>
          </a:bodyPr>
          <a:lstStyle/>
          <a:p>
            <a:r>
              <a:rPr lang="en-US" b="1" dirty="0"/>
              <a:t>10</a:t>
            </a:r>
          </a:p>
        </p:txBody>
      </p:sp>
      <p:sp>
        <p:nvSpPr>
          <p:cNvPr id="132" name="Rectangle 131">
            <a:extLst>
              <a:ext uri="{FF2B5EF4-FFF2-40B4-BE49-F238E27FC236}">
                <a16:creationId xmlns:a16="http://schemas.microsoft.com/office/drawing/2014/main" id="{C215B58F-1E3D-4563-B528-72E557CF3E5D}"/>
              </a:ext>
            </a:extLst>
          </p:cNvPr>
          <p:cNvSpPr/>
          <p:nvPr/>
        </p:nvSpPr>
        <p:spPr>
          <a:xfrm>
            <a:off x="739427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0FE1141-889C-4B78-922A-100EDD44976E}"/>
              </a:ext>
            </a:extLst>
          </p:cNvPr>
          <p:cNvSpPr/>
          <p:nvPr/>
        </p:nvSpPr>
        <p:spPr>
          <a:xfrm>
            <a:off x="5481039" y="328140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9E89773F-3CE5-4B95-B8A3-120DC7641FCF}"/>
              </a:ext>
            </a:extLst>
          </p:cNvPr>
          <p:cNvSpPr txBox="1"/>
          <p:nvPr/>
        </p:nvSpPr>
        <p:spPr>
          <a:xfrm>
            <a:off x="10616320" y="2263794"/>
            <a:ext cx="306494" cy="369332"/>
          </a:xfrm>
          <a:prstGeom prst="rect">
            <a:avLst/>
          </a:prstGeom>
          <a:solidFill>
            <a:schemeClr val="bg1"/>
          </a:solidFill>
        </p:spPr>
        <p:txBody>
          <a:bodyPr wrap="none" rtlCol="0">
            <a:spAutoFit/>
          </a:bodyPr>
          <a:lstStyle/>
          <a:p>
            <a:r>
              <a:rPr lang="en-US" b="1" dirty="0">
                <a:solidFill>
                  <a:srgbClr val="00B050"/>
                </a:solidFill>
              </a:rPr>
              <a:t>2</a:t>
            </a:r>
          </a:p>
        </p:txBody>
      </p:sp>
      <p:sp>
        <p:nvSpPr>
          <p:cNvPr id="136" name="Rectangle 135">
            <a:extLst>
              <a:ext uri="{FF2B5EF4-FFF2-40B4-BE49-F238E27FC236}">
                <a16:creationId xmlns:a16="http://schemas.microsoft.com/office/drawing/2014/main" id="{03ADB269-ABFD-4B8A-895E-368EE5F5D3EA}"/>
              </a:ext>
            </a:extLst>
          </p:cNvPr>
          <p:cNvSpPr/>
          <p:nvPr/>
        </p:nvSpPr>
        <p:spPr>
          <a:xfrm>
            <a:off x="10397433" y="2184436"/>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D243DD45-0D9B-4890-AA3C-951248D3B637}"/>
              </a:ext>
            </a:extLst>
          </p:cNvPr>
          <p:cNvSpPr txBox="1"/>
          <p:nvPr/>
        </p:nvSpPr>
        <p:spPr>
          <a:xfrm>
            <a:off x="6671800" y="2246194"/>
            <a:ext cx="306494" cy="369332"/>
          </a:xfrm>
          <a:prstGeom prst="rect">
            <a:avLst/>
          </a:prstGeom>
          <a:solidFill>
            <a:schemeClr val="bg1"/>
          </a:solidFill>
        </p:spPr>
        <p:txBody>
          <a:bodyPr wrap="none" rtlCol="0">
            <a:spAutoFit/>
          </a:bodyPr>
          <a:lstStyle/>
          <a:p>
            <a:r>
              <a:rPr lang="en-US" b="1" dirty="0">
                <a:solidFill>
                  <a:srgbClr val="00B050"/>
                </a:solidFill>
              </a:rPr>
              <a:t>3</a:t>
            </a:r>
          </a:p>
        </p:txBody>
      </p:sp>
      <p:sp>
        <p:nvSpPr>
          <p:cNvPr id="138" name="TextBox 137">
            <a:extLst>
              <a:ext uri="{FF2B5EF4-FFF2-40B4-BE49-F238E27FC236}">
                <a16:creationId xmlns:a16="http://schemas.microsoft.com/office/drawing/2014/main" id="{AD4B50BC-AF35-4F31-AE44-F2E962AF28FA}"/>
              </a:ext>
            </a:extLst>
          </p:cNvPr>
          <p:cNvSpPr txBox="1"/>
          <p:nvPr/>
        </p:nvSpPr>
        <p:spPr>
          <a:xfrm>
            <a:off x="5672728" y="3355499"/>
            <a:ext cx="301686" cy="369332"/>
          </a:xfrm>
          <a:prstGeom prst="rect">
            <a:avLst/>
          </a:prstGeom>
          <a:solidFill>
            <a:schemeClr val="bg1"/>
          </a:solidFill>
        </p:spPr>
        <p:txBody>
          <a:bodyPr wrap="none" rtlCol="0">
            <a:spAutoFit/>
          </a:bodyPr>
          <a:lstStyle/>
          <a:p>
            <a:r>
              <a:rPr lang="en-US" b="1" dirty="0"/>
              <a:t>4</a:t>
            </a:r>
          </a:p>
        </p:txBody>
      </p:sp>
      <p:sp>
        <p:nvSpPr>
          <p:cNvPr id="139" name="Rectangle 138">
            <a:extLst>
              <a:ext uri="{FF2B5EF4-FFF2-40B4-BE49-F238E27FC236}">
                <a16:creationId xmlns:a16="http://schemas.microsoft.com/office/drawing/2014/main" id="{F8674CA5-A084-47FC-8101-3A85A6099D25}"/>
              </a:ext>
            </a:extLst>
          </p:cNvPr>
          <p:cNvSpPr/>
          <p:nvPr/>
        </p:nvSpPr>
        <p:spPr>
          <a:xfrm>
            <a:off x="6474537" y="2194535"/>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C35A4CA2-F525-4F1D-8447-343A5B9E18EE}"/>
              </a:ext>
            </a:extLst>
          </p:cNvPr>
          <p:cNvSpPr txBox="1"/>
          <p:nvPr/>
        </p:nvSpPr>
        <p:spPr>
          <a:xfrm>
            <a:off x="8676519" y="1347559"/>
            <a:ext cx="306494" cy="369332"/>
          </a:xfrm>
          <a:prstGeom prst="rect">
            <a:avLst/>
          </a:prstGeom>
          <a:solidFill>
            <a:schemeClr val="bg1"/>
          </a:solidFill>
        </p:spPr>
        <p:txBody>
          <a:bodyPr wrap="none" rtlCol="0">
            <a:spAutoFit/>
          </a:bodyPr>
          <a:lstStyle/>
          <a:p>
            <a:r>
              <a:rPr lang="en-US" b="1" dirty="0">
                <a:solidFill>
                  <a:srgbClr val="00B050"/>
                </a:solidFill>
              </a:rPr>
              <a:t>2</a:t>
            </a:r>
          </a:p>
        </p:txBody>
      </p:sp>
      <p:sp>
        <p:nvSpPr>
          <p:cNvPr id="142" name="Rectangle 141">
            <a:extLst>
              <a:ext uri="{FF2B5EF4-FFF2-40B4-BE49-F238E27FC236}">
                <a16:creationId xmlns:a16="http://schemas.microsoft.com/office/drawing/2014/main" id="{FBB23713-1C6E-4A83-8F5E-D9EF8315B884}"/>
              </a:ext>
            </a:extLst>
          </p:cNvPr>
          <p:cNvSpPr/>
          <p:nvPr/>
        </p:nvSpPr>
        <p:spPr>
          <a:xfrm>
            <a:off x="8479819" y="1278813"/>
            <a:ext cx="678627" cy="6786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22ED7912-AA5F-C847-9046-DEE8B088249D}"/>
              </a:ext>
            </a:extLst>
          </p:cNvPr>
          <p:cNvSpPr txBox="1"/>
          <p:nvPr/>
        </p:nvSpPr>
        <p:spPr>
          <a:xfrm>
            <a:off x="9708425" y="3358042"/>
            <a:ext cx="306494" cy="369332"/>
          </a:xfrm>
          <a:prstGeom prst="rect">
            <a:avLst/>
          </a:prstGeom>
          <a:solidFill>
            <a:schemeClr val="bg1"/>
          </a:solidFill>
        </p:spPr>
        <p:txBody>
          <a:bodyPr wrap="none" rtlCol="0">
            <a:spAutoFit/>
          </a:bodyPr>
          <a:lstStyle/>
          <a:p>
            <a:r>
              <a:rPr lang="en-US" b="1" dirty="0">
                <a:solidFill>
                  <a:srgbClr val="00B150"/>
                </a:solidFill>
              </a:rPr>
              <a:t>6</a:t>
            </a:r>
          </a:p>
        </p:txBody>
      </p:sp>
      <p:sp>
        <p:nvSpPr>
          <p:cNvPr id="126" name="TextBox 125">
            <a:extLst>
              <a:ext uri="{FF2B5EF4-FFF2-40B4-BE49-F238E27FC236}">
                <a16:creationId xmlns:a16="http://schemas.microsoft.com/office/drawing/2014/main" id="{49F804B8-1D0C-3548-A487-A5264F3182AA}"/>
              </a:ext>
            </a:extLst>
          </p:cNvPr>
          <p:cNvSpPr txBox="1"/>
          <p:nvPr/>
        </p:nvSpPr>
        <p:spPr>
          <a:xfrm>
            <a:off x="9124956" y="4462290"/>
            <a:ext cx="357790" cy="369332"/>
          </a:xfrm>
          <a:prstGeom prst="rect">
            <a:avLst/>
          </a:prstGeom>
          <a:solidFill>
            <a:schemeClr val="bg1"/>
          </a:solidFill>
        </p:spPr>
        <p:txBody>
          <a:bodyPr wrap="none" rtlCol="0">
            <a:spAutoFit/>
          </a:bodyPr>
          <a:lstStyle/>
          <a:p>
            <a:r>
              <a:rPr lang="en-US" b="1" dirty="0"/>
              <a:t>11</a:t>
            </a:r>
          </a:p>
        </p:txBody>
      </p:sp>
      <p:sp>
        <p:nvSpPr>
          <p:cNvPr id="127" name="TextBox 126">
            <a:extLst>
              <a:ext uri="{FF2B5EF4-FFF2-40B4-BE49-F238E27FC236}">
                <a16:creationId xmlns:a16="http://schemas.microsoft.com/office/drawing/2014/main" id="{7D3ADB8B-2683-1C43-8292-97626C370D64}"/>
              </a:ext>
            </a:extLst>
          </p:cNvPr>
          <p:cNvSpPr txBox="1"/>
          <p:nvPr/>
        </p:nvSpPr>
        <p:spPr>
          <a:xfrm>
            <a:off x="9110864" y="4468839"/>
            <a:ext cx="418704" cy="369332"/>
          </a:xfrm>
          <a:prstGeom prst="rect">
            <a:avLst/>
          </a:prstGeom>
          <a:solidFill>
            <a:schemeClr val="bg1"/>
          </a:solidFill>
        </p:spPr>
        <p:txBody>
          <a:bodyPr wrap="none" rtlCol="0">
            <a:spAutoFit/>
          </a:bodyPr>
          <a:lstStyle/>
          <a:p>
            <a:r>
              <a:rPr lang="en-US" b="1" dirty="0">
                <a:solidFill>
                  <a:srgbClr val="00B150"/>
                </a:solidFill>
              </a:rPr>
              <a:t>12</a:t>
            </a:r>
          </a:p>
        </p:txBody>
      </p:sp>
      <p:sp>
        <p:nvSpPr>
          <p:cNvPr id="128" name="TextBox 127">
            <a:extLst>
              <a:ext uri="{FF2B5EF4-FFF2-40B4-BE49-F238E27FC236}">
                <a16:creationId xmlns:a16="http://schemas.microsoft.com/office/drawing/2014/main" id="{2392754D-CAAD-5948-949D-415C4F6B6598}"/>
              </a:ext>
            </a:extLst>
          </p:cNvPr>
          <p:cNvSpPr txBox="1"/>
          <p:nvPr/>
        </p:nvSpPr>
        <p:spPr>
          <a:xfrm>
            <a:off x="10583499" y="2269756"/>
            <a:ext cx="306494" cy="369332"/>
          </a:xfrm>
          <a:prstGeom prst="rect">
            <a:avLst/>
          </a:prstGeom>
          <a:solidFill>
            <a:schemeClr val="bg1"/>
          </a:solidFill>
        </p:spPr>
        <p:txBody>
          <a:bodyPr wrap="none" rtlCol="0">
            <a:spAutoFit/>
          </a:bodyPr>
          <a:lstStyle/>
          <a:p>
            <a:r>
              <a:rPr lang="en-US" b="1" dirty="0">
                <a:solidFill>
                  <a:srgbClr val="00B150"/>
                </a:solidFill>
              </a:rPr>
              <a:t>6</a:t>
            </a:r>
          </a:p>
        </p:txBody>
      </p:sp>
      <p:sp>
        <p:nvSpPr>
          <p:cNvPr id="135" name="TextBox 134">
            <a:extLst>
              <a:ext uri="{FF2B5EF4-FFF2-40B4-BE49-F238E27FC236}">
                <a16:creationId xmlns:a16="http://schemas.microsoft.com/office/drawing/2014/main" id="{40C7FBD8-F33E-4506-8688-999F6DAD3655}"/>
              </a:ext>
            </a:extLst>
          </p:cNvPr>
          <p:cNvSpPr txBox="1"/>
          <p:nvPr/>
        </p:nvSpPr>
        <p:spPr>
          <a:xfrm>
            <a:off x="9655074" y="3367528"/>
            <a:ext cx="418704" cy="369332"/>
          </a:xfrm>
          <a:prstGeom prst="rect">
            <a:avLst/>
          </a:prstGeom>
          <a:solidFill>
            <a:schemeClr val="bg1"/>
          </a:solidFill>
        </p:spPr>
        <p:txBody>
          <a:bodyPr wrap="none" rtlCol="0">
            <a:spAutoFit/>
          </a:bodyPr>
          <a:lstStyle/>
          <a:p>
            <a:r>
              <a:rPr lang="en-US" b="1" dirty="0">
                <a:solidFill>
                  <a:srgbClr val="00B150"/>
                </a:solidFill>
              </a:rPr>
              <a:t>11</a:t>
            </a:r>
          </a:p>
        </p:txBody>
      </p:sp>
    </p:spTree>
    <p:extLst>
      <p:ext uri="{BB962C8B-B14F-4D97-AF65-F5344CB8AC3E}">
        <p14:creationId xmlns:p14="http://schemas.microsoft.com/office/powerpoint/2010/main" val="2993586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 More Operations</a:t>
            </a:r>
          </a:p>
        </p:txBody>
      </p:sp>
      <p:sp>
        <p:nvSpPr>
          <p:cNvPr id="3" name="Content Placeholder 2"/>
          <p:cNvSpPr>
            <a:spLocks noGrp="1"/>
          </p:cNvSpPr>
          <p:nvPr>
            <p:ph idx="1"/>
          </p:nvPr>
        </p:nvSpPr>
        <p:spPr/>
        <p:txBody>
          <a:bodyPr>
            <a:normAutofit lnSpcReduction="10000"/>
          </a:bodyPr>
          <a:lstStyle/>
          <a:p>
            <a:r>
              <a:rPr lang="en-US" sz="2800" dirty="0"/>
              <a:t>These operations will be useful in a few weeks…</a:t>
            </a:r>
          </a:p>
          <a:p>
            <a:r>
              <a:rPr lang="en-US" sz="2800" b="1" dirty="0" err="1"/>
              <a:t>IncreaseKey</a:t>
            </a:r>
            <a:r>
              <a:rPr lang="en-US" sz="2800" b="1" dirty="0"/>
              <a:t>(</a:t>
            </a:r>
            <a:r>
              <a:rPr lang="en-US" sz="2800" b="1" dirty="0" err="1"/>
              <a:t>element,priority</a:t>
            </a:r>
            <a:r>
              <a:rPr lang="en-US" sz="2800" b="1" dirty="0"/>
              <a:t>) </a:t>
            </a:r>
            <a:r>
              <a:rPr lang="en-US" sz="2800" dirty="0"/>
              <a:t>Given an element of the heap and a new, larger priority, update that object’s priority.</a:t>
            </a:r>
          </a:p>
          <a:p>
            <a:r>
              <a:rPr lang="en-US" sz="2800" b="1" dirty="0" err="1"/>
              <a:t>DecreaseKey</a:t>
            </a:r>
            <a:r>
              <a:rPr lang="en-US" sz="2800" b="1" dirty="0"/>
              <a:t>(</a:t>
            </a:r>
            <a:r>
              <a:rPr lang="en-US" sz="2800" b="1" dirty="0" err="1"/>
              <a:t>element,priority</a:t>
            </a:r>
            <a:r>
              <a:rPr lang="en-US" sz="2800" b="1" dirty="0"/>
              <a:t>) </a:t>
            </a:r>
            <a:r>
              <a:rPr lang="en-US" sz="2800" dirty="0"/>
              <a:t>Given an element of the heap and a new, smaller priority, update that object’s priority.</a:t>
            </a:r>
          </a:p>
          <a:p>
            <a:r>
              <a:rPr lang="en-US" sz="2800" b="1" dirty="0"/>
              <a:t>Delete(element) </a:t>
            </a:r>
            <a:r>
              <a:rPr lang="en-US" sz="2800" dirty="0"/>
              <a:t>Given an element of the heap, remove that element.</a:t>
            </a:r>
          </a:p>
          <a:p>
            <a:endParaRPr lang="en-US" sz="2800" b="1" dirty="0"/>
          </a:p>
          <a:p>
            <a:r>
              <a:rPr lang="en-US" sz="2600" dirty="0"/>
              <a:t>Should just be going to the right spot and percolating…</a:t>
            </a:r>
          </a:p>
          <a:p>
            <a:r>
              <a:rPr lang="en-US" sz="2600" dirty="0"/>
              <a:t>Going to the right spot is the tricky part.</a:t>
            </a:r>
          </a:p>
          <a:p>
            <a:r>
              <a:rPr lang="en-US" sz="2600" dirty="0"/>
              <a:t>In the programming projects, you’ll use a dictionary to find an element quickly.</a:t>
            </a:r>
          </a:p>
        </p:txBody>
      </p:sp>
      <p:sp>
        <p:nvSpPr>
          <p:cNvPr id="4" name="Footer Placeholder 3"/>
          <p:cNvSpPr>
            <a:spLocks noGrp="1"/>
          </p:cNvSpPr>
          <p:nvPr>
            <p:ph type="ftr" sz="quarter" idx="11"/>
          </p:nvPr>
        </p:nvSpPr>
        <p:spPr/>
        <p:txBody>
          <a:bodyPr/>
          <a:lstStyle/>
          <a:p>
            <a:r>
              <a:rPr lang="es-ES"/>
              <a:t>CSE 332 - SU 18 Robbie Weber</a:t>
            </a:r>
            <a:endParaRPr lang="en-US"/>
          </a:p>
        </p:txBody>
      </p:sp>
      <p:sp>
        <p:nvSpPr>
          <p:cNvPr id="5" name="Slide Number Placeholder 4"/>
          <p:cNvSpPr>
            <a:spLocks noGrp="1"/>
          </p:cNvSpPr>
          <p:nvPr>
            <p:ph type="sldNum" sz="quarter" idx="12"/>
          </p:nvPr>
        </p:nvSpPr>
        <p:spPr/>
        <p:txBody>
          <a:bodyPr/>
          <a:lstStyle/>
          <a:p>
            <a:fld id="{17FB8715-06AE-4EBD-9812-2FC97F270897}" type="slidenum">
              <a:rPr lang="en-US" smtClean="0"/>
              <a:t>48</a:t>
            </a:fld>
            <a:endParaRPr lang="en-US"/>
          </a:p>
        </p:txBody>
      </p:sp>
    </p:spTree>
    <p:extLst>
      <p:ext uri="{BB962C8B-B14F-4D97-AF65-F5344CB8AC3E}">
        <p14:creationId xmlns:p14="http://schemas.microsoft.com/office/powerpoint/2010/main" val="289148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CBE7-BF7D-8440-BC77-7259ED80428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4CBD28C-8FAC-5945-ADF6-DFD2FA946519}"/>
              </a:ext>
            </a:extLst>
          </p:cNvPr>
          <p:cNvSpPr>
            <a:spLocks noGrp="1"/>
          </p:cNvSpPr>
          <p:nvPr>
            <p:ph idx="1"/>
          </p:nvPr>
        </p:nvSpPr>
        <p:spPr/>
        <p:txBody>
          <a:bodyPr/>
          <a:lstStyle/>
          <a:p>
            <a:r>
              <a:rPr lang="en-US" sz="2400" dirty="0"/>
              <a:t>Imagine you’re managing a queue of food orders at a restaurant, which normally takes food orders first-come-first-served. </a:t>
            </a:r>
          </a:p>
          <a:p>
            <a:endParaRPr lang="en-US" sz="2400" dirty="0"/>
          </a:p>
          <a:p>
            <a:r>
              <a:rPr lang="en-US" sz="2400" dirty="0"/>
              <a:t>Suddenly, Ana Mari </a:t>
            </a:r>
            <a:r>
              <a:rPr lang="en-US" sz="2400" dirty="0" err="1"/>
              <a:t>Cauce</a:t>
            </a:r>
            <a:r>
              <a:rPr lang="en-US" sz="2400" dirty="0"/>
              <a:t> walks into the restaurant! </a:t>
            </a:r>
          </a:p>
          <a:p>
            <a:endParaRPr lang="en-US" sz="2400" dirty="0"/>
          </a:p>
          <a:p>
            <a:r>
              <a:rPr lang="en-US" sz="2400" dirty="0"/>
              <a:t>You realize that you should serve her as soon as possible (to gain political influence or so that she leaves the restaurant as soon as possible), and realize other celebrities (CSE 373 staff) could also arrive soon.  Your new food management system should rank customers and let us know which food order we should work on next (the most prioritized thing).</a:t>
            </a:r>
            <a:br>
              <a:rPr lang="en-US" sz="3200" dirty="0"/>
            </a:br>
            <a:endParaRPr lang="en-US" sz="3200" dirty="0"/>
          </a:p>
          <a:p>
            <a:endParaRPr lang="en-US" dirty="0"/>
          </a:p>
        </p:txBody>
      </p:sp>
      <p:pic>
        <p:nvPicPr>
          <p:cNvPr id="4" name="Picture 3">
            <a:extLst>
              <a:ext uri="{FF2B5EF4-FFF2-40B4-BE49-F238E27FC236}">
                <a16:creationId xmlns:a16="http://schemas.microsoft.com/office/drawing/2014/main" id="{41B955AC-93E7-6C46-8D93-9D45AE0B4CF6}"/>
              </a:ext>
            </a:extLst>
          </p:cNvPr>
          <p:cNvPicPr>
            <a:picLocks noChangeAspect="1"/>
          </p:cNvPicPr>
          <p:nvPr/>
        </p:nvPicPr>
        <p:blipFill>
          <a:blip r:embed="rId2"/>
          <a:stretch>
            <a:fillRect/>
          </a:stretch>
        </p:blipFill>
        <p:spPr>
          <a:xfrm flipH="1">
            <a:off x="7487450" y="2250764"/>
            <a:ext cx="2252772" cy="1501848"/>
          </a:xfrm>
          <a:prstGeom prst="rect">
            <a:avLst/>
          </a:prstGeom>
        </p:spPr>
      </p:pic>
    </p:spTree>
    <p:extLst>
      <p:ext uri="{BB962C8B-B14F-4D97-AF65-F5344CB8AC3E}">
        <p14:creationId xmlns:p14="http://schemas.microsoft.com/office/powerpoint/2010/main" val="3788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Queue ADT</a:t>
            </a:r>
          </a:p>
        </p:txBody>
      </p:sp>
      <p:grpSp>
        <p:nvGrpSpPr>
          <p:cNvPr id="4" name="Group 3">
            <a:extLst>
              <a:ext uri="{FF2B5EF4-FFF2-40B4-BE49-F238E27FC236}">
                <a16:creationId xmlns:a16="http://schemas.microsoft.com/office/drawing/2014/main" id="{3C1D9856-F184-49E2-A458-EC95C5F48620}"/>
              </a:ext>
            </a:extLst>
          </p:cNvPr>
          <p:cNvGrpSpPr/>
          <p:nvPr/>
        </p:nvGrpSpPr>
        <p:grpSpPr>
          <a:xfrm>
            <a:off x="815226" y="1418253"/>
            <a:ext cx="4683261" cy="5243926"/>
            <a:chOff x="908857" y="1530095"/>
            <a:chExt cx="4683261" cy="4096669"/>
          </a:xfrm>
        </p:grpSpPr>
        <p:sp>
          <p:nvSpPr>
            <p:cNvPr id="5" name="Rectangle 4">
              <a:extLst>
                <a:ext uri="{FF2B5EF4-FFF2-40B4-BE49-F238E27FC236}">
                  <a16:creationId xmlns:a16="http://schemas.microsoft.com/office/drawing/2014/main" id="{DCC242AB-DC0A-4CCD-9CFA-377C2DAFF4E2}"/>
                </a:ext>
              </a:extLst>
            </p:cNvPr>
            <p:cNvSpPr/>
            <p:nvPr/>
          </p:nvSpPr>
          <p:spPr>
            <a:xfrm>
              <a:off x="908857" y="2061556"/>
              <a:ext cx="4683261" cy="3565208"/>
            </a:xfrm>
            <a:prstGeom prst="rect">
              <a:avLst/>
            </a:prstGeom>
            <a:no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E349237B-A02C-43D2-AE06-B4567DAC8A52}"/>
                </a:ext>
              </a:extLst>
            </p:cNvPr>
            <p:cNvSpPr/>
            <p:nvPr/>
          </p:nvSpPr>
          <p:spPr>
            <a:xfrm>
              <a:off x="908858" y="1530095"/>
              <a:ext cx="4683260" cy="531461"/>
            </a:xfrm>
            <a:prstGeom prst="rect">
              <a:avLst/>
            </a:prstGeom>
            <a:solidFill>
              <a:srgbClr val="B6A479"/>
            </a:solid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600" dirty="0"/>
                <a:t>Min Priority Queue ADT</a:t>
              </a:r>
            </a:p>
          </p:txBody>
        </p:sp>
        <p:sp>
          <p:nvSpPr>
            <p:cNvPr id="7" name="TextBox 8">
              <a:extLst>
                <a:ext uri="{FF2B5EF4-FFF2-40B4-BE49-F238E27FC236}">
                  <a16:creationId xmlns:a16="http://schemas.microsoft.com/office/drawing/2014/main" id="{9D6FA6F6-9B7E-47D6-BDE8-696163B1195E}"/>
                </a:ext>
              </a:extLst>
            </p:cNvPr>
            <p:cNvSpPr txBox="1"/>
            <p:nvPr/>
          </p:nvSpPr>
          <p:spPr>
            <a:xfrm>
              <a:off x="1129407" y="3937116"/>
              <a:ext cx="4354615" cy="8655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err="1"/>
                <a:t>removeMin</a:t>
              </a:r>
              <a:r>
                <a:rPr lang="en-US" sz="2200" b="1" dirty="0"/>
                <a:t>()</a:t>
              </a:r>
              <a:r>
                <a:rPr lang="en-US" sz="2200" dirty="0"/>
                <a:t> – returns the element with the </a:t>
              </a:r>
              <a:r>
                <a:rPr lang="en-US" sz="2200" u="sng" dirty="0"/>
                <a:t>smallest</a:t>
              </a:r>
              <a:r>
                <a:rPr lang="en-US" sz="2200" dirty="0"/>
                <a:t> priority, removes it from the collection</a:t>
              </a:r>
            </a:p>
          </p:txBody>
        </p:sp>
        <p:sp>
          <p:nvSpPr>
            <p:cNvPr id="8" name="TextBox 10">
              <a:extLst>
                <a:ext uri="{FF2B5EF4-FFF2-40B4-BE49-F238E27FC236}">
                  <a16:creationId xmlns:a16="http://schemas.microsoft.com/office/drawing/2014/main" id="{B92B4A1B-DE6B-488B-8450-1A3E832986C6}"/>
                </a:ext>
              </a:extLst>
            </p:cNvPr>
            <p:cNvSpPr txBox="1"/>
            <p:nvPr/>
          </p:nvSpPr>
          <p:spPr>
            <a:xfrm>
              <a:off x="928946" y="2078637"/>
              <a:ext cx="2035232" cy="360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4C3282"/>
                  </a:solidFill>
                </a:rPr>
                <a:t>state</a:t>
              </a:r>
            </a:p>
          </p:txBody>
        </p:sp>
        <p:sp>
          <p:nvSpPr>
            <p:cNvPr id="9" name="TextBox 11">
              <a:extLst>
                <a:ext uri="{FF2B5EF4-FFF2-40B4-BE49-F238E27FC236}">
                  <a16:creationId xmlns:a16="http://schemas.microsoft.com/office/drawing/2014/main" id="{C48851FA-61FB-4346-B2D1-FA02D3ECB40A}"/>
                </a:ext>
              </a:extLst>
            </p:cNvPr>
            <p:cNvSpPr txBox="1"/>
            <p:nvPr/>
          </p:nvSpPr>
          <p:spPr>
            <a:xfrm>
              <a:off x="928946" y="2979430"/>
              <a:ext cx="2035232" cy="360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4C3282"/>
                  </a:solidFill>
                </a:rPr>
                <a:t>behavior</a:t>
              </a:r>
            </a:p>
          </p:txBody>
        </p:sp>
        <p:sp>
          <p:nvSpPr>
            <p:cNvPr id="10" name="TextBox 12">
              <a:extLst>
                <a:ext uri="{FF2B5EF4-FFF2-40B4-BE49-F238E27FC236}">
                  <a16:creationId xmlns:a16="http://schemas.microsoft.com/office/drawing/2014/main" id="{5702A8D9-90E4-4668-8B17-1A0C7F3ED625}"/>
                </a:ext>
              </a:extLst>
            </p:cNvPr>
            <p:cNvSpPr txBox="1"/>
            <p:nvPr/>
          </p:nvSpPr>
          <p:spPr>
            <a:xfrm>
              <a:off x="1098580" y="2386738"/>
              <a:ext cx="4212184" cy="601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t>Set of comparable values</a:t>
              </a:r>
            </a:p>
            <a:p>
              <a:r>
                <a:rPr lang="en-US" sz="2200" dirty="0"/>
                <a:t>- Ordered based on “priority”</a:t>
              </a:r>
            </a:p>
          </p:txBody>
        </p:sp>
        <p:sp>
          <p:nvSpPr>
            <p:cNvPr id="11" name="TextBox 13">
              <a:extLst>
                <a:ext uri="{FF2B5EF4-FFF2-40B4-BE49-F238E27FC236}">
                  <a16:creationId xmlns:a16="http://schemas.microsoft.com/office/drawing/2014/main" id="{8DE3E202-03EC-4175-95D5-D54431F389D3}"/>
                </a:ext>
              </a:extLst>
            </p:cNvPr>
            <p:cNvSpPr txBox="1"/>
            <p:nvPr/>
          </p:nvSpPr>
          <p:spPr>
            <a:xfrm>
              <a:off x="1098580" y="4708463"/>
              <a:ext cx="4385442" cy="8655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err="1"/>
                <a:t>peekMin</a:t>
              </a:r>
              <a:r>
                <a:rPr lang="en-US" sz="2200" b="1" dirty="0"/>
                <a:t>()</a:t>
              </a:r>
              <a:r>
                <a:rPr lang="en-US" sz="2200" dirty="0"/>
                <a:t> – find, but do not remove the element with the </a:t>
              </a:r>
              <a:r>
                <a:rPr lang="en-US" sz="2200" u="sng" dirty="0"/>
                <a:t>smallest</a:t>
              </a:r>
              <a:r>
                <a:rPr lang="en-US" sz="2200" dirty="0"/>
                <a:t> priority</a:t>
              </a:r>
            </a:p>
          </p:txBody>
        </p:sp>
        <p:sp>
          <p:nvSpPr>
            <p:cNvPr id="12" name="TextBox 14">
              <a:extLst>
                <a:ext uri="{FF2B5EF4-FFF2-40B4-BE49-F238E27FC236}">
                  <a16:creationId xmlns:a16="http://schemas.microsoft.com/office/drawing/2014/main" id="{AF07495C-41D3-4217-8A2C-7645F04D65C0}"/>
                </a:ext>
              </a:extLst>
            </p:cNvPr>
            <p:cNvSpPr txBox="1"/>
            <p:nvPr/>
          </p:nvSpPr>
          <p:spPr>
            <a:xfrm>
              <a:off x="1129406" y="3366314"/>
              <a:ext cx="4181362" cy="6011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a:t>add(value) </a:t>
              </a:r>
              <a:r>
                <a:rPr lang="en-US" sz="2200" dirty="0"/>
                <a:t>– add a new element to the collection</a:t>
              </a:r>
            </a:p>
          </p:txBody>
        </p:sp>
      </p:grpSp>
      <p:sp>
        <p:nvSpPr>
          <p:cNvPr id="13" name="TextBox 12"/>
          <p:cNvSpPr txBox="1"/>
          <p:nvPr/>
        </p:nvSpPr>
        <p:spPr>
          <a:xfrm>
            <a:off x="5610940" y="1291096"/>
            <a:ext cx="6523879" cy="5262979"/>
          </a:xfrm>
          <a:prstGeom prst="rect">
            <a:avLst/>
          </a:prstGeom>
          <a:noFill/>
        </p:spPr>
        <p:txBody>
          <a:bodyPr wrap="square" rtlCol="0">
            <a:spAutoFit/>
          </a:bodyPr>
          <a:lstStyle/>
          <a:p>
            <a:r>
              <a:rPr lang="en-US" sz="2000" dirty="0"/>
              <a:t>Imagine you’re managing a queue of food orders at a restaurant, which normally takes food orders first-come-first-served.  But suddenly, Ana Marie </a:t>
            </a:r>
            <a:r>
              <a:rPr lang="en-US" sz="2000" dirty="0" err="1"/>
              <a:t>Cauce</a:t>
            </a:r>
            <a:r>
              <a:rPr lang="en-US" sz="2000" dirty="0"/>
              <a:t> walks into the restaurant.  You know that you should server her as soon as possible (to either suck up or kick her out of the restaurant), and realize other celebrities (CSE 373 staff) could also arrive soon.  Your new food management system should rank customers and let us know which food order we should work on next (the most prioritized thing).</a:t>
            </a:r>
            <a:br>
              <a:rPr lang="en-US" sz="2600" dirty="0"/>
            </a:br>
            <a:endParaRPr lang="en-US" sz="2600" dirty="0"/>
          </a:p>
          <a:p>
            <a:r>
              <a:rPr lang="en-US" sz="2600" dirty="0"/>
              <a:t>Other uses:</a:t>
            </a:r>
          </a:p>
          <a:p>
            <a:pPr marL="285750" indent="-285750">
              <a:buFont typeface="Arial" panose="020B0604020202020204" pitchFamily="34" charset="0"/>
              <a:buChar char="•"/>
            </a:pPr>
            <a:r>
              <a:rPr lang="en-US" sz="2600" dirty="0"/>
              <a:t>Well-designed printers</a:t>
            </a:r>
          </a:p>
          <a:p>
            <a:pPr marL="285750" indent="-285750">
              <a:buFont typeface="Arial" panose="020B0604020202020204" pitchFamily="34" charset="0"/>
              <a:buChar char="•"/>
            </a:pPr>
            <a:r>
              <a:rPr lang="en-US" sz="2600" dirty="0"/>
              <a:t>Huffman Coding (see in CSE 143 last </a:t>
            </a:r>
            <a:r>
              <a:rPr lang="en-US" sz="2600" dirty="0" err="1"/>
              <a:t>hw</a:t>
            </a:r>
            <a:r>
              <a:rPr lang="en-US" sz="2600" dirty="0"/>
              <a:t>)</a:t>
            </a:r>
          </a:p>
          <a:p>
            <a:pPr marL="285750" indent="-285750">
              <a:buFont typeface="Arial" panose="020B0604020202020204" pitchFamily="34" charset="0"/>
              <a:buChar char="•"/>
            </a:pPr>
            <a:r>
              <a:rPr lang="en-US" sz="2600" dirty="0"/>
              <a:t>Sorting algorithms</a:t>
            </a:r>
          </a:p>
          <a:p>
            <a:pPr marL="285750" indent="-285750">
              <a:buFont typeface="Arial" panose="020B0604020202020204" pitchFamily="34" charset="0"/>
              <a:buChar char="•"/>
            </a:pPr>
            <a:r>
              <a:rPr lang="en-US" sz="2600" dirty="0"/>
              <a:t>Graph algorithms</a:t>
            </a:r>
          </a:p>
        </p:txBody>
      </p:sp>
      <p:sp>
        <p:nvSpPr>
          <p:cNvPr id="3" name="Footer Placeholder 2"/>
          <p:cNvSpPr>
            <a:spLocks noGrp="1"/>
          </p:cNvSpPr>
          <p:nvPr>
            <p:ph type="ftr" sz="quarter" idx="11"/>
          </p:nvPr>
        </p:nvSpPr>
        <p:spPr/>
        <p:txBody>
          <a:bodyPr/>
          <a:lstStyle/>
          <a:p>
            <a:r>
              <a:rPr lang="es-ES"/>
              <a:t>CSE 332 SU 18 - Robbie Weber</a:t>
            </a:r>
            <a:endParaRPr lang="en-US"/>
          </a:p>
        </p:txBody>
      </p:sp>
      <p:sp>
        <p:nvSpPr>
          <p:cNvPr id="14" name="Slide Number Placeholder 13"/>
          <p:cNvSpPr>
            <a:spLocks noGrp="1"/>
          </p:cNvSpPr>
          <p:nvPr>
            <p:ph type="sldNum" sz="quarter" idx="12"/>
          </p:nvPr>
        </p:nvSpPr>
        <p:spPr/>
        <p:txBody>
          <a:bodyPr/>
          <a:lstStyle/>
          <a:p>
            <a:fld id="{17FB8715-06AE-4EBD-9812-2FC97F270897}" type="slidenum">
              <a:rPr lang="en-US" smtClean="0"/>
              <a:t>6</a:t>
            </a:fld>
            <a:endParaRPr lang="en-US"/>
          </a:p>
        </p:txBody>
      </p:sp>
    </p:spTree>
    <p:extLst>
      <p:ext uri="{BB962C8B-B14F-4D97-AF65-F5344CB8AC3E}">
        <p14:creationId xmlns:p14="http://schemas.microsoft.com/office/powerpoint/2010/main" val="36070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Queue ADT</a:t>
            </a:r>
          </a:p>
        </p:txBody>
      </p:sp>
      <p:sp>
        <p:nvSpPr>
          <p:cNvPr id="4" name="Footer Placeholder 3"/>
          <p:cNvSpPr>
            <a:spLocks noGrp="1"/>
          </p:cNvSpPr>
          <p:nvPr>
            <p:ph type="ftr" sz="quarter" idx="11"/>
          </p:nvPr>
        </p:nvSpPr>
        <p:spPr/>
        <p:txBody>
          <a:bodyPr/>
          <a:lstStyle/>
          <a:p>
            <a:r>
              <a:rPr lang="en-US" dirty="0"/>
              <a:t>CSE 373 SP 18 - Kasey Champion</a:t>
            </a:r>
          </a:p>
        </p:txBody>
      </p:sp>
      <p:sp>
        <p:nvSpPr>
          <p:cNvPr id="5" name="Slide Number Placeholder 4"/>
          <p:cNvSpPr>
            <a:spLocks noGrp="1"/>
          </p:cNvSpPr>
          <p:nvPr>
            <p:ph type="sldNum" sz="quarter" idx="12"/>
          </p:nvPr>
        </p:nvSpPr>
        <p:spPr/>
        <p:txBody>
          <a:bodyPr/>
          <a:lstStyle/>
          <a:p>
            <a:fld id="{659665DE-58FC-41F4-AC58-2C90A5E00527}" type="slidenum">
              <a:rPr lang="en-US" smtClean="0"/>
              <a:t>7</a:t>
            </a:fld>
            <a:endParaRPr lang="en-US"/>
          </a:p>
        </p:txBody>
      </p:sp>
      <p:grpSp>
        <p:nvGrpSpPr>
          <p:cNvPr id="6" name="Group 5">
            <a:extLst>
              <a:ext uri="{FF2B5EF4-FFF2-40B4-BE49-F238E27FC236}">
                <a16:creationId xmlns:a16="http://schemas.microsoft.com/office/drawing/2014/main" id="{3C1D9856-F184-49E2-A458-EC95C5F48620}"/>
              </a:ext>
            </a:extLst>
          </p:cNvPr>
          <p:cNvGrpSpPr/>
          <p:nvPr/>
        </p:nvGrpSpPr>
        <p:grpSpPr>
          <a:xfrm>
            <a:off x="6403246" y="1980599"/>
            <a:ext cx="2752781" cy="3797810"/>
            <a:chOff x="908857" y="1530095"/>
            <a:chExt cx="2752781" cy="3797810"/>
          </a:xfrm>
        </p:grpSpPr>
        <p:sp>
          <p:nvSpPr>
            <p:cNvPr id="7" name="Rectangle 6">
              <a:extLst>
                <a:ext uri="{FF2B5EF4-FFF2-40B4-BE49-F238E27FC236}">
                  <a16:creationId xmlns:a16="http://schemas.microsoft.com/office/drawing/2014/main" id="{DCC242AB-DC0A-4CCD-9CFA-377C2DAFF4E2}"/>
                </a:ext>
              </a:extLst>
            </p:cNvPr>
            <p:cNvSpPr/>
            <p:nvPr/>
          </p:nvSpPr>
          <p:spPr>
            <a:xfrm>
              <a:off x="908857" y="2061556"/>
              <a:ext cx="2565743" cy="3266349"/>
            </a:xfrm>
            <a:prstGeom prst="rect">
              <a:avLst/>
            </a:prstGeom>
            <a:no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9237B-A02C-43D2-AE06-B4567DAC8A52}"/>
                </a:ext>
              </a:extLst>
            </p:cNvPr>
            <p:cNvSpPr/>
            <p:nvPr/>
          </p:nvSpPr>
          <p:spPr>
            <a:xfrm>
              <a:off x="908858" y="1530095"/>
              <a:ext cx="2565743" cy="531461"/>
            </a:xfrm>
            <a:prstGeom prst="rect">
              <a:avLst/>
            </a:prstGeom>
            <a:solidFill>
              <a:srgbClr val="B6A479"/>
            </a:solid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Min Priority Queue ADT</a:t>
              </a:r>
            </a:p>
          </p:txBody>
        </p:sp>
        <p:sp>
          <p:nvSpPr>
            <p:cNvPr id="9" name="TextBox 8">
              <a:extLst>
                <a:ext uri="{FF2B5EF4-FFF2-40B4-BE49-F238E27FC236}">
                  <a16:creationId xmlns:a16="http://schemas.microsoft.com/office/drawing/2014/main" id="{9D6FA6F6-9B7E-47D6-BDE8-696163B1195E}"/>
                </a:ext>
              </a:extLst>
            </p:cNvPr>
            <p:cNvSpPr txBox="1"/>
            <p:nvPr/>
          </p:nvSpPr>
          <p:spPr>
            <a:xfrm>
              <a:off x="1129407" y="3259207"/>
              <a:ext cx="2532231" cy="954107"/>
            </a:xfrm>
            <a:prstGeom prst="rect">
              <a:avLst/>
            </a:prstGeom>
            <a:noFill/>
          </p:spPr>
          <p:txBody>
            <a:bodyPr wrap="square" rtlCol="0">
              <a:spAutoFit/>
            </a:bodyPr>
            <a:lstStyle/>
            <a:p>
              <a:r>
                <a:rPr lang="en-US" sz="1400" b="1" dirty="0" err="1"/>
                <a:t>removeMin</a:t>
              </a:r>
              <a:r>
                <a:rPr lang="en-US" sz="1400" b="1" dirty="0"/>
                <a:t>()</a:t>
              </a:r>
              <a:r>
                <a:rPr lang="en-US" sz="1400" dirty="0"/>
                <a:t> – returns the element with the </a:t>
              </a:r>
              <a:r>
                <a:rPr lang="en-US" sz="1400" u="sng" dirty="0"/>
                <a:t>smallest</a:t>
              </a:r>
              <a:r>
                <a:rPr lang="en-US" sz="1400" dirty="0"/>
                <a:t> priority, removes it from the collection</a:t>
              </a:r>
            </a:p>
          </p:txBody>
        </p:sp>
        <p:sp>
          <p:nvSpPr>
            <p:cNvPr id="11" name="TextBox 10">
              <a:extLst>
                <a:ext uri="{FF2B5EF4-FFF2-40B4-BE49-F238E27FC236}">
                  <a16:creationId xmlns:a16="http://schemas.microsoft.com/office/drawing/2014/main" id="{B92B4A1B-DE6B-488B-8450-1A3E832986C6}"/>
                </a:ext>
              </a:extLst>
            </p:cNvPr>
            <p:cNvSpPr txBox="1"/>
            <p:nvPr/>
          </p:nvSpPr>
          <p:spPr>
            <a:xfrm>
              <a:off x="928946" y="2078637"/>
              <a:ext cx="2035232" cy="369332"/>
            </a:xfrm>
            <a:prstGeom prst="rect">
              <a:avLst/>
            </a:prstGeom>
            <a:noFill/>
          </p:spPr>
          <p:txBody>
            <a:bodyPr wrap="square" rtlCol="0">
              <a:spAutoFit/>
            </a:bodyPr>
            <a:lstStyle/>
            <a:p>
              <a:r>
                <a:rPr lang="en-US" b="1" dirty="0">
                  <a:solidFill>
                    <a:srgbClr val="4C3282"/>
                  </a:solidFill>
                </a:rPr>
                <a:t>state</a:t>
              </a:r>
            </a:p>
          </p:txBody>
        </p:sp>
        <p:sp>
          <p:nvSpPr>
            <p:cNvPr id="12" name="TextBox 11">
              <a:extLst>
                <a:ext uri="{FF2B5EF4-FFF2-40B4-BE49-F238E27FC236}">
                  <a16:creationId xmlns:a16="http://schemas.microsoft.com/office/drawing/2014/main" id="{C48851FA-61FB-4346-B2D1-FA02D3ECB40A}"/>
                </a:ext>
              </a:extLst>
            </p:cNvPr>
            <p:cNvSpPr txBox="1"/>
            <p:nvPr/>
          </p:nvSpPr>
          <p:spPr>
            <a:xfrm>
              <a:off x="928946" y="2979430"/>
              <a:ext cx="2035232" cy="369332"/>
            </a:xfrm>
            <a:prstGeom prst="rect">
              <a:avLst/>
            </a:prstGeom>
            <a:noFill/>
          </p:spPr>
          <p:txBody>
            <a:bodyPr wrap="square" rtlCol="0">
              <a:spAutoFit/>
            </a:bodyPr>
            <a:lstStyle/>
            <a:p>
              <a:r>
                <a:rPr lang="en-US" b="1" dirty="0">
                  <a:solidFill>
                    <a:srgbClr val="4C3282"/>
                  </a:solidFill>
                </a:rPr>
                <a:t>behavior</a:t>
              </a:r>
            </a:p>
          </p:txBody>
        </p:sp>
        <p:sp>
          <p:nvSpPr>
            <p:cNvPr id="13" name="TextBox 12">
              <a:extLst>
                <a:ext uri="{FF2B5EF4-FFF2-40B4-BE49-F238E27FC236}">
                  <a16:creationId xmlns:a16="http://schemas.microsoft.com/office/drawing/2014/main" id="{5702A8D9-90E4-4668-8B17-1A0C7F3ED625}"/>
                </a:ext>
              </a:extLst>
            </p:cNvPr>
            <p:cNvSpPr txBox="1"/>
            <p:nvPr/>
          </p:nvSpPr>
          <p:spPr>
            <a:xfrm>
              <a:off x="1098581" y="2386738"/>
              <a:ext cx="2376020" cy="523220"/>
            </a:xfrm>
            <a:prstGeom prst="rect">
              <a:avLst/>
            </a:prstGeom>
            <a:noFill/>
          </p:spPr>
          <p:txBody>
            <a:bodyPr wrap="square" rtlCol="0">
              <a:spAutoFit/>
            </a:bodyPr>
            <a:lstStyle/>
            <a:p>
              <a:r>
                <a:rPr lang="en-US" sz="1400" dirty="0"/>
                <a:t>Set of comparable values</a:t>
              </a:r>
            </a:p>
            <a:p>
              <a:r>
                <a:rPr lang="en-US" sz="1400" dirty="0"/>
                <a:t>- Ordered based on “priority”</a:t>
              </a:r>
              <a:endParaRPr lang="en-US" sz="1200" dirty="0"/>
            </a:p>
          </p:txBody>
        </p:sp>
        <p:sp>
          <p:nvSpPr>
            <p:cNvPr id="14" name="TextBox 13">
              <a:extLst>
                <a:ext uri="{FF2B5EF4-FFF2-40B4-BE49-F238E27FC236}">
                  <a16:creationId xmlns:a16="http://schemas.microsoft.com/office/drawing/2014/main" id="{8DE3E202-03EC-4175-95D5-D54431F389D3}"/>
                </a:ext>
              </a:extLst>
            </p:cNvPr>
            <p:cNvSpPr txBox="1"/>
            <p:nvPr/>
          </p:nvSpPr>
          <p:spPr>
            <a:xfrm>
              <a:off x="1097463" y="4120565"/>
              <a:ext cx="2320696" cy="738664"/>
            </a:xfrm>
            <a:prstGeom prst="rect">
              <a:avLst/>
            </a:prstGeom>
            <a:noFill/>
          </p:spPr>
          <p:txBody>
            <a:bodyPr wrap="square" rtlCol="0">
              <a:spAutoFit/>
            </a:bodyPr>
            <a:lstStyle/>
            <a:p>
              <a:r>
                <a:rPr lang="en-US" sz="1400" b="1" dirty="0" err="1"/>
                <a:t>peekMin</a:t>
              </a:r>
              <a:r>
                <a:rPr lang="en-US" sz="1400" b="1" dirty="0"/>
                <a:t>()</a:t>
              </a:r>
              <a:r>
                <a:rPr lang="en-US" sz="1400" dirty="0"/>
                <a:t> – find, but do not remove the element with the </a:t>
              </a:r>
              <a:r>
                <a:rPr lang="en-US" sz="1400" u="sng" dirty="0"/>
                <a:t>smallest</a:t>
              </a:r>
              <a:r>
                <a:rPr lang="en-US" sz="1400" dirty="0"/>
                <a:t> priority</a:t>
              </a:r>
            </a:p>
          </p:txBody>
        </p:sp>
        <p:sp>
          <p:nvSpPr>
            <p:cNvPr id="15" name="TextBox 14">
              <a:extLst>
                <a:ext uri="{FF2B5EF4-FFF2-40B4-BE49-F238E27FC236}">
                  <a16:creationId xmlns:a16="http://schemas.microsoft.com/office/drawing/2014/main" id="{AF07495C-41D3-4217-8A2C-7645F04D65C0}"/>
                </a:ext>
              </a:extLst>
            </p:cNvPr>
            <p:cNvSpPr txBox="1"/>
            <p:nvPr/>
          </p:nvSpPr>
          <p:spPr>
            <a:xfrm>
              <a:off x="1095938" y="4777413"/>
              <a:ext cx="2303113" cy="523220"/>
            </a:xfrm>
            <a:prstGeom prst="rect">
              <a:avLst/>
            </a:prstGeom>
            <a:noFill/>
          </p:spPr>
          <p:txBody>
            <a:bodyPr wrap="square" rtlCol="0">
              <a:spAutoFit/>
            </a:bodyPr>
            <a:lstStyle/>
            <a:p>
              <a:r>
                <a:rPr lang="en-US" sz="1400" b="1" dirty="0"/>
                <a:t>add(value) </a:t>
              </a:r>
              <a:r>
                <a:rPr lang="en-US" sz="1400" dirty="0"/>
                <a:t>– add a new element to the collection</a:t>
              </a:r>
            </a:p>
          </p:txBody>
        </p:sp>
      </p:grpSp>
      <p:grpSp>
        <p:nvGrpSpPr>
          <p:cNvPr id="28" name="Group 27">
            <a:extLst>
              <a:ext uri="{FF2B5EF4-FFF2-40B4-BE49-F238E27FC236}">
                <a16:creationId xmlns:a16="http://schemas.microsoft.com/office/drawing/2014/main" id="{3C1D9856-F184-49E2-A458-EC95C5F48620}"/>
              </a:ext>
            </a:extLst>
          </p:cNvPr>
          <p:cNvGrpSpPr/>
          <p:nvPr/>
        </p:nvGrpSpPr>
        <p:grpSpPr>
          <a:xfrm>
            <a:off x="9238831" y="1980599"/>
            <a:ext cx="2545654" cy="3797810"/>
            <a:chOff x="908858" y="1530095"/>
            <a:chExt cx="2545654" cy="3797810"/>
          </a:xfrm>
        </p:grpSpPr>
        <p:sp>
          <p:nvSpPr>
            <p:cNvPr id="29" name="Rectangle 28">
              <a:extLst>
                <a:ext uri="{FF2B5EF4-FFF2-40B4-BE49-F238E27FC236}">
                  <a16:creationId xmlns:a16="http://schemas.microsoft.com/office/drawing/2014/main" id="{DCC242AB-DC0A-4CCD-9CFA-377C2DAFF4E2}"/>
                </a:ext>
              </a:extLst>
            </p:cNvPr>
            <p:cNvSpPr/>
            <p:nvPr/>
          </p:nvSpPr>
          <p:spPr>
            <a:xfrm>
              <a:off x="908858" y="2061556"/>
              <a:ext cx="2545654" cy="3266349"/>
            </a:xfrm>
            <a:prstGeom prst="rect">
              <a:avLst/>
            </a:prstGeom>
            <a:no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349237B-A02C-43D2-AE06-B4567DAC8A52}"/>
                </a:ext>
              </a:extLst>
            </p:cNvPr>
            <p:cNvSpPr/>
            <p:nvPr/>
          </p:nvSpPr>
          <p:spPr>
            <a:xfrm>
              <a:off x="908858" y="1530095"/>
              <a:ext cx="2545653" cy="531461"/>
            </a:xfrm>
            <a:prstGeom prst="rect">
              <a:avLst/>
            </a:prstGeom>
            <a:solidFill>
              <a:srgbClr val="B6A479"/>
            </a:solid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Max Priority Queue ADT</a:t>
              </a:r>
            </a:p>
          </p:txBody>
        </p:sp>
        <p:sp>
          <p:nvSpPr>
            <p:cNvPr id="31" name="TextBox 30">
              <a:extLst>
                <a:ext uri="{FF2B5EF4-FFF2-40B4-BE49-F238E27FC236}">
                  <a16:creationId xmlns:a16="http://schemas.microsoft.com/office/drawing/2014/main" id="{9D6FA6F6-9B7E-47D6-BDE8-696163B1195E}"/>
                </a:ext>
              </a:extLst>
            </p:cNvPr>
            <p:cNvSpPr txBox="1"/>
            <p:nvPr/>
          </p:nvSpPr>
          <p:spPr>
            <a:xfrm>
              <a:off x="1129408" y="3259207"/>
              <a:ext cx="2325104" cy="954107"/>
            </a:xfrm>
            <a:prstGeom prst="rect">
              <a:avLst/>
            </a:prstGeom>
            <a:noFill/>
          </p:spPr>
          <p:txBody>
            <a:bodyPr wrap="square" rtlCol="0">
              <a:spAutoFit/>
            </a:bodyPr>
            <a:lstStyle/>
            <a:p>
              <a:r>
                <a:rPr lang="en-US" sz="1400" b="1" dirty="0" err="1"/>
                <a:t>removeMax</a:t>
              </a:r>
              <a:r>
                <a:rPr lang="en-US" sz="1400" b="1" dirty="0"/>
                <a:t>()</a:t>
              </a:r>
              <a:r>
                <a:rPr lang="en-US" sz="1400" dirty="0"/>
                <a:t> – returns the element with the </a:t>
              </a:r>
              <a:r>
                <a:rPr lang="en-US" sz="1400" u="sng" dirty="0"/>
                <a:t>largest</a:t>
              </a:r>
              <a:r>
                <a:rPr lang="en-US" sz="1400" dirty="0"/>
                <a:t> priority, removes it from the collection</a:t>
              </a:r>
            </a:p>
          </p:txBody>
        </p:sp>
        <p:sp>
          <p:nvSpPr>
            <p:cNvPr id="32" name="TextBox 31">
              <a:extLst>
                <a:ext uri="{FF2B5EF4-FFF2-40B4-BE49-F238E27FC236}">
                  <a16:creationId xmlns:a16="http://schemas.microsoft.com/office/drawing/2014/main" id="{B92B4A1B-DE6B-488B-8450-1A3E832986C6}"/>
                </a:ext>
              </a:extLst>
            </p:cNvPr>
            <p:cNvSpPr txBox="1"/>
            <p:nvPr/>
          </p:nvSpPr>
          <p:spPr>
            <a:xfrm>
              <a:off x="928946" y="2078637"/>
              <a:ext cx="2035232" cy="369332"/>
            </a:xfrm>
            <a:prstGeom prst="rect">
              <a:avLst/>
            </a:prstGeom>
            <a:noFill/>
          </p:spPr>
          <p:txBody>
            <a:bodyPr wrap="square" rtlCol="0">
              <a:spAutoFit/>
            </a:bodyPr>
            <a:lstStyle/>
            <a:p>
              <a:r>
                <a:rPr lang="en-US" b="1" dirty="0">
                  <a:solidFill>
                    <a:srgbClr val="4C3282"/>
                  </a:solidFill>
                </a:rPr>
                <a:t>state</a:t>
              </a:r>
            </a:p>
          </p:txBody>
        </p:sp>
        <p:sp>
          <p:nvSpPr>
            <p:cNvPr id="33" name="TextBox 32">
              <a:extLst>
                <a:ext uri="{FF2B5EF4-FFF2-40B4-BE49-F238E27FC236}">
                  <a16:creationId xmlns:a16="http://schemas.microsoft.com/office/drawing/2014/main" id="{C48851FA-61FB-4346-B2D1-FA02D3ECB40A}"/>
                </a:ext>
              </a:extLst>
            </p:cNvPr>
            <p:cNvSpPr txBox="1"/>
            <p:nvPr/>
          </p:nvSpPr>
          <p:spPr>
            <a:xfrm>
              <a:off x="928946" y="2979430"/>
              <a:ext cx="2035232" cy="369332"/>
            </a:xfrm>
            <a:prstGeom prst="rect">
              <a:avLst/>
            </a:prstGeom>
            <a:noFill/>
          </p:spPr>
          <p:txBody>
            <a:bodyPr wrap="square" rtlCol="0">
              <a:spAutoFit/>
            </a:bodyPr>
            <a:lstStyle/>
            <a:p>
              <a:r>
                <a:rPr lang="en-US" b="1" dirty="0">
                  <a:solidFill>
                    <a:srgbClr val="4C3282"/>
                  </a:solidFill>
                </a:rPr>
                <a:t>behavior</a:t>
              </a:r>
            </a:p>
          </p:txBody>
        </p:sp>
        <p:sp>
          <p:nvSpPr>
            <p:cNvPr id="34" name="TextBox 33">
              <a:extLst>
                <a:ext uri="{FF2B5EF4-FFF2-40B4-BE49-F238E27FC236}">
                  <a16:creationId xmlns:a16="http://schemas.microsoft.com/office/drawing/2014/main" id="{5702A8D9-90E4-4668-8B17-1A0C7F3ED625}"/>
                </a:ext>
              </a:extLst>
            </p:cNvPr>
            <p:cNvSpPr txBox="1"/>
            <p:nvPr/>
          </p:nvSpPr>
          <p:spPr>
            <a:xfrm>
              <a:off x="1098581" y="2386738"/>
              <a:ext cx="2325104" cy="523220"/>
            </a:xfrm>
            <a:prstGeom prst="rect">
              <a:avLst/>
            </a:prstGeom>
            <a:noFill/>
          </p:spPr>
          <p:txBody>
            <a:bodyPr wrap="square" rtlCol="0">
              <a:spAutoFit/>
            </a:bodyPr>
            <a:lstStyle/>
            <a:p>
              <a:r>
                <a:rPr lang="en-US" sz="1400" dirty="0"/>
                <a:t>Set of comparable values</a:t>
              </a:r>
            </a:p>
            <a:p>
              <a:r>
                <a:rPr lang="en-US" sz="1400" dirty="0"/>
                <a:t>- Ordered based on “priority”</a:t>
              </a:r>
              <a:endParaRPr lang="en-US" sz="1200" dirty="0"/>
            </a:p>
          </p:txBody>
        </p:sp>
        <p:sp>
          <p:nvSpPr>
            <p:cNvPr id="35" name="TextBox 34">
              <a:extLst>
                <a:ext uri="{FF2B5EF4-FFF2-40B4-BE49-F238E27FC236}">
                  <a16:creationId xmlns:a16="http://schemas.microsoft.com/office/drawing/2014/main" id="{8DE3E202-03EC-4175-95D5-D54431F389D3}"/>
                </a:ext>
              </a:extLst>
            </p:cNvPr>
            <p:cNvSpPr txBox="1"/>
            <p:nvPr/>
          </p:nvSpPr>
          <p:spPr>
            <a:xfrm>
              <a:off x="1125450" y="4116913"/>
              <a:ext cx="2325105" cy="738664"/>
            </a:xfrm>
            <a:prstGeom prst="rect">
              <a:avLst/>
            </a:prstGeom>
            <a:noFill/>
          </p:spPr>
          <p:txBody>
            <a:bodyPr wrap="square" rtlCol="0">
              <a:spAutoFit/>
            </a:bodyPr>
            <a:lstStyle/>
            <a:p>
              <a:r>
                <a:rPr lang="en-US" sz="1400" b="1" dirty="0" err="1"/>
                <a:t>peekMax</a:t>
              </a:r>
              <a:r>
                <a:rPr lang="en-US" sz="1400" b="1" dirty="0"/>
                <a:t>()</a:t>
              </a:r>
              <a:r>
                <a:rPr lang="en-US" sz="1400" dirty="0"/>
                <a:t> – find, but do not remove the element with the </a:t>
              </a:r>
              <a:r>
                <a:rPr lang="en-US" sz="1400" u="sng" dirty="0"/>
                <a:t>largest</a:t>
              </a:r>
              <a:r>
                <a:rPr lang="en-US" sz="1400" dirty="0"/>
                <a:t> priority</a:t>
              </a:r>
            </a:p>
          </p:txBody>
        </p:sp>
        <p:sp>
          <p:nvSpPr>
            <p:cNvPr id="36" name="TextBox 35">
              <a:extLst>
                <a:ext uri="{FF2B5EF4-FFF2-40B4-BE49-F238E27FC236}">
                  <a16:creationId xmlns:a16="http://schemas.microsoft.com/office/drawing/2014/main" id="{AF07495C-41D3-4217-8A2C-7645F04D65C0}"/>
                </a:ext>
              </a:extLst>
            </p:cNvPr>
            <p:cNvSpPr txBox="1"/>
            <p:nvPr/>
          </p:nvSpPr>
          <p:spPr>
            <a:xfrm>
              <a:off x="1125450" y="4777413"/>
              <a:ext cx="2325104" cy="523220"/>
            </a:xfrm>
            <a:prstGeom prst="rect">
              <a:avLst/>
            </a:prstGeom>
            <a:noFill/>
          </p:spPr>
          <p:txBody>
            <a:bodyPr wrap="square" rtlCol="0">
              <a:spAutoFit/>
            </a:bodyPr>
            <a:lstStyle/>
            <a:p>
              <a:r>
                <a:rPr lang="en-US" sz="1400" b="1" dirty="0"/>
                <a:t>add(value) </a:t>
              </a:r>
              <a:r>
                <a:rPr lang="en-US" sz="1400" dirty="0"/>
                <a:t>– add a new element to the collection</a:t>
              </a:r>
            </a:p>
          </p:txBody>
        </p:sp>
      </p:grpSp>
      <p:sp>
        <p:nvSpPr>
          <p:cNvPr id="37" name="TextBox 36"/>
          <p:cNvSpPr txBox="1"/>
          <p:nvPr/>
        </p:nvSpPr>
        <p:spPr>
          <a:xfrm>
            <a:off x="640942" y="1822408"/>
            <a:ext cx="5258402" cy="2585323"/>
          </a:xfrm>
          <a:prstGeom prst="rect">
            <a:avLst/>
          </a:prstGeom>
          <a:noFill/>
        </p:spPr>
        <p:txBody>
          <a:bodyPr wrap="square" rtlCol="0">
            <a:spAutoFit/>
          </a:bodyPr>
          <a:lstStyle/>
          <a:p>
            <a:endParaRPr lang="en-US" dirty="0"/>
          </a:p>
          <a:p>
            <a:r>
              <a:rPr lang="en-US" dirty="0"/>
              <a:t>If a Queue is “First-In-First-Out” (FIFO) Priority Queues are “Most-Important-Out-First”</a:t>
            </a:r>
          </a:p>
          <a:p>
            <a:endParaRPr lang="en-US" dirty="0"/>
          </a:p>
          <a:p>
            <a:r>
              <a:rPr lang="en-US" dirty="0"/>
              <a:t>Items in Priority Queue must be comparable – </a:t>
            </a:r>
            <a:br>
              <a:rPr lang="en-US" dirty="0"/>
            </a:br>
            <a:r>
              <a:rPr lang="en-US" dirty="0"/>
              <a:t>The data structure will maintain some amount of internal sorting, in a sort of similar way to BSTs/AVLs</a:t>
            </a:r>
          </a:p>
          <a:p>
            <a:endParaRPr lang="en-US" dirty="0"/>
          </a:p>
          <a:p>
            <a:endParaRPr lang="en-US" dirty="0"/>
          </a:p>
        </p:txBody>
      </p:sp>
      <p:sp>
        <p:nvSpPr>
          <p:cNvPr id="38" name="5-Point Star 37"/>
          <p:cNvSpPr/>
          <p:nvPr/>
        </p:nvSpPr>
        <p:spPr>
          <a:xfrm rot="18565316">
            <a:off x="5891399" y="1513933"/>
            <a:ext cx="1063869" cy="95856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1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1000" fill="hold"/>
                                        <p:tgtEl>
                                          <p:spTgt spid="38"/>
                                        </p:tgtEl>
                                        <p:attrNameLst>
                                          <p:attrName>ppt_w</p:attrName>
                                        </p:attrNameLst>
                                      </p:cBhvr>
                                      <p:tavLst>
                                        <p:tav tm="0">
                                          <p:val>
                                            <p:fltVal val="0"/>
                                          </p:val>
                                        </p:tav>
                                        <p:tav tm="100000">
                                          <p:val>
                                            <p:strVal val="#ppt_w"/>
                                          </p:val>
                                        </p:tav>
                                      </p:tavLst>
                                    </p:anim>
                                    <p:anim calcmode="lin" valueType="num">
                                      <p:cBhvr>
                                        <p:cTn id="18" dur="1000" fill="hold"/>
                                        <p:tgtEl>
                                          <p:spTgt spid="38"/>
                                        </p:tgtEl>
                                        <p:attrNameLst>
                                          <p:attrName>ppt_h</p:attrName>
                                        </p:attrNameLst>
                                      </p:cBhvr>
                                      <p:tavLst>
                                        <p:tav tm="0">
                                          <p:val>
                                            <p:fltVal val="0"/>
                                          </p:val>
                                        </p:tav>
                                        <p:tav tm="100000">
                                          <p:val>
                                            <p:strVal val="#ppt_h"/>
                                          </p:val>
                                        </p:tav>
                                      </p:tavLst>
                                    </p:anim>
                                    <p:anim calcmode="lin" valueType="num">
                                      <p:cBhvr>
                                        <p:cTn id="19" dur="1000" fill="hold"/>
                                        <p:tgtEl>
                                          <p:spTgt spid="38"/>
                                        </p:tgtEl>
                                        <p:attrNameLst>
                                          <p:attrName>style.rotation</p:attrName>
                                        </p:attrNameLst>
                                      </p:cBhvr>
                                      <p:tavLst>
                                        <p:tav tm="0">
                                          <p:val>
                                            <p:fltVal val="90"/>
                                          </p:val>
                                        </p:tav>
                                        <p:tav tm="100000">
                                          <p:val>
                                            <p:fltVal val="0"/>
                                          </p:val>
                                        </p:tav>
                                      </p:tavLst>
                                    </p:anim>
                                    <p:animEffect transition="in" filter="fade">
                                      <p:cBhvr>
                                        <p:cTn id="2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Priority Queues: Take I</a:t>
            </a:r>
          </a:p>
        </p:txBody>
      </p:sp>
      <p:graphicFrame>
        <p:nvGraphicFramePr>
          <p:cNvPr id="4" name="Table 3"/>
          <p:cNvGraphicFramePr>
            <a:graphicFrameLocks noGrp="1"/>
          </p:cNvGraphicFramePr>
          <p:nvPr>
            <p:extLst>
              <p:ext uri="{D42A27DB-BD31-4B8C-83A1-F6EECF244321}">
                <p14:modId xmlns:p14="http://schemas.microsoft.com/office/powerpoint/2010/main" val="2024507777"/>
              </p:ext>
            </p:extLst>
          </p:nvPr>
        </p:nvGraphicFramePr>
        <p:xfrm>
          <a:off x="1062180" y="2259213"/>
          <a:ext cx="8827232" cy="2493944"/>
        </p:xfrm>
        <a:graphic>
          <a:graphicData uri="http://schemas.openxmlformats.org/drawingml/2006/table">
            <a:tbl>
              <a:tblPr firstRow="1" bandRow="1">
                <a:tableStyleId>{5C22544A-7EE6-4342-B048-85BDC9FD1C3A}</a:tableStyleId>
              </a:tblPr>
              <a:tblGrid>
                <a:gridCol w="2206808">
                  <a:extLst>
                    <a:ext uri="{9D8B030D-6E8A-4147-A177-3AD203B41FA5}">
                      <a16:colId xmlns:a16="http://schemas.microsoft.com/office/drawing/2014/main" val="20000"/>
                    </a:ext>
                  </a:extLst>
                </a:gridCol>
                <a:gridCol w="2206808">
                  <a:extLst>
                    <a:ext uri="{9D8B030D-6E8A-4147-A177-3AD203B41FA5}">
                      <a16:colId xmlns:a16="http://schemas.microsoft.com/office/drawing/2014/main" val="20001"/>
                    </a:ext>
                  </a:extLst>
                </a:gridCol>
                <a:gridCol w="2206808">
                  <a:extLst>
                    <a:ext uri="{9D8B030D-6E8A-4147-A177-3AD203B41FA5}">
                      <a16:colId xmlns:a16="http://schemas.microsoft.com/office/drawing/2014/main" val="20002"/>
                    </a:ext>
                  </a:extLst>
                </a:gridCol>
                <a:gridCol w="2206808">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Unsorted</a:t>
                      </a:r>
                      <a:r>
                        <a:rPr lang="en-US" baseline="0" dirty="0"/>
                        <a:t> Array</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96756">
                <a:tc>
                  <a:txBody>
                    <a:bodyPr/>
                    <a:lstStyle/>
                    <a:p>
                      <a:r>
                        <a:rPr lang="en-US" dirty="0"/>
                        <a:t>Linked List</a:t>
                      </a:r>
                      <a:r>
                        <a:rPr lang="en-US" baseline="0" dirty="0"/>
                        <a:t> (sorted)</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62317944"/>
                  </a:ext>
                </a:extLst>
              </a:tr>
              <a:tr h="696756">
                <a:tc>
                  <a:txBody>
                    <a:bodyPr/>
                    <a:lstStyle/>
                    <a:p>
                      <a:r>
                        <a:rPr lang="en-US" dirty="0"/>
                        <a:t>AVL Tree</a:t>
                      </a:r>
                    </a:p>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75239" y="1343608"/>
            <a:ext cx="10910745" cy="830997"/>
          </a:xfrm>
          <a:prstGeom prst="rect">
            <a:avLst/>
          </a:prstGeom>
          <a:noFill/>
        </p:spPr>
        <p:txBody>
          <a:bodyPr wrap="square" rtlCol="0">
            <a:spAutoFit/>
          </a:bodyPr>
          <a:lstStyle/>
          <a:p>
            <a:r>
              <a:rPr lang="en-US" sz="2400" dirty="0"/>
              <a:t>Maybe we already know how to implement a priority queue. </a:t>
            </a:r>
          </a:p>
          <a:p>
            <a:r>
              <a:rPr lang="en-US" sz="2400" dirty="0"/>
              <a:t>How long would </a:t>
            </a:r>
            <a:r>
              <a:rPr lang="en-US" sz="2400" dirty="0" err="1"/>
              <a:t>removeMin</a:t>
            </a:r>
            <a:r>
              <a:rPr lang="en-US" sz="2400" dirty="0"/>
              <a:t> and peek take with these data structures?</a:t>
            </a:r>
          </a:p>
        </p:txBody>
      </p:sp>
      <p:sp>
        <p:nvSpPr>
          <p:cNvPr id="6" name="TextBox 5"/>
          <p:cNvSpPr txBox="1"/>
          <p:nvPr/>
        </p:nvSpPr>
        <p:spPr>
          <a:xfrm>
            <a:off x="586199" y="5983892"/>
            <a:ext cx="10888824" cy="769441"/>
          </a:xfrm>
          <a:prstGeom prst="rect">
            <a:avLst/>
          </a:prstGeom>
          <a:noFill/>
        </p:spPr>
        <p:txBody>
          <a:bodyPr wrap="square" rtlCol="0">
            <a:spAutoFit/>
          </a:bodyPr>
          <a:lstStyle/>
          <a:p>
            <a:r>
              <a:rPr lang="en-US" sz="2200" dirty="0"/>
              <a:t>For Array implementations, assume you do not need to resize.</a:t>
            </a:r>
          </a:p>
          <a:p>
            <a:r>
              <a:rPr lang="en-US" sz="2200" dirty="0"/>
              <a:t>Other than this assumption, do </a:t>
            </a:r>
            <a:r>
              <a:rPr lang="en-US" sz="2200" b="1" dirty="0"/>
              <a:t>worst case </a:t>
            </a:r>
            <a:r>
              <a:rPr lang="en-US" sz="2200" dirty="0"/>
              <a:t>analysis.</a:t>
            </a:r>
          </a:p>
        </p:txBody>
      </p:sp>
      <p:sp>
        <p:nvSpPr>
          <p:cNvPr id="3" name="Footer Placeholder 2"/>
          <p:cNvSpPr>
            <a:spLocks noGrp="1"/>
          </p:cNvSpPr>
          <p:nvPr>
            <p:ph type="ftr" sz="quarter" idx="11"/>
          </p:nvPr>
        </p:nvSpPr>
        <p:spPr/>
        <p:txBody>
          <a:bodyPr/>
          <a:lstStyle/>
          <a:p>
            <a:r>
              <a:rPr lang="es-ES"/>
              <a:t>CSE 332 SU 18 - Robbie Weber</a:t>
            </a:r>
            <a:endParaRPr lang="en-US"/>
          </a:p>
        </p:txBody>
      </p:sp>
      <p:sp>
        <p:nvSpPr>
          <p:cNvPr id="7" name="Slide Number Placeholder 6"/>
          <p:cNvSpPr>
            <a:spLocks noGrp="1"/>
          </p:cNvSpPr>
          <p:nvPr>
            <p:ph type="sldNum" sz="quarter" idx="12"/>
          </p:nvPr>
        </p:nvSpPr>
        <p:spPr/>
        <p:txBody>
          <a:bodyPr/>
          <a:lstStyle/>
          <a:p>
            <a:fld id="{17FB8715-06AE-4EBD-9812-2FC97F270897}" type="slidenum">
              <a:rPr lang="en-US" smtClean="0"/>
              <a:t>8</a:t>
            </a:fld>
            <a:endParaRPr lang="en-US"/>
          </a:p>
        </p:txBody>
      </p:sp>
      <p:sp>
        <p:nvSpPr>
          <p:cNvPr id="8" name="TextBox 7">
            <a:extLst>
              <a:ext uri="{FF2B5EF4-FFF2-40B4-BE49-F238E27FC236}">
                <a16:creationId xmlns:a16="http://schemas.microsoft.com/office/drawing/2014/main" id="{51A3C549-5DD4-D243-A7A7-51E26C4C2FC1}"/>
              </a:ext>
            </a:extLst>
          </p:cNvPr>
          <p:cNvSpPr txBox="1"/>
          <p:nvPr/>
        </p:nvSpPr>
        <p:spPr>
          <a:xfrm>
            <a:off x="10769382" y="333195"/>
            <a:ext cx="1334211" cy="430887"/>
          </a:xfrm>
          <a:prstGeom prst="rect">
            <a:avLst/>
          </a:prstGeom>
          <a:solidFill>
            <a:srgbClr val="4C3282"/>
          </a:solidFill>
        </p:spPr>
        <p:txBody>
          <a:bodyPr wrap="none" rtlCol="0">
            <a:spAutoFit/>
          </a:bodyPr>
          <a:lstStyle/>
          <a:p>
            <a:r>
              <a:rPr lang="en-US" sz="2200" dirty="0">
                <a:solidFill>
                  <a:schemeClr val="bg1"/>
                </a:solidFill>
                <a:latin typeface="Segoe UI Semilight" panose="020B0402040204020203" pitchFamily="34" charset="0"/>
              </a:rPr>
              <a:t>2 Minutes</a:t>
            </a:r>
          </a:p>
        </p:txBody>
      </p:sp>
    </p:spTree>
    <p:extLst>
      <p:ext uri="{BB962C8B-B14F-4D97-AF65-F5344CB8AC3E}">
        <p14:creationId xmlns:p14="http://schemas.microsoft.com/office/powerpoint/2010/main" val="108126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Priority Queues: Take I</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99009675"/>
                  </p:ext>
                </p:extLst>
              </p:nvPr>
            </p:nvGraphicFramePr>
            <p:xfrm>
              <a:off x="1048325" y="2052101"/>
              <a:ext cx="8827232" cy="2493944"/>
            </p:xfrm>
            <a:graphic>
              <a:graphicData uri="http://schemas.openxmlformats.org/drawingml/2006/table">
                <a:tbl>
                  <a:tblPr firstRow="1" bandRow="1">
                    <a:tableStyleId>{5C22544A-7EE6-4342-B048-85BDC9FD1C3A}</a:tableStyleId>
                  </a:tblPr>
                  <a:tblGrid>
                    <a:gridCol w="2206808">
                      <a:extLst>
                        <a:ext uri="{9D8B030D-6E8A-4147-A177-3AD203B41FA5}">
                          <a16:colId xmlns:a16="http://schemas.microsoft.com/office/drawing/2014/main" val="20000"/>
                        </a:ext>
                      </a:extLst>
                    </a:gridCol>
                    <a:gridCol w="2206808">
                      <a:extLst>
                        <a:ext uri="{9D8B030D-6E8A-4147-A177-3AD203B41FA5}">
                          <a16:colId xmlns:a16="http://schemas.microsoft.com/office/drawing/2014/main" val="20001"/>
                        </a:ext>
                      </a:extLst>
                    </a:gridCol>
                    <a:gridCol w="2206808">
                      <a:extLst>
                        <a:ext uri="{9D8B030D-6E8A-4147-A177-3AD203B41FA5}">
                          <a16:colId xmlns:a16="http://schemas.microsoft.com/office/drawing/2014/main" val="20002"/>
                        </a:ext>
                      </a:extLst>
                    </a:gridCol>
                    <a:gridCol w="2206808">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Unsorted</a:t>
                          </a:r>
                          <a:r>
                            <a:rPr lang="en-US" baseline="0" dirty="0"/>
                            <a:t> Array</a:t>
                          </a:r>
                        </a:p>
                        <a:p>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10001"/>
                      </a:ext>
                    </a:extLst>
                  </a:tr>
                  <a:tr h="696756">
                    <a:tc>
                      <a:txBody>
                        <a:bodyPr/>
                        <a:lstStyle/>
                        <a:p>
                          <a:r>
                            <a:rPr lang="en-US" dirty="0"/>
                            <a:t>Linked List</a:t>
                          </a:r>
                          <a:r>
                            <a:rPr lang="en-US" baseline="0" dirty="0"/>
                            <a:t> (sorted)</a:t>
                          </a:r>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3062317944"/>
                      </a:ext>
                    </a:extLst>
                  </a:tr>
                  <a:tr h="696756">
                    <a:tc>
                      <a:txBody>
                        <a:bodyPr/>
                        <a:lstStyle/>
                        <a:p>
                          <a:r>
                            <a:rPr lang="en-US" dirty="0"/>
                            <a:t>AVL Tree</a:t>
                          </a:r>
                        </a:p>
                        <a:p>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m:oMathPara>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99009675"/>
                  </p:ext>
                </p:extLst>
              </p:nvPr>
            </p:nvGraphicFramePr>
            <p:xfrm>
              <a:off x="1048325" y="2052101"/>
              <a:ext cx="8827232" cy="2493944"/>
            </p:xfrm>
            <a:graphic>
              <a:graphicData uri="http://schemas.openxmlformats.org/drawingml/2006/table">
                <a:tbl>
                  <a:tblPr firstRow="1" bandRow="1">
                    <a:tableStyleId>{5C22544A-7EE6-4342-B048-85BDC9FD1C3A}</a:tableStyleId>
                  </a:tblPr>
                  <a:tblGrid>
                    <a:gridCol w="2206808">
                      <a:extLst>
                        <a:ext uri="{9D8B030D-6E8A-4147-A177-3AD203B41FA5}">
                          <a16:colId xmlns:a16="http://schemas.microsoft.com/office/drawing/2014/main" val="20000"/>
                        </a:ext>
                      </a:extLst>
                    </a:gridCol>
                    <a:gridCol w="2206808">
                      <a:extLst>
                        <a:ext uri="{9D8B030D-6E8A-4147-A177-3AD203B41FA5}">
                          <a16:colId xmlns:a16="http://schemas.microsoft.com/office/drawing/2014/main" val="20001"/>
                        </a:ext>
                      </a:extLst>
                    </a:gridCol>
                    <a:gridCol w="2206808">
                      <a:extLst>
                        <a:ext uri="{9D8B030D-6E8A-4147-A177-3AD203B41FA5}">
                          <a16:colId xmlns:a16="http://schemas.microsoft.com/office/drawing/2014/main" val="20002"/>
                        </a:ext>
                      </a:extLst>
                    </a:gridCol>
                    <a:gridCol w="2206808">
                      <a:extLst>
                        <a:ext uri="{9D8B030D-6E8A-4147-A177-3AD203B41FA5}">
                          <a16:colId xmlns:a16="http://schemas.microsoft.com/office/drawing/2014/main" val="1278850970"/>
                        </a:ext>
                      </a:extLst>
                    </a:gridCol>
                  </a:tblGrid>
                  <a:tr h="403676">
                    <a:tc>
                      <a:txBody>
                        <a:bodyPr/>
                        <a:lstStyle/>
                        <a:p>
                          <a:r>
                            <a:rPr lang="en-US" dirty="0"/>
                            <a:t>Implementation</a:t>
                          </a:r>
                        </a:p>
                      </a:txBody>
                      <a:tcPr/>
                    </a:tc>
                    <a:tc>
                      <a:txBody>
                        <a:bodyPr/>
                        <a:lstStyle/>
                        <a:p>
                          <a:r>
                            <a:rPr lang="en-US" dirty="0"/>
                            <a:t>add</a:t>
                          </a:r>
                        </a:p>
                      </a:txBody>
                      <a:tcPr/>
                    </a:tc>
                    <a:tc>
                      <a:txBody>
                        <a:bodyPr/>
                        <a:lstStyle/>
                        <a:p>
                          <a:r>
                            <a:rPr lang="en-US" dirty="0" err="1"/>
                            <a:t>removeMin</a:t>
                          </a:r>
                          <a:endParaRPr lang="en-US" dirty="0"/>
                        </a:p>
                      </a:txBody>
                      <a:tcPr/>
                    </a:tc>
                    <a:tc>
                      <a:txBody>
                        <a:bodyPr/>
                        <a:lstStyle/>
                        <a:p>
                          <a:r>
                            <a:rPr lang="en-US" dirty="0"/>
                            <a:t>Peek</a:t>
                          </a:r>
                        </a:p>
                      </a:txBody>
                      <a:tcPr/>
                    </a:tc>
                    <a:extLst>
                      <a:ext uri="{0D108BD9-81ED-4DB2-BD59-A6C34878D82A}">
                        <a16:rowId xmlns:a16="http://schemas.microsoft.com/office/drawing/2014/main" val="10000"/>
                      </a:ext>
                    </a:extLst>
                  </a:tr>
                  <a:tr h="696756">
                    <a:tc>
                      <a:txBody>
                        <a:bodyPr/>
                        <a:lstStyle/>
                        <a:p>
                          <a:r>
                            <a:rPr lang="en-US" dirty="0"/>
                            <a:t>Unsorted</a:t>
                          </a:r>
                          <a:r>
                            <a:rPr lang="en-US" baseline="0" dirty="0"/>
                            <a:t> Array</a:t>
                          </a:r>
                        </a:p>
                        <a:p>
                          <a:endParaRPr lang="en-US" dirty="0"/>
                        </a:p>
                      </a:txBody>
                      <a:tcPr/>
                    </a:tc>
                    <a:tc>
                      <a:txBody>
                        <a:bodyPr/>
                        <a:lstStyle/>
                        <a:p>
                          <a:endParaRPr lang="en-US"/>
                        </a:p>
                      </a:txBody>
                      <a:tcPr>
                        <a:blipFill>
                          <a:blip r:embed="rId2"/>
                          <a:stretch>
                            <a:fillRect l="-100575" t="-61818" r="-201149" b="-201818"/>
                          </a:stretch>
                        </a:blipFill>
                      </a:tcPr>
                    </a:tc>
                    <a:tc>
                      <a:txBody>
                        <a:bodyPr/>
                        <a:lstStyle/>
                        <a:p>
                          <a:endParaRPr lang="en-US"/>
                        </a:p>
                      </a:txBody>
                      <a:tcPr>
                        <a:blipFill>
                          <a:blip r:embed="rId2"/>
                          <a:stretch>
                            <a:fillRect l="-200575" t="-61818" r="-101149" b="-201818"/>
                          </a:stretch>
                        </a:blipFill>
                      </a:tcPr>
                    </a:tc>
                    <a:tc>
                      <a:txBody>
                        <a:bodyPr/>
                        <a:lstStyle/>
                        <a:p>
                          <a:endParaRPr lang="en-US"/>
                        </a:p>
                      </a:txBody>
                      <a:tcPr>
                        <a:blipFill>
                          <a:blip r:embed="rId2"/>
                          <a:stretch>
                            <a:fillRect l="-300575" t="-61818" r="-1149" b="-201818"/>
                          </a:stretch>
                        </a:blipFill>
                      </a:tcPr>
                    </a:tc>
                    <a:extLst>
                      <a:ext uri="{0D108BD9-81ED-4DB2-BD59-A6C34878D82A}">
                        <a16:rowId xmlns:a16="http://schemas.microsoft.com/office/drawing/2014/main" val="10001"/>
                      </a:ext>
                    </a:extLst>
                  </a:tr>
                  <a:tr h="696756">
                    <a:tc>
                      <a:txBody>
                        <a:bodyPr/>
                        <a:lstStyle/>
                        <a:p>
                          <a:r>
                            <a:rPr lang="en-US" dirty="0"/>
                            <a:t>Linked List</a:t>
                          </a:r>
                          <a:r>
                            <a:rPr lang="en-US" baseline="0" dirty="0"/>
                            <a:t> (sorted)</a:t>
                          </a:r>
                          <a:endParaRPr lang="en-US" dirty="0"/>
                        </a:p>
                      </a:txBody>
                      <a:tcPr/>
                    </a:tc>
                    <a:tc>
                      <a:txBody>
                        <a:bodyPr/>
                        <a:lstStyle/>
                        <a:p>
                          <a:endParaRPr lang="en-US"/>
                        </a:p>
                      </a:txBody>
                      <a:tcPr>
                        <a:blipFill>
                          <a:blip r:embed="rId2"/>
                          <a:stretch>
                            <a:fillRect l="-100575" t="-161818" r="-201149" b="-101818"/>
                          </a:stretch>
                        </a:blipFill>
                      </a:tcPr>
                    </a:tc>
                    <a:tc>
                      <a:txBody>
                        <a:bodyPr/>
                        <a:lstStyle/>
                        <a:p>
                          <a:endParaRPr lang="en-US"/>
                        </a:p>
                      </a:txBody>
                      <a:tcPr>
                        <a:blipFill>
                          <a:blip r:embed="rId2"/>
                          <a:stretch>
                            <a:fillRect l="-200575" t="-161818" r="-101149" b="-101818"/>
                          </a:stretch>
                        </a:blipFill>
                      </a:tcPr>
                    </a:tc>
                    <a:tc>
                      <a:txBody>
                        <a:bodyPr/>
                        <a:lstStyle/>
                        <a:p>
                          <a:endParaRPr lang="en-US"/>
                        </a:p>
                      </a:txBody>
                      <a:tcPr>
                        <a:blipFill>
                          <a:blip r:embed="rId2"/>
                          <a:stretch>
                            <a:fillRect l="-300575" t="-161818" r="-1149" b="-101818"/>
                          </a:stretch>
                        </a:blipFill>
                      </a:tcPr>
                    </a:tc>
                    <a:extLst>
                      <a:ext uri="{0D108BD9-81ED-4DB2-BD59-A6C34878D82A}">
                        <a16:rowId xmlns:a16="http://schemas.microsoft.com/office/drawing/2014/main" val="3062317944"/>
                      </a:ext>
                    </a:extLst>
                  </a:tr>
                  <a:tr h="696756">
                    <a:tc>
                      <a:txBody>
                        <a:bodyPr/>
                        <a:lstStyle/>
                        <a:p>
                          <a:r>
                            <a:rPr lang="en-US" dirty="0"/>
                            <a:t>AVL Tree</a:t>
                          </a:r>
                        </a:p>
                        <a:p>
                          <a:endParaRPr lang="en-US" dirty="0"/>
                        </a:p>
                      </a:txBody>
                      <a:tcPr/>
                    </a:tc>
                    <a:tc>
                      <a:txBody>
                        <a:bodyPr/>
                        <a:lstStyle/>
                        <a:p>
                          <a:endParaRPr lang="en-US"/>
                        </a:p>
                      </a:txBody>
                      <a:tcPr>
                        <a:blipFill>
                          <a:blip r:embed="rId2"/>
                          <a:stretch>
                            <a:fillRect l="-100575" t="-261818" r="-201149" b="-1818"/>
                          </a:stretch>
                        </a:blipFill>
                      </a:tcPr>
                    </a:tc>
                    <a:tc>
                      <a:txBody>
                        <a:bodyPr/>
                        <a:lstStyle/>
                        <a:p>
                          <a:endParaRPr lang="en-US"/>
                        </a:p>
                      </a:txBody>
                      <a:tcPr>
                        <a:blipFill>
                          <a:blip r:embed="rId2"/>
                          <a:stretch>
                            <a:fillRect l="-200575" t="-261818" r="-101149" b="-1818"/>
                          </a:stretch>
                        </a:blipFill>
                      </a:tcPr>
                    </a:tc>
                    <a:tc>
                      <a:txBody>
                        <a:bodyPr/>
                        <a:lstStyle/>
                        <a:p>
                          <a:endParaRPr lang="en-US"/>
                        </a:p>
                      </a:txBody>
                      <a:tcPr>
                        <a:blipFill>
                          <a:blip r:embed="rId2"/>
                          <a:stretch>
                            <a:fillRect l="-300575" t="-261818" r="-1149" b="-1818"/>
                          </a:stretch>
                        </a:blipFill>
                      </a:tcPr>
                    </a:tc>
                    <a:extLst>
                      <a:ext uri="{0D108BD9-81ED-4DB2-BD59-A6C34878D82A}">
                        <a16:rowId xmlns:a16="http://schemas.microsoft.com/office/drawing/2014/main" val="10003"/>
                      </a:ext>
                    </a:extLst>
                  </a:tr>
                </a:tbl>
              </a:graphicData>
            </a:graphic>
          </p:graphicFrame>
        </mc:Fallback>
      </mc:AlternateContent>
      <p:sp>
        <p:nvSpPr>
          <p:cNvPr id="5" name="TextBox 4"/>
          <p:cNvSpPr txBox="1"/>
          <p:nvPr/>
        </p:nvSpPr>
        <p:spPr>
          <a:xfrm>
            <a:off x="575239" y="1343608"/>
            <a:ext cx="10910745" cy="830997"/>
          </a:xfrm>
          <a:prstGeom prst="rect">
            <a:avLst/>
          </a:prstGeom>
          <a:noFill/>
        </p:spPr>
        <p:txBody>
          <a:bodyPr wrap="square" rtlCol="0">
            <a:spAutoFit/>
          </a:bodyPr>
          <a:lstStyle/>
          <a:p>
            <a:r>
              <a:rPr lang="en-US" sz="2400" dirty="0"/>
              <a:t>Maybe we already know how to implement a priority queue. </a:t>
            </a:r>
          </a:p>
          <a:p>
            <a:r>
              <a:rPr lang="en-US" sz="2400" dirty="0"/>
              <a:t>How long would </a:t>
            </a:r>
            <a:r>
              <a:rPr lang="en-US" sz="2400" dirty="0" err="1"/>
              <a:t>removeMin</a:t>
            </a:r>
            <a:r>
              <a:rPr lang="en-US" sz="2400" dirty="0"/>
              <a:t> and peek take with these data structures?</a:t>
            </a:r>
          </a:p>
        </p:txBody>
      </p:sp>
      <p:sp>
        <p:nvSpPr>
          <p:cNvPr id="6" name="TextBox 5"/>
          <p:cNvSpPr txBox="1"/>
          <p:nvPr/>
        </p:nvSpPr>
        <p:spPr>
          <a:xfrm>
            <a:off x="575239" y="5947557"/>
            <a:ext cx="10888824" cy="769441"/>
          </a:xfrm>
          <a:prstGeom prst="rect">
            <a:avLst/>
          </a:prstGeom>
          <a:noFill/>
        </p:spPr>
        <p:txBody>
          <a:bodyPr wrap="square" rtlCol="0">
            <a:spAutoFit/>
          </a:bodyPr>
          <a:lstStyle/>
          <a:p>
            <a:r>
              <a:rPr lang="en-US" sz="2200" dirty="0"/>
              <a:t>For Array implementations, assume you do not need to resize.</a:t>
            </a:r>
          </a:p>
          <a:p>
            <a:r>
              <a:rPr lang="en-US" sz="2200" dirty="0"/>
              <a:t>Other than this assumption, do </a:t>
            </a:r>
            <a:r>
              <a:rPr lang="en-US" sz="2200" b="1" dirty="0"/>
              <a:t>worst case </a:t>
            </a:r>
            <a:r>
              <a:rPr lang="en-US" sz="2200" dirty="0"/>
              <a:t>analysis.</a:t>
            </a:r>
          </a:p>
        </p:txBody>
      </p:sp>
      <p:sp>
        <p:nvSpPr>
          <p:cNvPr id="3" name="Footer Placeholder 2"/>
          <p:cNvSpPr>
            <a:spLocks noGrp="1"/>
          </p:cNvSpPr>
          <p:nvPr>
            <p:ph type="ftr" sz="quarter" idx="11"/>
          </p:nvPr>
        </p:nvSpPr>
        <p:spPr/>
        <p:txBody>
          <a:bodyPr/>
          <a:lstStyle/>
          <a:p>
            <a:r>
              <a:rPr lang="es-ES"/>
              <a:t>CSE 332 SU 18 - Robbie Weber</a:t>
            </a:r>
            <a:endParaRPr lang="en-US"/>
          </a:p>
        </p:txBody>
      </p:sp>
      <p:sp>
        <p:nvSpPr>
          <p:cNvPr id="7" name="Slide Number Placeholder 6"/>
          <p:cNvSpPr>
            <a:spLocks noGrp="1"/>
          </p:cNvSpPr>
          <p:nvPr>
            <p:ph type="sldNum" sz="quarter" idx="12"/>
          </p:nvPr>
        </p:nvSpPr>
        <p:spPr/>
        <p:txBody>
          <a:bodyPr/>
          <a:lstStyle/>
          <a:p>
            <a:fld id="{17FB8715-06AE-4EBD-9812-2FC97F270897}" type="slidenum">
              <a:rPr lang="en-US" smtClean="0"/>
              <a:t>9</a:t>
            </a:fld>
            <a:endParaRPr lang="en-US"/>
          </a:p>
        </p:txBody>
      </p:sp>
    </p:spTree>
    <p:extLst>
      <p:ext uri="{BB962C8B-B14F-4D97-AF65-F5344CB8AC3E}">
        <p14:creationId xmlns:p14="http://schemas.microsoft.com/office/powerpoint/2010/main" val="3844792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006F"/>
      </a:hlink>
      <a:folHlink>
        <a:srgbClr val="9A7B4C"/>
      </a:folHlink>
    </a:clrScheme>
    <a:fontScheme name="Kasey">
      <a:majorFont>
        <a:latin typeface="Georgia"/>
        <a:ea typeface=""/>
        <a:cs typeface=""/>
      </a:majorFont>
      <a:minorFont>
        <a:latin typeface="Segoe UI Semiligh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lecture16_Kasey</Template>
  <TotalTime>778</TotalTime>
  <Words>4914</Words>
  <Application>Microsoft Macintosh PowerPoint</Application>
  <PresentationFormat>Widescreen</PresentationFormat>
  <Paragraphs>1135</Paragraphs>
  <Slides>48</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Arial</vt:lpstr>
      <vt:lpstr>Calibri</vt:lpstr>
      <vt:lpstr>Cambria Math</vt:lpstr>
      <vt:lpstr>Courier New</vt:lpstr>
      <vt:lpstr>Segoe UI</vt:lpstr>
      <vt:lpstr>Segoe UI Light</vt:lpstr>
      <vt:lpstr>Segoe UI Semibold</vt:lpstr>
      <vt:lpstr>Segoe UI Semilight</vt:lpstr>
      <vt:lpstr>Tw Cen MT</vt:lpstr>
      <vt:lpstr>Wingdings</vt:lpstr>
      <vt:lpstr>Wingdings 3</vt:lpstr>
      <vt:lpstr>Integral</vt:lpstr>
      <vt:lpstr>Lecture 12: Intro to Heaps</vt:lpstr>
      <vt:lpstr>Announcements</vt:lpstr>
      <vt:lpstr>Priority Queues</vt:lpstr>
      <vt:lpstr>Priority Queue / heaps roadmap</vt:lpstr>
      <vt:lpstr>PowerPoint Presentation</vt:lpstr>
      <vt:lpstr>Priority Queue ADT</vt:lpstr>
      <vt:lpstr>Priority Queue ADT</vt:lpstr>
      <vt:lpstr>Implementing Priority Queues: Take I</vt:lpstr>
      <vt:lpstr>Implementing Priority Queues: Take I</vt:lpstr>
      <vt:lpstr>Implementing Priority Queues: Take I</vt:lpstr>
      <vt:lpstr>Review: Binary Search Trees</vt:lpstr>
      <vt:lpstr>Heaps</vt:lpstr>
      <vt:lpstr>Heaps</vt:lpstr>
      <vt:lpstr>Binary Heap invariants summary </vt:lpstr>
      <vt:lpstr>Self Check - Are these valid heaps?</vt:lpstr>
      <vt:lpstr>Heap heights</vt:lpstr>
      <vt:lpstr>Questions?</vt:lpstr>
      <vt:lpstr>Priority Queue / heaps roadmap</vt:lpstr>
      <vt:lpstr>Implementing peekMin()</vt:lpstr>
      <vt:lpstr>Implementing removeMin()</vt:lpstr>
      <vt:lpstr>Implementing removeMin() - percolateDown</vt:lpstr>
      <vt:lpstr>Practice: removeMin()</vt:lpstr>
      <vt:lpstr>PowerPoint Presentation</vt:lpstr>
      <vt:lpstr>Implementing add()</vt:lpstr>
      <vt:lpstr>Practice: Building a minHeap</vt:lpstr>
      <vt:lpstr>minHeap runtimes</vt:lpstr>
      <vt:lpstr>Implement Heaps with an array</vt:lpstr>
      <vt:lpstr>Implement Heaps with an array</vt:lpstr>
      <vt:lpstr>Implement Heaps with an array</vt:lpstr>
      <vt:lpstr>Heap Implementation Runtimes</vt:lpstr>
      <vt:lpstr>Are heaps always better? AVL vs Heaps</vt:lpstr>
      <vt:lpstr>Relevant hint for project 3: </vt:lpstr>
      <vt:lpstr>More Priority Queue Operations</vt:lpstr>
      <vt:lpstr>More Operations</vt:lpstr>
      <vt:lpstr>Even More Operations</vt:lpstr>
      <vt:lpstr>BuildHeap Running Time</vt:lpstr>
      <vt:lpstr>BuildHeap Running Time (again)</vt:lpstr>
      <vt:lpstr>Where Were We?</vt:lpstr>
      <vt:lpstr>Can We Do Better?</vt:lpstr>
      <vt:lpstr>Is It Really Faster?</vt:lpstr>
      <vt:lpstr>Closed form Floyd’s buildHeap</vt:lpstr>
      <vt:lpstr>Floyd’s BuildHeap</vt:lpstr>
      <vt:lpstr>Floyd’s buildHeap algorithm</vt:lpstr>
      <vt:lpstr>Floyd’s buildHeap algorithm</vt:lpstr>
      <vt:lpstr>Floyd’s buildHeap algorithm</vt:lpstr>
      <vt:lpstr>Floyd’s buildHeap algorithm</vt:lpstr>
      <vt:lpstr>Floyd’s buildHeap algorithm</vt:lpstr>
      <vt:lpstr>Even More Operations</vt:lpstr>
    </vt:vector>
  </TitlesOfParts>
  <Company>CSE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15: Intro to Heaps</dc:title>
  <dc:creator>rtweber2</dc:creator>
  <cp:lastModifiedBy>Kasey Champion</cp:lastModifiedBy>
  <cp:revision>69</cp:revision>
  <dcterms:created xsi:type="dcterms:W3CDTF">2019-07-22T15:15:44Z</dcterms:created>
  <dcterms:modified xsi:type="dcterms:W3CDTF">2020-04-29T22:12:33Z</dcterms:modified>
</cp:coreProperties>
</file>