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350" r:id="rId5"/>
    <p:sldId id="349" r:id="rId6"/>
    <p:sldId id="351" r:id="rId7"/>
    <p:sldId id="352" r:id="rId8"/>
    <p:sldId id="264" r:id="rId9"/>
    <p:sldId id="327" r:id="rId10"/>
    <p:sldId id="354" r:id="rId11"/>
    <p:sldId id="355" r:id="rId12"/>
    <p:sldId id="329" r:id="rId13"/>
    <p:sldId id="330" r:id="rId14"/>
    <p:sldId id="331" r:id="rId15"/>
    <p:sldId id="333" r:id="rId16"/>
    <p:sldId id="334" r:id="rId17"/>
    <p:sldId id="335" r:id="rId18"/>
    <p:sldId id="336" r:id="rId19"/>
    <p:sldId id="337" r:id="rId20"/>
    <p:sldId id="280" r:id="rId21"/>
    <p:sldId id="339" r:id="rId22"/>
    <p:sldId id="342" r:id="rId23"/>
    <p:sldId id="284" r:id="rId24"/>
    <p:sldId id="291" r:id="rId25"/>
    <p:sldId id="343" r:id="rId26"/>
    <p:sldId id="346" r:id="rId27"/>
    <p:sldId id="282" r:id="rId28"/>
    <p:sldId id="356" r:id="rId29"/>
    <p:sldId id="357" r:id="rId30"/>
    <p:sldId id="358" r:id="rId31"/>
    <p:sldId id="359" r:id="rId32"/>
    <p:sldId id="36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4" autoAdjust="0"/>
    <p:restoredTop sz="94634"/>
  </p:normalViewPr>
  <p:slideViewPr>
    <p:cSldViewPr snapToGrid="0">
      <p:cViewPr varScale="1">
        <p:scale>
          <a:sx n="85" d="100"/>
          <a:sy n="85" d="100"/>
        </p:scale>
        <p:origin x="50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do a left rotation to re-balance the line!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59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6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0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1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line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1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left rotation to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5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kink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83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right rotation to get into a line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4/22/20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D07D74-53B6-9B44-9C63-9C53606CC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4/22/20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D50A81-8BE9-D24F-8051-3C47A232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4/22/20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4C79F73-CB83-CC46-B32F-110390BF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4/22/20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D218A38-B533-C44C-93C0-7FA06513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7518B3-4C56-B448-876C-523CD643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4/22/20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7237-8715-0546-B73C-FA4FA3EF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4/22/20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280ACE-6E37-3141-B1D1-2410877D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592CFEE-7A32-6144-BECB-B8B06391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eap" TargetMode="External"/><Relationship Id="rId3" Type="http://schemas.openxmlformats.org/officeDocument/2006/relationships/hyperlink" Target="https://en.wikipedia.org/wiki/Splay_tree" TargetMode="External"/><Relationship Id="rId7" Type="http://schemas.openxmlformats.org/officeDocument/2006/relationships/hyperlink" Target="https://en.wikipedia.org/wiki/Scapegoat_tree" TargetMode="External"/><Relationship Id="rId2" Type="http://schemas.openxmlformats.org/officeDocument/2006/relationships/hyperlink" Target="https://en.wikipedia.org/wiki/AVL_tre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ed-black_tree" TargetMode="External"/><Relationship Id="rId5" Type="http://schemas.openxmlformats.org/officeDocument/2006/relationships/hyperlink" Target="https://en.wikipedia.org/wiki/AA_tree" TargetMode="External"/><Relationship Id="rId4" Type="http://schemas.openxmlformats.org/officeDocument/2006/relationships/hyperlink" Target="https://en.wikipedia.org/wiki/2-3_tree" TargetMode="External"/><Relationship Id="rId9" Type="http://schemas.openxmlformats.org/officeDocument/2006/relationships/hyperlink" Target="https://en.wikipedia.org/wiki/Self-balancing_binary_search_tree#Implementation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11: Self Balancing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6C31E6-4184-8C4A-9FF7-0D4E8AFF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FCE9FF-6B88-3C4A-8971-FFE0CD4915C6}"/>
              </a:ext>
            </a:extLst>
          </p:cNvPr>
          <p:cNvSpPr/>
          <p:nvPr/>
        </p:nvSpPr>
        <p:spPr>
          <a:xfrm>
            <a:off x="5763929" y="28504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AB548C-4231-DC49-8A3D-DB1D03C3E967}"/>
              </a:ext>
            </a:extLst>
          </p:cNvPr>
          <p:cNvSpPr/>
          <p:nvPr/>
        </p:nvSpPr>
        <p:spPr>
          <a:xfrm>
            <a:off x="6645791" y="407599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A2D432D-A548-B247-8D91-1B274D83FB9B}"/>
              </a:ext>
            </a:extLst>
          </p:cNvPr>
          <p:cNvSpPr/>
          <p:nvPr/>
        </p:nvSpPr>
        <p:spPr>
          <a:xfrm>
            <a:off x="2682596" y="285045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1FF4A6-0DC6-AC4E-911C-BF00E7BF401E}"/>
              </a:ext>
            </a:extLst>
          </p:cNvPr>
          <p:cNvSpPr/>
          <p:nvPr/>
        </p:nvSpPr>
        <p:spPr>
          <a:xfrm>
            <a:off x="4637345" y="285045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45684F9-B4F8-BF42-A428-AD1FEF11DBB7}"/>
              </a:ext>
            </a:extLst>
          </p:cNvPr>
          <p:cNvSpPr/>
          <p:nvPr/>
        </p:nvSpPr>
        <p:spPr>
          <a:xfrm>
            <a:off x="8221380" y="416549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76E779-D9ED-FD49-BFC0-8D5AC849CE51}"/>
              </a:ext>
            </a:extLst>
          </p:cNvPr>
          <p:cNvSpPr/>
          <p:nvPr/>
        </p:nvSpPr>
        <p:spPr>
          <a:xfrm>
            <a:off x="7489552" y="28504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1B56FC-2E04-304F-AAE0-69A5BEAD4A91}"/>
              </a:ext>
            </a:extLst>
          </p:cNvPr>
          <p:cNvSpPr/>
          <p:nvPr/>
        </p:nvSpPr>
        <p:spPr>
          <a:xfrm>
            <a:off x="6645791" y="14649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A6DED1-8948-5040-986C-E29E37E9BDF9}"/>
              </a:ext>
            </a:extLst>
          </p:cNvPr>
          <p:cNvSpPr/>
          <p:nvPr/>
        </p:nvSpPr>
        <p:spPr>
          <a:xfrm>
            <a:off x="3793584" y="146099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E0519-FDE3-4A44-8349-3007CCE360AC}"/>
              </a:ext>
            </a:extLst>
          </p:cNvPr>
          <p:cNvSpPr/>
          <p:nvPr/>
        </p:nvSpPr>
        <p:spPr>
          <a:xfrm>
            <a:off x="5252239" y="26917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C85A6D-268E-B840-8E6C-B66F458A8969}"/>
              </a:ext>
            </a:extLst>
          </p:cNvPr>
          <p:cNvSpPr/>
          <p:nvPr/>
        </p:nvSpPr>
        <p:spPr>
          <a:xfrm>
            <a:off x="5252239" y="401367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5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BC9E61-82BB-FE48-A884-0EB63EEF9D1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988849" y="947217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9A348A-7B6A-C441-8603-8B87E5522F7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274488" y="2213127"/>
            <a:ext cx="636945" cy="637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B2C1DF-4B7A-4744-9C1C-DDBD427C8F3B}"/>
              </a:ext>
            </a:extLst>
          </p:cNvPr>
          <p:cNvCxnSpPr>
            <a:cxnSpLocks/>
          </p:cNvCxnSpPr>
          <p:nvPr/>
        </p:nvCxnSpPr>
        <p:spPr>
          <a:xfrm>
            <a:off x="8104446" y="3611193"/>
            <a:ext cx="344902" cy="554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B3BB88-6F1F-C740-A471-718E2AAE209A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7274488" y="3570647"/>
            <a:ext cx="338630" cy="594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F0E605B-76D6-3249-BF0A-592442D9916F}"/>
              </a:ext>
            </a:extLst>
          </p:cNvPr>
          <p:cNvCxnSpPr>
            <a:cxnSpLocks/>
          </p:cNvCxnSpPr>
          <p:nvPr/>
        </p:nvCxnSpPr>
        <p:spPr>
          <a:xfrm flipH="1">
            <a:off x="6379103" y="2226614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523451-BCE9-F14D-A5C0-68382EB68646}"/>
              </a:ext>
            </a:extLst>
          </p:cNvPr>
          <p:cNvCxnSpPr>
            <a:cxnSpLocks/>
          </p:cNvCxnSpPr>
          <p:nvPr/>
        </p:nvCxnSpPr>
        <p:spPr>
          <a:xfrm flipH="1">
            <a:off x="5811816" y="3694212"/>
            <a:ext cx="177033" cy="358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A0D0BF-1BC8-1A4D-8306-9B6B5043726A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4513779" y="933709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40B734F-5682-C244-AC51-BF3F5DDE5ED8}"/>
              </a:ext>
            </a:extLst>
          </p:cNvPr>
          <p:cNvCxnSpPr>
            <a:cxnSpLocks/>
          </p:cNvCxnSpPr>
          <p:nvPr/>
        </p:nvCxnSpPr>
        <p:spPr>
          <a:xfrm flipH="1">
            <a:off x="3133542" y="2213127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7A8CCE-0145-6343-9312-21D2C303D099}"/>
              </a:ext>
            </a:extLst>
          </p:cNvPr>
          <p:cNvCxnSpPr>
            <a:cxnSpLocks/>
            <a:stCxn id="11" idx="5"/>
            <a:endCxn id="7" idx="0"/>
          </p:cNvCxnSpPr>
          <p:nvPr/>
        </p:nvCxnSpPr>
        <p:spPr>
          <a:xfrm>
            <a:off x="4513779" y="2181188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8D0267A-8C8B-1D4D-BE0D-D249416CF525}"/>
              </a:ext>
            </a:extLst>
          </p:cNvPr>
          <p:cNvSpPr/>
          <p:nvPr/>
        </p:nvSpPr>
        <p:spPr>
          <a:xfrm>
            <a:off x="9065141" y="491976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F989AB-D088-1F44-AB99-84886A34EEE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9009624" y="4787336"/>
            <a:ext cx="179083" cy="25599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26F1EAE-1AE4-0D42-92EF-9CE155101E0A}"/>
              </a:ext>
            </a:extLst>
          </p:cNvPr>
          <p:cNvSpPr/>
          <p:nvPr/>
        </p:nvSpPr>
        <p:spPr>
          <a:xfrm>
            <a:off x="5182273" y="269174"/>
            <a:ext cx="981020" cy="882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1F8D01CB-7A5D-A546-AB40-E5750BB9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Su</a:t>
            </a:r>
            <a:r>
              <a:rPr lang="en-US" dirty="0"/>
              <a:t>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32306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1F5E9D-2BF0-B644-893E-00AA9558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2A1FC7-7DBF-1C4C-8996-D84F90379D79}"/>
              </a:ext>
            </a:extLst>
          </p:cNvPr>
          <p:cNvSpPr/>
          <p:nvPr/>
        </p:nvSpPr>
        <p:spPr>
          <a:xfrm>
            <a:off x="7632061" y="289469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DD4150-2A9E-8E4F-A261-BEC7CD03F93B}"/>
              </a:ext>
            </a:extLst>
          </p:cNvPr>
          <p:cNvSpPr/>
          <p:nvPr/>
        </p:nvSpPr>
        <p:spPr>
          <a:xfrm>
            <a:off x="6788300" y="150919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708AEB-0862-174C-9A6E-B6E953916ECE}"/>
              </a:ext>
            </a:extLst>
          </p:cNvPr>
          <p:cNvSpPr/>
          <p:nvPr/>
        </p:nvSpPr>
        <p:spPr>
          <a:xfrm>
            <a:off x="5394748" y="313420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endParaRPr lang="en-US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F0D575-9779-4C4E-81F7-060A23D1FD56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131358" y="991463"/>
            <a:ext cx="780508" cy="641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9E7CD1-7FD0-0E45-B130-67272D10BC53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7416997" y="2257373"/>
            <a:ext cx="636945" cy="637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B39A3F6-A169-8B4D-800C-7FC401877EEA}"/>
              </a:ext>
            </a:extLst>
          </p:cNvPr>
          <p:cNvGrpSpPr/>
          <p:nvPr/>
        </p:nvGrpSpPr>
        <p:grpSpPr>
          <a:xfrm>
            <a:off x="6861339" y="3691617"/>
            <a:ext cx="897303" cy="1412661"/>
            <a:chOff x="6858324" y="3614893"/>
            <a:chExt cx="897303" cy="141266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0BB08D-E505-1A46-998E-57DA3F9AE13C}"/>
                </a:ext>
              </a:extLst>
            </p:cNvPr>
            <p:cNvSpPr/>
            <p:nvPr/>
          </p:nvSpPr>
          <p:spPr>
            <a:xfrm>
              <a:off x="6858324" y="4183793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8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49C7F91-D16E-E246-8255-C3B39E3B27EE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H="1">
              <a:off x="7416997" y="3614893"/>
              <a:ext cx="338630" cy="594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911F82-BBCE-0D47-89E2-7E8BBD1147A8}"/>
              </a:ext>
            </a:extLst>
          </p:cNvPr>
          <p:cNvCxnSpPr>
            <a:cxnSpLocks/>
          </p:cNvCxnSpPr>
          <p:nvPr/>
        </p:nvCxnSpPr>
        <p:spPr>
          <a:xfrm flipH="1">
            <a:off x="6521612" y="2270860"/>
            <a:ext cx="411722" cy="6683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50D0AA-9CA8-6A41-8592-037C7CD25AC7}"/>
              </a:ext>
            </a:extLst>
          </p:cNvPr>
          <p:cNvGrpSpPr/>
          <p:nvPr/>
        </p:nvGrpSpPr>
        <p:grpSpPr>
          <a:xfrm>
            <a:off x="5394748" y="2894697"/>
            <a:ext cx="1355451" cy="2006989"/>
            <a:chOff x="4775316" y="3927084"/>
            <a:chExt cx="1355451" cy="20069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F2C0A6-FC48-ED44-9970-5694D021D2E8}"/>
                </a:ext>
              </a:extLst>
            </p:cNvPr>
            <p:cNvSpPr/>
            <p:nvPr/>
          </p:nvSpPr>
          <p:spPr>
            <a:xfrm>
              <a:off x="5287006" y="3927084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6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BDA3CF-9C98-1B4B-A9C2-FE0F9D589715}"/>
                </a:ext>
              </a:extLst>
            </p:cNvPr>
            <p:cNvSpPr/>
            <p:nvPr/>
          </p:nvSpPr>
          <p:spPr>
            <a:xfrm>
              <a:off x="4775316" y="509031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5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65F4973-FEAA-6543-A927-79736A54C6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893" y="4770845"/>
              <a:ext cx="177033" cy="3587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F6DA9D-F01E-C84D-A83D-E98EDDB48775}"/>
              </a:ext>
            </a:extLst>
          </p:cNvPr>
          <p:cNvGrpSpPr/>
          <p:nvPr/>
        </p:nvGrpSpPr>
        <p:grpSpPr>
          <a:xfrm>
            <a:off x="2825105" y="977955"/>
            <a:ext cx="2798510" cy="2760511"/>
            <a:chOff x="2205673" y="2010342"/>
            <a:chExt cx="2798510" cy="276051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15AFD1-87E7-9E48-86B9-11F14499051E}"/>
                </a:ext>
              </a:extLst>
            </p:cNvPr>
            <p:cNvSpPr/>
            <p:nvPr/>
          </p:nvSpPr>
          <p:spPr>
            <a:xfrm>
              <a:off x="2205673" y="392708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4A4D92-6885-574B-B4F8-02D0360A52BD}"/>
                </a:ext>
              </a:extLst>
            </p:cNvPr>
            <p:cNvSpPr/>
            <p:nvPr/>
          </p:nvSpPr>
          <p:spPr>
            <a:xfrm>
              <a:off x="4160422" y="392709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F4D0B0-9B4E-0749-9958-C279E98527E8}"/>
                </a:ext>
              </a:extLst>
            </p:cNvPr>
            <p:cNvSpPr/>
            <p:nvPr/>
          </p:nvSpPr>
          <p:spPr>
            <a:xfrm>
              <a:off x="3316661" y="253762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2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2EF50BC-0DCE-A740-A172-2A1CAB5C004D}"/>
                </a:ext>
              </a:extLst>
            </p:cNvPr>
            <p:cNvCxnSpPr>
              <a:cxnSpLocks/>
              <a:endCxn id="20" idx="7"/>
            </p:cNvCxnSpPr>
            <p:nvPr/>
          </p:nvCxnSpPr>
          <p:spPr>
            <a:xfrm flipH="1">
              <a:off x="4036856" y="2010342"/>
              <a:ext cx="801714" cy="6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0A42E1-1A16-0A49-A5ED-BD2BBC9AA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6619" y="3289760"/>
              <a:ext cx="801714" cy="650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B941E7D-3992-D342-89BE-3F48DE364FFB}"/>
                </a:ext>
              </a:extLst>
            </p:cNvPr>
            <p:cNvCxnSpPr>
              <a:cxnSpLocks/>
              <a:stCxn id="20" idx="5"/>
              <a:endCxn id="19" idx="0"/>
            </p:cNvCxnSpPr>
            <p:nvPr/>
          </p:nvCxnSpPr>
          <p:spPr>
            <a:xfrm>
              <a:off x="4036856" y="3257821"/>
              <a:ext cx="545447" cy="6692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BABD9A-39E9-C34D-9BAE-C00A1F238AB8}"/>
              </a:ext>
            </a:extLst>
          </p:cNvPr>
          <p:cNvGrpSpPr/>
          <p:nvPr/>
        </p:nvGrpSpPr>
        <p:grpSpPr>
          <a:xfrm>
            <a:off x="8246955" y="3655439"/>
            <a:ext cx="1804456" cy="2152328"/>
            <a:chOff x="7627523" y="4687826"/>
            <a:chExt cx="1804456" cy="21523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E122976-CB43-AE4B-9CED-F91388C4ED97}"/>
                </a:ext>
              </a:extLst>
            </p:cNvPr>
            <p:cNvSpPr/>
            <p:nvPr/>
          </p:nvSpPr>
          <p:spPr>
            <a:xfrm>
              <a:off x="7744457" y="524213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98B4E99-4F7A-6942-A85E-9DEADDD4FDA4}"/>
                </a:ext>
              </a:extLst>
            </p:cNvPr>
            <p:cNvCxnSpPr>
              <a:cxnSpLocks/>
            </p:cNvCxnSpPr>
            <p:nvPr/>
          </p:nvCxnSpPr>
          <p:spPr>
            <a:xfrm>
              <a:off x="7627523" y="4687826"/>
              <a:ext cx="344902" cy="5543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F420E51-4C73-0645-A3E4-8963981E76B7}"/>
                </a:ext>
              </a:extLst>
            </p:cNvPr>
            <p:cNvSpPr/>
            <p:nvPr/>
          </p:nvSpPr>
          <p:spPr>
            <a:xfrm>
              <a:off x="8588218" y="5996393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11</a:t>
              </a:r>
              <a:endPara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4068516-D0CB-644A-BC67-88000361AE72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8532701" y="5863969"/>
              <a:ext cx="179083" cy="2559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A255FCB-95A9-E640-9A6F-59F3F2B5876A}"/>
              </a:ext>
            </a:extLst>
          </p:cNvPr>
          <p:cNvSpPr/>
          <p:nvPr/>
        </p:nvSpPr>
        <p:spPr>
          <a:xfrm>
            <a:off x="5324782" y="313420"/>
            <a:ext cx="981020" cy="882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C9363EE-B1CE-CD4A-A236-3D7CA20D744F}"/>
              </a:ext>
            </a:extLst>
          </p:cNvPr>
          <p:cNvCxnSpPr>
            <a:cxnSpLocks/>
          </p:cNvCxnSpPr>
          <p:nvPr/>
        </p:nvCxnSpPr>
        <p:spPr>
          <a:xfrm flipH="1">
            <a:off x="4645685" y="977955"/>
            <a:ext cx="801714" cy="650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77CBF3-1C28-3545-A027-E9333E292F7A}"/>
              </a:ext>
            </a:extLst>
          </p:cNvPr>
          <p:cNvCxnSpPr>
            <a:cxnSpLocks/>
          </p:cNvCxnSpPr>
          <p:nvPr/>
        </p:nvCxnSpPr>
        <p:spPr>
          <a:xfrm>
            <a:off x="6131359" y="1003187"/>
            <a:ext cx="780508" cy="6413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8D0ED9-B947-FD4C-8FD8-C6537BEB2315}"/>
              </a:ext>
            </a:extLst>
          </p:cNvPr>
          <p:cNvCxnSpPr>
            <a:cxnSpLocks/>
          </p:cNvCxnSpPr>
          <p:nvPr/>
        </p:nvCxnSpPr>
        <p:spPr>
          <a:xfrm>
            <a:off x="4727229" y="2109591"/>
            <a:ext cx="545447" cy="66927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2505A782-57DA-9444-ABD2-AA415277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Su</a:t>
            </a:r>
            <a:r>
              <a:rPr lang="en-US" dirty="0"/>
              <a:t>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1234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5.55112E-17 L -0.16575 0.2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13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0351 0.116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5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0.07396 -0.076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38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03685 0.1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643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0414 0.147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11953 0.170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7" y="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1142 -0.174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872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06927 -0.2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75 0.27014 L -0.11471 0.1893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05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11644 L -0.06641 -0.201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1590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0.07615 L -0.06003 -0.2108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673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5 0.1287 L -0.0737 -0.023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76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rotation</a:t>
            </a:r>
          </a:p>
        </p:txBody>
      </p:sp>
      <p:sp>
        <p:nvSpPr>
          <p:cNvPr id="4" name="Oval 3"/>
          <p:cNvSpPr/>
          <p:nvPr/>
        </p:nvSpPr>
        <p:spPr>
          <a:xfrm>
            <a:off x="1520653" y="394328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845363" y="271673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097907" y="1618606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Arrow Connector 6"/>
          <p:cNvCxnSpPr>
            <a:stCxn id="5" idx="3"/>
            <a:endCxn id="4" idx="7"/>
          </p:cNvCxnSpPr>
          <p:nvPr/>
        </p:nvCxnSpPr>
        <p:spPr>
          <a:xfrm flipH="1">
            <a:off x="2240848" y="3436934"/>
            <a:ext cx="728081" cy="629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3"/>
            <a:endCxn id="5" idx="7"/>
          </p:cNvCxnSpPr>
          <p:nvPr/>
        </p:nvCxnSpPr>
        <p:spPr>
          <a:xfrm flipH="1">
            <a:off x="3565558" y="2338801"/>
            <a:ext cx="655915" cy="501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110126" y="2585932"/>
            <a:ext cx="2997211" cy="2072702"/>
            <a:chOff x="7110126" y="3417200"/>
            <a:chExt cx="2997211" cy="2072702"/>
          </a:xfrm>
        </p:grpSpPr>
        <p:sp>
          <p:nvSpPr>
            <p:cNvPr id="10" name="Oval 9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5"/>
              <a:endCxn id="12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55782" y="4959927"/>
            <a:ext cx="1100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like a left rotation, just reflected.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CEA095CC-569D-A941-ADDA-35D1A27E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Su</a:t>
            </a:r>
            <a:r>
              <a:rPr lang="en-US" dirty="0"/>
              <a:t>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8333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Gets More Complicated</a:t>
            </a:r>
          </a:p>
        </p:txBody>
      </p:sp>
      <p:sp>
        <p:nvSpPr>
          <p:cNvPr id="4" name="Oval 3"/>
          <p:cNvSpPr/>
          <p:nvPr/>
        </p:nvSpPr>
        <p:spPr>
          <a:xfrm>
            <a:off x="978702" y="173772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88185" y="291014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3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98897" y="433209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1698897" y="2457922"/>
            <a:ext cx="712854" cy="5757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0"/>
          </p:cNvCxnSpPr>
          <p:nvPr/>
        </p:nvCxnSpPr>
        <p:spPr>
          <a:xfrm flipH="1">
            <a:off x="2120778" y="3630343"/>
            <a:ext cx="290973" cy="701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5190896"/>
            <a:ext cx="5750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Can’t do a left rotation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 a “right” rotation around 3 first.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88203" y="1737727"/>
            <a:ext cx="3001741" cy="3359100"/>
            <a:chOff x="4488203" y="1737727"/>
            <a:chExt cx="3001741" cy="3359100"/>
          </a:xfrm>
        </p:grpSpPr>
        <p:sp>
          <p:nvSpPr>
            <p:cNvPr id="15" name="Oval 14"/>
            <p:cNvSpPr/>
            <p:nvPr/>
          </p:nvSpPr>
          <p:spPr>
            <a:xfrm>
              <a:off x="4488203" y="1737727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646183" y="4253066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3</a:t>
              </a:r>
              <a:endParaRPr lang="en-US" sz="32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450372" y="3033714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18" name="Straight Arrow Connector 17"/>
            <p:cNvCxnSpPr>
              <a:stCxn id="15" idx="5"/>
            </p:cNvCxnSpPr>
            <p:nvPr/>
          </p:nvCxnSpPr>
          <p:spPr>
            <a:xfrm>
              <a:off x="5208398" y="2457922"/>
              <a:ext cx="483948" cy="5833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5"/>
              <a:endCxn id="16" idx="1"/>
            </p:cNvCxnSpPr>
            <p:nvPr/>
          </p:nvCxnSpPr>
          <p:spPr>
            <a:xfrm>
              <a:off x="6170567" y="3753909"/>
              <a:ext cx="599182" cy="6227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489944" y="5033839"/>
            <a:ext cx="3754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Now do a left rotation.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823596" y="2180364"/>
            <a:ext cx="2997211" cy="2072702"/>
            <a:chOff x="7110126" y="3417200"/>
            <a:chExt cx="2997211" cy="2072702"/>
          </a:xfrm>
        </p:grpSpPr>
        <p:sp>
          <p:nvSpPr>
            <p:cNvPr id="29" name="Oval 2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32" name="Straight Arrow Connector 31"/>
            <p:cNvCxnSpPr>
              <a:stCxn id="3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5"/>
              <a:endCxn id="3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015784" y="1176158"/>
            <a:ext cx="271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There’s a “kink” in the tree where the insertion happened.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7E448342-CD65-4148-9CB4-10986AEB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Su</a:t>
            </a:r>
            <a:r>
              <a:rPr lang="en-US" dirty="0"/>
              <a:t>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4841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27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Left Rotation</a:t>
            </a:r>
          </a:p>
        </p:txBody>
      </p:sp>
      <p:sp>
        <p:nvSpPr>
          <p:cNvPr id="4" name="Oval 3"/>
          <p:cNvSpPr/>
          <p:nvPr/>
        </p:nvSpPr>
        <p:spPr>
          <a:xfrm>
            <a:off x="2474671" y="2737507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560465" y="3712603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z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017567" y="476575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7" name="Straight Arrow Connector 6"/>
          <p:cNvCxnSpPr>
            <a:stCxn id="4" idx="5"/>
            <a:endCxn id="5" idx="1"/>
          </p:cNvCxnSpPr>
          <p:nvPr/>
        </p:nvCxnSpPr>
        <p:spPr>
          <a:xfrm>
            <a:off x="3194866" y="3457702"/>
            <a:ext cx="489165" cy="378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3439448" y="4512383"/>
            <a:ext cx="239000" cy="253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Rest of the tree</a:t>
            </a:r>
          </a:p>
        </p:txBody>
      </p:sp>
      <p:cxnSp>
        <p:nvCxnSpPr>
          <p:cNvPr id="10" name="Straight Arrow Connector 9"/>
          <p:cNvCxnSpPr>
            <a:endCxn id="4" idx="1"/>
          </p:cNvCxnSpPr>
          <p:nvPr/>
        </p:nvCxnSpPr>
        <p:spPr>
          <a:xfrm>
            <a:off x="2113803" y="2375895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89962" y="4061118"/>
            <a:ext cx="1344674" cy="138709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cxnSp>
        <p:nvCxnSpPr>
          <p:cNvPr id="12" name="Straight Arrow Connector 11"/>
          <p:cNvCxnSpPr>
            <a:stCxn id="4" idx="3"/>
            <a:endCxn id="11" idx="0"/>
          </p:cNvCxnSpPr>
          <p:nvPr/>
        </p:nvCxnSpPr>
        <p:spPr>
          <a:xfrm flipH="1">
            <a:off x="1262299" y="3457702"/>
            <a:ext cx="1335938" cy="603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2286667" y="5862481"/>
            <a:ext cx="1073907" cy="81602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14" name="Straight Arrow Connector 13"/>
          <p:cNvCxnSpPr>
            <a:stCxn id="6" idx="3"/>
            <a:endCxn id="13" idx="0"/>
          </p:cNvCxnSpPr>
          <p:nvPr/>
        </p:nvCxnSpPr>
        <p:spPr>
          <a:xfrm flipH="1">
            <a:off x="2823621" y="5485947"/>
            <a:ext cx="317512" cy="3765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3454208" y="5792000"/>
            <a:ext cx="1073907" cy="9133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4055274" y="4696161"/>
            <a:ext cx="1073907" cy="9133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cxnSp>
        <p:nvCxnSpPr>
          <p:cNvPr id="17" name="Straight Arrow Connector 16"/>
          <p:cNvCxnSpPr>
            <a:endCxn id="16" idx="0"/>
          </p:cNvCxnSpPr>
          <p:nvPr/>
        </p:nvCxnSpPr>
        <p:spPr>
          <a:xfrm>
            <a:off x="4347645" y="4363207"/>
            <a:ext cx="244583" cy="33295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5"/>
            <a:endCxn id="15" idx="0"/>
          </p:cNvCxnSpPr>
          <p:nvPr/>
        </p:nvCxnSpPr>
        <p:spPr>
          <a:xfrm>
            <a:off x="3737762" y="5485947"/>
            <a:ext cx="253400" cy="30605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x</a:t>
            </a:r>
            <a:endParaRPr lang="en-US" sz="3200" dirty="0"/>
          </a:p>
        </p:txBody>
      </p:sp>
      <p:sp>
        <p:nvSpPr>
          <p:cNvPr id="41" name="Oval 40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y</a:t>
            </a:r>
            <a:endParaRPr lang="en-US" sz="3200" dirty="0"/>
          </a:p>
        </p:txBody>
      </p:sp>
      <p:sp>
        <p:nvSpPr>
          <p:cNvPr id="42" name="Oval 41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43" name="Straight Arrow Connector 42"/>
          <p:cNvCxnSpPr>
            <a:stCxn id="40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5"/>
            <a:endCxn id="42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loud 44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Rest of the tree</a:t>
            </a:r>
          </a:p>
        </p:txBody>
      </p:sp>
      <p:cxnSp>
        <p:nvCxnSpPr>
          <p:cNvPr id="46" name="Straight Arrow Connector 45"/>
          <p:cNvCxnSpPr>
            <a:endCxn id="41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>
            <a:off x="7312963" y="4402921"/>
            <a:ext cx="1344674" cy="145320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cxnSp>
        <p:nvCxnSpPr>
          <p:cNvPr id="48" name="Straight Arrow Connector 47"/>
          <p:cNvCxnSpPr>
            <a:stCxn id="40" idx="3"/>
            <a:endCxn id="47" idx="0"/>
          </p:cNvCxnSpPr>
          <p:nvPr/>
        </p:nvCxnSpPr>
        <p:spPr>
          <a:xfrm flipH="1">
            <a:off x="7985300" y="4147446"/>
            <a:ext cx="477327" cy="255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Isosceles Triangle 48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50" name="Straight Arrow Connector 49"/>
          <p:cNvCxnSpPr>
            <a:endCxn id="40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52" name="Isosceles Triangle 51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cxnSp>
        <p:nvCxnSpPr>
          <p:cNvPr id="53" name="Straight Arrow Connector 52"/>
          <p:cNvCxnSpPr>
            <a:stCxn id="42" idx="5"/>
            <a:endCxn id="52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3"/>
            <a:endCxn id="51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8785412" y="1452260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BALANCED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Right subtree is 1 longer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UNBALANCED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Right subtree is 2 longer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03414" y="3119123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Left subtree is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1 longer</a:t>
            </a:r>
          </a:p>
        </p:txBody>
      </p:sp>
      <p:sp>
        <p:nvSpPr>
          <p:cNvPr id="36" name="Footer Placeholder 2">
            <a:extLst>
              <a:ext uri="{FF2B5EF4-FFF2-40B4-BE49-F238E27FC236}">
                <a16:creationId xmlns:a16="http://schemas.microsoft.com/office/drawing/2014/main" id="{7C0DA81C-8FDD-0347-82D8-91659FF6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Su</a:t>
            </a:r>
            <a:r>
              <a:rPr lang="en-US" dirty="0"/>
              <a:t>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200105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565058" y="2413934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6192575" y="3151651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6031216" y="287115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989291C-19F9-4D27-A8AF-F0DCF09DC839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950542" y="1655377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1C3FC3C-5A73-4622-862E-446D1C88EB9C}"/>
              </a:ext>
            </a:extLst>
          </p:cNvPr>
          <p:cNvGrpSpPr/>
          <p:nvPr/>
        </p:nvGrpSpPr>
        <p:grpSpPr>
          <a:xfrm>
            <a:off x="5565058" y="2413934"/>
            <a:ext cx="1158459" cy="1268659"/>
            <a:chOff x="5565058" y="2413934"/>
            <a:chExt cx="1158459" cy="126865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C086F3-0421-48B6-9A8B-41110A4418C0}"/>
                </a:ext>
              </a:extLst>
            </p:cNvPr>
            <p:cNvSpPr/>
            <p:nvPr/>
          </p:nvSpPr>
          <p:spPr>
            <a:xfrm>
              <a:off x="5565058" y="2413934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9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D05EDF-1910-4756-A591-E1D6318EAEDA}"/>
                </a:ext>
              </a:extLst>
            </p:cNvPr>
            <p:cNvSpPr/>
            <p:nvPr/>
          </p:nvSpPr>
          <p:spPr>
            <a:xfrm>
              <a:off x="6192575" y="3151651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09591B-6E98-4406-9ACD-745C9429A357}"/>
                </a:ext>
              </a:extLst>
            </p:cNvPr>
            <p:cNvCxnSpPr/>
            <p:nvPr/>
          </p:nvCxnSpPr>
          <p:spPr>
            <a:xfrm>
              <a:off x="6031216" y="2871159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rrow: Circular 35">
            <a:extLst>
              <a:ext uri="{FF2B5EF4-FFF2-40B4-BE49-F238E27FC236}">
                <a16:creationId xmlns:a16="http://schemas.microsoft.com/office/drawing/2014/main" id="{6F0444F5-15F8-4F72-910A-6170ACD70435}"/>
              </a:ext>
            </a:extLst>
          </p:cNvPr>
          <p:cNvSpPr/>
          <p:nvPr/>
        </p:nvSpPr>
        <p:spPr>
          <a:xfrm flipH="1">
            <a:off x="4926400" y="2228020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6BB494-44AD-41D0-A83C-AE5FEF7DEE7C}"/>
              </a:ext>
            </a:extLst>
          </p:cNvPr>
          <p:cNvCxnSpPr>
            <a:cxnSpLocks/>
          </p:cNvCxnSpPr>
          <p:nvPr/>
        </p:nvCxnSpPr>
        <p:spPr>
          <a:xfrm flipH="1">
            <a:off x="4736389" y="2055955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F052C8A-8C22-4DDC-9DC9-3E628512AAC5}"/>
              </a:ext>
            </a:extLst>
          </p:cNvPr>
          <p:cNvSpPr/>
          <p:nvPr/>
        </p:nvSpPr>
        <p:spPr>
          <a:xfrm>
            <a:off x="4950542" y="1591453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1874 0.01828 C -0.02279 0.02222 -0.02748 0.0294 -0.0319 0.03796 C -0.03697 0.04791 -0.04023 0.05648 -0.04179 0.06389 L -0.04986 0.09815 " pathEditMode="relative" rAng="18720000" ptsTypes="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43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00521 -0.04074 C -0.00638 -0.04953 -0.00925 -0.05949 -0.01368 -0.06944 C -0.01875 -0.08032 -0.0237 -0.0875 -0.02813 -0.09074 L -0.04961 -0.10925 " pathEditMode="relative" rAng="13860000" ptsTypes="AAA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CF3F0A-2C14-49BB-9B59-50EC197B0774}"/>
              </a:ext>
            </a:extLst>
          </p:cNvPr>
          <p:cNvSpPr/>
          <p:nvPr/>
        </p:nvSpPr>
        <p:spPr>
          <a:xfrm>
            <a:off x="5635089" y="3984209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971843" y="365909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290D367D-4D95-4166-85E4-523BC262678F}"/>
              </a:ext>
            </a:extLst>
          </p:cNvPr>
          <p:cNvSpPr/>
          <p:nvPr/>
        </p:nvSpPr>
        <p:spPr>
          <a:xfrm>
            <a:off x="6166031" y="3174526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12</a:t>
            </a:r>
          </a:p>
        </p:txBody>
      </p: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5F70E3A8-2CDE-4C34-874B-B33CA1268C4E}"/>
              </a:ext>
            </a:extLst>
          </p:cNvPr>
          <p:cNvSpPr/>
          <p:nvPr/>
        </p:nvSpPr>
        <p:spPr>
          <a:xfrm>
            <a:off x="6109494" y="3703144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1DF4BCF-0ECC-4FE6-B41F-BE1D2B91D39F}"/>
              </a:ext>
            </a:extLst>
          </p:cNvPr>
          <p:cNvCxnSpPr/>
          <p:nvPr/>
        </p:nvCxnSpPr>
        <p:spPr>
          <a:xfrm>
            <a:off x="6610488" y="363752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21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003 -0.04121 C 0.00339 -0.04931 0.00599 -0.06065 0.00964 -0.07107 C 0.01394 -0.08311 0.01823 -0.09144 0.02253 -0.09653 L 0.0418 -0.11945 " pathEditMode="relative" rAng="18120000" ptsTypes="AAA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" y="-6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6.80879E-17 L 0.02318 0.01574 C 0.02839 0.01898 0.0336 0.02662 0.03737 0.03704 C 0.04219 0.04838 0.0457 0.0581 0.04544 0.06806 L 0.04792 0.11204 " pathEditMode="relative" rAng="3180000" ptsTypes="AAA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0F14-D51C-401E-BD82-9145072C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Example: 8,9,10,12,11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2646B-4D08-4DD1-B4F5-BAD31E9D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3DFEA-3168-4671-8640-770EF4B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34B366-EA55-4C65-8F58-73A267E69409}"/>
              </a:ext>
            </a:extLst>
          </p:cNvPr>
          <p:cNvSpPr/>
          <p:nvPr/>
        </p:nvSpPr>
        <p:spPr>
          <a:xfrm>
            <a:off x="4410771" y="2398043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854A9F-93F8-4783-8C7D-A89DCA2E95FE}"/>
              </a:ext>
            </a:extLst>
          </p:cNvPr>
          <p:cNvCxnSpPr/>
          <p:nvPr/>
        </p:nvCxnSpPr>
        <p:spPr>
          <a:xfrm>
            <a:off x="5420334" y="2100424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3C086F3-0421-48B6-9A8B-41110A4418C0}"/>
              </a:ext>
            </a:extLst>
          </p:cNvPr>
          <p:cNvSpPr/>
          <p:nvPr/>
        </p:nvSpPr>
        <p:spPr>
          <a:xfrm>
            <a:off x="5001437" y="164021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D05EDF-1910-4756-A591-E1D6318EAEDA}"/>
              </a:ext>
            </a:extLst>
          </p:cNvPr>
          <p:cNvSpPr/>
          <p:nvPr/>
        </p:nvSpPr>
        <p:spPr>
          <a:xfrm>
            <a:off x="5565058" y="2408152"/>
            <a:ext cx="530942" cy="5309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09591B-6E98-4406-9ACD-745C9429A357}"/>
              </a:ext>
            </a:extLst>
          </p:cNvPr>
          <p:cNvCxnSpPr/>
          <p:nvPr/>
        </p:nvCxnSpPr>
        <p:spPr>
          <a:xfrm>
            <a:off x="5418435" y="2106007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2B7A572-C279-40D6-904F-1FE6C97901E6}"/>
              </a:ext>
            </a:extLst>
          </p:cNvPr>
          <p:cNvCxnSpPr/>
          <p:nvPr/>
        </p:nvCxnSpPr>
        <p:spPr>
          <a:xfrm>
            <a:off x="6031573" y="2854779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E1AF6E-6AE6-48A6-94EB-DD9A8D0AB97A}"/>
              </a:ext>
            </a:extLst>
          </p:cNvPr>
          <p:cNvCxnSpPr>
            <a:cxnSpLocks/>
          </p:cNvCxnSpPr>
          <p:nvPr/>
        </p:nvCxnSpPr>
        <p:spPr>
          <a:xfrm flipH="1">
            <a:off x="5332899" y="2790510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5F70E3A8-2CDE-4C34-874B-B33CA1268C4E}"/>
              </a:ext>
            </a:extLst>
          </p:cNvPr>
          <p:cNvSpPr/>
          <p:nvPr/>
        </p:nvSpPr>
        <p:spPr>
          <a:xfrm flipH="1">
            <a:off x="5556086" y="2995363"/>
            <a:ext cx="651824" cy="780715"/>
          </a:xfrm>
          <a:prstGeom prst="circular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330212-AADE-4939-BFFE-F480F5464885}"/>
              </a:ext>
            </a:extLst>
          </p:cNvPr>
          <p:cNvCxnSpPr>
            <a:cxnSpLocks/>
          </p:cNvCxnSpPr>
          <p:nvPr/>
        </p:nvCxnSpPr>
        <p:spPr>
          <a:xfrm flipH="1">
            <a:off x="4804062" y="2084353"/>
            <a:ext cx="275303" cy="3441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FBC3B19-7BB5-428A-9FB1-91D700EAA803}"/>
              </a:ext>
            </a:extLst>
          </p:cNvPr>
          <p:cNvSpPr/>
          <p:nvPr/>
        </p:nvSpPr>
        <p:spPr>
          <a:xfrm>
            <a:off x="5563159" y="2385000"/>
            <a:ext cx="530942" cy="636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BA7BD2-1CB9-4517-A4F0-7305DEA80AA6}"/>
              </a:ext>
            </a:extLst>
          </p:cNvPr>
          <p:cNvGrpSpPr/>
          <p:nvPr/>
        </p:nvGrpSpPr>
        <p:grpSpPr>
          <a:xfrm>
            <a:off x="6182719" y="3147155"/>
            <a:ext cx="1093538" cy="1334279"/>
            <a:chOff x="6182719" y="3147155"/>
            <a:chExt cx="1093538" cy="133427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CF3F0A-2C14-49BB-9B59-50EC197B0774}"/>
                </a:ext>
              </a:extLst>
            </p:cNvPr>
            <p:cNvSpPr/>
            <p:nvPr/>
          </p:nvSpPr>
          <p:spPr>
            <a:xfrm>
              <a:off x="6182719" y="3147155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90D367D-4D95-4166-85E4-523BC262678F}"/>
                </a:ext>
              </a:extLst>
            </p:cNvPr>
            <p:cNvSpPr/>
            <p:nvPr/>
          </p:nvSpPr>
          <p:spPr>
            <a:xfrm>
              <a:off x="6745315" y="3950492"/>
              <a:ext cx="530942" cy="53094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1DF4BCF-0ECC-4FE6-B41F-BE1D2B91D39F}"/>
                </a:ext>
              </a:extLst>
            </p:cNvPr>
            <p:cNvCxnSpPr/>
            <p:nvPr/>
          </p:nvCxnSpPr>
          <p:spPr>
            <a:xfrm>
              <a:off x="6610488" y="3637523"/>
              <a:ext cx="275303" cy="3441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377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02006 0.01852 C -0.02409 0.02153 -0.02917 0.02894 -0.03386 0.0375 C -0.0392 0.04723 -0.04271 0.05602 -0.0448 0.06389 L -0.05365 0.09862 " pathEditMode="relative" rAng="18840000" ptsTypes="AAA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4" y="43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0703 -0.03704 C -0.0082 -0.04468 -0.01146 -0.05533 -0.01536 -0.06482 C -0.02005 -0.07639 -0.02461 -0.08449 -0.02839 -0.08935 L -0.04609 -0.11273 " pathEditMode="relative" rAng="14040000" ptsTypes="AAA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D6C6-C78A-5A4A-B0D1-E6A281568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157F-76F3-334E-864E-FF1047871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Assessment</a:t>
            </a:r>
          </a:p>
          <a:p>
            <a:pPr lvl="1"/>
            <a:r>
              <a:rPr lang="en-US" dirty="0"/>
              <a:t>Goes live Friday 8:30am PDT on Canvas</a:t>
            </a:r>
          </a:p>
          <a:p>
            <a:pPr lvl="1"/>
            <a:r>
              <a:rPr lang="en-US" dirty="0"/>
              <a:t>Due Sunday 8:30am PDT </a:t>
            </a:r>
            <a:r>
              <a:rPr lang="en-US" b="1" dirty="0">
                <a:solidFill>
                  <a:srgbClr val="FF0000"/>
                </a:solidFill>
              </a:rPr>
              <a:t>(NO LATE ASSIGNMENTS ACCEPTED)</a:t>
            </a:r>
          </a:p>
          <a:p>
            <a:pPr lvl="1"/>
            <a:r>
              <a:rPr lang="en-US" dirty="0"/>
              <a:t>Logistics</a:t>
            </a:r>
          </a:p>
          <a:p>
            <a:pPr lvl="2"/>
            <a:r>
              <a:rPr lang="en-US" dirty="0"/>
              <a:t>Individual assignment</a:t>
            </a:r>
          </a:p>
          <a:p>
            <a:pPr lvl="2"/>
            <a:r>
              <a:rPr lang="en-US" dirty="0"/>
              <a:t>Open notes</a:t>
            </a:r>
          </a:p>
          <a:p>
            <a:pPr lvl="2"/>
            <a:r>
              <a:rPr lang="en-US" dirty="0"/>
              <a:t>Piazza going “private” for 48 hours</a:t>
            </a:r>
          </a:p>
          <a:p>
            <a:pPr lvl="2"/>
            <a:r>
              <a:rPr lang="en-US" dirty="0"/>
              <a:t>TAs won’t be able to answer questions about exam, section problems or exercises for 48 hours</a:t>
            </a:r>
          </a:p>
          <a:p>
            <a:pPr lvl="2"/>
            <a:r>
              <a:rPr lang="en-US" dirty="0"/>
              <a:t>Kasey &amp; Zach will be available to answer questions – zoom call during PDT business hours Friday &amp; Saturday</a:t>
            </a:r>
          </a:p>
          <a:p>
            <a:r>
              <a:rPr lang="en-US" dirty="0"/>
              <a:t>Project 2 due Wednesday April 29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Exercise 2 due Friday April 24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2DA9A-971E-3D49-923F-2163769F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9259-101B-114D-87DA-7587D367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60E67-2CDB-D94D-8889-F4F95306C730}"/>
              </a:ext>
            </a:extLst>
          </p:cNvPr>
          <p:cNvSpPr txBox="1"/>
          <p:nvPr/>
        </p:nvSpPr>
        <p:spPr>
          <a:xfrm>
            <a:off x="6708605" y="2054517"/>
            <a:ext cx="1345240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Seriously</a:t>
            </a:r>
          </a:p>
        </p:txBody>
      </p:sp>
    </p:spTree>
    <p:extLst>
      <p:ext uri="{BB962C8B-B14F-4D97-AF65-F5344CB8AC3E}">
        <p14:creationId xmlns:p14="http://schemas.microsoft.com/office/powerpoint/2010/main" val="13725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AVL Cases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960529" y="2140369"/>
            <a:ext cx="809522" cy="798022"/>
            <a:chOff x="8434647" y="3174615"/>
            <a:chExt cx="809522" cy="7980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015425" y="25718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639582" y="3136390"/>
            <a:ext cx="809522" cy="798022"/>
            <a:chOff x="8434647" y="3174615"/>
            <a:chExt cx="809522" cy="7980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3351" y="4217310"/>
            <a:ext cx="809522" cy="798022"/>
            <a:chOff x="8434647" y="3174615"/>
            <a:chExt cx="809522" cy="7980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103129" y="35720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104160" y="464711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528324" y="46398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553476" y="271457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>
            <a:endCxn id="18" idx="0"/>
          </p:cNvCxnSpPr>
          <p:nvPr/>
        </p:nvCxnSpPr>
        <p:spPr>
          <a:xfrm flipH="1">
            <a:off x="8478112" y="3762119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3782104" y="2143113"/>
            <a:ext cx="809522" cy="798022"/>
            <a:chOff x="8434647" y="3174615"/>
            <a:chExt cx="809522" cy="7980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3837000" y="2574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4461157" y="3139134"/>
            <a:ext cx="809522" cy="798022"/>
            <a:chOff x="8434647" y="3174615"/>
            <a:chExt cx="809522" cy="79802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146544" y="4078570"/>
            <a:ext cx="809522" cy="798022"/>
            <a:chOff x="8434647" y="3174615"/>
            <a:chExt cx="809522" cy="798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4516053" y="35970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191843" y="45214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5616007" y="451421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375051" y="271731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008480" y="373630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4340" y="1380161"/>
            <a:ext cx="2344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Line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1</a:t>
            </a:r>
            <a:r>
              <a:rPr lang="en-US" sz="2000" dirty="0">
                <a:latin typeface="Segoe UI "/>
              </a:rPr>
              <a:t> rotation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10779" y="1324618"/>
            <a:ext cx="2445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C3282"/>
                </a:solidFill>
                <a:latin typeface="Segoe UI "/>
              </a:rPr>
              <a:t>Kink Case</a:t>
            </a:r>
          </a:p>
          <a:p>
            <a:r>
              <a:rPr lang="en-US" sz="2000" dirty="0">
                <a:latin typeface="Segoe UI "/>
              </a:rPr>
              <a:t>Solve with </a:t>
            </a:r>
            <a:r>
              <a:rPr lang="en-US" sz="2000" b="1" dirty="0">
                <a:solidFill>
                  <a:srgbClr val="4C3282"/>
                </a:solidFill>
                <a:latin typeface="Segoe UI "/>
              </a:rPr>
              <a:t>2</a:t>
            </a:r>
            <a:r>
              <a:rPr lang="en-US" sz="2000" dirty="0">
                <a:latin typeface="Segoe UI "/>
              </a:rPr>
              <a:t> rotations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650534" y="2158008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095685" y="258945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43289" y="3098860"/>
            <a:ext cx="809522" cy="798022"/>
            <a:chOff x="8434647" y="3174615"/>
            <a:chExt cx="809522" cy="79802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53108" y="4048681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502738" y="354823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98407" y="44915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2571" y="448432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578085" y="2749132"/>
            <a:ext cx="279154" cy="26887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951265" y="3686722"/>
            <a:ext cx="294509" cy="28977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68264" y="5197215"/>
            <a:ext cx="365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Right</a:t>
            </a:r>
          </a:p>
          <a:p>
            <a:r>
              <a:rPr lang="en-US" dirty="0">
                <a:latin typeface="Segoe UI "/>
              </a:rPr>
              <a:t>Parent’s left becomes child’s right</a:t>
            </a:r>
          </a:p>
          <a:p>
            <a:r>
              <a:rPr lang="en-US" dirty="0">
                <a:latin typeface="Segoe UI "/>
              </a:rPr>
              <a:t>Child’s right becomes its parent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680299" y="5210584"/>
            <a:ext cx="3733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Rotate Left</a:t>
            </a:r>
          </a:p>
          <a:p>
            <a:r>
              <a:rPr lang="en-US" dirty="0">
                <a:latin typeface="Segoe UI "/>
              </a:rPr>
              <a:t>Parent’s right becomes child’s left</a:t>
            </a:r>
          </a:p>
          <a:p>
            <a:r>
              <a:rPr lang="en-US" dirty="0">
                <a:latin typeface="Segoe UI "/>
              </a:rPr>
              <a:t>Child’s left becomes its parent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800929" y="2152050"/>
            <a:ext cx="809522" cy="798022"/>
            <a:chOff x="8434647" y="3174615"/>
            <a:chExt cx="809522" cy="79802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241399" y="259378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265283" y="3102073"/>
            <a:ext cx="809522" cy="798022"/>
            <a:chOff x="8434647" y="3174615"/>
            <a:chExt cx="809522" cy="79802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0913751" y="4228991"/>
            <a:ext cx="809522" cy="798022"/>
            <a:chOff x="8434647" y="3174615"/>
            <a:chExt cx="809522" cy="798022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0305349" y="3538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944560" y="465879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1368724" y="4651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0892867" y="3767529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 flipH="1">
            <a:off x="10656643" y="2705847"/>
            <a:ext cx="385078" cy="45519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335141" y="5485223"/>
            <a:ext cx="229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Right Kink Resolution</a:t>
            </a:r>
          </a:p>
          <a:p>
            <a:r>
              <a:rPr lang="en-US" dirty="0">
                <a:latin typeface="Segoe UI "/>
              </a:rPr>
              <a:t>Rotate subtree left</a:t>
            </a:r>
          </a:p>
          <a:p>
            <a:r>
              <a:rPr lang="en-US" dirty="0">
                <a:latin typeface="Segoe UI "/>
              </a:rPr>
              <a:t>Rotate root tree right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0010392" y="5485223"/>
            <a:ext cx="2293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"/>
              </a:rPr>
              <a:t>Left Kink Resolution</a:t>
            </a:r>
          </a:p>
          <a:p>
            <a:r>
              <a:rPr lang="en-US" dirty="0">
                <a:latin typeface="Segoe UI "/>
              </a:rPr>
              <a:t>Rotate subtree right</a:t>
            </a:r>
          </a:p>
          <a:p>
            <a:r>
              <a:rPr lang="en-US" dirty="0">
                <a:latin typeface="Segoe UI "/>
              </a:rPr>
              <a:t>Rotate root tree left</a:t>
            </a:r>
          </a:p>
        </p:txBody>
      </p:sp>
    </p:spTree>
    <p:extLst>
      <p:ext uri="{BB962C8B-B14F-4D97-AF65-F5344CB8AC3E}">
        <p14:creationId xmlns:p14="http://schemas.microsoft.com/office/powerpoint/2010/main" val="92389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Does Rebalancing Take?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Assume we store in each node the height of its subtree.</a:t>
            </a:r>
          </a:p>
          <a:p>
            <a:r>
              <a:rPr lang="en-US" sz="2800" dirty="0"/>
              <a:t>How do we find an unbalanced node?</a:t>
            </a:r>
          </a:p>
          <a:p>
            <a:pPr lvl="1"/>
            <a:r>
              <a:rPr lang="en-US" sz="2400" dirty="0"/>
              <a:t>Just go back up the tree from where we inserted.</a:t>
            </a:r>
          </a:p>
          <a:p>
            <a:endParaRPr lang="en-US" sz="2800" dirty="0"/>
          </a:p>
          <a:p>
            <a:r>
              <a:rPr lang="en-US" sz="2800" dirty="0"/>
              <a:t>How many rotations might we have to do?</a:t>
            </a:r>
          </a:p>
          <a:p>
            <a:pPr lvl="1"/>
            <a:r>
              <a:rPr lang="en-US" sz="2400" dirty="0"/>
              <a:t>Just a single or double rotation on the lowest unbalanced node. </a:t>
            </a:r>
          </a:p>
          <a:p>
            <a:pPr lvl="1"/>
            <a:r>
              <a:rPr lang="en-US" sz="2400" dirty="0"/>
              <a:t>A rotation will cause the subtree rooted where the rotation happens to have the same height it had before insertion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log(n) time to traverse to a leaf of the tree</a:t>
            </a:r>
          </a:p>
          <a:p>
            <a:pPr lvl="1"/>
            <a:r>
              <a:rPr lang="en-US" sz="2400" dirty="0"/>
              <a:t>log(n) time to find the imbalanced node</a:t>
            </a:r>
          </a:p>
          <a:p>
            <a:pPr lvl="1"/>
            <a:r>
              <a:rPr lang="en-US" sz="2400" dirty="0"/>
              <a:t>constant time to do the rotation(s)</a:t>
            </a:r>
          </a:p>
          <a:p>
            <a:pPr lvl="1"/>
            <a:r>
              <a:rPr lang="en-US" sz="2400" b="1" u="sng" dirty="0"/>
              <a:t>Theta(log(n)) time for put </a:t>
            </a:r>
            <a:r>
              <a:rPr lang="en-US" sz="2400" dirty="0"/>
              <a:t>(the worst case for all interesting + common AVL methods (get/</a:t>
            </a:r>
            <a:r>
              <a:rPr lang="en-US" sz="2400" dirty="0" err="1"/>
              <a:t>containsKey</a:t>
            </a:r>
            <a:r>
              <a:rPr lang="en-US" sz="2400" dirty="0"/>
              <a:t>/put is logarithmic time) 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1851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There is a similar set of rotations that will always let you rebalance an AVL tree after a deletion.</a:t>
                </a:r>
              </a:p>
              <a:p>
                <a:r>
                  <a:rPr lang="en-US" sz="2800" dirty="0"/>
                  <a:t>The textbook (or Wikipedia) can tell you more.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We won’t test you on deletions but here’s a high-level summary about them:</a:t>
                </a:r>
              </a:p>
              <a:p>
                <a:pPr lvl="1"/>
                <a:r>
                  <a:rPr lang="en-US" sz="2400" dirty="0"/>
                  <a:t>Deletion is similar to insertion.</a:t>
                </a:r>
              </a:p>
              <a:p>
                <a:pPr lvl="1"/>
                <a:r>
                  <a:rPr lang="en-US" sz="2400" dirty="0"/>
                  <a:t>It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time on a dictionary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elements.</a:t>
                </a:r>
              </a:p>
              <a:p>
                <a:pPr lvl="1"/>
                <a:r>
                  <a:rPr lang="en-US" sz="2400" dirty="0"/>
                  <a:t>We won’t ask you to perform a deletion.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80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584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cool Self-Balancing BSTs out there!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0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Popular self-balancing BSTs include:</a:t>
            </a:r>
          </a:p>
          <a:p>
            <a:r>
              <a:rPr lang="en-US" dirty="0">
                <a:hlinkClick r:id="rId2" tooltip="AVL tree"/>
              </a:rPr>
              <a:t>AVL tree</a:t>
            </a:r>
            <a:endParaRPr lang="en-US" dirty="0"/>
          </a:p>
          <a:p>
            <a:r>
              <a:rPr lang="en-US" dirty="0">
                <a:hlinkClick r:id="rId3" tooltip="Splay tree"/>
              </a:rPr>
              <a:t>Splay tree</a:t>
            </a:r>
            <a:endParaRPr lang="en-US" dirty="0"/>
          </a:p>
          <a:p>
            <a:r>
              <a:rPr lang="en-US" dirty="0">
                <a:hlinkClick r:id="rId4" tooltip="2-3 tree"/>
              </a:rPr>
              <a:t>2-3 tree</a:t>
            </a:r>
            <a:endParaRPr lang="en-US" dirty="0"/>
          </a:p>
          <a:p>
            <a:r>
              <a:rPr lang="en-US" dirty="0">
                <a:hlinkClick r:id="rId5" tooltip="AA tree"/>
              </a:rPr>
              <a:t>AA tree</a:t>
            </a:r>
            <a:endParaRPr lang="en-US" dirty="0"/>
          </a:p>
          <a:p>
            <a:r>
              <a:rPr lang="en-US" dirty="0">
                <a:hlinkClick r:id="rId6" tooltip="Red-black tree"/>
              </a:rPr>
              <a:t>Red-black tree</a:t>
            </a:r>
            <a:endParaRPr lang="en-US" dirty="0"/>
          </a:p>
          <a:p>
            <a:r>
              <a:rPr lang="en-US" dirty="0">
                <a:hlinkClick r:id="rId7" tooltip="Scapegoat tree"/>
              </a:rPr>
              <a:t>Scapegoat tree</a:t>
            </a:r>
            <a:endParaRPr lang="en-US" dirty="0"/>
          </a:p>
          <a:p>
            <a:r>
              <a:rPr lang="en-US" dirty="0">
                <a:hlinkClick r:id="rId8" tooltip="Treap"/>
              </a:rPr>
              <a:t>Treap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2945" y="6074666"/>
            <a:ext cx="9136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(From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https://en.wikipedia.org/wiki/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Self-balancing_binary_search_tree#Implementations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71803" y="326944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(Not covered in this class, but several are in the textbook and all of them are online!)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8F404BB-511C-4402-8100-A44F3B2A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SU 17 – </a:t>
            </a:r>
            <a:r>
              <a:rPr lang="en-US" dirty="0" err="1"/>
              <a:t>lilian</a:t>
            </a:r>
            <a:r>
              <a:rPr lang="en-US" dirty="0"/>
              <a:t> de </a:t>
            </a:r>
            <a:r>
              <a:rPr lang="en-US" dirty="0" err="1"/>
              <a:t>Greef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04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Other Self-Balancing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There are lots of flavors of self-balancing search trees</a:t>
                </a:r>
              </a:p>
              <a:p>
                <a:r>
                  <a:rPr lang="en-US" sz="2800" dirty="0"/>
                  <a:t>“Red-black trees” work on a similar principle to AVL trees.</a:t>
                </a:r>
              </a:p>
              <a:p>
                <a:r>
                  <a:rPr lang="en-US" sz="2800" dirty="0"/>
                  <a:t>“Splay trees”</a:t>
                </a:r>
              </a:p>
              <a:p>
                <a:pPr lvl="1"/>
                <a:r>
                  <a:rPr lang="en-US" sz="2800" dirty="0"/>
                  <a:t>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amortized bounds for all operations.</a:t>
                </a:r>
              </a:p>
              <a:p>
                <a:r>
                  <a:rPr lang="en-US" sz="2800" dirty="0"/>
                  <a:t>“Scapegoat trees”</a:t>
                </a:r>
              </a:p>
              <a:p>
                <a:r>
                  <a:rPr lang="en-US" sz="2800" dirty="0"/>
                  <a:t>“</a:t>
                </a:r>
                <a:r>
                  <a:rPr lang="en-US" sz="2800" dirty="0" err="1"/>
                  <a:t>Treaps</a:t>
                </a:r>
                <a:r>
                  <a:rPr lang="en-US" sz="2800" dirty="0"/>
                  <a:t>” – a BST and heap in one (!)</a:t>
                </a:r>
              </a:p>
              <a:p>
                <a:r>
                  <a:rPr lang="en-US" sz="2800" dirty="0"/>
                  <a:t>Similar tradeoffs to AVL trees.</a:t>
                </a:r>
              </a:p>
              <a:p>
                <a:r>
                  <a:rPr lang="en-US" sz="2800" dirty="0"/>
                  <a:t>Wednesday: A completely different idea for a dictionary</a:t>
                </a:r>
              </a:p>
              <a:p>
                <a:r>
                  <a:rPr lang="en-US" sz="2800" dirty="0"/>
                  <a:t>Goal: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operations in practice, in exchange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worst case. 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7559"/>
              </a:xfrm>
              <a:blipFill>
                <a:blip r:embed="rId2"/>
                <a:stretch>
                  <a:fillRect l="-654" t="-2061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07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520C-338A-C949-9E77-D62AEB45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9C558-98D1-0247-BF11-A9044AEC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C6F59-0F3C-E946-A7AB-0445D5D34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9B5B-9003-A645-9CD6-26A4FABA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97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86AB24-2AFC-2E48-9B61-FA21883B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30EBFE-1609-1C48-94B9-B2F6B75C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toolbox so far…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61440-7455-B441-855E-DD8B1A63B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ADT</a:t>
            </a:r>
          </a:p>
          <a:p>
            <a:pPr lvl="1"/>
            <a:r>
              <a:rPr lang="en-US" dirty="0"/>
              <a:t>List – flexibility, easy movement of elements within structure</a:t>
            </a:r>
          </a:p>
          <a:p>
            <a:pPr lvl="1"/>
            <a:r>
              <a:rPr lang="en-US" dirty="0"/>
              <a:t>Stack – optimized for first in last out ordering</a:t>
            </a:r>
          </a:p>
          <a:p>
            <a:pPr lvl="1"/>
            <a:r>
              <a:rPr lang="en-US" dirty="0"/>
              <a:t>Queue – optimized for first in first out ordering</a:t>
            </a:r>
          </a:p>
          <a:p>
            <a:pPr lvl="1"/>
            <a:r>
              <a:rPr lang="en-US" dirty="0"/>
              <a:t>Dictionary (Map) – stores two pieces of data at each entry</a:t>
            </a:r>
          </a:p>
          <a:p>
            <a:r>
              <a:rPr lang="en-US" dirty="0"/>
              <a:t>Data Structure Implementation</a:t>
            </a:r>
          </a:p>
          <a:p>
            <a:pPr lvl="1"/>
            <a:r>
              <a:rPr lang="en-US" dirty="0"/>
              <a:t>Array – easy look up, hard to rearrange</a:t>
            </a:r>
          </a:p>
          <a:p>
            <a:pPr lvl="1"/>
            <a:r>
              <a:rPr lang="en-US" dirty="0"/>
              <a:t>Linked Nodes – hard to look up, easy to rearrange</a:t>
            </a:r>
          </a:p>
          <a:p>
            <a:pPr lvl="1"/>
            <a:r>
              <a:rPr lang="en-US" dirty="0"/>
              <a:t>Hash Table – constant time look up, no ordering of data</a:t>
            </a:r>
          </a:p>
          <a:p>
            <a:pPr lvl="1"/>
            <a:r>
              <a:rPr lang="en-US" dirty="0"/>
              <a:t>BST – efficient look up, possibility of bad worst case</a:t>
            </a:r>
          </a:p>
          <a:p>
            <a:pPr lvl="1"/>
            <a:r>
              <a:rPr lang="en-US" dirty="0"/>
              <a:t>AVL Tree – efficient look up, protects against bad worst case, hard to implement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92D36-C8AD-3644-BF24-2DC29329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9BB39-F0EC-3547-ABAC-6BF3E2EABC48}"/>
              </a:ext>
            </a:extLst>
          </p:cNvPr>
          <p:cNvSpPr/>
          <p:nvPr/>
        </p:nvSpPr>
        <p:spPr>
          <a:xfrm>
            <a:off x="7262152" y="2703942"/>
            <a:ext cx="3518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&lt;- It’s all about data baby!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84F535-A373-5D45-ADEC-167E9A17E9C6}"/>
              </a:ext>
            </a:extLst>
          </p:cNvPr>
          <p:cNvSpPr/>
          <p:nvPr/>
        </p:nvSpPr>
        <p:spPr>
          <a:xfrm>
            <a:off x="7586616" y="3092229"/>
            <a:ext cx="3391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 common in comp sci 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Databases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Network router tables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Compilers and Interpreters</a:t>
            </a:r>
          </a:p>
        </p:txBody>
      </p:sp>
    </p:spTree>
    <p:extLst>
      <p:ext uri="{BB962C8B-B14F-4D97-AF65-F5344CB8AC3E}">
        <p14:creationId xmlns:p14="http://schemas.microsoft.com/office/powerpoint/2010/main" val="2910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9114-4BDB-410C-A84B-16C7A2A7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Dictionaries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36F8-5ABF-49A1-B90B-7A5D7C1A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01" y="1472284"/>
            <a:ext cx="8364086" cy="540307"/>
          </a:xfrm>
        </p:spPr>
        <p:txBody>
          <a:bodyPr>
            <a:normAutofit/>
          </a:bodyPr>
          <a:lstStyle/>
          <a:p>
            <a:r>
              <a:rPr lang="en-US" dirty="0"/>
              <a:t>Why are we so obsessed with Dictionaries? </a:t>
            </a:r>
            <a:endParaRPr lang="en-US" b="1" dirty="0">
              <a:solidFill>
                <a:srgbClr val="4C328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4D198-CEC7-4985-81BC-1A60C18D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2E7EE-302E-4703-BABC-7433CE41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3495D0-4E19-4F4B-96FC-E0A2A4E851C5}"/>
              </a:ext>
            </a:extLst>
          </p:cNvPr>
          <p:cNvGrpSpPr/>
          <p:nvPr/>
        </p:nvGrpSpPr>
        <p:grpSpPr>
          <a:xfrm>
            <a:off x="575239" y="1472284"/>
            <a:ext cx="2320363" cy="3313705"/>
            <a:chOff x="908857" y="1530095"/>
            <a:chExt cx="2320363" cy="33137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FB037-2B05-9A42-B1CB-B828B9DA4AFD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FBCF89-C4ED-DD4B-AFE7-37C3EF00D0D7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E95A5C-503B-0549-A8AD-5E443446AFB9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B4EFF9-5CEF-BE48-940F-33E10589D3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5C2A18-4888-0341-B710-E9EDE827EF51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2DDB47-3A40-8348-8E31-09DCC02AD574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9694FD6-4DCD-564F-A1E3-4FD24C443E64}"/>
              </a:ext>
            </a:extLst>
          </p:cNvPr>
          <p:cNvSpPr/>
          <p:nvPr/>
        </p:nvSpPr>
        <p:spPr>
          <a:xfrm>
            <a:off x="3120868" y="19255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dealing with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Adding data to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Getting data out of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Rearranging data in your collection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630E5AD-63D5-CC4B-A661-6F315A9E2F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590962"/>
                  </p:ext>
                </p:extLst>
              </p:nvPr>
            </p:nvGraphicFramePr>
            <p:xfrm>
              <a:off x="3055174" y="3571417"/>
              <a:ext cx="9023931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1711">
                      <a:extLst>
                        <a:ext uri="{9D8B030D-6E8A-4147-A177-3AD203B41FA5}">
                          <a16:colId xmlns:a16="http://schemas.microsoft.com/office/drawing/2014/main" val="245190480"/>
                        </a:ext>
                      </a:extLst>
                    </a:gridCol>
                    <a:gridCol w="1026555">
                      <a:extLst>
                        <a:ext uri="{9D8B030D-6E8A-4147-A177-3AD203B41FA5}">
                          <a16:colId xmlns:a16="http://schemas.microsoft.com/office/drawing/2014/main" val="4240898751"/>
                        </a:ext>
                      </a:extLst>
                    </a:gridCol>
                    <a:gridCol w="1289133">
                      <a:extLst>
                        <a:ext uri="{9D8B030D-6E8A-4147-A177-3AD203B41FA5}">
                          <a16:colId xmlns:a16="http://schemas.microsoft.com/office/drawing/2014/main" val="691794828"/>
                        </a:ext>
                      </a:extLst>
                    </a:gridCol>
                    <a:gridCol w="1289133">
                      <a:extLst>
                        <a:ext uri="{9D8B030D-6E8A-4147-A177-3AD203B41FA5}">
                          <a16:colId xmlns:a16="http://schemas.microsoft.com/office/drawing/2014/main" val="3330621145"/>
                        </a:ext>
                      </a:extLst>
                    </a:gridCol>
                    <a:gridCol w="1289133">
                      <a:extLst>
                        <a:ext uri="{9D8B030D-6E8A-4147-A177-3AD203B41FA5}">
                          <a16:colId xmlns:a16="http://schemas.microsoft.com/office/drawing/2014/main" val="1865594764"/>
                        </a:ext>
                      </a:extLst>
                    </a:gridCol>
                    <a:gridCol w="1289133">
                      <a:extLst>
                        <a:ext uri="{9D8B030D-6E8A-4147-A177-3AD203B41FA5}">
                          <a16:colId xmlns:a16="http://schemas.microsoft.com/office/drawing/2014/main" val="3908795143"/>
                        </a:ext>
                      </a:extLst>
                    </a:gridCol>
                    <a:gridCol w="1289133">
                      <a:extLst>
                        <a:ext uri="{9D8B030D-6E8A-4147-A177-3AD203B41FA5}">
                          <a16:colId xmlns:a16="http://schemas.microsoft.com/office/drawing/2014/main" val="469197713"/>
                        </a:ext>
                      </a:extLst>
                    </a:gridCol>
                  </a:tblGrid>
                  <a:tr h="31804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ArrayList</a:t>
                          </a:r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LinkedList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HashTable</a:t>
                          </a:r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AVLTree</a:t>
                          </a:r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608437"/>
                      </a:ext>
                    </a:extLst>
                  </a:tr>
                  <a:tr h="31804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put(</a:t>
                          </a:r>
                          <a:r>
                            <a:rPr lang="en-US" sz="18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key,value</a:t>
                          </a: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27311853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i="0" dirty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18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logn</a:t>
                          </a: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0172553"/>
                      </a:ext>
                    </a:extLst>
                  </a:tr>
                  <a:tr h="31804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get(key)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i="0" dirty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baseline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80282098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18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logn</a:t>
                          </a: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94138742"/>
                      </a:ext>
                    </a:extLst>
                  </a:tr>
                  <a:tr h="318044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remove(key)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18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logn</a:t>
                          </a: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1233143"/>
                      </a:ext>
                    </a:extLst>
                  </a:tr>
                  <a:tr h="31804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(n)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(</a:t>
                          </a:r>
                          <a:r>
                            <a:rPr lang="en-US" sz="18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logn</a:t>
                          </a: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311599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6630E5AD-63D5-CC4B-A661-6F315A9E2F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590962"/>
                  </p:ext>
                </p:extLst>
              </p:nvPr>
            </p:nvGraphicFramePr>
            <p:xfrm>
              <a:off x="3055174" y="3571417"/>
              <a:ext cx="9023931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1711">
                      <a:extLst>
                        <a:ext uri="{9D8B030D-6E8A-4147-A177-3AD203B41FA5}">
                          <a16:colId xmlns:a16="http://schemas.microsoft.com/office/drawing/2014/main" val="245190480"/>
                        </a:ext>
                      </a:extLst>
                    </a:gridCol>
                    <a:gridCol w="1026555">
                      <a:extLst>
                        <a:ext uri="{9D8B030D-6E8A-4147-A177-3AD203B41FA5}">
                          <a16:colId xmlns:a16="http://schemas.microsoft.com/office/drawing/2014/main" val="4240898751"/>
                        </a:ext>
                      </a:extLst>
                    </a:gridCol>
                    <a:gridCol w="1289133">
                      <a:extLst>
                        <a:ext uri="{9D8B030D-6E8A-4147-A177-3AD203B41FA5}">
                          <a16:colId xmlns:a16="http://schemas.microsoft.com/office/drawing/2014/main" val="691794828"/>
                        </a:ext>
                      </a:extLst>
                    </a:gridCol>
                    <a:gridCol w="1289133">
                      <a:extLst>
                        <a:ext uri="{9D8B030D-6E8A-4147-A177-3AD203B41FA5}">
                          <a16:colId xmlns:a16="http://schemas.microsoft.com/office/drawing/2014/main" val="3330621145"/>
                        </a:ext>
                      </a:extLst>
                    </a:gridCol>
                    <a:gridCol w="1289133">
                      <a:extLst>
                        <a:ext uri="{9D8B030D-6E8A-4147-A177-3AD203B41FA5}">
                          <a16:colId xmlns:a16="http://schemas.microsoft.com/office/drawing/2014/main" val="1865594764"/>
                        </a:ext>
                      </a:extLst>
                    </a:gridCol>
                    <a:gridCol w="1289133">
                      <a:extLst>
                        <a:ext uri="{9D8B030D-6E8A-4147-A177-3AD203B41FA5}">
                          <a16:colId xmlns:a16="http://schemas.microsoft.com/office/drawing/2014/main" val="3908795143"/>
                        </a:ext>
                      </a:extLst>
                    </a:gridCol>
                    <a:gridCol w="1289133">
                      <a:extLst>
                        <a:ext uri="{9D8B030D-6E8A-4147-A177-3AD203B41FA5}">
                          <a16:colId xmlns:a16="http://schemas.microsoft.com/office/drawing/2014/main" val="469197713"/>
                        </a:ext>
                      </a:extLst>
                    </a:gridCol>
                  </a:tblGrid>
                  <a:tr h="3962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ArrayList</a:t>
                          </a:r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LinkedList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HashTable</a:t>
                          </a:r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AVLTree</a:t>
                          </a:r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608437"/>
                      </a:ext>
                    </a:extLst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put(</a:t>
                          </a:r>
                          <a:r>
                            <a:rPr lang="en-US" sz="18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key,value</a:t>
                          </a:r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020" t="-117241" r="-399020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020" t="-117241" r="-299020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020" t="-117241" r="-199020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960" t="-117241" r="-100990" b="-5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039" t="-117241" b="-5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311853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020" t="-217241" r="-39902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020" t="-217241" r="-29902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020" t="-217241" r="-19902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960" t="-217241" r="-100990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039" t="-217241" b="-4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172553"/>
                      </a:ext>
                    </a:extLst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get(key)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020" t="-317241" r="-39902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020" t="-317241" r="-29902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020" t="-317241" r="-19902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960" t="-317241" r="-100990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039" t="-317241" b="-3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0282098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020" t="-417241" r="-39902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020" t="-417241" r="-29902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020" t="-417241" r="-19902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960" t="-417241" r="-100990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039" t="-417241" b="-2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4138742"/>
                      </a:ext>
                    </a:extLst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remove(key)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best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020" t="-517241" r="-39902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020" t="-517241" r="-29902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020" t="-517241" r="-19902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960" t="-517241" r="-100990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039" t="-517241" b="-1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233143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worst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020" t="-617241" r="-39902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020" t="-617241" r="-29902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020" t="-617241" r="-19902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3960" t="-617241" r="-10099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039" t="-617241" b="-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11599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2672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028E-7777-0343-B850-3F9DA5EB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449190"/>
            <a:ext cx="11187259" cy="1014667"/>
          </a:xfrm>
        </p:spPr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9567-746B-F048-868D-B5F5ED5BC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 coding can begin engineers must carefully consider the design of their code will organize and manage data</a:t>
            </a:r>
          </a:p>
          <a:p>
            <a:r>
              <a:rPr lang="en-US" dirty="0"/>
              <a:t>Things to consider:</a:t>
            </a:r>
          </a:p>
          <a:p>
            <a:r>
              <a:rPr lang="en-US" dirty="0"/>
              <a:t>What functionality is needed?</a:t>
            </a:r>
          </a:p>
          <a:p>
            <a:pPr lvl="1"/>
            <a:r>
              <a:rPr lang="en-US" dirty="0"/>
              <a:t>What operations need to be supported?</a:t>
            </a:r>
          </a:p>
          <a:p>
            <a:pPr lvl="1"/>
            <a:r>
              <a:rPr lang="en-US" dirty="0"/>
              <a:t>Which operations should be prioritized?</a:t>
            </a:r>
          </a:p>
          <a:p>
            <a:r>
              <a:rPr lang="en-US" dirty="0"/>
              <a:t>What type of data will you have?</a:t>
            </a:r>
          </a:p>
          <a:p>
            <a:pPr lvl="1"/>
            <a:r>
              <a:rPr lang="en-US" dirty="0"/>
              <a:t>What are the relationships within the data?</a:t>
            </a:r>
          </a:p>
          <a:p>
            <a:pPr lvl="1"/>
            <a:r>
              <a:rPr lang="en-US" dirty="0"/>
              <a:t>How much data will you have?</a:t>
            </a:r>
          </a:p>
          <a:p>
            <a:pPr lvl="1"/>
            <a:r>
              <a:rPr lang="en-US" dirty="0"/>
              <a:t>Will your data set grow?</a:t>
            </a:r>
          </a:p>
          <a:p>
            <a:pPr lvl="1"/>
            <a:r>
              <a:rPr lang="en-US" dirty="0"/>
              <a:t>Will your data set shrink?</a:t>
            </a:r>
          </a:p>
          <a:p>
            <a:r>
              <a:rPr lang="en-US" dirty="0"/>
              <a:t>How do you think things will play out?</a:t>
            </a:r>
          </a:p>
          <a:p>
            <a:pPr lvl="1"/>
            <a:r>
              <a:rPr lang="en-US" dirty="0"/>
              <a:t>How likely are best cases?</a:t>
            </a:r>
          </a:p>
          <a:p>
            <a:pPr lvl="1"/>
            <a:r>
              <a:rPr lang="en-US" dirty="0"/>
              <a:t>How likely are worst cases?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CC5B1-D195-C640-94D0-2CA2344A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07136-E75B-774E-B1B6-8C7A7229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97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7A229-9699-494A-B2AB-ED20A9D56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been asked to create a new system for organizing students in a course and their accompanying grades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AE0EE0-9948-6E40-8805-70A323A01EE0}"/>
              </a:ext>
            </a:extLst>
          </p:cNvPr>
          <p:cNvSpPr/>
          <p:nvPr/>
        </p:nvSpPr>
        <p:spPr>
          <a:xfrm>
            <a:off x="5592337" y="2165495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type of data will you have?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are the relationships within the data?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much data will you have?</a:t>
            </a: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Will your data set grow?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Will your data set shrink?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do you think things will play out?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likely are best cases?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likely are worst cases?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AD59F-C126-3B4B-BD7D-403EEB7A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 Gradebook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B0455-B829-F145-9E24-1407A0C6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EC2766-E12C-8A49-AB29-9AC23732F8BC}"/>
              </a:ext>
            </a:extLst>
          </p:cNvPr>
          <p:cNvSpPr/>
          <p:nvPr/>
        </p:nvSpPr>
        <p:spPr>
          <a:xfrm>
            <a:off x="567627" y="22415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functionality is needed?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operations need to be supported?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EB565-35DA-B941-85ED-12050AC8CA9A}"/>
              </a:ext>
            </a:extLst>
          </p:cNvPr>
          <p:cNvSpPr txBox="1"/>
          <p:nvPr/>
        </p:nvSpPr>
        <p:spPr>
          <a:xfrm>
            <a:off x="1281731" y="2902233"/>
            <a:ext cx="258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students to course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61462-1A63-7442-BA9A-2B7C144DB5F1}"/>
              </a:ext>
            </a:extLst>
          </p:cNvPr>
          <p:cNvSpPr txBox="1"/>
          <p:nvPr/>
        </p:nvSpPr>
        <p:spPr>
          <a:xfrm>
            <a:off x="1281731" y="3265928"/>
            <a:ext cx="3280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grade to student’s record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B21A05-58ED-EA4E-A9D1-685007D072E9}"/>
              </a:ext>
            </a:extLst>
          </p:cNvPr>
          <p:cNvSpPr txBox="1"/>
          <p:nvPr/>
        </p:nvSpPr>
        <p:spPr>
          <a:xfrm>
            <a:off x="1281731" y="3629623"/>
            <a:ext cx="4433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grade already in student’s record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5883D7-C86E-8343-8989-B431E2CC941F}"/>
              </a:ext>
            </a:extLst>
          </p:cNvPr>
          <p:cNvSpPr txBox="1"/>
          <p:nvPr/>
        </p:nvSpPr>
        <p:spPr>
          <a:xfrm>
            <a:off x="1281731" y="3993318"/>
            <a:ext cx="319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 student from course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2B0CF7-EE9B-294D-88D4-552878CE7EFF}"/>
              </a:ext>
            </a:extLst>
          </p:cNvPr>
          <p:cNvSpPr txBox="1"/>
          <p:nvPr/>
        </p:nvSpPr>
        <p:spPr>
          <a:xfrm>
            <a:off x="1281731" y="4357013"/>
            <a:ext cx="308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if student is in course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6B0BE3-AB89-6047-9109-2DE6945A92A3}"/>
              </a:ext>
            </a:extLst>
          </p:cNvPr>
          <p:cNvSpPr txBox="1"/>
          <p:nvPr/>
        </p:nvSpPr>
        <p:spPr>
          <a:xfrm>
            <a:off x="1281731" y="4720709"/>
            <a:ext cx="333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specific grade for student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427EE5-102F-C149-810C-F582EAF2CA38}"/>
              </a:ext>
            </a:extLst>
          </p:cNvPr>
          <p:cNvSpPr txBox="1"/>
          <p:nvPr/>
        </p:nvSpPr>
        <p:spPr>
          <a:xfrm>
            <a:off x="6237433" y="2902233"/>
            <a:ext cx="5970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Organize students by name, keep grades in time order…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79BD0-A714-5B4B-A8BB-4E3A98970B4A}"/>
              </a:ext>
            </a:extLst>
          </p:cNvPr>
          <p:cNvSpPr txBox="1"/>
          <p:nvPr/>
        </p:nvSpPr>
        <p:spPr>
          <a:xfrm>
            <a:off x="6237433" y="3650755"/>
            <a:ext cx="558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couple hundred students, &lt; 20 grades per student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AA4E3A-9F0D-314F-AE8A-BC78E5B4A837}"/>
              </a:ext>
            </a:extLst>
          </p:cNvPr>
          <p:cNvSpPr/>
          <p:nvPr/>
        </p:nvSpPr>
        <p:spPr>
          <a:xfrm>
            <a:off x="48508" y="5018009"/>
            <a:ext cx="5641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Which operations should be prioritized?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873822-94F5-054F-B2D0-FC4BBD19090D}"/>
              </a:ext>
            </a:extLst>
          </p:cNvPr>
          <p:cNvSpPr txBox="1"/>
          <p:nvPr/>
        </p:nvSpPr>
        <p:spPr>
          <a:xfrm>
            <a:off x="9265844" y="4070944"/>
            <a:ext cx="2495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lot at the beginning,</a:t>
            </a:r>
          </a:p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much after that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65324-B0FE-734B-B5CC-8FE6878D6883}"/>
              </a:ext>
            </a:extLst>
          </p:cNvPr>
          <p:cNvSpPr txBox="1"/>
          <p:nvPr/>
        </p:nvSpPr>
        <p:spPr>
          <a:xfrm>
            <a:off x="6428709" y="5818553"/>
            <a:ext cx="3612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 of add and drops?</a:t>
            </a:r>
          </a:p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Lots of grade updates?</a:t>
            </a:r>
          </a:p>
          <a:p>
            <a:r>
              <a:rPr lang="en-US" sz="2000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with similar identifiers?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8231447-F96C-A84C-B3A4-CBB9BBA29CC1}"/>
              </a:ext>
            </a:extLst>
          </p:cNvPr>
          <p:cNvSpPr/>
          <p:nvPr/>
        </p:nvSpPr>
        <p:spPr>
          <a:xfrm rot="16200000">
            <a:off x="878384" y="3265768"/>
            <a:ext cx="279963" cy="473138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569544E9-59AD-6D4F-8ADA-33FFC8ED06E8}"/>
              </a:ext>
            </a:extLst>
          </p:cNvPr>
          <p:cNvSpPr/>
          <p:nvPr/>
        </p:nvSpPr>
        <p:spPr>
          <a:xfrm rot="16200000">
            <a:off x="878384" y="4682242"/>
            <a:ext cx="279963" cy="473138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E134AC-9E44-5544-B952-FD5E526CB517}"/>
              </a:ext>
            </a:extLst>
          </p:cNvPr>
          <p:cNvSpPr txBox="1"/>
          <p:nvPr/>
        </p:nvSpPr>
        <p:spPr>
          <a:xfrm>
            <a:off x="7486140" y="89322"/>
            <a:ext cx="4595932" cy="120032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pollev.com</a:t>
            </a:r>
            <a:r>
              <a:rPr lang="en-US" b="1" u="sng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/cse373activity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operations do you think the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grade book needs to support?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Please upvote which ones should be prioritized</a:t>
            </a:r>
          </a:p>
        </p:txBody>
      </p:sp>
    </p:spTree>
    <p:extLst>
      <p:ext uri="{BB962C8B-B14F-4D97-AF65-F5344CB8AC3E}">
        <p14:creationId xmlns:p14="http://schemas.microsoft.com/office/powerpoint/2010/main" val="303843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DE75-9740-DA47-B82A-F1574D94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CF4F0-231E-F244-9A1F-B23E6403F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E3D1E-F4B4-F84C-B68C-2CCF0AE20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FB35E-4159-4248-877A-02E5004D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42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97555-4FE1-6745-8A2E-B6F21517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 Gradebook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599D8-F47D-3245-A49A-D170841B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data should we use to identify students? (keys)</a:t>
            </a:r>
          </a:p>
          <a:p>
            <a:pPr lvl="1"/>
            <a:r>
              <a:rPr lang="en-US" sz="2400" dirty="0">
                <a:solidFill>
                  <a:srgbClr val="4C3282"/>
                </a:solidFill>
              </a:rPr>
              <a:t>Student IDs – unique to each student, no confusion (or collisions)</a:t>
            </a:r>
          </a:p>
          <a:p>
            <a:pPr lvl="1"/>
            <a:r>
              <a:rPr lang="en-US" sz="2400" dirty="0">
                <a:solidFill>
                  <a:srgbClr val="4C3282"/>
                </a:solidFill>
              </a:rPr>
              <a:t>Names – easy to use, support easy to produce sorted by name</a:t>
            </a:r>
          </a:p>
          <a:p>
            <a:r>
              <a:rPr lang="en-US" sz="2800" dirty="0"/>
              <a:t>How should we store each student’s grades? (values)</a:t>
            </a:r>
          </a:p>
          <a:p>
            <a:pPr lvl="1"/>
            <a:r>
              <a:rPr lang="en-US" sz="2400" dirty="0">
                <a:solidFill>
                  <a:srgbClr val="4C3282"/>
                </a:solidFill>
              </a:rPr>
              <a:t>Array List – easy to access, keeps order of assignments</a:t>
            </a:r>
          </a:p>
          <a:p>
            <a:pPr lvl="1"/>
            <a:r>
              <a:rPr lang="en-US" sz="2400" dirty="0">
                <a:solidFill>
                  <a:srgbClr val="4C3282"/>
                </a:solidFill>
              </a:rPr>
              <a:t>Hash Table – super efficient access, no order maintained</a:t>
            </a:r>
          </a:p>
          <a:p>
            <a:r>
              <a:rPr lang="en-US" sz="2800" dirty="0"/>
              <a:t>Which data structure is the best fit to store students and their grades?</a:t>
            </a:r>
          </a:p>
          <a:p>
            <a:pPr lvl="1"/>
            <a:r>
              <a:rPr lang="en-US" sz="2400" dirty="0">
                <a:solidFill>
                  <a:srgbClr val="4C3282"/>
                </a:solidFill>
              </a:rPr>
              <a:t>Hash Table – student IDs as keys will make access very efficient</a:t>
            </a:r>
          </a:p>
          <a:p>
            <a:pPr lvl="1"/>
            <a:r>
              <a:rPr lang="en-US" sz="2400" dirty="0">
                <a:solidFill>
                  <a:srgbClr val="4C3282"/>
                </a:solidFill>
              </a:rPr>
              <a:t>AVL Tree - student names as keys will maintain alphabetical order</a:t>
            </a:r>
          </a:p>
          <a:p>
            <a:pPr lvl="1"/>
            <a:endParaRPr lang="en-US" sz="2400" dirty="0">
              <a:solidFill>
                <a:srgbClr val="4C328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7DB2C-28AD-3346-B69C-0B7C6F68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CCAB-EA7E-B44A-9630-CB44C21A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D3F28-AC55-DA46-A23B-3178A88211BD}"/>
              </a:ext>
            </a:extLst>
          </p:cNvPr>
          <p:cNvSpPr txBox="1"/>
          <p:nvPr/>
        </p:nvSpPr>
        <p:spPr>
          <a:xfrm>
            <a:off x="7486140" y="89322"/>
            <a:ext cx="4595932" cy="120032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pollev.com</a:t>
            </a:r>
            <a:r>
              <a:rPr lang="en-US" b="1" u="sng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/cse373activity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data structure is the best fit to store the dictionary of students and their grades? Please upvote which you think is optimal</a:t>
            </a:r>
          </a:p>
        </p:txBody>
      </p:sp>
    </p:spTree>
    <p:extLst>
      <p:ext uri="{BB962C8B-B14F-4D97-AF65-F5344CB8AC3E}">
        <p14:creationId xmlns:p14="http://schemas.microsoft.com/office/powerpoint/2010/main" val="8895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258C-46BF-C14B-865D-9D0E0F96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Music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618C-2D8B-EE48-9308-CDE5747D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been asked to create a new system for organizing songs in a music service. For each song you need to store the artist and how many plays that song has.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BA2AA-C588-0447-90EF-8200339E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7E8E5-CFA8-FA4E-BCA0-2EC275F9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C5868B-BD13-0847-B336-0D342805246B}"/>
              </a:ext>
            </a:extLst>
          </p:cNvPr>
          <p:cNvSpPr/>
          <p:nvPr/>
        </p:nvSpPr>
        <p:spPr>
          <a:xfrm>
            <a:off x="575239" y="214767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functionality is needed?</a:t>
            </a:r>
          </a:p>
          <a:p>
            <a:pPr marL="365760" lvl="1" indent="-34290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operations need to be supported?</a:t>
            </a:r>
          </a:p>
          <a:p>
            <a:pPr marL="365760" lvl="1" indent="-34290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Which operations should be prioritized?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type of data will you have?</a:t>
            </a:r>
          </a:p>
          <a:p>
            <a:pPr marL="365760" lvl="1" indent="-34290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 the relationships within the data?</a:t>
            </a:r>
          </a:p>
          <a:p>
            <a:pPr marL="365760" lvl="1" indent="-34290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much data will you have?</a:t>
            </a:r>
          </a:p>
          <a:p>
            <a:pPr marL="365760" lvl="1" indent="-34290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Will your data set grow?</a:t>
            </a:r>
          </a:p>
          <a:p>
            <a:pPr marL="365760" lvl="1" indent="-34290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Will your data set shrink?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do you think things will play out?</a:t>
            </a:r>
          </a:p>
          <a:p>
            <a:pPr marL="365760" lvl="1" indent="-34290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likely are best cases?</a:t>
            </a:r>
          </a:p>
          <a:p>
            <a:pPr marL="365760" lvl="1" indent="-342900">
              <a:buClr>
                <a:srgbClr val="B6A479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likely are worst cases?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AFD36-C332-8B4A-8D02-4DB6AD911C01}"/>
              </a:ext>
            </a:extLst>
          </p:cNvPr>
          <p:cNvSpPr txBox="1"/>
          <p:nvPr/>
        </p:nvSpPr>
        <p:spPr>
          <a:xfrm>
            <a:off x="5190292" y="2132283"/>
            <a:ext cx="45361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number of plays for a song</a:t>
            </a:r>
            <a:b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 new song to an artist’s collection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a new artist and their songs to the service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an artist’s most popular song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service’s most popular artist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more…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22E79-89A1-5549-974D-7927D816DB81}"/>
              </a:ext>
            </a:extLst>
          </p:cNvPr>
          <p:cNvSpPr txBox="1"/>
          <p:nvPr/>
        </p:nvSpPr>
        <p:spPr>
          <a:xfrm>
            <a:off x="4277859" y="3985646"/>
            <a:ext cx="4786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Artists need to be associated with their songs, 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songs need t be associated with their play counts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counts will get updated a lot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songs will get added regularly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77CD6-0776-3F47-BE60-382DB915992B}"/>
              </a:ext>
            </a:extLst>
          </p:cNvPr>
          <p:cNvSpPr txBox="1"/>
          <p:nvPr/>
        </p:nvSpPr>
        <p:spPr>
          <a:xfrm>
            <a:off x="4000023" y="5546623"/>
            <a:ext cx="6825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artists and songs will need to be accessed a lot more than others</a:t>
            </a:r>
          </a:p>
          <a:p>
            <a:r>
              <a:rPr lang="en-US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Artist and song names can be very similar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0CA98B-D61D-CB4C-8D81-12DAA3E2E535}"/>
              </a:ext>
            </a:extLst>
          </p:cNvPr>
          <p:cNvSpPr txBox="1"/>
          <p:nvPr/>
        </p:nvSpPr>
        <p:spPr>
          <a:xfrm>
            <a:off x="7486140" y="89322"/>
            <a:ext cx="4595932" cy="120032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pollev.com</a:t>
            </a:r>
            <a:r>
              <a:rPr lang="en-US" b="1" u="sng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/cse373activity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operations do you think the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music system needs to support?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Please upvote which ones should be prioritized</a:t>
            </a:r>
          </a:p>
        </p:txBody>
      </p:sp>
    </p:spTree>
    <p:extLst>
      <p:ext uri="{BB962C8B-B14F-4D97-AF65-F5344CB8AC3E}">
        <p14:creationId xmlns:p14="http://schemas.microsoft.com/office/powerpoint/2010/main" val="4542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3206-AA87-8743-B29A-A8E84FCF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Music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1A8D3-DC3B-8A4B-BF37-658AFD46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How should we store songs and their play counts?</a:t>
            </a:r>
          </a:p>
          <a:p>
            <a:r>
              <a:rPr lang="en-US" sz="2800" dirty="0">
                <a:solidFill>
                  <a:srgbClr val="4C3282"/>
                </a:solidFill>
              </a:rPr>
              <a:t>Hash Table – song titles as keys, play count as values, quick access for updates</a:t>
            </a:r>
          </a:p>
          <a:p>
            <a:r>
              <a:rPr lang="en-US" sz="2800" dirty="0">
                <a:solidFill>
                  <a:srgbClr val="4C3282"/>
                </a:solidFill>
              </a:rPr>
              <a:t>Array List – song titles as keys, play counts as values, maintain order of addition to system</a:t>
            </a:r>
          </a:p>
          <a:p>
            <a:r>
              <a:rPr lang="en-US" sz="2800" dirty="0"/>
              <a:t>How should we store artists with their associated songs?</a:t>
            </a:r>
          </a:p>
          <a:p>
            <a:r>
              <a:rPr lang="en-US" sz="2800" dirty="0">
                <a:solidFill>
                  <a:srgbClr val="4C3282"/>
                </a:solidFill>
              </a:rPr>
              <a:t>Hash Table – artist as key, </a:t>
            </a:r>
          </a:p>
          <a:p>
            <a:r>
              <a:rPr lang="en-US" sz="2800" dirty="0">
                <a:solidFill>
                  <a:srgbClr val="4C3282"/>
                </a:solidFill>
              </a:rPr>
              <a:t>     Hash Table of their (songs, play counts) as values</a:t>
            </a:r>
          </a:p>
          <a:p>
            <a:r>
              <a:rPr lang="en-US" sz="2800" dirty="0">
                <a:solidFill>
                  <a:srgbClr val="4C3282"/>
                </a:solidFill>
              </a:rPr>
              <a:t>     AVL Tree of their songs as values</a:t>
            </a:r>
          </a:p>
          <a:p>
            <a:r>
              <a:rPr lang="en-US" sz="2800" dirty="0">
                <a:solidFill>
                  <a:srgbClr val="4C3282"/>
                </a:solidFill>
              </a:rPr>
              <a:t>AVL Tree – artists as key, hash tables of songs and counts as values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1460C-1C54-5342-A28C-58663EE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63CB-B686-2B42-9F03-94ADE88F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20 SP – champion &amp; Chun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FA5F2-6479-1748-BECF-10469699DBB4}"/>
              </a:ext>
            </a:extLst>
          </p:cNvPr>
          <p:cNvSpPr txBox="1"/>
          <p:nvPr/>
        </p:nvSpPr>
        <p:spPr>
          <a:xfrm>
            <a:off x="7050505" y="89322"/>
            <a:ext cx="5031567" cy="1200329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pollev.com</a:t>
            </a:r>
            <a:r>
              <a:rPr lang="en-US" b="1" u="sng" dirty="0">
                <a:solidFill>
                  <a:srgbClr val="4C3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/cse373activity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data structure is the best fit to store the artists with their associated songs &amp; play counts? Please upvote which you think is optimal</a:t>
            </a:r>
          </a:p>
        </p:txBody>
      </p:sp>
    </p:spTree>
    <p:extLst>
      <p:ext uri="{BB962C8B-B14F-4D97-AF65-F5344CB8AC3E}">
        <p14:creationId xmlns:p14="http://schemas.microsoft.com/office/powerpoint/2010/main" val="34653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9558111" cy="484550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AVL Trees </a:t>
            </a:r>
            <a:r>
              <a:rPr lang="en-US" sz="2400" dirty="0"/>
              <a:t>must satisfy the following properties: </a:t>
            </a:r>
          </a:p>
          <a:p>
            <a:pPr lvl="1"/>
            <a:r>
              <a:rPr lang="en-US" sz="2000" dirty="0">
                <a:solidFill>
                  <a:srgbClr val="4C3282"/>
                </a:solidFill>
              </a:rPr>
              <a:t>binary trees: </a:t>
            </a:r>
            <a:r>
              <a:rPr lang="en-US" sz="2000" dirty="0"/>
              <a:t>all nodes must have between 0 and 2 children</a:t>
            </a:r>
          </a:p>
          <a:p>
            <a:pPr lvl="1"/>
            <a:r>
              <a:rPr lang="en-US" sz="2000" dirty="0">
                <a:solidFill>
                  <a:srgbClr val="4C3282"/>
                </a:solidFill>
              </a:rPr>
              <a:t>binary search tree</a:t>
            </a:r>
            <a:r>
              <a:rPr lang="en-US" sz="2000" dirty="0"/>
              <a:t>: for all nodes, all keys in the left subtree must be smaller and all keys in the right subtree must be larger than the root node</a:t>
            </a:r>
          </a:p>
          <a:p>
            <a:pPr lvl="1"/>
            <a:r>
              <a:rPr lang="en-US" sz="2000" dirty="0">
                <a:solidFill>
                  <a:srgbClr val="4C3282"/>
                </a:solidFill>
              </a:rPr>
              <a:t>balanced: </a:t>
            </a:r>
            <a:r>
              <a:rPr lang="en-US" sz="2000" dirty="0"/>
              <a:t>for all nodes, there can be no more than a difference of 1 in the height of the left subtree from the right. </a:t>
            </a:r>
            <a:r>
              <a:rPr lang="en-US" sz="2000" dirty="0" err="1"/>
              <a:t>Math.abs</a:t>
            </a:r>
            <a:r>
              <a:rPr lang="en-US" sz="2000" dirty="0"/>
              <a:t>(height(left subtree) – height(right subtree)) ≤ 1</a:t>
            </a:r>
          </a:p>
          <a:p>
            <a:pPr lvl="1"/>
            <a:endParaRPr lang="en-US" sz="2000" dirty="0"/>
          </a:p>
          <a:p>
            <a:pPr marL="128016" lvl="1" indent="0">
              <a:buNone/>
            </a:pPr>
            <a:r>
              <a:rPr lang="en-US" sz="2000" dirty="0"/>
              <a:t>AVL stands for </a:t>
            </a:r>
            <a:r>
              <a:rPr lang="en-US" sz="2000" b="1" dirty="0"/>
              <a:t>A</a:t>
            </a:r>
            <a:r>
              <a:rPr lang="en-US" sz="2000" dirty="0"/>
              <a:t>delson-</a:t>
            </a:r>
            <a:r>
              <a:rPr lang="en-US" sz="2000" b="1" dirty="0" err="1"/>
              <a:t>V</a:t>
            </a:r>
            <a:r>
              <a:rPr lang="en-US" sz="2000" dirty="0" err="1"/>
              <a:t>elsky</a:t>
            </a:r>
            <a:r>
              <a:rPr lang="en-US" sz="2000" dirty="0"/>
              <a:t> and </a:t>
            </a:r>
            <a:r>
              <a:rPr lang="en-US" sz="2000" b="1" dirty="0"/>
              <a:t>L</a:t>
            </a:r>
            <a:r>
              <a:rPr lang="en-US" sz="2000" dirty="0"/>
              <a:t>andis (the inventors of the data structure)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F856-3C18-4055-9F47-47FA0A59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E95A-BEE7-4715-ABD5-0F2D4757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balance:</a:t>
            </a:r>
          </a:p>
          <a:p>
            <a:r>
              <a:rPr lang="en-US" dirty="0"/>
              <a:t>For each node, compare the heights of its two sub trees</a:t>
            </a:r>
          </a:p>
          <a:p>
            <a:r>
              <a:rPr lang="en-US" dirty="0"/>
              <a:t>Balanced when the difference in height between sub trees is no greater than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8D8D6-7F1B-4FED-BB8C-9A9BE991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63E7-B725-4EA1-9961-914BCCE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17CC6-BC2A-402E-A411-33C178F13DC9}"/>
              </a:ext>
            </a:extLst>
          </p:cNvPr>
          <p:cNvSpPr/>
          <p:nvPr/>
        </p:nvSpPr>
        <p:spPr>
          <a:xfrm>
            <a:off x="4884606" y="306462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29487-B7A3-4467-84CC-7E37EAABDE7C}"/>
              </a:ext>
            </a:extLst>
          </p:cNvPr>
          <p:cNvSpPr/>
          <p:nvPr/>
        </p:nvSpPr>
        <p:spPr>
          <a:xfrm>
            <a:off x="4884606" y="345767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6F3AE-6D42-4F73-9E27-2584E5B34153}"/>
              </a:ext>
            </a:extLst>
          </p:cNvPr>
          <p:cNvSpPr/>
          <p:nvPr/>
        </p:nvSpPr>
        <p:spPr>
          <a:xfrm>
            <a:off x="5289575" y="345781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5CF28-0C57-488F-91BD-EE0919F50769}"/>
              </a:ext>
            </a:extLst>
          </p:cNvPr>
          <p:cNvSpPr txBox="1"/>
          <p:nvPr/>
        </p:nvSpPr>
        <p:spPr>
          <a:xfrm>
            <a:off x="5127897" y="307951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491851" y="365995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5717147" y="4281775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241598" y="5511339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832326" y="5491699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953384" y="349606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305150" y="594278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5721950" y="594345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87374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29290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8713478" y="3194157"/>
            <a:ext cx="1065204" cy="1102513"/>
            <a:chOff x="8178965" y="3174615"/>
            <a:chExt cx="1065204" cy="110251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011871" y="4380472"/>
            <a:ext cx="809522" cy="798022"/>
            <a:chOff x="8434647" y="3174615"/>
            <a:chExt cx="809522" cy="79802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8081382" y="48098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EC6AE6-9216-4993-A4A1-E9557A8FED3F}"/>
              </a:ext>
            </a:extLst>
          </p:cNvPr>
          <p:cNvCxnSpPr>
            <a:cxnSpLocks/>
          </p:cNvCxnSpPr>
          <p:nvPr/>
        </p:nvCxnSpPr>
        <p:spPr>
          <a:xfrm flipH="1">
            <a:off x="9423286" y="364469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471736" y="48245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953184" y="3188199"/>
            <a:ext cx="809522" cy="798022"/>
            <a:chOff x="8434647" y="3174615"/>
            <a:chExt cx="809522" cy="79802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11022695" y="36175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1413049" y="36322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1052730" y="3029995"/>
            <a:ext cx="1065204" cy="1102513"/>
            <a:chOff x="8178965" y="3174615"/>
            <a:chExt cx="1065204" cy="110251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351123" y="4216310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420634" y="46456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10988" y="46603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945096" y="4222414"/>
            <a:ext cx="809522" cy="798022"/>
            <a:chOff x="8434647" y="3174615"/>
            <a:chExt cx="809522" cy="79802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901080" y="36220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989790" y="46520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2406511" y="46376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0D689F1-DB36-0447-BA0E-B0C532441DC7}"/>
              </a:ext>
            </a:extLst>
          </p:cNvPr>
          <p:cNvSpPr txBox="1"/>
          <p:nvPr/>
        </p:nvSpPr>
        <p:spPr>
          <a:xfrm>
            <a:off x="1030520" y="532192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659351-3694-4D49-8406-44B269FB96E4}"/>
              </a:ext>
            </a:extLst>
          </p:cNvPr>
          <p:cNvSpPr txBox="1"/>
          <p:nvPr/>
        </p:nvSpPr>
        <p:spPr>
          <a:xfrm>
            <a:off x="4637514" y="6419282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Unbalanced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186B82E-0578-1547-8203-D6069D877D91}"/>
              </a:ext>
            </a:extLst>
          </p:cNvPr>
          <p:cNvSpPr txBox="1"/>
          <p:nvPr/>
        </p:nvSpPr>
        <p:spPr>
          <a:xfrm>
            <a:off x="8969160" y="530703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C087D9-B4F5-3C42-B578-95602207A9D5}"/>
              </a:ext>
            </a:extLst>
          </p:cNvPr>
          <p:cNvSpPr txBox="1"/>
          <p:nvPr/>
        </p:nvSpPr>
        <p:spPr>
          <a:xfrm>
            <a:off x="10782768" y="433864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</p:spTree>
    <p:extLst>
      <p:ext uri="{BB962C8B-B14F-4D97-AF65-F5344CB8AC3E}">
        <p14:creationId xmlns:p14="http://schemas.microsoft.com/office/powerpoint/2010/main" val="14932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5" grpId="0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778000" y="4435358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841552" y="486680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258352" y="48674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6259481" y="3944479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49675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91591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593511" y="5431005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63492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05408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853458" y="4456555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922969" y="48859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313323" y="49006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80392" y="392055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817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0163" y="391418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9345402" y="487791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06641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6" grpId="0"/>
      <p:bldP spid="1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806521" y="5462372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6870073" y="58938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7286873" y="589449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255927" y="492382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527153" y="38863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255364" y="48399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15883" y="5462788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05729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47645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63660" y="4475573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333171" y="49049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723525" y="49196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2595145" y="37975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3870787" y="394797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7948388" y="49261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0838" y="303179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39829" y="308471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C89DDD-A7D3-5A40-BA5C-C4E39343A140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30240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3" grpId="0"/>
      <p:bldP spid="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2694"/>
          </a:xfrm>
        </p:spPr>
        <p:txBody>
          <a:bodyPr>
            <a:normAutofit/>
          </a:bodyPr>
          <a:lstStyle/>
          <a:p>
            <a:r>
              <a:rPr lang="en-US" sz="2800" dirty="0"/>
              <a:t>What happens if when we do an insertion, we break the AVL condition?</a:t>
            </a:r>
          </a:p>
        </p:txBody>
      </p:sp>
      <p:sp>
        <p:nvSpPr>
          <p:cNvPr id="4" name="Oval 3"/>
          <p:cNvSpPr/>
          <p:nvPr/>
        </p:nvSpPr>
        <p:spPr>
          <a:xfrm>
            <a:off x="1308216" y="23308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1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263472" y="353622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2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69404" y="489226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Arrow Connector 6"/>
          <p:cNvCxnSpPr>
            <a:stCxn id="4" idx="5"/>
            <a:endCxn id="5" idx="0"/>
          </p:cNvCxnSpPr>
          <p:nvPr/>
        </p:nvCxnSpPr>
        <p:spPr>
          <a:xfrm>
            <a:off x="2028411" y="3051047"/>
            <a:ext cx="656942" cy="48517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0"/>
          </p:cNvCxnSpPr>
          <p:nvPr/>
        </p:nvCxnSpPr>
        <p:spPr>
          <a:xfrm>
            <a:off x="2983668" y="4256420"/>
            <a:ext cx="807617" cy="63584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891918" y="3537991"/>
            <a:ext cx="2997211" cy="2072702"/>
            <a:chOff x="7110126" y="3417200"/>
            <a:chExt cx="2997211" cy="2072702"/>
          </a:xfrm>
        </p:grpSpPr>
        <p:sp>
          <p:nvSpPr>
            <p:cNvPr id="9" name="Oval 8"/>
            <p:cNvSpPr/>
            <p:nvPr/>
          </p:nvSpPr>
          <p:spPr>
            <a:xfrm>
              <a:off x="7110126" y="4574342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1</a:t>
              </a:r>
              <a:endParaRPr lang="en-US" sz="3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264736" y="3417200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2"/>
                  </a:solidFill>
                </a:rPr>
                <a:t>2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263576" y="4646141"/>
              <a:ext cx="843761" cy="8437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H="1">
              <a:off x="7724874" y="4137395"/>
              <a:ext cx="663428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5"/>
              <a:endCxn id="11" idx="0"/>
            </p:cNvCxnSpPr>
            <p:nvPr/>
          </p:nvCxnSpPr>
          <p:spPr>
            <a:xfrm>
              <a:off x="8984931" y="4137395"/>
              <a:ext cx="700526" cy="5087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98C9CAE-B9E1-8B42-BEE9-7F52F5AD8938}"/>
              </a:ext>
            </a:extLst>
          </p:cNvPr>
          <p:cNvSpPr txBox="1"/>
          <p:nvPr/>
        </p:nvSpPr>
        <p:spPr>
          <a:xfrm>
            <a:off x="7766723" y="5693528"/>
            <a:ext cx="2861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AVL rebalances itself!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FB11A-0AE5-9D48-88C1-331AAA3B94A9}"/>
              </a:ext>
            </a:extLst>
          </p:cNvPr>
          <p:cNvSpPr txBox="1"/>
          <p:nvPr/>
        </p:nvSpPr>
        <p:spPr>
          <a:xfrm>
            <a:off x="7766723" y="6119439"/>
            <a:ext cx="4174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AVL are a type of “Self Balancing Tree”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C71B8AB6-557D-CD4C-88DD-EE3D4EB7A7FE}"/>
              </a:ext>
            </a:extLst>
          </p:cNvPr>
          <p:cNvSpPr/>
          <p:nvPr/>
        </p:nvSpPr>
        <p:spPr>
          <a:xfrm>
            <a:off x="4599296" y="3429000"/>
            <a:ext cx="1146411" cy="692624"/>
          </a:xfrm>
          <a:prstGeom prst="right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A79F9BCF-F772-644B-B765-1F0320ED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Su</a:t>
            </a:r>
            <a:r>
              <a:rPr lang="en-US" dirty="0"/>
              <a:t>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34499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Rotation</a:t>
            </a:r>
          </a:p>
        </p:txBody>
      </p:sp>
      <p:sp>
        <p:nvSpPr>
          <p:cNvPr id="4" name="Oval 3"/>
          <p:cNvSpPr/>
          <p:nvPr/>
        </p:nvSpPr>
        <p:spPr>
          <a:xfrm>
            <a:off x="2593322" y="28168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72002" y="3792188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04410" y="4682249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</a:p>
        </p:txBody>
      </p:sp>
      <p:cxnSp>
        <p:nvCxnSpPr>
          <p:cNvPr id="7" name="Straight Arrow Connector 6"/>
          <p:cNvCxnSpPr>
            <a:stCxn id="4" idx="5"/>
          </p:cNvCxnSpPr>
          <p:nvPr/>
        </p:nvCxnSpPr>
        <p:spPr>
          <a:xfrm>
            <a:off x="3313517" y="3537083"/>
            <a:ext cx="300702" cy="29734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5"/>
            <a:endCxn id="6" idx="1"/>
          </p:cNvCxnSpPr>
          <p:nvPr/>
        </p:nvCxnSpPr>
        <p:spPr>
          <a:xfrm>
            <a:off x="4092197" y="4512383"/>
            <a:ext cx="435779" cy="29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/>
          <p:cNvSpPr/>
          <p:nvPr/>
        </p:nvSpPr>
        <p:spPr>
          <a:xfrm>
            <a:off x="58617" y="1293114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Rest of the tree</a:t>
            </a:r>
          </a:p>
        </p:txBody>
      </p: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2232454" y="2455276"/>
            <a:ext cx="484434" cy="48517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0867" y="1910115"/>
            <a:ext cx="4159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UNBALANCED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Right subtree is 2 longer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1129997" y="3888123"/>
            <a:ext cx="1344674" cy="170585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cxnSp>
        <p:nvCxnSpPr>
          <p:cNvPr id="21" name="Straight Arrow Connector 20"/>
          <p:cNvCxnSpPr>
            <a:stCxn id="4" idx="3"/>
            <a:endCxn id="16" idx="0"/>
          </p:cNvCxnSpPr>
          <p:nvPr/>
        </p:nvCxnSpPr>
        <p:spPr>
          <a:xfrm flipH="1">
            <a:off x="1802334" y="3537083"/>
            <a:ext cx="914554" cy="351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2533156" y="5026827"/>
            <a:ext cx="1073907" cy="56714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>
          <a:xfrm flipH="1">
            <a:off x="3070110" y="4520089"/>
            <a:ext cx="440030" cy="5067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>
            <a:off x="3678810" y="5755810"/>
            <a:ext cx="1073907" cy="9133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5094961" y="5734503"/>
            <a:ext cx="1073907" cy="9133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>
            <a:stCxn id="6" idx="5"/>
            <a:endCxn id="30" idx="0"/>
          </p:cNvCxnSpPr>
          <p:nvPr/>
        </p:nvCxnSpPr>
        <p:spPr>
          <a:xfrm>
            <a:off x="5124605" y="5402444"/>
            <a:ext cx="507310" cy="33205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3"/>
            <a:endCxn id="29" idx="0"/>
          </p:cNvCxnSpPr>
          <p:nvPr/>
        </p:nvCxnSpPr>
        <p:spPr>
          <a:xfrm flipH="1">
            <a:off x="4215764" y="5402444"/>
            <a:ext cx="312212" cy="353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8339061" y="3427251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9429702" y="2536834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300548" y="3722702"/>
            <a:ext cx="843761" cy="8437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</a:p>
        </p:txBody>
      </p:sp>
      <p:cxnSp>
        <p:nvCxnSpPr>
          <p:cNvPr id="49" name="Straight Arrow Connector 48"/>
          <p:cNvCxnSpPr>
            <a:stCxn id="46" idx="5"/>
          </p:cNvCxnSpPr>
          <p:nvPr/>
        </p:nvCxnSpPr>
        <p:spPr>
          <a:xfrm>
            <a:off x="9059256" y="4147446"/>
            <a:ext cx="194160" cy="3649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5"/>
            <a:endCxn id="48" idx="1"/>
          </p:cNvCxnSpPr>
          <p:nvPr/>
        </p:nvCxnSpPr>
        <p:spPr>
          <a:xfrm>
            <a:off x="10149897" y="3257029"/>
            <a:ext cx="274217" cy="589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loud 50"/>
          <p:cNvSpPr/>
          <p:nvPr/>
        </p:nvSpPr>
        <p:spPr>
          <a:xfrm>
            <a:off x="5804104" y="1041860"/>
            <a:ext cx="2710249" cy="147457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Rest of the tree</a:t>
            </a:r>
          </a:p>
        </p:txBody>
      </p:sp>
      <p:cxnSp>
        <p:nvCxnSpPr>
          <p:cNvPr id="52" name="Straight Arrow Connector 51"/>
          <p:cNvCxnSpPr>
            <a:endCxn id="47" idx="1"/>
          </p:cNvCxnSpPr>
          <p:nvPr/>
        </p:nvCxnSpPr>
        <p:spPr>
          <a:xfrm>
            <a:off x="8220158" y="2093038"/>
            <a:ext cx="1333110" cy="56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>
            <a:off x="7312963" y="4393685"/>
            <a:ext cx="1344674" cy="145320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cxnSp>
        <p:nvCxnSpPr>
          <p:cNvPr id="54" name="Straight Arrow Connector 53"/>
          <p:cNvCxnSpPr>
            <a:stCxn id="46" idx="3"/>
            <a:endCxn id="53" idx="0"/>
          </p:cNvCxnSpPr>
          <p:nvPr/>
        </p:nvCxnSpPr>
        <p:spPr>
          <a:xfrm flipH="1">
            <a:off x="7985300" y="4147446"/>
            <a:ext cx="477327" cy="24623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>
            <a:off x="8681020" y="4540910"/>
            <a:ext cx="1073907" cy="130598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cxnSp>
        <p:nvCxnSpPr>
          <p:cNvPr id="56" name="Straight Arrow Connector 55"/>
          <p:cNvCxnSpPr>
            <a:endCxn id="46" idx="7"/>
          </p:cNvCxnSpPr>
          <p:nvPr/>
        </p:nvCxnSpPr>
        <p:spPr>
          <a:xfrm flipH="1">
            <a:off x="9059256" y="3157353"/>
            <a:ext cx="423714" cy="393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9612943" y="5448211"/>
            <a:ext cx="1073907" cy="9133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58" name="Isosceles Triangle 57"/>
          <p:cNvSpPr/>
          <p:nvPr/>
        </p:nvSpPr>
        <p:spPr>
          <a:xfrm>
            <a:off x="10840448" y="5483249"/>
            <a:ext cx="1073907" cy="9133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cxnSp>
        <p:nvCxnSpPr>
          <p:cNvPr id="59" name="Straight Arrow Connector 58"/>
          <p:cNvCxnSpPr>
            <a:stCxn id="48" idx="5"/>
            <a:endCxn id="58" idx="0"/>
          </p:cNvCxnSpPr>
          <p:nvPr/>
        </p:nvCxnSpPr>
        <p:spPr>
          <a:xfrm>
            <a:off x="11020743" y="4442897"/>
            <a:ext cx="356659" cy="1040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57" idx="0"/>
          </p:cNvCxnSpPr>
          <p:nvPr/>
        </p:nvCxnSpPr>
        <p:spPr>
          <a:xfrm flipH="1">
            <a:off x="10149897" y="4442897"/>
            <a:ext cx="274217" cy="100531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785412" y="1452260"/>
            <a:ext cx="3435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BALANCED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Right subtree is 1 longer</a:t>
            </a: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A3164857-FF51-1F47-BE2F-B4A14EC6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Su</a:t>
            </a:r>
            <a:r>
              <a:rPr lang="en-US" dirty="0"/>
              <a:t> – Robbie Webber</a:t>
            </a:r>
          </a:p>
        </p:txBody>
      </p:sp>
    </p:spTree>
    <p:extLst>
      <p:ext uri="{BB962C8B-B14F-4D97-AF65-F5344CB8AC3E}">
        <p14:creationId xmlns:p14="http://schemas.microsoft.com/office/powerpoint/2010/main" val="2769533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2461</TotalTime>
  <Words>2447</Words>
  <Application>Microsoft Macintosh PowerPoint</Application>
  <PresentationFormat>Widescreen</PresentationFormat>
  <Paragraphs>526</Paragraphs>
  <Slides>32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Cambria Math</vt:lpstr>
      <vt:lpstr>Courier New</vt:lpstr>
      <vt:lpstr>Segoe UI</vt:lpstr>
      <vt:lpstr>Segoe UI </vt:lpstr>
      <vt:lpstr>Segoe UI Historic</vt:lpstr>
      <vt:lpstr>Segoe UI Light</vt:lpstr>
      <vt:lpstr>Segoe UI Semilight</vt:lpstr>
      <vt:lpstr>Tw Cen MT</vt:lpstr>
      <vt:lpstr>Wingdings 3</vt:lpstr>
      <vt:lpstr>Integral</vt:lpstr>
      <vt:lpstr>Lecture 11: Self Balancing Trees</vt:lpstr>
      <vt:lpstr>Administrivia</vt:lpstr>
      <vt:lpstr>Questions</vt:lpstr>
      <vt:lpstr>AVL Trees</vt:lpstr>
      <vt:lpstr>Measuring Balance</vt:lpstr>
      <vt:lpstr>Is this a valid AVL tree?</vt:lpstr>
      <vt:lpstr>Is this a valid AVL tree?</vt:lpstr>
      <vt:lpstr>Insertion</vt:lpstr>
      <vt:lpstr>Left Rotation</vt:lpstr>
      <vt:lpstr>PowerPoint Presentation</vt:lpstr>
      <vt:lpstr>PowerPoint Presentation</vt:lpstr>
      <vt:lpstr>Right rotation</vt:lpstr>
      <vt:lpstr>It Gets More Complicated</vt:lpstr>
      <vt:lpstr>Right Left Rotation</vt:lpstr>
      <vt:lpstr>AVL Example: 8,9,10,12,11</vt:lpstr>
      <vt:lpstr>AVL Example: 8,9,10,12,11</vt:lpstr>
      <vt:lpstr>AVL Example: 8,9,10,12,11</vt:lpstr>
      <vt:lpstr>AVL Example: 8,9,10,12,11</vt:lpstr>
      <vt:lpstr>AVL Example: 8,9,10,12,11</vt:lpstr>
      <vt:lpstr>Two AVL Cases</vt:lpstr>
      <vt:lpstr>How Long Does Rebalancing Take?</vt:lpstr>
      <vt:lpstr>Deletion</vt:lpstr>
      <vt:lpstr>Lots of cool Self-Balancing BSTs out there!</vt:lpstr>
      <vt:lpstr>Aside: Other Self-Balancing Trees</vt:lpstr>
      <vt:lpstr>Questions</vt:lpstr>
      <vt:lpstr>Your toolbox so far…</vt:lpstr>
      <vt:lpstr>Review: Dictionaries</vt:lpstr>
      <vt:lpstr>Design Decisions</vt:lpstr>
      <vt:lpstr>Example: Class Gradebook</vt:lpstr>
      <vt:lpstr>Example: Class Gradebook</vt:lpstr>
      <vt:lpstr>Practice: Music Storage</vt:lpstr>
      <vt:lpstr>Practice: Music Storage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107</cp:revision>
  <dcterms:created xsi:type="dcterms:W3CDTF">2018-03-22T00:41:11Z</dcterms:created>
  <dcterms:modified xsi:type="dcterms:W3CDTF">2020-04-22T15:33:32Z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