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323" r:id="rId4"/>
    <p:sldId id="317" r:id="rId5"/>
    <p:sldId id="259" r:id="rId6"/>
    <p:sldId id="318" r:id="rId7"/>
    <p:sldId id="297" r:id="rId8"/>
    <p:sldId id="319" r:id="rId9"/>
    <p:sldId id="320" r:id="rId10"/>
    <p:sldId id="321" r:id="rId11"/>
    <p:sldId id="322" r:id="rId12"/>
    <p:sldId id="324" r:id="rId13"/>
    <p:sldId id="298" r:id="rId14"/>
    <p:sldId id="326" r:id="rId15"/>
    <p:sldId id="302" r:id="rId16"/>
    <p:sldId id="303" r:id="rId17"/>
    <p:sldId id="258" r:id="rId18"/>
    <p:sldId id="343" r:id="rId19"/>
    <p:sldId id="310" r:id="rId20"/>
    <p:sldId id="311" r:id="rId21"/>
    <p:sldId id="312" r:id="rId22"/>
    <p:sldId id="304" r:id="rId23"/>
    <p:sldId id="325" r:id="rId24"/>
    <p:sldId id="265" r:id="rId25"/>
    <p:sldId id="266" r:id="rId26"/>
    <p:sldId id="267" r:id="rId27"/>
    <p:sldId id="264" r:id="rId28"/>
    <p:sldId id="327" r:id="rId29"/>
    <p:sldId id="294" r:id="rId30"/>
    <p:sldId id="295" r:id="rId31"/>
    <p:sldId id="296" r:id="rId32"/>
    <p:sldId id="328" r:id="rId33"/>
    <p:sldId id="329" r:id="rId34"/>
    <p:sldId id="330" r:id="rId35"/>
    <p:sldId id="331" r:id="rId36"/>
    <p:sldId id="333" r:id="rId37"/>
    <p:sldId id="334" r:id="rId38"/>
    <p:sldId id="335" r:id="rId39"/>
    <p:sldId id="336" r:id="rId40"/>
    <p:sldId id="337" r:id="rId41"/>
    <p:sldId id="338" r:id="rId42"/>
    <p:sldId id="339" r:id="rId43"/>
    <p:sldId id="340" r:id="rId44"/>
    <p:sldId id="341" r:id="rId45"/>
    <p:sldId id="34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6630"/>
  </p:normalViewPr>
  <p:slideViewPr>
    <p:cSldViewPr snapToGrid="0">
      <p:cViewPr varScale="1">
        <p:scale>
          <a:sx n="77" d="100"/>
          <a:sy n="77" d="100"/>
        </p:scale>
        <p:origin x="20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4-09T14:25:54.941"/>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BA084-0A77-4E4F-8314-7D51E554C1AD}" type="datetimeFigureOut">
              <a:rPr lang="en-US" smtClean="0"/>
              <a:t>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DCF9F-FD30-4C87-A4D6-FC4E9C8E8B08}" type="slidenum">
              <a:rPr lang="en-US" smtClean="0"/>
              <a:t>‹#›</a:t>
            </a:fld>
            <a:endParaRPr lang="en-US"/>
          </a:p>
        </p:txBody>
      </p:sp>
    </p:spTree>
    <p:extLst>
      <p:ext uri="{BB962C8B-B14F-4D97-AF65-F5344CB8AC3E}">
        <p14:creationId xmlns:p14="http://schemas.microsoft.com/office/powerpoint/2010/main" val="38018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8DCF9F-FD30-4C87-A4D6-FC4E9C8E8B08}" type="slidenum">
              <a:rPr lang="en-US" smtClean="0"/>
              <a:t>2</a:t>
            </a:fld>
            <a:endParaRPr lang="en-US"/>
          </a:p>
        </p:txBody>
      </p:sp>
    </p:spTree>
    <p:extLst>
      <p:ext uri="{BB962C8B-B14F-4D97-AF65-F5344CB8AC3E}">
        <p14:creationId xmlns:p14="http://schemas.microsoft.com/office/powerpoint/2010/main" val="285421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line case.</a:t>
            </a:r>
          </a:p>
        </p:txBody>
      </p:sp>
      <p:sp>
        <p:nvSpPr>
          <p:cNvPr id="4" name="Slide Number Placeholder 3"/>
          <p:cNvSpPr>
            <a:spLocks noGrp="1"/>
          </p:cNvSpPr>
          <p:nvPr>
            <p:ph type="sldNum" sz="quarter" idx="10"/>
          </p:nvPr>
        </p:nvSpPr>
        <p:spPr/>
        <p:txBody>
          <a:bodyPr/>
          <a:lstStyle/>
          <a:p>
            <a:fld id="{93B336D0-BB87-4158-9DDA-BA914A234D18}" type="slidenum">
              <a:rPr lang="en-US" smtClean="0"/>
              <a:t>36</a:t>
            </a:fld>
            <a:endParaRPr lang="en-US"/>
          </a:p>
        </p:txBody>
      </p:sp>
    </p:spTree>
    <p:extLst>
      <p:ext uri="{BB962C8B-B14F-4D97-AF65-F5344CB8AC3E}">
        <p14:creationId xmlns:p14="http://schemas.microsoft.com/office/powerpoint/2010/main" val="334253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left rotation to correct</a:t>
            </a:r>
          </a:p>
        </p:txBody>
      </p:sp>
      <p:sp>
        <p:nvSpPr>
          <p:cNvPr id="4" name="Slide Number Placeholder 3"/>
          <p:cNvSpPr>
            <a:spLocks noGrp="1"/>
          </p:cNvSpPr>
          <p:nvPr>
            <p:ph type="sldNum" sz="quarter" idx="10"/>
          </p:nvPr>
        </p:nvSpPr>
        <p:spPr/>
        <p:txBody>
          <a:bodyPr/>
          <a:lstStyle/>
          <a:p>
            <a:fld id="{93B336D0-BB87-4158-9DDA-BA914A234D18}" type="slidenum">
              <a:rPr lang="en-US" smtClean="0"/>
              <a:t>37</a:t>
            </a:fld>
            <a:endParaRPr lang="en-US"/>
          </a:p>
        </p:txBody>
      </p:sp>
    </p:spTree>
    <p:extLst>
      <p:ext uri="{BB962C8B-B14F-4D97-AF65-F5344CB8AC3E}">
        <p14:creationId xmlns:p14="http://schemas.microsoft.com/office/powerpoint/2010/main" val="132303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kink case</a:t>
            </a:r>
          </a:p>
        </p:txBody>
      </p:sp>
      <p:sp>
        <p:nvSpPr>
          <p:cNvPr id="4" name="Slide Number Placeholder 3"/>
          <p:cNvSpPr>
            <a:spLocks noGrp="1"/>
          </p:cNvSpPr>
          <p:nvPr>
            <p:ph type="sldNum" sz="quarter" idx="10"/>
          </p:nvPr>
        </p:nvSpPr>
        <p:spPr/>
        <p:txBody>
          <a:bodyPr/>
          <a:lstStyle/>
          <a:p>
            <a:fld id="{93B336D0-BB87-4158-9DDA-BA914A234D18}" type="slidenum">
              <a:rPr lang="en-US" smtClean="0"/>
              <a:t>38</a:t>
            </a:fld>
            <a:endParaRPr lang="en-US"/>
          </a:p>
        </p:txBody>
      </p:sp>
    </p:spTree>
    <p:extLst>
      <p:ext uri="{BB962C8B-B14F-4D97-AF65-F5344CB8AC3E}">
        <p14:creationId xmlns:p14="http://schemas.microsoft.com/office/powerpoint/2010/main" val="583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right rotation to get into a line case</a:t>
            </a:r>
          </a:p>
        </p:txBody>
      </p:sp>
      <p:sp>
        <p:nvSpPr>
          <p:cNvPr id="4" name="Slide Number Placeholder 3"/>
          <p:cNvSpPr>
            <a:spLocks noGrp="1"/>
          </p:cNvSpPr>
          <p:nvPr>
            <p:ph type="sldNum" sz="quarter" idx="10"/>
          </p:nvPr>
        </p:nvSpPr>
        <p:spPr/>
        <p:txBody>
          <a:bodyPr/>
          <a:lstStyle/>
          <a:p>
            <a:fld id="{93B336D0-BB87-4158-9DDA-BA914A234D18}" type="slidenum">
              <a:rPr lang="en-US" smtClean="0"/>
              <a:t>39</a:t>
            </a:fld>
            <a:endParaRPr lang="en-US"/>
          </a:p>
        </p:txBody>
      </p:sp>
    </p:spTree>
    <p:extLst>
      <p:ext uri="{BB962C8B-B14F-4D97-AF65-F5344CB8AC3E}">
        <p14:creationId xmlns:p14="http://schemas.microsoft.com/office/powerpoint/2010/main" val="425108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do a left rotation to re-balance the line!</a:t>
            </a:r>
          </a:p>
        </p:txBody>
      </p:sp>
      <p:sp>
        <p:nvSpPr>
          <p:cNvPr id="4" name="Slide Number Placeholder 3"/>
          <p:cNvSpPr>
            <a:spLocks noGrp="1"/>
          </p:cNvSpPr>
          <p:nvPr>
            <p:ph type="sldNum" sz="quarter" idx="10"/>
          </p:nvPr>
        </p:nvSpPr>
        <p:spPr/>
        <p:txBody>
          <a:bodyPr/>
          <a:lstStyle/>
          <a:p>
            <a:fld id="{93B336D0-BB87-4158-9DDA-BA914A234D18}" type="slidenum">
              <a:rPr lang="en-US" smtClean="0"/>
              <a:t>40</a:t>
            </a:fld>
            <a:endParaRPr lang="en-US"/>
          </a:p>
        </p:txBody>
      </p:sp>
    </p:spTree>
    <p:extLst>
      <p:ext uri="{BB962C8B-B14F-4D97-AF65-F5344CB8AC3E}">
        <p14:creationId xmlns:p14="http://schemas.microsoft.com/office/powerpoint/2010/main" val="37125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404240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260989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153912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see constant work / no loops or anything in the recursive case – the only runtime constraint is really how many times does this actually </a:t>
            </a:r>
            <a:r>
              <a:rPr lang="en-US" dirty="0" err="1"/>
              <a:t>recurse</a:t>
            </a:r>
            <a:r>
              <a:rPr lang="en-US" dirty="0"/>
              <a:t>? For writing the recurrence, how much does the input get smaller on each recursive call?</a:t>
            </a:r>
          </a:p>
        </p:txBody>
      </p:sp>
      <p:sp>
        <p:nvSpPr>
          <p:cNvPr id="4" name="Slide Number Placeholder 3"/>
          <p:cNvSpPr>
            <a:spLocks noGrp="1"/>
          </p:cNvSpPr>
          <p:nvPr>
            <p:ph type="sldNum" sz="quarter" idx="5"/>
          </p:nvPr>
        </p:nvSpPr>
        <p:spPr/>
        <p:txBody>
          <a:bodyPr/>
          <a:lstStyle/>
          <a:p>
            <a:fld id="{638DCF9F-FD30-4C87-A4D6-FC4E9C8E8B08}" type="slidenum">
              <a:rPr lang="en-US" smtClean="0"/>
              <a:t>11</a:t>
            </a:fld>
            <a:endParaRPr lang="en-US"/>
          </a:p>
        </p:txBody>
      </p:sp>
    </p:spTree>
    <p:extLst>
      <p:ext uri="{BB962C8B-B14F-4D97-AF65-F5344CB8AC3E}">
        <p14:creationId xmlns:p14="http://schemas.microsoft.com/office/powerpoint/2010/main" val="3327304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DCF9F-FD30-4C87-A4D6-FC4E9C8E8B08}" type="slidenum">
              <a:rPr lang="en-US" smtClean="0"/>
              <a:t>13</a:t>
            </a:fld>
            <a:endParaRPr lang="en-US"/>
          </a:p>
        </p:txBody>
      </p:sp>
    </p:spTree>
    <p:extLst>
      <p:ext uri="{BB962C8B-B14F-4D97-AF65-F5344CB8AC3E}">
        <p14:creationId xmlns:p14="http://schemas.microsoft.com/office/powerpoint/2010/main" val="139819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DCF9F-FD30-4C87-A4D6-FC4E9C8E8B08}" type="slidenum">
              <a:rPr lang="en-US" smtClean="0"/>
              <a:t>17</a:t>
            </a:fld>
            <a:endParaRPr lang="en-US"/>
          </a:p>
        </p:txBody>
      </p:sp>
    </p:spTree>
    <p:extLst>
      <p:ext uri="{BB962C8B-B14F-4D97-AF65-F5344CB8AC3E}">
        <p14:creationId xmlns:p14="http://schemas.microsoft.com/office/powerpoint/2010/main" val="53540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DCF9F-FD30-4C87-A4D6-FC4E9C8E8B08}" type="slidenum">
              <a:rPr lang="en-US" smtClean="0"/>
              <a:t>18</a:t>
            </a:fld>
            <a:endParaRPr lang="en-US"/>
          </a:p>
        </p:txBody>
      </p:sp>
    </p:spTree>
    <p:extLst>
      <p:ext uri="{BB962C8B-B14F-4D97-AF65-F5344CB8AC3E}">
        <p14:creationId xmlns:p14="http://schemas.microsoft.com/office/powerpoint/2010/main" val="294654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8DCF9F-FD30-4C87-A4D6-FC4E9C8E8B08}" type="slidenum">
              <a:rPr lang="en-US" smtClean="0"/>
              <a:t>32</a:t>
            </a:fld>
            <a:endParaRPr lang="en-US"/>
          </a:p>
        </p:txBody>
      </p:sp>
    </p:spTree>
    <p:extLst>
      <p:ext uri="{BB962C8B-B14F-4D97-AF65-F5344CB8AC3E}">
        <p14:creationId xmlns:p14="http://schemas.microsoft.com/office/powerpoint/2010/main" val="1508673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F6981A9-DBA3-4B6B-BA69-48A5E856922E}"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144D-85F4-4540-B6E8-1057B95F427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13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7F6981A9-DBA3-4B6B-BA69-48A5E856922E}" type="datetimeFigureOut">
              <a:rPr lang="en-US" smtClean="0"/>
              <a:t>4/20/20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7AD144D-85F4-4540-B6E8-1057B95F4275}"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43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60351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7F6981A9-DBA3-4B6B-BA69-48A5E856922E}" type="datetimeFigureOut">
              <a:rPr lang="en-US" smtClean="0"/>
              <a:t>4/20/20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7AD144D-85F4-4540-B6E8-1057B95F4275}"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9344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981A9-DBA3-4B6B-BA69-48A5E856922E}"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144D-85F4-4540-B6E8-1057B95F4275}" type="slidenum">
              <a:rPr lang="en-US" smtClean="0"/>
              <a:t>‹#›</a:t>
            </a:fld>
            <a:endParaRPr lang="en-US"/>
          </a:p>
        </p:txBody>
      </p:sp>
    </p:spTree>
    <p:extLst>
      <p:ext uri="{BB962C8B-B14F-4D97-AF65-F5344CB8AC3E}">
        <p14:creationId xmlns:p14="http://schemas.microsoft.com/office/powerpoint/2010/main" val="171049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981A9-DBA3-4B6B-BA69-48A5E856922E}" type="datetimeFigureOut">
              <a:rPr lang="en-US" smtClean="0"/>
              <a:t>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D144D-85F4-4540-B6E8-1057B95F427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2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981A9-DBA3-4B6B-BA69-48A5E856922E}" type="datetimeFigureOut">
              <a:rPr lang="en-US" smtClean="0"/>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D144D-85F4-4540-B6E8-1057B95F4275}"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7603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7F6981A9-DBA3-4B6B-BA69-48A5E856922E}" type="datetimeFigureOut">
              <a:rPr lang="en-US" smtClean="0"/>
              <a:t>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D144D-85F4-4540-B6E8-1057B95F4275}"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542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981A9-DBA3-4B6B-BA69-48A5E856922E}" type="datetimeFigureOut">
              <a:rPr lang="en-US" smtClean="0"/>
              <a:t>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D144D-85F4-4540-B6E8-1057B95F4275}" type="slidenum">
              <a:rPr lang="en-US" smtClean="0"/>
              <a:t>‹#›</a:t>
            </a:fld>
            <a:endParaRPr lang="en-US"/>
          </a:p>
        </p:txBody>
      </p:sp>
    </p:spTree>
    <p:extLst>
      <p:ext uri="{BB962C8B-B14F-4D97-AF65-F5344CB8AC3E}">
        <p14:creationId xmlns:p14="http://schemas.microsoft.com/office/powerpoint/2010/main" val="404974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981A9-DBA3-4B6B-BA69-48A5E856922E}" type="datetimeFigureOut">
              <a:rPr lang="en-US" smtClean="0"/>
              <a:t>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D144D-85F4-4540-B6E8-1057B95F4275}" type="slidenum">
              <a:rPr lang="en-US" smtClean="0"/>
              <a:t>‹#›</a:t>
            </a:fld>
            <a:endParaRPr lang="en-US"/>
          </a:p>
        </p:txBody>
      </p:sp>
    </p:spTree>
    <p:extLst>
      <p:ext uri="{BB962C8B-B14F-4D97-AF65-F5344CB8AC3E}">
        <p14:creationId xmlns:p14="http://schemas.microsoft.com/office/powerpoint/2010/main" val="322936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981A9-DBA3-4B6B-BA69-48A5E856922E}" type="datetimeFigureOut">
              <a:rPr lang="en-US" smtClean="0"/>
              <a:t>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D144D-85F4-4540-B6E8-1057B95F427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33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F6981A9-DBA3-4B6B-BA69-48A5E856922E}" type="datetimeFigureOut">
              <a:rPr lang="en-US" smtClean="0"/>
              <a:t>4/20/20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7AD144D-85F4-4540-B6E8-1057B95F4275}"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97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F6981A9-DBA3-4B6B-BA69-48A5E856922E}" type="datetimeFigureOut">
              <a:rPr lang="en-US" smtClean="0"/>
              <a:t>4/20/20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7AD144D-85F4-4540-B6E8-1057B95F4275}"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999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10: BSTs and AVL Trees</a:t>
            </a:r>
          </a:p>
        </p:txBody>
      </p:sp>
      <p:sp>
        <p:nvSpPr>
          <p:cNvPr id="3" name="Subtitle 2"/>
          <p:cNvSpPr>
            <a:spLocks noGrp="1"/>
          </p:cNvSpPr>
          <p:nvPr>
            <p:ph type="subTitle" idx="1"/>
          </p:nvPr>
        </p:nvSpPr>
        <p:spPr/>
        <p:txBody>
          <a:bodyPr/>
          <a:lstStyle/>
          <a:p>
            <a:r>
              <a:rPr lang="en-US" dirty="0"/>
              <a:t>CSE 373: Data Structures and Algorithms</a:t>
            </a:r>
          </a:p>
        </p:txBody>
      </p:sp>
    </p:spTree>
    <p:extLst>
      <p:ext uri="{BB962C8B-B14F-4D97-AF65-F5344CB8AC3E}">
        <p14:creationId xmlns:p14="http://schemas.microsoft.com/office/powerpoint/2010/main" val="143597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A62-EE5E-8F4F-B074-AC0C41EEF536}"/>
              </a:ext>
            </a:extLst>
          </p:cNvPr>
          <p:cNvSpPr>
            <a:spLocks noGrp="1"/>
          </p:cNvSpPr>
          <p:nvPr>
            <p:ph type="title"/>
          </p:nvPr>
        </p:nvSpPr>
        <p:spPr/>
        <p:txBody>
          <a:bodyPr>
            <a:normAutofit fontScale="90000"/>
          </a:bodyPr>
          <a:lstStyle/>
          <a:p>
            <a:r>
              <a:rPr lang="en-US" dirty="0"/>
              <a:t>Binary Trees vs Binary Search Trees: </a:t>
            </a:r>
            <a:r>
              <a:rPr lang="en-US" dirty="0" err="1"/>
              <a:t>containsKey</a:t>
            </a:r>
            <a:r>
              <a:rPr lang="en-US" dirty="0"/>
              <a:t>(2)</a:t>
            </a:r>
          </a:p>
        </p:txBody>
      </p:sp>
      <p:sp>
        <p:nvSpPr>
          <p:cNvPr id="3" name="Content Placeholder 2">
            <a:extLst>
              <a:ext uri="{FF2B5EF4-FFF2-40B4-BE49-F238E27FC236}">
                <a16:creationId xmlns:a16="http://schemas.microsoft.com/office/drawing/2014/main" id="{B416657B-4044-9B47-9617-49CD8FFA1747}"/>
              </a:ext>
            </a:extLst>
          </p:cNvPr>
          <p:cNvSpPr>
            <a:spLocks noGrp="1"/>
          </p:cNvSpPr>
          <p:nvPr>
            <p:ph idx="1"/>
          </p:nvPr>
        </p:nvSpPr>
        <p:spPr>
          <a:xfrm>
            <a:off x="575240" y="1463857"/>
            <a:ext cx="5231794" cy="4845504"/>
          </a:xfrm>
        </p:spPr>
        <p:txBody>
          <a:bodyPr>
            <a:normAutofit/>
          </a:bodyPr>
          <a:lstStyle/>
          <a:p>
            <a:pPr>
              <a:lnSpc>
                <a:spcPct val="100000"/>
              </a:lnSpc>
              <a:spcBef>
                <a:spcPts val="0"/>
              </a:spcBef>
            </a:pPr>
            <a:r>
              <a:rPr lang="en-US" sz="1400" dirty="0">
                <a:latin typeface="Courier New" panose="02070309020205020404" pitchFamily="49" charset="0"/>
                <a:cs typeface="Courier New" panose="02070309020205020404" pitchFamily="49" charset="0"/>
              </a:rPr>
              <a:t>public </a:t>
            </a:r>
            <a:r>
              <a:rPr lang="en-US" sz="1400" dirty="0" err="1">
                <a:latin typeface="Courier New" panose="02070309020205020404" pitchFamily="49" charset="0"/>
                <a:cs typeface="Courier New" panose="02070309020205020404" pitchFamily="49" charset="0"/>
              </a:rPr>
              <a:t>boolean</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containsKeyBT</a:t>
            </a:r>
            <a:r>
              <a:rPr lang="en-US" sz="1400" dirty="0">
                <a:latin typeface="Courier New" panose="02070309020205020404" pitchFamily="49" charset="0"/>
                <a:cs typeface="Courier New" panose="02070309020205020404" pitchFamily="49" charset="0"/>
              </a:rPr>
              <a:t>(node, key) {</a:t>
            </a:r>
          </a:p>
          <a:p>
            <a:pPr>
              <a:lnSpc>
                <a:spcPct val="100000"/>
              </a:lnSpc>
              <a:spcBef>
                <a:spcPts val="0"/>
              </a:spcBef>
            </a:pPr>
            <a:r>
              <a:rPr lang="en-US" sz="1400" dirty="0">
                <a:latin typeface="Courier New" panose="02070309020205020404" pitchFamily="49" charset="0"/>
                <a:cs typeface="Courier New" panose="02070309020205020404" pitchFamily="49" charset="0"/>
              </a:rPr>
              <a:t>    if (node == null)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false;</a:t>
            </a:r>
          </a:p>
          <a:p>
            <a:pPr>
              <a:lnSpc>
                <a:spcPct val="100000"/>
              </a:lnSpc>
              <a:spcBef>
                <a:spcPts val="0"/>
              </a:spcBef>
            </a:pPr>
            <a:r>
              <a:rPr lang="en-US" sz="1400" dirty="0">
                <a:latin typeface="Courier New" panose="02070309020205020404" pitchFamily="49" charset="0"/>
                <a:cs typeface="Courier New" panose="02070309020205020404" pitchFamily="49" charset="0"/>
              </a:rPr>
              <a:t>    } else if (</a:t>
            </a:r>
            <a:r>
              <a:rPr lang="en-US" sz="1400" dirty="0" err="1">
                <a:latin typeface="Courier New" panose="02070309020205020404" pitchFamily="49" charset="0"/>
                <a:cs typeface="Courier New" panose="02070309020205020404" pitchFamily="49" charset="0"/>
              </a:rPr>
              <a:t>node.key</a:t>
            </a:r>
            <a:r>
              <a:rPr lang="en-US" sz="1400" dirty="0">
                <a:latin typeface="Courier New" panose="02070309020205020404" pitchFamily="49" charset="0"/>
                <a:cs typeface="Courier New" panose="02070309020205020404" pitchFamily="49" charset="0"/>
              </a:rPr>
              <a:t> == key)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true;</a:t>
            </a:r>
          </a:p>
          <a:p>
            <a:pPr>
              <a:lnSpc>
                <a:spcPct val="100000"/>
              </a:lnSpc>
              <a:spcBef>
                <a:spcPts val="0"/>
              </a:spcBef>
            </a:pPr>
            <a:r>
              <a:rPr lang="en-US" sz="1400" dirty="0">
                <a:latin typeface="Courier New" panose="02070309020205020404" pitchFamily="49" charset="0"/>
                <a:cs typeface="Courier New" panose="02070309020205020404" pitchFamily="49" charset="0"/>
              </a:rPr>
              <a:t>    } else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containsKeyBT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node.left</a:t>
            </a:r>
            <a:r>
              <a:rPr lang="en-US" sz="1400" dirty="0">
                <a:latin typeface="Courier New" panose="02070309020205020404" pitchFamily="49" charset="0"/>
                <a:cs typeface="Courier New" panose="02070309020205020404" pitchFamily="49" charset="0"/>
              </a:rPr>
              <a:t>) ||    </a:t>
            </a:r>
          </a:p>
          <a:p>
            <a:pPr>
              <a:lnSpc>
                <a:spcPct val="100000"/>
              </a:lnSpc>
              <a:spcBef>
                <a:spcPts val="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containsKeyBT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node.right</a:t>
            </a:r>
            <a:r>
              <a:rPr lang="en-US" sz="1400" dirty="0">
                <a:latin typeface="Courier New" panose="02070309020205020404" pitchFamily="49" charset="0"/>
                <a:cs typeface="Courier New" panose="02070309020205020404" pitchFamily="49" charset="0"/>
              </a:rPr>
              <a:t>);</a:t>
            </a:r>
          </a:p>
          <a:p>
            <a:pPr>
              <a:lnSpc>
                <a:spcPct val="100000"/>
              </a:lnSpc>
              <a:spcBef>
                <a:spcPts val="0"/>
              </a:spcBef>
            </a:pPr>
            <a:r>
              <a:rPr lang="en-US" sz="1400" dirty="0">
                <a:latin typeface="Courier New" panose="02070309020205020404" pitchFamily="49" charset="0"/>
                <a:cs typeface="Courier New" panose="02070309020205020404" pitchFamily="49" charset="0"/>
              </a:rPr>
              <a:t>    }</a:t>
            </a:r>
          </a:p>
          <a:p>
            <a:pPr>
              <a:lnSpc>
                <a:spcPct val="100000"/>
              </a:lnSpc>
              <a:spcBef>
                <a:spcPts val="0"/>
              </a:spcBef>
            </a:pPr>
            <a:r>
              <a:rPr lang="en-US" sz="1400" dirty="0">
                <a:latin typeface="Courier New" panose="02070309020205020404" pitchFamily="49" charset="0"/>
                <a:cs typeface="Courier New" panose="02070309020205020404" pitchFamily="49" charset="0"/>
              </a:rPr>
              <a:t>}</a:t>
            </a:r>
          </a:p>
          <a:p>
            <a:pPr>
              <a:lnSpc>
                <a:spcPct val="100000"/>
              </a:lnSpc>
              <a:spcBef>
                <a:spcPts val="0"/>
              </a:spcBef>
            </a:pPr>
            <a:endParaRPr lang="en-US" sz="1400" dirty="0">
              <a:latin typeface="Courier New" panose="02070309020205020404" pitchFamily="49" charset="0"/>
              <a:cs typeface="Courier New" panose="02070309020205020404" pitchFamily="49" charset="0"/>
            </a:endParaRPr>
          </a:p>
          <a:p>
            <a:pPr>
              <a:lnSpc>
                <a:spcPct val="100000"/>
              </a:lnSpc>
              <a:spcBef>
                <a:spcPts val="0"/>
              </a:spcBef>
            </a:pPr>
            <a:endParaRPr lang="en-US" sz="1400" dirty="0">
              <a:latin typeface="Courier New" panose="02070309020205020404" pitchFamily="49" charset="0"/>
              <a:cs typeface="Courier New" panose="02070309020205020404" pitchFamily="49" charset="0"/>
            </a:endParaRPr>
          </a:p>
        </p:txBody>
      </p:sp>
      <p:sp>
        <p:nvSpPr>
          <p:cNvPr id="4" name="Content Placeholder 2">
            <a:extLst>
              <a:ext uri="{FF2B5EF4-FFF2-40B4-BE49-F238E27FC236}">
                <a16:creationId xmlns:a16="http://schemas.microsoft.com/office/drawing/2014/main" id="{BB2F5FC2-328F-5047-99C3-16B1649AE5E7}"/>
              </a:ext>
            </a:extLst>
          </p:cNvPr>
          <p:cNvSpPr txBox="1">
            <a:spLocks/>
          </p:cNvSpPr>
          <p:nvPr/>
        </p:nvSpPr>
        <p:spPr>
          <a:xfrm>
            <a:off x="5807034" y="1453195"/>
            <a:ext cx="5231794"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pPr>
            <a:r>
              <a:rPr lang="en-US" sz="1400" dirty="0">
                <a:latin typeface="Courier New" panose="02070309020205020404" pitchFamily="49" charset="0"/>
                <a:cs typeface="Courier New" panose="02070309020205020404" pitchFamily="49" charset="0"/>
              </a:rPr>
              <a:t>public </a:t>
            </a:r>
            <a:r>
              <a:rPr lang="en-US" sz="1400" dirty="0" err="1">
                <a:latin typeface="Courier New" panose="02070309020205020404" pitchFamily="49" charset="0"/>
                <a:cs typeface="Courier New" panose="02070309020205020404" pitchFamily="49" charset="0"/>
              </a:rPr>
              <a:t>boolean</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containsKeyBST</a:t>
            </a:r>
            <a:r>
              <a:rPr lang="en-US" sz="1400" dirty="0">
                <a:latin typeface="Courier New" panose="02070309020205020404" pitchFamily="49" charset="0"/>
                <a:cs typeface="Courier New" panose="02070309020205020404" pitchFamily="49" charset="0"/>
              </a:rPr>
              <a:t>(node, key) {</a:t>
            </a:r>
          </a:p>
          <a:p>
            <a:pPr marL="0" indent="0">
              <a:lnSpc>
                <a:spcPct val="100000"/>
              </a:lnSpc>
              <a:spcBef>
                <a:spcPts val="0"/>
              </a:spcBef>
              <a:buNone/>
            </a:pPr>
            <a:r>
              <a:rPr lang="en-US" sz="1400" dirty="0">
                <a:latin typeface="Courier New" panose="02070309020205020404" pitchFamily="49" charset="0"/>
                <a:cs typeface="Courier New" panose="02070309020205020404" pitchFamily="49" charset="0"/>
              </a:rPr>
              <a:t>     if (node == null)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false;</a:t>
            </a:r>
          </a:p>
          <a:p>
            <a:pPr>
              <a:lnSpc>
                <a:spcPct val="100000"/>
              </a:lnSpc>
              <a:spcBef>
                <a:spcPts val="0"/>
              </a:spcBef>
            </a:pPr>
            <a:r>
              <a:rPr lang="en-US" sz="1400" dirty="0">
                <a:latin typeface="Courier New" panose="02070309020205020404" pitchFamily="49" charset="0"/>
                <a:cs typeface="Courier New" panose="02070309020205020404" pitchFamily="49" charset="0"/>
              </a:rPr>
              <a:t>    } else if (</a:t>
            </a:r>
            <a:r>
              <a:rPr lang="en-US" sz="1400" dirty="0" err="1">
                <a:latin typeface="Courier New" panose="02070309020205020404" pitchFamily="49" charset="0"/>
                <a:cs typeface="Courier New" panose="02070309020205020404" pitchFamily="49" charset="0"/>
              </a:rPr>
              <a:t>node.key</a:t>
            </a:r>
            <a:r>
              <a:rPr lang="en-US" sz="1400" dirty="0">
                <a:latin typeface="Courier New" panose="02070309020205020404" pitchFamily="49" charset="0"/>
                <a:cs typeface="Courier New" panose="02070309020205020404" pitchFamily="49" charset="0"/>
              </a:rPr>
              <a:t> == key)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true;</a:t>
            </a:r>
          </a:p>
          <a:p>
            <a:pPr>
              <a:lnSpc>
                <a:spcPct val="100000"/>
              </a:lnSpc>
              <a:spcBef>
                <a:spcPts val="0"/>
              </a:spcBef>
            </a:pPr>
            <a:r>
              <a:rPr lang="en-US" sz="1400" dirty="0">
                <a:latin typeface="Courier New" panose="02070309020205020404" pitchFamily="49" charset="0"/>
                <a:cs typeface="Courier New" panose="02070309020205020404" pitchFamily="49" charset="0"/>
              </a:rPr>
              <a:t>    } else {</a:t>
            </a:r>
          </a:p>
          <a:p>
            <a:pPr>
              <a:lnSpc>
                <a:spcPct val="100000"/>
              </a:lnSpc>
              <a:spcBef>
                <a:spcPts val="0"/>
              </a:spcBef>
            </a:pPr>
            <a:r>
              <a:rPr lang="en-US" sz="1400" dirty="0">
                <a:latin typeface="Courier New" panose="02070309020205020404" pitchFamily="49" charset="0"/>
                <a:cs typeface="Courier New" panose="02070309020205020404" pitchFamily="49" charset="0"/>
              </a:rPr>
              <a:t>	if (key &lt;= </a:t>
            </a:r>
            <a:r>
              <a:rPr lang="en-US" sz="1400" dirty="0" err="1">
                <a:latin typeface="Courier New" panose="02070309020205020404" pitchFamily="49" charset="0"/>
                <a:cs typeface="Courier New" panose="02070309020205020404" pitchFamily="49" charset="0"/>
              </a:rPr>
              <a:t>node.key</a:t>
            </a:r>
            <a:r>
              <a:rPr lang="en-US" sz="1400" dirty="0">
                <a:latin typeface="Courier New" panose="02070309020205020404" pitchFamily="49" charset="0"/>
                <a:cs typeface="Courier New" panose="02070309020205020404" pitchFamily="49" charset="0"/>
              </a:rPr>
              <a:t>)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containsKeyBST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node.left</a:t>
            </a:r>
            <a:r>
              <a:rPr lang="en-US" sz="1400" dirty="0">
                <a:latin typeface="Courier New" panose="02070309020205020404" pitchFamily="49" charset="0"/>
                <a:cs typeface="Courier New" panose="02070309020205020404" pitchFamily="49" charset="0"/>
              </a:rPr>
              <a:t>);</a:t>
            </a:r>
          </a:p>
          <a:p>
            <a:pPr>
              <a:lnSpc>
                <a:spcPct val="100000"/>
              </a:lnSpc>
              <a:spcBef>
                <a:spcPts val="0"/>
              </a:spcBef>
            </a:pPr>
            <a:r>
              <a:rPr lang="en-US" sz="1400" dirty="0">
                <a:latin typeface="Courier New" panose="02070309020205020404" pitchFamily="49" charset="0"/>
                <a:cs typeface="Courier New" panose="02070309020205020404" pitchFamily="49" charset="0"/>
              </a:rPr>
              <a:t>	} else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containsKeyBST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node.right</a:t>
            </a:r>
            <a:r>
              <a:rPr lang="en-US" sz="1400" dirty="0">
                <a:latin typeface="Courier New" panose="02070309020205020404" pitchFamily="49" charset="0"/>
                <a:cs typeface="Courier New" panose="02070309020205020404" pitchFamily="49" charset="0"/>
              </a:rPr>
              <a:t>);</a:t>
            </a:r>
          </a:p>
          <a:p>
            <a:pPr>
              <a:lnSpc>
                <a:spcPct val="100000"/>
              </a:lnSpc>
              <a:spcBef>
                <a:spcPts val="0"/>
              </a:spcBef>
            </a:pPr>
            <a:r>
              <a:rPr lang="en-US" sz="1400" dirty="0">
                <a:latin typeface="Courier New" panose="02070309020205020404" pitchFamily="49" charset="0"/>
                <a:cs typeface="Courier New" panose="02070309020205020404" pitchFamily="49" charset="0"/>
              </a:rPr>
              <a:t>	}</a:t>
            </a:r>
          </a:p>
          <a:p>
            <a:pPr>
              <a:lnSpc>
                <a:spcPct val="100000"/>
              </a:lnSpc>
              <a:spcBef>
                <a:spcPts val="0"/>
              </a:spcBef>
            </a:pPr>
            <a:r>
              <a:rPr lang="en-US" sz="1400" dirty="0">
                <a:latin typeface="Courier New" panose="02070309020205020404" pitchFamily="49" charset="0"/>
                <a:cs typeface="Courier New" panose="02070309020205020404" pitchFamily="49" charset="0"/>
              </a:rPr>
              <a:t>    }</a:t>
            </a:r>
          </a:p>
          <a:p>
            <a:pPr>
              <a:lnSpc>
                <a:spcPct val="100000"/>
              </a:lnSpc>
              <a:spcBef>
                <a:spcPts val="0"/>
              </a:spcBef>
            </a:pPr>
            <a:r>
              <a:rPr lang="en-US" sz="1400" dirty="0">
                <a:latin typeface="Courier New" panose="02070309020205020404" pitchFamily="49" charset="0"/>
                <a:cs typeface="Courier New" panose="02070309020205020404" pitchFamily="49" charset="0"/>
              </a:rPr>
              <a:t>}</a:t>
            </a:r>
          </a:p>
          <a:p>
            <a:pPr>
              <a:lnSpc>
                <a:spcPct val="100000"/>
              </a:lnSpc>
              <a:spcBef>
                <a:spcPts val="0"/>
              </a:spcBef>
            </a:pPr>
            <a:endParaRPr lang="en-US" sz="1400" dirty="0">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C3BE1CCE-47AC-3A48-A4E2-54DE466DA0D8}"/>
              </a:ext>
            </a:extLst>
          </p:cNvPr>
          <p:cNvSpPr/>
          <p:nvPr/>
        </p:nvSpPr>
        <p:spPr>
          <a:xfrm>
            <a:off x="3642235" y="4954357"/>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6" name="Oval 5">
            <a:extLst>
              <a:ext uri="{FF2B5EF4-FFF2-40B4-BE49-F238E27FC236}">
                <a16:creationId xmlns:a16="http://schemas.microsoft.com/office/drawing/2014/main" id="{2F85F757-4EBC-AA4D-AA55-D816DDC0B331}"/>
              </a:ext>
            </a:extLst>
          </p:cNvPr>
          <p:cNvSpPr/>
          <p:nvPr/>
        </p:nvSpPr>
        <p:spPr>
          <a:xfrm>
            <a:off x="3136856" y="5635862"/>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9</a:t>
            </a:r>
          </a:p>
        </p:txBody>
      </p:sp>
      <p:sp>
        <p:nvSpPr>
          <p:cNvPr id="7" name="Oval 6">
            <a:extLst>
              <a:ext uri="{FF2B5EF4-FFF2-40B4-BE49-F238E27FC236}">
                <a16:creationId xmlns:a16="http://schemas.microsoft.com/office/drawing/2014/main" id="{CAC25993-3F8D-D440-B986-02D11C1178F6}"/>
              </a:ext>
            </a:extLst>
          </p:cNvPr>
          <p:cNvSpPr/>
          <p:nvPr/>
        </p:nvSpPr>
        <p:spPr>
          <a:xfrm>
            <a:off x="4009630" y="5644460"/>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8" name="Straight Arrow Connector 7">
            <a:extLst>
              <a:ext uri="{FF2B5EF4-FFF2-40B4-BE49-F238E27FC236}">
                <a16:creationId xmlns:a16="http://schemas.microsoft.com/office/drawing/2014/main" id="{183ED9CF-AB7B-194D-A54D-D8EB9B93EA1F}"/>
              </a:ext>
            </a:extLst>
          </p:cNvPr>
          <p:cNvCxnSpPr>
            <a:stCxn id="5" idx="3"/>
          </p:cNvCxnSpPr>
          <p:nvPr/>
        </p:nvCxnSpPr>
        <p:spPr>
          <a:xfrm flipH="1">
            <a:off x="3400582" y="5338461"/>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430AC56-9BBF-FD45-8B39-ECEA642986D8}"/>
              </a:ext>
            </a:extLst>
          </p:cNvPr>
          <p:cNvCxnSpPr/>
          <p:nvPr/>
        </p:nvCxnSpPr>
        <p:spPr>
          <a:xfrm>
            <a:off x="4013300" y="5354743"/>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C4ED8704-D095-D448-93B2-88B8DD1ECA66}"/>
              </a:ext>
            </a:extLst>
          </p:cNvPr>
          <p:cNvSpPr/>
          <p:nvPr/>
        </p:nvSpPr>
        <p:spPr>
          <a:xfrm>
            <a:off x="5103787" y="5012932"/>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1" name="Oval 10">
            <a:extLst>
              <a:ext uri="{FF2B5EF4-FFF2-40B4-BE49-F238E27FC236}">
                <a16:creationId xmlns:a16="http://schemas.microsoft.com/office/drawing/2014/main" id="{6EA58E4F-1AC1-6845-9AC8-7ADAAF4EBA99}"/>
              </a:ext>
            </a:extLst>
          </p:cNvPr>
          <p:cNvSpPr/>
          <p:nvPr/>
        </p:nvSpPr>
        <p:spPr>
          <a:xfrm>
            <a:off x="4598408" y="5694438"/>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2" name="Oval 11">
            <a:extLst>
              <a:ext uri="{FF2B5EF4-FFF2-40B4-BE49-F238E27FC236}">
                <a16:creationId xmlns:a16="http://schemas.microsoft.com/office/drawing/2014/main" id="{281540F1-EDC5-1840-B1F1-8CB1965C6708}"/>
              </a:ext>
            </a:extLst>
          </p:cNvPr>
          <p:cNvSpPr/>
          <p:nvPr/>
        </p:nvSpPr>
        <p:spPr>
          <a:xfrm>
            <a:off x="5471182" y="5703035"/>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13" name="Straight Arrow Connector 12">
            <a:extLst>
              <a:ext uri="{FF2B5EF4-FFF2-40B4-BE49-F238E27FC236}">
                <a16:creationId xmlns:a16="http://schemas.microsoft.com/office/drawing/2014/main" id="{A090FDDF-D7EF-814D-938F-FC9F69C52FD7}"/>
              </a:ext>
            </a:extLst>
          </p:cNvPr>
          <p:cNvCxnSpPr>
            <a:stCxn id="10" idx="3"/>
          </p:cNvCxnSpPr>
          <p:nvPr/>
        </p:nvCxnSpPr>
        <p:spPr>
          <a:xfrm flipH="1">
            <a:off x="4862133" y="5397036"/>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12B728-5D29-D546-BFB6-9BF500D79E6D}"/>
              </a:ext>
            </a:extLst>
          </p:cNvPr>
          <p:cNvCxnSpPr/>
          <p:nvPr/>
        </p:nvCxnSpPr>
        <p:spPr>
          <a:xfrm>
            <a:off x="5474852" y="5413319"/>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C3401A7-2B79-CD4A-B8FE-40D737024976}"/>
              </a:ext>
            </a:extLst>
          </p:cNvPr>
          <p:cNvSpPr/>
          <p:nvPr/>
        </p:nvSpPr>
        <p:spPr>
          <a:xfrm>
            <a:off x="578457" y="4878155"/>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16" name="Oval 15">
            <a:extLst>
              <a:ext uri="{FF2B5EF4-FFF2-40B4-BE49-F238E27FC236}">
                <a16:creationId xmlns:a16="http://schemas.microsoft.com/office/drawing/2014/main" id="{8040F198-E01F-7D47-9540-2685E8BB2073}"/>
              </a:ext>
            </a:extLst>
          </p:cNvPr>
          <p:cNvSpPr/>
          <p:nvPr/>
        </p:nvSpPr>
        <p:spPr>
          <a:xfrm>
            <a:off x="73078" y="5559660"/>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17" name="Oval 16">
            <a:extLst>
              <a:ext uri="{FF2B5EF4-FFF2-40B4-BE49-F238E27FC236}">
                <a16:creationId xmlns:a16="http://schemas.microsoft.com/office/drawing/2014/main" id="{FF46FF9D-0AB3-DE41-BD93-F99BB23F391C}"/>
              </a:ext>
            </a:extLst>
          </p:cNvPr>
          <p:cNvSpPr/>
          <p:nvPr/>
        </p:nvSpPr>
        <p:spPr>
          <a:xfrm>
            <a:off x="945852" y="5568258"/>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cxnSp>
        <p:nvCxnSpPr>
          <p:cNvPr id="18" name="Straight Arrow Connector 17">
            <a:extLst>
              <a:ext uri="{FF2B5EF4-FFF2-40B4-BE49-F238E27FC236}">
                <a16:creationId xmlns:a16="http://schemas.microsoft.com/office/drawing/2014/main" id="{A38F3FE3-F117-1F4C-B583-03FBFAD39552}"/>
              </a:ext>
            </a:extLst>
          </p:cNvPr>
          <p:cNvCxnSpPr>
            <a:stCxn id="15" idx="3"/>
          </p:cNvCxnSpPr>
          <p:nvPr/>
        </p:nvCxnSpPr>
        <p:spPr>
          <a:xfrm flipH="1">
            <a:off x="336804" y="5262259"/>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C13729-A1C6-D144-A9F8-E62CDB24194D}"/>
              </a:ext>
            </a:extLst>
          </p:cNvPr>
          <p:cNvCxnSpPr/>
          <p:nvPr/>
        </p:nvCxnSpPr>
        <p:spPr>
          <a:xfrm>
            <a:off x="949522" y="5278541"/>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55C8B44-EC19-1F44-A31A-3F9E919A688C}"/>
              </a:ext>
            </a:extLst>
          </p:cNvPr>
          <p:cNvSpPr/>
          <p:nvPr/>
        </p:nvSpPr>
        <p:spPr>
          <a:xfrm>
            <a:off x="2040009" y="4936730"/>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p>
        </p:txBody>
      </p:sp>
      <p:sp>
        <p:nvSpPr>
          <p:cNvPr id="21" name="Oval 20">
            <a:extLst>
              <a:ext uri="{FF2B5EF4-FFF2-40B4-BE49-F238E27FC236}">
                <a16:creationId xmlns:a16="http://schemas.microsoft.com/office/drawing/2014/main" id="{9E600B4D-E3B8-274D-8CB2-106F79EC1EC1}"/>
              </a:ext>
            </a:extLst>
          </p:cNvPr>
          <p:cNvSpPr/>
          <p:nvPr/>
        </p:nvSpPr>
        <p:spPr>
          <a:xfrm>
            <a:off x="1534630" y="5618236"/>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p>
        </p:txBody>
      </p:sp>
      <p:sp>
        <p:nvSpPr>
          <p:cNvPr id="22" name="Oval 21">
            <a:extLst>
              <a:ext uri="{FF2B5EF4-FFF2-40B4-BE49-F238E27FC236}">
                <a16:creationId xmlns:a16="http://schemas.microsoft.com/office/drawing/2014/main" id="{74970213-2002-9741-A5EE-2EFD8396DE4C}"/>
              </a:ext>
            </a:extLst>
          </p:cNvPr>
          <p:cNvSpPr/>
          <p:nvPr/>
        </p:nvSpPr>
        <p:spPr>
          <a:xfrm>
            <a:off x="2407404" y="5626833"/>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p>
        </p:txBody>
      </p:sp>
      <p:cxnSp>
        <p:nvCxnSpPr>
          <p:cNvPr id="23" name="Straight Arrow Connector 22">
            <a:extLst>
              <a:ext uri="{FF2B5EF4-FFF2-40B4-BE49-F238E27FC236}">
                <a16:creationId xmlns:a16="http://schemas.microsoft.com/office/drawing/2014/main" id="{49F9F502-12DE-0D4C-B7F5-6BC5E54E1946}"/>
              </a:ext>
            </a:extLst>
          </p:cNvPr>
          <p:cNvCxnSpPr>
            <a:stCxn id="20" idx="3"/>
          </p:cNvCxnSpPr>
          <p:nvPr/>
        </p:nvCxnSpPr>
        <p:spPr>
          <a:xfrm flipH="1">
            <a:off x="1798355" y="5320834"/>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73D4D3C-50A4-E04D-9F1C-47E82E02231D}"/>
              </a:ext>
            </a:extLst>
          </p:cNvPr>
          <p:cNvCxnSpPr/>
          <p:nvPr/>
        </p:nvCxnSpPr>
        <p:spPr>
          <a:xfrm>
            <a:off x="2411074" y="5337117"/>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122CDB06-CDB9-1341-AAFF-3AB597820323}"/>
              </a:ext>
            </a:extLst>
          </p:cNvPr>
          <p:cNvSpPr/>
          <p:nvPr/>
        </p:nvSpPr>
        <p:spPr>
          <a:xfrm>
            <a:off x="1338914" y="4230302"/>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cxnSp>
        <p:nvCxnSpPr>
          <p:cNvPr id="26" name="Straight Arrow Connector 25">
            <a:extLst>
              <a:ext uri="{FF2B5EF4-FFF2-40B4-BE49-F238E27FC236}">
                <a16:creationId xmlns:a16="http://schemas.microsoft.com/office/drawing/2014/main" id="{1C0EE9B8-ECC9-DC45-A5C1-422D5728C942}"/>
              </a:ext>
            </a:extLst>
          </p:cNvPr>
          <p:cNvCxnSpPr>
            <a:stCxn id="25" idx="3"/>
            <a:endCxn id="15" idx="0"/>
          </p:cNvCxnSpPr>
          <p:nvPr/>
        </p:nvCxnSpPr>
        <p:spPr>
          <a:xfrm flipH="1">
            <a:off x="803460" y="4614406"/>
            <a:ext cx="601356" cy="26374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35E53CC-9FA8-9F4B-A92E-981541011423}"/>
              </a:ext>
            </a:extLst>
          </p:cNvPr>
          <p:cNvCxnSpPr>
            <a:stCxn id="25" idx="5"/>
            <a:endCxn id="20" idx="0"/>
          </p:cNvCxnSpPr>
          <p:nvPr/>
        </p:nvCxnSpPr>
        <p:spPr>
          <a:xfrm>
            <a:off x="1723018" y="4614406"/>
            <a:ext cx="541994" cy="3223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CD5E22E4-BE3E-D341-BD27-475E7429DC5D}"/>
              </a:ext>
            </a:extLst>
          </p:cNvPr>
          <p:cNvSpPr/>
          <p:nvPr/>
        </p:nvSpPr>
        <p:spPr>
          <a:xfrm>
            <a:off x="4383654" y="4301802"/>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29" name="Straight Arrow Connector 28">
            <a:extLst>
              <a:ext uri="{FF2B5EF4-FFF2-40B4-BE49-F238E27FC236}">
                <a16:creationId xmlns:a16="http://schemas.microsoft.com/office/drawing/2014/main" id="{ADF68B53-EA89-5743-9ACE-75CE661C2E72}"/>
              </a:ext>
            </a:extLst>
          </p:cNvPr>
          <p:cNvCxnSpPr>
            <a:stCxn id="28" idx="3"/>
          </p:cNvCxnSpPr>
          <p:nvPr/>
        </p:nvCxnSpPr>
        <p:spPr>
          <a:xfrm flipH="1">
            <a:off x="3848200" y="4685906"/>
            <a:ext cx="601356" cy="26374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2FED193-5B5D-7047-B78B-A4F3D955BC0F}"/>
              </a:ext>
            </a:extLst>
          </p:cNvPr>
          <p:cNvCxnSpPr>
            <a:stCxn id="28" idx="5"/>
          </p:cNvCxnSpPr>
          <p:nvPr/>
        </p:nvCxnSpPr>
        <p:spPr>
          <a:xfrm>
            <a:off x="4767758" y="4685906"/>
            <a:ext cx="541994" cy="3223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A8B51B23-530F-184E-A806-B0B84B1BD1B0}"/>
              </a:ext>
            </a:extLst>
          </p:cNvPr>
          <p:cNvSpPr/>
          <p:nvPr/>
        </p:nvSpPr>
        <p:spPr>
          <a:xfrm>
            <a:off x="2911853" y="3631566"/>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8</a:t>
            </a:r>
          </a:p>
        </p:txBody>
      </p:sp>
      <p:cxnSp>
        <p:nvCxnSpPr>
          <p:cNvPr id="32" name="Straight Arrow Connector 31">
            <a:extLst>
              <a:ext uri="{FF2B5EF4-FFF2-40B4-BE49-F238E27FC236}">
                <a16:creationId xmlns:a16="http://schemas.microsoft.com/office/drawing/2014/main" id="{1241370E-57B6-E049-9CB3-B946A940F494}"/>
              </a:ext>
            </a:extLst>
          </p:cNvPr>
          <p:cNvCxnSpPr>
            <a:stCxn id="31" idx="3"/>
            <a:endCxn id="25" idx="7"/>
          </p:cNvCxnSpPr>
          <p:nvPr/>
        </p:nvCxnSpPr>
        <p:spPr>
          <a:xfrm flipH="1">
            <a:off x="1723018" y="4015670"/>
            <a:ext cx="1254737" cy="28053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D91F83-EA1D-E645-8CDE-1D0F31A38C6A}"/>
              </a:ext>
            </a:extLst>
          </p:cNvPr>
          <p:cNvCxnSpPr>
            <a:stCxn id="31" idx="5"/>
            <a:endCxn id="28" idx="0"/>
          </p:cNvCxnSpPr>
          <p:nvPr/>
        </p:nvCxnSpPr>
        <p:spPr>
          <a:xfrm>
            <a:off x="3295957" y="4015670"/>
            <a:ext cx="1312700" cy="28613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6AC046C-224E-0341-93BA-5088A94DE37C}"/>
              </a:ext>
            </a:extLst>
          </p:cNvPr>
          <p:cNvSpPr txBox="1"/>
          <p:nvPr/>
        </p:nvSpPr>
        <p:spPr>
          <a:xfrm>
            <a:off x="3597428" y="4949655"/>
            <a:ext cx="519640" cy="738664"/>
          </a:xfrm>
          <a:prstGeom prst="rect">
            <a:avLst/>
          </a:prstGeom>
          <a:noFill/>
        </p:spPr>
        <p:txBody>
          <a:bodyPr wrap="square" rtlCol="0">
            <a:spAutoFit/>
          </a:bodyPr>
          <a:lstStyle/>
          <a:p>
            <a:r>
              <a:rPr lang="en-US" sz="2400" dirty="0"/>
              <a:t>10</a:t>
            </a:r>
          </a:p>
          <a:p>
            <a:endParaRPr lang="en-US" dirty="0"/>
          </a:p>
        </p:txBody>
      </p:sp>
      <p:sp>
        <p:nvSpPr>
          <p:cNvPr id="35" name="TextBox 34">
            <a:extLst>
              <a:ext uri="{FF2B5EF4-FFF2-40B4-BE49-F238E27FC236}">
                <a16:creationId xmlns:a16="http://schemas.microsoft.com/office/drawing/2014/main" id="{618A1940-9A77-E941-B2BC-E782D529F1E2}"/>
              </a:ext>
            </a:extLst>
          </p:cNvPr>
          <p:cNvSpPr txBox="1"/>
          <p:nvPr/>
        </p:nvSpPr>
        <p:spPr>
          <a:xfrm>
            <a:off x="4355556" y="4310400"/>
            <a:ext cx="519640" cy="738664"/>
          </a:xfrm>
          <a:prstGeom prst="rect">
            <a:avLst/>
          </a:prstGeom>
          <a:noFill/>
        </p:spPr>
        <p:txBody>
          <a:bodyPr wrap="square" rtlCol="0">
            <a:spAutoFit/>
          </a:bodyPr>
          <a:lstStyle/>
          <a:p>
            <a:r>
              <a:rPr lang="en-US" sz="2400" dirty="0"/>
              <a:t>12</a:t>
            </a:r>
          </a:p>
          <a:p>
            <a:endParaRPr lang="en-US" dirty="0"/>
          </a:p>
        </p:txBody>
      </p:sp>
      <p:sp>
        <p:nvSpPr>
          <p:cNvPr id="36" name="TextBox 35">
            <a:extLst>
              <a:ext uri="{FF2B5EF4-FFF2-40B4-BE49-F238E27FC236}">
                <a16:creationId xmlns:a16="http://schemas.microsoft.com/office/drawing/2014/main" id="{70BCD3F5-C186-0847-AD77-C60F8870DF7E}"/>
              </a:ext>
            </a:extLst>
          </p:cNvPr>
          <p:cNvSpPr txBox="1"/>
          <p:nvPr/>
        </p:nvSpPr>
        <p:spPr>
          <a:xfrm>
            <a:off x="5081312" y="5027704"/>
            <a:ext cx="519640" cy="738664"/>
          </a:xfrm>
          <a:prstGeom prst="rect">
            <a:avLst/>
          </a:prstGeom>
          <a:noFill/>
        </p:spPr>
        <p:txBody>
          <a:bodyPr wrap="square" rtlCol="0">
            <a:spAutoFit/>
          </a:bodyPr>
          <a:lstStyle/>
          <a:p>
            <a:r>
              <a:rPr lang="en-US" sz="2400" dirty="0"/>
              <a:t>14</a:t>
            </a:r>
          </a:p>
          <a:p>
            <a:endParaRPr lang="en-US" dirty="0"/>
          </a:p>
        </p:txBody>
      </p:sp>
      <p:sp>
        <p:nvSpPr>
          <p:cNvPr id="37" name="TextBox 36">
            <a:extLst>
              <a:ext uri="{FF2B5EF4-FFF2-40B4-BE49-F238E27FC236}">
                <a16:creationId xmlns:a16="http://schemas.microsoft.com/office/drawing/2014/main" id="{C45EA7BE-F3CB-454D-B754-5602AEADB80C}"/>
              </a:ext>
            </a:extLst>
          </p:cNvPr>
          <p:cNvSpPr txBox="1"/>
          <p:nvPr/>
        </p:nvSpPr>
        <p:spPr>
          <a:xfrm>
            <a:off x="3994680" y="5654474"/>
            <a:ext cx="519640" cy="738664"/>
          </a:xfrm>
          <a:prstGeom prst="rect">
            <a:avLst/>
          </a:prstGeom>
          <a:noFill/>
        </p:spPr>
        <p:txBody>
          <a:bodyPr wrap="square" rtlCol="0">
            <a:spAutoFit/>
          </a:bodyPr>
          <a:lstStyle/>
          <a:p>
            <a:r>
              <a:rPr lang="en-US" sz="2400" dirty="0"/>
              <a:t>11</a:t>
            </a:r>
          </a:p>
          <a:p>
            <a:endParaRPr lang="en-US" dirty="0"/>
          </a:p>
        </p:txBody>
      </p:sp>
      <p:sp>
        <p:nvSpPr>
          <p:cNvPr id="38" name="TextBox 37">
            <a:extLst>
              <a:ext uri="{FF2B5EF4-FFF2-40B4-BE49-F238E27FC236}">
                <a16:creationId xmlns:a16="http://schemas.microsoft.com/office/drawing/2014/main" id="{E9C30BB3-DB60-C64E-9E6A-CA9886AD9805}"/>
              </a:ext>
            </a:extLst>
          </p:cNvPr>
          <p:cNvSpPr txBox="1"/>
          <p:nvPr/>
        </p:nvSpPr>
        <p:spPr>
          <a:xfrm>
            <a:off x="5439414" y="5753139"/>
            <a:ext cx="519640" cy="738664"/>
          </a:xfrm>
          <a:prstGeom prst="rect">
            <a:avLst/>
          </a:prstGeom>
          <a:noFill/>
        </p:spPr>
        <p:txBody>
          <a:bodyPr wrap="square" rtlCol="0">
            <a:spAutoFit/>
          </a:bodyPr>
          <a:lstStyle/>
          <a:p>
            <a:r>
              <a:rPr lang="en-US" sz="2400" dirty="0"/>
              <a:t>15</a:t>
            </a:r>
          </a:p>
          <a:p>
            <a:endParaRPr lang="en-US" dirty="0"/>
          </a:p>
        </p:txBody>
      </p:sp>
      <p:sp>
        <p:nvSpPr>
          <p:cNvPr id="39" name="TextBox 38">
            <a:extLst>
              <a:ext uri="{FF2B5EF4-FFF2-40B4-BE49-F238E27FC236}">
                <a16:creationId xmlns:a16="http://schemas.microsoft.com/office/drawing/2014/main" id="{98C0D95C-DE63-D34C-8CA3-17EDA2B93FE1}"/>
              </a:ext>
            </a:extLst>
          </p:cNvPr>
          <p:cNvSpPr txBox="1"/>
          <p:nvPr/>
        </p:nvSpPr>
        <p:spPr>
          <a:xfrm>
            <a:off x="4573939" y="5723976"/>
            <a:ext cx="519640" cy="738664"/>
          </a:xfrm>
          <a:prstGeom prst="rect">
            <a:avLst/>
          </a:prstGeom>
          <a:noFill/>
        </p:spPr>
        <p:txBody>
          <a:bodyPr wrap="square" rtlCol="0">
            <a:spAutoFit/>
          </a:bodyPr>
          <a:lstStyle/>
          <a:p>
            <a:r>
              <a:rPr lang="en-US" sz="2400" dirty="0"/>
              <a:t>13</a:t>
            </a:r>
          </a:p>
          <a:p>
            <a:endParaRPr lang="en-US" dirty="0"/>
          </a:p>
        </p:txBody>
      </p:sp>
    </p:spTree>
    <p:extLst>
      <p:ext uri="{BB962C8B-B14F-4D97-AF65-F5344CB8AC3E}">
        <p14:creationId xmlns:p14="http://schemas.microsoft.com/office/powerpoint/2010/main" val="123011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A62-EE5E-8F4F-B074-AC0C41EEF536}"/>
              </a:ext>
            </a:extLst>
          </p:cNvPr>
          <p:cNvSpPr>
            <a:spLocks noGrp="1"/>
          </p:cNvSpPr>
          <p:nvPr>
            <p:ph type="title"/>
          </p:nvPr>
        </p:nvSpPr>
        <p:spPr/>
        <p:txBody>
          <a:bodyPr>
            <a:normAutofit/>
          </a:bodyPr>
          <a:lstStyle/>
          <a:p>
            <a:r>
              <a:rPr lang="en-US" dirty="0"/>
              <a:t>BST </a:t>
            </a:r>
            <a:r>
              <a:rPr lang="en-US" dirty="0" err="1"/>
              <a:t>containsKey</a:t>
            </a:r>
            <a:r>
              <a:rPr lang="en-US" dirty="0"/>
              <a:t> runtime</a:t>
            </a:r>
          </a:p>
        </p:txBody>
      </p:sp>
      <p:sp>
        <p:nvSpPr>
          <p:cNvPr id="4" name="Content Placeholder 2">
            <a:extLst>
              <a:ext uri="{FF2B5EF4-FFF2-40B4-BE49-F238E27FC236}">
                <a16:creationId xmlns:a16="http://schemas.microsoft.com/office/drawing/2014/main" id="{BB2F5FC2-328F-5047-99C3-16B1649AE5E7}"/>
              </a:ext>
            </a:extLst>
          </p:cNvPr>
          <p:cNvSpPr txBox="1">
            <a:spLocks/>
          </p:cNvSpPr>
          <p:nvPr/>
        </p:nvSpPr>
        <p:spPr>
          <a:xfrm>
            <a:off x="355116" y="1357515"/>
            <a:ext cx="5231794" cy="3083856"/>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pPr>
            <a:r>
              <a:rPr lang="en-US" sz="1400" dirty="0">
                <a:latin typeface="Courier New" panose="02070309020205020404" pitchFamily="49" charset="0"/>
                <a:cs typeface="Courier New" panose="02070309020205020404" pitchFamily="49" charset="0"/>
              </a:rPr>
              <a:t>public </a:t>
            </a:r>
            <a:r>
              <a:rPr lang="en-US" sz="1400" dirty="0" err="1">
                <a:latin typeface="Courier New" panose="02070309020205020404" pitchFamily="49" charset="0"/>
                <a:cs typeface="Courier New" panose="02070309020205020404" pitchFamily="49" charset="0"/>
              </a:rPr>
              <a:t>boolean</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containsKeyBST</a:t>
            </a:r>
            <a:r>
              <a:rPr lang="en-US" sz="1400" dirty="0">
                <a:latin typeface="Courier New" panose="02070309020205020404" pitchFamily="49" charset="0"/>
                <a:cs typeface="Courier New" panose="02070309020205020404" pitchFamily="49" charset="0"/>
              </a:rPr>
              <a:t>(node, key) {</a:t>
            </a:r>
          </a:p>
          <a:p>
            <a:pPr marL="0" indent="0">
              <a:lnSpc>
                <a:spcPct val="100000"/>
              </a:lnSpc>
              <a:spcBef>
                <a:spcPts val="0"/>
              </a:spcBef>
              <a:buNone/>
            </a:pPr>
            <a:r>
              <a:rPr lang="en-US" sz="1400" dirty="0">
                <a:latin typeface="Courier New" panose="02070309020205020404" pitchFamily="49" charset="0"/>
                <a:cs typeface="Courier New" panose="02070309020205020404" pitchFamily="49" charset="0"/>
              </a:rPr>
              <a:t>     if (node == null)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false;</a:t>
            </a:r>
          </a:p>
          <a:p>
            <a:pPr>
              <a:lnSpc>
                <a:spcPct val="100000"/>
              </a:lnSpc>
              <a:spcBef>
                <a:spcPts val="0"/>
              </a:spcBef>
            </a:pPr>
            <a:r>
              <a:rPr lang="en-US" sz="1400" dirty="0">
                <a:latin typeface="Courier New" panose="02070309020205020404" pitchFamily="49" charset="0"/>
                <a:cs typeface="Courier New" panose="02070309020205020404" pitchFamily="49" charset="0"/>
              </a:rPr>
              <a:t>    } else if (</a:t>
            </a:r>
            <a:r>
              <a:rPr lang="en-US" sz="1400" dirty="0" err="1">
                <a:latin typeface="Courier New" panose="02070309020205020404" pitchFamily="49" charset="0"/>
                <a:cs typeface="Courier New" panose="02070309020205020404" pitchFamily="49" charset="0"/>
              </a:rPr>
              <a:t>node.key</a:t>
            </a:r>
            <a:r>
              <a:rPr lang="en-US" sz="1400" dirty="0">
                <a:latin typeface="Courier New" panose="02070309020205020404" pitchFamily="49" charset="0"/>
                <a:cs typeface="Courier New" panose="02070309020205020404" pitchFamily="49" charset="0"/>
              </a:rPr>
              <a:t> == key)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true;</a:t>
            </a:r>
          </a:p>
          <a:p>
            <a:pPr>
              <a:lnSpc>
                <a:spcPct val="100000"/>
              </a:lnSpc>
              <a:spcBef>
                <a:spcPts val="0"/>
              </a:spcBef>
            </a:pPr>
            <a:r>
              <a:rPr lang="en-US" sz="1400" dirty="0">
                <a:latin typeface="Courier New" panose="02070309020205020404" pitchFamily="49" charset="0"/>
                <a:cs typeface="Courier New" panose="02070309020205020404" pitchFamily="49" charset="0"/>
              </a:rPr>
              <a:t>    } else {</a:t>
            </a:r>
          </a:p>
          <a:p>
            <a:pPr>
              <a:lnSpc>
                <a:spcPct val="100000"/>
              </a:lnSpc>
              <a:spcBef>
                <a:spcPts val="0"/>
              </a:spcBef>
            </a:pPr>
            <a:r>
              <a:rPr lang="en-US" sz="1400" dirty="0">
                <a:latin typeface="Courier New" panose="02070309020205020404" pitchFamily="49" charset="0"/>
                <a:cs typeface="Courier New" panose="02070309020205020404" pitchFamily="49" charset="0"/>
              </a:rPr>
              <a:t>	if (key &lt;= </a:t>
            </a:r>
            <a:r>
              <a:rPr lang="en-US" sz="1400" dirty="0" err="1">
                <a:latin typeface="Courier New" panose="02070309020205020404" pitchFamily="49" charset="0"/>
                <a:cs typeface="Courier New" panose="02070309020205020404" pitchFamily="49" charset="0"/>
              </a:rPr>
              <a:t>node.key</a:t>
            </a:r>
            <a:r>
              <a:rPr lang="en-US" sz="1400" dirty="0">
                <a:latin typeface="Courier New" panose="02070309020205020404" pitchFamily="49" charset="0"/>
                <a:cs typeface="Courier New" panose="02070309020205020404" pitchFamily="49" charset="0"/>
              </a:rPr>
              <a:t>)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containsKeyBST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node.left</a:t>
            </a:r>
            <a:r>
              <a:rPr lang="en-US" sz="1400" dirty="0">
                <a:latin typeface="Courier New" panose="02070309020205020404" pitchFamily="49" charset="0"/>
                <a:cs typeface="Courier New" panose="02070309020205020404" pitchFamily="49" charset="0"/>
              </a:rPr>
              <a:t>);</a:t>
            </a:r>
          </a:p>
          <a:p>
            <a:pPr>
              <a:lnSpc>
                <a:spcPct val="100000"/>
              </a:lnSpc>
              <a:spcBef>
                <a:spcPts val="0"/>
              </a:spcBef>
            </a:pPr>
            <a:r>
              <a:rPr lang="en-US" sz="1400" dirty="0">
                <a:latin typeface="Courier New" panose="02070309020205020404" pitchFamily="49" charset="0"/>
                <a:cs typeface="Courier New" panose="02070309020205020404" pitchFamily="49" charset="0"/>
              </a:rPr>
              <a:t>	} else {</a:t>
            </a:r>
          </a:p>
          <a:p>
            <a:pPr>
              <a:lnSpc>
                <a:spcPct val="100000"/>
              </a:lnSpc>
              <a:spcBef>
                <a:spcPts val="0"/>
              </a:spcBef>
            </a:pPr>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containsKeyBST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node.right</a:t>
            </a:r>
            <a:r>
              <a:rPr lang="en-US" sz="1400" dirty="0">
                <a:latin typeface="Courier New" panose="02070309020205020404" pitchFamily="49" charset="0"/>
                <a:cs typeface="Courier New" panose="02070309020205020404" pitchFamily="49" charset="0"/>
              </a:rPr>
              <a:t>);</a:t>
            </a:r>
          </a:p>
          <a:p>
            <a:pPr>
              <a:lnSpc>
                <a:spcPct val="100000"/>
              </a:lnSpc>
              <a:spcBef>
                <a:spcPts val="0"/>
              </a:spcBef>
            </a:pPr>
            <a:r>
              <a:rPr lang="en-US" sz="1400" dirty="0">
                <a:latin typeface="Courier New" panose="02070309020205020404" pitchFamily="49" charset="0"/>
                <a:cs typeface="Courier New" panose="02070309020205020404" pitchFamily="49" charset="0"/>
              </a:rPr>
              <a:t>	}</a:t>
            </a:r>
          </a:p>
          <a:p>
            <a:pPr>
              <a:lnSpc>
                <a:spcPct val="100000"/>
              </a:lnSpc>
              <a:spcBef>
                <a:spcPts val="0"/>
              </a:spcBef>
            </a:pPr>
            <a:r>
              <a:rPr lang="en-US" sz="1400" dirty="0">
                <a:latin typeface="Courier New" panose="02070309020205020404" pitchFamily="49" charset="0"/>
                <a:cs typeface="Courier New" panose="02070309020205020404" pitchFamily="49" charset="0"/>
              </a:rPr>
              <a:t>    }</a:t>
            </a:r>
          </a:p>
          <a:p>
            <a:pPr>
              <a:lnSpc>
                <a:spcPct val="100000"/>
              </a:lnSpc>
              <a:spcBef>
                <a:spcPts val="0"/>
              </a:spcBef>
            </a:pPr>
            <a:r>
              <a:rPr lang="en-US" sz="1400" dirty="0">
                <a:latin typeface="Courier New" panose="02070309020205020404" pitchFamily="49" charset="0"/>
                <a:cs typeface="Courier New" panose="02070309020205020404" pitchFamily="49" charset="0"/>
              </a:rPr>
              <a:t>}</a:t>
            </a:r>
          </a:p>
          <a:p>
            <a:pPr>
              <a:lnSpc>
                <a:spcPct val="100000"/>
              </a:lnSpc>
              <a:spcBef>
                <a:spcPts val="0"/>
              </a:spcBef>
            </a:pPr>
            <a:endParaRPr lang="en-US" sz="1400" dirty="0">
              <a:latin typeface="Courier New" panose="02070309020205020404" pitchFamily="49" charset="0"/>
              <a:cs typeface="Courier New" panose="02070309020205020404" pitchFamily="49" charset="0"/>
            </a:endParaRPr>
          </a:p>
        </p:txBody>
      </p:sp>
      <p:sp>
        <p:nvSpPr>
          <p:cNvPr id="5" name="Oval 4">
            <a:extLst>
              <a:ext uri="{FF2B5EF4-FFF2-40B4-BE49-F238E27FC236}">
                <a16:creationId xmlns:a16="http://schemas.microsoft.com/office/drawing/2014/main" id="{C3BE1CCE-47AC-3A48-A4E2-54DE466DA0D8}"/>
              </a:ext>
            </a:extLst>
          </p:cNvPr>
          <p:cNvSpPr/>
          <p:nvPr/>
        </p:nvSpPr>
        <p:spPr>
          <a:xfrm>
            <a:off x="9009882" y="2216630"/>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6" name="Oval 5">
            <a:extLst>
              <a:ext uri="{FF2B5EF4-FFF2-40B4-BE49-F238E27FC236}">
                <a16:creationId xmlns:a16="http://schemas.microsoft.com/office/drawing/2014/main" id="{2F85F757-4EBC-AA4D-AA55-D816DDC0B331}"/>
              </a:ext>
            </a:extLst>
          </p:cNvPr>
          <p:cNvSpPr/>
          <p:nvPr/>
        </p:nvSpPr>
        <p:spPr>
          <a:xfrm>
            <a:off x="8504503" y="2898135"/>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9</a:t>
            </a:r>
          </a:p>
        </p:txBody>
      </p:sp>
      <p:sp>
        <p:nvSpPr>
          <p:cNvPr id="7" name="Oval 6">
            <a:extLst>
              <a:ext uri="{FF2B5EF4-FFF2-40B4-BE49-F238E27FC236}">
                <a16:creationId xmlns:a16="http://schemas.microsoft.com/office/drawing/2014/main" id="{CAC25993-3F8D-D440-B986-02D11C1178F6}"/>
              </a:ext>
            </a:extLst>
          </p:cNvPr>
          <p:cNvSpPr/>
          <p:nvPr/>
        </p:nvSpPr>
        <p:spPr>
          <a:xfrm>
            <a:off x="9377277" y="2906733"/>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8" name="Straight Arrow Connector 7">
            <a:extLst>
              <a:ext uri="{FF2B5EF4-FFF2-40B4-BE49-F238E27FC236}">
                <a16:creationId xmlns:a16="http://schemas.microsoft.com/office/drawing/2014/main" id="{183ED9CF-AB7B-194D-A54D-D8EB9B93EA1F}"/>
              </a:ext>
            </a:extLst>
          </p:cNvPr>
          <p:cNvCxnSpPr>
            <a:stCxn id="5" idx="3"/>
          </p:cNvCxnSpPr>
          <p:nvPr/>
        </p:nvCxnSpPr>
        <p:spPr>
          <a:xfrm flipH="1">
            <a:off x="8768229" y="2600734"/>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430AC56-9BBF-FD45-8B39-ECEA642986D8}"/>
              </a:ext>
            </a:extLst>
          </p:cNvPr>
          <p:cNvCxnSpPr/>
          <p:nvPr/>
        </p:nvCxnSpPr>
        <p:spPr>
          <a:xfrm>
            <a:off x="9380947" y="2617016"/>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C4ED8704-D095-D448-93B2-88B8DD1ECA66}"/>
              </a:ext>
            </a:extLst>
          </p:cNvPr>
          <p:cNvSpPr/>
          <p:nvPr/>
        </p:nvSpPr>
        <p:spPr>
          <a:xfrm>
            <a:off x="10471434" y="2275205"/>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1" name="Oval 10">
            <a:extLst>
              <a:ext uri="{FF2B5EF4-FFF2-40B4-BE49-F238E27FC236}">
                <a16:creationId xmlns:a16="http://schemas.microsoft.com/office/drawing/2014/main" id="{6EA58E4F-1AC1-6845-9AC8-7ADAAF4EBA99}"/>
              </a:ext>
            </a:extLst>
          </p:cNvPr>
          <p:cNvSpPr/>
          <p:nvPr/>
        </p:nvSpPr>
        <p:spPr>
          <a:xfrm>
            <a:off x="9966055" y="2956711"/>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2" name="Oval 11">
            <a:extLst>
              <a:ext uri="{FF2B5EF4-FFF2-40B4-BE49-F238E27FC236}">
                <a16:creationId xmlns:a16="http://schemas.microsoft.com/office/drawing/2014/main" id="{281540F1-EDC5-1840-B1F1-8CB1965C6708}"/>
              </a:ext>
            </a:extLst>
          </p:cNvPr>
          <p:cNvSpPr/>
          <p:nvPr/>
        </p:nvSpPr>
        <p:spPr>
          <a:xfrm>
            <a:off x="10838829" y="2965308"/>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13" name="Straight Arrow Connector 12">
            <a:extLst>
              <a:ext uri="{FF2B5EF4-FFF2-40B4-BE49-F238E27FC236}">
                <a16:creationId xmlns:a16="http://schemas.microsoft.com/office/drawing/2014/main" id="{A090FDDF-D7EF-814D-938F-FC9F69C52FD7}"/>
              </a:ext>
            </a:extLst>
          </p:cNvPr>
          <p:cNvCxnSpPr>
            <a:stCxn id="10" idx="3"/>
          </p:cNvCxnSpPr>
          <p:nvPr/>
        </p:nvCxnSpPr>
        <p:spPr>
          <a:xfrm flipH="1">
            <a:off x="10229780" y="2659309"/>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12B728-5D29-D546-BFB6-9BF500D79E6D}"/>
              </a:ext>
            </a:extLst>
          </p:cNvPr>
          <p:cNvCxnSpPr/>
          <p:nvPr/>
        </p:nvCxnSpPr>
        <p:spPr>
          <a:xfrm>
            <a:off x="10842499" y="2675592"/>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C3401A7-2B79-CD4A-B8FE-40D737024976}"/>
              </a:ext>
            </a:extLst>
          </p:cNvPr>
          <p:cNvSpPr/>
          <p:nvPr/>
        </p:nvSpPr>
        <p:spPr>
          <a:xfrm>
            <a:off x="5946104" y="2140428"/>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16" name="Oval 15">
            <a:extLst>
              <a:ext uri="{FF2B5EF4-FFF2-40B4-BE49-F238E27FC236}">
                <a16:creationId xmlns:a16="http://schemas.microsoft.com/office/drawing/2014/main" id="{8040F198-E01F-7D47-9540-2685E8BB2073}"/>
              </a:ext>
            </a:extLst>
          </p:cNvPr>
          <p:cNvSpPr/>
          <p:nvPr/>
        </p:nvSpPr>
        <p:spPr>
          <a:xfrm>
            <a:off x="5440725" y="2821933"/>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17" name="Oval 16">
            <a:extLst>
              <a:ext uri="{FF2B5EF4-FFF2-40B4-BE49-F238E27FC236}">
                <a16:creationId xmlns:a16="http://schemas.microsoft.com/office/drawing/2014/main" id="{FF46FF9D-0AB3-DE41-BD93-F99BB23F391C}"/>
              </a:ext>
            </a:extLst>
          </p:cNvPr>
          <p:cNvSpPr/>
          <p:nvPr/>
        </p:nvSpPr>
        <p:spPr>
          <a:xfrm>
            <a:off x="6313499" y="2830531"/>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cxnSp>
        <p:nvCxnSpPr>
          <p:cNvPr id="18" name="Straight Arrow Connector 17">
            <a:extLst>
              <a:ext uri="{FF2B5EF4-FFF2-40B4-BE49-F238E27FC236}">
                <a16:creationId xmlns:a16="http://schemas.microsoft.com/office/drawing/2014/main" id="{A38F3FE3-F117-1F4C-B583-03FBFAD39552}"/>
              </a:ext>
            </a:extLst>
          </p:cNvPr>
          <p:cNvCxnSpPr>
            <a:stCxn id="15" idx="3"/>
          </p:cNvCxnSpPr>
          <p:nvPr/>
        </p:nvCxnSpPr>
        <p:spPr>
          <a:xfrm flipH="1">
            <a:off x="5704451" y="2524532"/>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C13729-A1C6-D144-A9F8-E62CDB24194D}"/>
              </a:ext>
            </a:extLst>
          </p:cNvPr>
          <p:cNvCxnSpPr/>
          <p:nvPr/>
        </p:nvCxnSpPr>
        <p:spPr>
          <a:xfrm>
            <a:off x="6317169" y="2540814"/>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55C8B44-EC19-1F44-A31A-3F9E919A688C}"/>
              </a:ext>
            </a:extLst>
          </p:cNvPr>
          <p:cNvSpPr/>
          <p:nvPr/>
        </p:nvSpPr>
        <p:spPr>
          <a:xfrm>
            <a:off x="7407656" y="2199003"/>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p>
        </p:txBody>
      </p:sp>
      <p:sp>
        <p:nvSpPr>
          <p:cNvPr id="21" name="Oval 20">
            <a:extLst>
              <a:ext uri="{FF2B5EF4-FFF2-40B4-BE49-F238E27FC236}">
                <a16:creationId xmlns:a16="http://schemas.microsoft.com/office/drawing/2014/main" id="{9E600B4D-E3B8-274D-8CB2-106F79EC1EC1}"/>
              </a:ext>
            </a:extLst>
          </p:cNvPr>
          <p:cNvSpPr/>
          <p:nvPr/>
        </p:nvSpPr>
        <p:spPr>
          <a:xfrm>
            <a:off x="6902277" y="2880509"/>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p>
        </p:txBody>
      </p:sp>
      <p:sp>
        <p:nvSpPr>
          <p:cNvPr id="22" name="Oval 21">
            <a:extLst>
              <a:ext uri="{FF2B5EF4-FFF2-40B4-BE49-F238E27FC236}">
                <a16:creationId xmlns:a16="http://schemas.microsoft.com/office/drawing/2014/main" id="{74970213-2002-9741-A5EE-2EFD8396DE4C}"/>
              </a:ext>
            </a:extLst>
          </p:cNvPr>
          <p:cNvSpPr/>
          <p:nvPr/>
        </p:nvSpPr>
        <p:spPr>
          <a:xfrm>
            <a:off x="7775051" y="2889106"/>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p>
        </p:txBody>
      </p:sp>
      <p:cxnSp>
        <p:nvCxnSpPr>
          <p:cNvPr id="23" name="Straight Arrow Connector 22">
            <a:extLst>
              <a:ext uri="{FF2B5EF4-FFF2-40B4-BE49-F238E27FC236}">
                <a16:creationId xmlns:a16="http://schemas.microsoft.com/office/drawing/2014/main" id="{49F9F502-12DE-0D4C-B7F5-6BC5E54E1946}"/>
              </a:ext>
            </a:extLst>
          </p:cNvPr>
          <p:cNvCxnSpPr>
            <a:stCxn id="20" idx="3"/>
          </p:cNvCxnSpPr>
          <p:nvPr/>
        </p:nvCxnSpPr>
        <p:spPr>
          <a:xfrm flipH="1">
            <a:off x="7166002" y="2583107"/>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73D4D3C-50A4-E04D-9F1C-47E82E02231D}"/>
              </a:ext>
            </a:extLst>
          </p:cNvPr>
          <p:cNvCxnSpPr/>
          <p:nvPr/>
        </p:nvCxnSpPr>
        <p:spPr>
          <a:xfrm>
            <a:off x="7778721" y="2599390"/>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122CDB06-CDB9-1341-AAFF-3AB597820323}"/>
              </a:ext>
            </a:extLst>
          </p:cNvPr>
          <p:cNvSpPr/>
          <p:nvPr/>
        </p:nvSpPr>
        <p:spPr>
          <a:xfrm>
            <a:off x="6706561" y="1492575"/>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cxnSp>
        <p:nvCxnSpPr>
          <p:cNvPr id="26" name="Straight Arrow Connector 25">
            <a:extLst>
              <a:ext uri="{FF2B5EF4-FFF2-40B4-BE49-F238E27FC236}">
                <a16:creationId xmlns:a16="http://schemas.microsoft.com/office/drawing/2014/main" id="{1C0EE9B8-ECC9-DC45-A5C1-422D5728C942}"/>
              </a:ext>
            </a:extLst>
          </p:cNvPr>
          <p:cNvCxnSpPr>
            <a:stCxn id="25" idx="3"/>
            <a:endCxn id="15" idx="0"/>
          </p:cNvCxnSpPr>
          <p:nvPr/>
        </p:nvCxnSpPr>
        <p:spPr>
          <a:xfrm flipH="1">
            <a:off x="6171107" y="1876679"/>
            <a:ext cx="601356" cy="26374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35E53CC-9FA8-9F4B-A92E-981541011423}"/>
              </a:ext>
            </a:extLst>
          </p:cNvPr>
          <p:cNvCxnSpPr>
            <a:stCxn id="25" idx="5"/>
            <a:endCxn id="20" idx="0"/>
          </p:cNvCxnSpPr>
          <p:nvPr/>
        </p:nvCxnSpPr>
        <p:spPr>
          <a:xfrm>
            <a:off x="7090665" y="1876679"/>
            <a:ext cx="541994" cy="3223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CD5E22E4-BE3E-D341-BD27-475E7429DC5D}"/>
              </a:ext>
            </a:extLst>
          </p:cNvPr>
          <p:cNvSpPr/>
          <p:nvPr/>
        </p:nvSpPr>
        <p:spPr>
          <a:xfrm>
            <a:off x="9751301" y="1564075"/>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29" name="Straight Arrow Connector 28">
            <a:extLst>
              <a:ext uri="{FF2B5EF4-FFF2-40B4-BE49-F238E27FC236}">
                <a16:creationId xmlns:a16="http://schemas.microsoft.com/office/drawing/2014/main" id="{ADF68B53-EA89-5743-9ACE-75CE661C2E72}"/>
              </a:ext>
            </a:extLst>
          </p:cNvPr>
          <p:cNvCxnSpPr>
            <a:stCxn id="28" idx="3"/>
          </p:cNvCxnSpPr>
          <p:nvPr/>
        </p:nvCxnSpPr>
        <p:spPr>
          <a:xfrm flipH="1">
            <a:off x="9215847" y="1948179"/>
            <a:ext cx="601356" cy="26374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2FED193-5B5D-7047-B78B-A4F3D955BC0F}"/>
              </a:ext>
            </a:extLst>
          </p:cNvPr>
          <p:cNvCxnSpPr>
            <a:stCxn id="28" idx="5"/>
          </p:cNvCxnSpPr>
          <p:nvPr/>
        </p:nvCxnSpPr>
        <p:spPr>
          <a:xfrm>
            <a:off x="10135405" y="1948179"/>
            <a:ext cx="541994" cy="3223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A8B51B23-530F-184E-A806-B0B84B1BD1B0}"/>
              </a:ext>
            </a:extLst>
          </p:cNvPr>
          <p:cNvSpPr/>
          <p:nvPr/>
        </p:nvSpPr>
        <p:spPr>
          <a:xfrm>
            <a:off x="8279500" y="893839"/>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8</a:t>
            </a:r>
          </a:p>
        </p:txBody>
      </p:sp>
      <p:cxnSp>
        <p:nvCxnSpPr>
          <p:cNvPr id="32" name="Straight Arrow Connector 31">
            <a:extLst>
              <a:ext uri="{FF2B5EF4-FFF2-40B4-BE49-F238E27FC236}">
                <a16:creationId xmlns:a16="http://schemas.microsoft.com/office/drawing/2014/main" id="{1241370E-57B6-E049-9CB3-B946A940F494}"/>
              </a:ext>
            </a:extLst>
          </p:cNvPr>
          <p:cNvCxnSpPr>
            <a:stCxn id="31" idx="3"/>
            <a:endCxn id="25" idx="7"/>
          </p:cNvCxnSpPr>
          <p:nvPr/>
        </p:nvCxnSpPr>
        <p:spPr>
          <a:xfrm flipH="1">
            <a:off x="7090665" y="1277943"/>
            <a:ext cx="1254737" cy="28053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D91F83-EA1D-E645-8CDE-1D0F31A38C6A}"/>
              </a:ext>
            </a:extLst>
          </p:cNvPr>
          <p:cNvCxnSpPr>
            <a:stCxn id="31" idx="5"/>
            <a:endCxn id="28" idx="0"/>
          </p:cNvCxnSpPr>
          <p:nvPr/>
        </p:nvCxnSpPr>
        <p:spPr>
          <a:xfrm>
            <a:off x="8663604" y="1277943"/>
            <a:ext cx="1312700" cy="28613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6AC046C-224E-0341-93BA-5088A94DE37C}"/>
              </a:ext>
            </a:extLst>
          </p:cNvPr>
          <p:cNvSpPr txBox="1"/>
          <p:nvPr/>
        </p:nvSpPr>
        <p:spPr>
          <a:xfrm>
            <a:off x="8965075" y="2211928"/>
            <a:ext cx="519640" cy="738664"/>
          </a:xfrm>
          <a:prstGeom prst="rect">
            <a:avLst/>
          </a:prstGeom>
          <a:noFill/>
        </p:spPr>
        <p:txBody>
          <a:bodyPr wrap="square" rtlCol="0">
            <a:spAutoFit/>
          </a:bodyPr>
          <a:lstStyle/>
          <a:p>
            <a:r>
              <a:rPr lang="en-US" sz="2400" dirty="0"/>
              <a:t>10</a:t>
            </a:r>
          </a:p>
          <a:p>
            <a:endParaRPr lang="en-US" dirty="0"/>
          </a:p>
        </p:txBody>
      </p:sp>
      <p:sp>
        <p:nvSpPr>
          <p:cNvPr id="35" name="TextBox 34">
            <a:extLst>
              <a:ext uri="{FF2B5EF4-FFF2-40B4-BE49-F238E27FC236}">
                <a16:creationId xmlns:a16="http://schemas.microsoft.com/office/drawing/2014/main" id="{618A1940-9A77-E941-B2BC-E782D529F1E2}"/>
              </a:ext>
            </a:extLst>
          </p:cNvPr>
          <p:cNvSpPr txBox="1"/>
          <p:nvPr/>
        </p:nvSpPr>
        <p:spPr>
          <a:xfrm>
            <a:off x="9723203" y="1572673"/>
            <a:ext cx="519640" cy="738664"/>
          </a:xfrm>
          <a:prstGeom prst="rect">
            <a:avLst/>
          </a:prstGeom>
          <a:noFill/>
        </p:spPr>
        <p:txBody>
          <a:bodyPr wrap="square" rtlCol="0">
            <a:spAutoFit/>
          </a:bodyPr>
          <a:lstStyle/>
          <a:p>
            <a:r>
              <a:rPr lang="en-US" sz="2400" dirty="0"/>
              <a:t>12</a:t>
            </a:r>
          </a:p>
          <a:p>
            <a:endParaRPr lang="en-US" dirty="0"/>
          </a:p>
        </p:txBody>
      </p:sp>
      <p:sp>
        <p:nvSpPr>
          <p:cNvPr id="36" name="TextBox 35">
            <a:extLst>
              <a:ext uri="{FF2B5EF4-FFF2-40B4-BE49-F238E27FC236}">
                <a16:creationId xmlns:a16="http://schemas.microsoft.com/office/drawing/2014/main" id="{70BCD3F5-C186-0847-AD77-C60F8870DF7E}"/>
              </a:ext>
            </a:extLst>
          </p:cNvPr>
          <p:cNvSpPr txBox="1"/>
          <p:nvPr/>
        </p:nvSpPr>
        <p:spPr>
          <a:xfrm>
            <a:off x="10448959" y="2289977"/>
            <a:ext cx="519640" cy="738664"/>
          </a:xfrm>
          <a:prstGeom prst="rect">
            <a:avLst/>
          </a:prstGeom>
          <a:noFill/>
        </p:spPr>
        <p:txBody>
          <a:bodyPr wrap="square" rtlCol="0">
            <a:spAutoFit/>
          </a:bodyPr>
          <a:lstStyle/>
          <a:p>
            <a:r>
              <a:rPr lang="en-US" sz="2400" dirty="0"/>
              <a:t>14</a:t>
            </a:r>
          </a:p>
          <a:p>
            <a:endParaRPr lang="en-US" dirty="0"/>
          </a:p>
        </p:txBody>
      </p:sp>
      <p:sp>
        <p:nvSpPr>
          <p:cNvPr id="37" name="TextBox 36">
            <a:extLst>
              <a:ext uri="{FF2B5EF4-FFF2-40B4-BE49-F238E27FC236}">
                <a16:creationId xmlns:a16="http://schemas.microsoft.com/office/drawing/2014/main" id="{C45EA7BE-F3CB-454D-B754-5602AEADB80C}"/>
              </a:ext>
            </a:extLst>
          </p:cNvPr>
          <p:cNvSpPr txBox="1"/>
          <p:nvPr/>
        </p:nvSpPr>
        <p:spPr>
          <a:xfrm>
            <a:off x="9362327" y="2916747"/>
            <a:ext cx="519640" cy="738664"/>
          </a:xfrm>
          <a:prstGeom prst="rect">
            <a:avLst/>
          </a:prstGeom>
          <a:noFill/>
        </p:spPr>
        <p:txBody>
          <a:bodyPr wrap="square" rtlCol="0">
            <a:spAutoFit/>
          </a:bodyPr>
          <a:lstStyle/>
          <a:p>
            <a:r>
              <a:rPr lang="en-US" sz="2400" dirty="0"/>
              <a:t>11</a:t>
            </a:r>
          </a:p>
          <a:p>
            <a:endParaRPr lang="en-US" dirty="0"/>
          </a:p>
        </p:txBody>
      </p:sp>
      <p:sp>
        <p:nvSpPr>
          <p:cNvPr id="38" name="TextBox 37">
            <a:extLst>
              <a:ext uri="{FF2B5EF4-FFF2-40B4-BE49-F238E27FC236}">
                <a16:creationId xmlns:a16="http://schemas.microsoft.com/office/drawing/2014/main" id="{E9C30BB3-DB60-C64E-9E6A-CA9886AD9805}"/>
              </a:ext>
            </a:extLst>
          </p:cNvPr>
          <p:cNvSpPr txBox="1"/>
          <p:nvPr/>
        </p:nvSpPr>
        <p:spPr>
          <a:xfrm>
            <a:off x="10807061" y="3015412"/>
            <a:ext cx="519640" cy="738664"/>
          </a:xfrm>
          <a:prstGeom prst="rect">
            <a:avLst/>
          </a:prstGeom>
          <a:noFill/>
        </p:spPr>
        <p:txBody>
          <a:bodyPr wrap="square" rtlCol="0">
            <a:spAutoFit/>
          </a:bodyPr>
          <a:lstStyle/>
          <a:p>
            <a:r>
              <a:rPr lang="en-US" sz="2400" dirty="0"/>
              <a:t>15</a:t>
            </a:r>
          </a:p>
          <a:p>
            <a:endParaRPr lang="en-US" dirty="0"/>
          </a:p>
        </p:txBody>
      </p:sp>
      <p:sp>
        <p:nvSpPr>
          <p:cNvPr id="39" name="TextBox 38">
            <a:extLst>
              <a:ext uri="{FF2B5EF4-FFF2-40B4-BE49-F238E27FC236}">
                <a16:creationId xmlns:a16="http://schemas.microsoft.com/office/drawing/2014/main" id="{98C0D95C-DE63-D34C-8CA3-17EDA2B93FE1}"/>
              </a:ext>
            </a:extLst>
          </p:cNvPr>
          <p:cNvSpPr txBox="1"/>
          <p:nvPr/>
        </p:nvSpPr>
        <p:spPr>
          <a:xfrm>
            <a:off x="9941586" y="2986249"/>
            <a:ext cx="519640" cy="738664"/>
          </a:xfrm>
          <a:prstGeom prst="rect">
            <a:avLst/>
          </a:prstGeom>
          <a:noFill/>
        </p:spPr>
        <p:txBody>
          <a:bodyPr wrap="square" rtlCol="0">
            <a:spAutoFit/>
          </a:bodyPr>
          <a:lstStyle/>
          <a:p>
            <a:r>
              <a:rPr lang="en-US" sz="2400" dirty="0"/>
              <a:t>13</a:t>
            </a:r>
          </a:p>
          <a:p>
            <a:endParaRPr lang="en-US" dirty="0"/>
          </a:p>
        </p:txBody>
      </p: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A8A8A282-C598-6044-B099-5DA17E245F31}"/>
                  </a:ext>
                </a:extLst>
              </p:cNvPr>
              <p:cNvSpPr txBox="1"/>
              <p:nvPr/>
            </p:nvSpPr>
            <p:spPr>
              <a:xfrm>
                <a:off x="404264" y="4326329"/>
                <a:ext cx="11102926" cy="1477328"/>
              </a:xfrm>
              <a:prstGeom prst="rect">
                <a:avLst/>
              </a:prstGeom>
              <a:noFill/>
            </p:spPr>
            <p:txBody>
              <a:bodyPr wrap="square" rtlCol="0">
                <a:spAutoFit/>
              </a:bodyPr>
              <a:lstStyle/>
              <a:p>
                <a:r>
                  <a:rPr lang="en-US" dirty="0">
                    <a:latin typeface="Segoe UI Emoji" panose="020B0502040204020203" pitchFamily="34" charset="0"/>
                    <a:ea typeface="Segoe UI Emoji" panose="020B0502040204020203" pitchFamily="34" charset="0"/>
                  </a:rPr>
                  <a:t>For the tree on the right, </a:t>
                </a:r>
                <a:r>
                  <a:rPr lang="en-US" b="1" dirty="0">
                    <a:latin typeface="Segoe UI Emoji" panose="020B0502040204020203" pitchFamily="34" charset="0"/>
                    <a:ea typeface="Segoe UI Emoji" panose="020B0502040204020203" pitchFamily="34" charset="0"/>
                  </a:rPr>
                  <a:t>what are some possible interesting cases (best/worst/other?) that could come up? </a:t>
                </a:r>
                <a:r>
                  <a:rPr lang="en-US" dirty="0">
                    <a:latin typeface="Segoe UI Emoji" panose="020B0502040204020203" pitchFamily="34" charset="0"/>
                    <a:ea typeface="Segoe UI Emoji" panose="020B0502040204020203" pitchFamily="34" charset="0"/>
                  </a:rPr>
                  <a:t>Consider what values of key could affect the runtime.</a:t>
                </a:r>
              </a:p>
              <a:p>
                <a:endParaRPr lang="en-US" dirty="0">
                  <a:latin typeface="Segoe UI Emoji" panose="020B0502040204020203" pitchFamily="34" charset="0"/>
                  <a:ea typeface="Segoe UI Emoji" panose="020B0502040204020203" pitchFamily="34" charset="0"/>
                </a:endParaRPr>
              </a:p>
              <a:p>
                <a:pPr marL="285750" indent="-285750">
                  <a:buFont typeface="Wingdings" pitchFamily="2" charset="2"/>
                  <a:buChar char="§"/>
                </a:pPr>
                <a:r>
                  <a:rPr lang="en-US" dirty="0">
                    <a:latin typeface="Segoe UI Emoji" panose="020B0502040204020203" pitchFamily="34" charset="0"/>
                    <a:ea typeface="Segoe UI Emoji" panose="020B0502040204020203" pitchFamily="34" charset="0"/>
                  </a:rPr>
                  <a:t>best: 8 </a:t>
                </a:r>
                <a:r>
                  <a:rPr lang="en-US" dirty="0">
                    <a:latin typeface="Segoe UI Emoji" panose="020B0502040204020203" pitchFamily="34" charset="0"/>
                    <a:ea typeface="Segoe UI Emoji" panose="020B0502040204020203" pitchFamily="34" charset="0"/>
                    <a:sym typeface="Wingdings" pitchFamily="2" charset="2"/>
                  </a:rPr>
                  <a:t>. runtime is</a:t>
                </a:r>
                <a14:m>
                  <m:oMath xmlns:m="http://schemas.openxmlformats.org/officeDocument/2006/math">
                    <m:r>
                      <a:rPr lang="en-US" b="0" i="0" smtClean="0">
                        <a:latin typeface="Cambria Math" panose="02040503050406030204" pitchFamily="18" charset="0"/>
                      </a:rPr>
                      <m:t> </m:t>
                    </m:r>
                    <m:r>
                      <m:rPr>
                        <m:sty m:val="p"/>
                      </m:rPr>
                      <a:rPr lang="en-US">
                        <a:latin typeface="Cambria Math" panose="02040503050406030204" pitchFamily="18" charset="0"/>
                      </a:rPr>
                      <m:t>Θ</m:t>
                    </m:r>
                    <m:d>
                      <m:dPr>
                        <m:ctrlPr>
                          <a:rPr lang="en-US" i="1">
                            <a:latin typeface="Cambria Math" panose="02040503050406030204" pitchFamily="18" charset="0"/>
                          </a:rPr>
                        </m:ctrlPr>
                      </m:dPr>
                      <m:e>
                        <m:r>
                          <a:rPr lang="en-US" b="0" i="1" smtClean="0">
                            <a:latin typeface="Cambria Math" panose="02040503050406030204" pitchFamily="18" charset="0"/>
                          </a:rPr>
                          <m:t>1</m:t>
                        </m:r>
                      </m:e>
                    </m:d>
                  </m:oMath>
                </a14:m>
                <a:r>
                  <a:rPr lang="en-US" dirty="0">
                    <a:latin typeface="Segoe UI Emoji" panose="020B0502040204020203" pitchFamily="34" charset="0"/>
                    <a:ea typeface="Segoe UI Emoji" panose="020B0502040204020203" pitchFamily="34" charset="0"/>
                  </a:rPr>
                  <a:t> since it just ends immediately</a:t>
                </a:r>
              </a:p>
              <a:p>
                <a:pPr marL="285750" indent="-285750">
                  <a:buFont typeface="Wingdings" pitchFamily="2" charset="2"/>
                  <a:buChar char="§"/>
                </a:pPr>
                <a:r>
                  <a:rPr lang="en-US" dirty="0">
                    <a:latin typeface="Segoe UI Emoji" panose="020B0502040204020203" pitchFamily="34" charset="0"/>
                    <a:ea typeface="Segoe UI Emoji" panose="020B0502040204020203" pitchFamily="34" charset="0"/>
                  </a:rPr>
                  <a:t>worst: 0 since it has to traverse all the way down (other values will also work for this)</a:t>
                </a:r>
              </a:p>
            </p:txBody>
          </p:sp>
        </mc:Choice>
        <mc:Fallback>
          <p:sp>
            <p:nvSpPr>
              <p:cNvPr id="44" name="TextBox 43">
                <a:extLst>
                  <a:ext uri="{FF2B5EF4-FFF2-40B4-BE49-F238E27FC236}">
                    <a16:creationId xmlns:a16="http://schemas.microsoft.com/office/drawing/2014/main" id="{A8A8A282-C598-6044-B099-5DA17E245F31}"/>
                  </a:ext>
                </a:extLst>
              </p:cNvPr>
              <p:cNvSpPr txBox="1">
                <a:spLocks noRot="1" noChangeAspect="1" noMove="1" noResize="1" noEditPoints="1" noAdjustHandles="1" noChangeArrowheads="1" noChangeShapeType="1" noTextEdit="1"/>
              </p:cNvSpPr>
              <p:nvPr/>
            </p:nvSpPr>
            <p:spPr>
              <a:xfrm>
                <a:off x="404264" y="4326329"/>
                <a:ext cx="11102926" cy="1477328"/>
              </a:xfrm>
              <a:prstGeom prst="rect">
                <a:avLst/>
              </a:prstGeom>
              <a:blipFill>
                <a:blip r:embed="rId3"/>
                <a:stretch>
                  <a:fillRect l="-457" t="-1709" b="-5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290E27CC-B039-BD47-ABED-09242AE5211F}"/>
                  </a:ext>
                </a:extLst>
              </p:cNvPr>
              <p:cNvSpPr txBox="1"/>
              <p:nvPr/>
            </p:nvSpPr>
            <p:spPr>
              <a:xfrm>
                <a:off x="542290" y="5739059"/>
                <a:ext cx="4857446" cy="1211037"/>
              </a:xfrm>
              <a:prstGeom prst="rect">
                <a:avLst/>
              </a:prstGeom>
              <a:noFill/>
            </p:spPr>
            <p:txBody>
              <a:bodyPr wrap="square" rtlCol="0">
                <a:spAutoFit/>
              </a:bodyPr>
              <a:lstStyle/>
              <a:p>
                <a:endParaRPr lang="en-US" sz="1400" dirty="0">
                  <a:latin typeface="Courier New" panose="02070309020205020404" pitchFamily="49" charset="0"/>
                  <a:cs typeface="Courier New" panose="02070309020205020404" pitchFamily="49" charset="0"/>
                </a:endParaRPr>
              </a:p>
              <a:p>
                <a:r>
                  <a:rPr lang="en-US" sz="1400" dirty="0" err="1">
                    <a:latin typeface="Courier New" panose="02070309020205020404" pitchFamily="49" charset="0"/>
                    <a:cs typeface="Courier New" panose="02070309020205020404" pitchFamily="49" charset="0"/>
                  </a:rPr>
                  <a:t>containsKey</a:t>
                </a:r>
                <a:r>
                  <a:rPr lang="en-US" sz="1400" dirty="0">
                    <a:latin typeface="Courier New" panose="02070309020205020404" pitchFamily="49" charset="0"/>
                    <a:cs typeface="Courier New" panose="02070309020205020404" pitchFamily="49" charset="0"/>
                  </a:rPr>
                  <a:t>() </a:t>
                </a:r>
                <a:r>
                  <a:rPr lang="en-US" sz="1400" dirty="0">
                    <a:latin typeface="Segoe UI Semilight" panose="020B0402040204020203" pitchFamily="34" charset="0"/>
                    <a:cs typeface="Segoe UI Semilight" panose="020B0402040204020203" pitchFamily="34" charset="0"/>
                  </a:rPr>
                  <a:t>is a recursive method </a:t>
                </a:r>
                <a:r>
                  <a:rPr lang="en-US" sz="1400" dirty="0">
                    <a:latin typeface="Segoe UI Semilight" panose="020B0402040204020203" pitchFamily="34" charset="0"/>
                    <a:cs typeface="Segoe UI Semilight" panose="020B0402040204020203" pitchFamily="34" charset="0"/>
                    <a:sym typeface="Wingdings" pitchFamily="2" charset="2"/>
                  </a:rPr>
                  <a:t> recurrences</a:t>
                </a:r>
                <a:r>
                  <a:rPr lang="en-US" sz="1400" dirty="0">
                    <a:latin typeface="Segoe UI Semilight" panose="020B0402040204020203" pitchFamily="34" charset="0"/>
                    <a:cs typeface="Segoe UI Semilight" panose="020B0402040204020203" pitchFamily="34" charset="0"/>
                  </a:rPr>
                  <a:t>!</a:t>
                </a:r>
              </a:p>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cs typeface="Courier New" panose="02070309020205020404" pitchFamily="49" charset="0"/>
                        </a:rPr>
                        <m:t>𝑇</m:t>
                      </m:r>
                      <m:d>
                        <m:dPr>
                          <m:ctrlPr>
                            <a:rPr lang="en-US" sz="1400" b="0" i="1" smtClean="0">
                              <a:latin typeface="Cambria Math" panose="02040503050406030204" pitchFamily="18" charset="0"/>
                              <a:cs typeface="Courier New" panose="02070309020205020404" pitchFamily="49" charset="0"/>
                            </a:rPr>
                          </m:ctrlPr>
                        </m:dPr>
                        <m:e>
                          <m:r>
                            <a:rPr lang="en-US" sz="1400" b="0" i="1" smtClean="0">
                              <a:latin typeface="Cambria Math" panose="02040503050406030204" pitchFamily="18" charset="0"/>
                              <a:cs typeface="Courier New" panose="02070309020205020404" pitchFamily="49" charset="0"/>
                            </a:rPr>
                            <m:t>𝑛</m:t>
                          </m:r>
                        </m:e>
                      </m:d>
                      <m:r>
                        <a:rPr lang="en-US" sz="1400" b="0" i="1" smtClean="0">
                          <a:latin typeface="Cambria Math" panose="02040503050406030204" pitchFamily="18" charset="0"/>
                          <a:cs typeface="Courier New" panose="02070309020205020404" pitchFamily="49" charset="0"/>
                        </a:rPr>
                        <m:t>=</m:t>
                      </m:r>
                      <m:d>
                        <m:dPr>
                          <m:begChr m:val="{"/>
                          <m:endChr m:val=""/>
                          <m:ctrlPr>
                            <a:rPr lang="en-US" sz="1400" b="0" i="1" smtClean="0">
                              <a:latin typeface="Cambria Math" panose="02040503050406030204" pitchFamily="18" charset="0"/>
                              <a:cs typeface="Courier New" panose="02070309020205020404" pitchFamily="49" charset="0"/>
                            </a:rPr>
                          </m:ctrlPr>
                        </m:dPr>
                        <m:e>
                          <m:eqArr>
                            <m:eqArrPr>
                              <m:ctrlPr>
                                <a:rPr lang="en-US" sz="1400" b="0" i="1" smtClean="0">
                                  <a:latin typeface="Cambria Math" panose="02040503050406030204" pitchFamily="18" charset="0"/>
                                  <a:cs typeface="Courier New" panose="02070309020205020404" pitchFamily="49" charset="0"/>
                                </a:rPr>
                              </m:ctrlPr>
                            </m:eqArrPr>
                            <m:e>
                              <m:r>
                                <a:rPr lang="en-US" sz="1400" b="0" i="1" smtClean="0">
                                  <a:latin typeface="Cambria Math" panose="02040503050406030204" pitchFamily="18" charset="0"/>
                                  <a:cs typeface="Courier New" panose="02070309020205020404" pitchFamily="49" charset="0"/>
                                </a:rPr>
                                <m:t>𝑇</m:t>
                              </m:r>
                              <m:d>
                                <m:dPr>
                                  <m:ctrlPr>
                                    <a:rPr lang="en-US" sz="1400" b="0" i="1" smtClean="0">
                                      <a:latin typeface="Cambria Math" panose="02040503050406030204" pitchFamily="18" charset="0"/>
                                      <a:cs typeface="Courier New" panose="02070309020205020404" pitchFamily="49" charset="0"/>
                                    </a:rPr>
                                  </m:ctrlPr>
                                </m:dPr>
                                <m:e>
                                  <m:f>
                                    <m:fPr>
                                      <m:ctrlPr>
                                        <a:rPr lang="en-US" sz="1400" b="0" i="1" smtClean="0">
                                          <a:latin typeface="Cambria Math" panose="02040503050406030204" pitchFamily="18" charset="0"/>
                                          <a:cs typeface="Courier New" panose="02070309020205020404" pitchFamily="49" charset="0"/>
                                        </a:rPr>
                                      </m:ctrlPr>
                                    </m:fPr>
                                    <m:num>
                                      <m:r>
                                        <a:rPr lang="en-US" sz="1400" b="0" i="1" smtClean="0">
                                          <a:latin typeface="Cambria Math" panose="02040503050406030204" pitchFamily="18" charset="0"/>
                                          <a:cs typeface="Courier New" panose="02070309020205020404" pitchFamily="49" charset="0"/>
                                        </a:rPr>
                                        <m:t>𝑛</m:t>
                                      </m:r>
                                    </m:num>
                                    <m:den>
                                      <m:r>
                                        <a:rPr lang="en-US" sz="1400" b="0" i="1" smtClean="0">
                                          <a:latin typeface="Cambria Math" panose="02040503050406030204" pitchFamily="18" charset="0"/>
                                          <a:cs typeface="Courier New" panose="02070309020205020404" pitchFamily="49" charset="0"/>
                                        </a:rPr>
                                        <m:t>2</m:t>
                                      </m:r>
                                    </m:den>
                                  </m:f>
                                </m:e>
                              </m:d>
                              <m:r>
                                <a:rPr lang="en-US" sz="1400" b="0" i="1" smtClean="0">
                                  <a:latin typeface="Cambria Math" panose="02040503050406030204" pitchFamily="18" charset="0"/>
                                  <a:cs typeface="Courier New" panose="02070309020205020404" pitchFamily="49" charset="0"/>
                                </a:rPr>
                                <m:t>+1 </m:t>
                              </m:r>
                              <m:r>
                                <m:rPr>
                                  <m:sty m:val="p"/>
                                </m:rPr>
                                <a:rPr lang="en-US" sz="1400" b="0" i="0" smtClean="0">
                                  <a:latin typeface="Cambria Math" panose="02040503050406030204" pitchFamily="18" charset="0"/>
                                  <a:cs typeface="Courier New" panose="02070309020205020404" pitchFamily="49" charset="0"/>
                                </a:rPr>
                                <m:t>if</m:t>
                              </m:r>
                              <m:r>
                                <a:rPr lang="en-US" sz="1400" b="0" i="1" smtClean="0">
                                  <a:latin typeface="Cambria Math" panose="02040503050406030204" pitchFamily="18" charset="0"/>
                                  <a:cs typeface="Courier New" panose="02070309020205020404" pitchFamily="49" charset="0"/>
                                </a:rPr>
                                <m:t> </m:t>
                              </m:r>
                              <m:r>
                                <a:rPr lang="en-US" sz="1400" b="0" i="1" smtClean="0">
                                  <a:latin typeface="Cambria Math" panose="02040503050406030204" pitchFamily="18" charset="0"/>
                                  <a:cs typeface="Courier New" panose="02070309020205020404" pitchFamily="49" charset="0"/>
                                </a:rPr>
                                <m:t>𝑛</m:t>
                              </m:r>
                              <m:r>
                                <a:rPr lang="en-US" sz="1400" b="0" i="1" smtClean="0">
                                  <a:latin typeface="Cambria Math" panose="02040503050406030204" pitchFamily="18" charset="0"/>
                                  <a:cs typeface="Courier New" panose="02070309020205020404" pitchFamily="49" charset="0"/>
                                </a:rPr>
                                <m:t>&gt;1</m:t>
                              </m:r>
                            </m:e>
                            <m:e>
                              <m:r>
                                <a:rPr lang="en-US" sz="1400" b="0" i="1" smtClean="0">
                                  <a:latin typeface="Cambria Math" panose="02040503050406030204" pitchFamily="18" charset="0"/>
                                  <a:cs typeface="Courier New" panose="02070309020205020404" pitchFamily="49" charset="0"/>
                                </a:rPr>
                                <m:t>3            </m:t>
                              </m:r>
                              <m:r>
                                <m:rPr>
                                  <m:sty m:val="p"/>
                                </m:rPr>
                                <a:rPr lang="en-US" sz="1400" b="0" i="0" smtClean="0">
                                  <a:latin typeface="Cambria Math" panose="02040503050406030204" pitchFamily="18" charset="0"/>
                                  <a:cs typeface="Courier New" panose="02070309020205020404" pitchFamily="49" charset="0"/>
                                </a:rPr>
                                <m:t>otherwise</m:t>
                              </m:r>
                            </m:e>
                          </m:eqArr>
                        </m:e>
                      </m:d>
                    </m:oMath>
                  </m:oMathPara>
                </a14:m>
                <a:endParaRPr lang="en-US" sz="1400" dirty="0">
                  <a:latin typeface="Courier New" panose="02070309020205020404" pitchFamily="49" charset="0"/>
                  <a:cs typeface="Courier New" panose="02070309020205020404" pitchFamily="49" charset="0"/>
                </a:endParaRPr>
              </a:p>
            </p:txBody>
          </p:sp>
        </mc:Choice>
        <mc:Fallback>
          <p:sp>
            <p:nvSpPr>
              <p:cNvPr id="46" name="TextBox 45">
                <a:extLst>
                  <a:ext uri="{FF2B5EF4-FFF2-40B4-BE49-F238E27FC236}">
                    <a16:creationId xmlns:a16="http://schemas.microsoft.com/office/drawing/2014/main" id="{290E27CC-B039-BD47-ABED-09242AE5211F}"/>
                  </a:ext>
                </a:extLst>
              </p:cNvPr>
              <p:cNvSpPr txBox="1">
                <a:spLocks noRot="1" noChangeAspect="1" noMove="1" noResize="1" noEditPoints="1" noAdjustHandles="1" noChangeArrowheads="1" noChangeShapeType="1" noTextEdit="1"/>
              </p:cNvSpPr>
              <p:nvPr/>
            </p:nvSpPr>
            <p:spPr>
              <a:xfrm>
                <a:off x="542290" y="5739059"/>
                <a:ext cx="4857446" cy="1211037"/>
              </a:xfrm>
              <a:prstGeom prst="rect">
                <a:avLst/>
              </a:prstGeom>
              <a:blipFill>
                <a:blip r:embed="rId4"/>
                <a:stretch>
                  <a:fillRect l="-12794" t="-94792" b="-184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B2B7D842-DD8A-FE4B-955E-A952DBC3F421}"/>
                  </a:ext>
                </a:extLst>
              </p:cNvPr>
              <p:cNvSpPr txBox="1"/>
              <p:nvPr/>
            </p:nvSpPr>
            <p:spPr>
              <a:xfrm>
                <a:off x="2140527" y="6405073"/>
                <a:ext cx="325920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400" b="0" i="0" smtClean="0">
                          <a:latin typeface="Cambria Math" panose="02040503050406030204" pitchFamily="18" charset="0"/>
                        </a:rPr>
                        <m:t>T</m:t>
                      </m:r>
                      <m:d>
                        <m:dPr>
                          <m:ctrlPr>
                            <a:rPr lang="en-US" sz="1400" b="0" i="1" smtClean="0">
                              <a:latin typeface="Cambria Math" panose="02040503050406030204" pitchFamily="18" charset="0"/>
                            </a:rPr>
                          </m:ctrlPr>
                        </m:dPr>
                        <m:e>
                          <m:r>
                            <m:rPr>
                              <m:sty m:val="p"/>
                            </m:rPr>
                            <a:rPr lang="en-US" sz="1400" b="0" i="0" smtClean="0">
                              <a:latin typeface="Cambria Math" panose="02040503050406030204" pitchFamily="18" charset="0"/>
                            </a:rPr>
                            <m:t>n</m:t>
                          </m:r>
                        </m:e>
                      </m:d>
                      <m:r>
                        <a:rPr lang="en-US" sz="1400" b="0" i="0" smtClean="0">
                          <a:latin typeface="Cambria Math" panose="02040503050406030204" pitchFamily="18" charset="0"/>
                        </a:rPr>
                        <m:t>=</m:t>
                      </m:r>
                      <m:r>
                        <m:rPr>
                          <m:sty m:val="p"/>
                        </m:rPr>
                        <a:rPr lang="en-US" sz="1400" b="0" i="0" smtClean="0">
                          <a:latin typeface="Cambria Math" panose="02040503050406030204" pitchFamily="18" charset="0"/>
                        </a:rPr>
                        <m:t>Θ</m:t>
                      </m:r>
                      <m:r>
                        <a:rPr lang="en-US" sz="1400" b="0" i="1" smtClean="0">
                          <a:latin typeface="Cambria Math" panose="02040503050406030204" pitchFamily="18" charset="0"/>
                        </a:rPr>
                        <m:t>(</m:t>
                      </m:r>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log</m:t>
                          </m:r>
                        </m:fName>
                        <m:e>
                          <m:r>
                            <a:rPr lang="en-US" sz="1400" b="0" i="1" smtClean="0">
                              <a:latin typeface="Cambria Math" panose="02040503050406030204" pitchFamily="18" charset="0"/>
                            </a:rPr>
                            <m:t>𝑛</m:t>
                          </m:r>
                          <m:r>
                            <a:rPr lang="en-US" sz="1400" b="0" i="1" smtClean="0">
                              <a:latin typeface="Cambria Math" panose="02040503050406030204" pitchFamily="18" charset="0"/>
                            </a:rPr>
                            <m:t>)</m:t>
                          </m:r>
                        </m:e>
                      </m:func>
                    </m:oMath>
                  </m:oMathPara>
                </a14:m>
                <a:endParaRPr lang="en-US" sz="1400" dirty="0"/>
              </a:p>
            </p:txBody>
          </p:sp>
        </mc:Choice>
        <mc:Fallback>
          <p:sp>
            <p:nvSpPr>
              <p:cNvPr id="47" name="TextBox 46">
                <a:extLst>
                  <a:ext uri="{FF2B5EF4-FFF2-40B4-BE49-F238E27FC236}">
                    <a16:creationId xmlns:a16="http://schemas.microsoft.com/office/drawing/2014/main" id="{B2B7D842-DD8A-FE4B-955E-A952DBC3F421}"/>
                  </a:ext>
                </a:extLst>
              </p:cNvPr>
              <p:cNvSpPr txBox="1">
                <a:spLocks noRot="1" noChangeAspect="1" noMove="1" noResize="1" noEditPoints="1" noAdjustHandles="1" noChangeArrowheads="1" noChangeShapeType="1" noTextEdit="1"/>
              </p:cNvSpPr>
              <p:nvPr/>
            </p:nvSpPr>
            <p:spPr>
              <a:xfrm>
                <a:off x="2140527" y="6405073"/>
                <a:ext cx="3259209" cy="307777"/>
              </a:xfrm>
              <a:prstGeom prst="rect">
                <a:avLst/>
              </a:prstGeom>
              <a:blipFill>
                <a:blip r:embed="rId5"/>
                <a:stretch>
                  <a:fillRect b="-4000"/>
                </a:stretch>
              </a:blipFill>
            </p:spPr>
            <p:txBody>
              <a:bodyPr/>
              <a:lstStyle/>
              <a:p>
                <a:r>
                  <a:rPr lang="en-US">
                    <a:noFill/>
                  </a:rPr>
                  <a:t> </a:t>
                </a:r>
              </a:p>
            </p:txBody>
          </p:sp>
        </mc:Fallback>
      </mc:AlternateContent>
    </p:spTree>
    <p:extLst>
      <p:ext uri="{BB962C8B-B14F-4D97-AF65-F5344CB8AC3E}">
        <p14:creationId xmlns:p14="http://schemas.microsoft.com/office/powerpoint/2010/main" val="6462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6CCFBA-6408-5B4D-A148-58A5B3A58905}"/>
              </a:ext>
            </a:extLst>
          </p:cNvPr>
          <p:cNvSpPr>
            <a:spLocks noGrp="1"/>
          </p:cNvSpPr>
          <p:nvPr>
            <p:ph idx="1"/>
          </p:nvPr>
        </p:nvSpPr>
        <p:spPr/>
        <p:txBody>
          <a:bodyPr/>
          <a:lstStyle/>
          <a:p>
            <a:r>
              <a:rPr lang="en-US" dirty="0"/>
              <a:t>We only considered changing the key parameter for that one particular BST in our last thought exercise, but what about if we consider the different possible arrangements of the BST as well?</a:t>
            </a:r>
          </a:p>
          <a:p>
            <a:r>
              <a:rPr lang="en-US" dirty="0"/>
              <a:t>Let’s try to come up with a valid BST with the numbers 1 through 15 (same as previous tree) and key combination that result in a worse runtime for </a:t>
            </a:r>
            <a:r>
              <a:rPr lang="en-US" dirty="0" err="1"/>
              <a:t>containsKey</a:t>
            </a:r>
            <a:r>
              <a:rPr lang="en-US" dirty="0"/>
              <a:t>.</a:t>
            </a:r>
          </a:p>
          <a:p>
            <a:endParaRPr lang="en-US" dirty="0"/>
          </a:p>
          <a:p>
            <a:endParaRPr lang="en-US" dirty="0"/>
          </a:p>
        </p:txBody>
      </p:sp>
      <mc:AlternateContent xmlns:mc="http://schemas.openxmlformats.org/markup-compatibility/2006">
        <mc:Choice xmlns:a14="http://schemas.microsoft.com/office/drawing/2010/main" Requires="a14">
          <p:sp>
            <p:nvSpPr>
              <p:cNvPr id="5" name="Title 4">
                <a:extLst>
                  <a:ext uri="{FF2B5EF4-FFF2-40B4-BE49-F238E27FC236}">
                    <a16:creationId xmlns:a16="http://schemas.microsoft.com/office/drawing/2014/main" id="{DB4868B8-A09E-3B48-AB3B-287D2B58A1E3}"/>
                  </a:ext>
                </a:extLst>
              </p:cNvPr>
              <p:cNvSpPr>
                <a:spLocks noGrp="1"/>
              </p:cNvSpPr>
              <p:nvPr>
                <p:ph type="title"/>
              </p:nvPr>
            </p:nvSpPr>
            <p:spPr/>
            <p:txBody>
              <a:bodyPr>
                <a:normAutofit/>
              </a:bodyPr>
              <a:lstStyle/>
              <a:p>
                <a:r>
                  <a:rPr lang="en-US" dirty="0"/>
                  <a:t>Is it possible to do worse than </a:t>
                </a:r>
                <a14:m>
                  <m:oMath xmlns:m="http://schemas.openxmlformats.org/officeDocument/2006/math">
                    <m:r>
                      <m:rPr>
                        <m:sty m:val="p"/>
                      </m:rPr>
                      <a:rPr lang="en-US">
                        <a:latin typeface="Cambria Math" panose="02040503050406030204" pitchFamily="18" charset="0"/>
                      </a:rPr>
                      <m:t>Θ</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r>
                          <a:rPr lang="en-US" i="1">
                            <a:latin typeface="Cambria Math" panose="02040503050406030204" pitchFamily="18" charset="0"/>
                          </a:rPr>
                          <m:t>)</m:t>
                        </m:r>
                      </m:e>
                    </m:func>
                  </m:oMath>
                </a14:m>
                <a:r>
                  <a:rPr lang="en-US" dirty="0"/>
                  <a:t>? 😈</a:t>
                </a:r>
              </a:p>
            </p:txBody>
          </p:sp>
        </mc:Choice>
        <mc:Fallback>
          <p:sp>
            <p:nvSpPr>
              <p:cNvPr id="5" name="Title 4">
                <a:extLst>
                  <a:ext uri="{FF2B5EF4-FFF2-40B4-BE49-F238E27FC236}">
                    <a16:creationId xmlns:a16="http://schemas.microsoft.com/office/drawing/2014/main" id="{DB4868B8-A09E-3B48-AB3B-287D2B58A1E3}"/>
                  </a:ext>
                </a:extLst>
              </p:cNvPr>
              <p:cNvSpPr>
                <a:spLocks noGrp="1" noRot="1" noChangeAspect="1" noMove="1" noResize="1" noEditPoints="1" noAdjustHandles="1" noChangeArrowheads="1" noChangeShapeType="1" noTextEdit="1"/>
              </p:cNvSpPr>
              <p:nvPr>
                <p:ph type="title"/>
              </p:nvPr>
            </p:nvSpPr>
            <p:spPr>
              <a:blipFill>
                <a:blip r:embed="rId2"/>
                <a:stretch>
                  <a:fillRect l="-2154" t="-4938" b="-11111"/>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A50B3A6A-5D35-FA4E-BE48-8F98B5832C95}"/>
              </a:ext>
            </a:extLst>
          </p:cNvPr>
          <p:cNvSpPr/>
          <p:nvPr/>
        </p:nvSpPr>
        <p:spPr>
          <a:xfrm>
            <a:off x="7699849" y="3036974"/>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8" name="Oval 7">
            <a:extLst>
              <a:ext uri="{FF2B5EF4-FFF2-40B4-BE49-F238E27FC236}">
                <a16:creationId xmlns:a16="http://schemas.microsoft.com/office/drawing/2014/main" id="{F799358D-6B5D-3144-9698-9E443B55BFFC}"/>
              </a:ext>
            </a:extLst>
          </p:cNvPr>
          <p:cNvSpPr/>
          <p:nvPr/>
        </p:nvSpPr>
        <p:spPr>
          <a:xfrm>
            <a:off x="8067244" y="3727077"/>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cxnSp>
        <p:nvCxnSpPr>
          <p:cNvPr id="9" name="Straight Arrow Connector 8">
            <a:extLst>
              <a:ext uri="{FF2B5EF4-FFF2-40B4-BE49-F238E27FC236}">
                <a16:creationId xmlns:a16="http://schemas.microsoft.com/office/drawing/2014/main" id="{7B8847B7-425B-CB49-87EF-585655421651}"/>
              </a:ext>
            </a:extLst>
          </p:cNvPr>
          <p:cNvCxnSpPr/>
          <p:nvPr/>
        </p:nvCxnSpPr>
        <p:spPr>
          <a:xfrm>
            <a:off x="8070914" y="3437361"/>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C7027E1-9925-5B4A-91CA-E34632608604}"/>
              </a:ext>
            </a:extLst>
          </p:cNvPr>
          <p:cNvSpPr/>
          <p:nvPr/>
        </p:nvSpPr>
        <p:spPr>
          <a:xfrm>
            <a:off x="8592718" y="4420171"/>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sp>
        <p:nvSpPr>
          <p:cNvPr id="11" name="Oval 10">
            <a:extLst>
              <a:ext uri="{FF2B5EF4-FFF2-40B4-BE49-F238E27FC236}">
                <a16:creationId xmlns:a16="http://schemas.microsoft.com/office/drawing/2014/main" id="{9D20E01C-8D8D-1044-8319-15E9848ACC2D}"/>
              </a:ext>
            </a:extLst>
          </p:cNvPr>
          <p:cNvSpPr/>
          <p:nvPr/>
        </p:nvSpPr>
        <p:spPr>
          <a:xfrm>
            <a:off x="8960113" y="5110274"/>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cxnSp>
        <p:nvCxnSpPr>
          <p:cNvPr id="12" name="Straight Arrow Connector 11">
            <a:extLst>
              <a:ext uri="{FF2B5EF4-FFF2-40B4-BE49-F238E27FC236}">
                <a16:creationId xmlns:a16="http://schemas.microsoft.com/office/drawing/2014/main" id="{1BEC6155-D0FB-B941-B5B2-2CBCF2A83CC2}"/>
              </a:ext>
            </a:extLst>
          </p:cNvPr>
          <p:cNvCxnSpPr/>
          <p:nvPr/>
        </p:nvCxnSpPr>
        <p:spPr>
          <a:xfrm>
            <a:off x="8963783" y="4820558"/>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A744B8-682A-DC48-AC0E-83E8691AA0FD}"/>
              </a:ext>
            </a:extLst>
          </p:cNvPr>
          <p:cNvCxnSpPr/>
          <p:nvPr/>
        </p:nvCxnSpPr>
        <p:spPr>
          <a:xfrm>
            <a:off x="8488095" y="4177001"/>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608F37F-DE0B-CD43-986B-C68389AFFCE9}"/>
              </a:ext>
            </a:extLst>
          </p:cNvPr>
          <p:cNvCxnSpPr/>
          <p:nvPr/>
        </p:nvCxnSpPr>
        <p:spPr>
          <a:xfrm>
            <a:off x="9660094" y="5918501"/>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08E0C1A-D676-4647-B138-593B3D26A4A5}"/>
              </a:ext>
            </a:extLst>
          </p:cNvPr>
          <p:cNvCxnSpPr/>
          <p:nvPr/>
        </p:nvCxnSpPr>
        <p:spPr>
          <a:xfrm>
            <a:off x="9338923" y="5578221"/>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16A20D4-898A-5D4C-8007-E4BC8255AC95}"/>
              </a:ext>
            </a:extLst>
          </p:cNvPr>
          <p:cNvSpPr txBox="1"/>
          <p:nvPr/>
        </p:nvSpPr>
        <p:spPr>
          <a:xfrm>
            <a:off x="9262648" y="5492064"/>
            <a:ext cx="1195450" cy="584775"/>
          </a:xfrm>
          <a:prstGeom prst="rect">
            <a:avLst/>
          </a:prstGeom>
          <a:noFill/>
        </p:spPr>
        <p:txBody>
          <a:bodyPr wrap="square" rtlCol="0">
            <a:spAutoFit/>
          </a:bodyPr>
          <a:lstStyle/>
          <a:p>
            <a:r>
              <a:rPr lang="en-US" sz="3200" dirty="0"/>
              <a:t>…</a:t>
            </a:r>
          </a:p>
        </p:txBody>
      </p:sp>
      <p:grpSp>
        <p:nvGrpSpPr>
          <p:cNvPr id="27" name="Group 26">
            <a:extLst>
              <a:ext uri="{FF2B5EF4-FFF2-40B4-BE49-F238E27FC236}">
                <a16:creationId xmlns:a16="http://schemas.microsoft.com/office/drawing/2014/main" id="{BA40DC2B-870B-EF45-B966-BB3EFEE7D575}"/>
              </a:ext>
            </a:extLst>
          </p:cNvPr>
          <p:cNvGrpSpPr/>
          <p:nvPr/>
        </p:nvGrpSpPr>
        <p:grpSpPr>
          <a:xfrm>
            <a:off x="9634632" y="6208217"/>
            <a:ext cx="530372" cy="762956"/>
            <a:chOff x="9618866" y="5924436"/>
            <a:chExt cx="530372" cy="762956"/>
          </a:xfrm>
        </p:grpSpPr>
        <p:sp>
          <p:nvSpPr>
            <p:cNvPr id="28" name="Oval 27">
              <a:extLst>
                <a:ext uri="{FF2B5EF4-FFF2-40B4-BE49-F238E27FC236}">
                  <a16:creationId xmlns:a16="http://schemas.microsoft.com/office/drawing/2014/main" id="{9BEF4B16-D346-A743-B4D7-C8E1F72D2C6F}"/>
                </a:ext>
              </a:extLst>
            </p:cNvPr>
            <p:cNvSpPr/>
            <p:nvPr/>
          </p:nvSpPr>
          <p:spPr>
            <a:xfrm>
              <a:off x="9640658" y="5924436"/>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9" name="TextBox 28">
              <a:extLst>
                <a:ext uri="{FF2B5EF4-FFF2-40B4-BE49-F238E27FC236}">
                  <a16:creationId xmlns:a16="http://schemas.microsoft.com/office/drawing/2014/main" id="{B175F16F-C2F1-9B47-A8D3-D56911283922}"/>
                </a:ext>
              </a:extLst>
            </p:cNvPr>
            <p:cNvSpPr txBox="1"/>
            <p:nvPr/>
          </p:nvSpPr>
          <p:spPr>
            <a:xfrm>
              <a:off x="9618866" y="5948728"/>
              <a:ext cx="519640" cy="738664"/>
            </a:xfrm>
            <a:prstGeom prst="rect">
              <a:avLst/>
            </a:prstGeom>
            <a:noFill/>
          </p:spPr>
          <p:txBody>
            <a:bodyPr wrap="square" rtlCol="0">
              <a:spAutoFit/>
            </a:bodyPr>
            <a:lstStyle/>
            <a:p>
              <a:r>
                <a:rPr lang="en-US" sz="2400" dirty="0"/>
                <a:t>15</a:t>
              </a:r>
            </a:p>
            <a:p>
              <a:endParaRPr lang="en-US" dirty="0"/>
            </a:p>
          </p:txBody>
        </p:sp>
      </p:gr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2DCF12FB-9909-1F4A-9289-574FD2322A9B}"/>
                  </a:ext>
                </a:extLst>
              </p:cNvPr>
              <p:cNvSpPr txBox="1"/>
              <p:nvPr/>
            </p:nvSpPr>
            <p:spPr>
              <a:xfrm>
                <a:off x="575239" y="3082644"/>
                <a:ext cx="5520761" cy="1524648"/>
              </a:xfrm>
              <a:prstGeom prst="rect">
                <a:avLst/>
              </a:prstGeom>
              <a:noFill/>
            </p:spPr>
            <p:txBody>
              <a:bodyPr wrap="square" rtlCol="0">
                <a:spAutoFit/>
              </a:bodyPr>
              <a:lstStyle/>
              <a:p>
                <a:r>
                  <a:rPr lang="en-US" sz="2200" dirty="0" err="1">
                    <a:latin typeface="Courier New" panose="02070309020205020404" pitchFamily="49" charset="0"/>
                    <a:cs typeface="Courier New" panose="02070309020205020404" pitchFamily="49" charset="0"/>
                  </a:rPr>
                  <a:t>containsKey</a:t>
                </a:r>
                <a:r>
                  <a:rPr lang="en-US" sz="2200" dirty="0">
                    <a:latin typeface="Courier New" panose="02070309020205020404" pitchFamily="49" charset="0"/>
                    <a:cs typeface="Courier New" panose="02070309020205020404" pitchFamily="49" charset="0"/>
                  </a:rPr>
                  <a:t>() </a:t>
                </a:r>
                <a:r>
                  <a:rPr lang="en-US" sz="2200" dirty="0">
                    <a:latin typeface="Segoe UI Semilight" panose="020B0402040204020203" pitchFamily="34" charset="0"/>
                    <a:cs typeface="Segoe UI Semilight" panose="020B0402040204020203" pitchFamily="34" charset="0"/>
                  </a:rPr>
                  <a:t>is a recursive method!</a:t>
                </a:r>
              </a:p>
              <a:p>
                <a:endParaRPr lang="en-US" sz="22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cs typeface="Courier New" panose="02070309020205020404" pitchFamily="49" charset="0"/>
                        </a:rPr>
                        <m:t>𝑇</m:t>
                      </m:r>
                      <m:d>
                        <m:dPr>
                          <m:ctrlPr>
                            <a:rPr lang="en-US" sz="2200" b="0" i="1" smtClean="0">
                              <a:latin typeface="Cambria Math" panose="02040503050406030204" pitchFamily="18" charset="0"/>
                              <a:cs typeface="Courier New" panose="02070309020205020404" pitchFamily="49" charset="0"/>
                            </a:rPr>
                          </m:ctrlPr>
                        </m:dPr>
                        <m:e>
                          <m:r>
                            <a:rPr lang="en-US" sz="2200" b="0" i="1" smtClean="0">
                              <a:latin typeface="Cambria Math" panose="02040503050406030204" pitchFamily="18" charset="0"/>
                              <a:cs typeface="Courier New" panose="02070309020205020404" pitchFamily="49" charset="0"/>
                            </a:rPr>
                            <m:t>𝑛</m:t>
                          </m:r>
                        </m:e>
                      </m:d>
                      <m:r>
                        <a:rPr lang="en-US" sz="2200" b="0" i="1" smtClean="0">
                          <a:latin typeface="Cambria Math" panose="02040503050406030204" pitchFamily="18" charset="0"/>
                          <a:cs typeface="Courier New" panose="02070309020205020404" pitchFamily="49" charset="0"/>
                        </a:rPr>
                        <m:t>=</m:t>
                      </m:r>
                      <m:d>
                        <m:dPr>
                          <m:begChr m:val="{"/>
                          <m:endChr m:val=""/>
                          <m:ctrlPr>
                            <a:rPr lang="en-US" sz="2200" b="0" i="1" smtClean="0">
                              <a:latin typeface="Cambria Math" panose="02040503050406030204" pitchFamily="18" charset="0"/>
                              <a:cs typeface="Courier New" panose="02070309020205020404" pitchFamily="49" charset="0"/>
                            </a:rPr>
                          </m:ctrlPr>
                        </m:dPr>
                        <m:e>
                          <m:eqArr>
                            <m:eqArrPr>
                              <m:ctrlPr>
                                <a:rPr lang="en-US" sz="2200" b="0" i="1" smtClean="0">
                                  <a:latin typeface="Cambria Math" panose="02040503050406030204" pitchFamily="18" charset="0"/>
                                  <a:cs typeface="Courier New" panose="02070309020205020404" pitchFamily="49" charset="0"/>
                                </a:rPr>
                              </m:ctrlPr>
                            </m:eqArrPr>
                            <m:e>
                              <m:r>
                                <a:rPr lang="en-US" sz="2200" b="0" i="1" smtClean="0">
                                  <a:latin typeface="Cambria Math" panose="02040503050406030204" pitchFamily="18" charset="0"/>
                                  <a:cs typeface="Courier New" panose="02070309020205020404" pitchFamily="49" charset="0"/>
                                </a:rPr>
                                <m:t>𝑇</m:t>
                              </m:r>
                              <m:d>
                                <m:dPr>
                                  <m:ctrlPr>
                                    <a:rPr lang="en-US" sz="2200" b="0" i="1" smtClean="0">
                                      <a:latin typeface="Cambria Math" panose="02040503050406030204" pitchFamily="18" charset="0"/>
                                      <a:cs typeface="Courier New" panose="02070309020205020404" pitchFamily="49" charset="0"/>
                                    </a:rPr>
                                  </m:ctrlPr>
                                </m:dPr>
                                <m:e>
                                  <m:r>
                                    <a:rPr lang="en-US" sz="2200" b="0" i="1" smtClean="0">
                                      <a:latin typeface="Cambria Math" panose="02040503050406030204" pitchFamily="18" charset="0"/>
                                      <a:cs typeface="Courier New" panose="02070309020205020404" pitchFamily="49" charset="0"/>
                                    </a:rPr>
                                    <m:t>𝑛</m:t>
                                  </m:r>
                                  <m:r>
                                    <a:rPr lang="en-US" sz="2200" b="0" i="1" smtClean="0">
                                      <a:latin typeface="Cambria Math" panose="02040503050406030204" pitchFamily="18" charset="0"/>
                                      <a:cs typeface="Courier New" panose="02070309020205020404" pitchFamily="49" charset="0"/>
                                    </a:rPr>
                                    <m:t>−1</m:t>
                                  </m:r>
                                </m:e>
                              </m:d>
                              <m:r>
                                <a:rPr lang="en-US" sz="2200" b="0" i="1" smtClean="0">
                                  <a:latin typeface="Cambria Math" panose="02040503050406030204" pitchFamily="18" charset="0"/>
                                  <a:cs typeface="Courier New" panose="02070309020205020404" pitchFamily="49" charset="0"/>
                                </a:rPr>
                                <m:t>+1 </m:t>
                              </m:r>
                              <m:r>
                                <m:rPr>
                                  <m:sty m:val="p"/>
                                </m:rPr>
                                <a:rPr lang="en-US" sz="2200" b="0" i="0" smtClean="0">
                                  <a:latin typeface="Cambria Math" panose="02040503050406030204" pitchFamily="18" charset="0"/>
                                  <a:cs typeface="Courier New" panose="02070309020205020404" pitchFamily="49" charset="0"/>
                                </a:rPr>
                                <m:t>if</m:t>
                              </m:r>
                              <m:r>
                                <a:rPr lang="en-US" sz="2200" b="0" i="1" smtClean="0">
                                  <a:latin typeface="Cambria Math" panose="02040503050406030204" pitchFamily="18" charset="0"/>
                                  <a:cs typeface="Courier New" panose="02070309020205020404" pitchFamily="49" charset="0"/>
                                </a:rPr>
                                <m:t> </m:t>
                              </m:r>
                              <m:r>
                                <a:rPr lang="en-US" sz="2200" b="0" i="1" smtClean="0">
                                  <a:latin typeface="Cambria Math" panose="02040503050406030204" pitchFamily="18" charset="0"/>
                                  <a:cs typeface="Courier New" panose="02070309020205020404" pitchFamily="49" charset="0"/>
                                </a:rPr>
                                <m:t>𝑛</m:t>
                              </m:r>
                              <m:r>
                                <a:rPr lang="en-US" sz="2200" b="0" i="1" smtClean="0">
                                  <a:latin typeface="Cambria Math" panose="02040503050406030204" pitchFamily="18" charset="0"/>
                                  <a:cs typeface="Courier New" panose="02070309020205020404" pitchFamily="49" charset="0"/>
                                </a:rPr>
                                <m:t>&gt;1</m:t>
                              </m:r>
                            </m:e>
                            <m:e>
                              <m:r>
                                <a:rPr lang="en-US" sz="2200" b="0" i="1" smtClean="0">
                                  <a:latin typeface="Cambria Math" panose="02040503050406030204" pitchFamily="18" charset="0"/>
                                  <a:cs typeface="Courier New" panose="02070309020205020404" pitchFamily="49" charset="0"/>
                                </a:rPr>
                                <m:t>3                  </m:t>
                              </m:r>
                              <m:r>
                                <m:rPr>
                                  <m:sty m:val="p"/>
                                </m:rPr>
                                <a:rPr lang="en-US" sz="2200" b="0" i="0" smtClean="0">
                                  <a:latin typeface="Cambria Math" panose="02040503050406030204" pitchFamily="18" charset="0"/>
                                  <a:cs typeface="Courier New" panose="02070309020205020404" pitchFamily="49" charset="0"/>
                                </a:rPr>
                                <m:t>otherwise</m:t>
                              </m:r>
                            </m:e>
                          </m:eqArr>
                        </m:e>
                      </m:d>
                    </m:oMath>
                  </m:oMathPara>
                </a14:m>
                <a:endParaRPr lang="en-US" sz="2200" dirty="0">
                  <a:latin typeface="Courier New" panose="02070309020205020404" pitchFamily="49" charset="0"/>
                  <a:cs typeface="Courier New" panose="02070309020205020404" pitchFamily="49" charset="0"/>
                </a:endParaRPr>
              </a:p>
            </p:txBody>
          </p:sp>
        </mc:Choice>
        <mc:Fallback>
          <p:sp>
            <p:nvSpPr>
              <p:cNvPr id="30" name="TextBox 29">
                <a:extLst>
                  <a:ext uri="{FF2B5EF4-FFF2-40B4-BE49-F238E27FC236}">
                    <a16:creationId xmlns:a16="http://schemas.microsoft.com/office/drawing/2014/main" id="{2DCF12FB-9909-1F4A-9289-574FD2322A9B}"/>
                  </a:ext>
                </a:extLst>
              </p:cNvPr>
              <p:cNvSpPr txBox="1">
                <a:spLocks noRot="1" noChangeAspect="1" noMove="1" noResize="1" noEditPoints="1" noAdjustHandles="1" noChangeArrowheads="1" noChangeShapeType="1" noTextEdit="1"/>
              </p:cNvSpPr>
              <p:nvPr/>
            </p:nvSpPr>
            <p:spPr>
              <a:xfrm>
                <a:off x="575239" y="3082644"/>
                <a:ext cx="5520761" cy="1524648"/>
              </a:xfrm>
              <a:prstGeom prst="rect">
                <a:avLst/>
              </a:prstGeom>
              <a:blipFill>
                <a:blip r:embed="rId3"/>
                <a:stretch>
                  <a:fillRect l="-1147" t="-66116" b="-1578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7AA99CD2-CF40-B540-9A6C-C262E8ED5940}"/>
                  </a:ext>
                </a:extLst>
              </p:cNvPr>
              <p:cNvSpPr txBox="1"/>
              <p:nvPr/>
            </p:nvSpPr>
            <p:spPr>
              <a:xfrm>
                <a:off x="724868" y="4607292"/>
                <a:ext cx="319991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T</m:t>
                      </m:r>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n</m:t>
                          </m:r>
                        </m:e>
                      </m:d>
                      <m:r>
                        <a:rPr lang="en-US" sz="2400" b="0" i="0" smtClean="0">
                          <a:latin typeface="Cambria Math" panose="02040503050406030204" pitchFamily="18" charset="0"/>
                        </a:rPr>
                        <m:t>=</m:t>
                      </m:r>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p:txBody>
          </p:sp>
        </mc:Choice>
        <mc:Fallback>
          <p:sp>
            <p:nvSpPr>
              <p:cNvPr id="31" name="TextBox 30">
                <a:extLst>
                  <a:ext uri="{FF2B5EF4-FFF2-40B4-BE49-F238E27FC236}">
                    <a16:creationId xmlns:a16="http://schemas.microsoft.com/office/drawing/2014/main" id="{7AA99CD2-CF40-B540-9A6C-C262E8ED5940}"/>
                  </a:ext>
                </a:extLst>
              </p:cNvPr>
              <p:cNvSpPr txBox="1">
                <a:spLocks noRot="1" noChangeAspect="1" noMove="1" noResize="1" noEditPoints="1" noAdjustHandles="1" noChangeArrowheads="1" noChangeShapeType="1" noTextEdit="1"/>
              </p:cNvSpPr>
              <p:nvPr/>
            </p:nvSpPr>
            <p:spPr>
              <a:xfrm>
                <a:off x="724868" y="4607292"/>
                <a:ext cx="3199911" cy="461665"/>
              </a:xfrm>
              <a:prstGeom prst="rect">
                <a:avLst/>
              </a:prstGeom>
              <a:blipFill>
                <a:blip r:embed="rId4"/>
                <a:stretch>
                  <a:fillRect b="-1621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209C839-3608-0746-8459-95F13079F295}"/>
              </a:ext>
            </a:extLst>
          </p:cNvPr>
          <p:cNvSpPr txBox="1"/>
          <p:nvPr/>
        </p:nvSpPr>
        <p:spPr>
          <a:xfrm>
            <a:off x="9693622" y="3077311"/>
            <a:ext cx="1923138" cy="369332"/>
          </a:xfrm>
          <a:prstGeom prst="rect">
            <a:avLst/>
          </a:prstGeom>
          <a:noFill/>
        </p:spPr>
        <p:txBody>
          <a:bodyPr wrap="square" rtlCol="0">
            <a:spAutoFit/>
          </a:bodyPr>
          <a:lstStyle/>
          <a:p>
            <a:r>
              <a:rPr lang="en-US" dirty="0" err="1"/>
              <a:t>containsKey</a:t>
            </a:r>
            <a:r>
              <a:rPr lang="en-US" dirty="0"/>
              <a:t>(16)</a:t>
            </a:r>
          </a:p>
        </p:txBody>
      </p:sp>
    </p:spTree>
    <p:extLst>
      <p:ext uri="{BB962C8B-B14F-4D97-AF65-F5344CB8AC3E}">
        <p14:creationId xmlns:p14="http://schemas.microsoft.com/office/powerpoint/2010/main" val="247853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6" grpId="0"/>
      <p:bldP spid="30" grpId="0"/>
      <p:bldP spid="31"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BST different states</a:t>
            </a:r>
          </a:p>
        </p:txBody>
      </p:sp>
      <p:sp>
        <p:nvSpPr>
          <p:cNvPr id="3" name="Content Placeholder 2"/>
          <p:cNvSpPr>
            <a:spLocks noGrp="1"/>
          </p:cNvSpPr>
          <p:nvPr>
            <p:ph idx="1"/>
          </p:nvPr>
        </p:nvSpPr>
        <p:spPr>
          <a:xfrm>
            <a:off x="575240" y="1463857"/>
            <a:ext cx="11187258" cy="546246"/>
          </a:xfrm>
        </p:spPr>
        <p:txBody>
          <a:bodyPr>
            <a:normAutofit fontScale="92500" lnSpcReduction="20000"/>
          </a:bodyPr>
          <a:lstStyle/>
          <a:p>
            <a:r>
              <a:rPr lang="en-US" dirty="0"/>
              <a:t>Two different extreme states our BST could be in (there’s in-between, but it’s easiest to focus on the extremes as a starting point). Try </a:t>
            </a:r>
            <a:r>
              <a:rPr lang="en-US" dirty="0" err="1"/>
              <a:t>containsKey</a:t>
            </a:r>
            <a:r>
              <a:rPr lang="en-US" dirty="0"/>
              <a:t>(15) to see what the difference is.</a:t>
            </a:r>
          </a:p>
          <a:p>
            <a:endParaRPr lang="en-US" dirty="0"/>
          </a:p>
        </p:txBody>
      </p:sp>
      <p:sp>
        <p:nvSpPr>
          <p:cNvPr id="4" name="TextBox 3"/>
          <p:cNvSpPr txBox="1"/>
          <p:nvPr/>
        </p:nvSpPr>
        <p:spPr>
          <a:xfrm>
            <a:off x="693480" y="2230821"/>
            <a:ext cx="5005754" cy="1107996"/>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Perfectly balanced – for every node, its descendants are split evenly between left and right subtrees.</a:t>
            </a:r>
          </a:p>
        </p:txBody>
      </p:sp>
      <p:sp>
        <p:nvSpPr>
          <p:cNvPr id="5" name="TextBox 4"/>
          <p:cNvSpPr txBox="1"/>
          <p:nvPr/>
        </p:nvSpPr>
        <p:spPr>
          <a:xfrm>
            <a:off x="5896303" y="2230821"/>
            <a:ext cx="5738649"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Degenerate – for every node, all of its descendants are in the right subtree. </a:t>
            </a:r>
          </a:p>
        </p:txBody>
      </p:sp>
      <p:sp>
        <p:nvSpPr>
          <p:cNvPr id="27" name="Oval 26"/>
          <p:cNvSpPr/>
          <p:nvPr/>
        </p:nvSpPr>
        <p:spPr>
          <a:xfrm>
            <a:off x="3642235" y="4954357"/>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28" name="Oval 27"/>
          <p:cNvSpPr/>
          <p:nvPr/>
        </p:nvSpPr>
        <p:spPr>
          <a:xfrm>
            <a:off x="3136856" y="5635862"/>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9</a:t>
            </a:r>
          </a:p>
        </p:txBody>
      </p:sp>
      <p:sp>
        <p:nvSpPr>
          <p:cNvPr id="29" name="Oval 28"/>
          <p:cNvSpPr/>
          <p:nvPr/>
        </p:nvSpPr>
        <p:spPr>
          <a:xfrm>
            <a:off x="4009630" y="5644460"/>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31" name="Straight Arrow Connector 30"/>
          <p:cNvCxnSpPr>
            <a:stCxn id="27" idx="3"/>
          </p:cNvCxnSpPr>
          <p:nvPr/>
        </p:nvCxnSpPr>
        <p:spPr>
          <a:xfrm flipH="1">
            <a:off x="3400582" y="5338461"/>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013300" y="5354743"/>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103787" y="5012932"/>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0" name="Oval 39"/>
          <p:cNvSpPr/>
          <p:nvPr/>
        </p:nvSpPr>
        <p:spPr>
          <a:xfrm>
            <a:off x="4598408" y="5694438"/>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1" name="Oval 40"/>
          <p:cNvSpPr/>
          <p:nvPr/>
        </p:nvSpPr>
        <p:spPr>
          <a:xfrm>
            <a:off x="5471182" y="5703035"/>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42" name="Straight Arrow Connector 41"/>
          <p:cNvCxnSpPr>
            <a:stCxn id="39" idx="3"/>
          </p:cNvCxnSpPr>
          <p:nvPr/>
        </p:nvCxnSpPr>
        <p:spPr>
          <a:xfrm flipH="1">
            <a:off x="4862133" y="5397036"/>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474852" y="5413319"/>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78457" y="4878155"/>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56" name="Oval 55"/>
          <p:cNvSpPr/>
          <p:nvPr/>
        </p:nvSpPr>
        <p:spPr>
          <a:xfrm>
            <a:off x="73078" y="5559660"/>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57" name="Oval 56"/>
          <p:cNvSpPr/>
          <p:nvPr/>
        </p:nvSpPr>
        <p:spPr>
          <a:xfrm>
            <a:off x="945852" y="5568258"/>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cxnSp>
        <p:nvCxnSpPr>
          <p:cNvPr id="58" name="Straight Arrow Connector 57"/>
          <p:cNvCxnSpPr>
            <a:stCxn id="55" idx="3"/>
          </p:cNvCxnSpPr>
          <p:nvPr/>
        </p:nvCxnSpPr>
        <p:spPr>
          <a:xfrm flipH="1">
            <a:off x="336804" y="5262259"/>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949522" y="5278541"/>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2040009" y="4936730"/>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p>
        </p:txBody>
      </p:sp>
      <p:sp>
        <p:nvSpPr>
          <p:cNvPr id="61" name="Oval 60"/>
          <p:cNvSpPr/>
          <p:nvPr/>
        </p:nvSpPr>
        <p:spPr>
          <a:xfrm>
            <a:off x="1534630" y="5618236"/>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p>
        </p:txBody>
      </p:sp>
      <p:sp>
        <p:nvSpPr>
          <p:cNvPr id="62" name="Oval 61"/>
          <p:cNvSpPr/>
          <p:nvPr/>
        </p:nvSpPr>
        <p:spPr>
          <a:xfrm>
            <a:off x="2407404" y="5626833"/>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p>
        </p:txBody>
      </p:sp>
      <p:cxnSp>
        <p:nvCxnSpPr>
          <p:cNvPr id="63" name="Straight Arrow Connector 62"/>
          <p:cNvCxnSpPr>
            <a:stCxn id="60" idx="3"/>
          </p:cNvCxnSpPr>
          <p:nvPr/>
        </p:nvCxnSpPr>
        <p:spPr>
          <a:xfrm flipH="1">
            <a:off x="1798355" y="5320834"/>
            <a:ext cx="307555" cy="2974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411074" y="5337117"/>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1338914" y="4230302"/>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cxnSp>
        <p:nvCxnSpPr>
          <p:cNvPr id="66" name="Straight Arrow Connector 65"/>
          <p:cNvCxnSpPr>
            <a:stCxn id="65" idx="3"/>
            <a:endCxn id="55" idx="0"/>
          </p:cNvCxnSpPr>
          <p:nvPr/>
        </p:nvCxnSpPr>
        <p:spPr>
          <a:xfrm flipH="1">
            <a:off x="803460" y="4614406"/>
            <a:ext cx="601356" cy="26374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5"/>
            <a:endCxn id="60" idx="0"/>
          </p:cNvCxnSpPr>
          <p:nvPr/>
        </p:nvCxnSpPr>
        <p:spPr>
          <a:xfrm>
            <a:off x="1723018" y="4614406"/>
            <a:ext cx="541994" cy="3223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4383654" y="4301802"/>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cxnSp>
        <p:nvCxnSpPr>
          <p:cNvPr id="73" name="Straight Arrow Connector 72"/>
          <p:cNvCxnSpPr>
            <a:stCxn id="72" idx="3"/>
          </p:cNvCxnSpPr>
          <p:nvPr/>
        </p:nvCxnSpPr>
        <p:spPr>
          <a:xfrm flipH="1">
            <a:off x="3848200" y="4685906"/>
            <a:ext cx="601356" cy="26374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2" idx="5"/>
          </p:cNvCxnSpPr>
          <p:nvPr/>
        </p:nvCxnSpPr>
        <p:spPr>
          <a:xfrm>
            <a:off x="4767758" y="4685906"/>
            <a:ext cx="541994" cy="3223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2911853" y="3631566"/>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8</a:t>
            </a:r>
          </a:p>
        </p:txBody>
      </p:sp>
      <p:cxnSp>
        <p:nvCxnSpPr>
          <p:cNvPr id="76" name="Straight Arrow Connector 75"/>
          <p:cNvCxnSpPr>
            <a:stCxn id="75" idx="3"/>
            <a:endCxn id="65" idx="7"/>
          </p:cNvCxnSpPr>
          <p:nvPr/>
        </p:nvCxnSpPr>
        <p:spPr>
          <a:xfrm flipH="1">
            <a:off x="1723018" y="4015670"/>
            <a:ext cx="1254737" cy="28053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5" idx="5"/>
            <a:endCxn id="72" idx="0"/>
          </p:cNvCxnSpPr>
          <p:nvPr/>
        </p:nvCxnSpPr>
        <p:spPr>
          <a:xfrm>
            <a:off x="3295957" y="4015670"/>
            <a:ext cx="1312700" cy="28613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597428" y="4949655"/>
            <a:ext cx="519640" cy="738664"/>
          </a:xfrm>
          <a:prstGeom prst="rect">
            <a:avLst/>
          </a:prstGeom>
          <a:noFill/>
        </p:spPr>
        <p:txBody>
          <a:bodyPr wrap="square" rtlCol="0">
            <a:spAutoFit/>
          </a:bodyPr>
          <a:lstStyle/>
          <a:p>
            <a:r>
              <a:rPr lang="en-US" sz="2400" dirty="0"/>
              <a:t>10</a:t>
            </a:r>
          </a:p>
          <a:p>
            <a:endParaRPr lang="en-US" dirty="0"/>
          </a:p>
        </p:txBody>
      </p:sp>
      <p:sp>
        <p:nvSpPr>
          <p:cNvPr id="84" name="TextBox 83"/>
          <p:cNvSpPr txBox="1"/>
          <p:nvPr/>
        </p:nvSpPr>
        <p:spPr>
          <a:xfrm>
            <a:off x="4355556" y="4310400"/>
            <a:ext cx="519640" cy="738664"/>
          </a:xfrm>
          <a:prstGeom prst="rect">
            <a:avLst/>
          </a:prstGeom>
          <a:noFill/>
        </p:spPr>
        <p:txBody>
          <a:bodyPr wrap="square" rtlCol="0">
            <a:spAutoFit/>
          </a:bodyPr>
          <a:lstStyle/>
          <a:p>
            <a:r>
              <a:rPr lang="en-US" sz="2400" dirty="0"/>
              <a:t>12</a:t>
            </a:r>
          </a:p>
          <a:p>
            <a:endParaRPr lang="en-US" dirty="0"/>
          </a:p>
        </p:txBody>
      </p:sp>
      <p:sp>
        <p:nvSpPr>
          <p:cNvPr id="86" name="TextBox 85"/>
          <p:cNvSpPr txBox="1"/>
          <p:nvPr/>
        </p:nvSpPr>
        <p:spPr>
          <a:xfrm>
            <a:off x="5439414" y="5753139"/>
            <a:ext cx="519640" cy="738664"/>
          </a:xfrm>
          <a:prstGeom prst="rect">
            <a:avLst/>
          </a:prstGeom>
          <a:noFill/>
        </p:spPr>
        <p:txBody>
          <a:bodyPr wrap="square" rtlCol="0">
            <a:spAutoFit/>
          </a:bodyPr>
          <a:lstStyle/>
          <a:p>
            <a:r>
              <a:rPr lang="en-US" sz="2400" dirty="0"/>
              <a:t>15</a:t>
            </a:r>
          </a:p>
          <a:p>
            <a:endParaRPr lang="en-US" dirty="0"/>
          </a:p>
        </p:txBody>
      </p:sp>
      <p:sp>
        <p:nvSpPr>
          <p:cNvPr id="87" name="TextBox 86"/>
          <p:cNvSpPr txBox="1"/>
          <p:nvPr/>
        </p:nvSpPr>
        <p:spPr>
          <a:xfrm>
            <a:off x="5081312" y="5027704"/>
            <a:ext cx="519640" cy="738664"/>
          </a:xfrm>
          <a:prstGeom prst="rect">
            <a:avLst/>
          </a:prstGeom>
          <a:noFill/>
        </p:spPr>
        <p:txBody>
          <a:bodyPr wrap="square" rtlCol="0">
            <a:spAutoFit/>
          </a:bodyPr>
          <a:lstStyle/>
          <a:p>
            <a:r>
              <a:rPr lang="en-US" sz="2400" dirty="0"/>
              <a:t>14</a:t>
            </a:r>
          </a:p>
          <a:p>
            <a:endParaRPr lang="en-US" dirty="0"/>
          </a:p>
        </p:txBody>
      </p:sp>
      <p:sp>
        <p:nvSpPr>
          <p:cNvPr id="88" name="TextBox 87"/>
          <p:cNvSpPr txBox="1"/>
          <p:nvPr/>
        </p:nvSpPr>
        <p:spPr>
          <a:xfrm>
            <a:off x="3994680" y="5654474"/>
            <a:ext cx="519640" cy="738664"/>
          </a:xfrm>
          <a:prstGeom prst="rect">
            <a:avLst/>
          </a:prstGeom>
          <a:noFill/>
        </p:spPr>
        <p:txBody>
          <a:bodyPr wrap="square" rtlCol="0">
            <a:spAutoFit/>
          </a:bodyPr>
          <a:lstStyle/>
          <a:p>
            <a:r>
              <a:rPr lang="en-US" sz="2400" dirty="0"/>
              <a:t>11</a:t>
            </a:r>
          </a:p>
          <a:p>
            <a:endParaRPr lang="en-US" dirty="0"/>
          </a:p>
        </p:txBody>
      </p:sp>
      <p:sp>
        <p:nvSpPr>
          <p:cNvPr id="89" name="TextBox 88"/>
          <p:cNvSpPr txBox="1"/>
          <p:nvPr/>
        </p:nvSpPr>
        <p:spPr>
          <a:xfrm>
            <a:off x="4573939" y="5723976"/>
            <a:ext cx="519640" cy="738664"/>
          </a:xfrm>
          <a:prstGeom prst="rect">
            <a:avLst/>
          </a:prstGeom>
          <a:noFill/>
        </p:spPr>
        <p:txBody>
          <a:bodyPr wrap="square" rtlCol="0">
            <a:spAutoFit/>
          </a:bodyPr>
          <a:lstStyle/>
          <a:p>
            <a:r>
              <a:rPr lang="en-US" sz="2400" dirty="0"/>
              <a:t>13</a:t>
            </a:r>
          </a:p>
          <a:p>
            <a:endParaRPr lang="en-US" dirty="0"/>
          </a:p>
        </p:txBody>
      </p:sp>
      <p:sp>
        <p:nvSpPr>
          <p:cNvPr id="90" name="Oval 89"/>
          <p:cNvSpPr/>
          <p:nvPr/>
        </p:nvSpPr>
        <p:spPr>
          <a:xfrm>
            <a:off x="7699849" y="3036974"/>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
        <p:nvSpPr>
          <p:cNvPr id="91" name="Oval 90"/>
          <p:cNvSpPr/>
          <p:nvPr/>
        </p:nvSpPr>
        <p:spPr>
          <a:xfrm>
            <a:off x="8067244" y="3727077"/>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cxnSp>
        <p:nvCxnSpPr>
          <p:cNvPr id="92" name="Straight Arrow Connector 91"/>
          <p:cNvCxnSpPr/>
          <p:nvPr/>
        </p:nvCxnSpPr>
        <p:spPr>
          <a:xfrm>
            <a:off x="8070914" y="3437361"/>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8592718" y="4420171"/>
            <a:ext cx="450006" cy="450006"/>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sp>
        <p:nvSpPr>
          <p:cNvPr id="96" name="Oval 95"/>
          <p:cNvSpPr/>
          <p:nvPr/>
        </p:nvSpPr>
        <p:spPr>
          <a:xfrm>
            <a:off x="8960113" y="5110274"/>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cxnSp>
        <p:nvCxnSpPr>
          <p:cNvPr id="97" name="Straight Arrow Connector 96"/>
          <p:cNvCxnSpPr/>
          <p:nvPr/>
        </p:nvCxnSpPr>
        <p:spPr>
          <a:xfrm>
            <a:off x="8963783" y="4820558"/>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8488095" y="4177001"/>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9660094" y="5918501"/>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01" name="Group 100"/>
          <p:cNvGrpSpPr/>
          <p:nvPr/>
        </p:nvGrpSpPr>
        <p:grpSpPr>
          <a:xfrm>
            <a:off x="9634632" y="6208217"/>
            <a:ext cx="530372" cy="762956"/>
            <a:chOff x="9618866" y="5924436"/>
            <a:chExt cx="530372" cy="762956"/>
          </a:xfrm>
        </p:grpSpPr>
        <p:sp>
          <p:nvSpPr>
            <p:cNvPr id="99" name="Oval 98"/>
            <p:cNvSpPr/>
            <p:nvPr/>
          </p:nvSpPr>
          <p:spPr>
            <a:xfrm>
              <a:off x="9640658" y="5924436"/>
              <a:ext cx="508580" cy="50858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94" name="TextBox 93"/>
            <p:cNvSpPr txBox="1"/>
            <p:nvPr/>
          </p:nvSpPr>
          <p:spPr>
            <a:xfrm>
              <a:off x="9618866" y="5948728"/>
              <a:ext cx="519640" cy="738664"/>
            </a:xfrm>
            <a:prstGeom prst="rect">
              <a:avLst/>
            </a:prstGeom>
            <a:noFill/>
          </p:spPr>
          <p:txBody>
            <a:bodyPr wrap="square" rtlCol="0">
              <a:spAutoFit/>
            </a:bodyPr>
            <a:lstStyle/>
            <a:p>
              <a:r>
                <a:rPr lang="en-US" sz="2400" dirty="0"/>
                <a:t>15</a:t>
              </a:r>
            </a:p>
            <a:p>
              <a:endParaRPr lang="en-US" dirty="0"/>
            </a:p>
          </p:txBody>
        </p:sp>
      </p:grpSp>
      <p:cxnSp>
        <p:nvCxnSpPr>
          <p:cNvPr id="102" name="Straight Arrow Connector 101"/>
          <p:cNvCxnSpPr/>
          <p:nvPr/>
        </p:nvCxnSpPr>
        <p:spPr>
          <a:xfrm>
            <a:off x="9338923" y="5578221"/>
            <a:ext cx="214477" cy="2811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9262648" y="5492064"/>
            <a:ext cx="1195450"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13668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6355-5F15-D94E-9D65-FEDD9CB0F57D}"/>
              </a:ext>
            </a:extLst>
          </p:cNvPr>
          <p:cNvSpPr>
            <a:spLocks noGrp="1"/>
          </p:cNvSpPr>
          <p:nvPr>
            <p:ph type="title"/>
          </p:nvPr>
        </p:nvSpPr>
        <p:spPr>
          <a:xfrm>
            <a:off x="1080655" y="3446573"/>
            <a:ext cx="9858894" cy="1014667"/>
          </a:xfrm>
        </p:spPr>
        <p:txBody>
          <a:bodyPr>
            <a:normAutofit fontScale="90000"/>
          </a:bodyPr>
          <a:lstStyle/>
          <a:p>
            <a:r>
              <a:rPr lang="en-US" dirty="0"/>
              <a:t>Questions break -- Anything </a:t>
            </a:r>
            <a:r>
              <a:rPr lang="en-US" dirty="0" err="1"/>
              <a:t>y’all</a:t>
            </a:r>
            <a:r>
              <a:rPr lang="en-US" dirty="0"/>
              <a:t> want to review / restate?</a:t>
            </a:r>
          </a:p>
        </p:txBody>
      </p:sp>
      <p:sp>
        <p:nvSpPr>
          <p:cNvPr id="3" name="Text Placeholder 2">
            <a:extLst>
              <a:ext uri="{FF2B5EF4-FFF2-40B4-BE49-F238E27FC236}">
                <a16:creationId xmlns:a16="http://schemas.microsoft.com/office/drawing/2014/main" id="{EB181E87-25F3-AC43-83DC-C951FAC3FC17}"/>
              </a:ext>
            </a:extLst>
          </p:cNvPr>
          <p:cNvSpPr>
            <a:spLocks noGrp="1"/>
          </p:cNvSpPr>
          <p:nvPr>
            <p:ph type="body" idx="1"/>
          </p:nvPr>
        </p:nvSpPr>
        <p:spPr>
          <a:xfrm>
            <a:off x="2078182" y="4628427"/>
            <a:ext cx="7963593" cy="2354263"/>
          </a:xfrm>
        </p:spPr>
        <p:txBody>
          <a:bodyPr>
            <a:normAutofit/>
          </a:bodyPr>
          <a:lstStyle/>
          <a:p>
            <a:r>
              <a:rPr lang="en-US" dirty="0"/>
              <a:t>So far: </a:t>
            </a:r>
          </a:p>
          <a:p>
            <a:pPr marL="285750" indent="-285750">
              <a:buFont typeface="Wingdings" pitchFamily="2" charset="2"/>
              <a:buChar char="§"/>
            </a:pPr>
            <a:r>
              <a:rPr lang="en-US" dirty="0"/>
              <a:t>Binary Trees, definitions</a:t>
            </a:r>
          </a:p>
          <a:p>
            <a:pPr marL="285750" indent="-285750">
              <a:buFont typeface="Wingdings" pitchFamily="2" charset="2"/>
              <a:buChar char="§"/>
            </a:pPr>
            <a:r>
              <a:rPr lang="en-US" dirty="0"/>
              <a:t>Binary Search Tree, invariants</a:t>
            </a:r>
          </a:p>
          <a:p>
            <a:pPr marL="285750" indent="-285750">
              <a:buFont typeface="Wingdings" pitchFamily="2" charset="2"/>
              <a:buChar char="§"/>
            </a:pPr>
            <a:r>
              <a:rPr lang="en-US" dirty="0"/>
              <a:t>Best/Worst case runtimes for BTs and BSTs</a:t>
            </a:r>
          </a:p>
          <a:p>
            <a:pPr marL="742950" lvl="1" indent="-285750">
              <a:buFont typeface="Wingdings" pitchFamily="2" charset="2"/>
              <a:buChar char="§"/>
            </a:pPr>
            <a:r>
              <a:rPr lang="en-US" dirty="0"/>
              <a:t>where the key is located</a:t>
            </a:r>
          </a:p>
          <a:p>
            <a:pPr marL="742950" lvl="1" indent="-285750">
              <a:buFont typeface="Wingdings" pitchFamily="2" charset="2"/>
              <a:buChar char="§"/>
            </a:pPr>
            <a:r>
              <a:rPr lang="en-US" dirty="0"/>
              <a:t>how the tree is structured</a:t>
            </a:r>
          </a:p>
        </p:txBody>
      </p:sp>
      <p:sp>
        <p:nvSpPr>
          <p:cNvPr id="4" name="TextBox 3">
            <a:extLst>
              <a:ext uri="{FF2B5EF4-FFF2-40B4-BE49-F238E27FC236}">
                <a16:creationId xmlns:a16="http://schemas.microsoft.com/office/drawing/2014/main" id="{0A3F4763-AC30-8D48-9456-CE995A18B477}"/>
              </a:ext>
            </a:extLst>
          </p:cNvPr>
          <p:cNvSpPr txBox="1"/>
          <p:nvPr/>
        </p:nvSpPr>
        <p:spPr>
          <a:xfrm>
            <a:off x="249382" y="349134"/>
            <a:ext cx="4714239" cy="2031325"/>
          </a:xfrm>
          <a:prstGeom prst="rect">
            <a:avLst/>
          </a:prstGeom>
          <a:noFill/>
        </p:spPr>
        <p:txBody>
          <a:bodyPr wrap="none" rtlCol="0">
            <a:spAutoFit/>
          </a:bodyPr>
          <a:lstStyle/>
          <a:p>
            <a:r>
              <a:rPr lang="en-US" dirty="0"/>
              <a:t>To gauge how long we should spend on questions,</a:t>
            </a:r>
          </a:p>
          <a:p>
            <a:endParaRPr lang="en-US" dirty="0"/>
          </a:p>
          <a:p>
            <a:r>
              <a:rPr lang="en-US" dirty="0" err="1"/>
              <a:t>plz</a:t>
            </a:r>
            <a:r>
              <a:rPr lang="en-US" dirty="0"/>
              <a:t> do thumbs up / down for how you’re feeling</a:t>
            </a:r>
          </a:p>
          <a:p>
            <a:endParaRPr lang="en-US" dirty="0"/>
          </a:p>
          <a:p>
            <a:r>
              <a:rPr lang="en-US" dirty="0"/>
              <a:t>about the content we’ve covered so far</a:t>
            </a:r>
          </a:p>
          <a:p>
            <a:endParaRPr lang="en-US" dirty="0"/>
          </a:p>
          <a:p>
            <a:r>
              <a:rPr lang="en-US" dirty="0"/>
              <a:t>(clapping hands for neutral)</a:t>
            </a:r>
          </a:p>
        </p:txBody>
      </p:sp>
    </p:spTree>
    <p:extLst>
      <p:ext uri="{BB962C8B-B14F-4D97-AF65-F5344CB8AC3E}">
        <p14:creationId xmlns:p14="http://schemas.microsoft.com/office/powerpoint/2010/main" val="11781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are we going to make this simpler / more efficient? Let’s enforce some invariants!</a:t>
            </a:r>
          </a:p>
        </p:txBody>
      </p:sp>
      <p:sp>
        <p:nvSpPr>
          <p:cNvPr id="3" name="Content Placeholder 2"/>
          <p:cNvSpPr>
            <a:spLocks noGrp="1"/>
          </p:cNvSpPr>
          <p:nvPr>
            <p:ph idx="1"/>
          </p:nvPr>
        </p:nvSpPr>
        <p:spPr/>
        <p:txBody>
          <a:bodyPr>
            <a:normAutofit/>
          </a:bodyPr>
          <a:lstStyle/>
          <a:p>
            <a:r>
              <a:rPr lang="en-US" sz="2400" dirty="0"/>
              <a:t>Observation: What was important was actually the height of the tree.</a:t>
            </a:r>
          </a:p>
          <a:p>
            <a:pPr lvl="1"/>
            <a:r>
              <a:rPr lang="en-US" sz="2000" b="1" dirty="0"/>
              <a:t>Height: </a:t>
            </a:r>
            <a:r>
              <a:rPr lang="en-US" sz="2000" dirty="0"/>
              <a:t>number of edges on the longest path from the root to a leaf.</a:t>
            </a:r>
            <a:endParaRPr lang="en-US" sz="2000" b="1" dirty="0"/>
          </a:p>
          <a:p>
            <a:r>
              <a:rPr lang="en-US" sz="2400" dirty="0"/>
              <a:t>That’s the number of recursive calls we’re going to make</a:t>
            </a:r>
          </a:p>
          <a:p>
            <a:pPr lvl="1"/>
            <a:r>
              <a:rPr lang="en-US" sz="2000" dirty="0"/>
              <a:t>And each recursive call does a constant number of operations.</a:t>
            </a:r>
          </a:p>
          <a:p>
            <a:endParaRPr lang="en-US" sz="2400" dirty="0"/>
          </a:p>
          <a:p>
            <a:r>
              <a:rPr lang="en-US" sz="2400" dirty="0"/>
              <a:t>The BST invariant makes it easy to know where to find a </a:t>
            </a:r>
            <a:r>
              <a:rPr lang="en-US" sz="2400" dirty="0">
                <a:latin typeface="Courier New" panose="02070309020205020404" pitchFamily="49" charset="0"/>
                <a:cs typeface="Courier New" panose="02070309020205020404" pitchFamily="49" charset="0"/>
              </a:rPr>
              <a:t>key</a:t>
            </a:r>
          </a:p>
          <a:p>
            <a:r>
              <a:rPr lang="en-US" sz="2400" dirty="0"/>
              <a:t>But it doesn’t force the tree to be short. </a:t>
            </a:r>
          </a:p>
          <a:p>
            <a:endParaRPr lang="en-US" sz="2400" dirty="0"/>
          </a:p>
          <a:p>
            <a:r>
              <a:rPr lang="en-US" sz="2400" dirty="0"/>
              <a:t>Let’s add an invariant that forces the height to be short!</a:t>
            </a:r>
          </a:p>
        </p:txBody>
      </p:sp>
    </p:spTree>
    <p:extLst>
      <p:ext uri="{BB962C8B-B14F-4D97-AF65-F5344CB8AC3E}">
        <p14:creationId xmlns:p14="http://schemas.microsoft.com/office/powerpoint/2010/main" val="23927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Invariants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Why not just make the invariant “keep the height of the tree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a:t>
                </a:r>
              </a:p>
              <a:p>
                <a:endParaRPr lang="en-US" dirty="0"/>
              </a:p>
              <a:p>
                <a:r>
                  <a:rPr lang="en-US" dirty="0"/>
                  <a:t>The invariant needs to be easy to maintain.</a:t>
                </a:r>
              </a:p>
              <a:p>
                <a:r>
                  <a:rPr lang="en-US" dirty="0"/>
                  <a:t>Every method we write needs to ensure it doesn’t break it. </a:t>
                </a:r>
                <a:br>
                  <a:rPr lang="en-US" dirty="0"/>
                </a:br>
                <a:r>
                  <a:rPr lang="en-US" dirty="0"/>
                  <a:t>Can we keep that invariant true without making a bunch of other methods slow?</a:t>
                </a:r>
              </a:p>
              <a:p>
                <a:endParaRPr lang="en-US" dirty="0"/>
              </a:p>
              <a:p>
                <a:r>
                  <a:rPr lang="en-US" dirty="0"/>
                  <a:t>It’s not obvious…</a:t>
                </a:r>
              </a:p>
              <a:p>
                <a:r>
                  <a:rPr lang="en-US" dirty="0"/>
                  <a:t>Writing invariants is more art than science. </a:t>
                </a:r>
              </a:p>
              <a:p>
                <a:pPr lvl="1"/>
                <a:r>
                  <a:rPr lang="en-US" dirty="0"/>
                  <a:t>Learning that art is beyond the scope of the course</a:t>
                </a:r>
              </a:p>
              <a:p>
                <a:pPr lvl="1"/>
                <a:r>
                  <a:rPr lang="en-US" dirty="0"/>
                  <a:t>but we’ll talk a bit about how you might have come up with a good invariant (so our ideas are motivated).</a:t>
                </a:r>
              </a:p>
              <a:p>
                <a:r>
                  <a:rPr lang="en-US" dirty="0"/>
                  <a:t>When writing invariants, we usually start by asking “can we maintain this” then ask “is it strong enough to make our code as efficient as we want?”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2138"/>
                </a:stretch>
              </a:blipFill>
            </p:spPr>
            <p:txBody>
              <a:bodyPr/>
              <a:lstStyle/>
              <a:p>
                <a:r>
                  <a:rPr lang="en-US">
                    <a:noFill/>
                  </a:rPr>
                  <a:t> </a:t>
                </a:r>
              </a:p>
            </p:txBody>
          </p:sp>
        </mc:Fallback>
      </mc:AlternateContent>
    </p:spTree>
    <p:extLst>
      <p:ext uri="{BB962C8B-B14F-4D97-AF65-F5344CB8AC3E}">
        <p14:creationId xmlns:p14="http://schemas.microsoft.com/office/powerpoint/2010/main" val="3498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a:t>Avoiding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behavior  </a:t>
                </a:r>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2154" t="-4938" b="-9877"/>
                </a:stretch>
              </a:blipFill>
            </p:spPr>
            <p:txBody>
              <a:bodyPr/>
              <a:lstStyle/>
              <a:p>
                <a:r>
                  <a:rPr lang="en-US">
                    <a:noFill/>
                  </a:rPr>
                  <a:t> </a:t>
                </a:r>
              </a:p>
            </p:txBody>
          </p:sp>
        </mc:Fallback>
      </mc:AlternateContent>
      <p:sp>
        <p:nvSpPr>
          <p:cNvPr id="3" name="Content Placeholder 2"/>
          <p:cNvSpPr>
            <a:spLocks noGrp="1"/>
          </p:cNvSpPr>
          <p:nvPr>
            <p:ph idx="1"/>
          </p:nvPr>
        </p:nvSpPr>
        <p:spPr/>
        <p:txBody>
          <a:bodyPr>
            <a:normAutofit/>
          </a:bodyPr>
          <a:lstStyle/>
          <a:p>
            <a:r>
              <a:rPr lang="en-US" sz="2800" dirty="0"/>
              <a:t>Here are some invariants you might try. </a:t>
            </a:r>
            <a:br>
              <a:rPr lang="en-US" sz="2800" dirty="0"/>
            </a:br>
            <a:r>
              <a:rPr lang="en-US" sz="2800" dirty="0"/>
              <a:t>Can you maintain them? If not what can go wrong?</a:t>
            </a:r>
          </a:p>
          <a:p>
            <a:r>
              <a:rPr lang="en-US" sz="2800" dirty="0"/>
              <a:t>Do you think they are strong enough to make </a:t>
            </a:r>
            <a:r>
              <a:rPr lang="en-US" sz="2800" dirty="0" err="1">
                <a:latin typeface="Courier New" panose="02070309020205020404" pitchFamily="49" charset="0"/>
                <a:cs typeface="Courier New" panose="02070309020205020404" pitchFamily="49" charset="0"/>
              </a:rPr>
              <a:t>containsKey</a:t>
            </a:r>
            <a:r>
              <a:rPr lang="en-US" sz="2800" dirty="0">
                <a:latin typeface="Courier New" panose="02070309020205020404" pitchFamily="49" charset="0"/>
                <a:cs typeface="Courier New" panose="02070309020205020404" pitchFamily="49" charset="0"/>
              </a:rPr>
              <a:t> </a:t>
            </a:r>
            <a:r>
              <a:rPr lang="en-US" sz="2800" dirty="0"/>
              <a:t>efficient? </a:t>
            </a:r>
          </a:p>
          <a:p>
            <a:r>
              <a:rPr lang="en-US" sz="2800" b="1" u="sng" dirty="0"/>
              <a:t>Try to come up with BSTs that show these rules aren’t useful / too strict.</a:t>
            </a:r>
          </a:p>
          <a:p>
            <a:endParaRPr lang="en-US" sz="2800" dirty="0"/>
          </a:p>
        </p:txBody>
      </p:sp>
      <p:sp>
        <p:nvSpPr>
          <p:cNvPr id="4" name="Rounded Rectangle 3"/>
          <p:cNvSpPr/>
          <p:nvPr/>
        </p:nvSpPr>
        <p:spPr>
          <a:xfrm>
            <a:off x="575239" y="3570870"/>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Root Balanced</a:t>
            </a:r>
            <a:r>
              <a:rPr lang="en-US" sz="2800" dirty="0">
                <a:solidFill>
                  <a:schemeClr val="bg1"/>
                </a:solidFill>
              </a:rPr>
              <a:t>: The root must have the same number of nodes in its left and right subtrees</a:t>
            </a:r>
          </a:p>
        </p:txBody>
      </p:sp>
      <p:sp>
        <p:nvSpPr>
          <p:cNvPr id="5" name="Rounded Rectangle 4"/>
          <p:cNvSpPr/>
          <p:nvPr/>
        </p:nvSpPr>
        <p:spPr>
          <a:xfrm>
            <a:off x="575239" y="4697689"/>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Recursively Balanced</a:t>
            </a:r>
            <a:r>
              <a:rPr lang="en-US" sz="2800" dirty="0">
                <a:solidFill>
                  <a:schemeClr val="bg1"/>
                </a:solidFill>
              </a:rPr>
              <a:t>: Every node must have the same number of nodes in its left and right subtrees.</a:t>
            </a:r>
          </a:p>
        </p:txBody>
      </p:sp>
      <p:sp>
        <p:nvSpPr>
          <p:cNvPr id="6" name="Rounded Rectangle 5"/>
          <p:cNvSpPr/>
          <p:nvPr/>
        </p:nvSpPr>
        <p:spPr>
          <a:xfrm>
            <a:off x="575239" y="5838908"/>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Root Height Balanced</a:t>
            </a:r>
            <a:r>
              <a:rPr lang="en-US" sz="2800" dirty="0">
                <a:solidFill>
                  <a:schemeClr val="bg1"/>
                </a:solidFill>
              </a:rPr>
              <a:t>: The left and right subtrees of the root must have the same height.</a:t>
            </a:r>
          </a:p>
        </p:txBody>
      </p:sp>
    </p:spTree>
    <p:extLst>
      <p:ext uri="{BB962C8B-B14F-4D97-AF65-F5344CB8AC3E}">
        <p14:creationId xmlns:p14="http://schemas.microsoft.com/office/powerpoint/2010/main" val="26361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Take 1 minute to consider this question and then we’ll move to breakouts to discuss! (See chat for tips on moving discussion along + general reminders. Note that you’ll be prepping now so you have stuff to say / questions to ask each other.  We’re still experimenting w/ breakouts / trying more strategies with them to make them successful, thanks for your patience.)</a:t>
            </a:r>
          </a:p>
        </p:txBody>
      </p:sp>
      <p:sp>
        <p:nvSpPr>
          <p:cNvPr id="3" name="Content Placeholder 2"/>
          <p:cNvSpPr>
            <a:spLocks noGrp="1"/>
          </p:cNvSpPr>
          <p:nvPr>
            <p:ph idx="1"/>
          </p:nvPr>
        </p:nvSpPr>
        <p:spPr/>
        <p:txBody>
          <a:bodyPr>
            <a:normAutofit/>
          </a:bodyPr>
          <a:lstStyle/>
          <a:p>
            <a:r>
              <a:rPr lang="en-US" sz="2800" dirty="0"/>
              <a:t>Here are some invariants you might try. </a:t>
            </a:r>
            <a:br>
              <a:rPr lang="en-US" sz="2800" dirty="0"/>
            </a:br>
            <a:r>
              <a:rPr lang="en-US" sz="2800" dirty="0"/>
              <a:t>Can you maintain them? If not what can go wrong?</a:t>
            </a:r>
          </a:p>
          <a:p>
            <a:r>
              <a:rPr lang="en-US" sz="2800" dirty="0"/>
              <a:t>Do you think they are strong enough to make </a:t>
            </a:r>
            <a:r>
              <a:rPr lang="en-US" sz="2800" dirty="0" err="1">
                <a:latin typeface="Courier New" panose="02070309020205020404" pitchFamily="49" charset="0"/>
                <a:cs typeface="Courier New" panose="02070309020205020404" pitchFamily="49" charset="0"/>
              </a:rPr>
              <a:t>containsKey</a:t>
            </a:r>
            <a:r>
              <a:rPr lang="en-US" sz="2800" dirty="0">
                <a:latin typeface="Courier New" panose="02070309020205020404" pitchFamily="49" charset="0"/>
                <a:cs typeface="Courier New" panose="02070309020205020404" pitchFamily="49" charset="0"/>
              </a:rPr>
              <a:t> </a:t>
            </a:r>
            <a:r>
              <a:rPr lang="en-US" sz="2800" dirty="0"/>
              <a:t>efficient? </a:t>
            </a:r>
          </a:p>
          <a:p>
            <a:r>
              <a:rPr lang="en-US" sz="2800" b="1" u="sng" dirty="0"/>
              <a:t>Try to come up with BSTs that show these rules aren’t useful / too strict.</a:t>
            </a:r>
          </a:p>
          <a:p>
            <a:endParaRPr lang="en-US" sz="2800" dirty="0"/>
          </a:p>
        </p:txBody>
      </p:sp>
      <p:sp>
        <p:nvSpPr>
          <p:cNvPr id="4" name="Rounded Rectangle 3"/>
          <p:cNvSpPr/>
          <p:nvPr/>
        </p:nvSpPr>
        <p:spPr>
          <a:xfrm>
            <a:off x="575239" y="3570870"/>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Root Balanced</a:t>
            </a:r>
            <a:r>
              <a:rPr lang="en-US" sz="2800" dirty="0">
                <a:solidFill>
                  <a:schemeClr val="bg1"/>
                </a:solidFill>
              </a:rPr>
              <a:t>: The root must have the same number of nodes in its left and right subtrees</a:t>
            </a:r>
          </a:p>
        </p:txBody>
      </p:sp>
      <p:sp>
        <p:nvSpPr>
          <p:cNvPr id="5" name="Rounded Rectangle 4"/>
          <p:cNvSpPr/>
          <p:nvPr/>
        </p:nvSpPr>
        <p:spPr>
          <a:xfrm>
            <a:off x="575239" y="4697689"/>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Recursively Balanced</a:t>
            </a:r>
            <a:r>
              <a:rPr lang="en-US" sz="2800" dirty="0">
                <a:solidFill>
                  <a:schemeClr val="bg1"/>
                </a:solidFill>
              </a:rPr>
              <a:t>: Every node must have the same number of nodes in its left and right subtrees.</a:t>
            </a:r>
          </a:p>
        </p:txBody>
      </p:sp>
      <p:sp>
        <p:nvSpPr>
          <p:cNvPr id="6" name="Rounded Rectangle 5"/>
          <p:cNvSpPr/>
          <p:nvPr/>
        </p:nvSpPr>
        <p:spPr>
          <a:xfrm>
            <a:off x="575239" y="5838908"/>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Root Height Balanced</a:t>
            </a:r>
            <a:r>
              <a:rPr lang="en-US" sz="2800" dirty="0">
                <a:solidFill>
                  <a:schemeClr val="bg1"/>
                </a:solidFill>
              </a:rPr>
              <a:t>: The left and right subtrees of the root must have the same height.</a:t>
            </a:r>
          </a:p>
        </p:txBody>
      </p:sp>
    </p:spTree>
    <p:extLst>
      <p:ext uri="{BB962C8B-B14F-4D97-AF65-F5344CB8AC3E}">
        <p14:creationId xmlns:p14="http://schemas.microsoft.com/office/powerpoint/2010/main" val="4097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 weak</a:t>
            </a:r>
          </a:p>
        </p:txBody>
      </p:sp>
      <p:sp>
        <p:nvSpPr>
          <p:cNvPr id="3" name="Content Placeholder 2"/>
          <p:cNvSpPr>
            <a:spLocks noGrp="1"/>
          </p:cNvSpPr>
          <p:nvPr>
            <p:ph idx="1"/>
          </p:nvPr>
        </p:nvSpPr>
        <p:spPr/>
        <p:txBody>
          <a:bodyPr/>
          <a:lstStyle/>
          <a:p>
            <a:endParaRPr lang="en-US"/>
          </a:p>
        </p:txBody>
      </p:sp>
      <p:sp>
        <p:nvSpPr>
          <p:cNvPr id="5" name="Rounded Rectangle 4"/>
          <p:cNvSpPr/>
          <p:nvPr/>
        </p:nvSpPr>
        <p:spPr>
          <a:xfrm>
            <a:off x="575239" y="1463857"/>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Root Balanced</a:t>
            </a:r>
            <a:r>
              <a:rPr lang="en-US" sz="2800" dirty="0">
                <a:solidFill>
                  <a:schemeClr val="bg1"/>
                </a:solidFill>
              </a:rPr>
              <a:t>: The root must have the same number of nodes in its left and right subtrees</a:t>
            </a:r>
          </a:p>
        </p:txBody>
      </p:sp>
    </p:spTree>
    <p:extLst>
      <p:ext uri="{BB962C8B-B14F-4D97-AF65-F5344CB8AC3E}">
        <p14:creationId xmlns:p14="http://schemas.microsoft.com/office/powerpoint/2010/main" val="1885581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8898-4A6C-4B47-899F-AA66CF0A7D3B}"/>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B4A6AEED-5540-C645-80BF-CA9D44C97259}"/>
              </a:ext>
            </a:extLst>
          </p:cNvPr>
          <p:cNvSpPr>
            <a:spLocks noGrp="1"/>
          </p:cNvSpPr>
          <p:nvPr>
            <p:ph idx="1"/>
          </p:nvPr>
        </p:nvSpPr>
        <p:spPr/>
        <p:txBody>
          <a:bodyPr>
            <a:normAutofit lnSpcReduction="10000"/>
          </a:bodyPr>
          <a:lstStyle/>
          <a:p>
            <a:r>
              <a:rPr lang="en-US" sz="2800" dirty="0"/>
              <a:t>Due Dates</a:t>
            </a:r>
          </a:p>
          <a:p>
            <a:pPr lvl="1"/>
            <a:r>
              <a:rPr lang="en-US" sz="2400" dirty="0"/>
              <a:t>Exercise 2 – Due Friday 4/24</a:t>
            </a:r>
          </a:p>
          <a:p>
            <a:pPr lvl="1"/>
            <a:r>
              <a:rPr lang="en-US" sz="2400" dirty="0"/>
              <a:t>Project 2 – Due Wednesday 4/29</a:t>
            </a:r>
          </a:p>
          <a:p>
            <a:pPr lvl="2"/>
            <a:r>
              <a:rPr lang="en-US" sz="2000" dirty="0"/>
              <a:t>Plenty of time to find a partner still! Piazza, slack, section</a:t>
            </a:r>
          </a:p>
          <a:p>
            <a:pPr lvl="3"/>
            <a:r>
              <a:rPr lang="en-US" sz="2000" dirty="0"/>
              <a:t>You’ll DEFINITELY want a partner by the final assignment</a:t>
            </a:r>
          </a:p>
          <a:p>
            <a:r>
              <a:rPr lang="en-US" sz="2800" dirty="0"/>
              <a:t>Midterm 1 </a:t>
            </a:r>
          </a:p>
          <a:p>
            <a:pPr lvl="1"/>
            <a:r>
              <a:rPr lang="en-US" sz="2400" dirty="0"/>
              <a:t>Lots of announcements- check course web page</a:t>
            </a:r>
          </a:p>
          <a:p>
            <a:pPr lvl="2"/>
            <a:r>
              <a:rPr lang="en-US" sz="2000" dirty="0"/>
              <a:t>Full 48 hour turn around time</a:t>
            </a:r>
          </a:p>
          <a:p>
            <a:pPr lvl="2"/>
            <a:r>
              <a:rPr lang="en-US" sz="2000" dirty="0"/>
              <a:t>Class is no longer curved (more details coming soon, see Friday’s lecture for current details)</a:t>
            </a:r>
          </a:p>
          <a:p>
            <a:pPr lvl="1"/>
            <a:r>
              <a:rPr lang="en-US" sz="2400" dirty="0"/>
              <a:t>Practice quiz live on canvas</a:t>
            </a:r>
          </a:p>
          <a:p>
            <a:r>
              <a:rPr lang="en-US" sz="2800" dirty="0"/>
              <a:t>Asks</a:t>
            </a:r>
          </a:p>
          <a:p>
            <a:pPr lvl="1"/>
            <a:r>
              <a:rPr lang="en-US" sz="2400" dirty="0"/>
              <a:t>Please fill out online logistics survey, extra credit!</a:t>
            </a:r>
          </a:p>
          <a:p>
            <a:endParaRPr lang="en-US" dirty="0"/>
          </a:p>
        </p:txBody>
      </p:sp>
      <p:sp>
        <p:nvSpPr>
          <p:cNvPr id="4" name="Slide Number Placeholder 3">
            <a:extLst>
              <a:ext uri="{FF2B5EF4-FFF2-40B4-BE49-F238E27FC236}">
                <a16:creationId xmlns:a16="http://schemas.microsoft.com/office/drawing/2014/main" id="{007A3936-1D7D-8944-8CB5-AF8A0FE96AA6}"/>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37387217-AC46-134F-906F-E03870AE9D12}"/>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109101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 strong</a:t>
            </a:r>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575239" y="1463857"/>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Recursively Balanced</a:t>
            </a:r>
            <a:r>
              <a:rPr lang="en-US" sz="2800" dirty="0">
                <a:solidFill>
                  <a:schemeClr val="bg1"/>
                </a:solidFill>
              </a:rPr>
              <a:t>: Every node must have the same number of nodes in its left and right subtrees.</a:t>
            </a:r>
          </a:p>
        </p:txBody>
      </p:sp>
    </p:spTree>
    <p:extLst>
      <p:ext uri="{BB962C8B-B14F-4D97-AF65-F5344CB8AC3E}">
        <p14:creationId xmlns:p14="http://schemas.microsoft.com/office/powerpoint/2010/main" val="56405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 weak</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575239" y="1463857"/>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Root Height Balanced</a:t>
            </a:r>
            <a:r>
              <a:rPr lang="en-US" sz="2800" dirty="0">
                <a:solidFill>
                  <a:schemeClr val="bg1"/>
                </a:solidFill>
              </a:rPr>
              <a:t>: The left and right subtrees of the root must have the same height.</a:t>
            </a:r>
          </a:p>
        </p:txBody>
      </p:sp>
    </p:spTree>
    <p:extLst>
      <p:ext uri="{BB962C8B-B14F-4D97-AF65-F5344CB8AC3E}">
        <p14:creationId xmlns:p14="http://schemas.microsoft.com/office/powerpoint/2010/main" val="3415835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Invariant Lessons</a:t>
            </a:r>
          </a:p>
        </p:txBody>
      </p:sp>
      <p:sp>
        <p:nvSpPr>
          <p:cNvPr id="3" name="Content Placeholder 2"/>
          <p:cNvSpPr>
            <a:spLocks noGrp="1"/>
          </p:cNvSpPr>
          <p:nvPr>
            <p:ph idx="1"/>
          </p:nvPr>
        </p:nvSpPr>
        <p:spPr/>
        <p:txBody>
          <a:bodyPr>
            <a:normAutofit/>
          </a:bodyPr>
          <a:lstStyle/>
          <a:p>
            <a:r>
              <a:rPr lang="en-US" sz="2400" dirty="0"/>
              <a:t>Need requirements everywhere, not just at root</a:t>
            </a:r>
          </a:p>
          <a:p>
            <a:r>
              <a:rPr lang="en-US" sz="2400" dirty="0"/>
              <a:t>Forcing things to be exactly equal is too difficult to maintain.</a:t>
            </a:r>
          </a:p>
        </p:txBody>
      </p:sp>
    </p:spTree>
    <p:extLst>
      <p:ext uri="{BB962C8B-B14F-4D97-AF65-F5344CB8AC3E}">
        <p14:creationId xmlns:p14="http://schemas.microsoft.com/office/powerpoint/2010/main" val="72638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9332-8AD7-E94E-A739-D52A4A09BEB9}"/>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2D2E7F48-1C22-1048-8407-5BDB3C29BD54}"/>
              </a:ext>
            </a:extLst>
          </p:cNvPr>
          <p:cNvSpPr>
            <a:spLocks noGrp="1"/>
          </p:cNvSpPr>
          <p:nvPr>
            <p:ph idx="1"/>
          </p:nvPr>
        </p:nvSpPr>
        <p:spPr/>
        <p:txBody>
          <a:bodyPr/>
          <a:lstStyle/>
          <a:p>
            <a:pPr>
              <a:buFont typeface="Wingdings" pitchFamily="2" charset="2"/>
              <a:buChar char="§"/>
            </a:pPr>
            <a:r>
              <a:rPr lang="en-US" dirty="0"/>
              <a:t> Binary Trees</a:t>
            </a:r>
          </a:p>
          <a:p>
            <a:pPr>
              <a:buFont typeface="Wingdings" pitchFamily="2" charset="2"/>
              <a:buChar char="§"/>
            </a:pPr>
            <a:r>
              <a:rPr lang="en-US" dirty="0"/>
              <a:t> Binary Search Trees, invariants</a:t>
            </a:r>
          </a:p>
          <a:p>
            <a:pPr lvl="1">
              <a:buFont typeface="Wingdings" pitchFamily="2" charset="2"/>
              <a:buChar char="§"/>
            </a:pPr>
            <a:r>
              <a:rPr lang="en-US" dirty="0"/>
              <a:t> runtimes</a:t>
            </a:r>
          </a:p>
          <a:p>
            <a:pPr>
              <a:buFont typeface="Wingdings" pitchFamily="2" charset="2"/>
              <a:buChar char="§"/>
            </a:pPr>
            <a:r>
              <a:rPr lang="en-US" dirty="0"/>
              <a:t> </a:t>
            </a:r>
            <a:r>
              <a:rPr lang="en-US" b="1" dirty="0"/>
              <a:t>AVL Trees, invariants</a:t>
            </a:r>
          </a:p>
        </p:txBody>
      </p:sp>
    </p:spTree>
    <p:extLst>
      <p:ext uri="{BB962C8B-B14F-4D97-AF65-F5344CB8AC3E}">
        <p14:creationId xmlns:p14="http://schemas.microsoft.com/office/powerpoint/2010/main" val="3100544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the Degenerate Tree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sz="2800" dirty="0"/>
                  <a:t> An AVL tree is a binary search tree that also meets the following invariant</a:t>
                </a:r>
              </a:p>
              <a:p>
                <a:endParaRPr lang="en-US" sz="2800" dirty="0"/>
              </a:p>
              <a:p>
                <a:endParaRPr lang="en-US" sz="2800" dirty="0"/>
              </a:p>
              <a:p>
                <a:endParaRPr lang="en-US" sz="2800" dirty="0"/>
              </a:p>
              <a:p>
                <a:r>
                  <a:rPr lang="en-US" sz="2800" dirty="0"/>
                  <a:t>This will avoid the </a:t>
                </a:r>
                <a14:m>
                  <m:oMath xmlns:m="http://schemas.openxmlformats.org/officeDocument/2006/math">
                    <m:r>
                      <m:rPr>
                        <m:sty m:val="p"/>
                      </m:rPr>
                      <a:rPr lang="en-US" sz="2800" b="0" i="0" smtClean="0">
                        <a:latin typeface="Cambria Math" panose="02040503050406030204" pitchFamily="18" charset="0"/>
                      </a:rPr>
                      <m:t>Θ</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oMath>
                </a14:m>
                <a:r>
                  <a:rPr lang="en-US" sz="2800" dirty="0"/>
                  <a:t> worst-case behavior! As long as</a:t>
                </a:r>
                <a:endParaRPr lang="en-US" sz="2800" b="0" dirty="0"/>
              </a:p>
              <a:p>
                <a:r>
                  <a:rPr lang="en-US" sz="2800" dirty="0"/>
                  <a:t>1. Our tree will have height </a:t>
                </a:r>
                <a14:m>
                  <m:oMath xmlns:m="http://schemas.openxmlformats.org/officeDocument/2006/math">
                    <m:r>
                      <a:rPr lang="en-US" sz="2800" i="1">
                        <a:latin typeface="Cambria Math" panose="02040503050406030204" pitchFamily="18" charset="0"/>
                      </a:rPr>
                      <m:t>𝑂</m:t>
                    </m:r>
                    <m:r>
                      <a:rPr lang="en-US" sz="280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r>
                          <a:rPr lang="en-US" sz="2800" i="1">
                            <a:latin typeface="Cambria Math" panose="02040503050406030204" pitchFamily="18" charset="0"/>
                          </a:rPr>
                          <m:t>)</m:t>
                        </m:r>
                      </m:e>
                    </m:func>
                    <m:r>
                      <a:rPr lang="en-US" sz="2800" i="1">
                        <a:latin typeface="Cambria Math" panose="02040503050406030204" pitchFamily="18" charset="0"/>
                      </a:rPr>
                      <m:t>.</m:t>
                    </m:r>
                  </m:oMath>
                </a14:m>
                <a:endParaRPr lang="en-US" sz="2800" dirty="0"/>
              </a:p>
              <a:p>
                <a:r>
                  <a:rPr lang="en-US" sz="2800" dirty="0"/>
                  <a:t>2. We’re able to maintain this property when inserting/deleting</a:t>
                </a:r>
              </a:p>
              <a:p>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94" t="-1828"/>
                </a:stretch>
              </a:blipFill>
            </p:spPr>
            <p:txBody>
              <a:bodyPr/>
              <a:lstStyle/>
              <a:p>
                <a:r>
                  <a:rPr lang="en-US">
                    <a:noFill/>
                  </a:rPr>
                  <a:t> </a:t>
                </a:r>
              </a:p>
            </p:txBody>
          </p:sp>
        </mc:Fallback>
      </mc:AlternateContent>
      <p:sp>
        <p:nvSpPr>
          <p:cNvPr id="4" name="Rounded Rectangle 3"/>
          <p:cNvSpPr/>
          <p:nvPr/>
        </p:nvSpPr>
        <p:spPr>
          <a:xfrm>
            <a:off x="575239" y="2081788"/>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AVL invariant</a:t>
            </a:r>
            <a:r>
              <a:rPr lang="en-US" sz="2800" dirty="0">
                <a:solidFill>
                  <a:schemeClr val="bg1"/>
                </a:solidFill>
              </a:rPr>
              <a:t>: For every node, the height of its left subtree and right subtree differ by at most 1. </a:t>
            </a:r>
          </a:p>
        </p:txBody>
      </p:sp>
    </p:spTree>
    <p:extLst>
      <p:ext uri="{BB962C8B-B14F-4D97-AF65-F5344CB8AC3E}">
        <p14:creationId xmlns:p14="http://schemas.microsoft.com/office/powerpoint/2010/main" val="121421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w AVL invariants</a:t>
            </a:r>
          </a:p>
        </p:txBody>
      </p:sp>
      <p:sp>
        <p:nvSpPr>
          <p:cNvPr id="4" name="Rounded Rectangle 3"/>
          <p:cNvSpPr/>
          <p:nvPr/>
        </p:nvSpPr>
        <p:spPr>
          <a:xfrm>
            <a:off x="548655" y="1166789"/>
            <a:ext cx="10694504" cy="94090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AVL invariant</a:t>
            </a:r>
            <a:r>
              <a:rPr lang="en-US" sz="2800" dirty="0">
                <a:solidFill>
                  <a:schemeClr val="bg1"/>
                </a:solidFill>
              </a:rPr>
              <a:t>: For every node, the height of its left subtree and right subtree differ by at most 1. </a:t>
            </a:r>
          </a:p>
        </p:txBody>
      </p:sp>
      <p:sp>
        <p:nvSpPr>
          <p:cNvPr id="5" name="TextBox 4"/>
          <p:cNvSpPr txBox="1"/>
          <p:nvPr/>
        </p:nvSpPr>
        <p:spPr>
          <a:xfrm>
            <a:off x="659027" y="2372497"/>
            <a:ext cx="10717427" cy="523220"/>
          </a:xfrm>
          <a:prstGeom prst="rect">
            <a:avLst/>
          </a:prstGeom>
          <a:noFill/>
        </p:spPr>
        <p:txBody>
          <a:bodyPr wrap="square" rtlCol="0">
            <a:spAutoFit/>
          </a:bodyPr>
          <a:lstStyle/>
          <a:p>
            <a:r>
              <a:rPr lang="en-US" sz="2800" dirty="0"/>
              <a:t>Is this a valid AVL tree?</a:t>
            </a:r>
          </a:p>
        </p:txBody>
      </p:sp>
      <p:grpSp>
        <p:nvGrpSpPr>
          <p:cNvPr id="6" name="Group 5"/>
          <p:cNvGrpSpPr/>
          <p:nvPr/>
        </p:nvGrpSpPr>
        <p:grpSpPr>
          <a:xfrm>
            <a:off x="4009710" y="2190806"/>
            <a:ext cx="5782000" cy="4462898"/>
            <a:chOff x="2282271" y="1886551"/>
            <a:chExt cx="5782000" cy="4462898"/>
          </a:xfrm>
        </p:grpSpPr>
        <p:grpSp>
          <p:nvGrpSpPr>
            <p:cNvPr id="7" name="Group 6"/>
            <p:cNvGrpSpPr/>
            <p:nvPr/>
          </p:nvGrpSpPr>
          <p:grpSpPr>
            <a:xfrm>
              <a:off x="2282271" y="1886551"/>
              <a:ext cx="5782000" cy="4462898"/>
              <a:chOff x="2741570" y="2318952"/>
              <a:chExt cx="5782000" cy="4462898"/>
            </a:xfrm>
          </p:grpSpPr>
          <p:sp>
            <p:nvSpPr>
              <p:cNvPr id="10" name="Oval 9"/>
              <p:cNvSpPr/>
              <p:nvPr/>
            </p:nvSpPr>
            <p:spPr>
              <a:xfrm>
                <a:off x="4850973" y="231895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4</a:t>
                </a:r>
                <a:endParaRPr lang="en-US" sz="3200" dirty="0"/>
              </a:p>
            </p:txBody>
          </p:sp>
          <p:sp>
            <p:nvSpPr>
              <p:cNvPr id="11" name="Oval 10"/>
              <p:cNvSpPr/>
              <p:nvPr/>
            </p:nvSpPr>
            <p:spPr>
              <a:xfrm>
                <a:off x="4909531" y="475196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5</a:t>
                </a:r>
                <a:endParaRPr lang="en-US" sz="3200" dirty="0"/>
              </a:p>
            </p:txBody>
          </p:sp>
          <p:sp>
            <p:nvSpPr>
              <p:cNvPr id="12" name="Oval 11"/>
              <p:cNvSpPr/>
              <p:nvPr/>
            </p:nvSpPr>
            <p:spPr>
              <a:xfrm>
                <a:off x="2741570" y="492255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2</a:t>
                </a:r>
                <a:endParaRPr lang="en-US" sz="3200" dirty="0"/>
              </a:p>
            </p:txBody>
          </p:sp>
          <p:sp>
            <p:nvSpPr>
              <p:cNvPr id="13" name="Oval 12"/>
              <p:cNvSpPr/>
              <p:nvPr/>
            </p:nvSpPr>
            <p:spPr>
              <a:xfrm>
                <a:off x="5806229" y="3524325"/>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7</a:t>
                </a:r>
                <a:endParaRPr lang="en-US" sz="3200" dirty="0"/>
              </a:p>
            </p:txBody>
          </p:sp>
          <p:sp>
            <p:nvSpPr>
              <p:cNvPr id="14" name="Oval 13"/>
              <p:cNvSpPr/>
              <p:nvPr/>
            </p:nvSpPr>
            <p:spPr>
              <a:xfrm>
                <a:off x="3940094" y="3524325"/>
                <a:ext cx="767055"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3</a:t>
                </a:r>
                <a:endParaRPr lang="en-US" sz="3200" dirty="0"/>
              </a:p>
            </p:txBody>
          </p:sp>
          <p:sp>
            <p:nvSpPr>
              <p:cNvPr id="15" name="Oval 14"/>
              <p:cNvSpPr/>
              <p:nvPr/>
            </p:nvSpPr>
            <p:spPr>
              <a:xfrm>
                <a:off x="6912161" y="4880365"/>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9</a:t>
                </a:r>
              </a:p>
            </p:txBody>
          </p:sp>
          <p:cxnSp>
            <p:nvCxnSpPr>
              <p:cNvPr id="16" name="Straight Arrow Connector 15"/>
              <p:cNvCxnSpPr>
                <a:stCxn id="10" idx="3"/>
                <a:endCxn id="14" idx="7"/>
              </p:cNvCxnSpPr>
              <p:nvPr/>
            </p:nvCxnSpPr>
            <p:spPr>
              <a:xfrm flipH="1">
                <a:off x="4594816" y="3039148"/>
                <a:ext cx="379722" cy="6087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5"/>
                <a:endCxn id="13" idx="0"/>
              </p:cNvCxnSpPr>
              <p:nvPr/>
            </p:nvCxnSpPr>
            <p:spPr>
              <a:xfrm>
                <a:off x="5571168" y="3039148"/>
                <a:ext cx="656942" cy="48517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3"/>
              </p:cNvCxnSpPr>
              <p:nvPr/>
            </p:nvCxnSpPr>
            <p:spPr>
              <a:xfrm flipH="1">
                <a:off x="3502450" y="4244521"/>
                <a:ext cx="549976" cy="8275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4"/>
                <a:endCxn id="11" idx="7"/>
              </p:cNvCxnSpPr>
              <p:nvPr/>
            </p:nvCxnSpPr>
            <p:spPr>
              <a:xfrm flipH="1">
                <a:off x="5629726" y="4368086"/>
                <a:ext cx="598384" cy="50744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5"/>
                <a:endCxn id="15" idx="0"/>
              </p:cNvCxnSpPr>
              <p:nvPr/>
            </p:nvCxnSpPr>
            <p:spPr>
              <a:xfrm>
                <a:off x="6526425" y="4244521"/>
                <a:ext cx="807617" cy="63584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168868" y="5938089"/>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8</a:t>
                </a:r>
              </a:p>
            </p:txBody>
          </p:sp>
          <p:sp>
            <p:nvSpPr>
              <p:cNvPr id="22" name="Oval 21"/>
              <p:cNvSpPr/>
              <p:nvPr/>
            </p:nvSpPr>
            <p:spPr>
              <a:xfrm>
                <a:off x="7679809" y="5938088"/>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10</a:t>
                </a:r>
              </a:p>
            </p:txBody>
          </p:sp>
          <p:cxnSp>
            <p:nvCxnSpPr>
              <p:cNvPr id="23" name="Straight Arrow Connector 22"/>
              <p:cNvCxnSpPr>
                <a:endCxn id="22" idx="1"/>
              </p:cNvCxnSpPr>
              <p:nvPr/>
            </p:nvCxnSpPr>
            <p:spPr>
              <a:xfrm>
                <a:off x="7579146" y="5620166"/>
                <a:ext cx="224229" cy="4414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3"/>
              </p:cNvCxnSpPr>
              <p:nvPr/>
            </p:nvCxnSpPr>
            <p:spPr>
              <a:xfrm flipH="1">
                <a:off x="6687158" y="5600560"/>
                <a:ext cx="348569" cy="3375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8" name="Oval 7"/>
            <p:cNvSpPr/>
            <p:nvPr/>
          </p:nvSpPr>
          <p:spPr>
            <a:xfrm>
              <a:off x="4751391" y="5505688"/>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6</a:t>
              </a:r>
              <a:endParaRPr lang="en-US" sz="3200" dirty="0"/>
            </a:p>
          </p:txBody>
        </p:sp>
        <p:cxnSp>
          <p:nvCxnSpPr>
            <p:cNvPr id="9" name="Straight Arrow Connector 8"/>
            <p:cNvCxnSpPr>
              <a:stCxn id="11" idx="4"/>
              <a:endCxn id="8" idx="0"/>
            </p:cNvCxnSpPr>
            <p:nvPr/>
          </p:nvCxnSpPr>
          <p:spPr>
            <a:xfrm>
              <a:off x="4872113" y="5163327"/>
              <a:ext cx="301159" cy="34236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6047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These AVL Trees?</a:t>
            </a:r>
          </a:p>
        </p:txBody>
      </p:sp>
      <p:sp>
        <p:nvSpPr>
          <p:cNvPr id="8" name="Oval 7"/>
          <p:cNvSpPr/>
          <p:nvPr/>
        </p:nvSpPr>
        <p:spPr>
          <a:xfrm>
            <a:off x="2288518" y="154001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6</a:t>
            </a:r>
            <a:endParaRPr lang="en-US" sz="3200" dirty="0"/>
          </a:p>
        </p:txBody>
      </p:sp>
      <p:sp>
        <p:nvSpPr>
          <p:cNvPr id="9" name="Oval 8"/>
          <p:cNvSpPr/>
          <p:nvPr/>
        </p:nvSpPr>
        <p:spPr>
          <a:xfrm>
            <a:off x="1925195" y="412035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4</a:t>
            </a:r>
            <a:endParaRPr lang="en-US" sz="3200" dirty="0"/>
          </a:p>
        </p:txBody>
      </p:sp>
      <p:sp>
        <p:nvSpPr>
          <p:cNvPr id="10" name="Oval 9"/>
          <p:cNvSpPr/>
          <p:nvPr/>
        </p:nvSpPr>
        <p:spPr>
          <a:xfrm>
            <a:off x="418229" y="397068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2</a:t>
            </a:r>
            <a:endParaRPr lang="en-US" sz="3200" dirty="0"/>
          </a:p>
        </p:txBody>
      </p:sp>
      <p:sp>
        <p:nvSpPr>
          <p:cNvPr id="11" name="Oval 10"/>
          <p:cNvSpPr/>
          <p:nvPr/>
        </p:nvSpPr>
        <p:spPr>
          <a:xfrm>
            <a:off x="3243774" y="2745389"/>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7</a:t>
            </a:r>
            <a:endParaRPr lang="en-US" sz="3200" dirty="0"/>
          </a:p>
        </p:txBody>
      </p:sp>
      <p:sp>
        <p:nvSpPr>
          <p:cNvPr id="12" name="Oval 11"/>
          <p:cNvSpPr/>
          <p:nvPr/>
        </p:nvSpPr>
        <p:spPr>
          <a:xfrm>
            <a:off x="1377639" y="2745389"/>
            <a:ext cx="767055"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3</a:t>
            </a:r>
            <a:endParaRPr lang="en-US" sz="3200" dirty="0"/>
          </a:p>
        </p:txBody>
      </p:sp>
      <p:sp>
        <p:nvSpPr>
          <p:cNvPr id="13" name="Oval 12"/>
          <p:cNvSpPr/>
          <p:nvPr/>
        </p:nvSpPr>
        <p:spPr>
          <a:xfrm>
            <a:off x="4349706" y="4101429"/>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9</a:t>
            </a:r>
          </a:p>
        </p:txBody>
      </p:sp>
      <p:cxnSp>
        <p:nvCxnSpPr>
          <p:cNvPr id="14" name="Straight Arrow Connector 13"/>
          <p:cNvCxnSpPr>
            <a:stCxn id="8" idx="3"/>
            <a:endCxn id="12" idx="7"/>
          </p:cNvCxnSpPr>
          <p:nvPr/>
        </p:nvCxnSpPr>
        <p:spPr>
          <a:xfrm flipH="1">
            <a:off x="2032361" y="2260212"/>
            <a:ext cx="379722" cy="6087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5"/>
            <a:endCxn id="11" idx="0"/>
          </p:cNvCxnSpPr>
          <p:nvPr/>
        </p:nvCxnSpPr>
        <p:spPr>
          <a:xfrm>
            <a:off x="3008713" y="2260212"/>
            <a:ext cx="656942" cy="48517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p:cNvCxnSpPr>
          <p:nvPr/>
        </p:nvCxnSpPr>
        <p:spPr>
          <a:xfrm flipH="1">
            <a:off x="1028497" y="3465584"/>
            <a:ext cx="461475" cy="6087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5"/>
            <a:endCxn id="9" idx="0"/>
          </p:cNvCxnSpPr>
          <p:nvPr/>
        </p:nvCxnSpPr>
        <p:spPr>
          <a:xfrm>
            <a:off x="2032361" y="3465584"/>
            <a:ext cx="314715" cy="65476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5"/>
            <a:endCxn id="13" idx="0"/>
          </p:cNvCxnSpPr>
          <p:nvPr/>
        </p:nvCxnSpPr>
        <p:spPr>
          <a:xfrm>
            <a:off x="3963970" y="3465585"/>
            <a:ext cx="807617" cy="63584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606413" y="5159153"/>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8</a:t>
            </a:r>
          </a:p>
        </p:txBody>
      </p:sp>
      <p:sp>
        <p:nvSpPr>
          <p:cNvPr id="20" name="Oval 19"/>
          <p:cNvSpPr/>
          <p:nvPr/>
        </p:nvSpPr>
        <p:spPr>
          <a:xfrm>
            <a:off x="5117354" y="515915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10</a:t>
            </a:r>
          </a:p>
        </p:txBody>
      </p:sp>
      <p:cxnSp>
        <p:nvCxnSpPr>
          <p:cNvPr id="21" name="Straight Arrow Connector 20"/>
          <p:cNvCxnSpPr>
            <a:endCxn id="20" idx="1"/>
          </p:cNvCxnSpPr>
          <p:nvPr/>
        </p:nvCxnSpPr>
        <p:spPr>
          <a:xfrm>
            <a:off x="5016691" y="4841230"/>
            <a:ext cx="224229" cy="4414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3"/>
          </p:cNvCxnSpPr>
          <p:nvPr/>
        </p:nvCxnSpPr>
        <p:spPr>
          <a:xfrm flipH="1">
            <a:off x="4124703" y="4821624"/>
            <a:ext cx="348569" cy="3375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517352" y="528271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5</a:t>
            </a:r>
            <a:endParaRPr lang="en-US" sz="3200" dirty="0"/>
          </a:p>
        </p:txBody>
      </p:sp>
      <p:cxnSp>
        <p:nvCxnSpPr>
          <p:cNvPr id="7" name="Straight Arrow Connector 6"/>
          <p:cNvCxnSpPr>
            <a:stCxn id="9" idx="4"/>
            <a:endCxn id="6" idx="1"/>
          </p:cNvCxnSpPr>
          <p:nvPr/>
        </p:nvCxnSpPr>
        <p:spPr>
          <a:xfrm>
            <a:off x="2347076" y="4964112"/>
            <a:ext cx="293842" cy="4421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236737" y="1424685"/>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4</a:t>
            </a:r>
            <a:endParaRPr lang="en-US" sz="3200" dirty="0"/>
          </a:p>
        </p:txBody>
      </p:sp>
      <p:sp>
        <p:nvSpPr>
          <p:cNvPr id="28" name="Oval 27"/>
          <p:cNvSpPr/>
          <p:nvPr/>
        </p:nvSpPr>
        <p:spPr>
          <a:xfrm>
            <a:off x="8592519" y="412035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5</a:t>
            </a:r>
            <a:endParaRPr lang="en-US" sz="3200" dirty="0"/>
          </a:p>
        </p:txBody>
      </p:sp>
      <p:sp>
        <p:nvSpPr>
          <p:cNvPr id="29" name="Oval 28"/>
          <p:cNvSpPr/>
          <p:nvPr/>
        </p:nvSpPr>
        <p:spPr>
          <a:xfrm>
            <a:off x="6127334" y="402829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2</a:t>
            </a:r>
            <a:endParaRPr lang="en-US" sz="3200" dirty="0"/>
          </a:p>
        </p:txBody>
      </p:sp>
      <p:sp>
        <p:nvSpPr>
          <p:cNvPr id="30" name="Oval 29"/>
          <p:cNvSpPr/>
          <p:nvPr/>
        </p:nvSpPr>
        <p:spPr>
          <a:xfrm>
            <a:off x="9191993" y="2630058"/>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7</a:t>
            </a:r>
            <a:endParaRPr lang="en-US" sz="3200" dirty="0"/>
          </a:p>
        </p:txBody>
      </p:sp>
      <p:sp>
        <p:nvSpPr>
          <p:cNvPr id="31" name="Oval 30"/>
          <p:cNvSpPr/>
          <p:nvPr/>
        </p:nvSpPr>
        <p:spPr>
          <a:xfrm>
            <a:off x="7325858" y="2630058"/>
            <a:ext cx="767055"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3</a:t>
            </a:r>
            <a:endParaRPr lang="en-US" sz="3200" dirty="0"/>
          </a:p>
        </p:txBody>
      </p:sp>
      <p:sp>
        <p:nvSpPr>
          <p:cNvPr id="32" name="Oval 31"/>
          <p:cNvSpPr/>
          <p:nvPr/>
        </p:nvSpPr>
        <p:spPr>
          <a:xfrm>
            <a:off x="10297925" y="3986098"/>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9</a:t>
            </a:r>
          </a:p>
        </p:txBody>
      </p:sp>
      <p:cxnSp>
        <p:nvCxnSpPr>
          <p:cNvPr id="33" name="Straight Arrow Connector 32"/>
          <p:cNvCxnSpPr>
            <a:stCxn id="27" idx="3"/>
            <a:endCxn id="31" idx="7"/>
          </p:cNvCxnSpPr>
          <p:nvPr/>
        </p:nvCxnSpPr>
        <p:spPr>
          <a:xfrm flipH="1">
            <a:off x="7980580" y="2144881"/>
            <a:ext cx="379722" cy="6087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5"/>
            <a:endCxn id="30" idx="0"/>
          </p:cNvCxnSpPr>
          <p:nvPr/>
        </p:nvCxnSpPr>
        <p:spPr>
          <a:xfrm>
            <a:off x="8956932" y="2144881"/>
            <a:ext cx="656942" cy="48517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3"/>
          </p:cNvCxnSpPr>
          <p:nvPr/>
        </p:nvCxnSpPr>
        <p:spPr>
          <a:xfrm flipH="1">
            <a:off x="6888214" y="3350254"/>
            <a:ext cx="549976" cy="8275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4"/>
            <a:endCxn id="28" idx="7"/>
          </p:cNvCxnSpPr>
          <p:nvPr/>
        </p:nvCxnSpPr>
        <p:spPr>
          <a:xfrm flipH="1">
            <a:off x="9312714" y="3473819"/>
            <a:ext cx="301160" cy="77009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5"/>
            <a:endCxn id="32" idx="0"/>
          </p:cNvCxnSpPr>
          <p:nvPr/>
        </p:nvCxnSpPr>
        <p:spPr>
          <a:xfrm>
            <a:off x="9912189" y="3350254"/>
            <a:ext cx="807617" cy="63584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9554632" y="504382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8</a:t>
            </a:r>
          </a:p>
        </p:txBody>
      </p:sp>
      <p:sp>
        <p:nvSpPr>
          <p:cNvPr id="39" name="Oval 38"/>
          <p:cNvSpPr/>
          <p:nvPr/>
        </p:nvSpPr>
        <p:spPr>
          <a:xfrm>
            <a:off x="11065573" y="504382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10</a:t>
            </a:r>
          </a:p>
        </p:txBody>
      </p:sp>
      <p:cxnSp>
        <p:nvCxnSpPr>
          <p:cNvPr id="40" name="Straight Arrow Connector 39"/>
          <p:cNvCxnSpPr>
            <a:endCxn id="39" idx="1"/>
          </p:cNvCxnSpPr>
          <p:nvPr/>
        </p:nvCxnSpPr>
        <p:spPr>
          <a:xfrm>
            <a:off x="10964910" y="4725899"/>
            <a:ext cx="224229" cy="4414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3"/>
          </p:cNvCxnSpPr>
          <p:nvPr/>
        </p:nvCxnSpPr>
        <p:spPr>
          <a:xfrm flipH="1">
            <a:off x="10072922" y="4706293"/>
            <a:ext cx="348569" cy="3375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537612" y="420006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6</a:t>
            </a:r>
            <a:endParaRPr lang="en-US" sz="3200" dirty="0"/>
          </a:p>
        </p:txBody>
      </p:sp>
      <p:cxnSp>
        <p:nvCxnSpPr>
          <p:cNvPr id="26" name="Straight Arrow Connector 25"/>
          <p:cNvCxnSpPr>
            <a:endCxn id="25" idx="0"/>
          </p:cNvCxnSpPr>
          <p:nvPr/>
        </p:nvCxnSpPr>
        <p:spPr>
          <a:xfrm>
            <a:off x="7736505" y="3465584"/>
            <a:ext cx="222988" cy="73447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40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a:t>
            </a:r>
          </a:p>
        </p:txBody>
      </p:sp>
      <p:sp>
        <p:nvSpPr>
          <p:cNvPr id="3" name="Content Placeholder 2"/>
          <p:cNvSpPr>
            <a:spLocks noGrp="1"/>
          </p:cNvSpPr>
          <p:nvPr>
            <p:ph idx="1"/>
          </p:nvPr>
        </p:nvSpPr>
        <p:spPr>
          <a:xfrm>
            <a:off x="575240" y="1463857"/>
            <a:ext cx="11187258" cy="702694"/>
          </a:xfrm>
        </p:spPr>
        <p:txBody>
          <a:bodyPr>
            <a:normAutofit/>
          </a:bodyPr>
          <a:lstStyle/>
          <a:p>
            <a:r>
              <a:rPr lang="en-US" sz="2800" dirty="0"/>
              <a:t>What happens if when we do an insertion, we break the AVL condition?</a:t>
            </a:r>
          </a:p>
        </p:txBody>
      </p:sp>
      <p:sp>
        <p:nvSpPr>
          <p:cNvPr id="4" name="Oval 3"/>
          <p:cNvSpPr/>
          <p:nvPr/>
        </p:nvSpPr>
        <p:spPr>
          <a:xfrm>
            <a:off x="1308216" y="233085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1</a:t>
            </a:r>
            <a:endParaRPr lang="en-US" sz="3200" dirty="0"/>
          </a:p>
        </p:txBody>
      </p:sp>
      <p:sp>
        <p:nvSpPr>
          <p:cNvPr id="5" name="Oval 4"/>
          <p:cNvSpPr/>
          <p:nvPr/>
        </p:nvSpPr>
        <p:spPr>
          <a:xfrm>
            <a:off x="2263472" y="353622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2</a:t>
            </a:r>
            <a:endParaRPr lang="en-US" sz="3200" dirty="0"/>
          </a:p>
        </p:txBody>
      </p:sp>
      <p:sp>
        <p:nvSpPr>
          <p:cNvPr id="6" name="Oval 5"/>
          <p:cNvSpPr/>
          <p:nvPr/>
        </p:nvSpPr>
        <p:spPr>
          <a:xfrm>
            <a:off x="3369404" y="489226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cxnSp>
        <p:nvCxnSpPr>
          <p:cNvPr id="7" name="Straight Arrow Connector 6"/>
          <p:cNvCxnSpPr>
            <a:stCxn id="4" idx="5"/>
            <a:endCxn id="5" idx="0"/>
          </p:cNvCxnSpPr>
          <p:nvPr/>
        </p:nvCxnSpPr>
        <p:spPr>
          <a:xfrm>
            <a:off x="2028411" y="3051047"/>
            <a:ext cx="656942" cy="48517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5"/>
            <a:endCxn id="6" idx="0"/>
          </p:cNvCxnSpPr>
          <p:nvPr/>
        </p:nvCxnSpPr>
        <p:spPr>
          <a:xfrm>
            <a:off x="2983668" y="4256420"/>
            <a:ext cx="807617" cy="63584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110126" y="3417200"/>
            <a:ext cx="2997211" cy="2072702"/>
            <a:chOff x="7110126" y="3417200"/>
            <a:chExt cx="2997211" cy="2072702"/>
          </a:xfrm>
        </p:grpSpPr>
        <p:sp>
          <p:nvSpPr>
            <p:cNvPr id="9" name="Oval 8"/>
            <p:cNvSpPr/>
            <p:nvPr/>
          </p:nvSpPr>
          <p:spPr>
            <a:xfrm>
              <a:off x="7110126" y="457434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1</a:t>
              </a:r>
              <a:endParaRPr lang="en-US" sz="3200" dirty="0"/>
            </a:p>
          </p:txBody>
        </p:sp>
        <p:sp>
          <p:nvSpPr>
            <p:cNvPr id="10" name="Oval 9"/>
            <p:cNvSpPr/>
            <p:nvPr/>
          </p:nvSpPr>
          <p:spPr>
            <a:xfrm>
              <a:off x="8264736" y="341720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2</a:t>
              </a:r>
              <a:endParaRPr lang="en-US" sz="3200" dirty="0"/>
            </a:p>
          </p:txBody>
        </p:sp>
        <p:sp>
          <p:nvSpPr>
            <p:cNvPr id="11" name="Oval 10"/>
            <p:cNvSpPr/>
            <p:nvPr/>
          </p:nvSpPr>
          <p:spPr>
            <a:xfrm>
              <a:off x="9263576" y="464614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cxnSp>
          <p:nvCxnSpPr>
            <p:cNvPr id="12" name="Straight Arrow Connector 11"/>
            <p:cNvCxnSpPr>
              <a:stCxn id="10" idx="3"/>
            </p:cNvCxnSpPr>
            <p:nvPr/>
          </p:nvCxnSpPr>
          <p:spPr>
            <a:xfrm flipH="1">
              <a:off x="7724874" y="4137395"/>
              <a:ext cx="663428" cy="5087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5"/>
              <a:endCxn id="11" idx="0"/>
            </p:cNvCxnSpPr>
            <p:nvPr/>
          </p:nvCxnSpPr>
          <p:spPr>
            <a:xfrm>
              <a:off x="8984931" y="4137395"/>
              <a:ext cx="700526" cy="5087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48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Rotation</a:t>
            </a:r>
          </a:p>
        </p:txBody>
      </p:sp>
      <p:sp>
        <p:nvSpPr>
          <p:cNvPr id="4" name="Oval 3"/>
          <p:cNvSpPr/>
          <p:nvPr/>
        </p:nvSpPr>
        <p:spPr>
          <a:xfrm>
            <a:off x="2593322" y="2816888"/>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x</a:t>
            </a:r>
            <a:endParaRPr lang="en-US" sz="3200" dirty="0"/>
          </a:p>
        </p:txBody>
      </p:sp>
      <p:sp>
        <p:nvSpPr>
          <p:cNvPr id="5" name="Oval 4"/>
          <p:cNvSpPr/>
          <p:nvPr/>
        </p:nvSpPr>
        <p:spPr>
          <a:xfrm>
            <a:off x="3372002" y="3792188"/>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y</a:t>
            </a:r>
            <a:endParaRPr lang="en-US" sz="3200" dirty="0"/>
          </a:p>
        </p:txBody>
      </p:sp>
      <p:sp>
        <p:nvSpPr>
          <p:cNvPr id="6" name="Oval 5"/>
          <p:cNvSpPr/>
          <p:nvPr/>
        </p:nvSpPr>
        <p:spPr>
          <a:xfrm>
            <a:off x="4404410" y="4682249"/>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z</a:t>
            </a:r>
          </a:p>
        </p:txBody>
      </p:sp>
      <p:cxnSp>
        <p:nvCxnSpPr>
          <p:cNvPr id="7" name="Straight Arrow Connector 6"/>
          <p:cNvCxnSpPr>
            <a:stCxn id="4" idx="5"/>
          </p:cNvCxnSpPr>
          <p:nvPr/>
        </p:nvCxnSpPr>
        <p:spPr>
          <a:xfrm>
            <a:off x="3313517" y="3537083"/>
            <a:ext cx="300702" cy="29734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5"/>
            <a:endCxn id="6" idx="1"/>
          </p:cNvCxnSpPr>
          <p:nvPr/>
        </p:nvCxnSpPr>
        <p:spPr>
          <a:xfrm>
            <a:off x="4092197" y="4512383"/>
            <a:ext cx="435779" cy="29343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58617" y="1293114"/>
            <a:ext cx="2710249" cy="147457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Rest of the tree</a:t>
            </a:r>
          </a:p>
        </p:txBody>
      </p:sp>
      <p:cxnSp>
        <p:nvCxnSpPr>
          <p:cNvPr id="11" name="Straight Arrow Connector 10"/>
          <p:cNvCxnSpPr>
            <a:endCxn id="4" idx="1"/>
          </p:cNvCxnSpPr>
          <p:nvPr/>
        </p:nvCxnSpPr>
        <p:spPr>
          <a:xfrm>
            <a:off x="2232454" y="2455276"/>
            <a:ext cx="484434" cy="48517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10867" y="1910115"/>
            <a:ext cx="4159716" cy="954107"/>
          </a:xfrm>
          <a:prstGeom prst="rect">
            <a:avLst/>
          </a:prstGeom>
          <a:noFill/>
        </p:spPr>
        <p:txBody>
          <a:bodyPr wrap="square" rtlCol="0">
            <a:spAutoFit/>
          </a:bodyPr>
          <a:lstStyle/>
          <a:p>
            <a:r>
              <a:rPr lang="en-US" sz="2800" dirty="0"/>
              <a:t>UNBALANCED</a:t>
            </a:r>
          </a:p>
          <a:p>
            <a:r>
              <a:rPr lang="en-US" sz="2800" dirty="0"/>
              <a:t>Right subtree is 2 longer</a:t>
            </a:r>
          </a:p>
        </p:txBody>
      </p:sp>
      <p:sp>
        <p:nvSpPr>
          <p:cNvPr id="16" name="Isosceles Triangle 15"/>
          <p:cNvSpPr/>
          <p:nvPr/>
        </p:nvSpPr>
        <p:spPr>
          <a:xfrm>
            <a:off x="1129997" y="3888123"/>
            <a:ext cx="1344674" cy="17058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cxnSp>
        <p:nvCxnSpPr>
          <p:cNvPr id="21" name="Straight Arrow Connector 20"/>
          <p:cNvCxnSpPr>
            <a:stCxn id="4" idx="3"/>
            <a:endCxn id="16" idx="0"/>
          </p:cNvCxnSpPr>
          <p:nvPr/>
        </p:nvCxnSpPr>
        <p:spPr>
          <a:xfrm flipH="1">
            <a:off x="1802334" y="3537083"/>
            <a:ext cx="914554" cy="35104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a:off x="2533156" y="5026827"/>
            <a:ext cx="1073907" cy="567149"/>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B</a:t>
            </a:r>
          </a:p>
        </p:txBody>
      </p:sp>
      <p:cxnSp>
        <p:nvCxnSpPr>
          <p:cNvPr id="27" name="Straight Arrow Connector 26"/>
          <p:cNvCxnSpPr>
            <a:endCxn id="26" idx="0"/>
          </p:cNvCxnSpPr>
          <p:nvPr/>
        </p:nvCxnSpPr>
        <p:spPr>
          <a:xfrm flipH="1">
            <a:off x="3070110" y="4520089"/>
            <a:ext cx="440030" cy="50673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Isosceles Triangle 28"/>
          <p:cNvSpPr/>
          <p:nvPr/>
        </p:nvSpPr>
        <p:spPr>
          <a:xfrm>
            <a:off x="3678810" y="5755810"/>
            <a:ext cx="1073907" cy="913352"/>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30" name="Isosceles Triangle 29"/>
          <p:cNvSpPr/>
          <p:nvPr/>
        </p:nvSpPr>
        <p:spPr>
          <a:xfrm>
            <a:off x="5094961" y="5734503"/>
            <a:ext cx="1073907" cy="9133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cxnSp>
        <p:nvCxnSpPr>
          <p:cNvPr id="31" name="Straight Arrow Connector 30"/>
          <p:cNvCxnSpPr>
            <a:stCxn id="6" idx="5"/>
            <a:endCxn id="30" idx="0"/>
          </p:cNvCxnSpPr>
          <p:nvPr/>
        </p:nvCxnSpPr>
        <p:spPr>
          <a:xfrm>
            <a:off x="5124605" y="5402444"/>
            <a:ext cx="507310" cy="33205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 idx="3"/>
            <a:endCxn id="29" idx="0"/>
          </p:cNvCxnSpPr>
          <p:nvPr/>
        </p:nvCxnSpPr>
        <p:spPr>
          <a:xfrm flipH="1">
            <a:off x="4215764" y="5402444"/>
            <a:ext cx="312212" cy="35336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8339061" y="342725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x</a:t>
            </a:r>
            <a:endParaRPr lang="en-US" sz="3200" dirty="0"/>
          </a:p>
        </p:txBody>
      </p:sp>
      <p:sp>
        <p:nvSpPr>
          <p:cNvPr id="47" name="Oval 46"/>
          <p:cNvSpPr/>
          <p:nvPr/>
        </p:nvSpPr>
        <p:spPr>
          <a:xfrm>
            <a:off x="9429702" y="253683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y</a:t>
            </a:r>
            <a:endParaRPr lang="en-US" sz="3200" dirty="0"/>
          </a:p>
        </p:txBody>
      </p:sp>
      <p:sp>
        <p:nvSpPr>
          <p:cNvPr id="48" name="Oval 47"/>
          <p:cNvSpPr/>
          <p:nvPr/>
        </p:nvSpPr>
        <p:spPr>
          <a:xfrm>
            <a:off x="10300548" y="372270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z</a:t>
            </a:r>
          </a:p>
        </p:txBody>
      </p:sp>
      <p:cxnSp>
        <p:nvCxnSpPr>
          <p:cNvPr id="49" name="Straight Arrow Connector 48"/>
          <p:cNvCxnSpPr>
            <a:stCxn id="46" idx="5"/>
          </p:cNvCxnSpPr>
          <p:nvPr/>
        </p:nvCxnSpPr>
        <p:spPr>
          <a:xfrm>
            <a:off x="9059256" y="4147446"/>
            <a:ext cx="194160" cy="36493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7" idx="5"/>
            <a:endCxn id="48" idx="1"/>
          </p:cNvCxnSpPr>
          <p:nvPr/>
        </p:nvCxnSpPr>
        <p:spPr>
          <a:xfrm>
            <a:off x="10149897" y="3257029"/>
            <a:ext cx="274217" cy="5892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Cloud 50"/>
          <p:cNvSpPr/>
          <p:nvPr/>
        </p:nvSpPr>
        <p:spPr>
          <a:xfrm>
            <a:off x="5804104" y="1041860"/>
            <a:ext cx="2710249" cy="147457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Rest of the tree</a:t>
            </a:r>
          </a:p>
        </p:txBody>
      </p:sp>
      <p:cxnSp>
        <p:nvCxnSpPr>
          <p:cNvPr id="52" name="Straight Arrow Connector 51"/>
          <p:cNvCxnSpPr>
            <a:endCxn id="47" idx="1"/>
          </p:cNvCxnSpPr>
          <p:nvPr/>
        </p:nvCxnSpPr>
        <p:spPr>
          <a:xfrm>
            <a:off x="8220158" y="2093038"/>
            <a:ext cx="1333110" cy="5673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Isosceles Triangle 52"/>
          <p:cNvSpPr/>
          <p:nvPr/>
        </p:nvSpPr>
        <p:spPr>
          <a:xfrm>
            <a:off x="7312963" y="4393685"/>
            <a:ext cx="1344674" cy="1453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cxnSp>
        <p:nvCxnSpPr>
          <p:cNvPr id="54" name="Straight Arrow Connector 53"/>
          <p:cNvCxnSpPr>
            <a:stCxn id="46" idx="3"/>
            <a:endCxn id="53" idx="0"/>
          </p:cNvCxnSpPr>
          <p:nvPr/>
        </p:nvCxnSpPr>
        <p:spPr>
          <a:xfrm flipH="1">
            <a:off x="7985300" y="4147446"/>
            <a:ext cx="477327" cy="2462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Isosceles Triangle 54"/>
          <p:cNvSpPr/>
          <p:nvPr/>
        </p:nvSpPr>
        <p:spPr>
          <a:xfrm>
            <a:off x="8681020" y="4540910"/>
            <a:ext cx="1073907" cy="1305984"/>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B</a:t>
            </a:r>
          </a:p>
        </p:txBody>
      </p:sp>
      <p:cxnSp>
        <p:nvCxnSpPr>
          <p:cNvPr id="56" name="Straight Arrow Connector 55"/>
          <p:cNvCxnSpPr>
            <a:endCxn id="46" idx="7"/>
          </p:cNvCxnSpPr>
          <p:nvPr/>
        </p:nvCxnSpPr>
        <p:spPr>
          <a:xfrm flipH="1">
            <a:off x="9059256" y="3157353"/>
            <a:ext cx="423714" cy="39346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Isosceles Triangle 56"/>
          <p:cNvSpPr/>
          <p:nvPr/>
        </p:nvSpPr>
        <p:spPr>
          <a:xfrm>
            <a:off x="9612943" y="5448211"/>
            <a:ext cx="1073907" cy="913352"/>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58" name="Isosceles Triangle 57"/>
          <p:cNvSpPr/>
          <p:nvPr/>
        </p:nvSpPr>
        <p:spPr>
          <a:xfrm>
            <a:off x="10840448" y="5483249"/>
            <a:ext cx="1073907" cy="9133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cxnSp>
        <p:nvCxnSpPr>
          <p:cNvPr id="59" name="Straight Arrow Connector 58"/>
          <p:cNvCxnSpPr>
            <a:stCxn id="48" idx="5"/>
            <a:endCxn id="58" idx="0"/>
          </p:cNvCxnSpPr>
          <p:nvPr/>
        </p:nvCxnSpPr>
        <p:spPr>
          <a:xfrm>
            <a:off x="11020743" y="4442897"/>
            <a:ext cx="356659" cy="104035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8" idx="3"/>
            <a:endCxn id="57" idx="0"/>
          </p:cNvCxnSpPr>
          <p:nvPr/>
        </p:nvCxnSpPr>
        <p:spPr>
          <a:xfrm flipH="1">
            <a:off x="10149897" y="4442897"/>
            <a:ext cx="274217" cy="100531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8785412" y="1452260"/>
            <a:ext cx="3435178" cy="830997"/>
          </a:xfrm>
          <a:prstGeom prst="rect">
            <a:avLst/>
          </a:prstGeom>
        </p:spPr>
        <p:txBody>
          <a:bodyPr wrap="square">
            <a:spAutoFit/>
          </a:bodyPr>
          <a:lstStyle/>
          <a:p>
            <a:r>
              <a:rPr lang="en-US" sz="2400" dirty="0"/>
              <a:t>BALANCED</a:t>
            </a:r>
          </a:p>
          <a:p>
            <a:r>
              <a:rPr lang="en-US" sz="2400" dirty="0"/>
              <a:t>Right subtree is 1 longer</a:t>
            </a:r>
          </a:p>
        </p:txBody>
      </p:sp>
    </p:spTree>
    <p:extLst>
      <p:ext uri="{BB962C8B-B14F-4D97-AF65-F5344CB8AC3E}">
        <p14:creationId xmlns:p14="http://schemas.microsoft.com/office/powerpoint/2010/main" val="4110921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A866-9283-432D-BC32-CECE2F10AA83}"/>
              </a:ext>
            </a:extLst>
          </p:cNvPr>
          <p:cNvSpPr>
            <a:spLocks noGrp="1"/>
          </p:cNvSpPr>
          <p:nvPr>
            <p:ph type="title"/>
          </p:nvPr>
        </p:nvSpPr>
        <p:spPr/>
        <p:txBody>
          <a:bodyPr/>
          <a:lstStyle/>
          <a:p>
            <a:endParaRPr lang="en-US"/>
          </a:p>
        </p:txBody>
      </p:sp>
      <p:sp>
        <p:nvSpPr>
          <p:cNvPr id="4" name="Oval 3">
            <a:extLst>
              <a:ext uri="{FF2B5EF4-FFF2-40B4-BE49-F238E27FC236}">
                <a16:creationId xmlns:a16="http://schemas.microsoft.com/office/drawing/2014/main" id="{CBE4D56F-8B88-490C-804F-D17A88959282}"/>
              </a:ext>
            </a:extLst>
          </p:cNvPr>
          <p:cNvSpPr/>
          <p:nvPr/>
        </p:nvSpPr>
        <p:spPr>
          <a:xfrm>
            <a:off x="5287006" y="392708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6</a:t>
            </a:r>
            <a:endParaRPr lang="en-US" sz="3200" dirty="0">
              <a:latin typeface="Segoe UI Semilight" panose="020B0402040204020203" pitchFamily="34" charset="0"/>
              <a:cs typeface="Segoe UI Semilight" panose="020B0402040204020203" pitchFamily="34" charset="0"/>
            </a:endParaRPr>
          </a:p>
        </p:txBody>
      </p:sp>
      <p:sp>
        <p:nvSpPr>
          <p:cNvPr id="5" name="Oval 4">
            <a:extLst>
              <a:ext uri="{FF2B5EF4-FFF2-40B4-BE49-F238E27FC236}">
                <a16:creationId xmlns:a16="http://schemas.microsoft.com/office/drawing/2014/main" id="{CBBD2B90-888C-426A-AF24-4101DAC5E428}"/>
              </a:ext>
            </a:extLst>
          </p:cNvPr>
          <p:cNvSpPr/>
          <p:nvPr/>
        </p:nvSpPr>
        <p:spPr>
          <a:xfrm>
            <a:off x="6168868" y="515263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8</a:t>
            </a:r>
            <a:endParaRPr lang="en-US" sz="3200" dirty="0">
              <a:latin typeface="Segoe UI Semilight" panose="020B0402040204020203" pitchFamily="34" charset="0"/>
              <a:cs typeface="Segoe UI Semilight" panose="020B0402040204020203" pitchFamily="34" charset="0"/>
            </a:endParaRPr>
          </a:p>
        </p:txBody>
      </p:sp>
      <p:sp>
        <p:nvSpPr>
          <p:cNvPr id="6" name="Oval 5">
            <a:extLst>
              <a:ext uri="{FF2B5EF4-FFF2-40B4-BE49-F238E27FC236}">
                <a16:creationId xmlns:a16="http://schemas.microsoft.com/office/drawing/2014/main" id="{B6204935-472C-4898-A417-E2BCD1E8F749}"/>
              </a:ext>
            </a:extLst>
          </p:cNvPr>
          <p:cNvSpPr/>
          <p:nvPr/>
        </p:nvSpPr>
        <p:spPr>
          <a:xfrm>
            <a:off x="2205673" y="392708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a:t>
            </a:r>
            <a:endParaRPr lang="en-US" sz="3200" dirty="0">
              <a:latin typeface="Segoe UI Semilight" panose="020B0402040204020203" pitchFamily="34" charset="0"/>
              <a:cs typeface="Segoe UI Semilight" panose="020B0402040204020203" pitchFamily="34" charset="0"/>
            </a:endParaRPr>
          </a:p>
        </p:txBody>
      </p:sp>
      <p:sp>
        <p:nvSpPr>
          <p:cNvPr id="7" name="Oval 6">
            <a:extLst>
              <a:ext uri="{FF2B5EF4-FFF2-40B4-BE49-F238E27FC236}">
                <a16:creationId xmlns:a16="http://schemas.microsoft.com/office/drawing/2014/main" id="{4D5DBCDD-E6DF-43B0-B74D-C3EDFE7666B3}"/>
              </a:ext>
            </a:extLst>
          </p:cNvPr>
          <p:cNvSpPr/>
          <p:nvPr/>
        </p:nvSpPr>
        <p:spPr>
          <a:xfrm>
            <a:off x="4160422" y="392709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3</a:t>
            </a:r>
            <a:endParaRPr lang="en-US" sz="3200" dirty="0">
              <a:latin typeface="Segoe UI Semilight" panose="020B0402040204020203" pitchFamily="34" charset="0"/>
              <a:cs typeface="Segoe UI Semilight" panose="020B0402040204020203" pitchFamily="34" charset="0"/>
            </a:endParaRPr>
          </a:p>
        </p:txBody>
      </p:sp>
      <p:sp>
        <p:nvSpPr>
          <p:cNvPr id="8" name="Oval 7">
            <a:extLst>
              <a:ext uri="{FF2B5EF4-FFF2-40B4-BE49-F238E27FC236}">
                <a16:creationId xmlns:a16="http://schemas.microsoft.com/office/drawing/2014/main" id="{111DDF9F-6DEC-4FF9-A59C-75A23FE2E373}"/>
              </a:ext>
            </a:extLst>
          </p:cNvPr>
          <p:cNvSpPr/>
          <p:nvPr/>
        </p:nvSpPr>
        <p:spPr>
          <a:xfrm>
            <a:off x="7744457" y="524213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10</a:t>
            </a:r>
            <a:endParaRPr lang="en-US" sz="3200" dirty="0">
              <a:latin typeface="Segoe UI Semilight" panose="020B0402040204020203" pitchFamily="34" charset="0"/>
              <a:cs typeface="Segoe UI Semilight" panose="020B0402040204020203" pitchFamily="34" charset="0"/>
            </a:endParaRPr>
          </a:p>
        </p:txBody>
      </p:sp>
      <p:sp>
        <p:nvSpPr>
          <p:cNvPr id="9" name="Oval 8">
            <a:extLst>
              <a:ext uri="{FF2B5EF4-FFF2-40B4-BE49-F238E27FC236}">
                <a16:creationId xmlns:a16="http://schemas.microsoft.com/office/drawing/2014/main" id="{DD0E52E1-7940-41BF-99CF-4B5B2AB06B60}"/>
              </a:ext>
            </a:extLst>
          </p:cNvPr>
          <p:cNvSpPr/>
          <p:nvPr/>
        </p:nvSpPr>
        <p:spPr>
          <a:xfrm>
            <a:off x="7012629" y="3927085"/>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9</a:t>
            </a:r>
            <a:endParaRPr lang="en-US" sz="3200" dirty="0">
              <a:latin typeface="Segoe UI Semilight" panose="020B0402040204020203" pitchFamily="34" charset="0"/>
              <a:cs typeface="Segoe UI Semilight" panose="020B0402040204020203" pitchFamily="34" charset="0"/>
            </a:endParaRPr>
          </a:p>
        </p:txBody>
      </p:sp>
      <p:sp>
        <p:nvSpPr>
          <p:cNvPr id="10" name="Oval 9">
            <a:extLst>
              <a:ext uri="{FF2B5EF4-FFF2-40B4-BE49-F238E27FC236}">
                <a16:creationId xmlns:a16="http://schemas.microsoft.com/office/drawing/2014/main" id="{0D840901-E94C-44BD-A4CC-91FA9F50680D}"/>
              </a:ext>
            </a:extLst>
          </p:cNvPr>
          <p:cNvSpPr/>
          <p:nvPr/>
        </p:nvSpPr>
        <p:spPr>
          <a:xfrm>
            <a:off x="6168868" y="254158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7</a:t>
            </a:r>
            <a:endParaRPr lang="en-US" sz="3200" dirty="0">
              <a:latin typeface="Segoe UI Semilight" panose="020B0402040204020203" pitchFamily="34" charset="0"/>
              <a:cs typeface="Segoe UI Semilight" panose="020B0402040204020203" pitchFamily="34" charset="0"/>
            </a:endParaRPr>
          </a:p>
        </p:txBody>
      </p:sp>
      <p:sp>
        <p:nvSpPr>
          <p:cNvPr id="11" name="Oval 10">
            <a:extLst>
              <a:ext uri="{FF2B5EF4-FFF2-40B4-BE49-F238E27FC236}">
                <a16:creationId xmlns:a16="http://schemas.microsoft.com/office/drawing/2014/main" id="{EAD62962-4D04-4597-AAD8-513896648106}"/>
              </a:ext>
            </a:extLst>
          </p:cNvPr>
          <p:cNvSpPr/>
          <p:nvPr/>
        </p:nvSpPr>
        <p:spPr>
          <a:xfrm>
            <a:off x="3316661" y="253762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2</a:t>
            </a:r>
            <a:endParaRPr lang="en-US" sz="3200" dirty="0">
              <a:latin typeface="Segoe UI Semilight" panose="020B0402040204020203" pitchFamily="34" charset="0"/>
              <a:cs typeface="Segoe UI Semilight" panose="020B0402040204020203" pitchFamily="34" charset="0"/>
            </a:endParaRPr>
          </a:p>
        </p:txBody>
      </p:sp>
      <p:sp>
        <p:nvSpPr>
          <p:cNvPr id="12" name="Oval 11">
            <a:extLst>
              <a:ext uri="{FF2B5EF4-FFF2-40B4-BE49-F238E27FC236}">
                <a16:creationId xmlns:a16="http://schemas.microsoft.com/office/drawing/2014/main" id="{23BEDEE5-94F6-4C05-AEDB-38357DE0D153}"/>
              </a:ext>
            </a:extLst>
          </p:cNvPr>
          <p:cNvSpPr/>
          <p:nvPr/>
        </p:nvSpPr>
        <p:spPr>
          <a:xfrm>
            <a:off x="4775316" y="134580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4</a:t>
            </a:r>
            <a:endParaRPr lang="en-US" sz="3200" dirty="0">
              <a:latin typeface="Segoe UI Semilight" panose="020B0402040204020203" pitchFamily="34" charset="0"/>
              <a:cs typeface="Segoe UI Semilight" panose="020B0402040204020203" pitchFamily="34" charset="0"/>
            </a:endParaRPr>
          </a:p>
        </p:txBody>
      </p:sp>
      <p:sp>
        <p:nvSpPr>
          <p:cNvPr id="13" name="Oval 12">
            <a:extLst>
              <a:ext uri="{FF2B5EF4-FFF2-40B4-BE49-F238E27FC236}">
                <a16:creationId xmlns:a16="http://schemas.microsoft.com/office/drawing/2014/main" id="{6408E0C1-092C-485C-8C1E-7DC2AE85284E}"/>
              </a:ext>
            </a:extLst>
          </p:cNvPr>
          <p:cNvSpPr/>
          <p:nvPr/>
        </p:nvSpPr>
        <p:spPr>
          <a:xfrm>
            <a:off x="4775316" y="509031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5</a:t>
            </a:r>
            <a:endParaRPr lang="en-US" sz="3200" dirty="0">
              <a:latin typeface="Segoe UI Semilight" panose="020B0402040204020203" pitchFamily="34" charset="0"/>
              <a:cs typeface="Segoe UI Semilight" panose="020B0402040204020203" pitchFamily="34" charset="0"/>
            </a:endParaRPr>
          </a:p>
        </p:txBody>
      </p:sp>
      <p:cxnSp>
        <p:nvCxnSpPr>
          <p:cNvPr id="14" name="Straight Arrow Connector 13">
            <a:extLst>
              <a:ext uri="{FF2B5EF4-FFF2-40B4-BE49-F238E27FC236}">
                <a16:creationId xmlns:a16="http://schemas.microsoft.com/office/drawing/2014/main" id="{DAF1C586-9941-48C4-850B-3A98768911E4}"/>
              </a:ext>
            </a:extLst>
          </p:cNvPr>
          <p:cNvCxnSpPr>
            <a:cxnSpLocks/>
            <a:endCxn id="10" idx="1"/>
          </p:cNvCxnSpPr>
          <p:nvPr/>
        </p:nvCxnSpPr>
        <p:spPr>
          <a:xfrm>
            <a:off x="5511926" y="2023850"/>
            <a:ext cx="780508" cy="6413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B0B0539-39DB-4A1B-B1D8-8EEED3DB5347}"/>
              </a:ext>
            </a:extLst>
          </p:cNvPr>
          <p:cNvCxnSpPr>
            <a:cxnSpLocks/>
            <a:endCxn id="9" idx="0"/>
          </p:cNvCxnSpPr>
          <p:nvPr/>
        </p:nvCxnSpPr>
        <p:spPr>
          <a:xfrm>
            <a:off x="6797565" y="3289760"/>
            <a:ext cx="636945" cy="6373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7E3A44A-CE27-4A98-91F0-84E04B099D28}"/>
              </a:ext>
            </a:extLst>
          </p:cNvPr>
          <p:cNvCxnSpPr>
            <a:cxnSpLocks/>
          </p:cNvCxnSpPr>
          <p:nvPr/>
        </p:nvCxnSpPr>
        <p:spPr>
          <a:xfrm>
            <a:off x="7627523" y="4687826"/>
            <a:ext cx="344902" cy="554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4E2134-53A9-4FF1-A1EF-51D6CD55DBAC}"/>
              </a:ext>
            </a:extLst>
          </p:cNvPr>
          <p:cNvCxnSpPr>
            <a:cxnSpLocks/>
            <a:stCxn id="9" idx="3"/>
          </p:cNvCxnSpPr>
          <p:nvPr/>
        </p:nvCxnSpPr>
        <p:spPr>
          <a:xfrm flipH="1">
            <a:off x="6797565" y="4647280"/>
            <a:ext cx="338630" cy="594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22178E3-9C6A-4648-8339-DF6CEF7B3644}"/>
              </a:ext>
            </a:extLst>
          </p:cNvPr>
          <p:cNvCxnSpPr>
            <a:cxnSpLocks/>
          </p:cNvCxnSpPr>
          <p:nvPr/>
        </p:nvCxnSpPr>
        <p:spPr>
          <a:xfrm flipH="1">
            <a:off x="5902180" y="3303247"/>
            <a:ext cx="411722" cy="6683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FECEA9B-CDEB-48B2-AB69-2847898D7DDA}"/>
              </a:ext>
            </a:extLst>
          </p:cNvPr>
          <p:cNvCxnSpPr>
            <a:cxnSpLocks/>
          </p:cNvCxnSpPr>
          <p:nvPr/>
        </p:nvCxnSpPr>
        <p:spPr>
          <a:xfrm flipH="1">
            <a:off x="5334893" y="4770845"/>
            <a:ext cx="177033" cy="3587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3620CDD-AA27-4ACE-9F48-68BA26E3978E}"/>
              </a:ext>
            </a:extLst>
          </p:cNvPr>
          <p:cNvCxnSpPr>
            <a:cxnSpLocks/>
            <a:endCxn id="11" idx="7"/>
          </p:cNvCxnSpPr>
          <p:nvPr/>
        </p:nvCxnSpPr>
        <p:spPr>
          <a:xfrm flipH="1">
            <a:off x="4036856" y="2010342"/>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F52838D-543A-41E7-A803-067A0555E9B8}"/>
              </a:ext>
            </a:extLst>
          </p:cNvPr>
          <p:cNvCxnSpPr>
            <a:cxnSpLocks/>
          </p:cNvCxnSpPr>
          <p:nvPr/>
        </p:nvCxnSpPr>
        <p:spPr>
          <a:xfrm flipH="1">
            <a:off x="2656619" y="3289760"/>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0DD52EA-3AD4-47EE-89C2-236F2EFE867D}"/>
              </a:ext>
            </a:extLst>
          </p:cNvPr>
          <p:cNvCxnSpPr>
            <a:cxnSpLocks/>
            <a:stCxn id="11" idx="5"/>
            <a:endCxn id="7" idx="0"/>
          </p:cNvCxnSpPr>
          <p:nvPr/>
        </p:nvCxnSpPr>
        <p:spPr>
          <a:xfrm>
            <a:off x="4036856" y="3257821"/>
            <a:ext cx="545447" cy="669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1CE93CD6-7743-44EB-A3A7-2905C35C7584}"/>
              </a:ext>
            </a:extLst>
          </p:cNvPr>
          <p:cNvSpPr/>
          <p:nvPr/>
        </p:nvSpPr>
        <p:spPr>
          <a:xfrm>
            <a:off x="8588218" y="5996393"/>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11</a:t>
            </a:r>
            <a:endParaRPr lang="en-US" sz="3200" dirty="0">
              <a:latin typeface="Segoe UI Semilight" panose="020B0402040204020203" pitchFamily="34" charset="0"/>
              <a:cs typeface="Segoe UI Semilight" panose="020B0402040204020203" pitchFamily="34" charset="0"/>
            </a:endParaRPr>
          </a:p>
        </p:txBody>
      </p:sp>
      <p:cxnSp>
        <p:nvCxnSpPr>
          <p:cNvPr id="34" name="Straight Arrow Connector 33">
            <a:extLst>
              <a:ext uri="{FF2B5EF4-FFF2-40B4-BE49-F238E27FC236}">
                <a16:creationId xmlns:a16="http://schemas.microsoft.com/office/drawing/2014/main" id="{2E191E6C-67EE-401F-A617-7C09BC9F9E00}"/>
              </a:ext>
            </a:extLst>
          </p:cNvPr>
          <p:cNvCxnSpPr>
            <a:cxnSpLocks/>
            <a:endCxn id="33" idx="1"/>
          </p:cNvCxnSpPr>
          <p:nvPr/>
        </p:nvCxnSpPr>
        <p:spPr>
          <a:xfrm>
            <a:off x="8532701" y="5863969"/>
            <a:ext cx="179083" cy="2559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92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9332-8AD7-E94E-A739-D52A4A09BEB9}"/>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2D2E7F48-1C22-1048-8407-5BDB3C29BD54}"/>
              </a:ext>
            </a:extLst>
          </p:cNvPr>
          <p:cNvSpPr>
            <a:spLocks noGrp="1"/>
          </p:cNvSpPr>
          <p:nvPr>
            <p:ph idx="1"/>
          </p:nvPr>
        </p:nvSpPr>
        <p:spPr/>
        <p:txBody>
          <a:bodyPr/>
          <a:lstStyle/>
          <a:p>
            <a:pPr>
              <a:buFont typeface="Wingdings" pitchFamily="2" charset="2"/>
              <a:buChar char="§"/>
            </a:pPr>
            <a:r>
              <a:rPr lang="en-US" dirty="0"/>
              <a:t> Binary Trees</a:t>
            </a:r>
          </a:p>
          <a:p>
            <a:pPr>
              <a:buFont typeface="Wingdings" pitchFamily="2" charset="2"/>
              <a:buChar char="§"/>
            </a:pPr>
            <a:r>
              <a:rPr lang="en-US" dirty="0"/>
              <a:t> Binary Search Trees, invariants</a:t>
            </a:r>
          </a:p>
          <a:p>
            <a:pPr lvl="1">
              <a:buFont typeface="Wingdings" pitchFamily="2" charset="2"/>
              <a:buChar char="§"/>
            </a:pPr>
            <a:r>
              <a:rPr lang="en-US" dirty="0"/>
              <a:t> runtimes</a:t>
            </a:r>
          </a:p>
          <a:p>
            <a:pPr>
              <a:buFont typeface="Wingdings" pitchFamily="2" charset="2"/>
              <a:buChar char="§"/>
            </a:pPr>
            <a:r>
              <a:rPr lang="en-US" dirty="0"/>
              <a:t> AVL Trees, invariants</a:t>
            </a:r>
          </a:p>
        </p:txBody>
      </p:sp>
    </p:spTree>
    <p:extLst>
      <p:ext uri="{BB962C8B-B14F-4D97-AF65-F5344CB8AC3E}">
        <p14:creationId xmlns:p14="http://schemas.microsoft.com/office/powerpoint/2010/main" val="1605822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A866-9283-432D-BC32-CECE2F10AA83}"/>
              </a:ext>
            </a:extLst>
          </p:cNvPr>
          <p:cNvSpPr>
            <a:spLocks noGrp="1"/>
          </p:cNvSpPr>
          <p:nvPr>
            <p:ph type="title"/>
          </p:nvPr>
        </p:nvSpPr>
        <p:spPr/>
        <p:txBody>
          <a:bodyPr/>
          <a:lstStyle/>
          <a:p>
            <a:endParaRPr lang="en-US"/>
          </a:p>
        </p:txBody>
      </p:sp>
      <p:sp>
        <p:nvSpPr>
          <p:cNvPr id="4" name="Oval 3">
            <a:extLst>
              <a:ext uri="{FF2B5EF4-FFF2-40B4-BE49-F238E27FC236}">
                <a16:creationId xmlns:a16="http://schemas.microsoft.com/office/drawing/2014/main" id="{CBE4D56F-8B88-490C-804F-D17A88959282}"/>
              </a:ext>
            </a:extLst>
          </p:cNvPr>
          <p:cNvSpPr/>
          <p:nvPr/>
        </p:nvSpPr>
        <p:spPr>
          <a:xfrm>
            <a:off x="5287006" y="392708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6</a:t>
            </a:r>
            <a:endParaRPr lang="en-US" sz="3200" dirty="0">
              <a:latin typeface="Segoe UI Semilight" panose="020B0402040204020203" pitchFamily="34" charset="0"/>
              <a:cs typeface="Segoe UI Semilight" panose="020B0402040204020203" pitchFamily="34" charset="0"/>
            </a:endParaRPr>
          </a:p>
        </p:txBody>
      </p:sp>
      <p:sp>
        <p:nvSpPr>
          <p:cNvPr id="5" name="Oval 4">
            <a:extLst>
              <a:ext uri="{FF2B5EF4-FFF2-40B4-BE49-F238E27FC236}">
                <a16:creationId xmlns:a16="http://schemas.microsoft.com/office/drawing/2014/main" id="{CBBD2B90-888C-426A-AF24-4101DAC5E428}"/>
              </a:ext>
            </a:extLst>
          </p:cNvPr>
          <p:cNvSpPr/>
          <p:nvPr/>
        </p:nvSpPr>
        <p:spPr>
          <a:xfrm>
            <a:off x="6168868" y="515263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8</a:t>
            </a:r>
            <a:endParaRPr lang="en-US" sz="3200" dirty="0">
              <a:latin typeface="Segoe UI Semilight" panose="020B0402040204020203" pitchFamily="34" charset="0"/>
              <a:cs typeface="Segoe UI Semilight" panose="020B0402040204020203" pitchFamily="34" charset="0"/>
            </a:endParaRPr>
          </a:p>
        </p:txBody>
      </p:sp>
      <p:sp>
        <p:nvSpPr>
          <p:cNvPr id="6" name="Oval 5">
            <a:extLst>
              <a:ext uri="{FF2B5EF4-FFF2-40B4-BE49-F238E27FC236}">
                <a16:creationId xmlns:a16="http://schemas.microsoft.com/office/drawing/2014/main" id="{B6204935-472C-4898-A417-E2BCD1E8F749}"/>
              </a:ext>
            </a:extLst>
          </p:cNvPr>
          <p:cNvSpPr/>
          <p:nvPr/>
        </p:nvSpPr>
        <p:spPr>
          <a:xfrm>
            <a:off x="2205673" y="392708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a:t>
            </a:r>
            <a:endParaRPr lang="en-US" sz="3200" dirty="0">
              <a:latin typeface="Segoe UI Semilight" panose="020B0402040204020203" pitchFamily="34" charset="0"/>
              <a:cs typeface="Segoe UI Semilight" panose="020B0402040204020203" pitchFamily="34" charset="0"/>
            </a:endParaRPr>
          </a:p>
        </p:txBody>
      </p:sp>
      <p:sp>
        <p:nvSpPr>
          <p:cNvPr id="7" name="Oval 6">
            <a:extLst>
              <a:ext uri="{FF2B5EF4-FFF2-40B4-BE49-F238E27FC236}">
                <a16:creationId xmlns:a16="http://schemas.microsoft.com/office/drawing/2014/main" id="{4D5DBCDD-E6DF-43B0-B74D-C3EDFE7666B3}"/>
              </a:ext>
            </a:extLst>
          </p:cNvPr>
          <p:cNvSpPr/>
          <p:nvPr/>
        </p:nvSpPr>
        <p:spPr>
          <a:xfrm>
            <a:off x="4160422" y="392709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3</a:t>
            </a:r>
            <a:endParaRPr lang="en-US" sz="3200" dirty="0">
              <a:latin typeface="Segoe UI Semilight" panose="020B0402040204020203" pitchFamily="34" charset="0"/>
              <a:cs typeface="Segoe UI Semilight" panose="020B0402040204020203" pitchFamily="34" charset="0"/>
            </a:endParaRPr>
          </a:p>
        </p:txBody>
      </p:sp>
      <p:sp>
        <p:nvSpPr>
          <p:cNvPr id="8" name="Oval 7">
            <a:extLst>
              <a:ext uri="{FF2B5EF4-FFF2-40B4-BE49-F238E27FC236}">
                <a16:creationId xmlns:a16="http://schemas.microsoft.com/office/drawing/2014/main" id="{111DDF9F-6DEC-4FF9-A59C-75A23FE2E373}"/>
              </a:ext>
            </a:extLst>
          </p:cNvPr>
          <p:cNvSpPr/>
          <p:nvPr/>
        </p:nvSpPr>
        <p:spPr>
          <a:xfrm>
            <a:off x="7744457" y="524213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10</a:t>
            </a:r>
            <a:endParaRPr lang="en-US" sz="3200" dirty="0">
              <a:latin typeface="Segoe UI Semilight" panose="020B0402040204020203" pitchFamily="34" charset="0"/>
              <a:cs typeface="Segoe UI Semilight" panose="020B0402040204020203" pitchFamily="34" charset="0"/>
            </a:endParaRPr>
          </a:p>
        </p:txBody>
      </p:sp>
      <p:sp>
        <p:nvSpPr>
          <p:cNvPr id="9" name="Oval 8">
            <a:extLst>
              <a:ext uri="{FF2B5EF4-FFF2-40B4-BE49-F238E27FC236}">
                <a16:creationId xmlns:a16="http://schemas.microsoft.com/office/drawing/2014/main" id="{DD0E52E1-7940-41BF-99CF-4B5B2AB06B60}"/>
              </a:ext>
            </a:extLst>
          </p:cNvPr>
          <p:cNvSpPr/>
          <p:nvPr/>
        </p:nvSpPr>
        <p:spPr>
          <a:xfrm>
            <a:off x="7012629" y="3927085"/>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9</a:t>
            </a:r>
            <a:endParaRPr lang="en-US" sz="3200" dirty="0">
              <a:latin typeface="Segoe UI Semilight" panose="020B0402040204020203" pitchFamily="34" charset="0"/>
              <a:cs typeface="Segoe UI Semilight" panose="020B0402040204020203" pitchFamily="34" charset="0"/>
            </a:endParaRPr>
          </a:p>
        </p:txBody>
      </p:sp>
      <p:sp>
        <p:nvSpPr>
          <p:cNvPr id="10" name="Oval 9">
            <a:extLst>
              <a:ext uri="{FF2B5EF4-FFF2-40B4-BE49-F238E27FC236}">
                <a16:creationId xmlns:a16="http://schemas.microsoft.com/office/drawing/2014/main" id="{0D840901-E94C-44BD-A4CC-91FA9F50680D}"/>
              </a:ext>
            </a:extLst>
          </p:cNvPr>
          <p:cNvSpPr/>
          <p:nvPr/>
        </p:nvSpPr>
        <p:spPr>
          <a:xfrm>
            <a:off x="6168868" y="254158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7</a:t>
            </a:r>
            <a:endParaRPr lang="en-US" sz="3200" dirty="0">
              <a:latin typeface="Segoe UI Semilight" panose="020B0402040204020203" pitchFamily="34" charset="0"/>
              <a:cs typeface="Segoe UI Semilight" panose="020B0402040204020203" pitchFamily="34" charset="0"/>
            </a:endParaRPr>
          </a:p>
        </p:txBody>
      </p:sp>
      <p:sp>
        <p:nvSpPr>
          <p:cNvPr id="11" name="Oval 10">
            <a:extLst>
              <a:ext uri="{FF2B5EF4-FFF2-40B4-BE49-F238E27FC236}">
                <a16:creationId xmlns:a16="http://schemas.microsoft.com/office/drawing/2014/main" id="{EAD62962-4D04-4597-AAD8-513896648106}"/>
              </a:ext>
            </a:extLst>
          </p:cNvPr>
          <p:cNvSpPr/>
          <p:nvPr/>
        </p:nvSpPr>
        <p:spPr>
          <a:xfrm>
            <a:off x="3316661" y="253762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2</a:t>
            </a:r>
            <a:endParaRPr lang="en-US" sz="3200" dirty="0">
              <a:latin typeface="Segoe UI Semilight" panose="020B0402040204020203" pitchFamily="34" charset="0"/>
              <a:cs typeface="Segoe UI Semilight" panose="020B0402040204020203" pitchFamily="34" charset="0"/>
            </a:endParaRPr>
          </a:p>
        </p:txBody>
      </p:sp>
      <p:sp>
        <p:nvSpPr>
          <p:cNvPr id="12" name="Oval 11">
            <a:extLst>
              <a:ext uri="{FF2B5EF4-FFF2-40B4-BE49-F238E27FC236}">
                <a16:creationId xmlns:a16="http://schemas.microsoft.com/office/drawing/2014/main" id="{23BEDEE5-94F6-4C05-AEDB-38357DE0D153}"/>
              </a:ext>
            </a:extLst>
          </p:cNvPr>
          <p:cNvSpPr/>
          <p:nvPr/>
        </p:nvSpPr>
        <p:spPr>
          <a:xfrm>
            <a:off x="4775316" y="134580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4</a:t>
            </a:r>
            <a:endParaRPr lang="en-US" sz="3200" dirty="0">
              <a:latin typeface="Segoe UI Semilight" panose="020B0402040204020203" pitchFamily="34" charset="0"/>
              <a:cs typeface="Segoe UI Semilight" panose="020B0402040204020203" pitchFamily="34" charset="0"/>
            </a:endParaRPr>
          </a:p>
        </p:txBody>
      </p:sp>
      <p:sp>
        <p:nvSpPr>
          <p:cNvPr id="13" name="Oval 12">
            <a:extLst>
              <a:ext uri="{FF2B5EF4-FFF2-40B4-BE49-F238E27FC236}">
                <a16:creationId xmlns:a16="http://schemas.microsoft.com/office/drawing/2014/main" id="{6408E0C1-092C-485C-8C1E-7DC2AE85284E}"/>
              </a:ext>
            </a:extLst>
          </p:cNvPr>
          <p:cNvSpPr/>
          <p:nvPr/>
        </p:nvSpPr>
        <p:spPr>
          <a:xfrm>
            <a:off x="4775316" y="509031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5</a:t>
            </a:r>
            <a:endParaRPr lang="en-US" sz="3200" dirty="0">
              <a:latin typeface="Segoe UI Semilight" panose="020B0402040204020203" pitchFamily="34" charset="0"/>
              <a:cs typeface="Segoe UI Semilight" panose="020B0402040204020203" pitchFamily="34" charset="0"/>
            </a:endParaRPr>
          </a:p>
        </p:txBody>
      </p:sp>
      <p:cxnSp>
        <p:nvCxnSpPr>
          <p:cNvPr id="14" name="Straight Arrow Connector 13">
            <a:extLst>
              <a:ext uri="{FF2B5EF4-FFF2-40B4-BE49-F238E27FC236}">
                <a16:creationId xmlns:a16="http://schemas.microsoft.com/office/drawing/2014/main" id="{DAF1C586-9941-48C4-850B-3A98768911E4}"/>
              </a:ext>
            </a:extLst>
          </p:cNvPr>
          <p:cNvCxnSpPr>
            <a:cxnSpLocks/>
            <a:endCxn id="10" idx="1"/>
          </p:cNvCxnSpPr>
          <p:nvPr/>
        </p:nvCxnSpPr>
        <p:spPr>
          <a:xfrm>
            <a:off x="5511926" y="2023850"/>
            <a:ext cx="780508" cy="6413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B0B0539-39DB-4A1B-B1D8-8EEED3DB5347}"/>
              </a:ext>
            </a:extLst>
          </p:cNvPr>
          <p:cNvCxnSpPr>
            <a:cxnSpLocks/>
            <a:endCxn id="9" idx="0"/>
          </p:cNvCxnSpPr>
          <p:nvPr/>
        </p:nvCxnSpPr>
        <p:spPr>
          <a:xfrm>
            <a:off x="6797565" y="3289760"/>
            <a:ext cx="636945" cy="6373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7E3A44A-CE27-4A98-91F0-84E04B099D28}"/>
              </a:ext>
            </a:extLst>
          </p:cNvPr>
          <p:cNvCxnSpPr>
            <a:cxnSpLocks/>
          </p:cNvCxnSpPr>
          <p:nvPr/>
        </p:nvCxnSpPr>
        <p:spPr>
          <a:xfrm>
            <a:off x="7627523" y="4687826"/>
            <a:ext cx="344902" cy="554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4E2134-53A9-4FF1-A1EF-51D6CD55DBAC}"/>
              </a:ext>
            </a:extLst>
          </p:cNvPr>
          <p:cNvCxnSpPr>
            <a:cxnSpLocks/>
            <a:stCxn id="9" idx="3"/>
          </p:cNvCxnSpPr>
          <p:nvPr/>
        </p:nvCxnSpPr>
        <p:spPr>
          <a:xfrm flipH="1">
            <a:off x="6797565" y="4647280"/>
            <a:ext cx="338630" cy="594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22178E3-9C6A-4648-8339-DF6CEF7B3644}"/>
              </a:ext>
            </a:extLst>
          </p:cNvPr>
          <p:cNvCxnSpPr>
            <a:cxnSpLocks/>
          </p:cNvCxnSpPr>
          <p:nvPr/>
        </p:nvCxnSpPr>
        <p:spPr>
          <a:xfrm flipH="1">
            <a:off x="5902180" y="3303247"/>
            <a:ext cx="411722" cy="6683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FECEA9B-CDEB-48B2-AB69-2847898D7DDA}"/>
              </a:ext>
            </a:extLst>
          </p:cNvPr>
          <p:cNvCxnSpPr>
            <a:cxnSpLocks/>
          </p:cNvCxnSpPr>
          <p:nvPr/>
        </p:nvCxnSpPr>
        <p:spPr>
          <a:xfrm flipH="1">
            <a:off x="5334893" y="4770845"/>
            <a:ext cx="177033" cy="3587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3620CDD-AA27-4ACE-9F48-68BA26E3978E}"/>
              </a:ext>
            </a:extLst>
          </p:cNvPr>
          <p:cNvCxnSpPr>
            <a:cxnSpLocks/>
            <a:endCxn id="11" idx="7"/>
          </p:cNvCxnSpPr>
          <p:nvPr/>
        </p:nvCxnSpPr>
        <p:spPr>
          <a:xfrm flipH="1">
            <a:off x="4036856" y="2010342"/>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F52838D-543A-41E7-A803-067A0555E9B8}"/>
              </a:ext>
            </a:extLst>
          </p:cNvPr>
          <p:cNvCxnSpPr>
            <a:cxnSpLocks/>
          </p:cNvCxnSpPr>
          <p:nvPr/>
        </p:nvCxnSpPr>
        <p:spPr>
          <a:xfrm flipH="1">
            <a:off x="2656619" y="3289760"/>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0DD52EA-3AD4-47EE-89C2-236F2EFE867D}"/>
              </a:ext>
            </a:extLst>
          </p:cNvPr>
          <p:cNvCxnSpPr>
            <a:cxnSpLocks/>
            <a:stCxn id="11" idx="5"/>
            <a:endCxn id="7" idx="0"/>
          </p:cNvCxnSpPr>
          <p:nvPr/>
        </p:nvCxnSpPr>
        <p:spPr>
          <a:xfrm>
            <a:off x="4036856" y="3257821"/>
            <a:ext cx="545447" cy="669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1CE93CD6-7743-44EB-A3A7-2905C35C7584}"/>
              </a:ext>
            </a:extLst>
          </p:cNvPr>
          <p:cNvSpPr/>
          <p:nvPr/>
        </p:nvSpPr>
        <p:spPr>
          <a:xfrm>
            <a:off x="8588218" y="5996393"/>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11</a:t>
            </a:r>
            <a:endParaRPr lang="en-US" sz="3200" dirty="0">
              <a:latin typeface="Segoe UI Semilight" panose="020B0402040204020203" pitchFamily="34" charset="0"/>
              <a:cs typeface="Segoe UI Semilight" panose="020B0402040204020203" pitchFamily="34" charset="0"/>
            </a:endParaRPr>
          </a:p>
        </p:txBody>
      </p:sp>
      <p:cxnSp>
        <p:nvCxnSpPr>
          <p:cNvPr id="34" name="Straight Arrow Connector 33">
            <a:extLst>
              <a:ext uri="{FF2B5EF4-FFF2-40B4-BE49-F238E27FC236}">
                <a16:creationId xmlns:a16="http://schemas.microsoft.com/office/drawing/2014/main" id="{2E191E6C-67EE-401F-A617-7C09BC9F9E00}"/>
              </a:ext>
            </a:extLst>
          </p:cNvPr>
          <p:cNvCxnSpPr>
            <a:cxnSpLocks/>
            <a:endCxn id="33" idx="1"/>
          </p:cNvCxnSpPr>
          <p:nvPr/>
        </p:nvCxnSpPr>
        <p:spPr>
          <a:xfrm>
            <a:off x="8532701" y="5863969"/>
            <a:ext cx="179083" cy="2559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9256BC8-5B2F-48B9-8ED8-8DC8EE577AC9}"/>
              </a:ext>
            </a:extLst>
          </p:cNvPr>
          <p:cNvSpPr/>
          <p:nvPr/>
        </p:nvSpPr>
        <p:spPr>
          <a:xfrm>
            <a:off x="4705350" y="1345807"/>
            <a:ext cx="981020" cy="88221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7396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mph" presetSubtype="2" fill="hold" nodeType="clickEffect">
                                  <p:stCondLst>
                                    <p:cond delay="0"/>
                                  </p:stCondLst>
                                  <p:childTnLst>
                                    <p:animClr clrSpc="rgb" dir="cw">
                                      <p:cBhvr>
                                        <p:cTn id="10" dur="2000" fill="hold"/>
                                        <p:tgtEl>
                                          <p:spTgt spid="14"/>
                                        </p:tgtEl>
                                        <p:attrNameLst>
                                          <p:attrName>stroke.color</p:attrName>
                                        </p:attrNameLst>
                                      </p:cBhvr>
                                      <p:to>
                                        <a:srgbClr val="FF0000"/>
                                      </p:to>
                                    </p:animClr>
                                    <p:set>
                                      <p:cBhvr>
                                        <p:cTn id="11" dur="2000" fill="hold"/>
                                        <p:tgtEl>
                                          <p:spTgt spid="14"/>
                                        </p:tgtEl>
                                        <p:attrNameLst>
                                          <p:attrName>stroke.on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7" presetClass="emph" presetSubtype="2" fill="hold" nodeType="clickEffect">
                                  <p:stCondLst>
                                    <p:cond delay="0"/>
                                  </p:stCondLst>
                                  <p:childTnLst>
                                    <p:animClr clrSpc="rgb" dir="cw">
                                      <p:cBhvr>
                                        <p:cTn id="15" dur="2000" fill="hold"/>
                                        <p:tgtEl>
                                          <p:spTgt spid="16"/>
                                        </p:tgtEl>
                                        <p:attrNameLst>
                                          <p:attrName>stroke.color</p:attrName>
                                        </p:attrNameLst>
                                      </p:cBhvr>
                                      <p:to>
                                        <a:srgbClr val="FF0000"/>
                                      </p:to>
                                    </p:animClr>
                                    <p:set>
                                      <p:cBhvr>
                                        <p:cTn id="16" dur="2000" fill="hold"/>
                                        <p:tgtEl>
                                          <p:spTgt spid="1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A866-9283-432D-BC32-CECE2F10AA83}"/>
              </a:ext>
            </a:extLst>
          </p:cNvPr>
          <p:cNvSpPr>
            <a:spLocks noGrp="1"/>
          </p:cNvSpPr>
          <p:nvPr>
            <p:ph type="title"/>
          </p:nvPr>
        </p:nvSpPr>
        <p:spPr/>
        <p:txBody>
          <a:bodyPr/>
          <a:lstStyle/>
          <a:p>
            <a:endParaRPr lang="en-US"/>
          </a:p>
        </p:txBody>
      </p:sp>
      <p:sp>
        <p:nvSpPr>
          <p:cNvPr id="9" name="Oval 8">
            <a:extLst>
              <a:ext uri="{FF2B5EF4-FFF2-40B4-BE49-F238E27FC236}">
                <a16:creationId xmlns:a16="http://schemas.microsoft.com/office/drawing/2014/main" id="{DD0E52E1-7940-41BF-99CF-4B5B2AB06B60}"/>
              </a:ext>
            </a:extLst>
          </p:cNvPr>
          <p:cNvSpPr/>
          <p:nvPr/>
        </p:nvSpPr>
        <p:spPr>
          <a:xfrm>
            <a:off x="7012629" y="3927085"/>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9</a:t>
            </a:r>
            <a:endParaRPr lang="en-US" sz="3200" dirty="0">
              <a:latin typeface="Segoe UI Semilight" panose="020B0402040204020203" pitchFamily="34" charset="0"/>
              <a:cs typeface="Segoe UI Semilight" panose="020B0402040204020203" pitchFamily="34" charset="0"/>
            </a:endParaRPr>
          </a:p>
        </p:txBody>
      </p:sp>
      <p:sp>
        <p:nvSpPr>
          <p:cNvPr id="10" name="Oval 9">
            <a:extLst>
              <a:ext uri="{FF2B5EF4-FFF2-40B4-BE49-F238E27FC236}">
                <a16:creationId xmlns:a16="http://schemas.microsoft.com/office/drawing/2014/main" id="{0D840901-E94C-44BD-A4CC-91FA9F50680D}"/>
              </a:ext>
            </a:extLst>
          </p:cNvPr>
          <p:cNvSpPr/>
          <p:nvPr/>
        </p:nvSpPr>
        <p:spPr>
          <a:xfrm>
            <a:off x="6168868" y="254158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7</a:t>
            </a:r>
            <a:endParaRPr lang="en-US" sz="3200" dirty="0">
              <a:latin typeface="Segoe UI Semilight" panose="020B0402040204020203" pitchFamily="34" charset="0"/>
              <a:cs typeface="Segoe UI Semilight" panose="020B0402040204020203" pitchFamily="34" charset="0"/>
            </a:endParaRPr>
          </a:p>
        </p:txBody>
      </p:sp>
      <p:sp>
        <p:nvSpPr>
          <p:cNvPr id="12" name="Oval 11">
            <a:extLst>
              <a:ext uri="{FF2B5EF4-FFF2-40B4-BE49-F238E27FC236}">
                <a16:creationId xmlns:a16="http://schemas.microsoft.com/office/drawing/2014/main" id="{23BEDEE5-94F6-4C05-AEDB-38357DE0D153}"/>
              </a:ext>
            </a:extLst>
          </p:cNvPr>
          <p:cNvSpPr/>
          <p:nvPr/>
        </p:nvSpPr>
        <p:spPr>
          <a:xfrm>
            <a:off x="4775316" y="134580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4</a:t>
            </a:r>
            <a:endParaRPr lang="en-US" sz="3200" dirty="0">
              <a:latin typeface="Segoe UI Semilight" panose="020B0402040204020203" pitchFamily="34" charset="0"/>
              <a:cs typeface="Segoe UI Semilight" panose="020B0402040204020203" pitchFamily="34" charset="0"/>
            </a:endParaRPr>
          </a:p>
        </p:txBody>
      </p:sp>
      <p:cxnSp>
        <p:nvCxnSpPr>
          <p:cNvPr id="14" name="Straight Arrow Connector 13">
            <a:extLst>
              <a:ext uri="{FF2B5EF4-FFF2-40B4-BE49-F238E27FC236}">
                <a16:creationId xmlns:a16="http://schemas.microsoft.com/office/drawing/2014/main" id="{DAF1C586-9941-48C4-850B-3A98768911E4}"/>
              </a:ext>
            </a:extLst>
          </p:cNvPr>
          <p:cNvCxnSpPr>
            <a:cxnSpLocks/>
            <a:endCxn id="10" idx="1"/>
          </p:cNvCxnSpPr>
          <p:nvPr/>
        </p:nvCxnSpPr>
        <p:spPr>
          <a:xfrm>
            <a:off x="5511926" y="2023850"/>
            <a:ext cx="780508" cy="6413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B0B0539-39DB-4A1B-B1D8-8EEED3DB5347}"/>
              </a:ext>
            </a:extLst>
          </p:cNvPr>
          <p:cNvCxnSpPr>
            <a:cxnSpLocks/>
            <a:endCxn id="9" idx="0"/>
          </p:cNvCxnSpPr>
          <p:nvPr/>
        </p:nvCxnSpPr>
        <p:spPr>
          <a:xfrm>
            <a:off x="6797565" y="3289760"/>
            <a:ext cx="636945" cy="6373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B8FB20-6591-422B-88C6-C5A2D3F14327}"/>
              </a:ext>
            </a:extLst>
          </p:cNvPr>
          <p:cNvGrpSpPr/>
          <p:nvPr/>
        </p:nvGrpSpPr>
        <p:grpSpPr>
          <a:xfrm>
            <a:off x="6168868" y="4647280"/>
            <a:ext cx="967327" cy="1349113"/>
            <a:chOff x="6168868" y="4647280"/>
            <a:chExt cx="967327" cy="1349113"/>
          </a:xfrm>
        </p:grpSpPr>
        <p:sp>
          <p:nvSpPr>
            <p:cNvPr id="5" name="Oval 4">
              <a:extLst>
                <a:ext uri="{FF2B5EF4-FFF2-40B4-BE49-F238E27FC236}">
                  <a16:creationId xmlns:a16="http://schemas.microsoft.com/office/drawing/2014/main" id="{CBBD2B90-888C-426A-AF24-4101DAC5E428}"/>
                </a:ext>
              </a:extLst>
            </p:cNvPr>
            <p:cNvSpPr/>
            <p:nvPr/>
          </p:nvSpPr>
          <p:spPr>
            <a:xfrm>
              <a:off x="6168868" y="515263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8</a:t>
              </a:r>
              <a:endParaRPr lang="en-US" sz="3200" dirty="0">
                <a:latin typeface="Segoe UI Semilight" panose="020B0402040204020203" pitchFamily="34" charset="0"/>
                <a:cs typeface="Segoe UI Semilight" panose="020B0402040204020203" pitchFamily="34" charset="0"/>
              </a:endParaRPr>
            </a:p>
          </p:txBody>
        </p:sp>
        <p:cxnSp>
          <p:nvCxnSpPr>
            <p:cNvPr id="20" name="Straight Arrow Connector 19">
              <a:extLst>
                <a:ext uri="{FF2B5EF4-FFF2-40B4-BE49-F238E27FC236}">
                  <a16:creationId xmlns:a16="http://schemas.microsoft.com/office/drawing/2014/main" id="{0A4E2134-53A9-4FF1-A1EF-51D6CD55DBAC}"/>
                </a:ext>
              </a:extLst>
            </p:cNvPr>
            <p:cNvCxnSpPr>
              <a:cxnSpLocks/>
              <a:stCxn id="9" idx="3"/>
            </p:cNvCxnSpPr>
            <p:nvPr/>
          </p:nvCxnSpPr>
          <p:spPr>
            <a:xfrm flipH="1">
              <a:off x="6797565" y="4647280"/>
              <a:ext cx="338630" cy="594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C22178E3-9C6A-4648-8339-DF6CEF7B3644}"/>
              </a:ext>
            </a:extLst>
          </p:cNvPr>
          <p:cNvCxnSpPr>
            <a:cxnSpLocks/>
          </p:cNvCxnSpPr>
          <p:nvPr/>
        </p:nvCxnSpPr>
        <p:spPr>
          <a:xfrm flipH="1">
            <a:off x="5902180" y="3303247"/>
            <a:ext cx="411722" cy="6683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7807E28-B4B1-43A8-B9EE-20EED40D5324}"/>
              </a:ext>
            </a:extLst>
          </p:cNvPr>
          <p:cNvGrpSpPr/>
          <p:nvPr/>
        </p:nvGrpSpPr>
        <p:grpSpPr>
          <a:xfrm>
            <a:off x="4775316" y="3927084"/>
            <a:ext cx="1355451" cy="2006989"/>
            <a:chOff x="4775316" y="3927084"/>
            <a:chExt cx="1355451" cy="2006989"/>
          </a:xfrm>
        </p:grpSpPr>
        <p:sp>
          <p:nvSpPr>
            <p:cNvPr id="4" name="Oval 3">
              <a:extLst>
                <a:ext uri="{FF2B5EF4-FFF2-40B4-BE49-F238E27FC236}">
                  <a16:creationId xmlns:a16="http://schemas.microsoft.com/office/drawing/2014/main" id="{CBE4D56F-8B88-490C-804F-D17A88959282}"/>
                </a:ext>
              </a:extLst>
            </p:cNvPr>
            <p:cNvSpPr/>
            <p:nvPr/>
          </p:nvSpPr>
          <p:spPr>
            <a:xfrm>
              <a:off x="5287006" y="392708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6</a:t>
              </a:r>
              <a:endParaRPr lang="en-US" sz="3200" dirty="0">
                <a:latin typeface="Segoe UI Semilight" panose="020B0402040204020203" pitchFamily="34" charset="0"/>
                <a:cs typeface="Segoe UI Semilight" panose="020B0402040204020203" pitchFamily="34" charset="0"/>
              </a:endParaRPr>
            </a:p>
          </p:txBody>
        </p:sp>
        <p:sp>
          <p:nvSpPr>
            <p:cNvPr id="13" name="Oval 12">
              <a:extLst>
                <a:ext uri="{FF2B5EF4-FFF2-40B4-BE49-F238E27FC236}">
                  <a16:creationId xmlns:a16="http://schemas.microsoft.com/office/drawing/2014/main" id="{6408E0C1-092C-485C-8C1E-7DC2AE85284E}"/>
                </a:ext>
              </a:extLst>
            </p:cNvPr>
            <p:cNvSpPr/>
            <p:nvPr/>
          </p:nvSpPr>
          <p:spPr>
            <a:xfrm>
              <a:off x="4775316" y="509031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5</a:t>
              </a:r>
              <a:endParaRPr lang="en-US" sz="3200" dirty="0">
                <a:latin typeface="Segoe UI Semilight" panose="020B0402040204020203" pitchFamily="34" charset="0"/>
                <a:cs typeface="Segoe UI Semilight" panose="020B0402040204020203" pitchFamily="34" charset="0"/>
              </a:endParaRPr>
            </a:p>
          </p:txBody>
        </p:sp>
        <p:cxnSp>
          <p:nvCxnSpPr>
            <p:cNvPr id="25" name="Straight Arrow Connector 24">
              <a:extLst>
                <a:ext uri="{FF2B5EF4-FFF2-40B4-BE49-F238E27FC236}">
                  <a16:creationId xmlns:a16="http://schemas.microsoft.com/office/drawing/2014/main" id="{BFECEA9B-CDEB-48B2-AB69-2847898D7DDA}"/>
                </a:ext>
              </a:extLst>
            </p:cNvPr>
            <p:cNvCxnSpPr>
              <a:cxnSpLocks/>
            </p:cNvCxnSpPr>
            <p:nvPr/>
          </p:nvCxnSpPr>
          <p:spPr>
            <a:xfrm flipH="1">
              <a:off x="5334893" y="4770845"/>
              <a:ext cx="177033" cy="3587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F45C37C-8F4D-4C0E-848B-F1646E72DF2A}"/>
              </a:ext>
            </a:extLst>
          </p:cNvPr>
          <p:cNvGrpSpPr/>
          <p:nvPr/>
        </p:nvGrpSpPr>
        <p:grpSpPr>
          <a:xfrm>
            <a:off x="2205673" y="2010342"/>
            <a:ext cx="2798510" cy="2760511"/>
            <a:chOff x="2205673" y="2010342"/>
            <a:chExt cx="2798510" cy="2760511"/>
          </a:xfrm>
        </p:grpSpPr>
        <p:sp>
          <p:nvSpPr>
            <p:cNvPr id="6" name="Oval 5">
              <a:extLst>
                <a:ext uri="{FF2B5EF4-FFF2-40B4-BE49-F238E27FC236}">
                  <a16:creationId xmlns:a16="http://schemas.microsoft.com/office/drawing/2014/main" id="{B6204935-472C-4898-A417-E2BCD1E8F749}"/>
                </a:ext>
              </a:extLst>
            </p:cNvPr>
            <p:cNvSpPr/>
            <p:nvPr/>
          </p:nvSpPr>
          <p:spPr>
            <a:xfrm>
              <a:off x="2205673" y="392708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a:t>
              </a:r>
              <a:endParaRPr lang="en-US" sz="3200" dirty="0">
                <a:latin typeface="Segoe UI Semilight" panose="020B0402040204020203" pitchFamily="34" charset="0"/>
                <a:cs typeface="Segoe UI Semilight" panose="020B0402040204020203" pitchFamily="34" charset="0"/>
              </a:endParaRPr>
            </a:p>
          </p:txBody>
        </p:sp>
        <p:sp>
          <p:nvSpPr>
            <p:cNvPr id="7" name="Oval 6">
              <a:extLst>
                <a:ext uri="{FF2B5EF4-FFF2-40B4-BE49-F238E27FC236}">
                  <a16:creationId xmlns:a16="http://schemas.microsoft.com/office/drawing/2014/main" id="{4D5DBCDD-E6DF-43B0-B74D-C3EDFE7666B3}"/>
                </a:ext>
              </a:extLst>
            </p:cNvPr>
            <p:cNvSpPr/>
            <p:nvPr/>
          </p:nvSpPr>
          <p:spPr>
            <a:xfrm>
              <a:off x="4160422" y="392709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3</a:t>
              </a:r>
              <a:endParaRPr lang="en-US" sz="3200" dirty="0">
                <a:latin typeface="Segoe UI Semilight" panose="020B0402040204020203" pitchFamily="34" charset="0"/>
                <a:cs typeface="Segoe UI Semilight" panose="020B0402040204020203" pitchFamily="34" charset="0"/>
              </a:endParaRPr>
            </a:p>
          </p:txBody>
        </p:sp>
        <p:sp>
          <p:nvSpPr>
            <p:cNvPr id="11" name="Oval 10">
              <a:extLst>
                <a:ext uri="{FF2B5EF4-FFF2-40B4-BE49-F238E27FC236}">
                  <a16:creationId xmlns:a16="http://schemas.microsoft.com/office/drawing/2014/main" id="{EAD62962-4D04-4597-AAD8-513896648106}"/>
                </a:ext>
              </a:extLst>
            </p:cNvPr>
            <p:cNvSpPr/>
            <p:nvPr/>
          </p:nvSpPr>
          <p:spPr>
            <a:xfrm>
              <a:off x="3316661" y="253762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2</a:t>
              </a:r>
              <a:endParaRPr lang="en-US" sz="3200" dirty="0">
                <a:latin typeface="Segoe UI Semilight" panose="020B0402040204020203" pitchFamily="34" charset="0"/>
                <a:cs typeface="Segoe UI Semilight" panose="020B0402040204020203" pitchFamily="34" charset="0"/>
              </a:endParaRPr>
            </a:p>
          </p:txBody>
        </p:sp>
        <p:cxnSp>
          <p:nvCxnSpPr>
            <p:cNvPr id="27" name="Straight Arrow Connector 26">
              <a:extLst>
                <a:ext uri="{FF2B5EF4-FFF2-40B4-BE49-F238E27FC236}">
                  <a16:creationId xmlns:a16="http://schemas.microsoft.com/office/drawing/2014/main" id="{E3620CDD-AA27-4ACE-9F48-68BA26E3978E}"/>
                </a:ext>
              </a:extLst>
            </p:cNvPr>
            <p:cNvCxnSpPr>
              <a:cxnSpLocks/>
              <a:endCxn id="11" idx="7"/>
            </p:cNvCxnSpPr>
            <p:nvPr/>
          </p:nvCxnSpPr>
          <p:spPr>
            <a:xfrm flipH="1">
              <a:off x="4036856" y="2010342"/>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F52838D-543A-41E7-A803-067A0555E9B8}"/>
                </a:ext>
              </a:extLst>
            </p:cNvPr>
            <p:cNvCxnSpPr>
              <a:cxnSpLocks/>
            </p:cNvCxnSpPr>
            <p:nvPr/>
          </p:nvCxnSpPr>
          <p:spPr>
            <a:xfrm flipH="1">
              <a:off x="2656619" y="3289760"/>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0DD52EA-3AD4-47EE-89C2-236F2EFE867D}"/>
                </a:ext>
              </a:extLst>
            </p:cNvPr>
            <p:cNvCxnSpPr>
              <a:cxnSpLocks/>
              <a:stCxn id="11" idx="5"/>
              <a:endCxn id="7" idx="0"/>
            </p:cNvCxnSpPr>
            <p:nvPr/>
          </p:nvCxnSpPr>
          <p:spPr>
            <a:xfrm>
              <a:off x="4036856" y="3257821"/>
              <a:ext cx="545447" cy="669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C98E88C-2B25-419A-AF59-1B9C2A422EE8}"/>
              </a:ext>
            </a:extLst>
          </p:cNvPr>
          <p:cNvGrpSpPr/>
          <p:nvPr/>
        </p:nvGrpSpPr>
        <p:grpSpPr>
          <a:xfrm>
            <a:off x="7627523" y="4687826"/>
            <a:ext cx="1804456" cy="2152328"/>
            <a:chOff x="7627523" y="4687826"/>
            <a:chExt cx="1804456" cy="2152328"/>
          </a:xfrm>
        </p:grpSpPr>
        <p:sp>
          <p:nvSpPr>
            <p:cNvPr id="8" name="Oval 7">
              <a:extLst>
                <a:ext uri="{FF2B5EF4-FFF2-40B4-BE49-F238E27FC236}">
                  <a16:creationId xmlns:a16="http://schemas.microsoft.com/office/drawing/2014/main" id="{111DDF9F-6DEC-4FF9-A59C-75A23FE2E373}"/>
                </a:ext>
              </a:extLst>
            </p:cNvPr>
            <p:cNvSpPr/>
            <p:nvPr/>
          </p:nvSpPr>
          <p:spPr>
            <a:xfrm>
              <a:off x="7744457" y="524213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10</a:t>
              </a:r>
              <a:endParaRPr lang="en-US" sz="3200" dirty="0">
                <a:latin typeface="Segoe UI Semilight" panose="020B0402040204020203" pitchFamily="34" charset="0"/>
                <a:cs typeface="Segoe UI Semilight" panose="020B0402040204020203" pitchFamily="34" charset="0"/>
              </a:endParaRPr>
            </a:p>
          </p:txBody>
        </p:sp>
        <p:cxnSp>
          <p:nvCxnSpPr>
            <p:cNvPr id="18" name="Straight Arrow Connector 17">
              <a:extLst>
                <a:ext uri="{FF2B5EF4-FFF2-40B4-BE49-F238E27FC236}">
                  <a16:creationId xmlns:a16="http://schemas.microsoft.com/office/drawing/2014/main" id="{97E3A44A-CE27-4A98-91F0-84E04B099D28}"/>
                </a:ext>
              </a:extLst>
            </p:cNvPr>
            <p:cNvCxnSpPr>
              <a:cxnSpLocks/>
            </p:cNvCxnSpPr>
            <p:nvPr/>
          </p:nvCxnSpPr>
          <p:spPr>
            <a:xfrm>
              <a:off x="7627523" y="4687826"/>
              <a:ext cx="344902" cy="554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1CE93CD6-7743-44EB-A3A7-2905C35C7584}"/>
                </a:ext>
              </a:extLst>
            </p:cNvPr>
            <p:cNvSpPr/>
            <p:nvPr/>
          </p:nvSpPr>
          <p:spPr>
            <a:xfrm>
              <a:off x="8588218" y="5996393"/>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11</a:t>
              </a:r>
              <a:endParaRPr lang="en-US" sz="3200" dirty="0">
                <a:latin typeface="Segoe UI Semilight" panose="020B0402040204020203" pitchFamily="34" charset="0"/>
                <a:cs typeface="Segoe UI Semilight" panose="020B0402040204020203" pitchFamily="34" charset="0"/>
              </a:endParaRPr>
            </a:p>
          </p:txBody>
        </p:sp>
        <p:cxnSp>
          <p:nvCxnSpPr>
            <p:cNvPr id="34" name="Straight Arrow Connector 33">
              <a:extLst>
                <a:ext uri="{FF2B5EF4-FFF2-40B4-BE49-F238E27FC236}">
                  <a16:creationId xmlns:a16="http://schemas.microsoft.com/office/drawing/2014/main" id="{2E191E6C-67EE-401F-A617-7C09BC9F9E00}"/>
                </a:ext>
              </a:extLst>
            </p:cNvPr>
            <p:cNvCxnSpPr>
              <a:cxnSpLocks/>
              <a:endCxn id="33" idx="1"/>
            </p:cNvCxnSpPr>
            <p:nvPr/>
          </p:nvCxnSpPr>
          <p:spPr>
            <a:xfrm>
              <a:off x="8532701" y="5863969"/>
              <a:ext cx="179083" cy="2559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19256BC8-5B2F-48B9-8ED8-8DC8EE577AC9}"/>
              </a:ext>
            </a:extLst>
          </p:cNvPr>
          <p:cNvSpPr/>
          <p:nvPr/>
        </p:nvSpPr>
        <p:spPr>
          <a:xfrm>
            <a:off x="4705350" y="1345807"/>
            <a:ext cx="981020" cy="88221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F0529975-CE62-4D60-BE69-020C473605F4}"/>
              </a:ext>
            </a:extLst>
          </p:cNvPr>
          <p:cNvCxnSpPr>
            <a:cxnSpLocks/>
          </p:cNvCxnSpPr>
          <p:nvPr/>
        </p:nvCxnSpPr>
        <p:spPr>
          <a:xfrm flipH="1">
            <a:off x="4026253" y="2010342"/>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CA41916-E2B1-4B97-8439-D74896C95650}"/>
              </a:ext>
            </a:extLst>
          </p:cNvPr>
          <p:cNvCxnSpPr>
            <a:cxnSpLocks/>
          </p:cNvCxnSpPr>
          <p:nvPr/>
        </p:nvCxnSpPr>
        <p:spPr>
          <a:xfrm>
            <a:off x="5511927" y="2035574"/>
            <a:ext cx="780508" cy="6413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06DFBF4-AFE7-4DCB-9BD5-711C11BA6786}"/>
              </a:ext>
            </a:extLst>
          </p:cNvPr>
          <p:cNvCxnSpPr>
            <a:cxnSpLocks/>
          </p:cNvCxnSpPr>
          <p:nvPr/>
        </p:nvCxnSpPr>
        <p:spPr>
          <a:xfrm>
            <a:off x="4107797" y="3141978"/>
            <a:ext cx="545447" cy="669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65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2.96296E-6 L -0.16575 0.27014 " pathEditMode="relative" rAng="0" ptsTypes="AA">
                                      <p:cBhvr>
                                        <p:cTn id="6" dur="2000" fill="hold"/>
                                        <p:tgtEl>
                                          <p:spTgt spid="3"/>
                                        </p:tgtEl>
                                        <p:attrNameLst>
                                          <p:attrName>ppt_x</p:attrName>
                                          <p:attrName>ppt_y</p:attrName>
                                        </p:attrNameLst>
                                      </p:cBhvr>
                                      <p:rCtr x="-8294" y="13495"/>
                                    </p:animMotion>
                                  </p:childTnLst>
                                </p:cTn>
                              </p:par>
                              <p:par>
                                <p:cTn id="7" presetID="42" presetClass="path" presetSubtype="0" accel="50000" decel="50000" fill="hold" nodeType="withEffect">
                                  <p:stCondLst>
                                    <p:cond delay="0"/>
                                  </p:stCondLst>
                                  <p:childTnLst>
                                    <p:animMotion origin="layout" path="M -2.91667E-6 4.07407E-6 L 0.00352 0.11643 " pathEditMode="relative" rAng="0" ptsTypes="AA">
                                      <p:cBhvr>
                                        <p:cTn id="8" dur="2000" fill="hold"/>
                                        <p:tgtEl>
                                          <p:spTgt spid="17"/>
                                        </p:tgtEl>
                                        <p:attrNameLst>
                                          <p:attrName>ppt_x</p:attrName>
                                          <p:attrName>ppt_y</p:attrName>
                                        </p:attrNameLst>
                                      </p:cBhvr>
                                      <p:rCtr x="169" y="5810"/>
                                    </p:animMotion>
                                  </p:childTnLst>
                                </p:cTn>
                              </p:par>
                              <p:par>
                                <p:cTn id="9" presetID="42" presetClass="path" presetSubtype="0" accel="50000" decel="50000" fill="hold" nodeType="withEffect">
                                  <p:stCondLst>
                                    <p:cond delay="0"/>
                                  </p:stCondLst>
                                  <p:childTnLst>
                                    <p:animMotion origin="layout" path="M 6.25E-7 7.40741E-7 L 0.07396 -0.07616 " pathEditMode="relative" rAng="0" ptsTypes="AA">
                                      <p:cBhvr>
                                        <p:cTn id="10" dur="2000" fill="hold"/>
                                        <p:tgtEl>
                                          <p:spTgt spid="19"/>
                                        </p:tgtEl>
                                        <p:attrNameLst>
                                          <p:attrName>ppt_x</p:attrName>
                                          <p:attrName>ppt_y</p:attrName>
                                        </p:attrNameLst>
                                      </p:cBhvr>
                                      <p:rCtr x="3698" y="-3819"/>
                                    </p:animMotion>
                                  </p:childTnLst>
                                </p:cTn>
                              </p:par>
                              <p:par>
                                <p:cTn id="11" presetID="42" presetClass="path" presetSubtype="0" accel="50000" decel="50000" fill="hold" nodeType="withEffect">
                                  <p:stCondLst>
                                    <p:cond delay="0"/>
                                  </p:stCondLst>
                                  <p:childTnLst>
                                    <p:animMotion origin="layout" path="M 4.375E-6 -1.48148E-6 L -0.03685 0.12871 " pathEditMode="relative" rAng="0" ptsTypes="AA">
                                      <p:cBhvr>
                                        <p:cTn id="12" dur="2000" fill="hold"/>
                                        <p:tgtEl>
                                          <p:spTgt spid="21"/>
                                        </p:tgtEl>
                                        <p:attrNameLst>
                                          <p:attrName>ppt_x</p:attrName>
                                          <p:attrName>ppt_y</p:attrName>
                                        </p:attrNameLst>
                                      </p:cBhvr>
                                      <p:rCtr x="-1849" y="6435"/>
                                    </p:animMotion>
                                  </p:childTnLst>
                                </p:cTn>
                              </p:par>
                              <p:par>
                                <p:cTn id="13" presetID="42" presetClass="path" presetSubtype="0" accel="50000" decel="50000" fill="hold" nodeType="withEffect">
                                  <p:stCondLst>
                                    <p:cond delay="0"/>
                                  </p:stCondLst>
                                  <p:childTnLst>
                                    <p:animMotion origin="layout" path="M -1.45833E-6 -4.07407E-6 L -0.0414 0.14723 " pathEditMode="relative" rAng="0" ptsTypes="AA">
                                      <p:cBhvr>
                                        <p:cTn id="14" dur="2000" fill="hold"/>
                                        <p:tgtEl>
                                          <p:spTgt spid="23"/>
                                        </p:tgtEl>
                                        <p:attrNameLst>
                                          <p:attrName>ppt_x</p:attrName>
                                          <p:attrName>ppt_y</p:attrName>
                                        </p:attrNameLst>
                                      </p:cBhvr>
                                      <p:rCtr x="-2070" y="7361"/>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2.08333E-6 1.11111E-6 L -0.11953 0.17083 " pathEditMode="relative" rAng="0" ptsTypes="AA">
                                      <p:cBhvr>
                                        <p:cTn id="28" dur="2000" fill="hold"/>
                                        <p:tgtEl>
                                          <p:spTgt spid="12"/>
                                        </p:tgtEl>
                                        <p:attrNameLst>
                                          <p:attrName>ppt_x</p:attrName>
                                          <p:attrName>ppt_y</p:attrName>
                                        </p:attrNameLst>
                                      </p:cBhvr>
                                      <p:rCtr x="-5977" y="8542"/>
                                    </p:animMotion>
                                  </p:childTnLst>
                                </p:cTn>
                              </p:par>
                              <p:par>
                                <p:cTn id="29" presetID="42" presetClass="path" presetSubtype="0" accel="50000" decel="50000" fill="hold" grpId="0" nodeType="withEffect">
                                  <p:stCondLst>
                                    <p:cond delay="0"/>
                                  </p:stCondLst>
                                  <p:childTnLst>
                                    <p:animMotion origin="layout" path="M -4.79167E-6 4.07407E-6 L -0.11419 -0.17453 " pathEditMode="relative" rAng="0" ptsTypes="AA">
                                      <p:cBhvr>
                                        <p:cTn id="30" dur="2000" fill="hold"/>
                                        <p:tgtEl>
                                          <p:spTgt spid="10"/>
                                        </p:tgtEl>
                                        <p:attrNameLst>
                                          <p:attrName>ppt_x</p:attrName>
                                          <p:attrName>ppt_y</p:attrName>
                                        </p:attrNameLst>
                                      </p:cBhvr>
                                      <p:rCtr x="-5729" y="-8519"/>
                                    </p:animMotion>
                                  </p:childTnLst>
                                </p:cTn>
                              </p:par>
                              <p:par>
                                <p:cTn id="31" presetID="42" presetClass="path" presetSubtype="0" accel="50000" decel="50000" fill="hold" grpId="0" nodeType="withEffect">
                                  <p:stCondLst>
                                    <p:cond delay="0"/>
                                  </p:stCondLst>
                                  <p:childTnLst>
                                    <p:animMotion origin="layout" path="M 4.375E-6 2.22222E-6 L -0.06927 -0.20186 " pathEditMode="relative" rAng="0" ptsTypes="AA">
                                      <p:cBhvr>
                                        <p:cTn id="32" dur="2000" fill="hold"/>
                                        <p:tgtEl>
                                          <p:spTgt spid="9"/>
                                        </p:tgtEl>
                                        <p:attrNameLst>
                                          <p:attrName>ppt_x</p:attrName>
                                          <p:attrName>ppt_y</p:attrName>
                                        </p:attrNameLst>
                                      </p:cBhvr>
                                      <p:rCtr x="-3503" y="-10347"/>
                                    </p:animMotion>
                                  </p:child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16575 0.27014 L -0.11471 0.18935 " pathEditMode="relative" rAng="0" ptsTypes="AA">
                                      <p:cBhvr>
                                        <p:cTn id="41" dur="2000" fill="hold"/>
                                        <p:tgtEl>
                                          <p:spTgt spid="3"/>
                                        </p:tgtEl>
                                        <p:attrNameLst>
                                          <p:attrName>ppt_x</p:attrName>
                                          <p:attrName>ppt_y</p:attrName>
                                        </p:attrNameLst>
                                      </p:cBhvr>
                                      <p:rCtr x="2526" y="-4051"/>
                                    </p:animMotion>
                                  </p:childTnLst>
                                </p:cTn>
                              </p:par>
                              <p:par>
                                <p:cTn id="42" presetID="42" presetClass="path" presetSubtype="0" accel="50000" decel="50000" fill="hold" nodeType="withEffect">
                                  <p:stCondLst>
                                    <p:cond delay="0"/>
                                  </p:stCondLst>
                                  <p:childTnLst>
                                    <p:animMotion origin="layout" path="M 0.00351 0.11644 L -0.0664 -0.20162 " pathEditMode="relative" rAng="0" ptsTypes="AA">
                                      <p:cBhvr>
                                        <p:cTn id="43" dur="2000" fill="hold"/>
                                        <p:tgtEl>
                                          <p:spTgt spid="17"/>
                                        </p:tgtEl>
                                        <p:attrNameLst>
                                          <p:attrName>ppt_x</p:attrName>
                                          <p:attrName>ppt_y</p:attrName>
                                        </p:attrNameLst>
                                      </p:cBhvr>
                                      <p:rCtr x="-2708" y="-15185"/>
                                    </p:animMotion>
                                  </p:childTnLst>
                                </p:cTn>
                              </p:par>
                              <p:par>
                                <p:cTn id="44" presetID="42" presetClass="path" presetSubtype="0" accel="50000" decel="50000" fill="hold" nodeType="withEffect">
                                  <p:stCondLst>
                                    <p:cond delay="0"/>
                                  </p:stCondLst>
                                  <p:childTnLst>
                                    <p:animMotion origin="layout" path="M 0.07396 -0.07616 L -0.06003 -0.21088 " pathEditMode="relative" rAng="0" ptsTypes="AA">
                                      <p:cBhvr>
                                        <p:cTn id="45" dur="2000" fill="hold"/>
                                        <p:tgtEl>
                                          <p:spTgt spid="19"/>
                                        </p:tgtEl>
                                        <p:attrNameLst>
                                          <p:attrName>ppt_x</p:attrName>
                                          <p:attrName>ppt_y</p:attrName>
                                        </p:attrNameLst>
                                      </p:cBhvr>
                                      <p:rCtr x="-6706" y="-6736"/>
                                    </p:animMotion>
                                  </p:childTnLst>
                                </p:cTn>
                              </p:par>
                              <p:par>
                                <p:cTn id="46" presetID="42" presetClass="path" presetSubtype="0" accel="50000" decel="50000" fill="hold" nodeType="withEffect">
                                  <p:stCondLst>
                                    <p:cond delay="0"/>
                                  </p:stCondLst>
                                  <p:childTnLst>
                                    <p:animMotion origin="layout" path="M -0.03685 0.12871 L -0.0737 -0.02338 " pathEditMode="relative" rAng="0" ptsTypes="AA">
                                      <p:cBhvr>
                                        <p:cTn id="47" dur="2000" fill="hold"/>
                                        <p:tgtEl>
                                          <p:spTgt spid="21"/>
                                        </p:tgtEl>
                                        <p:attrNameLst>
                                          <p:attrName>ppt_x</p:attrName>
                                          <p:attrName>ppt_y</p:attrName>
                                        </p:attrNameLst>
                                      </p:cBhvr>
                                      <p:rCtr x="-1849" y="-7616"/>
                                    </p:animMotion>
                                  </p:childTnLst>
                                </p:cTn>
                              </p:par>
                              <p:par>
                                <p:cTn id="48" presetID="1" presetClass="exit" presetSubtype="0" fill="hold" nodeType="withEffect">
                                  <p:stCondLst>
                                    <p:cond delay="0"/>
                                  </p:stCondLst>
                                  <p:childTnLst>
                                    <p:set>
                                      <p:cBhvr>
                                        <p:cTn id="49" dur="1" fill="hold">
                                          <p:stCondLst>
                                            <p:cond delay="0"/>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Meme break (it’s from some marvel movie that I haven’t watched -- you’re not alone if you don’t get this reference)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7242" y="1463675"/>
            <a:ext cx="5641979" cy="4845050"/>
          </a:xfrm>
        </p:spPr>
      </p:pic>
    </p:spTree>
    <p:extLst>
      <p:ext uri="{BB962C8B-B14F-4D97-AF65-F5344CB8AC3E}">
        <p14:creationId xmlns:p14="http://schemas.microsoft.com/office/powerpoint/2010/main" val="1543758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rotation</a:t>
            </a:r>
          </a:p>
        </p:txBody>
      </p:sp>
      <p:sp>
        <p:nvSpPr>
          <p:cNvPr id="4" name="Oval 3"/>
          <p:cNvSpPr/>
          <p:nvPr/>
        </p:nvSpPr>
        <p:spPr>
          <a:xfrm>
            <a:off x="1520653" y="394328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1</a:t>
            </a:r>
            <a:endParaRPr lang="en-US" sz="3200" dirty="0"/>
          </a:p>
        </p:txBody>
      </p:sp>
      <p:sp>
        <p:nvSpPr>
          <p:cNvPr id="5" name="Oval 4"/>
          <p:cNvSpPr/>
          <p:nvPr/>
        </p:nvSpPr>
        <p:spPr>
          <a:xfrm>
            <a:off x="2845363" y="2716739"/>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2</a:t>
            </a:r>
            <a:endParaRPr lang="en-US" sz="3200" dirty="0"/>
          </a:p>
        </p:txBody>
      </p:sp>
      <p:sp>
        <p:nvSpPr>
          <p:cNvPr id="6" name="Oval 5"/>
          <p:cNvSpPr/>
          <p:nvPr/>
        </p:nvSpPr>
        <p:spPr>
          <a:xfrm>
            <a:off x="4097907" y="161860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cxnSp>
        <p:nvCxnSpPr>
          <p:cNvPr id="7" name="Straight Arrow Connector 6"/>
          <p:cNvCxnSpPr>
            <a:stCxn id="5" idx="3"/>
            <a:endCxn id="4" idx="7"/>
          </p:cNvCxnSpPr>
          <p:nvPr/>
        </p:nvCxnSpPr>
        <p:spPr>
          <a:xfrm flipH="1">
            <a:off x="2240848" y="3436934"/>
            <a:ext cx="728081" cy="62991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3"/>
            <a:endCxn id="5" idx="7"/>
          </p:cNvCxnSpPr>
          <p:nvPr/>
        </p:nvCxnSpPr>
        <p:spPr>
          <a:xfrm flipH="1">
            <a:off x="3565558" y="2338801"/>
            <a:ext cx="655915" cy="5015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110126" y="2585932"/>
            <a:ext cx="2997211" cy="2072702"/>
            <a:chOff x="7110126" y="3417200"/>
            <a:chExt cx="2997211" cy="2072702"/>
          </a:xfrm>
        </p:grpSpPr>
        <p:sp>
          <p:nvSpPr>
            <p:cNvPr id="10" name="Oval 9"/>
            <p:cNvSpPr/>
            <p:nvPr/>
          </p:nvSpPr>
          <p:spPr>
            <a:xfrm>
              <a:off x="7110126" y="457434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1</a:t>
              </a:r>
              <a:endParaRPr lang="en-US" sz="3200" dirty="0"/>
            </a:p>
          </p:txBody>
        </p:sp>
        <p:sp>
          <p:nvSpPr>
            <p:cNvPr id="11" name="Oval 10"/>
            <p:cNvSpPr/>
            <p:nvPr/>
          </p:nvSpPr>
          <p:spPr>
            <a:xfrm>
              <a:off x="8264736" y="341720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2</a:t>
              </a:r>
              <a:endParaRPr lang="en-US" sz="3200" dirty="0"/>
            </a:p>
          </p:txBody>
        </p:sp>
        <p:sp>
          <p:nvSpPr>
            <p:cNvPr id="12" name="Oval 11"/>
            <p:cNvSpPr/>
            <p:nvPr/>
          </p:nvSpPr>
          <p:spPr>
            <a:xfrm>
              <a:off x="9263576" y="464614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cxnSp>
          <p:nvCxnSpPr>
            <p:cNvPr id="13" name="Straight Arrow Connector 12"/>
            <p:cNvCxnSpPr>
              <a:stCxn id="11" idx="3"/>
            </p:cNvCxnSpPr>
            <p:nvPr/>
          </p:nvCxnSpPr>
          <p:spPr>
            <a:xfrm flipH="1">
              <a:off x="7724874" y="4137395"/>
              <a:ext cx="663428" cy="5087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5"/>
              <a:endCxn id="12" idx="0"/>
            </p:cNvCxnSpPr>
            <p:nvPr/>
          </p:nvCxnSpPr>
          <p:spPr>
            <a:xfrm>
              <a:off x="8984931" y="4137395"/>
              <a:ext cx="700526" cy="5087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655782" y="4959927"/>
            <a:ext cx="1100050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Just like a left </a:t>
            </a:r>
            <a:r>
              <a:rPr lang="en-US" sz="2400" dirty="0" err="1">
                <a:latin typeface="Segoe UI Semilight" panose="020B0402040204020203" pitchFamily="34" charset="0"/>
                <a:cs typeface="Segoe UI Semilight" panose="020B0402040204020203" pitchFamily="34" charset="0"/>
              </a:rPr>
              <a:t>roation</a:t>
            </a:r>
            <a:r>
              <a:rPr lang="en-US" sz="2400" dirty="0">
                <a:latin typeface="Segoe UI Semilight" panose="020B0402040204020203" pitchFamily="34" charset="0"/>
                <a:cs typeface="Segoe UI Semilight" panose="020B0402040204020203" pitchFamily="34" charset="0"/>
              </a:rPr>
              <a:t>, just reflected.</a:t>
            </a:r>
          </a:p>
        </p:txBody>
      </p:sp>
    </p:spTree>
    <p:extLst>
      <p:ext uri="{BB962C8B-B14F-4D97-AF65-F5344CB8AC3E}">
        <p14:creationId xmlns:p14="http://schemas.microsoft.com/office/powerpoint/2010/main" val="75090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Gets More Complicated</a:t>
            </a:r>
          </a:p>
        </p:txBody>
      </p:sp>
      <p:sp>
        <p:nvSpPr>
          <p:cNvPr id="4" name="Oval 3"/>
          <p:cNvSpPr/>
          <p:nvPr/>
        </p:nvSpPr>
        <p:spPr>
          <a:xfrm>
            <a:off x="978702" y="173772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1</a:t>
            </a:r>
            <a:endParaRPr lang="en-US" sz="3200" dirty="0"/>
          </a:p>
        </p:txBody>
      </p:sp>
      <p:sp>
        <p:nvSpPr>
          <p:cNvPr id="5" name="Oval 4"/>
          <p:cNvSpPr/>
          <p:nvPr/>
        </p:nvSpPr>
        <p:spPr>
          <a:xfrm>
            <a:off x="2288185" y="2910148"/>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3</a:t>
            </a:r>
            <a:endParaRPr lang="en-US" sz="3200" dirty="0"/>
          </a:p>
        </p:txBody>
      </p:sp>
      <p:sp>
        <p:nvSpPr>
          <p:cNvPr id="6" name="Oval 5"/>
          <p:cNvSpPr/>
          <p:nvPr/>
        </p:nvSpPr>
        <p:spPr>
          <a:xfrm>
            <a:off x="1698897" y="433209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cxnSp>
        <p:nvCxnSpPr>
          <p:cNvPr id="7" name="Straight Arrow Connector 6"/>
          <p:cNvCxnSpPr>
            <a:stCxn id="4" idx="5"/>
            <a:endCxn id="5" idx="1"/>
          </p:cNvCxnSpPr>
          <p:nvPr/>
        </p:nvCxnSpPr>
        <p:spPr>
          <a:xfrm>
            <a:off x="1698897" y="2457922"/>
            <a:ext cx="712854" cy="5757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0"/>
          </p:cNvCxnSpPr>
          <p:nvPr/>
        </p:nvCxnSpPr>
        <p:spPr>
          <a:xfrm flipH="1">
            <a:off x="2120778" y="3630343"/>
            <a:ext cx="290973" cy="70174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5190896"/>
            <a:ext cx="5750011" cy="954107"/>
          </a:xfrm>
          <a:prstGeom prst="rect">
            <a:avLst/>
          </a:prstGeom>
          <a:noFill/>
        </p:spPr>
        <p:txBody>
          <a:bodyPr wrap="square" rtlCol="0">
            <a:spAutoFit/>
          </a:bodyPr>
          <a:lstStyle/>
          <a:p>
            <a:r>
              <a:rPr lang="en-US" sz="2800" dirty="0"/>
              <a:t>Can’t do a left rotation</a:t>
            </a:r>
          </a:p>
          <a:p>
            <a:r>
              <a:rPr lang="en-US" sz="2800" dirty="0"/>
              <a:t>Do a “right” rotation around 3 first. </a:t>
            </a:r>
          </a:p>
        </p:txBody>
      </p:sp>
      <p:grpSp>
        <p:nvGrpSpPr>
          <p:cNvPr id="35" name="Group 34"/>
          <p:cNvGrpSpPr/>
          <p:nvPr/>
        </p:nvGrpSpPr>
        <p:grpSpPr>
          <a:xfrm>
            <a:off x="4488203" y="1737727"/>
            <a:ext cx="3001741" cy="3359100"/>
            <a:chOff x="4488203" y="1737727"/>
            <a:chExt cx="3001741" cy="3359100"/>
          </a:xfrm>
        </p:grpSpPr>
        <p:sp>
          <p:nvSpPr>
            <p:cNvPr id="15" name="Oval 14"/>
            <p:cNvSpPr/>
            <p:nvPr/>
          </p:nvSpPr>
          <p:spPr>
            <a:xfrm>
              <a:off x="4488203" y="173772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1</a:t>
              </a:r>
              <a:endParaRPr lang="en-US" sz="3200" dirty="0"/>
            </a:p>
          </p:txBody>
        </p:sp>
        <p:sp>
          <p:nvSpPr>
            <p:cNvPr id="16" name="Oval 15"/>
            <p:cNvSpPr/>
            <p:nvPr/>
          </p:nvSpPr>
          <p:spPr>
            <a:xfrm>
              <a:off x="6646183" y="425306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3</a:t>
              </a:r>
              <a:endParaRPr lang="en-US" sz="3200" dirty="0"/>
            </a:p>
          </p:txBody>
        </p:sp>
        <p:sp>
          <p:nvSpPr>
            <p:cNvPr id="17" name="Oval 16"/>
            <p:cNvSpPr/>
            <p:nvPr/>
          </p:nvSpPr>
          <p:spPr>
            <a:xfrm>
              <a:off x="5450372" y="303371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cxnSp>
          <p:nvCxnSpPr>
            <p:cNvPr id="18" name="Straight Arrow Connector 17"/>
            <p:cNvCxnSpPr>
              <a:stCxn id="15" idx="5"/>
            </p:cNvCxnSpPr>
            <p:nvPr/>
          </p:nvCxnSpPr>
          <p:spPr>
            <a:xfrm>
              <a:off x="5208398" y="2457922"/>
              <a:ext cx="483948" cy="5833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5"/>
              <a:endCxn id="16" idx="1"/>
            </p:cNvCxnSpPr>
            <p:nvPr/>
          </p:nvCxnSpPr>
          <p:spPr>
            <a:xfrm>
              <a:off x="6170567" y="3753909"/>
              <a:ext cx="599182" cy="62272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7489944" y="5033839"/>
            <a:ext cx="3754705" cy="523220"/>
          </a:xfrm>
          <a:prstGeom prst="rect">
            <a:avLst/>
          </a:prstGeom>
          <a:noFill/>
        </p:spPr>
        <p:txBody>
          <a:bodyPr wrap="square" rtlCol="0">
            <a:spAutoFit/>
          </a:bodyPr>
          <a:lstStyle/>
          <a:p>
            <a:r>
              <a:rPr lang="en-US" sz="2800" dirty="0"/>
              <a:t>Now do a left rotation.</a:t>
            </a:r>
          </a:p>
        </p:txBody>
      </p:sp>
      <p:grpSp>
        <p:nvGrpSpPr>
          <p:cNvPr id="28" name="Group 27"/>
          <p:cNvGrpSpPr/>
          <p:nvPr/>
        </p:nvGrpSpPr>
        <p:grpSpPr>
          <a:xfrm>
            <a:off x="8823596" y="2180364"/>
            <a:ext cx="2997211" cy="2072702"/>
            <a:chOff x="7110126" y="3417200"/>
            <a:chExt cx="2997211" cy="2072702"/>
          </a:xfrm>
        </p:grpSpPr>
        <p:sp>
          <p:nvSpPr>
            <p:cNvPr id="29" name="Oval 28"/>
            <p:cNvSpPr/>
            <p:nvPr/>
          </p:nvSpPr>
          <p:spPr>
            <a:xfrm>
              <a:off x="7110126" y="457434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1</a:t>
              </a:r>
              <a:endParaRPr lang="en-US" sz="3200" dirty="0"/>
            </a:p>
          </p:txBody>
        </p:sp>
        <p:sp>
          <p:nvSpPr>
            <p:cNvPr id="30" name="Oval 29"/>
            <p:cNvSpPr/>
            <p:nvPr/>
          </p:nvSpPr>
          <p:spPr>
            <a:xfrm>
              <a:off x="8264736" y="341720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2</a:t>
              </a:r>
              <a:endParaRPr lang="en-US" sz="3200" dirty="0"/>
            </a:p>
          </p:txBody>
        </p:sp>
        <p:sp>
          <p:nvSpPr>
            <p:cNvPr id="31" name="Oval 30"/>
            <p:cNvSpPr/>
            <p:nvPr/>
          </p:nvSpPr>
          <p:spPr>
            <a:xfrm>
              <a:off x="9263576" y="464614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cxnSp>
          <p:nvCxnSpPr>
            <p:cNvPr id="32" name="Straight Arrow Connector 31"/>
            <p:cNvCxnSpPr>
              <a:stCxn id="30" idx="3"/>
            </p:cNvCxnSpPr>
            <p:nvPr/>
          </p:nvCxnSpPr>
          <p:spPr>
            <a:xfrm flipH="1">
              <a:off x="7724874" y="4137395"/>
              <a:ext cx="663428" cy="5087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5"/>
              <a:endCxn id="31" idx="0"/>
            </p:cNvCxnSpPr>
            <p:nvPr/>
          </p:nvCxnSpPr>
          <p:spPr>
            <a:xfrm>
              <a:off x="8984931" y="4137395"/>
              <a:ext cx="700526" cy="5087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2015784" y="1176158"/>
            <a:ext cx="2719088" cy="1569660"/>
          </a:xfrm>
          <a:prstGeom prst="rect">
            <a:avLst/>
          </a:prstGeom>
          <a:noFill/>
        </p:spPr>
        <p:txBody>
          <a:bodyPr wrap="square" rtlCol="0">
            <a:spAutoFit/>
          </a:bodyPr>
          <a:lstStyle/>
          <a:p>
            <a:r>
              <a:rPr lang="en-US" sz="2400" dirty="0"/>
              <a:t>There’s a “kink” in the tree where the insertion happened.</a:t>
            </a:r>
          </a:p>
        </p:txBody>
      </p:sp>
    </p:spTree>
    <p:extLst>
      <p:ext uri="{BB962C8B-B14F-4D97-AF65-F5344CB8AC3E}">
        <p14:creationId xmlns:p14="http://schemas.microsoft.com/office/powerpoint/2010/main" val="39716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27"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Left Rotation</a:t>
            </a:r>
          </a:p>
        </p:txBody>
      </p:sp>
      <p:sp>
        <p:nvSpPr>
          <p:cNvPr id="4" name="Oval 3"/>
          <p:cNvSpPr/>
          <p:nvPr/>
        </p:nvSpPr>
        <p:spPr>
          <a:xfrm>
            <a:off x="2474671" y="273750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x</a:t>
            </a:r>
            <a:endParaRPr lang="en-US" sz="3200" dirty="0"/>
          </a:p>
        </p:txBody>
      </p:sp>
      <p:sp>
        <p:nvSpPr>
          <p:cNvPr id="5" name="Oval 4"/>
          <p:cNvSpPr/>
          <p:nvPr/>
        </p:nvSpPr>
        <p:spPr>
          <a:xfrm>
            <a:off x="3560465" y="3712603"/>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z</a:t>
            </a:r>
            <a:endParaRPr lang="en-US" sz="3200" dirty="0"/>
          </a:p>
        </p:txBody>
      </p:sp>
      <p:sp>
        <p:nvSpPr>
          <p:cNvPr id="6" name="Oval 5"/>
          <p:cNvSpPr/>
          <p:nvPr/>
        </p:nvSpPr>
        <p:spPr>
          <a:xfrm>
            <a:off x="3017567" y="476575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y</a:t>
            </a:r>
          </a:p>
        </p:txBody>
      </p:sp>
      <p:cxnSp>
        <p:nvCxnSpPr>
          <p:cNvPr id="7" name="Straight Arrow Connector 6"/>
          <p:cNvCxnSpPr>
            <a:stCxn id="4" idx="5"/>
            <a:endCxn id="5" idx="1"/>
          </p:cNvCxnSpPr>
          <p:nvPr/>
        </p:nvCxnSpPr>
        <p:spPr>
          <a:xfrm>
            <a:off x="3194866" y="3457702"/>
            <a:ext cx="489165" cy="37846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6" idx="0"/>
          </p:cNvCxnSpPr>
          <p:nvPr/>
        </p:nvCxnSpPr>
        <p:spPr>
          <a:xfrm flipH="1">
            <a:off x="3439448" y="4512383"/>
            <a:ext cx="239000" cy="25336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58617" y="1293114"/>
            <a:ext cx="2710249" cy="147457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Rest of the tree</a:t>
            </a:r>
          </a:p>
        </p:txBody>
      </p:sp>
      <p:cxnSp>
        <p:nvCxnSpPr>
          <p:cNvPr id="10" name="Straight Arrow Connector 9"/>
          <p:cNvCxnSpPr>
            <a:endCxn id="4" idx="1"/>
          </p:cNvCxnSpPr>
          <p:nvPr/>
        </p:nvCxnSpPr>
        <p:spPr>
          <a:xfrm>
            <a:off x="2113803" y="2375895"/>
            <a:ext cx="484434" cy="48517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589962" y="4061118"/>
            <a:ext cx="1344674" cy="13870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cxnSp>
        <p:nvCxnSpPr>
          <p:cNvPr id="12" name="Straight Arrow Connector 11"/>
          <p:cNvCxnSpPr>
            <a:stCxn id="4" idx="3"/>
            <a:endCxn id="11" idx="0"/>
          </p:cNvCxnSpPr>
          <p:nvPr/>
        </p:nvCxnSpPr>
        <p:spPr>
          <a:xfrm flipH="1">
            <a:off x="1262299" y="3457702"/>
            <a:ext cx="1335938" cy="6034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a:off x="2286667" y="5862481"/>
            <a:ext cx="1073907" cy="816029"/>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B</a:t>
            </a:r>
          </a:p>
        </p:txBody>
      </p:sp>
      <p:cxnSp>
        <p:nvCxnSpPr>
          <p:cNvPr id="14" name="Straight Arrow Connector 13"/>
          <p:cNvCxnSpPr>
            <a:stCxn id="6" idx="3"/>
            <a:endCxn id="13" idx="0"/>
          </p:cNvCxnSpPr>
          <p:nvPr/>
        </p:nvCxnSpPr>
        <p:spPr>
          <a:xfrm flipH="1">
            <a:off x="2823621" y="5485947"/>
            <a:ext cx="317512" cy="37653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3454208" y="5792000"/>
            <a:ext cx="1073907" cy="913352"/>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16" name="Isosceles Triangle 15"/>
          <p:cNvSpPr/>
          <p:nvPr/>
        </p:nvSpPr>
        <p:spPr>
          <a:xfrm>
            <a:off x="4055274" y="4696161"/>
            <a:ext cx="1073907" cy="9133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cxnSp>
        <p:nvCxnSpPr>
          <p:cNvPr id="17" name="Straight Arrow Connector 16"/>
          <p:cNvCxnSpPr>
            <a:endCxn id="16" idx="0"/>
          </p:cNvCxnSpPr>
          <p:nvPr/>
        </p:nvCxnSpPr>
        <p:spPr>
          <a:xfrm>
            <a:off x="4347645" y="4363207"/>
            <a:ext cx="244583" cy="33295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5"/>
            <a:endCxn id="15" idx="0"/>
          </p:cNvCxnSpPr>
          <p:nvPr/>
        </p:nvCxnSpPr>
        <p:spPr>
          <a:xfrm>
            <a:off x="3737762" y="5485947"/>
            <a:ext cx="253400" cy="3060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8339061" y="3427251"/>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x</a:t>
            </a:r>
            <a:endParaRPr lang="en-US" sz="3200" dirty="0"/>
          </a:p>
        </p:txBody>
      </p:sp>
      <p:sp>
        <p:nvSpPr>
          <p:cNvPr id="41" name="Oval 40"/>
          <p:cNvSpPr/>
          <p:nvPr/>
        </p:nvSpPr>
        <p:spPr>
          <a:xfrm>
            <a:off x="9429702" y="253683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rPr>
              <a:t>y</a:t>
            </a:r>
            <a:endParaRPr lang="en-US" sz="3200" dirty="0"/>
          </a:p>
        </p:txBody>
      </p:sp>
      <p:sp>
        <p:nvSpPr>
          <p:cNvPr id="42" name="Oval 41"/>
          <p:cNvSpPr/>
          <p:nvPr/>
        </p:nvSpPr>
        <p:spPr>
          <a:xfrm>
            <a:off x="10300548" y="372270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z</a:t>
            </a:r>
          </a:p>
        </p:txBody>
      </p:sp>
      <p:cxnSp>
        <p:nvCxnSpPr>
          <p:cNvPr id="43" name="Straight Arrow Connector 42"/>
          <p:cNvCxnSpPr>
            <a:stCxn id="40" idx="5"/>
          </p:cNvCxnSpPr>
          <p:nvPr/>
        </p:nvCxnSpPr>
        <p:spPr>
          <a:xfrm>
            <a:off x="9059256" y="4147446"/>
            <a:ext cx="194160" cy="36493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5"/>
            <a:endCxn id="42" idx="1"/>
          </p:cNvCxnSpPr>
          <p:nvPr/>
        </p:nvCxnSpPr>
        <p:spPr>
          <a:xfrm>
            <a:off x="10149897" y="3257029"/>
            <a:ext cx="274217" cy="5892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5804104" y="1041860"/>
            <a:ext cx="2710249" cy="147457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Rest of the tree</a:t>
            </a:r>
          </a:p>
        </p:txBody>
      </p:sp>
      <p:cxnSp>
        <p:nvCxnSpPr>
          <p:cNvPr id="46" name="Straight Arrow Connector 45"/>
          <p:cNvCxnSpPr>
            <a:endCxn id="41" idx="1"/>
          </p:cNvCxnSpPr>
          <p:nvPr/>
        </p:nvCxnSpPr>
        <p:spPr>
          <a:xfrm>
            <a:off x="8220158" y="2093038"/>
            <a:ext cx="1333110" cy="56736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Isosceles Triangle 46"/>
          <p:cNvSpPr/>
          <p:nvPr/>
        </p:nvSpPr>
        <p:spPr>
          <a:xfrm>
            <a:off x="7312963" y="4402921"/>
            <a:ext cx="1344674" cy="1453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A</a:t>
            </a:r>
          </a:p>
        </p:txBody>
      </p:sp>
      <p:cxnSp>
        <p:nvCxnSpPr>
          <p:cNvPr id="48" name="Straight Arrow Connector 47"/>
          <p:cNvCxnSpPr>
            <a:stCxn id="40" idx="3"/>
            <a:endCxn id="47" idx="0"/>
          </p:cNvCxnSpPr>
          <p:nvPr/>
        </p:nvCxnSpPr>
        <p:spPr>
          <a:xfrm flipH="1">
            <a:off x="7985300" y="4147446"/>
            <a:ext cx="477327" cy="2554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Isosceles Triangle 48"/>
          <p:cNvSpPr/>
          <p:nvPr/>
        </p:nvSpPr>
        <p:spPr>
          <a:xfrm>
            <a:off x="8681020" y="4540910"/>
            <a:ext cx="1073907" cy="1305984"/>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B</a:t>
            </a:r>
          </a:p>
        </p:txBody>
      </p:sp>
      <p:cxnSp>
        <p:nvCxnSpPr>
          <p:cNvPr id="50" name="Straight Arrow Connector 49"/>
          <p:cNvCxnSpPr>
            <a:endCxn id="40" idx="7"/>
          </p:cNvCxnSpPr>
          <p:nvPr/>
        </p:nvCxnSpPr>
        <p:spPr>
          <a:xfrm flipH="1">
            <a:off x="9059256" y="3157353"/>
            <a:ext cx="423714" cy="39346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Isosceles Triangle 50"/>
          <p:cNvSpPr/>
          <p:nvPr/>
        </p:nvSpPr>
        <p:spPr>
          <a:xfrm>
            <a:off x="9612943" y="5448211"/>
            <a:ext cx="1073907" cy="913352"/>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a:t>
            </a:r>
          </a:p>
        </p:txBody>
      </p:sp>
      <p:sp>
        <p:nvSpPr>
          <p:cNvPr id="52" name="Isosceles Triangle 51"/>
          <p:cNvSpPr/>
          <p:nvPr/>
        </p:nvSpPr>
        <p:spPr>
          <a:xfrm>
            <a:off x="10840448" y="5483249"/>
            <a:ext cx="1073907" cy="91335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D</a:t>
            </a:r>
          </a:p>
        </p:txBody>
      </p:sp>
      <p:cxnSp>
        <p:nvCxnSpPr>
          <p:cNvPr id="53" name="Straight Arrow Connector 52"/>
          <p:cNvCxnSpPr>
            <a:stCxn id="42" idx="5"/>
            <a:endCxn id="52" idx="0"/>
          </p:cNvCxnSpPr>
          <p:nvPr/>
        </p:nvCxnSpPr>
        <p:spPr>
          <a:xfrm>
            <a:off x="11020743" y="4442897"/>
            <a:ext cx="356659" cy="104035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2" idx="3"/>
            <a:endCxn id="51" idx="0"/>
          </p:cNvCxnSpPr>
          <p:nvPr/>
        </p:nvCxnSpPr>
        <p:spPr>
          <a:xfrm flipH="1">
            <a:off x="10149897" y="4442897"/>
            <a:ext cx="274217" cy="100531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785412" y="1452260"/>
            <a:ext cx="3435178" cy="830997"/>
          </a:xfrm>
          <a:prstGeom prst="rect">
            <a:avLst/>
          </a:prstGeom>
        </p:spPr>
        <p:txBody>
          <a:bodyPr wrap="square">
            <a:spAutoFit/>
          </a:bodyPr>
          <a:lstStyle/>
          <a:p>
            <a:r>
              <a:rPr lang="en-US" sz="2400" dirty="0"/>
              <a:t>BALANCED</a:t>
            </a:r>
          </a:p>
          <a:p>
            <a:r>
              <a:rPr lang="en-US" sz="2400" dirty="0"/>
              <a:t>Right subtree is 1 longer</a:t>
            </a:r>
          </a:p>
        </p:txBody>
      </p:sp>
      <p:sp>
        <p:nvSpPr>
          <p:cNvPr id="56" name="TextBox 55"/>
          <p:cNvSpPr txBox="1"/>
          <p:nvPr/>
        </p:nvSpPr>
        <p:spPr>
          <a:xfrm>
            <a:off x="2810867" y="1910115"/>
            <a:ext cx="4159716" cy="954107"/>
          </a:xfrm>
          <a:prstGeom prst="rect">
            <a:avLst/>
          </a:prstGeom>
          <a:noFill/>
        </p:spPr>
        <p:txBody>
          <a:bodyPr wrap="square" rtlCol="0">
            <a:spAutoFit/>
          </a:bodyPr>
          <a:lstStyle/>
          <a:p>
            <a:r>
              <a:rPr lang="en-US" sz="2800" dirty="0"/>
              <a:t>UNBALANCED</a:t>
            </a:r>
          </a:p>
          <a:p>
            <a:r>
              <a:rPr lang="en-US" sz="2800" dirty="0"/>
              <a:t>Right subtree is 2 longer</a:t>
            </a:r>
          </a:p>
        </p:txBody>
      </p:sp>
      <p:sp>
        <p:nvSpPr>
          <p:cNvPr id="57" name="TextBox 56"/>
          <p:cNvSpPr txBox="1"/>
          <p:nvPr/>
        </p:nvSpPr>
        <p:spPr>
          <a:xfrm>
            <a:off x="4203414" y="3119123"/>
            <a:ext cx="4159716" cy="954107"/>
          </a:xfrm>
          <a:prstGeom prst="rect">
            <a:avLst/>
          </a:prstGeom>
          <a:noFill/>
        </p:spPr>
        <p:txBody>
          <a:bodyPr wrap="square" rtlCol="0">
            <a:spAutoFit/>
          </a:bodyPr>
          <a:lstStyle/>
          <a:p>
            <a:r>
              <a:rPr lang="en-US" sz="2800" dirty="0"/>
              <a:t>Left subtree is </a:t>
            </a:r>
          </a:p>
          <a:p>
            <a:r>
              <a:rPr lang="en-US" sz="2800" dirty="0"/>
              <a:t> 1 longer</a:t>
            </a:r>
          </a:p>
        </p:txBody>
      </p:sp>
    </p:spTree>
    <p:extLst>
      <p:ext uri="{BB962C8B-B14F-4D97-AF65-F5344CB8AC3E}">
        <p14:creationId xmlns:p14="http://schemas.microsoft.com/office/powerpoint/2010/main" val="681545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0F14-D51C-401E-BD82-9145072CD0F9}"/>
              </a:ext>
            </a:extLst>
          </p:cNvPr>
          <p:cNvSpPr>
            <a:spLocks noGrp="1"/>
          </p:cNvSpPr>
          <p:nvPr>
            <p:ph type="title"/>
          </p:nvPr>
        </p:nvSpPr>
        <p:spPr/>
        <p:txBody>
          <a:bodyPr/>
          <a:lstStyle/>
          <a:p>
            <a:r>
              <a:rPr lang="en-US" dirty="0"/>
              <a:t>AVL Example: 8,9,10,12,11</a:t>
            </a:r>
          </a:p>
        </p:txBody>
      </p:sp>
      <p:sp>
        <p:nvSpPr>
          <p:cNvPr id="4" name="Footer Placeholder 3">
            <a:extLst>
              <a:ext uri="{FF2B5EF4-FFF2-40B4-BE49-F238E27FC236}">
                <a16:creationId xmlns:a16="http://schemas.microsoft.com/office/drawing/2014/main" id="{5C02646B-4D08-4DD1-B4F5-BAD31E9D174B}"/>
              </a:ext>
            </a:extLst>
          </p:cNvPr>
          <p:cNvSpPr>
            <a:spLocks noGrp="1"/>
          </p:cNvSpPr>
          <p:nvPr>
            <p:ph type="ftr" sz="quarter" idx="11"/>
          </p:nvPr>
        </p:nvSpPr>
        <p:spPr/>
        <p:txBody>
          <a:bodyPr/>
          <a:lstStyle/>
          <a:p>
            <a:r>
              <a:rPr lang="en-US" dirty="0"/>
              <a:t>CSE 373 SU 18 – Ben Jones</a:t>
            </a:r>
          </a:p>
        </p:txBody>
      </p:sp>
      <p:sp>
        <p:nvSpPr>
          <p:cNvPr id="5" name="Slide Number Placeholder 4">
            <a:extLst>
              <a:ext uri="{FF2B5EF4-FFF2-40B4-BE49-F238E27FC236}">
                <a16:creationId xmlns:a16="http://schemas.microsoft.com/office/drawing/2014/main" id="{B0F3DFEA-3168-4671-8640-770EF4B6D623}"/>
              </a:ext>
            </a:extLst>
          </p:cNvPr>
          <p:cNvSpPr>
            <a:spLocks noGrp="1"/>
          </p:cNvSpPr>
          <p:nvPr>
            <p:ph type="sldNum" sz="quarter" idx="12"/>
          </p:nvPr>
        </p:nvSpPr>
        <p:spPr/>
        <p:txBody>
          <a:bodyPr/>
          <a:lstStyle/>
          <a:p>
            <a:fld id="{659665DE-58FC-41F4-AC58-2C90A5E00527}" type="slidenum">
              <a:rPr lang="en-US" smtClean="0"/>
              <a:t>36</a:t>
            </a:fld>
            <a:endParaRPr lang="en-US"/>
          </a:p>
        </p:txBody>
      </p:sp>
      <p:sp>
        <p:nvSpPr>
          <p:cNvPr id="6" name="Oval 5">
            <a:extLst>
              <a:ext uri="{FF2B5EF4-FFF2-40B4-BE49-F238E27FC236}">
                <a16:creationId xmlns:a16="http://schemas.microsoft.com/office/drawing/2014/main" id="{7134B366-EA55-4C65-8F58-73A267E69409}"/>
              </a:ext>
            </a:extLst>
          </p:cNvPr>
          <p:cNvSpPr/>
          <p:nvPr/>
        </p:nvSpPr>
        <p:spPr>
          <a:xfrm>
            <a:off x="4950542" y="1655377"/>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cxnSp>
        <p:nvCxnSpPr>
          <p:cNvPr id="11" name="Straight Arrow Connector 10">
            <a:extLst>
              <a:ext uri="{FF2B5EF4-FFF2-40B4-BE49-F238E27FC236}">
                <a16:creationId xmlns:a16="http://schemas.microsoft.com/office/drawing/2014/main" id="{04854A9F-93F8-4783-8C7D-A89DCA2E95FE}"/>
              </a:ext>
            </a:extLst>
          </p:cNvPr>
          <p:cNvCxnSpPr/>
          <p:nvPr/>
        </p:nvCxnSpPr>
        <p:spPr>
          <a:xfrm>
            <a:off x="5420334" y="2100424"/>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3C086F3-0421-48B6-9A8B-41110A4418C0}"/>
              </a:ext>
            </a:extLst>
          </p:cNvPr>
          <p:cNvSpPr/>
          <p:nvPr/>
        </p:nvSpPr>
        <p:spPr>
          <a:xfrm>
            <a:off x="5565058" y="2413934"/>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Semilight" panose="020B0402040204020203" pitchFamily="34" charset="0"/>
                <a:cs typeface="Segoe UI Semilight" panose="020B0402040204020203" pitchFamily="34" charset="0"/>
              </a:rPr>
              <a:t>9</a:t>
            </a:r>
          </a:p>
        </p:txBody>
      </p:sp>
      <p:sp>
        <p:nvSpPr>
          <p:cNvPr id="9" name="Oval 8">
            <a:extLst>
              <a:ext uri="{FF2B5EF4-FFF2-40B4-BE49-F238E27FC236}">
                <a16:creationId xmlns:a16="http://schemas.microsoft.com/office/drawing/2014/main" id="{A2D05EDF-1910-4756-A591-E1D6318EAEDA}"/>
              </a:ext>
            </a:extLst>
          </p:cNvPr>
          <p:cNvSpPr/>
          <p:nvPr/>
        </p:nvSpPr>
        <p:spPr>
          <a:xfrm>
            <a:off x="6192575" y="3151651"/>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Segoe UI Semilight" panose="020B0402040204020203" pitchFamily="34" charset="0"/>
                <a:cs typeface="Segoe UI Semilight" panose="020B0402040204020203" pitchFamily="34" charset="0"/>
              </a:rPr>
              <a:t>10</a:t>
            </a:r>
          </a:p>
        </p:txBody>
      </p:sp>
      <p:cxnSp>
        <p:nvCxnSpPr>
          <p:cNvPr id="12" name="Straight Arrow Connector 11">
            <a:extLst>
              <a:ext uri="{FF2B5EF4-FFF2-40B4-BE49-F238E27FC236}">
                <a16:creationId xmlns:a16="http://schemas.microsoft.com/office/drawing/2014/main" id="{9709591B-6E98-4406-9ACD-745C9429A357}"/>
              </a:ext>
            </a:extLst>
          </p:cNvPr>
          <p:cNvCxnSpPr/>
          <p:nvPr/>
        </p:nvCxnSpPr>
        <p:spPr>
          <a:xfrm>
            <a:off x="6031216" y="2871159"/>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989291C-19F9-4D27-A8AF-F0DCF09DC839}"/>
              </a:ext>
            </a:extLst>
          </p:cNvPr>
          <p:cNvSpPr/>
          <p:nvPr/>
        </p:nvSpPr>
        <p:spPr>
          <a:xfrm>
            <a:off x="4950542" y="1591453"/>
            <a:ext cx="530942" cy="636567"/>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20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0F14-D51C-401E-BD82-9145072CD0F9}"/>
              </a:ext>
            </a:extLst>
          </p:cNvPr>
          <p:cNvSpPr>
            <a:spLocks noGrp="1"/>
          </p:cNvSpPr>
          <p:nvPr>
            <p:ph type="title"/>
          </p:nvPr>
        </p:nvSpPr>
        <p:spPr/>
        <p:txBody>
          <a:bodyPr/>
          <a:lstStyle/>
          <a:p>
            <a:r>
              <a:rPr lang="en-US" dirty="0"/>
              <a:t>AVL Example: 8,9,10,12,11</a:t>
            </a:r>
          </a:p>
        </p:txBody>
      </p:sp>
      <p:sp>
        <p:nvSpPr>
          <p:cNvPr id="4" name="Footer Placeholder 3">
            <a:extLst>
              <a:ext uri="{FF2B5EF4-FFF2-40B4-BE49-F238E27FC236}">
                <a16:creationId xmlns:a16="http://schemas.microsoft.com/office/drawing/2014/main" id="{5C02646B-4D08-4DD1-B4F5-BAD31E9D174B}"/>
              </a:ext>
            </a:extLst>
          </p:cNvPr>
          <p:cNvSpPr>
            <a:spLocks noGrp="1"/>
          </p:cNvSpPr>
          <p:nvPr>
            <p:ph type="ftr" sz="quarter" idx="11"/>
          </p:nvPr>
        </p:nvSpPr>
        <p:spPr/>
        <p:txBody>
          <a:bodyPr/>
          <a:lstStyle/>
          <a:p>
            <a:r>
              <a:rPr lang="en-US" dirty="0"/>
              <a:t>CSE 373 SU 18 – Ben Jones</a:t>
            </a:r>
          </a:p>
        </p:txBody>
      </p:sp>
      <p:sp>
        <p:nvSpPr>
          <p:cNvPr id="5" name="Slide Number Placeholder 4">
            <a:extLst>
              <a:ext uri="{FF2B5EF4-FFF2-40B4-BE49-F238E27FC236}">
                <a16:creationId xmlns:a16="http://schemas.microsoft.com/office/drawing/2014/main" id="{B0F3DFEA-3168-4671-8640-770EF4B6D623}"/>
              </a:ext>
            </a:extLst>
          </p:cNvPr>
          <p:cNvSpPr>
            <a:spLocks noGrp="1"/>
          </p:cNvSpPr>
          <p:nvPr>
            <p:ph type="sldNum" sz="quarter" idx="12"/>
          </p:nvPr>
        </p:nvSpPr>
        <p:spPr/>
        <p:txBody>
          <a:bodyPr/>
          <a:lstStyle/>
          <a:p>
            <a:fld id="{659665DE-58FC-41F4-AC58-2C90A5E00527}" type="slidenum">
              <a:rPr lang="en-US" smtClean="0"/>
              <a:t>37</a:t>
            </a:fld>
            <a:endParaRPr lang="en-US"/>
          </a:p>
        </p:txBody>
      </p:sp>
      <p:sp>
        <p:nvSpPr>
          <p:cNvPr id="6" name="Oval 5">
            <a:extLst>
              <a:ext uri="{FF2B5EF4-FFF2-40B4-BE49-F238E27FC236}">
                <a16:creationId xmlns:a16="http://schemas.microsoft.com/office/drawing/2014/main" id="{7134B366-EA55-4C65-8F58-73A267E69409}"/>
              </a:ext>
            </a:extLst>
          </p:cNvPr>
          <p:cNvSpPr/>
          <p:nvPr/>
        </p:nvSpPr>
        <p:spPr>
          <a:xfrm>
            <a:off x="4950542" y="1655377"/>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cxnSp>
        <p:nvCxnSpPr>
          <p:cNvPr id="11" name="Straight Arrow Connector 10">
            <a:extLst>
              <a:ext uri="{FF2B5EF4-FFF2-40B4-BE49-F238E27FC236}">
                <a16:creationId xmlns:a16="http://schemas.microsoft.com/office/drawing/2014/main" id="{04854A9F-93F8-4783-8C7D-A89DCA2E95FE}"/>
              </a:ext>
            </a:extLst>
          </p:cNvPr>
          <p:cNvCxnSpPr/>
          <p:nvPr/>
        </p:nvCxnSpPr>
        <p:spPr>
          <a:xfrm>
            <a:off x="5420334" y="2100424"/>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71C3FC3C-5A73-4622-862E-446D1C88EB9C}"/>
              </a:ext>
            </a:extLst>
          </p:cNvPr>
          <p:cNvGrpSpPr/>
          <p:nvPr/>
        </p:nvGrpSpPr>
        <p:grpSpPr>
          <a:xfrm>
            <a:off x="5565058" y="2413934"/>
            <a:ext cx="1158459" cy="1268659"/>
            <a:chOff x="5565058" y="2413934"/>
            <a:chExt cx="1158459" cy="1268659"/>
          </a:xfrm>
        </p:grpSpPr>
        <p:sp>
          <p:nvSpPr>
            <p:cNvPr id="8" name="Oval 7">
              <a:extLst>
                <a:ext uri="{FF2B5EF4-FFF2-40B4-BE49-F238E27FC236}">
                  <a16:creationId xmlns:a16="http://schemas.microsoft.com/office/drawing/2014/main" id="{63C086F3-0421-48B6-9A8B-41110A4418C0}"/>
                </a:ext>
              </a:extLst>
            </p:cNvPr>
            <p:cNvSpPr/>
            <p:nvPr/>
          </p:nvSpPr>
          <p:spPr>
            <a:xfrm>
              <a:off x="5565058" y="2413934"/>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Semilight" panose="020B0402040204020203" pitchFamily="34" charset="0"/>
                  <a:cs typeface="Segoe UI Semilight" panose="020B0402040204020203" pitchFamily="34" charset="0"/>
                </a:rPr>
                <a:t>9</a:t>
              </a:r>
            </a:p>
          </p:txBody>
        </p:sp>
        <p:sp>
          <p:nvSpPr>
            <p:cNvPr id="9" name="Oval 8">
              <a:extLst>
                <a:ext uri="{FF2B5EF4-FFF2-40B4-BE49-F238E27FC236}">
                  <a16:creationId xmlns:a16="http://schemas.microsoft.com/office/drawing/2014/main" id="{A2D05EDF-1910-4756-A591-E1D6318EAEDA}"/>
                </a:ext>
              </a:extLst>
            </p:cNvPr>
            <p:cNvSpPr/>
            <p:nvPr/>
          </p:nvSpPr>
          <p:spPr>
            <a:xfrm>
              <a:off x="6192575" y="3151651"/>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Segoe UI Semilight" panose="020B0402040204020203" pitchFamily="34" charset="0"/>
                  <a:cs typeface="Segoe UI Semilight" panose="020B0402040204020203" pitchFamily="34" charset="0"/>
                </a:rPr>
                <a:t>10</a:t>
              </a:r>
            </a:p>
          </p:txBody>
        </p:sp>
        <p:cxnSp>
          <p:nvCxnSpPr>
            <p:cNvPr id="12" name="Straight Arrow Connector 11">
              <a:extLst>
                <a:ext uri="{FF2B5EF4-FFF2-40B4-BE49-F238E27FC236}">
                  <a16:creationId xmlns:a16="http://schemas.microsoft.com/office/drawing/2014/main" id="{9709591B-6E98-4406-9ACD-745C9429A357}"/>
                </a:ext>
              </a:extLst>
            </p:cNvPr>
            <p:cNvCxnSpPr/>
            <p:nvPr/>
          </p:nvCxnSpPr>
          <p:spPr>
            <a:xfrm>
              <a:off x="6031216" y="2871159"/>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Arrow: Circular 35">
            <a:extLst>
              <a:ext uri="{FF2B5EF4-FFF2-40B4-BE49-F238E27FC236}">
                <a16:creationId xmlns:a16="http://schemas.microsoft.com/office/drawing/2014/main" id="{6F0444F5-15F8-4F72-910A-6170ACD70435}"/>
              </a:ext>
            </a:extLst>
          </p:cNvPr>
          <p:cNvSpPr/>
          <p:nvPr/>
        </p:nvSpPr>
        <p:spPr>
          <a:xfrm flipH="1">
            <a:off x="4926400" y="2228020"/>
            <a:ext cx="651824" cy="780715"/>
          </a:xfrm>
          <a:prstGeom prst="circular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14" name="Straight Arrow Connector 13">
            <a:extLst>
              <a:ext uri="{FF2B5EF4-FFF2-40B4-BE49-F238E27FC236}">
                <a16:creationId xmlns:a16="http://schemas.microsoft.com/office/drawing/2014/main" id="{736BB494-44AD-41D0-A83C-AE5FEF7DEE7C}"/>
              </a:ext>
            </a:extLst>
          </p:cNvPr>
          <p:cNvCxnSpPr>
            <a:cxnSpLocks/>
          </p:cNvCxnSpPr>
          <p:nvPr/>
        </p:nvCxnSpPr>
        <p:spPr>
          <a:xfrm flipH="1">
            <a:off x="4736389" y="2055955"/>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F052C8A-8C22-4DDC-9DC9-3E628512AAC5}"/>
              </a:ext>
            </a:extLst>
          </p:cNvPr>
          <p:cNvSpPr/>
          <p:nvPr/>
        </p:nvSpPr>
        <p:spPr>
          <a:xfrm>
            <a:off x="4950542" y="1591453"/>
            <a:ext cx="530942" cy="636567"/>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659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5E-6 2.59259E-6 L -0.01874 0.01828 C -0.02279 0.02222 -0.02748 0.0294 -0.0319 0.03796 C -0.03697 0.04791 -0.04023 0.05648 -0.04179 0.06389 L -0.04986 0.09815 " pathEditMode="relative" rAng="18720000" ptsTypes="AAAAA">
                                      <p:cBhvr>
                                        <p:cTn id="6" dur="1000" fill="hold"/>
                                        <p:tgtEl>
                                          <p:spTgt spid="6"/>
                                        </p:tgtEl>
                                        <p:attrNameLst>
                                          <p:attrName>ppt_x</p:attrName>
                                          <p:attrName>ppt_y</p:attrName>
                                        </p:attrNameLst>
                                      </p:cBhvr>
                                      <p:rCtr x="-2839" y="4352"/>
                                    </p:animMotion>
                                  </p:childTnLst>
                                </p:cTn>
                              </p:par>
                              <p:par>
                                <p:cTn id="7" presetID="37" presetClass="path" presetSubtype="0" accel="50000" decel="50000" fill="hold" nodeType="withEffect">
                                  <p:stCondLst>
                                    <p:cond delay="0"/>
                                  </p:stCondLst>
                                  <p:childTnLst>
                                    <p:animMotion origin="layout" path="M 3.75E-6 -4.44444E-6 L -0.00521 -0.04074 C -0.00638 -0.04953 -0.00925 -0.05949 -0.01368 -0.06944 C -0.01875 -0.08032 -0.0237 -0.0875 -0.02813 -0.09074 L -0.04961 -0.10925 " pathEditMode="relative" rAng="13860000" ptsTypes="AAAAA">
                                      <p:cBhvr>
                                        <p:cTn id="8" dur="1000" fill="hold"/>
                                        <p:tgtEl>
                                          <p:spTgt spid="3"/>
                                        </p:tgtEl>
                                        <p:attrNameLst>
                                          <p:attrName>ppt_x</p:attrName>
                                          <p:attrName>ppt_y</p:attrName>
                                        </p:attrNameLst>
                                      </p:cBhvr>
                                      <p:rCtr x="-1940" y="-6227"/>
                                    </p:animMotion>
                                  </p:childTnLst>
                                </p:cTn>
                              </p:par>
                              <p:par>
                                <p:cTn id="9" presetID="10" presetClass="exit" presetSubtype="0" fill="hold" nodeType="with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xit" presetSubtype="0" fill="hold" grpId="0" nodeType="withEffect">
                                  <p:stCondLst>
                                    <p:cond delay="0"/>
                                  </p:stCondLst>
                                  <p:childTnLst>
                                    <p:animEffect transition="out" filter="fade">
                                      <p:cBhvr>
                                        <p:cTn id="17" dur="500"/>
                                        <p:tgtEl>
                                          <p:spTgt spid="36"/>
                                        </p:tgtEl>
                                      </p:cBhvr>
                                    </p:animEffect>
                                    <p:set>
                                      <p:cBhvr>
                                        <p:cTn id="18" dur="1" fill="hold">
                                          <p:stCondLst>
                                            <p:cond delay="499"/>
                                          </p:stCondLst>
                                        </p:cTn>
                                        <p:tgtEl>
                                          <p:spTgt spid="3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0F14-D51C-401E-BD82-9145072CD0F9}"/>
              </a:ext>
            </a:extLst>
          </p:cNvPr>
          <p:cNvSpPr>
            <a:spLocks noGrp="1"/>
          </p:cNvSpPr>
          <p:nvPr>
            <p:ph type="title"/>
          </p:nvPr>
        </p:nvSpPr>
        <p:spPr/>
        <p:txBody>
          <a:bodyPr/>
          <a:lstStyle/>
          <a:p>
            <a:r>
              <a:rPr lang="en-US" dirty="0"/>
              <a:t>AVL Example: 8,9,10,12,11</a:t>
            </a:r>
          </a:p>
        </p:txBody>
      </p:sp>
      <p:sp>
        <p:nvSpPr>
          <p:cNvPr id="4" name="Footer Placeholder 3">
            <a:extLst>
              <a:ext uri="{FF2B5EF4-FFF2-40B4-BE49-F238E27FC236}">
                <a16:creationId xmlns:a16="http://schemas.microsoft.com/office/drawing/2014/main" id="{5C02646B-4D08-4DD1-B4F5-BAD31E9D174B}"/>
              </a:ext>
            </a:extLst>
          </p:cNvPr>
          <p:cNvSpPr>
            <a:spLocks noGrp="1"/>
          </p:cNvSpPr>
          <p:nvPr>
            <p:ph type="ftr" sz="quarter" idx="11"/>
          </p:nvPr>
        </p:nvSpPr>
        <p:spPr/>
        <p:txBody>
          <a:bodyPr/>
          <a:lstStyle/>
          <a:p>
            <a:r>
              <a:rPr lang="en-US" dirty="0"/>
              <a:t>CSE 373 SU 18 – Ben Jones</a:t>
            </a:r>
          </a:p>
        </p:txBody>
      </p:sp>
      <p:sp>
        <p:nvSpPr>
          <p:cNvPr id="5" name="Slide Number Placeholder 4">
            <a:extLst>
              <a:ext uri="{FF2B5EF4-FFF2-40B4-BE49-F238E27FC236}">
                <a16:creationId xmlns:a16="http://schemas.microsoft.com/office/drawing/2014/main" id="{B0F3DFEA-3168-4671-8640-770EF4B6D623}"/>
              </a:ext>
            </a:extLst>
          </p:cNvPr>
          <p:cNvSpPr>
            <a:spLocks noGrp="1"/>
          </p:cNvSpPr>
          <p:nvPr>
            <p:ph type="sldNum" sz="quarter" idx="12"/>
          </p:nvPr>
        </p:nvSpPr>
        <p:spPr/>
        <p:txBody>
          <a:bodyPr/>
          <a:lstStyle/>
          <a:p>
            <a:fld id="{659665DE-58FC-41F4-AC58-2C90A5E00527}" type="slidenum">
              <a:rPr lang="en-US" smtClean="0"/>
              <a:t>38</a:t>
            </a:fld>
            <a:endParaRPr lang="en-US"/>
          </a:p>
        </p:txBody>
      </p:sp>
      <p:sp>
        <p:nvSpPr>
          <p:cNvPr id="6" name="Oval 5">
            <a:extLst>
              <a:ext uri="{FF2B5EF4-FFF2-40B4-BE49-F238E27FC236}">
                <a16:creationId xmlns:a16="http://schemas.microsoft.com/office/drawing/2014/main" id="{7134B366-EA55-4C65-8F58-73A267E69409}"/>
              </a:ext>
            </a:extLst>
          </p:cNvPr>
          <p:cNvSpPr/>
          <p:nvPr/>
        </p:nvSpPr>
        <p:spPr>
          <a:xfrm>
            <a:off x="4410771" y="2398043"/>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7" name="Oval 6">
            <a:extLst>
              <a:ext uri="{FF2B5EF4-FFF2-40B4-BE49-F238E27FC236}">
                <a16:creationId xmlns:a16="http://schemas.microsoft.com/office/drawing/2014/main" id="{44CF3F0A-2C14-49BB-9B59-50EC197B0774}"/>
              </a:ext>
            </a:extLst>
          </p:cNvPr>
          <p:cNvSpPr/>
          <p:nvPr/>
        </p:nvSpPr>
        <p:spPr>
          <a:xfrm>
            <a:off x="5635089" y="3984209"/>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Semilight" panose="020B0402040204020203" pitchFamily="34" charset="0"/>
                <a:cs typeface="Segoe UI Semilight" panose="020B0402040204020203" pitchFamily="34" charset="0"/>
              </a:rPr>
              <a:t>11</a:t>
            </a:r>
          </a:p>
        </p:txBody>
      </p:sp>
      <p:cxnSp>
        <p:nvCxnSpPr>
          <p:cNvPr id="11" name="Straight Arrow Connector 10">
            <a:extLst>
              <a:ext uri="{FF2B5EF4-FFF2-40B4-BE49-F238E27FC236}">
                <a16:creationId xmlns:a16="http://schemas.microsoft.com/office/drawing/2014/main" id="{04854A9F-93F8-4783-8C7D-A89DCA2E95FE}"/>
              </a:ext>
            </a:extLst>
          </p:cNvPr>
          <p:cNvCxnSpPr/>
          <p:nvPr/>
        </p:nvCxnSpPr>
        <p:spPr>
          <a:xfrm>
            <a:off x="5420334" y="2100424"/>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3C086F3-0421-48B6-9A8B-41110A4418C0}"/>
              </a:ext>
            </a:extLst>
          </p:cNvPr>
          <p:cNvSpPr/>
          <p:nvPr/>
        </p:nvSpPr>
        <p:spPr>
          <a:xfrm>
            <a:off x="5001437" y="1640212"/>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9" name="Oval 8">
            <a:extLst>
              <a:ext uri="{FF2B5EF4-FFF2-40B4-BE49-F238E27FC236}">
                <a16:creationId xmlns:a16="http://schemas.microsoft.com/office/drawing/2014/main" id="{A2D05EDF-1910-4756-A591-E1D6318EAEDA}"/>
              </a:ext>
            </a:extLst>
          </p:cNvPr>
          <p:cNvSpPr/>
          <p:nvPr/>
        </p:nvSpPr>
        <p:spPr>
          <a:xfrm>
            <a:off x="5565058" y="2408152"/>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Segoe UI Semilight" panose="020B0402040204020203" pitchFamily="34" charset="0"/>
                <a:cs typeface="Segoe UI Semilight" panose="020B0402040204020203" pitchFamily="34" charset="0"/>
              </a:rPr>
              <a:t>10</a:t>
            </a:r>
          </a:p>
        </p:txBody>
      </p:sp>
      <p:cxnSp>
        <p:nvCxnSpPr>
          <p:cNvPr id="12" name="Straight Arrow Connector 11">
            <a:extLst>
              <a:ext uri="{FF2B5EF4-FFF2-40B4-BE49-F238E27FC236}">
                <a16:creationId xmlns:a16="http://schemas.microsoft.com/office/drawing/2014/main" id="{9709591B-6E98-4406-9ACD-745C9429A357}"/>
              </a:ext>
            </a:extLst>
          </p:cNvPr>
          <p:cNvCxnSpPr/>
          <p:nvPr/>
        </p:nvCxnSpPr>
        <p:spPr>
          <a:xfrm>
            <a:off x="5418435" y="2106007"/>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2B7A572-C279-40D6-904F-1FE6C97901E6}"/>
              </a:ext>
            </a:extLst>
          </p:cNvPr>
          <p:cNvCxnSpPr/>
          <p:nvPr/>
        </p:nvCxnSpPr>
        <p:spPr>
          <a:xfrm>
            <a:off x="6031573" y="2854779"/>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E1AF6E-6AE6-48A6-94EB-DD9A8D0AB97A}"/>
              </a:ext>
            </a:extLst>
          </p:cNvPr>
          <p:cNvCxnSpPr>
            <a:cxnSpLocks/>
          </p:cNvCxnSpPr>
          <p:nvPr/>
        </p:nvCxnSpPr>
        <p:spPr>
          <a:xfrm flipH="1">
            <a:off x="5971843" y="3659093"/>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90D367D-4D95-4166-85E4-523BC262678F}"/>
              </a:ext>
            </a:extLst>
          </p:cNvPr>
          <p:cNvSpPr/>
          <p:nvPr/>
        </p:nvSpPr>
        <p:spPr>
          <a:xfrm>
            <a:off x="6166031" y="3174526"/>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Segoe UI Semilight" panose="020B0402040204020203" pitchFamily="34" charset="0"/>
                <a:cs typeface="Segoe UI Semilight" panose="020B0402040204020203" pitchFamily="34" charset="0"/>
              </a:rPr>
              <a:t>12</a:t>
            </a:r>
          </a:p>
        </p:txBody>
      </p:sp>
      <p:cxnSp>
        <p:nvCxnSpPr>
          <p:cNvPr id="32" name="Straight Arrow Connector 31">
            <a:extLst>
              <a:ext uri="{FF2B5EF4-FFF2-40B4-BE49-F238E27FC236}">
                <a16:creationId xmlns:a16="http://schemas.microsoft.com/office/drawing/2014/main" id="{FC330212-AADE-4939-BFFE-F480F5464885}"/>
              </a:ext>
            </a:extLst>
          </p:cNvPr>
          <p:cNvCxnSpPr>
            <a:cxnSpLocks/>
          </p:cNvCxnSpPr>
          <p:nvPr/>
        </p:nvCxnSpPr>
        <p:spPr>
          <a:xfrm flipH="1">
            <a:off x="4804062" y="2084353"/>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FBC3B19-7BB5-428A-9FB1-91D700EAA803}"/>
              </a:ext>
            </a:extLst>
          </p:cNvPr>
          <p:cNvSpPr/>
          <p:nvPr/>
        </p:nvSpPr>
        <p:spPr>
          <a:xfrm>
            <a:off x="5563159" y="2385000"/>
            <a:ext cx="530942" cy="636567"/>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4694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3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0F14-D51C-401E-BD82-9145072CD0F9}"/>
              </a:ext>
            </a:extLst>
          </p:cNvPr>
          <p:cNvSpPr>
            <a:spLocks noGrp="1"/>
          </p:cNvSpPr>
          <p:nvPr>
            <p:ph type="title"/>
          </p:nvPr>
        </p:nvSpPr>
        <p:spPr/>
        <p:txBody>
          <a:bodyPr/>
          <a:lstStyle/>
          <a:p>
            <a:r>
              <a:rPr lang="en-US" dirty="0"/>
              <a:t>AVL Example: 8,9,10,12,11</a:t>
            </a:r>
          </a:p>
        </p:txBody>
      </p:sp>
      <p:sp>
        <p:nvSpPr>
          <p:cNvPr id="4" name="Footer Placeholder 3">
            <a:extLst>
              <a:ext uri="{FF2B5EF4-FFF2-40B4-BE49-F238E27FC236}">
                <a16:creationId xmlns:a16="http://schemas.microsoft.com/office/drawing/2014/main" id="{5C02646B-4D08-4DD1-B4F5-BAD31E9D174B}"/>
              </a:ext>
            </a:extLst>
          </p:cNvPr>
          <p:cNvSpPr>
            <a:spLocks noGrp="1"/>
          </p:cNvSpPr>
          <p:nvPr>
            <p:ph type="ftr" sz="quarter" idx="11"/>
          </p:nvPr>
        </p:nvSpPr>
        <p:spPr/>
        <p:txBody>
          <a:bodyPr/>
          <a:lstStyle/>
          <a:p>
            <a:r>
              <a:rPr lang="en-US" dirty="0"/>
              <a:t>CSE 373 SU 18 – Ben Jones</a:t>
            </a:r>
          </a:p>
        </p:txBody>
      </p:sp>
      <p:sp>
        <p:nvSpPr>
          <p:cNvPr id="5" name="Slide Number Placeholder 4">
            <a:extLst>
              <a:ext uri="{FF2B5EF4-FFF2-40B4-BE49-F238E27FC236}">
                <a16:creationId xmlns:a16="http://schemas.microsoft.com/office/drawing/2014/main" id="{B0F3DFEA-3168-4671-8640-770EF4B6D623}"/>
              </a:ext>
            </a:extLst>
          </p:cNvPr>
          <p:cNvSpPr>
            <a:spLocks noGrp="1"/>
          </p:cNvSpPr>
          <p:nvPr>
            <p:ph type="sldNum" sz="quarter" idx="12"/>
          </p:nvPr>
        </p:nvSpPr>
        <p:spPr/>
        <p:txBody>
          <a:bodyPr/>
          <a:lstStyle/>
          <a:p>
            <a:fld id="{659665DE-58FC-41F4-AC58-2C90A5E00527}" type="slidenum">
              <a:rPr lang="en-US" smtClean="0"/>
              <a:t>39</a:t>
            </a:fld>
            <a:endParaRPr lang="en-US"/>
          </a:p>
        </p:txBody>
      </p:sp>
      <p:sp>
        <p:nvSpPr>
          <p:cNvPr id="6" name="Oval 5">
            <a:extLst>
              <a:ext uri="{FF2B5EF4-FFF2-40B4-BE49-F238E27FC236}">
                <a16:creationId xmlns:a16="http://schemas.microsoft.com/office/drawing/2014/main" id="{7134B366-EA55-4C65-8F58-73A267E69409}"/>
              </a:ext>
            </a:extLst>
          </p:cNvPr>
          <p:cNvSpPr/>
          <p:nvPr/>
        </p:nvSpPr>
        <p:spPr>
          <a:xfrm>
            <a:off x="4410771" y="2398043"/>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7" name="Oval 6">
            <a:extLst>
              <a:ext uri="{FF2B5EF4-FFF2-40B4-BE49-F238E27FC236}">
                <a16:creationId xmlns:a16="http://schemas.microsoft.com/office/drawing/2014/main" id="{44CF3F0A-2C14-49BB-9B59-50EC197B0774}"/>
              </a:ext>
            </a:extLst>
          </p:cNvPr>
          <p:cNvSpPr/>
          <p:nvPr/>
        </p:nvSpPr>
        <p:spPr>
          <a:xfrm>
            <a:off x="5635089" y="3984209"/>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Semilight" panose="020B0402040204020203" pitchFamily="34" charset="0"/>
                <a:cs typeface="Segoe UI Semilight" panose="020B0402040204020203" pitchFamily="34" charset="0"/>
              </a:rPr>
              <a:t>11</a:t>
            </a:r>
          </a:p>
        </p:txBody>
      </p:sp>
      <p:cxnSp>
        <p:nvCxnSpPr>
          <p:cNvPr id="11" name="Straight Arrow Connector 10">
            <a:extLst>
              <a:ext uri="{FF2B5EF4-FFF2-40B4-BE49-F238E27FC236}">
                <a16:creationId xmlns:a16="http://schemas.microsoft.com/office/drawing/2014/main" id="{04854A9F-93F8-4783-8C7D-A89DCA2E95FE}"/>
              </a:ext>
            </a:extLst>
          </p:cNvPr>
          <p:cNvCxnSpPr/>
          <p:nvPr/>
        </p:nvCxnSpPr>
        <p:spPr>
          <a:xfrm>
            <a:off x="5420334" y="2100424"/>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3C086F3-0421-48B6-9A8B-41110A4418C0}"/>
              </a:ext>
            </a:extLst>
          </p:cNvPr>
          <p:cNvSpPr/>
          <p:nvPr/>
        </p:nvSpPr>
        <p:spPr>
          <a:xfrm>
            <a:off x="5001437" y="1640212"/>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9" name="Oval 8">
            <a:extLst>
              <a:ext uri="{FF2B5EF4-FFF2-40B4-BE49-F238E27FC236}">
                <a16:creationId xmlns:a16="http://schemas.microsoft.com/office/drawing/2014/main" id="{A2D05EDF-1910-4756-A591-E1D6318EAEDA}"/>
              </a:ext>
            </a:extLst>
          </p:cNvPr>
          <p:cNvSpPr/>
          <p:nvPr/>
        </p:nvSpPr>
        <p:spPr>
          <a:xfrm>
            <a:off x="5565058" y="2408152"/>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Segoe UI Semilight" panose="020B0402040204020203" pitchFamily="34" charset="0"/>
                <a:cs typeface="Segoe UI Semilight" panose="020B0402040204020203" pitchFamily="34" charset="0"/>
              </a:rPr>
              <a:t>10</a:t>
            </a:r>
          </a:p>
        </p:txBody>
      </p:sp>
      <p:cxnSp>
        <p:nvCxnSpPr>
          <p:cNvPr id="12" name="Straight Arrow Connector 11">
            <a:extLst>
              <a:ext uri="{FF2B5EF4-FFF2-40B4-BE49-F238E27FC236}">
                <a16:creationId xmlns:a16="http://schemas.microsoft.com/office/drawing/2014/main" id="{9709591B-6E98-4406-9ACD-745C9429A357}"/>
              </a:ext>
            </a:extLst>
          </p:cNvPr>
          <p:cNvCxnSpPr/>
          <p:nvPr/>
        </p:nvCxnSpPr>
        <p:spPr>
          <a:xfrm>
            <a:off x="5418435" y="2106007"/>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2B7A572-C279-40D6-904F-1FE6C97901E6}"/>
              </a:ext>
            </a:extLst>
          </p:cNvPr>
          <p:cNvCxnSpPr/>
          <p:nvPr/>
        </p:nvCxnSpPr>
        <p:spPr>
          <a:xfrm>
            <a:off x="6031573" y="2854779"/>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E1AF6E-6AE6-48A6-94EB-DD9A8D0AB97A}"/>
              </a:ext>
            </a:extLst>
          </p:cNvPr>
          <p:cNvCxnSpPr>
            <a:cxnSpLocks/>
          </p:cNvCxnSpPr>
          <p:nvPr/>
        </p:nvCxnSpPr>
        <p:spPr>
          <a:xfrm flipH="1">
            <a:off x="5971843" y="3659093"/>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90D367D-4D95-4166-85E4-523BC262678F}"/>
              </a:ext>
            </a:extLst>
          </p:cNvPr>
          <p:cNvSpPr/>
          <p:nvPr/>
        </p:nvSpPr>
        <p:spPr>
          <a:xfrm>
            <a:off x="6166031" y="3174526"/>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Segoe UI Semilight" panose="020B0402040204020203" pitchFamily="34" charset="0"/>
                <a:cs typeface="Segoe UI Semilight" panose="020B0402040204020203" pitchFamily="34" charset="0"/>
              </a:rPr>
              <a:t>12</a:t>
            </a:r>
          </a:p>
        </p:txBody>
      </p:sp>
      <p:sp>
        <p:nvSpPr>
          <p:cNvPr id="41" name="Arrow: Circular 40">
            <a:extLst>
              <a:ext uri="{FF2B5EF4-FFF2-40B4-BE49-F238E27FC236}">
                <a16:creationId xmlns:a16="http://schemas.microsoft.com/office/drawing/2014/main" id="{5F70E3A8-2CDE-4C34-874B-B33CA1268C4E}"/>
              </a:ext>
            </a:extLst>
          </p:cNvPr>
          <p:cNvSpPr/>
          <p:nvPr/>
        </p:nvSpPr>
        <p:spPr>
          <a:xfrm>
            <a:off x="6109494" y="3703144"/>
            <a:ext cx="651824" cy="780715"/>
          </a:xfrm>
          <a:prstGeom prst="circular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32" name="Straight Arrow Connector 31">
            <a:extLst>
              <a:ext uri="{FF2B5EF4-FFF2-40B4-BE49-F238E27FC236}">
                <a16:creationId xmlns:a16="http://schemas.microsoft.com/office/drawing/2014/main" id="{FC330212-AADE-4939-BFFE-F480F5464885}"/>
              </a:ext>
            </a:extLst>
          </p:cNvPr>
          <p:cNvCxnSpPr>
            <a:cxnSpLocks/>
          </p:cNvCxnSpPr>
          <p:nvPr/>
        </p:nvCxnSpPr>
        <p:spPr>
          <a:xfrm flipH="1">
            <a:off x="4804062" y="2084353"/>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FBC3B19-7BB5-428A-9FB1-91D700EAA803}"/>
              </a:ext>
            </a:extLst>
          </p:cNvPr>
          <p:cNvSpPr/>
          <p:nvPr/>
        </p:nvSpPr>
        <p:spPr>
          <a:xfrm>
            <a:off x="5563159" y="2385000"/>
            <a:ext cx="530942" cy="636567"/>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21DF4BCF-0ECC-4FE6-B41F-BE1D2B91D39F}"/>
              </a:ext>
            </a:extLst>
          </p:cNvPr>
          <p:cNvCxnSpPr/>
          <p:nvPr/>
        </p:nvCxnSpPr>
        <p:spPr>
          <a:xfrm>
            <a:off x="6610488" y="3637523"/>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54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xit" presetSubtype="0" fill="hold" nodeType="withEffect">
                                  <p:stCondLst>
                                    <p:cond delay="0"/>
                                  </p:stCondLst>
                                  <p:childTnLst>
                                    <p:animEffect transition="out" filter="fade">
                                      <p:cBhvr>
                                        <p:cTn id="9" dur="500"/>
                                        <p:tgtEl>
                                          <p:spTgt spid="38"/>
                                        </p:tgtEl>
                                      </p:cBhvr>
                                    </p:animEffect>
                                    <p:set>
                                      <p:cBhvr>
                                        <p:cTn id="10" dur="1" fill="hold">
                                          <p:stCondLst>
                                            <p:cond delay="499"/>
                                          </p:stCondLst>
                                        </p:cTn>
                                        <p:tgtEl>
                                          <p:spTgt spid="38"/>
                                        </p:tgtEl>
                                        <p:attrNameLst>
                                          <p:attrName>style.visibility</p:attrName>
                                        </p:attrNameLst>
                                      </p:cBhvr>
                                      <p:to>
                                        <p:strVal val="hidden"/>
                                      </p:to>
                                    </p:set>
                                  </p:childTnLst>
                                </p:cTn>
                              </p:par>
                              <p:par>
                                <p:cTn id="11" presetID="37" presetClass="path" presetSubtype="0" accel="50000" decel="50000" fill="hold" grpId="0" nodeType="withEffect">
                                  <p:stCondLst>
                                    <p:cond delay="0"/>
                                  </p:stCondLst>
                                  <p:childTnLst>
                                    <p:animMotion origin="layout" path="M -4.375E-6 4.07407E-6 L 0.003 -0.04121 C 0.00339 -0.04931 0.00599 -0.06065 0.00964 -0.07107 C 0.01394 -0.08311 0.01823 -0.09144 0.02253 -0.09653 L 0.0418 -0.11945 " pathEditMode="relative" rAng="18120000" ptsTypes="AAAAA">
                                      <p:cBhvr>
                                        <p:cTn id="12" dur="1000" fill="hold"/>
                                        <p:tgtEl>
                                          <p:spTgt spid="7"/>
                                        </p:tgtEl>
                                        <p:attrNameLst>
                                          <p:attrName>ppt_x</p:attrName>
                                          <p:attrName>ppt_y</p:attrName>
                                        </p:attrNameLst>
                                      </p:cBhvr>
                                      <p:rCtr x="1549" y="-6574"/>
                                    </p:animMotion>
                                  </p:childTnLst>
                                </p:cTn>
                              </p:par>
                              <p:par>
                                <p:cTn id="13" presetID="37" presetClass="path" presetSubtype="0" accel="50000" decel="50000" fill="hold" grpId="0" nodeType="withEffect">
                                  <p:stCondLst>
                                    <p:cond delay="0"/>
                                  </p:stCondLst>
                                  <p:childTnLst>
                                    <p:animMotion origin="layout" path="M -1.45833E-6 -6.80879E-17 L 0.02318 0.01574 C 0.02839 0.01898 0.0336 0.02662 0.03737 0.03704 C 0.04219 0.04838 0.0457 0.0581 0.04544 0.06806 L 0.04792 0.11204 " pathEditMode="relative" rAng="3180000" ptsTypes="AAAAA">
                                      <p:cBhvr>
                                        <p:cTn id="14" dur="1000" fill="hold"/>
                                        <p:tgtEl>
                                          <p:spTgt spid="39"/>
                                        </p:tgtEl>
                                        <p:attrNameLst>
                                          <p:attrName>ppt_x</p:attrName>
                                          <p:attrName>ppt_y</p:attrName>
                                        </p:attrNameLst>
                                      </p:cBhvr>
                                      <p:rCtr x="3073" y="4676"/>
                                    </p:animMotion>
                                  </p:childTnLst>
                                </p:cTn>
                              </p:par>
                            </p:childTnLst>
                          </p:cTn>
                        </p:par>
                        <p:par>
                          <p:cTn id="15" fill="hold">
                            <p:stCondLst>
                              <p:cond delay="1000"/>
                            </p:stCondLst>
                            <p:childTnLst>
                              <p:par>
                                <p:cTn id="16" presetID="10" presetClass="exit" presetSubtype="0" fill="hold" grpId="0" nodeType="afterEffect">
                                  <p:stCondLst>
                                    <p:cond delay="0"/>
                                  </p:stCondLst>
                                  <p:childTnLst>
                                    <p:animEffect transition="out" filter="fade">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Dictionaries (aka Maps)</a:t>
            </a:r>
          </a:p>
        </p:txBody>
      </p:sp>
      <p:sp>
        <p:nvSpPr>
          <p:cNvPr id="3" name="Content Placeholder 2"/>
          <p:cNvSpPr>
            <a:spLocks noGrp="1"/>
          </p:cNvSpPr>
          <p:nvPr>
            <p:ph idx="1"/>
          </p:nvPr>
        </p:nvSpPr>
        <p:spPr/>
        <p:txBody>
          <a:bodyPr>
            <a:normAutofit/>
          </a:bodyPr>
          <a:lstStyle/>
          <a:p>
            <a:r>
              <a:rPr lang="en-US" sz="2400" dirty="0"/>
              <a:t>Every Programmer’s Best Friend</a:t>
            </a:r>
          </a:p>
          <a:p>
            <a:r>
              <a:rPr lang="en-US" sz="2400" dirty="0"/>
              <a:t>You’ll probably use one in almost every programming project.</a:t>
            </a:r>
          </a:p>
          <a:p>
            <a:pPr lvl="1"/>
            <a:r>
              <a:rPr lang="en-US" sz="2400" dirty="0"/>
              <a:t>Because it’s hard to make a big project without needing one sooner or later.</a:t>
            </a:r>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TextBox 4">
            <a:extLst>
              <a:ext uri="{FF2B5EF4-FFF2-40B4-BE49-F238E27FC236}">
                <a16:creationId xmlns:a16="http://schemas.microsoft.com/office/drawing/2014/main" id="{ACA2EF23-D51C-304C-BBCA-6BA94F7D9624}"/>
              </a:ext>
            </a:extLst>
          </p:cNvPr>
          <p:cNvSpPr txBox="1"/>
          <p:nvPr/>
        </p:nvSpPr>
        <p:spPr>
          <a:xfrm>
            <a:off x="575239" y="3428999"/>
            <a:ext cx="10168962" cy="1754326"/>
          </a:xfrm>
          <a:prstGeom prst="rect">
            <a:avLst/>
          </a:prstGeom>
          <a:noFill/>
        </p:spPr>
        <p:txBody>
          <a:bodyPr wrap="square" rtlCol="0">
            <a:spAutoFit/>
          </a:bodyPr>
          <a:lstStyle/>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two types of Map implementations supposedly covered in CSE 143 </a:t>
            </a:r>
          </a:p>
          <a:p>
            <a:r>
              <a:rPr lang="en-US" dirty="0">
                <a:latin typeface="Courier New" panose="02070309020205020404" pitchFamily="49" charset="0"/>
                <a:cs typeface="Courier New" panose="02070309020205020404" pitchFamily="49" charset="0"/>
              </a:rPr>
              <a:t>Map&lt;String, Integer&gt; map1 = new HashMap&lt;&gt;();</a:t>
            </a:r>
          </a:p>
          <a:p>
            <a:r>
              <a:rPr lang="en-US" dirty="0">
                <a:latin typeface="Courier New" panose="02070309020205020404" pitchFamily="49" charset="0"/>
                <a:cs typeface="Courier New" panose="02070309020205020404" pitchFamily="49" charset="0"/>
              </a:rPr>
              <a:t>Map&lt;String, String&gt; map2 =  new </a:t>
            </a:r>
            <a:r>
              <a:rPr lang="en-US" dirty="0" err="1">
                <a:latin typeface="Courier New" panose="02070309020205020404" pitchFamily="49" charset="0"/>
                <a:cs typeface="Courier New" panose="02070309020205020404" pitchFamily="49" charset="0"/>
              </a:rPr>
              <a:t>TreeMap</a:t>
            </a:r>
            <a:r>
              <a:rPr lang="en-US" dirty="0">
                <a:latin typeface="Courier New" panose="02070309020205020404" pitchFamily="49" charset="0"/>
                <a:cs typeface="Courier New" panose="02070309020205020404" pitchFamily="49" charset="0"/>
              </a:rPr>
              <a:t>&lt;&gt;();</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473AF3B6-E88D-084D-8B32-F66C11AD3612}"/>
              </a:ext>
            </a:extLst>
          </p:cNvPr>
          <p:cNvSpPr txBox="1"/>
          <p:nvPr/>
        </p:nvSpPr>
        <p:spPr>
          <a:xfrm>
            <a:off x="575239" y="4937866"/>
            <a:ext cx="11187258" cy="2031325"/>
          </a:xfrm>
          <a:prstGeom prst="rect">
            <a:avLst/>
          </a:prstGeom>
          <a:noFill/>
        </p:spPr>
        <p:txBody>
          <a:bodyPr wrap="square" rtlCol="0">
            <a:spAutoFit/>
          </a:bodyPr>
          <a:lstStyle/>
          <a:p>
            <a:r>
              <a:rPr lang="en-US" dirty="0"/>
              <a:t>In-practice </a:t>
            </a:r>
            <a:r>
              <a:rPr lang="en-US" dirty="0" err="1"/>
              <a:t>TreeMap</a:t>
            </a:r>
            <a:r>
              <a:rPr lang="en-US" dirty="0"/>
              <a:t> is generally considered slower than HashMap, but it actually avoids the linear time worst-case HashMap runs into.  It also fits this specific use case when you want to have your keys be continually sorted, and would generally be faster/easier in such a situation.</a:t>
            </a:r>
          </a:p>
          <a:p>
            <a:endParaRPr lang="en-US" dirty="0"/>
          </a:p>
          <a:p>
            <a:r>
              <a:rPr lang="en-US" dirty="0"/>
              <a:t>Reminder: There are always multiple tools for a given situation and designing algorithms and code is all about making design decisions and evaluating the tradeoffs!</a:t>
            </a:r>
          </a:p>
          <a:p>
            <a:endParaRPr lang="en-US" dirty="0"/>
          </a:p>
        </p:txBody>
      </p:sp>
    </p:spTree>
    <p:extLst>
      <p:ext uri="{BB962C8B-B14F-4D97-AF65-F5344CB8AC3E}">
        <p14:creationId xmlns:p14="http://schemas.microsoft.com/office/powerpoint/2010/main" val="3694992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0F14-D51C-401E-BD82-9145072CD0F9}"/>
              </a:ext>
            </a:extLst>
          </p:cNvPr>
          <p:cNvSpPr>
            <a:spLocks noGrp="1"/>
          </p:cNvSpPr>
          <p:nvPr>
            <p:ph type="title"/>
          </p:nvPr>
        </p:nvSpPr>
        <p:spPr/>
        <p:txBody>
          <a:bodyPr/>
          <a:lstStyle/>
          <a:p>
            <a:r>
              <a:rPr lang="en-US" dirty="0"/>
              <a:t>AVL Example: 8,9,10,12,11</a:t>
            </a:r>
          </a:p>
        </p:txBody>
      </p:sp>
      <p:sp>
        <p:nvSpPr>
          <p:cNvPr id="4" name="Footer Placeholder 3">
            <a:extLst>
              <a:ext uri="{FF2B5EF4-FFF2-40B4-BE49-F238E27FC236}">
                <a16:creationId xmlns:a16="http://schemas.microsoft.com/office/drawing/2014/main" id="{5C02646B-4D08-4DD1-B4F5-BAD31E9D174B}"/>
              </a:ext>
            </a:extLst>
          </p:cNvPr>
          <p:cNvSpPr>
            <a:spLocks noGrp="1"/>
          </p:cNvSpPr>
          <p:nvPr>
            <p:ph type="ftr" sz="quarter" idx="11"/>
          </p:nvPr>
        </p:nvSpPr>
        <p:spPr/>
        <p:txBody>
          <a:bodyPr/>
          <a:lstStyle/>
          <a:p>
            <a:r>
              <a:rPr lang="en-US" dirty="0"/>
              <a:t>CSE 373 SU 18 – Ben Jones</a:t>
            </a:r>
          </a:p>
        </p:txBody>
      </p:sp>
      <p:sp>
        <p:nvSpPr>
          <p:cNvPr id="5" name="Slide Number Placeholder 4">
            <a:extLst>
              <a:ext uri="{FF2B5EF4-FFF2-40B4-BE49-F238E27FC236}">
                <a16:creationId xmlns:a16="http://schemas.microsoft.com/office/drawing/2014/main" id="{B0F3DFEA-3168-4671-8640-770EF4B6D623}"/>
              </a:ext>
            </a:extLst>
          </p:cNvPr>
          <p:cNvSpPr>
            <a:spLocks noGrp="1"/>
          </p:cNvSpPr>
          <p:nvPr>
            <p:ph type="sldNum" sz="quarter" idx="12"/>
          </p:nvPr>
        </p:nvSpPr>
        <p:spPr/>
        <p:txBody>
          <a:bodyPr/>
          <a:lstStyle/>
          <a:p>
            <a:fld id="{659665DE-58FC-41F4-AC58-2C90A5E00527}" type="slidenum">
              <a:rPr lang="en-US" smtClean="0"/>
              <a:t>40</a:t>
            </a:fld>
            <a:endParaRPr lang="en-US"/>
          </a:p>
        </p:txBody>
      </p:sp>
      <p:sp>
        <p:nvSpPr>
          <p:cNvPr id="6" name="Oval 5">
            <a:extLst>
              <a:ext uri="{FF2B5EF4-FFF2-40B4-BE49-F238E27FC236}">
                <a16:creationId xmlns:a16="http://schemas.microsoft.com/office/drawing/2014/main" id="{7134B366-EA55-4C65-8F58-73A267E69409}"/>
              </a:ext>
            </a:extLst>
          </p:cNvPr>
          <p:cNvSpPr/>
          <p:nvPr/>
        </p:nvSpPr>
        <p:spPr>
          <a:xfrm>
            <a:off x="4410771" y="2398043"/>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cxnSp>
        <p:nvCxnSpPr>
          <p:cNvPr id="11" name="Straight Arrow Connector 10">
            <a:extLst>
              <a:ext uri="{FF2B5EF4-FFF2-40B4-BE49-F238E27FC236}">
                <a16:creationId xmlns:a16="http://schemas.microsoft.com/office/drawing/2014/main" id="{04854A9F-93F8-4783-8C7D-A89DCA2E95FE}"/>
              </a:ext>
            </a:extLst>
          </p:cNvPr>
          <p:cNvCxnSpPr/>
          <p:nvPr/>
        </p:nvCxnSpPr>
        <p:spPr>
          <a:xfrm>
            <a:off x="5420334" y="2100424"/>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3C086F3-0421-48B6-9A8B-41110A4418C0}"/>
              </a:ext>
            </a:extLst>
          </p:cNvPr>
          <p:cNvSpPr/>
          <p:nvPr/>
        </p:nvSpPr>
        <p:spPr>
          <a:xfrm>
            <a:off x="5001437" y="1640212"/>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9</a:t>
            </a:r>
          </a:p>
        </p:txBody>
      </p:sp>
      <p:sp>
        <p:nvSpPr>
          <p:cNvPr id="9" name="Oval 8">
            <a:extLst>
              <a:ext uri="{FF2B5EF4-FFF2-40B4-BE49-F238E27FC236}">
                <a16:creationId xmlns:a16="http://schemas.microsoft.com/office/drawing/2014/main" id="{A2D05EDF-1910-4756-A591-E1D6318EAEDA}"/>
              </a:ext>
            </a:extLst>
          </p:cNvPr>
          <p:cNvSpPr/>
          <p:nvPr/>
        </p:nvSpPr>
        <p:spPr>
          <a:xfrm>
            <a:off x="5565058" y="2408152"/>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Segoe UI Semilight" panose="020B0402040204020203" pitchFamily="34" charset="0"/>
                <a:cs typeface="Segoe UI Semilight" panose="020B0402040204020203" pitchFamily="34" charset="0"/>
              </a:rPr>
              <a:t>10</a:t>
            </a:r>
          </a:p>
        </p:txBody>
      </p:sp>
      <p:cxnSp>
        <p:nvCxnSpPr>
          <p:cNvPr id="12" name="Straight Arrow Connector 11">
            <a:extLst>
              <a:ext uri="{FF2B5EF4-FFF2-40B4-BE49-F238E27FC236}">
                <a16:creationId xmlns:a16="http://schemas.microsoft.com/office/drawing/2014/main" id="{9709591B-6E98-4406-9ACD-745C9429A357}"/>
              </a:ext>
            </a:extLst>
          </p:cNvPr>
          <p:cNvCxnSpPr/>
          <p:nvPr/>
        </p:nvCxnSpPr>
        <p:spPr>
          <a:xfrm>
            <a:off x="5418435" y="2106007"/>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2B7A572-C279-40D6-904F-1FE6C97901E6}"/>
              </a:ext>
            </a:extLst>
          </p:cNvPr>
          <p:cNvCxnSpPr/>
          <p:nvPr/>
        </p:nvCxnSpPr>
        <p:spPr>
          <a:xfrm>
            <a:off x="6031573" y="2854779"/>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E1AF6E-6AE6-48A6-94EB-DD9A8D0AB97A}"/>
              </a:ext>
            </a:extLst>
          </p:cNvPr>
          <p:cNvCxnSpPr>
            <a:cxnSpLocks/>
          </p:cNvCxnSpPr>
          <p:nvPr/>
        </p:nvCxnSpPr>
        <p:spPr>
          <a:xfrm flipH="1">
            <a:off x="5332899" y="2790510"/>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Arrow: Circular 40">
            <a:extLst>
              <a:ext uri="{FF2B5EF4-FFF2-40B4-BE49-F238E27FC236}">
                <a16:creationId xmlns:a16="http://schemas.microsoft.com/office/drawing/2014/main" id="{5F70E3A8-2CDE-4C34-874B-B33CA1268C4E}"/>
              </a:ext>
            </a:extLst>
          </p:cNvPr>
          <p:cNvSpPr/>
          <p:nvPr/>
        </p:nvSpPr>
        <p:spPr>
          <a:xfrm flipH="1">
            <a:off x="5556086" y="2995363"/>
            <a:ext cx="651824" cy="780715"/>
          </a:xfrm>
          <a:prstGeom prst="circular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32" name="Straight Arrow Connector 31">
            <a:extLst>
              <a:ext uri="{FF2B5EF4-FFF2-40B4-BE49-F238E27FC236}">
                <a16:creationId xmlns:a16="http://schemas.microsoft.com/office/drawing/2014/main" id="{FC330212-AADE-4939-BFFE-F480F5464885}"/>
              </a:ext>
            </a:extLst>
          </p:cNvPr>
          <p:cNvCxnSpPr>
            <a:cxnSpLocks/>
          </p:cNvCxnSpPr>
          <p:nvPr/>
        </p:nvCxnSpPr>
        <p:spPr>
          <a:xfrm flipH="1">
            <a:off x="4804062" y="2084353"/>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FBC3B19-7BB5-428A-9FB1-91D700EAA803}"/>
              </a:ext>
            </a:extLst>
          </p:cNvPr>
          <p:cNvSpPr/>
          <p:nvPr/>
        </p:nvSpPr>
        <p:spPr>
          <a:xfrm>
            <a:off x="5563159" y="2385000"/>
            <a:ext cx="530942" cy="636567"/>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 name="Group 2">
            <a:extLst>
              <a:ext uri="{FF2B5EF4-FFF2-40B4-BE49-F238E27FC236}">
                <a16:creationId xmlns:a16="http://schemas.microsoft.com/office/drawing/2014/main" id="{CABA7BD2-1CB9-4517-A4F0-7305DEA80AA6}"/>
              </a:ext>
            </a:extLst>
          </p:cNvPr>
          <p:cNvGrpSpPr/>
          <p:nvPr/>
        </p:nvGrpSpPr>
        <p:grpSpPr>
          <a:xfrm>
            <a:off x="6182719" y="3147155"/>
            <a:ext cx="1093538" cy="1334279"/>
            <a:chOff x="6182719" y="3147155"/>
            <a:chExt cx="1093538" cy="1334279"/>
          </a:xfrm>
        </p:grpSpPr>
        <p:sp>
          <p:nvSpPr>
            <p:cNvPr id="7" name="Oval 6">
              <a:extLst>
                <a:ext uri="{FF2B5EF4-FFF2-40B4-BE49-F238E27FC236}">
                  <a16:creationId xmlns:a16="http://schemas.microsoft.com/office/drawing/2014/main" id="{44CF3F0A-2C14-49BB-9B59-50EC197B0774}"/>
                </a:ext>
              </a:extLst>
            </p:cNvPr>
            <p:cNvSpPr/>
            <p:nvPr/>
          </p:nvSpPr>
          <p:spPr>
            <a:xfrm>
              <a:off x="6182719" y="3147155"/>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Segoe UI Semilight" panose="020B0402040204020203" pitchFamily="34" charset="0"/>
                  <a:cs typeface="Segoe UI Semilight" panose="020B0402040204020203" pitchFamily="34" charset="0"/>
                </a:rPr>
                <a:t>11</a:t>
              </a:r>
            </a:p>
          </p:txBody>
        </p:sp>
        <p:sp>
          <p:nvSpPr>
            <p:cNvPr id="39" name="Oval 38">
              <a:extLst>
                <a:ext uri="{FF2B5EF4-FFF2-40B4-BE49-F238E27FC236}">
                  <a16:creationId xmlns:a16="http://schemas.microsoft.com/office/drawing/2014/main" id="{290D367D-4D95-4166-85E4-523BC262678F}"/>
                </a:ext>
              </a:extLst>
            </p:cNvPr>
            <p:cNvSpPr/>
            <p:nvPr/>
          </p:nvSpPr>
          <p:spPr>
            <a:xfrm>
              <a:off x="6745315" y="3950492"/>
              <a:ext cx="530942" cy="530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Segoe UI Semilight" panose="020B0402040204020203" pitchFamily="34" charset="0"/>
                  <a:cs typeface="Segoe UI Semilight" panose="020B0402040204020203" pitchFamily="34" charset="0"/>
                </a:rPr>
                <a:t>12</a:t>
              </a:r>
            </a:p>
          </p:txBody>
        </p:sp>
        <p:cxnSp>
          <p:nvCxnSpPr>
            <p:cNvPr id="35" name="Straight Arrow Connector 34">
              <a:extLst>
                <a:ext uri="{FF2B5EF4-FFF2-40B4-BE49-F238E27FC236}">
                  <a16:creationId xmlns:a16="http://schemas.microsoft.com/office/drawing/2014/main" id="{21DF4BCF-0ECC-4FE6-B41F-BE1D2B91D39F}"/>
                </a:ext>
              </a:extLst>
            </p:cNvPr>
            <p:cNvCxnSpPr/>
            <p:nvPr/>
          </p:nvCxnSpPr>
          <p:spPr>
            <a:xfrm>
              <a:off x="6610488" y="3637523"/>
              <a:ext cx="275303" cy="3441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14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xit" presetSubtype="0" fill="hold"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par>
                                <p:cTn id="11" presetID="37" presetClass="path" presetSubtype="0" accel="50000" decel="50000" fill="hold" grpId="0" nodeType="withEffect">
                                  <p:stCondLst>
                                    <p:cond delay="0"/>
                                  </p:stCondLst>
                                  <p:childTnLst>
                                    <p:animMotion origin="layout" path="M 4.79167E-6 -4.81481E-6 L -0.02006 0.01852 C -0.02409 0.02153 -0.02917 0.02894 -0.03386 0.0375 C -0.0392 0.04723 -0.04271 0.05602 -0.0448 0.06389 L -0.05365 0.09862 " pathEditMode="relative" rAng="18840000" ptsTypes="AAAAA">
                                      <p:cBhvr>
                                        <p:cTn id="12" dur="1000" fill="hold"/>
                                        <p:tgtEl>
                                          <p:spTgt spid="9"/>
                                        </p:tgtEl>
                                        <p:attrNameLst>
                                          <p:attrName>ppt_x</p:attrName>
                                          <p:attrName>ppt_y</p:attrName>
                                        </p:attrNameLst>
                                      </p:cBhvr>
                                      <p:rCtr x="-3034" y="4329"/>
                                    </p:animMotion>
                                  </p:childTnLst>
                                </p:cTn>
                              </p:par>
                              <p:par>
                                <p:cTn id="13" presetID="37" presetClass="path" presetSubtype="0" accel="50000" decel="50000" fill="hold" nodeType="withEffect">
                                  <p:stCondLst>
                                    <p:cond delay="0"/>
                                  </p:stCondLst>
                                  <p:childTnLst>
                                    <p:animMotion origin="layout" path="M 4.16667E-7 1.48148E-6 L -0.00703 -0.03704 C -0.0082 -0.04468 -0.01146 -0.05533 -0.01536 -0.06482 C -0.02005 -0.07639 -0.02461 -0.08449 -0.02839 -0.08935 L -0.04609 -0.11273 " pathEditMode="relative" rAng="14040000" ptsTypes="AAAAA">
                                      <p:cBhvr>
                                        <p:cTn id="14" dur="1000" fill="hold"/>
                                        <p:tgtEl>
                                          <p:spTgt spid="3"/>
                                        </p:tgtEl>
                                        <p:attrNameLst>
                                          <p:attrName>ppt_x</p:attrName>
                                          <p:attrName>ppt_y</p:attrName>
                                        </p:attrNameLst>
                                      </p:cBhvr>
                                      <p:rCtr x="-1940" y="-6088"/>
                                    </p:animMotion>
                                  </p:childTnLst>
                                </p:cTn>
                              </p:par>
                            </p:childTnLst>
                          </p:cTn>
                        </p:par>
                        <p:par>
                          <p:cTn id="15" fill="hold">
                            <p:stCondLst>
                              <p:cond delay="1000"/>
                            </p:stCondLst>
                            <p:childTnLst>
                              <p:par>
                                <p:cTn id="16" presetID="10" presetClass="exit" presetSubtype="0" fill="hold" grpId="0" nodeType="afterEffect">
                                  <p:stCondLst>
                                    <p:cond delay="0"/>
                                  </p:stCondLst>
                                  <p:childTnLst>
                                    <p:animEffect transition="out" filter="fade">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1" grpId="0" animBg="1"/>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Does Rebalancing Take?</a:t>
            </a:r>
          </a:p>
        </p:txBody>
      </p:sp>
      <p:sp>
        <p:nvSpPr>
          <p:cNvPr id="3" name="Content Placeholder 2"/>
          <p:cNvSpPr>
            <a:spLocks noGrp="1"/>
          </p:cNvSpPr>
          <p:nvPr>
            <p:ph idx="1"/>
          </p:nvPr>
        </p:nvSpPr>
        <p:spPr/>
        <p:txBody>
          <a:bodyPr>
            <a:normAutofit/>
          </a:bodyPr>
          <a:lstStyle/>
          <a:p>
            <a:r>
              <a:rPr lang="en-US" sz="2800" dirty="0"/>
              <a:t>Assume we store in each node the height of its subtree.</a:t>
            </a:r>
          </a:p>
          <a:p>
            <a:r>
              <a:rPr lang="en-US" sz="2800" dirty="0"/>
              <a:t>How do we find an unbalanced node?</a:t>
            </a:r>
          </a:p>
          <a:p>
            <a:endParaRPr lang="en-US" sz="2800" dirty="0"/>
          </a:p>
          <a:p>
            <a:endParaRPr lang="en-US" sz="2800" dirty="0"/>
          </a:p>
          <a:p>
            <a:r>
              <a:rPr lang="en-US" sz="2800" dirty="0"/>
              <a:t>How many rotations might we have to do?</a:t>
            </a:r>
          </a:p>
        </p:txBody>
      </p:sp>
    </p:spTree>
    <p:extLst>
      <p:ext uri="{BB962C8B-B14F-4D97-AF65-F5344CB8AC3E}">
        <p14:creationId xmlns:p14="http://schemas.microsoft.com/office/powerpoint/2010/main" val="3667434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Does Rebalancing Take?</a:t>
            </a:r>
          </a:p>
        </p:txBody>
      </p:sp>
      <p:sp>
        <p:nvSpPr>
          <p:cNvPr id="3" name="Content Placeholder 2"/>
          <p:cNvSpPr>
            <a:spLocks noGrp="1"/>
          </p:cNvSpPr>
          <p:nvPr>
            <p:ph idx="1"/>
          </p:nvPr>
        </p:nvSpPr>
        <p:spPr/>
        <p:txBody>
          <a:bodyPr>
            <a:normAutofit fontScale="92500" lnSpcReduction="20000"/>
          </a:bodyPr>
          <a:lstStyle/>
          <a:p>
            <a:r>
              <a:rPr lang="en-US" sz="2800" dirty="0"/>
              <a:t>Assume we store in each node the height of its subtree.</a:t>
            </a:r>
          </a:p>
          <a:p>
            <a:r>
              <a:rPr lang="en-US" sz="2800" dirty="0"/>
              <a:t>How do we find an unbalanced node?</a:t>
            </a:r>
          </a:p>
          <a:p>
            <a:pPr lvl="1"/>
            <a:r>
              <a:rPr lang="en-US" sz="2400" dirty="0"/>
              <a:t>Just go back up the tree from where we inserted.</a:t>
            </a:r>
          </a:p>
          <a:p>
            <a:endParaRPr lang="en-US" sz="2800" dirty="0"/>
          </a:p>
          <a:p>
            <a:r>
              <a:rPr lang="en-US" sz="2800" dirty="0"/>
              <a:t>How many rotations might we have to do?</a:t>
            </a:r>
          </a:p>
          <a:p>
            <a:pPr lvl="1"/>
            <a:r>
              <a:rPr lang="en-US" sz="2400" dirty="0"/>
              <a:t>Just a single or double rotation on the lowest unbalanced node. </a:t>
            </a:r>
          </a:p>
          <a:p>
            <a:pPr lvl="1"/>
            <a:r>
              <a:rPr lang="en-US" sz="2400" dirty="0"/>
              <a:t>A rotation will cause the subtree rooted where the rotation happens to have the same height it had before insertion</a:t>
            </a:r>
          </a:p>
          <a:p>
            <a:pPr lvl="1"/>
            <a:endParaRPr lang="en-US" sz="2400" dirty="0"/>
          </a:p>
          <a:p>
            <a:pPr lvl="1"/>
            <a:r>
              <a:rPr lang="en-US" sz="2400" dirty="0"/>
              <a:t>log(n) time to traverse to a leaf of the tree</a:t>
            </a:r>
          </a:p>
          <a:p>
            <a:pPr lvl="1"/>
            <a:r>
              <a:rPr lang="en-US" sz="2400" dirty="0"/>
              <a:t>log(n) time to find the imbalanced node</a:t>
            </a:r>
          </a:p>
          <a:p>
            <a:pPr lvl="1"/>
            <a:r>
              <a:rPr lang="en-US" sz="2400" dirty="0"/>
              <a:t>constant time to do the rotation(s)</a:t>
            </a:r>
          </a:p>
          <a:p>
            <a:pPr lvl="1"/>
            <a:r>
              <a:rPr lang="en-US" sz="2400" b="1" u="sng" dirty="0"/>
              <a:t>Theta(log(n)) time for put </a:t>
            </a:r>
            <a:r>
              <a:rPr lang="en-US" sz="2400" dirty="0"/>
              <a:t>(the worst case for all interesting + common AVL methods (get/</a:t>
            </a:r>
            <a:r>
              <a:rPr lang="en-US" sz="2400" dirty="0" err="1"/>
              <a:t>containsKey</a:t>
            </a:r>
            <a:r>
              <a:rPr lang="en-US" sz="2400" dirty="0"/>
              <a:t>/put is logarithmic time) </a:t>
            </a:r>
            <a:endParaRPr lang="en-US" sz="2400" b="1" u="sng" dirty="0"/>
          </a:p>
        </p:txBody>
      </p:sp>
    </p:spTree>
    <p:extLst>
      <p:ext uri="{BB962C8B-B14F-4D97-AF65-F5344CB8AC3E}">
        <p14:creationId xmlns:p14="http://schemas.microsoft.com/office/powerpoint/2010/main" val="736888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A866-9283-432D-BC32-CECE2F10AA83}"/>
              </a:ext>
            </a:extLst>
          </p:cNvPr>
          <p:cNvSpPr>
            <a:spLocks noGrp="1"/>
          </p:cNvSpPr>
          <p:nvPr>
            <p:ph type="title"/>
          </p:nvPr>
        </p:nvSpPr>
        <p:spPr/>
        <p:txBody>
          <a:bodyPr/>
          <a:lstStyle/>
          <a:p>
            <a:endParaRPr lang="en-US"/>
          </a:p>
        </p:txBody>
      </p:sp>
      <p:sp>
        <p:nvSpPr>
          <p:cNvPr id="4" name="Oval 3">
            <a:extLst>
              <a:ext uri="{FF2B5EF4-FFF2-40B4-BE49-F238E27FC236}">
                <a16:creationId xmlns:a16="http://schemas.microsoft.com/office/drawing/2014/main" id="{CBE4D56F-8B88-490C-804F-D17A88959282}"/>
              </a:ext>
            </a:extLst>
          </p:cNvPr>
          <p:cNvSpPr/>
          <p:nvPr/>
        </p:nvSpPr>
        <p:spPr>
          <a:xfrm>
            <a:off x="5287006" y="392708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6</a:t>
            </a:r>
            <a:endParaRPr lang="en-US" sz="3200" dirty="0">
              <a:latin typeface="Segoe UI Semilight" panose="020B0402040204020203" pitchFamily="34" charset="0"/>
              <a:cs typeface="Segoe UI Semilight" panose="020B0402040204020203" pitchFamily="34" charset="0"/>
            </a:endParaRPr>
          </a:p>
        </p:txBody>
      </p:sp>
      <p:sp>
        <p:nvSpPr>
          <p:cNvPr id="5" name="Oval 4">
            <a:extLst>
              <a:ext uri="{FF2B5EF4-FFF2-40B4-BE49-F238E27FC236}">
                <a16:creationId xmlns:a16="http://schemas.microsoft.com/office/drawing/2014/main" id="{CBBD2B90-888C-426A-AF24-4101DAC5E428}"/>
              </a:ext>
            </a:extLst>
          </p:cNvPr>
          <p:cNvSpPr/>
          <p:nvPr/>
        </p:nvSpPr>
        <p:spPr>
          <a:xfrm>
            <a:off x="6168868" y="515263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8</a:t>
            </a:r>
            <a:endParaRPr lang="en-US" sz="3200" dirty="0">
              <a:latin typeface="Segoe UI Semilight" panose="020B0402040204020203" pitchFamily="34" charset="0"/>
              <a:cs typeface="Segoe UI Semilight" panose="020B0402040204020203" pitchFamily="34" charset="0"/>
            </a:endParaRPr>
          </a:p>
        </p:txBody>
      </p:sp>
      <p:sp>
        <p:nvSpPr>
          <p:cNvPr id="6" name="Oval 5">
            <a:extLst>
              <a:ext uri="{FF2B5EF4-FFF2-40B4-BE49-F238E27FC236}">
                <a16:creationId xmlns:a16="http://schemas.microsoft.com/office/drawing/2014/main" id="{B6204935-472C-4898-A417-E2BCD1E8F749}"/>
              </a:ext>
            </a:extLst>
          </p:cNvPr>
          <p:cNvSpPr/>
          <p:nvPr/>
        </p:nvSpPr>
        <p:spPr>
          <a:xfrm>
            <a:off x="2205673" y="392708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a:t>
            </a:r>
            <a:endParaRPr lang="en-US" sz="3200" dirty="0">
              <a:latin typeface="Segoe UI Semilight" panose="020B0402040204020203" pitchFamily="34" charset="0"/>
              <a:cs typeface="Segoe UI Semilight" panose="020B0402040204020203" pitchFamily="34" charset="0"/>
            </a:endParaRPr>
          </a:p>
        </p:txBody>
      </p:sp>
      <p:sp>
        <p:nvSpPr>
          <p:cNvPr id="7" name="Oval 6">
            <a:extLst>
              <a:ext uri="{FF2B5EF4-FFF2-40B4-BE49-F238E27FC236}">
                <a16:creationId xmlns:a16="http://schemas.microsoft.com/office/drawing/2014/main" id="{4D5DBCDD-E6DF-43B0-B74D-C3EDFE7666B3}"/>
              </a:ext>
            </a:extLst>
          </p:cNvPr>
          <p:cNvSpPr/>
          <p:nvPr/>
        </p:nvSpPr>
        <p:spPr>
          <a:xfrm>
            <a:off x="4160422" y="392709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3</a:t>
            </a:r>
            <a:endParaRPr lang="en-US" sz="3200" dirty="0">
              <a:latin typeface="Segoe UI Semilight" panose="020B0402040204020203" pitchFamily="34" charset="0"/>
              <a:cs typeface="Segoe UI Semilight" panose="020B0402040204020203" pitchFamily="34" charset="0"/>
            </a:endParaRPr>
          </a:p>
        </p:txBody>
      </p:sp>
      <p:sp>
        <p:nvSpPr>
          <p:cNvPr id="8" name="Oval 7">
            <a:extLst>
              <a:ext uri="{FF2B5EF4-FFF2-40B4-BE49-F238E27FC236}">
                <a16:creationId xmlns:a16="http://schemas.microsoft.com/office/drawing/2014/main" id="{111DDF9F-6DEC-4FF9-A59C-75A23FE2E373}"/>
              </a:ext>
            </a:extLst>
          </p:cNvPr>
          <p:cNvSpPr/>
          <p:nvPr/>
        </p:nvSpPr>
        <p:spPr>
          <a:xfrm>
            <a:off x="7744457" y="524213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10</a:t>
            </a:r>
            <a:endParaRPr lang="en-US" sz="3200" dirty="0">
              <a:latin typeface="Segoe UI Semilight" panose="020B0402040204020203" pitchFamily="34" charset="0"/>
              <a:cs typeface="Segoe UI Semilight" panose="020B0402040204020203" pitchFamily="34" charset="0"/>
            </a:endParaRPr>
          </a:p>
        </p:txBody>
      </p:sp>
      <p:sp>
        <p:nvSpPr>
          <p:cNvPr id="9" name="Oval 8">
            <a:extLst>
              <a:ext uri="{FF2B5EF4-FFF2-40B4-BE49-F238E27FC236}">
                <a16:creationId xmlns:a16="http://schemas.microsoft.com/office/drawing/2014/main" id="{DD0E52E1-7940-41BF-99CF-4B5B2AB06B60}"/>
              </a:ext>
            </a:extLst>
          </p:cNvPr>
          <p:cNvSpPr/>
          <p:nvPr/>
        </p:nvSpPr>
        <p:spPr>
          <a:xfrm>
            <a:off x="7012629" y="3927085"/>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9</a:t>
            </a:r>
            <a:endParaRPr lang="en-US" sz="3200" dirty="0">
              <a:latin typeface="Segoe UI Semilight" panose="020B0402040204020203" pitchFamily="34" charset="0"/>
              <a:cs typeface="Segoe UI Semilight" panose="020B0402040204020203" pitchFamily="34" charset="0"/>
            </a:endParaRPr>
          </a:p>
        </p:txBody>
      </p:sp>
      <p:sp>
        <p:nvSpPr>
          <p:cNvPr id="10" name="Oval 9">
            <a:extLst>
              <a:ext uri="{FF2B5EF4-FFF2-40B4-BE49-F238E27FC236}">
                <a16:creationId xmlns:a16="http://schemas.microsoft.com/office/drawing/2014/main" id="{0D840901-E94C-44BD-A4CC-91FA9F50680D}"/>
              </a:ext>
            </a:extLst>
          </p:cNvPr>
          <p:cNvSpPr/>
          <p:nvPr/>
        </p:nvSpPr>
        <p:spPr>
          <a:xfrm>
            <a:off x="6168868" y="254158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7</a:t>
            </a:r>
            <a:endParaRPr lang="en-US" sz="3200" dirty="0">
              <a:latin typeface="Segoe UI Semilight" panose="020B0402040204020203" pitchFamily="34" charset="0"/>
              <a:cs typeface="Segoe UI Semilight" panose="020B0402040204020203" pitchFamily="34" charset="0"/>
            </a:endParaRPr>
          </a:p>
        </p:txBody>
      </p:sp>
      <p:sp>
        <p:nvSpPr>
          <p:cNvPr id="11" name="Oval 10">
            <a:extLst>
              <a:ext uri="{FF2B5EF4-FFF2-40B4-BE49-F238E27FC236}">
                <a16:creationId xmlns:a16="http://schemas.microsoft.com/office/drawing/2014/main" id="{EAD62962-4D04-4597-AAD8-513896648106}"/>
              </a:ext>
            </a:extLst>
          </p:cNvPr>
          <p:cNvSpPr/>
          <p:nvPr/>
        </p:nvSpPr>
        <p:spPr>
          <a:xfrm>
            <a:off x="3316661" y="253762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2</a:t>
            </a:r>
            <a:endParaRPr lang="en-US" sz="3200" dirty="0">
              <a:latin typeface="Segoe UI Semilight" panose="020B0402040204020203" pitchFamily="34" charset="0"/>
              <a:cs typeface="Segoe UI Semilight" panose="020B0402040204020203" pitchFamily="34" charset="0"/>
            </a:endParaRPr>
          </a:p>
        </p:txBody>
      </p:sp>
      <p:sp>
        <p:nvSpPr>
          <p:cNvPr id="12" name="Oval 11">
            <a:extLst>
              <a:ext uri="{FF2B5EF4-FFF2-40B4-BE49-F238E27FC236}">
                <a16:creationId xmlns:a16="http://schemas.microsoft.com/office/drawing/2014/main" id="{23BEDEE5-94F6-4C05-AEDB-38357DE0D153}"/>
              </a:ext>
            </a:extLst>
          </p:cNvPr>
          <p:cNvSpPr/>
          <p:nvPr/>
        </p:nvSpPr>
        <p:spPr>
          <a:xfrm>
            <a:off x="4775316" y="134580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4</a:t>
            </a:r>
            <a:endParaRPr lang="en-US" sz="3200" dirty="0">
              <a:latin typeface="Segoe UI Semilight" panose="020B0402040204020203" pitchFamily="34" charset="0"/>
              <a:cs typeface="Segoe UI Semilight" panose="020B0402040204020203" pitchFamily="34" charset="0"/>
            </a:endParaRPr>
          </a:p>
        </p:txBody>
      </p:sp>
      <p:sp>
        <p:nvSpPr>
          <p:cNvPr id="13" name="Oval 12">
            <a:extLst>
              <a:ext uri="{FF2B5EF4-FFF2-40B4-BE49-F238E27FC236}">
                <a16:creationId xmlns:a16="http://schemas.microsoft.com/office/drawing/2014/main" id="{6408E0C1-092C-485C-8C1E-7DC2AE85284E}"/>
              </a:ext>
            </a:extLst>
          </p:cNvPr>
          <p:cNvSpPr/>
          <p:nvPr/>
        </p:nvSpPr>
        <p:spPr>
          <a:xfrm>
            <a:off x="4775316" y="509031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5</a:t>
            </a:r>
            <a:endParaRPr lang="en-US" sz="3200" dirty="0">
              <a:latin typeface="Segoe UI Semilight" panose="020B0402040204020203" pitchFamily="34" charset="0"/>
              <a:cs typeface="Segoe UI Semilight" panose="020B0402040204020203" pitchFamily="34" charset="0"/>
            </a:endParaRPr>
          </a:p>
        </p:txBody>
      </p:sp>
      <p:cxnSp>
        <p:nvCxnSpPr>
          <p:cNvPr id="14" name="Straight Arrow Connector 13">
            <a:extLst>
              <a:ext uri="{FF2B5EF4-FFF2-40B4-BE49-F238E27FC236}">
                <a16:creationId xmlns:a16="http://schemas.microsoft.com/office/drawing/2014/main" id="{DAF1C586-9941-48C4-850B-3A98768911E4}"/>
              </a:ext>
            </a:extLst>
          </p:cNvPr>
          <p:cNvCxnSpPr>
            <a:cxnSpLocks/>
            <a:endCxn id="10" idx="1"/>
          </p:cNvCxnSpPr>
          <p:nvPr/>
        </p:nvCxnSpPr>
        <p:spPr>
          <a:xfrm>
            <a:off x="5511926" y="2023850"/>
            <a:ext cx="780508" cy="6413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B0B0539-39DB-4A1B-B1D8-8EEED3DB5347}"/>
              </a:ext>
            </a:extLst>
          </p:cNvPr>
          <p:cNvCxnSpPr>
            <a:cxnSpLocks/>
            <a:endCxn id="9" idx="0"/>
          </p:cNvCxnSpPr>
          <p:nvPr/>
        </p:nvCxnSpPr>
        <p:spPr>
          <a:xfrm>
            <a:off x="6797565" y="3289760"/>
            <a:ext cx="636945" cy="6373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7E3A44A-CE27-4A98-91F0-84E04B099D28}"/>
              </a:ext>
            </a:extLst>
          </p:cNvPr>
          <p:cNvCxnSpPr>
            <a:cxnSpLocks/>
          </p:cNvCxnSpPr>
          <p:nvPr/>
        </p:nvCxnSpPr>
        <p:spPr>
          <a:xfrm>
            <a:off x="7627523" y="4687826"/>
            <a:ext cx="344902" cy="554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4E2134-53A9-4FF1-A1EF-51D6CD55DBAC}"/>
              </a:ext>
            </a:extLst>
          </p:cNvPr>
          <p:cNvCxnSpPr>
            <a:cxnSpLocks/>
            <a:stCxn id="9" idx="3"/>
          </p:cNvCxnSpPr>
          <p:nvPr/>
        </p:nvCxnSpPr>
        <p:spPr>
          <a:xfrm flipH="1">
            <a:off x="6797565" y="4647280"/>
            <a:ext cx="338630" cy="594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22178E3-9C6A-4648-8339-DF6CEF7B3644}"/>
              </a:ext>
            </a:extLst>
          </p:cNvPr>
          <p:cNvCxnSpPr>
            <a:cxnSpLocks/>
          </p:cNvCxnSpPr>
          <p:nvPr/>
        </p:nvCxnSpPr>
        <p:spPr>
          <a:xfrm flipH="1">
            <a:off x="5902180" y="3303247"/>
            <a:ext cx="411722" cy="6683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FECEA9B-CDEB-48B2-AB69-2847898D7DDA}"/>
              </a:ext>
            </a:extLst>
          </p:cNvPr>
          <p:cNvCxnSpPr>
            <a:cxnSpLocks/>
          </p:cNvCxnSpPr>
          <p:nvPr/>
        </p:nvCxnSpPr>
        <p:spPr>
          <a:xfrm flipH="1">
            <a:off x="5334893" y="4770845"/>
            <a:ext cx="177033" cy="3587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3620CDD-AA27-4ACE-9F48-68BA26E3978E}"/>
              </a:ext>
            </a:extLst>
          </p:cNvPr>
          <p:cNvCxnSpPr>
            <a:cxnSpLocks/>
            <a:endCxn id="11" idx="7"/>
          </p:cNvCxnSpPr>
          <p:nvPr/>
        </p:nvCxnSpPr>
        <p:spPr>
          <a:xfrm flipH="1">
            <a:off x="4036856" y="2010342"/>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F52838D-543A-41E7-A803-067A0555E9B8}"/>
              </a:ext>
            </a:extLst>
          </p:cNvPr>
          <p:cNvCxnSpPr>
            <a:cxnSpLocks/>
          </p:cNvCxnSpPr>
          <p:nvPr/>
        </p:nvCxnSpPr>
        <p:spPr>
          <a:xfrm flipH="1">
            <a:off x="2656619" y="3289760"/>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0DD52EA-3AD4-47EE-89C2-236F2EFE867D}"/>
              </a:ext>
            </a:extLst>
          </p:cNvPr>
          <p:cNvCxnSpPr>
            <a:cxnSpLocks/>
            <a:stCxn id="11" idx="5"/>
            <a:endCxn id="7" idx="0"/>
          </p:cNvCxnSpPr>
          <p:nvPr/>
        </p:nvCxnSpPr>
        <p:spPr>
          <a:xfrm>
            <a:off x="4036856" y="3257821"/>
            <a:ext cx="545447" cy="669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1CE93CD6-7743-44EB-A3A7-2905C35C7584}"/>
              </a:ext>
            </a:extLst>
          </p:cNvPr>
          <p:cNvSpPr/>
          <p:nvPr/>
        </p:nvSpPr>
        <p:spPr>
          <a:xfrm>
            <a:off x="8588218" y="5996393"/>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11</a:t>
            </a:r>
            <a:endParaRPr lang="en-US" sz="3200" dirty="0">
              <a:latin typeface="Segoe UI Semilight" panose="020B0402040204020203" pitchFamily="34" charset="0"/>
              <a:cs typeface="Segoe UI Semilight" panose="020B0402040204020203" pitchFamily="34" charset="0"/>
            </a:endParaRPr>
          </a:p>
        </p:txBody>
      </p:sp>
      <p:cxnSp>
        <p:nvCxnSpPr>
          <p:cNvPr id="34" name="Straight Arrow Connector 33">
            <a:extLst>
              <a:ext uri="{FF2B5EF4-FFF2-40B4-BE49-F238E27FC236}">
                <a16:creationId xmlns:a16="http://schemas.microsoft.com/office/drawing/2014/main" id="{2E191E6C-67EE-401F-A617-7C09BC9F9E00}"/>
              </a:ext>
            </a:extLst>
          </p:cNvPr>
          <p:cNvCxnSpPr>
            <a:cxnSpLocks/>
            <a:endCxn id="33" idx="1"/>
          </p:cNvCxnSpPr>
          <p:nvPr/>
        </p:nvCxnSpPr>
        <p:spPr>
          <a:xfrm>
            <a:off x="8532701" y="5863969"/>
            <a:ext cx="179083" cy="2559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1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A866-9283-432D-BC32-CECE2F10AA83}"/>
              </a:ext>
            </a:extLst>
          </p:cNvPr>
          <p:cNvSpPr>
            <a:spLocks noGrp="1"/>
          </p:cNvSpPr>
          <p:nvPr>
            <p:ph type="title"/>
          </p:nvPr>
        </p:nvSpPr>
        <p:spPr/>
        <p:txBody>
          <a:bodyPr/>
          <a:lstStyle/>
          <a:p>
            <a:endParaRPr lang="en-US"/>
          </a:p>
        </p:txBody>
      </p:sp>
      <p:sp>
        <p:nvSpPr>
          <p:cNvPr id="9" name="Oval 8">
            <a:extLst>
              <a:ext uri="{FF2B5EF4-FFF2-40B4-BE49-F238E27FC236}">
                <a16:creationId xmlns:a16="http://schemas.microsoft.com/office/drawing/2014/main" id="{DD0E52E1-7940-41BF-99CF-4B5B2AB06B60}"/>
              </a:ext>
            </a:extLst>
          </p:cNvPr>
          <p:cNvSpPr/>
          <p:nvPr/>
        </p:nvSpPr>
        <p:spPr>
          <a:xfrm>
            <a:off x="7012629" y="3927085"/>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9</a:t>
            </a:r>
            <a:endParaRPr lang="en-US" sz="3200" dirty="0">
              <a:latin typeface="Segoe UI Semilight" panose="020B0402040204020203" pitchFamily="34" charset="0"/>
              <a:cs typeface="Segoe UI Semilight" panose="020B0402040204020203" pitchFamily="34" charset="0"/>
            </a:endParaRPr>
          </a:p>
        </p:txBody>
      </p:sp>
      <p:sp>
        <p:nvSpPr>
          <p:cNvPr id="10" name="Oval 9">
            <a:extLst>
              <a:ext uri="{FF2B5EF4-FFF2-40B4-BE49-F238E27FC236}">
                <a16:creationId xmlns:a16="http://schemas.microsoft.com/office/drawing/2014/main" id="{0D840901-E94C-44BD-A4CC-91FA9F50680D}"/>
              </a:ext>
            </a:extLst>
          </p:cNvPr>
          <p:cNvSpPr/>
          <p:nvPr/>
        </p:nvSpPr>
        <p:spPr>
          <a:xfrm>
            <a:off x="6168868" y="254158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7</a:t>
            </a:r>
            <a:endParaRPr lang="en-US" sz="3200" dirty="0">
              <a:latin typeface="Segoe UI Semilight" panose="020B0402040204020203" pitchFamily="34" charset="0"/>
              <a:cs typeface="Segoe UI Semilight" panose="020B0402040204020203" pitchFamily="34" charset="0"/>
            </a:endParaRPr>
          </a:p>
        </p:txBody>
      </p:sp>
      <p:sp>
        <p:nvSpPr>
          <p:cNvPr id="12" name="Oval 11">
            <a:extLst>
              <a:ext uri="{FF2B5EF4-FFF2-40B4-BE49-F238E27FC236}">
                <a16:creationId xmlns:a16="http://schemas.microsoft.com/office/drawing/2014/main" id="{23BEDEE5-94F6-4C05-AEDB-38357DE0D153}"/>
              </a:ext>
            </a:extLst>
          </p:cNvPr>
          <p:cNvSpPr/>
          <p:nvPr/>
        </p:nvSpPr>
        <p:spPr>
          <a:xfrm>
            <a:off x="4775316" y="1345807"/>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4</a:t>
            </a:r>
            <a:endParaRPr lang="en-US" sz="3200" dirty="0">
              <a:latin typeface="Segoe UI Semilight" panose="020B0402040204020203" pitchFamily="34" charset="0"/>
              <a:cs typeface="Segoe UI Semilight" panose="020B0402040204020203" pitchFamily="34" charset="0"/>
            </a:endParaRPr>
          </a:p>
        </p:txBody>
      </p:sp>
      <p:cxnSp>
        <p:nvCxnSpPr>
          <p:cNvPr id="14" name="Straight Arrow Connector 13">
            <a:extLst>
              <a:ext uri="{FF2B5EF4-FFF2-40B4-BE49-F238E27FC236}">
                <a16:creationId xmlns:a16="http://schemas.microsoft.com/office/drawing/2014/main" id="{DAF1C586-9941-48C4-850B-3A98768911E4}"/>
              </a:ext>
            </a:extLst>
          </p:cNvPr>
          <p:cNvCxnSpPr>
            <a:cxnSpLocks/>
            <a:endCxn id="10" idx="1"/>
          </p:cNvCxnSpPr>
          <p:nvPr/>
        </p:nvCxnSpPr>
        <p:spPr>
          <a:xfrm>
            <a:off x="5511926" y="2023850"/>
            <a:ext cx="780508" cy="6413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B0B0539-39DB-4A1B-B1D8-8EEED3DB5347}"/>
              </a:ext>
            </a:extLst>
          </p:cNvPr>
          <p:cNvCxnSpPr>
            <a:cxnSpLocks/>
            <a:endCxn id="9" idx="0"/>
          </p:cNvCxnSpPr>
          <p:nvPr/>
        </p:nvCxnSpPr>
        <p:spPr>
          <a:xfrm>
            <a:off x="6797565" y="3289760"/>
            <a:ext cx="636945" cy="63732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DB8FB20-6591-422B-88C6-C5A2D3F14327}"/>
              </a:ext>
            </a:extLst>
          </p:cNvPr>
          <p:cNvGrpSpPr/>
          <p:nvPr/>
        </p:nvGrpSpPr>
        <p:grpSpPr>
          <a:xfrm>
            <a:off x="6168868" y="4647280"/>
            <a:ext cx="967327" cy="1349113"/>
            <a:chOff x="6168868" y="4647280"/>
            <a:chExt cx="967327" cy="1349113"/>
          </a:xfrm>
        </p:grpSpPr>
        <p:sp>
          <p:nvSpPr>
            <p:cNvPr id="5" name="Oval 4">
              <a:extLst>
                <a:ext uri="{FF2B5EF4-FFF2-40B4-BE49-F238E27FC236}">
                  <a16:creationId xmlns:a16="http://schemas.microsoft.com/office/drawing/2014/main" id="{CBBD2B90-888C-426A-AF24-4101DAC5E428}"/>
                </a:ext>
              </a:extLst>
            </p:cNvPr>
            <p:cNvSpPr/>
            <p:nvPr/>
          </p:nvSpPr>
          <p:spPr>
            <a:xfrm>
              <a:off x="6168868" y="515263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8</a:t>
              </a:r>
              <a:endParaRPr lang="en-US" sz="3200" dirty="0">
                <a:latin typeface="Segoe UI Semilight" panose="020B0402040204020203" pitchFamily="34" charset="0"/>
                <a:cs typeface="Segoe UI Semilight" panose="020B0402040204020203" pitchFamily="34" charset="0"/>
              </a:endParaRPr>
            </a:p>
          </p:txBody>
        </p:sp>
        <p:cxnSp>
          <p:nvCxnSpPr>
            <p:cNvPr id="20" name="Straight Arrow Connector 19">
              <a:extLst>
                <a:ext uri="{FF2B5EF4-FFF2-40B4-BE49-F238E27FC236}">
                  <a16:creationId xmlns:a16="http://schemas.microsoft.com/office/drawing/2014/main" id="{0A4E2134-53A9-4FF1-A1EF-51D6CD55DBAC}"/>
                </a:ext>
              </a:extLst>
            </p:cNvPr>
            <p:cNvCxnSpPr>
              <a:cxnSpLocks/>
              <a:stCxn id="9" idx="3"/>
            </p:cNvCxnSpPr>
            <p:nvPr/>
          </p:nvCxnSpPr>
          <p:spPr>
            <a:xfrm flipH="1">
              <a:off x="6797565" y="4647280"/>
              <a:ext cx="338630" cy="594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C22178E3-9C6A-4648-8339-DF6CEF7B3644}"/>
              </a:ext>
            </a:extLst>
          </p:cNvPr>
          <p:cNvCxnSpPr>
            <a:cxnSpLocks/>
          </p:cNvCxnSpPr>
          <p:nvPr/>
        </p:nvCxnSpPr>
        <p:spPr>
          <a:xfrm flipH="1">
            <a:off x="5902180" y="3303247"/>
            <a:ext cx="411722" cy="6683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7807E28-B4B1-43A8-B9EE-20EED40D5324}"/>
              </a:ext>
            </a:extLst>
          </p:cNvPr>
          <p:cNvGrpSpPr/>
          <p:nvPr/>
        </p:nvGrpSpPr>
        <p:grpSpPr>
          <a:xfrm>
            <a:off x="4775316" y="3927084"/>
            <a:ext cx="1355451" cy="2006989"/>
            <a:chOff x="4775316" y="3927084"/>
            <a:chExt cx="1355451" cy="2006989"/>
          </a:xfrm>
        </p:grpSpPr>
        <p:sp>
          <p:nvSpPr>
            <p:cNvPr id="4" name="Oval 3">
              <a:extLst>
                <a:ext uri="{FF2B5EF4-FFF2-40B4-BE49-F238E27FC236}">
                  <a16:creationId xmlns:a16="http://schemas.microsoft.com/office/drawing/2014/main" id="{CBE4D56F-8B88-490C-804F-D17A88959282}"/>
                </a:ext>
              </a:extLst>
            </p:cNvPr>
            <p:cNvSpPr/>
            <p:nvPr/>
          </p:nvSpPr>
          <p:spPr>
            <a:xfrm>
              <a:off x="5287006" y="3927084"/>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6</a:t>
              </a:r>
              <a:endParaRPr lang="en-US" sz="3200" dirty="0">
                <a:latin typeface="Segoe UI Semilight" panose="020B0402040204020203" pitchFamily="34" charset="0"/>
                <a:cs typeface="Segoe UI Semilight" panose="020B0402040204020203" pitchFamily="34" charset="0"/>
              </a:endParaRPr>
            </a:p>
          </p:txBody>
        </p:sp>
        <p:sp>
          <p:nvSpPr>
            <p:cNvPr id="13" name="Oval 12">
              <a:extLst>
                <a:ext uri="{FF2B5EF4-FFF2-40B4-BE49-F238E27FC236}">
                  <a16:creationId xmlns:a16="http://schemas.microsoft.com/office/drawing/2014/main" id="{6408E0C1-092C-485C-8C1E-7DC2AE85284E}"/>
                </a:ext>
              </a:extLst>
            </p:cNvPr>
            <p:cNvSpPr/>
            <p:nvPr/>
          </p:nvSpPr>
          <p:spPr>
            <a:xfrm>
              <a:off x="4775316" y="509031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5</a:t>
              </a:r>
              <a:endParaRPr lang="en-US" sz="3200" dirty="0">
                <a:latin typeface="Segoe UI Semilight" panose="020B0402040204020203" pitchFamily="34" charset="0"/>
                <a:cs typeface="Segoe UI Semilight" panose="020B0402040204020203" pitchFamily="34" charset="0"/>
              </a:endParaRPr>
            </a:p>
          </p:txBody>
        </p:sp>
        <p:cxnSp>
          <p:nvCxnSpPr>
            <p:cNvPr id="25" name="Straight Arrow Connector 24">
              <a:extLst>
                <a:ext uri="{FF2B5EF4-FFF2-40B4-BE49-F238E27FC236}">
                  <a16:creationId xmlns:a16="http://schemas.microsoft.com/office/drawing/2014/main" id="{BFECEA9B-CDEB-48B2-AB69-2847898D7DDA}"/>
                </a:ext>
              </a:extLst>
            </p:cNvPr>
            <p:cNvCxnSpPr>
              <a:cxnSpLocks/>
            </p:cNvCxnSpPr>
            <p:nvPr/>
          </p:nvCxnSpPr>
          <p:spPr>
            <a:xfrm flipH="1">
              <a:off x="5334893" y="4770845"/>
              <a:ext cx="177033" cy="35871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F45C37C-8F4D-4C0E-848B-F1646E72DF2A}"/>
              </a:ext>
            </a:extLst>
          </p:cNvPr>
          <p:cNvGrpSpPr/>
          <p:nvPr/>
        </p:nvGrpSpPr>
        <p:grpSpPr>
          <a:xfrm>
            <a:off x="2205673" y="2010342"/>
            <a:ext cx="2798510" cy="2760511"/>
            <a:chOff x="2205673" y="2010342"/>
            <a:chExt cx="2798510" cy="2760511"/>
          </a:xfrm>
        </p:grpSpPr>
        <p:sp>
          <p:nvSpPr>
            <p:cNvPr id="6" name="Oval 5">
              <a:extLst>
                <a:ext uri="{FF2B5EF4-FFF2-40B4-BE49-F238E27FC236}">
                  <a16:creationId xmlns:a16="http://schemas.microsoft.com/office/drawing/2014/main" id="{B6204935-472C-4898-A417-E2BCD1E8F749}"/>
                </a:ext>
              </a:extLst>
            </p:cNvPr>
            <p:cNvSpPr/>
            <p:nvPr/>
          </p:nvSpPr>
          <p:spPr>
            <a:xfrm>
              <a:off x="2205673" y="392708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a:t>
              </a:r>
              <a:endParaRPr lang="en-US" sz="3200" dirty="0">
                <a:latin typeface="Segoe UI Semilight" panose="020B0402040204020203" pitchFamily="34" charset="0"/>
                <a:cs typeface="Segoe UI Semilight" panose="020B0402040204020203" pitchFamily="34" charset="0"/>
              </a:endParaRPr>
            </a:p>
          </p:txBody>
        </p:sp>
        <p:sp>
          <p:nvSpPr>
            <p:cNvPr id="7" name="Oval 6">
              <a:extLst>
                <a:ext uri="{FF2B5EF4-FFF2-40B4-BE49-F238E27FC236}">
                  <a16:creationId xmlns:a16="http://schemas.microsoft.com/office/drawing/2014/main" id="{4D5DBCDD-E6DF-43B0-B74D-C3EDFE7666B3}"/>
                </a:ext>
              </a:extLst>
            </p:cNvPr>
            <p:cNvSpPr/>
            <p:nvPr/>
          </p:nvSpPr>
          <p:spPr>
            <a:xfrm>
              <a:off x="4160422" y="3927092"/>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3</a:t>
              </a:r>
              <a:endParaRPr lang="en-US" sz="3200" dirty="0">
                <a:latin typeface="Segoe UI Semilight" panose="020B0402040204020203" pitchFamily="34" charset="0"/>
                <a:cs typeface="Segoe UI Semilight" panose="020B0402040204020203" pitchFamily="34" charset="0"/>
              </a:endParaRPr>
            </a:p>
          </p:txBody>
        </p:sp>
        <p:sp>
          <p:nvSpPr>
            <p:cNvPr id="11" name="Oval 10">
              <a:extLst>
                <a:ext uri="{FF2B5EF4-FFF2-40B4-BE49-F238E27FC236}">
                  <a16:creationId xmlns:a16="http://schemas.microsoft.com/office/drawing/2014/main" id="{EAD62962-4D04-4597-AAD8-513896648106}"/>
                </a:ext>
              </a:extLst>
            </p:cNvPr>
            <p:cNvSpPr/>
            <p:nvPr/>
          </p:nvSpPr>
          <p:spPr>
            <a:xfrm>
              <a:off x="3316661" y="2537626"/>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2</a:t>
              </a:r>
              <a:endParaRPr lang="en-US" sz="3200" dirty="0">
                <a:latin typeface="Segoe UI Semilight" panose="020B0402040204020203" pitchFamily="34" charset="0"/>
                <a:cs typeface="Segoe UI Semilight" panose="020B0402040204020203" pitchFamily="34" charset="0"/>
              </a:endParaRPr>
            </a:p>
          </p:txBody>
        </p:sp>
        <p:cxnSp>
          <p:nvCxnSpPr>
            <p:cNvPr id="27" name="Straight Arrow Connector 26">
              <a:extLst>
                <a:ext uri="{FF2B5EF4-FFF2-40B4-BE49-F238E27FC236}">
                  <a16:creationId xmlns:a16="http://schemas.microsoft.com/office/drawing/2014/main" id="{E3620CDD-AA27-4ACE-9F48-68BA26E3978E}"/>
                </a:ext>
              </a:extLst>
            </p:cNvPr>
            <p:cNvCxnSpPr>
              <a:cxnSpLocks/>
              <a:endCxn id="11" idx="7"/>
            </p:cNvCxnSpPr>
            <p:nvPr/>
          </p:nvCxnSpPr>
          <p:spPr>
            <a:xfrm flipH="1">
              <a:off x="4036856" y="2010342"/>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F52838D-543A-41E7-A803-067A0555E9B8}"/>
                </a:ext>
              </a:extLst>
            </p:cNvPr>
            <p:cNvCxnSpPr>
              <a:cxnSpLocks/>
            </p:cNvCxnSpPr>
            <p:nvPr/>
          </p:nvCxnSpPr>
          <p:spPr>
            <a:xfrm flipH="1">
              <a:off x="2656619" y="3289760"/>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0DD52EA-3AD4-47EE-89C2-236F2EFE867D}"/>
                </a:ext>
              </a:extLst>
            </p:cNvPr>
            <p:cNvCxnSpPr>
              <a:cxnSpLocks/>
              <a:stCxn id="11" idx="5"/>
              <a:endCxn id="7" idx="0"/>
            </p:cNvCxnSpPr>
            <p:nvPr/>
          </p:nvCxnSpPr>
          <p:spPr>
            <a:xfrm>
              <a:off x="4036856" y="3257821"/>
              <a:ext cx="545447" cy="669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C98E88C-2B25-419A-AF59-1B9C2A422EE8}"/>
              </a:ext>
            </a:extLst>
          </p:cNvPr>
          <p:cNvGrpSpPr/>
          <p:nvPr/>
        </p:nvGrpSpPr>
        <p:grpSpPr>
          <a:xfrm>
            <a:off x="7627523" y="4687826"/>
            <a:ext cx="1804456" cy="2152328"/>
            <a:chOff x="7627523" y="4687826"/>
            <a:chExt cx="1804456" cy="2152328"/>
          </a:xfrm>
        </p:grpSpPr>
        <p:sp>
          <p:nvSpPr>
            <p:cNvPr id="8" name="Oval 7">
              <a:extLst>
                <a:ext uri="{FF2B5EF4-FFF2-40B4-BE49-F238E27FC236}">
                  <a16:creationId xmlns:a16="http://schemas.microsoft.com/office/drawing/2014/main" id="{111DDF9F-6DEC-4FF9-A59C-75A23FE2E373}"/>
                </a:ext>
              </a:extLst>
            </p:cNvPr>
            <p:cNvSpPr/>
            <p:nvPr/>
          </p:nvSpPr>
          <p:spPr>
            <a:xfrm>
              <a:off x="7744457" y="5242130"/>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10</a:t>
              </a:r>
              <a:endParaRPr lang="en-US" sz="3200" dirty="0">
                <a:latin typeface="Segoe UI Semilight" panose="020B0402040204020203" pitchFamily="34" charset="0"/>
                <a:cs typeface="Segoe UI Semilight" panose="020B0402040204020203" pitchFamily="34" charset="0"/>
              </a:endParaRPr>
            </a:p>
          </p:txBody>
        </p:sp>
        <p:cxnSp>
          <p:nvCxnSpPr>
            <p:cNvPr id="18" name="Straight Arrow Connector 17">
              <a:extLst>
                <a:ext uri="{FF2B5EF4-FFF2-40B4-BE49-F238E27FC236}">
                  <a16:creationId xmlns:a16="http://schemas.microsoft.com/office/drawing/2014/main" id="{97E3A44A-CE27-4A98-91F0-84E04B099D28}"/>
                </a:ext>
              </a:extLst>
            </p:cNvPr>
            <p:cNvCxnSpPr>
              <a:cxnSpLocks/>
            </p:cNvCxnSpPr>
            <p:nvPr/>
          </p:nvCxnSpPr>
          <p:spPr>
            <a:xfrm>
              <a:off x="7627523" y="4687826"/>
              <a:ext cx="344902" cy="554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1CE93CD6-7743-44EB-A3A7-2905C35C7584}"/>
                </a:ext>
              </a:extLst>
            </p:cNvPr>
            <p:cNvSpPr/>
            <p:nvPr/>
          </p:nvSpPr>
          <p:spPr>
            <a:xfrm>
              <a:off x="8588218" y="5996393"/>
              <a:ext cx="843761" cy="843761"/>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latin typeface="Segoe UI Semilight" panose="020B0402040204020203" pitchFamily="34" charset="0"/>
                  <a:cs typeface="Segoe UI Semilight" panose="020B0402040204020203" pitchFamily="34" charset="0"/>
                </a:rPr>
                <a:t>11</a:t>
              </a:r>
              <a:endParaRPr lang="en-US" sz="3200" dirty="0">
                <a:latin typeface="Segoe UI Semilight" panose="020B0402040204020203" pitchFamily="34" charset="0"/>
                <a:cs typeface="Segoe UI Semilight" panose="020B0402040204020203" pitchFamily="34" charset="0"/>
              </a:endParaRPr>
            </a:p>
          </p:txBody>
        </p:sp>
        <p:cxnSp>
          <p:nvCxnSpPr>
            <p:cNvPr id="34" name="Straight Arrow Connector 33">
              <a:extLst>
                <a:ext uri="{FF2B5EF4-FFF2-40B4-BE49-F238E27FC236}">
                  <a16:creationId xmlns:a16="http://schemas.microsoft.com/office/drawing/2014/main" id="{2E191E6C-67EE-401F-A617-7C09BC9F9E00}"/>
                </a:ext>
              </a:extLst>
            </p:cNvPr>
            <p:cNvCxnSpPr>
              <a:cxnSpLocks/>
              <a:endCxn id="33" idx="1"/>
            </p:cNvCxnSpPr>
            <p:nvPr/>
          </p:nvCxnSpPr>
          <p:spPr>
            <a:xfrm>
              <a:off x="8532701" y="5863969"/>
              <a:ext cx="179083" cy="2559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19256BC8-5B2F-48B9-8ED8-8DC8EE577AC9}"/>
              </a:ext>
            </a:extLst>
          </p:cNvPr>
          <p:cNvSpPr/>
          <p:nvPr/>
        </p:nvSpPr>
        <p:spPr>
          <a:xfrm>
            <a:off x="4705350" y="1345807"/>
            <a:ext cx="981020" cy="88221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F0529975-CE62-4D60-BE69-020C473605F4}"/>
              </a:ext>
            </a:extLst>
          </p:cNvPr>
          <p:cNvCxnSpPr>
            <a:cxnSpLocks/>
          </p:cNvCxnSpPr>
          <p:nvPr/>
        </p:nvCxnSpPr>
        <p:spPr>
          <a:xfrm flipH="1">
            <a:off x="4026253" y="2010342"/>
            <a:ext cx="801714" cy="650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CA41916-E2B1-4B97-8439-D74896C95650}"/>
              </a:ext>
            </a:extLst>
          </p:cNvPr>
          <p:cNvCxnSpPr>
            <a:cxnSpLocks/>
          </p:cNvCxnSpPr>
          <p:nvPr/>
        </p:nvCxnSpPr>
        <p:spPr>
          <a:xfrm>
            <a:off x="5511927" y="2035574"/>
            <a:ext cx="780508" cy="6413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06DFBF4-AFE7-4DCB-9BD5-711C11BA6786}"/>
              </a:ext>
            </a:extLst>
          </p:cNvPr>
          <p:cNvCxnSpPr>
            <a:cxnSpLocks/>
          </p:cNvCxnSpPr>
          <p:nvPr/>
        </p:nvCxnSpPr>
        <p:spPr>
          <a:xfrm>
            <a:off x="4107797" y="3141978"/>
            <a:ext cx="545447" cy="6692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05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2.96296E-6 L -0.16575 0.27014 " pathEditMode="relative" rAng="0" ptsTypes="AA">
                                      <p:cBhvr>
                                        <p:cTn id="6" dur="2000" fill="hold"/>
                                        <p:tgtEl>
                                          <p:spTgt spid="3"/>
                                        </p:tgtEl>
                                        <p:attrNameLst>
                                          <p:attrName>ppt_x</p:attrName>
                                          <p:attrName>ppt_y</p:attrName>
                                        </p:attrNameLst>
                                      </p:cBhvr>
                                      <p:rCtr x="-8294" y="13495"/>
                                    </p:animMotion>
                                  </p:childTnLst>
                                </p:cTn>
                              </p:par>
                              <p:par>
                                <p:cTn id="7" presetID="42" presetClass="path" presetSubtype="0" accel="50000" decel="50000" fill="hold" nodeType="withEffect">
                                  <p:stCondLst>
                                    <p:cond delay="0"/>
                                  </p:stCondLst>
                                  <p:childTnLst>
                                    <p:animMotion origin="layout" path="M -2.91667E-6 4.07407E-6 L 0.00352 0.11643 " pathEditMode="relative" rAng="0" ptsTypes="AA">
                                      <p:cBhvr>
                                        <p:cTn id="8" dur="2000" fill="hold"/>
                                        <p:tgtEl>
                                          <p:spTgt spid="17"/>
                                        </p:tgtEl>
                                        <p:attrNameLst>
                                          <p:attrName>ppt_x</p:attrName>
                                          <p:attrName>ppt_y</p:attrName>
                                        </p:attrNameLst>
                                      </p:cBhvr>
                                      <p:rCtr x="169" y="5810"/>
                                    </p:animMotion>
                                  </p:childTnLst>
                                </p:cTn>
                              </p:par>
                              <p:par>
                                <p:cTn id="9" presetID="42" presetClass="path" presetSubtype="0" accel="50000" decel="50000" fill="hold" nodeType="withEffect">
                                  <p:stCondLst>
                                    <p:cond delay="0"/>
                                  </p:stCondLst>
                                  <p:childTnLst>
                                    <p:animMotion origin="layout" path="M 6.25E-7 7.40741E-7 L 0.07396 -0.07616 " pathEditMode="relative" rAng="0" ptsTypes="AA">
                                      <p:cBhvr>
                                        <p:cTn id="10" dur="2000" fill="hold"/>
                                        <p:tgtEl>
                                          <p:spTgt spid="19"/>
                                        </p:tgtEl>
                                        <p:attrNameLst>
                                          <p:attrName>ppt_x</p:attrName>
                                          <p:attrName>ppt_y</p:attrName>
                                        </p:attrNameLst>
                                      </p:cBhvr>
                                      <p:rCtr x="3698" y="-3819"/>
                                    </p:animMotion>
                                  </p:childTnLst>
                                </p:cTn>
                              </p:par>
                              <p:par>
                                <p:cTn id="11" presetID="42" presetClass="path" presetSubtype="0" accel="50000" decel="50000" fill="hold" nodeType="withEffect">
                                  <p:stCondLst>
                                    <p:cond delay="0"/>
                                  </p:stCondLst>
                                  <p:childTnLst>
                                    <p:animMotion origin="layout" path="M 4.375E-6 -1.48148E-6 L -0.03685 0.12871 " pathEditMode="relative" rAng="0" ptsTypes="AA">
                                      <p:cBhvr>
                                        <p:cTn id="12" dur="2000" fill="hold"/>
                                        <p:tgtEl>
                                          <p:spTgt spid="21"/>
                                        </p:tgtEl>
                                        <p:attrNameLst>
                                          <p:attrName>ppt_x</p:attrName>
                                          <p:attrName>ppt_y</p:attrName>
                                        </p:attrNameLst>
                                      </p:cBhvr>
                                      <p:rCtr x="-1849" y="6435"/>
                                    </p:animMotion>
                                  </p:childTnLst>
                                </p:cTn>
                              </p:par>
                              <p:par>
                                <p:cTn id="13" presetID="42" presetClass="path" presetSubtype="0" accel="50000" decel="50000" fill="hold" nodeType="withEffect">
                                  <p:stCondLst>
                                    <p:cond delay="0"/>
                                  </p:stCondLst>
                                  <p:childTnLst>
                                    <p:animMotion origin="layout" path="M -1.45833E-6 -4.07407E-6 L -0.0414 0.14723 " pathEditMode="relative" rAng="0" ptsTypes="AA">
                                      <p:cBhvr>
                                        <p:cTn id="14" dur="2000" fill="hold"/>
                                        <p:tgtEl>
                                          <p:spTgt spid="23"/>
                                        </p:tgtEl>
                                        <p:attrNameLst>
                                          <p:attrName>ppt_x</p:attrName>
                                          <p:attrName>ppt_y</p:attrName>
                                        </p:attrNameLst>
                                      </p:cBhvr>
                                      <p:rCtr x="-2070" y="7361"/>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2.08333E-6 1.11111E-6 L -0.11953 0.17083 " pathEditMode="relative" rAng="0" ptsTypes="AA">
                                      <p:cBhvr>
                                        <p:cTn id="28" dur="2000" fill="hold"/>
                                        <p:tgtEl>
                                          <p:spTgt spid="12"/>
                                        </p:tgtEl>
                                        <p:attrNameLst>
                                          <p:attrName>ppt_x</p:attrName>
                                          <p:attrName>ppt_y</p:attrName>
                                        </p:attrNameLst>
                                      </p:cBhvr>
                                      <p:rCtr x="-5977" y="8542"/>
                                    </p:animMotion>
                                  </p:childTnLst>
                                </p:cTn>
                              </p:par>
                              <p:par>
                                <p:cTn id="29" presetID="42" presetClass="path" presetSubtype="0" accel="50000" decel="50000" fill="hold" grpId="0" nodeType="withEffect">
                                  <p:stCondLst>
                                    <p:cond delay="0"/>
                                  </p:stCondLst>
                                  <p:childTnLst>
                                    <p:animMotion origin="layout" path="M -4.79167E-6 4.07407E-6 L -0.11419 -0.17453 " pathEditMode="relative" rAng="0" ptsTypes="AA">
                                      <p:cBhvr>
                                        <p:cTn id="30" dur="2000" fill="hold"/>
                                        <p:tgtEl>
                                          <p:spTgt spid="10"/>
                                        </p:tgtEl>
                                        <p:attrNameLst>
                                          <p:attrName>ppt_x</p:attrName>
                                          <p:attrName>ppt_y</p:attrName>
                                        </p:attrNameLst>
                                      </p:cBhvr>
                                      <p:rCtr x="-5729" y="-8519"/>
                                    </p:animMotion>
                                  </p:childTnLst>
                                </p:cTn>
                              </p:par>
                              <p:par>
                                <p:cTn id="31" presetID="42" presetClass="path" presetSubtype="0" accel="50000" decel="50000" fill="hold" grpId="0" nodeType="withEffect">
                                  <p:stCondLst>
                                    <p:cond delay="0"/>
                                  </p:stCondLst>
                                  <p:childTnLst>
                                    <p:animMotion origin="layout" path="M 4.375E-6 2.22222E-6 L -0.06927 -0.20186 " pathEditMode="relative" rAng="0" ptsTypes="AA">
                                      <p:cBhvr>
                                        <p:cTn id="32" dur="2000" fill="hold"/>
                                        <p:tgtEl>
                                          <p:spTgt spid="9"/>
                                        </p:tgtEl>
                                        <p:attrNameLst>
                                          <p:attrName>ppt_x</p:attrName>
                                          <p:attrName>ppt_y</p:attrName>
                                        </p:attrNameLst>
                                      </p:cBhvr>
                                      <p:rCtr x="-3503" y="-10347"/>
                                    </p:animMotion>
                                  </p:child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16575 0.27014 L -0.11471 0.18935 " pathEditMode="relative" rAng="0" ptsTypes="AA">
                                      <p:cBhvr>
                                        <p:cTn id="41" dur="2000" fill="hold"/>
                                        <p:tgtEl>
                                          <p:spTgt spid="3"/>
                                        </p:tgtEl>
                                        <p:attrNameLst>
                                          <p:attrName>ppt_x</p:attrName>
                                          <p:attrName>ppt_y</p:attrName>
                                        </p:attrNameLst>
                                      </p:cBhvr>
                                      <p:rCtr x="2526" y="-4051"/>
                                    </p:animMotion>
                                  </p:childTnLst>
                                </p:cTn>
                              </p:par>
                              <p:par>
                                <p:cTn id="42" presetID="42" presetClass="path" presetSubtype="0" accel="50000" decel="50000" fill="hold" nodeType="withEffect">
                                  <p:stCondLst>
                                    <p:cond delay="0"/>
                                  </p:stCondLst>
                                  <p:childTnLst>
                                    <p:animMotion origin="layout" path="M 0.00351 0.11644 L -0.0664 -0.20162 " pathEditMode="relative" rAng="0" ptsTypes="AA">
                                      <p:cBhvr>
                                        <p:cTn id="43" dur="2000" fill="hold"/>
                                        <p:tgtEl>
                                          <p:spTgt spid="17"/>
                                        </p:tgtEl>
                                        <p:attrNameLst>
                                          <p:attrName>ppt_x</p:attrName>
                                          <p:attrName>ppt_y</p:attrName>
                                        </p:attrNameLst>
                                      </p:cBhvr>
                                      <p:rCtr x="-2708" y="-15185"/>
                                    </p:animMotion>
                                  </p:childTnLst>
                                </p:cTn>
                              </p:par>
                              <p:par>
                                <p:cTn id="44" presetID="42" presetClass="path" presetSubtype="0" accel="50000" decel="50000" fill="hold" nodeType="withEffect">
                                  <p:stCondLst>
                                    <p:cond delay="0"/>
                                  </p:stCondLst>
                                  <p:childTnLst>
                                    <p:animMotion origin="layout" path="M 0.07396 -0.07616 L -0.06003 -0.21088 " pathEditMode="relative" rAng="0" ptsTypes="AA">
                                      <p:cBhvr>
                                        <p:cTn id="45" dur="2000" fill="hold"/>
                                        <p:tgtEl>
                                          <p:spTgt spid="19"/>
                                        </p:tgtEl>
                                        <p:attrNameLst>
                                          <p:attrName>ppt_x</p:attrName>
                                          <p:attrName>ppt_y</p:attrName>
                                        </p:attrNameLst>
                                      </p:cBhvr>
                                      <p:rCtr x="-6706" y="-6736"/>
                                    </p:animMotion>
                                  </p:childTnLst>
                                </p:cTn>
                              </p:par>
                              <p:par>
                                <p:cTn id="46" presetID="42" presetClass="path" presetSubtype="0" accel="50000" decel="50000" fill="hold" nodeType="withEffect">
                                  <p:stCondLst>
                                    <p:cond delay="0"/>
                                  </p:stCondLst>
                                  <p:childTnLst>
                                    <p:animMotion origin="layout" path="M -0.03685 0.12871 L -0.0737 -0.02338 " pathEditMode="relative" rAng="0" ptsTypes="AA">
                                      <p:cBhvr>
                                        <p:cTn id="47" dur="2000" fill="hold"/>
                                        <p:tgtEl>
                                          <p:spTgt spid="21"/>
                                        </p:tgtEl>
                                        <p:attrNameLst>
                                          <p:attrName>ppt_x</p:attrName>
                                          <p:attrName>ppt_y</p:attrName>
                                        </p:attrNameLst>
                                      </p:cBhvr>
                                      <p:rCtr x="-1849" y="-7616"/>
                                    </p:animMotion>
                                  </p:childTnLst>
                                </p:cTn>
                              </p:par>
                              <p:par>
                                <p:cTn id="48" presetID="1" presetClass="exit" presetSubtype="0" fill="hold" nodeType="withEffect">
                                  <p:stCondLst>
                                    <p:cond delay="0"/>
                                  </p:stCondLst>
                                  <p:childTnLst>
                                    <p:set>
                                      <p:cBhvr>
                                        <p:cTn id="49" dur="1" fill="hold">
                                          <p:stCondLst>
                                            <p:cond delay="0"/>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800" dirty="0"/>
                  <a:t>There is a similar set of rotations that will always let you rebalance an AVL tree after a deletion.</a:t>
                </a:r>
              </a:p>
              <a:p>
                <a:r>
                  <a:rPr lang="en-US" sz="2800" dirty="0"/>
                  <a:t>The textbook (or Wikipedia) can tell you more. </a:t>
                </a:r>
              </a:p>
              <a:p>
                <a:endParaRPr lang="en-US" sz="2800" dirty="0"/>
              </a:p>
              <a:p>
                <a:r>
                  <a:rPr lang="en-US" sz="2800" dirty="0"/>
                  <a:t>We won’t test you on deletions but here’s a high-level summary about them:</a:t>
                </a:r>
              </a:p>
              <a:p>
                <a:pPr lvl="1"/>
                <a:r>
                  <a:rPr lang="en-US" sz="2400" dirty="0"/>
                  <a:t>Deletion is similar to insertion.</a:t>
                </a:r>
              </a:p>
              <a:p>
                <a:pPr lvl="1"/>
                <a:r>
                  <a:rPr lang="en-US" sz="2400" dirty="0"/>
                  <a:t>It takes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𝑛</m:t>
                        </m:r>
                        <m:r>
                          <a:rPr lang="en-US" sz="2400" b="0" i="1" smtClean="0">
                            <a:latin typeface="Cambria Math" panose="02040503050406030204" pitchFamily="18" charset="0"/>
                          </a:rPr>
                          <m:t>)</m:t>
                        </m:r>
                      </m:e>
                    </m:func>
                    <m:r>
                      <a:rPr lang="en-US" sz="2400" b="0" i="1" smtClean="0">
                        <a:latin typeface="Cambria Math" panose="02040503050406030204" pitchFamily="18" charset="0"/>
                      </a:rPr>
                      <m:t> </m:t>
                    </m:r>
                  </m:oMath>
                </a14:m>
                <a:r>
                  <a:rPr lang="en-US" sz="2400" dirty="0"/>
                  <a:t>time on a dictionary with </a:t>
                </a:r>
                <a14:m>
                  <m:oMath xmlns:m="http://schemas.openxmlformats.org/officeDocument/2006/math">
                    <m:r>
                      <a:rPr lang="en-US" sz="2400" b="0" i="1" smtClean="0">
                        <a:latin typeface="Cambria Math" panose="02040503050406030204" pitchFamily="18" charset="0"/>
                      </a:rPr>
                      <m:t>𝑛</m:t>
                    </m:r>
                  </m:oMath>
                </a14:m>
                <a:r>
                  <a:rPr lang="en-US" sz="2400" dirty="0"/>
                  <a:t> elements.</a:t>
                </a:r>
              </a:p>
              <a:p>
                <a:pPr lvl="1"/>
                <a:r>
                  <a:rPr lang="en-US" sz="2400" dirty="0"/>
                  <a:t>We won’t ask you to perform a deletion.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80" t="-1828"/>
                </a:stretch>
              </a:blipFill>
            </p:spPr>
            <p:txBody>
              <a:bodyPr/>
              <a:lstStyle/>
              <a:p>
                <a:r>
                  <a:rPr lang="en-US">
                    <a:noFill/>
                  </a:rPr>
                  <a:t> </a:t>
                </a:r>
              </a:p>
            </p:txBody>
          </p:sp>
        </mc:Fallback>
      </mc:AlternateContent>
    </p:spTree>
    <p:extLst>
      <p:ext uri="{BB962C8B-B14F-4D97-AF65-F5344CB8AC3E}">
        <p14:creationId xmlns:p14="http://schemas.microsoft.com/office/powerpoint/2010/main" val="48174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ADE2-63B5-4C27-A775-8003CEE4F88F}"/>
              </a:ext>
            </a:extLst>
          </p:cNvPr>
          <p:cNvSpPr>
            <a:spLocks noGrp="1"/>
          </p:cNvSpPr>
          <p:nvPr>
            <p:ph type="title"/>
          </p:nvPr>
        </p:nvSpPr>
        <p:spPr/>
        <p:txBody>
          <a:bodyPr/>
          <a:lstStyle/>
          <a:p>
            <a:r>
              <a:rPr lang="en-US" dirty="0"/>
              <a:t>Binary Trees</a:t>
            </a:r>
          </a:p>
        </p:txBody>
      </p:sp>
      <p:sp>
        <p:nvSpPr>
          <p:cNvPr id="3" name="Content Placeholder 2">
            <a:extLst>
              <a:ext uri="{FF2B5EF4-FFF2-40B4-BE49-F238E27FC236}">
                <a16:creationId xmlns:a16="http://schemas.microsoft.com/office/drawing/2014/main" id="{EA5A10DC-2F35-4958-B9E5-758E41A4FC54}"/>
              </a:ext>
            </a:extLst>
          </p:cNvPr>
          <p:cNvSpPr>
            <a:spLocks noGrp="1"/>
          </p:cNvSpPr>
          <p:nvPr>
            <p:ph idx="1"/>
          </p:nvPr>
        </p:nvSpPr>
        <p:spPr>
          <a:xfrm>
            <a:off x="575240" y="1463857"/>
            <a:ext cx="6329865" cy="4845504"/>
          </a:xfrm>
        </p:spPr>
        <p:txBody>
          <a:bodyPr>
            <a:normAutofit fontScale="92500" lnSpcReduction="20000"/>
          </a:bodyPr>
          <a:lstStyle/>
          <a:p>
            <a:r>
              <a:rPr lang="en-US" dirty="0"/>
              <a:t>A </a:t>
            </a:r>
            <a:r>
              <a:rPr lang="en-US" b="1" dirty="0">
                <a:solidFill>
                  <a:srgbClr val="4C3282"/>
                </a:solidFill>
              </a:rPr>
              <a:t>tree</a:t>
            </a:r>
            <a:r>
              <a:rPr lang="en-US" dirty="0"/>
              <a:t> is a collection of nodes</a:t>
            </a:r>
          </a:p>
          <a:p>
            <a:pPr lvl="1"/>
            <a:r>
              <a:rPr lang="en-US" dirty="0"/>
              <a:t>Each node has at most 1 parent and anywhere from 0 to 2 children</a:t>
            </a:r>
          </a:p>
          <a:p>
            <a:pPr lvl="1"/>
            <a:r>
              <a:rPr lang="en-US" dirty="0"/>
              <a:t>pretty similar to node based structures we’ve seen before (linked-lists)</a:t>
            </a:r>
          </a:p>
          <a:p>
            <a:pPr marL="128016" lvl="1" indent="0">
              <a:buNone/>
            </a:pPr>
            <a:endParaRPr lang="en-US" dirty="0"/>
          </a:p>
          <a:p>
            <a:pPr marL="128016" lvl="1" indent="0">
              <a:buNone/>
            </a:pPr>
            <a:r>
              <a:rPr lang="en-US" dirty="0">
                <a:latin typeface="Courier New" panose="02070309020205020404" pitchFamily="49" charset="0"/>
                <a:cs typeface="Courier New" panose="02070309020205020404" pitchFamily="49" charset="0"/>
              </a:rPr>
              <a:t>public class Node&lt;K&gt; {</a:t>
            </a:r>
          </a:p>
          <a:p>
            <a:pPr marL="128016" lvl="1" indent="0">
              <a:buNone/>
            </a:pPr>
            <a:r>
              <a:rPr lang="en-US" dirty="0">
                <a:latin typeface="Courier New" panose="02070309020205020404" pitchFamily="49" charset="0"/>
                <a:cs typeface="Courier New" panose="02070309020205020404" pitchFamily="49" charset="0"/>
              </a:rPr>
              <a:t>    K data;</a:t>
            </a:r>
          </a:p>
          <a:p>
            <a:pPr marL="128016" lvl="1" indent="0">
              <a:buNone/>
            </a:pPr>
            <a:r>
              <a:rPr lang="en-US" dirty="0">
                <a:latin typeface="Courier New" panose="02070309020205020404" pitchFamily="49" charset="0"/>
                <a:cs typeface="Courier New" panose="02070309020205020404" pitchFamily="49" charset="0"/>
              </a:rPr>
              <a:t>    Node&lt;K&gt; left;</a:t>
            </a:r>
          </a:p>
          <a:p>
            <a:pPr marL="128016" lvl="1" indent="0">
              <a:buNone/>
            </a:pPr>
            <a:r>
              <a:rPr lang="en-US" dirty="0">
                <a:latin typeface="Courier New" panose="02070309020205020404" pitchFamily="49" charset="0"/>
                <a:cs typeface="Courier New" panose="02070309020205020404" pitchFamily="49" charset="0"/>
              </a:rPr>
              <a:t>    Node&lt;K&gt; right;</a:t>
            </a:r>
          </a:p>
          <a:p>
            <a:pPr marL="128016" lvl="1" indent="0">
              <a:buNone/>
            </a:pPr>
            <a:r>
              <a:rPr lang="en-US" dirty="0">
                <a:latin typeface="Courier New" panose="02070309020205020404" pitchFamily="49" charset="0"/>
                <a:cs typeface="Courier New" panose="02070309020205020404" pitchFamily="49" charset="0"/>
              </a:rPr>
              <a:t>}</a:t>
            </a:r>
          </a:p>
          <a:p>
            <a:pPr marL="128016" lvl="1" indent="0">
              <a:buNone/>
            </a:pPr>
            <a:endParaRPr lang="en-US" dirty="0"/>
          </a:p>
          <a:p>
            <a:r>
              <a:rPr lang="en-US" b="1" dirty="0">
                <a:solidFill>
                  <a:srgbClr val="4C3282"/>
                </a:solidFill>
              </a:rPr>
              <a:t>Root node: </a:t>
            </a:r>
            <a:r>
              <a:rPr lang="en-US" dirty="0"/>
              <a:t>the single node with no parent, “top” of the tree. Often called the ‘</a:t>
            </a:r>
            <a:r>
              <a:rPr lang="en-US" dirty="0" err="1"/>
              <a:t>overallRoot</a:t>
            </a:r>
            <a:r>
              <a:rPr lang="en-US" dirty="0"/>
              <a:t>’</a:t>
            </a:r>
          </a:p>
          <a:p>
            <a:r>
              <a:rPr lang="en-US" b="1" dirty="0">
                <a:solidFill>
                  <a:srgbClr val="4C3282"/>
                </a:solidFill>
              </a:rPr>
              <a:t>Leaf node: </a:t>
            </a:r>
            <a:r>
              <a:rPr lang="en-US" dirty="0"/>
              <a:t>a node with no children</a:t>
            </a:r>
          </a:p>
          <a:p>
            <a:r>
              <a:rPr lang="en-US" b="1" dirty="0">
                <a:solidFill>
                  <a:srgbClr val="4C3282"/>
                </a:solidFill>
              </a:rPr>
              <a:t>Subtree: </a:t>
            </a:r>
            <a:r>
              <a:rPr lang="en-US" dirty="0"/>
              <a:t>a node and all it descendants</a:t>
            </a:r>
          </a:p>
          <a:p>
            <a:r>
              <a:rPr lang="en-US" b="1" dirty="0">
                <a:solidFill>
                  <a:srgbClr val="4C3282"/>
                </a:solidFill>
              </a:rPr>
              <a:t>Height: </a:t>
            </a:r>
            <a:r>
              <a:rPr lang="en-US" dirty="0"/>
              <a:t>the number of edges contained in the longest path from root node to some leaf node </a:t>
            </a:r>
          </a:p>
        </p:txBody>
      </p:sp>
      <p:sp>
        <p:nvSpPr>
          <p:cNvPr id="4" name="Footer Placeholder 3">
            <a:extLst>
              <a:ext uri="{FF2B5EF4-FFF2-40B4-BE49-F238E27FC236}">
                <a16:creationId xmlns:a16="http://schemas.microsoft.com/office/drawing/2014/main" id="{E1182C9E-617E-4889-B34C-21C176EC13D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D2656D4-02D8-43A6-B6A7-A0AA8D0EF260}"/>
              </a:ext>
            </a:extLst>
          </p:cNvPr>
          <p:cNvSpPr>
            <a:spLocks noGrp="1"/>
          </p:cNvSpPr>
          <p:nvPr>
            <p:ph type="sldNum" sz="quarter" idx="12"/>
          </p:nvPr>
        </p:nvSpPr>
        <p:spPr/>
        <p:txBody>
          <a:bodyPr/>
          <a:lstStyle/>
          <a:p>
            <a:fld id="{659665DE-58FC-41F4-AC58-2C90A5E00527}" type="slidenum">
              <a:rPr lang="en-US" smtClean="0"/>
              <a:t>5</a:t>
            </a:fld>
            <a:endParaRPr lang="en-US"/>
          </a:p>
        </p:txBody>
      </p:sp>
      <p:grpSp>
        <p:nvGrpSpPr>
          <p:cNvPr id="14" name="Group 13">
            <a:extLst>
              <a:ext uri="{FF2B5EF4-FFF2-40B4-BE49-F238E27FC236}">
                <a16:creationId xmlns:a16="http://schemas.microsoft.com/office/drawing/2014/main" id="{342638E4-3328-43C9-88E8-FA21975748A4}"/>
              </a:ext>
            </a:extLst>
          </p:cNvPr>
          <p:cNvGrpSpPr/>
          <p:nvPr/>
        </p:nvGrpSpPr>
        <p:grpSpPr>
          <a:xfrm>
            <a:off x="8842353" y="1566944"/>
            <a:ext cx="1313520" cy="1102513"/>
            <a:chOff x="8178965" y="3174615"/>
            <a:chExt cx="1313520" cy="1102513"/>
          </a:xfrm>
        </p:grpSpPr>
        <p:sp>
          <p:nvSpPr>
            <p:cNvPr id="6" name="Rectangle 5">
              <a:extLst>
                <a:ext uri="{FF2B5EF4-FFF2-40B4-BE49-F238E27FC236}">
                  <a16:creationId xmlns:a16="http://schemas.microsoft.com/office/drawing/2014/main" id="{6BB426F9-3C20-43AC-AD73-9715A5F3026E}"/>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90294A-298C-465D-A827-EA4B36B447C2}"/>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CD5143-BACC-47EB-A064-0C72F2B0DEEA}"/>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825253-6AFA-470E-88A6-0F2D4067E221}"/>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a:t>
              </a:r>
            </a:p>
          </p:txBody>
        </p:sp>
        <p:cxnSp>
          <p:nvCxnSpPr>
            <p:cNvPr id="11" name="Straight Arrow Connector 10">
              <a:extLst>
                <a:ext uri="{FF2B5EF4-FFF2-40B4-BE49-F238E27FC236}">
                  <a16:creationId xmlns:a16="http://schemas.microsoft.com/office/drawing/2014/main" id="{B12CE572-6015-45CE-BFDF-894604B78207}"/>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766026-C676-401D-94AE-2CDF91260CDA}"/>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8EC33EC-E874-41CE-A072-B15819FD4BFF}"/>
              </a:ext>
            </a:extLst>
          </p:cNvPr>
          <p:cNvGrpSpPr/>
          <p:nvPr/>
        </p:nvGrpSpPr>
        <p:grpSpPr>
          <a:xfrm>
            <a:off x="8134141" y="2752852"/>
            <a:ext cx="1065204" cy="1102513"/>
            <a:chOff x="8178965" y="3174615"/>
            <a:chExt cx="1065204" cy="1102513"/>
          </a:xfrm>
        </p:grpSpPr>
        <p:sp>
          <p:nvSpPr>
            <p:cNvPr id="16" name="Rectangle 15">
              <a:extLst>
                <a:ext uri="{FF2B5EF4-FFF2-40B4-BE49-F238E27FC236}">
                  <a16:creationId xmlns:a16="http://schemas.microsoft.com/office/drawing/2014/main" id="{6EC07526-18C5-443B-B0EC-03DECF07E1E3}"/>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2CCE3C-443E-4467-8795-96863C908C7F}"/>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8FA62E-FEE5-44F9-9BD5-100A4BB56572}"/>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92C68A9-723D-4542-9190-82B50D2C8ED8}"/>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2</a:t>
              </a:r>
            </a:p>
          </p:txBody>
        </p:sp>
        <p:cxnSp>
          <p:nvCxnSpPr>
            <p:cNvPr id="20" name="Straight Arrow Connector 19">
              <a:extLst>
                <a:ext uri="{FF2B5EF4-FFF2-40B4-BE49-F238E27FC236}">
                  <a16:creationId xmlns:a16="http://schemas.microsoft.com/office/drawing/2014/main" id="{971EE9EA-A6CE-42BD-B60A-0A267C717B1A}"/>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3DD0D733-67D3-4656-A548-5C5FAE3AB9F5}"/>
              </a:ext>
            </a:extLst>
          </p:cNvPr>
          <p:cNvGrpSpPr/>
          <p:nvPr/>
        </p:nvGrpSpPr>
        <p:grpSpPr>
          <a:xfrm>
            <a:off x="9930576" y="2784096"/>
            <a:ext cx="1313520" cy="1102513"/>
            <a:chOff x="8178965" y="3174615"/>
            <a:chExt cx="1313520" cy="1102513"/>
          </a:xfrm>
        </p:grpSpPr>
        <p:sp>
          <p:nvSpPr>
            <p:cNvPr id="23" name="Rectangle 22">
              <a:extLst>
                <a:ext uri="{FF2B5EF4-FFF2-40B4-BE49-F238E27FC236}">
                  <a16:creationId xmlns:a16="http://schemas.microsoft.com/office/drawing/2014/main" id="{F8799E9A-5175-4C6F-A771-410A24CC7B86}"/>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45346D-C835-447E-9C6D-2D1B047AE29D}"/>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F058CF-3C81-4597-9E26-8684241A7312}"/>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1F42D36-EA4F-4D8D-BA23-AB80C5C10CC8}"/>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5</a:t>
              </a:r>
            </a:p>
          </p:txBody>
        </p:sp>
        <p:cxnSp>
          <p:nvCxnSpPr>
            <p:cNvPr id="27" name="Straight Arrow Connector 26">
              <a:extLst>
                <a:ext uri="{FF2B5EF4-FFF2-40B4-BE49-F238E27FC236}">
                  <a16:creationId xmlns:a16="http://schemas.microsoft.com/office/drawing/2014/main" id="{6906FAA9-CD20-4748-A828-008367472141}"/>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D6EE9B9-30A0-4105-8FE3-25727937F9D8}"/>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03F24FC3-8E8C-4285-A125-5B03F96B6576}"/>
              </a:ext>
            </a:extLst>
          </p:cNvPr>
          <p:cNvGrpSpPr/>
          <p:nvPr/>
        </p:nvGrpSpPr>
        <p:grpSpPr>
          <a:xfrm>
            <a:off x="7432534" y="3939167"/>
            <a:ext cx="1057838" cy="1075707"/>
            <a:chOff x="8434647" y="3174615"/>
            <a:chExt cx="1057838" cy="1075707"/>
          </a:xfrm>
        </p:grpSpPr>
        <p:sp>
          <p:nvSpPr>
            <p:cNvPr id="30" name="Rectangle 29">
              <a:extLst>
                <a:ext uri="{FF2B5EF4-FFF2-40B4-BE49-F238E27FC236}">
                  <a16:creationId xmlns:a16="http://schemas.microsoft.com/office/drawing/2014/main" id="{0CE1E1D2-6FB0-4085-80D3-E8D29A4D1B10}"/>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8855F7-24B5-4ADE-8ABA-555101877C0D}"/>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DC496B1-918A-487A-A8BC-940197AD3019}"/>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CBEDF06-F490-458B-8CF7-0914C3DA272B}"/>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3</a:t>
              </a:r>
            </a:p>
          </p:txBody>
        </p:sp>
        <p:cxnSp>
          <p:nvCxnSpPr>
            <p:cNvPr id="35" name="Straight Arrow Connector 34">
              <a:extLst>
                <a:ext uri="{FF2B5EF4-FFF2-40B4-BE49-F238E27FC236}">
                  <a16:creationId xmlns:a16="http://schemas.microsoft.com/office/drawing/2014/main" id="{954A6D0D-39BD-4108-AD6D-B0AE816349D2}"/>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99B56F61-2712-44E5-97C9-871F6275C31C}"/>
              </a:ext>
            </a:extLst>
          </p:cNvPr>
          <p:cNvGrpSpPr/>
          <p:nvPr/>
        </p:nvGrpSpPr>
        <p:grpSpPr>
          <a:xfrm>
            <a:off x="9455027" y="4013660"/>
            <a:ext cx="809522" cy="798022"/>
            <a:chOff x="8434647" y="3174615"/>
            <a:chExt cx="809522" cy="798022"/>
          </a:xfrm>
        </p:grpSpPr>
        <p:sp>
          <p:nvSpPr>
            <p:cNvPr id="37" name="Rectangle 36">
              <a:extLst>
                <a:ext uri="{FF2B5EF4-FFF2-40B4-BE49-F238E27FC236}">
                  <a16:creationId xmlns:a16="http://schemas.microsoft.com/office/drawing/2014/main" id="{8892772F-F36E-478E-AE24-C3D58F8BC0C0}"/>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59C5E50-FDF3-45F4-A550-F1356CA9B0F5}"/>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F456EC3-3028-443A-A3D9-1FF8600D0065}"/>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4F8DA7A-EF43-4054-9D06-89F2139CECB8}"/>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6</a:t>
              </a:r>
            </a:p>
          </p:txBody>
        </p:sp>
      </p:grpSp>
      <p:grpSp>
        <p:nvGrpSpPr>
          <p:cNvPr id="43" name="Group 42">
            <a:extLst>
              <a:ext uri="{FF2B5EF4-FFF2-40B4-BE49-F238E27FC236}">
                <a16:creationId xmlns:a16="http://schemas.microsoft.com/office/drawing/2014/main" id="{72548263-3284-4EE0-AE8F-C6568586F101}"/>
              </a:ext>
            </a:extLst>
          </p:cNvPr>
          <p:cNvGrpSpPr/>
          <p:nvPr/>
        </p:nvGrpSpPr>
        <p:grpSpPr>
          <a:xfrm>
            <a:off x="10790073" y="3994020"/>
            <a:ext cx="1065204" cy="1102513"/>
            <a:chOff x="8178965" y="3174615"/>
            <a:chExt cx="1065204" cy="1102513"/>
          </a:xfrm>
        </p:grpSpPr>
        <p:sp>
          <p:nvSpPr>
            <p:cNvPr id="44" name="Rectangle 43">
              <a:extLst>
                <a:ext uri="{FF2B5EF4-FFF2-40B4-BE49-F238E27FC236}">
                  <a16:creationId xmlns:a16="http://schemas.microsoft.com/office/drawing/2014/main" id="{C9CD3E2D-1459-4929-B3D5-0970E97FF719}"/>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09AFC07-372C-4A23-8B1D-E7ACA52CBA01}"/>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431FF2D-8F7E-4179-A3B6-6591D0B3B401}"/>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8623D84-FF0F-4CF3-82C6-AEBAEBF3C659}"/>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7</a:t>
              </a:r>
            </a:p>
          </p:txBody>
        </p:sp>
        <p:cxnSp>
          <p:nvCxnSpPr>
            <p:cNvPr id="48" name="Straight Arrow Connector 47">
              <a:extLst>
                <a:ext uri="{FF2B5EF4-FFF2-40B4-BE49-F238E27FC236}">
                  <a16:creationId xmlns:a16="http://schemas.microsoft.com/office/drawing/2014/main" id="{538EF658-67E7-42EC-96DE-82D9CA1DAEEB}"/>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D2F963C-B994-4DCF-B48D-60BF0FA790D0}"/>
              </a:ext>
            </a:extLst>
          </p:cNvPr>
          <p:cNvGrpSpPr/>
          <p:nvPr/>
        </p:nvGrpSpPr>
        <p:grpSpPr>
          <a:xfrm>
            <a:off x="8059555" y="5142748"/>
            <a:ext cx="809522" cy="798022"/>
            <a:chOff x="8434647" y="3174615"/>
            <a:chExt cx="809522" cy="798022"/>
          </a:xfrm>
        </p:grpSpPr>
        <p:sp>
          <p:nvSpPr>
            <p:cNvPr id="51" name="Rectangle 50">
              <a:extLst>
                <a:ext uri="{FF2B5EF4-FFF2-40B4-BE49-F238E27FC236}">
                  <a16:creationId xmlns:a16="http://schemas.microsoft.com/office/drawing/2014/main" id="{E1792AB2-E91E-401F-9DD7-2EC2B5F0705B}"/>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F532227-1085-4A0C-A943-F6A3FEB840AC}"/>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B6E6C37-8C0B-4113-810C-3BF7A9330CA1}"/>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AC4427F2-579A-4F4D-8026-AAFC55F81866}"/>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4</a:t>
              </a:r>
            </a:p>
          </p:txBody>
        </p:sp>
      </p:grpSp>
      <p:grpSp>
        <p:nvGrpSpPr>
          <p:cNvPr id="57" name="Group 56">
            <a:extLst>
              <a:ext uri="{FF2B5EF4-FFF2-40B4-BE49-F238E27FC236}">
                <a16:creationId xmlns:a16="http://schemas.microsoft.com/office/drawing/2014/main" id="{E10563FF-2E65-4926-AEDA-D437416AAAB5}"/>
              </a:ext>
            </a:extLst>
          </p:cNvPr>
          <p:cNvGrpSpPr/>
          <p:nvPr/>
        </p:nvGrpSpPr>
        <p:grpSpPr>
          <a:xfrm>
            <a:off x="10204290" y="5173176"/>
            <a:ext cx="809522" cy="798022"/>
            <a:chOff x="8434647" y="3174615"/>
            <a:chExt cx="809522" cy="798022"/>
          </a:xfrm>
        </p:grpSpPr>
        <p:sp>
          <p:nvSpPr>
            <p:cNvPr id="58" name="Rectangle 57">
              <a:extLst>
                <a:ext uri="{FF2B5EF4-FFF2-40B4-BE49-F238E27FC236}">
                  <a16:creationId xmlns:a16="http://schemas.microsoft.com/office/drawing/2014/main" id="{2A3A2CC6-036C-49BA-BED3-7238F58D6B7C}"/>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AAE8BEA-B389-4DD8-940E-E5FDF7D57990}"/>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06081FA-29F9-4BB6-B1E9-5B41216B8742}"/>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9D9A1D9-FB88-419A-B39F-E9EA04AF51E7}"/>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8</a:t>
              </a:r>
            </a:p>
          </p:txBody>
        </p:sp>
      </p:grpSp>
      <p:cxnSp>
        <p:nvCxnSpPr>
          <p:cNvPr id="65" name="Straight Connector 64">
            <a:extLst>
              <a:ext uri="{FF2B5EF4-FFF2-40B4-BE49-F238E27FC236}">
                <a16:creationId xmlns:a16="http://schemas.microsoft.com/office/drawing/2014/main" id="{CB8894A5-FE4F-401C-BAAA-3755DBF0A25C}"/>
              </a:ext>
            </a:extLst>
          </p:cNvPr>
          <p:cNvCxnSpPr>
            <a:cxnSpLocks/>
          </p:cNvCxnSpPr>
          <p:nvPr/>
        </p:nvCxnSpPr>
        <p:spPr>
          <a:xfrm flipH="1">
            <a:off x="7502045" y="4368527"/>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1F48BF6-7AE9-4E1B-A817-A9A15D3DD06E}"/>
              </a:ext>
            </a:extLst>
          </p:cNvPr>
          <p:cNvCxnSpPr>
            <a:cxnSpLocks/>
          </p:cNvCxnSpPr>
          <p:nvPr/>
        </p:nvCxnSpPr>
        <p:spPr>
          <a:xfrm flipH="1">
            <a:off x="8843949" y="3203393"/>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1A88862-656C-48CC-98AE-C6EDB79F9366}"/>
              </a:ext>
            </a:extLst>
          </p:cNvPr>
          <p:cNvCxnSpPr>
            <a:cxnSpLocks/>
          </p:cNvCxnSpPr>
          <p:nvPr/>
        </p:nvCxnSpPr>
        <p:spPr>
          <a:xfrm flipH="1">
            <a:off x="9518579" y="4445102"/>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5AC56DF-E991-4346-B244-29F249C3DBC3}"/>
              </a:ext>
            </a:extLst>
          </p:cNvPr>
          <p:cNvCxnSpPr>
            <a:cxnSpLocks/>
          </p:cNvCxnSpPr>
          <p:nvPr/>
        </p:nvCxnSpPr>
        <p:spPr>
          <a:xfrm flipH="1">
            <a:off x="9935379" y="4445778"/>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3E801B1-AADD-4EFD-86C7-78E05BCD3914}"/>
              </a:ext>
            </a:extLst>
          </p:cNvPr>
          <p:cNvCxnSpPr>
            <a:cxnSpLocks/>
          </p:cNvCxnSpPr>
          <p:nvPr/>
        </p:nvCxnSpPr>
        <p:spPr>
          <a:xfrm flipH="1">
            <a:off x="8123080" y="5578395"/>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63472D8-C36D-4347-998B-32FDEBB0D7C8}"/>
              </a:ext>
            </a:extLst>
          </p:cNvPr>
          <p:cNvCxnSpPr>
            <a:cxnSpLocks/>
          </p:cNvCxnSpPr>
          <p:nvPr/>
        </p:nvCxnSpPr>
        <p:spPr>
          <a:xfrm flipH="1">
            <a:off x="8527633" y="5572187"/>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313E6A9-30DD-4FFD-A477-385C0294132C}"/>
              </a:ext>
            </a:extLst>
          </p:cNvPr>
          <p:cNvCxnSpPr>
            <a:cxnSpLocks/>
          </p:cNvCxnSpPr>
          <p:nvPr/>
        </p:nvCxnSpPr>
        <p:spPr>
          <a:xfrm flipH="1">
            <a:off x="10252500" y="5615594"/>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011E607-0390-44BB-A2F1-F7D3ACB2C488}"/>
              </a:ext>
            </a:extLst>
          </p:cNvPr>
          <p:cNvCxnSpPr>
            <a:cxnSpLocks/>
          </p:cNvCxnSpPr>
          <p:nvPr/>
        </p:nvCxnSpPr>
        <p:spPr>
          <a:xfrm flipH="1">
            <a:off x="10670369" y="5615594"/>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2C3474-2152-4065-9382-6411AE76DA7E}"/>
              </a:ext>
            </a:extLst>
          </p:cNvPr>
          <p:cNvCxnSpPr>
            <a:cxnSpLocks/>
          </p:cNvCxnSpPr>
          <p:nvPr/>
        </p:nvCxnSpPr>
        <p:spPr>
          <a:xfrm flipH="1">
            <a:off x="11506331" y="4429667"/>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57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D884-0766-439D-AE3C-9271880A9FAE}"/>
              </a:ext>
            </a:extLst>
          </p:cNvPr>
          <p:cNvSpPr>
            <a:spLocks noGrp="1"/>
          </p:cNvSpPr>
          <p:nvPr>
            <p:ph type="title"/>
          </p:nvPr>
        </p:nvSpPr>
        <p:spPr/>
        <p:txBody>
          <a:bodyPr/>
          <a:lstStyle/>
          <a:p>
            <a:r>
              <a:rPr lang="en-US" dirty="0"/>
              <a:t>Tree Height</a:t>
            </a:r>
          </a:p>
        </p:txBody>
      </p:sp>
      <p:sp>
        <p:nvSpPr>
          <p:cNvPr id="3" name="Content Placeholder 2">
            <a:extLst>
              <a:ext uri="{FF2B5EF4-FFF2-40B4-BE49-F238E27FC236}">
                <a16:creationId xmlns:a16="http://schemas.microsoft.com/office/drawing/2014/main" id="{8341305D-ED84-40C8-AFC7-24C2E9783A12}"/>
              </a:ext>
            </a:extLst>
          </p:cNvPr>
          <p:cNvSpPr>
            <a:spLocks noGrp="1"/>
          </p:cNvSpPr>
          <p:nvPr>
            <p:ph idx="1"/>
          </p:nvPr>
        </p:nvSpPr>
        <p:spPr>
          <a:xfrm>
            <a:off x="569264" y="1463857"/>
            <a:ext cx="11187258" cy="4845504"/>
          </a:xfrm>
        </p:spPr>
        <p:txBody>
          <a:bodyPr/>
          <a:lstStyle/>
          <a:p>
            <a:r>
              <a:rPr lang="en-US" dirty="0"/>
              <a:t>What is the height (the number of edges contained in the longest path from root node to some leaf node ) of the following binary trees?</a:t>
            </a:r>
          </a:p>
        </p:txBody>
      </p:sp>
      <p:sp>
        <p:nvSpPr>
          <p:cNvPr id="4" name="Footer Placeholder 3">
            <a:extLst>
              <a:ext uri="{FF2B5EF4-FFF2-40B4-BE49-F238E27FC236}">
                <a16:creationId xmlns:a16="http://schemas.microsoft.com/office/drawing/2014/main" id="{FF3D7CC8-EE13-483A-8B4C-A799AAD813FC}"/>
              </a:ext>
            </a:extLst>
          </p:cNvPr>
          <p:cNvSpPr>
            <a:spLocks noGrp="1"/>
          </p:cNvSpPr>
          <p:nvPr>
            <p:ph type="ftr" sz="quarter" idx="11"/>
          </p:nvPr>
        </p:nvSpPr>
        <p:spPr>
          <a:xfrm>
            <a:off x="5715301" y="6521027"/>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699ACE84-700E-4922-8885-902F1DBCA307}"/>
              </a:ext>
            </a:extLst>
          </p:cNvPr>
          <p:cNvSpPr>
            <a:spLocks noGrp="1"/>
          </p:cNvSpPr>
          <p:nvPr>
            <p:ph type="sldNum" sz="quarter" idx="12"/>
          </p:nvPr>
        </p:nvSpPr>
        <p:spPr/>
        <p:txBody>
          <a:bodyPr/>
          <a:lstStyle/>
          <a:p>
            <a:fld id="{659665DE-58FC-41F4-AC58-2C90A5E00527}" type="slidenum">
              <a:rPr lang="en-US" smtClean="0"/>
              <a:t>6</a:t>
            </a:fld>
            <a:endParaRPr lang="en-US"/>
          </a:p>
        </p:txBody>
      </p:sp>
      <p:grpSp>
        <p:nvGrpSpPr>
          <p:cNvPr id="6" name="Group 5">
            <a:extLst>
              <a:ext uri="{FF2B5EF4-FFF2-40B4-BE49-F238E27FC236}">
                <a16:creationId xmlns:a16="http://schemas.microsoft.com/office/drawing/2014/main" id="{FFE94197-7233-4C71-A93D-81730E1670D2}"/>
              </a:ext>
            </a:extLst>
          </p:cNvPr>
          <p:cNvGrpSpPr/>
          <p:nvPr/>
        </p:nvGrpSpPr>
        <p:grpSpPr>
          <a:xfrm>
            <a:off x="1072941" y="3204497"/>
            <a:ext cx="1313520" cy="1102513"/>
            <a:chOff x="8178965" y="3174615"/>
            <a:chExt cx="1313520" cy="1102513"/>
          </a:xfrm>
        </p:grpSpPr>
        <p:sp>
          <p:nvSpPr>
            <p:cNvPr id="7" name="Rectangle 6">
              <a:extLst>
                <a:ext uri="{FF2B5EF4-FFF2-40B4-BE49-F238E27FC236}">
                  <a16:creationId xmlns:a16="http://schemas.microsoft.com/office/drawing/2014/main" id="{D0FE65FC-D757-41EC-913E-5B5FDFCEDDA1}"/>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7900D8-9C62-419B-9FCF-A203734F1C3E}"/>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6E731A-D8D9-40DB-B4D9-1A1F028B27E9}"/>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1FFA10-FD14-4B87-95EA-FFCB559670F6}"/>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a:t>
              </a:r>
            </a:p>
          </p:txBody>
        </p:sp>
        <p:cxnSp>
          <p:nvCxnSpPr>
            <p:cNvPr id="11" name="Straight Arrow Connector 10">
              <a:extLst>
                <a:ext uri="{FF2B5EF4-FFF2-40B4-BE49-F238E27FC236}">
                  <a16:creationId xmlns:a16="http://schemas.microsoft.com/office/drawing/2014/main" id="{293D6FD0-D243-4FC1-8356-A5F015A43528}"/>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D529D7-DD5E-49DA-9BED-3CCA737C3120}"/>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332DA81-86D1-4B19-BE8E-8F425753681D}"/>
              </a:ext>
            </a:extLst>
          </p:cNvPr>
          <p:cNvGrpSpPr/>
          <p:nvPr/>
        </p:nvGrpSpPr>
        <p:grpSpPr>
          <a:xfrm>
            <a:off x="620411" y="4390405"/>
            <a:ext cx="809522" cy="798022"/>
            <a:chOff x="8434647" y="3174615"/>
            <a:chExt cx="809522" cy="798022"/>
          </a:xfrm>
        </p:grpSpPr>
        <p:sp>
          <p:nvSpPr>
            <p:cNvPr id="14" name="Rectangle 13">
              <a:extLst>
                <a:ext uri="{FF2B5EF4-FFF2-40B4-BE49-F238E27FC236}">
                  <a16:creationId xmlns:a16="http://schemas.microsoft.com/office/drawing/2014/main" id="{1699FD4A-13AF-43D1-B7DE-39DE7DDC1C37}"/>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8EE9BE-FA73-4FA5-B440-5B1F7F1DF25B}"/>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B0281C-8F08-4E08-A451-931AE1859A47}"/>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9939093-4306-4F38-8A8E-17F9092002DC}"/>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2</a:t>
              </a:r>
            </a:p>
          </p:txBody>
        </p:sp>
      </p:grpSp>
      <p:grpSp>
        <p:nvGrpSpPr>
          <p:cNvPr id="19" name="Group 18">
            <a:extLst>
              <a:ext uri="{FF2B5EF4-FFF2-40B4-BE49-F238E27FC236}">
                <a16:creationId xmlns:a16="http://schemas.microsoft.com/office/drawing/2014/main" id="{E0704B2F-8759-4012-8E68-B3DE124BB12B}"/>
              </a:ext>
            </a:extLst>
          </p:cNvPr>
          <p:cNvGrpSpPr/>
          <p:nvPr/>
        </p:nvGrpSpPr>
        <p:grpSpPr>
          <a:xfrm>
            <a:off x="2416846" y="4421649"/>
            <a:ext cx="1057838" cy="1075707"/>
            <a:chOff x="8434647" y="3174615"/>
            <a:chExt cx="1057838" cy="1075707"/>
          </a:xfrm>
        </p:grpSpPr>
        <p:sp>
          <p:nvSpPr>
            <p:cNvPr id="20" name="Rectangle 19">
              <a:extLst>
                <a:ext uri="{FF2B5EF4-FFF2-40B4-BE49-F238E27FC236}">
                  <a16:creationId xmlns:a16="http://schemas.microsoft.com/office/drawing/2014/main" id="{0C323C3A-280F-4514-87E2-0D8DB2E72AA5}"/>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358B19-4065-4672-B4E4-A760E8926A78}"/>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2240D5-66BD-4A8C-A760-7009056D01F6}"/>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8D15AEB-4379-4D2A-BD89-01679DA32168}"/>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5</a:t>
              </a:r>
            </a:p>
          </p:txBody>
        </p:sp>
        <p:cxnSp>
          <p:nvCxnSpPr>
            <p:cNvPr id="25" name="Straight Arrow Connector 24">
              <a:extLst>
                <a:ext uri="{FF2B5EF4-FFF2-40B4-BE49-F238E27FC236}">
                  <a16:creationId xmlns:a16="http://schemas.microsoft.com/office/drawing/2014/main" id="{69522E75-09A6-4CF7-85CB-FF085ABA16A6}"/>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25C92B0-72AE-440A-877E-761096D8E384}"/>
              </a:ext>
            </a:extLst>
          </p:cNvPr>
          <p:cNvGrpSpPr/>
          <p:nvPr/>
        </p:nvGrpSpPr>
        <p:grpSpPr>
          <a:xfrm>
            <a:off x="3276343" y="5631573"/>
            <a:ext cx="809522" cy="798022"/>
            <a:chOff x="8434647" y="3174615"/>
            <a:chExt cx="809522" cy="798022"/>
          </a:xfrm>
        </p:grpSpPr>
        <p:sp>
          <p:nvSpPr>
            <p:cNvPr id="27" name="Rectangle 26">
              <a:extLst>
                <a:ext uri="{FF2B5EF4-FFF2-40B4-BE49-F238E27FC236}">
                  <a16:creationId xmlns:a16="http://schemas.microsoft.com/office/drawing/2014/main" id="{07639DD2-A15A-481F-A52D-19C1E9587A48}"/>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2553D0D-4498-4B9E-8594-59B941A5C0B2}"/>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92DC18-3E87-402B-A814-23B7C9ADF0E0}"/>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B3CBBA1-7FCB-4905-9C39-D98461B6955F}"/>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7</a:t>
              </a:r>
            </a:p>
          </p:txBody>
        </p:sp>
      </p:grpSp>
      <p:cxnSp>
        <p:nvCxnSpPr>
          <p:cNvPr id="32" name="Straight Connector 31">
            <a:extLst>
              <a:ext uri="{FF2B5EF4-FFF2-40B4-BE49-F238E27FC236}">
                <a16:creationId xmlns:a16="http://schemas.microsoft.com/office/drawing/2014/main" id="{EF555E8B-F494-4BA9-B78C-2193F183E6FF}"/>
              </a:ext>
            </a:extLst>
          </p:cNvPr>
          <p:cNvCxnSpPr>
            <a:cxnSpLocks/>
          </p:cNvCxnSpPr>
          <p:nvPr/>
        </p:nvCxnSpPr>
        <p:spPr>
          <a:xfrm flipH="1">
            <a:off x="675307" y="4848321"/>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231A22-57BD-4807-8ABC-691E4E1FE3DC}"/>
              </a:ext>
            </a:extLst>
          </p:cNvPr>
          <p:cNvCxnSpPr>
            <a:cxnSpLocks/>
          </p:cNvCxnSpPr>
          <p:nvPr/>
        </p:nvCxnSpPr>
        <p:spPr>
          <a:xfrm flipH="1">
            <a:off x="1079860" y="4814702"/>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2D19F50-02BF-4643-8AA2-BD9E44063E0B}"/>
              </a:ext>
            </a:extLst>
          </p:cNvPr>
          <p:cNvCxnSpPr>
            <a:cxnSpLocks/>
          </p:cNvCxnSpPr>
          <p:nvPr/>
        </p:nvCxnSpPr>
        <p:spPr>
          <a:xfrm flipH="1">
            <a:off x="3331448" y="6067220"/>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9798CB3-51BF-4539-B241-66E1AE24309B}"/>
              </a:ext>
            </a:extLst>
          </p:cNvPr>
          <p:cNvCxnSpPr>
            <a:cxnSpLocks/>
          </p:cNvCxnSpPr>
          <p:nvPr/>
        </p:nvCxnSpPr>
        <p:spPr>
          <a:xfrm flipH="1">
            <a:off x="3760471" y="6067220"/>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52526D-F9FF-454F-86F3-1F38AEEFA044}"/>
              </a:ext>
            </a:extLst>
          </p:cNvPr>
          <p:cNvCxnSpPr>
            <a:cxnSpLocks/>
          </p:cNvCxnSpPr>
          <p:nvPr/>
        </p:nvCxnSpPr>
        <p:spPr>
          <a:xfrm flipH="1">
            <a:off x="2471742" y="4879052"/>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B8A54900-8C0A-42AF-8CD7-84903C63CECA}"/>
              </a:ext>
            </a:extLst>
          </p:cNvPr>
          <p:cNvGrpSpPr/>
          <p:nvPr/>
        </p:nvGrpSpPr>
        <p:grpSpPr>
          <a:xfrm>
            <a:off x="5837176" y="3219392"/>
            <a:ext cx="809522" cy="798022"/>
            <a:chOff x="8434647" y="3174615"/>
            <a:chExt cx="809522" cy="798022"/>
          </a:xfrm>
        </p:grpSpPr>
        <p:sp>
          <p:nvSpPr>
            <p:cNvPr id="38" name="Rectangle 37">
              <a:extLst>
                <a:ext uri="{FF2B5EF4-FFF2-40B4-BE49-F238E27FC236}">
                  <a16:creationId xmlns:a16="http://schemas.microsoft.com/office/drawing/2014/main" id="{5FA9A6C5-D000-4468-8859-F0D477E186F1}"/>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12AE57F-BD4E-4A95-A11D-3423FC3258F2}"/>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AD41CD7-90C3-492C-B87D-00148F0F4833}"/>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286381B-14DE-49DE-AFC5-568ED5AC0A7E}"/>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7</a:t>
              </a:r>
            </a:p>
          </p:txBody>
        </p:sp>
      </p:grpSp>
      <p:cxnSp>
        <p:nvCxnSpPr>
          <p:cNvPr id="42" name="Straight Connector 41">
            <a:extLst>
              <a:ext uri="{FF2B5EF4-FFF2-40B4-BE49-F238E27FC236}">
                <a16:creationId xmlns:a16="http://schemas.microsoft.com/office/drawing/2014/main" id="{5B61FA80-21B7-4CFC-A334-88BBFE876C16}"/>
              </a:ext>
            </a:extLst>
          </p:cNvPr>
          <p:cNvCxnSpPr>
            <a:cxnSpLocks/>
          </p:cNvCxnSpPr>
          <p:nvPr/>
        </p:nvCxnSpPr>
        <p:spPr>
          <a:xfrm flipH="1">
            <a:off x="5892281" y="3655039"/>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E473CAE-A46E-47F7-82CC-5DCF09F0D76A}"/>
              </a:ext>
            </a:extLst>
          </p:cNvPr>
          <p:cNvCxnSpPr>
            <a:cxnSpLocks/>
          </p:cNvCxnSpPr>
          <p:nvPr/>
        </p:nvCxnSpPr>
        <p:spPr>
          <a:xfrm flipH="1">
            <a:off x="6321304" y="3655039"/>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AF5F0E4-45AF-4415-8DC4-87A422CB4974}"/>
              </a:ext>
            </a:extLst>
          </p:cNvPr>
          <p:cNvSpPr txBox="1"/>
          <p:nvPr/>
        </p:nvSpPr>
        <p:spPr>
          <a:xfrm>
            <a:off x="1134516" y="2507860"/>
            <a:ext cx="1337226" cy="369332"/>
          </a:xfrm>
          <a:prstGeom prst="rect">
            <a:avLst/>
          </a:prstGeom>
          <a:noFill/>
        </p:spPr>
        <p:txBody>
          <a:bodyPr wrap="none" rtlCol="0">
            <a:spAutoFit/>
          </a:bodyPr>
          <a:lstStyle/>
          <a:p>
            <a:r>
              <a:rPr lang="en-US" dirty="0" err="1">
                <a:latin typeface="Segoe UI" panose="020B0502040204020203" pitchFamily="34" charset="0"/>
                <a:cs typeface="Segoe UI" panose="020B0502040204020203" pitchFamily="34" charset="0"/>
              </a:rPr>
              <a:t>overallRoot</a:t>
            </a:r>
            <a:endParaRPr lang="en-US" dirty="0">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614AAAA3-85CD-4FA4-BC7C-56A94C3C685A}"/>
              </a:ext>
            </a:extLst>
          </p:cNvPr>
          <p:cNvSpPr txBox="1"/>
          <p:nvPr/>
        </p:nvSpPr>
        <p:spPr>
          <a:xfrm>
            <a:off x="5573116" y="2468800"/>
            <a:ext cx="1337226" cy="369332"/>
          </a:xfrm>
          <a:prstGeom prst="rect">
            <a:avLst/>
          </a:prstGeom>
          <a:noFill/>
        </p:spPr>
        <p:txBody>
          <a:bodyPr wrap="none" rtlCol="0">
            <a:spAutoFit/>
          </a:bodyPr>
          <a:lstStyle/>
          <a:p>
            <a:r>
              <a:rPr lang="en-US" dirty="0" err="1">
                <a:latin typeface="Segoe UI" panose="020B0502040204020203" pitchFamily="34" charset="0"/>
                <a:cs typeface="Segoe UI" panose="020B0502040204020203" pitchFamily="34" charset="0"/>
              </a:rPr>
              <a:t>overallRoot</a:t>
            </a:r>
            <a:endParaRPr lang="en-US" dirty="0">
              <a:latin typeface="Segoe UI" panose="020B0502040204020203" pitchFamily="34" charset="0"/>
              <a:cs typeface="Segoe UI" panose="020B0502040204020203" pitchFamily="34" charset="0"/>
            </a:endParaRPr>
          </a:p>
        </p:txBody>
      </p:sp>
      <p:sp>
        <p:nvSpPr>
          <p:cNvPr id="46" name="TextBox 45">
            <a:extLst>
              <a:ext uri="{FF2B5EF4-FFF2-40B4-BE49-F238E27FC236}">
                <a16:creationId xmlns:a16="http://schemas.microsoft.com/office/drawing/2014/main" id="{90322ED1-35C3-48D6-A17C-721B6309B86C}"/>
              </a:ext>
            </a:extLst>
          </p:cNvPr>
          <p:cNvSpPr txBox="1"/>
          <p:nvPr/>
        </p:nvSpPr>
        <p:spPr>
          <a:xfrm>
            <a:off x="9624091" y="2468800"/>
            <a:ext cx="1337226" cy="369332"/>
          </a:xfrm>
          <a:prstGeom prst="rect">
            <a:avLst/>
          </a:prstGeom>
          <a:noFill/>
        </p:spPr>
        <p:txBody>
          <a:bodyPr wrap="none" rtlCol="0">
            <a:spAutoFit/>
          </a:bodyPr>
          <a:lstStyle/>
          <a:p>
            <a:r>
              <a:rPr lang="en-US" dirty="0" err="1">
                <a:latin typeface="Segoe UI" panose="020B0502040204020203" pitchFamily="34" charset="0"/>
                <a:cs typeface="Segoe UI" panose="020B0502040204020203" pitchFamily="34" charset="0"/>
              </a:rPr>
              <a:t>overallRoot</a:t>
            </a:r>
            <a:endParaRPr lang="en-US" dirty="0">
              <a:latin typeface="Segoe UI" panose="020B0502040204020203" pitchFamily="34" charset="0"/>
              <a:cs typeface="Segoe UI" panose="020B0502040204020203" pitchFamily="34" charset="0"/>
            </a:endParaRPr>
          </a:p>
        </p:txBody>
      </p:sp>
      <p:sp>
        <p:nvSpPr>
          <p:cNvPr id="47" name="TextBox 46">
            <a:extLst>
              <a:ext uri="{FF2B5EF4-FFF2-40B4-BE49-F238E27FC236}">
                <a16:creationId xmlns:a16="http://schemas.microsoft.com/office/drawing/2014/main" id="{7B88DE87-7A6A-4387-921E-3F462FBB8280}"/>
              </a:ext>
            </a:extLst>
          </p:cNvPr>
          <p:cNvSpPr txBox="1"/>
          <p:nvPr/>
        </p:nvSpPr>
        <p:spPr>
          <a:xfrm>
            <a:off x="9924655" y="3201362"/>
            <a:ext cx="73609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null</a:t>
            </a:r>
          </a:p>
        </p:txBody>
      </p:sp>
      <p:cxnSp>
        <p:nvCxnSpPr>
          <p:cNvPr id="48" name="Straight Arrow Connector 47">
            <a:extLst>
              <a:ext uri="{FF2B5EF4-FFF2-40B4-BE49-F238E27FC236}">
                <a16:creationId xmlns:a16="http://schemas.microsoft.com/office/drawing/2014/main" id="{B113571D-CB0A-4103-9587-9EA29F3A1DCA}"/>
              </a:ext>
            </a:extLst>
          </p:cNvPr>
          <p:cNvCxnSpPr>
            <a:cxnSpLocks/>
            <a:endCxn id="7" idx="0"/>
          </p:cNvCxnSpPr>
          <p:nvPr/>
        </p:nvCxnSpPr>
        <p:spPr>
          <a:xfrm flipH="1">
            <a:off x="1733384" y="2843901"/>
            <a:ext cx="3236" cy="3605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0EAE8F7-BC05-4D66-ADE3-FDF3C5D9C3C5}"/>
              </a:ext>
            </a:extLst>
          </p:cNvPr>
          <p:cNvCxnSpPr>
            <a:cxnSpLocks/>
          </p:cNvCxnSpPr>
          <p:nvPr/>
        </p:nvCxnSpPr>
        <p:spPr>
          <a:xfrm flipH="1">
            <a:off x="6241729" y="2806662"/>
            <a:ext cx="3236" cy="3605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5D85D36-992E-47EE-BEB0-C461C2A27AAA}"/>
              </a:ext>
            </a:extLst>
          </p:cNvPr>
          <p:cNvCxnSpPr>
            <a:cxnSpLocks/>
          </p:cNvCxnSpPr>
          <p:nvPr/>
        </p:nvCxnSpPr>
        <p:spPr>
          <a:xfrm flipH="1">
            <a:off x="10268200" y="2794120"/>
            <a:ext cx="3236" cy="3605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0E4B7C2-A5DE-4F86-B660-A3AF46E9F041}"/>
              </a:ext>
            </a:extLst>
          </p:cNvPr>
          <p:cNvSpPr txBox="1"/>
          <p:nvPr/>
        </p:nvSpPr>
        <p:spPr>
          <a:xfrm>
            <a:off x="1261645" y="5982487"/>
            <a:ext cx="1348446" cy="369332"/>
          </a:xfrm>
          <a:prstGeom prst="rect">
            <a:avLst/>
          </a:prstGeom>
          <a:noFill/>
        </p:spPr>
        <p:txBody>
          <a:bodyPr wrap="none" rtlCol="0">
            <a:spAutoFit/>
          </a:bodyPr>
          <a:lstStyle/>
          <a:p>
            <a:r>
              <a:rPr lang="en-US" b="1" dirty="0">
                <a:solidFill>
                  <a:srgbClr val="4C3282"/>
                </a:solidFill>
                <a:latin typeface="Segoe UI" panose="020B0502040204020203" pitchFamily="34" charset="0"/>
                <a:cs typeface="Segoe UI" panose="020B0502040204020203" pitchFamily="34" charset="0"/>
              </a:rPr>
              <a:t>Height = 2</a:t>
            </a:r>
          </a:p>
        </p:txBody>
      </p:sp>
      <p:sp>
        <p:nvSpPr>
          <p:cNvPr id="53" name="TextBox 52">
            <a:extLst>
              <a:ext uri="{FF2B5EF4-FFF2-40B4-BE49-F238E27FC236}">
                <a16:creationId xmlns:a16="http://schemas.microsoft.com/office/drawing/2014/main" id="{A688E6D6-8BAE-4FE7-A46C-8C4421677DBE}"/>
              </a:ext>
            </a:extLst>
          </p:cNvPr>
          <p:cNvSpPr txBox="1"/>
          <p:nvPr/>
        </p:nvSpPr>
        <p:spPr>
          <a:xfrm>
            <a:off x="5647081" y="5982487"/>
            <a:ext cx="1348446" cy="369332"/>
          </a:xfrm>
          <a:prstGeom prst="rect">
            <a:avLst/>
          </a:prstGeom>
          <a:noFill/>
        </p:spPr>
        <p:txBody>
          <a:bodyPr wrap="none" rtlCol="0">
            <a:spAutoFit/>
          </a:bodyPr>
          <a:lstStyle/>
          <a:p>
            <a:r>
              <a:rPr lang="en-US" b="1" dirty="0">
                <a:solidFill>
                  <a:srgbClr val="4C3282"/>
                </a:solidFill>
                <a:latin typeface="Segoe UI" panose="020B0502040204020203" pitchFamily="34" charset="0"/>
                <a:cs typeface="Segoe UI" panose="020B0502040204020203" pitchFamily="34" charset="0"/>
              </a:rPr>
              <a:t>Height = 0</a:t>
            </a:r>
          </a:p>
        </p:txBody>
      </p:sp>
      <p:sp>
        <p:nvSpPr>
          <p:cNvPr id="54" name="TextBox 53">
            <a:extLst>
              <a:ext uri="{FF2B5EF4-FFF2-40B4-BE49-F238E27FC236}">
                <a16:creationId xmlns:a16="http://schemas.microsoft.com/office/drawing/2014/main" id="{1706C83B-D06E-465A-90B8-0806CECE401C}"/>
              </a:ext>
            </a:extLst>
          </p:cNvPr>
          <p:cNvSpPr txBox="1"/>
          <p:nvPr/>
        </p:nvSpPr>
        <p:spPr>
          <a:xfrm>
            <a:off x="9351573" y="5986675"/>
            <a:ext cx="2146742" cy="369332"/>
          </a:xfrm>
          <a:prstGeom prst="rect">
            <a:avLst/>
          </a:prstGeom>
          <a:noFill/>
        </p:spPr>
        <p:txBody>
          <a:bodyPr wrap="none" rtlCol="0">
            <a:spAutoFit/>
          </a:bodyPr>
          <a:lstStyle/>
          <a:p>
            <a:r>
              <a:rPr lang="en-US" b="1" dirty="0">
                <a:solidFill>
                  <a:srgbClr val="4C3282"/>
                </a:solidFill>
                <a:latin typeface="Segoe UI" panose="020B0502040204020203" pitchFamily="34" charset="0"/>
                <a:cs typeface="Segoe UI" panose="020B0502040204020203" pitchFamily="34" charset="0"/>
              </a:rPr>
              <a:t>Height = -1 or NA</a:t>
            </a:r>
          </a:p>
        </p:txBody>
      </p:sp>
      <p:sp>
        <p:nvSpPr>
          <p:cNvPr id="55" name="TextBox 54">
            <a:extLst>
              <a:ext uri="{FF2B5EF4-FFF2-40B4-BE49-F238E27FC236}">
                <a16:creationId xmlns:a16="http://schemas.microsoft.com/office/drawing/2014/main" id="{7371DE35-0EF3-E14B-863F-D20C3D3BA1CC}"/>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2 Minutes</a:t>
            </a:r>
          </a:p>
        </p:txBody>
      </p:sp>
    </p:spTree>
    <p:extLst>
      <p:ext uri="{BB962C8B-B14F-4D97-AF65-F5344CB8AC3E}">
        <p14:creationId xmlns:p14="http://schemas.microsoft.com/office/powerpoint/2010/main" val="23409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AADE-62B4-47FC-BF83-753F541CEB88}"/>
              </a:ext>
            </a:extLst>
          </p:cNvPr>
          <p:cNvSpPr>
            <a:spLocks noGrp="1"/>
          </p:cNvSpPr>
          <p:nvPr>
            <p:ph type="title"/>
          </p:nvPr>
        </p:nvSpPr>
        <p:spPr/>
        <p:txBody>
          <a:bodyPr/>
          <a:lstStyle/>
          <a:p>
            <a:r>
              <a:rPr lang="en-US" dirty="0"/>
              <a:t>Binary Search Tree (BST)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AC4024B-141E-4379-A5F5-4B2EA4933240}"/>
                  </a:ext>
                </a:extLst>
              </p:cNvPr>
              <p:cNvSpPr>
                <a:spLocks noGrp="1"/>
              </p:cNvSpPr>
              <p:nvPr>
                <p:ph idx="1"/>
              </p:nvPr>
            </p:nvSpPr>
            <p:spPr/>
            <p:txBody>
              <a:bodyPr>
                <a:normAutofit/>
              </a:bodyPr>
              <a:lstStyle/>
              <a:p>
                <a:r>
                  <a:rPr lang="en-US" dirty="0"/>
                  <a:t>Invariants (A.K.A. rules for your DS or algorithm)</a:t>
                </a:r>
              </a:p>
              <a:p>
                <a:pPr lvl="1"/>
                <a:r>
                  <a:rPr lang="en-US" dirty="0"/>
                  <a:t>Things that are always true.  If they’re always true, you can assume </a:t>
                </a:r>
              </a:p>
              <a:p>
                <a:pPr marL="128016" lvl="1" indent="0">
                  <a:buNone/>
                </a:pPr>
                <a:r>
                  <a:rPr lang="en-US" dirty="0"/>
                  <a:t>them so that you can write simpler and more efficient code.</a:t>
                </a:r>
              </a:p>
              <a:p>
                <a:pPr lvl="1"/>
                <a:r>
                  <a:rPr lang="en-US" dirty="0"/>
                  <a:t>You can also check invariants at the ends/beginnings of your methods</a:t>
                </a:r>
              </a:p>
              <a:p>
                <a:pPr marL="128016" lvl="1" indent="0">
                  <a:buNone/>
                </a:pPr>
                <a:r>
                  <a:rPr lang="en-US" dirty="0"/>
                  <a:t>to ensure that your state is valid and that everything is working.</a:t>
                </a:r>
              </a:p>
              <a:p>
                <a:endParaRPr lang="en-US" sz="2400" dirty="0"/>
              </a:p>
              <a:p>
                <a:r>
                  <a:rPr lang="en-US" sz="2400" dirty="0"/>
                  <a:t>Binary Search Tree invariants:</a:t>
                </a:r>
              </a:p>
              <a:p>
                <a:pPr lvl="1"/>
                <a:r>
                  <a:rPr lang="en-US" sz="2400" dirty="0"/>
                  <a:t>For every node with key </a:t>
                </a:r>
                <a14:m>
                  <m:oMath xmlns:m="http://schemas.openxmlformats.org/officeDocument/2006/math">
                    <m:r>
                      <a:rPr lang="en-US" sz="2400" b="0" i="1" smtClean="0">
                        <a:latin typeface="Cambria Math" panose="02040503050406030204" pitchFamily="18" charset="0"/>
                      </a:rPr>
                      <m:t>𝑘</m:t>
                    </m:r>
                  </m:oMath>
                </a14:m>
                <a:r>
                  <a:rPr lang="en-US" sz="2400" dirty="0"/>
                  <a:t>:</a:t>
                </a:r>
              </a:p>
              <a:p>
                <a:pPr lvl="2"/>
                <a:r>
                  <a:rPr lang="en-US" sz="2200" dirty="0"/>
                  <a:t>The left subtree has only keys smaller than </a:t>
                </a:r>
                <a14:m>
                  <m:oMath xmlns:m="http://schemas.openxmlformats.org/officeDocument/2006/math">
                    <m:r>
                      <a:rPr lang="en-US" sz="2200" b="0" i="1" smtClean="0">
                        <a:latin typeface="Cambria Math" panose="02040503050406030204" pitchFamily="18" charset="0"/>
                      </a:rPr>
                      <m:t>𝑘</m:t>
                    </m:r>
                  </m:oMath>
                </a14:m>
                <a:r>
                  <a:rPr lang="en-US" sz="2200" dirty="0"/>
                  <a:t>.</a:t>
                </a:r>
              </a:p>
              <a:p>
                <a:pPr lvl="2"/>
                <a:r>
                  <a:rPr lang="en-US" sz="2200" dirty="0"/>
                  <a:t>The right subtree has only keys greater than </a:t>
                </a:r>
                <a14:m>
                  <m:oMath xmlns:m="http://schemas.openxmlformats.org/officeDocument/2006/math">
                    <m:r>
                      <a:rPr lang="en-US" sz="2200" b="0" i="1" smtClean="0">
                        <a:latin typeface="Cambria Math" panose="02040503050406030204" pitchFamily="18" charset="0"/>
                      </a:rPr>
                      <m:t>𝑘</m:t>
                    </m:r>
                  </m:oMath>
                </a14:m>
                <a:r>
                  <a:rPr lang="en-US" sz="2200" dirty="0"/>
                  <a:t>.</a:t>
                </a:r>
              </a:p>
              <a:p>
                <a:pPr lvl="2"/>
                <a:endParaRPr lang="en-US" sz="2200" dirty="0"/>
              </a:p>
              <a:p>
                <a:pPr marL="310896" lvl="2" indent="0">
                  <a:buNone/>
                </a:pPr>
                <a:endParaRPr lang="en-US" sz="2200" dirty="0"/>
              </a:p>
            </p:txBody>
          </p:sp>
        </mc:Choice>
        <mc:Fallback>
          <p:sp>
            <p:nvSpPr>
              <p:cNvPr id="3" name="Content Placeholder 2">
                <a:extLst>
                  <a:ext uri="{FF2B5EF4-FFF2-40B4-BE49-F238E27FC236}">
                    <a16:creationId xmlns:a16="http://schemas.microsoft.com/office/drawing/2014/main" id="{DAC4024B-141E-4379-A5F5-4B2EA4933240}"/>
                  </a:ext>
                </a:extLst>
              </p:cNvPr>
              <p:cNvSpPr>
                <a:spLocks noGrp="1" noRot="1" noChangeAspect="1" noMove="1" noResize="1" noEditPoints="1" noAdjustHandles="1" noChangeArrowheads="1" noChangeShapeType="1" noTextEdit="1"/>
              </p:cNvSpPr>
              <p:nvPr>
                <p:ph idx="1"/>
              </p:nvPr>
            </p:nvSpPr>
            <p:spPr>
              <a:blipFill>
                <a:blip r:embed="rId3"/>
                <a:stretch>
                  <a:fillRect l="-340" t="-156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C1EF617-3DAD-4B53-B0BF-8C41C78CB53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E9DE59B-C04F-4EE6-AA42-6AC9F000C52C}"/>
              </a:ext>
            </a:extLst>
          </p:cNvPr>
          <p:cNvSpPr>
            <a:spLocks noGrp="1"/>
          </p:cNvSpPr>
          <p:nvPr>
            <p:ph type="sldNum" sz="quarter" idx="12"/>
          </p:nvPr>
        </p:nvSpPr>
        <p:spPr/>
        <p:txBody>
          <a:bodyPr/>
          <a:lstStyle/>
          <a:p>
            <a:fld id="{659665DE-58FC-41F4-AC58-2C90A5E00527}" type="slidenum">
              <a:rPr lang="en-US" smtClean="0"/>
              <a:t>7</a:t>
            </a:fld>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46DF483E-1224-4E0A-BAB3-F850C7C20282}"/>
                  </a:ext>
                </a:extLst>
              </p14:cNvPr>
              <p14:cNvContentPartPr/>
              <p14:nvPr/>
            </p14:nvContentPartPr>
            <p14:xfrm>
              <a:off x="573219" y="-460341"/>
              <a:ext cx="360" cy="360"/>
            </p14:xfrm>
          </p:contentPart>
        </mc:Choice>
        <mc:Fallback xmlns="">
          <p:pic>
            <p:nvPicPr>
              <p:cNvPr id="6" name="Ink 5">
                <a:extLst>
                  <a:ext uri="{FF2B5EF4-FFF2-40B4-BE49-F238E27FC236}">
                    <a16:creationId xmlns:a16="http://schemas.microsoft.com/office/drawing/2014/main" id="{46DF483E-1224-4E0A-BAB3-F850C7C20282}"/>
                  </a:ext>
                </a:extLst>
              </p:cNvPr>
              <p:cNvPicPr/>
              <p:nvPr/>
            </p:nvPicPr>
            <p:blipFill>
              <a:blip r:embed="rId5"/>
              <a:stretch>
                <a:fillRect/>
              </a:stretch>
            </p:blipFill>
            <p:spPr>
              <a:xfrm>
                <a:off x="555579" y="-478341"/>
                <a:ext cx="36000" cy="36000"/>
              </a:xfrm>
              <a:prstGeom prst="rect">
                <a:avLst/>
              </a:prstGeom>
            </p:spPr>
          </p:pic>
        </mc:Fallback>
      </mc:AlternateContent>
      <p:grpSp>
        <p:nvGrpSpPr>
          <p:cNvPr id="89" name="Group 88">
            <a:extLst>
              <a:ext uri="{FF2B5EF4-FFF2-40B4-BE49-F238E27FC236}">
                <a16:creationId xmlns:a16="http://schemas.microsoft.com/office/drawing/2014/main" id="{F0445191-23D2-774B-8449-230667D9FBF5}"/>
              </a:ext>
            </a:extLst>
          </p:cNvPr>
          <p:cNvGrpSpPr/>
          <p:nvPr/>
        </p:nvGrpSpPr>
        <p:grpSpPr>
          <a:xfrm>
            <a:off x="8486094" y="532172"/>
            <a:ext cx="1313520" cy="1102513"/>
            <a:chOff x="8178965" y="3174615"/>
            <a:chExt cx="1313520" cy="1102513"/>
          </a:xfrm>
        </p:grpSpPr>
        <p:sp>
          <p:nvSpPr>
            <p:cNvPr id="90" name="Rectangle 89">
              <a:extLst>
                <a:ext uri="{FF2B5EF4-FFF2-40B4-BE49-F238E27FC236}">
                  <a16:creationId xmlns:a16="http://schemas.microsoft.com/office/drawing/2014/main" id="{1909154F-A610-3042-90B7-74D83A016DCC}"/>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D405CE5-7E89-564A-B72B-D0AC4885BF3C}"/>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585A444-3AB9-9248-98F5-858790A90767}"/>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265530F1-E422-C347-933E-9C38CF553BFC}"/>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10</a:t>
              </a:r>
            </a:p>
          </p:txBody>
        </p:sp>
        <p:cxnSp>
          <p:nvCxnSpPr>
            <p:cNvPr id="94" name="Straight Arrow Connector 93">
              <a:extLst>
                <a:ext uri="{FF2B5EF4-FFF2-40B4-BE49-F238E27FC236}">
                  <a16:creationId xmlns:a16="http://schemas.microsoft.com/office/drawing/2014/main" id="{BB29CEEE-DCF7-F041-ACE9-3F5001E4C7DA}"/>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F34B68E-CC1C-3A4C-A135-98ACC27967D2}"/>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4FD0AEC6-47C7-EA47-8BB3-07886DDF5FE4}"/>
              </a:ext>
            </a:extLst>
          </p:cNvPr>
          <p:cNvGrpSpPr/>
          <p:nvPr/>
        </p:nvGrpSpPr>
        <p:grpSpPr>
          <a:xfrm>
            <a:off x="7293166" y="1728258"/>
            <a:ext cx="1065204" cy="1102513"/>
            <a:chOff x="8178965" y="3174615"/>
            <a:chExt cx="1065204" cy="1102513"/>
          </a:xfrm>
        </p:grpSpPr>
        <p:sp>
          <p:nvSpPr>
            <p:cNvPr id="97" name="Rectangle 96">
              <a:extLst>
                <a:ext uri="{FF2B5EF4-FFF2-40B4-BE49-F238E27FC236}">
                  <a16:creationId xmlns:a16="http://schemas.microsoft.com/office/drawing/2014/main" id="{BA6A5A20-A621-2140-9750-2BBFDE733BAB}"/>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1AEEC38-2C09-3544-9B30-FDD0EE755991}"/>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737B4763-EB46-234A-85C0-F93791447A83}"/>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3D531FE2-56C6-4744-B218-180BFC1BAD50}"/>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8</a:t>
              </a:r>
            </a:p>
          </p:txBody>
        </p:sp>
        <p:cxnSp>
          <p:nvCxnSpPr>
            <p:cNvPr id="101" name="Straight Arrow Connector 100">
              <a:extLst>
                <a:ext uri="{FF2B5EF4-FFF2-40B4-BE49-F238E27FC236}">
                  <a16:creationId xmlns:a16="http://schemas.microsoft.com/office/drawing/2014/main" id="{907A773C-2B90-3C4F-9DD0-3AFE75D096AC}"/>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EAF93A79-6792-0944-9598-F3C891749C69}"/>
              </a:ext>
            </a:extLst>
          </p:cNvPr>
          <p:cNvGrpSpPr/>
          <p:nvPr/>
        </p:nvGrpSpPr>
        <p:grpSpPr>
          <a:xfrm>
            <a:off x="9574317" y="1749324"/>
            <a:ext cx="1313520" cy="1102513"/>
            <a:chOff x="8178965" y="3174615"/>
            <a:chExt cx="1313520" cy="1102513"/>
          </a:xfrm>
        </p:grpSpPr>
        <p:sp>
          <p:nvSpPr>
            <p:cNvPr id="103" name="Rectangle 102">
              <a:extLst>
                <a:ext uri="{FF2B5EF4-FFF2-40B4-BE49-F238E27FC236}">
                  <a16:creationId xmlns:a16="http://schemas.microsoft.com/office/drawing/2014/main" id="{0CACA7B0-EED8-454C-836B-525BDEDF4E1F}"/>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53F40D70-421C-334B-BDB5-C2F9439F69CE}"/>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D281F83-F4D9-014E-9D64-624EBEE777BD}"/>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0C8D36DB-53A2-9E46-A703-CC68F67971DA}"/>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32</a:t>
              </a:r>
            </a:p>
          </p:txBody>
        </p:sp>
        <p:cxnSp>
          <p:nvCxnSpPr>
            <p:cNvPr id="107" name="Straight Arrow Connector 106">
              <a:extLst>
                <a:ext uri="{FF2B5EF4-FFF2-40B4-BE49-F238E27FC236}">
                  <a16:creationId xmlns:a16="http://schemas.microsoft.com/office/drawing/2014/main" id="{68E4E8E7-265E-0F48-AF65-EC344C979089}"/>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B9371AD-4DD6-554D-B41F-2318453C3879}"/>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2D9EE267-2045-5244-82C6-25A76C5C89DA}"/>
              </a:ext>
            </a:extLst>
          </p:cNvPr>
          <p:cNvGrpSpPr/>
          <p:nvPr/>
        </p:nvGrpSpPr>
        <p:grpSpPr>
          <a:xfrm>
            <a:off x="6616867" y="2928091"/>
            <a:ext cx="1057838" cy="1075707"/>
            <a:chOff x="8434647" y="3174615"/>
            <a:chExt cx="1057838" cy="1075707"/>
          </a:xfrm>
        </p:grpSpPr>
        <p:sp>
          <p:nvSpPr>
            <p:cNvPr id="110" name="Rectangle 109">
              <a:extLst>
                <a:ext uri="{FF2B5EF4-FFF2-40B4-BE49-F238E27FC236}">
                  <a16:creationId xmlns:a16="http://schemas.microsoft.com/office/drawing/2014/main" id="{825E54F4-407C-5F4F-A7C9-6C9D63B89279}"/>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DCFE1439-C763-9D40-A907-F861F4A3E1F1}"/>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86CAE49-3C7A-1D4E-8D39-60768B25F643}"/>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4222D6B9-64F4-F648-AC6B-1ABE0ECEC9B0}"/>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2</a:t>
              </a:r>
            </a:p>
          </p:txBody>
        </p:sp>
        <p:cxnSp>
          <p:nvCxnSpPr>
            <p:cNvPr id="114" name="Straight Arrow Connector 113">
              <a:extLst>
                <a:ext uri="{FF2B5EF4-FFF2-40B4-BE49-F238E27FC236}">
                  <a16:creationId xmlns:a16="http://schemas.microsoft.com/office/drawing/2014/main" id="{CA995ED0-89AA-F84F-AE68-3655C098F4E0}"/>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A24E9714-3D08-2C4C-9F4D-644B88B58C12}"/>
              </a:ext>
            </a:extLst>
          </p:cNvPr>
          <p:cNvGrpSpPr/>
          <p:nvPr/>
        </p:nvGrpSpPr>
        <p:grpSpPr>
          <a:xfrm>
            <a:off x="9098768" y="2978888"/>
            <a:ext cx="809522" cy="798022"/>
            <a:chOff x="8434647" y="3174615"/>
            <a:chExt cx="809522" cy="798022"/>
          </a:xfrm>
        </p:grpSpPr>
        <p:sp>
          <p:nvSpPr>
            <p:cNvPr id="116" name="Rectangle 115">
              <a:extLst>
                <a:ext uri="{FF2B5EF4-FFF2-40B4-BE49-F238E27FC236}">
                  <a16:creationId xmlns:a16="http://schemas.microsoft.com/office/drawing/2014/main" id="{CFEAF0A5-6660-B149-A18A-7DC65DF4CB5D}"/>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7C5D82E-9A85-674F-B5C1-0741AA4D8F11}"/>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F7C0175-EC1F-534C-81D1-70D9957852CE}"/>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52BC3E2C-2251-454F-B58F-C6E36A3AA46D}"/>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11</a:t>
              </a:r>
            </a:p>
          </p:txBody>
        </p:sp>
      </p:grpSp>
      <p:grpSp>
        <p:nvGrpSpPr>
          <p:cNvPr id="120" name="Group 119">
            <a:extLst>
              <a:ext uri="{FF2B5EF4-FFF2-40B4-BE49-F238E27FC236}">
                <a16:creationId xmlns:a16="http://schemas.microsoft.com/office/drawing/2014/main" id="{84F62601-EF96-7A41-BC0C-6B490BEE4448}"/>
              </a:ext>
            </a:extLst>
          </p:cNvPr>
          <p:cNvGrpSpPr/>
          <p:nvPr/>
        </p:nvGrpSpPr>
        <p:grpSpPr>
          <a:xfrm>
            <a:off x="10433814" y="2959248"/>
            <a:ext cx="1065204" cy="1102513"/>
            <a:chOff x="8178965" y="3174615"/>
            <a:chExt cx="1065204" cy="1102513"/>
          </a:xfrm>
        </p:grpSpPr>
        <p:sp>
          <p:nvSpPr>
            <p:cNvPr id="121" name="Rectangle 120">
              <a:extLst>
                <a:ext uri="{FF2B5EF4-FFF2-40B4-BE49-F238E27FC236}">
                  <a16:creationId xmlns:a16="http://schemas.microsoft.com/office/drawing/2014/main" id="{E4E558F8-60C7-1C48-B2AC-9428B194065F}"/>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2C590119-BD2B-5140-BE99-6F3B21BC0800}"/>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D57874B0-6237-5246-8D74-652D039C261B}"/>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78E40382-0C81-8546-A8E0-5DB321DCFDDA}"/>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50</a:t>
              </a:r>
            </a:p>
          </p:txBody>
        </p:sp>
        <p:cxnSp>
          <p:nvCxnSpPr>
            <p:cNvPr id="125" name="Straight Arrow Connector 124">
              <a:extLst>
                <a:ext uri="{FF2B5EF4-FFF2-40B4-BE49-F238E27FC236}">
                  <a16:creationId xmlns:a16="http://schemas.microsoft.com/office/drawing/2014/main" id="{B8CB3511-1FAF-E144-A738-988230F9650B}"/>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0E6FDC7E-0AE1-C94A-A2ED-C33634F3B23C}"/>
              </a:ext>
            </a:extLst>
          </p:cNvPr>
          <p:cNvGrpSpPr/>
          <p:nvPr/>
        </p:nvGrpSpPr>
        <p:grpSpPr>
          <a:xfrm>
            <a:off x="7337747" y="4121319"/>
            <a:ext cx="809522" cy="798022"/>
            <a:chOff x="8434647" y="3174615"/>
            <a:chExt cx="809522" cy="798022"/>
          </a:xfrm>
        </p:grpSpPr>
        <p:sp>
          <p:nvSpPr>
            <p:cNvPr id="127" name="Rectangle 126">
              <a:extLst>
                <a:ext uri="{FF2B5EF4-FFF2-40B4-BE49-F238E27FC236}">
                  <a16:creationId xmlns:a16="http://schemas.microsoft.com/office/drawing/2014/main" id="{EE7CAB7F-6B3B-6A44-B498-F8480E2753B8}"/>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8B5B1268-8E34-0B42-941F-2F7AC5B9431E}"/>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99C63826-A40F-9E47-A1B8-AE349FA183B3}"/>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1EB374C7-7889-FA46-9EDE-CD5B0AEBE796}"/>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5</a:t>
              </a:r>
            </a:p>
          </p:txBody>
        </p:sp>
      </p:grpSp>
      <p:grpSp>
        <p:nvGrpSpPr>
          <p:cNvPr id="131" name="Group 130">
            <a:extLst>
              <a:ext uri="{FF2B5EF4-FFF2-40B4-BE49-F238E27FC236}">
                <a16:creationId xmlns:a16="http://schemas.microsoft.com/office/drawing/2014/main" id="{09818E8F-52F8-CF4E-81C6-D14991AABD3E}"/>
              </a:ext>
            </a:extLst>
          </p:cNvPr>
          <p:cNvGrpSpPr/>
          <p:nvPr/>
        </p:nvGrpSpPr>
        <p:grpSpPr>
          <a:xfrm>
            <a:off x="9848031" y="4138404"/>
            <a:ext cx="809522" cy="798022"/>
            <a:chOff x="8434647" y="3174615"/>
            <a:chExt cx="809522" cy="798022"/>
          </a:xfrm>
        </p:grpSpPr>
        <p:sp>
          <p:nvSpPr>
            <p:cNvPr id="132" name="Rectangle 131">
              <a:extLst>
                <a:ext uri="{FF2B5EF4-FFF2-40B4-BE49-F238E27FC236}">
                  <a16:creationId xmlns:a16="http://schemas.microsoft.com/office/drawing/2014/main" id="{0BA5967B-46EE-7249-B58E-181692823F8B}"/>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B838559A-6210-C74D-90A7-C8D939C49697}"/>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0FD7232-2180-E241-BDB1-789370F66FBC}"/>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5C816E08-1880-2E49-A537-BF75E3CCB864}"/>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38</a:t>
              </a:r>
            </a:p>
          </p:txBody>
        </p:sp>
      </p:grpSp>
      <p:cxnSp>
        <p:nvCxnSpPr>
          <p:cNvPr id="136" name="Straight Connector 135">
            <a:extLst>
              <a:ext uri="{FF2B5EF4-FFF2-40B4-BE49-F238E27FC236}">
                <a16:creationId xmlns:a16="http://schemas.microsoft.com/office/drawing/2014/main" id="{C1A34293-9AF1-BA4A-9A7F-A5767259CE63}"/>
              </a:ext>
            </a:extLst>
          </p:cNvPr>
          <p:cNvCxnSpPr>
            <a:cxnSpLocks/>
          </p:cNvCxnSpPr>
          <p:nvPr/>
        </p:nvCxnSpPr>
        <p:spPr>
          <a:xfrm flipH="1">
            <a:off x="7145786" y="3333755"/>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1F78EBE-2B2D-5C4E-8992-4CD3D2D59B4C}"/>
              </a:ext>
            </a:extLst>
          </p:cNvPr>
          <p:cNvCxnSpPr>
            <a:cxnSpLocks/>
          </p:cNvCxnSpPr>
          <p:nvPr/>
        </p:nvCxnSpPr>
        <p:spPr>
          <a:xfrm flipH="1">
            <a:off x="8038093" y="3382030"/>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377DDBC-F11E-5B47-A26E-9D74FAB1469D}"/>
              </a:ext>
            </a:extLst>
          </p:cNvPr>
          <p:cNvCxnSpPr>
            <a:cxnSpLocks/>
          </p:cNvCxnSpPr>
          <p:nvPr/>
        </p:nvCxnSpPr>
        <p:spPr>
          <a:xfrm flipH="1">
            <a:off x="9162320" y="3410330"/>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E635B07-D986-1A46-AAB7-4AF8EA7A5509}"/>
              </a:ext>
            </a:extLst>
          </p:cNvPr>
          <p:cNvCxnSpPr>
            <a:cxnSpLocks/>
          </p:cNvCxnSpPr>
          <p:nvPr/>
        </p:nvCxnSpPr>
        <p:spPr>
          <a:xfrm flipH="1">
            <a:off x="9579120" y="3411006"/>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38DE124-98F8-C64C-8B9A-98A479E59BCB}"/>
              </a:ext>
            </a:extLst>
          </p:cNvPr>
          <p:cNvCxnSpPr>
            <a:cxnSpLocks/>
          </p:cNvCxnSpPr>
          <p:nvPr/>
        </p:nvCxnSpPr>
        <p:spPr>
          <a:xfrm flipH="1">
            <a:off x="7766821" y="4543623"/>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D43386-3ED7-CE45-A63D-BE8E04369645}"/>
              </a:ext>
            </a:extLst>
          </p:cNvPr>
          <p:cNvCxnSpPr>
            <a:cxnSpLocks/>
          </p:cNvCxnSpPr>
          <p:nvPr/>
        </p:nvCxnSpPr>
        <p:spPr>
          <a:xfrm flipH="1">
            <a:off x="9896241" y="4580822"/>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BA87650-6E88-D64A-8325-B93E53DE09B1}"/>
              </a:ext>
            </a:extLst>
          </p:cNvPr>
          <p:cNvCxnSpPr>
            <a:cxnSpLocks/>
          </p:cNvCxnSpPr>
          <p:nvPr/>
        </p:nvCxnSpPr>
        <p:spPr>
          <a:xfrm flipH="1">
            <a:off x="10314110" y="4580822"/>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46DE508-572D-8A4B-8084-638CDAFD2404}"/>
              </a:ext>
            </a:extLst>
          </p:cNvPr>
          <p:cNvCxnSpPr>
            <a:cxnSpLocks/>
          </p:cNvCxnSpPr>
          <p:nvPr/>
        </p:nvCxnSpPr>
        <p:spPr>
          <a:xfrm flipH="1">
            <a:off x="11150072" y="3394895"/>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CFC875DA-D8A3-C94E-9538-0E6E3B9EEED5}"/>
              </a:ext>
            </a:extLst>
          </p:cNvPr>
          <p:cNvCxnSpPr>
            <a:cxnSpLocks/>
          </p:cNvCxnSpPr>
          <p:nvPr/>
        </p:nvCxnSpPr>
        <p:spPr>
          <a:xfrm>
            <a:off x="8138564" y="2365317"/>
            <a:ext cx="443676" cy="42536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A1F82173-2395-714C-A5E5-164A270125B6}"/>
              </a:ext>
            </a:extLst>
          </p:cNvPr>
          <p:cNvGrpSpPr/>
          <p:nvPr/>
        </p:nvGrpSpPr>
        <p:grpSpPr>
          <a:xfrm>
            <a:off x="8005030" y="2928091"/>
            <a:ext cx="809522" cy="798022"/>
            <a:chOff x="8434647" y="3174615"/>
            <a:chExt cx="809522" cy="798022"/>
          </a:xfrm>
        </p:grpSpPr>
        <p:sp>
          <p:nvSpPr>
            <p:cNvPr id="153" name="Rectangle 152">
              <a:extLst>
                <a:ext uri="{FF2B5EF4-FFF2-40B4-BE49-F238E27FC236}">
                  <a16:creationId xmlns:a16="http://schemas.microsoft.com/office/drawing/2014/main" id="{CA4B08BB-B8FD-2445-8B47-69FD056CD2E1}"/>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80EDD8C4-FABE-1E49-85FE-FB5C613AB7D2}"/>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078FC610-99D6-1645-BF8B-61595C9CE650}"/>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2F3BF4A0-72A0-E145-856E-9A3F9A650704}"/>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9</a:t>
              </a:r>
            </a:p>
          </p:txBody>
        </p:sp>
      </p:grpSp>
      <p:cxnSp>
        <p:nvCxnSpPr>
          <p:cNvPr id="160" name="Straight Connector 159">
            <a:extLst>
              <a:ext uri="{FF2B5EF4-FFF2-40B4-BE49-F238E27FC236}">
                <a16:creationId xmlns:a16="http://schemas.microsoft.com/office/drawing/2014/main" id="{363F400D-3E46-7E43-B490-7DF5F27B42B5}"/>
              </a:ext>
            </a:extLst>
          </p:cNvPr>
          <p:cNvCxnSpPr>
            <a:cxnSpLocks/>
          </p:cNvCxnSpPr>
          <p:nvPr/>
        </p:nvCxnSpPr>
        <p:spPr>
          <a:xfrm flipH="1">
            <a:off x="8453860" y="3369223"/>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80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ED37-62EA-224E-8A9D-A3197926039B}"/>
              </a:ext>
            </a:extLst>
          </p:cNvPr>
          <p:cNvSpPr>
            <a:spLocks noGrp="1"/>
          </p:cNvSpPr>
          <p:nvPr>
            <p:ph type="title"/>
          </p:nvPr>
        </p:nvSpPr>
        <p:spPr/>
        <p:txBody>
          <a:bodyPr>
            <a:normAutofit/>
          </a:bodyPr>
          <a:lstStyle/>
          <a:p>
            <a:r>
              <a:rPr lang="en-US" dirty="0"/>
              <a:t>a note about keys/maps</a:t>
            </a:r>
          </a:p>
        </p:txBody>
      </p:sp>
      <p:sp>
        <p:nvSpPr>
          <p:cNvPr id="3" name="Content Placeholder 2">
            <a:extLst>
              <a:ext uri="{FF2B5EF4-FFF2-40B4-BE49-F238E27FC236}">
                <a16:creationId xmlns:a16="http://schemas.microsoft.com/office/drawing/2014/main" id="{EE96C78B-EB79-E941-B9D2-07E95B973203}"/>
              </a:ext>
            </a:extLst>
          </p:cNvPr>
          <p:cNvSpPr>
            <a:spLocks noGrp="1"/>
          </p:cNvSpPr>
          <p:nvPr>
            <p:ph idx="1"/>
          </p:nvPr>
        </p:nvSpPr>
        <p:spPr/>
        <p:txBody>
          <a:bodyPr>
            <a:normAutofit fontScale="92500" lnSpcReduction="10000"/>
          </a:bodyPr>
          <a:lstStyle/>
          <a:p>
            <a:r>
              <a:rPr lang="en-US" dirty="0"/>
              <a:t>In reality, just like with HashMap all the elements need to store both the key and the value as a pair. So the node class would just have an extra field to store both the key and the value instead of just one piece of data.</a:t>
            </a:r>
          </a:p>
          <a:p>
            <a:endParaRPr lang="en-US" dirty="0"/>
          </a:p>
          <a:p>
            <a:pPr marL="128016" lvl="1" indent="0">
              <a:buNone/>
            </a:pPr>
            <a:r>
              <a:rPr lang="en-US" dirty="0">
                <a:latin typeface="Courier New" panose="02070309020205020404" pitchFamily="49" charset="0"/>
                <a:cs typeface="Courier New" panose="02070309020205020404" pitchFamily="49" charset="0"/>
              </a:rPr>
              <a:t>public class Node&lt;K, V&gt; {</a:t>
            </a:r>
          </a:p>
          <a:p>
            <a:pPr marL="128016" lvl="1" indent="0">
              <a:buNone/>
            </a:pPr>
            <a:r>
              <a:rPr lang="en-US" dirty="0">
                <a:latin typeface="Courier New" panose="02070309020205020404" pitchFamily="49" charset="0"/>
                <a:cs typeface="Courier New" panose="02070309020205020404" pitchFamily="49" charset="0"/>
              </a:rPr>
              <a:t>    K key;</a:t>
            </a:r>
          </a:p>
          <a:p>
            <a:pPr marL="128016" lvl="1" indent="0">
              <a:buNone/>
            </a:pPr>
            <a:r>
              <a:rPr lang="en-US" b="1" i="1" dirty="0">
                <a:latin typeface="Courier New" panose="02070309020205020404" pitchFamily="49" charset="0"/>
                <a:cs typeface="Courier New" panose="02070309020205020404" pitchFamily="49" charset="0"/>
              </a:rPr>
              <a:t>    V value;</a:t>
            </a:r>
          </a:p>
          <a:p>
            <a:pPr marL="128016" lvl="1" indent="0">
              <a:buNone/>
            </a:pPr>
            <a:r>
              <a:rPr lang="en-US" dirty="0">
                <a:latin typeface="Courier New" panose="02070309020205020404" pitchFamily="49" charset="0"/>
                <a:cs typeface="Courier New" panose="02070309020205020404" pitchFamily="49" charset="0"/>
              </a:rPr>
              <a:t>    Node&lt;K, V&gt; left;</a:t>
            </a:r>
          </a:p>
          <a:p>
            <a:pPr marL="128016" lvl="1" indent="0">
              <a:buNone/>
            </a:pPr>
            <a:r>
              <a:rPr lang="en-US" dirty="0">
                <a:latin typeface="Courier New" panose="02070309020205020404" pitchFamily="49" charset="0"/>
                <a:cs typeface="Courier New" panose="02070309020205020404" pitchFamily="49" charset="0"/>
              </a:rPr>
              <a:t>    Node&lt;K, V&gt; right;</a:t>
            </a:r>
          </a:p>
          <a:p>
            <a:pPr marL="128016" lvl="1" indent="0">
              <a:buNone/>
            </a:pPr>
            <a:r>
              <a:rPr lang="en-US" dirty="0">
                <a:latin typeface="Courier New" panose="02070309020205020404" pitchFamily="49" charset="0"/>
                <a:cs typeface="Courier New" panose="02070309020205020404" pitchFamily="49" charset="0"/>
              </a:rPr>
              <a:t>}</a:t>
            </a:r>
          </a:p>
          <a:p>
            <a:endParaRPr lang="en-US" dirty="0"/>
          </a:p>
          <a:p>
            <a:endParaRPr lang="en-US" dirty="0"/>
          </a:p>
          <a:p>
            <a:r>
              <a:rPr lang="en-US" dirty="0"/>
              <a:t>For simplicity we’re just going to show the keys, since that’s what will determine the sorted-ness and how the elements will interact with each other.  This is just like in hash map where the keys determine where the elements go (we hash the keys and not the values).</a:t>
            </a:r>
          </a:p>
        </p:txBody>
      </p:sp>
    </p:spTree>
    <p:extLst>
      <p:ext uri="{BB962C8B-B14F-4D97-AF65-F5344CB8AC3E}">
        <p14:creationId xmlns:p14="http://schemas.microsoft.com/office/powerpoint/2010/main" val="372671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B5A3-EB0D-814B-AA79-419D8080D2E1}"/>
              </a:ext>
            </a:extLst>
          </p:cNvPr>
          <p:cNvSpPr>
            <a:spLocks noGrp="1"/>
          </p:cNvSpPr>
          <p:nvPr>
            <p:ph type="title"/>
          </p:nvPr>
        </p:nvSpPr>
        <p:spPr/>
        <p:txBody>
          <a:bodyPr>
            <a:normAutofit fontScale="90000"/>
          </a:bodyPr>
          <a:lstStyle/>
          <a:p>
            <a:r>
              <a:rPr lang="en-US" dirty="0"/>
              <a:t>Binary Trees vs Binary Search Trees:</a:t>
            </a:r>
            <a:br>
              <a:rPr lang="en-US" dirty="0"/>
            </a:br>
            <a:r>
              <a:rPr lang="en-US" dirty="0" err="1"/>
              <a:t>containsKey</a:t>
            </a:r>
            <a:r>
              <a:rPr lang="en-US" dirty="0"/>
              <a:t>(2)</a:t>
            </a:r>
          </a:p>
        </p:txBody>
      </p:sp>
      <p:sp>
        <p:nvSpPr>
          <p:cNvPr id="3" name="Content Placeholder 2">
            <a:extLst>
              <a:ext uri="{FF2B5EF4-FFF2-40B4-BE49-F238E27FC236}">
                <a16:creationId xmlns:a16="http://schemas.microsoft.com/office/drawing/2014/main" id="{9AFA9778-3456-7D4B-99CD-2C0516E9EE12}"/>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7E3FB7B7-4F44-BA4C-AEA3-423FAAF133F6}"/>
              </a:ext>
            </a:extLst>
          </p:cNvPr>
          <p:cNvGrpSpPr/>
          <p:nvPr/>
        </p:nvGrpSpPr>
        <p:grpSpPr>
          <a:xfrm>
            <a:off x="2548432" y="1277943"/>
            <a:ext cx="1313520" cy="1102513"/>
            <a:chOff x="8178965" y="3174615"/>
            <a:chExt cx="1313520" cy="1102513"/>
          </a:xfrm>
        </p:grpSpPr>
        <p:sp>
          <p:nvSpPr>
            <p:cNvPr id="5" name="Rectangle 4">
              <a:extLst>
                <a:ext uri="{FF2B5EF4-FFF2-40B4-BE49-F238E27FC236}">
                  <a16:creationId xmlns:a16="http://schemas.microsoft.com/office/drawing/2014/main" id="{288B7F37-5928-B346-80B1-7EED16385DE8}"/>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4010538-E37F-C542-9A0B-4C91E58345AD}"/>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3ED4B26-8F8B-8A40-99F4-08E50FA33B42}"/>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CB0D01-6C19-7446-AEB8-FAA50BF99DC8}"/>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32</a:t>
              </a:r>
            </a:p>
          </p:txBody>
        </p:sp>
        <p:cxnSp>
          <p:nvCxnSpPr>
            <p:cNvPr id="9" name="Straight Arrow Connector 8">
              <a:extLst>
                <a:ext uri="{FF2B5EF4-FFF2-40B4-BE49-F238E27FC236}">
                  <a16:creationId xmlns:a16="http://schemas.microsoft.com/office/drawing/2014/main" id="{5022375B-90B6-AB48-B6D6-8D85C6D42E10}"/>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EE9775C-4DBB-9A45-9A31-A2A7CC8614A2}"/>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B579D5D-0765-C64A-800B-C8E86898E4C4}"/>
              </a:ext>
            </a:extLst>
          </p:cNvPr>
          <p:cNvGrpSpPr/>
          <p:nvPr/>
        </p:nvGrpSpPr>
        <p:grpSpPr>
          <a:xfrm>
            <a:off x="1355504" y="2474029"/>
            <a:ext cx="1065204" cy="1102513"/>
            <a:chOff x="8178965" y="3174615"/>
            <a:chExt cx="1065204" cy="1102513"/>
          </a:xfrm>
        </p:grpSpPr>
        <p:sp>
          <p:nvSpPr>
            <p:cNvPr id="12" name="Rectangle 11">
              <a:extLst>
                <a:ext uri="{FF2B5EF4-FFF2-40B4-BE49-F238E27FC236}">
                  <a16:creationId xmlns:a16="http://schemas.microsoft.com/office/drawing/2014/main" id="{4F9BF558-7A08-0A4C-93B6-52D5C152BAC4}"/>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C66CE9-C379-BB45-896D-B72BFDA6FEB0}"/>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0DFA8B-2C8E-6B43-8608-27E686C923CD}"/>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9B66B2D-12B3-5946-BB20-716A026D12CA}"/>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11</a:t>
              </a:r>
            </a:p>
          </p:txBody>
        </p:sp>
        <p:cxnSp>
          <p:nvCxnSpPr>
            <p:cNvPr id="16" name="Straight Arrow Connector 15">
              <a:extLst>
                <a:ext uri="{FF2B5EF4-FFF2-40B4-BE49-F238E27FC236}">
                  <a16:creationId xmlns:a16="http://schemas.microsoft.com/office/drawing/2014/main" id="{2DCC8155-2338-1C4F-A907-BECA0BE6E330}"/>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F8993ED6-53C3-7A46-8314-B83042465B28}"/>
              </a:ext>
            </a:extLst>
          </p:cNvPr>
          <p:cNvGrpSpPr/>
          <p:nvPr/>
        </p:nvGrpSpPr>
        <p:grpSpPr>
          <a:xfrm>
            <a:off x="3636655" y="2495095"/>
            <a:ext cx="1313520" cy="1102513"/>
            <a:chOff x="8178965" y="3174615"/>
            <a:chExt cx="1313520" cy="1102513"/>
          </a:xfrm>
        </p:grpSpPr>
        <p:sp>
          <p:nvSpPr>
            <p:cNvPr id="18" name="Rectangle 17">
              <a:extLst>
                <a:ext uri="{FF2B5EF4-FFF2-40B4-BE49-F238E27FC236}">
                  <a16:creationId xmlns:a16="http://schemas.microsoft.com/office/drawing/2014/main" id="{9F5A4429-9582-D646-AC96-3E77B60F11C9}"/>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353C8E-2A31-E14A-8749-76796909B124}"/>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8202B9-4C77-3F4D-9B55-A336FE675E2D}"/>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F48D45D-1856-AC4D-AE7C-B09F395FD0BE}"/>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9</a:t>
              </a:r>
            </a:p>
          </p:txBody>
        </p:sp>
        <p:cxnSp>
          <p:nvCxnSpPr>
            <p:cNvPr id="22" name="Straight Arrow Connector 21">
              <a:extLst>
                <a:ext uri="{FF2B5EF4-FFF2-40B4-BE49-F238E27FC236}">
                  <a16:creationId xmlns:a16="http://schemas.microsoft.com/office/drawing/2014/main" id="{3FA8E471-A6F7-0642-B6CD-54951CBCF319}"/>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104DCC-9975-944B-930C-669A2AC926C4}"/>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B6313D2F-132B-694E-AFE1-1EAEF72D387D}"/>
              </a:ext>
            </a:extLst>
          </p:cNvPr>
          <p:cNvGrpSpPr/>
          <p:nvPr/>
        </p:nvGrpSpPr>
        <p:grpSpPr>
          <a:xfrm>
            <a:off x="679205" y="3673862"/>
            <a:ext cx="1057838" cy="1075707"/>
            <a:chOff x="8434647" y="3174615"/>
            <a:chExt cx="1057838" cy="1075707"/>
          </a:xfrm>
        </p:grpSpPr>
        <p:sp>
          <p:nvSpPr>
            <p:cNvPr id="25" name="Rectangle 24">
              <a:extLst>
                <a:ext uri="{FF2B5EF4-FFF2-40B4-BE49-F238E27FC236}">
                  <a16:creationId xmlns:a16="http://schemas.microsoft.com/office/drawing/2014/main" id="{F77A4481-08D7-5542-80C3-7FE6190D953F}"/>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8BE1A6E-AD08-9544-99BB-F2DC95F6C744}"/>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441FBBF-AA3C-7F4F-816C-5DBE55A18F15}"/>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B848FC7-C802-EF49-9E00-CD9919CB17F3}"/>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50</a:t>
              </a:r>
            </a:p>
          </p:txBody>
        </p:sp>
        <p:cxnSp>
          <p:nvCxnSpPr>
            <p:cNvPr id="29" name="Straight Arrow Connector 28">
              <a:extLst>
                <a:ext uri="{FF2B5EF4-FFF2-40B4-BE49-F238E27FC236}">
                  <a16:creationId xmlns:a16="http://schemas.microsoft.com/office/drawing/2014/main" id="{C2FF2FD2-8E59-D645-AC58-E9FFA0A51A56}"/>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FC0D9CD9-236F-E640-ABB7-41208B079B67}"/>
              </a:ext>
            </a:extLst>
          </p:cNvPr>
          <p:cNvGrpSpPr/>
          <p:nvPr/>
        </p:nvGrpSpPr>
        <p:grpSpPr>
          <a:xfrm>
            <a:off x="3161106" y="3724659"/>
            <a:ext cx="809522" cy="798022"/>
            <a:chOff x="8434647" y="3174615"/>
            <a:chExt cx="809522" cy="798022"/>
          </a:xfrm>
        </p:grpSpPr>
        <p:sp>
          <p:nvSpPr>
            <p:cNvPr id="31" name="Rectangle 30">
              <a:extLst>
                <a:ext uri="{FF2B5EF4-FFF2-40B4-BE49-F238E27FC236}">
                  <a16:creationId xmlns:a16="http://schemas.microsoft.com/office/drawing/2014/main" id="{4832C552-17AB-C04A-871A-BCB693CA5949}"/>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FBF4C5-BADE-4446-B678-73572FCC8BDD}"/>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678534A-6ECF-094D-BCD5-55D3A261D9A3}"/>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9B78583C-2A75-1541-84E7-4A2E07EC33CF}"/>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8</a:t>
              </a:r>
            </a:p>
          </p:txBody>
        </p:sp>
      </p:grpSp>
      <p:grpSp>
        <p:nvGrpSpPr>
          <p:cNvPr id="35" name="Group 34">
            <a:extLst>
              <a:ext uri="{FF2B5EF4-FFF2-40B4-BE49-F238E27FC236}">
                <a16:creationId xmlns:a16="http://schemas.microsoft.com/office/drawing/2014/main" id="{BA9DA106-49B8-0D41-8294-22F141129C51}"/>
              </a:ext>
            </a:extLst>
          </p:cNvPr>
          <p:cNvGrpSpPr/>
          <p:nvPr/>
        </p:nvGrpSpPr>
        <p:grpSpPr>
          <a:xfrm>
            <a:off x="4496152" y="3705019"/>
            <a:ext cx="1065204" cy="1102513"/>
            <a:chOff x="8178965" y="3174615"/>
            <a:chExt cx="1065204" cy="1102513"/>
          </a:xfrm>
        </p:grpSpPr>
        <p:sp>
          <p:nvSpPr>
            <p:cNvPr id="36" name="Rectangle 35">
              <a:extLst>
                <a:ext uri="{FF2B5EF4-FFF2-40B4-BE49-F238E27FC236}">
                  <a16:creationId xmlns:a16="http://schemas.microsoft.com/office/drawing/2014/main" id="{BBC3E658-5AAD-3D44-A89D-2A95BB18BB68}"/>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A9D9BD8-CBBE-1846-90C1-4E440C566B0B}"/>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17DE91-07BF-5C4E-9A85-003E19524801}"/>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A53655F-7A9D-4D44-91C7-D96F26605F07}"/>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2</a:t>
              </a:r>
            </a:p>
          </p:txBody>
        </p:sp>
        <p:cxnSp>
          <p:nvCxnSpPr>
            <p:cNvPr id="40" name="Straight Arrow Connector 39">
              <a:extLst>
                <a:ext uri="{FF2B5EF4-FFF2-40B4-BE49-F238E27FC236}">
                  <a16:creationId xmlns:a16="http://schemas.microsoft.com/office/drawing/2014/main" id="{71193040-BFDD-184B-B021-5CDDE24A8909}"/>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353CA488-F99D-BF41-9787-C6A55BFBDDFC}"/>
              </a:ext>
            </a:extLst>
          </p:cNvPr>
          <p:cNvGrpSpPr/>
          <p:nvPr/>
        </p:nvGrpSpPr>
        <p:grpSpPr>
          <a:xfrm>
            <a:off x="1400085" y="4867090"/>
            <a:ext cx="809522" cy="798022"/>
            <a:chOff x="8434647" y="3174615"/>
            <a:chExt cx="809522" cy="798022"/>
          </a:xfrm>
        </p:grpSpPr>
        <p:sp>
          <p:nvSpPr>
            <p:cNvPr id="42" name="Rectangle 41">
              <a:extLst>
                <a:ext uri="{FF2B5EF4-FFF2-40B4-BE49-F238E27FC236}">
                  <a16:creationId xmlns:a16="http://schemas.microsoft.com/office/drawing/2014/main" id="{9F751925-2DD5-D048-9306-AF44A890A551}"/>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6AC8609-6F5F-3B48-BB10-3D195D58F9EA}"/>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0C12F76-489E-B047-80A7-0507B5E18532}"/>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CF58FEC-060C-724F-ADBB-6ED82328A1C7}"/>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5</a:t>
              </a:r>
            </a:p>
          </p:txBody>
        </p:sp>
      </p:grpSp>
      <p:grpSp>
        <p:nvGrpSpPr>
          <p:cNvPr id="46" name="Group 45">
            <a:extLst>
              <a:ext uri="{FF2B5EF4-FFF2-40B4-BE49-F238E27FC236}">
                <a16:creationId xmlns:a16="http://schemas.microsoft.com/office/drawing/2014/main" id="{0EC3F327-F980-9945-B2E4-44AC87751775}"/>
              </a:ext>
            </a:extLst>
          </p:cNvPr>
          <p:cNvGrpSpPr/>
          <p:nvPr/>
        </p:nvGrpSpPr>
        <p:grpSpPr>
          <a:xfrm>
            <a:off x="3910369" y="4884175"/>
            <a:ext cx="809522" cy="798022"/>
            <a:chOff x="8434647" y="3174615"/>
            <a:chExt cx="809522" cy="798022"/>
          </a:xfrm>
        </p:grpSpPr>
        <p:sp>
          <p:nvSpPr>
            <p:cNvPr id="47" name="Rectangle 46">
              <a:extLst>
                <a:ext uri="{FF2B5EF4-FFF2-40B4-BE49-F238E27FC236}">
                  <a16:creationId xmlns:a16="http://schemas.microsoft.com/office/drawing/2014/main" id="{D858A711-8C01-0446-9E2C-6D17A790B7EE}"/>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04035EA-1235-5F45-885A-3B9800F782A3}"/>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1494A82-0817-6F49-BF8E-9B8BE55A4BA5}"/>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C10405D-4183-784E-B9D9-0958E2E863BD}"/>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10</a:t>
              </a:r>
            </a:p>
          </p:txBody>
        </p:sp>
      </p:grpSp>
      <p:cxnSp>
        <p:nvCxnSpPr>
          <p:cNvPr id="51" name="Straight Connector 50">
            <a:extLst>
              <a:ext uri="{FF2B5EF4-FFF2-40B4-BE49-F238E27FC236}">
                <a16:creationId xmlns:a16="http://schemas.microsoft.com/office/drawing/2014/main" id="{19F12162-4D0A-F545-B0C6-91E3904A8145}"/>
              </a:ext>
            </a:extLst>
          </p:cNvPr>
          <p:cNvCxnSpPr>
            <a:cxnSpLocks/>
          </p:cNvCxnSpPr>
          <p:nvPr/>
        </p:nvCxnSpPr>
        <p:spPr>
          <a:xfrm flipH="1">
            <a:off x="1208124" y="4079526"/>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73E3969-C730-6848-813B-E48F1ADB6F6B}"/>
              </a:ext>
            </a:extLst>
          </p:cNvPr>
          <p:cNvCxnSpPr>
            <a:cxnSpLocks/>
          </p:cNvCxnSpPr>
          <p:nvPr/>
        </p:nvCxnSpPr>
        <p:spPr>
          <a:xfrm flipH="1">
            <a:off x="2100431" y="4127801"/>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61E5C74-9067-6D42-B87A-48E2885D2DF8}"/>
              </a:ext>
            </a:extLst>
          </p:cNvPr>
          <p:cNvCxnSpPr>
            <a:cxnSpLocks/>
          </p:cNvCxnSpPr>
          <p:nvPr/>
        </p:nvCxnSpPr>
        <p:spPr>
          <a:xfrm flipH="1">
            <a:off x="3224658" y="4156101"/>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2966C03-9808-CC44-A5E4-EA472F842D4A}"/>
              </a:ext>
            </a:extLst>
          </p:cNvPr>
          <p:cNvCxnSpPr>
            <a:cxnSpLocks/>
          </p:cNvCxnSpPr>
          <p:nvPr/>
        </p:nvCxnSpPr>
        <p:spPr>
          <a:xfrm flipH="1">
            <a:off x="3641458" y="4156777"/>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76AFB4-0061-D44B-8FB6-944DFE8D2203}"/>
              </a:ext>
            </a:extLst>
          </p:cNvPr>
          <p:cNvCxnSpPr>
            <a:cxnSpLocks/>
          </p:cNvCxnSpPr>
          <p:nvPr/>
        </p:nvCxnSpPr>
        <p:spPr>
          <a:xfrm flipH="1">
            <a:off x="1829159" y="5289394"/>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D0BE0D-0AF7-5744-930A-9FED37B5555C}"/>
              </a:ext>
            </a:extLst>
          </p:cNvPr>
          <p:cNvCxnSpPr>
            <a:cxnSpLocks/>
          </p:cNvCxnSpPr>
          <p:nvPr/>
        </p:nvCxnSpPr>
        <p:spPr>
          <a:xfrm flipH="1">
            <a:off x="3958579" y="5326593"/>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80260B1-4DB4-334F-ACE5-0A85A2430DA3}"/>
              </a:ext>
            </a:extLst>
          </p:cNvPr>
          <p:cNvCxnSpPr>
            <a:cxnSpLocks/>
          </p:cNvCxnSpPr>
          <p:nvPr/>
        </p:nvCxnSpPr>
        <p:spPr>
          <a:xfrm flipH="1">
            <a:off x="4376448" y="5326593"/>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540428-7A4C-434A-BD6F-C7BAF4F2838D}"/>
              </a:ext>
            </a:extLst>
          </p:cNvPr>
          <p:cNvCxnSpPr>
            <a:cxnSpLocks/>
          </p:cNvCxnSpPr>
          <p:nvPr/>
        </p:nvCxnSpPr>
        <p:spPr>
          <a:xfrm flipH="1">
            <a:off x="5212410" y="4140666"/>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49928C8-1E41-004A-88E2-A04B5995BBF2}"/>
              </a:ext>
            </a:extLst>
          </p:cNvPr>
          <p:cNvCxnSpPr>
            <a:cxnSpLocks/>
          </p:cNvCxnSpPr>
          <p:nvPr/>
        </p:nvCxnSpPr>
        <p:spPr>
          <a:xfrm>
            <a:off x="2200902" y="3111088"/>
            <a:ext cx="443676" cy="42536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B7198C74-1816-9846-AC7C-6D51065E4963}"/>
              </a:ext>
            </a:extLst>
          </p:cNvPr>
          <p:cNvGrpSpPr/>
          <p:nvPr/>
        </p:nvGrpSpPr>
        <p:grpSpPr>
          <a:xfrm>
            <a:off x="2067368" y="3673862"/>
            <a:ext cx="809522" cy="798022"/>
            <a:chOff x="8434647" y="3174615"/>
            <a:chExt cx="809522" cy="798022"/>
          </a:xfrm>
        </p:grpSpPr>
        <p:sp>
          <p:nvSpPr>
            <p:cNvPr id="61" name="Rectangle 60">
              <a:extLst>
                <a:ext uri="{FF2B5EF4-FFF2-40B4-BE49-F238E27FC236}">
                  <a16:creationId xmlns:a16="http://schemas.microsoft.com/office/drawing/2014/main" id="{89D813D8-897C-F14B-B1C5-5F46C2859BAF}"/>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7C00D5D-BF0E-EB40-AC7D-29C3EAB4AACF}"/>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71A58DF-70E3-B946-9C31-5FF404F207C6}"/>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FBAE4F2-15E7-A94B-99B9-4E11A50E343B}"/>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38</a:t>
              </a:r>
            </a:p>
          </p:txBody>
        </p:sp>
      </p:grpSp>
      <p:cxnSp>
        <p:nvCxnSpPr>
          <p:cNvPr id="65" name="Straight Connector 64">
            <a:extLst>
              <a:ext uri="{FF2B5EF4-FFF2-40B4-BE49-F238E27FC236}">
                <a16:creationId xmlns:a16="http://schemas.microsoft.com/office/drawing/2014/main" id="{67FA2E01-1CD2-F649-88AE-2B2B7CE5362E}"/>
              </a:ext>
            </a:extLst>
          </p:cNvPr>
          <p:cNvCxnSpPr>
            <a:cxnSpLocks/>
          </p:cNvCxnSpPr>
          <p:nvPr/>
        </p:nvCxnSpPr>
        <p:spPr>
          <a:xfrm flipH="1">
            <a:off x="2516198" y="4114994"/>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B51E700C-BAAD-2D45-BC79-4FF60E96E6EE}"/>
              </a:ext>
            </a:extLst>
          </p:cNvPr>
          <p:cNvGrpSpPr/>
          <p:nvPr/>
        </p:nvGrpSpPr>
        <p:grpSpPr>
          <a:xfrm>
            <a:off x="8297223" y="1277673"/>
            <a:ext cx="1313520" cy="1102513"/>
            <a:chOff x="8178965" y="3174615"/>
            <a:chExt cx="1313520" cy="1102513"/>
          </a:xfrm>
        </p:grpSpPr>
        <p:sp>
          <p:nvSpPr>
            <p:cNvPr id="67" name="Rectangle 66">
              <a:extLst>
                <a:ext uri="{FF2B5EF4-FFF2-40B4-BE49-F238E27FC236}">
                  <a16:creationId xmlns:a16="http://schemas.microsoft.com/office/drawing/2014/main" id="{9B5E5B87-F531-BC4A-BEA0-18C3FA865472}"/>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7317397-25C2-FB4D-ADCF-603F57D92668}"/>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83F79D3-6B6D-AF4F-A0C9-0885C47F9B3F}"/>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45D5152-BE07-A647-82D6-B0F737B8B8B2}"/>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10</a:t>
              </a:r>
            </a:p>
          </p:txBody>
        </p:sp>
        <p:cxnSp>
          <p:nvCxnSpPr>
            <p:cNvPr id="71" name="Straight Arrow Connector 70">
              <a:extLst>
                <a:ext uri="{FF2B5EF4-FFF2-40B4-BE49-F238E27FC236}">
                  <a16:creationId xmlns:a16="http://schemas.microsoft.com/office/drawing/2014/main" id="{E50F1A79-13DA-AC4F-8C51-FB4B0E341901}"/>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693C9E3-1FD0-2B46-9D28-4770215F4D4B}"/>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D8524985-D69B-6B40-AAA0-CE9935FEB2F7}"/>
              </a:ext>
            </a:extLst>
          </p:cNvPr>
          <p:cNvGrpSpPr/>
          <p:nvPr/>
        </p:nvGrpSpPr>
        <p:grpSpPr>
          <a:xfrm>
            <a:off x="7104295" y="2473759"/>
            <a:ext cx="1065204" cy="1102513"/>
            <a:chOff x="8178965" y="3174615"/>
            <a:chExt cx="1065204" cy="1102513"/>
          </a:xfrm>
        </p:grpSpPr>
        <p:sp>
          <p:nvSpPr>
            <p:cNvPr id="74" name="Rectangle 73">
              <a:extLst>
                <a:ext uri="{FF2B5EF4-FFF2-40B4-BE49-F238E27FC236}">
                  <a16:creationId xmlns:a16="http://schemas.microsoft.com/office/drawing/2014/main" id="{DE63F7B9-B850-7844-AFEC-B1E3BD96287E}"/>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97CAE27-D2D6-4D43-9F05-4DEFA5E8053C}"/>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D68BD0-6F93-E840-974D-4D34201FE740}"/>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A1069029-6C0E-F540-A60D-A4014F76C12B}"/>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8</a:t>
              </a:r>
            </a:p>
          </p:txBody>
        </p:sp>
        <p:cxnSp>
          <p:nvCxnSpPr>
            <p:cNvPr id="78" name="Straight Arrow Connector 77">
              <a:extLst>
                <a:ext uri="{FF2B5EF4-FFF2-40B4-BE49-F238E27FC236}">
                  <a16:creationId xmlns:a16="http://schemas.microsoft.com/office/drawing/2014/main" id="{5B440EE6-9C6B-8E45-ACB2-EFE0B269A6D1}"/>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AAED8F8-9C70-1447-B3BE-ABF97898D001}"/>
              </a:ext>
            </a:extLst>
          </p:cNvPr>
          <p:cNvGrpSpPr/>
          <p:nvPr/>
        </p:nvGrpSpPr>
        <p:grpSpPr>
          <a:xfrm>
            <a:off x="9385446" y="2494825"/>
            <a:ext cx="1313520" cy="1102513"/>
            <a:chOff x="8178965" y="3174615"/>
            <a:chExt cx="1313520" cy="1102513"/>
          </a:xfrm>
        </p:grpSpPr>
        <p:sp>
          <p:nvSpPr>
            <p:cNvPr id="80" name="Rectangle 79">
              <a:extLst>
                <a:ext uri="{FF2B5EF4-FFF2-40B4-BE49-F238E27FC236}">
                  <a16:creationId xmlns:a16="http://schemas.microsoft.com/office/drawing/2014/main" id="{DCD132F6-5902-3845-AEA8-E08B74E2CE73}"/>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AD4DBF5-C7BC-4140-87A0-56BEC42AC6CA}"/>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23D64B9-DA43-1743-9352-D26AE5E28158}"/>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1F2A70B4-538C-BE45-9135-564D4D2F40A9}"/>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32</a:t>
              </a:r>
            </a:p>
          </p:txBody>
        </p:sp>
        <p:cxnSp>
          <p:nvCxnSpPr>
            <p:cNvPr id="84" name="Straight Arrow Connector 83">
              <a:extLst>
                <a:ext uri="{FF2B5EF4-FFF2-40B4-BE49-F238E27FC236}">
                  <a16:creationId xmlns:a16="http://schemas.microsoft.com/office/drawing/2014/main" id="{653241F1-D954-3345-8A1A-F79D908C47E3}"/>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EAF29D8-5394-F346-8BB9-008DD1657BA6}"/>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B03322C7-FCED-6242-9F00-DB2FC80793E2}"/>
              </a:ext>
            </a:extLst>
          </p:cNvPr>
          <p:cNvGrpSpPr/>
          <p:nvPr/>
        </p:nvGrpSpPr>
        <p:grpSpPr>
          <a:xfrm>
            <a:off x="6427996" y="3673592"/>
            <a:ext cx="1057838" cy="1075707"/>
            <a:chOff x="8434647" y="3174615"/>
            <a:chExt cx="1057838" cy="1075707"/>
          </a:xfrm>
        </p:grpSpPr>
        <p:sp>
          <p:nvSpPr>
            <p:cNvPr id="87" name="Rectangle 86">
              <a:extLst>
                <a:ext uri="{FF2B5EF4-FFF2-40B4-BE49-F238E27FC236}">
                  <a16:creationId xmlns:a16="http://schemas.microsoft.com/office/drawing/2014/main" id="{D0868291-1FBE-EB4F-BEAA-D5ACFB4AE6AA}"/>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667D83DB-1256-4B4B-9FC3-575F5EEBD78E}"/>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BDD623D-3F8D-824C-8BC7-719B9C16C3E9}"/>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3ABB678-4E77-504F-93E3-1E98E466B368}"/>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2</a:t>
              </a:r>
            </a:p>
          </p:txBody>
        </p:sp>
        <p:cxnSp>
          <p:nvCxnSpPr>
            <p:cNvPr id="91" name="Straight Arrow Connector 90">
              <a:extLst>
                <a:ext uri="{FF2B5EF4-FFF2-40B4-BE49-F238E27FC236}">
                  <a16:creationId xmlns:a16="http://schemas.microsoft.com/office/drawing/2014/main" id="{9D4F6A58-F6C6-4446-8CE8-C93A75EB7A76}"/>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EBD58D19-9BFE-9E47-9AC2-C5C932BDF6EF}"/>
              </a:ext>
            </a:extLst>
          </p:cNvPr>
          <p:cNvGrpSpPr/>
          <p:nvPr/>
        </p:nvGrpSpPr>
        <p:grpSpPr>
          <a:xfrm>
            <a:off x="8909897" y="3724389"/>
            <a:ext cx="809522" cy="798022"/>
            <a:chOff x="8434647" y="3174615"/>
            <a:chExt cx="809522" cy="798022"/>
          </a:xfrm>
        </p:grpSpPr>
        <p:sp>
          <p:nvSpPr>
            <p:cNvPr id="93" name="Rectangle 92">
              <a:extLst>
                <a:ext uri="{FF2B5EF4-FFF2-40B4-BE49-F238E27FC236}">
                  <a16:creationId xmlns:a16="http://schemas.microsoft.com/office/drawing/2014/main" id="{293CC373-D5E1-BA45-A8AA-D473A8697B10}"/>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1EFAA744-167A-CE48-89C7-2CD4E3FBCD62}"/>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2277CF4-3EDF-8F45-8DB3-0B839EE2EDAB}"/>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AD199C4A-AD5C-BC4A-888A-2231DF51D638}"/>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11</a:t>
              </a:r>
            </a:p>
          </p:txBody>
        </p:sp>
      </p:grpSp>
      <p:grpSp>
        <p:nvGrpSpPr>
          <p:cNvPr id="97" name="Group 96">
            <a:extLst>
              <a:ext uri="{FF2B5EF4-FFF2-40B4-BE49-F238E27FC236}">
                <a16:creationId xmlns:a16="http://schemas.microsoft.com/office/drawing/2014/main" id="{B7D04A2E-1A3E-3344-BDC9-FF9AB4E05A31}"/>
              </a:ext>
            </a:extLst>
          </p:cNvPr>
          <p:cNvGrpSpPr/>
          <p:nvPr/>
        </p:nvGrpSpPr>
        <p:grpSpPr>
          <a:xfrm>
            <a:off x="10244943" y="3704749"/>
            <a:ext cx="1065204" cy="1102513"/>
            <a:chOff x="8178965" y="3174615"/>
            <a:chExt cx="1065204" cy="1102513"/>
          </a:xfrm>
        </p:grpSpPr>
        <p:sp>
          <p:nvSpPr>
            <p:cNvPr id="98" name="Rectangle 97">
              <a:extLst>
                <a:ext uri="{FF2B5EF4-FFF2-40B4-BE49-F238E27FC236}">
                  <a16:creationId xmlns:a16="http://schemas.microsoft.com/office/drawing/2014/main" id="{FDCC59BD-C1BD-1741-B468-A7F8D99228D9}"/>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7A7DBE4-497F-AF4C-99E5-333D598EAFB8}"/>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3387C043-00C1-B041-96DC-475FB7138F00}"/>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A1E56691-AAE8-AC4B-90DC-4D477BCF71F8}"/>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50</a:t>
              </a:r>
            </a:p>
          </p:txBody>
        </p:sp>
        <p:cxnSp>
          <p:nvCxnSpPr>
            <p:cNvPr id="102" name="Straight Arrow Connector 101">
              <a:extLst>
                <a:ext uri="{FF2B5EF4-FFF2-40B4-BE49-F238E27FC236}">
                  <a16:creationId xmlns:a16="http://schemas.microsoft.com/office/drawing/2014/main" id="{2092D634-4755-3A44-AF49-9ED29FA209C6}"/>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CE36AC43-54FC-6044-A878-3E5E96C803F0}"/>
              </a:ext>
            </a:extLst>
          </p:cNvPr>
          <p:cNvGrpSpPr/>
          <p:nvPr/>
        </p:nvGrpSpPr>
        <p:grpSpPr>
          <a:xfrm>
            <a:off x="7148876" y="4866820"/>
            <a:ext cx="809522" cy="798022"/>
            <a:chOff x="8434647" y="3174615"/>
            <a:chExt cx="809522" cy="798022"/>
          </a:xfrm>
        </p:grpSpPr>
        <p:sp>
          <p:nvSpPr>
            <p:cNvPr id="104" name="Rectangle 103">
              <a:extLst>
                <a:ext uri="{FF2B5EF4-FFF2-40B4-BE49-F238E27FC236}">
                  <a16:creationId xmlns:a16="http://schemas.microsoft.com/office/drawing/2014/main" id="{57EF9D74-C993-8249-B441-163C2BB87D6C}"/>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9136793-F7E9-DF49-8207-3905C715BC0A}"/>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DE16E7FF-C0F4-D04C-B635-62F9B18AFE24}"/>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334B8477-4FA1-A04B-A1C8-AA8ADC8E924D}"/>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5</a:t>
              </a:r>
            </a:p>
          </p:txBody>
        </p:sp>
      </p:grpSp>
      <p:grpSp>
        <p:nvGrpSpPr>
          <p:cNvPr id="108" name="Group 107">
            <a:extLst>
              <a:ext uri="{FF2B5EF4-FFF2-40B4-BE49-F238E27FC236}">
                <a16:creationId xmlns:a16="http://schemas.microsoft.com/office/drawing/2014/main" id="{C52F10FA-DF73-D241-99CC-2B1AE662E03C}"/>
              </a:ext>
            </a:extLst>
          </p:cNvPr>
          <p:cNvGrpSpPr/>
          <p:nvPr/>
        </p:nvGrpSpPr>
        <p:grpSpPr>
          <a:xfrm>
            <a:off x="9659160" y="4883905"/>
            <a:ext cx="809522" cy="798022"/>
            <a:chOff x="8434647" y="3174615"/>
            <a:chExt cx="809522" cy="798022"/>
          </a:xfrm>
        </p:grpSpPr>
        <p:sp>
          <p:nvSpPr>
            <p:cNvPr id="109" name="Rectangle 108">
              <a:extLst>
                <a:ext uri="{FF2B5EF4-FFF2-40B4-BE49-F238E27FC236}">
                  <a16:creationId xmlns:a16="http://schemas.microsoft.com/office/drawing/2014/main" id="{BEFFE41E-5FE4-CB44-97D6-BE2B3EB9FC21}"/>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1356094D-33DF-5A49-8AD9-8CA6BAF5AA88}"/>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1953015-844A-4C47-9C06-B1F969D770A2}"/>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F2498BDA-8C99-FD48-B864-F06A6E1EBAC8}"/>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38</a:t>
              </a:r>
            </a:p>
          </p:txBody>
        </p:sp>
      </p:grpSp>
      <p:cxnSp>
        <p:nvCxnSpPr>
          <p:cNvPr id="113" name="Straight Connector 112">
            <a:extLst>
              <a:ext uri="{FF2B5EF4-FFF2-40B4-BE49-F238E27FC236}">
                <a16:creationId xmlns:a16="http://schemas.microsoft.com/office/drawing/2014/main" id="{69FAABB1-5C10-9646-976C-EEEA8164B7F5}"/>
              </a:ext>
            </a:extLst>
          </p:cNvPr>
          <p:cNvCxnSpPr>
            <a:cxnSpLocks/>
          </p:cNvCxnSpPr>
          <p:nvPr/>
        </p:nvCxnSpPr>
        <p:spPr>
          <a:xfrm flipH="1">
            <a:off x="6956915" y="4079256"/>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B4A1B3D-2330-D34E-AA7D-9583A889198D}"/>
              </a:ext>
            </a:extLst>
          </p:cNvPr>
          <p:cNvCxnSpPr>
            <a:cxnSpLocks/>
          </p:cNvCxnSpPr>
          <p:nvPr/>
        </p:nvCxnSpPr>
        <p:spPr>
          <a:xfrm flipH="1">
            <a:off x="7849222" y="4127531"/>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A4DD403-E54F-3F4B-9BD7-C9A9E05501C3}"/>
              </a:ext>
            </a:extLst>
          </p:cNvPr>
          <p:cNvCxnSpPr>
            <a:cxnSpLocks/>
          </p:cNvCxnSpPr>
          <p:nvPr/>
        </p:nvCxnSpPr>
        <p:spPr>
          <a:xfrm flipH="1">
            <a:off x="8973449" y="4155831"/>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364A5CF-3934-724F-8E7D-14D16F19ED9F}"/>
              </a:ext>
            </a:extLst>
          </p:cNvPr>
          <p:cNvCxnSpPr>
            <a:cxnSpLocks/>
          </p:cNvCxnSpPr>
          <p:nvPr/>
        </p:nvCxnSpPr>
        <p:spPr>
          <a:xfrm flipH="1">
            <a:off x="9390249" y="4156507"/>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C72AB36-3C7A-BB47-9228-636F355A0075}"/>
              </a:ext>
            </a:extLst>
          </p:cNvPr>
          <p:cNvCxnSpPr>
            <a:cxnSpLocks/>
          </p:cNvCxnSpPr>
          <p:nvPr/>
        </p:nvCxnSpPr>
        <p:spPr>
          <a:xfrm flipH="1">
            <a:off x="7577950" y="5289124"/>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FF91C25-5009-3746-85C9-701A034700BA}"/>
              </a:ext>
            </a:extLst>
          </p:cNvPr>
          <p:cNvCxnSpPr>
            <a:cxnSpLocks/>
          </p:cNvCxnSpPr>
          <p:nvPr/>
        </p:nvCxnSpPr>
        <p:spPr>
          <a:xfrm flipH="1">
            <a:off x="9707370" y="5326323"/>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52552CE-183A-EA49-8DCA-46262D59A453}"/>
              </a:ext>
            </a:extLst>
          </p:cNvPr>
          <p:cNvCxnSpPr>
            <a:cxnSpLocks/>
          </p:cNvCxnSpPr>
          <p:nvPr/>
        </p:nvCxnSpPr>
        <p:spPr>
          <a:xfrm flipH="1">
            <a:off x="10125239" y="5326323"/>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CC86BF7-9F09-DA42-8BE5-7FCBEA1D5A4B}"/>
              </a:ext>
            </a:extLst>
          </p:cNvPr>
          <p:cNvCxnSpPr>
            <a:cxnSpLocks/>
          </p:cNvCxnSpPr>
          <p:nvPr/>
        </p:nvCxnSpPr>
        <p:spPr>
          <a:xfrm flipH="1">
            <a:off x="10961201" y="4140396"/>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EB504F5B-716C-7E45-9692-2DF05014CF24}"/>
              </a:ext>
            </a:extLst>
          </p:cNvPr>
          <p:cNvCxnSpPr>
            <a:cxnSpLocks/>
          </p:cNvCxnSpPr>
          <p:nvPr/>
        </p:nvCxnSpPr>
        <p:spPr>
          <a:xfrm>
            <a:off x="7949693" y="3110818"/>
            <a:ext cx="443676" cy="42536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42A0E998-2142-9E46-87C7-10FD6FE5E18A}"/>
              </a:ext>
            </a:extLst>
          </p:cNvPr>
          <p:cNvGrpSpPr/>
          <p:nvPr/>
        </p:nvGrpSpPr>
        <p:grpSpPr>
          <a:xfrm>
            <a:off x="7816159" y="3673592"/>
            <a:ext cx="809522" cy="798022"/>
            <a:chOff x="8434647" y="3174615"/>
            <a:chExt cx="809522" cy="798022"/>
          </a:xfrm>
        </p:grpSpPr>
        <p:sp>
          <p:nvSpPr>
            <p:cNvPr id="123" name="Rectangle 122">
              <a:extLst>
                <a:ext uri="{FF2B5EF4-FFF2-40B4-BE49-F238E27FC236}">
                  <a16:creationId xmlns:a16="http://schemas.microsoft.com/office/drawing/2014/main" id="{A93FA6F2-EBDC-8444-8D78-AE3951FBD104}"/>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C4FA3F5C-2ED8-3F4D-B024-6967E2EFCC82}"/>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2C405D55-7FAB-1A41-A9D6-1628BA89DD83}"/>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FCD76333-8A64-6344-AF66-ED27BDEED8E1}"/>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9</a:t>
              </a:r>
            </a:p>
          </p:txBody>
        </p:sp>
      </p:grpSp>
      <p:cxnSp>
        <p:nvCxnSpPr>
          <p:cNvPr id="127" name="Straight Connector 126">
            <a:extLst>
              <a:ext uri="{FF2B5EF4-FFF2-40B4-BE49-F238E27FC236}">
                <a16:creationId xmlns:a16="http://schemas.microsoft.com/office/drawing/2014/main" id="{DA7FF85E-26B6-F642-A8E6-31448397F6E7}"/>
              </a:ext>
            </a:extLst>
          </p:cNvPr>
          <p:cNvCxnSpPr>
            <a:cxnSpLocks/>
          </p:cNvCxnSpPr>
          <p:nvPr/>
        </p:nvCxnSpPr>
        <p:spPr>
          <a:xfrm flipH="1">
            <a:off x="8264989" y="4114724"/>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957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lecture01_Kasey</Template>
  <TotalTime>1713</TotalTime>
  <Words>2496</Words>
  <Application>Microsoft Macintosh PowerPoint</Application>
  <PresentationFormat>Widescreen</PresentationFormat>
  <Paragraphs>560</Paragraphs>
  <Slides>45</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Arial</vt:lpstr>
      <vt:lpstr>Calibri</vt:lpstr>
      <vt:lpstr>Cambria Math</vt:lpstr>
      <vt:lpstr>Courier New</vt:lpstr>
      <vt:lpstr>Segoe UI</vt:lpstr>
      <vt:lpstr>Segoe UI Emoji</vt:lpstr>
      <vt:lpstr>Segoe UI Light</vt:lpstr>
      <vt:lpstr>Segoe UI Semibold</vt:lpstr>
      <vt:lpstr>Segoe UI Semilight</vt:lpstr>
      <vt:lpstr>Tw Cen MT</vt:lpstr>
      <vt:lpstr>Wingdings</vt:lpstr>
      <vt:lpstr>Wingdings 3</vt:lpstr>
      <vt:lpstr>Integral</vt:lpstr>
      <vt:lpstr>Lecture 10: BSTs and AVL Trees</vt:lpstr>
      <vt:lpstr>Administrivia</vt:lpstr>
      <vt:lpstr>Roadmap</vt:lpstr>
      <vt:lpstr>Dictionaries (aka Maps)</vt:lpstr>
      <vt:lpstr>Binary Trees</vt:lpstr>
      <vt:lpstr>Tree Height</vt:lpstr>
      <vt:lpstr>Binary Search Tree (BST)</vt:lpstr>
      <vt:lpstr>a note about keys/maps</vt:lpstr>
      <vt:lpstr>Binary Trees vs Binary Search Trees: containsKey(2)</vt:lpstr>
      <vt:lpstr>Binary Trees vs Binary Search Trees: containsKey(2)</vt:lpstr>
      <vt:lpstr>BST containsKey runtime</vt:lpstr>
      <vt:lpstr>Is it possible to do worse than Θ(log⁡〖n)〗? 😈</vt:lpstr>
      <vt:lpstr>BST different states</vt:lpstr>
      <vt:lpstr>Questions break -- Anything y’all want to review / restate?</vt:lpstr>
      <vt:lpstr>How are we going to make this simpler / more efficient? Let’s enforce some invariants!</vt:lpstr>
      <vt:lpstr>Invariants</vt:lpstr>
      <vt:lpstr>Avoiding Θ(n) behavior  </vt:lpstr>
      <vt:lpstr>Take 1 minute to consider this question and then we’ll move to breakouts to discuss! (See chat for tips on moving discussion along + general reminders. Note that you’ll be prepping now so you have stuff to say / questions to ask each other.  We’re still experimenting w/ breakouts / trying more strategies with them to make them successful, thanks for your patience.)</vt:lpstr>
      <vt:lpstr>too weak</vt:lpstr>
      <vt:lpstr>too strong</vt:lpstr>
      <vt:lpstr>too weak</vt:lpstr>
      <vt:lpstr>Invariant Lessons</vt:lpstr>
      <vt:lpstr>Roadmap</vt:lpstr>
      <vt:lpstr>Avoiding the Degenerate Tree</vt:lpstr>
      <vt:lpstr>Practice w AVL invariants</vt:lpstr>
      <vt:lpstr>Are These AVL Trees?</vt:lpstr>
      <vt:lpstr>Insertion</vt:lpstr>
      <vt:lpstr>Left Rotation</vt:lpstr>
      <vt:lpstr>PowerPoint Presentation</vt:lpstr>
      <vt:lpstr>PowerPoint Presentation</vt:lpstr>
      <vt:lpstr>PowerPoint Presentation</vt:lpstr>
      <vt:lpstr>Meme break (it’s from some marvel movie that I haven’t watched -- you’re not alone if you don’t get this reference)</vt:lpstr>
      <vt:lpstr>Right rotation</vt:lpstr>
      <vt:lpstr>It Gets More Complicated</vt:lpstr>
      <vt:lpstr>Right Left Rotation</vt:lpstr>
      <vt:lpstr>AVL Example: 8,9,10,12,11</vt:lpstr>
      <vt:lpstr>AVL Example: 8,9,10,12,11</vt:lpstr>
      <vt:lpstr>AVL Example: 8,9,10,12,11</vt:lpstr>
      <vt:lpstr>AVL Example: 8,9,10,12,11</vt:lpstr>
      <vt:lpstr>AVL Example: 8,9,10,12,11</vt:lpstr>
      <vt:lpstr>How Long Does Rebalancing Take?</vt:lpstr>
      <vt:lpstr>How Long Does Rebalancing Take?</vt:lpstr>
      <vt:lpstr>PowerPoint Presentation</vt:lpstr>
      <vt:lpstr>PowerPoint Presentation</vt:lpstr>
      <vt:lpstr>Deletion</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Zachary Chun</cp:lastModifiedBy>
  <cp:revision>52</cp:revision>
  <cp:lastPrinted>2020-04-20T15:03:38Z</cp:lastPrinted>
  <dcterms:created xsi:type="dcterms:W3CDTF">2019-07-11T18:06:39Z</dcterms:created>
  <dcterms:modified xsi:type="dcterms:W3CDTF">2020-04-20T15:16:05Z</dcterms:modified>
</cp:coreProperties>
</file>