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550" r:id="rId3"/>
    <p:sldId id="551" r:id="rId4"/>
    <p:sldId id="298" r:id="rId5"/>
    <p:sldId id="552" r:id="rId6"/>
    <p:sldId id="553" r:id="rId7"/>
    <p:sldId id="302" r:id="rId8"/>
    <p:sldId id="554" r:id="rId9"/>
    <p:sldId id="301" r:id="rId10"/>
    <p:sldId id="277" r:id="rId11"/>
    <p:sldId id="278" r:id="rId12"/>
    <p:sldId id="547" r:id="rId13"/>
    <p:sldId id="542" r:id="rId14"/>
    <p:sldId id="285" r:id="rId15"/>
    <p:sldId id="286" r:id="rId16"/>
    <p:sldId id="287" r:id="rId17"/>
    <p:sldId id="288" r:id="rId18"/>
    <p:sldId id="289" r:id="rId19"/>
    <p:sldId id="290" r:id="rId20"/>
    <p:sldId id="291" r:id="rId21"/>
    <p:sldId id="306" r:id="rId22"/>
    <p:sldId id="292" r:id="rId23"/>
    <p:sldId id="293" r:id="rId24"/>
    <p:sldId id="548" r:id="rId25"/>
    <p:sldId id="294" r:id="rId26"/>
    <p:sldId id="295" r:id="rId27"/>
    <p:sldId id="296" r:id="rId28"/>
    <p:sldId id="297" r:id="rId29"/>
    <p:sldId id="305" r:id="rId30"/>
    <p:sldId id="299" r:id="rId31"/>
    <p:sldId id="300" r:id="rId32"/>
    <p:sldId id="281" r:id="rId33"/>
    <p:sldId id="54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5" autoAdjust="0"/>
    <p:restoredTop sz="94587"/>
  </p:normalViewPr>
  <p:slideViewPr>
    <p:cSldViewPr snapToGrid="0">
      <p:cViewPr varScale="1">
        <p:scale>
          <a:sx n="87" d="100"/>
          <a:sy n="87" d="100"/>
        </p:scale>
        <p:origin x="11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9-07-19T20:50:43.932"/>
    </inkml:context>
    <inkml:brush xml:id="br0">
      <inkml:brushProperty name="width" value="0.05292" units="cm"/>
      <inkml:brushProperty name="height" value="0.05292" units="cm"/>
      <inkml:brushProperty name="color" value="#FF0000"/>
    </inkml:brush>
  </inkml:definitions>
  <inkml:trace contextRef="#ctx0" brushRef="#br0">17671 15129 33 0,'0'0'0'16,"0"0"-21"-1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150047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310923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290221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90785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90117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403742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373494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36243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245075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8171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23806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247645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385303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233687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94471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4/19/20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4/19/20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4/19/20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4/19/20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4/19/20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4/19/20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4/19/20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4/19/20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4/19/20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4/19/20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4/19/20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n.wikipedia.org/wiki/Data_(computing)" TargetMode="External"/><Relationship Id="rId4" Type="http://schemas.openxmlformats.org/officeDocument/2006/relationships/hyperlink" Target="https://en.wikipedia.org/wiki/Function_(mathematic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anopticlick.eff.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tj626pRZVKWQ9fkx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normAutofit fontScale="90000"/>
          </a:bodyPr>
          <a:lstStyle/>
          <a:p>
            <a:r>
              <a:rPr lang="en-US" dirty="0"/>
              <a:t>Lecture 9: </a:t>
            </a:r>
            <a:r>
              <a:rPr lang="en-US" dirty="0" err="1"/>
              <a:t>Administrivia</a:t>
            </a:r>
            <a:r>
              <a:rPr lang="en-US" dirty="0"/>
              <a:t> and Hash maps with  Open Addressing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5246-A7D7-4A35-82DA-1A4D11A45C2A}"/>
              </a:ext>
            </a:extLst>
          </p:cNvPr>
          <p:cNvSpPr>
            <a:spLocks noGrp="1"/>
          </p:cNvSpPr>
          <p:nvPr>
            <p:ph type="title"/>
          </p:nvPr>
        </p:nvSpPr>
        <p:spPr/>
        <p:txBody>
          <a:bodyPr/>
          <a:lstStyle/>
          <a:p>
            <a:r>
              <a:rPr lang="en-US" dirty="0">
                <a:solidFill>
                  <a:srgbClr val="4C3282"/>
                </a:solidFill>
              </a:rPr>
              <a:t>What about non integer keys?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BA101F-F01C-446D-86B9-F0483CF09798}"/>
                  </a:ext>
                </a:extLst>
              </p:cNvPr>
              <p:cNvSpPr>
                <a:spLocks noGrp="1"/>
              </p:cNvSpPr>
              <p:nvPr>
                <p:ph idx="1"/>
              </p:nvPr>
            </p:nvSpPr>
            <p:spPr>
              <a:xfrm>
                <a:off x="575240" y="2664437"/>
                <a:ext cx="11187258" cy="3644924"/>
              </a:xfrm>
            </p:spPr>
            <p:txBody>
              <a:bodyPr>
                <a:normAutofit/>
              </a:bodyPr>
              <a:lstStyle/>
              <a:p>
                <a:r>
                  <a:rPr lang="en-US" dirty="0"/>
                  <a:t>Let’s use define another hash function to change stuff like Strings into </a:t>
                </a:r>
                <a:r>
                  <a:rPr lang="en-US" dirty="0" err="1"/>
                  <a:t>ints</a:t>
                </a:r>
                <a:r>
                  <a:rPr lang="en-US" dirty="0"/>
                  <a:t>!</a:t>
                </a:r>
              </a:p>
              <a:p>
                <a:endParaRPr lang="en-US" dirty="0"/>
              </a:p>
              <a:p>
                <a:r>
                  <a:rPr lang="en-US" b="1" dirty="0">
                    <a:solidFill>
                      <a:srgbClr val="4C3282"/>
                    </a:solidFill>
                  </a:rPr>
                  <a:t>Best practices for designing hash functions:</a:t>
                </a:r>
              </a:p>
              <a:p>
                <a:r>
                  <a:rPr lang="en-US" dirty="0"/>
                  <a:t>Avoid collisions</a:t>
                </a:r>
              </a:p>
              <a:p>
                <a:pPr lvl="1"/>
                <a:r>
                  <a:rPr lang="en-US" dirty="0"/>
                  <a:t>The more collisions, the further we move away from O(1+</a:t>
                </a:r>
                <a14:m>
                  <m:oMath xmlns:m="http://schemas.openxmlformats.org/officeDocument/2006/math">
                    <m:r>
                      <a:rPr lang="en-US" b="0" i="1" smtClean="0">
                        <a:latin typeface="Cambria Math" panose="02040503050406030204" pitchFamily="18" charset="0"/>
                      </a:rPr>
                      <m:t>𝜆</m:t>
                    </m:r>
                  </m:oMath>
                </a14:m>
                <a:r>
                  <a:rPr lang="en-US" dirty="0"/>
                  <a:t>)</a:t>
                </a:r>
              </a:p>
              <a:p>
                <a:pPr lvl="1"/>
                <a:r>
                  <a:rPr lang="en-US" dirty="0"/>
                  <a:t>Produce a wide range of indices, and distribute evenly over them </a:t>
                </a:r>
              </a:p>
              <a:p>
                <a:r>
                  <a:rPr lang="en-US" dirty="0"/>
                  <a:t>Low computational costs</a:t>
                </a:r>
              </a:p>
              <a:p>
                <a:pPr lvl="1"/>
                <a:r>
                  <a:rPr lang="en-US" dirty="0"/>
                  <a:t>Hash function is called every time we want to interact with the data</a:t>
                </a:r>
              </a:p>
            </p:txBody>
          </p:sp>
        </mc:Choice>
        <mc:Fallback xmlns="">
          <p:sp>
            <p:nvSpPr>
              <p:cNvPr id="3" name="Content Placeholder 2">
                <a:extLst>
                  <a:ext uri="{FF2B5EF4-FFF2-40B4-BE49-F238E27FC236}">
                    <a16:creationId xmlns:a16="http://schemas.microsoft.com/office/drawing/2014/main" id="{77BA101F-F01C-446D-86B9-F0483CF09798}"/>
                  </a:ext>
                </a:extLst>
              </p:cNvPr>
              <p:cNvSpPr>
                <a:spLocks noGrp="1" noRot="1" noChangeAspect="1" noMove="1" noResize="1" noEditPoints="1" noAdjustHandles="1" noChangeArrowheads="1" noChangeShapeType="1" noTextEdit="1"/>
              </p:cNvSpPr>
              <p:nvPr>
                <p:ph idx="1"/>
              </p:nvPr>
            </p:nvSpPr>
            <p:spPr>
              <a:xfrm>
                <a:off x="575240" y="2664437"/>
                <a:ext cx="11187258" cy="3644924"/>
              </a:xfrm>
              <a:blipFill>
                <a:blip r:embed="rId3"/>
                <a:stretch>
                  <a:fillRect l="-227" t="-208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EFF4748-F3B5-4C60-9DA8-4B995D499273}"/>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FB8382A-5FD4-4EEA-BEE9-4FA5D4751DE9}"/>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8" name="Rectangle 7">
            <a:extLst>
              <a:ext uri="{FF2B5EF4-FFF2-40B4-BE49-F238E27FC236}">
                <a16:creationId xmlns:a16="http://schemas.microsoft.com/office/drawing/2014/main" id="{88F3A1C7-E190-C444-A6C4-02452BE1FECC}"/>
              </a:ext>
            </a:extLst>
          </p:cNvPr>
          <p:cNvSpPr/>
          <p:nvPr/>
        </p:nvSpPr>
        <p:spPr>
          <a:xfrm>
            <a:off x="735158" y="1248728"/>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Hash function definition</a:t>
            </a:r>
          </a:p>
        </p:txBody>
      </p:sp>
      <p:sp>
        <p:nvSpPr>
          <p:cNvPr id="9" name="Rectangle 8">
            <a:extLst>
              <a:ext uri="{FF2B5EF4-FFF2-40B4-BE49-F238E27FC236}">
                <a16:creationId xmlns:a16="http://schemas.microsoft.com/office/drawing/2014/main" id="{5C3B09CF-BF0B-C648-AFE0-21B7F2C440EF}"/>
              </a:ext>
            </a:extLst>
          </p:cNvPr>
          <p:cNvSpPr/>
          <p:nvPr/>
        </p:nvSpPr>
        <p:spPr>
          <a:xfrm>
            <a:off x="735158" y="1678986"/>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Emoji" panose="020B0502040204020203" pitchFamily="34" charset="0"/>
                <a:ea typeface="Segoe UI Emoji" panose="020B0502040204020203" pitchFamily="34" charset="0"/>
              </a:rPr>
              <a:t>A </a:t>
            </a:r>
            <a:r>
              <a:rPr lang="en-US" b="1" dirty="0">
                <a:solidFill>
                  <a:schemeClr val="tx1"/>
                </a:solidFill>
                <a:latin typeface="Segoe UI Emoji" panose="020B0502040204020203" pitchFamily="34" charset="0"/>
                <a:ea typeface="Segoe UI Emoji" panose="020B0502040204020203" pitchFamily="34" charset="0"/>
              </a:rPr>
              <a:t>hash function</a:t>
            </a:r>
            <a:r>
              <a:rPr lang="en-US" dirty="0">
                <a:solidFill>
                  <a:schemeClr val="tx1"/>
                </a:solidFill>
                <a:latin typeface="Segoe UI Emoji" panose="020B0502040204020203" pitchFamily="34" charset="0"/>
                <a:ea typeface="Segoe UI Emoji" panose="020B0502040204020203" pitchFamily="34" charset="0"/>
              </a:rPr>
              <a:t> is any </a:t>
            </a:r>
            <a:r>
              <a:rPr lang="en-US" dirty="0">
                <a:solidFill>
                  <a:schemeClr val="tx1"/>
                </a:solidFill>
                <a:latin typeface="Segoe UI Emoji" panose="020B0502040204020203" pitchFamily="34" charset="0"/>
                <a:ea typeface="Segoe UI Emoji" panose="020B0502040204020203" pitchFamily="34" charset="0"/>
                <a:hlinkClick r:id="rId4" tooltip="Function (mathematics)">
                  <a:extLst>
                    <a:ext uri="{A12FA001-AC4F-418D-AE19-62706E023703}">
                      <ahyp:hlinkClr xmlns:ahyp="http://schemas.microsoft.com/office/drawing/2018/hyperlinkcolor" val="tx"/>
                    </a:ext>
                  </a:extLst>
                </a:hlinkClick>
              </a:rPr>
              <a:t>function</a:t>
            </a:r>
            <a:r>
              <a:rPr lang="en-US" dirty="0">
                <a:solidFill>
                  <a:schemeClr val="tx1"/>
                </a:solidFill>
                <a:latin typeface="Segoe UI Emoji" panose="020B0502040204020203" pitchFamily="34" charset="0"/>
                <a:ea typeface="Segoe UI Emoji" panose="020B0502040204020203" pitchFamily="34" charset="0"/>
              </a:rPr>
              <a:t> that can be used to map </a:t>
            </a:r>
            <a:r>
              <a:rPr lang="en-US" dirty="0">
                <a:solidFill>
                  <a:schemeClr val="tx1"/>
                </a:solidFill>
                <a:latin typeface="Segoe UI Emoji" panose="020B0502040204020203" pitchFamily="34" charset="0"/>
                <a:ea typeface="Segoe UI Emoji" panose="020B0502040204020203" pitchFamily="34" charset="0"/>
                <a:hlinkClick r:id="rId5" tooltip="Data (computing)">
                  <a:extLst>
                    <a:ext uri="{A12FA001-AC4F-418D-AE19-62706E023703}">
                      <ahyp:hlinkClr xmlns:ahyp="http://schemas.microsoft.com/office/drawing/2018/hyperlinkcolor" val="tx"/>
                    </a:ext>
                  </a:extLst>
                </a:hlinkClick>
              </a:rPr>
              <a:t>data</a:t>
            </a:r>
            <a:r>
              <a:rPr lang="en-US" dirty="0">
                <a:solidFill>
                  <a:schemeClr val="tx1"/>
                </a:solidFill>
                <a:latin typeface="Segoe UI Emoji" panose="020B0502040204020203" pitchFamily="34" charset="0"/>
                <a:ea typeface="Segoe UI Emoji" panose="020B0502040204020203" pitchFamily="34" charset="0"/>
              </a:rPr>
              <a:t> of arbitrary size to fixed-size values.</a:t>
            </a:r>
          </a:p>
        </p:txBody>
      </p:sp>
    </p:spTree>
    <p:extLst>
      <p:ext uri="{BB962C8B-B14F-4D97-AF65-F5344CB8AC3E}">
        <p14:creationId xmlns:p14="http://schemas.microsoft.com/office/powerpoint/2010/main" val="305676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87D-2C36-415B-94C4-87CF55381979}"/>
              </a:ext>
            </a:extLst>
          </p:cNvPr>
          <p:cNvSpPr>
            <a:spLocks noGrp="1"/>
          </p:cNvSpPr>
          <p:nvPr>
            <p:ph type="title"/>
          </p:nvPr>
        </p:nvSpPr>
        <p:spPr/>
        <p:txBody>
          <a:bodyPr>
            <a:normAutofit fontScale="90000"/>
          </a:bodyPr>
          <a:lstStyle/>
          <a:p>
            <a:r>
              <a:rPr lang="en-US" dirty="0">
                <a:solidFill>
                  <a:srgbClr val="4C3282"/>
                </a:solidFill>
              </a:rPr>
              <a:t>(Before we % by length, we have to convert the data into an </a:t>
            </a:r>
            <a:r>
              <a:rPr lang="en-US" dirty="0" err="1">
                <a:solidFill>
                  <a:srgbClr val="4C3282"/>
                </a:solidFill>
              </a:rPr>
              <a:t>int</a:t>
            </a:r>
            <a:r>
              <a:rPr lang="en-US" dirty="0">
                <a:solidFill>
                  <a:srgbClr val="4C3282"/>
                </a:solidFill>
              </a:rPr>
              <a:t>)</a:t>
            </a:r>
          </a:p>
        </p:txBody>
      </p:sp>
      <p:sp>
        <p:nvSpPr>
          <p:cNvPr id="3" name="Content Placeholder 2">
            <a:extLst>
              <a:ext uri="{FF2B5EF4-FFF2-40B4-BE49-F238E27FC236}">
                <a16:creationId xmlns:a16="http://schemas.microsoft.com/office/drawing/2014/main" id="{D2F79BF9-80D5-4B86-B23A-B4C286BC60AF}"/>
              </a:ext>
            </a:extLst>
          </p:cNvPr>
          <p:cNvSpPr>
            <a:spLocks noGrp="1"/>
          </p:cNvSpPr>
          <p:nvPr>
            <p:ph idx="1"/>
          </p:nvPr>
        </p:nvSpPr>
        <p:spPr>
          <a:xfrm>
            <a:off x="575240" y="1463856"/>
            <a:ext cx="11187258" cy="5130867"/>
          </a:xfrm>
        </p:spPr>
        <p:txBody>
          <a:bodyPr>
            <a:normAutofit fontScale="92500" lnSpcReduction="20000"/>
          </a:bodyPr>
          <a:lstStyle/>
          <a:p>
            <a:r>
              <a:rPr lang="en-US" sz="1700" dirty="0">
                <a:solidFill>
                  <a:srgbClr val="B6A479"/>
                </a:solidFill>
              </a:rPr>
              <a:t>Implementation 1: Simple aspect of values</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2: More aspects of value</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0;</a:t>
            </a:r>
          </a:p>
          <a:p>
            <a:pPr>
              <a:spcBef>
                <a:spcPts val="0"/>
              </a:spcBef>
            </a:pPr>
            <a:r>
              <a:rPr lang="en-US" sz="1800" dirty="0">
                <a:latin typeface="Courier New" panose="02070309020205020404" pitchFamily="49" charset="0"/>
                <a:cs typeface="Courier New" panose="02070309020205020404" pitchFamily="49" charset="0"/>
              </a:rPr>
              <a:t>   for(char c : input) {</a:t>
            </a:r>
          </a:p>
          <a:p>
            <a:pPr>
              <a:spcBef>
                <a:spcPts val="0"/>
              </a:spcBef>
            </a:pPr>
            <a:r>
              <a:rPr lang="en-US" sz="1800" dirty="0">
                <a:latin typeface="Courier New" panose="02070309020205020404" pitchFamily="49" charset="0"/>
                <a:cs typeface="Courier New" panose="02070309020205020404" pitchFamily="49" charset="0"/>
              </a:rPr>
              <a:t>      out += (int)c;</a:t>
            </a:r>
          </a:p>
          <a:p>
            <a:pPr>
              <a:spcBef>
                <a:spcPts val="0"/>
              </a:spcBef>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output;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3: Multiple aspects of value + math!</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1;</a:t>
            </a:r>
          </a:p>
          <a:p>
            <a:pPr>
              <a:spcBef>
                <a:spcPts val="0"/>
              </a:spcBef>
            </a:pPr>
            <a:r>
              <a:rPr lang="en-US" sz="1800" dirty="0">
                <a:latin typeface="Courier New" panose="02070309020205020404" pitchFamily="49" charset="0"/>
                <a:cs typeface="Courier New" panose="02070309020205020404" pitchFamily="49" charset="0"/>
              </a:rPr>
              <a:t>   for (char c : input) {</a:t>
            </a:r>
          </a:p>
          <a:p>
            <a:pPr>
              <a:spcBef>
                <a:spcPts val="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getNextPrime</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      out *=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(int)c);</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2F32AF2E-B898-4B8D-A53A-74DAAC2AECD0}"/>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07AF253E-11E0-4797-BF34-DFB706B16F6D}"/>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12" name="TextBox 11">
            <a:extLst>
              <a:ext uri="{FF2B5EF4-FFF2-40B4-BE49-F238E27FC236}">
                <a16:creationId xmlns:a16="http://schemas.microsoft.com/office/drawing/2014/main" id="{F0E33F97-93BF-4F13-BCCF-DB901C3C5DC3}"/>
              </a:ext>
            </a:extLst>
          </p:cNvPr>
          <p:cNvSpPr txBox="1"/>
          <p:nvPr/>
        </p:nvSpPr>
        <p:spPr>
          <a:xfrm>
            <a:off x="5715301" y="1551710"/>
            <a:ext cx="2237792"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super fast</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lots of collisions!</a:t>
            </a:r>
          </a:p>
        </p:txBody>
      </p:sp>
      <p:sp>
        <p:nvSpPr>
          <p:cNvPr id="13" name="TextBox 12">
            <a:extLst>
              <a:ext uri="{FF2B5EF4-FFF2-40B4-BE49-F238E27FC236}">
                <a16:creationId xmlns:a16="http://schemas.microsoft.com/office/drawing/2014/main" id="{D30E22A2-0182-432E-8153-3AF3862E71D1}"/>
              </a:ext>
            </a:extLst>
          </p:cNvPr>
          <p:cNvSpPr txBox="1"/>
          <p:nvPr/>
        </p:nvSpPr>
        <p:spPr>
          <a:xfrm>
            <a:off x="5715300" y="3116270"/>
            <a:ext cx="2087110"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still really fast</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some collisions</a:t>
            </a:r>
          </a:p>
        </p:txBody>
      </p:sp>
      <p:sp>
        <p:nvSpPr>
          <p:cNvPr id="14" name="TextBox 13">
            <a:extLst>
              <a:ext uri="{FF2B5EF4-FFF2-40B4-BE49-F238E27FC236}">
                <a16:creationId xmlns:a16="http://schemas.microsoft.com/office/drawing/2014/main" id="{FA3D7AB3-F449-4ACE-BE47-533B0D88403B}"/>
              </a:ext>
            </a:extLst>
          </p:cNvPr>
          <p:cNvSpPr txBox="1"/>
          <p:nvPr/>
        </p:nvSpPr>
        <p:spPr>
          <a:xfrm>
            <a:off x="6464415" y="4633301"/>
            <a:ext cx="2718245" cy="646331"/>
          </a:xfrm>
          <a:prstGeom prst="rect">
            <a:avLst/>
          </a:prstGeom>
          <a:noFill/>
          <a:ln>
            <a:solidFill>
              <a:srgbClr val="4C3282"/>
            </a:solidFill>
          </a:ln>
        </p:spPr>
        <p:txBody>
          <a:bodyPr wrap="none" rtlCol="0">
            <a:spAutoFit/>
          </a:bodyPr>
          <a:lstStyle/>
          <a:p>
            <a:r>
              <a:rPr lang="en-US" b="1" dirty="0">
                <a:solidFill>
                  <a:srgbClr val="4C3282"/>
                </a:solidFill>
                <a:latin typeface="Calibri" panose="020F0502020204030204" pitchFamily="34" charset="0"/>
                <a:cs typeface="Calibri" panose="020F0502020204030204" pitchFamily="34" charset="0"/>
              </a:rPr>
              <a:t>Pro: </a:t>
            </a:r>
            <a:r>
              <a:rPr lang="en-US" dirty="0">
                <a:latin typeface="Calibri" panose="020F0502020204030204" pitchFamily="34" charset="0"/>
                <a:cs typeface="Calibri" panose="020F0502020204030204" pitchFamily="34" charset="0"/>
              </a:rPr>
              <a:t>few collisions</a:t>
            </a:r>
          </a:p>
          <a:p>
            <a:r>
              <a:rPr lang="en-US" b="1" dirty="0">
                <a:solidFill>
                  <a:srgbClr val="B6A479"/>
                </a:solidFill>
                <a:latin typeface="Calibri" panose="020F0502020204030204" pitchFamily="34" charset="0"/>
                <a:cs typeface="Calibri" panose="020F0502020204030204" pitchFamily="34" charset="0"/>
              </a:rPr>
              <a:t>Con: </a:t>
            </a:r>
            <a:r>
              <a:rPr lang="en-US" dirty="0">
                <a:latin typeface="Calibri" panose="020F0502020204030204" pitchFamily="34" charset="0"/>
                <a:cs typeface="Calibri" panose="020F0502020204030204" pitchFamily="34" charset="0"/>
              </a:rPr>
              <a:t>slow, gigantic integers</a:t>
            </a:r>
          </a:p>
        </p:txBody>
      </p:sp>
    </p:spTree>
    <p:extLst>
      <p:ext uri="{BB962C8B-B14F-4D97-AF65-F5344CB8AC3E}">
        <p14:creationId xmlns:p14="http://schemas.microsoft.com/office/powerpoint/2010/main" val="201599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500"/>
                                        <p:tgtEl>
                                          <p:spTgt spid="3">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8646-E034-8744-97B0-21C4A024B9C0}"/>
              </a:ext>
            </a:extLst>
          </p:cNvPr>
          <p:cNvSpPr>
            <a:spLocks noGrp="1"/>
          </p:cNvSpPr>
          <p:nvPr>
            <p:ph type="title"/>
          </p:nvPr>
        </p:nvSpPr>
        <p:spPr/>
        <p:txBody>
          <a:bodyPr/>
          <a:lstStyle/>
          <a:p>
            <a:r>
              <a:rPr lang="en-US" dirty="0"/>
              <a:t>Good Hashing</a:t>
            </a:r>
          </a:p>
        </p:txBody>
      </p:sp>
      <p:sp>
        <p:nvSpPr>
          <p:cNvPr id="4" name="Slide Number Placeholder 3">
            <a:extLst>
              <a:ext uri="{FF2B5EF4-FFF2-40B4-BE49-F238E27FC236}">
                <a16:creationId xmlns:a16="http://schemas.microsoft.com/office/drawing/2014/main" id="{87E7626F-C011-E844-BDA8-AD033435A816}"/>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5" name="Footer Placeholder 4">
            <a:extLst>
              <a:ext uri="{FF2B5EF4-FFF2-40B4-BE49-F238E27FC236}">
                <a16:creationId xmlns:a16="http://schemas.microsoft.com/office/drawing/2014/main" id="{E7D105C6-1FA9-C547-AC63-716C375342E1}"/>
              </a:ext>
            </a:extLst>
          </p:cNvPr>
          <p:cNvSpPr>
            <a:spLocks noGrp="1"/>
          </p:cNvSpPr>
          <p:nvPr>
            <p:ph type="ftr" sz="quarter" idx="11"/>
          </p:nvPr>
        </p:nvSpPr>
        <p:spPr/>
        <p:txBody>
          <a:bodyPr/>
          <a:lstStyle/>
          <a:p>
            <a:r>
              <a:rPr lang="en-US" dirty="0"/>
              <a:t>CSE 373 20 WI – Hannah Tang</a:t>
            </a:r>
          </a:p>
        </p:txBody>
      </p:sp>
      <p:sp>
        <p:nvSpPr>
          <p:cNvPr id="6" name="Content Placeholder 5">
            <a:extLst>
              <a:ext uri="{FF2B5EF4-FFF2-40B4-BE49-F238E27FC236}">
                <a16:creationId xmlns:a16="http://schemas.microsoft.com/office/drawing/2014/main" id="{24E7958F-497B-4D4B-A67C-62A38F4C01E1}"/>
              </a:ext>
            </a:extLst>
          </p:cNvPr>
          <p:cNvSpPr txBox="1">
            <a:spLocks noGrp="1"/>
          </p:cNvSpPr>
          <p:nvPr>
            <p:ph idx="1"/>
          </p:nvPr>
        </p:nvSpPr>
        <p:spPr>
          <a:xfrm>
            <a:off x="575240" y="1463857"/>
            <a:ext cx="11187258" cy="2813078"/>
          </a:xfrm>
          <a:prstGeom prst="rect">
            <a:avLst/>
          </a:prstGeom>
          <a:noFill/>
        </p:spPr>
        <p:txBody>
          <a:bodyPr wrap="square" rtlCol="0">
            <a:spAutoFit/>
          </a:bodyPr>
          <a:lstStyle/>
          <a:p>
            <a:pPr marL="0" indent="0">
              <a:buNone/>
            </a:pPr>
            <a:r>
              <a:rPr lang="en-US" dirty="0">
                <a:latin typeface="Calibri" panose="020F0502020204030204" pitchFamily="34" charset="0"/>
                <a:cs typeface="Calibri" panose="020F0502020204030204" pitchFamily="34" charset="0"/>
              </a:rPr>
              <a:t>The hash function of a </a:t>
            </a:r>
            <a:r>
              <a:rPr lang="en-US" dirty="0" err="1">
                <a:latin typeface="Calibri" panose="020F0502020204030204" pitchFamily="34" charset="0"/>
                <a:cs typeface="Calibri" panose="020F0502020204030204" pitchFamily="34" charset="0"/>
              </a:rPr>
              <a:t>HashDictionary</a:t>
            </a:r>
            <a:r>
              <a:rPr lang="en-US" dirty="0">
                <a:latin typeface="Calibri" panose="020F0502020204030204" pitchFamily="34" charset="0"/>
                <a:cs typeface="Calibri" panose="020F0502020204030204" pitchFamily="34" charset="0"/>
              </a:rPr>
              <a:t> gets called a LOT:</a:t>
            </a:r>
          </a:p>
          <a:p>
            <a:pPr lvl="1">
              <a:buFontTx/>
              <a:buChar char="-"/>
            </a:pPr>
            <a:r>
              <a:rPr lang="en-US" dirty="0">
                <a:latin typeface="Calibri" panose="020F0502020204030204" pitchFamily="34" charset="0"/>
                <a:cs typeface="Calibri" panose="020F0502020204030204" pitchFamily="34" charset="0"/>
              </a:rPr>
              <a:t>When first inserting something into the map</a:t>
            </a:r>
          </a:p>
          <a:p>
            <a:pPr lvl="1">
              <a:buFontTx/>
              <a:buChar char="-"/>
            </a:pPr>
            <a:r>
              <a:rPr lang="en-US" dirty="0">
                <a:latin typeface="Calibri" panose="020F0502020204030204" pitchFamily="34" charset="0"/>
                <a:cs typeface="Calibri" panose="020F0502020204030204" pitchFamily="34" charset="0"/>
              </a:rPr>
              <a:t>When checking if a key is already in the map</a:t>
            </a:r>
          </a:p>
          <a:p>
            <a:pPr lvl="1">
              <a:buFontTx/>
              <a:buChar char="-"/>
            </a:pPr>
            <a:r>
              <a:rPr lang="en-US" dirty="0">
                <a:latin typeface="Calibri" panose="020F0502020204030204" pitchFamily="34" charset="0"/>
                <a:cs typeface="Calibri" panose="020F0502020204030204" pitchFamily="34" charset="0"/>
              </a:rPr>
              <a:t>When resizing and redistributing all values into new structure</a:t>
            </a:r>
          </a:p>
          <a:p>
            <a:pPr marL="0" indent="0">
              <a:buNone/>
            </a:pPr>
            <a:r>
              <a:rPr lang="en-US" dirty="0">
                <a:latin typeface="Calibri" panose="020F0502020204030204" pitchFamily="34" charset="0"/>
                <a:cs typeface="Calibri" panose="020F0502020204030204" pitchFamily="34" charset="0"/>
              </a:rPr>
              <a:t>This is why it is so important to have a “good” hash function. A good hash function is:</a:t>
            </a:r>
          </a:p>
          <a:p>
            <a:pPr marL="516636" lvl="1" indent="-342900">
              <a:buAutoNum type="arabicPeriod"/>
            </a:pPr>
            <a:r>
              <a:rPr lang="en-US" dirty="0">
                <a:latin typeface="Calibri" panose="020F0502020204030204" pitchFamily="34" charset="0"/>
                <a:cs typeface="Calibri" panose="020F0502020204030204" pitchFamily="34" charset="0"/>
              </a:rPr>
              <a:t>Deterministic – same input should generate the same output</a:t>
            </a:r>
          </a:p>
          <a:p>
            <a:pPr marL="516636" lvl="1" indent="-342900">
              <a:buAutoNum type="arabicPeriod"/>
            </a:pPr>
            <a:r>
              <a:rPr lang="en-US" dirty="0">
                <a:latin typeface="Calibri" panose="020F0502020204030204" pitchFamily="34" charset="0"/>
                <a:cs typeface="Calibri" panose="020F0502020204030204" pitchFamily="34" charset="0"/>
              </a:rPr>
              <a:t>Efficiency - it should take a reasonable amount o time</a:t>
            </a:r>
          </a:p>
          <a:p>
            <a:pPr marL="516636" lvl="1" indent="-342900">
              <a:buAutoNum type="arabicPeriod"/>
            </a:pPr>
            <a:r>
              <a:rPr lang="en-US" dirty="0">
                <a:latin typeface="Calibri" panose="020F0502020204030204" pitchFamily="34" charset="0"/>
                <a:cs typeface="Calibri" panose="020F0502020204030204" pitchFamily="34" charset="0"/>
              </a:rPr>
              <a:t>Uniformity – inputs should be spread “evenly” over output range</a:t>
            </a:r>
          </a:p>
        </p:txBody>
      </p:sp>
      <p:sp>
        <p:nvSpPr>
          <p:cNvPr id="7" name="Rectangle 6">
            <a:extLst>
              <a:ext uri="{FF2B5EF4-FFF2-40B4-BE49-F238E27FC236}">
                <a16:creationId xmlns:a16="http://schemas.microsoft.com/office/drawing/2014/main" id="{BF5F77A1-102D-FF44-8050-900E424F463B}"/>
              </a:ext>
            </a:extLst>
          </p:cNvPr>
          <p:cNvSpPr/>
          <p:nvPr/>
        </p:nvSpPr>
        <p:spPr>
          <a:xfrm>
            <a:off x="292684" y="4441172"/>
            <a:ext cx="3330555" cy="646331"/>
          </a:xfrm>
          <a:prstGeom prst="rect">
            <a:avLst/>
          </a:prstGeom>
        </p:spPr>
        <p:txBody>
          <a:bodyPr wrap="square">
            <a:spAutoFit/>
          </a:bodyPr>
          <a:lstStyle/>
          <a:p>
            <a:r>
              <a:rPr lang="en-US" sz="1200" dirty="0">
                <a:latin typeface="Courier New" panose="02070309020205020404" pitchFamily="49" charset="0"/>
                <a:cs typeface="Courier New" panose="02070309020205020404" pitchFamily="49" charset="0"/>
              </a:rPr>
              <a:t>public int </a:t>
            </a:r>
            <a:r>
              <a:rPr lang="en-US" sz="1200" dirty="0" err="1">
                <a:latin typeface="Courier New" panose="02070309020205020404" pitchFamily="49" charset="0"/>
                <a:cs typeface="Courier New" panose="02070309020205020404" pitchFamily="49" charset="0"/>
              </a:rPr>
              <a:t>hashFn</a:t>
            </a:r>
            <a:r>
              <a:rPr lang="en-US" sz="1200" dirty="0">
                <a:latin typeface="Courier New" panose="02070309020205020404" pitchFamily="49" charset="0"/>
                <a:cs typeface="Courier New" panose="02070309020205020404" pitchFamily="49" charset="0"/>
              </a:rPr>
              <a:t>(String s) {</a:t>
            </a:r>
          </a:p>
          <a:p>
            <a:r>
              <a:rPr lang="en-US" sz="1200" dirty="0">
                <a:latin typeface="Courier New" panose="02070309020205020404" pitchFamily="49" charset="0"/>
                <a:cs typeface="Courier New" panose="02070309020205020404" pitchFamily="49" charset="0"/>
              </a:rPr>
              <a:t>	return </a:t>
            </a:r>
            <a:r>
              <a:rPr lang="en-US" sz="1200" dirty="0" err="1">
                <a:latin typeface="Courier New" panose="02070309020205020404" pitchFamily="49" charset="0"/>
                <a:cs typeface="Courier New" panose="02070309020205020404" pitchFamily="49" charset="0"/>
              </a:rPr>
              <a:t>random.nextInt</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0678568B-E993-7044-981A-3E1EB0B2D1DD}"/>
              </a:ext>
            </a:extLst>
          </p:cNvPr>
          <p:cNvSpPr/>
          <p:nvPr/>
        </p:nvSpPr>
        <p:spPr>
          <a:xfrm>
            <a:off x="7286916" y="4441172"/>
            <a:ext cx="4612400" cy="1754326"/>
          </a:xfrm>
          <a:prstGeom prst="rect">
            <a:avLst/>
          </a:prstGeom>
        </p:spPr>
        <p:txBody>
          <a:bodyPr wrap="square">
            <a:spAutoFit/>
          </a:bodyPr>
          <a:lstStyle/>
          <a:p>
            <a:r>
              <a:rPr lang="en-US" sz="1200" dirty="0">
                <a:latin typeface="Courier New" panose="02070309020205020404" pitchFamily="49" charset="0"/>
                <a:cs typeface="Courier New" panose="02070309020205020404" pitchFamily="49" charset="0"/>
              </a:rPr>
              <a:t>public int </a:t>
            </a:r>
            <a:r>
              <a:rPr lang="en-US" sz="1200" dirty="0" err="1">
                <a:latin typeface="Courier New" panose="02070309020205020404" pitchFamily="49" charset="0"/>
                <a:cs typeface="Courier New" panose="02070309020205020404" pitchFamily="49" charset="0"/>
              </a:rPr>
              <a:t>hashFn</a:t>
            </a:r>
            <a:r>
              <a:rPr lang="en-US" sz="1200" dirty="0">
                <a:latin typeface="Courier New" panose="02070309020205020404" pitchFamily="49" charset="0"/>
                <a:cs typeface="Courier New" panose="02070309020205020404" pitchFamily="49" charset="0"/>
              </a:rPr>
              <a:t>(String s) {</a:t>
            </a:r>
          </a:p>
          <a:p>
            <a:r>
              <a:rPr lang="en-US" sz="1200" dirty="0">
                <a:latin typeface="Courier New" panose="02070309020205020404" pitchFamily="49" charset="0"/>
                <a:cs typeface="Courier New" panose="02070309020205020404" pitchFamily="49" charset="0"/>
              </a:rPr>
              <a:t>   int </a:t>
            </a:r>
            <a:r>
              <a:rPr lang="en-US" sz="1200" dirty="0" err="1">
                <a:latin typeface="Courier New" panose="02070309020205020404" pitchFamily="49" charset="0"/>
                <a:cs typeface="Courier New" panose="02070309020205020404" pitchFamily="49" charset="0"/>
              </a:rPr>
              <a:t>retVal</a:t>
            </a:r>
            <a:r>
              <a:rPr lang="en-US" sz="1200" dirty="0">
                <a:latin typeface="Courier New" panose="02070309020205020404" pitchFamily="49" charset="0"/>
                <a:cs typeface="Courier New" panose="02070309020205020404" pitchFamily="49" charset="0"/>
              </a:rPr>
              <a:t> = 0;</a:t>
            </a:r>
          </a:p>
          <a:p>
            <a:r>
              <a:rPr lang="en-US" sz="1200" dirty="0">
                <a:latin typeface="Courier New" panose="02070309020205020404" pitchFamily="49" charset="0"/>
                <a:cs typeface="Courier New" panose="02070309020205020404" pitchFamily="49" charset="0"/>
              </a:rPr>
              <a:t>   for (int I = 0; I &lt; </a:t>
            </a:r>
            <a:r>
              <a:rPr lang="en-US" sz="1200" dirty="0" err="1">
                <a:latin typeface="Courier New" panose="02070309020205020404" pitchFamily="49" charset="0"/>
                <a:cs typeface="Courier New" panose="02070309020205020404" pitchFamily="49" charset="0"/>
              </a:rPr>
              <a:t>s.length</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for (int j = 0; j &lt; </a:t>
            </a:r>
            <a:r>
              <a:rPr lang="en-US" sz="1200" dirty="0" err="1">
                <a:latin typeface="Courier New" panose="02070309020205020404" pitchFamily="49" charset="0"/>
                <a:cs typeface="Courier New" panose="02070309020205020404" pitchFamily="49" charset="0"/>
              </a:rPr>
              <a:t>s.length</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j++</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retVal</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helperFun</a:t>
            </a:r>
            <a:r>
              <a:rPr lang="en-US" sz="1200" dirty="0">
                <a:latin typeface="Courier New" panose="02070309020205020404" pitchFamily="49" charset="0"/>
                <a:cs typeface="Courier New" panose="02070309020205020404" pitchFamily="49" charset="0"/>
              </a:rPr>
              <a:t>(s, I, j);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return </a:t>
            </a:r>
            <a:r>
              <a:rPr lang="en-US" sz="1200" dirty="0" err="1">
                <a:latin typeface="Courier New" panose="02070309020205020404" pitchFamily="49" charset="0"/>
                <a:cs typeface="Courier New" panose="02070309020205020404" pitchFamily="49" charset="0"/>
              </a:rPr>
              <a:t>retVal</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p:txBody>
      </p:sp>
      <p:sp>
        <p:nvSpPr>
          <p:cNvPr id="9" name="Rectangle 8">
            <a:extLst>
              <a:ext uri="{FF2B5EF4-FFF2-40B4-BE49-F238E27FC236}">
                <a16:creationId xmlns:a16="http://schemas.microsoft.com/office/drawing/2014/main" id="{8F79EAE3-1A1F-274C-81FA-4CC40382118B}"/>
              </a:ext>
            </a:extLst>
          </p:cNvPr>
          <p:cNvSpPr/>
          <p:nvPr/>
        </p:nvSpPr>
        <p:spPr>
          <a:xfrm>
            <a:off x="3623239" y="4441172"/>
            <a:ext cx="4038670" cy="1754326"/>
          </a:xfrm>
          <a:prstGeom prst="rect">
            <a:avLst/>
          </a:prstGeom>
        </p:spPr>
        <p:txBody>
          <a:bodyPr wrap="square">
            <a:spAutoFit/>
          </a:bodyPr>
          <a:lstStyle/>
          <a:p>
            <a:r>
              <a:rPr lang="en-US" sz="1200" dirty="0">
                <a:latin typeface="Courier New" panose="02070309020205020404" pitchFamily="49" charset="0"/>
                <a:cs typeface="Courier New" panose="02070309020205020404" pitchFamily="49" charset="0"/>
              </a:rPr>
              <a:t>public int </a:t>
            </a:r>
            <a:r>
              <a:rPr lang="en-US" sz="1200" dirty="0" err="1">
                <a:latin typeface="Courier New" panose="02070309020205020404" pitchFamily="49" charset="0"/>
                <a:cs typeface="Courier New" panose="02070309020205020404" pitchFamily="49" charset="0"/>
              </a:rPr>
              <a:t>hashFn</a:t>
            </a:r>
            <a:r>
              <a:rPr lang="en-US" sz="1200" dirty="0">
                <a:latin typeface="Courier New" panose="02070309020205020404" pitchFamily="49" charset="0"/>
                <a:cs typeface="Courier New" panose="02070309020205020404" pitchFamily="49" charset="0"/>
              </a:rPr>
              <a:t>(String s) {</a:t>
            </a:r>
          </a:p>
          <a:p>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s.length</a:t>
            </a:r>
            <a:r>
              <a:rPr lang="en-US" sz="1200" dirty="0">
                <a:latin typeface="Courier New" panose="02070309020205020404" pitchFamily="49" charset="0"/>
                <a:cs typeface="Courier New" panose="02070309020205020404" pitchFamily="49" charset="0"/>
              </a:rPr>
              <a:t>() % 2 == 0) {</a:t>
            </a:r>
          </a:p>
          <a:p>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s.length</a:t>
            </a:r>
            <a:r>
              <a:rPr lang="en-US" sz="1200" dirty="0">
                <a:latin typeface="Courier New" panose="02070309020205020404" pitchFamily="49" charset="0"/>
                <a:cs typeface="Courier New" panose="02070309020205020404" pitchFamily="49" charset="0"/>
              </a:rPr>
              <a:t>(). % 2 == 0) {</a:t>
            </a:r>
          </a:p>
          <a:p>
            <a:r>
              <a:rPr lang="en-US" sz="1200" dirty="0">
                <a:latin typeface="Courier New" panose="02070309020205020404" pitchFamily="49" charset="0"/>
                <a:cs typeface="Courier New" panose="02070309020205020404" pitchFamily="49" charset="0"/>
              </a:rPr>
              <a:t>         return 17;</a:t>
            </a:r>
          </a:p>
          <a:p>
            <a:r>
              <a:rPr lang="en-US" sz="1200" dirty="0">
                <a:latin typeface="Courier New" panose="02070309020205020404" pitchFamily="49" charset="0"/>
                <a:cs typeface="Courier New" panose="02070309020205020404" pitchFamily="49" charset="0"/>
              </a:rPr>
              <a:t>      } else {</a:t>
            </a:r>
          </a:p>
          <a:p>
            <a:r>
              <a:rPr lang="en-US" sz="1200" dirty="0">
                <a:latin typeface="Courier New" panose="02070309020205020404" pitchFamily="49" charset="0"/>
                <a:cs typeface="Courier New" panose="02070309020205020404" pitchFamily="49" charset="0"/>
              </a:rPr>
              <a:t>         return 43;</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BBD8C4F0-260B-E947-BDA4-6839C59E4F01}"/>
              </a:ext>
            </a:extLst>
          </p:cNvPr>
          <p:cNvSpPr txBox="1"/>
          <p:nvPr/>
        </p:nvSpPr>
        <p:spPr>
          <a:xfrm rot="20028537">
            <a:off x="731521" y="5067073"/>
            <a:ext cx="1910267" cy="369332"/>
          </a:xfrm>
          <a:prstGeom prst="rect">
            <a:avLst/>
          </a:prstGeom>
          <a:noFill/>
          <a:ln>
            <a:solidFill>
              <a:srgbClr val="C00000"/>
            </a:solidFill>
          </a:ln>
        </p:spPr>
        <p:txBody>
          <a:bodyPr wrap="none" rtlCol="0">
            <a:spAutoFit/>
          </a:bodyPr>
          <a:lstStyle/>
          <a:p>
            <a:r>
              <a:rPr lang="en-US" b="1" dirty="0">
                <a:solidFill>
                  <a:srgbClr val="C00000"/>
                </a:solidFill>
                <a:latin typeface="Calibri" panose="020F0502020204030204" pitchFamily="34" charset="0"/>
                <a:cs typeface="Calibri" panose="020F0502020204030204" pitchFamily="34" charset="0"/>
              </a:rPr>
              <a:t>NOT deterministic</a:t>
            </a:r>
          </a:p>
        </p:txBody>
      </p:sp>
      <p:sp>
        <p:nvSpPr>
          <p:cNvPr id="11" name="TextBox 10">
            <a:extLst>
              <a:ext uri="{FF2B5EF4-FFF2-40B4-BE49-F238E27FC236}">
                <a16:creationId xmlns:a16="http://schemas.microsoft.com/office/drawing/2014/main" id="{BD8A4A0F-0546-074D-A449-64E5A2A167EA}"/>
              </a:ext>
            </a:extLst>
          </p:cNvPr>
          <p:cNvSpPr txBox="1"/>
          <p:nvPr/>
        </p:nvSpPr>
        <p:spPr>
          <a:xfrm rot="20028537">
            <a:off x="4205440" y="5534732"/>
            <a:ext cx="2289794" cy="369332"/>
          </a:xfrm>
          <a:prstGeom prst="rect">
            <a:avLst/>
          </a:prstGeom>
          <a:noFill/>
          <a:ln>
            <a:solidFill>
              <a:srgbClr val="C00000"/>
            </a:solidFill>
          </a:ln>
        </p:spPr>
        <p:txBody>
          <a:bodyPr wrap="none" rtlCol="0">
            <a:spAutoFit/>
          </a:bodyPr>
          <a:lstStyle/>
          <a:p>
            <a:r>
              <a:rPr lang="en-US" b="1" dirty="0">
                <a:solidFill>
                  <a:srgbClr val="C00000"/>
                </a:solidFill>
                <a:latin typeface="Calibri" panose="020F0502020204030204" pitchFamily="34" charset="0"/>
                <a:cs typeface="Calibri" panose="020F0502020204030204" pitchFamily="34" charset="0"/>
              </a:rPr>
              <a:t>NOT nicely spread out</a:t>
            </a:r>
          </a:p>
        </p:txBody>
      </p:sp>
      <p:sp>
        <p:nvSpPr>
          <p:cNvPr id="12" name="TextBox 11">
            <a:extLst>
              <a:ext uri="{FF2B5EF4-FFF2-40B4-BE49-F238E27FC236}">
                <a16:creationId xmlns:a16="http://schemas.microsoft.com/office/drawing/2014/main" id="{10693E2B-FF37-6B42-9431-B86B5B0D5D27}"/>
              </a:ext>
            </a:extLst>
          </p:cNvPr>
          <p:cNvSpPr txBox="1"/>
          <p:nvPr/>
        </p:nvSpPr>
        <p:spPr>
          <a:xfrm rot="20028537">
            <a:off x="9785056" y="5450100"/>
            <a:ext cx="1440587" cy="369332"/>
          </a:xfrm>
          <a:prstGeom prst="rect">
            <a:avLst/>
          </a:prstGeom>
          <a:noFill/>
          <a:ln>
            <a:solidFill>
              <a:srgbClr val="C00000"/>
            </a:solidFill>
          </a:ln>
        </p:spPr>
        <p:txBody>
          <a:bodyPr wrap="none" rtlCol="0">
            <a:spAutoFit/>
          </a:bodyPr>
          <a:lstStyle/>
          <a:p>
            <a:r>
              <a:rPr lang="en-US" b="1" dirty="0">
                <a:solidFill>
                  <a:srgbClr val="C00000"/>
                </a:solidFill>
                <a:latin typeface="Calibri" panose="020F0502020204030204" pitchFamily="34" charset="0"/>
                <a:cs typeface="Calibri" panose="020F0502020204030204" pitchFamily="34" charset="0"/>
              </a:rPr>
              <a:t>NOT efficient</a:t>
            </a:r>
          </a:p>
        </p:txBody>
      </p:sp>
    </p:spTree>
    <p:extLst>
      <p:ext uri="{BB962C8B-B14F-4D97-AF65-F5344CB8AC3E}">
        <p14:creationId xmlns:p14="http://schemas.microsoft.com/office/powerpoint/2010/main" val="22039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1" nodeType="click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set>
                                      <p:cBhvr>
                                        <p:cTn id="23" dur="455" fill="hold">
                                          <p:stCondLst>
                                            <p:cond delay="0"/>
                                          </p:stCondLst>
                                        </p:cTn>
                                        <p:tgtEl>
                                          <p:spTgt spid="12"/>
                                        </p:tgtEl>
                                        <p:attrNameLst>
                                          <p:attrName>style.rotation</p:attrName>
                                        </p:attrNameLst>
                                      </p:cBhvr>
                                      <p:to>
                                        <p:strVal val="-45.0"/>
                                      </p:to>
                                    </p:set>
                                    <p:anim calcmode="lin" valueType="num">
                                      <p:cBhvr>
                                        <p:cTn id="2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B2EB-DB02-434F-BDF5-9065CE4569C9}"/>
              </a:ext>
            </a:extLst>
          </p:cNvPr>
          <p:cNvSpPr>
            <a:spLocks noGrp="1"/>
          </p:cNvSpPr>
          <p:nvPr>
            <p:ph type="title"/>
          </p:nvPr>
        </p:nvSpPr>
        <p:spPr/>
        <p:txBody>
          <a:bodyPr>
            <a:normAutofit/>
          </a:bodyPr>
          <a:lstStyle/>
          <a:p>
            <a:r>
              <a:rPr lang="en-US" dirty="0"/>
              <a:t>Java’s </a:t>
            </a:r>
            <a:r>
              <a:rPr lang="en-US" dirty="0" err="1"/>
              <a:t>hashCode</a:t>
            </a:r>
            <a:r>
              <a:rPr lang="en-US" dirty="0"/>
              <a:t> (relevant for project)</a:t>
            </a:r>
          </a:p>
        </p:txBody>
      </p:sp>
      <p:sp>
        <p:nvSpPr>
          <p:cNvPr id="3" name="Content Placeholder 2">
            <a:extLst>
              <a:ext uri="{FF2B5EF4-FFF2-40B4-BE49-F238E27FC236}">
                <a16:creationId xmlns:a16="http://schemas.microsoft.com/office/drawing/2014/main" id="{9EA2326D-111C-5340-AE8E-51EE853024BC}"/>
              </a:ext>
            </a:extLst>
          </p:cNvPr>
          <p:cNvSpPr>
            <a:spLocks noGrp="1"/>
          </p:cNvSpPr>
          <p:nvPr>
            <p:ph idx="1"/>
          </p:nvPr>
        </p:nvSpPr>
        <p:spPr/>
        <p:txBody>
          <a:bodyPr/>
          <a:lstStyle/>
          <a:p>
            <a:pPr>
              <a:buFont typeface="Wingdings" pitchFamily="2" charset="2"/>
              <a:buChar char="§"/>
            </a:pPr>
            <a:r>
              <a:rPr lang="en-US" dirty="0"/>
              <a:t> Luckily, most of these design decisions have been made for us by smart people.  All objects in java come with a `</a:t>
            </a:r>
            <a:r>
              <a:rPr lang="en-US" dirty="0" err="1"/>
              <a:t>hashCode</a:t>
            </a:r>
            <a:r>
              <a:rPr lang="en-US" dirty="0"/>
              <a:t>()` method that does some magic (see previous slide for the not-magic version) to turn any object type (like String, </a:t>
            </a:r>
            <a:r>
              <a:rPr lang="en-US" dirty="0" err="1"/>
              <a:t>ArrayList</a:t>
            </a:r>
            <a:r>
              <a:rPr lang="en-US" dirty="0"/>
              <a:t>, Point, Scanner) into an integer.  These </a:t>
            </a:r>
            <a:r>
              <a:rPr lang="en-US" dirty="0" err="1"/>
              <a:t>hashCodes</a:t>
            </a:r>
            <a:r>
              <a:rPr lang="en-US" dirty="0"/>
              <a:t> are designed to distribute pretty evenly / not have lots of collisions, so we use them as the starting point for determining the bucket index.</a:t>
            </a:r>
          </a:p>
          <a:p>
            <a:pPr>
              <a:buFont typeface="Wingdings" pitchFamily="2" charset="2"/>
              <a:buChar char="§"/>
            </a:pPr>
            <a:endParaRPr lang="en-US" dirty="0"/>
          </a:p>
          <a:p>
            <a:pPr>
              <a:buFont typeface="Wingdings" pitchFamily="2" charset="2"/>
              <a:buChar char="§"/>
            </a:pPr>
            <a:r>
              <a:rPr lang="en-US" dirty="0"/>
              <a:t>high level steps to figure out which bucket a key goes into</a:t>
            </a:r>
          </a:p>
          <a:p>
            <a:pPr lvl="1">
              <a:buFont typeface="Wingdings" pitchFamily="2" charset="2"/>
              <a:buChar char="§"/>
            </a:pPr>
            <a:r>
              <a:rPr lang="en-US" dirty="0"/>
              <a:t>call the </a:t>
            </a:r>
            <a:r>
              <a:rPr lang="en-US" dirty="0" err="1"/>
              <a:t>key.hashCode</a:t>
            </a:r>
            <a:r>
              <a:rPr lang="en-US" dirty="0"/>
              <a:t>() to get an </a:t>
            </a:r>
            <a:r>
              <a:rPr lang="en-US" dirty="0" err="1"/>
              <a:t>int</a:t>
            </a:r>
            <a:r>
              <a:rPr lang="en-US" dirty="0"/>
              <a:t> representation of the object</a:t>
            </a:r>
          </a:p>
          <a:p>
            <a:pPr lvl="1">
              <a:buFont typeface="Wingdings" pitchFamily="2" charset="2"/>
              <a:buChar char="§"/>
            </a:pPr>
            <a:r>
              <a:rPr lang="en-US" dirty="0"/>
              <a:t>% by the array table length to convert it to a valid index for your hash map</a:t>
            </a:r>
          </a:p>
        </p:txBody>
      </p:sp>
      <p:sp>
        <p:nvSpPr>
          <p:cNvPr id="4" name="Footer Placeholder 4">
            <a:extLst>
              <a:ext uri="{FF2B5EF4-FFF2-40B4-BE49-F238E27FC236}">
                <a16:creationId xmlns:a16="http://schemas.microsoft.com/office/drawing/2014/main" id="{06EAE9CD-0874-F548-B5AA-935509571E1E}"/>
              </a:ext>
            </a:extLst>
          </p:cNvPr>
          <p:cNvSpPr>
            <a:spLocks noGrp="1"/>
          </p:cNvSpPr>
          <p:nvPr>
            <p:ph type="ftr" sz="quarter" idx="11"/>
          </p:nvPr>
        </p:nvSpPr>
        <p:spPr>
          <a:xfrm>
            <a:off x="5715301" y="6521027"/>
            <a:ext cx="5901459" cy="274320"/>
          </a:xfrm>
        </p:spPr>
        <p:txBody>
          <a:bodyPr/>
          <a:lstStyle/>
          <a:p>
            <a:r>
              <a:rPr lang="en-US" dirty="0">
                <a:solidFill>
                  <a:srgbClr val="B6A479"/>
                </a:solidFill>
              </a:rPr>
              <a:t>CSE 373 20 SP – champion &amp; Chun</a:t>
            </a:r>
          </a:p>
        </p:txBody>
      </p:sp>
    </p:spTree>
    <p:extLst>
      <p:ext uri="{BB962C8B-B14F-4D97-AF65-F5344CB8AC3E}">
        <p14:creationId xmlns:p14="http://schemas.microsoft.com/office/powerpoint/2010/main" val="88870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i="1" dirty="0">
                <a:solidFill>
                  <a:srgbClr val="B6A479"/>
                </a:solidFill>
              </a:rPr>
              <a:t>Review: </a:t>
            </a:r>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p:txBody>
          <a:bodyPr/>
          <a:lstStyle/>
          <a:p>
            <a:r>
              <a:rPr lang="en-US" b="1" dirty="0">
                <a:solidFill>
                  <a:srgbClr val="B6A479"/>
                </a:solidFill>
              </a:rPr>
              <a:t>Solution 1: Chaining</a:t>
            </a:r>
          </a:p>
          <a:p>
            <a:r>
              <a:rPr lang="en-US" dirty="0"/>
              <a:t>Each space holds a “</a:t>
            </a:r>
            <a:r>
              <a:rPr lang="en-US" dirty="0">
                <a:solidFill>
                  <a:srgbClr val="4C3282"/>
                </a:solidFill>
              </a:rPr>
              <a:t>bucket</a:t>
            </a:r>
            <a:r>
              <a:rPr lang="en-US" dirty="0"/>
              <a:t>” that can store multiple values. Bucket is often implemented with a LinkedList</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14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4FAB69-203D-4C4C-9002-3AD1CFA87D7D}"/>
                  </a:ext>
                </a:extLst>
              </p:cNvPr>
              <p:cNvSpPr txBox="1"/>
              <p:nvPr/>
            </p:nvSpPr>
            <p:spPr>
              <a:xfrm>
                <a:off x="7564581" y="2979292"/>
                <a:ext cx="3380509" cy="2678938"/>
              </a:xfrm>
              <a:prstGeom prst="rect">
                <a:avLst/>
              </a:prstGeom>
              <a:noFill/>
            </p:spPr>
            <p:txBody>
              <a:bodyPr wrap="square" rtlCol="0">
                <a:spAutoFit/>
              </a:bodyPr>
              <a:lstStyle/>
              <a:p>
                <a:r>
                  <a:rPr lang="en-US" b="1" dirty="0">
                    <a:solidFill>
                      <a:srgbClr val="4C3282"/>
                    </a:solidFill>
                    <a:latin typeface="Calibri" panose="020F0502020204030204" pitchFamily="34" charset="0"/>
                    <a:cs typeface="Calibri" panose="020F0502020204030204" pitchFamily="34" charset="0"/>
                  </a:rPr>
                  <a:t>Average Case:</a:t>
                </a:r>
              </a:p>
              <a:p>
                <a:r>
                  <a:rPr lang="en-US" dirty="0">
                    <a:latin typeface="Calibri" panose="020F0502020204030204" pitchFamily="34" charset="0"/>
                    <a:cs typeface="Calibri" panose="020F0502020204030204" pitchFamily="34" charset="0"/>
                  </a:rPr>
                  <a:t>Depends on average number of elements per chain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Load Factor λ</a:t>
                </a:r>
              </a:p>
              <a:p>
                <a:r>
                  <a:rPr lang="en-US" dirty="0">
                    <a:latin typeface="Calibri" panose="020F0502020204030204" pitchFamily="34" charset="0"/>
                    <a:cs typeface="Calibri" panose="020F0502020204030204" pitchFamily="34" charset="0"/>
                  </a:rPr>
                  <a:t>If n is the total number of key-value pairs</a:t>
                </a:r>
              </a:p>
              <a:p>
                <a:r>
                  <a:rPr lang="en-US" dirty="0">
                    <a:latin typeface="Calibri" panose="020F0502020204030204" pitchFamily="34" charset="0"/>
                    <a:cs typeface="Calibri" panose="020F0502020204030204" pitchFamily="34" charset="0"/>
                  </a:rPr>
                  <a:t>Let c be the capacity of array</a:t>
                </a:r>
              </a:p>
              <a:p>
                <a:r>
                  <a:rPr lang="en-US" dirty="0">
                    <a:latin typeface="Calibri" panose="020F0502020204030204" pitchFamily="34" charset="0"/>
                    <a:cs typeface="Calibri" panose="020F0502020204030204" pitchFamily="34" charset="0"/>
                  </a:rPr>
                  <a:t>Load Factor λ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𝑐</m:t>
                        </m:r>
                      </m:den>
                    </m:f>
                  </m:oMath>
                </a14:m>
                <a:endParaRPr lang="en-US" dirty="0">
                  <a:latin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7C4FAB69-203D-4C4C-9002-3AD1CFA87D7D}"/>
                  </a:ext>
                </a:extLst>
              </p:cNvPr>
              <p:cNvSpPr txBox="1">
                <a:spLocks noRot="1" noChangeAspect="1" noMove="1" noResize="1" noEditPoints="1" noAdjustHandles="1" noChangeArrowheads="1" noChangeShapeType="1" noTextEdit="1"/>
              </p:cNvSpPr>
              <p:nvPr/>
            </p:nvSpPr>
            <p:spPr>
              <a:xfrm>
                <a:off x="7564581" y="2979292"/>
                <a:ext cx="3380509" cy="2678938"/>
              </a:xfrm>
              <a:prstGeom prst="rect">
                <a:avLst/>
              </a:prstGeom>
              <a:blipFill>
                <a:blip r:embed="rId3"/>
                <a:stretch>
                  <a:fillRect l="-1498" t="-943" b="-47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D29046E-D2EB-4558-9BE3-1BFB644E833D}"/>
              </a:ext>
            </a:extLst>
          </p:cNvPr>
          <p:cNvSpPr/>
          <p:nvPr/>
        </p:nvSpPr>
        <p:spPr>
          <a:xfrm>
            <a:off x="7564581" y="4095205"/>
            <a:ext cx="3380509"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7121F3-26D3-4DF9-8ED2-C5DEE9D86E62}"/>
              </a:ext>
            </a:extLst>
          </p:cNvPr>
          <p:cNvSpPr/>
          <p:nvPr/>
        </p:nvSpPr>
        <p:spPr>
          <a:xfrm>
            <a:off x="7564581" y="4415245"/>
            <a:ext cx="3380509" cy="129322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3B1BD341-B547-4D4C-B314-982E73C92126}"/>
                  </a:ext>
                </a:extLst>
              </p:cNvPr>
              <p:cNvGraphicFramePr>
                <a:graphicFrameLocks noGrp="1"/>
              </p:cNvGraphicFramePr>
              <p:nvPr>
                <p:extLst>
                  <p:ext uri="{D42A27DB-BD31-4B8C-83A1-F6EECF244321}">
                    <p14:modId xmlns:p14="http://schemas.microsoft.com/office/powerpoint/2010/main" val="277555493"/>
                  </p:ext>
                </p:extLst>
              </p:nvPr>
            </p:nvGraphicFramePr>
            <p:xfrm>
              <a:off x="575239" y="296235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a:t>
                          </a:r>
                          <a:r>
                            <a:rPr lang="en-US" sz="1400" dirty="0" err="1"/>
                            <a:t>λ</a:t>
                          </a:r>
                          <a:r>
                            <a:rPr lang="en-US" sz="1400" dirty="0"/>
                            <a:t>)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a:t>
                          </a:r>
                          <a:r>
                            <a:rPr lang="en-US" sz="1400" dirty="0" err="1"/>
                            <a:t>λ</a:t>
                          </a:r>
                          <a:r>
                            <a:rPr lang="en-US" sz="1400" dirty="0"/>
                            <a:t>)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(λ)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oMath>
                          </a14:m>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Choice>
        <mc:Fallback>
          <p:graphicFrame>
            <p:nvGraphicFramePr>
              <p:cNvPr id="11" name="Table 10">
                <a:extLst>
                  <a:ext uri="{FF2B5EF4-FFF2-40B4-BE49-F238E27FC236}">
                    <a16:creationId xmlns:a16="http://schemas.microsoft.com/office/drawing/2014/main" id="{3B1BD341-B547-4D4C-B314-982E73C92126}"/>
                  </a:ext>
                </a:extLst>
              </p:cNvPr>
              <p:cNvGraphicFramePr>
                <a:graphicFrameLocks noGrp="1"/>
              </p:cNvGraphicFramePr>
              <p:nvPr>
                <p:extLst>
                  <p:ext uri="{D42A27DB-BD31-4B8C-83A1-F6EECF244321}">
                    <p14:modId xmlns:p14="http://schemas.microsoft.com/office/powerpoint/2010/main" val="277555493"/>
                  </p:ext>
                </p:extLst>
              </p:nvPr>
            </p:nvGraphicFramePr>
            <p:xfrm>
              <a:off x="575239" y="2962358"/>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104000" r="-588" b="-820000"/>
                          </a:stretch>
                        </a:blip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204000" r="-588" b="-720000"/>
                          </a:stretch>
                        </a:blip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304000" r="-588" b="-620000"/>
                          </a:stretch>
                        </a:blip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388462" r="-588" b="-496154"/>
                          </a:stretch>
                        </a:blip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508000" r="-588" b="-416000"/>
                          </a:stretch>
                        </a:blip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608000" r="-588" b="-316000"/>
                          </a:stretch>
                        </a:blip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708000" r="-588" b="-216000"/>
                          </a:stretch>
                        </a:blip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In-practice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808000" r="-588" b="-116000"/>
                          </a:stretch>
                        </a:blip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176" t="-908000" r="-588" b="-16000"/>
                          </a:stretch>
                        </a:blipFill>
                      </a:tcPr>
                    </a:tc>
                    <a:extLst>
                      <a:ext uri="{0D108BD9-81ED-4DB2-BD59-A6C34878D82A}">
                        <a16:rowId xmlns:a16="http://schemas.microsoft.com/office/drawing/2014/main" val="3854483199"/>
                      </a:ext>
                    </a:extLst>
                  </a:tr>
                </a:tbl>
              </a:graphicData>
            </a:graphic>
          </p:graphicFrame>
        </mc:Fallback>
      </mc:AlternateContent>
    </p:spTree>
    <p:extLst>
      <p:ext uri="{BB962C8B-B14F-4D97-AF65-F5344CB8AC3E}">
        <p14:creationId xmlns:p14="http://schemas.microsoft.com/office/powerpoint/2010/main" val="2267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176B-04E4-4630-AAA4-4DFAD0A8A385}"/>
              </a:ext>
            </a:extLst>
          </p:cNvPr>
          <p:cNvSpPr>
            <a:spLocks noGrp="1"/>
          </p:cNvSpPr>
          <p:nvPr>
            <p:ph type="title"/>
          </p:nvPr>
        </p:nvSpPr>
        <p:spPr/>
        <p:txBody>
          <a:bodyPr/>
          <a:lstStyle/>
          <a:p>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C175A31F-50D1-41BF-9C35-457531CDC05A}"/>
              </a:ext>
            </a:extLst>
          </p:cNvPr>
          <p:cNvSpPr>
            <a:spLocks noGrp="1"/>
          </p:cNvSpPr>
          <p:nvPr>
            <p:ph idx="1"/>
          </p:nvPr>
        </p:nvSpPr>
        <p:spPr/>
        <p:txBody>
          <a:bodyPr>
            <a:normAutofit/>
          </a:bodyPr>
          <a:lstStyle/>
          <a:p>
            <a:r>
              <a:rPr lang="en-US" b="1" dirty="0">
                <a:solidFill>
                  <a:srgbClr val="B6A479"/>
                </a:solidFill>
              </a:rPr>
              <a:t>Solution 2: Open Addressing</a:t>
            </a:r>
          </a:p>
          <a:p>
            <a:r>
              <a:rPr lang="en-US" dirty="0"/>
              <a:t>Resolves collisions by choosing a different location to store a value if natural choice is already full. </a:t>
            </a:r>
          </a:p>
          <a:p>
            <a:r>
              <a:rPr lang="en-US" dirty="0">
                <a:solidFill>
                  <a:srgbClr val="4C3282"/>
                </a:solidFill>
              </a:rPr>
              <a:t>Type 1: Linear Probing</a:t>
            </a:r>
          </a:p>
          <a:p>
            <a:r>
              <a:rPr lang="en-US" dirty="0"/>
              <a:t>If there is a collision, keep checking the next element until we find an open spot. </a:t>
            </a:r>
          </a:p>
          <a:p>
            <a:pPr>
              <a:spcBef>
                <a:spcPts val="200"/>
              </a:spcBef>
            </a:pP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findFinalLocation</a:t>
            </a:r>
            <a:r>
              <a:rPr lang="en-US" sz="2000" dirty="0">
                <a:latin typeface="Courier New" panose="02070309020205020404" pitchFamily="49" charset="0"/>
                <a:cs typeface="Courier New" panose="02070309020205020404" pitchFamily="49" charset="0"/>
              </a:rPr>
              <a:t>(Key s) </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this.getHash</a:t>
            </a:r>
            <a:r>
              <a:rPr lang="en-US" sz="2000" dirty="0">
                <a:latin typeface="Courier New" panose="02070309020205020404" pitchFamily="49" charset="0"/>
                <a:cs typeface="Courier New" panose="02070309020205020404" pitchFamily="49" charset="0"/>
              </a:rPr>
              <a:t>(s);</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natrualHash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128016" lvl="1" indent="0">
              <a:buNone/>
            </a:pPr>
            <a:r>
              <a:rPr lang="en-US" sz="2000" dirty="0">
                <a:latin typeface="Courier New" panose="02070309020205020404" pitchFamily="49" charset="0"/>
                <a:cs typeface="Courier New" panose="02070309020205020404" pitchFamily="49" charset="0"/>
              </a:rPr>
              <a:t>	while (index in use) {</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0" indent="0">
              <a:spcBef>
                <a:spcPts val="200"/>
              </a:spcBef>
              <a:buNone/>
            </a:pPr>
            <a:r>
              <a:rPr lang="en-US" sz="2000" dirty="0">
                <a:latin typeface="Courier New" panose="02070309020205020404" pitchFamily="49" charset="0"/>
                <a:cs typeface="Courier New" panose="02070309020205020404" pitchFamily="49" charset="0"/>
              </a:rPr>
              <a:t>	}</a:t>
            </a:r>
          </a:p>
          <a:p>
            <a:pPr marL="0" indent="0">
              <a:spcBef>
                <a:spcPts val="200"/>
              </a:spcBef>
              <a:buNone/>
            </a:pPr>
            <a:r>
              <a:rPr lang="en-US" sz="2000" dirty="0">
                <a:latin typeface="Courier New" panose="02070309020205020404" pitchFamily="49" charset="0"/>
                <a:cs typeface="Courier New" panose="02070309020205020404" pitchFamily="49" charset="0"/>
              </a:rPr>
              <a:t>	return index;</a:t>
            </a:r>
          </a:p>
          <a:p>
            <a:pPr marL="0" indent="0">
              <a:spcBef>
                <a:spcPts val="200"/>
              </a:spcBef>
              <a:buNone/>
            </a:pPr>
            <a:endParaRPr lang="en-US" dirty="0">
              <a:latin typeface="Courier New" panose="02070309020205020404" pitchFamily="49" charset="0"/>
              <a:cs typeface="Courier New" panose="02070309020205020404" pitchFamily="49" charset="0"/>
            </a:endParaRPr>
          </a:p>
        </p:txBody>
      </p:sp>
      <p:sp>
        <p:nvSpPr>
          <p:cNvPr id="4" name="Footer Placeholder 3">
            <a:extLst>
              <a:ext uri="{FF2B5EF4-FFF2-40B4-BE49-F238E27FC236}">
                <a16:creationId xmlns:a16="http://schemas.microsoft.com/office/drawing/2014/main" id="{7A616F2F-EFD2-41EB-8673-476524E66A5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9034812-5DE7-4EA3-82A0-91121E5D8EC1}"/>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345061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9621-A4FC-4395-B467-CF12E301F1AF}"/>
              </a:ext>
            </a:extLst>
          </p:cNvPr>
          <p:cNvSpPr>
            <a:spLocks noGrp="1"/>
          </p:cNvSpPr>
          <p:nvPr>
            <p:ph type="title"/>
          </p:nvPr>
        </p:nvSpPr>
        <p:spPr/>
        <p:txBody>
          <a:bodyPr/>
          <a:lstStyle/>
          <a:p>
            <a:r>
              <a:rPr lang="en-US" dirty="0">
                <a:solidFill>
                  <a:srgbClr val="4C3282"/>
                </a:solidFill>
              </a:rPr>
              <a:t>Linear Probing</a:t>
            </a:r>
          </a:p>
        </p:txBody>
      </p:sp>
      <p:graphicFrame>
        <p:nvGraphicFramePr>
          <p:cNvPr id="6" name="Content Placeholder 5">
            <a:extLst>
              <a:ext uri="{FF2B5EF4-FFF2-40B4-BE49-F238E27FC236}">
                <a16:creationId xmlns:a16="http://schemas.microsoft.com/office/drawing/2014/main" id="{1B4C265D-3F7C-4D99-A4EB-3B7BD0B939FC}"/>
              </a:ext>
            </a:extLst>
          </p:cNvPr>
          <p:cNvGraphicFramePr>
            <a:graphicFrameLocks noGrp="1"/>
          </p:cNvGraphicFramePr>
          <p:nvPr>
            <p:ph idx="1"/>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4" name="Footer Placeholder 3">
            <a:extLst>
              <a:ext uri="{FF2B5EF4-FFF2-40B4-BE49-F238E27FC236}">
                <a16:creationId xmlns:a16="http://schemas.microsoft.com/office/drawing/2014/main" id="{44628775-4EC6-4F7A-8993-EF3FD4E0811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4EFD862-F85B-48E1-9B70-C3CA8D53EA2D}"/>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7" name="TextBox 6">
            <a:extLst>
              <a:ext uri="{FF2B5EF4-FFF2-40B4-BE49-F238E27FC236}">
                <a16:creationId xmlns:a16="http://schemas.microsoft.com/office/drawing/2014/main" id="{18F43C20-45A4-4691-811E-D48113AEEE14}"/>
              </a:ext>
            </a:extLst>
          </p:cNvPr>
          <p:cNvSpPr txBox="1"/>
          <p:nvPr/>
        </p:nvSpPr>
        <p:spPr>
          <a:xfrm>
            <a:off x="575239" y="1730472"/>
            <a:ext cx="846963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Insert the following values into the Hash Table using a </a:t>
            </a:r>
            <a:r>
              <a:rPr lang="en-US" dirty="0" err="1">
                <a:latin typeface="Calibri" panose="020F0502020204030204" pitchFamily="34" charset="0"/>
                <a:cs typeface="Calibri" panose="020F0502020204030204" pitchFamily="34" charset="0"/>
              </a:rPr>
              <a:t>hashFunction</a:t>
            </a:r>
            <a:r>
              <a:rPr lang="en-US" dirty="0">
                <a:latin typeface="Calibri" panose="020F0502020204030204" pitchFamily="34" charset="0"/>
                <a:cs typeface="Calibri" panose="020F0502020204030204" pitchFamily="34" charset="0"/>
              </a:rPr>
              <a:t> of % table size and linear probing to resolve collisions</a:t>
            </a:r>
          </a:p>
          <a:p>
            <a:r>
              <a:rPr lang="en-US" dirty="0">
                <a:latin typeface="Calibri" panose="020F0502020204030204" pitchFamily="34" charset="0"/>
                <a:cs typeface="Calibri" panose="020F0502020204030204" pitchFamily="34" charset="0"/>
              </a:rPr>
              <a:t>1, 5, 11, 7, 12, 17, 6, 25</a:t>
            </a:r>
          </a:p>
        </p:txBody>
      </p:sp>
      <p:sp>
        <p:nvSpPr>
          <p:cNvPr id="8" name="TextBox 7">
            <a:extLst>
              <a:ext uri="{FF2B5EF4-FFF2-40B4-BE49-F238E27FC236}">
                <a16:creationId xmlns:a16="http://schemas.microsoft.com/office/drawing/2014/main" id="{E65FCB40-D3DC-48B7-B99B-6CE332ED9B23}"/>
              </a:ext>
            </a:extLst>
          </p:cNvPr>
          <p:cNvSpPr txBox="1"/>
          <p:nvPr/>
        </p:nvSpPr>
        <p:spPr>
          <a:xfrm>
            <a:off x="3274240" y="3429000"/>
            <a:ext cx="300082" cy="461665"/>
          </a:xfrm>
          <a:prstGeom prst="rect">
            <a:avLst/>
          </a:prstGeom>
          <a:noFill/>
        </p:spPr>
        <p:txBody>
          <a:bodyPr wrap="none" rtlCol="0">
            <a:spAutoFit/>
          </a:bodyPr>
          <a:lstStyle/>
          <a:p>
            <a:r>
              <a:rPr lang="en-US" sz="2400" b="1" dirty="0">
                <a:solidFill>
                  <a:srgbClr val="4C3282"/>
                </a:solidFill>
              </a:rPr>
              <a:t>1</a:t>
            </a:r>
          </a:p>
        </p:txBody>
      </p:sp>
      <p:sp>
        <p:nvSpPr>
          <p:cNvPr id="9" name="TextBox 8">
            <a:extLst>
              <a:ext uri="{FF2B5EF4-FFF2-40B4-BE49-F238E27FC236}">
                <a16:creationId xmlns:a16="http://schemas.microsoft.com/office/drawing/2014/main" id="{E106A3E5-416F-4AD3-B5DF-468D54AF8755}"/>
              </a:ext>
            </a:extLst>
          </p:cNvPr>
          <p:cNvSpPr txBox="1"/>
          <p:nvPr/>
        </p:nvSpPr>
        <p:spPr>
          <a:xfrm>
            <a:off x="6155828" y="3429000"/>
            <a:ext cx="346570" cy="461665"/>
          </a:xfrm>
          <a:prstGeom prst="rect">
            <a:avLst/>
          </a:prstGeom>
          <a:noFill/>
        </p:spPr>
        <p:txBody>
          <a:bodyPr wrap="none" rtlCol="0">
            <a:spAutoFit/>
          </a:bodyPr>
          <a:lstStyle/>
          <a:p>
            <a:r>
              <a:rPr lang="en-US" sz="2400" b="1" dirty="0">
                <a:solidFill>
                  <a:srgbClr val="4C3282"/>
                </a:solidFill>
              </a:rPr>
              <a:t>5</a:t>
            </a:r>
          </a:p>
        </p:txBody>
      </p:sp>
      <p:sp>
        <p:nvSpPr>
          <p:cNvPr id="10" name="TextBox 9">
            <a:extLst>
              <a:ext uri="{FF2B5EF4-FFF2-40B4-BE49-F238E27FC236}">
                <a16:creationId xmlns:a16="http://schemas.microsoft.com/office/drawing/2014/main" id="{AF71CA93-AC6B-4C24-BD0C-F7DFDA0B0FAC}"/>
              </a:ext>
            </a:extLst>
          </p:cNvPr>
          <p:cNvSpPr txBox="1"/>
          <p:nvPr/>
        </p:nvSpPr>
        <p:spPr>
          <a:xfrm>
            <a:off x="3158824" y="3437819"/>
            <a:ext cx="415498" cy="461665"/>
          </a:xfrm>
          <a:prstGeom prst="rect">
            <a:avLst/>
          </a:prstGeom>
          <a:noFill/>
        </p:spPr>
        <p:txBody>
          <a:bodyPr wrap="none" rtlCol="0">
            <a:spAutoFit/>
          </a:bodyPr>
          <a:lstStyle/>
          <a:p>
            <a:r>
              <a:rPr lang="en-US" sz="2400" b="1" dirty="0">
                <a:solidFill>
                  <a:srgbClr val="4C3282"/>
                </a:solidFill>
              </a:rPr>
              <a:t>11</a:t>
            </a:r>
          </a:p>
        </p:txBody>
      </p:sp>
      <p:sp>
        <p:nvSpPr>
          <p:cNvPr id="11" name="TextBox 10">
            <a:extLst>
              <a:ext uri="{FF2B5EF4-FFF2-40B4-BE49-F238E27FC236}">
                <a16:creationId xmlns:a16="http://schemas.microsoft.com/office/drawing/2014/main" id="{356D7AF4-682F-43EC-89C4-42DF2093818B}"/>
              </a:ext>
            </a:extLst>
          </p:cNvPr>
          <p:cNvSpPr txBox="1"/>
          <p:nvPr/>
        </p:nvSpPr>
        <p:spPr>
          <a:xfrm>
            <a:off x="7639942" y="3400972"/>
            <a:ext cx="340158" cy="461665"/>
          </a:xfrm>
          <a:prstGeom prst="rect">
            <a:avLst/>
          </a:prstGeom>
          <a:noFill/>
        </p:spPr>
        <p:txBody>
          <a:bodyPr wrap="none" rtlCol="0">
            <a:spAutoFit/>
          </a:bodyPr>
          <a:lstStyle/>
          <a:p>
            <a:r>
              <a:rPr lang="en-US" sz="2400" b="1" dirty="0">
                <a:solidFill>
                  <a:srgbClr val="4C3282"/>
                </a:solidFill>
              </a:rPr>
              <a:t>7</a:t>
            </a:r>
          </a:p>
        </p:txBody>
      </p:sp>
      <p:sp>
        <p:nvSpPr>
          <p:cNvPr id="12" name="TextBox 11">
            <a:extLst>
              <a:ext uri="{FF2B5EF4-FFF2-40B4-BE49-F238E27FC236}">
                <a16:creationId xmlns:a16="http://schemas.microsoft.com/office/drawing/2014/main" id="{40C98980-64C2-47CD-B7B7-547C7996690B}"/>
              </a:ext>
            </a:extLst>
          </p:cNvPr>
          <p:cNvSpPr txBox="1"/>
          <p:nvPr/>
        </p:nvSpPr>
        <p:spPr>
          <a:xfrm>
            <a:off x="3871641" y="3428999"/>
            <a:ext cx="461986" cy="461665"/>
          </a:xfrm>
          <a:prstGeom prst="rect">
            <a:avLst/>
          </a:prstGeom>
          <a:noFill/>
        </p:spPr>
        <p:txBody>
          <a:bodyPr wrap="none" rtlCol="0">
            <a:spAutoFit/>
          </a:bodyPr>
          <a:lstStyle/>
          <a:p>
            <a:r>
              <a:rPr lang="en-US" sz="2400" b="1" dirty="0">
                <a:solidFill>
                  <a:srgbClr val="4C3282"/>
                </a:solidFill>
              </a:rPr>
              <a:t>12</a:t>
            </a:r>
          </a:p>
        </p:txBody>
      </p:sp>
      <p:sp>
        <p:nvSpPr>
          <p:cNvPr id="13" name="TextBox 12">
            <a:extLst>
              <a:ext uri="{FF2B5EF4-FFF2-40B4-BE49-F238E27FC236}">
                <a16:creationId xmlns:a16="http://schemas.microsoft.com/office/drawing/2014/main" id="{6E4EFB15-3B31-41FD-8D9D-BD12E2D2CAC6}"/>
              </a:ext>
            </a:extLst>
          </p:cNvPr>
          <p:cNvSpPr txBox="1"/>
          <p:nvPr/>
        </p:nvSpPr>
        <p:spPr>
          <a:xfrm>
            <a:off x="7524526" y="3400971"/>
            <a:ext cx="455574" cy="461665"/>
          </a:xfrm>
          <a:prstGeom prst="rect">
            <a:avLst/>
          </a:prstGeom>
          <a:noFill/>
        </p:spPr>
        <p:txBody>
          <a:bodyPr wrap="none" rtlCol="0">
            <a:spAutoFit/>
          </a:bodyPr>
          <a:lstStyle/>
          <a:p>
            <a:r>
              <a:rPr lang="en-US" sz="2400" b="1" dirty="0">
                <a:solidFill>
                  <a:srgbClr val="4C3282"/>
                </a:solidFill>
              </a:rPr>
              <a:t>17</a:t>
            </a:r>
          </a:p>
        </p:txBody>
      </p:sp>
      <p:sp>
        <p:nvSpPr>
          <p:cNvPr id="14" name="TextBox 13">
            <a:extLst>
              <a:ext uri="{FF2B5EF4-FFF2-40B4-BE49-F238E27FC236}">
                <a16:creationId xmlns:a16="http://schemas.microsoft.com/office/drawing/2014/main" id="{F3A7A7B4-0469-40F1-955D-F35DF213E130}"/>
              </a:ext>
            </a:extLst>
          </p:cNvPr>
          <p:cNvSpPr txBox="1"/>
          <p:nvPr/>
        </p:nvSpPr>
        <p:spPr>
          <a:xfrm>
            <a:off x="6897885" y="3400970"/>
            <a:ext cx="346570" cy="461665"/>
          </a:xfrm>
          <a:prstGeom prst="rect">
            <a:avLst/>
          </a:prstGeom>
          <a:noFill/>
        </p:spPr>
        <p:txBody>
          <a:bodyPr wrap="none" rtlCol="0">
            <a:spAutoFit/>
          </a:bodyPr>
          <a:lstStyle/>
          <a:p>
            <a:r>
              <a:rPr lang="en-US" sz="2400" b="1" dirty="0">
                <a:solidFill>
                  <a:srgbClr val="4C3282"/>
                </a:solidFill>
              </a:rPr>
              <a:t>6</a:t>
            </a:r>
          </a:p>
        </p:txBody>
      </p:sp>
      <p:sp>
        <p:nvSpPr>
          <p:cNvPr id="15" name="TextBox 14">
            <a:extLst>
              <a:ext uri="{FF2B5EF4-FFF2-40B4-BE49-F238E27FC236}">
                <a16:creationId xmlns:a16="http://schemas.microsoft.com/office/drawing/2014/main" id="{8A59F3DD-AC69-4F34-B820-E1D8269BF077}"/>
              </a:ext>
            </a:extLst>
          </p:cNvPr>
          <p:cNvSpPr txBox="1"/>
          <p:nvPr/>
        </p:nvSpPr>
        <p:spPr>
          <a:xfrm>
            <a:off x="5993925" y="3428998"/>
            <a:ext cx="508473" cy="461665"/>
          </a:xfrm>
          <a:prstGeom prst="rect">
            <a:avLst/>
          </a:prstGeom>
          <a:noFill/>
        </p:spPr>
        <p:txBody>
          <a:bodyPr wrap="none" rtlCol="0">
            <a:spAutoFit/>
          </a:bodyPr>
          <a:lstStyle/>
          <a:p>
            <a:r>
              <a:rPr lang="en-US" sz="2400" b="1" dirty="0">
                <a:solidFill>
                  <a:srgbClr val="4C3282"/>
                </a:solidFill>
              </a:rPr>
              <a:t>25</a:t>
            </a:r>
          </a:p>
        </p:txBody>
      </p:sp>
    </p:spTree>
    <p:extLst>
      <p:ext uri="{BB962C8B-B14F-4D97-AF65-F5344CB8AC3E}">
        <p14:creationId xmlns:p14="http://schemas.microsoft.com/office/powerpoint/2010/main" val="14864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875E-6 -3.7037E-6 L 0.06602 -0.00324 " pathEditMode="relative" rAng="0" ptsTypes="AA">
                                      <p:cBhvr>
                                        <p:cTn id="21" dur="2000" fill="hold"/>
                                        <p:tgtEl>
                                          <p:spTgt spid="10"/>
                                        </p:tgtEl>
                                        <p:attrNameLst>
                                          <p:attrName>ppt_x</p:attrName>
                                          <p:attrName>ppt_y</p:attrName>
                                        </p:attrNameLst>
                                      </p:cBhvr>
                                      <p:rCtr x="3294" y="-162"/>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1.66667E-6 -4.81481E-6 L 0.0638 -0.00185 " pathEditMode="relative" rAng="0" ptsTypes="AA">
                                      <p:cBhvr>
                                        <p:cTn id="35" dur="2000" fill="hold"/>
                                        <p:tgtEl>
                                          <p:spTgt spid="12"/>
                                        </p:tgtEl>
                                        <p:attrNameLst>
                                          <p:attrName>ppt_x</p:attrName>
                                          <p:attrName>ppt_y</p:attrName>
                                        </p:attrNameLst>
                                      </p:cBhvr>
                                      <p:rCtr x="3190" y="-93"/>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70833E-6 1.85185E-6 L 0.0664 0.00393 " pathEditMode="relative" rAng="0" ptsTypes="AA">
                                      <p:cBhvr>
                                        <p:cTn id="44" dur="2000" fill="hold"/>
                                        <p:tgtEl>
                                          <p:spTgt spid="13"/>
                                        </p:tgtEl>
                                        <p:attrNameLst>
                                          <p:attrName>ppt_x</p:attrName>
                                          <p:attrName>ppt_y</p:attrName>
                                        </p:attrNameLst>
                                      </p:cBhvr>
                                      <p:rCtr x="3320" y="18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 -4.81481E-6 L 0.24974 -0.00023 " pathEditMode="relative" rAng="0" ptsTypes="AA">
                                      <p:cBhvr>
                                        <p:cTn id="58" dur="2000" fill="hold"/>
                                        <p:tgtEl>
                                          <p:spTgt spid="15"/>
                                        </p:tgtEl>
                                        <p:attrNameLst>
                                          <p:attrName>ppt_x</p:attrName>
                                          <p:attrName>ppt_y</p:attrName>
                                        </p:attrNameLst>
                                      </p:cBhvr>
                                      <p:rCtr x="124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2" grpId="0"/>
      <p:bldP spid="12" grpId="1"/>
      <p:bldP spid="13" grpId="0"/>
      <p:bldP spid="13" grpId="1"/>
      <p:bldP spid="14" grpId="0"/>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CE05BE1-E73E-B042-90FA-8DA93E4EC24D}"/>
              </a:ext>
            </a:extLst>
          </p:cNvPr>
          <p:cNvGrpSpPr/>
          <p:nvPr/>
        </p:nvGrpSpPr>
        <p:grpSpPr>
          <a:xfrm>
            <a:off x="7044799" y="4700622"/>
            <a:ext cx="3792534" cy="1051212"/>
            <a:chOff x="6957766" y="5420037"/>
            <a:chExt cx="3792534" cy="1051212"/>
          </a:xfrm>
        </p:grpSpPr>
        <p:sp>
          <p:nvSpPr>
            <p:cNvPr id="19" name="Rectangle 18">
              <a:extLst>
                <a:ext uri="{FF2B5EF4-FFF2-40B4-BE49-F238E27FC236}">
                  <a16:creationId xmlns:a16="http://schemas.microsoft.com/office/drawing/2014/main" id="{849019A3-BD72-43BC-A0A7-7288226E58F5}"/>
                </a:ext>
              </a:extLst>
            </p:cNvPr>
            <p:cNvSpPr/>
            <p:nvPr/>
          </p:nvSpPr>
          <p:spPr>
            <a:xfrm>
              <a:off x="6957766" y="5420037"/>
              <a:ext cx="3786435"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A381BAA-DC7F-49C9-9055-022F6C8AC088}"/>
                </a:ext>
              </a:extLst>
            </p:cNvPr>
            <p:cNvSpPr/>
            <p:nvPr/>
          </p:nvSpPr>
          <p:spPr>
            <a:xfrm>
              <a:off x="6963865" y="5740077"/>
              <a:ext cx="3786435" cy="73117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2827639D-9F32-41A3-BAAD-FF9F67C86D86}"/>
              </a:ext>
            </a:extLst>
          </p:cNvPr>
          <p:cNvSpPr>
            <a:spLocks noGrp="1"/>
          </p:cNvSpPr>
          <p:nvPr>
            <p:ph type="title"/>
          </p:nvPr>
        </p:nvSpPr>
        <p:spPr>
          <a:xfrm>
            <a:off x="575239" y="263276"/>
            <a:ext cx="11187259" cy="1014667"/>
          </a:xfrm>
        </p:spPr>
        <p:txBody>
          <a:bodyPr/>
          <a:lstStyle/>
          <a:p>
            <a:r>
              <a:rPr lang="en-US" dirty="0">
                <a:solidFill>
                  <a:srgbClr val="4C3282"/>
                </a:solidFill>
              </a:rPr>
              <a:t>Linear Probing</a:t>
            </a:r>
          </a:p>
        </p:txBody>
      </p:sp>
      <p:sp>
        <p:nvSpPr>
          <p:cNvPr id="4" name="Footer Placeholder 3">
            <a:extLst>
              <a:ext uri="{FF2B5EF4-FFF2-40B4-BE49-F238E27FC236}">
                <a16:creationId xmlns:a16="http://schemas.microsoft.com/office/drawing/2014/main" id="{0D5A1987-3346-4DB1-9FFA-DD9E51A2596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42F5985-A8FE-45F5-9E12-AC75DBEB639E}"/>
              </a:ext>
            </a:extLst>
          </p:cNvPr>
          <p:cNvSpPr>
            <a:spLocks noGrp="1"/>
          </p:cNvSpPr>
          <p:nvPr>
            <p:ph type="sldNum" sz="quarter" idx="12"/>
          </p:nvPr>
        </p:nvSpPr>
        <p:spPr/>
        <p:txBody>
          <a:bodyPr/>
          <a:lstStyle/>
          <a:p>
            <a:fld id="{659665DE-58FC-41F4-AC58-2C90A5E00527}" type="slidenum">
              <a:rPr lang="en-US" smtClean="0"/>
              <a:t>17</a:t>
            </a:fld>
            <a:endParaRPr lang="en-US"/>
          </a:p>
        </p:txBody>
      </p:sp>
      <p:graphicFrame>
        <p:nvGraphicFramePr>
          <p:cNvPr id="6" name="Content Placeholder 5">
            <a:extLst>
              <a:ext uri="{FF2B5EF4-FFF2-40B4-BE49-F238E27FC236}">
                <a16:creationId xmlns:a16="http://schemas.microsoft.com/office/drawing/2014/main" id="{91266468-571C-4DC2-9A15-602D0FF55005}"/>
              </a:ext>
            </a:extLst>
          </p:cNvPr>
          <p:cNvGraphicFramePr>
            <a:graphicFrameLocks/>
          </p:cNvGraphicFramePr>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CD5DD1E4-86C1-454C-AEBC-BD93C64BB978}"/>
              </a:ext>
            </a:extLst>
          </p:cNvPr>
          <p:cNvSpPr txBox="1"/>
          <p:nvPr/>
        </p:nvSpPr>
        <p:spPr>
          <a:xfrm>
            <a:off x="956874" y="1704588"/>
            <a:ext cx="846963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Insert the following values into the Hash Table using a </a:t>
            </a:r>
            <a:r>
              <a:rPr lang="en-US" dirty="0" err="1">
                <a:latin typeface="Calibri" panose="020F0502020204030204" pitchFamily="34" charset="0"/>
                <a:cs typeface="Calibri" panose="020F0502020204030204" pitchFamily="34" charset="0"/>
              </a:rPr>
              <a:t>hashFunction</a:t>
            </a:r>
            <a:r>
              <a:rPr lang="en-US" dirty="0">
                <a:latin typeface="Calibri" panose="020F0502020204030204" pitchFamily="34" charset="0"/>
                <a:cs typeface="Calibri" panose="020F0502020204030204" pitchFamily="34" charset="0"/>
              </a:rPr>
              <a:t> of % table size and linear probing to resolve collisions</a:t>
            </a:r>
          </a:p>
          <a:p>
            <a:r>
              <a:rPr lang="en-US" dirty="0">
                <a:latin typeface="Calibri" panose="020F0502020204030204" pitchFamily="34" charset="0"/>
                <a:cs typeface="Calibri" panose="020F0502020204030204" pitchFamily="34" charset="0"/>
              </a:rPr>
              <a:t>38, 19, 8, 109, 10</a:t>
            </a:r>
          </a:p>
        </p:txBody>
      </p:sp>
      <p:sp>
        <p:nvSpPr>
          <p:cNvPr id="10" name="TextBox 9">
            <a:extLst>
              <a:ext uri="{FF2B5EF4-FFF2-40B4-BE49-F238E27FC236}">
                <a16:creationId xmlns:a16="http://schemas.microsoft.com/office/drawing/2014/main" id="{643F5880-4036-4158-BF62-0BDA5A10A10F}"/>
              </a:ext>
            </a:extLst>
          </p:cNvPr>
          <p:cNvSpPr txBox="1"/>
          <p:nvPr/>
        </p:nvSpPr>
        <p:spPr>
          <a:xfrm>
            <a:off x="8248997" y="3429000"/>
            <a:ext cx="508473" cy="461665"/>
          </a:xfrm>
          <a:prstGeom prst="rect">
            <a:avLst/>
          </a:prstGeom>
          <a:noFill/>
        </p:spPr>
        <p:txBody>
          <a:bodyPr wrap="none" rtlCol="0">
            <a:spAutoFit/>
          </a:bodyPr>
          <a:lstStyle/>
          <a:p>
            <a:r>
              <a:rPr lang="en-US" sz="2400" b="1" dirty="0">
                <a:solidFill>
                  <a:srgbClr val="4C3282"/>
                </a:solidFill>
              </a:rPr>
              <a:t>38</a:t>
            </a:r>
          </a:p>
        </p:txBody>
      </p:sp>
      <p:sp>
        <p:nvSpPr>
          <p:cNvPr id="11" name="TextBox 10">
            <a:extLst>
              <a:ext uri="{FF2B5EF4-FFF2-40B4-BE49-F238E27FC236}">
                <a16:creationId xmlns:a16="http://schemas.microsoft.com/office/drawing/2014/main" id="{776783FE-0272-492F-AD42-DBCD67C941BE}"/>
              </a:ext>
            </a:extLst>
          </p:cNvPr>
          <p:cNvSpPr txBox="1"/>
          <p:nvPr/>
        </p:nvSpPr>
        <p:spPr>
          <a:xfrm>
            <a:off x="8966532" y="3437819"/>
            <a:ext cx="461986" cy="461665"/>
          </a:xfrm>
          <a:prstGeom prst="rect">
            <a:avLst/>
          </a:prstGeom>
          <a:noFill/>
        </p:spPr>
        <p:txBody>
          <a:bodyPr wrap="none" rtlCol="0">
            <a:spAutoFit/>
          </a:bodyPr>
          <a:lstStyle/>
          <a:p>
            <a:r>
              <a:rPr lang="en-US" sz="2400" b="1" dirty="0">
                <a:solidFill>
                  <a:srgbClr val="4C3282"/>
                </a:solidFill>
              </a:rPr>
              <a:t>19</a:t>
            </a:r>
          </a:p>
        </p:txBody>
      </p:sp>
      <p:sp>
        <p:nvSpPr>
          <p:cNvPr id="12" name="TextBox 11">
            <a:extLst>
              <a:ext uri="{FF2B5EF4-FFF2-40B4-BE49-F238E27FC236}">
                <a16:creationId xmlns:a16="http://schemas.microsoft.com/office/drawing/2014/main" id="{44B8E76D-34C6-4468-8EB3-5ACA4556BFB8}"/>
              </a:ext>
            </a:extLst>
          </p:cNvPr>
          <p:cNvSpPr txBox="1"/>
          <p:nvPr/>
        </p:nvSpPr>
        <p:spPr>
          <a:xfrm>
            <a:off x="8410900" y="3437818"/>
            <a:ext cx="346570" cy="461665"/>
          </a:xfrm>
          <a:prstGeom prst="rect">
            <a:avLst/>
          </a:prstGeom>
          <a:noFill/>
        </p:spPr>
        <p:txBody>
          <a:bodyPr wrap="none" rtlCol="0">
            <a:spAutoFit/>
          </a:bodyPr>
          <a:lstStyle/>
          <a:p>
            <a:r>
              <a:rPr lang="en-US" sz="2400" b="1" dirty="0">
                <a:solidFill>
                  <a:srgbClr val="4C3282"/>
                </a:solidFill>
              </a:rPr>
              <a:t>8</a:t>
            </a:r>
          </a:p>
        </p:txBody>
      </p:sp>
      <p:sp>
        <p:nvSpPr>
          <p:cNvPr id="13" name="Rectangle 12">
            <a:extLst>
              <a:ext uri="{FF2B5EF4-FFF2-40B4-BE49-F238E27FC236}">
                <a16:creationId xmlns:a16="http://schemas.microsoft.com/office/drawing/2014/main" id="{45D767BD-F49C-47ED-B218-EC4CED70821A}"/>
              </a:ext>
            </a:extLst>
          </p:cNvPr>
          <p:cNvSpPr/>
          <p:nvPr/>
        </p:nvSpPr>
        <p:spPr>
          <a:xfrm>
            <a:off x="9846642" y="3236422"/>
            <a:ext cx="1934095" cy="93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1D02C3-F92F-4E88-A319-03723AD26750}"/>
              </a:ext>
            </a:extLst>
          </p:cNvPr>
          <p:cNvSpPr txBox="1"/>
          <p:nvPr/>
        </p:nvSpPr>
        <p:spPr>
          <a:xfrm>
            <a:off x="1052946" y="3428999"/>
            <a:ext cx="346570" cy="461665"/>
          </a:xfrm>
          <a:prstGeom prst="rect">
            <a:avLst/>
          </a:prstGeom>
          <a:noFill/>
        </p:spPr>
        <p:txBody>
          <a:bodyPr wrap="none" rtlCol="0">
            <a:spAutoFit/>
          </a:bodyPr>
          <a:lstStyle/>
          <a:p>
            <a:r>
              <a:rPr lang="en-US" sz="2400" b="1" dirty="0">
                <a:solidFill>
                  <a:srgbClr val="4C3282"/>
                </a:solidFill>
              </a:rPr>
              <a:t>8</a:t>
            </a:r>
          </a:p>
        </p:txBody>
      </p:sp>
      <p:sp>
        <p:nvSpPr>
          <p:cNvPr id="15" name="TextBox 14">
            <a:extLst>
              <a:ext uri="{FF2B5EF4-FFF2-40B4-BE49-F238E27FC236}">
                <a16:creationId xmlns:a16="http://schemas.microsoft.com/office/drawing/2014/main" id="{BFEFFFED-FDFB-4665-9DC3-2D50D6CDBC08}"/>
              </a:ext>
            </a:extLst>
          </p:cNvPr>
          <p:cNvSpPr txBox="1"/>
          <p:nvPr/>
        </p:nvSpPr>
        <p:spPr>
          <a:xfrm>
            <a:off x="8966532" y="3439567"/>
            <a:ext cx="623889" cy="461665"/>
          </a:xfrm>
          <a:prstGeom prst="rect">
            <a:avLst/>
          </a:prstGeom>
          <a:noFill/>
        </p:spPr>
        <p:txBody>
          <a:bodyPr wrap="none" rtlCol="0">
            <a:spAutoFit/>
          </a:bodyPr>
          <a:lstStyle/>
          <a:p>
            <a:r>
              <a:rPr lang="en-US" sz="2400" b="1" dirty="0">
                <a:solidFill>
                  <a:srgbClr val="4C3282"/>
                </a:solidFill>
              </a:rPr>
              <a:t>109</a:t>
            </a:r>
          </a:p>
        </p:txBody>
      </p:sp>
      <p:sp>
        <p:nvSpPr>
          <p:cNvPr id="16" name="TextBox 15">
            <a:extLst>
              <a:ext uri="{FF2B5EF4-FFF2-40B4-BE49-F238E27FC236}">
                <a16:creationId xmlns:a16="http://schemas.microsoft.com/office/drawing/2014/main" id="{2DDD99F7-01C8-48D6-9F49-63515A9B30AC}"/>
              </a:ext>
            </a:extLst>
          </p:cNvPr>
          <p:cNvSpPr txBox="1"/>
          <p:nvPr/>
        </p:nvSpPr>
        <p:spPr>
          <a:xfrm>
            <a:off x="2457797" y="3392151"/>
            <a:ext cx="461986" cy="461665"/>
          </a:xfrm>
          <a:prstGeom prst="rect">
            <a:avLst/>
          </a:prstGeom>
          <a:noFill/>
        </p:spPr>
        <p:txBody>
          <a:bodyPr wrap="none" rtlCol="0">
            <a:spAutoFit/>
          </a:bodyPr>
          <a:lstStyle/>
          <a:p>
            <a:r>
              <a:rPr lang="en-US" sz="2400" b="1" dirty="0">
                <a:solidFill>
                  <a:srgbClr val="4C3282"/>
                </a:solidFill>
              </a:rPr>
              <a:t>10</a:t>
            </a:r>
          </a:p>
        </p:txBody>
      </p:sp>
      <p:sp>
        <p:nvSpPr>
          <p:cNvPr id="17" name="TextBox 16">
            <a:extLst>
              <a:ext uri="{FF2B5EF4-FFF2-40B4-BE49-F238E27FC236}">
                <a16:creationId xmlns:a16="http://schemas.microsoft.com/office/drawing/2014/main" id="{D8116144-310E-447F-8AC4-BF050511F786}"/>
              </a:ext>
            </a:extLst>
          </p:cNvPr>
          <p:cNvSpPr txBox="1"/>
          <p:nvPr/>
        </p:nvSpPr>
        <p:spPr>
          <a:xfrm>
            <a:off x="1052946" y="4656727"/>
            <a:ext cx="8469630" cy="923330"/>
          </a:xfrm>
          <a:prstGeom prst="rect">
            <a:avLst/>
          </a:prstGeom>
          <a:noFill/>
        </p:spPr>
        <p:txBody>
          <a:bodyPr wrap="square" rtlCol="0">
            <a:spAutoFit/>
          </a:bodyPr>
          <a:lstStyle/>
          <a:p>
            <a:r>
              <a:rPr lang="en-US" dirty="0">
                <a:solidFill>
                  <a:srgbClr val="B6A479"/>
                </a:solidFill>
                <a:latin typeface="Calibri" panose="020F0502020204030204" pitchFamily="34" charset="0"/>
                <a:cs typeface="Calibri" panose="020F0502020204030204" pitchFamily="34" charset="0"/>
              </a:rPr>
              <a:t>Problem:</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Linear probing causes clustering</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Clustering causes more looping when probing</a:t>
            </a:r>
          </a:p>
        </p:txBody>
      </p:sp>
      <p:sp>
        <p:nvSpPr>
          <p:cNvPr id="18" name="TextBox 17">
            <a:extLst>
              <a:ext uri="{FF2B5EF4-FFF2-40B4-BE49-F238E27FC236}">
                <a16:creationId xmlns:a16="http://schemas.microsoft.com/office/drawing/2014/main" id="{F6518DD1-2DA4-4A93-A7DD-13F9CC55A7E4}"/>
              </a:ext>
            </a:extLst>
          </p:cNvPr>
          <p:cNvSpPr txBox="1"/>
          <p:nvPr/>
        </p:nvSpPr>
        <p:spPr>
          <a:xfrm>
            <a:off x="7073314" y="4700622"/>
            <a:ext cx="3786435"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Primary Clustering</a:t>
            </a:r>
          </a:p>
          <a:p>
            <a:r>
              <a:rPr lang="en-US" dirty="0">
                <a:latin typeface="Calibri" panose="020F0502020204030204" pitchFamily="34" charset="0"/>
                <a:cs typeface="Calibri" panose="020F0502020204030204" pitchFamily="34" charset="0"/>
              </a:rPr>
              <a:t>When probing causes long chains of occupied slots within a hash table</a:t>
            </a:r>
          </a:p>
        </p:txBody>
      </p:sp>
      <p:sp>
        <p:nvSpPr>
          <p:cNvPr id="21" name="TextBox 20">
            <a:extLst>
              <a:ext uri="{FF2B5EF4-FFF2-40B4-BE49-F238E27FC236}">
                <a16:creationId xmlns:a16="http://schemas.microsoft.com/office/drawing/2014/main" id="{9045EBEA-CAB4-904A-875D-59BF6D21582B}"/>
              </a:ext>
            </a:extLst>
          </p:cNvPr>
          <p:cNvSpPr txBox="1"/>
          <p:nvPr/>
        </p:nvSpPr>
        <p:spPr>
          <a:xfrm>
            <a:off x="10769382" y="74376"/>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153435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54167E-6 -3.7037E-6 L 0.18281 -0.00185 " pathEditMode="relative" rAng="0" ptsTypes="AA">
                                      <p:cBhvr>
                                        <p:cTn id="21" dur="2000" fill="hold"/>
                                        <p:tgtEl>
                                          <p:spTgt spid="12"/>
                                        </p:tgtEl>
                                        <p:attrNameLst>
                                          <p:attrName>ppt_x</p:attrName>
                                          <p:attrName>ppt_y</p:attrName>
                                        </p:attrNameLst>
                                      </p:cBhvr>
                                      <p:rCtr x="9141" y="-93"/>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42" presetClass="path" presetSubtype="0" accel="50000" decel="50000" fill="hold" grpId="1" nodeType="withEffect">
                                  <p:stCondLst>
                                    <p:cond delay="0"/>
                                  </p:stCondLst>
                                  <p:childTnLst>
                                    <p:animMotion origin="layout" path="M -8.33333E-7 -4.81481E-6 L 0.11966 -0.003 " pathEditMode="relative" rAng="0" ptsTypes="AA">
                                      <p:cBhvr>
                                        <p:cTn id="31" dur="2000" fill="hold"/>
                                        <p:tgtEl>
                                          <p:spTgt spid="14"/>
                                        </p:tgtEl>
                                        <p:attrNameLst>
                                          <p:attrName>ppt_x</p:attrName>
                                          <p:attrName>ppt_y</p:attrName>
                                        </p:attrNameLst>
                                      </p:cBhvr>
                                      <p:rCtr x="5977" y="-162"/>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grpId="0" nodeType="clickEffect">
                                  <p:stCondLst>
                                    <p:cond delay="0"/>
                                  </p:stCondLst>
                                  <p:childTnLst>
                                    <p:animMotion origin="layout" path="M -0.00026 -0.00649 L -0.12839 0.17291 C -0.15495 0.21342 -0.19505 0.23495 -0.23698 0.23495 C -0.28477 0.23518 -0.32318 0.21342 -0.34974 0.17314 L -0.47826 -0.00649 " pathEditMode="relative" rAng="10800000" ptsTypes="AAAAA">
                                      <p:cBhvr>
                                        <p:cTn id="40" dur="2000" fill="hold"/>
                                        <p:tgtEl>
                                          <p:spTgt spid="15"/>
                                        </p:tgtEl>
                                        <p:attrNameLst>
                                          <p:attrName>ppt_x</p:attrName>
                                          <p:attrName>ppt_y</p:attrName>
                                        </p:attrNameLst>
                                      </p:cBhvr>
                                      <p:rCtr x="-23893" y="1208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2.70833E-6 -7.40741E-7 L 0.12032 0.00324 " pathEditMode="relative" rAng="0" ptsTypes="AA">
                                      <p:cBhvr>
                                        <p:cTn id="49" dur="2000" fill="hold"/>
                                        <p:tgtEl>
                                          <p:spTgt spid="16"/>
                                        </p:tgtEl>
                                        <p:attrNameLst>
                                          <p:attrName>ppt_x</p:attrName>
                                          <p:attrName>ppt_y</p:attrName>
                                        </p:attrNameLst>
                                      </p:cBhvr>
                                      <p:rCtr x="6016" y="16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animBg="1"/>
      <p:bldP spid="14" grpId="0"/>
      <p:bldP spid="14" grpId="1"/>
      <p:bldP spid="15" grpId="0"/>
      <p:bldP spid="15" grpId="1"/>
      <p:bldP spid="16" grpId="0"/>
      <p:bldP spid="16" grpId="1"/>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35B-73B2-40E2-B3A4-A353C754756A}"/>
              </a:ext>
            </a:extLst>
          </p:cNvPr>
          <p:cNvSpPr>
            <a:spLocks noGrp="1"/>
          </p:cNvSpPr>
          <p:nvPr>
            <p:ph type="title"/>
          </p:nvPr>
        </p:nvSpPr>
        <p:spPr/>
        <p:txBody>
          <a:bodyPr/>
          <a:lstStyle/>
          <a:p>
            <a:r>
              <a:rPr lang="en-US" dirty="0">
                <a:solidFill>
                  <a:srgbClr val="4C3282"/>
                </a:solidFill>
              </a:rPr>
              <a:t>Runtime</a:t>
            </a:r>
          </a:p>
        </p:txBody>
      </p:sp>
      <p:sp>
        <p:nvSpPr>
          <p:cNvPr id="3" name="Content Placeholder 2">
            <a:extLst>
              <a:ext uri="{FF2B5EF4-FFF2-40B4-BE49-F238E27FC236}">
                <a16:creationId xmlns:a16="http://schemas.microsoft.com/office/drawing/2014/main" id="{74DB8381-2D59-4E07-8661-779C07F7CC6D}"/>
              </a:ext>
            </a:extLst>
          </p:cNvPr>
          <p:cNvSpPr>
            <a:spLocks noGrp="1"/>
          </p:cNvSpPr>
          <p:nvPr>
            <p:ph idx="1"/>
          </p:nvPr>
        </p:nvSpPr>
        <p:spPr>
          <a:xfrm>
            <a:off x="575239" y="1463857"/>
            <a:ext cx="4781851" cy="4845504"/>
          </a:xfrm>
        </p:spPr>
        <p:txBody>
          <a:bodyPr>
            <a:normAutofit fontScale="92500" lnSpcReduction="10000"/>
          </a:bodyPr>
          <a:lstStyle/>
          <a:p>
            <a:r>
              <a:rPr lang="en-US" b="1" dirty="0">
                <a:solidFill>
                  <a:srgbClr val="4C3282"/>
                </a:solidFill>
              </a:rPr>
              <a:t>When is runtime good?</a:t>
            </a:r>
          </a:p>
          <a:p>
            <a:r>
              <a:rPr lang="en-US" dirty="0"/>
              <a:t>When we hit an empty slot </a:t>
            </a:r>
          </a:p>
          <a:p>
            <a:pPr lvl="1"/>
            <a:r>
              <a:rPr lang="en-US" dirty="0"/>
              <a:t>(or an empty slot is a very short distance away)</a:t>
            </a:r>
          </a:p>
          <a:p>
            <a:endParaRPr lang="en-US" dirty="0"/>
          </a:p>
          <a:p>
            <a:r>
              <a:rPr lang="en-US" b="1" dirty="0">
                <a:solidFill>
                  <a:srgbClr val="4C3282"/>
                </a:solidFill>
              </a:rPr>
              <a:t>When is runtime bad?</a:t>
            </a:r>
            <a:endParaRPr lang="en-US" dirty="0"/>
          </a:p>
          <a:p>
            <a:r>
              <a:rPr lang="en-US" dirty="0"/>
              <a:t>When we hit a “cluster”</a:t>
            </a:r>
          </a:p>
          <a:p>
            <a:endParaRPr lang="en-US" dirty="0"/>
          </a:p>
          <a:p>
            <a:r>
              <a:rPr lang="en-US" b="1" dirty="0">
                <a:solidFill>
                  <a:srgbClr val="4C3282"/>
                </a:solidFill>
              </a:rPr>
              <a:t>Maximum Load Factor?</a:t>
            </a:r>
          </a:p>
          <a:p>
            <a:r>
              <a:rPr lang="en-US" dirty="0"/>
              <a:t>λ at most 1.0</a:t>
            </a:r>
          </a:p>
          <a:p>
            <a:endParaRPr lang="en-US" dirty="0"/>
          </a:p>
          <a:p>
            <a:r>
              <a:rPr lang="en-US" b="1" dirty="0">
                <a:solidFill>
                  <a:srgbClr val="4C3282"/>
                </a:solidFill>
              </a:rPr>
              <a:t>When do we resize the array?</a:t>
            </a:r>
          </a:p>
          <a:p>
            <a:r>
              <a:rPr lang="en-US" dirty="0"/>
              <a:t>λ ≈ ½  is a good rule of thumb</a:t>
            </a:r>
          </a:p>
        </p:txBody>
      </p:sp>
      <p:sp>
        <p:nvSpPr>
          <p:cNvPr id="4" name="Footer Placeholder 3">
            <a:extLst>
              <a:ext uri="{FF2B5EF4-FFF2-40B4-BE49-F238E27FC236}">
                <a16:creationId xmlns:a16="http://schemas.microsoft.com/office/drawing/2014/main" id="{399EB96C-8300-461F-B18E-3B9787C0F79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8113FF6-0428-4EA2-92D7-9A30E1337489}"/>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25688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71C-0407-4098-8D66-5F93A4E2CB27}"/>
              </a:ext>
            </a:extLst>
          </p:cNvPr>
          <p:cNvSpPr>
            <a:spLocks noGrp="1"/>
          </p:cNvSpPr>
          <p:nvPr>
            <p:ph type="title"/>
          </p:nvPr>
        </p:nvSpPr>
        <p:spPr/>
        <p:txBody>
          <a:bodyPr/>
          <a:lstStyle/>
          <a:p>
            <a:r>
              <a:rPr lang="en-US" dirty="0">
                <a:solidFill>
                  <a:srgbClr val="4C3282"/>
                </a:solidFill>
              </a:rPr>
              <a:t>Can we do better?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F47A29-8DDF-4458-BB0B-2379A569BCE3}"/>
                  </a:ext>
                </a:extLst>
              </p:cNvPr>
              <p:cNvSpPr>
                <a:spLocks noGrp="1"/>
              </p:cNvSpPr>
              <p:nvPr>
                <p:ph idx="1"/>
              </p:nvPr>
            </p:nvSpPr>
            <p:spPr/>
            <p:txBody>
              <a:bodyPr>
                <a:normAutofit lnSpcReduction="10000"/>
              </a:bodyPr>
              <a:lstStyle/>
              <a:p>
                <a:r>
                  <a:rPr lang="en-US" dirty="0"/>
                  <a:t>Clusters are caused by picking new space near natural index</a:t>
                </a:r>
              </a:p>
              <a:p>
                <a:endParaRPr lang="en-US" dirty="0"/>
              </a:p>
              <a:p>
                <a:r>
                  <a:rPr lang="en-US" b="1" dirty="0">
                    <a:solidFill>
                      <a:srgbClr val="B6A479"/>
                    </a:solidFill>
                  </a:rPr>
                  <a:t>Solution 2: Open Addressing</a:t>
                </a:r>
              </a:p>
              <a:p>
                <a:r>
                  <a:rPr lang="en-US" dirty="0">
                    <a:solidFill>
                      <a:srgbClr val="4C3282"/>
                    </a:solidFill>
                  </a:rPr>
                  <a:t>Type 2: Quadratic Probing</a:t>
                </a:r>
              </a:p>
              <a:p>
                <a:r>
                  <a:rPr lang="en-US" dirty="0"/>
                  <a:t>Instead of checking </a:t>
                </a:r>
                <a14:m>
                  <m:oMath xmlns:m="http://schemas.openxmlformats.org/officeDocument/2006/math">
                    <m:r>
                      <a:rPr lang="en-US" b="0" i="1" smtClean="0">
                        <a:latin typeface="Cambria Math" panose="02040503050406030204" pitchFamily="18" charset="0"/>
                      </a:rPr>
                      <m:t>𝑖</m:t>
                    </m:r>
                  </m:oMath>
                </a14:m>
                <a:r>
                  <a:rPr lang="en-US" dirty="0"/>
                  <a:t> past the original location, check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2</m:t>
                        </m:r>
                      </m:sup>
                    </m:sSup>
                  </m:oMath>
                </a14:m>
                <a:r>
                  <a:rPr lang="en-US" dirty="0"/>
                  <a:t> from the original location.</a:t>
                </a:r>
              </a:p>
              <a:p>
                <a:pPr>
                  <a:spcBef>
                    <a:spcPts val="200"/>
                  </a:spcBef>
                </a:pP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findFinalLocation</a:t>
                </a:r>
                <a:r>
                  <a:rPr lang="en-US" sz="2000" dirty="0">
                    <a:latin typeface="Courier New" panose="02070309020205020404" pitchFamily="49" charset="0"/>
                    <a:cs typeface="Courier New" panose="02070309020205020404" pitchFamily="49" charset="0"/>
                  </a:rPr>
                  <a:t>(Key s) </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this.getHash</a:t>
                </a:r>
                <a:r>
                  <a:rPr lang="en-US" sz="2000" dirty="0">
                    <a:latin typeface="Courier New" panose="02070309020205020404" pitchFamily="49" charset="0"/>
                    <a:cs typeface="Courier New" panose="02070309020205020404" pitchFamily="49" charset="0"/>
                  </a:rPr>
                  <a:t>(s);</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natrualHash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128016" lvl="1" indent="0">
                  <a:buNone/>
                </a:pPr>
                <a:r>
                  <a:rPr lang="en-US" sz="2000" dirty="0">
                    <a:latin typeface="Courier New" panose="02070309020205020404" pitchFamily="49" charset="0"/>
                    <a:cs typeface="Courier New" panose="02070309020205020404" pitchFamily="49" charset="0"/>
                  </a:rPr>
                  <a:t>	while (index in use) {</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b="1" dirty="0" err="1">
                    <a:solidFill>
                      <a:srgbClr val="FF0000"/>
                    </a:solidFill>
                    <a:latin typeface="Courier New" panose="02070309020205020404" pitchFamily="49" charset="0"/>
                    <a:cs typeface="Courier New" panose="02070309020205020404" pitchFamily="49" charset="0"/>
                  </a:rPr>
                  <a:t>i</a:t>
                </a:r>
                <a:r>
                  <a:rPr lang="en-US" sz="2000" b="1" dirty="0">
                    <a:solidFill>
                      <a:srgbClr val="FF0000"/>
                    </a:solidFill>
                    <a:latin typeface="Courier New" panose="02070309020205020404" pitchFamily="49" charset="0"/>
                    <a:cs typeface="Courier New" panose="02070309020205020404" pitchFamily="49" charset="0"/>
                  </a:rPr>
                  <a:t>*</a:t>
                </a:r>
                <a:r>
                  <a:rPr lang="en-US" sz="2000" b="1" dirty="0" err="1">
                    <a:solidFill>
                      <a:srgbClr val="FF0000"/>
                    </a:solidFill>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0" indent="0">
                  <a:spcBef>
                    <a:spcPts val="200"/>
                  </a:spcBef>
                  <a:buNone/>
                </a:pPr>
                <a:r>
                  <a:rPr lang="en-US" sz="2000" dirty="0">
                    <a:latin typeface="Courier New" panose="02070309020205020404" pitchFamily="49" charset="0"/>
                    <a:cs typeface="Courier New" panose="02070309020205020404" pitchFamily="49" charset="0"/>
                  </a:rPr>
                  <a:t>	}</a:t>
                </a:r>
              </a:p>
              <a:p>
                <a:pPr marL="0" indent="0">
                  <a:spcBef>
                    <a:spcPts val="200"/>
                  </a:spcBef>
                  <a:buNone/>
                </a:pPr>
                <a:r>
                  <a:rPr lang="en-US" sz="2000" dirty="0">
                    <a:latin typeface="Courier New" panose="02070309020205020404" pitchFamily="49" charset="0"/>
                    <a:cs typeface="Courier New" panose="02070309020205020404" pitchFamily="49" charset="0"/>
                  </a:rPr>
                  <a:t>	return index;</a:t>
                </a:r>
              </a:p>
              <a:p>
                <a:endParaRPr lang="en-US" dirty="0"/>
              </a:p>
            </p:txBody>
          </p:sp>
        </mc:Choice>
        <mc:Fallback xmlns="">
          <p:sp>
            <p:nvSpPr>
              <p:cNvPr id="3" name="Content Placeholder 2">
                <a:extLst>
                  <a:ext uri="{FF2B5EF4-FFF2-40B4-BE49-F238E27FC236}">
                    <a16:creationId xmlns:a16="http://schemas.microsoft.com/office/drawing/2014/main" id="{6AF47A29-8DDF-4458-BB0B-2379A569BCE3}"/>
                  </a:ext>
                </a:extLst>
              </p:cNvPr>
              <p:cNvSpPr>
                <a:spLocks noGrp="1" noRot="1" noChangeAspect="1" noMove="1" noResize="1" noEditPoints="1" noAdjustHandles="1" noChangeArrowheads="1" noChangeShapeType="1" noTextEdit="1"/>
              </p:cNvSpPr>
              <p:nvPr>
                <p:ph idx="1"/>
              </p:nvPr>
            </p:nvSpPr>
            <p:spPr>
              <a:blipFill>
                <a:blip r:embed="rId3"/>
                <a:stretch>
                  <a:fillRect l="-272" t="-213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8163769-3884-4E72-9DE2-6361AF347BE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38BB21E-0D77-4F84-A036-53F1CC4E93D7}"/>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6" name="Rectangle 5">
            <a:extLst>
              <a:ext uri="{FF2B5EF4-FFF2-40B4-BE49-F238E27FC236}">
                <a16:creationId xmlns:a16="http://schemas.microsoft.com/office/drawing/2014/main" id="{86AEE1B3-434A-480F-BA39-4DF43DB18B71}"/>
              </a:ext>
            </a:extLst>
          </p:cNvPr>
          <p:cNvSpPr/>
          <p:nvPr/>
        </p:nvSpPr>
        <p:spPr>
          <a:xfrm>
            <a:off x="5469775" y="5525193"/>
            <a:ext cx="931025" cy="293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92E3801-7E09-4F59-B79A-CA40366F660C}"/>
                  </a:ext>
                </a:extLst>
              </p14:cNvPr>
              <p14:cNvContentPartPr/>
              <p14:nvPr/>
            </p14:nvContentPartPr>
            <p14:xfrm>
              <a:off x="6361560" y="5446440"/>
              <a:ext cx="360" cy="360"/>
            </p14:xfrm>
          </p:contentPart>
        </mc:Choice>
        <mc:Fallback xmlns="">
          <p:pic>
            <p:nvPicPr>
              <p:cNvPr id="7" name="Ink 6">
                <a:extLst>
                  <a:ext uri="{FF2B5EF4-FFF2-40B4-BE49-F238E27FC236}">
                    <a16:creationId xmlns:a16="http://schemas.microsoft.com/office/drawing/2014/main" id="{D92E3801-7E09-4F59-B79A-CA40366F660C}"/>
                  </a:ext>
                </a:extLst>
              </p:cNvPr>
              <p:cNvPicPr/>
              <p:nvPr/>
            </p:nvPicPr>
            <p:blipFill>
              <a:blip r:embed="rId5"/>
              <a:stretch>
                <a:fillRect/>
              </a:stretch>
            </p:blipFill>
            <p:spPr>
              <a:xfrm>
                <a:off x="6352200" y="5437080"/>
                <a:ext cx="19080" cy="19080"/>
              </a:xfrm>
              <a:prstGeom prst="rect">
                <a:avLst/>
              </a:prstGeom>
            </p:spPr>
          </p:pic>
        </mc:Fallback>
      </mc:AlternateContent>
    </p:spTree>
    <p:extLst>
      <p:ext uri="{BB962C8B-B14F-4D97-AF65-F5344CB8AC3E}">
        <p14:creationId xmlns:p14="http://schemas.microsoft.com/office/powerpoint/2010/main" val="1477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2F52-0339-5841-A6A9-5A17C61A4CB8}"/>
              </a:ext>
            </a:extLst>
          </p:cNvPr>
          <p:cNvSpPr>
            <a:spLocks noGrp="1"/>
          </p:cNvSpPr>
          <p:nvPr>
            <p:ph type="title"/>
          </p:nvPr>
        </p:nvSpPr>
        <p:spPr/>
        <p:txBody>
          <a:bodyPr>
            <a:normAutofit fontScale="90000"/>
          </a:bodyPr>
          <a:lstStyle/>
          <a:p>
            <a:r>
              <a:rPr lang="en-US" dirty="0" err="1"/>
              <a:t>Administrivia</a:t>
            </a:r>
            <a:r>
              <a:rPr lang="en-US" dirty="0"/>
              <a:t> (there’s a lot today but not a full lecture’s worth of content today)</a:t>
            </a:r>
          </a:p>
        </p:txBody>
      </p:sp>
      <p:sp>
        <p:nvSpPr>
          <p:cNvPr id="3" name="Content Placeholder 2">
            <a:extLst>
              <a:ext uri="{FF2B5EF4-FFF2-40B4-BE49-F238E27FC236}">
                <a16:creationId xmlns:a16="http://schemas.microsoft.com/office/drawing/2014/main" id="{AF52834A-E83D-2045-A28A-235251FB5DF3}"/>
              </a:ext>
            </a:extLst>
          </p:cNvPr>
          <p:cNvSpPr>
            <a:spLocks noGrp="1"/>
          </p:cNvSpPr>
          <p:nvPr>
            <p:ph idx="1"/>
          </p:nvPr>
        </p:nvSpPr>
        <p:spPr/>
        <p:txBody>
          <a:bodyPr>
            <a:normAutofit/>
          </a:bodyPr>
          <a:lstStyle/>
          <a:p>
            <a:pPr>
              <a:buFont typeface="Wingdings" pitchFamily="2" charset="2"/>
              <a:buChar char="§"/>
            </a:pPr>
            <a:r>
              <a:rPr lang="en-US" dirty="0"/>
              <a:t>grade changes </a:t>
            </a:r>
          </a:p>
          <a:p>
            <a:pPr>
              <a:buFont typeface="Wingdings" pitchFamily="2" charset="2"/>
              <a:buChar char="§"/>
            </a:pPr>
            <a:r>
              <a:rPr lang="en-US" dirty="0"/>
              <a:t>midterm format </a:t>
            </a:r>
          </a:p>
          <a:p>
            <a:pPr>
              <a:buFont typeface="Wingdings" pitchFamily="2" charset="2"/>
              <a:buChar char="§"/>
            </a:pPr>
            <a:r>
              <a:rPr lang="en-US" dirty="0"/>
              <a:t>resources reminder/updates</a:t>
            </a:r>
          </a:p>
          <a:p>
            <a:pPr>
              <a:buFont typeface="Wingdings" pitchFamily="2" charset="2"/>
              <a:buChar char="§"/>
            </a:pPr>
            <a:r>
              <a:rPr lang="en-US" dirty="0"/>
              <a:t> please fill out online logistics survey - we heard you! </a:t>
            </a:r>
          </a:p>
        </p:txBody>
      </p:sp>
    </p:spTree>
    <p:extLst>
      <p:ext uri="{BB962C8B-B14F-4D97-AF65-F5344CB8AC3E}">
        <p14:creationId xmlns:p14="http://schemas.microsoft.com/office/powerpoint/2010/main" val="143485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2791-7423-428A-9F0C-CAA9CC26E86D}"/>
              </a:ext>
            </a:extLst>
          </p:cNvPr>
          <p:cNvSpPr>
            <a:spLocks noGrp="1"/>
          </p:cNvSpPr>
          <p:nvPr>
            <p:ph type="title"/>
          </p:nvPr>
        </p:nvSpPr>
        <p:spPr/>
        <p:txBody>
          <a:bodyPr/>
          <a:lstStyle/>
          <a:p>
            <a:r>
              <a:rPr lang="en-US" dirty="0">
                <a:solidFill>
                  <a:srgbClr val="4C3282"/>
                </a:solidFill>
              </a:rPr>
              <a:t>Quadratic Probing</a:t>
            </a:r>
          </a:p>
        </p:txBody>
      </p:sp>
      <p:sp>
        <p:nvSpPr>
          <p:cNvPr id="4" name="Footer Placeholder 3">
            <a:extLst>
              <a:ext uri="{FF2B5EF4-FFF2-40B4-BE49-F238E27FC236}">
                <a16:creationId xmlns:a16="http://schemas.microsoft.com/office/drawing/2014/main" id="{FB4D28B3-7074-4CAE-B9D2-04A88C612CB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EFB61B2-CF87-4C16-A69C-94DD03C71968}"/>
              </a:ext>
            </a:extLst>
          </p:cNvPr>
          <p:cNvSpPr>
            <a:spLocks noGrp="1"/>
          </p:cNvSpPr>
          <p:nvPr>
            <p:ph type="sldNum" sz="quarter" idx="12"/>
          </p:nvPr>
        </p:nvSpPr>
        <p:spPr/>
        <p:txBody>
          <a:bodyPr/>
          <a:lstStyle/>
          <a:p>
            <a:fld id="{659665DE-58FC-41F4-AC58-2C90A5E00527}" type="slidenum">
              <a:rPr lang="en-US" smtClean="0"/>
              <a:t>20</a:t>
            </a:fld>
            <a:endParaRPr lang="en-US"/>
          </a:p>
        </p:txBody>
      </p:sp>
      <p:graphicFrame>
        <p:nvGraphicFramePr>
          <p:cNvPr id="6" name="Content Placeholder 5">
            <a:extLst>
              <a:ext uri="{FF2B5EF4-FFF2-40B4-BE49-F238E27FC236}">
                <a16:creationId xmlns:a16="http://schemas.microsoft.com/office/drawing/2014/main" id="{3C9892A4-C8B6-498F-8D74-1E5BC6B4A007}"/>
              </a:ext>
            </a:extLst>
          </p:cNvPr>
          <p:cNvGraphicFramePr>
            <a:graphicFrameLocks/>
          </p:cNvGraphicFramePr>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2A1020B5-B2F4-432B-A210-B67ABEC94076}"/>
              </a:ext>
            </a:extLst>
          </p:cNvPr>
          <p:cNvSpPr txBox="1"/>
          <p:nvPr/>
        </p:nvSpPr>
        <p:spPr>
          <a:xfrm>
            <a:off x="537281" y="4028166"/>
            <a:ext cx="3646792"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(49 % 10 + 0 * 0) % 10 = 9</a:t>
            </a:r>
          </a:p>
          <a:p>
            <a:r>
              <a:rPr lang="en-US" dirty="0">
                <a:latin typeface="Calibri" panose="020F0502020204030204" pitchFamily="34" charset="0"/>
                <a:cs typeface="Calibri" panose="020F0502020204030204" pitchFamily="34" charset="0"/>
              </a:rPr>
              <a:t>(49 % 10 + 1 * 1) % 10 = 0</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(58 % 10 + 0 * 0) % 10 = 8</a:t>
            </a:r>
          </a:p>
          <a:p>
            <a:r>
              <a:rPr lang="en-US" dirty="0">
                <a:latin typeface="Calibri" panose="020F0502020204030204" pitchFamily="34" charset="0"/>
                <a:cs typeface="Calibri" panose="020F0502020204030204" pitchFamily="34" charset="0"/>
              </a:rPr>
              <a:t>(58 % 10 + 1 * 1) % 10 = 9</a:t>
            </a:r>
          </a:p>
          <a:p>
            <a:r>
              <a:rPr lang="en-US" dirty="0">
                <a:latin typeface="Calibri" panose="020F0502020204030204" pitchFamily="34" charset="0"/>
                <a:cs typeface="Calibri" panose="020F0502020204030204" pitchFamily="34" charset="0"/>
              </a:rPr>
              <a:t>(58 % 10 + 2 * 2) % 10 = 2</a:t>
            </a:r>
          </a:p>
        </p:txBody>
      </p:sp>
      <p:sp>
        <p:nvSpPr>
          <p:cNvPr id="8" name="TextBox 7">
            <a:extLst>
              <a:ext uri="{FF2B5EF4-FFF2-40B4-BE49-F238E27FC236}">
                <a16:creationId xmlns:a16="http://schemas.microsoft.com/office/drawing/2014/main" id="{3C5A2626-3B2E-45D2-A2D3-B3E60FB3C274}"/>
              </a:ext>
            </a:extLst>
          </p:cNvPr>
          <p:cNvSpPr txBox="1"/>
          <p:nvPr/>
        </p:nvSpPr>
        <p:spPr>
          <a:xfrm>
            <a:off x="8718298" y="3138486"/>
            <a:ext cx="508473" cy="461665"/>
          </a:xfrm>
          <a:prstGeom prst="rect">
            <a:avLst/>
          </a:prstGeom>
          <a:noFill/>
        </p:spPr>
        <p:txBody>
          <a:bodyPr wrap="none" rtlCol="0">
            <a:spAutoFit/>
          </a:bodyPr>
          <a:lstStyle/>
          <a:p>
            <a:r>
              <a:rPr lang="en-US" sz="2400" b="1" dirty="0">
                <a:solidFill>
                  <a:srgbClr val="4C3282"/>
                </a:solidFill>
              </a:rPr>
              <a:t>89</a:t>
            </a:r>
          </a:p>
        </p:txBody>
      </p:sp>
      <p:sp>
        <p:nvSpPr>
          <p:cNvPr id="9" name="TextBox 8">
            <a:extLst>
              <a:ext uri="{FF2B5EF4-FFF2-40B4-BE49-F238E27FC236}">
                <a16:creationId xmlns:a16="http://schemas.microsoft.com/office/drawing/2014/main" id="{5DC58747-23CC-4633-83DD-752F67707F13}"/>
              </a:ext>
            </a:extLst>
          </p:cNvPr>
          <p:cNvSpPr txBox="1"/>
          <p:nvPr/>
        </p:nvSpPr>
        <p:spPr>
          <a:xfrm>
            <a:off x="7972995" y="3110458"/>
            <a:ext cx="461986" cy="461665"/>
          </a:xfrm>
          <a:prstGeom prst="rect">
            <a:avLst/>
          </a:prstGeom>
          <a:noFill/>
        </p:spPr>
        <p:txBody>
          <a:bodyPr wrap="none" rtlCol="0">
            <a:spAutoFit/>
          </a:bodyPr>
          <a:lstStyle/>
          <a:p>
            <a:r>
              <a:rPr lang="en-US" sz="2400" b="1" dirty="0">
                <a:solidFill>
                  <a:srgbClr val="4C3282"/>
                </a:solidFill>
              </a:rPr>
              <a:t>18</a:t>
            </a:r>
          </a:p>
        </p:txBody>
      </p:sp>
      <p:sp>
        <p:nvSpPr>
          <p:cNvPr id="10" name="TextBox 9">
            <a:extLst>
              <a:ext uri="{FF2B5EF4-FFF2-40B4-BE49-F238E27FC236}">
                <a16:creationId xmlns:a16="http://schemas.microsoft.com/office/drawing/2014/main" id="{C875891A-90D7-42A8-B9D6-3108696C2FB7}"/>
              </a:ext>
            </a:extLst>
          </p:cNvPr>
          <p:cNvSpPr txBox="1"/>
          <p:nvPr/>
        </p:nvSpPr>
        <p:spPr>
          <a:xfrm>
            <a:off x="8680340" y="3138485"/>
            <a:ext cx="514885" cy="461665"/>
          </a:xfrm>
          <a:prstGeom prst="rect">
            <a:avLst/>
          </a:prstGeom>
          <a:noFill/>
        </p:spPr>
        <p:txBody>
          <a:bodyPr wrap="none" rtlCol="0">
            <a:spAutoFit/>
          </a:bodyPr>
          <a:lstStyle/>
          <a:p>
            <a:r>
              <a:rPr lang="en-US" sz="2400" b="1" dirty="0">
                <a:solidFill>
                  <a:srgbClr val="4C3282"/>
                </a:solidFill>
              </a:rPr>
              <a:t>49</a:t>
            </a:r>
          </a:p>
        </p:txBody>
      </p:sp>
      <p:sp>
        <p:nvSpPr>
          <p:cNvPr id="11" name="TextBox 10">
            <a:extLst>
              <a:ext uri="{FF2B5EF4-FFF2-40B4-BE49-F238E27FC236}">
                <a16:creationId xmlns:a16="http://schemas.microsoft.com/office/drawing/2014/main" id="{C7267C66-3C1A-44F9-9838-AA58A6703D43}"/>
              </a:ext>
            </a:extLst>
          </p:cNvPr>
          <p:cNvSpPr txBox="1"/>
          <p:nvPr/>
        </p:nvSpPr>
        <p:spPr>
          <a:xfrm>
            <a:off x="537281" y="1638140"/>
            <a:ext cx="846963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Insert the following values into the Hash Table using a </a:t>
            </a:r>
            <a:r>
              <a:rPr lang="en-US" dirty="0" err="1">
                <a:latin typeface="Calibri" panose="020F0502020204030204" pitchFamily="34" charset="0"/>
                <a:cs typeface="Calibri" panose="020F0502020204030204" pitchFamily="34" charset="0"/>
              </a:rPr>
              <a:t>hashFunction</a:t>
            </a:r>
            <a:r>
              <a:rPr lang="en-US" dirty="0">
                <a:latin typeface="Calibri" panose="020F0502020204030204" pitchFamily="34" charset="0"/>
                <a:cs typeface="Calibri" panose="020F0502020204030204" pitchFamily="34" charset="0"/>
              </a:rPr>
              <a:t> of % table size and quadratic probing to resolve collisions</a:t>
            </a:r>
          </a:p>
          <a:p>
            <a:r>
              <a:rPr lang="en-US" dirty="0">
                <a:latin typeface="Calibri" panose="020F0502020204030204" pitchFamily="34" charset="0"/>
                <a:cs typeface="Calibri" panose="020F0502020204030204" pitchFamily="34" charset="0"/>
              </a:rPr>
              <a:t>89, 18, 49, 58, 79, 27</a:t>
            </a:r>
          </a:p>
        </p:txBody>
      </p:sp>
      <p:sp>
        <p:nvSpPr>
          <p:cNvPr id="12" name="TextBox 11">
            <a:extLst>
              <a:ext uri="{FF2B5EF4-FFF2-40B4-BE49-F238E27FC236}">
                <a16:creationId xmlns:a16="http://schemas.microsoft.com/office/drawing/2014/main" id="{B7E47DD6-814E-470D-A068-AB65F9BDA4A0}"/>
              </a:ext>
            </a:extLst>
          </p:cNvPr>
          <p:cNvSpPr txBox="1"/>
          <p:nvPr/>
        </p:nvSpPr>
        <p:spPr>
          <a:xfrm>
            <a:off x="3565864" y="3110458"/>
            <a:ext cx="508473" cy="461665"/>
          </a:xfrm>
          <a:prstGeom prst="rect">
            <a:avLst/>
          </a:prstGeom>
          <a:noFill/>
        </p:spPr>
        <p:txBody>
          <a:bodyPr wrap="none" rtlCol="0">
            <a:spAutoFit/>
          </a:bodyPr>
          <a:lstStyle/>
          <a:p>
            <a:r>
              <a:rPr lang="en-US" sz="2400" b="1" dirty="0">
                <a:solidFill>
                  <a:srgbClr val="4C3282"/>
                </a:solidFill>
              </a:rPr>
              <a:t>58</a:t>
            </a:r>
          </a:p>
        </p:txBody>
      </p:sp>
      <p:sp>
        <p:nvSpPr>
          <p:cNvPr id="13" name="TextBox 12">
            <a:extLst>
              <a:ext uri="{FF2B5EF4-FFF2-40B4-BE49-F238E27FC236}">
                <a16:creationId xmlns:a16="http://schemas.microsoft.com/office/drawing/2014/main" id="{01A99F14-BEFA-426F-85A7-EBCCC98053D0}"/>
              </a:ext>
            </a:extLst>
          </p:cNvPr>
          <p:cNvSpPr txBox="1"/>
          <p:nvPr/>
        </p:nvSpPr>
        <p:spPr>
          <a:xfrm>
            <a:off x="4319696" y="3138484"/>
            <a:ext cx="502061" cy="461665"/>
          </a:xfrm>
          <a:prstGeom prst="rect">
            <a:avLst/>
          </a:prstGeom>
          <a:noFill/>
        </p:spPr>
        <p:txBody>
          <a:bodyPr wrap="none" rtlCol="0">
            <a:spAutoFit/>
          </a:bodyPr>
          <a:lstStyle/>
          <a:p>
            <a:r>
              <a:rPr lang="en-US" sz="2400" b="1" dirty="0">
                <a:solidFill>
                  <a:srgbClr val="4C3282"/>
                </a:solidFill>
              </a:rPr>
              <a:t>79</a:t>
            </a:r>
          </a:p>
        </p:txBody>
      </p:sp>
      <p:sp>
        <p:nvSpPr>
          <p:cNvPr id="14" name="TextBox 13">
            <a:extLst>
              <a:ext uri="{FF2B5EF4-FFF2-40B4-BE49-F238E27FC236}">
                <a16:creationId xmlns:a16="http://schemas.microsoft.com/office/drawing/2014/main" id="{72C4E27A-E950-4398-AE4C-48AEBDB388F3}"/>
              </a:ext>
            </a:extLst>
          </p:cNvPr>
          <p:cNvSpPr txBox="1"/>
          <p:nvPr/>
        </p:nvSpPr>
        <p:spPr>
          <a:xfrm>
            <a:off x="537281" y="5872017"/>
            <a:ext cx="3646792"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(79 % 10 + 0 * 0) % 10 = 9</a:t>
            </a:r>
          </a:p>
          <a:p>
            <a:r>
              <a:rPr lang="en-US" dirty="0">
                <a:latin typeface="Calibri" panose="020F0502020204030204" pitchFamily="34" charset="0"/>
                <a:cs typeface="Calibri" panose="020F0502020204030204" pitchFamily="34" charset="0"/>
              </a:rPr>
              <a:t>(79 % 10 + 1 * 1) % 10 = 0</a:t>
            </a:r>
          </a:p>
          <a:p>
            <a:r>
              <a:rPr lang="en-US" dirty="0">
                <a:latin typeface="Calibri" panose="020F0502020204030204" pitchFamily="34" charset="0"/>
                <a:cs typeface="Calibri" panose="020F0502020204030204" pitchFamily="34" charset="0"/>
              </a:rPr>
              <a:t>(79 % 10 + 2 * 2) % 10 = 3</a:t>
            </a:r>
          </a:p>
        </p:txBody>
      </p:sp>
      <p:sp>
        <p:nvSpPr>
          <p:cNvPr id="15" name="TextBox 14">
            <a:extLst>
              <a:ext uri="{FF2B5EF4-FFF2-40B4-BE49-F238E27FC236}">
                <a16:creationId xmlns:a16="http://schemas.microsoft.com/office/drawing/2014/main" id="{64F17FF7-31BD-4D9E-9A7B-1EDD474958C7}"/>
              </a:ext>
            </a:extLst>
          </p:cNvPr>
          <p:cNvSpPr txBox="1"/>
          <p:nvPr/>
        </p:nvSpPr>
        <p:spPr>
          <a:xfrm>
            <a:off x="4319696" y="5320698"/>
            <a:ext cx="4415697" cy="1200329"/>
          </a:xfrm>
          <a:prstGeom prst="rect">
            <a:avLst/>
          </a:prstGeom>
          <a:noFill/>
        </p:spPr>
        <p:txBody>
          <a:bodyPr wrap="square" rtlCol="0">
            <a:spAutoFit/>
          </a:bodyPr>
          <a:lstStyle/>
          <a:p>
            <a:r>
              <a:rPr lang="en-US" b="1" dirty="0">
                <a:solidFill>
                  <a:srgbClr val="4C3282"/>
                </a:solidFill>
                <a:latin typeface="Calibri" panose="020F0502020204030204" pitchFamily="34" charset="0"/>
                <a:cs typeface="Calibri" panose="020F0502020204030204" pitchFamily="34" charset="0"/>
              </a:rPr>
              <a:t>Problems:</a:t>
            </a:r>
          </a:p>
          <a:p>
            <a:r>
              <a:rPr lang="en-US" dirty="0">
                <a:latin typeface="Calibri" panose="020F0502020204030204" pitchFamily="34" charset="0"/>
                <a:cs typeface="Calibri" panose="020F0502020204030204" pitchFamily="34" charset="0"/>
              </a:rPr>
              <a:t>If λ≥ ½ we might never find an empty spot</a:t>
            </a:r>
          </a:p>
          <a:p>
            <a:pPr lvl="1"/>
            <a:r>
              <a:rPr lang="en-US" dirty="0">
                <a:latin typeface="Calibri" panose="020F0502020204030204" pitchFamily="34" charset="0"/>
                <a:cs typeface="Calibri" panose="020F0502020204030204" pitchFamily="34" charset="0"/>
              </a:rPr>
              <a:t>Infinite loop!</a:t>
            </a:r>
          </a:p>
          <a:p>
            <a:r>
              <a:rPr lang="en-US" dirty="0">
                <a:latin typeface="Calibri" panose="020F0502020204030204" pitchFamily="34" charset="0"/>
                <a:cs typeface="Calibri" panose="020F0502020204030204" pitchFamily="34" charset="0"/>
              </a:rPr>
              <a:t>Can still get clusters</a:t>
            </a:r>
          </a:p>
        </p:txBody>
      </p:sp>
      <p:sp>
        <p:nvSpPr>
          <p:cNvPr id="16" name="TextBox 15">
            <a:extLst>
              <a:ext uri="{FF2B5EF4-FFF2-40B4-BE49-F238E27FC236}">
                <a16:creationId xmlns:a16="http://schemas.microsoft.com/office/drawing/2014/main" id="{01A99F14-BEFA-426F-85A7-EBCCC98053D0}"/>
              </a:ext>
            </a:extLst>
          </p:cNvPr>
          <p:cNvSpPr txBox="1"/>
          <p:nvPr/>
        </p:nvSpPr>
        <p:spPr>
          <a:xfrm>
            <a:off x="7200925" y="3138483"/>
            <a:ext cx="511679" cy="461665"/>
          </a:xfrm>
          <a:prstGeom prst="rect">
            <a:avLst/>
          </a:prstGeom>
          <a:noFill/>
        </p:spPr>
        <p:txBody>
          <a:bodyPr wrap="none" rtlCol="0">
            <a:spAutoFit/>
          </a:bodyPr>
          <a:lstStyle/>
          <a:p>
            <a:r>
              <a:rPr lang="en-US" sz="2400" b="1" dirty="0">
                <a:solidFill>
                  <a:srgbClr val="4C3282"/>
                </a:solidFill>
              </a:rPr>
              <a:t>27</a:t>
            </a:r>
          </a:p>
        </p:txBody>
      </p:sp>
      <p:sp>
        <p:nvSpPr>
          <p:cNvPr id="3" name="TextBox 2"/>
          <p:cNvSpPr txBox="1"/>
          <p:nvPr/>
        </p:nvSpPr>
        <p:spPr>
          <a:xfrm>
            <a:off x="4248983" y="4153149"/>
            <a:ext cx="5560035"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Now try to insert 9.</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Uh-oh</a:t>
            </a:r>
          </a:p>
        </p:txBody>
      </p:sp>
    </p:spTree>
    <p:extLst>
      <p:ext uri="{BB962C8B-B14F-4D97-AF65-F5344CB8AC3E}">
        <p14:creationId xmlns:p14="http://schemas.microsoft.com/office/powerpoint/2010/main" val="12190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grpId="1" nodeType="clickEffect">
                                  <p:stCondLst>
                                    <p:cond delay="0"/>
                                  </p:stCondLst>
                                  <p:childTnLst>
                                    <p:animMotion origin="layout" path="M -2.91667E-6 -0.01342 L -0.14518 0.03658 C -0.17526 0.04769 -0.2207 0.05394 -0.26823 0.05394 C -0.32239 0.05394 -0.36575 0.04769 -0.39583 0.03658 L -0.54088 -0.01342 " pathEditMode="relative" rAng="0" ptsTypes="AAAAA">
                                      <p:cBhvr>
                                        <p:cTn id="29" dur="2000" fill="hold"/>
                                        <p:tgtEl>
                                          <p:spTgt spid="10"/>
                                        </p:tgtEl>
                                        <p:attrNameLst>
                                          <p:attrName>ppt_x</p:attrName>
                                          <p:attrName>ppt_y</p:attrName>
                                        </p:attrNameLst>
                                      </p:cBhvr>
                                      <p:rCtr x="-27044" y="3356"/>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Probing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There were empty spots. What gives?</a:t>
                </a:r>
              </a:p>
              <a:p>
                <a:endParaRPr lang="en-US" dirty="0"/>
              </a:p>
              <a:p>
                <a:r>
                  <a:rPr lang="en-US" dirty="0"/>
                  <a:t>Quadratic probing is not guaranteed to check every possible spot in the hash table.</a:t>
                </a:r>
              </a:p>
              <a:p>
                <a:endParaRPr lang="en-US" dirty="0"/>
              </a:p>
              <a:p>
                <a:r>
                  <a:rPr lang="en-US" dirty="0"/>
                  <a:t>The following is true:</a:t>
                </a:r>
              </a:p>
              <a:p>
                <a:endParaRPr lang="en-US" dirty="0"/>
              </a:p>
              <a:p>
                <a:endParaRPr lang="en-US" dirty="0"/>
              </a:p>
              <a:p>
                <a:endParaRPr lang="en-US" dirty="0"/>
              </a:p>
              <a:p>
                <a:r>
                  <a:rPr lang="en-US" dirty="0"/>
                  <a:t>Notice we have to assume </a:t>
                </a:r>
                <a14:m>
                  <m:oMath xmlns:m="http://schemas.openxmlformats.org/officeDocument/2006/math">
                    <m:r>
                      <a:rPr lang="en-US" b="0" i="1" smtClean="0">
                        <a:latin typeface="Cambria Math" panose="02040503050406030204" pitchFamily="18" charset="0"/>
                      </a:rPr>
                      <m:t>𝑝</m:t>
                    </m:r>
                  </m:oMath>
                </a14:m>
                <a:r>
                  <a:rPr lang="en-US" dirty="0"/>
                  <a:t> is prime to get that guarantee.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650362" y="3812715"/>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If the table size is a prime number </a:t>
                </a:r>
                <a14:m>
                  <m:oMath xmlns:m="http://schemas.openxmlformats.org/officeDocument/2006/math">
                    <m:r>
                      <a:rPr lang="en-US" sz="2800" b="0" i="1" dirty="0" smtClean="0">
                        <a:solidFill>
                          <a:schemeClr val="bg1"/>
                        </a:solidFill>
                        <a:latin typeface="Cambria Math" panose="02040503050406030204" pitchFamily="18" charset="0"/>
                      </a:rPr>
                      <m:t>𝑝</m:t>
                    </m:r>
                  </m:oMath>
                </a14:m>
                <a:r>
                  <a:rPr lang="en-US" sz="2800" dirty="0">
                    <a:solidFill>
                      <a:schemeClr val="bg1"/>
                    </a:solidFill>
                    <a:latin typeface="Calibri" panose="020F0502020204030204" pitchFamily="34" charset="0"/>
                    <a:cs typeface="Calibri" panose="020F0502020204030204" pitchFamily="34" charset="0"/>
                  </a:rPr>
                  <a:t>, then the first </a:t>
                </a:r>
                <a14:m>
                  <m:oMath xmlns:m="http://schemas.openxmlformats.org/officeDocument/2006/math">
                    <m:r>
                      <a:rPr lang="en-US" sz="2800" b="0" i="1" smtClean="0">
                        <a:solidFill>
                          <a:schemeClr val="bg1"/>
                        </a:solidFill>
                        <a:latin typeface="Cambria Math" panose="02040503050406030204" pitchFamily="18" charset="0"/>
                      </a:rPr>
                      <m:t>𝑝</m:t>
                    </m:r>
                    <m:r>
                      <a:rPr lang="en-US" sz="2800" b="0" i="1" smtClean="0">
                        <a:solidFill>
                          <a:schemeClr val="bg1"/>
                        </a:solidFill>
                        <a:latin typeface="Cambria Math" panose="02040503050406030204" pitchFamily="18" charset="0"/>
                      </a:rPr>
                      <m:t>/2</m:t>
                    </m:r>
                  </m:oMath>
                </a14:m>
                <a:r>
                  <a:rPr lang="en-US" sz="2800" dirty="0">
                    <a:solidFill>
                      <a:schemeClr val="bg1"/>
                    </a:solidFill>
                    <a:latin typeface="Calibri" panose="020F0502020204030204" pitchFamily="34" charset="0"/>
                    <a:cs typeface="Calibri" panose="020F0502020204030204" pitchFamily="34" charset="0"/>
                  </a:rPr>
                  <a:t> probes check distinct indices.</a:t>
                </a:r>
              </a:p>
            </p:txBody>
          </p:sp>
        </mc:Choice>
        <mc:Fallback xmlns="">
          <p:sp>
            <p:nvSpPr>
              <p:cNvPr id="4" name="Rounded Rectangle 3"/>
              <p:cNvSpPr>
                <a:spLocks noRot="1" noChangeAspect="1" noMove="1" noResize="1" noEditPoints="1" noAdjustHandles="1" noChangeArrowheads="1" noChangeShapeType="1" noTextEdit="1"/>
              </p:cNvSpPr>
              <p:nvPr/>
            </p:nvSpPr>
            <p:spPr>
              <a:xfrm>
                <a:off x="650362" y="3812715"/>
                <a:ext cx="10694504" cy="940905"/>
              </a:xfrm>
              <a:prstGeom prst="roundRect">
                <a:avLst/>
              </a:prstGeom>
              <a:blipFill>
                <a:blip r:embed="rId3"/>
                <a:stretch>
                  <a:fillRect l="-711" t="-6579" b="-15789"/>
                </a:stretch>
              </a:blipFill>
            </p:spPr>
            <p:txBody>
              <a:bodyPr/>
              <a:lstStyle/>
              <a:p>
                <a:r>
                  <a:rPr lang="en-US">
                    <a:noFill/>
                  </a:rPr>
                  <a:t> </a:t>
                </a:r>
              </a:p>
            </p:txBody>
          </p:sp>
        </mc:Fallback>
      </mc:AlternateContent>
    </p:spTree>
    <p:extLst>
      <p:ext uri="{BB962C8B-B14F-4D97-AF65-F5344CB8AC3E}">
        <p14:creationId xmlns:p14="http://schemas.microsoft.com/office/powerpoint/2010/main" val="234283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E265BF8-8863-0248-A3C5-631107EDA25C}"/>
              </a:ext>
            </a:extLst>
          </p:cNvPr>
          <p:cNvGrpSpPr/>
          <p:nvPr/>
        </p:nvGrpSpPr>
        <p:grpSpPr>
          <a:xfrm>
            <a:off x="794243" y="4341357"/>
            <a:ext cx="4680727" cy="1258068"/>
            <a:chOff x="794243" y="4296531"/>
            <a:chExt cx="4680727" cy="1258068"/>
          </a:xfrm>
        </p:grpSpPr>
        <p:sp>
          <p:nvSpPr>
            <p:cNvPr id="13" name="Rectangle 12">
              <a:extLst>
                <a:ext uri="{FF2B5EF4-FFF2-40B4-BE49-F238E27FC236}">
                  <a16:creationId xmlns:a16="http://schemas.microsoft.com/office/drawing/2014/main" id="{14070D4E-2F49-4679-9B12-97ADE0CC9191}"/>
                </a:ext>
              </a:extLst>
            </p:cNvPr>
            <p:cNvSpPr/>
            <p:nvPr/>
          </p:nvSpPr>
          <p:spPr>
            <a:xfrm>
              <a:off x="794243" y="4296531"/>
              <a:ext cx="4680727" cy="3838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12B14-FB8E-4AB5-9AF4-BC9B12363C9E}"/>
                </a:ext>
              </a:extLst>
            </p:cNvPr>
            <p:cNvSpPr/>
            <p:nvPr/>
          </p:nvSpPr>
          <p:spPr>
            <a:xfrm>
              <a:off x="794243" y="4670433"/>
              <a:ext cx="4680727" cy="8841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867A576-2DD2-4FCE-AAF3-E31BAB03295C}"/>
              </a:ext>
            </a:extLst>
          </p:cNvPr>
          <p:cNvSpPr>
            <a:spLocks noGrp="1"/>
          </p:cNvSpPr>
          <p:nvPr>
            <p:ph type="title"/>
          </p:nvPr>
        </p:nvSpPr>
        <p:spPr/>
        <p:txBody>
          <a:bodyPr/>
          <a:lstStyle/>
          <a:p>
            <a:r>
              <a:rPr lang="en-US" dirty="0">
                <a:solidFill>
                  <a:srgbClr val="4C3282"/>
                </a:solidFill>
              </a:rPr>
              <a:t>Secondary Clustering</a:t>
            </a:r>
          </a:p>
        </p:txBody>
      </p:sp>
      <p:sp>
        <p:nvSpPr>
          <p:cNvPr id="4" name="Footer Placeholder 3">
            <a:extLst>
              <a:ext uri="{FF2B5EF4-FFF2-40B4-BE49-F238E27FC236}">
                <a16:creationId xmlns:a16="http://schemas.microsoft.com/office/drawing/2014/main" id="{F66E6102-2307-453B-AF00-856CF7E3BF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E9B263D-5D70-4D15-8F2D-A95D224C4A1D}"/>
              </a:ext>
            </a:extLst>
          </p:cNvPr>
          <p:cNvSpPr>
            <a:spLocks noGrp="1"/>
          </p:cNvSpPr>
          <p:nvPr>
            <p:ph type="sldNum" sz="quarter" idx="12"/>
          </p:nvPr>
        </p:nvSpPr>
        <p:spPr/>
        <p:txBody>
          <a:bodyPr/>
          <a:lstStyle/>
          <a:p>
            <a:fld id="{659665DE-58FC-41F4-AC58-2C90A5E00527}" type="slidenum">
              <a:rPr lang="en-US" smtClean="0"/>
              <a:t>22</a:t>
            </a:fld>
            <a:endParaRPr lang="en-US"/>
          </a:p>
        </p:txBody>
      </p:sp>
      <p:graphicFrame>
        <p:nvGraphicFramePr>
          <p:cNvPr id="6" name="Content Placeholder 5">
            <a:extLst>
              <a:ext uri="{FF2B5EF4-FFF2-40B4-BE49-F238E27FC236}">
                <a16:creationId xmlns:a16="http://schemas.microsoft.com/office/drawing/2014/main" id="{E3B9F6DF-300B-44CC-B638-63407E80DD6B}"/>
              </a:ext>
            </a:extLst>
          </p:cNvPr>
          <p:cNvGraphicFramePr>
            <a:graphicFrameLocks/>
          </p:cNvGraphicFramePr>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B28F40D1-DC89-4E98-9505-6E010CA8ABED}"/>
              </a:ext>
            </a:extLst>
          </p:cNvPr>
          <p:cNvSpPr txBox="1"/>
          <p:nvPr/>
        </p:nvSpPr>
        <p:spPr>
          <a:xfrm>
            <a:off x="537281" y="1638140"/>
            <a:ext cx="846963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Insert the following values into the Hash Table using a </a:t>
            </a:r>
            <a:r>
              <a:rPr lang="en-US" dirty="0" err="1">
                <a:latin typeface="Calibri" panose="020F0502020204030204" pitchFamily="34" charset="0"/>
                <a:cs typeface="Calibri" panose="020F0502020204030204" pitchFamily="34" charset="0"/>
              </a:rPr>
              <a:t>hashFunction</a:t>
            </a:r>
            <a:r>
              <a:rPr lang="en-US" dirty="0">
                <a:latin typeface="Calibri" panose="020F0502020204030204" pitchFamily="34" charset="0"/>
                <a:cs typeface="Calibri" panose="020F0502020204030204" pitchFamily="34" charset="0"/>
              </a:rPr>
              <a:t> of % table size and quadratic probing to resolve collisions</a:t>
            </a:r>
          </a:p>
          <a:p>
            <a:r>
              <a:rPr lang="en-US" dirty="0">
                <a:latin typeface="Calibri" panose="020F0502020204030204" pitchFamily="34" charset="0"/>
                <a:cs typeface="Calibri" panose="020F0502020204030204" pitchFamily="34" charset="0"/>
              </a:rPr>
              <a:t>19, 39, 29, 9</a:t>
            </a:r>
          </a:p>
        </p:txBody>
      </p:sp>
      <p:sp>
        <p:nvSpPr>
          <p:cNvPr id="8" name="TextBox 7">
            <a:extLst>
              <a:ext uri="{FF2B5EF4-FFF2-40B4-BE49-F238E27FC236}">
                <a16:creationId xmlns:a16="http://schemas.microsoft.com/office/drawing/2014/main" id="{1E632960-FA51-4E12-B1D8-3DEB33260BED}"/>
              </a:ext>
            </a:extLst>
          </p:cNvPr>
          <p:cNvSpPr txBox="1"/>
          <p:nvPr/>
        </p:nvSpPr>
        <p:spPr>
          <a:xfrm>
            <a:off x="2114254" y="3138486"/>
            <a:ext cx="508473" cy="461665"/>
          </a:xfrm>
          <a:prstGeom prst="rect">
            <a:avLst/>
          </a:prstGeom>
          <a:noFill/>
        </p:spPr>
        <p:txBody>
          <a:bodyPr wrap="none" rtlCol="0">
            <a:spAutoFit/>
          </a:bodyPr>
          <a:lstStyle/>
          <a:p>
            <a:r>
              <a:rPr lang="en-US" sz="2400" b="1" dirty="0">
                <a:solidFill>
                  <a:srgbClr val="4C3282"/>
                </a:solidFill>
              </a:rPr>
              <a:t>39</a:t>
            </a:r>
          </a:p>
        </p:txBody>
      </p:sp>
      <p:sp>
        <p:nvSpPr>
          <p:cNvPr id="9" name="TextBox 8">
            <a:extLst>
              <a:ext uri="{FF2B5EF4-FFF2-40B4-BE49-F238E27FC236}">
                <a16:creationId xmlns:a16="http://schemas.microsoft.com/office/drawing/2014/main" id="{A7314501-42C2-4AA7-BF30-EA0B89FE1FBB}"/>
              </a:ext>
            </a:extLst>
          </p:cNvPr>
          <p:cNvSpPr txBox="1"/>
          <p:nvPr/>
        </p:nvSpPr>
        <p:spPr>
          <a:xfrm>
            <a:off x="4263623" y="3138485"/>
            <a:ext cx="508473" cy="461665"/>
          </a:xfrm>
          <a:prstGeom prst="rect">
            <a:avLst/>
          </a:prstGeom>
          <a:noFill/>
        </p:spPr>
        <p:txBody>
          <a:bodyPr wrap="none" rtlCol="0">
            <a:spAutoFit/>
          </a:bodyPr>
          <a:lstStyle/>
          <a:p>
            <a:r>
              <a:rPr lang="en-US" sz="2400" b="1" dirty="0">
                <a:solidFill>
                  <a:srgbClr val="4C3282"/>
                </a:solidFill>
              </a:rPr>
              <a:t>29</a:t>
            </a:r>
          </a:p>
        </p:txBody>
      </p:sp>
      <p:sp>
        <p:nvSpPr>
          <p:cNvPr id="10" name="TextBox 9">
            <a:extLst>
              <a:ext uri="{FF2B5EF4-FFF2-40B4-BE49-F238E27FC236}">
                <a16:creationId xmlns:a16="http://schemas.microsoft.com/office/drawing/2014/main" id="{971D4837-8763-4D59-AFB6-E7B7FB21EACB}"/>
              </a:ext>
            </a:extLst>
          </p:cNvPr>
          <p:cNvSpPr txBox="1"/>
          <p:nvPr/>
        </p:nvSpPr>
        <p:spPr>
          <a:xfrm>
            <a:off x="8666030" y="3138484"/>
            <a:ext cx="461986" cy="461665"/>
          </a:xfrm>
          <a:prstGeom prst="rect">
            <a:avLst/>
          </a:prstGeom>
          <a:noFill/>
        </p:spPr>
        <p:txBody>
          <a:bodyPr wrap="none" rtlCol="0">
            <a:spAutoFit/>
          </a:bodyPr>
          <a:lstStyle/>
          <a:p>
            <a:r>
              <a:rPr lang="en-US" sz="2400" b="1" dirty="0">
                <a:solidFill>
                  <a:srgbClr val="4C3282"/>
                </a:solidFill>
              </a:rPr>
              <a:t>19</a:t>
            </a:r>
          </a:p>
        </p:txBody>
      </p:sp>
      <p:sp>
        <p:nvSpPr>
          <p:cNvPr id="11" name="TextBox 10">
            <a:extLst>
              <a:ext uri="{FF2B5EF4-FFF2-40B4-BE49-F238E27FC236}">
                <a16:creationId xmlns:a16="http://schemas.microsoft.com/office/drawing/2014/main" id="{EEDC39F8-0A6A-4100-B277-4AFD68A71F2D}"/>
              </a:ext>
            </a:extLst>
          </p:cNvPr>
          <p:cNvSpPr txBox="1"/>
          <p:nvPr/>
        </p:nvSpPr>
        <p:spPr>
          <a:xfrm>
            <a:off x="8008854" y="3138483"/>
            <a:ext cx="346570" cy="461665"/>
          </a:xfrm>
          <a:prstGeom prst="rect">
            <a:avLst/>
          </a:prstGeom>
          <a:noFill/>
        </p:spPr>
        <p:txBody>
          <a:bodyPr wrap="none" rtlCol="0">
            <a:spAutoFit/>
          </a:bodyPr>
          <a:lstStyle/>
          <a:p>
            <a:r>
              <a:rPr lang="en-US" sz="2400" b="1" dirty="0">
                <a:solidFill>
                  <a:srgbClr val="4C3282"/>
                </a:solidFill>
              </a:rPr>
              <a:t>9</a:t>
            </a:r>
          </a:p>
        </p:txBody>
      </p:sp>
      <p:sp>
        <p:nvSpPr>
          <p:cNvPr id="12" name="TextBox 11">
            <a:extLst>
              <a:ext uri="{FF2B5EF4-FFF2-40B4-BE49-F238E27FC236}">
                <a16:creationId xmlns:a16="http://schemas.microsoft.com/office/drawing/2014/main" id="{D68F681F-B3B5-43CD-9F67-E3443695BE0F}"/>
              </a:ext>
            </a:extLst>
          </p:cNvPr>
          <p:cNvSpPr txBox="1"/>
          <p:nvPr/>
        </p:nvSpPr>
        <p:spPr>
          <a:xfrm>
            <a:off x="790257" y="4370227"/>
            <a:ext cx="4684713" cy="120032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Secondary Clustering</a:t>
            </a:r>
          </a:p>
          <a:p>
            <a:r>
              <a:rPr lang="en-US" dirty="0">
                <a:latin typeface="Calibri" panose="020F0502020204030204" pitchFamily="34" charset="0"/>
                <a:cs typeface="Calibri" panose="020F0502020204030204" pitchFamily="34" charset="0"/>
              </a:rPr>
              <a:t>When using quadratic probing sometimes need to probe the same sequence of table cells, not necessarily next to one another</a:t>
            </a:r>
          </a:p>
        </p:txBody>
      </p:sp>
      <p:sp>
        <p:nvSpPr>
          <p:cNvPr id="15" name="TextBox 14">
            <a:extLst>
              <a:ext uri="{FF2B5EF4-FFF2-40B4-BE49-F238E27FC236}">
                <a16:creationId xmlns:a16="http://schemas.microsoft.com/office/drawing/2014/main" id="{433A5299-C970-474A-8033-A8D557EDED6E}"/>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3447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CC96-8543-44A5-AAC8-E839EB0B2139}"/>
              </a:ext>
            </a:extLst>
          </p:cNvPr>
          <p:cNvSpPr>
            <a:spLocks noGrp="1"/>
          </p:cNvSpPr>
          <p:nvPr>
            <p:ph type="title"/>
          </p:nvPr>
        </p:nvSpPr>
        <p:spPr>
          <a:xfrm>
            <a:off x="575239" y="263276"/>
            <a:ext cx="11187259" cy="1014667"/>
          </a:xfrm>
        </p:spPr>
        <p:txBody>
          <a:bodyPr/>
          <a:lstStyle/>
          <a:p>
            <a:r>
              <a:rPr lang="en-US" dirty="0">
                <a:solidFill>
                  <a:srgbClr val="4C3282"/>
                </a:solidFill>
              </a:rPr>
              <a:t>Probing</a:t>
            </a:r>
          </a:p>
        </p:txBody>
      </p:sp>
      <p:sp>
        <p:nvSpPr>
          <p:cNvPr id="3" name="Content Placeholder 2">
            <a:extLst>
              <a:ext uri="{FF2B5EF4-FFF2-40B4-BE49-F238E27FC236}">
                <a16:creationId xmlns:a16="http://schemas.microsoft.com/office/drawing/2014/main" id="{B1261C94-CFAA-401E-B981-75B80727A88A}"/>
              </a:ext>
            </a:extLst>
          </p:cNvPr>
          <p:cNvSpPr>
            <a:spLocks noGrp="1"/>
          </p:cNvSpPr>
          <p:nvPr>
            <p:ph idx="1"/>
          </p:nvPr>
        </p:nvSpPr>
        <p:spPr/>
        <p:txBody>
          <a:bodyPr/>
          <a:lstStyle/>
          <a:p>
            <a:pPr lvl="1"/>
            <a:r>
              <a:rPr lang="en-US" dirty="0"/>
              <a:t>h(k) = the natural hash </a:t>
            </a:r>
          </a:p>
          <a:p>
            <a:pPr lvl="1"/>
            <a:r>
              <a:rPr lang="en-US" dirty="0"/>
              <a:t>h’(k, </a:t>
            </a:r>
            <a:r>
              <a:rPr lang="en-US" dirty="0" err="1"/>
              <a:t>i</a:t>
            </a:r>
            <a:r>
              <a:rPr lang="en-US" dirty="0"/>
              <a:t>) = resulting hash after probing</a:t>
            </a:r>
          </a:p>
          <a:p>
            <a:pPr lvl="1"/>
            <a:r>
              <a:rPr lang="en-US" dirty="0" err="1"/>
              <a:t>i</a:t>
            </a:r>
            <a:r>
              <a:rPr lang="en-US" dirty="0"/>
              <a:t> = iteration of the probe</a:t>
            </a:r>
          </a:p>
          <a:p>
            <a:pPr lvl="1"/>
            <a:r>
              <a:rPr lang="en-US" dirty="0"/>
              <a:t>T = table size</a:t>
            </a:r>
          </a:p>
          <a:p>
            <a:r>
              <a:rPr lang="en-US" b="1" dirty="0">
                <a:solidFill>
                  <a:srgbClr val="4C3282"/>
                </a:solidFill>
              </a:rPr>
              <a:t>Linear Probing:</a:t>
            </a:r>
          </a:p>
          <a:p>
            <a:r>
              <a:rPr lang="en-US" dirty="0"/>
              <a:t>h’(k, </a:t>
            </a:r>
            <a:r>
              <a:rPr lang="en-US" dirty="0" err="1"/>
              <a:t>i</a:t>
            </a:r>
            <a:r>
              <a:rPr lang="en-US" dirty="0"/>
              <a:t>) = (h(k) + </a:t>
            </a:r>
            <a:r>
              <a:rPr lang="en-US" dirty="0" err="1"/>
              <a:t>i</a:t>
            </a:r>
            <a:r>
              <a:rPr lang="en-US" dirty="0"/>
              <a:t>) % T</a:t>
            </a:r>
          </a:p>
          <a:p>
            <a:r>
              <a:rPr lang="en-US" b="1" dirty="0">
                <a:solidFill>
                  <a:srgbClr val="4C3282"/>
                </a:solidFill>
              </a:rPr>
              <a:t>Quadratic Probing</a:t>
            </a:r>
          </a:p>
          <a:p>
            <a:r>
              <a:rPr lang="en-US" dirty="0"/>
              <a:t>h’(k, </a:t>
            </a:r>
            <a:r>
              <a:rPr lang="en-US" dirty="0" err="1"/>
              <a:t>i</a:t>
            </a:r>
            <a:r>
              <a:rPr lang="en-US" dirty="0"/>
              <a:t>) = (h(k) + i</a:t>
            </a:r>
            <a:r>
              <a:rPr lang="en-US" baseline="30000" dirty="0"/>
              <a:t>2</a:t>
            </a:r>
            <a:r>
              <a:rPr lang="en-US" dirty="0"/>
              <a:t>) % T</a:t>
            </a:r>
          </a:p>
          <a:p>
            <a:endParaRPr lang="en-US" dirty="0"/>
          </a:p>
        </p:txBody>
      </p:sp>
      <p:sp>
        <p:nvSpPr>
          <p:cNvPr id="4" name="Footer Placeholder 3">
            <a:extLst>
              <a:ext uri="{FF2B5EF4-FFF2-40B4-BE49-F238E27FC236}">
                <a16:creationId xmlns:a16="http://schemas.microsoft.com/office/drawing/2014/main" id="{247FA8D6-122D-4B68-A43C-078C6A6E888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58B0ADE-C911-49F5-AFD9-1C8899772D1A}"/>
              </a:ext>
            </a:extLst>
          </p:cNvPr>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1241903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FD28-358C-534F-B1ED-64165C15231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1930A960-27B7-F343-92E0-AE4FB2EC7C70}"/>
              </a:ext>
            </a:extLst>
          </p:cNvPr>
          <p:cNvSpPr>
            <a:spLocks noGrp="1"/>
          </p:cNvSpPr>
          <p:nvPr>
            <p:ph type="sldNum" sz="quarter" idx="12"/>
          </p:nvPr>
        </p:nvSpPr>
        <p:spPr/>
        <p:txBody>
          <a:bodyPr/>
          <a:lstStyle/>
          <a:p>
            <a:fld id="{659665DE-58FC-41F4-AC58-2C90A5E00527}" type="slidenum">
              <a:rPr lang="en-US" smtClean="0"/>
              <a:pPr/>
              <a:t>24</a:t>
            </a:fld>
            <a:endParaRPr lang="en-US"/>
          </a:p>
        </p:txBody>
      </p:sp>
      <p:sp>
        <p:nvSpPr>
          <p:cNvPr id="4" name="Text Placeholder 3">
            <a:extLst>
              <a:ext uri="{FF2B5EF4-FFF2-40B4-BE49-F238E27FC236}">
                <a16:creationId xmlns:a16="http://schemas.microsoft.com/office/drawing/2014/main" id="{72980CDD-542D-6543-9BB4-A39B5A8020FF}"/>
              </a:ext>
            </a:extLst>
          </p:cNvPr>
          <p:cNvSpPr>
            <a:spLocks noGrp="1"/>
          </p:cNvSpPr>
          <p:nvPr>
            <p:ph type="body" idx="1"/>
          </p:nvPr>
        </p:nvSpPr>
        <p:spPr/>
        <p:txBody>
          <a:bodyPr>
            <a:normAutofit lnSpcReduction="10000"/>
          </a:bodyPr>
          <a:lstStyle/>
          <a:p>
            <a:r>
              <a:rPr lang="en-US" dirty="0"/>
              <a:t>Topics Covered:</a:t>
            </a:r>
          </a:p>
          <a:p>
            <a:pPr marL="285750" indent="-285750">
              <a:buFontTx/>
              <a:buChar char="-"/>
            </a:pPr>
            <a:r>
              <a:rPr lang="en-US" dirty="0"/>
              <a:t>Writing good hash functions</a:t>
            </a:r>
          </a:p>
          <a:p>
            <a:pPr marL="285750" indent="-285750">
              <a:buFontTx/>
              <a:buChar char="-"/>
            </a:pPr>
            <a:r>
              <a:rPr lang="en-US" dirty="0"/>
              <a:t>Open addressing to resolve collisions:</a:t>
            </a:r>
          </a:p>
          <a:p>
            <a:pPr marL="742950" lvl="1" indent="-285750">
              <a:buFontTx/>
              <a:buChar char="-"/>
            </a:pPr>
            <a:r>
              <a:rPr lang="en-US" dirty="0"/>
              <a:t>Linear probing</a:t>
            </a:r>
          </a:p>
          <a:p>
            <a:pPr marL="742950" lvl="1" indent="-285750">
              <a:buFontTx/>
              <a:buChar char="-"/>
            </a:pPr>
            <a:r>
              <a:rPr lang="en-US" dirty="0"/>
              <a:t>Quadratic probing</a:t>
            </a:r>
          </a:p>
        </p:txBody>
      </p:sp>
      <p:sp>
        <p:nvSpPr>
          <p:cNvPr id="5" name="Footer Placeholder 4">
            <a:extLst>
              <a:ext uri="{FF2B5EF4-FFF2-40B4-BE49-F238E27FC236}">
                <a16:creationId xmlns:a16="http://schemas.microsoft.com/office/drawing/2014/main" id="{21278712-FA1D-0843-A64E-49D4BDB82BFE}"/>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47907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A4B9-7A12-4173-8E08-74A7858200D4}"/>
              </a:ext>
            </a:extLst>
          </p:cNvPr>
          <p:cNvSpPr>
            <a:spLocks noGrp="1"/>
          </p:cNvSpPr>
          <p:nvPr>
            <p:ph type="title"/>
          </p:nvPr>
        </p:nvSpPr>
        <p:spPr/>
        <p:txBody>
          <a:bodyPr/>
          <a:lstStyle/>
          <a:p>
            <a:r>
              <a:rPr lang="en-US" dirty="0">
                <a:solidFill>
                  <a:srgbClr val="4C3282"/>
                </a:solidFill>
              </a:rPr>
              <a:t>Double Hashing</a:t>
            </a:r>
          </a:p>
        </p:txBody>
      </p:sp>
      <p:sp>
        <p:nvSpPr>
          <p:cNvPr id="3" name="Content Placeholder 2">
            <a:extLst>
              <a:ext uri="{FF2B5EF4-FFF2-40B4-BE49-F238E27FC236}">
                <a16:creationId xmlns:a16="http://schemas.microsoft.com/office/drawing/2014/main" id="{B42902B7-DAFD-4B2E-8A16-C503DAEC194C}"/>
              </a:ext>
            </a:extLst>
          </p:cNvPr>
          <p:cNvSpPr>
            <a:spLocks noGrp="1"/>
          </p:cNvSpPr>
          <p:nvPr>
            <p:ph idx="1"/>
          </p:nvPr>
        </p:nvSpPr>
        <p:spPr/>
        <p:txBody>
          <a:bodyPr>
            <a:normAutofit lnSpcReduction="10000"/>
          </a:bodyPr>
          <a:lstStyle/>
          <a:p>
            <a:r>
              <a:rPr lang="en-US" dirty="0"/>
              <a:t>Probing causes us to check the same indices over and over- can we check different ones instead?</a:t>
            </a:r>
          </a:p>
          <a:p>
            <a:endParaRPr lang="en-US" dirty="0"/>
          </a:p>
          <a:p>
            <a:r>
              <a:rPr lang="en-US" dirty="0"/>
              <a:t>Use a second hash function!</a:t>
            </a:r>
          </a:p>
          <a:p>
            <a:r>
              <a:rPr lang="en-US" dirty="0"/>
              <a:t>h’(k, </a:t>
            </a:r>
            <a:r>
              <a:rPr lang="en-US" dirty="0" err="1"/>
              <a:t>i</a:t>
            </a:r>
            <a:r>
              <a:rPr lang="en-US" dirty="0"/>
              <a:t>) = (h(k) + </a:t>
            </a:r>
            <a:r>
              <a:rPr lang="en-US" dirty="0" err="1"/>
              <a:t>i</a:t>
            </a:r>
            <a:r>
              <a:rPr lang="en-US" dirty="0"/>
              <a:t> * g(k)) % T</a:t>
            </a:r>
          </a:p>
          <a:p>
            <a:endParaRPr lang="en-US" dirty="0"/>
          </a:p>
          <a:p>
            <a:pPr>
              <a:spcBef>
                <a:spcPts val="200"/>
              </a:spcBef>
            </a:pP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findFinalLocation</a:t>
            </a:r>
            <a:r>
              <a:rPr lang="en-US" sz="2000" dirty="0">
                <a:latin typeface="Courier New" panose="02070309020205020404" pitchFamily="49" charset="0"/>
                <a:cs typeface="Courier New" panose="02070309020205020404" pitchFamily="49" charset="0"/>
              </a:rPr>
              <a:t>(Key s) </a:t>
            </a:r>
          </a:p>
          <a:p>
            <a:pPr>
              <a:spcBef>
                <a:spcPts val="20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this.getHash</a:t>
            </a:r>
            <a:r>
              <a:rPr lang="en-US" sz="2000" dirty="0">
                <a:latin typeface="Courier New" panose="02070309020205020404" pitchFamily="49" charset="0"/>
                <a:cs typeface="Courier New" panose="02070309020205020404" pitchFamily="49" charset="0"/>
              </a:rPr>
              <a:t>(s);</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natrualHash</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128016" lvl="1" indent="0">
              <a:buNone/>
            </a:pPr>
            <a:r>
              <a:rPr lang="en-US" sz="2000" dirty="0">
                <a:latin typeface="Courier New" panose="02070309020205020404" pitchFamily="49" charset="0"/>
                <a:cs typeface="Courier New" panose="02070309020205020404" pitchFamily="49" charset="0"/>
              </a:rPr>
              <a:t>	while (index in use) {</a:t>
            </a:r>
          </a:p>
          <a:p>
            <a:pPr marL="128016" lvl="1"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a:spcBef>
                <a:spcPts val="200"/>
              </a:spcBef>
            </a:pPr>
            <a:r>
              <a:rPr lang="en-US" sz="2000" dirty="0">
                <a:latin typeface="Courier New" panose="02070309020205020404" pitchFamily="49" charset="0"/>
                <a:cs typeface="Courier New" panose="02070309020205020404" pitchFamily="49" charset="0"/>
              </a:rPr>
              <a:t>     	index = (</a:t>
            </a:r>
            <a:r>
              <a:rPr lang="en-US" sz="2000" dirty="0" err="1">
                <a:latin typeface="Courier New" panose="02070309020205020404" pitchFamily="49" charset="0"/>
                <a:cs typeface="Courier New" panose="02070309020205020404" pitchFamily="49" charset="0"/>
              </a:rPr>
              <a:t>naturalHash</a:t>
            </a:r>
            <a:r>
              <a:rPr lang="en-US" sz="2000" dirty="0">
                <a:latin typeface="Courier New" panose="02070309020205020404" pitchFamily="49" charset="0"/>
                <a:cs typeface="Courier New" panose="02070309020205020404" pitchFamily="49" charset="0"/>
              </a:rPr>
              <a:t> + </a:t>
            </a:r>
            <a:r>
              <a:rPr lang="en-US" sz="2000" b="1" dirty="0" err="1">
                <a:solidFill>
                  <a:srgbClr val="FF0000"/>
                </a:solidFill>
                <a:latin typeface="Courier New" panose="02070309020205020404" pitchFamily="49" charset="0"/>
                <a:cs typeface="Courier New" panose="02070309020205020404" pitchFamily="49" charset="0"/>
              </a:rPr>
              <a:t>i</a:t>
            </a:r>
            <a:r>
              <a:rPr lang="en-US" sz="2000" b="1" dirty="0">
                <a:solidFill>
                  <a:srgbClr val="FF0000"/>
                </a:solidFill>
                <a:latin typeface="Courier New" panose="02070309020205020404" pitchFamily="49" charset="0"/>
                <a:cs typeface="Courier New" panose="02070309020205020404" pitchFamily="49" charset="0"/>
              </a:rPr>
              <a:t>*</a:t>
            </a:r>
            <a:r>
              <a:rPr lang="en-US" sz="2000" b="1" dirty="0" err="1">
                <a:solidFill>
                  <a:srgbClr val="FF0000"/>
                </a:solidFill>
                <a:latin typeface="Courier New" panose="02070309020205020404" pitchFamily="49" charset="0"/>
                <a:cs typeface="Courier New" panose="02070309020205020404" pitchFamily="49" charset="0"/>
              </a:rPr>
              <a:t>jumpHash</a:t>
            </a:r>
            <a:r>
              <a:rPr lang="en-US" sz="2000" b="1" dirty="0">
                <a:solidFill>
                  <a:srgbClr val="FF0000"/>
                </a:solidFill>
                <a:latin typeface="Courier New" panose="02070309020205020404" pitchFamily="49" charset="0"/>
                <a:cs typeface="Courier New" panose="02070309020205020404" pitchFamily="49" charset="0"/>
              </a:rPr>
              <a:t>(s)</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TableSize</a:t>
            </a:r>
            <a:r>
              <a:rPr lang="en-US" sz="2000" dirty="0">
                <a:latin typeface="Courier New" panose="02070309020205020404" pitchFamily="49" charset="0"/>
                <a:cs typeface="Courier New" panose="02070309020205020404" pitchFamily="49" charset="0"/>
              </a:rPr>
              <a:t>;</a:t>
            </a:r>
          </a:p>
          <a:p>
            <a:pPr marL="0" indent="0">
              <a:spcBef>
                <a:spcPts val="200"/>
              </a:spcBef>
              <a:buNone/>
            </a:pPr>
            <a:r>
              <a:rPr lang="en-US" sz="2000" dirty="0">
                <a:latin typeface="Courier New" panose="02070309020205020404" pitchFamily="49" charset="0"/>
                <a:cs typeface="Courier New" panose="02070309020205020404" pitchFamily="49" charset="0"/>
              </a:rPr>
              <a:t>	}</a:t>
            </a:r>
          </a:p>
          <a:p>
            <a:pPr marL="0" indent="0">
              <a:spcBef>
                <a:spcPts val="200"/>
              </a:spcBef>
              <a:buNone/>
            </a:pPr>
            <a:r>
              <a:rPr lang="en-US" sz="2000" dirty="0">
                <a:latin typeface="Courier New" panose="02070309020205020404" pitchFamily="49" charset="0"/>
                <a:cs typeface="Courier New" panose="02070309020205020404" pitchFamily="49" charset="0"/>
              </a:rPr>
              <a:t>	return index;</a:t>
            </a:r>
          </a:p>
        </p:txBody>
      </p:sp>
      <p:sp>
        <p:nvSpPr>
          <p:cNvPr id="4" name="Footer Placeholder 3">
            <a:extLst>
              <a:ext uri="{FF2B5EF4-FFF2-40B4-BE49-F238E27FC236}">
                <a16:creationId xmlns:a16="http://schemas.microsoft.com/office/drawing/2014/main" id="{D1A9755F-0635-4C26-910C-70725648F08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331EB03-97FE-4AB6-AA86-DA3FC80A0649}"/>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6" name="TextBox 5">
            <a:extLst>
              <a:ext uri="{FF2B5EF4-FFF2-40B4-BE49-F238E27FC236}">
                <a16:creationId xmlns:a16="http://schemas.microsoft.com/office/drawing/2014/main" id="{B16F3E59-31B4-40C4-A8A6-627B6FA2C753}"/>
              </a:ext>
            </a:extLst>
          </p:cNvPr>
          <p:cNvSpPr txBox="1"/>
          <p:nvPr/>
        </p:nvSpPr>
        <p:spPr>
          <a:xfrm>
            <a:off x="4100945" y="3059668"/>
            <a:ext cx="6337825" cy="369332"/>
          </a:xfrm>
          <a:prstGeom prst="rect">
            <a:avLst/>
          </a:prstGeom>
          <a:noFill/>
        </p:spPr>
        <p:txBody>
          <a:bodyPr wrap="none" rtlCol="0">
            <a:spAutoFit/>
          </a:bodyPr>
          <a:lstStyle/>
          <a:p>
            <a:r>
              <a:rPr lang="en-US" dirty="0">
                <a:solidFill>
                  <a:srgbClr val="4C3282"/>
                </a:solidFill>
              </a:rPr>
              <a:t>&lt;- Most effective if g(k) returns value relatively prime to table size</a:t>
            </a:r>
          </a:p>
        </p:txBody>
      </p:sp>
    </p:spTree>
    <p:extLst>
      <p:ext uri="{BB962C8B-B14F-4D97-AF65-F5344CB8AC3E}">
        <p14:creationId xmlns:p14="http://schemas.microsoft.com/office/powerpoint/2010/main" val="30979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2AC5-B3FA-4199-8E73-8B36D25FC82C}"/>
              </a:ext>
            </a:extLst>
          </p:cNvPr>
          <p:cNvSpPr>
            <a:spLocks noGrp="1"/>
          </p:cNvSpPr>
          <p:nvPr>
            <p:ph type="title"/>
          </p:nvPr>
        </p:nvSpPr>
        <p:spPr/>
        <p:txBody>
          <a:bodyPr/>
          <a:lstStyle/>
          <a:p>
            <a:r>
              <a:rPr lang="en-US" dirty="0">
                <a:solidFill>
                  <a:srgbClr val="4C3282"/>
                </a:solidFill>
              </a:rPr>
              <a:t>Second Hash Function</a:t>
            </a:r>
          </a:p>
        </p:txBody>
      </p:sp>
      <p:sp>
        <p:nvSpPr>
          <p:cNvPr id="3" name="Content Placeholder 2">
            <a:extLst>
              <a:ext uri="{FF2B5EF4-FFF2-40B4-BE49-F238E27FC236}">
                <a16:creationId xmlns:a16="http://schemas.microsoft.com/office/drawing/2014/main" id="{2DFB5CEA-C824-4C49-87FF-956D83CFCE66}"/>
              </a:ext>
            </a:extLst>
          </p:cNvPr>
          <p:cNvSpPr>
            <a:spLocks noGrp="1"/>
          </p:cNvSpPr>
          <p:nvPr>
            <p:ph idx="1"/>
          </p:nvPr>
        </p:nvSpPr>
        <p:spPr/>
        <p:txBody>
          <a:bodyPr/>
          <a:lstStyle/>
          <a:p>
            <a:r>
              <a:rPr lang="en-US" sz="2400" dirty="0"/>
              <a:t>Effective if g(k) returns a value that is </a:t>
            </a:r>
            <a:r>
              <a:rPr lang="en-US" sz="2400" i="1" dirty="0"/>
              <a:t>relatively prime</a:t>
            </a:r>
            <a:r>
              <a:rPr lang="en-US" sz="2400" dirty="0"/>
              <a:t> to table size</a:t>
            </a:r>
          </a:p>
          <a:p>
            <a:pPr lvl="1"/>
            <a:r>
              <a:rPr lang="en-US" sz="2400" dirty="0"/>
              <a:t>If T is a power of 2, make g(k) return an odd integer</a:t>
            </a:r>
          </a:p>
          <a:p>
            <a:pPr lvl="1"/>
            <a:r>
              <a:rPr lang="en-US" sz="2400" dirty="0"/>
              <a:t>If T is a prime, make g(k) return anything except a multiple of the </a:t>
            </a:r>
            <a:r>
              <a:rPr lang="en-US" sz="2400" dirty="0" err="1"/>
              <a:t>TableSize</a:t>
            </a:r>
            <a:endParaRPr lang="en-US" sz="2400" dirty="0"/>
          </a:p>
          <a:p>
            <a:pPr lvl="2"/>
            <a:endParaRPr lang="en-US" dirty="0"/>
          </a:p>
        </p:txBody>
      </p:sp>
      <p:sp>
        <p:nvSpPr>
          <p:cNvPr id="4" name="Footer Placeholder 3">
            <a:extLst>
              <a:ext uri="{FF2B5EF4-FFF2-40B4-BE49-F238E27FC236}">
                <a16:creationId xmlns:a16="http://schemas.microsoft.com/office/drawing/2014/main" id="{98B1D1A2-74C6-4635-B2AB-749A08E098A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EEDB46B-8235-4B8C-ABEB-048CD4F7606C}"/>
              </a:ext>
            </a:extLst>
          </p:cNvPr>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3581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 Open Addressing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How do we resize? Same as separate chaining</a:t>
                </a:r>
              </a:p>
              <a:p>
                <a:pPr lvl="1"/>
                <a:r>
                  <a:rPr lang="en-US" sz="2400" dirty="0"/>
                  <a:t>Remake the table</a:t>
                </a:r>
              </a:p>
              <a:p>
                <a:pPr lvl="1"/>
                <a:r>
                  <a:rPr lang="en-US" sz="2400" dirty="0"/>
                  <a:t>Evaluate the hash function over again.</a:t>
                </a:r>
              </a:p>
              <a:p>
                <a:pPr lvl="1"/>
                <a:r>
                  <a:rPr lang="en-US" sz="2400" dirty="0"/>
                  <a:t>Re-insert.</a:t>
                </a:r>
                <a:endParaRPr lang="en-US" sz="2800" dirty="0"/>
              </a:p>
              <a:p>
                <a:pPr marL="0" indent="0">
                  <a:buNone/>
                </a:pPr>
                <a:r>
                  <a:rPr lang="en-US" sz="2800" dirty="0"/>
                  <a:t>When to resize?</a:t>
                </a:r>
              </a:p>
              <a:p>
                <a:pPr lvl="1"/>
                <a:r>
                  <a:rPr lang="en-US" sz="2400" dirty="0"/>
                  <a:t>Depending on our load factor </a:t>
                </a:r>
                <a14:m>
                  <m:oMath xmlns:m="http://schemas.openxmlformats.org/officeDocument/2006/math">
                    <m:r>
                      <a:rPr lang="en-US" sz="2400" b="0" i="1" smtClean="0">
                        <a:latin typeface="Cambria Math" panose="02040503050406030204" pitchFamily="18" charset="0"/>
                      </a:rPr>
                      <m:t>𝜆</m:t>
                    </m:r>
                  </m:oMath>
                </a14:m>
                <a:r>
                  <a:rPr lang="en-US" sz="2400" b="0" dirty="0"/>
                  <a:t> AND our probing strategy.</a:t>
                </a:r>
              </a:p>
              <a:p>
                <a:pPr lvl="1"/>
                <a:r>
                  <a:rPr lang="en-US" sz="2800" dirty="0"/>
                  <a:t>Hard Maximums:</a:t>
                </a:r>
              </a:p>
              <a:p>
                <a:pPr lvl="2"/>
                <a:r>
                  <a:rPr lang="en-US" sz="2000" dirty="0"/>
                  <a:t>If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=1</m:t>
                    </m:r>
                    <m:r>
                      <a:rPr lang="en-US" sz="2000" b="0" i="0" smtClean="0">
                        <a:latin typeface="Cambria Math" panose="02040503050406030204" pitchFamily="18" charset="0"/>
                      </a:rPr>
                      <m:t>,</m:t>
                    </m:r>
                  </m:oMath>
                </a14:m>
                <a:r>
                  <a:rPr lang="en-US" sz="2000" dirty="0"/>
                  <a:t> </a:t>
                </a:r>
                <a:r>
                  <a:rPr lang="en-US" sz="2000" dirty="0">
                    <a:latin typeface="Courier New" panose="02070309020205020404" pitchFamily="49" charset="0"/>
                    <a:cs typeface="Courier New" panose="02070309020205020404" pitchFamily="49" charset="0"/>
                  </a:rPr>
                  <a:t>put</a:t>
                </a:r>
                <a:r>
                  <a:rPr lang="en-US" sz="2000" dirty="0"/>
                  <a:t> with a new key fails for linear probing.</a:t>
                </a:r>
              </a:p>
              <a:p>
                <a:pPr lvl="2"/>
                <a:r>
                  <a:rPr lang="en-US" sz="2000" dirty="0"/>
                  <a:t>If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&gt;1/2</m:t>
                    </m:r>
                  </m:oMath>
                </a14:m>
                <a:r>
                  <a:rPr lang="en-US" sz="2000" dirty="0"/>
                  <a:t> </a:t>
                </a:r>
                <a:r>
                  <a:rPr lang="en-US" sz="2000" dirty="0">
                    <a:latin typeface="Courier New" panose="02070309020205020404" pitchFamily="49" charset="0"/>
                    <a:cs typeface="Courier New" panose="02070309020205020404" pitchFamily="49" charset="0"/>
                  </a:rPr>
                  <a:t>put</a:t>
                </a:r>
                <a:r>
                  <a:rPr lang="en-US" sz="2000" dirty="0"/>
                  <a:t> with a new key </a:t>
                </a:r>
                <a:r>
                  <a:rPr lang="en-US" sz="2000" b="1" dirty="0"/>
                  <a:t>might</a:t>
                </a:r>
                <a:r>
                  <a:rPr lang="en-US" sz="2000" dirty="0"/>
                  <a:t> fail for quadratic probing, even with a prime </a:t>
                </a:r>
                <a:r>
                  <a:rPr lang="en-US" sz="2000" dirty="0" err="1">
                    <a:latin typeface="Courier New" panose="02070309020205020404" pitchFamily="49" charset="0"/>
                    <a:cs typeface="Courier New" panose="02070309020205020404" pitchFamily="49" charset="0"/>
                  </a:rPr>
                  <a:t>tableSize</a:t>
                </a:r>
                <a:endParaRPr lang="en-US" sz="2000" dirty="0">
                  <a:latin typeface="Courier New" panose="02070309020205020404" pitchFamily="49" charset="0"/>
                  <a:cs typeface="Courier New" panose="02070309020205020404" pitchFamily="49" charset="0"/>
                </a:endParaRPr>
              </a:p>
              <a:p>
                <a:pPr lvl="3"/>
                <a:r>
                  <a:rPr lang="en-US" sz="2000" dirty="0"/>
                  <a:t>And it might fail earlier with a non-prime size.</a:t>
                </a:r>
              </a:p>
              <a:p>
                <a:pPr lvl="2"/>
                <a:r>
                  <a:rPr lang="en-US" sz="2000" dirty="0"/>
                  <a:t>If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=1</m:t>
                    </m:r>
                  </m:oMath>
                </a14:m>
                <a:r>
                  <a:rPr lang="en-US" sz="2000" dirty="0"/>
                  <a:t> </a:t>
                </a:r>
                <a:r>
                  <a:rPr lang="en-US" sz="2000" dirty="0">
                    <a:latin typeface="Courier New" panose="02070309020205020404" pitchFamily="49" charset="0"/>
                    <a:cs typeface="Courier New" panose="02070309020205020404" pitchFamily="49" charset="0"/>
                  </a:rPr>
                  <a:t>put</a:t>
                </a:r>
                <a:r>
                  <a:rPr lang="en-US" sz="2000" dirty="0"/>
                  <a:t> with a new key fails for double hashing</a:t>
                </a:r>
              </a:p>
              <a:p>
                <a:pPr lvl="3"/>
                <a:r>
                  <a:rPr lang="en-US" sz="2000" dirty="0"/>
                  <a:t>And it might fail earlier if the second hash isn’t relatively prime with the </a:t>
                </a:r>
                <a:r>
                  <a:rPr lang="en-US" sz="2000" dirty="0" err="1">
                    <a:latin typeface="Courier New" panose="02070309020205020404" pitchFamily="49" charset="0"/>
                    <a:cs typeface="Courier New" panose="02070309020205020404" pitchFamily="49" charset="0"/>
                  </a:rPr>
                  <a:t>tableSize</a:t>
                </a:r>
                <a:r>
                  <a:rPr lang="en-US" sz="2000" dirty="0"/>
                  <a:t> </a:t>
                </a:r>
              </a:p>
              <a:p>
                <a:pPr lvl="1"/>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3019"/>
                </a:stretch>
              </a:blipFill>
            </p:spPr>
            <p:txBody>
              <a:bodyPr/>
              <a:lstStyle/>
              <a:p>
                <a:r>
                  <a:rPr lang="en-US">
                    <a:noFill/>
                  </a:rPr>
                  <a:t> </a:t>
                </a:r>
              </a:p>
            </p:txBody>
          </p:sp>
        </mc:Fallback>
      </mc:AlternateContent>
    </p:spTree>
    <p:extLst>
      <p:ext uri="{BB962C8B-B14F-4D97-AF65-F5344CB8AC3E}">
        <p14:creationId xmlns:p14="http://schemas.microsoft.com/office/powerpoint/2010/main" val="81440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sz="2800" dirty="0"/>
                  <a:t>What are the running times for: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insert</a:t>
                </a:r>
              </a:p>
              <a:p>
                <a:pPr marL="0" indent="0">
                  <a:buNone/>
                </a:pPr>
                <a:r>
                  <a:rPr lang="en-US" sz="2400" dirty="0">
                    <a:latin typeface="+mn-lt"/>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m:rPr>
                        <m:sty m:val="p"/>
                      </m:rPr>
                      <a:rPr lang="el-GR" sz="2600" b="0" i="1" smtClean="0">
                        <a:latin typeface="Cambria Math" panose="02040503050406030204" pitchFamily="18" charset="0"/>
                        <a:ea typeface="Cambria Math" panose="02040503050406030204" pitchFamily="18" charset="0"/>
                        <a:cs typeface="Courier New" panose="02070309020205020404" pitchFamily="49" charset="0"/>
                      </a:rPr>
                      <m:t>Θ</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m:rPr>
                        <m:sty m:val="p"/>
                      </m:rPr>
                      <a:rPr lang="el-GR" sz="2600" i="1">
                        <a:latin typeface="Cambria Math" panose="02040503050406030204" pitchFamily="18" charset="0"/>
                        <a:ea typeface="Cambria Math" panose="02040503050406030204" pitchFamily="18" charset="0"/>
                        <a:cs typeface="Courier New" panose="02070309020205020404" pitchFamily="49" charset="0"/>
                      </a:rPr>
                      <m:t>Θ</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r>
                  <a:rPr lang="en-US" sz="2600" dirty="0">
                    <a:latin typeface="+mn-lt"/>
                    <a:cs typeface="Courier New" panose="02070309020205020404" pitchFamily="49" charset="0"/>
                  </a:rPr>
                  <a:t> </a:t>
                </a:r>
                <a:r>
                  <a:rPr lang="en-US" dirty="0">
                    <a:latin typeface="Segoe UI" panose="020B0502040204020203" pitchFamily="34" charset="0"/>
                    <a:cs typeface="Segoe UI" panose="020B0502040204020203" pitchFamily="34" charset="0"/>
                  </a:rPr>
                  <a:t>(we have to make sure the key isn’t already in the bucket.)</a:t>
                </a:r>
              </a:p>
              <a:p>
                <a:r>
                  <a:rPr lang="en-US" sz="2800" dirty="0">
                    <a:latin typeface="Courier New" panose="02070309020205020404" pitchFamily="49" charset="0"/>
                    <a:cs typeface="Courier New" panose="02070309020205020404" pitchFamily="49" charset="0"/>
                  </a:rPr>
                  <a:t>find</a:t>
                </a:r>
              </a:p>
              <a:p>
                <a:pPr marL="0" indent="0">
                  <a:buNone/>
                </a:pPr>
                <a:r>
                  <a:rPr lang="en-US" sz="2600" dirty="0">
                    <a:latin typeface="+mn-lt"/>
                    <a:cs typeface="Courier New" panose="02070309020205020404" pitchFamily="49" charset="0"/>
                  </a:rPr>
                  <a:t>	Best: </a:t>
                </a:r>
                <a14:m>
                  <m:oMath xmlns:m="http://schemas.openxmlformats.org/officeDocument/2006/math">
                    <m:r>
                      <m:rPr>
                        <m:sty m:val="p"/>
                      </m:rPr>
                      <a:rPr lang="el-GR" sz="2600" i="1">
                        <a:latin typeface="Cambria Math" panose="02040503050406030204" pitchFamily="18" charset="0"/>
                        <a:ea typeface="Cambria Math" panose="02040503050406030204" pitchFamily="18" charset="0"/>
                        <a:cs typeface="Courier New" panose="02070309020205020404" pitchFamily="49" charset="0"/>
                      </a:rPr>
                      <m:t>Θ</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a:t>
                </a:r>
                <a:r>
                  <a:rPr lang="el-GR" sz="2600" dirty="0">
                    <a:ea typeface="Cambria Math" panose="02040503050406030204" pitchFamily="18" charset="0"/>
                    <a:cs typeface="Courier New" panose="02070309020205020404" pitchFamily="49" charset="0"/>
                  </a:rPr>
                  <a:t> </a:t>
                </a:r>
                <a14:m>
                  <m:oMath xmlns:m="http://schemas.openxmlformats.org/officeDocument/2006/math">
                    <m:r>
                      <m:rPr>
                        <m:sty m:val="p"/>
                      </m:rPr>
                      <a:rPr lang="el-GR" sz="2600" i="1">
                        <a:latin typeface="Cambria Math" panose="02040503050406030204" pitchFamily="18" charset="0"/>
                        <a:ea typeface="Cambria Math" panose="02040503050406030204" pitchFamily="18" charset="0"/>
                        <a:cs typeface="Courier New" panose="02070309020205020404" pitchFamily="49" charset="0"/>
                      </a:rPr>
                      <m:t>Θ</m:t>
                    </m:r>
                    <m:r>
                      <a:rPr lang="el-GR" sz="2600" i="1">
                        <a:latin typeface="Cambria Math" panose="02040503050406030204" pitchFamily="18" charset="0"/>
                        <a:ea typeface="Cambria Math" panose="02040503050406030204" pitchFamily="18" charset="0"/>
                        <a:cs typeface="Courier New" panose="02070309020205020404" pitchFamily="49" charset="0"/>
                      </a:rPr>
                      <m:t> </m:t>
                    </m:r>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delete </a:t>
                </a:r>
              </a:p>
              <a:p>
                <a:pPr marL="0" indent="0">
                  <a:buNone/>
                </a:pPr>
                <a:r>
                  <a:rPr lang="en-US" sz="2800" dirty="0">
                    <a:latin typeface="Courier New" panose="02070309020205020404" pitchFamily="49" charset="0"/>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m:rPr>
                        <m:sty m:val="p"/>
                      </m:rPr>
                      <a:rPr lang="el-GR" sz="2600" i="1">
                        <a:latin typeface="Cambria Math" panose="02040503050406030204" pitchFamily="18" charset="0"/>
                        <a:ea typeface="Cambria Math" panose="02040503050406030204" pitchFamily="18" charset="0"/>
                        <a:cs typeface="Courier New" panose="02070309020205020404" pitchFamily="49" charset="0"/>
                      </a:rPr>
                      <m:t>Θ</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128016" lvl="1" indent="0">
                  <a:buNone/>
                </a:pPr>
                <a:r>
                  <a:rPr lang="en-US" sz="2600" dirty="0">
                    <a:latin typeface="+mn-lt"/>
                    <a:cs typeface="Courier New" panose="02070309020205020404" pitchFamily="49" charset="0"/>
                  </a:rPr>
                  <a:t>	Worst: </a:t>
                </a:r>
                <a14:m>
                  <m:oMath xmlns:m="http://schemas.openxmlformats.org/officeDocument/2006/math">
                    <m:r>
                      <m:rPr>
                        <m:sty m:val="p"/>
                      </m:rPr>
                      <a:rPr lang="el-GR" sz="2600" i="1">
                        <a:latin typeface="Cambria Math" panose="02040503050406030204" pitchFamily="18" charset="0"/>
                        <a:ea typeface="Cambria Math" panose="02040503050406030204" pitchFamily="18" charset="0"/>
                        <a:cs typeface="Courier New" panose="02070309020205020404" pitchFamily="49" charset="0"/>
                      </a:rPr>
                      <m:t>Θ</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4" t="-208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Running Times</a:t>
            </a:r>
          </a:p>
        </p:txBody>
      </p:sp>
      <p:sp>
        <p:nvSpPr>
          <p:cNvPr id="5" name="Footer Placeholder 3">
            <a:extLst>
              <a:ext uri="{FF2B5EF4-FFF2-40B4-BE49-F238E27FC236}">
                <a16:creationId xmlns:a16="http://schemas.microsoft.com/office/drawing/2014/main" id="{F01335D7-9A1E-BF42-A1A5-B6467B5440AE}"/>
              </a:ext>
            </a:extLst>
          </p:cNvPr>
          <p:cNvSpPr>
            <a:spLocks noGrp="1"/>
          </p:cNvSpPr>
          <p:nvPr>
            <p:ph type="ftr" sz="quarter" idx="11"/>
          </p:nvPr>
        </p:nvSpPr>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326426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In-Practice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For open addressing:</a:t>
                </a:r>
              </a:p>
              <a:p>
                <a:r>
                  <a:rPr lang="en-US" dirty="0"/>
                  <a:t>We’ll </a:t>
                </a:r>
                <a:r>
                  <a:rPr lang="en-US" b="1" dirty="0"/>
                  <a:t>assume </a:t>
                </a:r>
                <a:r>
                  <a:rPr lang="en-US" dirty="0"/>
                  <a:t>you’ve set </a:t>
                </a:r>
                <a14:m>
                  <m:oMath xmlns:m="http://schemas.openxmlformats.org/officeDocument/2006/math">
                    <m:r>
                      <a:rPr lang="en-US" b="0" i="1" smtClean="0">
                        <a:latin typeface="Cambria Math" panose="02040503050406030204" pitchFamily="18" charset="0"/>
                      </a:rPr>
                      <m:t>𝜆</m:t>
                    </m:r>
                  </m:oMath>
                </a14:m>
                <a:r>
                  <a:rPr lang="en-US" dirty="0"/>
                  <a:t> appropriately, and that all the operations are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oMath>
                </a14:m>
                <a:endParaRPr lang="en-US" dirty="0"/>
              </a:p>
              <a:p>
                <a:endParaRPr lang="en-US" dirty="0"/>
              </a:p>
              <a:p>
                <a:r>
                  <a:rPr lang="en-US" dirty="0"/>
                  <a:t>The actual dependence on </a:t>
                </a:r>
                <a14:m>
                  <m:oMath xmlns:m="http://schemas.openxmlformats.org/officeDocument/2006/math">
                    <m:r>
                      <a:rPr lang="en-US" b="0" i="1" smtClean="0">
                        <a:latin typeface="Cambria Math" panose="02040503050406030204" pitchFamily="18" charset="0"/>
                      </a:rPr>
                      <m:t>𝜆</m:t>
                    </m:r>
                  </m:oMath>
                </a14:m>
                <a:r>
                  <a:rPr lang="en-US" dirty="0"/>
                  <a:t> is complicated – see the textbook (or ask on piazza)</a:t>
                </a:r>
              </a:p>
              <a:p>
                <a:r>
                  <a:rPr lang="en-US" dirty="0"/>
                  <a:t>And the explanations are well-beyond the scope of this course.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27" t="-1567"/>
                </a:stretch>
              </a:blipFill>
            </p:spPr>
            <p:txBody>
              <a:bodyPr/>
              <a:lstStyle/>
              <a:p>
                <a:r>
                  <a:rPr lang="en-US">
                    <a:noFill/>
                  </a:rPr>
                  <a:t> </a:t>
                </a:r>
              </a:p>
            </p:txBody>
          </p:sp>
        </mc:Fallback>
      </mc:AlternateContent>
    </p:spTree>
    <p:extLst>
      <p:ext uri="{BB962C8B-B14F-4D97-AF65-F5344CB8AC3E}">
        <p14:creationId xmlns:p14="http://schemas.microsoft.com/office/powerpoint/2010/main" val="351602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816E-6159-9B48-BFEC-D8D044D721F1}"/>
              </a:ext>
            </a:extLst>
          </p:cNvPr>
          <p:cNvSpPr>
            <a:spLocks noGrp="1"/>
          </p:cNvSpPr>
          <p:nvPr>
            <p:ph type="title"/>
          </p:nvPr>
        </p:nvSpPr>
        <p:spPr/>
        <p:txBody>
          <a:bodyPr/>
          <a:lstStyle/>
          <a:p>
            <a:r>
              <a:rPr lang="en-US" dirty="0"/>
              <a:t>Grades</a:t>
            </a:r>
          </a:p>
        </p:txBody>
      </p:sp>
      <p:sp>
        <p:nvSpPr>
          <p:cNvPr id="3" name="Content Placeholder 2">
            <a:extLst>
              <a:ext uri="{FF2B5EF4-FFF2-40B4-BE49-F238E27FC236}">
                <a16:creationId xmlns:a16="http://schemas.microsoft.com/office/drawing/2014/main" id="{855E1C29-4CB1-8D44-9F9A-6C5A20B964ED}"/>
              </a:ext>
            </a:extLst>
          </p:cNvPr>
          <p:cNvSpPr>
            <a:spLocks noGrp="1"/>
          </p:cNvSpPr>
          <p:nvPr>
            <p:ph idx="1"/>
          </p:nvPr>
        </p:nvSpPr>
        <p:spPr/>
        <p:txBody>
          <a:bodyPr/>
          <a:lstStyle/>
          <a:p>
            <a:pPr fontAlgn="base"/>
            <a:r>
              <a:rPr lang="en-US" sz="2400" dirty="0"/>
              <a:t>- People are stressed about their grades, about learning, cheating, curved classes, etc. so we’re going to make some changes to our grading policy, as we know this is a hard time for people:</a:t>
            </a:r>
          </a:p>
          <a:p>
            <a:pPr fontAlgn="base"/>
            <a:r>
              <a:rPr lang="en-US" sz="2400" dirty="0"/>
              <a:t>- We’re going to look at past grade data and figure out some groupings so that we can give you some grade guarantees  (AKA 90% is at least guaranteed some GPA)</a:t>
            </a:r>
          </a:p>
          <a:p>
            <a:pPr marL="0" indent="0" fontAlgn="base">
              <a:buNone/>
            </a:pPr>
            <a:r>
              <a:rPr lang="en-US" sz="2400" dirty="0"/>
              <a:t>- AKA this class will not be curved since if everyone does well percentage-wise everyone can all do well GPA wise</a:t>
            </a:r>
          </a:p>
          <a:p>
            <a:pPr marL="0" indent="0" fontAlgn="base">
              <a:buNone/>
            </a:pPr>
            <a:r>
              <a:rPr lang="en-US" sz="2400" dirty="0"/>
              <a:t> - if not enough people are doing as well percentage-wise as we expected when we set the grade guarantees, don’t worry -- we’ll adjust to make sure people get at least as good grades as normal quarters</a:t>
            </a:r>
          </a:p>
          <a:p>
            <a:pPr fontAlgn="base"/>
            <a:r>
              <a:rPr lang="en-US" sz="2400" dirty="0"/>
              <a:t>- we’ll talk more about the guarantees next week (we haven’t decided them yet)</a:t>
            </a:r>
            <a:endParaRPr lang="en-US" dirty="0"/>
          </a:p>
          <a:p>
            <a:endParaRPr lang="en-US" dirty="0"/>
          </a:p>
        </p:txBody>
      </p:sp>
    </p:spTree>
    <p:extLst>
      <p:ext uri="{BB962C8B-B14F-4D97-AF65-F5344CB8AC3E}">
        <p14:creationId xmlns:p14="http://schemas.microsoft.com/office/powerpoint/2010/main" val="113764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E20D-AA6E-4216-9468-3A44A3C668A8}"/>
              </a:ext>
            </a:extLst>
          </p:cNvPr>
          <p:cNvSpPr>
            <a:spLocks noGrp="1"/>
          </p:cNvSpPr>
          <p:nvPr>
            <p:ph type="title"/>
          </p:nvPr>
        </p:nvSpPr>
        <p:spPr/>
        <p:txBody>
          <a:bodyPr/>
          <a:lstStyle/>
          <a:p>
            <a:r>
              <a:rPr lang="en-US" dirty="0">
                <a:solidFill>
                  <a:srgbClr val="4C3282"/>
                </a:solidFill>
              </a:rPr>
              <a:t>Summary</a:t>
            </a:r>
          </a:p>
        </p:txBody>
      </p:sp>
      <p:sp>
        <p:nvSpPr>
          <p:cNvPr id="3" name="Content Placeholder 2">
            <a:extLst>
              <a:ext uri="{FF2B5EF4-FFF2-40B4-BE49-F238E27FC236}">
                <a16:creationId xmlns:a16="http://schemas.microsoft.com/office/drawing/2014/main" id="{77DF2D02-3167-4F4D-81F0-32389BEBA8D7}"/>
              </a:ext>
            </a:extLst>
          </p:cNvPr>
          <p:cNvSpPr>
            <a:spLocks noGrp="1"/>
          </p:cNvSpPr>
          <p:nvPr>
            <p:ph idx="1"/>
          </p:nvPr>
        </p:nvSpPr>
        <p:spPr/>
        <p:txBody>
          <a:bodyPr/>
          <a:lstStyle/>
          <a:p>
            <a:r>
              <a:rPr lang="en-US" dirty="0"/>
              <a:t>1. Pick a hash function to:</a:t>
            </a:r>
          </a:p>
          <a:p>
            <a:pPr lvl="1"/>
            <a:r>
              <a:rPr lang="en-US" dirty="0"/>
              <a:t>Avoid collisions</a:t>
            </a:r>
          </a:p>
          <a:p>
            <a:pPr lvl="1"/>
            <a:r>
              <a:rPr lang="en-US" dirty="0"/>
              <a:t>Uniformly distribute data</a:t>
            </a:r>
          </a:p>
          <a:p>
            <a:pPr lvl="1"/>
            <a:r>
              <a:rPr lang="en-US" dirty="0"/>
              <a:t>Reduce hash computational costs</a:t>
            </a:r>
          </a:p>
          <a:p>
            <a:r>
              <a:rPr lang="en-US" dirty="0"/>
              <a:t>2. Pick a collision strategy</a:t>
            </a:r>
          </a:p>
          <a:p>
            <a:pPr lvl="1"/>
            <a:r>
              <a:rPr lang="en-US" dirty="0"/>
              <a:t>Chaining</a:t>
            </a:r>
          </a:p>
          <a:p>
            <a:pPr lvl="2"/>
            <a:r>
              <a:rPr lang="en-US" dirty="0"/>
              <a:t>LinkedList</a:t>
            </a:r>
          </a:p>
          <a:p>
            <a:pPr lvl="2"/>
            <a:r>
              <a:rPr lang="en-US" dirty="0"/>
              <a:t>AVL Tree</a:t>
            </a:r>
          </a:p>
          <a:p>
            <a:pPr lvl="1"/>
            <a:r>
              <a:rPr lang="en-US" dirty="0"/>
              <a:t>Probing</a:t>
            </a:r>
          </a:p>
          <a:p>
            <a:pPr lvl="2"/>
            <a:r>
              <a:rPr lang="en-US" dirty="0"/>
              <a:t>Linear</a:t>
            </a:r>
          </a:p>
          <a:p>
            <a:pPr lvl="2"/>
            <a:r>
              <a:rPr lang="en-US" dirty="0"/>
              <a:t>Quadratic</a:t>
            </a:r>
          </a:p>
          <a:p>
            <a:pPr lvl="2"/>
            <a:r>
              <a:rPr lang="en-US" dirty="0"/>
              <a:t>Double Hashing</a:t>
            </a:r>
          </a:p>
          <a:p>
            <a:pPr marL="310896" lvl="2" indent="0">
              <a:buNone/>
            </a:pPr>
            <a:endParaRPr lang="en-US" dirty="0"/>
          </a:p>
        </p:txBody>
      </p:sp>
      <p:sp>
        <p:nvSpPr>
          <p:cNvPr id="4" name="Footer Placeholder 3">
            <a:extLst>
              <a:ext uri="{FF2B5EF4-FFF2-40B4-BE49-F238E27FC236}">
                <a16:creationId xmlns:a16="http://schemas.microsoft.com/office/drawing/2014/main" id="{EFF1662B-944E-4366-A1A7-C42104B59F4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3C3135-B42E-4D85-97BE-78F180461EEF}"/>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6" name="TextBox 5">
            <a:extLst>
              <a:ext uri="{FF2B5EF4-FFF2-40B4-BE49-F238E27FC236}">
                <a16:creationId xmlns:a16="http://schemas.microsoft.com/office/drawing/2014/main" id="{8506BEE3-98A8-4471-B5D6-DAA324D4B429}"/>
              </a:ext>
            </a:extLst>
          </p:cNvPr>
          <p:cNvSpPr txBox="1"/>
          <p:nvPr/>
        </p:nvSpPr>
        <p:spPr>
          <a:xfrm>
            <a:off x="2372591" y="3348990"/>
            <a:ext cx="4585999" cy="646331"/>
          </a:xfrm>
          <a:prstGeom prst="rect">
            <a:avLst/>
          </a:prstGeom>
          <a:noFill/>
          <a:ln>
            <a:solidFill>
              <a:srgbClr val="4C3282"/>
            </a:solidFill>
          </a:ln>
        </p:spPr>
        <p:txBody>
          <a:bodyPr wrap="none" rtlCol="0">
            <a:spAutoFit/>
          </a:bodyPr>
          <a:lstStyle/>
          <a:p>
            <a:r>
              <a:rPr lang="en-US" dirty="0">
                <a:latin typeface="Calibri" panose="020F0502020204030204" pitchFamily="34" charset="0"/>
                <a:cs typeface="Calibri" panose="020F0502020204030204" pitchFamily="34" charset="0"/>
              </a:rPr>
              <a:t>No clustering</a:t>
            </a:r>
          </a:p>
          <a:p>
            <a:r>
              <a:rPr lang="en-US" dirty="0">
                <a:latin typeface="Calibri" panose="020F0502020204030204" pitchFamily="34" charset="0"/>
                <a:cs typeface="Calibri" panose="020F0502020204030204" pitchFamily="34" charset="0"/>
              </a:rPr>
              <a:t>Potentially more “compact” (λ can be higher)</a:t>
            </a:r>
          </a:p>
        </p:txBody>
      </p:sp>
      <p:sp>
        <p:nvSpPr>
          <p:cNvPr id="7" name="TextBox 6">
            <a:extLst>
              <a:ext uri="{FF2B5EF4-FFF2-40B4-BE49-F238E27FC236}">
                <a16:creationId xmlns:a16="http://schemas.microsoft.com/office/drawing/2014/main" id="{53AC20F1-9C0C-4AD1-8344-8E3ADBCB729E}"/>
              </a:ext>
            </a:extLst>
          </p:cNvPr>
          <p:cNvSpPr txBox="1"/>
          <p:nvPr/>
        </p:nvSpPr>
        <p:spPr>
          <a:xfrm>
            <a:off x="2818361" y="4229011"/>
            <a:ext cx="6996146" cy="923330"/>
          </a:xfrm>
          <a:prstGeom prst="rect">
            <a:avLst/>
          </a:prstGeom>
          <a:noFill/>
          <a:ln>
            <a:solidFill>
              <a:srgbClr val="4C3282"/>
            </a:solidFill>
          </a:ln>
        </p:spPr>
        <p:txBody>
          <a:bodyPr wrap="none" rtlCol="0">
            <a:spAutoFit/>
          </a:bodyPr>
          <a:lstStyle/>
          <a:p>
            <a:r>
              <a:rPr lang="en-US" dirty="0">
                <a:latin typeface="Calibri" panose="020F0502020204030204" pitchFamily="34" charset="0"/>
                <a:cs typeface="Calibri" panose="020F0502020204030204" pitchFamily="34" charset="0"/>
              </a:rPr>
              <a:t>Managing clustering can be tricky</a:t>
            </a:r>
          </a:p>
          <a:p>
            <a:r>
              <a:rPr lang="en-US" dirty="0">
                <a:latin typeface="Calibri" panose="020F0502020204030204" pitchFamily="34" charset="0"/>
                <a:cs typeface="Calibri" panose="020F0502020204030204" pitchFamily="34" charset="0"/>
              </a:rPr>
              <a:t>Less compact (keep </a:t>
            </a:r>
            <a:r>
              <a:rPr lang="el-GR" dirty="0">
                <a:latin typeface="Calibri" panose="020F0502020204030204" pitchFamily="34" charset="0"/>
                <a:cs typeface="Calibri" panose="020F0502020204030204" pitchFamily="34" charset="0"/>
              </a:rPr>
              <a:t>λ</a:t>
            </a:r>
            <a:r>
              <a:rPr lang="en-US" dirty="0">
                <a:latin typeface="Calibri" panose="020F0502020204030204" pitchFamily="34" charset="0"/>
                <a:cs typeface="Calibri" panose="020F0502020204030204" pitchFamily="34" charset="0"/>
              </a:rPr>
              <a:t> &lt; ½)</a:t>
            </a:r>
          </a:p>
          <a:p>
            <a:r>
              <a:rPr lang="en-US" dirty="0">
                <a:latin typeface="Calibri" panose="020F0502020204030204" pitchFamily="34" charset="0"/>
                <a:cs typeface="Calibri" panose="020F0502020204030204" pitchFamily="34" charset="0"/>
              </a:rPr>
              <a:t>Array lookups tend to be a constant factor faster than traversing pointers</a:t>
            </a:r>
          </a:p>
        </p:txBody>
      </p:sp>
    </p:spTree>
    <p:extLst>
      <p:ext uri="{BB962C8B-B14F-4D97-AF65-F5344CB8AC3E}">
        <p14:creationId xmlns:p14="http://schemas.microsoft.com/office/powerpoint/2010/main" val="289818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Separate Chaining</a:t>
                </a:r>
              </a:p>
              <a:p>
                <a:pPr lvl="1"/>
                <a:r>
                  <a:rPr lang="en-US" sz="2400" dirty="0"/>
                  <a:t>Easy to implement</a:t>
                </a:r>
              </a:p>
              <a:p>
                <a:pPr lvl="1"/>
                <a:r>
                  <a:rPr lang="en-US" sz="2400" dirty="0"/>
                  <a:t>Running times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oMath>
                </a14:m>
                <a:r>
                  <a:rPr lang="en-US" sz="2400" dirty="0"/>
                  <a:t> in practice</a:t>
                </a:r>
              </a:p>
              <a:p>
                <a:r>
                  <a:rPr lang="en-US" sz="2800" dirty="0"/>
                  <a:t>Open Addressing</a:t>
                </a:r>
              </a:p>
              <a:p>
                <a:pPr lvl="1"/>
                <a:r>
                  <a:rPr lang="en-US" sz="2400" dirty="0"/>
                  <a:t>Uses less memory (usually).</a:t>
                </a:r>
              </a:p>
              <a:p>
                <a:pPr lvl="1"/>
                <a:r>
                  <a:rPr lang="en-US" sz="2400" dirty="0"/>
                  <a:t>Various schemes:</a:t>
                </a:r>
                <a:endParaRPr lang="en-US" sz="2000" dirty="0"/>
              </a:p>
              <a:p>
                <a:pPr lvl="1"/>
                <a:r>
                  <a:rPr lang="en-US" sz="2400" dirty="0"/>
                  <a:t>Linear Probing – easiest, but lots of clusters</a:t>
                </a:r>
              </a:p>
              <a:p>
                <a:pPr lvl="1"/>
                <a:r>
                  <a:rPr lang="en-US" sz="2400" dirty="0"/>
                  <a:t>Quadratic Probing – middle ground, but need to be more careful about </a:t>
                </a:r>
                <a14:m>
                  <m:oMath xmlns:m="http://schemas.openxmlformats.org/officeDocument/2006/math">
                    <m:r>
                      <a:rPr lang="en-US" sz="2400" b="0" i="1" smtClean="0">
                        <a:latin typeface="Cambria Math" panose="02040503050406030204" pitchFamily="18" charset="0"/>
                      </a:rPr>
                      <m:t>𝜆</m:t>
                    </m:r>
                  </m:oMath>
                </a14:m>
                <a:r>
                  <a:rPr lang="en-US" sz="2400" dirty="0"/>
                  <a:t>.</a:t>
                </a:r>
              </a:p>
              <a:p>
                <a:pPr lvl="1"/>
                <a:r>
                  <a:rPr lang="en-US" sz="2400" dirty="0"/>
                  <a:t>Double Hashing – need a whole new hash function, but low chance of clustering.</a:t>
                </a:r>
              </a:p>
              <a:p>
                <a:r>
                  <a:rPr lang="en-US" sz="2800" dirty="0"/>
                  <a:t>Which you use depends on your application and what you’re worried about.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18760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E6B-C24B-47E9-9D2D-3DB4596CBF57}"/>
              </a:ext>
            </a:extLst>
          </p:cNvPr>
          <p:cNvSpPr>
            <a:spLocks noGrp="1"/>
          </p:cNvSpPr>
          <p:nvPr>
            <p:ph type="title"/>
          </p:nvPr>
        </p:nvSpPr>
        <p:spPr/>
        <p:txBody>
          <a:bodyPr/>
          <a:lstStyle/>
          <a:p>
            <a:r>
              <a:rPr lang="en-US" dirty="0">
                <a:solidFill>
                  <a:srgbClr val="4C3282"/>
                </a:solidFill>
              </a:rPr>
              <a:t>Extra optimizations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D91D25-4F3F-4698-AEB0-BDE6542D83F5}"/>
                  </a:ext>
                </a:extLst>
              </p:cNvPr>
              <p:cNvSpPr>
                <a:spLocks noGrp="1"/>
              </p:cNvSpPr>
              <p:nvPr>
                <p:ph idx="1"/>
              </p:nvPr>
            </p:nvSpPr>
            <p:spPr/>
            <p:txBody>
              <a:bodyPr>
                <a:normAutofit/>
              </a:bodyPr>
              <a:lstStyle/>
              <a:p>
                <a:r>
                  <a:rPr lang="en-US" sz="2800" b="1" dirty="0">
                    <a:solidFill>
                      <a:srgbClr val="B6A479"/>
                    </a:solidFill>
                  </a:rPr>
                  <a:t>Idea 1: </a:t>
                </a:r>
                <a:r>
                  <a:rPr lang="en-US" sz="2800" b="1" dirty="0">
                    <a:solidFill>
                      <a:srgbClr val="4C3282"/>
                    </a:solidFill>
                  </a:rPr>
                  <a:t>Take in better keys</a:t>
                </a:r>
              </a:p>
              <a:p>
                <a:pPr lvl="1"/>
                <a:r>
                  <a:rPr lang="en-US" sz="2400" dirty="0"/>
                  <a:t>Really up to your client, but if you can control them, do!</a:t>
                </a:r>
              </a:p>
              <a:p>
                <a:endParaRPr lang="en-US" sz="2800" b="1" dirty="0">
                  <a:solidFill>
                    <a:srgbClr val="4C3282"/>
                  </a:solidFill>
                </a:endParaRPr>
              </a:p>
              <a:p>
                <a:r>
                  <a:rPr lang="en-US" sz="2800" b="1" dirty="0">
                    <a:solidFill>
                      <a:srgbClr val="B6A479"/>
                    </a:solidFill>
                  </a:rPr>
                  <a:t>Idea 2: </a:t>
                </a:r>
                <a:r>
                  <a:rPr lang="en-US" sz="2800" b="1" dirty="0">
                    <a:solidFill>
                      <a:srgbClr val="4C3282"/>
                    </a:solidFill>
                  </a:rPr>
                  <a:t>Optimize the bucket</a:t>
                </a:r>
              </a:p>
              <a:p>
                <a:pPr lvl="1"/>
                <a:r>
                  <a:rPr lang="en-US" sz="2400" dirty="0"/>
                  <a:t>Use an AVL tree instead of a Linked List</a:t>
                </a:r>
              </a:p>
              <a:p>
                <a:pPr lvl="1"/>
                <a:r>
                  <a:rPr lang="en-US" sz="2400" dirty="0"/>
                  <a:t>Java starts off as a linked list then converts to AVL tree when buckets get large</a:t>
                </a:r>
              </a:p>
              <a:p>
                <a:pPr lvl="1"/>
                <a:endParaRPr lang="en-US" sz="2400" dirty="0"/>
              </a:p>
              <a:p>
                <a:r>
                  <a:rPr lang="en-US" sz="2800" b="1" dirty="0">
                    <a:solidFill>
                      <a:srgbClr val="B6A479"/>
                    </a:solidFill>
                  </a:rPr>
                  <a:t>Idea 3: </a:t>
                </a:r>
                <a:r>
                  <a:rPr lang="en-US" sz="2800" b="1" dirty="0">
                    <a:solidFill>
                      <a:srgbClr val="4C3282"/>
                    </a:solidFill>
                  </a:rPr>
                  <a:t>Modify the array’s internal capacity</a:t>
                </a:r>
              </a:p>
              <a:p>
                <a:pPr lvl="1"/>
                <a:r>
                  <a:rPr lang="en-US" sz="2400" dirty="0"/>
                  <a:t>When load factor gets too high, resize array</a:t>
                </a:r>
              </a:p>
              <a:p>
                <a:pPr lvl="2"/>
                <a:r>
                  <a:rPr lang="en-US" sz="1800" dirty="0"/>
                  <a:t>Increase array size to next prime number that’s roughly double the array size</a:t>
                </a:r>
              </a:p>
              <a:p>
                <a:pPr lvl="2"/>
                <a:r>
                  <a:rPr lang="en-US" sz="1800" dirty="0"/>
                  <a:t>Let the client fine-tune the </a:t>
                </a:r>
                <a14:m>
                  <m:oMath xmlns:m="http://schemas.openxmlformats.org/officeDocument/2006/math">
                    <m:r>
                      <a:rPr lang="en-US" sz="1800" b="0" i="1" smtClean="0">
                        <a:latin typeface="Cambria Math" panose="02040503050406030204" pitchFamily="18" charset="0"/>
                      </a:rPr>
                      <m:t>𝜆</m:t>
                    </m:r>
                  </m:oMath>
                </a14:m>
                <a:r>
                  <a:rPr lang="en-US" sz="1800" dirty="0"/>
                  <a:t> that causes you to resize</a:t>
                </a:r>
              </a:p>
            </p:txBody>
          </p:sp>
        </mc:Choice>
        <mc:Fallback xmlns="">
          <p:sp>
            <p:nvSpPr>
              <p:cNvPr id="3" name="Content Placeholder 2">
                <a:extLst>
                  <a:ext uri="{FF2B5EF4-FFF2-40B4-BE49-F238E27FC236}">
                    <a16:creationId xmlns:a16="http://schemas.microsoft.com/office/drawing/2014/main" id="{C0D91D25-4F3F-4698-AEB0-BDE6542D83F5}"/>
                  </a:ext>
                </a:extLst>
              </p:cNvPr>
              <p:cNvSpPr>
                <a:spLocks noGrp="1" noRot="1" noChangeAspect="1" noMove="1" noResize="1" noEditPoints="1" noAdjustHandles="1" noChangeArrowheads="1" noChangeShapeType="1" noTextEdit="1"/>
              </p:cNvSpPr>
              <p:nvPr>
                <p:ph idx="1"/>
              </p:nvPr>
            </p:nvSpPr>
            <p:spPr>
              <a:blipFill>
                <a:blip r:embed="rId3"/>
                <a:stretch>
                  <a:fillRect l="-654" t="-2138" b="-17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2CA7148-B2D8-45DF-AA63-F5EDC77265A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13F4E74-FA03-44FB-9FF4-A0CCFAD6E331}"/>
              </a:ext>
            </a:extLst>
          </p:cNvPr>
          <p:cNvSpPr>
            <a:spLocks noGrp="1"/>
          </p:cNvSpPr>
          <p:nvPr>
            <p:ph type="sldNum" sz="quarter" idx="12"/>
          </p:nvPr>
        </p:nvSpPr>
        <p:spPr/>
        <p:txBody>
          <a:bodyPr/>
          <a:lstStyle/>
          <a:p>
            <a:fld id="{659665DE-58FC-41F4-AC58-2C90A5E00527}" type="slidenum">
              <a:rPr lang="en-US" smtClean="0"/>
              <a:t>32</a:t>
            </a:fld>
            <a:endParaRPr lang="en-US"/>
          </a:p>
        </p:txBody>
      </p:sp>
    </p:spTree>
    <p:extLst>
      <p:ext uri="{BB962C8B-B14F-4D97-AF65-F5344CB8AC3E}">
        <p14:creationId xmlns:p14="http://schemas.microsoft.com/office/powerpoint/2010/main" val="23525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0F6E-9CC9-884A-9634-BEB81816DF9F}"/>
              </a:ext>
            </a:extLst>
          </p:cNvPr>
          <p:cNvSpPr>
            <a:spLocks noGrp="1"/>
          </p:cNvSpPr>
          <p:nvPr>
            <p:ph type="title"/>
          </p:nvPr>
        </p:nvSpPr>
        <p:spPr/>
        <p:txBody>
          <a:bodyPr/>
          <a:lstStyle/>
          <a:p>
            <a:r>
              <a:rPr lang="en-US" dirty="0"/>
              <a:t>Other Hashing Applications</a:t>
            </a:r>
          </a:p>
        </p:txBody>
      </p:sp>
      <p:sp>
        <p:nvSpPr>
          <p:cNvPr id="3" name="Content Placeholder 2">
            <a:extLst>
              <a:ext uri="{FF2B5EF4-FFF2-40B4-BE49-F238E27FC236}">
                <a16:creationId xmlns:a16="http://schemas.microsoft.com/office/drawing/2014/main" id="{A0CF6CEC-5BCE-6848-AA39-EA0C862551BB}"/>
              </a:ext>
            </a:extLst>
          </p:cNvPr>
          <p:cNvSpPr>
            <a:spLocks noGrp="1"/>
          </p:cNvSpPr>
          <p:nvPr>
            <p:ph idx="1"/>
          </p:nvPr>
        </p:nvSpPr>
        <p:spPr>
          <a:xfrm>
            <a:off x="575240" y="1463857"/>
            <a:ext cx="11481777" cy="1477328"/>
          </a:xfrm>
        </p:spPr>
        <p:txBody>
          <a:bodyPr>
            <a:normAutofit/>
          </a:bodyPr>
          <a:lstStyle/>
          <a:p>
            <a:r>
              <a:rPr lang="en-US" dirty="0"/>
              <a:t>We use it for hash tables but there are lots of uses! Hashing is a really good way of taking arbitrary data and creating a succinct and unique summary of data.</a:t>
            </a:r>
          </a:p>
          <a:p>
            <a:pPr marL="0"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D93F9E-223A-7F46-A0F2-18D7FCA061DD}"/>
              </a:ext>
            </a:extLst>
          </p:cNvPr>
          <p:cNvSpPr>
            <a:spLocks noGrp="1"/>
          </p:cNvSpPr>
          <p:nvPr>
            <p:ph type="sldNum" sz="quarter" idx="12"/>
          </p:nvPr>
        </p:nvSpPr>
        <p:spPr/>
        <p:txBody>
          <a:bodyPr/>
          <a:lstStyle/>
          <a:p>
            <a:fld id="{659665DE-58FC-41F4-AC58-2C90A5E00527}" type="slidenum">
              <a:rPr lang="en-US" smtClean="0"/>
              <a:t>33</a:t>
            </a:fld>
            <a:endParaRPr lang="en-US"/>
          </a:p>
        </p:txBody>
      </p:sp>
      <p:sp>
        <p:nvSpPr>
          <p:cNvPr id="5" name="Footer Placeholder 4">
            <a:extLst>
              <a:ext uri="{FF2B5EF4-FFF2-40B4-BE49-F238E27FC236}">
                <a16:creationId xmlns:a16="http://schemas.microsoft.com/office/drawing/2014/main" id="{128BE538-1D5A-E843-8C74-2D8974472691}"/>
              </a:ext>
            </a:extLst>
          </p:cNvPr>
          <p:cNvSpPr>
            <a:spLocks noGrp="1"/>
          </p:cNvSpPr>
          <p:nvPr>
            <p:ph type="ftr" sz="quarter" idx="11"/>
          </p:nvPr>
        </p:nvSpPr>
        <p:spPr/>
        <p:txBody>
          <a:bodyPr/>
          <a:lstStyle/>
          <a:p>
            <a:r>
              <a:rPr lang="en-US" dirty="0"/>
              <a:t>CSE 373 20 </a:t>
            </a:r>
            <a:r>
              <a:rPr lang="en-US" dirty="0" err="1"/>
              <a:t>wi</a:t>
            </a:r>
            <a:r>
              <a:rPr lang="en-US" dirty="0"/>
              <a:t> – Hannah Tang</a:t>
            </a:r>
          </a:p>
        </p:txBody>
      </p:sp>
      <p:sp>
        <p:nvSpPr>
          <p:cNvPr id="7" name="Content Placeholder 1">
            <a:extLst>
              <a:ext uri="{FF2B5EF4-FFF2-40B4-BE49-F238E27FC236}">
                <a16:creationId xmlns:a16="http://schemas.microsoft.com/office/drawing/2014/main" id="{CB45ADE2-8316-7A4B-BDDF-D065BB26CA29}"/>
              </a:ext>
            </a:extLst>
          </p:cNvPr>
          <p:cNvSpPr txBox="1">
            <a:spLocks/>
          </p:cNvSpPr>
          <p:nvPr/>
        </p:nvSpPr>
        <p:spPr>
          <a:xfrm>
            <a:off x="575239" y="5032590"/>
            <a:ext cx="5520761" cy="1894115"/>
          </a:xfrm>
          <a:prstGeom prst="rect">
            <a:avLst/>
          </a:prstGeom>
        </p:spPr>
        <p:txBody>
          <a:bodyPr vert="horz" lIns="45720" tIns="45720" rIns="4572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600" b="1" dirty="0">
                <a:solidFill>
                  <a:srgbClr val="4C3282"/>
                </a:solidFill>
                <a:latin typeface="Calibri" panose="020F0502020204030204" pitchFamily="34" charset="0"/>
                <a:cs typeface="Calibri" panose="020F0502020204030204" pitchFamily="34" charset="0"/>
              </a:rPr>
              <a:t>Cryptography</a:t>
            </a:r>
          </a:p>
          <a:p>
            <a:pPr marL="0" indent="0">
              <a:buFont typeface="Tw Cen MT" panose="020B0602020104020603" pitchFamily="34" charset="0"/>
              <a:buNone/>
            </a:pPr>
            <a:r>
              <a:rPr lang="en-US" sz="2600" dirty="0"/>
              <a:t>Hashing also ”hides” the data by translating it, this can be used for security</a:t>
            </a:r>
          </a:p>
          <a:p>
            <a:pPr marL="365760" lvl="1" indent="-365760" defTabSz="457200">
              <a:buFont typeface="Wingdings" pitchFamily="2" charset="2"/>
              <a:buChar char="§"/>
            </a:pPr>
            <a:r>
              <a:rPr lang="en-US" sz="2600" dirty="0">
                <a:latin typeface="Calibri" panose="020F0502020204030204" pitchFamily="34" charset="0"/>
                <a:cs typeface="Calibri" panose="020F0502020204030204" pitchFamily="34" charset="0"/>
              </a:rPr>
              <a:t>For password verification: Storing passwords in plaintext is insecure. So your passwords are stored as a hash</a:t>
            </a:r>
          </a:p>
          <a:p>
            <a:pPr marL="365760" lvl="1" indent="-365760" defTabSz="457200">
              <a:buFont typeface="Wingdings" pitchFamily="2" charset="2"/>
              <a:buChar char="§"/>
            </a:pPr>
            <a:r>
              <a:rPr lang="en-US" sz="2600" dirty="0">
                <a:latin typeface="Calibri" panose="020F0502020204030204" pitchFamily="34" charset="0"/>
                <a:cs typeface="Calibri" panose="020F0502020204030204" pitchFamily="34" charset="0"/>
              </a:rPr>
              <a:t>Digital signatures</a:t>
            </a:r>
          </a:p>
        </p:txBody>
      </p:sp>
      <p:sp>
        <p:nvSpPr>
          <p:cNvPr id="8" name="Rectangle 7">
            <a:extLst>
              <a:ext uri="{FF2B5EF4-FFF2-40B4-BE49-F238E27FC236}">
                <a16:creationId xmlns:a16="http://schemas.microsoft.com/office/drawing/2014/main" id="{BDEBF3A8-D3F5-5C47-BEF8-F5367C8D45CE}"/>
              </a:ext>
            </a:extLst>
          </p:cNvPr>
          <p:cNvSpPr/>
          <p:nvPr/>
        </p:nvSpPr>
        <p:spPr>
          <a:xfrm>
            <a:off x="6096000" y="2202521"/>
            <a:ext cx="5961017" cy="4616648"/>
          </a:xfrm>
          <a:prstGeom prst="rect">
            <a:avLst/>
          </a:prstGeom>
        </p:spPr>
        <p:txBody>
          <a:bodyPr wrap="square">
            <a:spAutoFit/>
          </a:bodyPr>
          <a:lstStyle/>
          <a:p>
            <a:r>
              <a:rPr lang="en-US" b="1" dirty="0">
                <a:solidFill>
                  <a:srgbClr val="4C3282"/>
                </a:solidFill>
                <a:latin typeface="Calibri" panose="020F0502020204030204" pitchFamily="34" charset="0"/>
                <a:cs typeface="Calibri" panose="020F0502020204030204" pitchFamily="34" charset="0"/>
              </a:rPr>
              <a:t>Fingerprinting</a:t>
            </a:r>
          </a:p>
          <a:p>
            <a:r>
              <a:rPr lang="en-US" dirty="0">
                <a:solidFill>
                  <a:srgbClr val="4C3282"/>
                </a:solidFill>
                <a:latin typeface="Calibri" panose="020F0502020204030204" pitchFamily="34" charset="0"/>
                <a:cs typeface="Calibri" panose="020F0502020204030204" pitchFamily="34" charset="0"/>
              </a:rPr>
              <a:t>git hashes (“identification”)</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That crazy number that is attached to each of your commits</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SHA-1 hash incorporates the contents of your change, the name of the files and the lines of the files you changes</a:t>
            </a:r>
          </a:p>
          <a:p>
            <a:r>
              <a:rPr lang="en-US" sz="2100" dirty="0">
                <a:solidFill>
                  <a:srgbClr val="4C3282"/>
                </a:solidFill>
                <a:latin typeface="Calibri" panose="020F0502020204030204" pitchFamily="34" charset="0"/>
                <a:cs typeface="Calibri" panose="020F0502020204030204" pitchFamily="34" charset="0"/>
              </a:rPr>
              <a:t>Ad Tracking </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track who has seen an ad if they saw it on a different device (if they saw it on their phone don’t want to show it on their laptop)</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https://panopticlick.eff.org</a:t>
            </a:r>
            <a:r>
              <a:rPr lang="en-US" dirty="0">
                <a:latin typeface="Calibri" panose="020F0502020204030204" pitchFamily="34" charset="0"/>
                <a:cs typeface="Calibri" panose="020F0502020204030204" pitchFamily="34" charset="0"/>
              </a:rPr>
              <a:t> will show you what is being hashed about you</a:t>
            </a:r>
          </a:p>
          <a:p>
            <a:r>
              <a:rPr lang="en-US" sz="2100" dirty="0">
                <a:solidFill>
                  <a:srgbClr val="4C3282"/>
                </a:solidFill>
                <a:latin typeface="Calibri" panose="020F0502020204030204" pitchFamily="34" charset="0"/>
                <a:cs typeface="Calibri" panose="020F0502020204030204" pitchFamily="34" charset="0"/>
              </a:rPr>
              <a:t>YouTube Content ID</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Do two files contain the same thing? Copyright infringement</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Change the files a bit!</a:t>
            </a:r>
          </a:p>
        </p:txBody>
      </p:sp>
      <p:sp>
        <p:nvSpPr>
          <p:cNvPr id="9" name="Rectangle 8">
            <a:extLst>
              <a:ext uri="{FF2B5EF4-FFF2-40B4-BE49-F238E27FC236}">
                <a16:creationId xmlns:a16="http://schemas.microsoft.com/office/drawing/2014/main" id="{7A261DAB-01B6-494D-9005-F0A0056A6C99}"/>
              </a:ext>
            </a:extLst>
          </p:cNvPr>
          <p:cNvSpPr/>
          <p:nvPr/>
        </p:nvSpPr>
        <p:spPr>
          <a:xfrm>
            <a:off x="575239" y="2270729"/>
            <a:ext cx="5289984" cy="1477328"/>
          </a:xfrm>
          <a:prstGeom prst="rect">
            <a:avLst/>
          </a:prstGeom>
        </p:spPr>
        <p:txBody>
          <a:bodyPr wrap="square">
            <a:spAutoFit/>
          </a:bodyPr>
          <a:lstStyle/>
          <a:p>
            <a:r>
              <a:rPr lang="en-US" b="1" dirty="0">
                <a:solidFill>
                  <a:srgbClr val="4C3282"/>
                </a:solidFill>
                <a:latin typeface="Calibri" panose="020F0502020204030204" pitchFamily="34" charset="0"/>
                <a:cs typeface="Calibri" panose="020F0502020204030204" pitchFamily="34" charset="0"/>
              </a:rPr>
              <a:t>Caching</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you’ve downloaded a large video file, You want to know if a new version is available, Rather than re-downloading the entire file, compare your file’s hash value with the server's hash value.</a:t>
            </a:r>
          </a:p>
        </p:txBody>
      </p:sp>
      <p:sp>
        <p:nvSpPr>
          <p:cNvPr id="10" name="Rectangle 9">
            <a:extLst>
              <a:ext uri="{FF2B5EF4-FFF2-40B4-BE49-F238E27FC236}">
                <a16:creationId xmlns:a16="http://schemas.microsoft.com/office/drawing/2014/main" id="{BCC5FD2E-B203-C140-929E-9EA9B9B34DCE}"/>
              </a:ext>
            </a:extLst>
          </p:cNvPr>
          <p:cNvSpPr/>
          <p:nvPr/>
        </p:nvSpPr>
        <p:spPr>
          <a:xfrm>
            <a:off x="575239" y="3724963"/>
            <a:ext cx="5289984" cy="1246495"/>
          </a:xfrm>
          <a:prstGeom prst="rect">
            <a:avLst/>
          </a:prstGeom>
        </p:spPr>
        <p:txBody>
          <a:bodyPr wrap="square">
            <a:spAutoFit/>
          </a:bodyPr>
          <a:lstStyle/>
          <a:p>
            <a:r>
              <a:rPr lang="en-US" b="1" dirty="0">
                <a:solidFill>
                  <a:srgbClr val="4C3282"/>
                </a:solidFill>
                <a:latin typeface="Calibri" panose="020F0502020204030204" pitchFamily="34" charset="0"/>
                <a:cs typeface="Calibri" panose="020F0502020204030204" pitchFamily="34" charset="0"/>
              </a:rPr>
              <a:t>File Verification / Error Checking:</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compare the hash of a file instead of the file itself</a:t>
            </a:r>
          </a:p>
          <a:p>
            <a:pPr marL="365760" lvl="1" indent="-365760">
              <a:buClr>
                <a:srgbClr val="B6A479"/>
              </a:buClr>
              <a:buFont typeface="Wingdings" pitchFamily="2" charset="2"/>
              <a:buChar char="§"/>
            </a:pPr>
            <a:r>
              <a:rPr lang="en-US" dirty="0">
                <a:latin typeface="Calibri" panose="020F0502020204030204" pitchFamily="34" charset="0"/>
                <a:cs typeface="Calibri" panose="020F0502020204030204" pitchFamily="34" charset="0"/>
              </a:rPr>
              <a:t>Find similar substrings in a large collection of strings – detecting plagiarism</a:t>
            </a:r>
          </a:p>
        </p:txBody>
      </p:sp>
    </p:spTree>
    <p:extLst>
      <p:ext uri="{BB962C8B-B14F-4D97-AF65-F5344CB8AC3E}">
        <p14:creationId xmlns:p14="http://schemas.microsoft.com/office/powerpoint/2010/main" val="113544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7944-3543-3849-9966-2511E53584D6}"/>
              </a:ext>
            </a:extLst>
          </p:cNvPr>
          <p:cNvSpPr>
            <a:spLocks noGrp="1"/>
          </p:cNvSpPr>
          <p:nvPr>
            <p:ph type="title"/>
          </p:nvPr>
        </p:nvSpPr>
        <p:spPr/>
        <p:txBody>
          <a:bodyPr>
            <a:normAutofit fontScale="90000"/>
          </a:bodyPr>
          <a:lstStyle/>
          <a:p>
            <a:r>
              <a:rPr lang="en-US" strike="sngStrike" dirty="0"/>
              <a:t>Exams </a:t>
            </a:r>
            <a:r>
              <a:rPr lang="en-US" dirty="0"/>
              <a:t> (more like a weekend assessment now)</a:t>
            </a:r>
            <a:endParaRPr lang="en-US" strike="sngStrike" dirty="0"/>
          </a:p>
        </p:txBody>
      </p:sp>
      <p:sp>
        <p:nvSpPr>
          <p:cNvPr id="3" name="Content Placeholder 2">
            <a:extLst>
              <a:ext uri="{FF2B5EF4-FFF2-40B4-BE49-F238E27FC236}">
                <a16:creationId xmlns:a16="http://schemas.microsoft.com/office/drawing/2014/main" id="{BC3ED148-A375-D342-934D-0E823AA54ADB}"/>
              </a:ext>
            </a:extLst>
          </p:cNvPr>
          <p:cNvSpPr>
            <a:spLocks noGrp="1"/>
          </p:cNvSpPr>
          <p:nvPr>
            <p:ph idx="1"/>
          </p:nvPr>
        </p:nvSpPr>
        <p:spPr/>
        <p:txBody>
          <a:bodyPr/>
          <a:lstStyle/>
          <a:p>
            <a:pPr fontAlgn="base"/>
            <a:r>
              <a:rPr lang="en-US" sz="2400" dirty="0"/>
              <a:t>Extend turn around from 24 to 48 hours</a:t>
            </a:r>
          </a:p>
          <a:p>
            <a:pPr lvl="1" fontAlgn="base"/>
            <a:r>
              <a:rPr lang="en-US" dirty="0"/>
              <a:t>Out on Friday morning 8:30am </a:t>
            </a:r>
            <a:r>
              <a:rPr lang="en-US" dirty="0" err="1"/>
              <a:t>pdt</a:t>
            </a:r>
            <a:r>
              <a:rPr lang="en-US" dirty="0"/>
              <a:t>, due </a:t>
            </a:r>
            <a:r>
              <a:rPr lang="en-US" dirty="0" err="1"/>
              <a:t>sunday</a:t>
            </a:r>
            <a:r>
              <a:rPr lang="en-US" dirty="0"/>
              <a:t> morning 8:30am </a:t>
            </a:r>
            <a:r>
              <a:rPr lang="en-US" dirty="0" err="1"/>
              <a:t>pdt</a:t>
            </a:r>
            <a:endParaRPr lang="en-US" dirty="0"/>
          </a:p>
          <a:p>
            <a:pPr lvl="1" fontAlgn="base"/>
            <a:r>
              <a:rPr lang="en-US" dirty="0"/>
              <a:t>NO LATE ASSESSMENTS ACCEPTED</a:t>
            </a:r>
          </a:p>
          <a:p>
            <a:pPr marL="128016" lvl="1" indent="0" fontAlgn="base">
              <a:buNone/>
            </a:pPr>
            <a:endParaRPr lang="en-US" dirty="0"/>
          </a:p>
          <a:p>
            <a:pPr marL="128016" lvl="1" indent="0" fontAlgn="base">
              <a:buNone/>
            </a:pPr>
            <a:r>
              <a:rPr lang="en-US" strike="sngStrike" dirty="0"/>
              <a:t>Previously: 2 hour time window from when you start to when it must be turned in</a:t>
            </a:r>
          </a:p>
          <a:p>
            <a:pPr lvl="1" fontAlgn="base"/>
            <a:r>
              <a:rPr lang="en-US" dirty="0"/>
              <a:t>You just have the full 48 hours</a:t>
            </a:r>
          </a:p>
          <a:p>
            <a:pPr lvl="1" fontAlgn="base"/>
            <a:endParaRPr lang="en-US" dirty="0"/>
          </a:p>
          <a:p>
            <a:r>
              <a:rPr lang="en-US" dirty="0"/>
              <a:t>reminder:</a:t>
            </a:r>
          </a:p>
          <a:p>
            <a:r>
              <a:rPr lang="en-US" dirty="0"/>
              <a:t>- multiple versions of assessment (we’re going to make a bunch)</a:t>
            </a:r>
          </a:p>
          <a:p>
            <a:r>
              <a:rPr lang="en-US" dirty="0"/>
              <a:t>- should be done individually (you can do well solo, we believe in you)</a:t>
            </a:r>
          </a:p>
          <a:p>
            <a:r>
              <a:rPr lang="en-US" dirty="0"/>
              <a:t>- if other people do cheat (</a:t>
            </a:r>
            <a:r>
              <a:rPr lang="en-US" dirty="0" err="1"/>
              <a:t>plz</a:t>
            </a:r>
            <a:r>
              <a:rPr lang="en-US" dirty="0"/>
              <a:t> no), shouldn’t affect you </a:t>
            </a:r>
            <a:r>
              <a:rPr lang="en-US" dirty="0" err="1"/>
              <a:t>bc</a:t>
            </a:r>
            <a:r>
              <a:rPr lang="en-US" dirty="0"/>
              <a:t> of grade guarantees</a:t>
            </a:r>
          </a:p>
          <a:p>
            <a:r>
              <a:rPr lang="en-US" dirty="0"/>
              <a:t>- still done through canvas</a:t>
            </a:r>
          </a:p>
          <a:p>
            <a:endParaRPr lang="en-US" dirty="0"/>
          </a:p>
        </p:txBody>
      </p:sp>
    </p:spTree>
    <p:extLst>
      <p:ext uri="{BB962C8B-B14F-4D97-AF65-F5344CB8AC3E}">
        <p14:creationId xmlns:p14="http://schemas.microsoft.com/office/powerpoint/2010/main" val="74904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2B16-8F05-C24E-AB1C-1826073F29A4}"/>
              </a:ext>
            </a:extLst>
          </p:cNvPr>
          <p:cNvSpPr>
            <a:spLocks noGrp="1"/>
          </p:cNvSpPr>
          <p:nvPr>
            <p:ph type="title"/>
          </p:nvPr>
        </p:nvSpPr>
        <p:spPr/>
        <p:txBody>
          <a:bodyPr>
            <a:normAutofit fontScale="90000"/>
          </a:bodyPr>
          <a:lstStyle/>
          <a:p>
            <a:r>
              <a:rPr lang="en-US" dirty="0"/>
              <a:t>What if something goes wrong and I can’t submit or…?</a:t>
            </a:r>
          </a:p>
        </p:txBody>
      </p:sp>
      <p:sp>
        <p:nvSpPr>
          <p:cNvPr id="3" name="Content Placeholder 2">
            <a:extLst>
              <a:ext uri="{FF2B5EF4-FFF2-40B4-BE49-F238E27FC236}">
                <a16:creationId xmlns:a16="http://schemas.microsoft.com/office/drawing/2014/main" id="{920A6051-9221-DC47-BF12-ADCFCA20C31F}"/>
              </a:ext>
            </a:extLst>
          </p:cNvPr>
          <p:cNvSpPr>
            <a:spLocks noGrp="1"/>
          </p:cNvSpPr>
          <p:nvPr>
            <p:ph idx="1"/>
          </p:nvPr>
        </p:nvSpPr>
        <p:spPr/>
        <p:txBody>
          <a:bodyPr/>
          <a:lstStyle/>
          <a:p>
            <a:pPr>
              <a:buFont typeface="Wingdings" pitchFamily="2" charset="2"/>
              <a:buChar char="§"/>
            </a:pPr>
            <a:r>
              <a:rPr lang="en-US" dirty="0"/>
              <a:t>- during Saturday we’ll have a zoom call you can reach us at that we’ll try to just be in there chilling. Link TBD</a:t>
            </a:r>
          </a:p>
          <a:p>
            <a:pPr>
              <a:buFont typeface="Wingdings" pitchFamily="2" charset="2"/>
              <a:buChar char="§"/>
            </a:pPr>
            <a:r>
              <a:rPr lang="en-US" dirty="0"/>
              <a:t>- if you have bad internet connection and are worried about if something goes wrong, fill out this form and we can try to figure out another alternative method of communication.</a:t>
            </a:r>
          </a:p>
          <a:p>
            <a:pPr lvl="1">
              <a:buFont typeface="Wingdings" pitchFamily="2" charset="2"/>
              <a:buChar char="§"/>
            </a:pPr>
            <a:r>
              <a:rPr lang="en-US" dirty="0">
                <a:hlinkClick r:id="rId2"/>
              </a:rPr>
              <a:t>- https://forms.gle/tj626pRZVKWQ9fkx6</a:t>
            </a:r>
            <a:r>
              <a:rPr lang="en-US" dirty="0"/>
              <a:t> </a:t>
            </a:r>
          </a:p>
        </p:txBody>
      </p:sp>
    </p:spTree>
    <p:extLst>
      <p:ext uri="{BB962C8B-B14F-4D97-AF65-F5344CB8AC3E}">
        <p14:creationId xmlns:p14="http://schemas.microsoft.com/office/powerpoint/2010/main" val="66309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7F7E-56D5-604D-9D13-22F06E62E2BF}"/>
              </a:ext>
            </a:extLst>
          </p:cNvPr>
          <p:cNvSpPr>
            <a:spLocks noGrp="1"/>
          </p:cNvSpPr>
          <p:nvPr>
            <p:ph type="title"/>
          </p:nvPr>
        </p:nvSpPr>
        <p:spPr/>
        <p:txBody>
          <a:bodyPr/>
          <a:lstStyle/>
          <a:p>
            <a:r>
              <a:rPr lang="en-US" dirty="0"/>
              <a:t>weekend assessment topics list</a:t>
            </a:r>
          </a:p>
        </p:txBody>
      </p:sp>
      <p:sp>
        <p:nvSpPr>
          <p:cNvPr id="3" name="Content Placeholder 2">
            <a:extLst>
              <a:ext uri="{FF2B5EF4-FFF2-40B4-BE49-F238E27FC236}">
                <a16:creationId xmlns:a16="http://schemas.microsoft.com/office/drawing/2014/main" id="{F1BF2D9D-77C7-8E48-BFBD-A565CCFBBFB6}"/>
              </a:ext>
            </a:extLst>
          </p:cNvPr>
          <p:cNvSpPr>
            <a:spLocks noGrp="1"/>
          </p:cNvSpPr>
          <p:nvPr>
            <p:ph idx="1"/>
          </p:nvPr>
        </p:nvSpPr>
        <p:spPr>
          <a:xfrm>
            <a:off x="575240" y="1463857"/>
            <a:ext cx="5520760" cy="4845504"/>
          </a:xfrm>
        </p:spPr>
        <p:txBody>
          <a:bodyPr>
            <a:noAutofit/>
          </a:bodyPr>
          <a:lstStyle/>
          <a:p>
            <a:r>
              <a:rPr lang="en-US" sz="1600" dirty="0"/>
              <a:t>Things that could be on the exam</a:t>
            </a:r>
          </a:p>
          <a:p>
            <a:pPr fontAlgn="base">
              <a:buFont typeface="Wingdings" pitchFamily="2" charset="2"/>
              <a:buChar char="§"/>
            </a:pPr>
            <a:r>
              <a:rPr lang="en-US" sz="1600" dirty="0"/>
              <a:t>Code modeling (think lecture, exercise, section problems)</a:t>
            </a:r>
          </a:p>
          <a:p>
            <a:pPr lvl="1" fontAlgn="base">
              <a:buFont typeface="Wingdings" pitchFamily="2" charset="2"/>
              <a:buChar char="§"/>
            </a:pPr>
            <a:r>
              <a:rPr lang="en-US" sz="1600" dirty="0"/>
              <a:t>Code </a:t>
            </a:r>
            <a:r>
              <a:rPr lang="en-US" sz="1600" dirty="0">
                <a:sym typeface="Wingdings" pitchFamily="2" charset="2"/>
              </a:rPr>
              <a:t> big theta runtime</a:t>
            </a:r>
          </a:p>
          <a:p>
            <a:pPr lvl="1" fontAlgn="base">
              <a:buFont typeface="Wingdings" pitchFamily="2" charset="2"/>
              <a:buChar char="§"/>
            </a:pPr>
            <a:r>
              <a:rPr lang="en-US" sz="1600" dirty="0"/>
              <a:t>Case analysis</a:t>
            </a:r>
          </a:p>
          <a:p>
            <a:pPr lvl="1" fontAlgn="base">
              <a:buFont typeface="Wingdings" pitchFamily="2" charset="2"/>
              <a:buChar char="§"/>
            </a:pPr>
            <a:r>
              <a:rPr lang="en-US" sz="1600" dirty="0"/>
              <a:t>Recursive code (code → recurrence, master theorem)</a:t>
            </a:r>
          </a:p>
          <a:p>
            <a:pPr fontAlgn="base">
              <a:buFont typeface="Wingdings" pitchFamily="2" charset="2"/>
              <a:buChar char="§"/>
            </a:pPr>
            <a:r>
              <a:rPr lang="en-US" sz="1600" dirty="0"/>
              <a:t>Asymptotic analysis (think lecture, section, exercise problems)</a:t>
            </a:r>
          </a:p>
          <a:p>
            <a:pPr lvl="1" fontAlgn="base">
              <a:buFont typeface="Wingdings" pitchFamily="2" charset="2"/>
              <a:buChar char="§"/>
            </a:pPr>
            <a:r>
              <a:rPr lang="en-US" sz="1600" dirty="0"/>
              <a:t>Function -&gt; big o/big theta/big omega</a:t>
            </a:r>
          </a:p>
          <a:p>
            <a:pPr lvl="1" fontAlgn="base">
              <a:buFont typeface="Wingdings" pitchFamily="2" charset="2"/>
              <a:buChar char="§"/>
            </a:pPr>
            <a:r>
              <a:rPr lang="en-US" sz="1600" dirty="0"/>
              <a:t>Bounds for a given graph</a:t>
            </a:r>
          </a:p>
          <a:p>
            <a:pPr fontAlgn="base">
              <a:buFont typeface="Wingdings" pitchFamily="2" charset="2"/>
              <a:buChar char="§"/>
            </a:pPr>
            <a:r>
              <a:rPr lang="en-US" sz="1600" dirty="0"/>
              <a:t>Tree method (think section problems)</a:t>
            </a:r>
          </a:p>
          <a:p>
            <a:pPr lvl="1" fontAlgn="base">
              <a:buFont typeface="Wingdings" pitchFamily="2" charset="2"/>
              <a:buChar char="§"/>
            </a:pPr>
            <a:r>
              <a:rPr lang="en-US" sz="1600" dirty="0"/>
              <a:t>Just till summation, we won’t ask you to simplify past that</a:t>
            </a:r>
          </a:p>
          <a:p>
            <a:pPr fontAlgn="base">
              <a:buFont typeface="Wingdings" pitchFamily="2" charset="2"/>
              <a:buChar char="§"/>
            </a:pPr>
            <a:r>
              <a:rPr lang="en-US" sz="1600" dirty="0"/>
              <a:t>AVL/BST invariants</a:t>
            </a:r>
          </a:p>
          <a:p>
            <a:pPr lvl="1" fontAlgn="base">
              <a:buFont typeface="Wingdings" pitchFamily="2" charset="2"/>
              <a:buChar char="§"/>
            </a:pPr>
            <a:r>
              <a:rPr lang="en-US" sz="1600" dirty="0"/>
              <a:t>is this a BST/AVL?</a:t>
            </a:r>
          </a:p>
          <a:p>
            <a:pPr fontAlgn="base">
              <a:buFont typeface="Wingdings" pitchFamily="2" charset="2"/>
              <a:buChar char="§"/>
            </a:pPr>
            <a:r>
              <a:rPr lang="en-US" sz="1600" dirty="0"/>
              <a:t>Hashing</a:t>
            </a:r>
          </a:p>
          <a:p>
            <a:pPr lvl="1" fontAlgn="base">
              <a:buFont typeface="Wingdings" pitchFamily="2" charset="2"/>
              <a:buChar char="§"/>
            </a:pPr>
            <a:r>
              <a:rPr lang="en-US" sz="1600" dirty="0"/>
              <a:t>Separate chaining mechanisms</a:t>
            </a:r>
          </a:p>
          <a:p>
            <a:pPr lvl="1" fontAlgn="base">
              <a:buFont typeface="Wingdings" pitchFamily="2" charset="2"/>
              <a:buChar char="§"/>
            </a:pPr>
            <a:r>
              <a:rPr lang="en-US" sz="1600" dirty="0"/>
              <a:t>Open addressing mechanisms</a:t>
            </a:r>
          </a:p>
          <a:p>
            <a:br>
              <a:rPr lang="en-US" sz="1600" dirty="0"/>
            </a:br>
            <a:endParaRPr lang="en-US" sz="1600" dirty="0"/>
          </a:p>
        </p:txBody>
      </p:sp>
      <p:sp>
        <p:nvSpPr>
          <p:cNvPr id="5" name="TextBox 4">
            <a:extLst>
              <a:ext uri="{FF2B5EF4-FFF2-40B4-BE49-F238E27FC236}">
                <a16:creationId xmlns:a16="http://schemas.microsoft.com/office/drawing/2014/main" id="{0FC2AB03-B4EE-C546-A549-E862DC337817}"/>
              </a:ext>
            </a:extLst>
          </p:cNvPr>
          <p:cNvSpPr txBox="1"/>
          <p:nvPr/>
        </p:nvSpPr>
        <p:spPr>
          <a:xfrm>
            <a:off x="5977959" y="1427018"/>
            <a:ext cx="5666510" cy="2308324"/>
          </a:xfrm>
          <a:prstGeom prst="rect">
            <a:avLst/>
          </a:prstGeom>
          <a:noFill/>
        </p:spPr>
        <p:txBody>
          <a:bodyPr wrap="square" rtlCol="0">
            <a:spAutoFit/>
          </a:bodyPr>
          <a:lstStyle/>
          <a:p>
            <a:r>
              <a:rPr lang="en-US" sz="1600" dirty="0">
                <a:latin typeface="Segoe UI Emoji" panose="020B0502040204020203" pitchFamily="34" charset="0"/>
                <a:ea typeface="Segoe UI Emoji" panose="020B0502040204020203" pitchFamily="34" charset="0"/>
              </a:rPr>
              <a:t>Things not on the exams:</a:t>
            </a:r>
          </a:p>
          <a:p>
            <a:pPr fontAlgn="base">
              <a:buFont typeface="Wingdings" pitchFamily="2" charset="2"/>
              <a:buChar char="§"/>
            </a:pPr>
            <a:r>
              <a:rPr lang="en-US" sz="1600" dirty="0">
                <a:latin typeface="Segoe UI Emoji" panose="020B0502040204020203" pitchFamily="34" charset="0"/>
                <a:ea typeface="Segoe UI Emoji" panose="020B0502040204020203" pitchFamily="34" charset="0"/>
              </a:rPr>
              <a:t> Simplifying summations</a:t>
            </a:r>
          </a:p>
          <a:p>
            <a:pPr fontAlgn="base">
              <a:buFont typeface="Wingdings" pitchFamily="2" charset="2"/>
              <a:buChar char="§"/>
            </a:pPr>
            <a:r>
              <a:rPr lang="en-US" sz="1600" dirty="0">
                <a:latin typeface="Segoe UI Emoji" panose="020B0502040204020203" pitchFamily="34" charset="0"/>
                <a:ea typeface="Segoe UI Emoji" panose="020B0502040204020203" pitchFamily="34" charset="0"/>
              </a:rPr>
              <a:t> AVL tree rotations</a:t>
            </a:r>
          </a:p>
          <a:p>
            <a:pPr fontAlgn="base">
              <a:buFont typeface="Wingdings" pitchFamily="2" charset="2"/>
              <a:buChar char="§"/>
            </a:pPr>
            <a:r>
              <a:rPr lang="en-US" sz="1600" dirty="0">
                <a:latin typeface="Segoe UI Emoji" panose="020B0502040204020203" pitchFamily="34" charset="0"/>
                <a:ea typeface="Segoe UI Emoji" panose="020B0502040204020203" pitchFamily="34" charset="0"/>
              </a:rPr>
              <a:t> Writing code</a:t>
            </a:r>
          </a:p>
          <a:p>
            <a:pPr fontAlgn="base">
              <a:buFont typeface="Wingdings" pitchFamily="2" charset="2"/>
              <a:buChar char="§"/>
            </a:pPr>
            <a:r>
              <a:rPr lang="en-US" sz="1600" dirty="0">
                <a:latin typeface="Segoe UI Emoji" panose="020B0502040204020203" pitchFamily="34" charset="0"/>
                <a:ea typeface="Segoe UI Emoji" panose="020B0502040204020203" pitchFamily="34" charset="0"/>
              </a:rPr>
              <a:t> Programming projects knowledge (but prepare for this on the final)</a:t>
            </a:r>
          </a:p>
          <a:p>
            <a:pPr fontAlgn="base">
              <a:buFont typeface="Wingdings" pitchFamily="2" charset="2"/>
              <a:buChar char="§"/>
            </a:pPr>
            <a:r>
              <a:rPr lang="en-US" sz="1600" dirty="0">
                <a:latin typeface="Segoe UI Emoji" panose="020B0502040204020203" pitchFamily="34" charset="0"/>
                <a:ea typeface="Segoe UI Emoji" panose="020B0502040204020203" pitchFamily="34" charset="0"/>
              </a:rPr>
              <a:t> Free response paragraph/sentence questions (we won’t ask you to explain best/worst case in English) </a:t>
            </a:r>
          </a:p>
          <a:p>
            <a:endParaRPr lang="en-US" sz="1600"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77782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5AFA-B848-7345-8934-BC6DB08D420D}"/>
              </a:ext>
            </a:extLst>
          </p:cNvPr>
          <p:cNvSpPr>
            <a:spLocks noGrp="1"/>
          </p:cNvSpPr>
          <p:nvPr>
            <p:ph type="title"/>
          </p:nvPr>
        </p:nvSpPr>
        <p:spPr/>
        <p:txBody>
          <a:bodyPr/>
          <a:lstStyle/>
          <a:p>
            <a:r>
              <a:rPr lang="en-US" dirty="0"/>
              <a:t>Practice run through / resources</a:t>
            </a:r>
          </a:p>
        </p:txBody>
      </p:sp>
      <p:sp>
        <p:nvSpPr>
          <p:cNvPr id="3" name="Content Placeholder 2">
            <a:extLst>
              <a:ext uri="{FF2B5EF4-FFF2-40B4-BE49-F238E27FC236}">
                <a16:creationId xmlns:a16="http://schemas.microsoft.com/office/drawing/2014/main" id="{046B8E0A-2847-334B-A308-2DE94C24DD20}"/>
              </a:ext>
            </a:extLst>
          </p:cNvPr>
          <p:cNvSpPr>
            <a:spLocks noGrp="1"/>
          </p:cNvSpPr>
          <p:nvPr>
            <p:ph idx="1"/>
          </p:nvPr>
        </p:nvSpPr>
        <p:spPr/>
        <p:txBody>
          <a:bodyPr/>
          <a:lstStyle/>
          <a:p>
            <a:r>
              <a:rPr lang="en-US" dirty="0"/>
              <a:t>- most of the resources for the exam we’ve already released</a:t>
            </a:r>
          </a:p>
          <a:p>
            <a:r>
              <a:rPr lang="en-US" dirty="0"/>
              <a:t>- find section/lecture problems that are relevant to the topics list and do those</a:t>
            </a:r>
          </a:p>
          <a:p>
            <a:r>
              <a:rPr lang="en-US" dirty="0"/>
              <a:t>- check out the not-graded canvas quiz we’re going to publish later today that’ll show you a rough idea of the format / how all the math stuff will work</a:t>
            </a:r>
          </a:p>
        </p:txBody>
      </p:sp>
    </p:spTree>
    <p:extLst>
      <p:ext uri="{BB962C8B-B14F-4D97-AF65-F5344CB8AC3E}">
        <p14:creationId xmlns:p14="http://schemas.microsoft.com/office/powerpoint/2010/main" val="155877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9BAC-9F1A-0B4D-B6B2-E0DBFA0701DB}"/>
              </a:ext>
            </a:extLst>
          </p:cNvPr>
          <p:cNvSpPr>
            <a:spLocks noGrp="1"/>
          </p:cNvSpPr>
          <p:nvPr>
            <p:ph type="title"/>
          </p:nvPr>
        </p:nvSpPr>
        <p:spPr/>
        <p:txBody>
          <a:bodyPr/>
          <a:lstStyle/>
          <a:p>
            <a:r>
              <a:rPr lang="en-US" dirty="0"/>
              <a:t>Resources updates/reminders</a:t>
            </a:r>
          </a:p>
        </p:txBody>
      </p:sp>
      <p:sp>
        <p:nvSpPr>
          <p:cNvPr id="3" name="Content Placeholder 2">
            <a:extLst>
              <a:ext uri="{FF2B5EF4-FFF2-40B4-BE49-F238E27FC236}">
                <a16:creationId xmlns:a16="http://schemas.microsoft.com/office/drawing/2014/main" id="{C3781B93-17E7-5542-BE51-61F457A80F16}"/>
              </a:ext>
            </a:extLst>
          </p:cNvPr>
          <p:cNvSpPr>
            <a:spLocks noGrp="1"/>
          </p:cNvSpPr>
          <p:nvPr>
            <p:ph idx="1"/>
          </p:nvPr>
        </p:nvSpPr>
        <p:spPr/>
        <p:txBody>
          <a:bodyPr/>
          <a:lstStyle/>
          <a:p>
            <a:pPr lvl="1">
              <a:buFont typeface="Wingdings" pitchFamily="2" charset="2"/>
              <a:buChar char="§"/>
            </a:pPr>
            <a:r>
              <a:rPr lang="en-US" dirty="0"/>
              <a:t>optional pre-lecture readings (sorry they might not line up perfectly, from different quarters)</a:t>
            </a:r>
          </a:p>
          <a:p>
            <a:pPr lvl="2">
              <a:buFont typeface="Wingdings" pitchFamily="2" charset="2"/>
              <a:buChar char="§"/>
            </a:pPr>
            <a:r>
              <a:rPr lang="en-US" dirty="0"/>
              <a:t>going to post these tonight / over the weekend for next week</a:t>
            </a:r>
          </a:p>
          <a:p>
            <a:pPr lvl="1">
              <a:buFont typeface="Wingdings" pitchFamily="2" charset="2"/>
              <a:buChar char="§"/>
            </a:pPr>
            <a:r>
              <a:rPr lang="en-US" dirty="0"/>
              <a:t>draft slides which may have significant changes by actual lecture time, but will cover same topics </a:t>
            </a:r>
          </a:p>
          <a:p>
            <a:pPr lvl="2">
              <a:buFont typeface="Wingdings" pitchFamily="2" charset="2"/>
              <a:buChar char="§"/>
            </a:pPr>
            <a:r>
              <a:rPr lang="en-US" dirty="0"/>
              <a:t>going to post these tonight / over the weekend for next week (same as above)</a:t>
            </a:r>
          </a:p>
          <a:p>
            <a:pPr lvl="1">
              <a:buFont typeface="Wingdings" pitchFamily="2" charset="2"/>
              <a:buChar char="§"/>
            </a:pPr>
            <a:r>
              <a:rPr lang="en-US" dirty="0"/>
              <a:t>review videos</a:t>
            </a:r>
          </a:p>
          <a:p>
            <a:pPr lvl="2">
              <a:buFont typeface="Wingdings" pitchFamily="2" charset="2"/>
              <a:buChar char="§"/>
            </a:pPr>
            <a:r>
              <a:rPr lang="en-US" dirty="0"/>
              <a:t>see on calendar!</a:t>
            </a:r>
          </a:p>
          <a:p>
            <a:pPr lvl="1">
              <a:buFont typeface="Wingdings" pitchFamily="2" charset="2"/>
              <a:buChar char="§"/>
            </a:pPr>
            <a:r>
              <a:rPr lang="en-US" dirty="0"/>
              <a:t>night time section (6:30PM Thursdays) / evening office hours Monday/Tuesday (9pm PDT)</a:t>
            </a:r>
          </a:p>
          <a:p>
            <a:pPr lvl="1">
              <a:buFont typeface="Wingdings" pitchFamily="2" charset="2"/>
              <a:buChar char="§"/>
            </a:pPr>
            <a:r>
              <a:rPr lang="en-US" dirty="0"/>
              <a:t>Piazza/slack/discord – class size is an asset – we can help each other learn more effectively because we can share questions, knowledge, and tips :P</a:t>
            </a:r>
          </a:p>
          <a:p>
            <a:endParaRPr lang="en-US" dirty="0"/>
          </a:p>
        </p:txBody>
      </p:sp>
    </p:spTree>
    <p:extLst>
      <p:ext uri="{BB962C8B-B14F-4D97-AF65-F5344CB8AC3E}">
        <p14:creationId xmlns:p14="http://schemas.microsoft.com/office/powerpoint/2010/main" val="401294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B703-D9E2-174A-87FA-32CA06211F6B}"/>
              </a:ext>
            </a:extLst>
          </p:cNvPr>
          <p:cNvSpPr>
            <a:spLocks noGrp="1"/>
          </p:cNvSpPr>
          <p:nvPr>
            <p:ph type="title"/>
          </p:nvPr>
        </p:nvSpPr>
        <p:spPr/>
        <p:txBody>
          <a:bodyPr/>
          <a:lstStyle/>
          <a:p>
            <a:r>
              <a:rPr lang="en-US" dirty="0"/>
              <a:t>Other things that are useful to know</a:t>
            </a:r>
          </a:p>
        </p:txBody>
      </p:sp>
      <p:sp>
        <p:nvSpPr>
          <p:cNvPr id="3" name="Content Placeholder 2">
            <a:extLst>
              <a:ext uri="{FF2B5EF4-FFF2-40B4-BE49-F238E27FC236}">
                <a16:creationId xmlns:a16="http://schemas.microsoft.com/office/drawing/2014/main" id="{A5E9364E-C260-DC4A-9521-12E78622B97B}"/>
              </a:ext>
            </a:extLst>
          </p:cNvPr>
          <p:cNvSpPr>
            <a:spLocks noGrp="1"/>
          </p:cNvSpPr>
          <p:nvPr>
            <p:ph idx="1"/>
          </p:nvPr>
        </p:nvSpPr>
        <p:spPr/>
        <p:txBody>
          <a:bodyPr/>
          <a:lstStyle/>
          <a:p>
            <a:pPr>
              <a:buFont typeface="Wingdings" pitchFamily="2" charset="2"/>
              <a:buChar char="§"/>
            </a:pPr>
            <a:r>
              <a:rPr lang="en-US" dirty="0"/>
              <a:t> no more warm ups so we have more time for lecture - instead we will make sure the post lecture review questions are there for you </a:t>
            </a:r>
          </a:p>
          <a:p>
            <a:pPr lvl="1">
              <a:buFont typeface="Wingdings" pitchFamily="2" charset="2"/>
              <a:buChar char="§"/>
            </a:pPr>
            <a:r>
              <a:rPr lang="en-US" dirty="0"/>
              <a:t>(we know we’re behind on the solutions for Monday/posting Wednesday – Kasey and Zach have been managing this but busy with other logistical stuff and it’s fallen off – going to re-delegate to amazing TAs to help out so they should be up more consistently in the </a:t>
            </a:r>
            <a:r>
              <a:rPr lang="en-US" dirty="0" err="1"/>
              <a:t>future.We’ll</a:t>
            </a:r>
            <a:r>
              <a:rPr lang="en-US" dirty="0"/>
              <a:t> post all of the remaining post-lecture questions for MWF this week later today. Thank you so much for your patience.)</a:t>
            </a:r>
          </a:p>
          <a:p>
            <a:pPr>
              <a:buFont typeface="Wingdings" pitchFamily="2" charset="2"/>
              <a:buChar char="§"/>
            </a:pPr>
            <a:r>
              <a:rPr lang="en-US" dirty="0"/>
              <a:t> we will do a better job of pointing out important part of slides, but they will always have more content than we can speak to so they can be a "living textbook" </a:t>
            </a:r>
          </a:p>
          <a:p>
            <a:endParaRPr lang="en-US" dirty="0"/>
          </a:p>
          <a:p>
            <a:r>
              <a:rPr lang="en-US" dirty="0"/>
              <a:t>We’ll respond to more ideas/suggestions/thoughts in more time (keep an eye on Piazza), but are also waiting for more responses to come in. Thanks to everyone so far, we’re reading all of them and are seriously considering all the feedback and ideas. We appreciate your effort to make this a better experience for all of us.</a:t>
            </a:r>
          </a:p>
        </p:txBody>
      </p:sp>
    </p:spTree>
    <p:extLst>
      <p:ext uri="{BB962C8B-B14F-4D97-AF65-F5344CB8AC3E}">
        <p14:creationId xmlns:p14="http://schemas.microsoft.com/office/powerpoint/2010/main" val="1601319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2327</TotalTime>
  <Words>3365</Words>
  <Application>Microsoft Macintosh PowerPoint</Application>
  <PresentationFormat>Widescreen</PresentationFormat>
  <Paragraphs>519</Paragraphs>
  <Slides>33</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Cambria Math</vt:lpstr>
      <vt:lpstr>Courier New</vt:lpstr>
      <vt:lpstr>Segoe UI</vt:lpstr>
      <vt:lpstr>Segoe UI Emoji</vt:lpstr>
      <vt:lpstr>Segoe UI Light</vt:lpstr>
      <vt:lpstr>Segoe UI Semilight</vt:lpstr>
      <vt:lpstr>Tw Cen MT</vt:lpstr>
      <vt:lpstr>Wingdings</vt:lpstr>
      <vt:lpstr>Wingdings 3</vt:lpstr>
      <vt:lpstr>Integral</vt:lpstr>
      <vt:lpstr>Lecture 9: Administrivia and Hash maps with  Open Addressing</vt:lpstr>
      <vt:lpstr>Administrivia (there’s a lot today but not a full lecture’s worth of content today)</vt:lpstr>
      <vt:lpstr>Grades</vt:lpstr>
      <vt:lpstr>Exams  (more like a weekend assessment now)</vt:lpstr>
      <vt:lpstr>What if something goes wrong and I can’t submit or…?</vt:lpstr>
      <vt:lpstr>weekend assessment topics list</vt:lpstr>
      <vt:lpstr>Practice run through / resources</vt:lpstr>
      <vt:lpstr>Resources updates/reminders</vt:lpstr>
      <vt:lpstr>Other things that are useful to know</vt:lpstr>
      <vt:lpstr>What about non integer keys?</vt:lpstr>
      <vt:lpstr>(Before we % by length, we have to convert the data into an int)</vt:lpstr>
      <vt:lpstr>Good Hashing</vt:lpstr>
      <vt:lpstr>Java’s hashCode (relevant for project)</vt:lpstr>
      <vt:lpstr>Review: Handling Collisions</vt:lpstr>
      <vt:lpstr>Handling Collisions</vt:lpstr>
      <vt:lpstr>Linear Probing</vt:lpstr>
      <vt:lpstr>Linear Probing</vt:lpstr>
      <vt:lpstr>Runtime</vt:lpstr>
      <vt:lpstr>Can we do better?</vt:lpstr>
      <vt:lpstr>Quadratic Probing</vt:lpstr>
      <vt:lpstr>Quadratic Probing</vt:lpstr>
      <vt:lpstr>Secondary Clustering</vt:lpstr>
      <vt:lpstr>Probing</vt:lpstr>
      <vt:lpstr>Questions</vt:lpstr>
      <vt:lpstr>Double Hashing</vt:lpstr>
      <vt:lpstr>Second Hash Function</vt:lpstr>
      <vt:lpstr>Resizing: Open Addressing</vt:lpstr>
      <vt:lpstr>Running Times</vt:lpstr>
      <vt:lpstr>In-Practice</vt:lpstr>
      <vt:lpstr>Summary</vt:lpstr>
      <vt:lpstr>Summary</vt:lpstr>
      <vt:lpstr>Extra optimizations</vt:lpstr>
      <vt:lpstr>Other Hashing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90</cp:revision>
  <dcterms:created xsi:type="dcterms:W3CDTF">2018-03-22T00:41:11Z</dcterms:created>
  <dcterms:modified xsi:type="dcterms:W3CDTF">2020-04-19T17:19:43Z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