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1" r:id="rId3"/>
    <p:sldId id="344" r:id="rId4"/>
    <p:sldId id="345" r:id="rId5"/>
    <p:sldId id="278" r:id="rId6"/>
    <p:sldId id="346" r:id="rId7"/>
    <p:sldId id="372" r:id="rId8"/>
    <p:sldId id="357" r:id="rId9"/>
    <p:sldId id="358" r:id="rId10"/>
    <p:sldId id="359" r:id="rId11"/>
    <p:sldId id="360" r:id="rId12"/>
    <p:sldId id="259" r:id="rId13"/>
    <p:sldId id="260" r:id="rId14"/>
    <p:sldId id="261" r:id="rId15"/>
    <p:sldId id="368" r:id="rId16"/>
    <p:sldId id="369" r:id="rId17"/>
    <p:sldId id="370" r:id="rId18"/>
    <p:sldId id="289" r:id="rId19"/>
    <p:sldId id="288" r:id="rId20"/>
    <p:sldId id="262" r:id="rId21"/>
    <p:sldId id="375" r:id="rId22"/>
    <p:sldId id="266" r:id="rId23"/>
    <p:sldId id="363" r:id="rId24"/>
    <p:sldId id="364" r:id="rId25"/>
    <p:sldId id="383" r:id="rId26"/>
    <p:sldId id="362" r:id="rId27"/>
    <p:sldId id="373" r:id="rId28"/>
    <p:sldId id="374" r:id="rId29"/>
    <p:sldId id="377" r:id="rId30"/>
    <p:sldId id="378" r:id="rId31"/>
    <p:sldId id="379" r:id="rId32"/>
    <p:sldId id="382" r:id="rId33"/>
    <p:sldId id="286" r:id="rId34"/>
    <p:sldId id="366" r:id="rId35"/>
    <p:sldId id="316" r:id="rId36"/>
    <p:sldId id="376" r:id="rId37"/>
    <p:sldId id="381" r:id="rId38"/>
    <p:sldId id="263" r:id="rId39"/>
    <p:sldId id="264" r:id="rId40"/>
    <p:sldId id="284" r:id="rId41"/>
    <p:sldId id="285" r:id="rId42"/>
    <p:sldId id="276" r:id="rId43"/>
    <p:sldId id="27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5" autoAdjust="0"/>
    <p:restoredTop sz="94882" autoAdjust="0"/>
  </p:normalViewPr>
  <p:slideViewPr>
    <p:cSldViewPr snapToGrid="0">
      <p:cViewPr varScale="1">
        <p:scale>
          <a:sx n="99" d="100"/>
          <a:sy n="99" d="100"/>
        </p:scale>
        <p:origin x="176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B104-13D0-4C62-A477-B70F9F51E88C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AF4A-0C9C-40E3-A977-B6780E42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lot of code, your function is more normal / simple and so then there isn’t that much use for O / Omega Theta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AAF4A-0C9C-40E3-A977-B6780E4280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 longest our code could run? Fastest our code could run? this sounds really similar to talking about O and Omega – and it is similar language – the main difference is that case analysis is when we’re converting code to a mathematical function.  And asymptotic analysis is when we’re converting a function into O and Omega and Theta.  Generally there’s not that much flexibility in the asymptotic analysis side and there’s a lot more interesting things to talk about in the case analysis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AAF4A-0C9C-40E3-A977-B6780E4280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 longest our code could run? Fastest our code could run? this sounds really similar to talking about O and Omega – and it is similar language – the main difference is that case analysis is when we’re converting code to a mathematical function.  And asymptotic analysis is when we’re converting a function into O and Omega and Theta.  Generally there’s not that much flexibility in the asymptotic analysis side and there’s a lot more interesting things to talk about in the case analysis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AAF4A-0C9C-40E3-A977-B6780E4280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where we left off on Monday – circle the asymptotic analysis part.  Given a mathematical function, lets do asymptotic analysis on it and figure out how its upper/lower bounded.</a:t>
            </a:r>
          </a:p>
          <a:p>
            <a:endParaRPr lang="en-US" dirty="0"/>
          </a:p>
          <a:p>
            <a:r>
              <a:rPr lang="en-US" dirty="0"/>
              <a:t>But today we expanded on this code modeling part: given a piece of code, figure out what the important different possible code models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lot of code, your function is more normal / simple and so then there isn’t that much use for O / Omega Theta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lot of code, your function is more normal / simple and so then there isn’t that much use for O / Omega Theta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7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58FDBF-4403-42BC-A5D4-6D935E554490}" type="datetime1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640D-11C9-43BF-9075-A89CDE418086}" type="datetime1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083E-E0A0-41F1-90AF-5843246CA43D}" type="datetime1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0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931A-C161-4F51-BB8D-F97DBB293DE3}" type="datetime1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BA-4074-4F6D-8ACA-45EC01FB9108}" type="datetime1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6A23-2E70-4E9C-BB58-1C03323FDDF6}" type="datetime1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3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86F6-18DB-4C04-92DE-92D43A8517E4}" type="datetime1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2FC7-C75E-4C6D-85FF-13B8F0333040}" type="datetime1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F67B-F1F5-4592-A330-0E0202255EF8}" type="datetime1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709-1996-4EE7-98A1-0F8F322C966C}" type="datetime1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29D-749A-4FBD-AA90-5318F52E5C4E}" type="datetime1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5299DAD-9DF5-4351-9037-3C09199C16B4}" type="datetime1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www.pollev.com/cse373studentqs" TargetMode="External"/><Relationship Id="rId7" Type="http://schemas.openxmlformats.org/officeDocument/2006/relationships/image" Target="NULL"/><Relationship Id="rId2" Type="http://schemas.openxmlformats.org/officeDocument/2006/relationships/hyperlink" Target="http://www.pollev.com/cse373ac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u/1/d/156MCZKtcf6CLKHxb-3CGS34gfDJkZ3ApV0cJGK5YhnQ/edit" TargetMode="External"/><Relationship Id="rId2" Type="http://schemas.openxmlformats.org/officeDocument/2006/relationships/hyperlink" Target="https://docs.google.com/document/d/1vgSAuTqETk4EWsGZGGWiWaLXz3Vz4ERdh2SznPhjLWQ/edit?usp=shari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HiAPu6yYz2WWbkonRejBtUcq_FFhmoWFyT2l25G06o/edit#slide=id.g8289eae46a_0_694" TargetMode="External"/><Relationship Id="rId2" Type="http://schemas.openxmlformats.org/officeDocument/2006/relationships/hyperlink" Target="https://forms.gle/b9NiC1s11FKBcpm8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Ln4H3-jvDOqI16EqwzbXKF4Jx-cA6wiLaM1lrPO5tQ/ed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5:</a:t>
            </a:r>
            <a:br>
              <a:rPr lang="en-US" dirty="0"/>
            </a:br>
            <a:r>
              <a:rPr lang="en-US" dirty="0"/>
              <a:t>Case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– 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009E7-93D1-0541-9CE1-08FE67AA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7CCB-33DC-C648-BA12-F329B82BECE8}"/>
              </a:ext>
            </a:extLst>
          </p:cNvPr>
          <p:cNvSpPr txBox="1">
            <a:spLocks/>
          </p:cNvSpPr>
          <p:nvPr/>
        </p:nvSpPr>
        <p:spPr>
          <a:xfrm>
            <a:off x="502371" y="388819"/>
            <a:ext cx="11187258" cy="484550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E0D73-F3BE-2C46-BBF4-B6E28F60775C}"/>
              </a:ext>
            </a:extLst>
          </p:cNvPr>
          <p:cNvSpPr txBox="1"/>
          <p:nvPr/>
        </p:nvSpPr>
        <p:spPr>
          <a:xfrm>
            <a:off x="7159925" y="380823"/>
            <a:ext cx="3951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What’s the code model for the runtime of `print` in terms of n? (Assume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System.out.println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takes constant runtime)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Maybe something like f(n) = 3n + 2 </a:t>
            </a: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(note: this is made up, since the details of the constants don’t matter)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4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009E7-93D1-0541-9CE1-08FE67AA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7CCB-33DC-C648-BA12-F329B82BECE8}"/>
              </a:ext>
            </a:extLst>
          </p:cNvPr>
          <p:cNvSpPr txBox="1">
            <a:spLocks/>
          </p:cNvSpPr>
          <p:nvPr/>
        </p:nvSpPr>
        <p:spPr>
          <a:xfrm>
            <a:off x="502371" y="388819"/>
            <a:ext cx="11187258" cy="484550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E0D73-F3BE-2C46-BBF4-B6E28F60775C}"/>
              </a:ext>
            </a:extLst>
          </p:cNvPr>
          <p:cNvSpPr txBox="1"/>
          <p:nvPr/>
        </p:nvSpPr>
        <p:spPr>
          <a:xfrm>
            <a:off x="7159925" y="380823"/>
            <a:ext cx="3951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What’s the code model for the runtime of `print` in terms of n? (Assume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System.out.println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takes constant runtime)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Maybe something like f(n) = 3n + 2 </a:t>
            </a: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(note: this is made up, since the details of the constants don’t matter)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55D45-6AA9-DF4A-8D20-AE927233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0" y="2984621"/>
            <a:ext cx="7692723" cy="3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defined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(our model for) the number of operations the code does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the code we’ve seen so far, how the variable n (the size of the input) affects the code has been the only thing determining what the code model looks like.  We’re now going to take a step and start looking at some code that has more factors than just 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567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/* given an array and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toFind</a:t>
            </a:r>
            <a:r>
              <a:rPr lang="en-US" dirty="0"/>
              <a:t>, return index where </a:t>
            </a:r>
            <a:r>
              <a:rPr lang="en-US" dirty="0" err="1"/>
              <a:t>toFind</a:t>
            </a:r>
            <a:r>
              <a:rPr lang="en-US" dirty="0"/>
              <a:t> is located, or -1 if not in array.*/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D2919-1827-9245-AC23-5FFD2B1BB4AC}"/>
              </a:ext>
            </a:extLst>
          </p:cNvPr>
          <p:cNvSpPr txBox="1"/>
          <p:nvPr/>
        </p:nvSpPr>
        <p:spPr>
          <a:xfrm>
            <a:off x="575239" y="5676530"/>
            <a:ext cx="10527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How should we model this code’s runtime as a mathematical function?</a:t>
            </a:r>
          </a:p>
        </p:txBody>
      </p:sp>
    </p:spTree>
    <p:extLst>
      <p:ext uri="{BB962C8B-B14F-4D97-AF65-F5344CB8AC3E}">
        <p14:creationId xmlns:p14="http://schemas.microsoft.com/office/powerpoint/2010/main" val="392618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11742086" cy="2963334"/>
          </a:xfrm>
        </p:spPr>
        <p:txBody>
          <a:bodyPr>
            <a:normAutofit/>
          </a:bodyPr>
          <a:lstStyle/>
          <a:p>
            <a:r>
              <a:rPr lang="en-US" sz="1900" dirty="0"/>
              <a:t>Unlike before, the number of steps for this piece of code does not depend solely on the input size, n (length of the array).  In this case, there’s another factor which is: where does `</a:t>
            </a:r>
            <a:r>
              <a:rPr lang="en-US" sz="1900" dirty="0" err="1"/>
              <a:t>toFind</a:t>
            </a:r>
            <a:r>
              <a:rPr lang="en-US" sz="1900" dirty="0"/>
              <a:t>` appear in the input array (if at all)?</a:t>
            </a:r>
          </a:p>
          <a:p>
            <a:br>
              <a:rPr lang="en-US" sz="1900" dirty="0"/>
            </a:b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4E2E58-64BF-134D-B3CD-52B3FB93A2BE}"/>
              </a:ext>
            </a:extLst>
          </p:cNvPr>
          <p:cNvSpPr txBox="1">
            <a:spLocks/>
          </p:cNvSpPr>
          <p:nvPr/>
        </p:nvSpPr>
        <p:spPr>
          <a:xfrm>
            <a:off x="449914" y="823731"/>
            <a:ext cx="5265387" cy="2071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7D67-9E99-2D46-88DC-C2917E67E6D2}"/>
              </a:ext>
            </a:extLst>
          </p:cNvPr>
          <p:cNvSpPr txBox="1"/>
          <p:nvPr/>
        </p:nvSpPr>
        <p:spPr>
          <a:xfrm>
            <a:off x="6484779" y="1045591"/>
            <a:ext cx="4487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How should we model this code’s runtime as a mathematical function?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C612DF-B3F8-DA43-943D-CE578AFE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27" y="30924"/>
            <a:ext cx="11187259" cy="1014667"/>
          </a:xfrm>
        </p:spPr>
        <p:txBody>
          <a:bodyPr/>
          <a:lstStyle/>
          <a:p>
            <a:r>
              <a:rPr lang="en-US" dirty="0" err="1"/>
              <a:t>linearSearch</a:t>
            </a:r>
            <a:r>
              <a:rPr lang="en-US" dirty="0"/>
              <a:t> Model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formulas</a:t>
            </a:r>
          </a:p>
        </p:txBody>
      </p:sp>
    </p:spTree>
    <p:extLst>
      <p:ext uri="{BB962C8B-B14F-4D97-AF65-F5344CB8AC3E}">
        <p14:creationId xmlns:p14="http://schemas.microsoft.com/office/powerpoint/2010/main" val="199279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Unlike before, the number of steps for this piece of code does not depend solely on the input size, n (length of the array).  In this case, there’s another factor which is: where does `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` appear in the input array (if at all)?</a:t>
                </a:r>
              </a:p>
              <a:p>
                <a:r>
                  <a:rPr lang="en-US" sz="1900" dirty="0"/>
                  <a:t>If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1900" dirty="0"/>
                  <a:t> is in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sz="1900" dirty="0"/>
                  <a:t>, we’ll only need one iteration.  One specific example input: </a:t>
                </a:r>
                <a:r>
                  <a:rPr lang="en-US" sz="1900" dirty="0" err="1"/>
                  <a:t>arr</a:t>
                </a:r>
                <a:r>
                  <a:rPr lang="en-US" sz="1900" dirty="0"/>
                  <a:t> = [1, 2, 4, 9, 16, 25, 36, 49, 64]  and 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 = 1 </a:t>
                </a: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900" dirty="0"/>
                  <a:t>4</a:t>
                </a:r>
              </a:p>
              <a:p>
                <a:br>
                  <a:rPr lang="en-US" sz="1900" dirty="0"/>
                </a:b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  <a:blipFill>
                <a:blip r:embed="rId2"/>
                <a:stretch>
                  <a:fillRect t="-2146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4E2E58-64BF-134D-B3CD-52B3FB93A2BE}"/>
              </a:ext>
            </a:extLst>
          </p:cNvPr>
          <p:cNvSpPr txBox="1">
            <a:spLocks/>
          </p:cNvSpPr>
          <p:nvPr/>
        </p:nvSpPr>
        <p:spPr>
          <a:xfrm>
            <a:off x="449914" y="823731"/>
            <a:ext cx="5265387" cy="2071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7D67-9E99-2D46-88DC-C2917E67E6D2}"/>
              </a:ext>
            </a:extLst>
          </p:cNvPr>
          <p:cNvSpPr txBox="1"/>
          <p:nvPr/>
        </p:nvSpPr>
        <p:spPr>
          <a:xfrm>
            <a:off x="6484779" y="1045591"/>
            <a:ext cx="4487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How should we model this code’s runtime as a mathematical function?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C612DF-B3F8-DA43-943D-CE578AFE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27" y="30924"/>
            <a:ext cx="11187259" cy="1014667"/>
          </a:xfrm>
        </p:spPr>
        <p:txBody>
          <a:bodyPr/>
          <a:lstStyle/>
          <a:p>
            <a:r>
              <a:rPr lang="en-US" dirty="0" err="1"/>
              <a:t>linearSearch</a:t>
            </a:r>
            <a:r>
              <a:rPr lang="en-US" dirty="0"/>
              <a:t> Model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formulas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9A5F6-E83A-3C49-8D74-FF611937C88C}"/>
              </a:ext>
            </a:extLst>
          </p:cNvPr>
          <p:cNvSpPr txBox="1"/>
          <p:nvPr/>
        </p:nvSpPr>
        <p:spPr>
          <a:xfrm>
            <a:off x="-21270" y="6465629"/>
            <a:ext cx="824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the constants here were made-up since they don’t affect anything for this analysis)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Unlike before, the number of steps for this piece of code does not depend solely on the input size, n (length of the array).  In this case, there’s another factor which is: where does `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` appear in the input array (if at all)?</a:t>
                </a:r>
              </a:p>
              <a:p>
                <a:r>
                  <a:rPr lang="en-US" sz="1900" dirty="0"/>
                  <a:t>If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1900" dirty="0"/>
                  <a:t> is in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sz="1900" dirty="0"/>
                  <a:t>, we’ll only need one iteration.  One specific example input: </a:t>
                </a:r>
                <a:r>
                  <a:rPr lang="en-US" sz="1900" dirty="0" err="1"/>
                  <a:t>arr</a:t>
                </a:r>
                <a:r>
                  <a:rPr lang="en-US" sz="1900" dirty="0"/>
                  <a:t> = [1, 2, 4, 9, 16, 25, 36, 49, 64]  and 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 = 1 </a:t>
                </a: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900" dirty="0"/>
                  <a:t>4</a:t>
                </a:r>
              </a:p>
              <a:p>
                <a:r>
                  <a:rPr lang="en-US" sz="1900" dirty="0"/>
                  <a:t>If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1900" dirty="0"/>
                  <a:t> is not in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1900" dirty="0"/>
                  <a:t>, we’ll need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900" dirty="0"/>
                  <a:t> iterations.   One specific example input : </a:t>
                </a:r>
                <a:r>
                  <a:rPr lang="en-US" sz="1900" dirty="0" err="1"/>
                  <a:t>arr</a:t>
                </a:r>
                <a:r>
                  <a:rPr lang="en-US" sz="1900" dirty="0"/>
                  <a:t> = [1, 2, 4, 9, 16, 25, 36, 49, 64]  and 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 = -5</a:t>
                </a:r>
                <a:endParaRPr lang="en-US" sz="1900" b="0" i="1" dirty="0">
                  <a:latin typeface="Cambria Math" panose="02040503050406030204" pitchFamily="18" charset="0"/>
                </a:endParaRP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9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sz="1900" dirty="0"/>
                </a:b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  <a:blipFill>
                <a:blip r:embed="rId2"/>
                <a:stretch>
                  <a:fillRect t="-2146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4E2E58-64BF-134D-B3CD-52B3FB93A2BE}"/>
              </a:ext>
            </a:extLst>
          </p:cNvPr>
          <p:cNvSpPr txBox="1">
            <a:spLocks/>
          </p:cNvSpPr>
          <p:nvPr/>
        </p:nvSpPr>
        <p:spPr>
          <a:xfrm>
            <a:off x="449914" y="823731"/>
            <a:ext cx="5265387" cy="2071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7D67-9E99-2D46-88DC-C2917E67E6D2}"/>
              </a:ext>
            </a:extLst>
          </p:cNvPr>
          <p:cNvSpPr txBox="1"/>
          <p:nvPr/>
        </p:nvSpPr>
        <p:spPr>
          <a:xfrm>
            <a:off x="6484779" y="1045591"/>
            <a:ext cx="4487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How should we model this code’s runtime as a mathematical function?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C612DF-B3F8-DA43-943D-CE578AFE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27" y="30924"/>
            <a:ext cx="11187259" cy="1014667"/>
          </a:xfrm>
        </p:spPr>
        <p:txBody>
          <a:bodyPr/>
          <a:lstStyle/>
          <a:p>
            <a:r>
              <a:rPr lang="en-US" dirty="0" err="1"/>
              <a:t>linearSearch</a:t>
            </a:r>
            <a:r>
              <a:rPr lang="en-US" dirty="0"/>
              <a:t> Model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formulas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C6AF0-B2D5-BC45-A881-38D676622592}"/>
              </a:ext>
            </a:extLst>
          </p:cNvPr>
          <p:cNvSpPr txBox="1"/>
          <p:nvPr/>
        </p:nvSpPr>
        <p:spPr>
          <a:xfrm>
            <a:off x="-21270" y="6465629"/>
            <a:ext cx="824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the constants here were made-up since they don’t affect anything for this analysis)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Unlike before, the number of steps for this piece of code does not depend solely on the input size, n (length of the array).  In this case, there’s another factor which is: where does `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` appear in the input array (if at all)?</a:t>
                </a:r>
              </a:p>
              <a:p>
                <a:r>
                  <a:rPr lang="en-US" sz="1900" dirty="0"/>
                  <a:t>If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1900" dirty="0"/>
                  <a:t> is in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sz="1900" dirty="0"/>
                  <a:t>, we’ll only need one iteration.  One specific example input: </a:t>
                </a:r>
                <a:r>
                  <a:rPr lang="en-US" sz="1900" dirty="0" err="1"/>
                  <a:t>arr</a:t>
                </a:r>
                <a:r>
                  <a:rPr lang="en-US" sz="1900" dirty="0"/>
                  <a:t> = [1, 2, 4, 9, 16, 25, 36, 49, 64]  and 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 = 1 </a:t>
                </a: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900" dirty="0"/>
                  <a:t>4</a:t>
                </a:r>
              </a:p>
              <a:p>
                <a:r>
                  <a:rPr lang="en-US" sz="1900" dirty="0"/>
                  <a:t>If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sz="1900" dirty="0"/>
                  <a:t> is not in </a:t>
                </a:r>
                <a:r>
                  <a:rPr lang="en-US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sz="1900" dirty="0"/>
                  <a:t>, we’ll need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900" dirty="0"/>
                  <a:t> iterations.   One specific example input : </a:t>
                </a:r>
                <a:r>
                  <a:rPr lang="en-US" sz="1900" dirty="0" err="1"/>
                  <a:t>arr</a:t>
                </a:r>
                <a:r>
                  <a:rPr lang="en-US" sz="1900" dirty="0"/>
                  <a:t> = [1, 2, 4, 9, 16, 25, 36, 49, 64]  and </a:t>
                </a:r>
                <a:r>
                  <a:rPr lang="en-US" sz="1900" dirty="0" err="1"/>
                  <a:t>toFind</a:t>
                </a:r>
                <a:r>
                  <a:rPr lang="en-US" sz="1900" dirty="0"/>
                  <a:t> = -5</a:t>
                </a:r>
                <a:endParaRPr lang="en-US" sz="1900" b="0" i="1" dirty="0">
                  <a:latin typeface="Cambria Math" panose="02040503050406030204" pitchFamily="18" charset="0"/>
                </a:endParaRPr>
              </a:p>
              <a:p>
                <a:pPr marL="12801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9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sz="1900" dirty="0"/>
                </a:b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95600"/>
                <a:ext cx="11742086" cy="2963334"/>
              </a:xfrm>
              <a:blipFill>
                <a:blip r:embed="rId2"/>
                <a:stretch>
                  <a:fillRect t="-2146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CSE 373 19 Su - </a:t>
            </a:r>
            <a:r>
              <a:rPr lang="es-ES" dirty="0" err="1"/>
              <a:t>Robbie</a:t>
            </a:r>
            <a:r>
              <a:rPr lang="es-ES" dirty="0"/>
              <a:t> Weber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4E2E58-64BF-134D-B3CD-52B3FB93A2BE}"/>
              </a:ext>
            </a:extLst>
          </p:cNvPr>
          <p:cNvSpPr txBox="1">
            <a:spLocks/>
          </p:cNvSpPr>
          <p:nvPr/>
        </p:nvSpPr>
        <p:spPr>
          <a:xfrm>
            <a:off x="449914" y="823731"/>
            <a:ext cx="5265387" cy="2071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73736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7D67-9E99-2D46-88DC-C2917E67E6D2}"/>
              </a:ext>
            </a:extLst>
          </p:cNvPr>
          <p:cNvSpPr txBox="1"/>
          <p:nvPr/>
        </p:nvSpPr>
        <p:spPr>
          <a:xfrm>
            <a:off x="6484779" y="1045591"/>
            <a:ext cx="4487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Emoji" panose="020B0502040204020203" pitchFamily="34" charset="0"/>
                <a:ea typeface="Segoe UI Emoji" panose="020B0502040204020203" pitchFamily="34" charset="0"/>
              </a:rPr>
              <a:t>How should we model this code’s runtime as a mathematical function?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C612DF-B3F8-DA43-943D-CE578AFE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27" y="30924"/>
            <a:ext cx="11187259" cy="1014667"/>
          </a:xfrm>
        </p:spPr>
        <p:txBody>
          <a:bodyPr/>
          <a:lstStyle/>
          <a:p>
            <a:r>
              <a:rPr lang="en-US" dirty="0" err="1"/>
              <a:t>linearSearch</a:t>
            </a:r>
            <a:r>
              <a:rPr lang="en-US" dirty="0"/>
              <a:t> Model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formulas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77FF8-977D-074F-B8E1-905B047BF0A2}"/>
              </a:ext>
            </a:extLst>
          </p:cNvPr>
          <p:cNvSpPr txBox="1"/>
          <p:nvPr/>
        </p:nvSpPr>
        <p:spPr>
          <a:xfrm>
            <a:off x="-21270" y="5543649"/>
            <a:ext cx="1147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And what about in-between if </a:t>
            </a:r>
            <a:r>
              <a:rPr lang="en-US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toFind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 is somewhere </a:t>
            </a:r>
            <a:r>
              <a:rPr lang="en-US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inbetween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? What if it’s at index 5?  What if it’s index n – 5?  </a:t>
            </a: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Every one of these situations deserves its own runtime 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AC650-1445-B94E-90DD-44985D1FAA6D}"/>
              </a:ext>
            </a:extLst>
          </p:cNvPr>
          <p:cNvSpPr txBox="1"/>
          <p:nvPr/>
        </p:nvSpPr>
        <p:spPr>
          <a:xfrm>
            <a:off x="-21270" y="6465629"/>
            <a:ext cx="824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the constants here were made-up since they don’t affect anything for this analysis)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2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linearSearch</a:t>
            </a:r>
            <a:r>
              <a:rPr lang="en-US" dirty="0"/>
              <a:t> Model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visually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31964-FAE2-CC4C-B1BD-E711A18029C2}"/>
              </a:ext>
            </a:extLst>
          </p:cNvPr>
          <p:cNvSpPr txBox="1"/>
          <p:nvPr/>
        </p:nvSpPr>
        <p:spPr>
          <a:xfrm>
            <a:off x="11074401" y="145626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9n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C9A07-80BE-B043-9718-0BE021158DC9}"/>
              </a:ext>
            </a:extLst>
          </p:cNvPr>
          <p:cNvSpPr txBox="1"/>
          <p:nvPr/>
        </p:nvSpPr>
        <p:spPr>
          <a:xfrm>
            <a:off x="10796971" y="597348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F61834-BC55-1946-88C5-A545C89A8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456149"/>
            <a:ext cx="9713246" cy="51227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DAE3E0-A37E-4846-BE6E-98E8DEE05E48}"/>
              </a:ext>
            </a:extLst>
          </p:cNvPr>
          <p:cNvSpPr txBox="1">
            <a:spLocks/>
          </p:cNvSpPr>
          <p:nvPr/>
        </p:nvSpPr>
        <p:spPr>
          <a:xfrm>
            <a:off x="449914" y="1178871"/>
            <a:ext cx="5265387" cy="2259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9FDB9-59FC-BC43-BE41-4B2E2DC66B66}"/>
              </a:ext>
            </a:extLst>
          </p:cNvPr>
          <p:cNvSpPr txBox="1"/>
          <p:nvPr/>
        </p:nvSpPr>
        <p:spPr>
          <a:xfrm>
            <a:off x="10989733" y="242146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7n + 4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B90BB-8E8F-F845-8FA3-874CCC7D17BC}"/>
              </a:ext>
            </a:extLst>
          </p:cNvPr>
          <p:cNvSpPr txBox="1"/>
          <p:nvPr/>
        </p:nvSpPr>
        <p:spPr>
          <a:xfrm>
            <a:off x="11057467" y="33020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6n + 3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6EEEF-D9CF-194D-8710-44FD379A5385}"/>
              </a:ext>
            </a:extLst>
          </p:cNvPr>
          <p:cNvSpPr txBox="1"/>
          <p:nvPr/>
        </p:nvSpPr>
        <p:spPr>
          <a:xfrm>
            <a:off x="11125200" y="430106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4n + 2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A2B68-B684-6A46-8752-0F1E8EBEFC41}"/>
              </a:ext>
            </a:extLst>
          </p:cNvPr>
          <p:cNvSpPr txBox="1"/>
          <p:nvPr/>
        </p:nvSpPr>
        <p:spPr>
          <a:xfrm>
            <a:off x="11108267" y="51308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 + 1</a:t>
            </a:r>
          </a:p>
        </p:txBody>
      </p:sp>
    </p:spTree>
    <p:extLst>
      <p:ext uri="{BB962C8B-B14F-4D97-AF65-F5344CB8AC3E}">
        <p14:creationId xmlns:p14="http://schemas.microsoft.com/office/powerpoint/2010/main" val="362461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418" y="5019718"/>
            <a:ext cx="5378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Code we’ve looked at before: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`print` method only had one model/runtime function. The runtime function will ALWAYS be 2n + 1.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CSE 373 19 Su - </a:t>
            </a:r>
            <a:r>
              <a:rPr lang="es-ES" dirty="0" err="1"/>
              <a:t>Robbie</a:t>
            </a:r>
            <a:r>
              <a:rPr lang="es-ES" dirty="0"/>
              <a:t> Weber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0A8772-BB8D-2741-86E4-37AF1A1E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" y="2053776"/>
            <a:ext cx="5916314" cy="27467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CD872C-B95E-DB40-888E-6830D7FE2669}"/>
              </a:ext>
            </a:extLst>
          </p:cNvPr>
          <p:cNvSpPr/>
          <p:nvPr/>
        </p:nvSpPr>
        <p:spPr>
          <a:xfrm>
            <a:off x="874143" y="11138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D42305-8BE6-384C-9E9F-29C80E032E8D}"/>
              </a:ext>
            </a:extLst>
          </p:cNvPr>
          <p:cNvSpPr txBox="1">
            <a:spLocks/>
          </p:cNvSpPr>
          <p:nvPr/>
        </p:nvSpPr>
        <p:spPr>
          <a:xfrm>
            <a:off x="5954122" y="80984"/>
            <a:ext cx="6096000" cy="225986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173736" lvl="1" indent="0">
              <a:lnSpc>
                <a:spcPct val="10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pPr marL="173736" lvl="1" indent="0">
              <a:lnSpc>
                <a:spcPct val="100000"/>
              </a:lnSpc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EA08D-F7A4-6940-A1B1-EC8EBD3BB3C4}"/>
              </a:ext>
            </a:extLst>
          </p:cNvPr>
          <p:cNvSpPr txBox="1"/>
          <p:nvPr/>
        </p:nvSpPr>
        <p:spPr>
          <a:xfrm>
            <a:off x="6100482" y="4942806"/>
            <a:ext cx="6095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Code we’re looking at now: the `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linearSearch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` method has multiple possible models/runtime functions.  Which runtime function is applicable depends on deciding which case we want to talk about. 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27B0C5-396B-B845-A5AB-B53A548B2E28}"/>
              </a:ext>
            </a:extLst>
          </p:cNvPr>
          <p:cNvCxnSpPr/>
          <p:nvPr/>
        </p:nvCxnSpPr>
        <p:spPr>
          <a:xfrm>
            <a:off x="6091519" y="80984"/>
            <a:ext cx="0" cy="671436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25B20A-306D-F543-B622-E49778CC957F}"/>
              </a:ext>
            </a:extLst>
          </p:cNvPr>
          <p:cNvSpPr txBox="1"/>
          <p:nvPr/>
        </p:nvSpPr>
        <p:spPr>
          <a:xfrm>
            <a:off x="4904463" y="20537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 + 1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47BA5A0-4987-D648-A1E4-5D245616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13F5D9-EEE5-6444-A3DE-82AB9D7ED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69" y="2004501"/>
            <a:ext cx="5301527" cy="27960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DC8321-3F5A-094C-82D1-1AD94D653281}"/>
              </a:ext>
            </a:extLst>
          </p:cNvPr>
          <p:cNvSpPr txBox="1"/>
          <p:nvPr/>
        </p:nvSpPr>
        <p:spPr>
          <a:xfrm>
            <a:off x="10716914" y="1900136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9n + 1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76CB1-614F-B84F-A258-05D8D5C15025}"/>
              </a:ext>
            </a:extLst>
          </p:cNvPr>
          <p:cNvSpPr txBox="1"/>
          <p:nvPr/>
        </p:nvSpPr>
        <p:spPr>
          <a:xfrm>
            <a:off x="10989733" y="2421467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7n + 4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D2526A-2D30-014E-BD89-F222395671E0}"/>
              </a:ext>
            </a:extLst>
          </p:cNvPr>
          <p:cNvSpPr txBox="1"/>
          <p:nvPr/>
        </p:nvSpPr>
        <p:spPr>
          <a:xfrm>
            <a:off x="11007154" y="2893389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6n + 3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7EE53-3C1F-114A-990F-B30DEAE56825}"/>
              </a:ext>
            </a:extLst>
          </p:cNvPr>
          <p:cNvSpPr txBox="1"/>
          <p:nvPr/>
        </p:nvSpPr>
        <p:spPr>
          <a:xfrm>
            <a:off x="11078836" y="3353999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4n + 2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98FBA-13CD-8B47-A504-A0EC2EC3D2B3}"/>
              </a:ext>
            </a:extLst>
          </p:cNvPr>
          <p:cNvSpPr txBox="1"/>
          <p:nvPr/>
        </p:nvSpPr>
        <p:spPr>
          <a:xfrm>
            <a:off x="11180261" y="3810345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2n + 1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AA05E0-D7E0-A94D-A5F9-F1CEAC6126E1}"/>
              </a:ext>
            </a:extLst>
          </p:cNvPr>
          <p:cNvSpPr txBox="1"/>
          <p:nvPr/>
        </p:nvSpPr>
        <p:spPr>
          <a:xfrm>
            <a:off x="11350719" y="436288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37" name="Explosion 1 36">
            <a:extLst>
              <a:ext uri="{FF2B5EF4-FFF2-40B4-BE49-F238E27FC236}">
                <a16:creationId xmlns:a16="http://schemas.microsoft.com/office/drawing/2014/main" id="{925B0135-671A-A249-B71F-7DEED41CEDE4}"/>
              </a:ext>
            </a:extLst>
          </p:cNvPr>
          <p:cNvSpPr/>
          <p:nvPr/>
        </p:nvSpPr>
        <p:spPr>
          <a:xfrm>
            <a:off x="4036525" y="4161856"/>
            <a:ext cx="2556934" cy="194647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points are big ideas!</a:t>
            </a:r>
          </a:p>
        </p:txBody>
      </p:sp>
    </p:spTree>
    <p:extLst>
      <p:ext uri="{BB962C8B-B14F-4D97-AF65-F5344CB8AC3E}">
        <p14:creationId xmlns:p14="http://schemas.microsoft.com/office/powerpoint/2010/main" val="13856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A4A5-DED5-1548-9DE4-8A7742D0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2" y="1412323"/>
            <a:ext cx="3921070" cy="4897038"/>
          </a:xfrm>
        </p:spPr>
        <p:txBody>
          <a:bodyPr/>
          <a:lstStyle/>
          <a:p>
            <a:r>
              <a:rPr lang="en-US" dirty="0"/>
              <a:t>Which of the following is in O(n</a:t>
            </a:r>
            <a:r>
              <a:rPr lang="en-US" baseline="30000" dirty="0"/>
              <a:t>2</a:t>
            </a:r>
            <a:r>
              <a:rPr lang="en-US" dirty="0"/>
              <a:t>)? </a:t>
            </a:r>
            <a:r>
              <a:rPr lang="en-US" dirty="0" err="1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)? </a:t>
            </a:r>
            <a:r>
              <a:rPr lang="en-US" dirty="0" err="1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E63B-AB6D-1947-8873-ECC03215034D}"/>
              </a:ext>
            </a:extLst>
          </p:cNvPr>
          <p:cNvSpPr/>
          <p:nvPr/>
        </p:nvSpPr>
        <p:spPr>
          <a:xfrm>
            <a:off x="8916816" y="1277943"/>
            <a:ext cx="3179760" cy="5065832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185E4-F8C2-3048-996D-38BF30897869}"/>
              </a:ext>
            </a:extLst>
          </p:cNvPr>
          <p:cNvSpPr txBox="1"/>
          <p:nvPr/>
        </p:nvSpPr>
        <p:spPr>
          <a:xfrm>
            <a:off x="9704451" y="1407762"/>
            <a:ext cx="170392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2 Minutes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E82815-08DA-7246-8059-40BC431A0C2D}"/>
              </a:ext>
            </a:extLst>
          </p:cNvPr>
          <p:cNvSpPr txBox="1">
            <a:spLocks/>
          </p:cNvSpPr>
          <p:nvPr/>
        </p:nvSpPr>
        <p:spPr>
          <a:xfrm>
            <a:off x="9016255" y="1982061"/>
            <a:ext cx="3080320" cy="4521738"/>
          </a:xfrm>
          <a:prstGeom prst="rect">
            <a:avLst/>
          </a:prstGeom>
          <a:noFill/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2"/>
              </a:rPr>
              <a:t>www.pollev.com/cse373activity</a:t>
            </a:r>
            <a:r>
              <a:rPr lang="en-US" sz="2000" dirty="0"/>
              <a:t> for participating in our active learning questions. 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https://www.pollev.com/cse373studentqs</a:t>
            </a:r>
            <a:r>
              <a:rPr lang="en-US" sz="2000" dirty="0"/>
              <a:t> to ask your own questions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F240-A981-5845-81CE-7C66FEF9E554}"/>
              </a:ext>
            </a:extLst>
          </p:cNvPr>
          <p:cNvGrpSpPr/>
          <p:nvPr/>
        </p:nvGrpSpPr>
        <p:grpSpPr>
          <a:xfrm>
            <a:off x="575239" y="1412323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256C548-D5EF-5E46-9A6B-E848EEA4AACF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BFD0F4-B662-F44F-BBFA-FF694D130F3F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8D9DEA-6655-C14F-BBFE-684B590DF66B}"/>
              </a:ext>
            </a:extLst>
          </p:cNvPr>
          <p:cNvGrpSpPr/>
          <p:nvPr/>
        </p:nvGrpSpPr>
        <p:grpSpPr>
          <a:xfrm>
            <a:off x="575239" y="3234806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49EB2B5-5B54-C443-83B4-F67E61E4CF39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5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890915-93FB-5540-B5C5-9433181B982A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F7AF0B-895D-4046-910B-FD087ED7A108}"/>
              </a:ext>
            </a:extLst>
          </p:cNvPr>
          <p:cNvGrpSpPr/>
          <p:nvPr/>
        </p:nvGrpSpPr>
        <p:grpSpPr>
          <a:xfrm>
            <a:off x="575238" y="5058812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BC27AEE-1D5A-1141-8403-EC234B8139FE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6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F1CAC-759E-564A-B33C-EF04BDE20D00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36C7B1-1246-4748-8987-62420F9963EC}"/>
                  </a:ext>
                </a:extLst>
              </p:cNvPr>
              <p:cNvSpPr txBox="1"/>
              <p:nvPr/>
            </p:nvSpPr>
            <p:spPr>
              <a:xfrm>
                <a:off x="5226130" y="2292457"/>
                <a:ext cx="108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36C7B1-1246-4748-8987-62420F996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0" y="2292457"/>
                <a:ext cx="1083951" cy="276999"/>
              </a:xfrm>
              <a:prstGeom prst="rect">
                <a:avLst/>
              </a:prstGeom>
              <a:blipFill>
                <a:blip r:embed="rId7"/>
                <a:stretch>
                  <a:fillRect l="-6977" r="-348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68C3AD-8254-CD49-BF5A-43FE0F561C61}"/>
                  </a:ext>
                </a:extLst>
              </p:cNvPr>
              <p:cNvSpPr txBox="1"/>
              <p:nvPr/>
            </p:nvSpPr>
            <p:spPr>
              <a:xfrm>
                <a:off x="5226130" y="3080442"/>
                <a:ext cx="1753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68C3AD-8254-CD49-BF5A-43FE0F561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0" y="3080442"/>
                <a:ext cx="1753172" cy="276999"/>
              </a:xfrm>
              <a:prstGeom prst="rect">
                <a:avLst/>
              </a:prstGeom>
              <a:blipFill>
                <a:blip r:embed="rId8"/>
                <a:stretch>
                  <a:fillRect l="-3597" t="-4545" r="-143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5312A-FA36-1C40-B495-C7CD9201D7E2}"/>
                  </a:ext>
                </a:extLst>
              </p:cNvPr>
              <p:cNvSpPr txBox="1"/>
              <p:nvPr/>
            </p:nvSpPr>
            <p:spPr>
              <a:xfrm>
                <a:off x="5226130" y="4578032"/>
                <a:ext cx="2273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C5312A-FA36-1C40-B495-C7CD9201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0" y="4578032"/>
                <a:ext cx="2273251" cy="276999"/>
              </a:xfrm>
              <a:prstGeom prst="rect">
                <a:avLst/>
              </a:prstGeom>
              <a:blipFill>
                <a:blip r:embed="rId9"/>
                <a:stretch>
                  <a:fillRect l="-2778" t="-4545" r="-111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E26FF2-95F7-EC46-8AD5-6DC42090FE2C}"/>
                  </a:ext>
                </a:extLst>
              </p:cNvPr>
              <p:cNvSpPr txBox="1"/>
              <p:nvPr/>
            </p:nvSpPr>
            <p:spPr>
              <a:xfrm>
                <a:off x="5226130" y="5352952"/>
                <a:ext cx="1077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E26FF2-95F7-EC46-8AD5-6DC42090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0" y="5352952"/>
                <a:ext cx="1077153" cy="276999"/>
              </a:xfrm>
              <a:prstGeom prst="rect">
                <a:avLst/>
              </a:prstGeom>
              <a:blipFill>
                <a:blip r:embed="rId10"/>
                <a:stretch>
                  <a:fillRect l="-705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CAB85-4B4E-FC4F-82B0-F89FBE9675D7}"/>
                  </a:ext>
                </a:extLst>
              </p:cNvPr>
              <p:cNvSpPr txBox="1"/>
              <p:nvPr/>
            </p:nvSpPr>
            <p:spPr>
              <a:xfrm>
                <a:off x="5226130" y="3776986"/>
                <a:ext cx="1884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CAB85-4B4E-FC4F-82B0-F89FBE967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130" y="3776986"/>
                <a:ext cx="1884618" cy="276999"/>
              </a:xfrm>
              <a:prstGeom prst="rect">
                <a:avLst/>
              </a:prstGeom>
              <a:blipFill>
                <a:blip r:embed="rId11"/>
                <a:stretch>
                  <a:fillRect l="-2685" r="-201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22213D0-D1DF-0A4D-925A-D92383BAE6B4}"/>
              </a:ext>
            </a:extLst>
          </p:cNvPr>
          <p:cNvSpPr txBox="1"/>
          <p:nvPr/>
        </p:nvSpPr>
        <p:spPr>
          <a:xfrm>
            <a:off x="4861789" y="226884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B4B78-1563-EE44-AA72-55B799915D29}"/>
              </a:ext>
            </a:extLst>
          </p:cNvPr>
          <p:cNvSpPr txBox="1"/>
          <p:nvPr/>
        </p:nvSpPr>
        <p:spPr>
          <a:xfrm>
            <a:off x="4861789" y="303902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50D14-72D1-B541-97C6-C5A20B34FED4}"/>
              </a:ext>
            </a:extLst>
          </p:cNvPr>
          <p:cNvSpPr txBox="1"/>
          <p:nvPr/>
        </p:nvSpPr>
        <p:spPr>
          <a:xfrm>
            <a:off x="4861789" y="371776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03E349-66C2-D94D-8B31-094B6C17ED34}"/>
              </a:ext>
            </a:extLst>
          </p:cNvPr>
          <p:cNvSpPr txBox="1"/>
          <p:nvPr/>
        </p:nvSpPr>
        <p:spPr>
          <a:xfrm>
            <a:off x="4861789" y="450100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2024ED-4DD2-384B-BB06-1510BB233B29}"/>
              </a:ext>
            </a:extLst>
          </p:cNvPr>
          <p:cNvSpPr txBox="1"/>
          <p:nvPr/>
        </p:nvSpPr>
        <p:spPr>
          <a:xfrm>
            <a:off x="4861789" y="525812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43649-E736-974E-99E3-324A6A175240}"/>
              </a:ext>
            </a:extLst>
          </p:cNvPr>
          <p:cNvSpPr txBox="1"/>
          <p:nvPr/>
        </p:nvSpPr>
        <p:spPr>
          <a:xfrm>
            <a:off x="5114232" y="2649421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O(n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57F26-F288-E940-856D-ADCA81B260C2}"/>
              </a:ext>
            </a:extLst>
          </p:cNvPr>
          <p:cNvSpPr txBox="1"/>
          <p:nvPr/>
        </p:nvSpPr>
        <p:spPr>
          <a:xfrm>
            <a:off x="5114232" y="338833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O(n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8971D6-6C5B-4B4A-865E-5916C573B207}"/>
              </a:ext>
            </a:extLst>
          </p:cNvPr>
          <p:cNvSpPr txBox="1"/>
          <p:nvPr/>
        </p:nvSpPr>
        <p:spPr>
          <a:xfrm>
            <a:off x="5114232" y="409534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O(n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1D3A6A-6CBC-794B-B0DA-6E706AB81086}"/>
              </a:ext>
            </a:extLst>
          </p:cNvPr>
          <p:cNvSpPr txBox="1"/>
          <p:nvPr/>
        </p:nvSpPr>
        <p:spPr>
          <a:xfrm>
            <a:off x="5114232" y="493649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O(n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B40F80-7A60-5D40-9BF0-DBA90B43B56A}"/>
              </a:ext>
            </a:extLst>
          </p:cNvPr>
          <p:cNvSpPr txBox="1"/>
          <p:nvPr/>
        </p:nvSpPr>
        <p:spPr>
          <a:xfrm>
            <a:off x="6515789" y="493649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</a:t>
            </a:r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Ω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ED1CD7-D0DD-3A4C-BEE8-38ADC058CC9F}"/>
              </a:ext>
            </a:extLst>
          </p:cNvPr>
          <p:cNvSpPr txBox="1"/>
          <p:nvPr/>
        </p:nvSpPr>
        <p:spPr>
          <a:xfrm>
            <a:off x="6515789" y="5607977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</a:t>
            </a:r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Ω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DEE1B4-A112-CD4A-8C1F-FEA61EA46636}"/>
              </a:ext>
            </a:extLst>
          </p:cNvPr>
          <p:cNvSpPr txBox="1"/>
          <p:nvPr/>
        </p:nvSpPr>
        <p:spPr>
          <a:xfrm>
            <a:off x="7793471" y="493649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f(n) ∈ </a:t>
            </a:r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Θ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(n</a:t>
            </a:r>
            <a:r>
              <a:rPr lang="en-US" b="1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35441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09864"/>
                <a:ext cx="6048428" cy="29736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Usually we care about the longest our code could run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</a:t>
                </a:r>
                <a:r>
                  <a:rPr lang="en-US" b="1" dirty="0"/>
                  <a:t>worst-case </a:t>
                </a:r>
                <a:r>
                  <a:rPr lang="en-US" dirty="0"/>
                  <a:t>analysis</a:t>
                </a:r>
              </a:p>
              <a:p>
                <a:endParaRPr lang="en-US" dirty="0"/>
              </a:p>
              <a:p>
                <a:r>
                  <a:rPr lang="en-US" dirty="0"/>
                  <a:t>But sometimes we care about the fastest our code could finish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</a:t>
                </a:r>
                <a:r>
                  <a:rPr lang="en-US" b="1" dirty="0"/>
                  <a:t>best-case </a:t>
                </a:r>
                <a:r>
                  <a:rPr lang="en-US" dirty="0"/>
                  <a:t>analysis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09864"/>
                <a:ext cx="6048428" cy="2973603"/>
              </a:xfrm>
              <a:blipFill>
                <a:blip r:embed="rId3"/>
                <a:stretch>
                  <a:fillRect l="-418" t="-2553" r="-20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5AC1E-BE1A-544C-BFD4-42DF2473C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8" y="243308"/>
            <a:ext cx="5301527" cy="2796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F29B5-828E-054F-B990-E55012B975EE}"/>
              </a:ext>
            </a:extLst>
          </p:cNvPr>
          <p:cNvSpPr txBox="1"/>
          <p:nvPr/>
        </p:nvSpPr>
        <p:spPr>
          <a:xfrm>
            <a:off x="10907594" y="174576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9n + 1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7B3EF-A5C5-C04B-99F8-897C04CB034E}"/>
              </a:ext>
            </a:extLst>
          </p:cNvPr>
          <p:cNvSpPr txBox="1"/>
          <p:nvPr/>
        </p:nvSpPr>
        <p:spPr>
          <a:xfrm>
            <a:off x="11180413" y="695907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7n + 4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C5EFB-7727-414C-A3D1-5BA02037014D}"/>
              </a:ext>
            </a:extLst>
          </p:cNvPr>
          <p:cNvSpPr txBox="1"/>
          <p:nvPr/>
        </p:nvSpPr>
        <p:spPr>
          <a:xfrm>
            <a:off x="11197834" y="1167829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6n + 3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31ACD-BCA4-7045-B999-600EE62799D6}"/>
              </a:ext>
            </a:extLst>
          </p:cNvPr>
          <p:cNvSpPr txBox="1"/>
          <p:nvPr/>
        </p:nvSpPr>
        <p:spPr>
          <a:xfrm>
            <a:off x="11269516" y="1628439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4n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D4C56-A16F-D74F-8FBA-84AB6EF825E3}"/>
              </a:ext>
            </a:extLst>
          </p:cNvPr>
          <p:cNvSpPr txBox="1"/>
          <p:nvPr/>
        </p:nvSpPr>
        <p:spPr>
          <a:xfrm>
            <a:off x="11370941" y="2084785"/>
            <a:ext cx="82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2n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66A49-E29D-0640-BB25-BCA7BAD6B277}"/>
              </a:ext>
            </a:extLst>
          </p:cNvPr>
          <p:cNvSpPr txBox="1"/>
          <p:nvPr/>
        </p:nvSpPr>
        <p:spPr>
          <a:xfrm>
            <a:off x="11541399" y="26373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8A0BF1-8178-1743-B878-07E84ACF94ED}"/>
                  </a:ext>
                </a:extLst>
              </p:cNvPr>
              <p:cNvSpPr txBox="1"/>
              <p:nvPr/>
            </p:nvSpPr>
            <p:spPr>
              <a:xfrm>
                <a:off x="499702" y="3513419"/>
                <a:ext cx="1081842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For </a:t>
                </a:r>
                <a:r>
                  <a:rPr lang="en-US" sz="2400" dirty="0" err="1">
                    <a:latin typeface="Segoe UI Emoji" panose="020B0502040204020203" pitchFamily="34" charset="0"/>
                    <a:ea typeface="Segoe UI Emoji" panose="020B0502040204020203" pitchFamily="34" charset="0"/>
                    <a:cs typeface="Courier New" panose="02070309020205020404" pitchFamily="49" charset="0"/>
                  </a:rPr>
                  <a:t>linearSearch</a:t>
                </a:r>
                <a:r>
                  <a:rPr lang="en-US" sz="2400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, </a:t>
                </a:r>
              </a:p>
              <a:p>
                <a:r>
                  <a:rPr lang="en-US" sz="2400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- the model for the worst case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  <a:p>
                <a:r>
                  <a:rPr lang="en-US" sz="2400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- the model for the best case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sz="2400" dirty="0"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  <a:p>
                <a:endParaRPr lang="en-US" sz="2400" dirty="0"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  <a:p>
                <a:r>
                  <a:rPr lang="en-US" sz="2400" dirty="0"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Note: the best case and worst case situations for this method actually have different complexity class runtimes!</a:t>
                </a:r>
              </a:p>
              <a:p>
                <a:endParaRPr lang="en-US" sz="2400" dirty="0"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8A0BF1-8178-1743-B878-07E84ACF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2" y="3513419"/>
                <a:ext cx="10818421" cy="2677656"/>
              </a:xfrm>
              <a:prstGeom prst="rect">
                <a:avLst/>
              </a:prstGeom>
              <a:blipFill>
                <a:blip r:embed="rId5"/>
                <a:stretch>
                  <a:fillRect l="-821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9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5AC1E-BE1A-544C-BFD4-42DF2473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3" y="193487"/>
            <a:ext cx="6254170" cy="32984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B9EF54-7BB1-FC4C-9C9B-3E3C6AE50FF7}"/>
              </a:ext>
            </a:extLst>
          </p:cNvPr>
          <p:cNvSpPr txBox="1"/>
          <p:nvPr/>
        </p:nvSpPr>
        <p:spPr>
          <a:xfrm>
            <a:off x="382945" y="3610117"/>
            <a:ext cx="10524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So every different possible runtime function (see graph) that comes from some particular state of the parameters/data structure is a different case! 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Usually we’ll only ask explicitly about best/worst in this course, but there are plenty of other useful cases to discuss, however (next slide).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19556-5CE5-2443-BF0B-B4A6C94A2123}"/>
              </a:ext>
            </a:extLst>
          </p:cNvPr>
          <p:cNvSpPr txBox="1"/>
          <p:nvPr/>
        </p:nvSpPr>
        <p:spPr>
          <a:xfrm>
            <a:off x="6925733" y="411697"/>
            <a:ext cx="538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Case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 (rough definition): a description of the state of parameters and relevant state for a method/algorithm that is specific enough that a code model (runtime function) can be determined whose only parameters are the input size(s).</a:t>
            </a:r>
          </a:p>
          <a:p>
            <a:endParaRPr lang="en-US" dirty="0"/>
          </a:p>
          <a:p>
            <a:r>
              <a:rPr lang="en-US" dirty="0"/>
              <a:t>example cases from before: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/>
              <a:t> is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[0](best case)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/>
              <a:t> is not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(worst case)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9n + 1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6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useful types of cases (beyond best/worst)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“Assume X won’t happen case”</a:t>
                </a:r>
              </a:p>
              <a:p>
                <a:pPr lvl="1"/>
                <a:r>
                  <a:rPr lang="en-US" sz="2200" dirty="0"/>
                  <a:t>Assume our array won’t need to resize is the most common.</a:t>
                </a:r>
              </a:p>
              <a:p>
                <a:r>
                  <a:rPr lang="en-US" dirty="0"/>
                  <a:t>“Average case”</a:t>
                </a:r>
              </a:p>
              <a:p>
                <a:pPr lvl="1"/>
                <a:r>
                  <a:rPr lang="en-US" sz="2200" dirty="0"/>
                  <a:t>Assume your input is random</a:t>
                </a:r>
              </a:p>
              <a:p>
                <a:pPr lvl="1"/>
                <a:r>
                  <a:rPr lang="en-US" sz="2200" dirty="0"/>
                  <a:t>Need to specify what the possible inputs are and how likely they are.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now the </a:t>
                </a:r>
                <a:r>
                  <a:rPr lang="en-US" sz="2200" b="1" dirty="0"/>
                  <a:t>average </a:t>
                </a:r>
                <a:r>
                  <a:rPr lang="en-US" sz="2200" dirty="0"/>
                  <a:t>number of steps on a </a:t>
                </a:r>
                <a:r>
                  <a:rPr lang="en-US" sz="2200" b="1" dirty="0"/>
                  <a:t>random </a:t>
                </a:r>
                <a:r>
                  <a:rPr lang="en-US" sz="2200" dirty="0"/>
                  <a:t>input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dirty="0"/>
                  <a:t>“In-practice case”</a:t>
                </a:r>
              </a:p>
              <a:p>
                <a:pPr lvl="1"/>
                <a:r>
                  <a:rPr lang="en-US" sz="2200" dirty="0"/>
                  <a:t>This isn’t a real term. (We just made it up)</a:t>
                </a:r>
              </a:p>
              <a:p>
                <a:pPr lvl="1"/>
                <a:r>
                  <a:rPr lang="en-US" sz="2200" dirty="0"/>
                  <a:t> Make some reasonable assumptions about how the real-world is probably going to work</a:t>
                </a:r>
              </a:p>
              <a:p>
                <a:pPr lvl="2"/>
                <a:r>
                  <a:rPr lang="en-US" sz="2200" dirty="0"/>
                  <a:t>We’ll tell you the assumptions, and won’t ask you to come up with these assumptions on your own.</a:t>
                </a:r>
              </a:p>
              <a:p>
                <a:pPr lvl="1"/>
                <a:r>
                  <a:rPr lang="en-US" sz="2200" dirty="0"/>
                  <a:t>Then do worst-case analysis under those assumptions.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567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23561C-B055-744A-9E22-A614335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169-F67C-814B-AEE9-2DF58F5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1003D-9A4C-4E4B-91CB-903CEB9F650D}"/>
              </a:ext>
            </a:extLst>
          </p:cNvPr>
          <p:cNvSpPr/>
          <p:nvPr/>
        </p:nvSpPr>
        <p:spPr>
          <a:xfrm>
            <a:off x="392745" y="659742"/>
            <a:ext cx="1805312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piece of code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DF2C2-EC64-A34A-B9EE-A4C732D1B3C4}"/>
              </a:ext>
            </a:extLst>
          </p:cNvPr>
          <p:cNvSpPr/>
          <p:nvPr/>
        </p:nvSpPr>
        <p:spPr>
          <a:xfrm>
            <a:off x="4975736" y="659741"/>
            <a:ext cx="2442224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function modeling the runtime of a piece of 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8AA74-0BA4-2541-A300-79D7FB0775F4}"/>
              </a:ext>
            </a:extLst>
          </p:cNvPr>
          <p:cNvSpPr/>
          <p:nvPr/>
        </p:nvSpPr>
        <p:spPr>
          <a:xfrm>
            <a:off x="9934676" y="659744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 runtime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9E708E-84BA-AC4C-80FC-DFF7B0F27E87}"/>
              </a:ext>
            </a:extLst>
          </p:cNvPr>
          <p:cNvSpPr/>
          <p:nvPr/>
        </p:nvSpPr>
        <p:spPr>
          <a:xfrm>
            <a:off x="2570999" y="659741"/>
            <a:ext cx="2330245" cy="17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A044A7-2903-D94B-B69F-0579FAAFED96}"/>
              </a:ext>
            </a:extLst>
          </p:cNvPr>
          <p:cNvSpPr/>
          <p:nvPr/>
        </p:nvSpPr>
        <p:spPr>
          <a:xfrm>
            <a:off x="7675442" y="2515483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asymptotic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9562B9-A6FE-9845-8E5E-686791F91207}"/>
              </a:ext>
            </a:extLst>
          </p:cNvPr>
          <p:cNvSpPr/>
          <p:nvPr/>
        </p:nvSpPr>
        <p:spPr>
          <a:xfrm>
            <a:off x="392745" y="3602071"/>
            <a:ext cx="1805312" cy="3021147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method1()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E9DAE7-D093-564F-A63F-56DBAE85B0D8}"/>
              </a:ext>
            </a:extLst>
          </p:cNvPr>
          <p:cNvSpPr/>
          <p:nvPr/>
        </p:nvSpPr>
        <p:spPr>
          <a:xfrm>
            <a:off x="4975736" y="3602070"/>
            <a:ext cx="2422768" cy="2918957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5n +3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1B2935E-3600-0141-876C-A72F0559B91A}"/>
              </a:ext>
            </a:extLst>
          </p:cNvPr>
          <p:cNvSpPr/>
          <p:nvPr/>
        </p:nvSpPr>
        <p:spPr>
          <a:xfrm>
            <a:off x="2570999" y="3602070"/>
            <a:ext cx="2330245" cy="1799303"/>
          </a:xfrm>
          <a:prstGeom prst="rightArrow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/>
              <p:nvPr/>
            </p:nvSpPr>
            <p:spPr>
              <a:xfrm>
                <a:off x="10005687" y="3621526"/>
                <a:ext cx="1805313" cy="555912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87" y="3621526"/>
                <a:ext cx="1805313" cy="555912"/>
              </a:xfrm>
              <a:prstGeom prst="roundRect">
                <a:avLst/>
              </a:prstGeom>
              <a:blipFill>
                <a:blip r:embed="rId3"/>
                <a:stretch>
                  <a:fillRect t="-1087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8CFC26-CA26-DE47-B97E-50FCA7343A4B}"/>
              </a:ext>
            </a:extLst>
          </p:cNvPr>
          <p:cNvCxnSpPr/>
          <p:nvPr/>
        </p:nvCxnSpPr>
        <p:spPr>
          <a:xfrm>
            <a:off x="0" y="3097161"/>
            <a:ext cx="1247713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2AB1C3-0D34-7244-A816-0BC7AF9B6E8C}"/>
              </a:ext>
            </a:extLst>
          </p:cNvPr>
          <p:cNvSpPr txBox="1"/>
          <p:nvPr/>
        </p:nvSpPr>
        <p:spPr>
          <a:xfrm>
            <a:off x="2570999" y="100280"/>
            <a:ext cx="82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we left off last time: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B0DABB-7853-F84C-9EB2-ED6A0A5E2399}"/>
              </a:ext>
            </a:extLst>
          </p:cNvPr>
          <p:cNvSpPr txBox="1"/>
          <p:nvPr/>
        </p:nvSpPr>
        <p:spPr>
          <a:xfrm>
            <a:off x="4901244" y="316495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 of the process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1A966F-8DFB-EF4A-A9C4-3E0AA9B27E62}"/>
              </a:ext>
            </a:extLst>
          </p:cNvPr>
          <p:cNvSpPr/>
          <p:nvPr/>
        </p:nvSpPr>
        <p:spPr>
          <a:xfrm>
            <a:off x="9967496" y="1369919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Omega runtime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A7AE3-D10D-BA44-8F37-5031FB5AAD9F}"/>
              </a:ext>
            </a:extLst>
          </p:cNvPr>
          <p:cNvSpPr/>
          <p:nvPr/>
        </p:nvSpPr>
        <p:spPr>
          <a:xfrm>
            <a:off x="10005687" y="2214982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Theta runtime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95499-CC35-5C4C-A77E-DBDC8F37E82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417960" y="903804"/>
            <a:ext cx="2516716" cy="6555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94CFC-010C-6B40-A89E-68CCE0A1AA79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7417960" y="1559393"/>
            <a:ext cx="2549536" cy="545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8D4A59-7C34-414A-893D-AB05EB84B2DE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417960" y="1559393"/>
            <a:ext cx="2587727" cy="899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/>
              <p:nvPr/>
            </p:nvSpPr>
            <p:spPr>
              <a:xfrm>
                <a:off x="10005687" y="4655890"/>
                <a:ext cx="1805313" cy="555912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87" y="4655890"/>
                <a:ext cx="1805313" cy="555912"/>
              </a:xfrm>
              <a:prstGeom prst="roundRect">
                <a:avLst/>
              </a:prstGeom>
              <a:blipFill>
                <a:blip r:embed="rId4"/>
                <a:stretch>
                  <a:fillRect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/>
              <p:nvPr/>
            </p:nvSpPr>
            <p:spPr>
              <a:xfrm>
                <a:off x="10025142" y="5760876"/>
                <a:ext cx="1805313" cy="593951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142" y="5760876"/>
                <a:ext cx="1805313" cy="5939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99CF53-4B71-1047-964B-011106A058E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1"/>
            <a:ext cx="2587727" cy="27795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15B851-1443-324A-AC22-F0650198729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0"/>
            <a:ext cx="2587727" cy="27795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4878C-CB3B-ED4F-A17D-1898B09DB31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0"/>
            <a:ext cx="2587727" cy="27795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5A4034-2FB2-E041-835D-BB94D9E66A6F}"/>
              </a:ext>
            </a:extLst>
          </p:cNvPr>
          <p:cNvCxnSpPr>
            <a:cxnSpLocks/>
          </p:cNvCxnSpPr>
          <p:nvPr/>
        </p:nvCxnSpPr>
        <p:spPr>
          <a:xfrm flipV="1">
            <a:off x="7427687" y="3920536"/>
            <a:ext cx="2610986" cy="7035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F1D01E-F2DF-684B-8173-E1B0AB2AB73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417959" y="4655889"/>
            <a:ext cx="2607183" cy="14019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9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23561C-B055-744A-9E22-A614335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169-F67C-814B-AEE9-2DF58F5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1003D-9A4C-4E4B-91CB-903CEB9F650D}"/>
              </a:ext>
            </a:extLst>
          </p:cNvPr>
          <p:cNvSpPr/>
          <p:nvPr/>
        </p:nvSpPr>
        <p:spPr>
          <a:xfrm>
            <a:off x="392745" y="659742"/>
            <a:ext cx="1805312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piece of code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DF2C2-EC64-A34A-B9EE-A4C732D1B3C4}"/>
              </a:ext>
            </a:extLst>
          </p:cNvPr>
          <p:cNvSpPr/>
          <p:nvPr/>
        </p:nvSpPr>
        <p:spPr>
          <a:xfrm>
            <a:off x="4975736" y="659741"/>
            <a:ext cx="2442224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function modeling the runtime of a piece of 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8AA74-0BA4-2541-A300-79D7FB0775F4}"/>
              </a:ext>
            </a:extLst>
          </p:cNvPr>
          <p:cNvSpPr/>
          <p:nvPr/>
        </p:nvSpPr>
        <p:spPr>
          <a:xfrm>
            <a:off x="9934676" y="659744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 runtime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9E708E-84BA-AC4C-80FC-DFF7B0F27E87}"/>
              </a:ext>
            </a:extLst>
          </p:cNvPr>
          <p:cNvSpPr/>
          <p:nvPr/>
        </p:nvSpPr>
        <p:spPr>
          <a:xfrm>
            <a:off x="2570999" y="659741"/>
            <a:ext cx="2330245" cy="17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A044A7-2903-D94B-B69F-0579FAAFED96}"/>
              </a:ext>
            </a:extLst>
          </p:cNvPr>
          <p:cNvSpPr/>
          <p:nvPr/>
        </p:nvSpPr>
        <p:spPr>
          <a:xfrm>
            <a:off x="7675442" y="2515483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asymptotic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9562B9-A6FE-9845-8E5E-686791F91207}"/>
              </a:ext>
            </a:extLst>
          </p:cNvPr>
          <p:cNvSpPr/>
          <p:nvPr/>
        </p:nvSpPr>
        <p:spPr>
          <a:xfrm>
            <a:off x="392745" y="3602070"/>
            <a:ext cx="1805312" cy="3008785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method1()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E9DAE7-D093-564F-A63F-56DBAE85B0D8}"/>
              </a:ext>
            </a:extLst>
          </p:cNvPr>
          <p:cNvSpPr/>
          <p:nvPr/>
        </p:nvSpPr>
        <p:spPr>
          <a:xfrm>
            <a:off x="4967268" y="3514598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/>
              <p:nvPr/>
            </p:nvSpPr>
            <p:spPr>
              <a:xfrm>
                <a:off x="9076433" y="3429000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O(1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33" y="3429000"/>
                <a:ext cx="2640137" cy="233747"/>
              </a:xfrm>
              <a:prstGeom prst="roundRect">
                <a:avLst/>
              </a:prstGeom>
              <a:blipFill>
                <a:blip r:embed="rId3"/>
                <a:stretch>
                  <a:fillRect t="-35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8CFC26-CA26-DE47-B97E-50FCA7343A4B}"/>
              </a:ext>
            </a:extLst>
          </p:cNvPr>
          <p:cNvCxnSpPr/>
          <p:nvPr/>
        </p:nvCxnSpPr>
        <p:spPr>
          <a:xfrm>
            <a:off x="0" y="3097161"/>
            <a:ext cx="1247713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2AB1C3-0D34-7244-A816-0BC7AF9B6E8C}"/>
              </a:ext>
            </a:extLst>
          </p:cNvPr>
          <p:cNvSpPr txBox="1"/>
          <p:nvPr/>
        </p:nvSpPr>
        <p:spPr>
          <a:xfrm>
            <a:off x="2570999" y="100280"/>
            <a:ext cx="82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we left off last time: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1A966F-8DFB-EF4A-A9C4-3E0AA9B27E62}"/>
              </a:ext>
            </a:extLst>
          </p:cNvPr>
          <p:cNvSpPr/>
          <p:nvPr/>
        </p:nvSpPr>
        <p:spPr>
          <a:xfrm>
            <a:off x="9967496" y="1369919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Omega runtime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A7AE3-D10D-BA44-8F37-5031FB5AAD9F}"/>
              </a:ext>
            </a:extLst>
          </p:cNvPr>
          <p:cNvSpPr/>
          <p:nvPr/>
        </p:nvSpPr>
        <p:spPr>
          <a:xfrm>
            <a:off x="10005687" y="2214982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Theta runtime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95499-CC35-5C4C-A77E-DBDC8F37E82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417960" y="903804"/>
            <a:ext cx="2516716" cy="6555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94CFC-010C-6B40-A89E-68CCE0A1AA79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7417960" y="1559393"/>
            <a:ext cx="2549536" cy="545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8D4A59-7C34-414A-893D-AB05EB84B2DE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417960" y="1559393"/>
            <a:ext cx="2587727" cy="899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/>
              <p:nvPr/>
            </p:nvSpPr>
            <p:spPr>
              <a:xfrm>
                <a:off x="9094207" y="3760962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(1)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207" y="3760962"/>
                <a:ext cx="2522553" cy="267720"/>
              </a:xfrm>
              <a:prstGeom prst="roundRect">
                <a:avLst/>
              </a:prstGeom>
              <a:blipFill>
                <a:blip r:embed="rId4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/>
              <p:nvPr/>
            </p:nvSpPr>
            <p:spPr>
              <a:xfrm>
                <a:off x="9094207" y="4117706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(1)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207" y="4117706"/>
                <a:ext cx="2546444" cy="267719"/>
              </a:xfrm>
              <a:prstGeom prst="roundRect">
                <a:avLst/>
              </a:prstGeom>
              <a:blipFill>
                <a:blip r:embed="rId5"/>
                <a:stretch>
                  <a:fillRect t="-2727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15B851-1443-324A-AC22-F0650198729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6981" y="3925423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4878C-CB3B-ED4F-A17D-1898B09DB31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6981" y="3925423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5A4034-2FB2-E041-835D-BB94D9E66A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206981" y="3602071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DEB2CDC-0409-AC4E-922D-34891C002EA5}"/>
              </a:ext>
            </a:extLst>
          </p:cNvPr>
          <p:cNvSpPr/>
          <p:nvPr/>
        </p:nvSpPr>
        <p:spPr>
          <a:xfrm>
            <a:off x="2387868" y="3648809"/>
            <a:ext cx="2513376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case analysis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B849416-967A-CE46-8502-73E1CDF24DD3}"/>
              </a:ext>
            </a:extLst>
          </p:cNvPr>
          <p:cNvSpPr/>
          <p:nvPr/>
        </p:nvSpPr>
        <p:spPr>
          <a:xfrm>
            <a:off x="2363977" y="4556672"/>
            <a:ext cx="2513376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worst case analysis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3BF4D547-04CD-1A40-BC6B-1A1834EDE829}"/>
              </a:ext>
            </a:extLst>
          </p:cNvPr>
          <p:cNvSpPr/>
          <p:nvPr/>
        </p:nvSpPr>
        <p:spPr>
          <a:xfrm>
            <a:off x="2198057" y="5511976"/>
            <a:ext cx="2703187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other case analysis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05917-1C48-784C-BDE4-B176AA9140A1}"/>
              </a:ext>
            </a:extLst>
          </p:cNvPr>
          <p:cNvSpPr/>
          <p:nvPr/>
        </p:nvSpPr>
        <p:spPr>
          <a:xfrm>
            <a:off x="4975736" y="4594644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5n</a:t>
            </a:r>
            <a:r>
              <a:rPr lang="en-US" baseline="30000" dirty="0"/>
              <a:t>2</a:t>
            </a:r>
            <a:r>
              <a:rPr lang="en-US" dirty="0"/>
              <a:t> +3n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3C20D24-655F-BC42-B0F5-B66A83F043FE}"/>
                  </a:ext>
                </a:extLst>
              </p:cNvPr>
              <p:cNvSpPr/>
              <p:nvPr/>
            </p:nvSpPr>
            <p:spPr>
              <a:xfrm>
                <a:off x="9084901" y="4509046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:r>
                  <a:rPr lang="en-US" baseline="30000" dirty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3C20D24-655F-BC42-B0F5-B66A83F04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901" y="4509046"/>
                <a:ext cx="2640137" cy="233747"/>
              </a:xfrm>
              <a:prstGeom prst="roundRect">
                <a:avLst/>
              </a:prstGeom>
              <a:blipFill>
                <a:blip r:embed="rId6"/>
                <a:stretch>
                  <a:fillRect t="-35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CD26064-3375-5E4A-B069-58DA63F2C011}"/>
                  </a:ext>
                </a:extLst>
              </p:cNvPr>
              <p:cNvSpPr/>
              <p:nvPr/>
            </p:nvSpPr>
            <p:spPr>
              <a:xfrm>
                <a:off x="9102675" y="4841008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CD26064-3375-5E4A-B069-58DA63F2C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4841008"/>
                <a:ext cx="2522553" cy="267720"/>
              </a:xfrm>
              <a:prstGeom prst="roundRect">
                <a:avLst/>
              </a:prstGeom>
              <a:blipFill>
                <a:blip r:embed="rId7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900904A-BD4D-B849-AEC3-84BFE50F4AB7}"/>
                  </a:ext>
                </a:extLst>
              </p:cNvPr>
              <p:cNvSpPr/>
              <p:nvPr/>
            </p:nvSpPr>
            <p:spPr>
              <a:xfrm>
                <a:off x="9102675" y="5197752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900904A-BD4D-B849-AEC3-84BFE50F4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5197752"/>
                <a:ext cx="2546444" cy="267719"/>
              </a:xfrm>
              <a:prstGeom prst="roundRect">
                <a:avLst/>
              </a:prstGeom>
              <a:blipFill>
                <a:blip r:embed="rId8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E6A4A6-8B72-014B-8AF7-6574C42E8BC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15449" y="5005469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38F106-C9BC-3F4A-B7DF-B4D178863A2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15449" y="5005469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A3F8D9-1396-4D43-A421-F14B90BCE91F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215449" y="4682117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535E061-641E-E14F-B6FA-EB814D44B061}"/>
              </a:ext>
            </a:extLst>
          </p:cNvPr>
          <p:cNvSpPr/>
          <p:nvPr/>
        </p:nvSpPr>
        <p:spPr>
          <a:xfrm>
            <a:off x="4975736" y="5664964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20n 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8A75EE8-3023-9949-BB60-4AF6688B3879}"/>
                  </a:ext>
                </a:extLst>
              </p:cNvPr>
              <p:cNvSpPr/>
              <p:nvPr/>
            </p:nvSpPr>
            <p:spPr>
              <a:xfrm>
                <a:off x="9084901" y="5579366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8A75EE8-3023-9949-BB60-4AF6688B3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901" y="5579366"/>
                <a:ext cx="2640137" cy="233747"/>
              </a:xfrm>
              <a:prstGeom prst="roundRect">
                <a:avLst/>
              </a:prstGeom>
              <a:blipFill>
                <a:blip r:embed="rId9"/>
                <a:stretch>
                  <a:fillRect t="-28571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5751230-8305-AD48-92B5-704242EA11F5}"/>
                  </a:ext>
                </a:extLst>
              </p:cNvPr>
              <p:cNvSpPr/>
              <p:nvPr/>
            </p:nvSpPr>
            <p:spPr>
              <a:xfrm>
                <a:off x="9102675" y="5911328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5751230-8305-AD48-92B5-704242EA1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5911328"/>
                <a:ext cx="2522553" cy="267720"/>
              </a:xfrm>
              <a:prstGeom prst="roundRect">
                <a:avLst/>
              </a:prstGeom>
              <a:blipFill>
                <a:blip r:embed="rId10"/>
                <a:stretch>
                  <a:fillRect t="-20833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3F08F41-AD6C-6747-B8C8-DEA8DC3CB7E9}"/>
                  </a:ext>
                </a:extLst>
              </p:cNvPr>
              <p:cNvSpPr/>
              <p:nvPr/>
            </p:nvSpPr>
            <p:spPr>
              <a:xfrm>
                <a:off x="9102675" y="6268072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3F08F41-AD6C-6747-B8C8-DEA8DC3CB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6268072"/>
                <a:ext cx="2546444" cy="267719"/>
              </a:xfrm>
              <a:prstGeom prst="roundRect">
                <a:avLst/>
              </a:prstGeom>
              <a:blipFill>
                <a:blip r:embed="rId11"/>
                <a:stretch>
                  <a:fillRect t="-26087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2D71D66-40E2-D24B-8A9F-C77106AEC168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6215449" y="6075789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5A994C-5870-DE46-82CB-01E35BB37C79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6215449" y="6075789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D22C14-9267-094F-9E03-367257E0E579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6215449" y="5752437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>
            <a:extLst>
              <a:ext uri="{FF2B5EF4-FFF2-40B4-BE49-F238E27FC236}">
                <a16:creationId xmlns:a16="http://schemas.microsoft.com/office/drawing/2014/main" id="{5201BDDE-9493-A848-92DE-6DEDD4EDFBC9}"/>
              </a:ext>
            </a:extLst>
          </p:cNvPr>
          <p:cNvSpPr/>
          <p:nvPr/>
        </p:nvSpPr>
        <p:spPr>
          <a:xfrm>
            <a:off x="2547108" y="2563965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analysis</a:t>
            </a:r>
          </a:p>
        </p:txBody>
      </p:sp>
    </p:spTree>
    <p:extLst>
      <p:ext uri="{BB962C8B-B14F-4D97-AF65-F5344CB8AC3E}">
        <p14:creationId xmlns:p14="http://schemas.microsoft.com/office/powerpoint/2010/main" val="366363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1040-A824-6846-896E-AF53CE0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E1382-A54A-0542-AB6A-CEBFB938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EDDC0-B9B6-774F-9117-A24FA68E0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D6A-DCC6-0641-B5DA-59725621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can you tell if there’s a different best/worst case code model for a given piece of code?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this relate to big O / big Omega / big Theta?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you choose n = 0 to be the best case? Can we choose n = infinity to be our worst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9895-94DB-5849-A6BF-B9B6279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can you tell if there’s a different best/worst case code model for a given piece of code?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9895-94DB-5849-A6BF-B9B6279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3F7A4E2-9BD5-5148-8663-3D971C26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78" y="1191803"/>
            <a:ext cx="8742683" cy="4202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F5691-8ED4-F846-AF7C-0C88D36EB045}"/>
              </a:ext>
            </a:extLst>
          </p:cNvPr>
          <p:cNvSpPr txBox="1"/>
          <p:nvPr/>
        </p:nvSpPr>
        <p:spPr>
          <a:xfrm>
            <a:off x="575239" y="1313806"/>
            <a:ext cx="388129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if(n %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D3C51-A906-834A-A443-81A82A215581}"/>
              </a:ext>
            </a:extLst>
          </p:cNvPr>
          <p:cNvSpPr txBox="1"/>
          <p:nvPr/>
        </p:nvSpPr>
        <p:spPr>
          <a:xfrm>
            <a:off x="429500" y="5650905"/>
            <a:ext cx="11187260" cy="67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there other possible code models for this piece of code?  </a:t>
            </a:r>
          </a:p>
          <a:p>
            <a:r>
              <a:rPr lang="en-US" dirty="0"/>
              <a:t>In other words: if n is given, are there still other factors that determine the runtime?</a:t>
            </a:r>
          </a:p>
        </p:txBody>
      </p:sp>
    </p:spTree>
    <p:extLst>
      <p:ext uri="{BB962C8B-B14F-4D97-AF65-F5344CB8AC3E}">
        <p14:creationId xmlns:p14="http://schemas.microsoft.com/office/powerpoint/2010/main" val="82135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can you tell if there’s a different best/worst case code model for a given piece of code?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3F7A4E2-9BD5-5148-8663-3D971C26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78" y="1191803"/>
            <a:ext cx="8742683" cy="4202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F5691-8ED4-F846-AF7C-0C88D36EB045}"/>
              </a:ext>
            </a:extLst>
          </p:cNvPr>
          <p:cNvSpPr txBox="1"/>
          <p:nvPr/>
        </p:nvSpPr>
        <p:spPr>
          <a:xfrm>
            <a:off x="575239" y="1313806"/>
            <a:ext cx="388129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if(n %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toTest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D3C51-A906-834A-A443-81A82A215581}"/>
              </a:ext>
            </a:extLst>
          </p:cNvPr>
          <p:cNvSpPr txBox="1"/>
          <p:nvPr/>
        </p:nvSpPr>
        <p:spPr>
          <a:xfrm>
            <a:off x="429500" y="5650905"/>
            <a:ext cx="11187260" cy="67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there other possible code models for this piece of code?  </a:t>
            </a:r>
          </a:p>
          <a:p>
            <a:r>
              <a:rPr lang="en-US" dirty="0"/>
              <a:t>In other words: if n is given, are there still other factors that determine the runtime?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B126AC84-56C3-B046-A726-8D222F6E22A4}"/>
              </a:ext>
            </a:extLst>
          </p:cNvPr>
          <p:cNvSpPr/>
          <p:nvPr/>
        </p:nvSpPr>
        <p:spPr>
          <a:xfrm>
            <a:off x="6096000" y="0"/>
            <a:ext cx="5359099" cy="28728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Sometimes, there aren’t significantly different cases for a piece of code and there’s only one possible runtime function.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4C35D-C926-714F-A8FB-47B649127995}"/>
              </a:ext>
            </a:extLst>
          </p:cNvPr>
          <p:cNvSpPr txBox="1"/>
          <p:nvPr/>
        </p:nvSpPr>
        <p:spPr>
          <a:xfrm>
            <a:off x="8057935" y="5394143"/>
            <a:ext cx="3704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No! This is actually pretty similar to the print method we saw earlier – the only variable / possible thing that can affect the runtime is the input parameter number, n.</a:t>
            </a:r>
          </a:p>
        </p:txBody>
      </p:sp>
    </p:spTree>
    <p:extLst>
      <p:ext uri="{BB962C8B-B14F-4D97-AF65-F5344CB8AC3E}">
        <p14:creationId xmlns:p14="http://schemas.microsoft.com/office/powerpoint/2010/main" val="1481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D6A-DCC6-0641-B5DA-59725621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you tell if there’s a different best/worst case code model for a given piece of code?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does case analysis relate to asymptotic analysis (big O / big Omega / big Theta)?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you choose n = 0 to be the best case? Can we choose n = infinity to be our worst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9895-94DB-5849-A6BF-B9B6279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BAFC-CF2C-4C03-AC16-98B65250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we’ll essentially use:</a:t>
                </a:r>
              </a:p>
              <a:p>
                <a:pPr lvl="1"/>
                <a:r>
                  <a:rPr lang="en-US" dirty="0"/>
                  <a:t>Polynomials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Logarithms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Combinations of these (e.g.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this course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sz="2200" dirty="0"/>
                  <a:t>A “tight big-O” is the slowest growing function among those listed.</a:t>
                </a:r>
              </a:p>
              <a:p>
                <a:pPr lvl="1"/>
                <a:r>
                  <a:rPr lang="en-US" sz="2200" dirty="0"/>
                  <a:t>A “tight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” is the fastest growing function among those listed.</a:t>
                </a:r>
              </a:p>
              <a:p>
                <a:pPr lvl="1"/>
                <a:r>
                  <a:rPr lang="en-US" sz="2200" dirty="0"/>
                  <a:t>(A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/>
                  <a:t> is always tight, because it’s an “equal to” statement)</a:t>
                </a:r>
              </a:p>
              <a:p>
                <a:pPr lvl="1"/>
                <a:r>
                  <a:rPr lang="en-US" sz="2200" dirty="0"/>
                  <a:t>A “simplified” big-O (or Omega or Theta)</a:t>
                </a:r>
              </a:p>
              <a:p>
                <a:pPr lvl="2"/>
                <a:r>
                  <a:rPr lang="en-US" sz="2200" dirty="0"/>
                  <a:t>Does not have any dominated terms.</a:t>
                </a:r>
              </a:p>
              <a:p>
                <a:pPr lvl="2"/>
                <a:r>
                  <a:rPr lang="en-US" sz="2200" dirty="0"/>
                  <a:t>Does not have any constant factors – just the combinations of those functions.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3F6E1-5CCB-4826-A1A7-0FFEE85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FD787-BF2D-4E19-9585-1863F7AE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4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23561C-B055-744A-9E22-A614335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169-F67C-814B-AEE9-2DF58F5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1003D-9A4C-4E4B-91CB-903CEB9F650D}"/>
              </a:ext>
            </a:extLst>
          </p:cNvPr>
          <p:cNvSpPr/>
          <p:nvPr/>
        </p:nvSpPr>
        <p:spPr>
          <a:xfrm>
            <a:off x="392745" y="659742"/>
            <a:ext cx="1805312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piece of code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DF2C2-EC64-A34A-B9EE-A4C732D1B3C4}"/>
              </a:ext>
            </a:extLst>
          </p:cNvPr>
          <p:cNvSpPr/>
          <p:nvPr/>
        </p:nvSpPr>
        <p:spPr>
          <a:xfrm>
            <a:off x="4975736" y="659741"/>
            <a:ext cx="2442224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function modeling the runtime of a piece of 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8AA74-0BA4-2541-A300-79D7FB0775F4}"/>
              </a:ext>
            </a:extLst>
          </p:cNvPr>
          <p:cNvSpPr/>
          <p:nvPr/>
        </p:nvSpPr>
        <p:spPr>
          <a:xfrm>
            <a:off x="9934676" y="659744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 runtime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9E708E-84BA-AC4C-80FC-DFF7B0F27E87}"/>
              </a:ext>
            </a:extLst>
          </p:cNvPr>
          <p:cNvSpPr/>
          <p:nvPr/>
        </p:nvSpPr>
        <p:spPr>
          <a:xfrm>
            <a:off x="2570999" y="659741"/>
            <a:ext cx="2330245" cy="17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A044A7-2903-D94B-B69F-0579FAAFED96}"/>
              </a:ext>
            </a:extLst>
          </p:cNvPr>
          <p:cNvSpPr/>
          <p:nvPr/>
        </p:nvSpPr>
        <p:spPr>
          <a:xfrm>
            <a:off x="7675442" y="2515483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asymptotic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9562B9-A6FE-9845-8E5E-686791F91207}"/>
              </a:ext>
            </a:extLst>
          </p:cNvPr>
          <p:cNvSpPr/>
          <p:nvPr/>
        </p:nvSpPr>
        <p:spPr>
          <a:xfrm>
            <a:off x="392745" y="3602070"/>
            <a:ext cx="1805312" cy="3008785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method1()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E9DAE7-D093-564F-A63F-56DBAE85B0D8}"/>
              </a:ext>
            </a:extLst>
          </p:cNvPr>
          <p:cNvSpPr/>
          <p:nvPr/>
        </p:nvSpPr>
        <p:spPr>
          <a:xfrm>
            <a:off x="4967268" y="3514598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/>
              <p:nvPr/>
            </p:nvSpPr>
            <p:spPr>
              <a:xfrm>
                <a:off x="9076433" y="3429000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O(1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33" y="3429000"/>
                <a:ext cx="2640137" cy="233747"/>
              </a:xfrm>
              <a:prstGeom prst="roundRect">
                <a:avLst/>
              </a:prstGeom>
              <a:blipFill>
                <a:blip r:embed="rId3"/>
                <a:stretch>
                  <a:fillRect t="-35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8CFC26-CA26-DE47-B97E-50FCA7343A4B}"/>
              </a:ext>
            </a:extLst>
          </p:cNvPr>
          <p:cNvCxnSpPr/>
          <p:nvPr/>
        </p:nvCxnSpPr>
        <p:spPr>
          <a:xfrm>
            <a:off x="0" y="3097161"/>
            <a:ext cx="1247713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2AB1C3-0D34-7244-A816-0BC7AF9B6E8C}"/>
              </a:ext>
            </a:extLst>
          </p:cNvPr>
          <p:cNvSpPr txBox="1"/>
          <p:nvPr/>
        </p:nvSpPr>
        <p:spPr>
          <a:xfrm>
            <a:off x="2570999" y="100280"/>
            <a:ext cx="82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we left off last time: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1A966F-8DFB-EF4A-A9C4-3E0AA9B27E62}"/>
              </a:ext>
            </a:extLst>
          </p:cNvPr>
          <p:cNvSpPr/>
          <p:nvPr/>
        </p:nvSpPr>
        <p:spPr>
          <a:xfrm>
            <a:off x="9967496" y="1369919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Omega runtime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A7AE3-D10D-BA44-8F37-5031FB5AAD9F}"/>
              </a:ext>
            </a:extLst>
          </p:cNvPr>
          <p:cNvSpPr/>
          <p:nvPr/>
        </p:nvSpPr>
        <p:spPr>
          <a:xfrm>
            <a:off x="10005687" y="2214982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Theta runtime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95499-CC35-5C4C-A77E-DBDC8F37E82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417960" y="903804"/>
            <a:ext cx="2516716" cy="6555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94CFC-010C-6B40-A89E-68CCE0A1AA79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7417960" y="1559393"/>
            <a:ext cx="2549536" cy="545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8D4A59-7C34-414A-893D-AB05EB84B2DE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417960" y="1559393"/>
            <a:ext cx="2587727" cy="899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/>
              <p:nvPr/>
            </p:nvSpPr>
            <p:spPr>
              <a:xfrm>
                <a:off x="9094207" y="3760962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(1)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207" y="3760962"/>
                <a:ext cx="2522553" cy="267720"/>
              </a:xfrm>
              <a:prstGeom prst="roundRect">
                <a:avLst/>
              </a:prstGeom>
              <a:blipFill>
                <a:blip r:embed="rId4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/>
              <p:nvPr/>
            </p:nvSpPr>
            <p:spPr>
              <a:xfrm>
                <a:off x="9094207" y="4117706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(1)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207" y="4117706"/>
                <a:ext cx="2546444" cy="267719"/>
              </a:xfrm>
              <a:prstGeom prst="roundRect">
                <a:avLst/>
              </a:prstGeom>
              <a:blipFill>
                <a:blip r:embed="rId5"/>
                <a:stretch>
                  <a:fillRect t="-2727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15B851-1443-324A-AC22-F0650198729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6981" y="3925423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4878C-CB3B-ED4F-A17D-1898B09DB31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6981" y="3925423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5A4034-2FB2-E041-835D-BB94D9E66A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206981" y="3602071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DEB2CDC-0409-AC4E-922D-34891C002EA5}"/>
              </a:ext>
            </a:extLst>
          </p:cNvPr>
          <p:cNvSpPr/>
          <p:nvPr/>
        </p:nvSpPr>
        <p:spPr>
          <a:xfrm>
            <a:off x="2387868" y="3648809"/>
            <a:ext cx="2513376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case analysis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B849416-967A-CE46-8502-73E1CDF24DD3}"/>
              </a:ext>
            </a:extLst>
          </p:cNvPr>
          <p:cNvSpPr/>
          <p:nvPr/>
        </p:nvSpPr>
        <p:spPr>
          <a:xfrm>
            <a:off x="2363977" y="4556672"/>
            <a:ext cx="2513376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worst case analysis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3BF4D547-04CD-1A40-BC6B-1A1834EDE829}"/>
              </a:ext>
            </a:extLst>
          </p:cNvPr>
          <p:cNvSpPr/>
          <p:nvPr/>
        </p:nvSpPr>
        <p:spPr>
          <a:xfrm>
            <a:off x="2198057" y="5511976"/>
            <a:ext cx="2703187" cy="7124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other case analysis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05917-1C48-784C-BDE4-B176AA9140A1}"/>
              </a:ext>
            </a:extLst>
          </p:cNvPr>
          <p:cNvSpPr/>
          <p:nvPr/>
        </p:nvSpPr>
        <p:spPr>
          <a:xfrm>
            <a:off x="4975736" y="4594644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5n</a:t>
            </a:r>
            <a:r>
              <a:rPr lang="en-US" baseline="30000" dirty="0"/>
              <a:t>2</a:t>
            </a:r>
            <a:r>
              <a:rPr lang="en-US" dirty="0"/>
              <a:t> +3n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3C20D24-655F-BC42-B0F5-B66A83F043FE}"/>
                  </a:ext>
                </a:extLst>
              </p:cNvPr>
              <p:cNvSpPr/>
              <p:nvPr/>
            </p:nvSpPr>
            <p:spPr>
              <a:xfrm>
                <a:off x="9084901" y="4509046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:r>
                  <a:rPr lang="en-US" baseline="30000" dirty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3C20D24-655F-BC42-B0F5-B66A83F04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901" y="4509046"/>
                <a:ext cx="2640137" cy="233747"/>
              </a:xfrm>
              <a:prstGeom prst="roundRect">
                <a:avLst/>
              </a:prstGeom>
              <a:blipFill>
                <a:blip r:embed="rId6"/>
                <a:stretch>
                  <a:fillRect t="-35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CD26064-3375-5E4A-B069-58DA63F2C011}"/>
                  </a:ext>
                </a:extLst>
              </p:cNvPr>
              <p:cNvSpPr/>
              <p:nvPr/>
            </p:nvSpPr>
            <p:spPr>
              <a:xfrm>
                <a:off x="9102675" y="4841008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CD26064-3375-5E4A-B069-58DA63F2C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4841008"/>
                <a:ext cx="2522553" cy="267720"/>
              </a:xfrm>
              <a:prstGeom prst="roundRect">
                <a:avLst/>
              </a:prstGeom>
              <a:blipFill>
                <a:blip r:embed="rId7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900904A-BD4D-B849-AEC3-84BFE50F4AB7}"/>
                  </a:ext>
                </a:extLst>
              </p:cNvPr>
              <p:cNvSpPr/>
              <p:nvPr/>
            </p:nvSpPr>
            <p:spPr>
              <a:xfrm>
                <a:off x="9102675" y="5197752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6900904A-BD4D-B849-AEC3-84BFE50F4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5197752"/>
                <a:ext cx="2546444" cy="267719"/>
              </a:xfrm>
              <a:prstGeom prst="roundRect">
                <a:avLst/>
              </a:prstGeom>
              <a:blipFill>
                <a:blip r:embed="rId8"/>
                <a:stretch>
                  <a:fillRect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E6A4A6-8B72-014B-8AF7-6574C42E8BC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15449" y="5005469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38F106-C9BC-3F4A-B7DF-B4D178863A2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15449" y="5005469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A3F8D9-1396-4D43-A421-F14B90BCE91F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6215449" y="4682117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535E061-641E-E14F-B6FA-EB814D44B061}"/>
              </a:ext>
            </a:extLst>
          </p:cNvPr>
          <p:cNvSpPr/>
          <p:nvPr/>
        </p:nvSpPr>
        <p:spPr>
          <a:xfrm>
            <a:off x="4975736" y="5664964"/>
            <a:ext cx="1239713" cy="821649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r>
              <a:rPr lang="en-US" dirty="0"/>
              <a:t>20n 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8A75EE8-3023-9949-BB60-4AF6688B3879}"/>
                  </a:ext>
                </a:extLst>
              </p:cNvPr>
              <p:cNvSpPr/>
              <p:nvPr/>
            </p:nvSpPr>
            <p:spPr>
              <a:xfrm>
                <a:off x="9084901" y="5579366"/>
                <a:ext cx="2640137" cy="233747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8A75EE8-3023-9949-BB60-4AF6688B3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901" y="5579366"/>
                <a:ext cx="2640137" cy="233747"/>
              </a:xfrm>
              <a:prstGeom prst="roundRect">
                <a:avLst/>
              </a:prstGeom>
              <a:blipFill>
                <a:blip r:embed="rId9"/>
                <a:stretch>
                  <a:fillRect t="-28571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5751230-8305-AD48-92B5-704242EA11F5}"/>
                  </a:ext>
                </a:extLst>
              </p:cNvPr>
              <p:cNvSpPr/>
              <p:nvPr/>
            </p:nvSpPr>
            <p:spPr>
              <a:xfrm>
                <a:off x="9102675" y="5911328"/>
                <a:ext cx="2522553" cy="267720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5751230-8305-AD48-92B5-704242EA1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5911328"/>
                <a:ext cx="2522553" cy="267720"/>
              </a:xfrm>
              <a:prstGeom prst="roundRect">
                <a:avLst/>
              </a:prstGeom>
              <a:blipFill>
                <a:blip r:embed="rId10"/>
                <a:stretch>
                  <a:fillRect t="-20833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3F08F41-AD6C-6747-B8C8-DEA8DC3CB7E9}"/>
                  </a:ext>
                </a:extLst>
              </p:cNvPr>
              <p:cNvSpPr/>
              <p:nvPr/>
            </p:nvSpPr>
            <p:spPr>
              <a:xfrm>
                <a:off x="9102675" y="6268072"/>
                <a:ext cx="2546444" cy="267719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3F08F41-AD6C-6747-B8C8-DEA8DC3CB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675" y="6268072"/>
                <a:ext cx="2546444" cy="267719"/>
              </a:xfrm>
              <a:prstGeom prst="roundRect">
                <a:avLst/>
              </a:prstGeom>
              <a:blipFill>
                <a:blip r:embed="rId11"/>
                <a:stretch>
                  <a:fillRect t="-26087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2D71D66-40E2-D24B-8A9F-C77106AEC168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6215449" y="6075789"/>
            <a:ext cx="2703187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5A994C-5870-DE46-82CB-01E35BB37C79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6215449" y="6075789"/>
            <a:ext cx="2633583" cy="3764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D22C14-9267-094F-9E03-367257E0E579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6215449" y="5752437"/>
            <a:ext cx="2762325" cy="323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>
            <a:extLst>
              <a:ext uri="{FF2B5EF4-FFF2-40B4-BE49-F238E27FC236}">
                <a16:creationId xmlns:a16="http://schemas.microsoft.com/office/drawing/2014/main" id="{5201BDDE-9493-A848-92DE-6DEDD4EDFBC9}"/>
              </a:ext>
            </a:extLst>
          </p:cNvPr>
          <p:cNvSpPr/>
          <p:nvPr/>
        </p:nvSpPr>
        <p:spPr>
          <a:xfrm>
            <a:off x="2547108" y="2563965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analysis</a:t>
            </a:r>
          </a:p>
        </p:txBody>
      </p:sp>
    </p:spTree>
    <p:extLst>
      <p:ext uri="{BB962C8B-B14F-4D97-AF65-F5344CB8AC3E}">
        <p14:creationId xmlns:p14="http://schemas.microsoft.com/office/powerpoint/2010/main" val="4226031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D6A-DCC6-0641-B5DA-59725621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you tell if there’s a different best/worst case code model for a given piece of code?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case analysis relate to asymptotic analysis (big O / big Omega / big Theta)?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Can you choose n = 0 to be the best case? Can we choose n = infinity to be our worst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9895-94DB-5849-A6BF-B9B6279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DD7B-A21E-F84D-9484-110DE9E7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D6A-DCC6-0641-B5DA-59725621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you tell if there’s a different best/worst case code model for a given piece of code?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case analysis relate to asymptotic analysis (big O / big Omega / big Theta)?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Can you choose n = 0 to be the best case? Can we choose n = infinity to be our worst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this is all in the lens of code </a:t>
            </a:r>
            <a:r>
              <a:rPr lang="en-US" dirty="0">
                <a:sym typeface="Wingdings" pitchFamily="2" charset="2"/>
              </a:rPr>
              <a:t> mathematical function, this mathematical function has to be defined for all values of n.  If you just scope it to the n = 0, what does your function look like?  Basically you can’t decide on a specific input size since that’s supposed to be the x-axis for our graph.  Doing so would be like honing in on one specific x/y point instead of defining a full function that can plug in any n.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9895-94DB-5849-A6BF-B9B6279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92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case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Determine if there are actually significantly different cases. </a:t>
            </a:r>
          </a:p>
          <a:p>
            <a:pPr lvl="1">
              <a:buFontTx/>
              <a:buChar char="-"/>
            </a:pPr>
            <a:r>
              <a:rPr lang="en-US" dirty="0"/>
              <a:t>Are there any other variables/parameters that could affect the runtime other than the input size? If the input/ data structure size is the only factor, then there aren’t any other significant cases (think </a:t>
            </a:r>
            <a:r>
              <a:rPr lang="en-US" dirty="0" err="1"/>
              <a:t>isPrime</a:t>
            </a:r>
            <a:r>
              <a:rPr lang="en-US" dirty="0"/>
              <a:t> and print).</a:t>
            </a:r>
          </a:p>
          <a:p>
            <a:r>
              <a:rPr lang="en-US" dirty="0"/>
              <a:t>2. Look at the code, and try to figure out more specifically how things could change depending on the input (except for the input size).</a:t>
            </a:r>
          </a:p>
          <a:p>
            <a:pPr lvl="1"/>
            <a:r>
              <a:rPr lang="en-US" dirty="0"/>
              <a:t>How can you exit loops early (for determining the best case)? </a:t>
            </a:r>
          </a:p>
          <a:p>
            <a:pPr lvl="2"/>
            <a:r>
              <a:rPr lang="en-US" dirty="0"/>
              <a:t>Conversely, How can you make sure loops run for as long as possible (for determining the worst case)?</a:t>
            </a:r>
          </a:p>
          <a:p>
            <a:pPr lvl="1"/>
            <a:r>
              <a:rPr lang="en-US" dirty="0"/>
              <a:t>Can you return (exit the method) early? (for determining the best case)</a:t>
            </a:r>
          </a:p>
          <a:p>
            <a:pPr lvl="1"/>
            <a:r>
              <a:rPr lang="en-US" dirty="0"/>
              <a:t>Are some if/else branches much slower than others?</a:t>
            </a:r>
          </a:p>
          <a:p>
            <a:r>
              <a:rPr lang="en-US" dirty="0"/>
              <a:t>3.. Figure out what inputs can cause you to hit the (best/worst) parts of the code. (e.g. what does the input array look like? What parameter values/ combinations of values trigger the expensive logic?)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8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08FD-AB44-444D-9897-BE6AF3FB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previous data structure runtimes / code snippets + something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71E1-77BE-B943-A72E-ECF8C406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  <a:p>
            <a:r>
              <a:rPr lang="en-US" dirty="0"/>
              <a:t>- size</a:t>
            </a:r>
          </a:p>
          <a:p>
            <a:r>
              <a:rPr lang="en-US" dirty="0"/>
              <a:t>- insert(key, value) // ignore resizing</a:t>
            </a:r>
          </a:p>
          <a:p>
            <a:r>
              <a:rPr lang="en-US" dirty="0" err="1"/>
              <a:t>LinkedDictionary</a:t>
            </a:r>
            <a:endParaRPr lang="en-US" dirty="0"/>
          </a:p>
          <a:p>
            <a:r>
              <a:rPr lang="en-US" dirty="0"/>
              <a:t>- get</a:t>
            </a:r>
          </a:p>
          <a:p>
            <a:r>
              <a:rPr lang="en-US" dirty="0"/>
              <a:t>Bubble Sort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4A44B-EF6E-3448-B8F9-4687BE59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D91F-0F8C-7A4E-A8A4-5004654FDE69}"/>
              </a:ext>
            </a:extLst>
          </p:cNvPr>
          <p:cNvSpPr txBox="1"/>
          <p:nvPr/>
        </p:nvSpPr>
        <p:spPr>
          <a:xfrm>
            <a:off x="429502" y="4893733"/>
            <a:ext cx="105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We’re going to try breakouts again for these! See </a:t>
            </a:r>
            <a:r>
              <a:rPr lang="en-US" dirty="0">
                <a:hlinkClick r:id="rId2"/>
              </a:rPr>
              <a:t>this google doc </a:t>
            </a:r>
            <a:r>
              <a:rPr lang="en-US" dirty="0"/>
              <a:t>for the problems and instructions for breakouts!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9F0B8-B9A6-CD49-AEEB-FFC192A977FB}"/>
              </a:ext>
            </a:extLst>
          </p:cNvPr>
          <p:cNvSpPr txBox="1"/>
          <p:nvPr/>
        </p:nvSpPr>
        <p:spPr>
          <a:xfrm>
            <a:off x="5151549" y="5290065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solutions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258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5CE7-8101-A947-9C5D-2134A77D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2CCA-0C0E-5E44-BA02-9A074F7F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Instructor will trigger breakout rooms</a:t>
            </a:r>
          </a:p>
          <a:p>
            <a:r>
              <a:rPr lang="en-US" dirty="0"/>
              <a:t>2. Accept the invite that pops up</a:t>
            </a:r>
          </a:p>
          <a:p>
            <a:r>
              <a:rPr lang="en-US" dirty="0"/>
              <a:t>3. Work with your partners to answer the question on slide 16</a:t>
            </a:r>
          </a:p>
          <a:p>
            <a:r>
              <a:rPr lang="en-US" dirty="0"/>
              <a:t>4. TAs will be coming in and out. Fill out this form to request a TA’s assistance: </a:t>
            </a:r>
            <a:r>
              <a:rPr lang="en-US" u="sng" dirty="0">
                <a:hlinkClick r:id="rId2"/>
              </a:rPr>
              <a:t>https://forms.gle/b9NiC1s11FKBcpm89</a:t>
            </a:r>
            <a:endParaRPr lang="en-US" u="sng" dirty="0"/>
          </a:p>
          <a:p>
            <a:r>
              <a:rPr lang="en-US" dirty="0"/>
              <a:t>5. Instructor will end the breakouts in 5 minutes</a:t>
            </a:r>
          </a:p>
          <a:p>
            <a:endParaRPr lang="en-US" dirty="0"/>
          </a:p>
          <a:p>
            <a:r>
              <a:rPr lang="en-US" dirty="0"/>
              <a:t>For detailed instructions on how breakouts work: </a:t>
            </a:r>
            <a:r>
              <a:rPr lang="en-US" u="sng" dirty="0">
                <a:hlinkClick r:id="rId3"/>
              </a:rPr>
              <a:t>https://docs.google.com/presentation/d/15HiAPu6yYz2WWbkonRejBtUcq_FFhmoWFyT2l25G06o/edit#slide=id.g8289eae46a_0_694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5C684-5C5C-C147-B70A-B197C27C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6CC9-68D5-3B4C-BF9D-04461DC3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98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32AA-5227-9E46-81B4-9BFDB0F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 together: </a:t>
            </a:r>
            <a:r>
              <a:rPr lang="en-US" dirty="0" err="1"/>
              <a:t>ArrayList</a:t>
            </a:r>
            <a:r>
              <a:rPr lang="en-US" dirty="0"/>
              <a:t>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7BE1-D96C-1E46-ABC0-F419D24A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data; // a field for the array that stores all the values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size; // a field to keep track of the number of valid values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inserts the given value at the given index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insert (index, value)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index;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- 1];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data[index] = value;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size++;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CCCC-2C60-7344-B097-63FEB141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CSE 373 19 Su - </a:t>
            </a:r>
            <a:r>
              <a:rPr lang="es-ES" dirty="0" err="1"/>
              <a:t>Robbie</a:t>
            </a:r>
            <a:r>
              <a:rPr lang="es-ES" dirty="0"/>
              <a:t> Weber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D3398-7783-0E4C-9D72-01B961305E88}"/>
              </a:ext>
            </a:extLst>
          </p:cNvPr>
          <p:cNvSpPr txBox="1"/>
          <p:nvPr/>
        </p:nvSpPr>
        <p:spPr>
          <a:xfrm>
            <a:off x="6834898" y="2590800"/>
            <a:ext cx="492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different code models (are there multiple? is there just one?) if n = the size of the </a:t>
            </a:r>
            <a:r>
              <a:rPr lang="en-US" dirty="0" err="1"/>
              <a:t>ArrayList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287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EA8D-20BA-B147-8D42-615CFD1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858" y="4134916"/>
            <a:ext cx="5590283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Some previous quarter slides that say the stuff we talked about in a different 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7A49-8AE1-4347-A360-28C44078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3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30" y="255770"/>
            <a:ext cx="11187258" cy="995874"/>
          </a:xfrm>
        </p:spPr>
        <p:txBody>
          <a:bodyPr>
            <a:noAutofit/>
          </a:bodyPr>
          <a:lstStyle/>
          <a:p>
            <a:pPr algn="ctr"/>
            <a:r>
              <a:rPr lang="en-US" sz="7000" dirty="0">
                <a:solidFill>
                  <a:srgbClr val="C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7179" y="159492"/>
            <a:ext cx="754797" cy="994337"/>
            <a:chOff x="2051437" y="1788620"/>
            <a:chExt cx="803082" cy="1057946"/>
          </a:xfrm>
        </p:grpSpPr>
        <p:sp>
          <p:nvSpPr>
            <p:cNvPr id="4" name="Isosceles Triangle 3"/>
            <p:cNvSpPr/>
            <p:nvPr/>
          </p:nvSpPr>
          <p:spPr>
            <a:xfrm rot="5183670">
              <a:off x="2003729" y="1995777"/>
              <a:ext cx="898497" cy="803082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9520092">
              <a:off x="2059387" y="1788620"/>
              <a:ext cx="7871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rot="4470472">
            <a:off x="11141102" y="285773"/>
            <a:ext cx="754797" cy="994337"/>
            <a:chOff x="2051437" y="1788620"/>
            <a:chExt cx="803082" cy="1057946"/>
          </a:xfrm>
        </p:grpSpPr>
        <p:sp>
          <p:nvSpPr>
            <p:cNvPr id="8" name="Isosceles Triangle 7"/>
            <p:cNvSpPr/>
            <p:nvPr/>
          </p:nvSpPr>
          <p:spPr>
            <a:xfrm rot="5183670">
              <a:off x="2003729" y="1995777"/>
              <a:ext cx="898497" cy="803082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520092">
              <a:off x="2059387" y="1788620"/>
              <a:ext cx="7871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062" y="1521303"/>
                <a:ext cx="1134503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separate the ideas of best/worse case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upper bound, regardless of whether we’re doing worst or best-case analysis.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Worst case vs. best case is a question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once we’ve fixed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𝒏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choose the state of our data that decides how the code will evolve. </a:t>
                </a:r>
              </a:p>
              <a:p>
                <a:pPr lvl="1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exact state of our data structure, which value did we choose to insert?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choices of how to summarize the information in the model.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2" y="1521303"/>
                <a:ext cx="11345034" cy="3416320"/>
              </a:xfrm>
              <a:prstGeom prst="rect">
                <a:avLst/>
              </a:prstGeom>
              <a:blipFill>
                <a:blip r:embed="rId2"/>
                <a:stretch>
                  <a:fillRect l="-806" t="-1250" r="-484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550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</a:t>
                          </a:r>
                          <a:r>
                            <a:rPr lang="en-US" sz="2400" baseline="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worst input,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precisely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even</a:t>
                          </a:r>
                          <a:r>
                            <a:rPr lang="en-US" sz="2400" baseline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most 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least 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best input,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550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C0BB-C16A-D646-A194-48745898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B231-7A0E-EB4D-B155-D6D88B5D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Project 0 due 11:59pm PST tonight</a:t>
            </a:r>
          </a:p>
          <a:p>
            <a:pPr marL="128016" lvl="1" indent="0">
              <a:buNone/>
            </a:pPr>
            <a:r>
              <a:rPr lang="en-US" sz="3200" dirty="0"/>
              <a:t>- Project 1 out by midnight tonight, due Wednesday April 15th</a:t>
            </a:r>
          </a:p>
          <a:p>
            <a:pPr lvl="1"/>
            <a:r>
              <a:rPr lang="en-US" sz="3200" dirty="0"/>
              <a:t>New post-lecture extra credit</a:t>
            </a:r>
          </a:p>
          <a:p>
            <a:pPr lvl="2"/>
            <a:r>
              <a:rPr lang="en-US" sz="2800" dirty="0"/>
              <a:t>Available on website before 6pm PST day of lecture</a:t>
            </a:r>
          </a:p>
          <a:p>
            <a:pPr lvl="2"/>
            <a:r>
              <a:rPr lang="en-US" sz="2800" dirty="0"/>
              <a:t>Closes 48 hours later</a:t>
            </a:r>
          </a:p>
          <a:p>
            <a:pPr lvl="1">
              <a:buFontTx/>
              <a:buChar char="-"/>
            </a:pPr>
            <a:r>
              <a:rPr lang="en-US" sz="3200" dirty="0"/>
              <a:t>collaboration policy (please don’t share code with not-your-partner – but you can talk about it at a high level)</a:t>
            </a:r>
          </a:p>
          <a:p>
            <a:pPr lvl="1">
              <a:buFontTx/>
              <a:buChar char="-"/>
            </a:pPr>
            <a:r>
              <a:rPr lang="en-US" sz="3200" dirty="0"/>
              <a:t>come to OH! We’re lonely and Piazza is getting filled with debugging questions that are easier to talk about in real-time.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CA0F5-7FEE-1A4B-B0F8-2F6918CC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3BA1C-E0C7-084B-AE4B-F9F3D32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2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3091543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Worst Case</a:t>
                          </a:r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 matter what</a:t>
                          </a:r>
                          <a:r>
                            <a:rPr lang="en-US" sz="2400" baseline="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On the worst input</a:t>
                          </a:r>
                          <a:r>
                            <a:rPr lang="en-US" sz="240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precisely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/>
                            <a:t>, even</a:t>
                          </a:r>
                          <a:r>
                            <a:rPr lang="en-US" sz="2400" baseline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most 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No matter what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least 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On the best input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3091543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Worst Case</a:t>
                          </a:r>
                          <a:r>
                            <a:rPr lang="en-US" sz="240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Best Case</a:t>
                          </a:r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2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267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</a:t>
                          </a:r>
                          <a:r>
                            <a:rPr lang="en-US" sz="2400" baseline="0" dirty="0"/>
                            <a:t>,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baseline="0" dirty="0"/>
                            <a:t>, the code takes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baseline="0" dirty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</a:t>
                          </a:r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the code takes </a:t>
                          </a:r>
                          <a:r>
                            <a:rPr lang="en-US" sz="2400" baseline="0" dirty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baseline="0" dirty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worst input,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dirty="0"/>
                            <a:t>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even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dirty="0"/>
                            <a:t>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what,</a:t>
                          </a:r>
                          <a:r>
                            <a:rPr lang="en-US" sz="2400" baseline="0" dirty="0"/>
                            <a:t> even </a:t>
                          </a:r>
                          <a:r>
                            <a:rPr lang="en-US" sz="2400" baseline="0" dirty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dirty="0"/>
                            <a:t>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best input,</a:t>
                          </a:r>
                          <a:r>
                            <a:rPr lang="en-US" sz="2400" baseline="0" dirty="0"/>
                            <a:t> even 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the code takes 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baseline="0" dirty="0"/>
                            <a:t>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267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  <a:endParaRPr lang="en-US" sz="3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0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8A9-0B71-49C6-AB59-9293A5F2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notes: 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Why not always just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It’s always true! (Take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). </a:t>
                </a:r>
              </a:p>
              <a:p>
                <a:r>
                  <a:rPr lang="en-US" sz="2400" dirty="0"/>
                  <a:t>The goal of big-O/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 is to group similar functions together.</a:t>
                </a:r>
              </a:p>
              <a:p>
                <a:r>
                  <a:rPr lang="en-US" sz="2400" dirty="0"/>
                  <a:t>We want a simple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if we wanted the full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we wouldn’t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br>
                  <a:rPr lang="en-US" sz="2400" dirty="0"/>
                </a:b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CB27F-7014-433F-B9CD-EA492C9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3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BAFC-CF2C-4C03-AC16-98B65250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we’ll essentially use our complexity classes (the different orders of growth):</a:t>
                </a:r>
              </a:p>
              <a:p>
                <a:pPr lvl="1"/>
                <a:r>
                  <a:rPr lang="en-US" dirty="0"/>
                  <a:t>Polynomials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Logarithms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Combinations of these (e.g.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this course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sz="2200" dirty="0"/>
                  <a:t>A “tight big-O” is the slowest growing function among those listed.</a:t>
                </a:r>
              </a:p>
              <a:p>
                <a:pPr lvl="1"/>
                <a:r>
                  <a:rPr lang="en-US" sz="2200" dirty="0"/>
                  <a:t>A “tight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” is the fastest growing function among those listed.</a:t>
                </a:r>
              </a:p>
              <a:p>
                <a:pPr lvl="1"/>
                <a:r>
                  <a:rPr lang="en-US" sz="2200" dirty="0"/>
                  <a:t>(A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/>
                  <a:t> is always tight, because it’s an “equal to” statement)</a:t>
                </a:r>
              </a:p>
              <a:p>
                <a:pPr lvl="1"/>
                <a:r>
                  <a:rPr lang="en-US" sz="2200" dirty="0"/>
                  <a:t>A “simplified” big-O (or Omega or Theta)</a:t>
                </a:r>
              </a:p>
              <a:p>
                <a:pPr lvl="2"/>
                <a:r>
                  <a:rPr lang="en-US" sz="2200" dirty="0"/>
                  <a:t>Does not have any dominated terms.</a:t>
                </a:r>
              </a:p>
              <a:p>
                <a:pPr lvl="2"/>
                <a:r>
                  <a:rPr lang="en-US" sz="2200" dirty="0"/>
                  <a:t>Does not have any constant factors – just the combinations of those functions.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3F6E1-5CCB-4826-A1A7-0FFEE85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effectively work on partner projects:</a:t>
            </a:r>
          </a:p>
          <a:p>
            <a:r>
              <a:rPr lang="en-US" dirty="0"/>
              <a:t>Pair program! See the </a:t>
            </a:r>
            <a:r>
              <a:rPr lang="en-US" dirty="0">
                <a:hlinkClick r:id="rId2"/>
              </a:rPr>
              <a:t>document on the webpage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Two brains is better than one when debugging</a:t>
            </a:r>
          </a:p>
          <a:p>
            <a:pPr lvl="1"/>
            <a:r>
              <a:rPr lang="en-US" dirty="0"/>
              <a:t>We expect you to understand the full projects, not just half of the projects.</a:t>
            </a:r>
          </a:p>
          <a:p>
            <a:r>
              <a:rPr lang="en-US" dirty="0"/>
              <a:t>Meet in real-time with your partner (screen-share over a zoom call!).</a:t>
            </a:r>
          </a:p>
          <a:p>
            <a:r>
              <a:rPr lang="en-US" dirty="0"/>
              <a:t>Please don’t:</a:t>
            </a:r>
          </a:p>
          <a:p>
            <a:pPr lvl="1"/>
            <a:r>
              <a:rPr lang="en-US" dirty="0"/>
              <a:t>Come to office hours and say “my partner wrote this code, I don’t understand it. Please help me debug it.”</a:t>
            </a:r>
          </a:p>
          <a:p>
            <a:pPr lvl="1"/>
            <a:r>
              <a:rPr lang="en-US" dirty="0"/>
              <a:t>Just split the project in-half and each do half (or alternate projects)</a:t>
            </a:r>
          </a:p>
          <a:p>
            <a:pPr lvl="1"/>
            <a:r>
              <a:rPr lang="en-US" dirty="0"/>
              <a:t>Be mean to your partner.  Working with someone else will probably take some patience but the result is usually awesome if we’re all respectful.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AA8B-FB0D-0B42-BFBB-CAAC862C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BF600-9460-254D-9B57-554F50C1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825C-BB99-3947-BAED-0F0CE132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F6490-F554-8F44-8113-8C9ED4668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19D4-4835-4440-8675-ED8C0A0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CB553-1E91-6C44-89C3-0F7CC952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7895-6E60-584D-A0BE-6D727D88D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23561C-B055-744A-9E22-A614335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2169-F67C-814B-AEE9-2DF58F5D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1003D-9A4C-4E4B-91CB-903CEB9F650D}"/>
              </a:ext>
            </a:extLst>
          </p:cNvPr>
          <p:cNvSpPr/>
          <p:nvPr/>
        </p:nvSpPr>
        <p:spPr>
          <a:xfrm>
            <a:off x="392745" y="659742"/>
            <a:ext cx="1805312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piece of code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6DF2C2-EC64-A34A-B9EE-A4C732D1B3C4}"/>
              </a:ext>
            </a:extLst>
          </p:cNvPr>
          <p:cNvSpPr/>
          <p:nvPr/>
        </p:nvSpPr>
        <p:spPr>
          <a:xfrm>
            <a:off x="4975736" y="659741"/>
            <a:ext cx="2442224" cy="1799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function modeling the runtime of a piece of 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8AA74-0BA4-2541-A300-79D7FB0775F4}"/>
              </a:ext>
            </a:extLst>
          </p:cNvPr>
          <p:cNvSpPr/>
          <p:nvPr/>
        </p:nvSpPr>
        <p:spPr>
          <a:xfrm>
            <a:off x="9934676" y="659744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 runtime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A9E708E-84BA-AC4C-80FC-DFF7B0F27E87}"/>
              </a:ext>
            </a:extLst>
          </p:cNvPr>
          <p:cNvSpPr/>
          <p:nvPr/>
        </p:nvSpPr>
        <p:spPr>
          <a:xfrm>
            <a:off x="2570999" y="659741"/>
            <a:ext cx="2330245" cy="17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A044A7-2903-D94B-B69F-0579FAAFED96}"/>
              </a:ext>
            </a:extLst>
          </p:cNvPr>
          <p:cNvSpPr/>
          <p:nvPr/>
        </p:nvSpPr>
        <p:spPr>
          <a:xfrm>
            <a:off x="7675442" y="2515483"/>
            <a:ext cx="2330245" cy="710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asymptotic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9562B9-A6FE-9845-8E5E-686791F91207}"/>
              </a:ext>
            </a:extLst>
          </p:cNvPr>
          <p:cNvSpPr/>
          <p:nvPr/>
        </p:nvSpPr>
        <p:spPr>
          <a:xfrm>
            <a:off x="392745" y="3602071"/>
            <a:ext cx="1805312" cy="1799303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method1()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E9DAE7-D093-564F-A63F-56DBAE85B0D8}"/>
              </a:ext>
            </a:extLst>
          </p:cNvPr>
          <p:cNvSpPr/>
          <p:nvPr/>
        </p:nvSpPr>
        <p:spPr>
          <a:xfrm>
            <a:off x="4975736" y="3602070"/>
            <a:ext cx="2422768" cy="1799303"/>
          </a:xfrm>
          <a:prstGeom prst="roundRect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5n +3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1B2935E-3600-0141-876C-A72F0559B91A}"/>
              </a:ext>
            </a:extLst>
          </p:cNvPr>
          <p:cNvSpPr/>
          <p:nvPr/>
        </p:nvSpPr>
        <p:spPr>
          <a:xfrm>
            <a:off x="2570999" y="3602070"/>
            <a:ext cx="2330245" cy="1799303"/>
          </a:xfrm>
          <a:prstGeom prst="rightArrow">
            <a:avLst/>
          </a:prstGeom>
          <a:solidFill>
            <a:srgbClr val="4C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/>
              <p:nvPr/>
            </p:nvSpPr>
            <p:spPr>
              <a:xfrm>
                <a:off x="10005687" y="3621526"/>
                <a:ext cx="1805313" cy="555912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tight upper bound: O(n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269C622-009E-A844-A962-CC476D476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87" y="3621526"/>
                <a:ext cx="1805313" cy="555912"/>
              </a:xfrm>
              <a:prstGeom prst="roundRect">
                <a:avLst/>
              </a:prstGeom>
              <a:blipFill>
                <a:blip r:embed="rId3"/>
                <a:stretch>
                  <a:fillRect t="-1087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8CFC26-CA26-DE47-B97E-50FCA7343A4B}"/>
              </a:ext>
            </a:extLst>
          </p:cNvPr>
          <p:cNvCxnSpPr/>
          <p:nvPr/>
        </p:nvCxnSpPr>
        <p:spPr>
          <a:xfrm>
            <a:off x="0" y="3097161"/>
            <a:ext cx="1247713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2AB1C3-0D34-7244-A816-0BC7AF9B6E8C}"/>
              </a:ext>
            </a:extLst>
          </p:cNvPr>
          <p:cNvSpPr txBox="1"/>
          <p:nvPr/>
        </p:nvSpPr>
        <p:spPr>
          <a:xfrm>
            <a:off x="2570999" y="100280"/>
            <a:ext cx="82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we left off last time: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B0DABB-7853-F84C-9EB2-ED6A0A5E2399}"/>
              </a:ext>
            </a:extLst>
          </p:cNvPr>
          <p:cNvSpPr txBox="1"/>
          <p:nvPr/>
        </p:nvSpPr>
        <p:spPr>
          <a:xfrm>
            <a:off x="4901244" y="316495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 of the process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1A966F-8DFB-EF4A-A9C4-3E0AA9B27E62}"/>
              </a:ext>
            </a:extLst>
          </p:cNvPr>
          <p:cNvSpPr/>
          <p:nvPr/>
        </p:nvSpPr>
        <p:spPr>
          <a:xfrm>
            <a:off x="9967496" y="1369919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Omega runtime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A7AE3-D10D-BA44-8F37-5031FB5AAD9F}"/>
              </a:ext>
            </a:extLst>
          </p:cNvPr>
          <p:cNvSpPr/>
          <p:nvPr/>
        </p:nvSpPr>
        <p:spPr>
          <a:xfrm>
            <a:off x="10005687" y="2214982"/>
            <a:ext cx="2257324" cy="48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Theta runtime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95499-CC35-5C4C-A77E-DBDC8F37E82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417960" y="903804"/>
            <a:ext cx="2516716" cy="6555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E94CFC-010C-6B40-A89E-68CCE0A1AA79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7417960" y="1559393"/>
            <a:ext cx="2549536" cy="545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8D4A59-7C34-414A-893D-AB05EB84B2DE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417960" y="1559393"/>
            <a:ext cx="2587727" cy="89964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/>
              <p:nvPr/>
            </p:nvSpPr>
            <p:spPr>
              <a:xfrm>
                <a:off x="10005687" y="4655890"/>
                <a:ext cx="1805313" cy="555912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tight 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(n)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9F3A6C28-416E-874C-8372-033EF6077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87" y="4655890"/>
                <a:ext cx="1805313" cy="555912"/>
              </a:xfrm>
              <a:prstGeom prst="roundRect">
                <a:avLst/>
              </a:prstGeom>
              <a:blipFill>
                <a:blip r:embed="rId4"/>
                <a:stretch>
                  <a:fillRect t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/>
              <p:nvPr/>
            </p:nvSpPr>
            <p:spPr>
              <a:xfrm>
                <a:off x="10025142" y="5760876"/>
                <a:ext cx="1805313" cy="593951"/>
              </a:xfrm>
              <a:prstGeom prst="roundRect">
                <a:avLst/>
              </a:prstGeom>
              <a:solidFill>
                <a:srgbClr val="4C32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(n)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0DDA10B-5AE6-2F42-B351-8044E49A4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142" y="5760876"/>
                <a:ext cx="1805313" cy="5939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99CF53-4B71-1047-964B-011106A058E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1"/>
            <a:ext cx="2587727" cy="27795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15B851-1443-324A-AC22-F0650198729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0"/>
            <a:ext cx="2587727" cy="27795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64878C-CB3B-ED4F-A17D-1898B09DB31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417960" y="4655890"/>
            <a:ext cx="2587727" cy="27795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5A4034-2FB2-E041-835D-BB94D9E66A6F}"/>
              </a:ext>
            </a:extLst>
          </p:cNvPr>
          <p:cNvCxnSpPr>
            <a:cxnSpLocks/>
          </p:cNvCxnSpPr>
          <p:nvPr/>
        </p:nvCxnSpPr>
        <p:spPr>
          <a:xfrm flipV="1">
            <a:off x="7427687" y="3920536"/>
            <a:ext cx="2610986" cy="7035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F1D01E-F2DF-684B-8173-E1B0AB2AB73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417959" y="4655889"/>
            <a:ext cx="2607183" cy="14019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009E7-93D1-0541-9CE1-08FE67AA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7CCB-33DC-C648-BA12-F329B82BECE8}"/>
              </a:ext>
            </a:extLst>
          </p:cNvPr>
          <p:cNvSpPr txBox="1">
            <a:spLocks/>
          </p:cNvSpPr>
          <p:nvPr/>
        </p:nvSpPr>
        <p:spPr>
          <a:xfrm>
            <a:off x="502371" y="388819"/>
            <a:ext cx="11187258" cy="484550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E0D73-F3BE-2C46-BBF4-B6E28F60775C}"/>
              </a:ext>
            </a:extLst>
          </p:cNvPr>
          <p:cNvSpPr txBox="1"/>
          <p:nvPr/>
        </p:nvSpPr>
        <p:spPr>
          <a:xfrm>
            <a:off x="7159925" y="380823"/>
            <a:ext cx="395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What’s the code model for the runtime of `print` in terms of n? (Assume </a:t>
            </a:r>
            <a:r>
              <a:rPr lang="en-US" b="1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System.out.println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 takes constant runtime)</a:t>
            </a:r>
          </a:p>
        </p:txBody>
      </p:sp>
    </p:spTree>
    <p:extLst>
      <p:ext uri="{BB962C8B-B14F-4D97-AF65-F5344CB8AC3E}">
        <p14:creationId xmlns:p14="http://schemas.microsoft.com/office/powerpoint/2010/main" val="99066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lecture04</Template>
  <TotalTime>5062</TotalTime>
  <Words>5209</Words>
  <Application>Microsoft Macintosh PowerPoint</Application>
  <PresentationFormat>Widescreen</PresentationFormat>
  <Paragraphs>570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Calibri</vt:lpstr>
      <vt:lpstr>Cambria Math</vt:lpstr>
      <vt:lpstr>Courier New</vt:lpstr>
      <vt:lpstr>Impact</vt:lpstr>
      <vt:lpstr>Segoe UI</vt:lpstr>
      <vt:lpstr>Segoe UI Emoji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5: Case Analysis</vt:lpstr>
      <vt:lpstr>Warm Up!</vt:lpstr>
      <vt:lpstr>Simplified, tight big-O</vt:lpstr>
      <vt:lpstr>Administrivia</vt:lpstr>
      <vt:lpstr>Project notes</vt:lpstr>
      <vt:lpstr>Questions</vt:lpstr>
      <vt:lpstr>Case Analysis</vt:lpstr>
      <vt:lpstr>PowerPoint Presentation</vt:lpstr>
      <vt:lpstr>PowerPoint Presentation</vt:lpstr>
      <vt:lpstr>PowerPoint Presentation</vt:lpstr>
      <vt:lpstr>PowerPoint Presentation</vt:lpstr>
      <vt:lpstr>Cases</vt:lpstr>
      <vt:lpstr>Linear Search</vt:lpstr>
      <vt:lpstr>linearSearch Models: formulas</vt:lpstr>
      <vt:lpstr>linearSearch Models: formulas</vt:lpstr>
      <vt:lpstr>linearSearch Models: formulas</vt:lpstr>
      <vt:lpstr>linearSearch Models: formulas</vt:lpstr>
      <vt:lpstr>linearSearch Models: visually</vt:lpstr>
      <vt:lpstr>PowerPoint Presentation</vt:lpstr>
      <vt:lpstr>PowerPoint Presentation</vt:lpstr>
      <vt:lpstr>PowerPoint Presentation</vt:lpstr>
      <vt:lpstr>Other useful types of cases (beyond best/worst)</vt:lpstr>
      <vt:lpstr>PowerPoint Presentation</vt:lpstr>
      <vt:lpstr>PowerPoint Presentation</vt:lpstr>
      <vt:lpstr>Questions?</vt:lpstr>
      <vt:lpstr>Common Questions</vt:lpstr>
      <vt:lpstr>How can you tell if there’s a different best/worst case code model for a given piece of code?</vt:lpstr>
      <vt:lpstr>How can you tell if there’s a different best/worst case code model for a given piece of code?</vt:lpstr>
      <vt:lpstr>Common Questions</vt:lpstr>
      <vt:lpstr>PowerPoint Presentation</vt:lpstr>
      <vt:lpstr>Common Questions</vt:lpstr>
      <vt:lpstr>Common Questions</vt:lpstr>
      <vt:lpstr>How to do case analysis</vt:lpstr>
      <vt:lpstr>Some previous data structure runtimes / code snippets + something new</vt:lpstr>
      <vt:lpstr>Breakout Instructions</vt:lpstr>
      <vt:lpstr>Another example together: ArrayList insert</vt:lpstr>
      <vt:lpstr>Some previous quarter slides that say the stuff we talked about in a different way</vt:lpstr>
      <vt:lpstr>PowerPoint Presentation</vt:lpstr>
      <vt:lpstr>PowerPoint Presentation</vt:lpstr>
      <vt:lpstr>PowerPoint Presentation</vt:lpstr>
      <vt:lpstr>PowerPoint Presentation</vt:lpstr>
      <vt:lpstr>Some more notes: Simplified, tight big-O</vt:lpstr>
      <vt:lpstr>Simplified, tight big-O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Big-O and Cases</dc:title>
  <dc:creator>rtweber2</dc:creator>
  <cp:lastModifiedBy>Zachary Chun</cp:lastModifiedBy>
  <cp:revision>129</cp:revision>
  <cp:lastPrinted>2020-04-08T15:00:32Z</cp:lastPrinted>
  <dcterms:created xsi:type="dcterms:W3CDTF">2019-06-30T23:48:45Z</dcterms:created>
  <dcterms:modified xsi:type="dcterms:W3CDTF">2020-04-09T02:15:13Z</dcterms:modified>
</cp:coreProperties>
</file>