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6" r:id="rId2"/>
    <p:sldId id="257" r:id="rId3"/>
    <p:sldId id="260" r:id="rId4"/>
    <p:sldId id="258" r:id="rId5"/>
    <p:sldId id="299" r:id="rId6"/>
    <p:sldId id="302" r:id="rId7"/>
    <p:sldId id="265" r:id="rId8"/>
    <p:sldId id="301" r:id="rId9"/>
    <p:sldId id="261" r:id="rId10"/>
    <p:sldId id="300" r:id="rId11"/>
    <p:sldId id="262" r:id="rId12"/>
    <p:sldId id="284" r:id="rId13"/>
    <p:sldId id="267" r:id="rId14"/>
    <p:sldId id="303" r:id="rId15"/>
    <p:sldId id="271" r:id="rId16"/>
    <p:sldId id="268" r:id="rId17"/>
    <p:sldId id="269" r:id="rId18"/>
    <p:sldId id="274" r:id="rId19"/>
    <p:sldId id="272" r:id="rId20"/>
    <p:sldId id="282" r:id="rId21"/>
    <p:sldId id="275" r:id="rId22"/>
    <p:sldId id="277" r:id="rId23"/>
    <p:sldId id="283" r:id="rId24"/>
    <p:sldId id="304" r:id="rId25"/>
    <p:sldId id="305" r:id="rId26"/>
    <p:sldId id="291" r:id="rId27"/>
    <p:sldId id="295" r:id="rId28"/>
    <p:sldId id="280" r:id="rId29"/>
    <p:sldId id="294" r:id="rId30"/>
    <p:sldId id="290" r:id="rId31"/>
    <p:sldId id="281" r:id="rId32"/>
    <p:sldId id="276" r:id="rId33"/>
    <p:sldId id="296" r:id="rId34"/>
    <p:sldId id="297" r:id="rId35"/>
    <p:sldId id="298" r:id="rId36"/>
  </p:sldIdLst>
  <p:sldSz cx="12192000" cy="6858000"/>
  <p:notesSz cx="6858000" cy="17621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sey Champion" initials="KC" lastIdx="2" clrIdx="0">
    <p:extLst>
      <p:ext uri="{19B8F6BF-5375-455C-9EA6-DF929625EA0E}">
        <p15:presenceInfo xmlns:p15="http://schemas.microsoft.com/office/powerpoint/2012/main" userId="c1130ab030728f76" providerId="Windows Live"/>
      </p:ext>
    </p:extLst>
  </p:cmAuthor>
  <p:cmAuthor id="2" name="Zachary Chun" initials="ZC" lastIdx="4" clrIdx="1">
    <p:extLst>
      <p:ext uri="{19B8F6BF-5375-455C-9EA6-DF929625EA0E}">
        <p15:presenceInfo xmlns:p15="http://schemas.microsoft.com/office/powerpoint/2012/main" userId="e3149700b2d2d0c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C3282"/>
    <a:srgbClr val="B6A479"/>
    <a:srgbClr val="D8D8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60120"/>
  </p:normalViewPr>
  <p:slideViewPr>
    <p:cSldViewPr snapToGrid="0">
      <p:cViewPr varScale="1">
        <p:scale>
          <a:sx n="76" d="100"/>
          <a:sy n="76" d="100"/>
        </p:scale>
        <p:origin x="129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3A2DB0-ED42-4BA9-97D4-3103DF415320}" type="datetimeFigureOut">
              <a:rPr lang="en-US" smtClean="0"/>
              <a:t>3/30/20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B336D0-BB87-4158-9DDA-BA914A234D18}" type="slidenum">
              <a:rPr lang="en-US" smtClean="0"/>
              <a:t>‹#›</a:t>
            </a:fld>
            <a:endParaRPr lang="en-US"/>
          </a:p>
        </p:txBody>
      </p:sp>
    </p:spTree>
    <p:extLst>
      <p:ext uri="{BB962C8B-B14F-4D97-AF65-F5344CB8AC3E}">
        <p14:creationId xmlns:p14="http://schemas.microsoft.com/office/powerpoint/2010/main" val="593509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1</a:t>
            </a:fld>
            <a:endParaRPr lang="en-US"/>
          </a:p>
        </p:txBody>
      </p:sp>
    </p:spTree>
    <p:extLst>
      <p:ext uri="{BB962C8B-B14F-4D97-AF65-F5344CB8AC3E}">
        <p14:creationId xmlns:p14="http://schemas.microsoft.com/office/powerpoint/2010/main" val="3483375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11</a:t>
            </a:fld>
            <a:endParaRPr lang="en-US"/>
          </a:p>
        </p:txBody>
      </p:sp>
    </p:spTree>
    <p:extLst>
      <p:ext uri="{BB962C8B-B14F-4D97-AF65-F5344CB8AC3E}">
        <p14:creationId xmlns:p14="http://schemas.microsoft.com/office/powerpoint/2010/main" val="3086430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12</a:t>
            </a:fld>
            <a:endParaRPr lang="en-US"/>
          </a:p>
        </p:txBody>
      </p:sp>
    </p:spTree>
    <p:extLst>
      <p:ext uri="{BB962C8B-B14F-4D97-AF65-F5344CB8AC3E}">
        <p14:creationId xmlns:p14="http://schemas.microsoft.com/office/powerpoint/2010/main" val="13483846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13</a:t>
            </a:fld>
            <a:endParaRPr lang="en-US"/>
          </a:p>
        </p:txBody>
      </p:sp>
    </p:spTree>
    <p:extLst>
      <p:ext uri="{BB962C8B-B14F-4D97-AF65-F5344CB8AC3E}">
        <p14:creationId xmlns:p14="http://schemas.microsoft.com/office/powerpoint/2010/main" val="78184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14</a:t>
            </a:fld>
            <a:endParaRPr lang="en-US"/>
          </a:p>
        </p:txBody>
      </p:sp>
    </p:spTree>
    <p:extLst>
      <p:ext uri="{BB962C8B-B14F-4D97-AF65-F5344CB8AC3E}">
        <p14:creationId xmlns:p14="http://schemas.microsoft.com/office/powerpoint/2010/main" val="18670733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15</a:t>
            </a:fld>
            <a:endParaRPr lang="en-US"/>
          </a:p>
        </p:txBody>
      </p:sp>
    </p:spTree>
    <p:extLst>
      <p:ext uri="{BB962C8B-B14F-4D97-AF65-F5344CB8AC3E}">
        <p14:creationId xmlns:p14="http://schemas.microsoft.com/office/powerpoint/2010/main" val="16642522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16</a:t>
            </a:fld>
            <a:endParaRPr lang="en-US"/>
          </a:p>
        </p:txBody>
      </p:sp>
    </p:spTree>
    <p:extLst>
      <p:ext uri="{BB962C8B-B14F-4D97-AF65-F5344CB8AC3E}">
        <p14:creationId xmlns:p14="http://schemas.microsoft.com/office/powerpoint/2010/main" val="31080249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17</a:t>
            </a:fld>
            <a:endParaRPr lang="en-US"/>
          </a:p>
        </p:txBody>
      </p:sp>
    </p:spTree>
    <p:extLst>
      <p:ext uri="{BB962C8B-B14F-4D97-AF65-F5344CB8AC3E}">
        <p14:creationId xmlns:p14="http://schemas.microsoft.com/office/powerpoint/2010/main" val="2917622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18</a:t>
            </a:fld>
            <a:endParaRPr lang="en-US"/>
          </a:p>
        </p:txBody>
      </p:sp>
    </p:spTree>
    <p:extLst>
      <p:ext uri="{BB962C8B-B14F-4D97-AF65-F5344CB8AC3E}">
        <p14:creationId xmlns:p14="http://schemas.microsoft.com/office/powerpoint/2010/main" val="30124915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way to communicate with other programmers, a standard that we all can agree on so we can discuss conceptual ways of organizing data</a:t>
            </a:r>
          </a:p>
        </p:txBody>
      </p:sp>
      <p:sp>
        <p:nvSpPr>
          <p:cNvPr id="4" name="Slide Number Placeholder 3"/>
          <p:cNvSpPr>
            <a:spLocks noGrp="1"/>
          </p:cNvSpPr>
          <p:nvPr>
            <p:ph type="sldNum" sz="quarter" idx="10"/>
          </p:nvPr>
        </p:nvSpPr>
        <p:spPr/>
        <p:txBody>
          <a:bodyPr/>
          <a:lstStyle/>
          <a:p>
            <a:fld id="{93B336D0-BB87-4158-9DDA-BA914A234D18}" type="slidenum">
              <a:rPr lang="en-US" smtClean="0"/>
              <a:t>19</a:t>
            </a:fld>
            <a:endParaRPr lang="en-US"/>
          </a:p>
        </p:txBody>
      </p:sp>
    </p:spTree>
    <p:extLst>
      <p:ext uri="{BB962C8B-B14F-4D97-AF65-F5344CB8AC3E}">
        <p14:creationId xmlns:p14="http://schemas.microsoft.com/office/powerpoint/2010/main" val="25691791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20</a:t>
            </a:fld>
            <a:endParaRPr lang="en-US"/>
          </a:p>
        </p:txBody>
      </p:sp>
    </p:spTree>
    <p:extLst>
      <p:ext uri="{BB962C8B-B14F-4D97-AF65-F5344CB8AC3E}">
        <p14:creationId xmlns:p14="http://schemas.microsoft.com/office/powerpoint/2010/main" val="2282789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Intros (10)</a:t>
            </a:r>
          </a:p>
          <a:p>
            <a:r>
              <a:rPr lang="en-US">
                <a:cs typeface="Calibri"/>
              </a:rPr>
              <a:t> - Why learn D&amp;A (5) (ZC)</a:t>
            </a:r>
          </a:p>
          <a:p>
            <a:r>
              <a:rPr lang="en-US">
                <a:cs typeface="Calibri"/>
              </a:rPr>
              <a:t> - Meet the course staff (5)</a:t>
            </a:r>
          </a:p>
          <a:p>
            <a:r>
              <a:rPr lang="en-US">
                <a:cs typeface="Calibri"/>
              </a:rPr>
              <a:t>   - Lecturers (Each have our own slide)</a:t>
            </a:r>
          </a:p>
          <a:p>
            <a:r>
              <a:rPr lang="en-US">
                <a:cs typeface="Calibri"/>
              </a:rPr>
              <a:t>   - TAs (slide with pics and names)</a:t>
            </a:r>
          </a:p>
          <a:p>
            <a:r>
              <a:rPr lang="en-US">
                <a:cs typeface="Calibri"/>
              </a:rPr>
              <a:t>Course Administration (15) (figure out together) X</a:t>
            </a:r>
          </a:p>
          <a:p>
            <a:r>
              <a:rPr lang="en-US">
                <a:cs typeface="Calibri"/>
              </a:rPr>
              <a:t> - syllabus</a:t>
            </a:r>
          </a:p>
          <a:p>
            <a:r>
              <a:rPr lang="en-US">
                <a:cs typeface="Calibri"/>
              </a:rPr>
              <a:t> - remote logistics (trying the breakouts here if not too many students to introduce self to others?)</a:t>
            </a:r>
          </a:p>
          <a:p>
            <a:r>
              <a:rPr lang="en-US">
                <a:cs typeface="Calibri"/>
              </a:rPr>
              <a:t>A note about imposter syndrome (course culture) (5) (KC)</a:t>
            </a:r>
          </a:p>
          <a:p>
            <a:r>
              <a:rPr lang="en-US">
                <a:cs typeface="Calibri"/>
              </a:rPr>
              <a:t>Intro to Data Structures (20)</a:t>
            </a:r>
          </a:p>
          <a:p>
            <a:r>
              <a:rPr lang="en-US">
                <a:cs typeface="Calibri"/>
              </a:rPr>
              <a:t>- Definitions (KC)</a:t>
            </a:r>
          </a:p>
          <a:p>
            <a:r>
              <a:rPr lang="en-US">
                <a:cs typeface="Calibri"/>
              </a:rPr>
              <a:t>  - define data structure </a:t>
            </a:r>
          </a:p>
          <a:p>
            <a:r>
              <a:rPr lang="en-US">
                <a:cs typeface="Calibri"/>
              </a:rPr>
              <a:t>  - define ADT</a:t>
            </a:r>
          </a:p>
          <a:p>
            <a:r>
              <a:rPr lang="en-US">
                <a:cs typeface="Calibri"/>
              </a:rPr>
              <a:t>- List ADT (ZC)</a:t>
            </a:r>
          </a:p>
          <a:p>
            <a:r>
              <a:rPr lang="en-US">
                <a:cs typeface="Calibri"/>
              </a:rPr>
              <a:t>  - </a:t>
            </a:r>
            <a:r>
              <a:rPr lang="en-US" err="1">
                <a:cs typeface="Calibri"/>
              </a:rPr>
              <a:t>ArrayList</a:t>
            </a:r>
            <a:r>
              <a:rPr lang="en-US">
                <a:cs typeface="Calibri"/>
              </a:rPr>
              <a:t> implementation</a:t>
            </a:r>
          </a:p>
          <a:p>
            <a:r>
              <a:rPr lang="en-US">
                <a:cs typeface="Calibri"/>
              </a:rPr>
              <a:t>  - LinkedList implementation</a:t>
            </a:r>
          </a:p>
        </p:txBody>
      </p:sp>
      <p:sp>
        <p:nvSpPr>
          <p:cNvPr id="4" name="Slide Number Placeholder 3"/>
          <p:cNvSpPr>
            <a:spLocks noGrp="1"/>
          </p:cNvSpPr>
          <p:nvPr>
            <p:ph type="sldNum" sz="quarter" idx="10"/>
          </p:nvPr>
        </p:nvSpPr>
        <p:spPr/>
        <p:txBody>
          <a:bodyPr/>
          <a:lstStyle/>
          <a:p>
            <a:fld id="{93B336D0-BB87-4158-9DDA-BA914A234D18}" type="slidenum">
              <a:rPr lang="en-US" smtClean="0"/>
              <a:t>2</a:t>
            </a:fld>
            <a:endParaRPr lang="en-US"/>
          </a:p>
        </p:txBody>
      </p:sp>
    </p:spTree>
    <p:extLst>
      <p:ext uri="{BB962C8B-B14F-4D97-AF65-F5344CB8AC3E}">
        <p14:creationId xmlns:p14="http://schemas.microsoft.com/office/powerpoint/2010/main" val="14136046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21</a:t>
            </a:fld>
            <a:endParaRPr lang="en-US"/>
          </a:p>
        </p:txBody>
      </p:sp>
    </p:spTree>
    <p:extLst>
      <p:ext uri="{BB962C8B-B14F-4D97-AF65-F5344CB8AC3E}">
        <p14:creationId xmlns:p14="http://schemas.microsoft.com/office/powerpoint/2010/main" val="42063365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22</a:t>
            </a:fld>
            <a:endParaRPr lang="en-US"/>
          </a:p>
        </p:txBody>
      </p:sp>
    </p:spTree>
    <p:extLst>
      <p:ext uri="{BB962C8B-B14F-4D97-AF65-F5344CB8AC3E}">
        <p14:creationId xmlns:p14="http://schemas.microsoft.com/office/powerpoint/2010/main" val="26529688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23</a:t>
            </a:fld>
            <a:endParaRPr lang="en-US"/>
          </a:p>
        </p:txBody>
      </p:sp>
    </p:spTree>
    <p:extLst>
      <p:ext uri="{BB962C8B-B14F-4D97-AF65-F5344CB8AC3E}">
        <p14:creationId xmlns:p14="http://schemas.microsoft.com/office/powerpoint/2010/main" val="19341232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24</a:t>
            </a:fld>
            <a:endParaRPr lang="en-US"/>
          </a:p>
        </p:txBody>
      </p:sp>
    </p:spTree>
    <p:extLst>
      <p:ext uri="{BB962C8B-B14F-4D97-AF65-F5344CB8AC3E}">
        <p14:creationId xmlns:p14="http://schemas.microsoft.com/office/powerpoint/2010/main" val="41140664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main idea is that a list can store pieces of data and you can control the order when you add / remove / it.</a:t>
            </a:r>
          </a:p>
          <a:p>
            <a:endParaRPr lang="en-US" dirty="0"/>
          </a:p>
          <a:p>
            <a:r>
              <a:rPr lang="en-US" dirty="0"/>
              <a:t>Also a note on these slides before we talk about code: we know our code isn’t going to be perfect java programs since we want it to be readable / simple when possible, but if there’s something that’s bothering or confusing you about the code (like syntax or what something means) please ask.  There will definitely be weird typos since </a:t>
            </a:r>
            <a:r>
              <a:rPr lang="en-US" dirty="0" err="1"/>
              <a:t>Powerpoint</a:t>
            </a:r>
            <a:r>
              <a:rPr lang="en-US" dirty="0"/>
              <a:t> is not the best way to write code.</a:t>
            </a:r>
          </a:p>
          <a:p>
            <a:endParaRPr lang="en-US" dirty="0"/>
          </a:p>
          <a:p>
            <a:r>
              <a:rPr lang="en-US" dirty="0"/>
              <a:t>Transition to next slide: Now that we have perspective of what the ADT representation is (when we think about this visual model and understanding the indices), let’s talk about this line of code that specifies </a:t>
            </a:r>
            <a:r>
              <a:rPr lang="en-US" dirty="0" err="1"/>
              <a:t>ArrayList</a:t>
            </a:r>
            <a:r>
              <a:rPr lang="en-US" dirty="0"/>
              <a:t> and what an </a:t>
            </a:r>
            <a:r>
              <a:rPr lang="en-US" dirty="0" err="1"/>
              <a:t>ArrayList</a:t>
            </a:r>
            <a:r>
              <a:rPr lang="en-US" dirty="0"/>
              <a:t> is.</a:t>
            </a:r>
          </a:p>
          <a:p>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26</a:t>
            </a:fld>
            <a:endParaRPr lang="en-US"/>
          </a:p>
        </p:txBody>
      </p:sp>
    </p:spTree>
    <p:extLst>
      <p:ext uri="{BB962C8B-B14F-4D97-AF65-F5344CB8AC3E}">
        <p14:creationId xmlns:p14="http://schemas.microsoft.com/office/powerpoint/2010/main" val="35189042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Mention on the relevant slide: There are plenty of more methods that the ADT defines and listed here as reference and for curiosity, but they’re not necessary for the rest of today’s lecture.</a:t>
            </a:r>
          </a:p>
          <a:p>
            <a:endParaRPr lang="en-US" dirty="0"/>
          </a:p>
        </p:txBody>
      </p:sp>
      <p:sp>
        <p:nvSpPr>
          <p:cNvPr id="4" name="Slide Number Placeholder 3"/>
          <p:cNvSpPr>
            <a:spLocks noGrp="1"/>
          </p:cNvSpPr>
          <p:nvPr>
            <p:ph type="sldNum" sz="quarter" idx="10"/>
          </p:nvPr>
        </p:nvSpPr>
        <p:spPr/>
        <p:txBody>
          <a:bodyPr/>
          <a:lstStyle/>
          <a:p>
            <a:fld id="{93B336D0-BB87-4158-9DDA-BA914A234D18}" type="slidenum">
              <a:rPr lang="en-US" smtClean="0"/>
              <a:t>27</a:t>
            </a:fld>
            <a:endParaRPr lang="en-US"/>
          </a:p>
        </p:txBody>
      </p:sp>
    </p:spTree>
    <p:extLst>
      <p:ext uri="{BB962C8B-B14F-4D97-AF65-F5344CB8AC3E}">
        <p14:creationId xmlns:p14="http://schemas.microsoft.com/office/powerpoint/2010/main" val="26748806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28</a:t>
            </a:fld>
            <a:endParaRPr lang="en-US"/>
          </a:p>
        </p:txBody>
      </p:sp>
    </p:spTree>
    <p:extLst>
      <p:ext uri="{BB962C8B-B14F-4D97-AF65-F5344CB8AC3E}">
        <p14:creationId xmlns:p14="http://schemas.microsoft.com/office/powerpoint/2010/main" val="33833224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a:p>
            <a:r>
              <a:rPr lang="en-US"/>
              <a:t>2 minutes – how does insert work?</a:t>
            </a:r>
            <a:r>
              <a:rPr lang="en-US" baseline="0"/>
              <a:t> Delete?</a:t>
            </a:r>
          </a:p>
          <a:p>
            <a:r>
              <a:rPr lang="en-US" baseline="0"/>
              <a:t>2 minutes – should we overwrite garbage values with null or leave them garbage?</a:t>
            </a:r>
          </a:p>
          <a:p>
            <a:endParaRPr lang="en-US" baseline="0"/>
          </a:p>
          <a:p>
            <a:endParaRPr lang="en-US" baseline="0"/>
          </a:p>
          <a:p>
            <a:endParaRPr lang="en-US" baseline="0"/>
          </a:p>
          <a:p>
            <a:r>
              <a:rPr lang="en-US" baseline="0"/>
              <a:t>Which should we do? The answer is: I don’t know! It depends on what we’re trying to achieve with this particular data structure – this is a major theme of this course (here are the pros, here are the cons, but there are multiple correct answers).  Something probably new compared to CSE 142 / 143, but we’re going to do a lot of it in this class. Throughout this course we’re going to come up with reasons for one option to be good, and other reasons for another option to be good and debate them.</a:t>
            </a:r>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29</a:t>
            </a:fld>
            <a:endParaRPr lang="en-US"/>
          </a:p>
        </p:txBody>
      </p:sp>
    </p:spTree>
    <p:extLst>
      <p:ext uri="{BB962C8B-B14F-4D97-AF65-F5344CB8AC3E}">
        <p14:creationId xmlns:p14="http://schemas.microsoft.com/office/powerpoint/2010/main" val="37108278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let’s zoom out again.</a:t>
            </a:r>
          </a:p>
          <a:p>
            <a:endParaRPr lang="en-US"/>
          </a:p>
          <a:p>
            <a:r>
              <a:rPr lang="en-US"/>
              <a:t>Just talked about </a:t>
            </a:r>
            <a:r>
              <a:rPr lang="en-US" err="1"/>
              <a:t>ArrayList</a:t>
            </a:r>
            <a:r>
              <a:rPr lang="en-US"/>
              <a:t>, one possible data structure implementation for the List ADT. Let’s compare it to LinkedList, the other implementation!</a:t>
            </a:r>
          </a:p>
          <a:p>
            <a:endParaRPr lang="en-US"/>
          </a:p>
          <a:p>
            <a:r>
              <a:rPr lang="en-US"/>
              <a:t>With </a:t>
            </a:r>
            <a:r>
              <a:rPr lang="en-US" err="1"/>
              <a:t>ArrayList</a:t>
            </a:r>
            <a:r>
              <a:rPr lang="en-US"/>
              <a:t> you can specify the index and just notation like data[index], but for LL the only way to get to data further in the list is to follow the .next fields (the arrows in this picture here). So for get for example, for </a:t>
            </a:r>
            <a:r>
              <a:rPr lang="en-US" err="1"/>
              <a:t>ArrayList</a:t>
            </a:r>
            <a:r>
              <a:rPr lang="en-US"/>
              <a:t> we just said looks like data[index], one line of code and pretty simple. But for LL, we have to start at the front, then go to the next, and the next and the next, till we get to the specified index.</a:t>
            </a:r>
          </a:p>
          <a:p>
            <a:endParaRPr lang="en-US"/>
          </a:p>
          <a:p>
            <a:r>
              <a:rPr lang="en-US"/>
              <a:t>So it seems like that’s one case where </a:t>
            </a:r>
            <a:r>
              <a:rPr lang="en-US" err="1"/>
              <a:t>ArrayList</a:t>
            </a:r>
            <a:r>
              <a:rPr lang="en-US"/>
              <a:t> is preferred over LinkedList, but since we’re so focused on design stuff:</a:t>
            </a:r>
          </a:p>
          <a:p>
            <a:endParaRPr lang="en-US"/>
          </a:p>
          <a:p>
            <a:r>
              <a:rPr lang="en-US"/>
              <a:t>What about the other side?  In what situations (what methods / parameters) is LinkedList preferred?</a:t>
            </a:r>
          </a:p>
        </p:txBody>
      </p:sp>
      <p:sp>
        <p:nvSpPr>
          <p:cNvPr id="4" name="Slide Number Placeholder 3"/>
          <p:cNvSpPr>
            <a:spLocks noGrp="1"/>
          </p:cNvSpPr>
          <p:nvPr>
            <p:ph type="sldNum" sz="quarter" idx="10"/>
          </p:nvPr>
        </p:nvSpPr>
        <p:spPr/>
        <p:txBody>
          <a:bodyPr/>
          <a:lstStyle/>
          <a:p>
            <a:fld id="{93B336D0-BB87-4158-9DDA-BA914A234D18}" type="slidenum">
              <a:rPr lang="en-US" smtClean="0"/>
              <a:t>31</a:t>
            </a:fld>
            <a:endParaRPr lang="en-US"/>
          </a:p>
        </p:txBody>
      </p:sp>
    </p:spTree>
    <p:extLst>
      <p:ext uri="{BB962C8B-B14F-4D97-AF65-F5344CB8AC3E}">
        <p14:creationId xmlns:p14="http://schemas.microsoft.com/office/powerpoint/2010/main" val="1100996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32</a:t>
            </a:fld>
            <a:endParaRPr lang="en-US"/>
          </a:p>
        </p:txBody>
      </p:sp>
    </p:spTree>
    <p:extLst>
      <p:ext uri="{BB962C8B-B14F-4D97-AF65-F5344CB8AC3E}">
        <p14:creationId xmlns:p14="http://schemas.microsoft.com/office/powerpoint/2010/main" val="3815392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3</a:t>
            </a:fld>
            <a:endParaRPr lang="en-US"/>
          </a:p>
        </p:txBody>
      </p:sp>
    </p:spTree>
    <p:extLst>
      <p:ext uri="{BB962C8B-B14F-4D97-AF65-F5344CB8AC3E}">
        <p14:creationId xmlns:p14="http://schemas.microsoft.com/office/powerpoint/2010/main" val="3006703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449604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749769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7</a:t>
            </a:fld>
            <a:endParaRPr lang="en-US"/>
          </a:p>
        </p:txBody>
      </p:sp>
    </p:spTree>
    <p:extLst>
      <p:ext uri="{BB962C8B-B14F-4D97-AF65-F5344CB8AC3E}">
        <p14:creationId xmlns:p14="http://schemas.microsoft.com/office/powerpoint/2010/main" val="2884401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8</a:t>
            </a:fld>
            <a:endParaRPr lang="en-US"/>
          </a:p>
        </p:txBody>
      </p:sp>
    </p:spTree>
    <p:extLst>
      <p:ext uri="{BB962C8B-B14F-4D97-AF65-F5344CB8AC3E}">
        <p14:creationId xmlns:p14="http://schemas.microsoft.com/office/powerpoint/2010/main" val="583858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9</a:t>
            </a:fld>
            <a:endParaRPr lang="en-US"/>
          </a:p>
        </p:txBody>
      </p:sp>
    </p:spTree>
    <p:extLst>
      <p:ext uri="{BB962C8B-B14F-4D97-AF65-F5344CB8AC3E}">
        <p14:creationId xmlns:p14="http://schemas.microsoft.com/office/powerpoint/2010/main" val="12233526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10</a:t>
            </a:fld>
            <a:endParaRPr lang="en-US"/>
          </a:p>
        </p:txBody>
      </p:sp>
    </p:spTree>
    <p:extLst>
      <p:ext uri="{BB962C8B-B14F-4D97-AF65-F5344CB8AC3E}">
        <p14:creationId xmlns:p14="http://schemas.microsoft.com/office/powerpoint/2010/main" val="2829168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p>
        </p:txBody>
      </p:sp>
      <p:sp>
        <p:nvSpPr>
          <p:cNvPr id="4" name="Date Placeholder 3"/>
          <p:cNvSpPr>
            <a:spLocks noGrp="1"/>
          </p:cNvSpPr>
          <p:nvPr>
            <p:ph type="dt" sz="half" idx="10"/>
          </p:nvPr>
        </p:nvSpPr>
        <p:spPr/>
        <p:txBody>
          <a:bodyPr/>
          <a:lstStyle>
            <a:lvl1pPr algn="l">
              <a:defRPr/>
            </a:lvl1pPr>
          </a:lstStyle>
          <a:p>
            <a:fld id="{B5EC2F33-17DA-436E-A851-E42A0D33E292}" type="datetime1">
              <a:rPr lang="en-US" smtClean="0"/>
              <a:t>3/30/20</a:t>
            </a:fld>
            <a:endParaRPr lang="en-US"/>
          </a:p>
        </p:txBody>
      </p:sp>
      <p:sp>
        <p:nvSpPr>
          <p:cNvPr id="5" name="Footer Placeholder 4"/>
          <p:cNvSpPr>
            <a:spLocks noGrp="1"/>
          </p:cNvSpPr>
          <p:nvPr>
            <p:ph type="ftr" sz="quarter" idx="11"/>
          </p:nvPr>
        </p:nvSpPr>
        <p:spPr/>
        <p:txBody>
          <a:bodyPr/>
          <a:lstStyle/>
          <a:p>
            <a:r>
              <a:rPr lang="en-US"/>
              <a:t>CSE 373 19 Wi - Kasey Champion</a:t>
            </a:r>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1028" name="Picture 4" descr="Cherry blossoms on Grant Lane">
            <a:extLst>
              <a:ext uri="{FF2B5EF4-FFF2-40B4-BE49-F238E27FC236}">
                <a16:creationId xmlns:a16="http://schemas.microsoft.com/office/drawing/2014/main" id="{E196A663-22E9-46AF-AE76-3031B2F2C7B5}"/>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0034" b="13442"/>
          <a:stretch/>
        </p:blipFill>
        <p:spPr bwMode="auto">
          <a:xfrm>
            <a:off x="-3" y="-1"/>
            <a:ext cx="12192002" cy="4594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505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userDrawn="1"/>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20B1D116-9EEC-4608-812B-930500586DFA}" type="datetime1">
              <a:rPr lang="en-US" smtClean="0"/>
              <a:t>3/30/20</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659665DE-58FC-41F4-AC58-2C90A5E00527}" type="slidenum">
              <a:rPr lang="en-US" smtClean="0"/>
              <a:pPr/>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userDrawn="1"/>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p>
        </p:txBody>
      </p:sp>
      <p:grpSp>
        <p:nvGrpSpPr>
          <p:cNvPr id="13" name="Group 12">
            <a:extLst>
              <a:ext uri="{FF2B5EF4-FFF2-40B4-BE49-F238E27FC236}">
                <a16:creationId xmlns:a16="http://schemas.microsoft.com/office/drawing/2014/main" id="{FB754F48-B758-43EB-980F-1E2884C8E2A7}"/>
              </a:ext>
            </a:extLst>
          </p:cNvPr>
          <p:cNvGrpSpPr/>
          <p:nvPr userDrawn="1"/>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2775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8504731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userDrawn="1"/>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20B1D116-9EEC-4608-812B-930500586DFA}" type="datetime1">
              <a:rPr lang="en-US" smtClean="0"/>
              <a:t>3/30/20</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659665DE-58FC-41F4-AC58-2C90A5E00527}" type="slidenum">
              <a:rPr lang="en-US" smtClean="0"/>
              <a:pPr/>
              <a:t>‹#›</a:t>
            </a:fld>
            <a:endParaRPr lang="en-US"/>
          </a:p>
        </p:txBody>
      </p:sp>
      <p:sp>
        <p:nvSpPr>
          <p:cNvPr id="7" name="Oval 6">
            <a:extLst>
              <a:ext uri="{FF2B5EF4-FFF2-40B4-BE49-F238E27FC236}">
                <a16:creationId xmlns:a16="http://schemas.microsoft.com/office/drawing/2014/main" id="{886714E5-EBF9-4569-A5F7-79EC8ADBC566}"/>
              </a:ext>
            </a:extLst>
          </p:cNvPr>
          <p:cNvSpPr/>
          <p:nvPr userDrawn="1"/>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userDrawn="1"/>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userDrawn="1"/>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823347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CC2204-D29B-4470-B3F3-74BB4720C8BD}" type="datetime1">
              <a:rPr lang="en-US" smtClean="0"/>
              <a:t>3/30/20</a:t>
            </a:fld>
            <a:endParaRPr lang="en-US"/>
          </a:p>
        </p:txBody>
      </p:sp>
      <p:sp>
        <p:nvSpPr>
          <p:cNvPr id="5" name="Footer Placeholder 4"/>
          <p:cNvSpPr>
            <a:spLocks noGrp="1"/>
          </p:cNvSpPr>
          <p:nvPr>
            <p:ph type="ftr" sz="quarter" idx="11"/>
          </p:nvPr>
        </p:nvSpPr>
        <p:spPr/>
        <p:txBody>
          <a:bodyPr/>
          <a:lstStyle/>
          <a:p>
            <a:r>
              <a:rPr lang="en-US"/>
              <a:t>CSE 373 SP 18 - Kasey Champion</a:t>
            </a:r>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spTree>
    <p:extLst>
      <p:ext uri="{BB962C8B-B14F-4D97-AF65-F5344CB8AC3E}">
        <p14:creationId xmlns:p14="http://schemas.microsoft.com/office/powerpoint/2010/main" val="1650391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677A1C4-F49F-4502-B33D-B8ED0A36CCF4}" type="datetime1">
              <a:rPr lang="en-US" smtClean="0"/>
              <a:t>3/30/20</a:t>
            </a:fld>
            <a:endParaRPr lang="en-US"/>
          </a:p>
        </p:txBody>
      </p:sp>
      <p:sp>
        <p:nvSpPr>
          <p:cNvPr id="5" name="Footer Placeholder 4"/>
          <p:cNvSpPr>
            <a:spLocks noGrp="1"/>
          </p:cNvSpPr>
          <p:nvPr>
            <p:ph type="ftr" sz="quarter" idx="11"/>
          </p:nvPr>
        </p:nvSpPr>
        <p:spPr/>
        <p:txBody>
          <a:bodyPr/>
          <a:lstStyle/>
          <a:p>
            <a:r>
              <a:rPr lang="en-US"/>
              <a:t>CSE 373 SP 18 - Kasey Champion</a:t>
            </a:r>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576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4620" y="1512985"/>
            <a:ext cx="5397689" cy="4796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64809" y="1512984"/>
            <a:ext cx="5397689" cy="4796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F82562C-2DAC-44DC-8D70-6EE9220D4C24}" type="datetime1">
              <a:rPr lang="en-US" smtClean="0"/>
              <a:t>3/30/20</a:t>
            </a:fld>
            <a:endParaRPr lang="en-US"/>
          </a:p>
        </p:txBody>
      </p:sp>
      <p:sp>
        <p:nvSpPr>
          <p:cNvPr id="6" name="Footer Placeholder 5"/>
          <p:cNvSpPr>
            <a:spLocks noGrp="1"/>
          </p:cNvSpPr>
          <p:nvPr>
            <p:ph type="ftr" sz="quarter" idx="11"/>
          </p:nvPr>
        </p:nvSpPr>
        <p:spPr/>
        <p:txBody>
          <a:bodyPr/>
          <a:lstStyle/>
          <a:p>
            <a:r>
              <a:rPr lang="en-US"/>
              <a:t>CSE 373 SP 18 - Kasey Champion</a:t>
            </a:r>
          </a:p>
        </p:txBody>
      </p:sp>
      <p:sp>
        <p:nvSpPr>
          <p:cNvPr id="7" name="Slide Number Placeholder 6"/>
          <p:cNvSpPr>
            <a:spLocks noGrp="1"/>
          </p:cNvSpPr>
          <p:nvPr>
            <p:ph type="sldNum" sz="quarter" idx="12"/>
          </p:nvPr>
        </p:nvSpPr>
        <p:spPr/>
        <p:txBody>
          <a:bodyPr/>
          <a:lstStyle/>
          <a:p>
            <a:fld id="{659665DE-58FC-41F4-AC58-2C90A5E00527}"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876663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575239" y="1531279"/>
            <a:ext cx="5397688" cy="447646"/>
          </a:xfrm>
        </p:spPr>
        <p:txBody>
          <a:bodyPr lIns="137160" rIns="137160" anchor="ctr">
            <a:normAutofit/>
          </a:bodyPr>
          <a:lstStyle>
            <a:lvl1pPr marL="0" indent="0">
              <a:spcBef>
                <a:spcPts val="0"/>
              </a:spcBef>
              <a:spcAft>
                <a:spcPts val="0"/>
              </a:spcAft>
              <a:buNone/>
              <a:defRPr lang="en-US" sz="1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A37AD04B-10FF-4801-A134-D6688E0221BA}" type="datetime1">
              <a:rPr lang="en-US" smtClean="0"/>
              <a:t>3/30/20</a:t>
            </a:fld>
            <a:endParaRPr lang="en-US"/>
          </a:p>
        </p:txBody>
      </p:sp>
      <p:sp>
        <p:nvSpPr>
          <p:cNvPr id="8" name="Footer Placeholder 7"/>
          <p:cNvSpPr>
            <a:spLocks noGrp="1"/>
          </p:cNvSpPr>
          <p:nvPr>
            <p:ph type="ftr" sz="quarter" idx="11"/>
          </p:nvPr>
        </p:nvSpPr>
        <p:spPr/>
        <p:txBody>
          <a:bodyPr/>
          <a:lstStyle/>
          <a:p>
            <a:r>
              <a:rPr lang="en-US"/>
              <a:t>CSE 373 SP 18 - Kasey Champion</a:t>
            </a:r>
          </a:p>
        </p:txBody>
      </p:sp>
      <p:sp>
        <p:nvSpPr>
          <p:cNvPr id="9" name="Slide Number Placeholder 8"/>
          <p:cNvSpPr>
            <a:spLocks noGrp="1"/>
          </p:cNvSpPr>
          <p:nvPr>
            <p:ph type="sldNum" sz="quarter" idx="12"/>
          </p:nvPr>
        </p:nvSpPr>
        <p:spPr/>
        <p:txBody>
          <a:bodyPr/>
          <a:lstStyle/>
          <a:p>
            <a:fld id="{659665DE-58FC-41F4-AC58-2C90A5E00527}"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p:nvPr>
        </p:nvSpPr>
        <p:spPr>
          <a:xfrm>
            <a:off x="584218" y="2096446"/>
            <a:ext cx="5397689" cy="43304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rmAutofit/>
          </a:bodyPr>
          <a:lstStyle>
            <a:lvl1pPr marL="0" indent="0">
              <a:spcBef>
                <a:spcPts val="0"/>
              </a:spcBef>
              <a:spcAft>
                <a:spcPts val="0"/>
              </a:spcAft>
              <a:buNone/>
              <a:defRPr lang="en-US" sz="1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p:nvPr>
        </p:nvSpPr>
        <p:spPr>
          <a:xfrm>
            <a:off x="6364809" y="2096446"/>
            <a:ext cx="5397689" cy="43304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0103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A7EC20A-4AF7-4E30-ADB3-371D26C74958}" type="datetime1">
              <a:rPr lang="en-US" smtClean="0"/>
              <a:t>3/30/20</a:t>
            </a:fld>
            <a:endParaRPr lang="en-US"/>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a:t>
            </a:fld>
            <a:endParaRPr lang="en-US"/>
          </a:p>
        </p:txBody>
      </p:sp>
    </p:spTree>
    <p:extLst>
      <p:ext uri="{BB962C8B-B14F-4D97-AF65-F5344CB8AC3E}">
        <p14:creationId xmlns:p14="http://schemas.microsoft.com/office/powerpoint/2010/main" val="875337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1216E4-2A0B-4B27-A3A8-D1D355A92CC7}" type="datetime1">
              <a:rPr lang="en-US" smtClean="0"/>
              <a:t>3/30/20</a:t>
            </a:fld>
            <a:endParaRPr lang="en-US"/>
          </a:p>
        </p:txBody>
      </p:sp>
      <p:sp>
        <p:nvSpPr>
          <p:cNvPr id="3" name="Footer Placeholder 2"/>
          <p:cNvSpPr>
            <a:spLocks noGrp="1"/>
          </p:cNvSpPr>
          <p:nvPr>
            <p:ph type="ftr" sz="quarter" idx="11"/>
          </p:nvPr>
        </p:nvSpPr>
        <p:spPr/>
        <p:txBody>
          <a:bodyPr/>
          <a:lstStyle/>
          <a:p>
            <a:r>
              <a:rPr lang="en-US"/>
              <a:t>CSE 373 SP 18 - Kasey Champion</a:t>
            </a:r>
          </a:p>
        </p:txBody>
      </p:sp>
      <p:sp>
        <p:nvSpPr>
          <p:cNvPr id="4" name="Slide Number Placeholder 3"/>
          <p:cNvSpPr>
            <a:spLocks noGrp="1"/>
          </p:cNvSpPr>
          <p:nvPr>
            <p:ph type="sldNum" sz="quarter" idx="12"/>
          </p:nvPr>
        </p:nvSpPr>
        <p:spPr/>
        <p:txBody>
          <a:bodyPr/>
          <a:lstStyle/>
          <a:p>
            <a:fld id="{659665DE-58FC-41F4-AC58-2C90A5E00527}" type="slidenum">
              <a:rPr lang="en-US" smtClean="0"/>
              <a:t>‹#›</a:t>
            </a:fld>
            <a:endParaRPr lang="en-US"/>
          </a:p>
        </p:txBody>
      </p:sp>
    </p:spTree>
    <p:extLst>
      <p:ext uri="{BB962C8B-B14F-4D97-AF65-F5344CB8AC3E}">
        <p14:creationId xmlns:p14="http://schemas.microsoft.com/office/powerpoint/2010/main" val="251561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FF2EE2-AF54-4C36-93AD-A5D9C8C4F0E5}" type="datetime1">
              <a:rPr lang="en-US" smtClean="0"/>
              <a:t>3/30/20</a:t>
            </a:fld>
            <a:endParaRPr lang="en-US"/>
          </a:p>
        </p:txBody>
      </p:sp>
      <p:sp>
        <p:nvSpPr>
          <p:cNvPr id="6" name="Footer Placeholder 5"/>
          <p:cNvSpPr>
            <a:spLocks noGrp="1"/>
          </p:cNvSpPr>
          <p:nvPr>
            <p:ph type="ftr" sz="quarter" idx="11"/>
          </p:nvPr>
        </p:nvSpPr>
        <p:spPr/>
        <p:txBody>
          <a:bodyPr/>
          <a:lstStyle/>
          <a:p>
            <a:r>
              <a:rPr lang="en-US"/>
              <a:t>CSE 373 SP 18 - Kasey Champion</a:t>
            </a:r>
          </a:p>
        </p:txBody>
      </p:sp>
      <p:sp>
        <p:nvSpPr>
          <p:cNvPr id="7" name="Slide Number Placeholder 6"/>
          <p:cNvSpPr>
            <a:spLocks noGrp="1"/>
          </p:cNvSpPr>
          <p:nvPr>
            <p:ph type="sldNum" sz="quarter" idx="12"/>
          </p:nvPr>
        </p:nvSpPr>
        <p:spPr/>
        <p:txBody>
          <a:bodyPr/>
          <a:lstStyle/>
          <a:p>
            <a:fld id="{659665DE-58FC-41F4-AC58-2C90A5E0052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7797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20B1D116-9EEC-4608-812B-930500586DFA}" type="datetime1">
              <a:rPr lang="en-US" smtClean="0"/>
              <a:t>3/30/20</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659665DE-58FC-41F4-AC58-2C90A5E00527}" type="slidenum">
              <a:rPr lang="en-US" smtClean="0"/>
              <a:pPr/>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userDrawn="1"/>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userDrawn="1"/>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userDrawn="1"/>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0533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20B1D116-9EEC-4608-812B-930500586DFA}" type="datetime1">
              <a:rPr lang="en-US" smtClean="0"/>
              <a:t>3/30/20</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r>
              <a:rPr lang="en-US"/>
              <a:t>CSE 373 SP 18 - Kasey Champion</a:t>
            </a:r>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659665DE-58FC-41F4-AC58-2C90A5E00527}" type="slidenum">
              <a:rPr lang="en-US" smtClean="0"/>
              <a:pPr/>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88148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 id="2147483670" r:id="rId9"/>
    <p:sldLayoutId id="2147483671" r:id="rId10"/>
    <p:sldLayoutId id="2147483672" r:id="rId11"/>
    <p:sldLayoutId id="2147483673" r:id="rId12"/>
  </p:sldLayoutIdLst>
  <p:hf hdr="0" dt="0"/>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ourses.cs.washington.edu/courses/cse373/20sp/syllabu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pollev.com/uwcse373" TargetMode="External"/><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pollev.com/uwcse373" TargetMode="External"/><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cse373@cs.washington.edu"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champk@cs.washington.edu"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hyperlink" Target="mailto:cse373-20sp-lecturers@u.washington.edu"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pollev.com/uwcse373"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B674C-AD1D-4C9D-88D4-76616DF5B22C}"/>
              </a:ext>
            </a:extLst>
          </p:cNvPr>
          <p:cNvSpPr>
            <a:spLocks noGrp="1"/>
          </p:cNvSpPr>
          <p:nvPr>
            <p:ph type="ctrTitle"/>
          </p:nvPr>
        </p:nvSpPr>
        <p:spPr/>
        <p:txBody>
          <a:bodyPr/>
          <a:lstStyle/>
          <a:p>
            <a:r>
              <a:rPr lang="en-US"/>
              <a:t>Lecture 1: Welcome!</a:t>
            </a:r>
          </a:p>
        </p:txBody>
      </p:sp>
      <p:sp>
        <p:nvSpPr>
          <p:cNvPr id="3" name="Subtitle 2">
            <a:extLst>
              <a:ext uri="{FF2B5EF4-FFF2-40B4-BE49-F238E27FC236}">
                <a16:creationId xmlns:a16="http://schemas.microsoft.com/office/drawing/2014/main" id="{FA5873D0-155C-4A49-BE31-7C26918C8D34}"/>
              </a:ext>
            </a:extLst>
          </p:cNvPr>
          <p:cNvSpPr>
            <a:spLocks noGrp="1"/>
          </p:cNvSpPr>
          <p:nvPr>
            <p:ph type="subTitle" idx="1"/>
          </p:nvPr>
        </p:nvSpPr>
        <p:spPr/>
        <p:txBody>
          <a:bodyPr/>
          <a:lstStyle/>
          <a:p>
            <a:r>
              <a:rPr lang="en-US"/>
              <a:t>CSE 373: Data Structures and Algorithms</a:t>
            </a:r>
          </a:p>
        </p:txBody>
      </p:sp>
      <p:sp>
        <p:nvSpPr>
          <p:cNvPr id="5" name="Slide Number Placeholder 4">
            <a:extLst>
              <a:ext uri="{FF2B5EF4-FFF2-40B4-BE49-F238E27FC236}">
                <a16:creationId xmlns:a16="http://schemas.microsoft.com/office/drawing/2014/main" id="{87ADF771-CBF5-4810-A04A-36DE8C4CCBCE}"/>
              </a:ext>
            </a:extLst>
          </p:cNvPr>
          <p:cNvSpPr>
            <a:spLocks noGrp="1"/>
          </p:cNvSpPr>
          <p:nvPr>
            <p:ph type="sldNum" sz="quarter" idx="12"/>
          </p:nvPr>
        </p:nvSpPr>
        <p:spPr/>
        <p:txBody>
          <a:bodyPr/>
          <a:lstStyle/>
          <a:p>
            <a:fld id="{659665DE-58FC-41F4-AC58-2C90A5E00527}" type="slidenum">
              <a:rPr lang="en-US" smtClean="0"/>
              <a:t>1</a:t>
            </a:fld>
            <a:endParaRPr lang="en-US"/>
          </a:p>
        </p:txBody>
      </p:sp>
    </p:spTree>
    <p:extLst>
      <p:ext uri="{BB962C8B-B14F-4D97-AF65-F5344CB8AC3E}">
        <p14:creationId xmlns:p14="http://schemas.microsoft.com/office/powerpoint/2010/main" val="2498527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0A3DF-E183-3342-B4FF-8FD6EFE07F90}"/>
              </a:ext>
            </a:extLst>
          </p:cNvPr>
          <p:cNvSpPr>
            <a:spLocks noGrp="1"/>
          </p:cNvSpPr>
          <p:nvPr>
            <p:ph type="title"/>
          </p:nvPr>
        </p:nvSpPr>
        <p:spPr/>
        <p:txBody>
          <a:bodyPr/>
          <a:lstStyle/>
          <a:p>
            <a:r>
              <a:rPr lang="en-US" dirty="0"/>
              <a:t>Syllabus + Website + Meet the TAs</a:t>
            </a:r>
          </a:p>
        </p:txBody>
      </p:sp>
      <p:sp>
        <p:nvSpPr>
          <p:cNvPr id="3" name="Content Placeholder 2">
            <a:extLst>
              <a:ext uri="{FF2B5EF4-FFF2-40B4-BE49-F238E27FC236}">
                <a16:creationId xmlns:a16="http://schemas.microsoft.com/office/drawing/2014/main" id="{3CD04B59-F57E-F549-9D61-27C05CC408A5}"/>
              </a:ext>
            </a:extLst>
          </p:cNvPr>
          <p:cNvSpPr>
            <a:spLocks noGrp="1"/>
          </p:cNvSpPr>
          <p:nvPr>
            <p:ph idx="1"/>
          </p:nvPr>
        </p:nvSpPr>
        <p:spPr>
          <a:xfrm>
            <a:off x="623742" y="1777283"/>
            <a:ext cx="11187258" cy="3861517"/>
          </a:xfrm>
        </p:spPr>
        <p:txBody>
          <a:bodyPr>
            <a:normAutofit/>
          </a:bodyPr>
          <a:lstStyle/>
          <a:p>
            <a:r>
              <a:rPr lang="en-US" sz="4800" dirty="0"/>
              <a:t>To the website!</a:t>
            </a:r>
          </a:p>
          <a:p>
            <a:endParaRPr lang="en-US" sz="4800" dirty="0"/>
          </a:p>
          <a:p>
            <a:r>
              <a:rPr lang="en-US" sz="4800" dirty="0">
                <a:hlinkClick r:id="rId3"/>
              </a:rPr>
              <a:t>https://courses.cs.washington.edu/courses/cse373/20sp/syllabus/</a:t>
            </a:r>
            <a:endParaRPr lang="en-US" sz="4800" dirty="0"/>
          </a:p>
          <a:p>
            <a:endParaRPr lang="en-US" sz="4800" dirty="0"/>
          </a:p>
          <a:p>
            <a:endParaRPr lang="en-US" sz="4800" dirty="0"/>
          </a:p>
        </p:txBody>
      </p:sp>
      <p:sp>
        <p:nvSpPr>
          <p:cNvPr id="5" name="Slide Number Placeholder 4">
            <a:extLst>
              <a:ext uri="{FF2B5EF4-FFF2-40B4-BE49-F238E27FC236}">
                <a16:creationId xmlns:a16="http://schemas.microsoft.com/office/drawing/2014/main" id="{F20BF681-95BB-8C49-B1FF-2F73823AA62B}"/>
              </a:ext>
            </a:extLst>
          </p:cNvPr>
          <p:cNvSpPr>
            <a:spLocks noGrp="1"/>
          </p:cNvSpPr>
          <p:nvPr>
            <p:ph type="sldNum" sz="quarter" idx="12"/>
          </p:nvPr>
        </p:nvSpPr>
        <p:spPr/>
        <p:txBody>
          <a:bodyPr/>
          <a:lstStyle/>
          <a:p>
            <a:fld id="{659665DE-58FC-41F4-AC58-2C90A5E00527}" type="slidenum">
              <a:rPr lang="en-US" smtClean="0"/>
              <a:t>10</a:t>
            </a:fld>
            <a:endParaRPr lang="en-US"/>
          </a:p>
        </p:txBody>
      </p:sp>
      <p:sp>
        <p:nvSpPr>
          <p:cNvPr id="6" name="Footer Placeholder 3">
            <a:extLst>
              <a:ext uri="{FF2B5EF4-FFF2-40B4-BE49-F238E27FC236}">
                <a16:creationId xmlns:a16="http://schemas.microsoft.com/office/drawing/2014/main" id="{29579962-568C-6C4B-978E-DDDAF0C0EF86}"/>
              </a:ext>
            </a:extLst>
          </p:cNvPr>
          <p:cNvSpPr>
            <a:spLocks noGrp="1"/>
          </p:cNvSpPr>
          <p:nvPr>
            <p:ph type="ftr" sz="quarter" idx="11"/>
          </p:nvPr>
        </p:nvSpPr>
        <p:spPr>
          <a:xfrm>
            <a:off x="4842742" y="6544402"/>
            <a:ext cx="5901459" cy="274320"/>
          </a:xfrm>
        </p:spPr>
        <p:txBody>
          <a:bodyPr/>
          <a:lstStyle/>
          <a:p>
            <a:r>
              <a:rPr lang="en-US" dirty="0"/>
              <a:t>CSE 373 20 </a:t>
            </a:r>
            <a:r>
              <a:rPr lang="en-US" dirty="0" err="1"/>
              <a:t>Sp</a:t>
            </a:r>
            <a:r>
              <a:rPr lang="en-US" dirty="0"/>
              <a:t> – Chun &amp; Champion</a:t>
            </a:r>
          </a:p>
        </p:txBody>
      </p:sp>
    </p:spTree>
    <p:extLst>
      <p:ext uri="{BB962C8B-B14F-4D97-AF65-F5344CB8AC3E}">
        <p14:creationId xmlns:p14="http://schemas.microsoft.com/office/powerpoint/2010/main" val="917196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8F38A-216C-40FA-B7A4-886C3D3C4DD9}"/>
              </a:ext>
            </a:extLst>
          </p:cNvPr>
          <p:cNvSpPr>
            <a:spLocks noGrp="1"/>
          </p:cNvSpPr>
          <p:nvPr>
            <p:ph type="title"/>
          </p:nvPr>
        </p:nvSpPr>
        <p:spPr/>
        <p:txBody>
          <a:bodyPr/>
          <a:lstStyle/>
          <a:p>
            <a:r>
              <a:rPr lang="en-US"/>
              <a:t>Grade Break Down</a:t>
            </a:r>
          </a:p>
        </p:txBody>
      </p:sp>
      <p:sp>
        <p:nvSpPr>
          <p:cNvPr id="3" name="Content Placeholder 2">
            <a:extLst>
              <a:ext uri="{FF2B5EF4-FFF2-40B4-BE49-F238E27FC236}">
                <a16:creationId xmlns:a16="http://schemas.microsoft.com/office/drawing/2014/main" id="{3C04024E-037B-443A-B4C5-AC2DAC0E0426}"/>
              </a:ext>
            </a:extLst>
          </p:cNvPr>
          <p:cNvSpPr>
            <a:spLocks noGrp="1"/>
          </p:cNvSpPr>
          <p:nvPr>
            <p:ph idx="1"/>
          </p:nvPr>
        </p:nvSpPr>
        <p:spPr/>
        <p:txBody>
          <a:bodyPr vert="horz" lIns="45720" tIns="45720" rIns="45720" bIns="45720" rtlCol="0" anchor="t">
            <a:normAutofit/>
          </a:bodyPr>
          <a:lstStyle/>
          <a:p>
            <a:r>
              <a:rPr lang="en-US" dirty="0">
                <a:latin typeface="Segoe UI Semilight"/>
                <a:cs typeface="Segoe UI Semilight"/>
              </a:rPr>
              <a:t>Homework (55%)</a:t>
            </a:r>
          </a:p>
          <a:p>
            <a:pPr marL="264795" lvl="1"/>
            <a:r>
              <a:rPr lang="en-US" dirty="0">
                <a:latin typeface="Segoe UI Semilight"/>
                <a:cs typeface="Segoe UI Semilight"/>
              </a:rPr>
              <a:t>Programming Projects (35%)</a:t>
            </a:r>
          </a:p>
          <a:p>
            <a:pPr marL="447675" lvl="2"/>
            <a:r>
              <a:rPr lang="en-US" dirty="0">
                <a:latin typeface="Segoe UI Semilight"/>
                <a:cs typeface="Segoe UI Semilight"/>
              </a:rPr>
              <a:t>Partners</a:t>
            </a:r>
            <a:r>
              <a:rPr lang="en-US" b="1" dirty="0">
                <a:latin typeface="Segoe UI Semilight"/>
                <a:cs typeface="Segoe UI Semilight"/>
              </a:rPr>
              <a:t> GREATLY </a:t>
            </a:r>
            <a:r>
              <a:rPr lang="en-US" dirty="0">
                <a:latin typeface="Segoe UI Semilight"/>
                <a:cs typeface="Segoe UI Semilight"/>
              </a:rPr>
              <a:t>encouraged, but possible to do solo</a:t>
            </a:r>
          </a:p>
          <a:p>
            <a:pPr marL="447675" lvl="2"/>
            <a:r>
              <a:rPr lang="en-US" dirty="0">
                <a:latin typeface="Segoe UI Semilight"/>
                <a:cs typeface="Segoe UI Semilight"/>
              </a:rPr>
              <a:t>Graded automatically</a:t>
            </a:r>
          </a:p>
          <a:p>
            <a:pPr marL="264795" lvl="1"/>
            <a:r>
              <a:rPr lang="en-US" dirty="0">
                <a:latin typeface="Segoe UI Semilight"/>
                <a:cs typeface="Segoe UI Semilight"/>
              </a:rPr>
              <a:t>Written exercises (20%)</a:t>
            </a:r>
          </a:p>
          <a:p>
            <a:pPr marL="264795" lvl="1"/>
            <a:r>
              <a:rPr lang="en-US" dirty="0">
                <a:latin typeface="Segoe UI Semilight"/>
                <a:cs typeface="Segoe UI Semilight"/>
              </a:rPr>
              <a:t>Turn in your own work, but can collaborate with others (see academic collaboration policy)</a:t>
            </a:r>
            <a:endParaRPr lang="en-US" dirty="0"/>
          </a:p>
          <a:p>
            <a:pPr marL="447675" lvl="2"/>
            <a:r>
              <a:rPr lang="en-US" dirty="0">
                <a:latin typeface="Segoe UI Semilight"/>
                <a:cs typeface="Segoe UI Semilight"/>
              </a:rPr>
              <a:t>Graded by TAs</a:t>
            </a:r>
          </a:p>
          <a:p>
            <a:r>
              <a:rPr lang="en-US" dirty="0">
                <a:latin typeface="Segoe UI Semilight"/>
                <a:cs typeface="Segoe UI Semilight"/>
              </a:rPr>
              <a:t>Exams (45%)</a:t>
            </a:r>
          </a:p>
          <a:p>
            <a:pPr marL="264795" lvl="1"/>
            <a:r>
              <a:rPr lang="en-US" dirty="0">
                <a:latin typeface="Segoe UI Semilight"/>
                <a:cs typeface="Segoe UI Semilight"/>
              </a:rPr>
              <a:t>Midterm Exam #1 – Friday April 24</a:t>
            </a:r>
            <a:r>
              <a:rPr lang="en-US" baseline="30000" dirty="0">
                <a:latin typeface="Segoe UI Semilight"/>
                <a:cs typeface="Segoe UI Semilight"/>
              </a:rPr>
              <a:t>th</a:t>
            </a:r>
            <a:r>
              <a:rPr lang="en-US" dirty="0">
                <a:latin typeface="Segoe UI Semilight"/>
                <a:cs typeface="Segoe UI Semilight"/>
              </a:rPr>
              <a:t> at 8:30-9:20(15%)</a:t>
            </a:r>
          </a:p>
          <a:p>
            <a:pPr marL="264795" lvl="1"/>
            <a:r>
              <a:rPr lang="en-US" dirty="0">
                <a:latin typeface="Segoe UI Semilight"/>
                <a:cs typeface="Segoe UI Semilight"/>
              </a:rPr>
              <a:t>Midterm Exam #2 – Friday May 29</a:t>
            </a:r>
            <a:r>
              <a:rPr lang="en-US" baseline="30000" dirty="0">
                <a:latin typeface="Segoe UI Semilight"/>
                <a:cs typeface="Segoe UI Semilight"/>
              </a:rPr>
              <a:t>th</a:t>
            </a:r>
            <a:r>
              <a:rPr lang="en-US" dirty="0">
                <a:latin typeface="Segoe UI Semilight"/>
                <a:cs typeface="Segoe UI Semilight"/>
              </a:rPr>
              <a:t> at 8:30-9:20 (15%)</a:t>
            </a:r>
          </a:p>
          <a:p>
            <a:pPr marL="264795" lvl="1"/>
            <a:r>
              <a:rPr lang="en-US" dirty="0">
                <a:latin typeface="Segoe UI Semilight"/>
                <a:cs typeface="Segoe UI Semilight"/>
              </a:rPr>
              <a:t>Final Exam – "Take-home over finals week exam, collaboration encouraged" (15%)</a:t>
            </a:r>
            <a:endParaRPr lang="en-US" dirty="0"/>
          </a:p>
        </p:txBody>
      </p:sp>
      <p:sp>
        <p:nvSpPr>
          <p:cNvPr id="5" name="Slide Number Placeholder 4">
            <a:extLst>
              <a:ext uri="{FF2B5EF4-FFF2-40B4-BE49-F238E27FC236}">
                <a16:creationId xmlns:a16="http://schemas.microsoft.com/office/drawing/2014/main" id="{6221AD0B-9A7A-4B53-B6F1-B42879D3465F}"/>
              </a:ext>
            </a:extLst>
          </p:cNvPr>
          <p:cNvSpPr>
            <a:spLocks noGrp="1"/>
          </p:cNvSpPr>
          <p:nvPr>
            <p:ph type="sldNum" sz="quarter" idx="12"/>
          </p:nvPr>
        </p:nvSpPr>
        <p:spPr/>
        <p:txBody>
          <a:bodyPr/>
          <a:lstStyle/>
          <a:p>
            <a:fld id="{659665DE-58FC-41F4-AC58-2C90A5E00527}" type="slidenum">
              <a:rPr lang="en-US" smtClean="0"/>
              <a:t>11</a:t>
            </a:fld>
            <a:endParaRPr lang="en-US"/>
          </a:p>
        </p:txBody>
      </p:sp>
      <p:sp>
        <p:nvSpPr>
          <p:cNvPr id="7" name="Footer Placeholder 3">
            <a:extLst>
              <a:ext uri="{FF2B5EF4-FFF2-40B4-BE49-F238E27FC236}">
                <a16:creationId xmlns:a16="http://schemas.microsoft.com/office/drawing/2014/main" id="{985B7969-D627-3847-8FD1-38AF2DDE950D}"/>
              </a:ext>
            </a:extLst>
          </p:cNvPr>
          <p:cNvSpPr>
            <a:spLocks noGrp="1"/>
          </p:cNvSpPr>
          <p:nvPr>
            <p:ph type="ftr" sz="quarter" idx="11"/>
          </p:nvPr>
        </p:nvSpPr>
        <p:spPr>
          <a:xfrm>
            <a:off x="4842742" y="6544402"/>
            <a:ext cx="5901459" cy="274320"/>
          </a:xfrm>
        </p:spPr>
        <p:txBody>
          <a:bodyPr/>
          <a:lstStyle/>
          <a:p>
            <a:r>
              <a:rPr lang="en-US" dirty="0"/>
              <a:t>CSE 373 20 </a:t>
            </a:r>
            <a:r>
              <a:rPr lang="en-US" dirty="0" err="1"/>
              <a:t>Sp</a:t>
            </a:r>
            <a:r>
              <a:rPr lang="en-US" dirty="0"/>
              <a:t> – Chun &amp; Champion</a:t>
            </a:r>
          </a:p>
        </p:txBody>
      </p:sp>
    </p:spTree>
    <p:extLst>
      <p:ext uri="{BB962C8B-B14F-4D97-AF65-F5344CB8AC3E}">
        <p14:creationId xmlns:p14="http://schemas.microsoft.com/office/powerpoint/2010/main" val="2204514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9E64B-8438-4DAE-BD53-1DE9FE41DFB1}"/>
              </a:ext>
            </a:extLst>
          </p:cNvPr>
          <p:cNvSpPr>
            <a:spLocks noGrp="1"/>
          </p:cNvSpPr>
          <p:nvPr>
            <p:ph type="title"/>
          </p:nvPr>
        </p:nvSpPr>
        <p:spPr/>
        <p:txBody>
          <a:bodyPr/>
          <a:lstStyle/>
          <a:p>
            <a:r>
              <a:rPr lang="en-US"/>
              <a:t>Syllabus</a:t>
            </a:r>
          </a:p>
        </p:txBody>
      </p:sp>
      <p:sp>
        <p:nvSpPr>
          <p:cNvPr id="3" name="Content Placeholder 2">
            <a:extLst>
              <a:ext uri="{FF2B5EF4-FFF2-40B4-BE49-F238E27FC236}">
                <a16:creationId xmlns:a16="http://schemas.microsoft.com/office/drawing/2014/main" id="{D65DB688-1196-48A5-BA0B-6BD087A1C36F}"/>
              </a:ext>
            </a:extLst>
          </p:cNvPr>
          <p:cNvSpPr>
            <a:spLocks noGrp="1"/>
          </p:cNvSpPr>
          <p:nvPr>
            <p:ph idx="1"/>
          </p:nvPr>
        </p:nvSpPr>
        <p:spPr>
          <a:xfrm>
            <a:off x="575240" y="1463857"/>
            <a:ext cx="4812306" cy="5190560"/>
          </a:xfrm>
        </p:spPr>
        <p:txBody>
          <a:bodyPr vert="horz" lIns="45720" tIns="45720" rIns="45720" bIns="45720" rtlCol="0" anchor="t">
            <a:normAutofit/>
          </a:bodyPr>
          <a:lstStyle/>
          <a:p>
            <a:r>
              <a:rPr lang="en-US" dirty="0">
                <a:latin typeface="Segoe UI Semilight"/>
                <a:cs typeface="Segoe UI Semilight"/>
              </a:rPr>
              <a:t>Homework Policies</a:t>
            </a:r>
          </a:p>
          <a:p>
            <a:pPr marL="264795" lvl="1"/>
            <a:r>
              <a:rPr lang="en-US" dirty="0">
                <a:latin typeface="Segoe UI Semilight"/>
                <a:cs typeface="Segoe UI Semilight"/>
              </a:rPr>
              <a:t>7 late days</a:t>
            </a:r>
          </a:p>
          <a:p>
            <a:pPr marL="91440" lvl="1" indent="-91440">
              <a:spcBef>
                <a:spcPts val="1200"/>
              </a:spcBef>
              <a:spcAft>
                <a:spcPts val="200"/>
              </a:spcAft>
              <a:buFont typeface="Tw Cen MT" panose="020B0602020104020603" pitchFamily="34" charset="0"/>
              <a:buChar char=" "/>
            </a:pPr>
            <a:r>
              <a:rPr lang="en-US" sz="2200" dirty="0">
                <a:latin typeface="Segoe UI Semilight"/>
                <a:cs typeface="Segoe UI Semilight"/>
              </a:rPr>
              <a:t>Exams</a:t>
            </a:r>
          </a:p>
          <a:p>
            <a:pPr marL="447675" lvl="2"/>
            <a:r>
              <a:rPr lang="en-US" dirty="0">
                <a:latin typeface="Segoe UI Semilight"/>
                <a:cs typeface="Segoe UI Semilight"/>
              </a:rPr>
              <a:t>2 midterms</a:t>
            </a:r>
          </a:p>
          <a:p>
            <a:pPr lvl="3"/>
            <a:r>
              <a:rPr lang="en-US" dirty="0">
                <a:latin typeface="Segoe UI Semilight"/>
                <a:cs typeface="Segoe UI Semilight"/>
              </a:rPr>
              <a:t>50 minutes, during class time</a:t>
            </a:r>
          </a:p>
          <a:p>
            <a:pPr lvl="3"/>
            <a:r>
              <a:rPr lang="en-US" dirty="0">
                <a:latin typeface="Segoe UI Semilight"/>
                <a:cs typeface="Segoe UI Semilight"/>
              </a:rPr>
              <a:t>Randomized</a:t>
            </a:r>
          </a:p>
          <a:p>
            <a:pPr lvl="3"/>
            <a:r>
              <a:rPr lang="en-US" dirty="0"/>
              <a:t>NO COLLABORATION</a:t>
            </a:r>
            <a:endParaRPr lang="en-US" dirty="0">
              <a:latin typeface="Segoe UI Semilight"/>
              <a:cs typeface="Segoe UI Semilight"/>
            </a:endParaRPr>
          </a:p>
          <a:p>
            <a:pPr marL="447675" lvl="2"/>
            <a:r>
              <a:rPr lang="en-US" dirty="0">
                <a:latin typeface="Segoe UI Semilight"/>
                <a:cs typeface="Segoe UI Semilight"/>
              </a:rPr>
              <a:t>1 final</a:t>
            </a:r>
          </a:p>
          <a:p>
            <a:pPr lvl="3"/>
            <a:r>
              <a:rPr lang="en-US" dirty="0">
                <a:latin typeface="Segoe UI Semilight"/>
                <a:cs typeface="Segoe UI Semilight"/>
              </a:rPr>
              <a:t>48 hours to complete </a:t>
            </a:r>
          </a:p>
          <a:p>
            <a:pPr lvl="3"/>
            <a:r>
              <a:rPr lang="en-US" dirty="0">
                <a:latin typeface="Segoe UI Semilight"/>
                <a:cs typeface="Segoe UI Semilight"/>
              </a:rPr>
              <a:t>Free response style</a:t>
            </a:r>
          </a:p>
          <a:p>
            <a:pPr lvl="3"/>
            <a:r>
              <a:rPr lang="en-US" dirty="0">
                <a:latin typeface="Segoe UI Semilight"/>
                <a:cs typeface="Segoe UI Semilight"/>
              </a:rPr>
              <a:t>Will be collaborative</a:t>
            </a:r>
          </a:p>
          <a:p>
            <a:pPr marL="447675" lvl="2"/>
            <a:r>
              <a:rPr lang="en-US" dirty="0">
                <a:latin typeface="Segoe UI Semilight"/>
                <a:cs typeface="Segoe UI Semilight"/>
              </a:rPr>
              <a:t>Rules</a:t>
            </a:r>
          </a:p>
          <a:p>
            <a:pPr lvl="3"/>
            <a:r>
              <a:rPr lang="en-US" dirty="0">
                <a:latin typeface="Segoe UI Semilight"/>
                <a:cs typeface="Segoe UI Semilight"/>
              </a:rPr>
              <a:t>No make ups! Let us know ASAP if you cannot attend an exam</a:t>
            </a:r>
            <a:endParaRPr lang="en-US" dirty="0"/>
          </a:p>
          <a:p>
            <a:pPr lvl="3"/>
            <a:r>
              <a:rPr lang="en-US" dirty="0">
                <a:latin typeface="Segoe UI Semilight"/>
                <a:cs typeface="Segoe UI Semilight"/>
              </a:rPr>
              <a:t>Open book</a:t>
            </a:r>
          </a:p>
          <a:p>
            <a:pPr marL="310515" lvl="2" indent="0">
              <a:buNone/>
            </a:pPr>
            <a:endParaRPr lang="en-US" dirty="0"/>
          </a:p>
          <a:p>
            <a:pPr marL="310515" lvl="2" indent="0">
              <a:buNone/>
            </a:pPr>
            <a:endParaRPr lang="en-US" dirty="0"/>
          </a:p>
          <a:p>
            <a:endParaRPr lang="en-US" dirty="0"/>
          </a:p>
        </p:txBody>
      </p:sp>
      <p:sp>
        <p:nvSpPr>
          <p:cNvPr id="5" name="Slide Number Placeholder 4">
            <a:extLst>
              <a:ext uri="{FF2B5EF4-FFF2-40B4-BE49-F238E27FC236}">
                <a16:creationId xmlns:a16="http://schemas.microsoft.com/office/drawing/2014/main" id="{05534A07-1DB7-43B0-A8F3-F3A8009B9A51}"/>
              </a:ext>
            </a:extLst>
          </p:cNvPr>
          <p:cNvSpPr>
            <a:spLocks noGrp="1"/>
          </p:cNvSpPr>
          <p:nvPr>
            <p:ph type="sldNum" sz="quarter" idx="12"/>
          </p:nvPr>
        </p:nvSpPr>
        <p:spPr/>
        <p:txBody>
          <a:bodyPr/>
          <a:lstStyle/>
          <a:p>
            <a:fld id="{659665DE-58FC-41F4-AC58-2C90A5E00527}" type="slidenum">
              <a:rPr lang="en-US" smtClean="0"/>
              <a:t>12</a:t>
            </a:fld>
            <a:endParaRPr lang="en-US"/>
          </a:p>
        </p:txBody>
      </p:sp>
      <p:sp>
        <p:nvSpPr>
          <p:cNvPr id="6" name="Content Placeholder 2">
            <a:extLst>
              <a:ext uri="{FF2B5EF4-FFF2-40B4-BE49-F238E27FC236}">
                <a16:creationId xmlns:a16="http://schemas.microsoft.com/office/drawing/2014/main" id="{13DABF18-1749-7B41-B19B-6FA3B702CB25}"/>
              </a:ext>
            </a:extLst>
          </p:cNvPr>
          <p:cNvSpPr txBox="1">
            <a:spLocks/>
          </p:cNvSpPr>
          <p:nvPr/>
        </p:nvSpPr>
        <p:spPr>
          <a:xfrm>
            <a:off x="5931895" y="1463857"/>
            <a:ext cx="4812306" cy="4845504"/>
          </a:xfrm>
          <a:prstGeom prst="rect">
            <a:avLst/>
          </a:prstGeom>
        </p:spPr>
        <p:txBody>
          <a:bodyPr vert="horz" lIns="45720" tIns="45720" rIns="45720" bIns="45720" rtlCol="0"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91440" lvl="1" indent="-91440">
              <a:spcBef>
                <a:spcPts val="1200"/>
              </a:spcBef>
              <a:spcAft>
                <a:spcPts val="200"/>
              </a:spcAft>
              <a:buClr>
                <a:schemeClr val="accent1"/>
              </a:buClr>
              <a:buSzPct val="100000"/>
              <a:buFont typeface="Tw Cen MT" panose="020B0602020104020603" pitchFamily="34" charset="0"/>
              <a:buChar char=" "/>
            </a:pPr>
            <a:r>
              <a:rPr lang="en-US" sz="2200" dirty="0">
                <a:latin typeface="Segoe UI Semilight"/>
                <a:cs typeface="Segoe UI Semilight"/>
              </a:rPr>
              <a:t>Academic Integrity</a:t>
            </a:r>
          </a:p>
          <a:p>
            <a:pPr marL="447675" lvl="2"/>
            <a:r>
              <a:rPr lang="en-US" dirty="0">
                <a:latin typeface="Segoe UI Semilight"/>
                <a:cs typeface="Segoe UI Semilight"/>
              </a:rPr>
              <a:t>No posting code on discussion board or ANYWHERE online</a:t>
            </a:r>
          </a:p>
          <a:p>
            <a:pPr marL="447675" lvl="2"/>
            <a:r>
              <a:rPr lang="en-US" dirty="0">
                <a:latin typeface="Segoe UI Semilight"/>
                <a:cs typeface="Segoe UI Semilight"/>
              </a:rPr>
              <a:t>We do run MOSS</a:t>
            </a:r>
          </a:p>
          <a:p>
            <a:pPr marL="447675" lvl="2"/>
            <a:r>
              <a:rPr lang="en-US" dirty="0">
                <a:latin typeface="Segoe UI Semilight"/>
                <a:cs typeface="Segoe UI Semilight"/>
              </a:rPr>
              <a:t>No directly sharing code with one another (except for partners)</a:t>
            </a:r>
          </a:p>
          <a:p>
            <a:pPr marL="91440" lvl="1" indent="-91440">
              <a:spcBef>
                <a:spcPts val="1200"/>
              </a:spcBef>
              <a:spcAft>
                <a:spcPts val="200"/>
              </a:spcAft>
              <a:buClr>
                <a:schemeClr val="accent1"/>
              </a:buClr>
              <a:buSzPct val="100000"/>
              <a:buFont typeface="Tw Cen MT" panose="020B0602020104020603" pitchFamily="34" charset="0"/>
              <a:buChar char=" "/>
            </a:pPr>
            <a:r>
              <a:rPr lang="en-US" sz="2200" dirty="0">
                <a:latin typeface="Segoe UI Semilight"/>
                <a:cs typeface="Segoe UI Semilight"/>
              </a:rPr>
              <a:t>Extra Credit</a:t>
            </a:r>
          </a:p>
          <a:p>
            <a:pPr marL="447675" lvl="2"/>
            <a:r>
              <a:rPr lang="en-US" dirty="0">
                <a:latin typeface="Segoe UI Semilight"/>
                <a:cs typeface="Segoe UI Semilight"/>
              </a:rPr>
              <a:t>Post lecture-questions</a:t>
            </a:r>
          </a:p>
          <a:p>
            <a:pPr marL="447675" lvl="2"/>
            <a:r>
              <a:rPr lang="en-US" dirty="0">
                <a:latin typeface="Segoe UI Semilight"/>
                <a:cs typeface="Segoe UI Semilight"/>
              </a:rPr>
              <a:t>Worth up to 0.05 GPA bump</a:t>
            </a:r>
          </a:p>
          <a:p>
            <a:pPr marL="447675" lvl="2"/>
            <a:endParaRPr lang="en-US" dirty="0"/>
          </a:p>
          <a:p>
            <a:pPr marL="310515" lvl="2" indent="0">
              <a:buFont typeface="Segoe UI Semilight" panose="020B0402040204020203" pitchFamily="34" charset="0"/>
              <a:buNone/>
            </a:pPr>
            <a:endParaRPr lang="en-US" dirty="0"/>
          </a:p>
          <a:p>
            <a:endParaRPr lang="en-US" dirty="0"/>
          </a:p>
        </p:txBody>
      </p:sp>
      <p:sp>
        <p:nvSpPr>
          <p:cNvPr id="8" name="Footer Placeholder 3">
            <a:extLst>
              <a:ext uri="{FF2B5EF4-FFF2-40B4-BE49-F238E27FC236}">
                <a16:creationId xmlns:a16="http://schemas.microsoft.com/office/drawing/2014/main" id="{0814BBC4-E504-244F-A0E8-EB9BDCF8B5A4}"/>
              </a:ext>
            </a:extLst>
          </p:cNvPr>
          <p:cNvSpPr>
            <a:spLocks noGrp="1"/>
          </p:cNvSpPr>
          <p:nvPr>
            <p:ph type="ftr" sz="quarter" idx="11"/>
          </p:nvPr>
        </p:nvSpPr>
        <p:spPr>
          <a:xfrm>
            <a:off x="4842742" y="6544402"/>
            <a:ext cx="5901459" cy="274320"/>
          </a:xfrm>
        </p:spPr>
        <p:txBody>
          <a:bodyPr/>
          <a:lstStyle/>
          <a:p>
            <a:r>
              <a:rPr lang="en-US" dirty="0"/>
              <a:t>CSE 373 20 </a:t>
            </a:r>
            <a:r>
              <a:rPr lang="en-US" dirty="0" err="1"/>
              <a:t>Sp</a:t>
            </a:r>
            <a:r>
              <a:rPr lang="en-US" dirty="0"/>
              <a:t> – Chun &amp; Champion</a:t>
            </a:r>
          </a:p>
        </p:txBody>
      </p:sp>
    </p:spTree>
    <p:extLst>
      <p:ext uri="{BB962C8B-B14F-4D97-AF65-F5344CB8AC3E}">
        <p14:creationId xmlns:p14="http://schemas.microsoft.com/office/powerpoint/2010/main" val="4184254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B2B06-DF1F-45B0-B353-0E388675307D}"/>
              </a:ext>
            </a:extLst>
          </p:cNvPr>
          <p:cNvSpPr>
            <a:spLocks noGrp="1"/>
          </p:cNvSpPr>
          <p:nvPr>
            <p:ph type="title"/>
          </p:nvPr>
        </p:nvSpPr>
        <p:spPr/>
        <p:txBody>
          <a:bodyPr/>
          <a:lstStyle/>
          <a:p>
            <a:r>
              <a:rPr lang="en-US"/>
              <a:t>Questions?</a:t>
            </a:r>
          </a:p>
        </p:txBody>
      </p:sp>
      <p:sp>
        <p:nvSpPr>
          <p:cNvPr id="4" name="Slide Number Placeholder 3">
            <a:extLst>
              <a:ext uri="{FF2B5EF4-FFF2-40B4-BE49-F238E27FC236}">
                <a16:creationId xmlns:a16="http://schemas.microsoft.com/office/drawing/2014/main" id="{3B682F67-3B1C-4189-9A67-F566D4A09F67}"/>
              </a:ext>
            </a:extLst>
          </p:cNvPr>
          <p:cNvSpPr>
            <a:spLocks noGrp="1"/>
          </p:cNvSpPr>
          <p:nvPr>
            <p:ph type="sldNum" sz="quarter" idx="12"/>
          </p:nvPr>
        </p:nvSpPr>
        <p:spPr/>
        <p:txBody>
          <a:bodyPr/>
          <a:lstStyle/>
          <a:p>
            <a:fld id="{659665DE-58FC-41F4-AC58-2C90A5E00527}" type="slidenum">
              <a:rPr lang="en-US" smtClean="0"/>
              <a:pPr/>
              <a:t>13</a:t>
            </a:fld>
            <a:endParaRPr lang="en-US"/>
          </a:p>
        </p:txBody>
      </p:sp>
      <p:sp>
        <p:nvSpPr>
          <p:cNvPr id="5" name="Text Placeholder 4">
            <a:extLst>
              <a:ext uri="{FF2B5EF4-FFF2-40B4-BE49-F238E27FC236}">
                <a16:creationId xmlns:a16="http://schemas.microsoft.com/office/drawing/2014/main" id="{97B5B2FC-55FE-46DA-B925-02425CED59C4}"/>
              </a:ext>
            </a:extLst>
          </p:cNvPr>
          <p:cNvSpPr>
            <a:spLocks noGrp="1"/>
          </p:cNvSpPr>
          <p:nvPr>
            <p:ph type="body" idx="1"/>
          </p:nvPr>
        </p:nvSpPr>
        <p:spPr/>
        <p:txBody>
          <a:bodyPr/>
          <a:lstStyle/>
          <a:p>
            <a:r>
              <a:rPr lang="en-US" dirty="0"/>
              <a:t>Clarification on syllabus, General complaining/moaning</a:t>
            </a:r>
          </a:p>
          <a:p>
            <a:endParaRPr lang="en-US" dirty="0"/>
          </a:p>
          <a:p>
            <a:r>
              <a:rPr lang="en-US" dirty="0">
                <a:hlinkClick r:id="rId3"/>
              </a:rPr>
              <a:t>https://pollev.com/uwcse373</a:t>
            </a:r>
            <a:endParaRPr lang="en-US" dirty="0"/>
          </a:p>
        </p:txBody>
      </p:sp>
      <p:cxnSp>
        <p:nvCxnSpPr>
          <p:cNvPr id="7" name="Straight Connector 6">
            <a:extLst>
              <a:ext uri="{FF2B5EF4-FFF2-40B4-BE49-F238E27FC236}">
                <a16:creationId xmlns:a16="http://schemas.microsoft.com/office/drawing/2014/main" id="{E06B56CF-13A9-4461-B407-7F17AE320BFE}"/>
              </a:ext>
            </a:extLst>
          </p:cNvPr>
          <p:cNvCxnSpPr>
            <a:cxnSpLocks/>
          </p:cNvCxnSpPr>
          <p:nvPr/>
        </p:nvCxnSpPr>
        <p:spPr>
          <a:xfrm>
            <a:off x="4123113" y="4355869"/>
            <a:ext cx="3945774" cy="0"/>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2085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765BF59-4A64-499C-9E5B-85866C48880C}"/>
              </a:ext>
            </a:extLst>
          </p:cNvPr>
          <p:cNvSpPr>
            <a:spLocks noGrp="1"/>
          </p:cNvSpPr>
          <p:nvPr>
            <p:ph type="sldNum" sz="quarter" idx="12"/>
          </p:nvPr>
        </p:nvSpPr>
        <p:spPr/>
        <p:txBody>
          <a:bodyPr/>
          <a:lstStyle/>
          <a:p>
            <a:fld id="{659665DE-58FC-41F4-AC58-2C90A5E00527}" type="slidenum">
              <a:rPr lang="en-US" smtClean="0"/>
              <a:t>14</a:t>
            </a:fld>
            <a:endParaRPr lang="en-US"/>
          </a:p>
        </p:txBody>
      </p:sp>
      <p:sp>
        <p:nvSpPr>
          <p:cNvPr id="9" name="Footer Placeholder 3">
            <a:extLst>
              <a:ext uri="{FF2B5EF4-FFF2-40B4-BE49-F238E27FC236}">
                <a16:creationId xmlns:a16="http://schemas.microsoft.com/office/drawing/2014/main" id="{8CF35785-8B4D-994B-A42B-8D7C3B9968B6}"/>
              </a:ext>
            </a:extLst>
          </p:cNvPr>
          <p:cNvSpPr>
            <a:spLocks noGrp="1"/>
          </p:cNvSpPr>
          <p:nvPr>
            <p:ph type="ftr" sz="quarter" idx="11"/>
          </p:nvPr>
        </p:nvSpPr>
        <p:spPr>
          <a:xfrm>
            <a:off x="4842742" y="6544402"/>
            <a:ext cx="5901459" cy="274320"/>
          </a:xfrm>
        </p:spPr>
        <p:txBody>
          <a:bodyPr/>
          <a:lstStyle/>
          <a:p>
            <a:r>
              <a:rPr lang="en-US" dirty="0"/>
              <a:t>CSE 373 19 WI - Kasey Champion</a:t>
            </a:r>
          </a:p>
        </p:txBody>
      </p:sp>
      <p:pic>
        <p:nvPicPr>
          <p:cNvPr id="2052" name="Picture 4" descr="Forms response chart. Question title: What are some of your concerns about the course?. Number of responses: 161 responses.">
            <a:extLst>
              <a:ext uri="{FF2B5EF4-FFF2-40B4-BE49-F238E27FC236}">
                <a16:creationId xmlns:a16="http://schemas.microsoft.com/office/drawing/2014/main" id="{D3204714-00B2-2240-845D-BC4801738B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775" y="0"/>
            <a:ext cx="117284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161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89788-9B93-4E99-9D03-9879A7B4BFB5}"/>
              </a:ext>
            </a:extLst>
          </p:cNvPr>
          <p:cNvSpPr>
            <a:spLocks noGrp="1"/>
          </p:cNvSpPr>
          <p:nvPr>
            <p:ph type="title"/>
          </p:nvPr>
        </p:nvSpPr>
        <p:spPr/>
        <p:txBody>
          <a:bodyPr/>
          <a:lstStyle/>
          <a:p>
            <a:r>
              <a:rPr lang="en-US"/>
              <a:t>What is this class about?</a:t>
            </a:r>
          </a:p>
        </p:txBody>
      </p:sp>
      <p:sp>
        <p:nvSpPr>
          <p:cNvPr id="3" name="Text Placeholder 2">
            <a:extLst>
              <a:ext uri="{FF2B5EF4-FFF2-40B4-BE49-F238E27FC236}">
                <a16:creationId xmlns:a16="http://schemas.microsoft.com/office/drawing/2014/main" id="{C85C1FDA-F913-435E-BF37-8AA762624A0A}"/>
              </a:ext>
            </a:extLst>
          </p:cNvPr>
          <p:cNvSpPr>
            <a:spLocks noGrp="1"/>
          </p:cNvSpPr>
          <p:nvPr>
            <p:ph type="body" idx="1"/>
          </p:nvPr>
        </p:nvSpPr>
        <p:spPr/>
        <p:txBody>
          <a:bodyPr/>
          <a:lstStyle/>
          <a:p>
            <a:r>
              <a:rPr lang="en-US"/>
              <a:t>CSE 143 – Object Oriented Programming</a:t>
            </a:r>
          </a:p>
        </p:txBody>
      </p:sp>
      <p:sp>
        <p:nvSpPr>
          <p:cNvPr id="5" name="Slide Number Placeholder 4">
            <a:extLst>
              <a:ext uri="{FF2B5EF4-FFF2-40B4-BE49-F238E27FC236}">
                <a16:creationId xmlns:a16="http://schemas.microsoft.com/office/drawing/2014/main" id="{4765BF59-4A64-499C-9E5B-85866C48880C}"/>
              </a:ext>
            </a:extLst>
          </p:cNvPr>
          <p:cNvSpPr>
            <a:spLocks noGrp="1"/>
          </p:cNvSpPr>
          <p:nvPr>
            <p:ph type="sldNum" sz="quarter" idx="12"/>
          </p:nvPr>
        </p:nvSpPr>
        <p:spPr/>
        <p:txBody>
          <a:bodyPr/>
          <a:lstStyle/>
          <a:p>
            <a:fld id="{659665DE-58FC-41F4-AC58-2C90A5E00527}" type="slidenum">
              <a:rPr lang="en-US" smtClean="0"/>
              <a:t>15</a:t>
            </a:fld>
            <a:endParaRPr lang="en-US"/>
          </a:p>
        </p:txBody>
      </p:sp>
      <p:sp>
        <p:nvSpPr>
          <p:cNvPr id="6" name="Content Placeholder 5">
            <a:extLst>
              <a:ext uri="{FF2B5EF4-FFF2-40B4-BE49-F238E27FC236}">
                <a16:creationId xmlns:a16="http://schemas.microsoft.com/office/drawing/2014/main" id="{2B6D5DB3-FC65-40A8-9E88-A3DE58B2A956}"/>
              </a:ext>
            </a:extLst>
          </p:cNvPr>
          <p:cNvSpPr>
            <a:spLocks noGrp="1"/>
          </p:cNvSpPr>
          <p:nvPr>
            <p:ph sz="half" idx="13"/>
          </p:nvPr>
        </p:nvSpPr>
        <p:spPr/>
        <p:txBody>
          <a:bodyPr>
            <a:normAutofit/>
          </a:bodyPr>
          <a:lstStyle/>
          <a:p>
            <a:pPr lvl="1"/>
            <a:r>
              <a:rPr lang="en-US" sz="2400"/>
              <a:t>Classes and Interfaces</a:t>
            </a:r>
          </a:p>
          <a:p>
            <a:pPr lvl="1"/>
            <a:r>
              <a:rPr lang="en-US" sz="2400"/>
              <a:t>Methods, variables and conditionals</a:t>
            </a:r>
          </a:p>
          <a:p>
            <a:pPr lvl="1"/>
            <a:r>
              <a:rPr lang="en-US" sz="2400"/>
              <a:t>Loops and recursion</a:t>
            </a:r>
          </a:p>
          <a:p>
            <a:pPr lvl="1"/>
            <a:r>
              <a:rPr lang="en-US" sz="2400"/>
              <a:t>Linked lists and binary trees</a:t>
            </a:r>
          </a:p>
          <a:p>
            <a:pPr lvl="1"/>
            <a:r>
              <a:rPr lang="en-US" sz="2400"/>
              <a:t>Sorting and Searching</a:t>
            </a:r>
          </a:p>
          <a:p>
            <a:pPr lvl="1"/>
            <a:r>
              <a:rPr lang="en-US" sz="2400"/>
              <a:t>O(n) analysis</a:t>
            </a:r>
          </a:p>
          <a:p>
            <a:pPr lvl="1"/>
            <a:r>
              <a:rPr lang="en-US" sz="2400"/>
              <a:t>Generics</a:t>
            </a:r>
          </a:p>
        </p:txBody>
      </p:sp>
      <p:sp>
        <p:nvSpPr>
          <p:cNvPr id="7" name="Text Placeholder 6">
            <a:extLst>
              <a:ext uri="{FF2B5EF4-FFF2-40B4-BE49-F238E27FC236}">
                <a16:creationId xmlns:a16="http://schemas.microsoft.com/office/drawing/2014/main" id="{D9655182-2142-45FE-BD9C-3E29FE8A349B}"/>
              </a:ext>
            </a:extLst>
          </p:cNvPr>
          <p:cNvSpPr>
            <a:spLocks noGrp="1"/>
          </p:cNvSpPr>
          <p:nvPr>
            <p:ph type="body" idx="14"/>
          </p:nvPr>
        </p:nvSpPr>
        <p:spPr/>
        <p:txBody>
          <a:bodyPr/>
          <a:lstStyle/>
          <a:p>
            <a:r>
              <a:rPr lang="en-US"/>
              <a:t>CSE 373 – Data Structures and Algorithms</a:t>
            </a:r>
          </a:p>
        </p:txBody>
      </p:sp>
      <p:sp>
        <p:nvSpPr>
          <p:cNvPr id="8" name="Content Placeholder 7">
            <a:extLst>
              <a:ext uri="{FF2B5EF4-FFF2-40B4-BE49-F238E27FC236}">
                <a16:creationId xmlns:a16="http://schemas.microsoft.com/office/drawing/2014/main" id="{3A7510B4-A744-49A9-AF2F-0231695B09A0}"/>
              </a:ext>
            </a:extLst>
          </p:cNvPr>
          <p:cNvSpPr>
            <a:spLocks noGrp="1"/>
          </p:cNvSpPr>
          <p:nvPr>
            <p:ph sz="half" idx="15"/>
          </p:nvPr>
        </p:nvSpPr>
        <p:spPr/>
        <p:txBody>
          <a:bodyPr/>
          <a:lstStyle/>
          <a:p>
            <a:pPr lvl="1"/>
            <a:r>
              <a:rPr lang="en-US" sz="2400"/>
              <a:t>Design decisions</a:t>
            </a:r>
          </a:p>
          <a:p>
            <a:pPr lvl="1"/>
            <a:r>
              <a:rPr lang="en-US" sz="2400"/>
              <a:t>Design analysis</a:t>
            </a:r>
          </a:p>
          <a:p>
            <a:pPr lvl="1"/>
            <a:r>
              <a:rPr lang="en-US" sz="2400"/>
              <a:t>Implementations of data structures</a:t>
            </a:r>
          </a:p>
          <a:p>
            <a:pPr lvl="1"/>
            <a:r>
              <a:rPr lang="en-US" sz="2400"/>
              <a:t>Debugging and testing</a:t>
            </a:r>
          </a:p>
          <a:p>
            <a:pPr lvl="1"/>
            <a:r>
              <a:rPr lang="en-US" sz="2400"/>
              <a:t>Abstract Data Types</a:t>
            </a:r>
          </a:p>
          <a:p>
            <a:pPr lvl="1"/>
            <a:r>
              <a:rPr lang="en-US" sz="2400"/>
              <a:t>Code Modeling</a:t>
            </a:r>
          </a:p>
          <a:p>
            <a:pPr lvl="1"/>
            <a:r>
              <a:rPr lang="en-US" sz="2400"/>
              <a:t>Complexity Analysis</a:t>
            </a:r>
          </a:p>
          <a:p>
            <a:pPr lvl="1"/>
            <a:r>
              <a:rPr lang="en-US" sz="2400"/>
              <a:t>Software Engineering Practices</a:t>
            </a:r>
          </a:p>
        </p:txBody>
      </p:sp>
      <p:sp>
        <p:nvSpPr>
          <p:cNvPr id="9" name="Footer Placeholder 3">
            <a:extLst>
              <a:ext uri="{FF2B5EF4-FFF2-40B4-BE49-F238E27FC236}">
                <a16:creationId xmlns:a16="http://schemas.microsoft.com/office/drawing/2014/main" id="{8CF35785-8B4D-994B-A42B-8D7C3B9968B6}"/>
              </a:ext>
            </a:extLst>
          </p:cNvPr>
          <p:cNvSpPr>
            <a:spLocks noGrp="1"/>
          </p:cNvSpPr>
          <p:nvPr>
            <p:ph type="ftr" sz="quarter" idx="11"/>
          </p:nvPr>
        </p:nvSpPr>
        <p:spPr>
          <a:xfrm>
            <a:off x="4842742" y="6544402"/>
            <a:ext cx="5901459" cy="274320"/>
          </a:xfrm>
        </p:spPr>
        <p:txBody>
          <a:bodyPr/>
          <a:lstStyle/>
          <a:p>
            <a:r>
              <a:rPr lang="en-US" dirty="0"/>
              <a:t>CSE 373 19 WI - Kasey Champion</a:t>
            </a:r>
          </a:p>
        </p:txBody>
      </p:sp>
    </p:spTree>
    <p:extLst>
      <p:ext uri="{BB962C8B-B14F-4D97-AF65-F5344CB8AC3E}">
        <p14:creationId xmlns:p14="http://schemas.microsoft.com/office/powerpoint/2010/main" val="2495504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fade">
                                      <p:cBhvr>
                                        <p:cTn id="13" dur="500"/>
                                        <p:tgtEl>
                                          <p:spTgt spid="8">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fade">
                                      <p:cBhvr>
                                        <p:cTn id="16" dur="500"/>
                                        <p:tgtEl>
                                          <p:spTgt spid="8">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fade">
                                      <p:cBhvr>
                                        <p:cTn id="19" dur="500"/>
                                        <p:tgtEl>
                                          <p:spTgt spid="8">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xEl>
                                              <p:pRg st="5" end="5"/>
                                            </p:txEl>
                                          </p:spTgt>
                                        </p:tgtEl>
                                        <p:attrNameLst>
                                          <p:attrName>style.visibility</p:attrName>
                                        </p:attrNameLst>
                                      </p:cBhvr>
                                      <p:to>
                                        <p:strVal val="visible"/>
                                      </p:to>
                                    </p:set>
                                    <p:animEffect transition="in" filter="fade">
                                      <p:cBhvr>
                                        <p:cTn id="22" dur="500"/>
                                        <p:tgtEl>
                                          <p:spTgt spid="8">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animEffect transition="in" filter="fade">
                                      <p:cBhvr>
                                        <p:cTn id="25" dur="500"/>
                                        <p:tgtEl>
                                          <p:spTgt spid="8">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xEl>
                                              <p:pRg st="7" end="7"/>
                                            </p:txEl>
                                          </p:spTgt>
                                        </p:tgtEl>
                                        <p:attrNameLst>
                                          <p:attrName>style.visibility</p:attrName>
                                        </p:attrNameLst>
                                      </p:cBhvr>
                                      <p:to>
                                        <p:strVal val="visible"/>
                                      </p:to>
                                    </p:set>
                                    <p:animEffect transition="in" filter="fade">
                                      <p:cBhvr>
                                        <p:cTn id="28" dur="500"/>
                                        <p:tgtEl>
                                          <p:spTgt spid="8">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Effect transition="in" filter="fade">
                                      <p:cBhvr>
                                        <p:cTn id="3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B12BE-8711-45B1-BBCC-6177965215B1}"/>
              </a:ext>
            </a:extLst>
          </p:cNvPr>
          <p:cNvSpPr>
            <a:spLocks noGrp="1"/>
          </p:cNvSpPr>
          <p:nvPr>
            <p:ph type="title"/>
          </p:nvPr>
        </p:nvSpPr>
        <p:spPr/>
        <p:txBody>
          <a:bodyPr/>
          <a:lstStyle/>
          <a:p>
            <a:r>
              <a:rPr lang="en-US"/>
              <a:t>Data Structures and Algorithms</a:t>
            </a:r>
          </a:p>
        </p:txBody>
      </p:sp>
      <p:sp>
        <p:nvSpPr>
          <p:cNvPr id="4" name="Slide Number Placeholder 3">
            <a:extLst>
              <a:ext uri="{FF2B5EF4-FFF2-40B4-BE49-F238E27FC236}">
                <a16:creationId xmlns:a16="http://schemas.microsoft.com/office/drawing/2014/main" id="{A3475DDB-C243-4C8C-A667-5DA99418B2E9}"/>
              </a:ext>
            </a:extLst>
          </p:cNvPr>
          <p:cNvSpPr>
            <a:spLocks noGrp="1"/>
          </p:cNvSpPr>
          <p:nvPr>
            <p:ph type="sldNum" sz="quarter" idx="12"/>
          </p:nvPr>
        </p:nvSpPr>
        <p:spPr/>
        <p:txBody>
          <a:bodyPr/>
          <a:lstStyle/>
          <a:p>
            <a:fld id="{659665DE-58FC-41F4-AC58-2C90A5E00527}" type="slidenum">
              <a:rPr lang="en-US" smtClean="0"/>
              <a:pPr/>
              <a:t>16</a:t>
            </a:fld>
            <a:endParaRPr lang="en-US"/>
          </a:p>
        </p:txBody>
      </p:sp>
      <p:sp>
        <p:nvSpPr>
          <p:cNvPr id="5" name="Text Placeholder 4">
            <a:extLst>
              <a:ext uri="{FF2B5EF4-FFF2-40B4-BE49-F238E27FC236}">
                <a16:creationId xmlns:a16="http://schemas.microsoft.com/office/drawing/2014/main" id="{12B37532-35AD-4EE1-8222-811C339D7D3E}"/>
              </a:ext>
            </a:extLst>
          </p:cNvPr>
          <p:cNvSpPr>
            <a:spLocks noGrp="1"/>
          </p:cNvSpPr>
          <p:nvPr>
            <p:ph type="body" idx="1"/>
          </p:nvPr>
        </p:nvSpPr>
        <p:spPr/>
        <p:txBody>
          <a:bodyPr/>
          <a:lstStyle/>
          <a:p>
            <a:r>
              <a:rPr lang="en-US"/>
              <a:t>What are they anyway?</a:t>
            </a:r>
          </a:p>
        </p:txBody>
      </p:sp>
    </p:spTree>
    <p:extLst>
      <p:ext uri="{BB962C8B-B14F-4D97-AF65-F5344CB8AC3E}">
        <p14:creationId xmlns:p14="http://schemas.microsoft.com/office/powerpoint/2010/main" val="4170159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DC6DC-DD3E-4A8C-891F-AE0A9D4D7CBF}"/>
              </a:ext>
            </a:extLst>
          </p:cNvPr>
          <p:cNvSpPr>
            <a:spLocks noGrp="1"/>
          </p:cNvSpPr>
          <p:nvPr>
            <p:ph type="title"/>
          </p:nvPr>
        </p:nvSpPr>
        <p:spPr/>
        <p:txBody>
          <a:bodyPr/>
          <a:lstStyle/>
          <a:p>
            <a:r>
              <a:rPr lang="en-US"/>
              <a:t>Basic Definitions</a:t>
            </a:r>
          </a:p>
        </p:txBody>
      </p:sp>
      <p:sp>
        <p:nvSpPr>
          <p:cNvPr id="3" name="Content Placeholder 2">
            <a:extLst>
              <a:ext uri="{FF2B5EF4-FFF2-40B4-BE49-F238E27FC236}">
                <a16:creationId xmlns:a16="http://schemas.microsoft.com/office/drawing/2014/main" id="{647BD163-CD80-4CAA-AC58-D90680AD14A9}"/>
              </a:ext>
            </a:extLst>
          </p:cNvPr>
          <p:cNvSpPr>
            <a:spLocks noGrp="1"/>
          </p:cNvSpPr>
          <p:nvPr>
            <p:ph idx="1"/>
          </p:nvPr>
        </p:nvSpPr>
        <p:spPr/>
        <p:txBody>
          <a:bodyPr>
            <a:normAutofit/>
          </a:bodyPr>
          <a:lstStyle/>
          <a:p>
            <a:r>
              <a:rPr lang="en-US" sz="2800" dirty="0">
                <a:solidFill>
                  <a:srgbClr val="4C3282"/>
                </a:solidFill>
              </a:rPr>
              <a:t>Data Structure</a:t>
            </a:r>
          </a:p>
          <a:p>
            <a:pPr lvl="1"/>
            <a:r>
              <a:rPr lang="en-US" sz="2400" dirty="0"/>
              <a:t>A way of organizing and storing data</a:t>
            </a:r>
          </a:p>
          <a:p>
            <a:pPr lvl="1"/>
            <a:r>
              <a:rPr lang="en-US" sz="2400" dirty="0"/>
              <a:t>Examples from CSE 14X: arrays, linked lists, stacks, queues, trees</a:t>
            </a:r>
          </a:p>
          <a:p>
            <a:endParaRPr lang="en-US" sz="2800" dirty="0">
              <a:solidFill>
                <a:srgbClr val="4C3282"/>
              </a:solidFill>
            </a:endParaRPr>
          </a:p>
          <a:p>
            <a:r>
              <a:rPr lang="en-US" sz="2800" dirty="0">
                <a:solidFill>
                  <a:srgbClr val="4C3282"/>
                </a:solidFill>
              </a:rPr>
              <a:t>Algorithm</a:t>
            </a:r>
          </a:p>
          <a:p>
            <a:pPr lvl="1"/>
            <a:r>
              <a:rPr lang="en-US" sz="2400" dirty="0"/>
              <a:t>A series of precise instructions to produce to a specific outcome</a:t>
            </a:r>
          </a:p>
          <a:p>
            <a:pPr lvl="1"/>
            <a:r>
              <a:rPr lang="en-US" sz="2400" dirty="0"/>
              <a:t>Examples from CSE 14X: binary search, merge sort, recursive backtracking</a:t>
            </a:r>
          </a:p>
        </p:txBody>
      </p:sp>
      <p:sp>
        <p:nvSpPr>
          <p:cNvPr id="5" name="Slide Number Placeholder 4">
            <a:extLst>
              <a:ext uri="{FF2B5EF4-FFF2-40B4-BE49-F238E27FC236}">
                <a16:creationId xmlns:a16="http://schemas.microsoft.com/office/drawing/2014/main" id="{B09D3701-4153-4C7F-8915-90CA9B0BD4A9}"/>
              </a:ext>
            </a:extLst>
          </p:cNvPr>
          <p:cNvSpPr>
            <a:spLocks noGrp="1"/>
          </p:cNvSpPr>
          <p:nvPr>
            <p:ph type="sldNum" sz="quarter" idx="12"/>
          </p:nvPr>
        </p:nvSpPr>
        <p:spPr/>
        <p:txBody>
          <a:bodyPr/>
          <a:lstStyle/>
          <a:p>
            <a:fld id="{659665DE-58FC-41F4-AC58-2C90A5E00527}" type="slidenum">
              <a:rPr lang="en-US" smtClean="0"/>
              <a:t>17</a:t>
            </a:fld>
            <a:endParaRPr lang="en-US"/>
          </a:p>
        </p:txBody>
      </p:sp>
      <p:sp>
        <p:nvSpPr>
          <p:cNvPr id="7" name="Footer Placeholder 3">
            <a:extLst>
              <a:ext uri="{FF2B5EF4-FFF2-40B4-BE49-F238E27FC236}">
                <a16:creationId xmlns:a16="http://schemas.microsoft.com/office/drawing/2014/main" id="{73B444BF-A9E7-8C43-AA22-2278A8B0559A}"/>
              </a:ext>
            </a:extLst>
          </p:cNvPr>
          <p:cNvSpPr>
            <a:spLocks noGrp="1"/>
          </p:cNvSpPr>
          <p:nvPr>
            <p:ph type="ftr" sz="quarter" idx="11"/>
          </p:nvPr>
        </p:nvSpPr>
        <p:spPr>
          <a:xfrm>
            <a:off x="4842742" y="6544402"/>
            <a:ext cx="5901459" cy="274320"/>
          </a:xfrm>
        </p:spPr>
        <p:txBody>
          <a:bodyPr/>
          <a:lstStyle/>
          <a:p>
            <a:r>
              <a:rPr lang="en-US" dirty="0"/>
              <a:t>CSE 373 20 </a:t>
            </a:r>
            <a:r>
              <a:rPr lang="en-US" dirty="0" err="1"/>
              <a:t>Sp</a:t>
            </a:r>
            <a:r>
              <a:rPr lang="en-US" dirty="0"/>
              <a:t> – Chun &amp; Champion</a:t>
            </a:r>
          </a:p>
        </p:txBody>
      </p:sp>
    </p:spTree>
    <p:extLst>
      <p:ext uri="{BB962C8B-B14F-4D97-AF65-F5344CB8AC3E}">
        <p14:creationId xmlns:p14="http://schemas.microsoft.com/office/powerpoint/2010/main" val="27660733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93707-FAEE-410F-9E24-8B4CCA9AD3D7}"/>
              </a:ext>
            </a:extLst>
          </p:cNvPr>
          <p:cNvSpPr>
            <a:spLocks noGrp="1"/>
          </p:cNvSpPr>
          <p:nvPr>
            <p:ph type="title"/>
          </p:nvPr>
        </p:nvSpPr>
        <p:spPr/>
        <p:txBody>
          <a:bodyPr/>
          <a:lstStyle/>
          <a:p>
            <a:r>
              <a:rPr lang="en-US" i="1">
                <a:solidFill>
                  <a:srgbClr val="B6A479"/>
                </a:solidFill>
              </a:rPr>
              <a:t>Review:</a:t>
            </a:r>
            <a:r>
              <a:rPr lang="en-US"/>
              <a:t> Clients vs Objects</a:t>
            </a:r>
          </a:p>
        </p:txBody>
      </p:sp>
      <p:sp>
        <p:nvSpPr>
          <p:cNvPr id="3" name="Text Placeholder 2">
            <a:extLst>
              <a:ext uri="{FF2B5EF4-FFF2-40B4-BE49-F238E27FC236}">
                <a16:creationId xmlns:a16="http://schemas.microsoft.com/office/drawing/2014/main" id="{169792A3-7F0C-4959-BD47-97C4085B047D}"/>
              </a:ext>
            </a:extLst>
          </p:cNvPr>
          <p:cNvSpPr>
            <a:spLocks noGrp="1"/>
          </p:cNvSpPr>
          <p:nvPr>
            <p:ph type="body" idx="1"/>
          </p:nvPr>
        </p:nvSpPr>
        <p:spPr/>
        <p:txBody>
          <a:bodyPr/>
          <a:lstStyle/>
          <a:p>
            <a:r>
              <a:rPr lang="en-US"/>
              <a:t>Client classes</a:t>
            </a:r>
          </a:p>
        </p:txBody>
      </p:sp>
      <p:sp>
        <p:nvSpPr>
          <p:cNvPr id="4" name="Footer Placeholder 3">
            <a:extLst>
              <a:ext uri="{FF2B5EF4-FFF2-40B4-BE49-F238E27FC236}">
                <a16:creationId xmlns:a16="http://schemas.microsoft.com/office/drawing/2014/main" id="{82656D55-7681-4CE3-BC75-770660D4BF3C}"/>
              </a:ext>
            </a:extLst>
          </p:cNvPr>
          <p:cNvSpPr>
            <a:spLocks noGrp="1"/>
          </p:cNvSpPr>
          <p:nvPr>
            <p:ph type="ftr" sz="quarter" idx="11"/>
          </p:nvPr>
        </p:nvSpPr>
        <p:spPr/>
        <p:txBody>
          <a:bodyPr/>
          <a:lstStyle/>
          <a:p>
            <a:r>
              <a:rPr lang="en-US"/>
              <a:t>CSE 143 </a:t>
            </a:r>
            <a:r>
              <a:rPr lang="en-US" err="1"/>
              <a:t>wi</a:t>
            </a:r>
            <a:r>
              <a:rPr lang="en-US"/>
              <a:t> 18 – Whitaker Brand</a:t>
            </a:r>
          </a:p>
        </p:txBody>
      </p:sp>
      <p:sp>
        <p:nvSpPr>
          <p:cNvPr id="5" name="Slide Number Placeholder 4">
            <a:extLst>
              <a:ext uri="{FF2B5EF4-FFF2-40B4-BE49-F238E27FC236}">
                <a16:creationId xmlns:a16="http://schemas.microsoft.com/office/drawing/2014/main" id="{01041486-809D-4CD1-AA23-86A133A5CF71}"/>
              </a:ext>
            </a:extLst>
          </p:cNvPr>
          <p:cNvSpPr>
            <a:spLocks noGrp="1"/>
          </p:cNvSpPr>
          <p:nvPr>
            <p:ph type="sldNum" sz="quarter" idx="12"/>
          </p:nvPr>
        </p:nvSpPr>
        <p:spPr/>
        <p:txBody>
          <a:bodyPr/>
          <a:lstStyle/>
          <a:p>
            <a:fld id="{659665DE-58FC-41F4-AC58-2C90A5E00527}" type="slidenum">
              <a:rPr lang="en-US" smtClean="0"/>
              <a:t>18</a:t>
            </a:fld>
            <a:endParaRPr lang="en-US"/>
          </a:p>
        </p:txBody>
      </p:sp>
      <p:sp>
        <p:nvSpPr>
          <p:cNvPr id="6" name="Content Placeholder 5">
            <a:extLst>
              <a:ext uri="{FF2B5EF4-FFF2-40B4-BE49-F238E27FC236}">
                <a16:creationId xmlns:a16="http://schemas.microsoft.com/office/drawing/2014/main" id="{69A74ABD-E9F0-429A-98ED-69D071E50CD7}"/>
              </a:ext>
            </a:extLst>
          </p:cNvPr>
          <p:cNvSpPr>
            <a:spLocks noGrp="1"/>
          </p:cNvSpPr>
          <p:nvPr>
            <p:ph sz="half" idx="13"/>
          </p:nvPr>
        </p:nvSpPr>
        <p:spPr/>
        <p:txBody>
          <a:bodyPr/>
          <a:lstStyle/>
          <a:p>
            <a:r>
              <a:rPr lang="en-US"/>
              <a:t>A class that is executable, in Java this means it contains a Main method</a:t>
            </a:r>
          </a:p>
          <a:p>
            <a:r>
              <a:rPr lang="en-US" sz="1600">
                <a:latin typeface="Courier New" panose="02070309020205020404" pitchFamily="49" charset="0"/>
                <a:cs typeface="Courier New" panose="02070309020205020404" pitchFamily="49" charset="0"/>
              </a:rPr>
              <a:t>public static void main(String[] </a:t>
            </a:r>
            <a:r>
              <a:rPr lang="en-US" sz="1600" err="1">
                <a:latin typeface="Courier New" panose="02070309020205020404" pitchFamily="49" charset="0"/>
                <a:cs typeface="Courier New" panose="02070309020205020404" pitchFamily="49" charset="0"/>
              </a:rPr>
              <a:t>args</a:t>
            </a:r>
            <a:r>
              <a:rPr lang="en-US" sz="1600">
                <a:latin typeface="Courier New" panose="02070309020205020404" pitchFamily="49" charset="0"/>
                <a:cs typeface="Courier New" panose="02070309020205020404" pitchFamily="49" charset="0"/>
              </a:rPr>
              <a:t>)</a:t>
            </a:r>
          </a:p>
          <a:p>
            <a:endParaRPr lang="en-US"/>
          </a:p>
        </p:txBody>
      </p:sp>
      <p:sp>
        <p:nvSpPr>
          <p:cNvPr id="7" name="Text Placeholder 6">
            <a:extLst>
              <a:ext uri="{FF2B5EF4-FFF2-40B4-BE49-F238E27FC236}">
                <a16:creationId xmlns:a16="http://schemas.microsoft.com/office/drawing/2014/main" id="{82DC87AD-F715-497A-898E-4EFC18CBF656}"/>
              </a:ext>
            </a:extLst>
          </p:cNvPr>
          <p:cNvSpPr>
            <a:spLocks noGrp="1"/>
          </p:cNvSpPr>
          <p:nvPr>
            <p:ph type="body" idx="14"/>
          </p:nvPr>
        </p:nvSpPr>
        <p:spPr/>
        <p:txBody>
          <a:bodyPr/>
          <a:lstStyle/>
          <a:p>
            <a:r>
              <a:rPr lang="en-US"/>
              <a:t>Object Classes</a:t>
            </a:r>
          </a:p>
        </p:txBody>
      </p:sp>
      <p:sp>
        <p:nvSpPr>
          <p:cNvPr id="8" name="Content Placeholder 7">
            <a:extLst>
              <a:ext uri="{FF2B5EF4-FFF2-40B4-BE49-F238E27FC236}">
                <a16:creationId xmlns:a16="http://schemas.microsoft.com/office/drawing/2014/main" id="{ED05C8DC-289C-492A-8B90-7CA5B22E8A52}"/>
              </a:ext>
            </a:extLst>
          </p:cNvPr>
          <p:cNvSpPr>
            <a:spLocks noGrp="1"/>
          </p:cNvSpPr>
          <p:nvPr>
            <p:ph sz="half" idx="15"/>
          </p:nvPr>
        </p:nvSpPr>
        <p:spPr/>
        <p:txBody>
          <a:bodyPr/>
          <a:lstStyle/>
          <a:p>
            <a:r>
              <a:rPr lang="en-US"/>
              <a:t>A coded structure that contains data and behavior</a:t>
            </a:r>
          </a:p>
          <a:p>
            <a:r>
              <a:rPr lang="en-US"/>
              <a:t>Start with the data you want to hold, organize the things you want to enable users to do with that data</a:t>
            </a:r>
          </a:p>
          <a:p>
            <a:endParaRPr lang="en-US"/>
          </a:p>
        </p:txBody>
      </p:sp>
      <p:pic>
        <p:nvPicPr>
          <p:cNvPr id="9" name="Picture 8">
            <a:extLst>
              <a:ext uri="{FF2B5EF4-FFF2-40B4-BE49-F238E27FC236}">
                <a16:creationId xmlns:a16="http://schemas.microsoft.com/office/drawing/2014/main" id="{0F77B3C8-5C38-43C8-AC04-3B25EBFA34CB}"/>
              </a:ext>
            </a:extLst>
          </p:cNvPr>
          <p:cNvPicPr>
            <a:picLocks noChangeAspect="1"/>
          </p:cNvPicPr>
          <p:nvPr/>
        </p:nvPicPr>
        <p:blipFill>
          <a:blip r:embed="rId3"/>
          <a:stretch>
            <a:fillRect/>
          </a:stretch>
        </p:blipFill>
        <p:spPr>
          <a:xfrm>
            <a:off x="1351255" y="3744356"/>
            <a:ext cx="3491487" cy="2517899"/>
          </a:xfrm>
          <a:prstGeom prst="rect">
            <a:avLst/>
          </a:prstGeom>
        </p:spPr>
      </p:pic>
      <p:pic>
        <p:nvPicPr>
          <p:cNvPr id="10" name="Picture 9">
            <a:extLst>
              <a:ext uri="{FF2B5EF4-FFF2-40B4-BE49-F238E27FC236}">
                <a16:creationId xmlns:a16="http://schemas.microsoft.com/office/drawing/2014/main" id="{59B2C659-AB58-4B8F-BC94-37B046EC7621}"/>
              </a:ext>
            </a:extLst>
          </p:cNvPr>
          <p:cNvPicPr>
            <a:picLocks noChangeAspect="1"/>
          </p:cNvPicPr>
          <p:nvPr/>
        </p:nvPicPr>
        <p:blipFill>
          <a:blip r:embed="rId4"/>
          <a:stretch>
            <a:fillRect/>
          </a:stretch>
        </p:blipFill>
        <p:spPr>
          <a:xfrm>
            <a:off x="6406342" y="4261663"/>
            <a:ext cx="5785658" cy="1469933"/>
          </a:xfrm>
          <a:prstGeom prst="rect">
            <a:avLst/>
          </a:prstGeom>
        </p:spPr>
      </p:pic>
    </p:spTree>
    <p:extLst>
      <p:ext uri="{BB962C8B-B14F-4D97-AF65-F5344CB8AC3E}">
        <p14:creationId xmlns:p14="http://schemas.microsoft.com/office/powerpoint/2010/main" val="20815475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2A1E0-5D6E-46FA-8DF3-752CC5112CA2}"/>
              </a:ext>
            </a:extLst>
          </p:cNvPr>
          <p:cNvSpPr>
            <a:spLocks noGrp="1"/>
          </p:cNvSpPr>
          <p:nvPr>
            <p:ph type="title"/>
          </p:nvPr>
        </p:nvSpPr>
        <p:spPr/>
        <p:txBody>
          <a:bodyPr/>
          <a:lstStyle/>
          <a:p>
            <a:r>
              <a:rPr lang="en-US"/>
              <a:t>Abstract Data Types (ADT)</a:t>
            </a:r>
          </a:p>
        </p:txBody>
      </p:sp>
      <p:sp>
        <p:nvSpPr>
          <p:cNvPr id="3" name="Content Placeholder 2">
            <a:extLst>
              <a:ext uri="{FF2B5EF4-FFF2-40B4-BE49-F238E27FC236}">
                <a16:creationId xmlns:a16="http://schemas.microsoft.com/office/drawing/2014/main" id="{B604EEE8-7545-4373-93C1-E28DF6DAEDA6}"/>
              </a:ext>
            </a:extLst>
          </p:cNvPr>
          <p:cNvSpPr>
            <a:spLocks noGrp="1"/>
          </p:cNvSpPr>
          <p:nvPr>
            <p:ph idx="1"/>
          </p:nvPr>
        </p:nvSpPr>
        <p:spPr>
          <a:xfrm>
            <a:off x="575239" y="1469399"/>
            <a:ext cx="11187258" cy="4845504"/>
          </a:xfrm>
        </p:spPr>
        <p:txBody>
          <a:bodyPr/>
          <a:lstStyle/>
          <a:p>
            <a:r>
              <a:rPr lang="en-US" dirty="0">
                <a:solidFill>
                  <a:srgbClr val="4C3282"/>
                </a:solidFill>
              </a:rPr>
              <a:t>Abstract Data Types</a:t>
            </a:r>
          </a:p>
          <a:p>
            <a:pPr lvl="1"/>
            <a:r>
              <a:rPr lang="en-US" dirty="0"/>
              <a:t>An abstract definition for expected operations and behavior</a:t>
            </a:r>
          </a:p>
          <a:p>
            <a:pPr lvl="1"/>
            <a:r>
              <a:rPr lang="en-US" dirty="0"/>
              <a:t>Defines the input and outputs, not the implementations</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A7DDBD6C-C45B-4379-A772-6BB478B613D6}"/>
              </a:ext>
            </a:extLst>
          </p:cNvPr>
          <p:cNvSpPr>
            <a:spLocks noGrp="1"/>
          </p:cNvSpPr>
          <p:nvPr>
            <p:ph type="sldNum" sz="quarter" idx="12"/>
          </p:nvPr>
        </p:nvSpPr>
        <p:spPr/>
        <p:txBody>
          <a:bodyPr/>
          <a:lstStyle/>
          <a:p>
            <a:fld id="{659665DE-58FC-41F4-AC58-2C90A5E00527}" type="slidenum">
              <a:rPr lang="en-US" smtClean="0"/>
              <a:t>19</a:t>
            </a:fld>
            <a:endParaRPr lang="en-US"/>
          </a:p>
        </p:txBody>
      </p:sp>
      <p:pic>
        <p:nvPicPr>
          <p:cNvPr id="6" name="Picture 4" descr="art08_03">
            <a:extLst>
              <a:ext uri="{FF2B5EF4-FFF2-40B4-BE49-F238E27FC236}">
                <a16:creationId xmlns:a16="http://schemas.microsoft.com/office/drawing/2014/main" id="{A323AE9A-BEFB-4744-8965-750E6AD10237}"/>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9451" y="3862431"/>
            <a:ext cx="5371549" cy="21987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7" name="Rectangle 6">
            <a:extLst>
              <a:ext uri="{FF2B5EF4-FFF2-40B4-BE49-F238E27FC236}">
                <a16:creationId xmlns:a16="http://schemas.microsoft.com/office/drawing/2014/main" id="{6F4CCBBC-F3D6-428C-9CC8-22C7A5FD40D3}"/>
              </a:ext>
            </a:extLst>
          </p:cNvPr>
          <p:cNvSpPr/>
          <p:nvPr/>
        </p:nvSpPr>
        <p:spPr>
          <a:xfrm>
            <a:off x="484283" y="3324132"/>
            <a:ext cx="6096000" cy="1569660"/>
          </a:xfrm>
          <a:prstGeom prst="rect">
            <a:avLst/>
          </a:prstGeom>
        </p:spPr>
        <p:txBody>
          <a:bodyPr>
            <a:spAutoFit/>
          </a:bodyPr>
          <a:lstStyle/>
          <a:p>
            <a:pPr marL="265176" lvl="1" indent="-137160" defTabSz="914400">
              <a:lnSpc>
                <a:spcPct val="90000"/>
              </a:lnSpc>
              <a:spcBef>
                <a:spcPts val="200"/>
              </a:spcBef>
              <a:spcAft>
                <a:spcPts val="400"/>
              </a:spcAft>
              <a:buClr>
                <a:srgbClr val="B6A479"/>
              </a:buClr>
              <a:buFont typeface="Segoe UI Semilight" panose="020B0402040204020203" pitchFamily="34" charset="0"/>
              <a:buChar char="-"/>
            </a:pPr>
            <a:r>
              <a:rPr lang="en-US" altLang="en-US" dirty="0">
                <a:latin typeface="Segoe UI Semilight" panose="020B0402040204020203" pitchFamily="34" charset="0"/>
                <a:cs typeface="Segoe UI Semilight" panose="020B0402040204020203" pitchFamily="34" charset="0"/>
              </a:rPr>
              <a:t>each element is accessible by a 0-based index</a:t>
            </a:r>
          </a:p>
          <a:p>
            <a:pPr marL="265176" lvl="1" indent="-137160" defTabSz="914400">
              <a:lnSpc>
                <a:spcPct val="90000"/>
              </a:lnSpc>
              <a:spcBef>
                <a:spcPts val="200"/>
              </a:spcBef>
              <a:spcAft>
                <a:spcPts val="400"/>
              </a:spcAft>
              <a:buClr>
                <a:srgbClr val="B6A479"/>
              </a:buClr>
              <a:buFont typeface="Segoe UI Semilight" panose="020B0402040204020203" pitchFamily="34" charset="0"/>
              <a:buChar char="-"/>
            </a:pPr>
            <a:r>
              <a:rPr lang="en-US" altLang="en-US" dirty="0">
                <a:latin typeface="Segoe UI Semilight" panose="020B0402040204020203" pitchFamily="34" charset="0"/>
                <a:cs typeface="Segoe UI Semilight" panose="020B0402040204020203" pitchFamily="34" charset="0"/>
              </a:rPr>
              <a:t>a list has a size (number of elements that have been added)</a:t>
            </a:r>
          </a:p>
          <a:p>
            <a:pPr marL="265176" lvl="1" indent="-137160" defTabSz="914400">
              <a:lnSpc>
                <a:spcPct val="90000"/>
              </a:lnSpc>
              <a:spcBef>
                <a:spcPts val="200"/>
              </a:spcBef>
              <a:spcAft>
                <a:spcPts val="400"/>
              </a:spcAft>
              <a:buClr>
                <a:srgbClr val="B6A479"/>
              </a:buClr>
              <a:buFont typeface="Segoe UI Semilight" panose="020B0402040204020203" pitchFamily="34" charset="0"/>
              <a:buChar char="-"/>
            </a:pPr>
            <a:r>
              <a:rPr lang="en-US" altLang="en-US" dirty="0">
                <a:latin typeface="Segoe UI Semilight" panose="020B0402040204020203" pitchFamily="34" charset="0"/>
                <a:cs typeface="Segoe UI Semilight" panose="020B0402040204020203" pitchFamily="34" charset="0"/>
              </a:rPr>
              <a:t>elements can be added to the front, back, or elsewhere</a:t>
            </a:r>
          </a:p>
          <a:p>
            <a:pPr marL="265176" lvl="1" indent="-137160" defTabSz="914400">
              <a:lnSpc>
                <a:spcPct val="90000"/>
              </a:lnSpc>
              <a:spcBef>
                <a:spcPts val="200"/>
              </a:spcBef>
              <a:spcAft>
                <a:spcPts val="400"/>
              </a:spcAft>
              <a:buClr>
                <a:srgbClr val="B6A479"/>
              </a:buClr>
              <a:buFont typeface="Segoe UI Semilight" panose="020B0402040204020203" pitchFamily="34" charset="0"/>
              <a:buChar char="-"/>
            </a:pPr>
            <a:r>
              <a:rPr lang="en-US" altLang="en-US" dirty="0">
                <a:latin typeface="Segoe UI Semilight" panose="020B0402040204020203" pitchFamily="34" charset="0"/>
                <a:cs typeface="Segoe UI Semilight" panose="020B0402040204020203" pitchFamily="34" charset="0"/>
              </a:rPr>
              <a:t>in Java, a list can be represented as an </a:t>
            </a:r>
            <a:r>
              <a:rPr lang="en-US" altLang="en-US" dirty="0" err="1">
                <a:latin typeface="Segoe UI Semilight" panose="020B0402040204020203" pitchFamily="34" charset="0"/>
                <a:cs typeface="Segoe UI Semilight" panose="020B0402040204020203" pitchFamily="34" charset="0"/>
              </a:rPr>
              <a:t>ArrayList</a:t>
            </a:r>
            <a:r>
              <a:rPr lang="en-US" altLang="en-US" dirty="0">
                <a:latin typeface="Segoe UI Semilight" panose="020B0402040204020203" pitchFamily="34" charset="0"/>
                <a:cs typeface="Segoe UI Semilight" panose="020B0402040204020203" pitchFamily="34" charset="0"/>
              </a:rPr>
              <a:t> object</a:t>
            </a:r>
          </a:p>
        </p:txBody>
      </p:sp>
      <p:sp>
        <p:nvSpPr>
          <p:cNvPr id="8" name="Rectangle 7">
            <a:extLst>
              <a:ext uri="{FF2B5EF4-FFF2-40B4-BE49-F238E27FC236}">
                <a16:creationId xmlns:a16="http://schemas.microsoft.com/office/drawing/2014/main" id="{34EED9FF-807E-476F-8061-C7BB22E35DE0}"/>
              </a:ext>
            </a:extLst>
          </p:cNvPr>
          <p:cNvSpPr/>
          <p:nvPr/>
        </p:nvSpPr>
        <p:spPr>
          <a:xfrm>
            <a:off x="575925" y="2794431"/>
            <a:ext cx="11235761" cy="461665"/>
          </a:xfrm>
          <a:prstGeom prst="rect">
            <a:avLst/>
          </a:prstGeom>
        </p:spPr>
        <p:txBody>
          <a:bodyPr wrap="square">
            <a:spAutoFit/>
          </a:bodyPr>
          <a:lstStyle/>
          <a:p>
            <a:r>
              <a:rPr lang="en-US" sz="2400" i="1" dirty="0">
                <a:solidFill>
                  <a:srgbClr val="B6A479"/>
                </a:solidFill>
                <a:latin typeface="Segoe UI Semilight" panose="020B0402040204020203" pitchFamily="34" charset="0"/>
                <a:cs typeface="Segoe UI Semilight" panose="020B0402040204020203" pitchFamily="34" charset="0"/>
              </a:rPr>
              <a:t>Review: </a:t>
            </a:r>
            <a:r>
              <a:rPr lang="en-US" altLang="en-US" sz="2200" dirty="0">
                <a:latin typeface="Segoe UI Semilight" panose="020B0402040204020203" pitchFamily="34" charset="0"/>
                <a:cs typeface="Segoe UI Semilight" panose="020B0402040204020203" pitchFamily="34" charset="0"/>
              </a:rPr>
              <a:t>List - a collection storing an ordered sequence of elements</a:t>
            </a:r>
            <a:endParaRPr lang="en-US" sz="2200" dirty="0">
              <a:latin typeface="Segoe UI Semilight" panose="020B0402040204020203" pitchFamily="34" charset="0"/>
              <a:cs typeface="Segoe UI Semilight" panose="020B0402040204020203" pitchFamily="34" charset="0"/>
            </a:endParaRPr>
          </a:p>
        </p:txBody>
      </p:sp>
      <p:sp>
        <p:nvSpPr>
          <p:cNvPr id="9" name="Footer Placeholder 3">
            <a:extLst>
              <a:ext uri="{FF2B5EF4-FFF2-40B4-BE49-F238E27FC236}">
                <a16:creationId xmlns:a16="http://schemas.microsoft.com/office/drawing/2014/main" id="{A3DB19B8-B2F8-324F-9FFB-8A513EBCDF73}"/>
              </a:ext>
            </a:extLst>
          </p:cNvPr>
          <p:cNvSpPr>
            <a:spLocks noGrp="1"/>
          </p:cNvSpPr>
          <p:nvPr>
            <p:ph type="ftr" sz="quarter" idx="11"/>
          </p:nvPr>
        </p:nvSpPr>
        <p:spPr>
          <a:xfrm>
            <a:off x="4842742" y="6544402"/>
            <a:ext cx="5901459" cy="274320"/>
          </a:xfrm>
        </p:spPr>
        <p:txBody>
          <a:bodyPr/>
          <a:lstStyle/>
          <a:p>
            <a:r>
              <a:rPr lang="en-US" dirty="0"/>
              <a:t>CSE 373 20 </a:t>
            </a:r>
            <a:r>
              <a:rPr lang="en-US" dirty="0" err="1"/>
              <a:t>Sp</a:t>
            </a:r>
            <a:r>
              <a:rPr lang="en-US" dirty="0"/>
              <a:t> – Chun &amp; Champion</a:t>
            </a:r>
          </a:p>
        </p:txBody>
      </p:sp>
    </p:spTree>
    <p:extLst>
      <p:ext uri="{BB962C8B-B14F-4D97-AF65-F5344CB8AC3E}">
        <p14:creationId xmlns:p14="http://schemas.microsoft.com/office/powerpoint/2010/main" val="2161231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3F57964-F603-4617-84FD-8DC12A6ABEE3}"/>
              </a:ext>
            </a:extLst>
          </p:cNvPr>
          <p:cNvSpPr>
            <a:spLocks noGrp="1"/>
          </p:cNvSpPr>
          <p:nvPr>
            <p:ph type="sldNum" sz="quarter" idx="12"/>
          </p:nvPr>
        </p:nvSpPr>
        <p:spPr/>
        <p:txBody>
          <a:bodyPr/>
          <a:lstStyle/>
          <a:p>
            <a:fld id="{659665DE-58FC-41F4-AC58-2C90A5E00527}" type="slidenum">
              <a:rPr lang="en-US" smtClean="0"/>
              <a:pPr/>
              <a:t>2</a:t>
            </a:fld>
            <a:endParaRPr lang="en-US"/>
          </a:p>
        </p:txBody>
      </p:sp>
      <p:sp>
        <p:nvSpPr>
          <p:cNvPr id="4" name="Title 3">
            <a:extLst>
              <a:ext uri="{FF2B5EF4-FFF2-40B4-BE49-F238E27FC236}">
                <a16:creationId xmlns:a16="http://schemas.microsoft.com/office/drawing/2014/main" id="{9F879222-592F-4D37-B10C-11E31601B3FC}"/>
              </a:ext>
            </a:extLst>
          </p:cNvPr>
          <p:cNvSpPr>
            <a:spLocks noGrp="1"/>
          </p:cNvSpPr>
          <p:nvPr>
            <p:ph type="title"/>
          </p:nvPr>
        </p:nvSpPr>
        <p:spPr>
          <a:xfrm>
            <a:off x="1428134" y="263276"/>
            <a:ext cx="2235008" cy="1014667"/>
          </a:xfrm>
        </p:spPr>
        <p:txBody>
          <a:bodyPr/>
          <a:lstStyle/>
          <a:p>
            <a:r>
              <a:rPr lang="en-US"/>
              <a:t>Agenda</a:t>
            </a:r>
          </a:p>
        </p:txBody>
      </p:sp>
      <p:sp>
        <p:nvSpPr>
          <p:cNvPr id="5" name="Content Placeholder 4">
            <a:extLst>
              <a:ext uri="{FF2B5EF4-FFF2-40B4-BE49-F238E27FC236}">
                <a16:creationId xmlns:a16="http://schemas.microsoft.com/office/drawing/2014/main" id="{E749F359-7DE2-4F95-AEA0-BC5D01C54876}"/>
              </a:ext>
            </a:extLst>
          </p:cNvPr>
          <p:cNvSpPr>
            <a:spLocks noGrp="1"/>
          </p:cNvSpPr>
          <p:nvPr>
            <p:ph idx="1"/>
          </p:nvPr>
        </p:nvSpPr>
        <p:spPr/>
        <p:txBody>
          <a:bodyPr>
            <a:normAutofit/>
          </a:bodyPr>
          <a:lstStyle/>
          <a:p>
            <a:pPr marL="128016" lvl="1" indent="0">
              <a:buClr>
                <a:srgbClr val="4C3282"/>
              </a:buClr>
              <a:buNone/>
            </a:pPr>
            <a:r>
              <a:rPr lang="en-US" sz="3200" dirty="0"/>
              <a:t>-Mic check</a:t>
            </a:r>
          </a:p>
          <a:p>
            <a:pPr lvl="1">
              <a:buClr>
                <a:srgbClr val="4C3282"/>
              </a:buClr>
            </a:pPr>
            <a:r>
              <a:rPr lang="en-US" sz="3200" dirty="0"/>
              <a:t>Introductions</a:t>
            </a:r>
          </a:p>
          <a:p>
            <a:pPr lvl="1">
              <a:buClr>
                <a:srgbClr val="4C3282"/>
              </a:buClr>
            </a:pPr>
            <a:r>
              <a:rPr lang="en-US" sz="3200" dirty="0"/>
              <a:t>Syllabus</a:t>
            </a:r>
          </a:p>
          <a:p>
            <a:pPr lvl="1">
              <a:buClr>
                <a:srgbClr val="4C3282"/>
              </a:buClr>
            </a:pPr>
            <a:r>
              <a:rPr lang="en-US" sz="3200" dirty="0"/>
              <a:t>Dust off data structure cobwebs</a:t>
            </a:r>
          </a:p>
          <a:p>
            <a:pPr lvl="1">
              <a:buClr>
                <a:srgbClr val="4C3282"/>
              </a:buClr>
            </a:pPr>
            <a:r>
              <a:rPr lang="en-US" sz="3200" dirty="0"/>
              <a:t>Meet the ADT</a:t>
            </a:r>
          </a:p>
          <a:p>
            <a:pPr lvl="1">
              <a:buClr>
                <a:srgbClr val="4C3282"/>
              </a:buClr>
            </a:pPr>
            <a:r>
              <a:rPr lang="en-US" sz="3200" dirty="0"/>
              <a:t>List Case Study</a:t>
            </a:r>
          </a:p>
        </p:txBody>
      </p:sp>
      <p:sp>
        <p:nvSpPr>
          <p:cNvPr id="6" name="Footer Placeholder 3">
            <a:extLst>
              <a:ext uri="{FF2B5EF4-FFF2-40B4-BE49-F238E27FC236}">
                <a16:creationId xmlns:a16="http://schemas.microsoft.com/office/drawing/2014/main" id="{8D048842-ED85-8C41-B94E-D42054A23FC0}"/>
              </a:ext>
            </a:extLst>
          </p:cNvPr>
          <p:cNvSpPr>
            <a:spLocks noGrp="1"/>
          </p:cNvSpPr>
          <p:nvPr>
            <p:ph type="ftr" sz="quarter" idx="11"/>
          </p:nvPr>
        </p:nvSpPr>
        <p:spPr>
          <a:xfrm>
            <a:off x="4842742" y="6544402"/>
            <a:ext cx="5901459" cy="274320"/>
          </a:xfrm>
        </p:spPr>
        <p:txBody>
          <a:bodyPr/>
          <a:lstStyle/>
          <a:p>
            <a:r>
              <a:rPr lang="en-US" dirty="0"/>
              <a:t>CSE 373 20 </a:t>
            </a:r>
            <a:r>
              <a:rPr lang="en-US" dirty="0" err="1"/>
              <a:t>Sp</a:t>
            </a:r>
            <a:r>
              <a:rPr lang="en-US" dirty="0"/>
              <a:t> – Chun &amp; Champion</a:t>
            </a:r>
          </a:p>
        </p:txBody>
      </p:sp>
    </p:spTree>
    <p:extLst>
      <p:ext uri="{BB962C8B-B14F-4D97-AF65-F5344CB8AC3E}">
        <p14:creationId xmlns:p14="http://schemas.microsoft.com/office/powerpoint/2010/main" val="992105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83927-4378-489E-B603-91B61B67798D}"/>
              </a:ext>
            </a:extLst>
          </p:cNvPr>
          <p:cNvSpPr>
            <a:spLocks noGrp="1"/>
          </p:cNvSpPr>
          <p:nvPr>
            <p:ph type="title"/>
          </p:nvPr>
        </p:nvSpPr>
        <p:spPr/>
        <p:txBody>
          <a:bodyPr/>
          <a:lstStyle/>
          <a:p>
            <a:r>
              <a:rPr lang="en-US" i="1">
                <a:solidFill>
                  <a:srgbClr val="B6A479"/>
                </a:solidFill>
              </a:rPr>
              <a:t>Review: </a:t>
            </a:r>
            <a:r>
              <a:rPr lang="en-US"/>
              <a:t>Interfaces</a:t>
            </a:r>
          </a:p>
        </p:txBody>
      </p:sp>
      <p:sp>
        <p:nvSpPr>
          <p:cNvPr id="3" name="Content Placeholder 2">
            <a:extLst>
              <a:ext uri="{FF2B5EF4-FFF2-40B4-BE49-F238E27FC236}">
                <a16:creationId xmlns:a16="http://schemas.microsoft.com/office/drawing/2014/main" id="{29001342-00D3-4142-94E0-4CED887D2001}"/>
              </a:ext>
            </a:extLst>
          </p:cNvPr>
          <p:cNvSpPr>
            <a:spLocks noGrp="1"/>
          </p:cNvSpPr>
          <p:nvPr>
            <p:ph idx="1"/>
          </p:nvPr>
        </p:nvSpPr>
        <p:spPr>
          <a:xfrm>
            <a:off x="575240" y="1463857"/>
            <a:ext cx="6616135" cy="4845504"/>
          </a:xfrm>
        </p:spPr>
        <p:txBody>
          <a:bodyPr>
            <a:normAutofit/>
          </a:bodyPr>
          <a:lstStyle/>
          <a:p>
            <a:r>
              <a:rPr lang="en-US" altLang="en-US" b="1" dirty="0">
                <a:solidFill>
                  <a:srgbClr val="4C3282"/>
                </a:solidFill>
              </a:rPr>
              <a:t>interface</a:t>
            </a:r>
            <a:r>
              <a:rPr lang="en-US" altLang="en-US" dirty="0"/>
              <a:t>: A construct in Java that defines a set of methods that a class promises to implement</a:t>
            </a:r>
          </a:p>
          <a:p>
            <a:pPr lvl="1"/>
            <a:r>
              <a:rPr lang="en-US" altLang="en-US" dirty="0"/>
              <a:t>Interfaces give you an is-a relationship </a:t>
            </a:r>
            <a:r>
              <a:rPr lang="en-US" altLang="en-US" i="1" dirty="0"/>
              <a:t>without</a:t>
            </a:r>
            <a:r>
              <a:rPr lang="en-US" altLang="en-US" dirty="0"/>
              <a:t> code sharing.</a:t>
            </a:r>
          </a:p>
          <a:p>
            <a:pPr lvl="2"/>
            <a:r>
              <a:rPr lang="en-US" altLang="en-US" dirty="0"/>
              <a:t>A </a:t>
            </a:r>
            <a:r>
              <a:rPr lang="en-US" altLang="en-US" dirty="0">
                <a:latin typeface="Courier New" panose="02070309020205020404" pitchFamily="49" charset="0"/>
              </a:rPr>
              <a:t>Rectangle</a:t>
            </a:r>
            <a:r>
              <a:rPr lang="en-US" altLang="en-US" dirty="0"/>
              <a:t> object can be treated as a </a:t>
            </a:r>
            <a:r>
              <a:rPr lang="en-US" altLang="en-US" dirty="0">
                <a:latin typeface="Courier New" panose="02070309020205020404" pitchFamily="49" charset="0"/>
              </a:rPr>
              <a:t>Shape</a:t>
            </a:r>
            <a:r>
              <a:rPr lang="en-US" altLang="en-US" dirty="0"/>
              <a:t> but inherits no code.</a:t>
            </a:r>
          </a:p>
          <a:p>
            <a:pPr lvl="1"/>
            <a:r>
              <a:rPr lang="en-US" altLang="en-US" dirty="0"/>
              <a:t>Analogous to non-programming idea of roles or certifications:</a:t>
            </a:r>
          </a:p>
          <a:p>
            <a:pPr lvl="2"/>
            <a:r>
              <a:rPr lang="en-US" altLang="en-US" dirty="0"/>
              <a:t>"I'm certified as a CPA accountant.</a:t>
            </a:r>
            <a:br>
              <a:rPr lang="en-US" altLang="en-US" dirty="0"/>
            </a:br>
            <a:r>
              <a:rPr lang="en-US" altLang="en-US" dirty="0"/>
              <a:t>This assures you I know how to do taxes, audits, and consulting."</a:t>
            </a:r>
          </a:p>
          <a:p>
            <a:pPr lvl="2"/>
            <a:r>
              <a:rPr lang="en-US" altLang="en-US" dirty="0"/>
              <a:t>"I'm 'certified' as a Shape, because I implement the Shape interface.</a:t>
            </a:r>
            <a:br>
              <a:rPr lang="en-US" altLang="en-US" dirty="0"/>
            </a:br>
            <a:r>
              <a:rPr lang="en-US" altLang="en-US" dirty="0"/>
              <a:t>This assures you I know how to compute my area and perimeter."</a:t>
            </a:r>
          </a:p>
          <a:p>
            <a:pPr lvl="1">
              <a:lnSpc>
                <a:spcPct val="80000"/>
              </a:lnSpc>
              <a:buNone/>
            </a:pPr>
            <a:endParaRPr lang="en-US" altLang="en-US" dirty="0">
              <a:latin typeface="Courier New" panose="02070309020205020404" pitchFamily="49" charset="0"/>
            </a:endParaRPr>
          </a:p>
          <a:p>
            <a:pPr lvl="1">
              <a:lnSpc>
                <a:spcPct val="80000"/>
              </a:lnSpc>
              <a:buNone/>
            </a:pPr>
            <a:r>
              <a:rPr lang="en-US" altLang="en-US" dirty="0">
                <a:latin typeface="Courier New" panose="02070309020205020404" pitchFamily="49" charset="0"/>
              </a:rPr>
              <a:t>public interface </a:t>
            </a:r>
            <a:r>
              <a:rPr lang="en-US" altLang="en-US" b="1" dirty="0"/>
              <a:t>name</a:t>
            </a:r>
            <a:r>
              <a:rPr lang="en-US" altLang="en-US" dirty="0">
                <a:latin typeface="Courier New" panose="02070309020205020404" pitchFamily="49" charset="0"/>
              </a:rPr>
              <a:t> {</a:t>
            </a:r>
          </a:p>
          <a:p>
            <a:pPr lvl="1">
              <a:lnSpc>
                <a:spcPct val="80000"/>
              </a:lnSpc>
              <a:buNone/>
            </a:pPr>
            <a:r>
              <a:rPr lang="en-US" altLang="en-US" dirty="0">
                <a:latin typeface="Courier New" panose="02070309020205020404" pitchFamily="49" charset="0"/>
              </a:rPr>
              <a:t>    public </a:t>
            </a:r>
            <a:r>
              <a:rPr lang="en-US" altLang="en-US" b="1" dirty="0"/>
              <a:t>type</a:t>
            </a:r>
            <a:r>
              <a:rPr lang="en-US" altLang="en-US" dirty="0">
                <a:latin typeface="Courier New" panose="02070309020205020404" pitchFamily="49" charset="0"/>
              </a:rPr>
              <a:t> </a:t>
            </a:r>
            <a:r>
              <a:rPr lang="en-US" altLang="en-US" b="1" dirty="0"/>
              <a:t>name</a:t>
            </a:r>
            <a:r>
              <a:rPr lang="en-US" altLang="en-US" dirty="0">
                <a:latin typeface="Courier New" panose="02070309020205020404" pitchFamily="49" charset="0"/>
              </a:rPr>
              <a:t>(</a:t>
            </a:r>
            <a:r>
              <a:rPr lang="en-US" altLang="en-US" b="1" dirty="0"/>
              <a:t>type</a:t>
            </a:r>
            <a:r>
              <a:rPr lang="en-US" altLang="en-US" dirty="0">
                <a:latin typeface="Courier New" panose="02070309020205020404" pitchFamily="49" charset="0"/>
              </a:rPr>
              <a:t> </a:t>
            </a:r>
            <a:r>
              <a:rPr lang="en-US" altLang="en-US" b="1" dirty="0"/>
              <a:t>name</a:t>
            </a:r>
            <a:r>
              <a:rPr lang="en-US" altLang="en-US" dirty="0">
                <a:latin typeface="Courier New" panose="02070309020205020404" pitchFamily="49" charset="0"/>
              </a:rPr>
              <a:t>, </a:t>
            </a:r>
            <a:r>
              <a:rPr lang="en-US" altLang="en-US" dirty="0"/>
              <a:t>...</a:t>
            </a:r>
            <a:r>
              <a:rPr lang="en-US" altLang="en-US" dirty="0">
                <a:latin typeface="Courier New" panose="02070309020205020404" pitchFamily="49" charset="0"/>
              </a:rPr>
              <a:t>, </a:t>
            </a:r>
            <a:r>
              <a:rPr lang="en-US" altLang="en-US" b="1" dirty="0"/>
              <a:t>type</a:t>
            </a:r>
            <a:r>
              <a:rPr lang="en-US" altLang="en-US" dirty="0">
                <a:latin typeface="Courier New" panose="02070309020205020404" pitchFamily="49" charset="0"/>
              </a:rPr>
              <a:t> </a:t>
            </a:r>
            <a:r>
              <a:rPr lang="en-US" altLang="en-US" b="1" dirty="0"/>
              <a:t>name</a:t>
            </a:r>
            <a:r>
              <a:rPr lang="en-US" altLang="en-US" dirty="0">
                <a:latin typeface="Courier New" panose="02070309020205020404" pitchFamily="49" charset="0"/>
              </a:rPr>
              <a:t>);</a:t>
            </a:r>
          </a:p>
          <a:p>
            <a:pPr lvl="1">
              <a:lnSpc>
                <a:spcPct val="80000"/>
              </a:lnSpc>
              <a:buNone/>
            </a:pPr>
            <a:r>
              <a:rPr lang="en-US" altLang="en-US" dirty="0">
                <a:latin typeface="Courier New" panose="02070309020205020404" pitchFamily="49" charset="0"/>
              </a:rPr>
              <a:t>    public </a:t>
            </a:r>
            <a:r>
              <a:rPr lang="en-US" altLang="en-US" b="1" dirty="0"/>
              <a:t>type</a:t>
            </a:r>
            <a:r>
              <a:rPr lang="en-US" altLang="en-US" dirty="0">
                <a:latin typeface="Courier New" panose="02070309020205020404" pitchFamily="49" charset="0"/>
              </a:rPr>
              <a:t> </a:t>
            </a:r>
            <a:r>
              <a:rPr lang="en-US" altLang="en-US" b="1" dirty="0"/>
              <a:t>name</a:t>
            </a:r>
            <a:r>
              <a:rPr lang="en-US" altLang="en-US" dirty="0">
                <a:latin typeface="Courier New" panose="02070309020205020404" pitchFamily="49" charset="0"/>
              </a:rPr>
              <a:t>(</a:t>
            </a:r>
            <a:r>
              <a:rPr lang="en-US" altLang="en-US" b="1" dirty="0"/>
              <a:t>type</a:t>
            </a:r>
            <a:r>
              <a:rPr lang="en-US" altLang="en-US" dirty="0">
                <a:latin typeface="Courier New" panose="02070309020205020404" pitchFamily="49" charset="0"/>
              </a:rPr>
              <a:t> </a:t>
            </a:r>
            <a:r>
              <a:rPr lang="en-US" altLang="en-US" b="1" dirty="0"/>
              <a:t>name</a:t>
            </a:r>
            <a:r>
              <a:rPr lang="en-US" altLang="en-US" dirty="0">
                <a:latin typeface="Courier New" panose="02070309020205020404" pitchFamily="49" charset="0"/>
              </a:rPr>
              <a:t>, </a:t>
            </a:r>
            <a:r>
              <a:rPr lang="en-US" altLang="en-US" dirty="0"/>
              <a:t>...</a:t>
            </a:r>
            <a:r>
              <a:rPr lang="en-US" altLang="en-US" dirty="0">
                <a:latin typeface="Courier New" panose="02070309020205020404" pitchFamily="49" charset="0"/>
              </a:rPr>
              <a:t>, </a:t>
            </a:r>
            <a:r>
              <a:rPr lang="en-US" altLang="en-US" b="1" dirty="0"/>
              <a:t>type</a:t>
            </a:r>
            <a:r>
              <a:rPr lang="en-US" altLang="en-US" dirty="0">
                <a:latin typeface="Courier New" panose="02070309020205020404" pitchFamily="49" charset="0"/>
              </a:rPr>
              <a:t> </a:t>
            </a:r>
            <a:r>
              <a:rPr lang="en-US" altLang="en-US" b="1" dirty="0"/>
              <a:t>name</a:t>
            </a:r>
            <a:r>
              <a:rPr lang="en-US" altLang="en-US" dirty="0">
                <a:latin typeface="Courier New" panose="02070309020205020404" pitchFamily="49" charset="0"/>
              </a:rPr>
              <a:t>);</a:t>
            </a:r>
          </a:p>
          <a:p>
            <a:pPr lvl="1">
              <a:lnSpc>
                <a:spcPct val="80000"/>
              </a:lnSpc>
              <a:buNone/>
            </a:pPr>
            <a:r>
              <a:rPr lang="en-US" altLang="en-US" dirty="0">
                <a:latin typeface="Courier New" panose="02070309020205020404" pitchFamily="49" charset="0"/>
              </a:rPr>
              <a:t>    </a:t>
            </a:r>
            <a:r>
              <a:rPr lang="en-US" altLang="en-US" dirty="0"/>
              <a:t>...</a:t>
            </a:r>
          </a:p>
          <a:p>
            <a:pPr lvl="1">
              <a:lnSpc>
                <a:spcPct val="80000"/>
              </a:lnSpc>
              <a:buNone/>
            </a:pPr>
            <a:r>
              <a:rPr lang="en-US" altLang="en-US" dirty="0">
                <a:latin typeface="Courier New" panose="02070309020205020404" pitchFamily="49" charset="0"/>
              </a:rPr>
              <a:t>    public </a:t>
            </a:r>
            <a:r>
              <a:rPr lang="en-US" altLang="en-US" b="1" dirty="0"/>
              <a:t>type</a:t>
            </a:r>
            <a:r>
              <a:rPr lang="en-US" altLang="en-US" dirty="0">
                <a:latin typeface="Courier New" panose="02070309020205020404" pitchFamily="49" charset="0"/>
              </a:rPr>
              <a:t> </a:t>
            </a:r>
            <a:r>
              <a:rPr lang="en-US" altLang="en-US" b="1" dirty="0"/>
              <a:t>name</a:t>
            </a:r>
            <a:r>
              <a:rPr lang="en-US" altLang="en-US" dirty="0">
                <a:latin typeface="Courier New" panose="02070309020205020404" pitchFamily="49" charset="0"/>
              </a:rPr>
              <a:t>(</a:t>
            </a:r>
            <a:r>
              <a:rPr lang="en-US" altLang="en-US" b="1" dirty="0"/>
              <a:t>type</a:t>
            </a:r>
            <a:r>
              <a:rPr lang="en-US" altLang="en-US" dirty="0">
                <a:latin typeface="Courier New" panose="02070309020205020404" pitchFamily="49" charset="0"/>
              </a:rPr>
              <a:t> </a:t>
            </a:r>
            <a:r>
              <a:rPr lang="en-US" altLang="en-US" b="1" dirty="0"/>
              <a:t>name</a:t>
            </a:r>
            <a:r>
              <a:rPr lang="en-US" altLang="en-US" dirty="0">
                <a:latin typeface="Courier New" panose="02070309020205020404" pitchFamily="49" charset="0"/>
              </a:rPr>
              <a:t>, </a:t>
            </a:r>
            <a:r>
              <a:rPr lang="en-US" altLang="en-US" dirty="0"/>
              <a:t>...</a:t>
            </a:r>
            <a:r>
              <a:rPr lang="en-US" altLang="en-US" dirty="0">
                <a:latin typeface="Courier New" panose="02070309020205020404" pitchFamily="49" charset="0"/>
              </a:rPr>
              <a:t>, </a:t>
            </a:r>
            <a:r>
              <a:rPr lang="en-US" altLang="en-US" b="1" dirty="0"/>
              <a:t>type</a:t>
            </a:r>
            <a:r>
              <a:rPr lang="en-US" altLang="en-US" dirty="0">
                <a:latin typeface="Courier New" panose="02070309020205020404" pitchFamily="49" charset="0"/>
              </a:rPr>
              <a:t> </a:t>
            </a:r>
            <a:r>
              <a:rPr lang="en-US" altLang="en-US" b="1" dirty="0"/>
              <a:t>name</a:t>
            </a:r>
            <a:r>
              <a:rPr lang="en-US" altLang="en-US" dirty="0">
                <a:latin typeface="Courier New" panose="02070309020205020404" pitchFamily="49" charset="0"/>
              </a:rPr>
              <a:t>);</a:t>
            </a:r>
          </a:p>
          <a:p>
            <a:pPr lvl="1">
              <a:lnSpc>
                <a:spcPct val="80000"/>
              </a:lnSpc>
              <a:buNone/>
            </a:pPr>
            <a:r>
              <a:rPr lang="en-US" altLang="en-US" dirty="0">
                <a:latin typeface="Courier New" panose="02070309020205020404" pitchFamily="49" charset="0"/>
              </a:rPr>
              <a:t>}</a:t>
            </a:r>
            <a:endParaRPr lang="en-US" altLang="en-US" sz="800" dirty="0">
              <a:latin typeface="Courier New" panose="02070309020205020404" pitchFamily="49" charset="0"/>
            </a:endParaRPr>
          </a:p>
        </p:txBody>
      </p:sp>
      <p:sp>
        <p:nvSpPr>
          <p:cNvPr id="5" name="Slide Number Placeholder 4">
            <a:extLst>
              <a:ext uri="{FF2B5EF4-FFF2-40B4-BE49-F238E27FC236}">
                <a16:creationId xmlns:a16="http://schemas.microsoft.com/office/drawing/2014/main" id="{0915033A-5A24-4D10-B755-D7EAE8B56218}"/>
              </a:ext>
            </a:extLst>
          </p:cNvPr>
          <p:cNvSpPr>
            <a:spLocks noGrp="1"/>
          </p:cNvSpPr>
          <p:nvPr>
            <p:ph type="sldNum" sz="quarter" idx="12"/>
          </p:nvPr>
        </p:nvSpPr>
        <p:spPr/>
        <p:txBody>
          <a:bodyPr/>
          <a:lstStyle/>
          <a:p>
            <a:fld id="{659665DE-58FC-41F4-AC58-2C90A5E00527}" type="slidenum">
              <a:rPr lang="en-US" smtClean="0"/>
              <a:t>20</a:t>
            </a:fld>
            <a:endParaRPr lang="en-US"/>
          </a:p>
        </p:txBody>
      </p:sp>
      <p:pic>
        <p:nvPicPr>
          <p:cNvPr id="6" name="Picture 4" descr="shapes">
            <a:extLst>
              <a:ext uri="{FF2B5EF4-FFF2-40B4-BE49-F238E27FC236}">
                <a16:creationId xmlns:a16="http://schemas.microsoft.com/office/drawing/2014/main" id="{33CBEE5E-DEE6-4686-9759-30709A1BEE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2278" y="3648075"/>
            <a:ext cx="3890963"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F321976C-13CB-4049-9D19-30C7789AA644}"/>
              </a:ext>
            </a:extLst>
          </p:cNvPr>
          <p:cNvSpPr/>
          <p:nvPr/>
        </p:nvSpPr>
        <p:spPr>
          <a:xfrm>
            <a:off x="7049821" y="1303892"/>
            <a:ext cx="5095875" cy="1963614"/>
          </a:xfrm>
          <a:prstGeom prst="rect">
            <a:avLst/>
          </a:prstGeom>
        </p:spPr>
        <p:txBody>
          <a:bodyPr wrap="square">
            <a:spAutoFit/>
          </a:bodyPr>
          <a:lstStyle/>
          <a:p>
            <a:pPr lvl="1">
              <a:buNone/>
            </a:pPr>
            <a:r>
              <a:rPr lang="en-US" altLang="en-US" sz="2200">
                <a:latin typeface="Segoe UI Semilight" panose="020B0402040204020203" pitchFamily="34" charset="0"/>
                <a:cs typeface="Segoe UI Semilight" panose="020B0402040204020203" pitchFamily="34" charset="0"/>
              </a:rPr>
              <a:t>Example</a:t>
            </a:r>
          </a:p>
          <a:p>
            <a:pPr lvl="1">
              <a:buNone/>
            </a:pPr>
            <a:endParaRPr lang="en-US" altLang="en-US" sz="2200">
              <a:latin typeface="Segoe UI Semilight" panose="020B0402040204020203" pitchFamily="34" charset="0"/>
              <a:cs typeface="Segoe UI Semilight" panose="020B0402040204020203" pitchFamily="34" charset="0"/>
            </a:endParaRPr>
          </a:p>
          <a:p>
            <a:pPr lvl="1">
              <a:lnSpc>
                <a:spcPct val="80000"/>
              </a:lnSpc>
              <a:buNone/>
            </a:pPr>
            <a:r>
              <a:rPr lang="en-US" altLang="en-US" sz="1600" b="1">
                <a:solidFill>
                  <a:srgbClr val="B6A479"/>
                </a:solidFill>
                <a:latin typeface="Courier New" panose="02070309020205020404" pitchFamily="49" charset="0"/>
              </a:rPr>
              <a:t>// Describes features common to all // shapes.</a:t>
            </a:r>
          </a:p>
          <a:p>
            <a:pPr lvl="1">
              <a:lnSpc>
                <a:spcPct val="80000"/>
              </a:lnSpc>
              <a:buNone/>
            </a:pPr>
            <a:r>
              <a:rPr lang="en-US" altLang="en-US" sz="1600">
                <a:latin typeface="Courier New" panose="02070309020205020404" pitchFamily="49" charset="0"/>
              </a:rPr>
              <a:t>public interface Shape {</a:t>
            </a:r>
          </a:p>
          <a:p>
            <a:pPr lvl="1">
              <a:lnSpc>
                <a:spcPct val="80000"/>
              </a:lnSpc>
              <a:buNone/>
            </a:pPr>
            <a:r>
              <a:rPr lang="en-US" altLang="en-US" sz="1600">
                <a:latin typeface="Courier New" panose="02070309020205020404" pitchFamily="49" charset="0"/>
              </a:rPr>
              <a:t>	  public double area();</a:t>
            </a:r>
          </a:p>
          <a:p>
            <a:pPr lvl="1">
              <a:lnSpc>
                <a:spcPct val="80000"/>
              </a:lnSpc>
              <a:buNone/>
            </a:pPr>
            <a:r>
              <a:rPr lang="en-US" altLang="en-US" sz="1600">
                <a:latin typeface="Courier New" panose="02070309020205020404" pitchFamily="49" charset="0"/>
              </a:rPr>
              <a:t>	  public double perimeter();</a:t>
            </a:r>
          </a:p>
          <a:p>
            <a:pPr lvl="1">
              <a:lnSpc>
                <a:spcPct val="80000"/>
              </a:lnSpc>
              <a:buNone/>
            </a:pPr>
            <a:r>
              <a:rPr lang="en-US" altLang="en-US" sz="1600">
                <a:latin typeface="Courier New" panose="02070309020205020404" pitchFamily="49" charset="0"/>
              </a:rPr>
              <a:t>}</a:t>
            </a:r>
          </a:p>
        </p:txBody>
      </p:sp>
      <p:sp>
        <p:nvSpPr>
          <p:cNvPr id="8" name="Footer Placeholder 3">
            <a:extLst>
              <a:ext uri="{FF2B5EF4-FFF2-40B4-BE49-F238E27FC236}">
                <a16:creationId xmlns:a16="http://schemas.microsoft.com/office/drawing/2014/main" id="{B62464E2-77DF-ED4B-8FBE-26D4D6F073BC}"/>
              </a:ext>
            </a:extLst>
          </p:cNvPr>
          <p:cNvSpPr>
            <a:spLocks noGrp="1"/>
          </p:cNvSpPr>
          <p:nvPr>
            <p:ph type="ftr" sz="quarter" idx="11"/>
          </p:nvPr>
        </p:nvSpPr>
        <p:spPr>
          <a:xfrm>
            <a:off x="4842742" y="6544402"/>
            <a:ext cx="5901459" cy="274320"/>
          </a:xfrm>
        </p:spPr>
        <p:txBody>
          <a:bodyPr/>
          <a:lstStyle/>
          <a:p>
            <a:r>
              <a:rPr lang="en-US" dirty="0"/>
              <a:t>CSE 373 20 </a:t>
            </a:r>
            <a:r>
              <a:rPr lang="en-US" dirty="0" err="1"/>
              <a:t>Sp</a:t>
            </a:r>
            <a:r>
              <a:rPr lang="en-US" dirty="0"/>
              <a:t> – Chun &amp; Champion</a:t>
            </a:r>
          </a:p>
        </p:txBody>
      </p:sp>
    </p:spTree>
    <p:extLst>
      <p:ext uri="{BB962C8B-B14F-4D97-AF65-F5344CB8AC3E}">
        <p14:creationId xmlns:p14="http://schemas.microsoft.com/office/powerpoint/2010/main" val="22239589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C3920-328A-42CE-BAC3-A1AFEED60AB0}"/>
              </a:ext>
            </a:extLst>
          </p:cNvPr>
          <p:cNvSpPr>
            <a:spLocks noGrp="1"/>
          </p:cNvSpPr>
          <p:nvPr>
            <p:ph type="title"/>
          </p:nvPr>
        </p:nvSpPr>
        <p:spPr/>
        <p:txBody>
          <a:bodyPr/>
          <a:lstStyle/>
          <a:p>
            <a:r>
              <a:rPr lang="en-US" i="1">
                <a:solidFill>
                  <a:srgbClr val="B6A479"/>
                </a:solidFill>
              </a:rPr>
              <a:t>Review:</a:t>
            </a:r>
            <a:r>
              <a:rPr lang="en-US"/>
              <a:t> Java Collections</a:t>
            </a:r>
          </a:p>
        </p:txBody>
      </p:sp>
      <p:sp>
        <p:nvSpPr>
          <p:cNvPr id="3" name="Content Placeholder 2">
            <a:extLst>
              <a:ext uri="{FF2B5EF4-FFF2-40B4-BE49-F238E27FC236}">
                <a16:creationId xmlns:a16="http://schemas.microsoft.com/office/drawing/2014/main" id="{063C2A3C-BBC4-4594-B6D1-2FDA52AEE1E1}"/>
              </a:ext>
            </a:extLst>
          </p:cNvPr>
          <p:cNvSpPr>
            <a:spLocks noGrp="1"/>
          </p:cNvSpPr>
          <p:nvPr>
            <p:ph idx="1"/>
          </p:nvPr>
        </p:nvSpPr>
        <p:spPr/>
        <p:txBody>
          <a:bodyPr/>
          <a:lstStyle/>
          <a:p>
            <a:pPr marL="0" indent="0">
              <a:buNone/>
            </a:pPr>
            <a:r>
              <a:rPr lang="en-US" dirty="0"/>
              <a:t>Java provides some implementations of ADTs for you!</a:t>
            </a:r>
          </a:p>
          <a:p>
            <a:endParaRPr lang="en-US" dirty="0">
              <a:solidFill>
                <a:srgbClr val="4C3282"/>
              </a:solidFill>
            </a:endParaRPr>
          </a:p>
          <a:p>
            <a:r>
              <a:rPr lang="en-US" dirty="0">
                <a:solidFill>
                  <a:srgbClr val="4C3282"/>
                </a:solidFill>
              </a:rPr>
              <a:t>Lists 		</a:t>
            </a:r>
            <a:r>
              <a:rPr lang="en-US" dirty="0">
                <a:latin typeface="Courier New" panose="02070309020205020404" pitchFamily="49" charset="0"/>
                <a:cs typeface="Courier New" panose="02070309020205020404" pitchFamily="49" charset="0"/>
              </a:rPr>
              <a:t>List&lt;Integer&gt; a = new </a:t>
            </a:r>
            <a:r>
              <a:rPr lang="en-US" dirty="0" err="1">
                <a:latin typeface="Courier New" panose="02070309020205020404" pitchFamily="49" charset="0"/>
                <a:cs typeface="Courier New" panose="02070309020205020404" pitchFamily="49" charset="0"/>
              </a:rPr>
              <a:t>ArrayList</a:t>
            </a:r>
            <a:r>
              <a:rPr lang="en-US" dirty="0">
                <a:latin typeface="Courier New" panose="02070309020205020404" pitchFamily="49" charset="0"/>
                <a:cs typeface="Courier New" panose="02070309020205020404" pitchFamily="49" charset="0"/>
              </a:rPr>
              <a:t>&lt;Integer&gt;();</a:t>
            </a:r>
          </a:p>
          <a:p>
            <a:r>
              <a:rPr lang="en-US" dirty="0">
                <a:solidFill>
                  <a:srgbClr val="4C3282"/>
                </a:solidFill>
              </a:rPr>
              <a:t>Stacks</a:t>
            </a:r>
            <a:r>
              <a:rPr lang="en-US" dirty="0"/>
              <a:t> 		</a:t>
            </a:r>
            <a:r>
              <a:rPr lang="en-US" dirty="0">
                <a:latin typeface="Courier New" panose="02070309020205020404" pitchFamily="49" charset="0"/>
                <a:cs typeface="Courier New" panose="02070309020205020404" pitchFamily="49" charset="0"/>
              </a:rPr>
              <a:t>Stack&lt;Character&gt; c = new Stack&lt;Character&gt;();</a:t>
            </a:r>
          </a:p>
          <a:p>
            <a:r>
              <a:rPr lang="en-US" dirty="0">
                <a:solidFill>
                  <a:srgbClr val="4C3282"/>
                </a:solidFill>
              </a:rPr>
              <a:t>Queues</a:t>
            </a:r>
            <a:r>
              <a:rPr lang="en-US" dirty="0"/>
              <a:t> 	</a:t>
            </a:r>
            <a:r>
              <a:rPr lang="en-US" dirty="0">
                <a:latin typeface="Courier New" panose="02070309020205020404" pitchFamily="49" charset="0"/>
                <a:cs typeface="Courier New" panose="02070309020205020404" pitchFamily="49" charset="0"/>
              </a:rPr>
              <a:t>Queue&lt;String&gt; b = new LinkedList&lt;String&gt;();</a:t>
            </a:r>
          </a:p>
          <a:p>
            <a:r>
              <a:rPr lang="en-US" dirty="0">
                <a:solidFill>
                  <a:srgbClr val="4C3282"/>
                </a:solidFill>
              </a:rPr>
              <a:t>Maps</a:t>
            </a:r>
            <a:r>
              <a:rPr lang="en-US" dirty="0">
                <a:latin typeface="Courier New" panose="02070309020205020404" pitchFamily="49" charset="0"/>
                <a:cs typeface="Courier New" panose="02070309020205020404" pitchFamily="49" charset="0"/>
              </a:rPr>
              <a:t> 		Map&lt;String, String&gt; d = new </a:t>
            </a:r>
            <a:r>
              <a:rPr lang="en-US" dirty="0" err="1">
                <a:latin typeface="Courier New" panose="02070309020205020404" pitchFamily="49" charset="0"/>
                <a:cs typeface="Courier New" panose="02070309020205020404" pitchFamily="49" charset="0"/>
              </a:rPr>
              <a:t>TreeMap</a:t>
            </a:r>
            <a:r>
              <a:rPr lang="en-US" dirty="0">
                <a:latin typeface="Courier New" panose="02070309020205020404" pitchFamily="49" charset="0"/>
                <a:cs typeface="Courier New" panose="02070309020205020404" pitchFamily="49" charset="0"/>
              </a:rPr>
              <a:t>&lt;String, String&gt;();</a:t>
            </a:r>
          </a:p>
          <a:p>
            <a:pPr marL="0" indent="0">
              <a:buNone/>
            </a:pPr>
            <a:r>
              <a:rPr lang="en-US" dirty="0"/>
              <a:t> </a:t>
            </a:r>
          </a:p>
          <a:p>
            <a:pPr marL="0" indent="0">
              <a:buNone/>
            </a:pPr>
            <a:r>
              <a:rPr lang="en-US" dirty="0"/>
              <a:t>But some data structures you made from scratch… why?</a:t>
            </a:r>
          </a:p>
          <a:p>
            <a:pPr marL="0" indent="0">
              <a:buNone/>
            </a:pPr>
            <a:r>
              <a:rPr lang="en-US" dirty="0"/>
              <a:t> </a:t>
            </a:r>
            <a:r>
              <a:rPr lang="en-US" dirty="0">
                <a:solidFill>
                  <a:srgbClr val="4C3282"/>
                </a:solidFill>
              </a:rPr>
              <a:t>Linked Lists </a:t>
            </a:r>
            <a:r>
              <a:rPr lang="en-US" dirty="0"/>
              <a:t>- </a:t>
            </a:r>
            <a:r>
              <a:rPr lang="en-US" dirty="0" err="1">
                <a:solidFill>
                  <a:srgbClr val="B6A479"/>
                </a:solidFill>
              </a:rPr>
              <a:t>LinkedIntList</a:t>
            </a:r>
            <a:r>
              <a:rPr lang="en-US" dirty="0"/>
              <a:t> was a collection of </a:t>
            </a:r>
            <a:r>
              <a:rPr lang="en-US" dirty="0" err="1">
                <a:solidFill>
                  <a:srgbClr val="B6A479"/>
                </a:solidFill>
              </a:rPr>
              <a:t>ListNode</a:t>
            </a:r>
            <a:endParaRPr lang="en-US" dirty="0">
              <a:solidFill>
                <a:srgbClr val="B6A479"/>
              </a:solidFill>
            </a:endParaRPr>
          </a:p>
          <a:p>
            <a:pPr marL="0" indent="0">
              <a:buNone/>
            </a:pPr>
            <a:r>
              <a:rPr lang="en-US" dirty="0"/>
              <a:t> </a:t>
            </a:r>
            <a:r>
              <a:rPr lang="en-US" dirty="0">
                <a:solidFill>
                  <a:srgbClr val="4C3282"/>
                </a:solidFill>
              </a:rPr>
              <a:t>Binary Search Trees </a:t>
            </a:r>
            <a:r>
              <a:rPr lang="en-US" dirty="0"/>
              <a:t>– </a:t>
            </a:r>
            <a:r>
              <a:rPr lang="en-US" dirty="0" err="1">
                <a:solidFill>
                  <a:srgbClr val="B6A479"/>
                </a:solidFill>
              </a:rPr>
              <a:t>SearchTree</a:t>
            </a:r>
            <a:r>
              <a:rPr lang="en-US" dirty="0"/>
              <a:t> was a collection of </a:t>
            </a:r>
            <a:r>
              <a:rPr lang="en-US" dirty="0" err="1">
                <a:solidFill>
                  <a:srgbClr val="B6A479"/>
                </a:solidFill>
              </a:rPr>
              <a:t>SearchTreeNodes</a:t>
            </a:r>
            <a:endParaRPr lang="en-US" dirty="0">
              <a:solidFill>
                <a:srgbClr val="B6A479"/>
              </a:solidFill>
            </a:endParaRPr>
          </a:p>
          <a:p>
            <a:pPr marL="0" indent="0">
              <a:buNone/>
            </a:pPr>
            <a:endParaRPr lang="en-US" dirty="0"/>
          </a:p>
        </p:txBody>
      </p:sp>
      <p:sp>
        <p:nvSpPr>
          <p:cNvPr id="5" name="Slide Number Placeholder 4">
            <a:extLst>
              <a:ext uri="{FF2B5EF4-FFF2-40B4-BE49-F238E27FC236}">
                <a16:creationId xmlns:a16="http://schemas.microsoft.com/office/drawing/2014/main" id="{1D8F7B59-0E5E-41FB-9ADD-59E3CC83EE30}"/>
              </a:ext>
            </a:extLst>
          </p:cNvPr>
          <p:cNvSpPr>
            <a:spLocks noGrp="1"/>
          </p:cNvSpPr>
          <p:nvPr>
            <p:ph type="sldNum" sz="quarter" idx="12"/>
          </p:nvPr>
        </p:nvSpPr>
        <p:spPr/>
        <p:txBody>
          <a:bodyPr/>
          <a:lstStyle/>
          <a:p>
            <a:fld id="{659665DE-58FC-41F4-AC58-2C90A5E00527}" type="slidenum">
              <a:rPr lang="en-US" smtClean="0"/>
              <a:t>21</a:t>
            </a:fld>
            <a:endParaRPr lang="en-US"/>
          </a:p>
        </p:txBody>
      </p:sp>
      <p:sp>
        <p:nvSpPr>
          <p:cNvPr id="7" name="Footer Placeholder 3">
            <a:extLst>
              <a:ext uri="{FF2B5EF4-FFF2-40B4-BE49-F238E27FC236}">
                <a16:creationId xmlns:a16="http://schemas.microsoft.com/office/drawing/2014/main" id="{349264EA-639F-224A-A0BD-61829D35CB89}"/>
              </a:ext>
            </a:extLst>
          </p:cNvPr>
          <p:cNvSpPr>
            <a:spLocks noGrp="1"/>
          </p:cNvSpPr>
          <p:nvPr>
            <p:ph type="ftr" sz="quarter" idx="11"/>
          </p:nvPr>
        </p:nvSpPr>
        <p:spPr>
          <a:xfrm>
            <a:off x="4842742" y="6544402"/>
            <a:ext cx="5901459" cy="274320"/>
          </a:xfrm>
        </p:spPr>
        <p:txBody>
          <a:bodyPr/>
          <a:lstStyle/>
          <a:p>
            <a:r>
              <a:rPr lang="en-US" dirty="0"/>
              <a:t>CSE 373 20 </a:t>
            </a:r>
            <a:r>
              <a:rPr lang="en-US" dirty="0" err="1"/>
              <a:t>Sp</a:t>
            </a:r>
            <a:r>
              <a:rPr lang="en-US" dirty="0"/>
              <a:t> – Chun &amp; Champion</a:t>
            </a:r>
          </a:p>
        </p:txBody>
      </p:sp>
      <p:sp>
        <p:nvSpPr>
          <p:cNvPr id="8" name="TextBox 7">
            <a:extLst>
              <a:ext uri="{FF2B5EF4-FFF2-40B4-BE49-F238E27FC236}">
                <a16:creationId xmlns:a16="http://schemas.microsoft.com/office/drawing/2014/main" id="{EF19CCE8-5F54-F549-8310-330DE5E582A2}"/>
              </a:ext>
            </a:extLst>
          </p:cNvPr>
          <p:cNvSpPr txBox="1"/>
          <p:nvPr/>
        </p:nvSpPr>
        <p:spPr>
          <a:xfrm>
            <a:off x="575239" y="2009727"/>
            <a:ext cx="1803748" cy="430887"/>
          </a:xfrm>
          <a:prstGeom prst="rect">
            <a:avLst/>
          </a:prstGeom>
          <a:noFill/>
        </p:spPr>
        <p:txBody>
          <a:bodyPr wrap="square" rtlCol="0">
            <a:spAutoFit/>
          </a:bodyPr>
          <a:lstStyle/>
          <a:p>
            <a:r>
              <a:rPr lang="en-US" sz="2200" b="1" u="sng" dirty="0">
                <a:solidFill>
                  <a:srgbClr val="4C3282"/>
                </a:solidFill>
                <a:latin typeface="Segoe UI Semilight" panose="020B0402040204020203" pitchFamily="34" charset="0"/>
              </a:rPr>
              <a:t>ADTs</a:t>
            </a:r>
          </a:p>
        </p:txBody>
      </p:sp>
      <p:sp>
        <p:nvSpPr>
          <p:cNvPr id="9" name="TextBox 8">
            <a:extLst>
              <a:ext uri="{FF2B5EF4-FFF2-40B4-BE49-F238E27FC236}">
                <a16:creationId xmlns:a16="http://schemas.microsoft.com/office/drawing/2014/main" id="{B97A414B-8B33-2547-A145-CD4CFF07D296}"/>
              </a:ext>
            </a:extLst>
          </p:cNvPr>
          <p:cNvSpPr txBox="1"/>
          <p:nvPr/>
        </p:nvSpPr>
        <p:spPr>
          <a:xfrm>
            <a:off x="6096000" y="2015290"/>
            <a:ext cx="2506163" cy="430887"/>
          </a:xfrm>
          <a:prstGeom prst="rect">
            <a:avLst/>
          </a:prstGeom>
          <a:noFill/>
        </p:spPr>
        <p:txBody>
          <a:bodyPr wrap="square" rtlCol="0">
            <a:spAutoFit/>
          </a:bodyPr>
          <a:lstStyle/>
          <a:p>
            <a:r>
              <a:rPr lang="en-US" sz="2200" b="1" u="sng" dirty="0">
                <a:solidFill>
                  <a:srgbClr val="4C3282"/>
                </a:solidFill>
                <a:latin typeface="Segoe UI Semilight" panose="020B0402040204020203" pitchFamily="34" charset="0"/>
              </a:rPr>
              <a:t>Data Structures</a:t>
            </a:r>
          </a:p>
        </p:txBody>
      </p:sp>
    </p:spTree>
    <p:extLst>
      <p:ext uri="{BB962C8B-B14F-4D97-AF65-F5344CB8AC3E}">
        <p14:creationId xmlns:p14="http://schemas.microsoft.com/office/powerpoint/2010/main" val="22640821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DC6DC-DD3E-4A8C-891F-AE0A9D4D7CBF}"/>
              </a:ext>
            </a:extLst>
          </p:cNvPr>
          <p:cNvSpPr>
            <a:spLocks noGrp="1"/>
          </p:cNvSpPr>
          <p:nvPr>
            <p:ph type="title"/>
          </p:nvPr>
        </p:nvSpPr>
        <p:spPr/>
        <p:txBody>
          <a:bodyPr/>
          <a:lstStyle/>
          <a:p>
            <a:r>
              <a:rPr lang="en-US"/>
              <a:t>Full Definitions</a:t>
            </a:r>
          </a:p>
        </p:txBody>
      </p:sp>
      <p:sp>
        <p:nvSpPr>
          <p:cNvPr id="3" name="Content Placeholder 2">
            <a:extLst>
              <a:ext uri="{FF2B5EF4-FFF2-40B4-BE49-F238E27FC236}">
                <a16:creationId xmlns:a16="http://schemas.microsoft.com/office/drawing/2014/main" id="{647BD163-CD80-4CAA-AC58-D90680AD14A9}"/>
              </a:ext>
            </a:extLst>
          </p:cNvPr>
          <p:cNvSpPr>
            <a:spLocks noGrp="1"/>
          </p:cNvSpPr>
          <p:nvPr>
            <p:ph idx="1"/>
          </p:nvPr>
        </p:nvSpPr>
        <p:spPr/>
        <p:txBody>
          <a:bodyPr>
            <a:normAutofit fontScale="92500" lnSpcReduction="10000"/>
          </a:bodyPr>
          <a:lstStyle/>
          <a:p>
            <a:r>
              <a:rPr lang="en-US" sz="2800">
                <a:solidFill>
                  <a:srgbClr val="4C3282"/>
                </a:solidFill>
              </a:rPr>
              <a:t>Abstract Data Type (ADT)</a:t>
            </a:r>
          </a:p>
          <a:p>
            <a:pPr lvl="1"/>
            <a:r>
              <a:rPr lang="en-US" sz="2400" i="1"/>
              <a:t>A definition for expected operations and behavior</a:t>
            </a:r>
          </a:p>
          <a:p>
            <a:pPr lvl="1"/>
            <a:r>
              <a:rPr lang="en-US" sz="2400"/>
              <a:t>A mathematical description of a collection with a set of supported operations and how they should behave when called upon</a:t>
            </a:r>
          </a:p>
          <a:p>
            <a:pPr lvl="1"/>
            <a:r>
              <a:rPr lang="en-US" sz="2400"/>
              <a:t>Describes what a collection does, not how it does it</a:t>
            </a:r>
          </a:p>
          <a:p>
            <a:pPr lvl="1"/>
            <a:r>
              <a:rPr lang="en-US" sz="2400"/>
              <a:t>Can be expressed as an interface</a:t>
            </a:r>
          </a:p>
          <a:p>
            <a:pPr lvl="1"/>
            <a:r>
              <a:rPr lang="en-US" sz="2400"/>
              <a:t>Examples: List, Map, Set</a:t>
            </a:r>
          </a:p>
          <a:p>
            <a:endParaRPr lang="en-US" sz="2800">
              <a:solidFill>
                <a:srgbClr val="4C3282"/>
              </a:solidFill>
            </a:endParaRPr>
          </a:p>
          <a:p>
            <a:r>
              <a:rPr lang="en-US" sz="2800">
                <a:solidFill>
                  <a:srgbClr val="4C3282"/>
                </a:solidFill>
              </a:rPr>
              <a:t>Data Structure</a:t>
            </a:r>
          </a:p>
          <a:p>
            <a:pPr lvl="1"/>
            <a:r>
              <a:rPr lang="en-US" sz="2400" i="1"/>
              <a:t>A way of organizing and storing related data points</a:t>
            </a:r>
          </a:p>
          <a:p>
            <a:pPr lvl="1"/>
            <a:r>
              <a:rPr lang="en-US" sz="2400"/>
              <a:t>An object that implements the functionality of a specified ADT</a:t>
            </a:r>
          </a:p>
          <a:p>
            <a:pPr lvl="1"/>
            <a:r>
              <a:rPr lang="en-US" sz="2400"/>
              <a:t>Describes exactly how the collection will perform the required operations</a:t>
            </a:r>
          </a:p>
          <a:p>
            <a:pPr lvl="1"/>
            <a:r>
              <a:rPr lang="en-US" sz="2400"/>
              <a:t>Examples: </a:t>
            </a:r>
            <a:r>
              <a:rPr lang="en-US" sz="2400" err="1"/>
              <a:t>LinkedIntList</a:t>
            </a:r>
            <a:r>
              <a:rPr lang="en-US" sz="2400"/>
              <a:t>, </a:t>
            </a:r>
            <a:r>
              <a:rPr lang="en-US" sz="2400" err="1"/>
              <a:t>ArrayIntList</a:t>
            </a:r>
            <a:endParaRPr lang="en-US" sz="2400"/>
          </a:p>
          <a:p>
            <a:pPr marL="0" indent="0">
              <a:buNone/>
            </a:pPr>
            <a:endParaRPr lang="en-US" sz="2800">
              <a:solidFill>
                <a:srgbClr val="4C3282"/>
              </a:solidFill>
            </a:endParaRPr>
          </a:p>
        </p:txBody>
      </p:sp>
      <p:sp>
        <p:nvSpPr>
          <p:cNvPr id="5" name="Slide Number Placeholder 4">
            <a:extLst>
              <a:ext uri="{FF2B5EF4-FFF2-40B4-BE49-F238E27FC236}">
                <a16:creationId xmlns:a16="http://schemas.microsoft.com/office/drawing/2014/main" id="{B09D3701-4153-4C7F-8915-90CA9B0BD4A9}"/>
              </a:ext>
            </a:extLst>
          </p:cNvPr>
          <p:cNvSpPr>
            <a:spLocks noGrp="1"/>
          </p:cNvSpPr>
          <p:nvPr>
            <p:ph type="sldNum" sz="quarter" idx="12"/>
          </p:nvPr>
        </p:nvSpPr>
        <p:spPr/>
        <p:txBody>
          <a:bodyPr/>
          <a:lstStyle/>
          <a:p>
            <a:fld id="{659665DE-58FC-41F4-AC58-2C90A5E00527}" type="slidenum">
              <a:rPr lang="en-US" smtClean="0"/>
              <a:t>22</a:t>
            </a:fld>
            <a:endParaRPr lang="en-US"/>
          </a:p>
        </p:txBody>
      </p:sp>
      <p:sp>
        <p:nvSpPr>
          <p:cNvPr id="6" name="Footer Placeholder 3">
            <a:extLst>
              <a:ext uri="{FF2B5EF4-FFF2-40B4-BE49-F238E27FC236}">
                <a16:creationId xmlns:a16="http://schemas.microsoft.com/office/drawing/2014/main" id="{4101C2D2-BEE8-3247-ACC7-29E78F0A1546}"/>
              </a:ext>
            </a:extLst>
          </p:cNvPr>
          <p:cNvSpPr>
            <a:spLocks noGrp="1"/>
          </p:cNvSpPr>
          <p:nvPr>
            <p:ph type="ftr" sz="quarter" idx="11"/>
          </p:nvPr>
        </p:nvSpPr>
        <p:spPr>
          <a:xfrm>
            <a:off x="4842742" y="6544402"/>
            <a:ext cx="5901459" cy="274320"/>
          </a:xfrm>
        </p:spPr>
        <p:txBody>
          <a:bodyPr/>
          <a:lstStyle/>
          <a:p>
            <a:r>
              <a:rPr lang="en-US"/>
              <a:t>CSE 373 19 WI - Kasey Champion</a:t>
            </a:r>
          </a:p>
        </p:txBody>
      </p:sp>
    </p:spTree>
    <p:extLst>
      <p:ext uri="{BB962C8B-B14F-4D97-AF65-F5344CB8AC3E}">
        <p14:creationId xmlns:p14="http://schemas.microsoft.com/office/powerpoint/2010/main" val="32169922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C6A71-3B3D-4318-AFC4-EEC0AA417624}"/>
              </a:ext>
            </a:extLst>
          </p:cNvPr>
          <p:cNvSpPr>
            <a:spLocks noGrp="1"/>
          </p:cNvSpPr>
          <p:nvPr>
            <p:ph type="title"/>
          </p:nvPr>
        </p:nvSpPr>
        <p:spPr>
          <a:xfrm>
            <a:off x="575239" y="263276"/>
            <a:ext cx="11187259" cy="1014667"/>
          </a:xfrm>
        </p:spPr>
        <p:txBody>
          <a:bodyPr/>
          <a:lstStyle/>
          <a:p>
            <a:r>
              <a:rPr lang="en-US"/>
              <a:t>ADTs we’ll discuss this quarter</a:t>
            </a:r>
          </a:p>
        </p:txBody>
      </p:sp>
      <p:sp>
        <p:nvSpPr>
          <p:cNvPr id="3" name="Content Placeholder 2">
            <a:extLst>
              <a:ext uri="{FF2B5EF4-FFF2-40B4-BE49-F238E27FC236}">
                <a16:creationId xmlns:a16="http://schemas.microsoft.com/office/drawing/2014/main" id="{1907D574-B18F-41A3-983C-D21336DCF497}"/>
              </a:ext>
            </a:extLst>
          </p:cNvPr>
          <p:cNvSpPr>
            <a:spLocks noGrp="1"/>
          </p:cNvSpPr>
          <p:nvPr>
            <p:ph idx="1"/>
          </p:nvPr>
        </p:nvSpPr>
        <p:spPr/>
        <p:txBody>
          <a:bodyPr/>
          <a:lstStyle/>
          <a:p>
            <a:pPr lvl="1"/>
            <a:r>
              <a:rPr lang="en-US" sz="3200"/>
              <a:t>List</a:t>
            </a:r>
          </a:p>
          <a:p>
            <a:pPr lvl="1"/>
            <a:r>
              <a:rPr lang="en-US" sz="3200"/>
              <a:t>Set</a:t>
            </a:r>
          </a:p>
          <a:p>
            <a:pPr lvl="1"/>
            <a:r>
              <a:rPr lang="en-US" sz="3200"/>
              <a:t>Map</a:t>
            </a:r>
          </a:p>
          <a:p>
            <a:pPr lvl="1"/>
            <a:r>
              <a:rPr lang="en-US" sz="3200"/>
              <a:t>Stack</a:t>
            </a:r>
          </a:p>
          <a:p>
            <a:pPr lvl="1"/>
            <a:r>
              <a:rPr lang="en-US" sz="3200"/>
              <a:t>Queue</a:t>
            </a:r>
          </a:p>
          <a:p>
            <a:pPr lvl="1"/>
            <a:r>
              <a:rPr lang="en-US" sz="3200"/>
              <a:t>Priority Queue</a:t>
            </a:r>
          </a:p>
          <a:p>
            <a:pPr lvl="1"/>
            <a:r>
              <a:rPr lang="en-US" sz="3200"/>
              <a:t>Graph</a:t>
            </a:r>
          </a:p>
          <a:p>
            <a:pPr lvl="1"/>
            <a:r>
              <a:rPr lang="en-US" sz="3200"/>
              <a:t>Disjoint Set</a:t>
            </a:r>
          </a:p>
          <a:p>
            <a:endParaRPr lang="en-US"/>
          </a:p>
          <a:p>
            <a:endParaRPr lang="en-US"/>
          </a:p>
        </p:txBody>
      </p:sp>
      <p:sp>
        <p:nvSpPr>
          <p:cNvPr id="5" name="Slide Number Placeholder 4">
            <a:extLst>
              <a:ext uri="{FF2B5EF4-FFF2-40B4-BE49-F238E27FC236}">
                <a16:creationId xmlns:a16="http://schemas.microsoft.com/office/drawing/2014/main" id="{DA85D6C6-80E8-44D4-ADF0-8C76D8E2314B}"/>
              </a:ext>
            </a:extLst>
          </p:cNvPr>
          <p:cNvSpPr>
            <a:spLocks noGrp="1"/>
          </p:cNvSpPr>
          <p:nvPr>
            <p:ph type="sldNum" sz="quarter" idx="12"/>
          </p:nvPr>
        </p:nvSpPr>
        <p:spPr/>
        <p:txBody>
          <a:bodyPr/>
          <a:lstStyle/>
          <a:p>
            <a:fld id="{659665DE-58FC-41F4-AC58-2C90A5E00527}" type="slidenum">
              <a:rPr lang="en-US" smtClean="0"/>
              <a:t>23</a:t>
            </a:fld>
            <a:endParaRPr lang="en-US"/>
          </a:p>
        </p:txBody>
      </p:sp>
      <p:sp>
        <p:nvSpPr>
          <p:cNvPr id="7" name="Footer Placeholder 3">
            <a:extLst>
              <a:ext uri="{FF2B5EF4-FFF2-40B4-BE49-F238E27FC236}">
                <a16:creationId xmlns:a16="http://schemas.microsoft.com/office/drawing/2014/main" id="{9A5EECA1-ED36-2940-ACD0-5E6FE177FE04}"/>
              </a:ext>
            </a:extLst>
          </p:cNvPr>
          <p:cNvSpPr>
            <a:spLocks noGrp="1"/>
          </p:cNvSpPr>
          <p:nvPr>
            <p:ph type="ftr" sz="quarter" idx="11"/>
          </p:nvPr>
        </p:nvSpPr>
        <p:spPr>
          <a:xfrm>
            <a:off x="4842742" y="6544402"/>
            <a:ext cx="5901459" cy="274320"/>
          </a:xfrm>
        </p:spPr>
        <p:txBody>
          <a:bodyPr/>
          <a:lstStyle/>
          <a:p>
            <a:r>
              <a:rPr lang="en-US"/>
              <a:t>CSE 373 19 </a:t>
            </a:r>
            <a:r>
              <a:rPr lang="en-US" err="1"/>
              <a:t>sp</a:t>
            </a:r>
            <a:r>
              <a:rPr lang="en-US"/>
              <a:t> - Kasey Champion</a:t>
            </a:r>
          </a:p>
        </p:txBody>
      </p:sp>
    </p:spTree>
    <p:extLst>
      <p:ext uri="{BB962C8B-B14F-4D97-AF65-F5344CB8AC3E}">
        <p14:creationId xmlns:p14="http://schemas.microsoft.com/office/powerpoint/2010/main" val="14157989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B2B06-DF1F-45B0-B353-0E388675307D}"/>
              </a:ext>
            </a:extLst>
          </p:cNvPr>
          <p:cNvSpPr>
            <a:spLocks noGrp="1"/>
          </p:cNvSpPr>
          <p:nvPr>
            <p:ph type="title"/>
          </p:nvPr>
        </p:nvSpPr>
        <p:spPr/>
        <p:txBody>
          <a:bodyPr/>
          <a:lstStyle/>
          <a:p>
            <a:r>
              <a:rPr lang="en-US"/>
              <a:t>Questions?</a:t>
            </a:r>
          </a:p>
        </p:txBody>
      </p:sp>
      <p:sp>
        <p:nvSpPr>
          <p:cNvPr id="4" name="Slide Number Placeholder 3">
            <a:extLst>
              <a:ext uri="{FF2B5EF4-FFF2-40B4-BE49-F238E27FC236}">
                <a16:creationId xmlns:a16="http://schemas.microsoft.com/office/drawing/2014/main" id="{3B682F67-3B1C-4189-9A67-F566D4A09F67}"/>
              </a:ext>
            </a:extLst>
          </p:cNvPr>
          <p:cNvSpPr>
            <a:spLocks noGrp="1"/>
          </p:cNvSpPr>
          <p:nvPr>
            <p:ph type="sldNum" sz="quarter" idx="12"/>
          </p:nvPr>
        </p:nvSpPr>
        <p:spPr/>
        <p:txBody>
          <a:bodyPr/>
          <a:lstStyle/>
          <a:p>
            <a:fld id="{659665DE-58FC-41F4-AC58-2C90A5E00527}" type="slidenum">
              <a:rPr lang="en-US" smtClean="0"/>
              <a:pPr/>
              <a:t>24</a:t>
            </a:fld>
            <a:endParaRPr lang="en-US"/>
          </a:p>
        </p:txBody>
      </p:sp>
      <p:sp>
        <p:nvSpPr>
          <p:cNvPr id="5" name="Text Placeholder 4">
            <a:extLst>
              <a:ext uri="{FF2B5EF4-FFF2-40B4-BE49-F238E27FC236}">
                <a16:creationId xmlns:a16="http://schemas.microsoft.com/office/drawing/2014/main" id="{97B5B2FC-55FE-46DA-B925-02425CED59C4}"/>
              </a:ext>
            </a:extLst>
          </p:cNvPr>
          <p:cNvSpPr>
            <a:spLocks noGrp="1"/>
          </p:cNvSpPr>
          <p:nvPr>
            <p:ph type="body" idx="1"/>
          </p:nvPr>
        </p:nvSpPr>
        <p:spPr/>
        <p:txBody>
          <a:bodyPr/>
          <a:lstStyle/>
          <a:p>
            <a:r>
              <a:rPr lang="en-US" dirty="0"/>
              <a:t>Clarification on anything we’ve talked about?</a:t>
            </a:r>
          </a:p>
          <a:p>
            <a:endParaRPr lang="en-US" dirty="0"/>
          </a:p>
          <a:p>
            <a:r>
              <a:rPr lang="en-US" dirty="0">
                <a:hlinkClick r:id="rId3"/>
              </a:rPr>
              <a:t>https://pollev.com/uwcse373</a:t>
            </a:r>
            <a:endParaRPr lang="en-US" dirty="0"/>
          </a:p>
        </p:txBody>
      </p:sp>
      <p:cxnSp>
        <p:nvCxnSpPr>
          <p:cNvPr id="7" name="Straight Connector 6">
            <a:extLst>
              <a:ext uri="{FF2B5EF4-FFF2-40B4-BE49-F238E27FC236}">
                <a16:creationId xmlns:a16="http://schemas.microsoft.com/office/drawing/2014/main" id="{E06B56CF-13A9-4461-B407-7F17AE320BFE}"/>
              </a:ext>
            </a:extLst>
          </p:cNvPr>
          <p:cNvCxnSpPr>
            <a:cxnSpLocks/>
          </p:cNvCxnSpPr>
          <p:nvPr/>
        </p:nvCxnSpPr>
        <p:spPr>
          <a:xfrm>
            <a:off x="4123113" y="4355869"/>
            <a:ext cx="3945774" cy="0"/>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21341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C6FB3C-DB3B-7D49-9936-8577590DFF70}"/>
              </a:ext>
            </a:extLst>
          </p:cNvPr>
          <p:cNvSpPr txBox="1"/>
          <p:nvPr/>
        </p:nvSpPr>
        <p:spPr>
          <a:xfrm>
            <a:off x="829733" y="2201333"/>
            <a:ext cx="9618134" cy="769441"/>
          </a:xfrm>
          <a:prstGeom prst="rect">
            <a:avLst/>
          </a:prstGeom>
          <a:noFill/>
        </p:spPr>
        <p:txBody>
          <a:bodyPr wrap="square" rtlCol="0">
            <a:spAutoFit/>
          </a:bodyPr>
          <a:lstStyle/>
          <a:p>
            <a:r>
              <a:rPr lang="en-US" sz="4400" dirty="0"/>
              <a:t>This is where we ended for lecture 1</a:t>
            </a:r>
          </a:p>
        </p:txBody>
      </p:sp>
    </p:spTree>
    <p:extLst>
      <p:ext uri="{BB962C8B-B14F-4D97-AF65-F5344CB8AC3E}">
        <p14:creationId xmlns:p14="http://schemas.microsoft.com/office/powerpoint/2010/main" val="16848855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372ED-B520-426F-8F58-8A9D654DFBBD}"/>
              </a:ext>
            </a:extLst>
          </p:cNvPr>
          <p:cNvSpPr>
            <a:spLocks noGrp="1"/>
          </p:cNvSpPr>
          <p:nvPr>
            <p:ph type="title"/>
          </p:nvPr>
        </p:nvSpPr>
        <p:spPr/>
        <p:txBody>
          <a:bodyPr/>
          <a:lstStyle/>
          <a:p>
            <a:r>
              <a:rPr lang="en-US">
                <a:latin typeface="Segoe UI"/>
                <a:cs typeface="Segoe UI"/>
              </a:rPr>
              <a:t>Case Study: The List ADT</a:t>
            </a:r>
            <a:endParaRPr lang="en-US"/>
          </a:p>
        </p:txBody>
      </p:sp>
      <p:sp>
        <p:nvSpPr>
          <p:cNvPr id="4" name="Footer Placeholder 3">
            <a:extLst>
              <a:ext uri="{FF2B5EF4-FFF2-40B4-BE49-F238E27FC236}">
                <a16:creationId xmlns:a16="http://schemas.microsoft.com/office/drawing/2014/main" id="{44992F5C-007E-4FAA-8785-339CE0EC9D1B}"/>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9A3AC7B7-1A0C-471D-BF19-733AC2A9F837}"/>
              </a:ext>
            </a:extLst>
          </p:cNvPr>
          <p:cNvSpPr>
            <a:spLocks noGrp="1"/>
          </p:cNvSpPr>
          <p:nvPr>
            <p:ph type="sldNum" sz="quarter" idx="12"/>
          </p:nvPr>
        </p:nvSpPr>
        <p:spPr/>
        <p:txBody>
          <a:bodyPr/>
          <a:lstStyle/>
          <a:p>
            <a:fld id="{659665DE-58FC-41F4-AC58-2C90A5E00527}" type="slidenum">
              <a:rPr lang="en-US" smtClean="0"/>
              <a:t>26</a:t>
            </a:fld>
            <a:endParaRPr lang="en-US"/>
          </a:p>
        </p:txBody>
      </p:sp>
      <p:sp>
        <p:nvSpPr>
          <p:cNvPr id="8" name="Content Placeholder 2">
            <a:extLst>
              <a:ext uri="{FF2B5EF4-FFF2-40B4-BE49-F238E27FC236}">
                <a16:creationId xmlns:a16="http://schemas.microsoft.com/office/drawing/2014/main" id="{F64830A1-A446-4744-B16C-A11F0F7E4BF8}"/>
              </a:ext>
            </a:extLst>
          </p:cNvPr>
          <p:cNvSpPr txBox="1">
            <a:spLocks/>
          </p:cNvSpPr>
          <p:nvPr/>
        </p:nvSpPr>
        <p:spPr>
          <a:xfrm>
            <a:off x="575240" y="1463857"/>
            <a:ext cx="11060250" cy="4766417"/>
          </a:xfrm>
          <a:prstGeom prst="rect">
            <a:avLst/>
          </a:prstGeom>
        </p:spPr>
        <p:txBody>
          <a:bodyPr vert="horz" lIns="45720" tIns="45720" rIns="45720" bIns="45720" rtlCol="0" anchor="t">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2800" b="1">
                <a:solidFill>
                  <a:srgbClr val="4C3282"/>
                </a:solidFill>
                <a:latin typeface="Segoe UI Semilight"/>
                <a:cs typeface="Segoe UI Semilight"/>
              </a:rPr>
              <a:t>list: </a:t>
            </a:r>
            <a:r>
              <a:rPr lang="en-US" sz="2800">
                <a:latin typeface="Segoe UI Semilight"/>
                <a:cs typeface="Segoe UI Semilight"/>
              </a:rPr>
              <a:t>a collection storing an ordered sequence of elements. </a:t>
            </a:r>
            <a:endParaRPr lang="en-US" sz="2800"/>
          </a:p>
          <a:p>
            <a:pPr marL="264795" lvl="1"/>
            <a:r>
              <a:rPr lang="en-US" sz="2400">
                <a:latin typeface="Segoe UI Semilight"/>
                <a:cs typeface="Segoe UI Semilight"/>
              </a:rPr>
              <a:t>Each item is accessible by an index.</a:t>
            </a:r>
          </a:p>
          <a:p>
            <a:pPr marL="264795" lvl="1"/>
            <a:r>
              <a:rPr lang="en-US" sz="2400">
                <a:latin typeface="Segoe UI Semilight"/>
                <a:cs typeface="Segoe UI Semilight"/>
              </a:rPr>
              <a:t>A list has a variable size defined as the number of elements in the list</a:t>
            </a:r>
          </a:p>
          <a:p>
            <a:pPr marL="264795" lvl="1"/>
            <a:r>
              <a:rPr lang="en-US" sz="2400">
                <a:latin typeface="Segoe UI Semilight"/>
                <a:cs typeface="Segoe UI Semilight"/>
              </a:rPr>
              <a:t>Elements can be added to or removed from any position in the list</a:t>
            </a:r>
          </a:p>
          <a:p>
            <a:pPr marL="127635" lvl="1" indent="0">
              <a:buNone/>
            </a:pPr>
            <a:endParaRPr lang="en-US" sz="2000">
              <a:latin typeface="Segoe UI Semilight"/>
              <a:cs typeface="Segoe UI Semilight"/>
            </a:endParaRPr>
          </a:p>
          <a:p>
            <a:pPr marL="127635" lvl="1" indent="0">
              <a:buNone/>
            </a:pPr>
            <a:r>
              <a:rPr lang="en-US" sz="2000">
                <a:latin typeface="Segoe UI Semilight"/>
                <a:cs typeface="Segoe UI Semilight"/>
              </a:rPr>
              <a:t>Relation to code and our mental image of a list:</a:t>
            </a:r>
            <a:endParaRPr lang="en-US" sz="2400">
              <a:latin typeface="Segoe UI Semilight"/>
              <a:cs typeface="Segoe UI Semilight"/>
            </a:endParaRPr>
          </a:p>
          <a:p>
            <a:pPr marL="127635" lvl="1" indent="0">
              <a:buNone/>
            </a:pPr>
            <a:r>
              <a:rPr lang="en-US" sz="2400">
                <a:latin typeface="Segoe UI Semilight"/>
                <a:cs typeface="Segoe UI Semilight"/>
              </a:rPr>
              <a:t>List&lt;String&gt; names = new </a:t>
            </a:r>
            <a:r>
              <a:rPr lang="en-US" sz="2400" err="1">
                <a:latin typeface="Segoe UI Semilight"/>
                <a:cs typeface="Segoe UI Semilight"/>
              </a:rPr>
              <a:t>ArrayList</a:t>
            </a:r>
            <a:r>
              <a:rPr lang="en-US" sz="2400">
                <a:latin typeface="Segoe UI Semilight"/>
                <a:cs typeface="Segoe UI Semilight"/>
              </a:rPr>
              <a:t>&lt;&gt;();		// []</a:t>
            </a:r>
          </a:p>
          <a:p>
            <a:pPr marL="127635" lvl="1" indent="0">
              <a:buNone/>
            </a:pPr>
            <a:r>
              <a:rPr lang="en-US" sz="2400" err="1">
                <a:latin typeface="Segoe UI Semilight"/>
                <a:cs typeface="Segoe UI Semilight"/>
              </a:rPr>
              <a:t>names.size</a:t>
            </a:r>
            <a:r>
              <a:rPr lang="en-US" sz="2400">
                <a:latin typeface="Segoe UI Semilight"/>
                <a:cs typeface="Segoe UI Semilight"/>
              </a:rPr>
              <a:t>();						// evaluates to 0</a:t>
            </a:r>
          </a:p>
          <a:p>
            <a:pPr marL="127635" lvl="1" indent="0">
              <a:buNone/>
            </a:pPr>
            <a:r>
              <a:rPr lang="en-US" sz="2400" err="1">
                <a:latin typeface="Segoe UI Semilight"/>
                <a:cs typeface="Segoe UI Semilight"/>
              </a:rPr>
              <a:t>names.add</a:t>
            </a:r>
            <a:r>
              <a:rPr lang="en-US" sz="2400">
                <a:latin typeface="Segoe UI Semilight"/>
                <a:cs typeface="Segoe UI Semilight"/>
              </a:rPr>
              <a:t>(”Amanda");               			// [“Amanda”]</a:t>
            </a:r>
          </a:p>
          <a:p>
            <a:pPr marL="127635" lvl="1" indent="0">
              <a:buNone/>
            </a:pPr>
            <a:r>
              <a:rPr lang="en-US" sz="2400" err="1">
                <a:latin typeface="Segoe UI Semilight"/>
                <a:cs typeface="Segoe UI Semilight"/>
              </a:rPr>
              <a:t>names.add</a:t>
            </a:r>
            <a:r>
              <a:rPr lang="en-US" sz="2400">
                <a:latin typeface="Segoe UI Semilight"/>
                <a:cs typeface="Segoe UI Semilight"/>
              </a:rPr>
              <a:t>(”Anish");					// [“Amanda, Anish”]</a:t>
            </a:r>
          </a:p>
          <a:p>
            <a:pPr marL="127635" lvl="1" indent="0">
              <a:buNone/>
            </a:pPr>
            <a:r>
              <a:rPr lang="en-US" sz="2400" err="1">
                <a:latin typeface="Segoe UI Semilight"/>
                <a:cs typeface="Segoe UI Semilight"/>
              </a:rPr>
              <a:t>names.insert</a:t>
            </a:r>
            <a:r>
              <a:rPr lang="en-US" sz="2400">
                <a:latin typeface="Segoe UI Semilight"/>
                <a:cs typeface="Segoe UI Semilight"/>
              </a:rPr>
              <a:t>("Brian”, 0);				// [“Brian”, “Amanda”, “Anish”]</a:t>
            </a:r>
          </a:p>
          <a:p>
            <a:pPr marL="127635" lvl="1" indent="0">
              <a:buNone/>
            </a:pPr>
            <a:r>
              <a:rPr lang="en-US" sz="2400" err="1">
                <a:latin typeface="Segoe UI Semilight"/>
                <a:cs typeface="Segoe UI Semilight"/>
              </a:rPr>
              <a:t>names.size</a:t>
            </a:r>
            <a:r>
              <a:rPr lang="en-US" sz="2400">
                <a:latin typeface="Segoe UI Semilight"/>
                <a:cs typeface="Segoe UI Semilight"/>
              </a:rPr>
              <a:t>(); 						// evaluates to 3	</a:t>
            </a:r>
          </a:p>
        </p:txBody>
      </p:sp>
    </p:spTree>
    <p:extLst>
      <p:ext uri="{BB962C8B-B14F-4D97-AF65-F5344CB8AC3E}">
        <p14:creationId xmlns:p14="http://schemas.microsoft.com/office/powerpoint/2010/main" val="23609851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Rectangle 86">
            <a:extLst>
              <a:ext uri="{FF2B5EF4-FFF2-40B4-BE49-F238E27FC236}">
                <a16:creationId xmlns:a16="http://schemas.microsoft.com/office/drawing/2014/main" id="{9B73D7F4-9921-644A-B254-BE764534DCCB}"/>
              </a:ext>
            </a:extLst>
          </p:cNvPr>
          <p:cNvSpPr/>
          <p:nvPr/>
        </p:nvSpPr>
        <p:spPr>
          <a:xfrm>
            <a:off x="8105033" y="1068198"/>
            <a:ext cx="3842715" cy="52179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B14C0063-7F3F-9641-BAEB-8A095FE4188E}"/>
              </a:ext>
            </a:extLst>
          </p:cNvPr>
          <p:cNvSpPr/>
          <p:nvPr/>
        </p:nvSpPr>
        <p:spPr>
          <a:xfrm>
            <a:off x="3899588" y="1065931"/>
            <a:ext cx="3918926" cy="5631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CC8916-2A2F-425A-BBEF-6E1F425AD2A7}"/>
              </a:ext>
            </a:extLst>
          </p:cNvPr>
          <p:cNvSpPr>
            <a:spLocks noGrp="1"/>
          </p:cNvSpPr>
          <p:nvPr>
            <p:ph type="title"/>
          </p:nvPr>
        </p:nvSpPr>
        <p:spPr/>
        <p:txBody>
          <a:bodyPr/>
          <a:lstStyle/>
          <a:p>
            <a:r>
              <a:rPr lang="en-US"/>
              <a:t>Case Study: List Implementations</a:t>
            </a:r>
          </a:p>
        </p:txBody>
      </p:sp>
      <p:sp>
        <p:nvSpPr>
          <p:cNvPr id="5" name="Slide Number Placeholder 4">
            <a:extLst>
              <a:ext uri="{FF2B5EF4-FFF2-40B4-BE49-F238E27FC236}">
                <a16:creationId xmlns:a16="http://schemas.microsoft.com/office/drawing/2014/main" id="{1CB89159-94B0-4FAA-AA37-59A6751BA502}"/>
              </a:ext>
            </a:extLst>
          </p:cNvPr>
          <p:cNvSpPr>
            <a:spLocks noGrp="1"/>
          </p:cNvSpPr>
          <p:nvPr>
            <p:ph type="sldNum" sz="quarter" idx="12"/>
          </p:nvPr>
        </p:nvSpPr>
        <p:spPr/>
        <p:txBody>
          <a:bodyPr/>
          <a:lstStyle/>
          <a:p>
            <a:fld id="{659665DE-58FC-41F4-AC58-2C90A5E00527}" type="slidenum">
              <a:rPr lang="en-US" smtClean="0"/>
              <a:t>27</a:t>
            </a:fld>
            <a:endParaRPr lang="en-US"/>
          </a:p>
        </p:txBody>
      </p:sp>
      <p:sp>
        <p:nvSpPr>
          <p:cNvPr id="6" name="Footer Placeholder 3">
            <a:extLst>
              <a:ext uri="{FF2B5EF4-FFF2-40B4-BE49-F238E27FC236}">
                <a16:creationId xmlns:a16="http://schemas.microsoft.com/office/drawing/2014/main" id="{C079A831-55F1-B040-BEA2-50207ACD6A6F}"/>
              </a:ext>
            </a:extLst>
          </p:cNvPr>
          <p:cNvSpPr>
            <a:spLocks noGrp="1"/>
          </p:cNvSpPr>
          <p:nvPr>
            <p:ph type="ftr" sz="quarter" idx="11"/>
          </p:nvPr>
        </p:nvSpPr>
        <p:spPr>
          <a:xfrm>
            <a:off x="4842742" y="6544402"/>
            <a:ext cx="5901459" cy="274320"/>
          </a:xfrm>
        </p:spPr>
        <p:txBody>
          <a:bodyPr/>
          <a:lstStyle/>
          <a:p>
            <a:r>
              <a:rPr lang="en-US"/>
              <a:t>CSE 373 19 WI - Kasey Champion</a:t>
            </a:r>
          </a:p>
        </p:txBody>
      </p:sp>
      <p:grpSp>
        <p:nvGrpSpPr>
          <p:cNvPr id="7" name="Group 6">
            <a:extLst>
              <a:ext uri="{FF2B5EF4-FFF2-40B4-BE49-F238E27FC236}">
                <a16:creationId xmlns:a16="http://schemas.microsoft.com/office/drawing/2014/main" id="{8B0F6823-81E1-2A4E-A436-2ABEBD42D632}"/>
              </a:ext>
            </a:extLst>
          </p:cNvPr>
          <p:cNvGrpSpPr/>
          <p:nvPr/>
        </p:nvGrpSpPr>
        <p:grpSpPr>
          <a:xfrm>
            <a:off x="577321" y="1614231"/>
            <a:ext cx="2805462" cy="2750598"/>
            <a:chOff x="908856" y="1530095"/>
            <a:chExt cx="2805462" cy="2750598"/>
          </a:xfrm>
        </p:grpSpPr>
        <p:sp>
          <p:nvSpPr>
            <p:cNvPr id="8" name="Rectangle 7">
              <a:extLst>
                <a:ext uri="{FF2B5EF4-FFF2-40B4-BE49-F238E27FC236}">
                  <a16:creationId xmlns:a16="http://schemas.microsoft.com/office/drawing/2014/main" id="{67222629-EA6D-AF4F-9967-79CCB02A2A1F}"/>
                </a:ext>
              </a:extLst>
            </p:cNvPr>
            <p:cNvSpPr/>
            <p:nvPr/>
          </p:nvSpPr>
          <p:spPr>
            <a:xfrm>
              <a:off x="908857" y="2061557"/>
              <a:ext cx="2773131" cy="2219136"/>
            </a:xfrm>
            <a:prstGeom prst="rect">
              <a:avLst/>
            </a:prstGeom>
            <a:no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4BC5B2E-86A3-FA45-8897-7632867F0A06}"/>
                </a:ext>
              </a:extLst>
            </p:cNvPr>
            <p:cNvSpPr/>
            <p:nvPr/>
          </p:nvSpPr>
          <p:spPr>
            <a:xfrm>
              <a:off x="908856" y="1530095"/>
              <a:ext cx="2773131" cy="531461"/>
            </a:xfrm>
            <a:prstGeom prst="rect">
              <a:avLst/>
            </a:prstGeom>
            <a:solidFill>
              <a:srgbClr val="B6A479"/>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Segoe UI Historic" panose="020B0502040204020203" pitchFamily="34" charset="0"/>
                  <a:ea typeface="Segoe UI Historic" panose="020B0502040204020203" pitchFamily="34" charset="0"/>
                  <a:cs typeface="Segoe UI Historic" panose="020B0502040204020203" pitchFamily="34" charset="0"/>
                </a:rPr>
                <a:t>List ADT</a:t>
              </a:r>
            </a:p>
          </p:txBody>
        </p:sp>
        <p:sp>
          <p:nvSpPr>
            <p:cNvPr id="10" name="TextBox 9">
              <a:extLst>
                <a:ext uri="{FF2B5EF4-FFF2-40B4-BE49-F238E27FC236}">
                  <a16:creationId xmlns:a16="http://schemas.microsoft.com/office/drawing/2014/main" id="{A15E43EE-CBD4-C642-BC33-83A88C4A3BB6}"/>
                </a:ext>
              </a:extLst>
            </p:cNvPr>
            <p:cNvSpPr txBox="1"/>
            <p:nvPr/>
          </p:nvSpPr>
          <p:spPr>
            <a:xfrm>
              <a:off x="1026835" y="2919920"/>
              <a:ext cx="2687483" cy="1200329"/>
            </a:xfrm>
            <a:prstGeom prst="rect">
              <a:avLst/>
            </a:prstGeom>
            <a:noFill/>
          </p:spPr>
          <p:txBody>
            <a:bodyPr wrap="square" rtlCol="0">
              <a:spAutoFit/>
            </a:bodyPr>
            <a:lstStyle/>
            <a:p>
              <a:r>
                <a:rPr lang="en-US" sz="1200" u="sng">
                  <a:latin typeface="Segoe UI Historic" panose="020B0502040204020203" pitchFamily="34" charset="0"/>
                  <a:ea typeface="Segoe UI Historic" panose="020B0502040204020203" pitchFamily="34" charset="0"/>
                  <a:cs typeface="Segoe UI Historic" panose="020B0502040204020203" pitchFamily="34" charset="0"/>
                </a:rPr>
                <a:t>get(index)</a:t>
              </a:r>
              <a:r>
                <a:rPr lang="en-US" sz="1200">
                  <a:latin typeface="Segoe UI Historic" panose="020B0502040204020203" pitchFamily="34" charset="0"/>
                  <a:ea typeface="Segoe UI Historic" panose="020B0502040204020203" pitchFamily="34" charset="0"/>
                  <a:cs typeface="Segoe UI Historic" panose="020B0502040204020203" pitchFamily="34" charset="0"/>
                </a:rPr>
                <a:t> return item at index</a:t>
              </a:r>
            </a:p>
            <a:p>
              <a:r>
                <a:rPr lang="en-US" sz="1200" u="sng">
                  <a:latin typeface="Segoe UI Historic" panose="020B0502040204020203" pitchFamily="34" charset="0"/>
                  <a:ea typeface="Segoe UI Historic" panose="020B0502040204020203" pitchFamily="34" charset="0"/>
                  <a:cs typeface="Segoe UI Historic" panose="020B0502040204020203" pitchFamily="34" charset="0"/>
                </a:rPr>
                <a:t>set(item, index)</a:t>
              </a:r>
              <a:r>
                <a:rPr lang="en-US" sz="1200">
                  <a:latin typeface="Segoe UI Historic" panose="020B0502040204020203" pitchFamily="34" charset="0"/>
                  <a:ea typeface="Segoe UI Historic" panose="020B0502040204020203" pitchFamily="34" charset="0"/>
                  <a:cs typeface="Segoe UI Historic" panose="020B0502040204020203" pitchFamily="34" charset="0"/>
                </a:rPr>
                <a:t> replace item at index</a:t>
              </a:r>
            </a:p>
            <a:p>
              <a:r>
                <a:rPr lang="en-US" sz="1200" u="sng">
                  <a:latin typeface="Segoe UI Historic" panose="020B0502040204020203" pitchFamily="34" charset="0"/>
                  <a:ea typeface="Segoe UI Historic" panose="020B0502040204020203" pitchFamily="34" charset="0"/>
                  <a:cs typeface="Segoe UI Historic" panose="020B0502040204020203" pitchFamily="34" charset="0"/>
                </a:rPr>
                <a:t>add(item)</a:t>
              </a:r>
              <a:r>
                <a:rPr lang="en-US" sz="1200">
                  <a:latin typeface="Segoe UI Historic" panose="020B0502040204020203" pitchFamily="34" charset="0"/>
                  <a:ea typeface="Segoe UI Historic" panose="020B0502040204020203" pitchFamily="34" charset="0"/>
                  <a:cs typeface="Segoe UI Historic" panose="020B0502040204020203" pitchFamily="34" charset="0"/>
                </a:rPr>
                <a:t> add item to end of list</a:t>
              </a:r>
            </a:p>
            <a:p>
              <a:r>
                <a:rPr lang="en-US" sz="1200" u="sng">
                  <a:latin typeface="Segoe UI Historic" panose="020B0502040204020203" pitchFamily="34" charset="0"/>
                  <a:ea typeface="Segoe UI Historic" panose="020B0502040204020203" pitchFamily="34" charset="0"/>
                  <a:cs typeface="Segoe UI Historic" panose="020B0502040204020203" pitchFamily="34" charset="0"/>
                </a:rPr>
                <a:t>insert(item, index)</a:t>
              </a:r>
              <a:r>
                <a:rPr lang="en-US" sz="1200">
                  <a:latin typeface="Segoe UI Historic" panose="020B0502040204020203" pitchFamily="34" charset="0"/>
                  <a:ea typeface="Segoe UI Historic" panose="020B0502040204020203" pitchFamily="34" charset="0"/>
                  <a:cs typeface="Segoe UI Historic" panose="020B0502040204020203" pitchFamily="34" charset="0"/>
                </a:rPr>
                <a:t> add item at index</a:t>
              </a:r>
            </a:p>
            <a:p>
              <a:r>
                <a:rPr lang="en-US" sz="1200" u="sng">
                  <a:latin typeface="Segoe UI Historic" panose="020B0502040204020203" pitchFamily="34" charset="0"/>
                  <a:ea typeface="Segoe UI Historic" panose="020B0502040204020203" pitchFamily="34" charset="0"/>
                  <a:cs typeface="Segoe UI Historic" panose="020B0502040204020203" pitchFamily="34" charset="0"/>
                </a:rPr>
                <a:t>delete(index)</a:t>
              </a:r>
              <a:r>
                <a:rPr lang="en-US" sz="1200">
                  <a:latin typeface="Segoe UI Historic" panose="020B0502040204020203" pitchFamily="34" charset="0"/>
                  <a:ea typeface="Segoe UI Historic" panose="020B0502040204020203" pitchFamily="34" charset="0"/>
                  <a:cs typeface="Segoe UI Historic" panose="020B0502040204020203" pitchFamily="34" charset="0"/>
                </a:rPr>
                <a:t> delete item at index</a:t>
              </a:r>
            </a:p>
            <a:p>
              <a:r>
                <a:rPr lang="en-US" sz="1200" u="sng">
                  <a:latin typeface="Segoe UI Historic" panose="020B0502040204020203" pitchFamily="34" charset="0"/>
                  <a:ea typeface="Segoe UI Historic" panose="020B0502040204020203" pitchFamily="34" charset="0"/>
                  <a:cs typeface="Segoe UI Historic" panose="020B0502040204020203" pitchFamily="34" charset="0"/>
                </a:rPr>
                <a:t>size()</a:t>
              </a:r>
              <a:r>
                <a:rPr lang="en-US" sz="1200">
                  <a:latin typeface="Segoe UI Historic" panose="020B0502040204020203" pitchFamily="34" charset="0"/>
                  <a:ea typeface="Segoe UI Historic" panose="020B0502040204020203" pitchFamily="34" charset="0"/>
                  <a:cs typeface="Segoe UI Historic" panose="020B0502040204020203" pitchFamily="34" charset="0"/>
                </a:rPr>
                <a:t> count of items</a:t>
              </a:r>
            </a:p>
          </p:txBody>
        </p:sp>
        <p:sp>
          <p:nvSpPr>
            <p:cNvPr id="11" name="TextBox 10">
              <a:extLst>
                <a:ext uri="{FF2B5EF4-FFF2-40B4-BE49-F238E27FC236}">
                  <a16:creationId xmlns:a16="http://schemas.microsoft.com/office/drawing/2014/main" id="{C067E9F4-1611-8E40-804F-2B6F6484B918}"/>
                </a:ext>
              </a:extLst>
            </p:cNvPr>
            <p:cNvSpPr txBox="1"/>
            <p:nvPr/>
          </p:nvSpPr>
          <p:spPr>
            <a:xfrm>
              <a:off x="924590" y="2078829"/>
              <a:ext cx="2035232" cy="338554"/>
            </a:xfrm>
            <a:prstGeom prst="rect">
              <a:avLst/>
            </a:prstGeom>
            <a:noFill/>
          </p:spPr>
          <p:txBody>
            <a:bodyPr wrap="square" rtlCol="0">
              <a:spAutoFit/>
            </a:bodyPr>
            <a:lstStyle/>
            <a:p>
              <a:r>
                <a:rPr lang="en-US" sz="1600" b="1">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state</a:t>
              </a:r>
            </a:p>
          </p:txBody>
        </p:sp>
        <p:sp>
          <p:nvSpPr>
            <p:cNvPr id="12" name="TextBox 11">
              <a:extLst>
                <a:ext uri="{FF2B5EF4-FFF2-40B4-BE49-F238E27FC236}">
                  <a16:creationId xmlns:a16="http://schemas.microsoft.com/office/drawing/2014/main" id="{672743E1-818A-A74B-8726-813FB5B7BAA2}"/>
                </a:ext>
              </a:extLst>
            </p:cNvPr>
            <p:cNvSpPr txBox="1"/>
            <p:nvPr/>
          </p:nvSpPr>
          <p:spPr>
            <a:xfrm>
              <a:off x="928934" y="2680374"/>
              <a:ext cx="2035232" cy="338554"/>
            </a:xfrm>
            <a:prstGeom prst="rect">
              <a:avLst/>
            </a:prstGeom>
            <a:noFill/>
          </p:spPr>
          <p:txBody>
            <a:bodyPr wrap="square" rtlCol="0">
              <a:spAutoFit/>
            </a:bodyPr>
            <a:lstStyle/>
            <a:p>
              <a:r>
                <a:rPr lang="en-US" sz="1600" b="1">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behavior</a:t>
              </a:r>
            </a:p>
          </p:txBody>
        </p:sp>
        <p:sp>
          <p:nvSpPr>
            <p:cNvPr id="13" name="TextBox 12">
              <a:extLst>
                <a:ext uri="{FF2B5EF4-FFF2-40B4-BE49-F238E27FC236}">
                  <a16:creationId xmlns:a16="http://schemas.microsoft.com/office/drawing/2014/main" id="{75E12272-2475-914C-8E8F-9B614B67DB3F}"/>
                </a:ext>
              </a:extLst>
            </p:cNvPr>
            <p:cNvSpPr txBox="1"/>
            <p:nvPr/>
          </p:nvSpPr>
          <p:spPr>
            <a:xfrm>
              <a:off x="1098581" y="2310260"/>
              <a:ext cx="1861241" cy="461665"/>
            </a:xfrm>
            <a:prstGeom prst="rect">
              <a:avLst/>
            </a:prstGeom>
            <a:noFill/>
          </p:spPr>
          <p:txBody>
            <a:bodyPr wrap="square" rtlCol="0">
              <a:spAutoFit/>
            </a:bodyPr>
            <a:lstStyle/>
            <a:p>
              <a:r>
                <a:rPr lang="en-US" sz="1200">
                  <a:latin typeface="Segoe UI Historic" panose="020B0502040204020203" pitchFamily="34" charset="0"/>
                  <a:ea typeface="Segoe UI Historic" panose="020B0502040204020203" pitchFamily="34" charset="0"/>
                  <a:cs typeface="Segoe UI Historic" panose="020B0502040204020203" pitchFamily="34" charset="0"/>
                </a:rPr>
                <a:t>Set of ordered items</a:t>
              </a:r>
            </a:p>
            <a:p>
              <a:r>
                <a:rPr lang="en-US" sz="1200">
                  <a:latin typeface="Segoe UI Historic" panose="020B0502040204020203" pitchFamily="34" charset="0"/>
                  <a:ea typeface="Segoe UI Historic" panose="020B0502040204020203" pitchFamily="34" charset="0"/>
                  <a:cs typeface="Segoe UI Historic" panose="020B0502040204020203" pitchFamily="34" charset="0"/>
                </a:rPr>
                <a:t>Count of items</a:t>
              </a:r>
            </a:p>
          </p:txBody>
        </p:sp>
      </p:grpSp>
      <p:grpSp>
        <p:nvGrpSpPr>
          <p:cNvPr id="14" name="Group 13">
            <a:extLst>
              <a:ext uri="{FF2B5EF4-FFF2-40B4-BE49-F238E27FC236}">
                <a16:creationId xmlns:a16="http://schemas.microsoft.com/office/drawing/2014/main" id="{564A5757-89FA-0143-BD2B-F76972EDBE3D}"/>
              </a:ext>
            </a:extLst>
          </p:cNvPr>
          <p:cNvGrpSpPr/>
          <p:nvPr/>
        </p:nvGrpSpPr>
        <p:grpSpPr>
          <a:xfrm>
            <a:off x="4544382" y="1759031"/>
            <a:ext cx="2657777" cy="3724197"/>
            <a:chOff x="908858" y="1530095"/>
            <a:chExt cx="2657777" cy="3724197"/>
          </a:xfrm>
        </p:grpSpPr>
        <p:sp>
          <p:nvSpPr>
            <p:cNvPr id="15" name="Rectangle 14">
              <a:extLst>
                <a:ext uri="{FF2B5EF4-FFF2-40B4-BE49-F238E27FC236}">
                  <a16:creationId xmlns:a16="http://schemas.microsoft.com/office/drawing/2014/main" id="{1DCEF0DC-9951-8549-9395-541F2C894848}"/>
                </a:ext>
              </a:extLst>
            </p:cNvPr>
            <p:cNvSpPr/>
            <p:nvPr/>
          </p:nvSpPr>
          <p:spPr>
            <a:xfrm>
              <a:off x="908858" y="2061556"/>
              <a:ext cx="2657777" cy="3192736"/>
            </a:xfrm>
            <a:prstGeom prst="rect">
              <a:avLst/>
            </a:prstGeom>
            <a:solidFill>
              <a:schemeClr val="bg1"/>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C3F5BEA-01A3-BD41-9BCF-EC87653B776B}"/>
                </a:ext>
              </a:extLst>
            </p:cNvPr>
            <p:cNvSpPr/>
            <p:nvPr/>
          </p:nvSpPr>
          <p:spPr>
            <a:xfrm>
              <a:off x="908858" y="1530095"/>
              <a:ext cx="2657777" cy="531461"/>
            </a:xfrm>
            <a:prstGeom prst="rect">
              <a:avLst/>
            </a:prstGeom>
            <a:solidFill>
              <a:srgbClr val="4C3282"/>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err="1">
                  <a:latin typeface="Segoe UI Historic" panose="020B0502040204020203" pitchFamily="34" charset="0"/>
                  <a:ea typeface="Segoe UI Historic" panose="020B0502040204020203" pitchFamily="34" charset="0"/>
                  <a:cs typeface="Segoe UI Historic" panose="020B0502040204020203" pitchFamily="34" charset="0"/>
                </a:rPr>
                <a:t>ArrayList</a:t>
              </a:r>
              <a:r>
                <a:rPr lang="en-US">
                  <a:latin typeface="Segoe UI Historic" panose="020B0502040204020203" pitchFamily="34" charset="0"/>
                  <a:ea typeface="Segoe UI Historic" panose="020B0502040204020203" pitchFamily="34" charset="0"/>
                  <a:cs typeface="Segoe UI Historic" panose="020B0502040204020203" pitchFamily="34" charset="0"/>
                </a:rPr>
                <a:t>&lt;E&gt;</a:t>
              </a:r>
            </a:p>
          </p:txBody>
        </p:sp>
        <p:sp>
          <p:nvSpPr>
            <p:cNvPr id="17" name="TextBox 16">
              <a:extLst>
                <a:ext uri="{FF2B5EF4-FFF2-40B4-BE49-F238E27FC236}">
                  <a16:creationId xmlns:a16="http://schemas.microsoft.com/office/drawing/2014/main" id="{A117FECF-C0AB-EA46-A3AD-A1B0A71DEE64}"/>
                </a:ext>
              </a:extLst>
            </p:cNvPr>
            <p:cNvSpPr txBox="1"/>
            <p:nvPr/>
          </p:nvSpPr>
          <p:spPr>
            <a:xfrm>
              <a:off x="1014216" y="2887740"/>
              <a:ext cx="2552037" cy="2308324"/>
            </a:xfrm>
            <a:prstGeom prst="rect">
              <a:avLst/>
            </a:prstGeom>
            <a:noFill/>
          </p:spPr>
          <p:txBody>
            <a:bodyPr wrap="square" rtlCol="0">
              <a:spAutoFit/>
            </a:bodyPr>
            <a:lstStyle/>
            <a:p>
              <a:r>
                <a:rPr lang="en-US" sz="1200" u="sng">
                  <a:latin typeface="Courier New" panose="02070309020205020404" pitchFamily="49" charset="0"/>
                  <a:cs typeface="Courier New" panose="02070309020205020404" pitchFamily="49" charset="0"/>
                </a:rPr>
                <a:t>get</a:t>
              </a:r>
              <a:r>
                <a:rPr lang="en-US" sz="1200">
                  <a:latin typeface="Courier New" panose="02070309020205020404" pitchFamily="49" charset="0"/>
                  <a:cs typeface="Courier New" panose="02070309020205020404" pitchFamily="49" charset="0"/>
                </a:rPr>
                <a:t> return data[index]</a:t>
              </a:r>
            </a:p>
            <a:p>
              <a:r>
                <a:rPr lang="en-US" sz="1200" u="sng">
                  <a:latin typeface="Courier New" panose="02070309020205020404" pitchFamily="49" charset="0"/>
                  <a:cs typeface="Courier New" panose="02070309020205020404" pitchFamily="49" charset="0"/>
                </a:rPr>
                <a:t>set</a:t>
              </a:r>
              <a:r>
                <a:rPr lang="en-US" sz="1200">
                  <a:latin typeface="Courier New" panose="02070309020205020404" pitchFamily="49" charset="0"/>
                  <a:cs typeface="Courier New" panose="02070309020205020404" pitchFamily="49" charset="0"/>
                </a:rPr>
                <a:t> data[index] = value</a:t>
              </a:r>
            </a:p>
            <a:p>
              <a:r>
                <a:rPr lang="en-US" sz="1200" u="sng">
                  <a:latin typeface="Courier New" panose="02070309020205020404" pitchFamily="49" charset="0"/>
                  <a:cs typeface="Courier New" panose="02070309020205020404" pitchFamily="49" charset="0"/>
                </a:rPr>
                <a:t>add</a:t>
              </a:r>
              <a:r>
                <a:rPr lang="en-US" sz="1200">
                  <a:latin typeface="Courier New" panose="02070309020205020404" pitchFamily="49" charset="0"/>
                  <a:cs typeface="Courier New" panose="02070309020205020404" pitchFamily="49" charset="0"/>
                </a:rPr>
                <a:t> data[size] = value, if out of space grow data</a:t>
              </a:r>
            </a:p>
            <a:p>
              <a:r>
                <a:rPr lang="en-US" sz="1200" u="sng">
                  <a:latin typeface="Courier New" panose="02070309020205020404" pitchFamily="49" charset="0"/>
                  <a:cs typeface="Courier New" panose="02070309020205020404" pitchFamily="49" charset="0"/>
                </a:rPr>
                <a:t>insert</a:t>
              </a:r>
              <a:r>
                <a:rPr lang="en-US" sz="1200">
                  <a:latin typeface="Courier New" panose="02070309020205020404" pitchFamily="49" charset="0"/>
                  <a:cs typeface="Courier New" panose="02070309020205020404" pitchFamily="49" charset="0"/>
                </a:rPr>
                <a:t> shift values to make hole at index, data[index] = value, if out of space grow data</a:t>
              </a:r>
            </a:p>
            <a:p>
              <a:r>
                <a:rPr lang="en-US" sz="1200" u="sng">
                  <a:latin typeface="Courier New" panose="02070309020205020404" pitchFamily="49" charset="0"/>
                  <a:cs typeface="Courier New" panose="02070309020205020404" pitchFamily="49" charset="0"/>
                </a:rPr>
                <a:t>delete</a:t>
              </a:r>
              <a:r>
                <a:rPr lang="en-US" sz="1200">
                  <a:latin typeface="Courier New" panose="02070309020205020404" pitchFamily="49" charset="0"/>
                  <a:cs typeface="Courier New" panose="02070309020205020404" pitchFamily="49" charset="0"/>
                </a:rPr>
                <a:t> shift following values forward</a:t>
              </a:r>
            </a:p>
            <a:p>
              <a:r>
                <a:rPr lang="en-US" sz="1200" u="sng">
                  <a:latin typeface="Courier New" panose="02070309020205020404" pitchFamily="49" charset="0"/>
                  <a:cs typeface="Courier New" panose="02070309020205020404" pitchFamily="49" charset="0"/>
                </a:rPr>
                <a:t>size</a:t>
              </a:r>
              <a:r>
                <a:rPr lang="en-US" sz="1200">
                  <a:latin typeface="Courier New" panose="02070309020205020404" pitchFamily="49" charset="0"/>
                  <a:cs typeface="Courier New" panose="02070309020205020404" pitchFamily="49" charset="0"/>
                </a:rPr>
                <a:t> return size </a:t>
              </a:r>
            </a:p>
            <a:p>
              <a:endParaRPr lang="en-US" sz="1200">
                <a:latin typeface="Courier New" panose="02070309020205020404" pitchFamily="49" charset="0"/>
                <a:cs typeface="Courier New" panose="02070309020205020404" pitchFamily="49" charset="0"/>
              </a:endParaRPr>
            </a:p>
          </p:txBody>
        </p:sp>
        <p:sp>
          <p:nvSpPr>
            <p:cNvPr id="21" name="TextBox 20">
              <a:extLst>
                <a:ext uri="{FF2B5EF4-FFF2-40B4-BE49-F238E27FC236}">
                  <a16:creationId xmlns:a16="http://schemas.microsoft.com/office/drawing/2014/main" id="{DB133611-4A70-664F-B844-EECCFAF6211B}"/>
                </a:ext>
              </a:extLst>
            </p:cNvPr>
            <p:cNvSpPr txBox="1"/>
            <p:nvPr/>
          </p:nvSpPr>
          <p:spPr>
            <a:xfrm>
              <a:off x="921215" y="2081381"/>
              <a:ext cx="2035232" cy="338554"/>
            </a:xfrm>
            <a:prstGeom prst="rect">
              <a:avLst/>
            </a:prstGeom>
            <a:noFill/>
          </p:spPr>
          <p:txBody>
            <a:bodyPr wrap="square" rtlCol="0">
              <a:spAutoFit/>
            </a:bodyPr>
            <a:lstStyle/>
            <a:p>
              <a:r>
                <a:rPr lang="en-US" sz="1600" b="1">
                  <a:solidFill>
                    <a:srgbClr val="B6A479"/>
                  </a:solidFill>
                  <a:latin typeface="Courier New" panose="02070309020205020404" pitchFamily="49" charset="0"/>
                  <a:cs typeface="Courier New" panose="02070309020205020404" pitchFamily="49" charset="0"/>
                </a:rPr>
                <a:t>state</a:t>
              </a:r>
            </a:p>
          </p:txBody>
        </p:sp>
        <p:sp>
          <p:nvSpPr>
            <p:cNvPr id="22" name="TextBox 21">
              <a:extLst>
                <a:ext uri="{FF2B5EF4-FFF2-40B4-BE49-F238E27FC236}">
                  <a16:creationId xmlns:a16="http://schemas.microsoft.com/office/drawing/2014/main" id="{E0F4E08F-BE00-D944-BD72-D11F3957FE6A}"/>
                </a:ext>
              </a:extLst>
            </p:cNvPr>
            <p:cNvSpPr txBox="1"/>
            <p:nvPr/>
          </p:nvSpPr>
          <p:spPr>
            <a:xfrm>
              <a:off x="921215" y="2673036"/>
              <a:ext cx="2035232" cy="338554"/>
            </a:xfrm>
            <a:prstGeom prst="rect">
              <a:avLst/>
            </a:prstGeom>
            <a:noFill/>
          </p:spPr>
          <p:txBody>
            <a:bodyPr wrap="square" rtlCol="0">
              <a:spAutoFit/>
            </a:bodyPr>
            <a:lstStyle/>
            <a:p>
              <a:r>
                <a:rPr lang="en-US" sz="1600" b="1">
                  <a:solidFill>
                    <a:srgbClr val="B6A479"/>
                  </a:solidFill>
                  <a:latin typeface="Courier New" panose="02070309020205020404" pitchFamily="49" charset="0"/>
                  <a:cs typeface="Courier New" panose="02070309020205020404" pitchFamily="49" charset="0"/>
                </a:rPr>
                <a:t>behavior</a:t>
              </a:r>
            </a:p>
          </p:txBody>
        </p:sp>
        <p:sp>
          <p:nvSpPr>
            <p:cNvPr id="23" name="TextBox 22">
              <a:extLst>
                <a:ext uri="{FF2B5EF4-FFF2-40B4-BE49-F238E27FC236}">
                  <a16:creationId xmlns:a16="http://schemas.microsoft.com/office/drawing/2014/main" id="{20BAFEE5-1B0F-8D40-8570-06197721D780}"/>
                </a:ext>
              </a:extLst>
            </p:cNvPr>
            <p:cNvSpPr txBox="1"/>
            <p:nvPr/>
          </p:nvSpPr>
          <p:spPr>
            <a:xfrm>
              <a:off x="1014598" y="2298929"/>
              <a:ext cx="2035232" cy="461665"/>
            </a:xfrm>
            <a:prstGeom prst="rect">
              <a:avLst/>
            </a:prstGeom>
            <a:noFill/>
          </p:spPr>
          <p:txBody>
            <a:bodyPr wrap="square" rtlCol="0">
              <a:spAutoFit/>
            </a:bodyPr>
            <a:lstStyle/>
            <a:p>
              <a:r>
                <a:rPr lang="en-US" sz="1200">
                  <a:latin typeface="Courier New" panose="02070309020205020404" pitchFamily="49" charset="0"/>
                  <a:cs typeface="Courier New" panose="02070309020205020404" pitchFamily="49" charset="0"/>
                </a:rPr>
                <a:t>data[]</a:t>
              </a:r>
            </a:p>
            <a:p>
              <a:r>
                <a:rPr lang="en-US" sz="1200">
                  <a:latin typeface="Courier New" panose="02070309020205020404" pitchFamily="49" charset="0"/>
                  <a:cs typeface="Courier New" panose="02070309020205020404" pitchFamily="49" charset="0"/>
                </a:rPr>
                <a:t>size</a:t>
              </a:r>
            </a:p>
          </p:txBody>
        </p:sp>
      </p:grpSp>
      <p:grpSp>
        <p:nvGrpSpPr>
          <p:cNvPr id="27" name="Group 26">
            <a:extLst>
              <a:ext uri="{FF2B5EF4-FFF2-40B4-BE49-F238E27FC236}">
                <a16:creationId xmlns:a16="http://schemas.microsoft.com/office/drawing/2014/main" id="{C6694FE3-244F-5A43-8C03-0B22CBD4D206}"/>
              </a:ext>
            </a:extLst>
          </p:cNvPr>
          <p:cNvGrpSpPr/>
          <p:nvPr/>
        </p:nvGrpSpPr>
        <p:grpSpPr>
          <a:xfrm>
            <a:off x="8740433" y="1761298"/>
            <a:ext cx="2666527" cy="3724197"/>
            <a:chOff x="900108" y="1530095"/>
            <a:chExt cx="2666527" cy="3724197"/>
          </a:xfrm>
        </p:grpSpPr>
        <p:sp>
          <p:nvSpPr>
            <p:cNvPr id="28" name="Rectangle 27">
              <a:extLst>
                <a:ext uri="{FF2B5EF4-FFF2-40B4-BE49-F238E27FC236}">
                  <a16:creationId xmlns:a16="http://schemas.microsoft.com/office/drawing/2014/main" id="{83DAA3B0-E0E4-164B-BF18-7B5320A1B496}"/>
                </a:ext>
              </a:extLst>
            </p:cNvPr>
            <p:cNvSpPr/>
            <p:nvPr/>
          </p:nvSpPr>
          <p:spPr>
            <a:xfrm>
              <a:off x="908858" y="2061556"/>
              <a:ext cx="2657777" cy="3192736"/>
            </a:xfrm>
            <a:prstGeom prst="rect">
              <a:avLst/>
            </a:prstGeom>
            <a:solidFill>
              <a:schemeClr val="bg1"/>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F4BD516-127E-B340-94A3-E5BF805D40BB}"/>
                </a:ext>
              </a:extLst>
            </p:cNvPr>
            <p:cNvSpPr/>
            <p:nvPr/>
          </p:nvSpPr>
          <p:spPr>
            <a:xfrm>
              <a:off x="908858" y="1530095"/>
              <a:ext cx="2657777" cy="531461"/>
            </a:xfrm>
            <a:prstGeom prst="rect">
              <a:avLst/>
            </a:prstGeom>
            <a:solidFill>
              <a:srgbClr val="4C3282"/>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Segoe UI Historic" panose="020B0502040204020203" pitchFamily="34" charset="0"/>
                  <a:ea typeface="Segoe UI Historic" panose="020B0502040204020203" pitchFamily="34" charset="0"/>
                  <a:cs typeface="Segoe UI Historic" panose="020B0502040204020203" pitchFamily="34" charset="0"/>
                </a:rPr>
                <a:t>LinkedList&lt;E&gt;</a:t>
              </a:r>
            </a:p>
          </p:txBody>
        </p:sp>
        <p:sp>
          <p:nvSpPr>
            <p:cNvPr id="30" name="TextBox 29">
              <a:extLst>
                <a:ext uri="{FF2B5EF4-FFF2-40B4-BE49-F238E27FC236}">
                  <a16:creationId xmlns:a16="http://schemas.microsoft.com/office/drawing/2014/main" id="{67655239-7401-B044-9D2D-67657CA75D13}"/>
                </a:ext>
              </a:extLst>
            </p:cNvPr>
            <p:cNvSpPr txBox="1"/>
            <p:nvPr/>
          </p:nvSpPr>
          <p:spPr>
            <a:xfrm>
              <a:off x="998577" y="2920162"/>
              <a:ext cx="2552037" cy="2308324"/>
            </a:xfrm>
            <a:prstGeom prst="rect">
              <a:avLst/>
            </a:prstGeom>
            <a:noFill/>
          </p:spPr>
          <p:txBody>
            <a:bodyPr wrap="square" rtlCol="0">
              <a:spAutoFit/>
            </a:bodyPr>
            <a:lstStyle/>
            <a:p>
              <a:r>
                <a:rPr lang="en-US" sz="1200" u="sng">
                  <a:latin typeface="Courier New" panose="02070309020205020404" pitchFamily="49" charset="0"/>
                  <a:cs typeface="Courier New" panose="02070309020205020404" pitchFamily="49" charset="0"/>
                </a:rPr>
                <a:t>get</a:t>
              </a:r>
              <a:r>
                <a:rPr lang="en-US" sz="1200">
                  <a:latin typeface="Courier New" panose="02070309020205020404" pitchFamily="49" charset="0"/>
                  <a:cs typeface="Courier New" panose="02070309020205020404" pitchFamily="49" charset="0"/>
                </a:rPr>
                <a:t> loop until index, return node’s value</a:t>
              </a:r>
            </a:p>
            <a:p>
              <a:r>
                <a:rPr lang="en-US" sz="1200" u="sng">
                  <a:latin typeface="Courier New" panose="02070309020205020404" pitchFamily="49" charset="0"/>
                  <a:cs typeface="Courier New" panose="02070309020205020404" pitchFamily="49" charset="0"/>
                </a:rPr>
                <a:t>set</a:t>
              </a:r>
              <a:r>
                <a:rPr lang="en-US" sz="1200">
                  <a:latin typeface="Courier New" panose="02070309020205020404" pitchFamily="49" charset="0"/>
                  <a:cs typeface="Courier New" panose="02070309020205020404" pitchFamily="49" charset="0"/>
                </a:rPr>
                <a:t> loop until index, update node’s value</a:t>
              </a:r>
            </a:p>
            <a:p>
              <a:r>
                <a:rPr lang="en-US" sz="1200" u="sng">
                  <a:latin typeface="Courier New" panose="02070309020205020404" pitchFamily="49" charset="0"/>
                  <a:cs typeface="Courier New" panose="02070309020205020404" pitchFamily="49" charset="0"/>
                </a:rPr>
                <a:t>add</a:t>
              </a:r>
              <a:r>
                <a:rPr lang="en-US" sz="1200">
                  <a:latin typeface="Courier New" panose="02070309020205020404" pitchFamily="49" charset="0"/>
                  <a:cs typeface="Courier New" panose="02070309020205020404" pitchFamily="49" charset="0"/>
                </a:rPr>
                <a:t> create new node, update next of last node</a:t>
              </a:r>
            </a:p>
            <a:p>
              <a:r>
                <a:rPr lang="en-US" sz="1200" u="sng">
                  <a:latin typeface="Courier New" panose="02070309020205020404" pitchFamily="49" charset="0"/>
                  <a:cs typeface="Courier New" panose="02070309020205020404" pitchFamily="49" charset="0"/>
                </a:rPr>
                <a:t>insert</a:t>
              </a:r>
              <a:r>
                <a:rPr lang="en-US" sz="1200">
                  <a:latin typeface="Courier New" panose="02070309020205020404" pitchFamily="49" charset="0"/>
                  <a:cs typeface="Courier New" panose="02070309020205020404" pitchFamily="49" charset="0"/>
                </a:rPr>
                <a:t> create new node, loop until index, update next fields</a:t>
              </a:r>
            </a:p>
            <a:p>
              <a:r>
                <a:rPr lang="en-US" sz="1200" u="sng">
                  <a:latin typeface="Courier New" panose="02070309020205020404" pitchFamily="49" charset="0"/>
                  <a:cs typeface="Courier New" panose="02070309020205020404" pitchFamily="49" charset="0"/>
                </a:rPr>
                <a:t>delete</a:t>
              </a:r>
              <a:r>
                <a:rPr lang="en-US" sz="1200">
                  <a:latin typeface="Courier New" panose="02070309020205020404" pitchFamily="49" charset="0"/>
                  <a:cs typeface="Courier New" panose="02070309020205020404" pitchFamily="49" charset="0"/>
                </a:rPr>
                <a:t> loop until index, skip node</a:t>
              </a:r>
            </a:p>
            <a:p>
              <a:r>
                <a:rPr lang="en-US" sz="1200" u="sng">
                  <a:latin typeface="Courier New" panose="02070309020205020404" pitchFamily="49" charset="0"/>
                  <a:cs typeface="Courier New" panose="02070309020205020404" pitchFamily="49" charset="0"/>
                </a:rPr>
                <a:t>size</a:t>
              </a:r>
              <a:r>
                <a:rPr lang="en-US" sz="1200">
                  <a:latin typeface="Courier New" panose="02070309020205020404" pitchFamily="49" charset="0"/>
                  <a:cs typeface="Courier New" panose="02070309020205020404" pitchFamily="49" charset="0"/>
                </a:rPr>
                <a:t> return size </a:t>
              </a:r>
            </a:p>
          </p:txBody>
        </p:sp>
        <p:sp>
          <p:nvSpPr>
            <p:cNvPr id="31" name="TextBox 30">
              <a:extLst>
                <a:ext uri="{FF2B5EF4-FFF2-40B4-BE49-F238E27FC236}">
                  <a16:creationId xmlns:a16="http://schemas.microsoft.com/office/drawing/2014/main" id="{BD4AFD5F-C708-F541-9F46-501AC1744530}"/>
                </a:ext>
              </a:extLst>
            </p:cNvPr>
            <p:cNvSpPr txBox="1"/>
            <p:nvPr/>
          </p:nvSpPr>
          <p:spPr>
            <a:xfrm>
              <a:off x="928946" y="2108378"/>
              <a:ext cx="2035232" cy="338554"/>
            </a:xfrm>
            <a:prstGeom prst="rect">
              <a:avLst/>
            </a:prstGeom>
            <a:noFill/>
          </p:spPr>
          <p:txBody>
            <a:bodyPr wrap="square" rtlCol="0">
              <a:spAutoFit/>
            </a:bodyPr>
            <a:lstStyle/>
            <a:p>
              <a:r>
                <a:rPr lang="en-US" sz="1600" b="1">
                  <a:solidFill>
                    <a:srgbClr val="B6A479"/>
                  </a:solidFill>
                  <a:latin typeface="Courier New" panose="02070309020205020404" pitchFamily="49" charset="0"/>
                  <a:cs typeface="Courier New" panose="02070309020205020404" pitchFamily="49" charset="0"/>
                </a:rPr>
                <a:t>state</a:t>
              </a:r>
            </a:p>
          </p:txBody>
        </p:sp>
        <p:sp>
          <p:nvSpPr>
            <p:cNvPr id="32" name="TextBox 31">
              <a:extLst>
                <a:ext uri="{FF2B5EF4-FFF2-40B4-BE49-F238E27FC236}">
                  <a16:creationId xmlns:a16="http://schemas.microsoft.com/office/drawing/2014/main" id="{06B5DDFF-A304-EF41-8B96-E774C83534EC}"/>
                </a:ext>
              </a:extLst>
            </p:cNvPr>
            <p:cNvSpPr txBox="1"/>
            <p:nvPr/>
          </p:nvSpPr>
          <p:spPr>
            <a:xfrm>
              <a:off x="900108" y="2708653"/>
              <a:ext cx="2035232" cy="338554"/>
            </a:xfrm>
            <a:prstGeom prst="rect">
              <a:avLst/>
            </a:prstGeom>
            <a:noFill/>
          </p:spPr>
          <p:txBody>
            <a:bodyPr wrap="square" rtlCol="0">
              <a:spAutoFit/>
            </a:bodyPr>
            <a:lstStyle/>
            <a:p>
              <a:r>
                <a:rPr lang="en-US" sz="1600" b="1">
                  <a:solidFill>
                    <a:srgbClr val="B6A479"/>
                  </a:solidFill>
                  <a:latin typeface="Courier New" panose="02070309020205020404" pitchFamily="49" charset="0"/>
                  <a:cs typeface="Courier New" panose="02070309020205020404" pitchFamily="49" charset="0"/>
                </a:rPr>
                <a:t>behavior</a:t>
              </a:r>
            </a:p>
          </p:txBody>
        </p:sp>
        <p:sp>
          <p:nvSpPr>
            <p:cNvPr id="33" name="TextBox 32">
              <a:extLst>
                <a:ext uri="{FF2B5EF4-FFF2-40B4-BE49-F238E27FC236}">
                  <a16:creationId xmlns:a16="http://schemas.microsoft.com/office/drawing/2014/main" id="{3B1ADFBC-CC75-884A-8C3D-01701DAC770A}"/>
                </a:ext>
              </a:extLst>
            </p:cNvPr>
            <p:cNvSpPr txBox="1"/>
            <p:nvPr/>
          </p:nvSpPr>
          <p:spPr>
            <a:xfrm>
              <a:off x="1014598" y="2323643"/>
              <a:ext cx="2035232" cy="461665"/>
            </a:xfrm>
            <a:prstGeom prst="rect">
              <a:avLst/>
            </a:prstGeom>
            <a:noFill/>
          </p:spPr>
          <p:txBody>
            <a:bodyPr wrap="square" rtlCol="0">
              <a:spAutoFit/>
            </a:bodyPr>
            <a:lstStyle/>
            <a:p>
              <a:r>
                <a:rPr lang="en-US" sz="1200">
                  <a:latin typeface="Courier New" panose="02070309020205020404" pitchFamily="49" charset="0"/>
                  <a:cs typeface="Courier New" panose="02070309020205020404" pitchFamily="49" charset="0"/>
                </a:rPr>
                <a:t>Node front</a:t>
              </a:r>
            </a:p>
            <a:p>
              <a:r>
                <a:rPr lang="en-US" sz="1200">
                  <a:latin typeface="Courier New" panose="02070309020205020404" pitchFamily="49" charset="0"/>
                  <a:cs typeface="Courier New" panose="02070309020205020404" pitchFamily="49" charset="0"/>
                </a:rPr>
                <a:t>size</a:t>
              </a:r>
            </a:p>
          </p:txBody>
        </p:sp>
      </p:grpSp>
      <p:sp>
        <p:nvSpPr>
          <p:cNvPr id="36" name="TextBox 35">
            <a:extLst>
              <a:ext uri="{FF2B5EF4-FFF2-40B4-BE49-F238E27FC236}">
                <a16:creationId xmlns:a16="http://schemas.microsoft.com/office/drawing/2014/main" id="{A7CEC63F-12FF-DB4A-BE3C-A749935787C7}"/>
              </a:ext>
            </a:extLst>
          </p:cNvPr>
          <p:cNvSpPr txBox="1"/>
          <p:nvPr/>
        </p:nvSpPr>
        <p:spPr>
          <a:xfrm>
            <a:off x="3976855" y="1068198"/>
            <a:ext cx="3792833" cy="646331"/>
          </a:xfrm>
          <a:prstGeom prst="rect">
            <a:avLst/>
          </a:prstGeom>
          <a:noFill/>
        </p:spPr>
        <p:txBody>
          <a:bodyPr wrap="none" rtlCol="0">
            <a:spAutoFit/>
          </a:bodyPr>
          <a:lstStyle/>
          <a:p>
            <a:r>
              <a:rPr lang="en-US" b="1" err="1">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ArrayList</a:t>
            </a:r>
            <a:r>
              <a:rPr lang="en-US">
                <a:latin typeface="Segoe UI Historic" panose="020B0502040204020203" pitchFamily="34" charset="0"/>
                <a:ea typeface="Segoe UI Historic" panose="020B0502040204020203" pitchFamily="34" charset="0"/>
                <a:cs typeface="Segoe UI Historic" panose="020B0502040204020203" pitchFamily="34" charset="0"/>
              </a:rPr>
              <a:t> </a:t>
            </a:r>
          </a:p>
          <a:p>
            <a:r>
              <a:rPr lang="en-US">
                <a:latin typeface="Segoe UI Historic" panose="020B0502040204020203" pitchFamily="34" charset="0"/>
                <a:ea typeface="Segoe UI Historic" panose="020B0502040204020203" pitchFamily="34" charset="0"/>
                <a:cs typeface="Segoe UI Historic" panose="020B0502040204020203" pitchFamily="34" charset="0"/>
              </a:rPr>
              <a:t>uses an Array as underlying storage</a:t>
            </a:r>
          </a:p>
        </p:txBody>
      </p:sp>
      <p:sp>
        <p:nvSpPr>
          <p:cNvPr id="37" name="TextBox 36">
            <a:extLst>
              <a:ext uri="{FF2B5EF4-FFF2-40B4-BE49-F238E27FC236}">
                <a16:creationId xmlns:a16="http://schemas.microsoft.com/office/drawing/2014/main" id="{6E196E39-5A80-2244-812E-EBC495E5B20B}"/>
              </a:ext>
            </a:extLst>
          </p:cNvPr>
          <p:cNvSpPr txBox="1"/>
          <p:nvPr/>
        </p:nvSpPr>
        <p:spPr>
          <a:xfrm>
            <a:off x="8291895" y="1068198"/>
            <a:ext cx="3563604" cy="646331"/>
          </a:xfrm>
          <a:prstGeom prst="rect">
            <a:avLst/>
          </a:prstGeom>
          <a:noFill/>
        </p:spPr>
        <p:txBody>
          <a:bodyPr wrap="none" rtlCol="0">
            <a:spAutoFit/>
          </a:bodyPr>
          <a:lstStyle/>
          <a:p>
            <a:r>
              <a:rPr lang="en-US" b="1">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LinkedList</a:t>
            </a:r>
            <a:endParaRPr lang="en-US">
              <a:latin typeface="Segoe UI Historic" panose="020B0502040204020203" pitchFamily="34" charset="0"/>
              <a:ea typeface="Segoe UI Historic" panose="020B0502040204020203" pitchFamily="34" charset="0"/>
              <a:cs typeface="Segoe UI Historic" panose="020B0502040204020203" pitchFamily="34" charset="0"/>
            </a:endParaRPr>
          </a:p>
          <a:p>
            <a:pPr algn="ctr"/>
            <a:r>
              <a:rPr lang="en-US">
                <a:latin typeface="Segoe UI Historic" panose="020B0502040204020203" pitchFamily="34" charset="0"/>
                <a:ea typeface="Segoe UI Historic" panose="020B0502040204020203" pitchFamily="34" charset="0"/>
                <a:cs typeface="Segoe UI Historic" panose="020B0502040204020203" pitchFamily="34" charset="0"/>
              </a:rPr>
              <a:t>uses nodes as underlying storage</a:t>
            </a:r>
          </a:p>
        </p:txBody>
      </p:sp>
      <p:graphicFrame>
        <p:nvGraphicFramePr>
          <p:cNvPr id="38" name="Table 37">
            <a:extLst>
              <a:ext uri="{FF2B5EF4-FFF2-40B4-BE49-F238E27FC236}">
                <a16:creationId xmlns:a16="http://schemas.microsoft.com/office/drawing/2014/main" id="{9B86F5D7-01E5-7D4D-B802-40AA5DCA5EF8}"/>
              </a:ext>
            </a:extLst>
          </p:cNvPr>
          <p:cNvGraphicFramePr>
            <a:graphicFrameLocks noGrp="1"/>
          </p:cNvGraphicFramePr>
          <p:nvPr/>
        </p:nvGraphicFramePr>
        <p:xfrm>
          <a:off x="4273375" y="5554029"/>
          <a:ext cx="3166760" cy="729809"/>
        </p:xfrm>
        <a:graphic>
          <a:graphicData uri="http://schemas.openxmlformats.org/drawingml/2006/table">
            <a:tbl>
              <a:tblPr firstRow="1" bandRow="1">
                <a:tableStyleId>{5C22544A-7EE6-4342-B048-85BDC9FD1C3A}</a:tableStyleId>
              </a:tblPr>
              <a:tblGrid>
                <a:gridCol w="633352">
                  <a:extLst>
                    <a:ext uri="{9D8B030D-6E8A-4147-A177-3AD203B41FA5}">
                      <a16:colId xmlns:a16="http://schemas.microsoft.com/office/drawing/2014/main" val="4248359978"/>
                    </a:ext>
                  </a:extLst>
                </a:gridCol>
                <a:gridCol w="633352">
                  <a:extLst>
                    <a:ext uri="{9D8B030D-6E8A-4147-A177-3AD203B41FA5}">
                      <a16:colId xmlns:a16="http://schemas.microsoft.com/office/drawing/2014/main" val="2810211850"/>
                    </a:ext>
                  </a:extLst>
                </a:gridCol>
                <a:gridCol w="633352">
                  <a:extLst>
                    <a:ext uri="{9D8B030D-6E8A-4147-A177-3AD203B41FA5}">
                      <a16:colId xmlns:a16="http://schemas.microsoft.com/office/drawing/2014/main" val="1860582927"/>
                    </a:ext>
                  </a:extLst>
                </a:gridCol>
                <a:gridCol w="633352">
                  <a:extLst>
                    <a:ext uri="{9D8B030D-6E8A-4147-A177-3AD203B41FA5}">
                      <a16:colId xmlns:a16="http://schemas.microsoft.com/office/drawing/2014/main" val="4218443044"/>
                    </a:ext>
                  </a:extLst>
                </a:gridCol>
                <a:gridCol w="633352">
                  <a:extLst>
                    <a:ext uri="{9D8B030D-6E8A-4147-A177-3AD203B41FA5}">
                      <a16:colId xmlns:a16="http://schemas.microsoft.com/office/drawing/2014/main" val="3149305604"/>
                    </a:ext>
                  </a:extLst>
                </a:gridCol>
              </a:tblGrid>
              <a:tr h="277313">
                <a:tc>
                  <a:txBody>
                    <a:bodyPr/>
                    <a:lstStyle/>
                    <a:p>
                      <a:pPr algn="ctr"/>
                      <a:r>
                        <a:rPr lang="en-US" sz="1400" b="0">
                          <a:solidFill>
                            <a:srgbClr val="B6A479"/>
                          </a:solidFill>
                          <a:latin typeface="Courier New" panose="02070309020205020404" pitchFamily="49" charset="0"/>
                          <a:cs typeface="Courier New" panose="02070309020205020404" pitchFamily="49" charset="0"/>
                        </a:rPr>
                        <a:t>0</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a:solidFill>
                            <a:srgbClr val="B6A479"/>
                          </a:solidFill>
                          <a:latin typeface="Courier New" panose="02070309020205020404" pitchFamily="49" charset="0"/>
                          <a:cs typeface="Courier New" panose="02070309020205020404" pitchFamily="49" charset="0"/>
                        </a:rPr>
                        <a:t>1</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a:solidFill>
                            <a:srgbClr val="B6A479"/>
                          </a:solidFill>
                          <a:latin typeface="Courier New" panose="02070309020205020404" pitchFamily="49" charset="0"/>
                          <a:cs typeface="Courier New" panose="02070309020205020404" pitchFamily="49" charset="0"/>
                        </a:rPr>
                        <a:t>2</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a:solidFill>
                            <a:srgbClr val="B6A479"/>
                          </a:solidFill>
                          <a:latin typeface="Courier New" panose="02070309020205020404" pitchFamily="49" charset="0"/>
                          <a:cs typeface="Courier New" panose="02070309020205020404" pitchFamily="49" charset="0"/>
                        </a:rPr>
                        <a:t>3</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a:solidFill>
                            <a:srgbClr val="B6A479"/>
                          </a:solidFill>
                          <a:latin typeface="Courier New" panose="02070309020205020404" pitchFamily="49" charset="0"/>
                          <a:cs typeface="Courier New" panose="02070309020205020404" pitchFamily="49" charset="0"/>
                        </a:rPr>
                        <a:t>4</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4633687"/>
                  </a:ext>
                </a:extLst>
              </a:tr>
              <a:tr h="425009">
                <a:tc>
                  <a:txBody>
                    <a:bodyPr/>
                    <a:lstStyle/>
                    <a:p>
                      <a:pPr algn="ctr"/>
                      <a:r>
                        <a:rPr lang="en-US" sz="1400" b="1">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88.6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26.1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94.4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28680631"/>
                  </a:ext>
                </a:extLst>
              </a:tr>
            </a:tbl>
          </a:graphicData>
        </a:graphic>
      </p:graphicFrame>
      <p:sp>
        <p:nvSpPr>
          <p:cNvPr id="40" name="Left Bracket 39">
            <a:extLst>
              <a:ext uri="{FF2B5EF4-FFF2-40B4-BE49-F238E27FC236}">
                <a16:creationId xmlns:a16="http://schemas.microsoft.com/office/drawing/2014/main" id="{13D5CEA5-26BB-104D-865A-8C8348900F1E}"/>
              </a:ext>
            </a:extLst>
          </p:cNvPr>
          <p:cNvSpPr/>
          <p:nvPr/>
        </p:nvSpPr>
        <p:spPr>
          <a:xfrm rot="16200000">
            <a:off x="5162539" y="5424641"/>
            <a:ext cx="80670" cy="1858998"/>
          </a:xfrm>
          <a:prstGeom prst="leftBracket">
            <a:avLst/>
          </a:prstGeom>
          <a:ln>
            <a:solidFill>
              <a:srgbClr val="B6A47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Left Bracket 40">
            <a:extLst>
              <a:ext uri="{FF2B5EF4-FFF2-40B4-BE49-F238E27FC236}">
                <a16:creationId xmlns:a16="http://schemas.microsoft.com/office/drawing/2014/main" id="{EC487118-BCF6-F64B-957B-1476318C1675}"/>
              </a:ext>
            </a:extLst>
          </p:cNvPr>
          <p:cNvSpPr/>
          <p:nvPr/>
        </p:nvSpPr>
        <p:spPr>
          <a:xfrm rot="16200000">
            <a:off x="6792267" y="5746949"/>
            <a:ext cx="80671" cy="1214379"/>
          </a:xfrm>
          <a:prstGeom prst="leftBracket">
            <a:avLst/>
          </a:prstGeom>
          <a:ln>
            <a:solidFill>
              <a:srgbClr val="B6A47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82" name="Group 81">
            <a:extLst>
              <a:ext uri="{FF2B5EF4-FFF2-40B4-BE49-F238E27FC236}">
                <a16:creationId xmlns:a16="http://schemas.microsoft.com/office/drawing/2014/main" id="{C4710E77-30F6-BD47-82C8-5A3C1EA80C3A}"/>
              </a:ext>
            </a:extLst>
          </p:cNvPr>
          <p:cNvGrpSpPr/>
          <p:nvPr/>
        </p:nvGrpSpPr>
        <p:grpSpPr>
          <a:xfrm>
            <a:off x="8596893" y="5643902"/>
            <a:ext cx="3036054" cy="444216"/>
            <a:chOff x="6161778" y="2203456"/>
            <a:chExt cx="3036054" cy="444216"/>
          </a:xfrm>
        </p:grpSpPr>
        <p:grpSp>
          <p:nvGrpSpPr>
            <p:cNvPr id="57" name="Group 56">
              <a:extLst>
                <a:ext uri="{FF2B5EF4-FFF2-40B4-BE49-F238E27FC236}">
                  <a16:creationId xmlns:a16="http://schemas.microsoft.com/office/drawing/2014/main" id="{49EF16FF-58FB-264B-8DB1-1A7DF08DD5F7}"/>
                </a:ext>
              </a:extLst>
            </p:cNvPr>
            <p:cNvGrpSpPr/>
            <p:nvPr/>
          </p:nvGrpSpPr>
          <p:grpSpPr>
            <a:xfrm>
              <a:off x="6161778" y="2213423"/>
              <a:ext cx="1018250" cy="434249"/>
              <a:chOff x="6161778" y="2213423"/>
              <a:chExt cx="1018250" cy="434249"/>
            </a:xfrm>
          </p:grpSpPr>
          <p:sp>
            <p:nvSpPr>
              <p:cNvPr id="49" name="Rectangle 48">
                <a:extLst>
                  <a:ext uri="{FF2B5EF4-FFF2-40B4-BE49-F238E27FC236}">
                    <a16:creationId xmlns:a16="http://schemas.microsoft.com/office/drawing/2014/main" id="{64953385-55C9-184C-B36C-88306658C0A3}"/>
                  </a:ext>
                </a:extLst>
              </p:cNvPr>
              <p:cNvSpPr/>
              <p:nvPr/>
            </p:nvSpPr>
            <p:spPr>
              <a:xfrm>
                <a:off x="6168868" y="2213423"/>
                <a:ext cx="839156" cy="4342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Connector 50">
                <a:extLst>
                  <a:ext uri="{FF2B5EF4-FFF2-40B4-BE49-F238E27FC236}">
                    <a16:creationId xmlns:a16="http://schemas.microsoft.com/office/drawing/2014/main" id="{1AF6414D-45CA-B646-89B8-57A0593B610B}"/>
                  </a:ext>
                </a:extLst>
              </p:cNvPr>
              <p:cNvCxnSpPr>
                <a:cxnSpLocks/>
              </p:cNvCxnSpPr>
              <p:nvPr/>
            </p:nvCxnSpPr>
            <p:spPr>
              <a:xfrm>
                <a:off x="6783859" y="2217395"/>
                <a:ext cx="0" cy="43027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5D480ADA-831D-E949-A378-E9F31C919026}"/>
                  </a:ext>
                </a:extLst>
              </p:cNvPr>
              <p:cNvSpPr txBox="1"/>
              <p:nvPr/>
            </p:nvSpPr>
            <p:spPr>
              <a:xfrm>
                <a:off x="6161778" y="2278406"/>
                <a:ext cx="654207" cy="307777"/>
              </a:xfrm>
              <a:prstGeom prst="rect">
                <a:avLst/>
              </a:prstGeom>
              <a:noFill/>
            </p:spPr>
            <p:txBody>
              <a:bodyPr wrap="square" rtlCol="0">
                <a:spAutoFit/>
              </a:bodyPr>
              <a:lstStyle/>
              <a:p>
                <a:r>
                  <a:rPr lang="en-US" sz="1400" b="1">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88.6</a:t>
                </a:r>
              </a:p>
            </p:txBody>
          </p:sp>
          <p:cxnSp>
            <p:nvCxnSpPr>
              <p:cNvPr id="56" name="Straight Arrow Connector 55">
                <a:extLst>
                  <a:ext uri="{FF2B5EF4-FFF2-40B4-BE49-F238E27FC236}">
                    <a16:creationId xmlns:a16="http://schemas.microsoft.com/office/drawing/2014/main" id="{0FA0FD63-A3FA-E24A-86E0-633B96FF0EE9}"/>
                  </a:ext>
                </a:extLst>
              </p:cNvPr>
              <p:cNvCxnSpPr/>
              <p:nvPr/>
            </p:nvCxnSpPr>
            <p:spPr>
              <a:xfrm>
                <a:off x="6893781" y="2430547"/>
                <a:ext cx="286247" cy="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9D581BA7-1BC4-9940-A834-883D4BA3CC29}"/>
                </a:ext>
              </a:extLst>
            </p:cNvPr>
            <p:cNvGrpSpPr/>
            <p:nvPr/>
          </p:nvGrpSpPr>
          <p:grpSpPr>
            <a:xfrm>
              <a:off x="7257824" y="2213422"/>
              <a:ext cx="1018250" cy="434249"/>
              <a:chOff x="6161778" y="2213423"/>
              <a:chExt cx="1018250" cy="434249"/>
            </a:xfrm>
          </p:grpSpPr>
          <p:sp>
            <p:nvSpPr>
              <p:cNvPr id="59" name="Rectangle 58">
                <a:extLst>
                  <a:ext uri="{FF2B5EF4-FFF2-40B4-BE49-F238E27FC236}">
                    <a16:creationId xmlns:a16="http://schemas.microsoft.com/office/drawing/2014/main" id="{4DD35A45-F187-F44B-BBFD-D4BCB1087D75}"/>
                  </a:ext>
                </a:extLst>
              </p:cNvPr>
              <p:cNvSpPr/>
              <p:nvPr/>
            </p:nvSpPr>
            <p:spPr>
              <a:xfrm>
                <a:off x="6168868" y="2213423"/>
                <a:ext cx="839156" cy="4342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Connector 59">
                <a:extLst>
                  <a:ext uri="{FF2B5EF4-FFF2-40B4-BE49-F238E27FC236}">
                    <a16:creationId xmlns:a16="http://schemas.microsoft.com/office/drawing/2014/main" id="{CC468A67-02DD-684A-830F-FE150AF64347}"/>
                  </a:ext>
                </a:extLst>
              </p:cNvPr>
              <p:cNvCxnSpPr>
                <a:cxnSpLocks/>
              </p:cNvCxnSpPr>
              <p:nvPr/>
            </p:nvCxnSpPr>
            <p:spPr>
              <a:xfrm>
                <a:off x="6783859" y="2217395"/>
                <a:ext cx="0" cy="43027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F0FBC64E-6547-AF47-9F6C-F3751E786634}"/>
                  </a:ext>
                </a:extLst>
              </p:cNvPr>
              <p:cNvSpPr txBox="1"/>
              <p:nvPr/>
            </p:nvSpPr>
            <p:spPr>
              <a:xfrm>
                <a:off x="6161778" y="2278406"/>
                <a:ext cx="654207" cy="307777"/>
              </a:xfrm>
              <a:prstGeom prst="rect">
                <a:avLst/>
              </a:prstGeom>
              <a:noFill/>
            </p:spPr>
            <p:txBody>
              <a:bodyPr wrap="square" rtlCol="0">
                <a:spAutoFit/>
              </a:bodyPr>
              <a:lstStyle/>
              <a:p>
                <a:r>
                  <a:rPr lang="en-US" sz="1400" b="1">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26.1</a:t>
                </a:r>
              </a:p>
            </p:txBody>
          </p:sp>
          <p:cxnSp>
            <p:nvCxnSpPr>
              <p:cNvPr id="62" name="Straight Arrow Connector 61">
                <a:extLst>
                  <a:ext uri="{FF2B5EF4-FFF2-40B4-BE49-F238E27FC236}">
                    <a16:creationId xmlns:a16="http://schemas.microsoft.com/office/drawing/2014/main" id="{F3F8BBC4-6519-D649-B364-5E30B5CA23AC}"/>
                  </a:ext>
                </a:extLst>
              </p:cNvPr>
              <p:cNvCxnSpPr/>
              <p:nvPr/>
            </p:nvCxnSpPr>
            <p:spPr>
              <a:xfrm>
                <a:off x="6893781" y="2430547"/>
                <a:ext cx="286247" cy="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444DF68-BE9A-EA42-BCC0-343587B11979}"/>
                </a:ext>
              </a:extLst>
            </p:cNvPr>
            <p:cNvGrpSpPr/>
            <p:nvPr/>
          </p:nvGrpSpPr>
          <p:grpSpPr>
            <a:xfrm>
              <a:off x="8351586" y="2203456"/>
              <a:ext cx="846246" cy="434249"/>
              <a:chOff x="6161778" y="2213423"/>
              <a:chExt cx="846246" cy="434249"/>
            </a:xfrm>
          </p:grpSpPr>
          <p:sp>
            <p:nvSpPr>
              <p:cNvPr id="64" name="Rectangle 63">
                <a:extLst>
                  <a:ext uri="{FF2B5EF4-FFF2-40B4-BE49-F238E27FC236}">
                    <a16:creationId xmlns:a16="http://schemas.microsoft.com/office/drawing/2014/main" id="{AEE78C4C-2DE3-684A-A46A-FD5A84B27827}"/>
                  </a:ext>
                </a:extLst>
              </p:cNvPr>
              <p:cNvSpPr/>
              <p:nvPr/>
            </p:nvSpPr>
            <p:spPr>
              <a:xfrm>
                <a:off x="6168868" y="2213423"/>
                <a:ext cx="839156" cy="4342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a:extLst>
                  <a:ext uri="{FF2B5EF4-FFF2-40B4-BE49-F238E27FC236}">
                    <a16:creationId xmlns:a16="http://schemas.microsoft.com/office/drawing/2014/main" id="{D5B97DED-5A2C-EF49-B2AB-4809D3FB7D1E}"/>
                  </a:ext>
                </a:extLst>
              </p:cNvPr>
              <p:cNvCxnSpPr>
                <a:cxnSpLocks/>
              </p:cNvCxnSpPr>
              <p:nvPr/>
            </p:nvCxnSpPr>
            <p:spPr>
              <a:xfrm>
                <a:off x="6783859" y="2217395"/>
                <a:ext cx="0" cy="43027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EEC686BE-AA3C-8C45-B621-1442E95F994B}"/>
                  </a:ext>
                </a:extLst>
              </p:cNvPr>
              <p:cNvSpPr txBox="1"/>
              <p:nvPr/>
            </p:nvSpPr>
            <p:spPr>
              <a:xfrm>
                <a:off x="6161778" y="2278406"/>
                <a:ext cx="654207" cy="307777"/>
              </a:xfrm>
              <a:prstGeom prst="rect">
                <a:avLst/>
              </a:prstGeom>
              <a:noFill/>
            </p:spPr>
            <p:txBody>
              <a:bodyPr wrap="square" rtlCol="0">
                <a:spAutoFit/>
              </a:bodyPr>
              <a:lstStyle/>
              <a:p>
                <a:r>
                  <a:rPr lang="en-US" sz="1400" b="1">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94.4</a:t>
                </a:r>
              </a:p>
            </p:txBody>
          </p:sp>
        </p:grpSp>
        <p:cxnSp>
          <p:nvCxnSpPr>
            <p:cNvPr id="81" name="Straight Connector 80">
              <a:extLst>
                <a:ext uri="{FF2B5EF4-FFF2-40B4-BE49-F238E27FC236}">
                  <a16:creationId xmlns:a16="http://schemas.microsoft.com/office/drawing/2014/main" id="{F6DC59D0-3643-A94B-890B-2F95B8B46C6A}"/>
                </a:ext>
              </a:extLst>
            </p:cNvPr>
            <p:cNvCxnSpPr/>
            <p:nvPr/>
          </p:nvCxnSpPr>
          <p:spPr>
            <a:xfrm flipH="1">
              <a:off x="8973667" y="2203456"/>
              <a:ext cx="224165" cy="444215"/>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grpSp>
      <p:sp>
        <p:nvSpPr>
          <p:cNvPr id="83" name="TextBox 82">
            <a:extLst>
              <a:ext uri="{FF2B5EF4-FFF2-40B4-BE49-F238E27FC236}">
                <a16:creationId xmlns:a16="http://schemas.microsoft.com/office/drawing/2014/main" id="{01E5004D-E66B-5A4E-97C7-9218CBA22EAA}"/>
              </a:ext>
            </a:extLst>
          </p:cNvPr>
          <p:cNvSpPr txBox="1"/>
          <p:nvPr/>
        </p:nvSpPr>
        <p:spPr>
          <a:xfrm>
            <a:off x="4940622" y="6409070"/>
            <a:ext cx="524503" cy="261610"/>
          </a:xfrm>
          <a:prstGeom prst="rect">
            <a:avLst/>
          </a:prstGeom>
          <a:noFill/>
        </p:spPr>
        <p:txBody>
          <a:bodyPr wrap="none" rtlCol="0">
            <a:spAutoFit/>
          </a:bodyPr>
          <a:lstStyle/>
          <a:p>
            <a:r>
              <a:rPr lang="en-US" sz="1100">
                <a:latin typeface="Courier New" panose="02070309020205020404" pitchFamily="49" charset="0"/>
                <a:cs typeface="Courier New" panose="02070309020205020404" pitchFamily="49" charset="0"/>
              </a:rPr>
              <a:t>list</a:t>
            </a:r>
          </a:p>
        </p:txBody>
      </p:sp>
      <p:sp>
        <p:nvSpPr>
          <p:cNvPr id="84" name="TextBox 83">
            <a:extLst>
              <a:ext uri="{FF2B5EF4-FFF2-40B4-BE49-F238E27FC236}">
                <a16:creationId xmlns:a16="http://schemas.microsoft.com/office/drawing/2014/main" id="{8328DF02-FF08-C34D-A75C-5C1B6D714826}"/>
              </a:ext>
            </a:extLst>
          </p:cNvPr>
          <p:cNvSpPr txBox="1"/>
          <p:nvPr/>
        </p:nvSpPr>
        <p:spPr>
          <a:xfrm>
            <a:off x="6328173" y="6409070"/>
            <a:ext cx="1034257" cy="261610"/>
          </a:xfrm>
          <a:prstGeom prst="rect">
            <a:avLst/>
          </a:prstGeom>
          <a:noFill/>
        </p:spPr>
        <p:txBody>
          <a:bodyPr wrap="none" rtlCol="0">
            <a:spAutoFit/>
          </a:bodyPr>
          <a:lstStyle/>
          <a:p>
            <a:r>
              <a:rPr lang="en-US" sz="1100">
                <a:latin typeface="Courier New" panose="02070309020205020404" pitchFamily="49" charset="0"/>
                <a:cs typeface="Courier New" panose="02070309020205020404" pitchFamily="49" charset="0"/>
              </a:rPr>
              <a:t>free space</a:t>
            </a:r>
          </a:p>
        </p:txBody>
      </p:sp>
      <p:pic>
        <p:nvPicPr>
          <p:cNvPr id="52" name="Picture 4" descr="art08_03">
            <a:extLst>
              <a:ext uri="{FF2B5EF4-FFF2-40B4-BE49-F238E27FC236}">
                <a16:creationId xmlns:a16="http://schemas.microsoft.com/office/drawing/2014/main" id="{0A123749-E1E4-EC40-8ECF-787B20AE9B4D}"/>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925" y="4829177"/>
            <a:ext cx="3383624" cy="1385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0458188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7AFC5-E8A6-4D5F-A889-829860526F1A}"/>
              </a:ext>
            </a:extLst>
          </p:cNvPr>
          <p:cNvSpPr>
            <a:spLocks noGrp="1"/>
          </p:cNvSpPr>
          <p:nvPr>
            <p:ph type="title"/>
          </p:nvPr>
        </p:nvSpPr>
        <p:spPr>
          <a:xfrm>
            <a:off x="575239" y="263276"/>
            <a:ext cx="11187259" cy="1014667"/>
          </a:xfrm>
        </p:spPr>
        <p:txBody>
          <a:bodyPr/>
          <a:lstStyle/>
          <a:p>
            <a:r>
              <a:rPr lang="en-US"/>
              <a:t>Case Study: The List ADT: </a:t>
            </a:r>
            <a:r>
              <a:rPr lang="en-US" err="1"/>
              <a:t>ArrayList</a:t>
            </a:r>
            <a:endParaRPr lang="en-US"/>
          </a:p>
        </p:txBody>
      </p:sp>
      <p:sp>
        <p:nvSpPr>
          <p:cNvPr id="5" name="Slide Number Placeholder 4">
            <a:extLst>
              <a:ext uri="{FF2B5EF4-FFF2-40B4-BE49-F238E27FC236}">
                <a16:creationId xmlns:a16="http://schemas.microsoft.com/office/drawing/2014/main" id="{29B45279-1056-442F-80B8-942EE8AAAF22}"/>
              </a:ext>
            </a:extLst>
          </p:cNvPr>
          <p:cNvSpPr>
            <a:spLocks noGrp="1"/>
          </p:cNvSpPr>
          <p:nvPr>
            <p:ph type="sldNum" sz="quarter" idx="12"/>
          </p:nvPr>
        </p:nvSpPr>
        <p:spPr/>
        <p:txBody>
          <a:bodyPr/>
          <a:lstStyle/>
          <a:p>
            <a:fld id="{659665DE-58FC-41F4-AC58-2C90A5E00527}" type="slidenum">
              <a:rPr lang="en-US" smtClean="0"/>
              <a:t>28</a:t>
            </a:fld>
            <a:endParaRPr lang="en-US"/>
          </a:p>
        </p:txBody>
      </p:sp>
      <p:sp>
        <p:nvSpPr>
          <p:cNvPr id="6" name="Footer Placeholder 3">
            <a:extLst>
              <a:ext uri="{FF2B5EF4-FFF2-40B4-BE49-F238E27FC236}">
                <a16:creationId xmlns:a16="http://schemas.microsoft.com/office/drawing/2014/main" id="{AD0CBD98-A60A-E84D-AA45-5F558AA87627}"/>
              </a:ext>
            </a:extLst>
          </p:cNvPr>
          <p:cNvSpPr>
            <a:spLocks noGrp="1"/>
          </p:cNvSpPr>
          <p:nvPr>
            <p:ph type="ftr" sz="quarter" idx="11"/>
          </p:nvPr>
        </p:nvSpPr>
        <p:spPr>
          <a:xfrm>
            <a:off x="4842742" y="6544402"/>
            <a:ext cx="5901459" cy="274320"/>
          </a:xfrm>
        </p:spPr>
        <p:txBody>
          <a:bodyPr/>
          <a:lstStyle/>
          <a:p>
            <a:r>
              <a:rPr lang="en-US"/>
              <a:t>CSE 373 19 WI - Kasey Champion</a:t>
            </a:r>
          </a:p>
        </p:txBody>
      </p:sp>
      <p:sp>
        <p:nvSpPr>
          <p:cNvPr id="11" name="TextBox 10">
            <a:extLst>
              <a:ext uri="{FF2B5EF4-FFF2-40B4-BE49-F238E27FC236}">
                <a16:creationId xmlns:a16="http://schemas.microsoft.com/office/drawing/2014/main" id="{C9446CC7-3AD0-2B46-8A1F-9927AB582262}"/>
              </a:ext>
            </a:extLst>
          </p:cNvPr>
          <p:cNvSpPr txBox="1"/>
          <p:nvPr/>
        </p:nvSpPr>
        <p:spPr>
          <a:xfrm>
            <a:off x="738554" y="1277942"/>
            <a:ext cx="10287000" cy="3139321"/>
          </a:xfrm>
          <a:prstGeom prst="rect">
            <a:avLst/>
          </a:prstGeom>
          <a:noFill/>
        </p:spPr>
        <p:txBody>
          <a:bodyPr wrap="square" rtlCol="0">
            <a:spAutoFit/>
          </a:bodyPr>
          <a:lstStyle/>
          <a:p>
            <a:r>
              <a:rPr lang="en-US">
                <a:latin typeface="Segoe UI Historic" panose="020B0502040204020203" pitchFamily="34" charset="0"/>
                <a:ea typeface="Segoe UI Historic" panose="020B0502040204020203" pitchFamily="34" charset="0"/>
                <a:cs typeface="Segoe UI Historic" panose="020B0502040204020203" pitchFamily="34" charset="0"/>
              </a:rPr>
              <a:t>How do Java / other programming languages implement </a:t>
            </a:r>
            <a:r>
              <a:rPr lang="en-US" err="1">
                <a:latin typeface="Segoe UI Historic" panose="020B0502040204020203" pitchFamily="34" charset="0"/>
                <a:ea typeface="Segoe UI Historic" panose="020B0502040204020203" pitchFamily="34" charset="0"/>
                <a:cs typeface="Segoe UI Historic" panose="020B0502040204020203" pitchFamily="34" charset="0"/>
              </a:rPr>
              <a:t>ArrayList</a:t>
            </a:r>
            <a:r>
              <a:rPr lang="en-US">
                <a:latin typeface="Segoe UI Historic" panose="020B0502040204020203" pitchFamily="34" charset="0"/>
                <a:ea typeface="Segoe UI Historic" panose="020B0502040204020203" pitchFamily="34" charset="0"/>
                <a:cs typeface="Segoe UI Historic" panose="020B0502040204020203" pitchFamily="34" charset="0"/>
              </a:rPr>
              <a:t> to achieve all the List behavior?</a:t>
            </a:r>
          </a:p>
          <a:p>
            <a:endParaRPr lang="en-US">
              <a:latin typeface="Segoe UI Historic" panose="020B0502040204020203" pitchFamily="34" charset="0"/>
              <a:ea typeface="Segoe UI Historic" panose="020B0502040204020203" pitchFamily="34" charset="0"/>
              <a:cs typeface="Segoe UI Historic" panose="020B0502040204020203" pitchFamily="34" charset="0"/>
            </a:endParaRPr>
          </a:p>
          <a:p>
            <a:r>
              <a:rPr lang="en-US">
                <a:latin typeface="Segoe UI Historic" panose="020B0502040204020203" pitchFamily="34" charset="0"/>
                <a:ea typeface="Segoe UI Historic" panose="020B0502040204020203" pitchFamily="34" charset="0"/>
                <a:cs typeface="Segoe UI Historic" panose="020B0502040204020203" pitchFamily="34" charset="0"/>
              </a:rPr>
              <a:t>On the inside: </a:t>
            </a:r>
          </a:p>
          <a:p>
            <a:pPr marL="285750" indent="-285750">
              <a:buFontTx/>
              <a:buChar char="-"/>
            </a:pPr>
            <a:endParaRPr lang="en-US">
              <a:latin typeface="Segoe UI Historic" panose="020B0502040204020203" pitchFamily="34" charset="0"/>
              <a:ea typeface="Segoe UI Historic" panose="020B0502040204020203" pitchFamily="34" charset="0"/>
              <a:cs typeface="Segoe UI Historic" panose="020B0502040204020203" pitchFamily="34" charset="0"/>
            </a:endParaRPr>
          </a:p>
          <a:p>
            <a:pPr marL="285750" indent="-285750">
              <a:buFontTx/>
              <a:buChar char="-"/>
            </a:pPr>
            <a:r>
              <a:rPr lang="en-US">
                <a:latin typeface="Segoe UI Historic" panose="020B0502040204020203" pitchFamily="34" charset="0"/>
                <a:ea typeface="Segoe UI Historic" panose="020B0502040204020203" pitchFamily="34" charset="0"/>
                <a:cs typeface="Segoe UI Historic" panose="020B0502040204020203" pitchFamily="34" charset="0"/>
              </a:rPr>
              <a:t>stores the elements inside an array (which has a fixed capacity) that typically has more space than currently used (For example when there is only 1 element in the actual list, the array might have 10 spaces for data), </a:t>
            </a:r>
          </a:p>
          <a:p>
            <a:pPr marL="285750" indent="-285750">
              <a:buFontTx/>
              <a:buChar char="-"/>
            </a:pPr>
            <a:endParaRPr lang="en-US">
              <a:latin typeface="Segoe UI Historic" panose="020B0502040204020203" pitchFamily="34" charset="0"/>
              <a:ea typeface="Segoe UI Historic" panose="020B0502040204020203" pitchFamily="34" charset="0"/>
              <a:cs typeface="Segoe UI Historic" panose="020B0502040204020203" pitchFamily="34" charset="0"/>
            </a:endParaRPr>
          </a:p>
          <a:p>
            <a:pPr marL="285750" indent="-285750">
              <a:buFontTx/>
              <a:buChar char="-"/>
            </a:pPr>
            <a:r>
              <a:rPr lang="en-US">
                <a:latin typeface="Segoe UI Historic" panose="020B0502040204020203" pitchFamily="34" charset="0"/>
                <a:ea typeface="Segoe UI Historic" panose="020B0502040204020203" pitchFamily="34" charset="0"/>
                <a:cs typeface="Segoe UI Historic" panose="020B0502040204020203" pitchFamily="34" charset="0"/>
              </a:rPr>
              <a:t>stores all of these elements at the front of the array and keeps track of how many there are (the size) so that the implementation doesn’t get confused enough to look at the empty space. This means that sometimes we will have to do a lot of work to shift the elements around.</a:t>
            </a:r>
          </a:p>
        </p:txBody>
      </p:sp>
      <p:sp>
        <p:nvSpPr>
          <p:cNvPr id="13" name="TextBox 12">
            <a:extLst>
              <a:ext uri="{FF2B5EF4-FFF2-40B4-BE49-F238E27FC236}">
                <a16:creationId xmlns:a16="http://schemas.microsoft.com/office/drawing/2014/main" id="{CE86BE6C-BA7E-414D-A137-0A0497E5E2BA}"/>
              </a:ext>
            </a:extLst>
          </p:cNvPr>
          <p:cNvSpPr txBox="1"/>
          <p:nvPr/>
        </p:nvSpPr>
        <p:spPr>
          <a:xfrm>
            <a:off x="575238" y="4605410"/>
            <a:ext cx="11452639" cy="1569660"/>
          </a:xfrm>
          <a:prstGeom prst="rect">
            <a:avLst/>
          </a:prstGeom>
          <a:noFill/>
        </p:spPr>
        <p:txBody>
          <a:bodyPr wrap="square" rtlCol="0">
            <a:spAutoFit/>
          </a:bodyPr>
          <a:lstStyle/>
          <a:p>
            <a:r>
              <a:rPr lang="en-US" sz="2400">
                <a:latin typeface="Segoe UI Historic" panose="020B0502040204020203" pitchFamily="34" charset="0"/>
                <a:ea typeface="Segoe UI Historic" panose="020B0502040204020203" pitchFamily="34" charset="0"/>
                <a:cs typeface="Segoe UI Historic" panose="020B0502040204020203" pitchFamily="34" charset="0"/>
              </a:rPr>
              <a:t>List view									</a:t>
            </a:r>
            <a:r>
              <a:rPr lang="en-US" sz="2400" err="1">
                <a:latin typeface="Segoe UI Historic" panose="020B0502040204020203" pitchFamily="34" charset="0"/>
                <a:ea typeface="Segoe UI Historic" panose="020B0502040204020203" pitchFamily="34" charset="0"/>
                <a:cs typeface="Segoe UI Historic" panose="020B0502040204020203" pitchFamily="34" charset="0"/>
              </a:rPr>
              <a:t>ArrayList</a:t>
            </a:r>
            <a:r>
              <a:rPr lang="en-US" sz="2400">
                <a:latin typeface="Segoe UI Historic" panose="020B0502040204020203" pitchFamily="34" charset="0"/>
                <a:ea typeface="Segoe UI Historic" panose="020B0502040204020203" pitchFamily="34" charset="0"/>
                <a:cs typeface="Segoe UI Historic" panose="020B0502040204020203" pitchFamily="34" charset="0"/>
              </a:rPr>
              <a:t> view</a:t>
            </a:r>
          </a:p>
          <a:p>
            <a:r>
              <a:rPr lang="en-US" sz="2400">
                <a:latin typeface="Segoe UI Historic" panose="020B0502040204020203" pitchFamily="34" charset="0"/>
                <a:ea typeface="Segoe UI Historic" panose="020B0502040204020203" pitchFamily="34" charset="0"/>
                <a:cs typeface="Segoe UI Historic" panose="020B0502040204020203" pitchFamily="34" charset="0"/>
              </a:rPr>
              <a:t>											</a:t>
            </a:r>
          </a:p>
          <a:p>
            <a:r>
              <a:rPr lang="en-US" sz="2400">
                <a:latin typeface="Segoe UI Historic" panose="020B0502040204020203" pitchFamily="34" charset="0"/>
                <a:ea typeface="Segoe UI Historic" panose="020B0502040204020203" pitchFamily="34" charset="0"/>
                <a:cs typeface="Segoe UI Historic" panose="020B0502040204020203" pitchFamily="34" charset="0"/>
              </a:rPr>
              <a:t>[”Brian”, “Amanda”, “Anish”]	    			[“Brian”, “Amanda”, “Anish”, null, null, null, null]</a:t>
            </a:r>
          </a:p>
          <a:p>
            <a:r>
              <a:rPr lang="en-US" sz="2400">
                <a:latin typeface="Segoe UI Historic" panose="020B0502040204020203" pitchFamily="34" charset="0"/>
                <a:ea typeface="Segoe UI Historic" panose="020B0502040204020203" pitchFamily="34" charset="0"/>
                <a:cs typeface="Segoe UI Historic" panose="020B0502040204020203" pitchFamily="34" charset="0"/>
              </a:rPr>
              <a:t>												(this is the internal array with extra space)</a:t>
            </a:r>
          </a:p>
        </p:txBody>
      </p:sp>
    </p:spTree>
    <p:extLst>
      <p:ext uri="{BB962C8B-B14F-4D97-AF65-F5344CB8AC3E}">
        <p14:creationId xmlns:p14="http://schemas.microsoft.com/office/powerpoint/2010/main" val="26673490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0421C6A9-1B98-B941-A52D-A19202847789}"/>
              </a:ext>
            </a:extLst>
          </p:cNvPr>
          <p:cNvSpPr/>
          <p:nvPr/>
        </p:nvSpPr>
        <p:spPr>
          <a:xfrm>
            <a:off x="4326339" y="1688348"/>
            <a:ext cx="6951393" cy="18707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0871EF-0F1F-554B-A555-85E4C23DDFAC}"/>
              </a:ext>
            </a:extLst>
          </p:cNvPr>
          <p:cNvSpPr>
            <a:spLocks noGrp="1"/>
          </p:cNvSpPr>
          <p:nvPr>
            <p:ph type="title"/>
          </p:nvPr>
        </p:nvSpPr>
        <p:spPr/>
        <p:txBody>
          <a:bodyPr/>
          <a:lstStyle/>
          <a:p>
            <a:r>
              <a:rPr lang="en-US"/>
              <a:t>Implementing </a:t>
            </a:r>
            <a:r>
              <a:rPr lang="en-US" err="1"/>
              <a:t>ArrayList</a:t>
            </a:r>
            <a:endParaRPr lang="en-US"/>
          </a:p>
        </p:txBody>
      </p:sp>
      <p:sp>
        <p:nvSpPr>
          <p:cNvPr id="4" name="Footer Placeholder 3">
            <a:extLst>
              <a:ext uri="{FF2B5EF4-FFF2-40B4-BE49-F238E27FC236}">
                <a16:creationId xmlns:a16="http://schemas.microsoft.com/office/drawing/2014/main" id="{B47BFB2F-8F0A-D84B-892D-54710A1BFDC9}"/>
              </a:ext>
            </a:extLst>
          </p:cNvPr>
          <p:cNvSpPr>
            <a:spLocks noGrp="1"/>
          </p:cNvSpPr>
          <p:nvPr>
            <p:ph type="ftr" sz="quarter" idx="11"/>
          </p:nvPr>
        </p:nvSpPr>
        <p:spPr/>
        <p:txBody>
          <a:bodyPr/>
          <a:lstStyle/>
          <a:p>
            <a:r>
              <a:rPr lang="es-ES"/>
              <a:t>CSE 373 19 SU - Robbie Weber</a:t>
            </a:r>
            <a:endParaRPr lang="en-US"/>
          </a:p>
        </p:txBody>
      </p:sp>
      <p:sp>
        <p:nvSpPr>
          <p:cNvPr id="5" name="Slide Number Placeholder 4">
            <a:extLst>
              <a:ext uri="{FF2B5EF4-FFF2-40B4-BE49-F238E27FC236}">
                <a16:creationId xmlns:a16="http://schemas.microsoft.com/office/drawing/2014/main" id="{A83380F5-2A36-624C-AFF0-DC7F09CF9871}"/>
              </a:ext>
            </a:extLst>
          </p:cNvPr>
          <p:cNvSpPr>
            <a:spLocks noGrp="1"/>
          </p:cNvSpPr>
          <p:nvPr>
            <p:ph type="sldNum" sz="quarter" idx="12"/>
          </p:nvPr>
        </p:nvSpPr>
        <p:spPr/>
        <p:txBody>
          <a:bodyPr/>
          <a:lstStyle/>
          <a:p>
            <a:fld id="{659665DE-58FC-41F4-AC58-2C90A5E00527}" type="slidenum">
              <a:rPr lang="en-US" smtClean="0"/>
              <a:t>29</a:t>
            </a:fld>
            <a:endParaRPr lang="en-US"/>
          </a:p>
        </p:txBody>
      </p:sp>
      <p:grpSp>
        <p:nvGrpSpPr>
          <p:cNvPr id="6" name="Group 5">
            <a:extLst>
              <a:ext uri="{FF2B5EF4-FFF2-40B4-BE49-F238E27FC236}">
                <a16:creationId xmlns:a16="http://schemas.microsoft.com/office/drawing/2014/main" id="{AF9E19FC-6B24-D640-B6B5-8FD06E710913}"/>
              </a:ext>
            </a:extLst>
          </p:cNvPr>
          <p:cNvGrpSpPr/>
          <p:nvPr/>
        </p:nvGrpSpPr>
        <p:grpSpPr>
          <a:xfrm>
            <a:off x="837538" y="1421391"/>
            <a:ext cx="2657777" cy="4067095"/>
            <a:chOff x="908858" y="1530095"/>
            <a:chExt cx="2657777" cy="4067095"/>
          </a:xfrm>
        </p:grpSpPr>
        <p:sp>
          <p:nvSpPr>
            <p:cNvPr id="7" name="Rectangle 6">
              <a:extLst>
                <a:ext uri="{FF2B5EF4-FFF2-40B4-BE49-F238E27FC236}">
                  <a16:creationId xmlns:a16="http://schemas.microsoft.com/office/drawing/2014/main" id="{3FFD530D-A680-5A4D-9A21-42C2797E8D77}"/>
                </a:ext>
              </a:extLst>
            </p:cNvPr>
            <p:cNvSpPr/>
            <p:nvPr/>
          </p:nvSpPr>
          <p:spPr>
            <a:xfrm>
              <a:off x="985588" y="2061556"/>
              <a:ext cx="2581047" cy="3535634"/>
            </a:xfrm>
            <a:prstGeom prst="rect">
              <a:avLst/>
            </a:prstGeom>
            <a:solidFill>
              <a:schemeClr val="bg1"/>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64FE3B0-254B-4E4A-8B93-B226C64D1CDF}"/>
                </a:ext>
              </a:extLst>
            </p:cNvPr>
            <p:cNvSpPr/>
            <p:nvPr/>
          </p:nvSpPr>
          <p:spPr>
            <a:xfrm>
              <a:off x="908858" y="1530095"/>
              <a:ext cx="2657777" cy="531461"/>
            </a:xfrm>
            <a:prstGeom prst="rect">
              <a:avLst/>
            </a:prstGeom>
            <a:solidFill>
              <a:srgbClr val="4C3282"/>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err="1">
                  <a:latin typeface="Segoe UI Historic" panose="020B0502040204020203" pitchFamily="34" charset="0"/>
                  <a:ea typeface="Segoe UI Historic" panose="020B0502040204020203" pitchFamily="34" charset="0"/>
                  <a:cs typeface="Segoe UI Historic" panose="020B0502040204020203" pitchFamily="34" charset="0"/>
                </a:rPr>
                <a:t>ArrayList</a:t>
              </a:r>
              <a:r>
                <a:rPr lang="en-US">
                  <a:latin typeface="Segoe UI Historic" panose="020B0502040204020203" pitchFamily="34" charset="0"/>
                  <a:ea typeface="Segoe UI Historic" panose="020B0502040204020203" pitchFamily="34" charset="0"/>
                  <a:cs typeface="Segoe UI Historic" panose="020B0502040204020203" pitchFamily="34" charset="0"/>
                </a:rPr>
                <a:t>&lt;E&gt;</a:t>
              </a:r>
            </a:p>
          </p:txBody>
        </p:sp>
        <p:sp>
          <p:nvSpPr>
            <p:cNvPr id="9" name="TextBox 8">
              <a:extLst>
                <a:ext uri="{FF2B5EF4-FFF2-40B4-BE49-F238E27FC236}">
                  <a16:creationId xmlns:a16="http://schemas.microsoft.com/office/drawing/2014/main" id="{DF6F2456-B233-EB44-AD5D-8C9486729E01}"/>
                </a:ext>
              </a:extLst>
            </p:cNvPr>
            <p:cNvSpPr txBox="1"/>
            <p:nvPr/>
          </p:nvSpPr>
          <p:spPr>
            <a:xfrm>
              <a:off x="1014216" y="2887740"/>
              <a:ext cx="2552037" cy="2677656"/>
            </a:xfrm>
            <a:prstGeom prst="rect">
              <a:avLst/>
            </a:prstGeom>
            <a:noFill/>
          </p:spPr>
          <p:txBody>
            <a:bodyPr wrap="square" rtlCol="0">
              <a:spAutoFit/>
            </a:bodyPr>
            <a:lstStyle/>
            <a:p>
              <a:r>
                <a:rPr lang="en-US" sz="1200" u="sng">
                  <a:latin typeface="Courier New" panose="02070309020205020404" pitchFamily="49" charset="0"/>
                  <a:cs typeface="Courier New" panose="02070309020205020404" pitchFamily="49" charset="0"/>
                </a:rPr>
                <a:t>get</a:t>
              </a:r>
              <a:r>
                <a:rPr lang="en-US" sz="1200">
                  <a:latin typeface="Courier New" panose="02070309020205020404" pitchFamily="49" charset="0"/>
                  <a:cs typeface="Courier New" panose="02070309020205020404" pitchFamily="49" charset="0"/>
                </a:rPr>
                <a:t> return data[index]</a:t>
              </a:r>
            </a:p>
            <a:p>
              <a:r>
                <a:rPr lang="en-US" sz="1200" u="sng">
                  <a:latin typeface="Courier New" panose="02070309020205020404" pitchFamily="49" charset="0"/>
                  <a:cs typeface="Courier New" panose="02070309020205020404" pitchFamily="49" charset="0"/>
                </a:rPr>
                <a:t>set</a:t>
              </a:r>
              <a:r>
                <a:rPr lang="en-US" sz="1200">
                  <a:latin typeface="Courier New" panose="02070309020205020404" pitchFamily="49" charset="0"/>
                  <a:cs typeface="Courier New" panose="02070309020205020404" pitchFamily="49" charset="0"/>
                </a:rPr>
                <a:t> data[index] = value</a:t>
              </a:r>
            </a:p>
            <a:p>
              <a:r>
                <a:rPr lang="en-US" sz="1200" u="sng">
                  <a:latin typeface="Courier New" panose="02070309020205020404" pitchFamily="49" charset="0"/>
                  <a:cs typeface="Courier New" panose="02070309020205020404" pitchFamily="49" charset="0"/>
                </a:rPr>
                <a:t>add</a:t>
              </a:r>
              <a:r>
                <a:rPr lang="en-US" sz="1200">
                  <a:latin typeface="Courier New" panose="02070309020205020404" pitchFamily="49" charset="0"/>
                  <a:cs typeface="Courier New" panose="02070309020205020404" pitchFamily="49" charset="0"/>
                </a:rPr>
                <a:t> data[size] = value, if out of space make data into a bigger array and copy everything over</a:t>
              </a:r>
            </a:p>
            <a:p>
              <a:r>
                <a:rPr lang="en-US" sz="1200" u="sng">
                  <a:latin typeface="Courier New" panose="02070309020205020404" pitchFamily="49" charset="0"/>
                  <a:cs typeface="Courier New" panose="02070309020205020404" pitchFamily="49" charset="0"/>
                </a:rPr>
                <a:t>insert</a:t>
              </a:r>
              <a:r>
                <a:rPr lang="en-US" sz="1200">
                  <a:latin typeface="Courier New" panose="02070309020205020404" pitchFamily="49" charset="0"/>
                  <a:cs typeface="Courier New" panose="02070309020205020404" pitchFamily="49" charset="0"/>
                </a:rPr>
                <a:t> shift values to make hole at index, data[index] = value, if out of space grow data</a:t>
              </a:r>
            </a:p>
            <a:p>
              <a:r>
                <a:rPr lang="en-US" sz="1200" u="sng">
                  <a:latin typeface="Courier New" panose="02070309020205020404" pitchFamily="49" charset="0"/>
                  <a:cs typeface="Courier New" panose="02070309020205020404" pitchFamily="49" charset="0"/>
                </a:rPr>
                <a:t>delete</a:t>
              </a:r>
              <a:r>
                <a:rPr lang="en-US" sz="1200">
                  <a:latin typeface="Courier New" panose="02070309020205020404" pitchFamily="49" charset="0"/>
                  <a:cs typeface="Courier New" panose="02070309020205020404" pitchFamily="49" charset="0"/>
                </a:rPr>
                <a:t> shift following values forward</a:t>
              </a:r>
            </a:p>
            <a:p>
              <a:r>
                <a:rPr lang="en-US" sz="1200" u="sng">
                  <a:latin typeface="Courier New" panose="02070309020205020404" pitchFamily="49" charset="0"/>
                  <a:cs typeface="Courier New" panose="02070309020205020404" pitchFamily="49" charset="0"/>
                </a:rPr>
                <a:t>size</a:t>
              </a:r>
              <a:r>
                <a:rPr lang="en-US" sz="1200">
                  <a:latin typeface="Courier New" panose="02070309020205020404" pitchFamily="49" charset="0"/>
                  <a:cs typeface="Courier New" panose="02070309020205020404" pitchFamily="49" charset="0"/>
                </a:rPr>
                <a:t> return </a:t>
              </a:r>
              <a:r>
                <a:rPr lang="en-US" sz="1200" err="1">
                  <a:latin typeface="Courier New" panose="02070309020205020404" pitchFamily="49" charset="0"/>
                  <a:cs typeface="Courier New" panose="02070309020205020404" pitchFamily="49" charset="0"/>
                </a:rPr>
                <a:t>numberOfItems</a:t>
              </a:r>
              <a:r>
                <a:rPr lang="en-US" sz="1200">
                  <a:latin typeface="Courier New" panose="02070309020205020404" pitchFamily="49" charset="0"/>
                  <a:cs typeface="Courier New" panose="02070309020205020404" pitchFamily="49" charset="0"/>
                </a:rPr>
                <a:t> </a:t>
              </a:r>
            </a:p>
            <a:p>
              <a:endParaRPr lang="en-US" sz="1200">
                <a:latin typeface="Courier New" panose="02070309020205020404" pitchFamily="49" charset="0"/>
                <a:cs typeface="Courier New" panose="02070309020205020404" pitchFamily="49" charset="0"/>
              </a:endParaRPr>
            </a:p>
          </p:txBody>
        </p:sp>
        <p:sp>
          <p:nvSpPr>
            <p:cNvPr id="10" name="TextBox 9">
              <a:extLst>
                <a:ext uri="{FF2B5EF4-FFF2-40B4-BE49-F238E27FC236}">
                  <a16:creationId xmlns:a16="http://schemas.microsoft.com/office/drawing/2014/main" id="{C84D1AB5-1436-9846-9874-51CF08E6F553}"/>
                </a:ext>
              </a:extLst>
            </p:cNvPr>
            <p:cNvSpPr txBox="1"/>
            <p:nvPr/>
          </p:nvSpPr>
          <p:spPr>
            <a:xfrm>
              <a:off x="921215" y="2081381"/>
              <a:ext cx="2035232" cy="338554"/>
            </a:xfrm>
            <a:prstGeom prst="rect">
              <a:avLst/>
            </a:prstGeom>
            <a:noFill/>
          </p:spPr>
          <p:txBody>
            <a:bodyPr wrap="square" rtlCol="0">
              <a:spAutoFit/>
            </a:bodyPr>
            <a:lstStyle/>
            <a:p>
              <a:r>
                <a:rPr lang="en-US" sz="1600" b="1">
                  <a:solidFill>
                    <a:srgbClr val="B6A479"/>
                  </a:solidFill>
                  <a:latin typeface="Courier New" panose="02070309020205020404" pitchFamily="49" charset="0"/>
                  <a:cs typeface="Courier New" panose="02070309020205020404" pitchFamily="49" charset="0"/>
                </a:rPr>
                <a:t>state</a:t>
              </a:r>
            </a:p>
          </p:txBody>
        </p:sp>
        <p:sp>
          <p:nvSpPr>
            <p:cNvPr id="11" name="TextBox 10">
              <a:extLst>
                <a:ext uri="{FF2B5EF4-FFF2-40B4-BE49-F238E27FC236}">
                  <a16:creationId xmlns:a16="http://schemas.microsoft.com/office/drawing/2014/main" id="{87D44984-F2B2-8B41-B13C-C2152B1EC66F}"/>
                </a:ext>
              </a:extLst>
            </p:cNvPr>
            <p:cNvSpPr txBox="1"/>
            <p:nvPr/>
          </p:nvSpPr>
          <p:spPr>
            <a:xfrm>
              <a:off x="921215" y="2673036"/>
              <a:ext cx="2035232" cy="338554"/>
            </a:xfrm>
            <a:prstGeom prst="rect">
              <a:avLst/>
            </a:prstGeom>
            <a:noFill/>
          </p:spPr>
          <p:txBody>
            <a:bodyPr wrap="square" rtlCol="0">
              <a:spAutoFit/>
            </a:bodyPr>
            <a:lstStyle/>
            <a:p>
              <a:r>
                <a:rPr lang="en-US" sz="1600" b="1">
                  <a:solidFill>
                    <a:srgbClr val="B6A479"/>
                  </a:solidFill>
                  <a:latin typeface="Courier New" panose="02070309020205020404" pitchFamily="49" charset="0"/>
                  <a:cs typeface="Courier New" panose="02070309020205020404" pitchFamily="49" charset="0"/>
                </a:rPr>
                <a:t>behavior</a:t>
              </a:r>
            </a:p>
          </p:txBody>
        </p:sp>
        <p:sp>
          <p:nvSpPr>
            <p:cNvPr id="12" name="TextBox 11">
              <a:extLst>
                <a:ext uri="{FF2B5EF4-FFF2-40B4-BE49-F238E27FC236}">
                  <a16:creationId xmlns:a16="http://schemas.microsoft.com/office/drawing/2014/main" id="{B11180DE-2D87-4948-B74A-9AA2396E93E7}"/>
                </a:ext>
              </a:extLst>
            </p:cNvPr>
            <p:cNvSpPr txBox="1"/>
            <p:nvPr/>
          </p:nvSpPr>
          <p:spPr>
            <a:xfrm>
              <a:off x="1014598" y="2298929"/>
              <a:ext cx="2035232" cy="461665"/>
            </a:xfrm>
            <a:prstGeom prst="rect">
              <a:avLst/>
            </a:prstGeom>
            <a:noFill/>
          </p:spPr>
          <p:txBody>
            <a:bodyPr wrap="square" rtlCol="0">
              <a:spAutoFit/>
            </a:bodyPr>
            <a:lstStyle/>
            <a:p>
              <a:r>
                <a:rPr lang="en-US" sz="1200">
                  <a:latin typeface="Courier New" panose="02070309020205020404" pitchFamily="49" charset="0"/>
                  <a:cs typeface="Courier New" panose="02070309020205020404" pitchFamily="49" charset="0"/>
                </a:rPr>
                <a:t>data[]</a:t>
              </a:r>
            </a:p>
            <a:p>
              <a:r>
                <a:rPr lang="en-US" sz="1200">
                  <a:latin typeface="Courier New" panose="02070309020205020404" pitchFamily="49" charset="0"/>
                  <a:cs typeface="Courier New" panose="02070309020205020404" pitchFamily="49" charset="0"/>
                </a:rPr>
                <a:t>size</a:t>
              </a:r>
            </a:p>
          </p:txBody>
        </p:sp>
      </p:grpSp>
      <p:graphicFrame>
        <p:nvGraphicFramePr>
          <p:cNvPr id="13" name="Content Placeholder 5">
            <a:extLst>
              <a:ext uri="{FF2B5EF4-FFF2-40B4-BE49-F238E27FC236}">
                <a16:creationId xmlns:a16="http://schemas.microsoft.com/office/drawing/2014/main" id="{BAACB1AA-042D-2846-82F0-A4E3A4C4B083}"/>
              </a:ext>
            </a:extLst>
          </p:cNvPr>
          <p:cNvGraphicFramePr>
            <a:graphicFrameLocks noGrp="1"/>
          </p:cNvGraphicFramePr>
          <p:nvPr>
            <p:ph idx="1"/>
          </p:nvPr>
        </p:nvGraphicFramePr>
        <p:xfrm>
          <a:off x="6629617" y="2117978"/>
          <a:ext cx="3208160" cy="815870"/>
        </p:xfrm>
        <a:graphic>
          <a:graphicData uri="http://schemas.openxmlformats.org/drawingml/2006/table">
            <a:tbl>
              <a:tblPr firstRow="1" bandRow="1">
                <a:tableStyleId>{5C22544A-7EE6-4342-B048-85BDC9FD1C3A}</a:tableStyleId>
              </a:tblPr>
              <a:tblGrid>
                <a:gridCol w="802040">
                  <a:extLst>
                    <a:ext uri="{9D8B030D-6E8A-4147-A177-3AD203B41FA5}">
                      <a16:colId xmlns:a16="http://schemas.microsoft.com/office/drawing/2014/main" val="3634816842"/>
                    </a:ext>
                  </a:extLst>
                </a:gridCol>
                <a:gridCol w="802040">
                  <a:extLst>
                    <a:ext uri="{9D8B030D-6E8A-4147-A177-3AD203B41FA5}">
                      <a16:colId xmlns:a16="http://schemas.microsoft.com/office/drawing/2014/main" val="2376362431"/>
                    </a:ext>
                  </a:extLst>
                </a:gridCol>
                <a:gridCol w="802040">
                  <a:extLst>
                    <a:ext uri="{9D8B030D-6E8A-4147-A177-3AD203B41FA5}">
                      <a16:colId xmlns:a16="http://schemas.microsoft.com/office/drawing/2014/main" val="2204204455"/>
                    </a:ext>
                  </a:extLst>
                </a:gridCol>
                <a:gridCol w="802040">
                  <a:extLst>
                    <a:ext uri="{9D8B030D-6E8A-4147-A177-3AD203B41FA5}">
                      <a16:colId xmlns:a16="http://schemas.microsoft.com/office/drawing/2014/main" val="584026190"/>
                    </a:ext>
                  </a:extLst>
                </a:gridCol>
              </a:tblGrid>
              <a:tr h="407935">
                <a:tc>
                  <a:txBody>
                    <a:bodyPr/>
                    <a:lstStyle/>
                    <a:p>
                      <a:pPr algn="ctr"/>
                      <a:r>
                        <a:rPr lang="en-US">
                          <a:solidFill>
                            <a:srgbClr val="B6A479"/>
                          </a:solidFill>
                        </a:rPr>
                        <a:t>0</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solidFill>
                            <a:srgbClr val="B6A479"/>
                          </a:solidFill>
                        </a:rPr>
                        <a:t>1</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solidFill>
                            <a:srgbClr val="B6A479"/>
                          </a:solidFill>
                        </a:rPr>
                        <a:t>2</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solidFill>
                            <a:srgbClr val="B6A479"/>
                          </a:solidFill>
                        </a:rPr>
                        <a:t>3</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0879438"/>
                  </a:ext>
                </a:extLst>
              </a:tr>
              <a:tr h="407935">
                <a:tc>
                  <a:txBody>
                    <a:bodyPr/>
                    <a:lstStyle/>
                    <a:p>
                      <a:pPr algn="ct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i="1">
                        <a:solidFill>
                          <a:schemeClr val="tx1">
                            <a:lumMod val="65000"/>
                            <a:lumOff val="3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i="1">
                        <a:solidFill>
                          <a:schemeClr val="tx1">
                            <a:lumMod val="65000"/>
                            <a:lumOff val="3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84997942"/>
                  </a:ext>
                </a:extLst>
              </a:tr>
            </a:tbl>
          </a:graphicData>
        </a:graphic>
      </p:graphicFrame>
      <p:sp>
        <p:nvSpPr>
          <p:cNvPr id="14" name="TextBox 13">
            <a:extLst>
              <a:ext uri="{FF2B5EF4-FFF2-40B4-BE49-F238E27FC236}">
                <a16:creationId xmlns:a16="http://schemas.microsoft.com/office/drawing/2014/main" id="{B7A87EC1-DF00-E646-8355-ACCD3A190D02}"/>
              </a:ext>
            </a:extLst>
          </p:cNvPr>
          <p:cNvSpPr txBox="1"/>
          <p:nvPr/>
        </p:nvSpPr>
        <p:spPr>
          <a:xfrm>
            <a:off x="4325957" y="2537141"/>
            <a:ext cx="2183762" cy="369332"/>
          </a:xfrm>
          <a:prstGeom prst="rect">
            <a:avLst/>
          </a:prstGeom>
          <a:noFill/>
        </p:spPr>
        <p:txBody>
          <a:bodyPr wrap="square" rtlCol="0">
            <a:spAutoFit/>
          </a:bodyPr>
          <a:lstStyle/>
          <a:p>
            <a:r>
              <a:rPr lang="en-US">
                <a:latin typeface="Courier New" panose="02070309020205020404" pitchFamily="49" charset="0"/>
                <a:cs typeface="Courier New" panose="02070309020205020404" pitchFamily="49" charset="0"/>
              </a:rPr>
              <a:t>insert(“d”, 0)</a:t>
            </a:r>
          </a:p>
        </p:txBody>
      </p:sp>
      <p:sp>
        <p:nvSpPr>
          <p:cNvPr id="15" name="TextBox 14">
            <a:extLst>
              <a:ext uri="{FF2B5EF4-FFF2-40B4-BE49-F238E27FC236}">
                <a16:creationId xmlns:a16="http://schemas.microsoft.com/office/drawing/2014/main" id="{2729380B-C3AD-3B43-A9EC-F4D1EA47F49E}"/>
              </a:ext>
            </a:extLst>
          </p:cNvPr>
          <p:cNvSpPr txBox="1"/>
          <p:nvPr/>
        </p:nvSpPr>
        <p:spPr>
          <a:xfrm>
            <a:off x="6864162" y="2552369"/>
            <a:ext cx="306494" cy="369332"/>
          </a:xfrm>
          <a:prstGeom prst="rect">
            <a:avLst/>
          </a:prstGeom>
          <a:noFill/>
        </p:spPr>
        <p:txBody>
          <a:bodyPr wrap="none" rtlCol="0">
            <a:spAutoFit/>
          </a:bodyPr>
          <a:lstStyle/>
          <a:p>
            <a:r>
              <a:rPr lang="en-US" b="1">
                <a:solidFill>
                  <a:srgbClr val="4C3282"/>
                </a:solidFill>
              </a:rPr>
              <a:t>a</a:t>
            </a:r>
          </a:p>
        </p:txBody>
      </p:sp>
      <p:sp>
        <p:nvSpPr>
          <p:cNvPr id="16" name="TextBox 15">
            <a:extLst>
              <a:ext uri="{FF2B5EF4-FFF2-40B4-BE49-F238E27FC236}">
                <a16:creationId xmlns:a16="http://schemas.microsoft.com/office/drawing/2014/main" id="{BA093C4A-59AA-BE40-A250-12EDA6B8AB90}"/>
              </a:ext>
            </a:extLst>
          </p:cNvPr>
          <p:cNvSpPr txBox="1"/>
          <p:nvPr/>
        </p:nvSpPr>
        <p:spPr>
          <a:xfrm>
            <a:off x="7685264" y="2552369"/>
            <a:ext cx="306494" cy="369332"/>
          </a:xfrm>
          <a:prstGeom prst="rect">
            <a:avLst/>
          </a:prstGeom>
          <a:noFill/>
        </p:spPr>
        <p:txBody>
          <a:bodyPr wrap="none" rtlCol="0">
            <a:spAutoFit/>
          </a:bodyPr>
          <a:lstStyle/>
          <a:p>
            <a:r>
              <a:rPr lang="en-US" b="1">
                <a:solidFill>
                  <a:srgbClr val="4C3282"/>
                </a:solidFill>
              </a:rPr>
              <a:t>b</a:t>
            </a:r>
          </a:p>
        </p:txBody>
      </p:sp>
      <p:sp>
        <p:nvSpPr>
          <p:cNvPr id="17" name="TextBox 16">
            <a:extLst>
              <a:ext uri="{FF2B5EF4-FFF2-40B4-BE49-F238E27FC236}">
                <a16:creationId xmlns:a16="http://schemas.microsoft.com/office/drawing/2014/main" id="{F13DD496-9678-4748-ADAF-E4EE60B3E472}"/>
              </a:ext>
            </a:extLst>
          </p:cNvPr>
          <p:cNvSpPr txBox="1"/>
          <p:nvPr/>
        </p:nvSpPr>
        <p:spPr>
          <a:xfrm>
            <a:off x="8506366" y="2537141"/>
            <a:ext cx="277640" cy="369332"/>
          </a:xfrm>
          <a:prstGeom prst="rect">
            <a:avLst/>
          </a:prstGeom>
          <a:solidFill>
            <a:schemeClr val="bg1"/>
          </a:solidFill>
        </p:spPr>
        <p:txBody>
          <a:bodyPr wrap="none" rtlCol="0">
            <a:spAutoFit/>
          </a:bodyPr>
          <a:lstStyle/>
          <a:p>
            <a:r>
              <a:rPr lang="en-US" b="1">
                <a:solidFill>
                  <a:srgbClr val="4C3282"/>
                </a:solidFill>
              </a:rPr>
              <a:t>c</a:t>
            </a:r>
          </a:p>
        </p:txBody>
      </p:sp>
      <p:sp>
        <p:nvSpPr>
          <p:cNvPr id="18" name="TextBox 17">
            <a:extLst>
              <a:ext uri="{FF2B5EF4-FFF2-40B4-BE49-F238E27FC236}">
                <a16:creationId xmlns:a16="http://schemas.microsoft.com/office/drawing/2014/main" id="{2D299925-FCD9-B540-A852-9F5B6DE927A4}"/>
              </a:ext>
            </a:extLst>
          </p:cNvPr>
          <p:cNvSpPr txBox="1"/>
          <p:nvPr/>
        </p:nvSpPr>
        <p:spPr>
          <a:xfrm>
            <a:off x="8059212" y="3058464"/>
            <a:ext cx="1149674" cy="369332"/>
          </a:xfrm>
          <a:prstGeom prst="rect">
            <a:avLst/>
          </a:prstGeom>
          <a:noFill/>
        </p:spPr>
        <p:txBody>
          <a:bodyPr wrap="none" rtlCol="0">
            <a:spAutoFit/>
          </a:bodyPr>
          <a:lstStyle/>
          <a:p>
            <a:r>
              <a:rPr lang="en-US">
                <a:latin typeface="Courier New" panose="02070309020205020404" pitchFamily="49" charset="0"/>
                <a:cs typeface="Courier New" panose="02070309020205020404" pitchFamily="49" charset="0"/>
              </a:rPr>
              <a:t>size = </a:t>
            </a:r>
          </a:p>
        </p:txBody>
      </p:sp>
      <p:sp>
        <p:nvSpPr>
          <p:cNvPr id="19" name="TextBox 18">
            <a:extLst>
              <a:ext uri="{FF2B5EF4-FFF2-40B4-BE49-F238E27FC236}">
                <a16:creationId xmlns:a16="http://schemas.microsoft.com/office/drawing/2014/main" id="{54D402D6-C17B-5B47-AD23-CE2AEC8B8E05}"/>
              </a:ext>
            </a:extLst>
          </p:cNvPr>
          <p:cNvSpPr txBox="1"/>
          <p:nvPr/>
        </p:nvSpPr>
        <p:spPr>
          <a:xfrm>
            <a:off x="9213208" y="3067286"/>
            <a:ext cx="322524" cy="369332"/>
          </a:xfrm>
          <a:prstGeom prst="rect">
            <a:avLst/>
          </a:prstGeom>
          <a:solidFill>
            <a:schemeClr val="bg1"/>
          </a:solidFill>
          <a:ln>
            <a:solidFill>
              <a:srgbClr val="B6A479"/>
            </a:solidFill>
          </a:ln>
        </p:spPr>
        <p:txBody>
          <a:bodyPr wrap="none" rtlCol="0">
            <a:spAutoFit/>
          </a:bodyPr>
          <a:lstStyle/>
          <a:p>
            <a:r>
              <a:rPr lang="en-US">
                <a:latin typeface="Courier New" panose="02070309020205020404" pitchFamily="49" charset="0"/>
                <a:cs typeface="Courier New" panose="02070309020205020404" pitchFamily="49" charset="0"/>
              </a:rPr>
              <a:t>3</a:t>
            </a:r>
          </a:p>
        </p:txBody>
      </p:sp>
      <p:sp>
        <p:nvSpPr>
          <p:cNvPr id="31" name="TextBox 30">
            <a:extLst>
              <a:ext uri="{FF2B5EF4-FFF2-40B4-BE49-F238E27FC236}">
                <a16:creationId xmlns:a16="http://schemas.microsoft.com/office/drawing/2014/main" id="{2ECDF545-4993-6343-AC8E-87AC2C60609B}"/>
              </a:ext>
            </a:extLst>
          </p:cNvPr>
          <p:cNvSpPr txBox="1"/>
          <p:nvPr/>
        </p:nvSpPr>
        <p:spPr>
          <a:xfrm>
            <a:off x="5526183" y="1802134"/>
            <a:ext cx="4534575" cy="369332"/>
          </a:xfrm>
          <a:prstGeom prst="rect">
            <a:avLst/>
          </a:prstGeom>
          <a:noFill/>
        </p:spPr>
        <p:txBody>
          <a:bodyPr wrap="none" rtlCol="0">
            <a:spAutoFit/>
          </a:bodyPr>
          <a:lstStyle/>
          <a:p>
            <a:r>
              <a:rPr lang="en-US">
                <a:latin typeface="Courier New" panose="02070309020205020404" pitchFamily="49" charset="0"/>
                <a:cs typeface="Courier New" panose="02070309020205020404" pitchFamily="49" charset="0"/>
              </a:rPr>
              <a:t>insert(element, index)</a:t>
            </a:r>
            <a:r>
              <a:rPr lang="en-US">
                <a:latin typeface="Segoe UI Historic" panose="020B0502040204020203" pitchFamily="34" charset="0"/>
                <a:ea typeface="Segoe UI Historic" panose="020B0502040204020203" pitchFamily="34" charset="0"/>
                <a:cs typeface="Segoe UI Historic" panose="020B0502040204020203" pitchFamily="34" charset="0"/>
              </a:rPr>
              <a:t> with shifting</a:t>
            </a:r>
          </a:p>
        </p:txBody>
      </p:sp>
      <p:sp>
        <p:nvSpPr>
          <p:cNvPr id="47" name="Rectangle 46">
            <a:extLst>
              <a:ext uri="{FF2B5EF4-FFF2-40B4-BE49-F238E27FC236}">
                <a16:creationId xmlns:a16="http://schemas.microsoft.com/office/drawing/2014/main" id="{F0DEADC9-FFCF-174A-9E52-59DFBD169712}"/>
              </a:ext>
            </a:extLst>
          </p:cNvPr>
          <p:cNvSpPr/>
          <p:nvPr/>
        </p:nvSpPr>
        <p:spPr>
          <a:xfrm>
            <a:off x="4326339" y="4102393"/>
            <a:ext cx="6951393" cy="18707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8" name="Content Placeholder 5">
            <a:extLst>
              <a:ext uri="{FF2B5EF4-FFF2-40B4-BE49-F238E27FC236}">
                <a16:creationId xmlns:a16="http://schemas.microsoft.com/office/drawing/2014/main" id="{B67214DD-7AAE-D04D-858B-6E62F01CC330}"/>
              </a:ext>
            </a:extLst>
          </p:cNvPr>
          <p:cNvGraphicFramePr>
            <a:graphicFrameLocks/>
          </p:cNvGraphicFramePr>
          <p:nvPr/>
        </p:nvGraphicFramePr>
        <p:xfrm>
          <a:off x="6629617" y="4532023"/>
          <a:ext cx="3208160" cy="815870"/>
        </p:xfrm>
        <a:graphic>
          <a:graphicData uri="http://schemas.openxmlformats.org/drawingml/2006/table">
            <a:tbl>
              <a:tblPr firstRow="1" bandRow="1">
                <a:tableStyleId>{5C22544A-7EE6-4342-B048-85BDC9FD1C3A}</a:tableStyleId>
              </a:tblPr>
              <a:tblGrid>
                <a:gridCol w="802040">
                  <a:extLst>
                    <a:ext uri="{9D8B030D-6E8A-4147-A177-3AD203B41FA5}">
                      <a16:colId xmlns:a16="http://schemas.microsoft.com/office/drawing/2014/main" val="3634816842"/>
                    </a:ext>
                  </a:extLst>
                </a:gridCol>
                <a:gridCol w="802040">
                  <a:extLst>
                    <a:ext uri="{9D8B030D-6E8A-4147-A177-3AD203B41FA5}">
                      <a16:colId xmlns:a16="http://schemas.microsoft.com/office/drawing/2014/main" val="2376362431"/>
                    </a:ext>
                  </a:extLst>
                </a:gridCol>
                <a:gridCol w="802040">
                  <a:extLst>
                    <a:ext uri="{9D8B030D-6E8A-4147-A177-3AD203B41FA5}">
                      <a16:colId xmlns:a16="http://schemas.microsoft.com/office/drawing/2014/main" val="2204204455"/>
                    </a:ext>
                  </a:extLst>
                </a:gridCol>
                <a:gridCol w="802040">
                  <a:extLst>
                    <a:ext uri="{9D8B030D-6E8A-4147-A177-3AD203B41FA5}">
                      <a16:colId xmlns:a16="http://schemas.microsoft.com/office/drawing/2014/main" val="584026190"/>
                    </a:ext>
                  </a:extLst>
                </a:gridCol>
              </a:tblGrid>
              <a:tr h="407935">
                <a:tc>
                  <a:txBody>
                    <a:bodyPr/>
                    <a:lstStyle/>
                    <a:p>
                      <a:pPr algn="ctr"/>
                      <a:r>
                        <a:rPr lang="en-US">
                          <a:solidFill>
                            <a:srgbClr val="B6A479"/>
                          </a:solidFill>
                        </a:rPr>
                        <a:t>0</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solidFill>
                            <a:srgbClr val="B6A479"/>
                          </a:solidFill>
                        </a:rPr>
                        <a:t>1</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solidFill>
                            <a:srgbClr val="B6A479"/>
                          </a:solidFill>
                        </a:rPr>
                        <a:t>2</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solidFill>
                            <a:srgbClr val="B6A479"/>
                          </a:solidFill>
                        </a:rPr>
                        <a:t>3</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0879438"/>
                  </a:ext>
                </a:extLst>
              </a:tr>
              <a:tr h="407935">
                <a:tc>
                  <a:txBody>
                    <a:bodyPr/>
                    <a:lstStyle/>
                    <a:p>
                      <a:pPr algn="ct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i="1">
                        <a:solidFill>
                          <a:schemeClr val="tx1">
                            <a:lumMod val="65000"/>
                            <a:lumOff val="3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i="1">
                        <a:solidFill>
                          <a:schemeClr val="tx1">
                            <a:lumMod val="65000"/>
                            <a:lumOff val="3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84997942"/>
                  </a:ext>
                </a:extLst>
              </a:tr>
            </a:tbl>
          </a:graphicData>
        </a:graphic>
      </p:graphicFrame>
      <p:sp>
        <p:nvSpPr>
          <p:cNvPr id="50" name="TextBox 49">
            <a:extLst>
              <a:ext uri="{FF2B5EF4-FFF2-40B4-BE49-F238E27FC236}">
                <a16:creationId xmlns:a16="http://schemas.microsoft.com/office/drawing/2014/main" id="{A87E894F-535F-7C45-9083-D05483C721CC}"/>
              </a:ext>
            </a:extLst>
          </p:cNvPr>
          <p:cNvSpPr txBox="1"/>
          <p:nvPr/>
        </p:nvSpPr>
        <p:spPr>
          <a:xfrm>
            <a:off x="7674029" y="4947896"/>
            <a:ext cx="306494" cy="369332"/>
          </a:xfrm>
          <a:prstGeom prst="rect">
            <a:avLst/>
          </a:prstGeom>
          <a:noFill/>
        </p:spPr>
        <p:txBody>
          <a:bodyPr wrap="none" rtlCol="0">
            <a:spAutoFit/>
          </a:bodyPr>
          <a:lstStyle/>
          <a:p>
            <a:r>
              <a:rPr lang="en-US" b="1">
                <a:solidFill>
                  <a:srgbClr val="4C3282"/>
                </a:solidFill>
              </a:rPr>
              <a:t>a</a:t>
            </a:r>
          </a:p>
        </p:txBody>
      </p:sp>
      <p:sp>
        <p:nvSpPr>
          <p:cNvPr id="51" name="TextBox 50">
            <a:extLst>
              <a:ext uri="{FF2B5EF4-FFF2-40B4-BE49-F238E27FC236}">
                <a16:creationId xmlns:a16="http://schemas.microsoft.com/office/drawing/2014/main" id="{9B127519-76DA-764F-B69E-3D2DE5C204C0}"/>
              </a:ext>
            </a:extLst>
          </p:cNvPr>
          <p:cNvSpPr txBox="1"/>
          <p:nvPr/>
        </p:nvSpPr>
        <p:spPr>
          <a:xfrm>
            <a:off x="8488214" y="4939958"/>
            <a:ext cx="306494" cy="369332"/>
          </a:xfrm>
          <a:prstGeom prst="rect">
            <a:avLst/>
          </a:prstGeom>
          <a:noFill/>
        </p:spPr>
        <p:txBody>
          <a:bodyPr wrap="none" rtlCol="0">
            <a:spAutoFit/>
          </a:bodyPr>
          <a:lstStyle/>
          <a:p>
            <a:r>
              <a:rPr lang="en-US" b="1">
                <a:solidFill>
                  <a:srgbClr val="4C3282"/>
                </a:solidFill>
              </a:rPr>
              <a:t>b</a:t>
            </a:r>
          </a:p>
        </p:txBody>
      </p:sp>
      <p:sp>
        <p:nvSpPr>
          <p:cNvPr id="52" name="TextBox 51">
            <a:extLst>
              <a:ext uri="{FF2B5EF4-FFF2-40B4-BE49-F238E27FC236}">
                <a16:creationId xmlns:a16="http://schemas.microsoft.com/office/drawing/2014/main" id="{A4DE8895-FC05-0C45-B056-0BF08D6EC1D3}"/>
              </a:ext>
            </a:extLst>
          </p:cNvPr>
          <p:cNvSpPr txBox="1"/>
          <p:nvPr/>
        </p:nvSpPr>
        <p:spPr>
          <a:xfrm>
            <a:off x="9302399" y="4959468"/>
            <a:ext cx="277640" cy="369332"/>
          </a:xfrm>
          <a:prstGeom prst="rect">
            <a:avLst/>
          </a:prstGeom>
          <a:solidFill>
            <a:schemeClr val="bg1"/>
          </a:solidFill>
        </p:spPr>
        <p:txBody>
          <a:bodyPr wrap="none" rtlCol="0">
            <a:spAutoFit/>
          </a:bodyPr>
          <a:lstStyle/>
          <a:p>
            <a:r>
              <a:rPr lang="en-US" b="1">
                <a:solidFill>
                  <a:srgbClr val="4C3282"/>
                </a:solidFill>
              </a:rPr>
              <a:t>c</a:t>
            </a:r>
          </a:p>
        </p:txBody>
      </p:sp>
      <p:sp>
        <p:nvSpPr>
          <p:cNvPr id="53" name="TextBox 52">
            <a:extLst>
              <a:ext uri="{FF2B5EF4-FFF2-40B4-BE49-F238E27FC236}">
                <a16:creationId xmlns:a16="http://schemas.microsoft.com/office/drawing/2014/main" id="{CE21507C-7383-F947-923D-46D7FA178F99}"/>
              </a:ext>
            </a:extLst>
          </p:cNvPr>
          <p:cNvSpPr txBox="1"/>
          <p:nvPr/>
        </p:nvSpPr>
        <p:spPr>
          <a:xfrm>
            <a:off x="8076797" y="5469244"/>
            <a:ext cx="1149674" cy="369332"/>
          </a:xfrm>
          <a:prstGeom prst="rect">
            <a:avLst/>
          </a:prstGeom>
          <a:noFill/>
        </p:spPr>
        <p:txBody>
          <a:bodyPr wrap="none" rtlCol="0">
            <a:spAutoFit/>
          </a:bodyPr>
          <a:lstStyle/>
          <a:p>
            <a:r>
              <a:rPr lang="en-US">
                <a:latin typeface="Courier New" panose="02070309020205020404" pitchFamily="49" charset="0"/>
                <a:cs typeface="Courier New" panose="02070309020205020404" pitchFamily="49" charset="0"/>
              </a:rPr>
              <a:t>size = </a:t>
            </a:r>
          </a:p>
        </p:txBody>
      </p:sp>
      <p:sp>
        <p:nvSpPr>
          <p:cNvPr id="54" name="TextBox 53">
            <a:extLst>
              <a:ext uri="{FF2B5EF4-FFF2-40B4-BE49-F238E27FC236}">
                <a16:creationId xmlns:a16="http://schemas.microsoft.com/office/drawing/2014/main" id="{6588DDF3-55C2-4242-BC7D-547D0ADB31C0}"/>
              </a:ext>
            </a:extLst>
          </p:cNvPr>
          <p:cNvSpPr txBox="1"/>
          <p:nvPr/>
        </p:nvSpPr>
        <p:spPr>
          <a:xfrm>
            <a:off x="9213208" y="5481331"/>
            <a:ext cx="322524" cy="369332"/>
          </a:xfrm>
          <a:prstGeom prst="rect">
            <a:avLst/>
          </a:prstGeom>
          <a:solidFill>
            <a:schemeClr val="bg1"/>
          </a:solidFill>
          <a:ln>
            <a:solidFill>
              <a:srgbClr val="B6A479"/>
            </a:solidFill>
          </a:ln>
        </p:spPr>
        <p:txBody>
          <a:bodyPr wrap="none" rtlCol="0">
            <a:spAutoFit/>
          </a:bodyPr>
          <a:lstStyle/>
          <a:p>
            <a:r>
              <a:rPr lang="en-US">
                <a:latin typeface="Courier New" panose="02070309020205020404" pitchFamily="49" charset="0"/>
                <a:cs typeface="Courier New" panose="02070309020205020404" pitchFamily="49" charset="0"/>
              </a:rPr>
              <a:t>4</a:t>
            </a:r>
          </a:p>
        </p:txBody>
      </p:sp>
      <p:sp>
        <p:nvSpPr>
          <p:cNvPr id="55" name="TextBox 54">
            <a:extLst>
              <a:ext uri="{FF2B5EF4-FFF2-40B4-BE49-F238E27FC236}">
                <a16:creationId xmlns:a16="http://schemas.microsoft.com/office/drawing/2014/main" id="{2CD9CA86-DE80-CF4B-B263-E18EAC0E7A21}"/>
              </a:ext>
            </a:extLst>
          </p:cNvPr>
          <p:cNvSpPr txBox="1"/>
          <p:nvPr/>
        </p:nvSpPr>
        <p:spPr>
          <a:xfrm>
            <a:off x="9213208" y="5488486"/>
            <a:ext cx="322524" cy="369332"/>
          </a:xfrm>
          <a:prstGeom prst="rect">
            <a:avLst/>
          </a:prstGeom>
          <a:solidFill>
            <a:schemeClr val="bg1"/>
          </a:solidFill>
          <a:ln>
            <a:solidFill>
              <a:srgbClr val="B6A479"/>
            </a:solidFill>
          </a:ln>
        </p:spPr>
        <p:txBody>
          <a:bodyPr wrap="none" rtlCol="0">
            <a:spAutoFit/>
          </a:bodyPr>
          <a:lstStyle/>
          <a:p>
            <a:r>
              <a:rPr lang="en-US">
                <a:latin typeface="Courier New" panose="02070309020205020404" pitchFamily="49" charset="0"/>
                <a:cs typeface="Courier New" panose="02070309020205020404" pitchFamily="49" charset="0"/>
              </a:rPr>
              <a:t>3</a:t>
            </a:r>
          </a:p>
        </p:txBody>
      </p:sp>
      <p:sp>
        <p:nvSpPr>
          <p:cNvPr id="57" name="TextBox 56">
            <a:extLst>
              <a:ext uri="{FF2B5EF4-FFF2-40B4-BE49-F238E27FC236}">
                <a16:creationId xmlns:a16="http://schemas.microsoft.com/office/drawing/2014/main" id="{E39249B1-81A7-5B47-8484-6DBF2177BAEB}"/>
              </a:ext>
            </a:extLst>
          </p:cNvPr>
          <p:cNvSpPr txBox="1"/>
          <p:nvPr/>
        </p:nvSpPr>
        <p:spPr>
          <a:xfrm>
            <a:off x="6180351" y="4171145"/>
            <a:ext cx="3293850" cy="369332"/>
          </a:xfrm>
          <a:prstGeom prst="rect">
            <a:avLst/>
          </a:prstGeom>
          <a:noFill/>
        </p:spPr>
        <p:txBody>
          <a:bodyPr wrap="none" rtlCol="0">
            <a:spAutoFit/>
          </a:bodyPr>
          <a:lstStyle/>
          <a:p>
            <a:r>
              <a:rPr lang="en-US">
                <a:latin typeface="Courier New" panose="02070309020205020404" pitchFamily="49" charset="0"/>
                <a:cs typeface="Courier New" panose="02070309020205020404" pitchFamily="49" charset="0"/>
              </a:rPr>
              <a:t>delete(index)</a:t>
            </a:r>
            <a:r>
              <a:rPr lang="en-US">
                <a:latin typeface="Segoe UI Historic" panose="020B0502040204020203" pitchFamily="34" charset="0"/>
                <a:ea typeface="Segoe UI Historic" panose="020B0502040204020203" pitchFamily="34" charset="0"/>
                <a:cs typeface="Segoe UI Historic" panose="020B0502040204020203" pitchFamily="34" charset="0"/>
              </a:rPr>
              <a:t> with shifting</a:t>
            </a:r>
          </a:p>
        </p:txBody>
      </p:sp>
      <p:sp>
        <p:nvSpPr>
          <p:cNvPr id="59" name="TextBox 58">
            <a:extLst>
              <a:ext uri="{FF2B5EF4-FFF2-40B4-BE49-F238E27FC236}">
                <a16:creationId xmlns:a16="http://schemas.microsoft.com/office/drawing/2014/main" id="{9E088EF2-650A-C845-B6B5-A3F97BEA1AB9}"/>
              </a:ext>
            </a:extLst>
          </p:cNvPr>
          <p:cNvSpPr txBox="1"/>
          <p:nvPr/>
        </p:nvSpPr>
        <p:spPr>
          <a:xfrm>
            <a:off x="8531461" y="2557442"/>
            <a:ext cx="277640" cy="369332"/>
          </a:xfrm>
          <a:prstGeom prst="rect">
            <a:avLst/>
          </a:prstGeom>
          <a:solidFill>
            <a:schemeClr val="bg1"/>
          </a:solidFill>
        </p:spPr>
        <p:txBody>
          <a:bodyPr wrap="none" rtlCol="0">
            <a:spAutoFit/>
          </a:bodyPr>
          <a:lstStyle/>
          <a:p>
            <a:r>
              <a:rPr lang="en-US" b="1">
                <a:solidFill>
                  <a:srgbClr val="4C3282"/>
                </a:solidFill>
              </a:rPr>
              <a:t>c</a:t>
            </a:r>
          </a:p>
        </p:txBody>
      </p:sp>
      <p:sp>
        <p:nvSpPr>
          <p:cNvPr id="60" name="TextBox 59">
            <a:extLst>
              <a:ext uri="{FF2B5EF4-FFF2-40B4-BE49-F238E27FC236}">
                <a16:creationId xmlns:a16="http://schemas.microsoft.com/office/drawing/2014/main" id="{2ADD00C3-4234-CA44-BF14-A613DB5DA88D}"/>
              </a:ext>
            </a:extLst>
          </p:cNvPr>
          <p:cNvSpPr txBox="1"/>
          <p:nvPr/>
        </p:nvSpPr>
        <p:spPr>
          <a:xfrm>
            <a:off x="7692182" y="2525913"/>
            <a:ext cx="306494" cy="369332"/>
          </a:xfrm>
          <a:prstGeom prst="rect">
            <a:avLst/>
          </a:prstGeom>
          <a:solidFill>
            <a:schemeClr val="bg1"/>
          </a:solidFill>
        </p:spPr>
        <p:txBody>
          <a:bodyPr wrap="none" rtlCol="0">
            <a:spAutoFit/>
          </a:bodyPr>
          <a:lstStyle/>
          <a:p>
            <a:r>
              <a:rPr lang="en-US" b="1">
                <a:solidFill>
                  <a:srgbClr val="4C3282"/>
                </a:solidFill>
              </a:rPr>
              <a:t>b</a:t>
            </a:r>
          </a:p>
        </p:txBody>
      </p:sp>
      <p:sp>
        <p:nvSpPr>
          <p:cNvPr id="61" name="TextBox 60">
            <a:extLst>
              <a:ext uri="{FF2B5EF4-FFF2-40B4-BE49-F238E27FC236}">
                <a16:creationId xmlns:a16="http://schemas.microsoft.com/office/drawing/2014/main" id="{A9BA7748-3B1F-7041-B6E7-CB7E2ACDF9C2}"/>
              </a:ext>
            </a:extLst>
          </p:cNvPr>
          <p:cNvSpPr txBox="1"/>
          <p:nvPr/>
        </p:nvSpPr>
        <p:spPr>
          <a:xfrm>
            <a:off x="6889257" y="2540222"/>
            <a:ext cx="306494" cy="369332"/>
          </a:xfrm>
          <a:prstGeom prst="rect">
            <a:avLst/>
          </a:prstGeom>
          <a:solidFill>
            <a:schemeClr val="bg1"/>
          </a:solidFill>
        </p:spPr>
        <p:txBody>
          <a:bodyPr wrap="none" rtlCol="0">
            <a:spAutoFit/>
          </a:bodyPr>
          <a:lstStyle/>
          <a:p>
            <a:r>
              <a:rPr lang="en-US" b="1">
                <a:solidFill>
                  <a:srgbClr val="4C3282"/>
                </a:solidFill>
              </a:rPr>
              <a:t>a</a:t>
            </a:r>
          </a:p>
        </p:txBody>
      </p:sp>
      <p:sp>
        <p:nvSpPr>
          <p:cNvPr id="58" name="TextBox 57">
            <a:extLst>
              <a:ext uri="{FF2B5EF4-FFF2-40B4-BE49-F238E27FC236}">
                <a16:creationId xmlns:a16="http://schemas.microsoft.com/office/drawing/2014/main" id="{E9C6C6C2-6302-2F4A-8C10-51A1E9A38FEA}"/>
              </a:ext>
            </a:extLst>
          </p:cNvPr>
          <p:cNvSpPr txBox="1"/>
          <p:nvPr/>
        </p:nvSpPr>
        <p:spPr>
          <a:xfrm>
            <a:off x="6889257" y="2547718"/>
            <a:ext cx="306494" cy="369332"/>
          </a:xfrm>
          <a:prstGeom prst="rect">
            <a:avLst/>
          </a:prstGeom>
          <a:solidFill>
            <a:schemeClr val="bg1"/>
          </a:solidFill>
        </p:spPr>
        <p:txBody>
          <a:bodyPr wrap="none" rtlCol="0">
            <a:spAutoFit/>
          </a:bodyPr>
          <a:lstStyle/>
          <a:p>
            <a:r>
              <a:rPr lang="en-US" b="1">
                <a:solidFill>
                  <a:srgbClr val="4C3282"/>
                </a:solidFill>
              </a:rPr>
              <a:t>d</a:t>
            </a:r>
          </a:p>
        </p:txBody>
      </p:sp>
      <p:sp>
        <p:nvSpPr>
          <p:cNvPr id="62" name="TextBox 61">
            <a:extLst>
              <a:ext uri="{FF2B5EF4-FFF2-40B4-BE49-F238E27FC236}">
                <a16:creationId xmlns:a16="http://schemas.microsoft.com/office/drawing/2014/main" id="{D128E9A9-09E8-7549-99FE-926410226586}"/>
              </a:ext>
            </a:extLst>
          </p:cNvPr>
          <p:cNvSpPr txBox="1"/>
          <p:nvPr/>
        </p:nvSpPr>
        <p:spPr>
          <a:xfrm>
            <a:off x="9213208" y="3066346"/>
            <a:ext cx="322524" cy="369332"/>
          </a:xfrm>
          <a:prstGeom prst="rect">
            <a:avLst/>
          </a:prstGeom>
          <a:solidFill>
            <a:schemeClr val="bg1"/>
          </a:solidFill>
          <a:ln>
            <a:solidFill>
              <a:srgbClr val="B6A479"/>
            </a:solidFill>
          </a:ln>
        </p:spPr>
        <p:txBody>
          <a:bodyPr wrap="none" rtlCol="0">
            <a:spAutoFit/>
          </a:bodyPr>
          <a:lstStyle/>
          <a:p>
            <a:r>
              <a:rPr lang="en-US">
                <a:latin typeface="Courier New" panose="02070309020205020404" pitchFamily="49" charset="0"/>
                <a:cs typeface="Courier New" panose="02070309020205020404" pitchFamily="49" charset="0"/>
              </a:rPr>
              <a:t>4</a:t>
            </a:r>
          </a:p>
        </p:txBody>
      </p:sp>
      <p:sp>
        <p:nvSpPr>
          <p:cNvPr id="63" name="TextBox 62">
            <a:extLst>
              <a:ext uri="{FF2B5EF4-FFF2-40B4-BE49-F238E27FC236}">
                <a16:creationId xmlns:a16="http://schemas.microsoft.com/office/drawing/2014/main" id="{B9BD1074-BCB1-F947-BAF9-2098CE707C25}"/>
              </a:ext>
            </a:extLst>
          </p:cNvPr>
          <p:cNvSpPr txBox="1"/>
          <p:nvPr/>
        </p:nvSpPr>
        <p:spPr>
          <a:xfrm>
            <a:off x="4446237" y="4966414"/>
            <a:ext cx="2063481" cy="369332"/>
          </a:xfrm>
          <a:prstGeom prst="rect">
            <a:avLst/>
          </a:prstGeom>
          <a:noFill/>
        </p:spPr>
        <p:txBody>
          <a:bodyPr wrap="square" rtlCol="0">
            <a:spAutoFit/>
          </a:bodyPr>
          <a:lstStyle/>
          <a:p>
            <a:r>
              <a:rPr lang="en-US">
                <a:latin typeface="Courier New" panose="02070309020205020404" pitchFamily="49" charset="0"/>
                <a:cs typeface="Courier New" panose="02070309020205020404" pitchFamily="49" charset="0"/>
              </a:rPr>
              <a:t>delete(0)</a:t>
            </a:r>
          </a:p>
        </p:txBody>
      </p:sp>
      <p:sp>
        <p:nvSpPr>
          <p:cNvPr id="64" name="TextBox 63">
            <a:extLst>
              <a:ext uri="{FF2B5EF4-FFF2-40B4-BE49-F238E27FC236}">
                <a16:creationId xmlns:a16="http://schemas.microsoft.com/office/drawing/2014/main" id="{A2267899-FD21-6A45-A98E-C36DE0D86AFA}"/>
              </a:ext>
            </a:extLst>
          </p:cNvPr>
          <p:cNvSpPr txBox="1"/>
          <p:nvPr/>
        </p:nvSpPr>
        <p:spPr>
          <a:xfrm>
            <a:off x="6894181" y="4984986"/>
            <a:ext cx="306494" cy="369332"/>
          </a:xfrm>
          <a:prstGeom prst="rect">
            <a:avLst/>
          </a:prstGeom>
          <a:noFill/>
        </p:spPr>
        <p:txBody>
          <a:bodyPr wrap="none" rtlCol="0">
            <a:spAutoFit/>
          </a:bodyPr>
          <a:lstStyle/>
          <a:p>
            <a:r>
              <a:rPr lang="en-US" b="1">
                <a:solidFill>
                  <a:srgbClr val="4C3282"/>
                </a:solidFill>
              </a:rPr>
              <a:t>d</a:t>
            </a:r>
          </a:p>
        </p:txBody>
      </p:sp>
      <p:sp>
        <p:nvSpPr>
          <p:cNvPr id="65" name="TextBox 64">
            <a:extLst>
              <a:ext uri="{FF2B5EF4-FFF2-40B4-BE49-F238E27FC236}">
                <a16:creationId xmlns:a16="http://schemas.microsoft.com/office/drawing/2014/main" id="{E4F2BF62-A3CB-9640-BEA0-12D87FBCFC13}"/>
              </a:ext>
            </a:extLst>
          </p:cNvPr>
          <p:cNvSpPr txBox="1"/>
          <p:nvPr/>
        </p:nvSpPr>
        <p:spPr>
          <a:xfrm>
            <a:off x="7737153" y="4963738"/>
            <a:ext cx="306494" cy="369332"/>
          </a:xfrm>
          <a:prstGeom prst="rect">
            <a:avLst/>
          </a:prstGeom>
          <a:solidFill>
            <a:schemeClr val="bg1"/>
          </a:solidFill>
        </p:spPr>
        <p:txBody>
          <a:bodyPr wrap="none" rtlCol="0">
            <a:spAutoFit/>
          </a:bodyPr>
          <a:lstStyle/>
          <a:p>
            <a:r>
              <a:rPr lang="en-US" b="1">
                <a:solidFill>
                  <a:srgbClr val="4C3282"/>
                </a:solidFill>
              </a:rPr>
              <a:t>a</a:t>
            </a:r>
          </a:p>
        </p:txBody>
      </p:sp>
      <p:sp>
        <p:nvSpPr>
          <p:cNvPr id="66" name="TextBox 65">
            <a:extLst>
              <a:ext uri="{FF2B5EF4-FFF2-40B4-BE49-F238E27FC236}">
                <a16:creationId xmlns:a16="http://schemas.microsoft.com/office/drawing/2014/main" id="{C3E28A89-1D31-4844-B8ED-0BD972B4EA36}"/>
              </a:ext>
            </a:extLst>
          </p:cNvPr>
          <p:cNvSpPr txBox="1"/>
          <p:nvPr/>
        </p:nvSpPr>
        <p:spPr>
          <a:xfrm>
            <a:off x="8467632" y="4963738"/>
            <a:ext cx="306494" cy="369332"/>
          </a:xfrm>
          <a:prstGeom prst="rect">
            <a:avLst/>
          </a:prstGeom>
          <a:solidFill>
            <a:schemeClr val="bg1"/>
          </a:solidFill>
        </p:spPr>
        <p:txBody>
          <a:bodyPr wrap="none" rtlCol="0">
            <a:spAutoFit/>
          </a:bodyPr>
          <a:lstStyle/>
          <a:p>
            <a:r>
              <a:rPr lang="en-US" b="1">
                <a:solidFill>
                  <a:srgbClr val="4C3282"/>
                </a:solidFill>
              </a:rPr>
              <a:t>b</a:t>
            </a:r>
          </a:p>
        </p:txBody>
      </p:sp>
      <p:sp>
        <p:nvSpPr>
          <p:cNvPr id="67" name="TextBox 66">
            <a:extLst>
              <a:ext uri="{FF2B5EF4-FFF2-40B4-BE49-F238E27FC236}">
                <a16:creationId xmlns:a16="http://schemas.microsoft.com/office/drawing/2014/main" id="{3A116394-6B00-B047-AF5C-21EB42AAD4ED}"/>
              </a:ext>
            </a:extLst>
          </p:cNvPr>
          <p:cNvSpPr txBox="1"/>
          <p:nvPr/>
        </p:nvSpPr>
        <p:spPr>
          <a:xfrm>
            <a:off x="9322981" y="4959468"/>
            <a:ext cx="277640" cy="369332"/>
          </a:xfrm>
          <a:prstGeom prst="rect">
            <a:avLst/>
          </a:prstGeom>
          <a:solidFill>
            <a:schemeClr val="bg1"/>
          </a:solidFill>
        </p:spPr>
        <p:txBody>
          <a:bodyPr wrap="none" rtlCol="0">
            <a:spAutoFit/>
          </a:bodyPr>
          <a:lstStyle/>
          <a:p>
            <a:r>
              <a:rPr lang="en-US" b="1">
                <a:solidFill>
                  <a:srgbClr val="4C3282"/>
                </a:solidFill>
              </a:rPr>
              <a:t>c</a:t>
            </a:r>
          </a:p>
        </p:txBody>
      </p:sp>
      <p:sp>
        <p:nvSpPr>
          <p:cNvPr id="40" name="TextBox 39">
            <a:extLst>
              <a:ext uri="{FF2B5EF4-FFF2-40B4-BE49-F238E27FC236}">
                <a16:creationId xmlns:a16="http://schemas.microsoft.com/office/drawing/2014/main" id="{B01E1CB0-5477-1346-B649-D173F9FF74FF}"/>
              </a:ext>
            </a:extLst>
          </p:cNvPr>
          <p:cNvSpPr txBox="1"/>
          <p:nvPr/>
        </p:nvSpPr>
        <p:spPr>
          <a:xfrm>
            <a:off x="2584339" y="5788481"/>
            <a:ext cx="1606145" cy="369332"/>
          </a:xfrm>
          <a:prstGeom prst="rect">
            <a:avLst/>
          </a:prstGeom>
          <a:solidFill>
            <a:srgbClr val="4C3282"/>
          </a:solidFill>
        </p:spPr>
        <p:txBody>
          <a:bodyPr wrap="none" rtlCol="0">
            <a:spAutoFit/>
          </a:bodyPr>
          <a:lstStyle/>
          <a:p>
            <a:r>
              <a:rPr lang="en-US"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Take 1 Minute</a:t>
            </a:r>
          </a:p>
        </p:txBody>
      </p:sp>
      <p:sp>
        <p:nvSpPr>
          <p:cNvPr id="3" name="TextBox 2"/>
          <p:cNvSpPr txBox="1"/>
          <p:nvPr/>
        </p:nvSpPr>
        <p:spPr>
          <a:xfrm>
            <a:off x="575239" y="6116595"/>
            <a:ext cx="8237621" cy="646331"/>
          </a:xfrm>
          <a:prstGeom prst="rect">
            <a:avLst/>
          </a:prstGeom>
          <a:noFill/>
        </p:spPr>
        <p:txBody>
          <a:bodyPr wrap="square" rtlCol="0">
            <a:spAutoFit/>
          </a:bodyPr>
          <a:lstStyle/>
          <a:p>
            <a:r>
              <a:rPr lang="en-US" dirty="0">
                <a:latin typeface="Segoe UI Semilight" panose="020B0402040204020203" pitchFamily="34" charset="0"/>
                <a:cs typeface="Segoe UI Semilight" panose="020B0402040204020203" pitchFamily="34" charset="0"/>
              </a:rPr>
              <a:t>Yes/No should we overwrite index 3 (the old c) with null?  Everyone please vote with the yes/ no buttons and message in the chat your explanations why.</a:t>
            </a:r>
          </a:p>
        </p:txBody>
      </p:sp>
    </p:spTree>
    <p:extLst>
      <p:ext uri="{BB962C8B-B14F-4D97-AF65-F5344CB8AC3E}">
        <p14:creationId xmlns:p14="http://schemas.microsoft.com/office/powerpoint/2010/main" val="835357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grpId="0" nodeType="clickEffect">
                                  <p:stCondLst>
                                    <p:cond delay="0"/>
                                  </p:stCondLst>
                                  <p:childTnLst>
                                    <p:animMotion origin="layout" path="M 0.00013 0.00231 L 0.06692 -0.00023 " pathEditMode="relative" rAng="0" ptsTypes="AA">
                                      <p:cBhvr>
                                        <p:cTn id="11" dur="1000" fill="hold"/>
                                        <p:tgtEl>
                                          <p:spTgt spid="59"/>
                                        </p:tgtEl>
                                        <p:attrNameLst>
                                          <p:attrName>ppt_x</p:attrName>
                                          <p:attrName>ppt_y</p:attrName>
                                        </p:attrNameLst>
                                      </p:cBhvr>
                                      <p:rCtr x="3333" y="-139"/>
                                    </p:animMotion>
                                  </p:childTnLst>
                                </p:cTn>
                              </p:par>
                            </p:childTnLst>
                          </p:cTn>
                        </p:par>
                        <p:par>
                          <p:cTn id="12" fill="hold">
                            <p:stCondLst>
                              <p:cond delay="1000"/>
                            </p:stCondLst>
                            <p:childTnLst>
                              <p:par>
                                <p:cTn id="13" presetID="0" presetClass="path" presetSubtype="0" accel="50000" decel="50000" fill="hold" grpId="0" nodeType="afterEffect">
                                  <p:stCondLst>
                                    <p:cond delay="0"/>
                                  </p:stCondLst>
                                  <p:childTnLst>
                                    <p:animMotion origin="layout" path="M 0.00013 0.00231 L 0.06745 0.00116 " pathEditMode="relative" rAng="0" ptsTypes="AA">
                                      <p:cBhvr>
                                        <p:cTn id="14" dur="1000" fill="hold"/>
                                        <p:tgtEl>
                                          <p:spTgt spid="60"/>
                                        </p:tgtEl>
                                        <p:attrNameLst>
                                          <p:attrName>ppt_x</p:attrName>
                                          <p:attrName>ppt_y</p:attrName>
                                        </p:attrNameLst>
                                      </p:cBhvr>
                                      <p:rCtr x="3359" y="-69"/>
                                    </p:animMotion>
                                  </p:childTnLst>
                                </p:cTn>
                              </p:par>
                            </p:childTnLst>
                          </p:cTn>
                        </p:par>
                        <p:par>
                          <p:cTn id="15" fill="hold">
                            <p:stCondLst>
                              <p:cond delay="2000"/>
                            </p:stCondLst>
                            <p:childTnLst>
                              <p:par>
                                <p:cTn id="16" presetID="0" presetClass="path" presetSubtype="0" accel="50000" decel="50000" fill="hold" grpId="0" nodeType="afterEffect">
                                  <p:stCondLst>
                                    <p:cond delay="0"/>
                                  </p:stCondLst>
                                  <p:childTnLst>
                                    <p:animMotion origin="layout" path="M 0.00013 0.00232 L 0.06745 0.00301 " pathEditMode="relative" rAng="0" ptsTypes="AA">
                                      <p:cBhvr>
                                        <p:cTn id="17" dur="1000" fill="hold"/>
                                        <p:tgtEl>
                                          <p:spTgt spid="61"/>
                                        </p:tgtEl>
                                        <p:attrNameLst>
                                          <p:attrName>ppt_x</p:attrName>
                                          <p:attrName>ppt_y</p:attrName>
                                        </p:attrNameLst>
                                      </p:cBhvr>
                                      <p:rCtr x="3359" y="23"/>
                                    </p:animMotion>
                                  </p:childTnLst>
                                </p:cTn>
                              </p:par>
                            </p:childTnLst>
                          </p:cTn>
                        </p:par>
                        <p:par>
                          <p:cTn id="18" fill="hold">
                            <p:stCondLst>
                              <p:cond delay="3000"/>
                            </p:stCondLst>
                            <p:childTnLst>
                              <p:par>
                                <p:cTn id="19" presetID="10" presetClass="entr" presetSubtype="0" fill="hold" grpId="0"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fade">
                                      <p:cBhvr>
                                        <p:cTn id="21" dur="1000"/>
                                        <p:tgtEl>
                                          <p:spTgt spid="5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500"/>
                                        <p:tgtEl>
                                          <p:spTgt spid="6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500"/>
                                        <p:tgtEl>
                                          <p:spTgt spid="63"/>
                                        </p:tgtEl>
                                      </p:cBhvr>
                                    </p:animEffect>
                                  </p:childTnLst>
                                </p:cTn>
                              </p:par>
                            </p:childTnLst>
                          </p:cTn>
                        </p:par>
                      </p:childTnLst>
                    </p:cTn>
                  </p:par>
                  <p:par>
                    <p:cTn id="30" fill="hold">
                      <p:stCondLst>
                        <p:cond delay="indefinite"/>
                      </p:stCondLst>
                      <p:childTnLst>
                        <p:par>
                          <p:cTn id="31" fill="hold">
                            <p:stCondLst>
                              <p:cond delay="0"/>
                            </p:stCondLst>
                            <p:childTnLst>
                              <p:par>
                                <p:cTn id="32" presetID="0" presetClass="path" presetSubtype="0" accel="50000" decel="50000" fill="hold" grpId="0" nodeType="clickEffect">
                                  <p:stCondLst>
                                    <p:cond delay="0"/>
                                  </p:stCondLst>
                                  <p:childTnLst>
                                    <p:animMotion origin="layout" path="M 4.58333E-6 0.00093 L -0.06472 0.00116 " pathEditMode="relative" rAng="0" ptsTypes="AA">
                                      <p:cBhvr>
                                        <p:cTn id="33" dur="1000" fill="hold"/>
                                        <p:tgtEl>
                                          <p:spTgt spid="65"/>
                                        </p:tgtEl>
                                        <p:attrNameLst>
                                          <p:attrName>ppt_x</p:attrName>
                                          <p:attrName>ppt_y</p:attrName>
                                        </p:attrNameLst>
                                      </p:cBhvr>
                                      <p:rCtr x="-3242" y="0"/>
                                    </p:animMotion>
                                  </p:childTnLst>
                                </p:cTn>
                              </p:par>
                            </p:childTnLst>
                          </p:cTn>
                        </p:par>
                        <p:par>
                          <p:cTn id="34" fill="hold">
                            <p:stCondLst>
                              <p:cond delay="1000"/>
                            </p:stCondLst>
                            <p:childTnLst>
                              <p:par>
                                <p:cTn id="35" presetID="0" presetClass="path" presetSubtype="0" accel="50000" decel="50000" fill="hold" grpId="0" nodeType="afterEffect">
                                  <p:stCondLst>
                                    <p:cond delay="0"/>
                                  </p:stCondLst>
                                  <p:childTnLst>
                                    <p:animMotion origin="layout" path="M 0.00065 -4.44444E-6 L -0.06693 -4.44444E-6 " pathEditMode="relative" rAng="0" ptsTypes="AA">
                                      <p:cBhvr>
                                        <p:cTn id="36" dur="1000" fill="hold"/>
                                        <p:tgtEl>
                                          <p:spTgt spid="66"/>
                                        </p:tgtEl>
                                        <p:attrNameLst>
                                          <p:attrName>ppt_x</p:attrName>
                                          <p:attrName>ppt_y</p:attrName>
                                        </p:attrNameLst>
                                      </p:cBhvr>
                                      <p:rCtr x="-3385" y="0"/>
                                    </p:animMotion>
                                  </p:childTnLst>
                                </p:cTn>
                              </p:par>
                            </p:childTnLst>
                          </p:cTn>
                        </p:par>
                        <p:par>
                          <p:cTn id="37" fill="hold">
                            <p:stCondLst>
                              <p:cond delay="2000"/>
                            </p:stCondLst>
                            <p:childTnLst>
                              <p:par>
                                <p:cTn id="38" presetID="0" presetClass="path" presetSubtype="0" accel="50000" decel="50000" fill="hold" grpId="0" nodeType="afterEffect">
                                  <p:stCondLst>
                                    <p:cond delay="0"/>
                                  </p:stCondLst>
                                  <p:childTnLst>
                                    <p:animMotion origin="layout" path="M 0.00026 0.00093 L -0.06549 0.00093 " pathEditMode="relative" rAng="0" ptsTypes="AA">
                                      <p:cBhvr>
                                        <p:cTn id="39" dur="1000" fill="hold"/>
                                        <p:tgtEl>
                                          <p:spTgt spid="67"/>
                                        </p:tgtEl>
                                        <p:attrNameLst>
                                          <p:attrName>ppt_x</p:attrName>
                                          <p:attrName>ppt_y</p:attrName>
                                        </p:attrNameLst>
                                      </p:cBhvr>
                                      <p:rCtr x="-3294" y="0"/>
                                    </p:animMotion>
                                  </p:childTnLst>
                                </p:cTn>
                              </p:par>
                              <p:par>
                                <p:cTn id="40" presetID="10" presetClass="entr" presetSubtype="0"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Effect transition="in" filter="fade">
                                      <p:cBhvr>
                                        <p:cTn id="42" dur="500"/>
                                        <p:tgtEl>
                                          <p:spTgt spid="55"/>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55" grpId="0" animBg="1"/>
      <p:bldP spid="59" grpId="0" animBg="1"/>
      <p:bldP spid="60" grpId="0" animBg="1"/>
      <p:bldP spid="61" grpId="0" animBg="1"/>
      <p:bldP spid="58" grpId="0" animBg="1"/>
      <p:bldP spid="62" grpId="0" animBg="1"/>
      <p:bldP spid="63" grpId="0"/>
      <p:bldP spid="65" grpId="0" animBg="1"/>
      <p:bldP spid="66" grpId="0" animBg="1"/>
      <p:bldP spid="67" grpId="0" animBg="1"/>
      <p:bldP spid="40" grpId="0" animBg="1"/>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91DEB-CEF9-40E4-A920-27F07DF8BBFF}"/>
              </a:ext>
            </a:extLst>
          </p:cNvPr>
          <p:cNvSpPr>
            <a:spLocks noGrp="1"/>
          </p:cNvSpPr>
          <p:nvPr>
            <p:ph type="title"/>
          </p:nvPr>
        </p:nvSpPr>
        <p:spPr/>
        <p:txBody>
          <a:bodyPr/>
          <a:lstStyle/>
          <a:p>
            <a:r>
              <a:rPr lang="en-US"/>
              <a:t>Waitlist/ Overloads</a:t>
            </a:r>
          </a:p>
        </p:txBody>
      </p:sp>
      <p:sp>
        <p:nvSpPr>
          <p:cNvPr id="3" name="Content Placeholder 2">
            <a:extLst>
              <a:ext uri="{FF2B5EF4-FFF2-40B4-BE49-F238E27FC236}">
                <a16:creationId xmlns:a16="http://schemas.microsoft.com/office/drawing/2014/main" id="{F22FC21C-487A-4B6C-81B8-AA790E800C4A}"/>
              </a:ext>
            </a:extLst>
          </p:cNvPr>
          <p:cNvSpPr>
            <a:spLocks noGrp="1"/>
          </p:cNvSpPr>
          <p:nvPr>
            <p:ph idx="1"/>
          </p:nvPr>
        </p:nvSpPr>
        <p:spPr/>
        <p:txBody>
          <a:bodyPr>
            <a:normAutofit/>
          </a:bodyPr>
          <a:lstStyle/>
          <a:p>
            <a:pPr lvl="1"/>
            <a:r>
              <a:rPr lang="en-US" sz="3200" dirty="0"/>
              <a:t>There are no overloads </a:t>
            </a:r>
          </a:p>
          <a:p>
            <a:pPr lvl="1"/>
            <a:r>
              <a:rPr lang="en-US" sz="3200" dirty="0"/>
              <a:t>Sorry we have no control over these things :/</a:t>
            </a:r>
          </a:p>
          <a:p>
            <a:pPr lvl="1"/>
            <a:r>
              <a:rPr lang="en-US" sz="3200" dirty="0"/>
              <a:t>Email </a:t>
            </a:r>
            <a:r>
              <a:rPr lang="en-US" sz="3200" dirty="0">
                <a:solidFill>
                  <a:srgbClr val="B6A479"/>
                </a:solidFill>
                <a:hlinkClick r:id="rId3"/>
              </a:rPr>
              <a:t>cse373@cs.washington.edu</a:t>
            </a:r>
            <a:r>
              <a:rPr lang="en-US" sz="3200" dirty="0">
                <a:solidFill>
                  <a:srgbClr val="B6A479"/>
                </a:solidFill>
              </a:rPr>
              <a:t> </a:t>
            </a:r>
            <a:r>
              <a:rPr lang="en-US" sz="3200" dirty="0"/>
              <a:t>for all registration questions </a:t>
            </a:r>
          </a:p>
          <a:p>
            <a:pPr lvl="1"/>
            <a:r>
              <a:rPr lang="en-US" sz="3200" dirty="0"/>
              <a:t>Many students move around, likely a spot will open</a:t>
            </a:r>
          </a:p>
          <a:p>
            <a:pPr lvl="1"/>
            <a:r>
              <a:rPr lang="en-US" sz="3200" dirty="0"/>
              <a:t>Keep coming to lecture!</a:t>
            </a:r>
          </a:p>
        </p:txBody>
      </p:sp>
      <p:sp>
        <p:nvSpPr>
          <p:cNvPr id="5" name="Slide Number Placeholder 4">
            <a:extLst>
              <a:ext uri="{FF2B5EF4-FFF2-40B4-BE49-F238E27FC236}">
                <a16:creationId xmlns:a16="http://schemas.microsoft.com/office/drawing/2014/main" id="{B69D0238-B95E-4EAF-BF4F-DBD24429D842}"/>
              </a:ext>
            </a:extLst>
          </p:cNvPr>
          <p:cNvSpPr>
            <a:spLocks noGrp="1"/>
          </p:cNvSpPr>
          <p:nvPr>
            <p:ph type="sldNum" sz="quarter" idx="12"/>
          </p:nvPr>
        </p:nvSpPr>
        <p:spPr/>
        <p:txBody>
          <a:bodyPr/>
          <a:lstStyle/>
          <a:p>
            <a:fld id="{659665DE-58FC-41F4-AC58-2C90A5E00527}" type="slidenum">
              <a:rPr lang="en-US" smtClean="0"/>
              <a:t>3</a:t>
            </a:fld>
            <a:endParaRPr lang="en-US"/>
          </a:p>
        </p:txBody>
      </p:sp>
      <p:sp>
        <p:nvSpPr>
          <p:cNvPr id="7" name="Footer Placeholder 3">
            <a:extLst>
              <a:ext uri="{FF2B5EF4-FFF2-40B4-BE49-F238E27FC236}">
                <a16:creationId xmlns:a16="http://schemas.microsoft.com/office/drawing/2014/main" id="{EA194E52-7EE4-F04A-8D41-51A224A46927}"/>
              </a:ext>
            </a:extLst>
          </p:cNvPr>
          <p:cNvSpPr>
            <a:spLocks noGrp="1"/>
          </p:cNvSpPr>
          <p:nvPr>
            <p:ph type="ftr" sz="quarter" idx="11"/>
          </p:nvPr>
        </p:nvSpPr>
        <p:spPr>
          <a:xfrm>
            <a:off x="4842742" y="6544402"/>
            <a:ext cx="5901459" cy="274320"/>
          </a:xfrm>
        </p:spPr>
        <p:txBody>
          <a:bodyPr/>
          <a:lstStyle/>
          <a:p>
            <a:r>
              <a:rPr lang="en-US" dirty="0"/>
              <a:t>CSE 373 20 </a:t>
            </a:r>
            <a:r>
              <a:rPr lang="en-US" dirty="0" err="1"/>
              <a:t>Sp</a:t>
            </a:r>
            <a:r>
              <a:rPr lang="en-US" dirty="0"/>
              <a:t> – Chun &amp; Champion</a:t>
            </a:r>
          </a:p>
        </p:txBody>
      </p:sp>
    </p:spTree>
    <p:extLst>
      <p:ext uri="{BB962C8B-B14F-4D97-AF65-F5344CB8AC3E}">
        <p14:creationId xmlns:p14="http://schemas.microsoft.com/office/powerpoint/2010/main" val="36730580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0421C6A9-1B98-B941-A52D-A19202847789}"/>
              </a:ext>
            </a:extLst>
          </p:cNvPr>
          <p:cNvSpPr/>
          <p:nvPr/>
        </p:nvSpPr>
        <p:spPr>
          <a:xfrm>
            <a:off x="4326339" y="1688348"/>
            <a:ext cx="6951393" cy="40217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0" name="Content Placeholder 5">
            <a:extLst>
              <a:ext uri="{FF2B5EF4-FFF2-40B4-BE49-F238E27FC236}">
                <a16:creationId xmlns:a16="http://schemas.microsoft.com/office/drawing/2014/main" id="{861CF345-5B21-2C4D-A533-68C0E51751E6}"/>
              </a:ext>
            </a:extLst>
          </p:cNvPr>
          <p:cNvGraphicFramePr>
            <a:graphicFrameLocks/>
          </p:cNvGraphicFramePr>
          <p:nvPr/>
        </p:nvGraphicFramePr>
        <p:xfrm>
          <a:off x="4477103" y="4107336"/>
          <a:ext cx="6638568" cy="815870"/>
        </p:xfrm>
        <a:graphic>
          <a:graphicData uri="http://schemas.openxmlformats.org/drawingml/2006/table">
            <a:tbl>
              <a:tblPr firstRow="1" bandRow="1">
                <a:tableStyleId>{5C22544A-7EE6-4342-B048-85BDC9FD1C3A}</a:tableStyleId>
              </a:tblPr>
              <a:tblGrid>
                <a:gridCol w="829821">
                  <a:extLst>
                    <a:ext uri="{9D8B030D-6E8A-4147-A177-3AD203B41FA5}">
                      <a16:colId xmlns:a16="http://schemas.microsoft.com/office/drawing/2014/main" val="3634816842"/>
                    </a:ext>
                  </a:extLst>
                </a:gridCol>
                <a:gridCol w="829821">
                  <a:extLst>
                    <a:ext uri="{9D8B030D-6E8A-4147-A177-3AD203B41FA5}">
                      <a16:colId xmlns:a16="http://schemas.microsoft.com/office/drawing/2014/main" val="2376362431"/>
                    </a:ext>
                  </a:extLst>
                </a:gridCol>
                <a:gridCol w="829821">
                  <a:extLst>
                    <a:ext uri="{9D8B030D-6E8A-4147-A177-3AD203B41FA5}">
                      <a16:colId xmlns:a16="http://schemas.microsoft.com/office/drawing/2014/main" val="2204204455"/>
                    </a:ext>
                  </a:extLst>
                </a:gridCol>
                <a:gridCol w="829821">
                  <a:extLst>
                    <a:ext uri="{9D8B030D-6E8A-4147-A177-3AD203B41FA5}">
                      <a16:colId xmlns:a16="http://schemas.microsoft.com/office/drawing/2014/main" val="584026190"/>
                    </a:ext>
                  </a:extLst>
                </a:gridCol>
                <a:gridCol w="829821">
                  <a:extLst>
                    <a:ext uri="{9D8B030D-6E8A-4147-A177-3AD203B41FA5}">
                      <a16:colId xmlns:a16="http://schemas.microsoft.com/office/drawing/2014/main" val="885300584"/>
                    </a:ext>
                  </a:extLst>
                </a:gridCol>
                <a:gridCol w="829821">
                  <a:extLst>
                    <a:ext uri="{9D8B030D-6E8A-4147-A177-3AD203B41FA5}">
                      <a16:colId xmlns:a16="http://schemas.microsoft.com/office/drawing/2014/main" val="1644211550"/>
                    </a:ext>
                  </a:extLst>
                </a:gridCol>
                <a:gridCol w="829821">
                  <a:extLst>
                    <a:ext uri="{9D8B030D-6E8A-4147-A177-3AD203B41FA5}">
                      <a16:colId xmlns:a16="http://schemas.microsoft.com/office/drawing/2014/main" val="3647501002"/>
                    </a:ext>
                  </a:extLst>
                </a:gridCol>
                <a:gridCol w="829821">
                  <a:extLst>
                    <a:ext uri="{9D8B030D-6E8A-4147-A177-3AD203B41FA5}">
                      <a16:colId xmlns:a16="http://schemas.microsoft.com/office/drawing/2014/main" val="1671841345"/>
                    </a:ext>
                  </a:extLst>
                </a:gridCol>
              </a:tblGrid>
              <a:tr h="407935">
                <a:tc>
                  <a:txBody>
                    <a:bodyPr/>
                    <a:lstStyle/>
                    <a:p>
                      <a:pPr algn="ctr"/>
                      <a:r>
                        <a:rPr lang="en-US">
                          <a:solidFill>
                            <a:srgbClr val="B6A479"/>
                          </a:solidFill>
                        </a:rPr>
                        <a:t>0</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solidFill>
                            <a:srgbClr val="B6A479"/>
                          </a:solidFill>
                        </a:rPr>
                        <a:t>1</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solidFill>
                            <a:srgbClr val="B6A479"/>
                          </a:solidFill>
                        </a:rPr>
                        <a:t>2</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solidFill>
                            <a:srgbClr val="B6A479"/>
                          </a:solidFill>
                        </a:rPr>
                        <a:t>3</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solidFill>
                            <a:srgbClr val="B6A479"/>
                          </a:solidFill>
                        </a:rPr>
                        <a:t>4</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solidFill>
                            <a:srgbClr val="B6A479"/>
                          </a:solidFill>
                        </a:rPr>
                        <a:t>5</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solidFill>
                            <a:srgbClr val="B6A479"/>
                          </a:solidFill>
                        </a:rPr>
                        <a:t>6</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solidFill>
                            <a:srgbClr val="B6A479"/>
                          </a:solidFill>
                        </a:rPr>
                        <a:t>7</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0879438"/>
                  </a:ext>
                </a:extLst>
              </a:tr>
              <a:tr h="407935">
                <a:tc>
                  <a:txBody>
                    <a:bodyPr/>
                    <a:lstStyle/>
                    <a:p>
                      <a:pPr algn="ct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i="1">
                        <a:solidFill>
                          <a:schemeClr val="tx1">
                            <a:lumMod val="65000"/>
                            <a:lumOff val="3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i="1">
                        <a:solidFill>
                          <a:schemeClr val="tx1">
                            <a:lumMod val="65000"/>
                            <a:lumOff val="3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i="1">
                        <a:solidFill>
                          <a:schemeClr val="tx1">
                            <a:lumMod val="65000"/>
                            <a:lumOff val="3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i="1">
                        <a:solidFill>
                          <a:schemeClr val="tx1">
                            <a:lumMod val="65000"/>
                            <a:lumOff val="3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i="1">
                        <a:solidFill>
                          <a:schemeClr val="tx1">
                            <a:lumMod val="65000"/>
                            <a:lumOff val="3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i="1">
                        <a:solidFill>
                          <a:schemeClr val="tx1">
                            <a:lumMod val="65000"/>
                            <a:lumOff val="3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84997942"/>
                  </a:ext>
                </a:extLst>
              </a:tr>
            </a:tbl>
          </a:graphicData>
        </a:graphic>
      </p:graphicFrame>
      <p:sp>
        <p:nvSpPr>
          <p:cNvPr id="2" name="Title 1">
            <a:extLst>
              <a:ext uri="{FF2B5EF4-FFF2-40B4-BE49-F238E27FC236}">
                <a16:creationId xmlns:a16="http://schemas.microsoft.com/office/drawing/2014/main" id="{C00871EF-0F1F-554B-A555-85E4C23DDFAC}"/>
              </a:ext>
            </a:extLst>
          </p:cNvPr>
          <p:cNvSpPr>
            <a:spLocks noGrp="1"/>
          </p:cNvSpPr>
          <p:nvPr>
            <p:ph type="title"/>
          </p:nvPr>
        </p:nvSpPr>
        <p:spPr/>
        <p:txBody>
          <a:bodyPr/>
          <a:lstStyle/>
          <a:p>
            <a:r>
              <a:rPr lang="en-US"/>
              <a:t>Implementing </a:t>
            </a:r>
            <a:r>
              <a:rPr lang="en-US" err="1"/>
              <a:t>ArrayList</a:t>
            </a:r>
            <a:endParaRPr lang="en-US"/>
          </a:p>
        </p:txBody>
      </p:sp>
      <p:sp>
        <p:nvSpPr>
          <p:cNvPr id="4" name="Footer Placeholder 3">
            <a:extLst>
              <a:ext uri="{FF2B5EF4-FFF2-40B4-BE49-F238E27FC236}">
                <a16:creationId xmlns:a16="http://schemas.microsoft.com/office/drawing/2014/main" id="{B47BFB2F-8F0A-D84B-892D-54710A1BFDC9}"/>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A83380F5-2A36-624C-AFF0-DC7F09CF9871}"/>
              </a:ext>
            </a:extLst>
          </p:cNvPr>
          <p:cNvSpPr>
            <a:spLocks noGrp="1"/>
          </p:cNvSpPr>
          <p:nvPr>
            <p:ph type="sldNum" sz="quarter" idx="12"/>
          </p:nvPr>
        </p:nvSpPr>
        <p:spPr/>
        <p:txBody>
          <a:bodyPr/>
          <a:lstStyle/>
          <a:p>
            <a:fld id="{659665DE-58FC-41F4-AC58-2C90A5E00527}" type="slidenum">
              <a:rPr lang="en-US" smtClean="0"/>
              <a:t>30</a:t>
            </a:fld>
            <a:endParaRPr lang="en-US"/>
          </a:p>
        </p:txBody>
      </p:sp>
      <p:grpSp>
        <p:nvGrpSpPr>
          <p:cNvPr id="6" name="Group 5">
            <a:extLst>
              <a:ext uri="{FF2B5EF4-FFF2-40B4-BE49-F238E27FC236}">
                <a16:creationId xmlns:a16="http://schemas.microsoft.com/office/drawing/2014/main" id="{AF9E19FC-6B24-D640-B6B5-8FD06E710913}"/>
              </a:ext>
            </a:extLst>
          </p:cNvPr>
          <p:cNvGrpSpPr/>
          <p:nvPr/>
        </p:nvGrpSpPr>
        <p:grpSpPr>
          <a:xfrm>
            <a:off x="808527" y="1985855"/>
            <a:ext cx="2657777" cy="3724197"/>
            <a:chOff x="908858" y="1530095"/>
            <a:chExt cx="2657777" cy="3724197"/>
          </a:xfrm>
        </p:grpSpPr>
        <p:sp>
          <p:nvSpPr>
            <p:cNvPr id="7" name="Rectangle 6">
              <a:extLst>
                <a:ext uri="{FF2B5EF4-FFF2-40B4-BE49-F238E27FC236}">
                  <a16:creationId xmlns:a16="http://schemas.microsoft.com/office/drawing/2014/main" id="{3FFD530D-A680-5A4D-9A21-42C2797E8D77}"/>
                </a:ext>
              </a:extLst>
            </p:cNvPr>
            <p:cNvSpPr/>
            <p:nvPr/>
          </p:nvSpPr>
          <p:spPr>
            <a:xfrm>
              <a:off x="908858" y="2061556"/>
              <a:ext cx="2657777" cy="3192736"/>
            </a:xfrm>
            <a:prstGeom prst="rect">
              <a:avLst/>
            </a:prstGeom>
            <a:solidFill>
              <a:schemeClr val="bg1"/>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64FE3B0-254B-4E4A-8B93-B226C64D1CDF}"/>
                </a:ext>
              </a:extLst>
            </p:cNvPr>
            <p:cNvSpPr/>
            <p:nvPr/>
          </p:nvSpPr>
          <p:spPr>
            <a:xfrm>
              <a:off x="908858" y="1530095"/>
              <a:ext cx="2657777" cy="531461"/>
            </a:xfrm>
            <a:prstGeom prst="rect">
              <a:avLst/>
            </a:prstGeom>
            <a:solidFill>
              <a:srgbClr val="4C3282"/>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err="1">
                  <a:latin typeface="Segoe UI Historic" panose="020B0502040204020203" pitchFamily="34" charset="0"/>
                  <a:ea typeface="Segoe UI Historic" panose="020B0502040204020203" pitchFamily="34" charset="0"/>
                  <a:cs typeface="Segoe UI Historic" panose="020B0502040204020203" pitchFamily="34" charset="0"/>
                </a:rPr>
                <a:t>ArrayList</a:t>
              </a:r>
              <a:r>
                <a:rPr lang="en-US">
                  <a:latin typeface="Segoe UI Historic" panose="020B0502040204020203" pitchFamily="34" charset="0"/>
                  <a:ea typeface="Segoe UI Historic" panose="020B0502040204020203" pitchFamily="34" charset="0"/>
                  <a:cs typeface="Segoe UI Historic" panose="020B0502040204020203" pitchFamily="34" charset="0"/>
                </a:rPr>
                <a:t>&lt;E&gt;</a:t>
              </a:r>
            </a:p>
          </p:txBody>
        </p:sp>
        <p:sp>
          <p:nvSpPr>
            <p:cNvPr id="9" name="TextBox 8">
              <a:extLst>
                <a:ext uri="{FF2B5EF4-FFF2-40B4-BE49-F238E27FC236}">
                  <a16:creationId xmlns:a16="http://schemas.microsoft.com/office/drawing/2014/main" id="{DF6F2456-B233-EB44-AD5D-8C9486729E01}"/>
                </a:ext>
              </a:extLst>
            </p:cNvPr>
            <p:cNvSpPr txBox="1"/>
            <p:nvPr/>
          </p:nvSpPr>
          <p:spPr>
            <a:xfrm>
              <a:off x="1014216" y="2887740"/>
              <a:ext cx="2552037" cy="2308324"/>
            </a:xfrm>
            <a:prstGeom prst="rect">
              <a:avLst/>
            </a:prstGeom>
            <a:noFill/>
          </p:spPr>
          <p:txBody>
            <a:bodyPr wrap="square" rtlCol="0">
              <a:spAutoFit/>
            </a:bodyPr>
            <a:lstStyle/>
            <a:p>
              <a:r>
                <a:rPr lang="en-US" sz="1200" u="sng">
                  <a:latin typeface="Courier New" panose="02070309020205020404" pitchFamily="49" charset="0"/>
                  <a:cs typeface="Courier New" panose="02070309020205020404" pitchFamily="49" charset="0"/>
                </a:rPr>
                <a:t>get</a:t>
              </a:r>
              <a:r>
                <a:rPr lang="en-US" sz="1200">
                  <a:latin typeface="Courier New" panose="02070309020205020404" pitchFamily="49" charset="0"/>
                  <a:cs typeface="Courier New" panose="02070309020205020404" pitchFamily="49" charset="0"/>
                </a:rPr>
                <a:t> return data[index]</a:t>
              </a:r>
            </a:p>
            <a:p>
              <a:r>
                <a:rPr lang="en-US" sz="1200" u="sng">
                  <a:latin typeface="Courier New" panose="02070309020205020404" pitchFamily="49" charset="0"/>
                  <a:cs typeface="Courier New" panose="02070309020205020404" pitchFamily="49" charset="0"/>
                </a:rPr>
                <a:t>set</a:t>
              </a:r>
              <a:r>
                <a:rPr lang="en-US" sz="1200">
                  <a:latin typeface="Courier New" panose="02070309020205020404" pitchFamily="49" charset="0"/>
                  <a:cs typeface="Courier New" panose="02070309020205020404" pitchFamily="49" charset="0"/>
                </a:rPr>
                <a:t> data[index] = value</a:t>
              </a:r>
            </a:p>
            <a:p>
              <a:r>
                <a:rPr lang="en-US" sz="1200" u="sng">
                  <a:latin typeface="Courier New" panose="02070309020205020404" pitchFamily="49" charset="0"/>
                  <a:cs typeface="Courier New" panose="02070309020205020404" pitchFamily="49" charset="0"/>
                </a:rPr>
                <a:t>add</a:t>
              </a:r>
              <a:r>
                <a:rPr lang="en-US" sz="1200">
                  <a:latin typeface="Courier New" panose="02070309020205020404" pitchFamily="49" charset="0"/>
                  <a:cs typeface="Courier New" panose="02070309020205020404" pitchFamily="49" charset="0"/>
                </a:rPr>
                <a:t> data[size] = value, if out of space grow data</a:t>
              </a:r>
            </a:p>
            <a:p>
              <a:r>
                <a:rPr lang="en-US" sz="1200" u="sng">
                  <a:latin typeface="Courier New" panose="02070309020205020404" pitchFamily="49" charset="0"/>
                  <a:cs typeface="Courier New" panose="02070309020205020404" pitchFamily="49" charset="0"/>
                </a:rPr>
                <a:t>insert</a:t>
              </a:r>
              <a:r>
                <a:rPr lang="en-US" sz="1200">
                  <a:latin typeface="Courier New" panose="02070309020205020404" pitchFamily="49" charset="0"/>
                  <a:cs typeface="Courier New" panose="02070309020205020404" pitchFamily="49" charset="0"/>
                </a:rPr>
                <a:t> shift values to make hole at index, data[index] = value, if out of space grow data</a:t>
              </a:r>
            </a:p>
            <a:p>
              <a:r>
                <a:rPr lang="en-US" sz="1200" u="sng">
                  <a:latin typeface="Courier New" panose="02070309020205020404" pitchFamily="49" charset="0"/>
                  <a:cs typeface="Courier New" panose="02070309020205020404" pitchFamily="49" charset="0"/>
                </a:rPr>
                <a:t>delete</a:t>
              </a:r>
              <a:r>
                <a:rPr lang="en-US" sz="1200">
                  <a:latin typeface="Courier New" panose="02070309020205020404" pitchFamily="49" charset="0"/>
                  <a:cs typeface="Courier New" panose="02070309020205020404" pitchFamily="49" charset="0"/>
                </a:rPr>
                <a:t> shift following values forward</a:t>
              </a:r>
            </a:p>
            <a:p>
              <a:r>
                <a:rPr lang="en-US" sz="1200" u="sng">
                  <a:latin typeface="Courier New" panose="02070309020205020404" pitchFamily="49" charset="0"/>
                  <a:cs typeface="Courier New" panose="02070309020205020404" pitchFamily="49" charset="0"/>
                </a:rPr>
                <a:t>size</a:t>
              </a:r>
              <a:r>
                <a:rPr lang="en-US" sz="1200">
                  <a:latin typeface="Courier New" panose="02070309020205020404" pitchFamily="49" charset="0"/>
                  <a:cs typeface="Courier New" panose="02070309020205020404" pitchFamily="49" charset="0"/>
                </a:rPr>
                <a:t> return size </a:t>
              </a:r>
            </a:p>
            <a:p>
              <a:endParaRPr lang="en-US" sz="1200">
                <a:latin typeface="Courier New" panose="02070309020205020404" pitchFamily="49" charset="0"/>
                <a:cs typeface="Courier New" panose="02070309020205020404" pitchFamily="49" charset="0"/>
              </a:endParaRPr>
            </a:p>
          </p:txBody>
        </p:sp>
        <p:sp>
          <p:nvSpPr>
            <p:cNvPr id="10" name="TextBox 9">
              <a:extLst>
                <a:ext uri="{FF2B5EF4-FFF2-40B4-BE49-F238E27FC236}">
                  <a16:creationId xmlns:a16="http://schemas.microsoft.com/office/drawing/2014/main" id="{C84D1AB5-1436-9846-9874-51CF08E6F553}"/>
                </a:ext>
              </a:extLst>
            </p:cNvPr>
            <p:cNvSpPr txBox="1"/>
            <p:nvPr/>
          </p:nvSpPr>
          <p:spPr>
            <a:xfrm>
              <a:off x="921215" y="2081381"/>
              <a:ext cx="2035232" cy="338554"/>
            </a:xfrm>
            <a:prstGeom prst="rect">
              <a:avLst/>
            </a:prstGeom>
            <a:noFill/>
          </p:spPr>
          <p:txBody>
            <a:bodyPr wrap="square" rtlCol="0">
              <a:spAutoFit/>
            </a:bodyPr>
            <a:lstStyle/>
            <a:p>
              <a:r>
                <a:rPr lang="en-US" sz="1600" b="1">
                  <a:solidFill>
                    <a:srgbClr val="B6A479"/>
                  </a:solidFill>
                  <a:latin typeface="Courier New" panose="02070309020205020404" pitchFamily="49" charset="0"/>
                  <a:cs typeface="Courier New" panose="02070309020205020404" pitchFamily="49" charset="0"/>
                </a:rPr>
                <a:t>state</a:t>
              </a:r>
            </a:p>
          </p:txBody>
        </p:sp>
        <p:sp>
          <p:nvSpPr>
            <p:cNvPr id="11" name="TextBox 10">
              <a:extLst>
                <a:ext uri="{FF2B5EF4-FFF2-40B4-BE49-F238E27FC236}">
                  <a16:creationId xmlns:a16="http://schemas.microsoft.com/office/drawing/2014/main" id="{87D44984-F2B2-8B41-B13C-C2152B1EC66F}"/>
                </a:ext>
              </a:extLst>
            </p:cNvPr>
            <p:cNvSpPr txBox="1"/>
            <p:nvPr/>
          </p:nvSpPr>
          <p:spPr>
            <a:xfrm>
              <a:off x="921215" y="2673036"/>
              <a:ext cx="2035232" cy="338554"/>
            </a:xfrm>
            <a:prstGeom prst="rect">
              <a:avLst/>
            </a:prstGeom>
            <a:noFill/>
          </p:spPr>
          <p:txBody>
            <a:bodyPr wrap="square" rtlCol="0">
              <a:spAutoFit/>
            </a:bodyPr>
            <a:lstStyle/>
            <a:p>
              <a:r>
                <a:rPr lang="en-US" sz="1600" b="1">
                  <a:solidFill>
                    <a:srgbClr val="B6A479"/>
                  </a:solidFill>
                  <a:latin typeface="Courier New" panose="02070309020205020404" pitchFamily="49" charset="0"/>
                  <a:cs typeface="Courier New" panose="02070309020205020404" pitchFamily="49" charset="0"/>
                </a:rPr>
                <a:t>behavior</a:t>
              </a:r>
            </a:p>
          </p:txBody>
        </p:sp>
        <p:sp>
          <p:nvSpPr>
            <p:cNvPr id="12" name="TextBox 11">
              <a:extLst>
                <a:ext uri="{FF2B5EF4-FFF2-40B4-BE49-F238E27FC236}">
                  <a16:creationId xmlns:a16="http://schemas.microsoft.com/office/drawing/2014/main" id="{B11180DE-2D87-4948-B74A-9AA2396E93E7}"/>
                </a:ext>
              </a:extLst>
            </p:cNvPr>
            <p:cNvSpPr txBox="1"/>
            <p:nvPr/>
          </p:nvSpPr>
          <p:spPr>
            <a:xfrm>
              <a:off x="1014598" y="2298929"/>
              <a:ext cx="2035232" cy="461665"/>
            </a:xfrm>
            <a:prstGeom prst="rect">
              <a:avLst/>
            </a:prstGeom>
            <a:noFill/>
          </p:spPr>
          <p:txBody>
            <a:bodyPr wrap="square" rtlCol="0">
              <a:spAutoFit/>
            </a:bodyPr>
            <a:lstStyle/>
            <a:p>
              <a:r>
                <a:rPr lang="en-US" sz="1200">
                  <a:latin typeface="Courier New" panose="02070309020205020404" pitchFamily="49" charset="0"/>
                  <a:cs typeface="Courier New" panose="02070309020205020404" pitchFamily="49" charset="0"/>
                </a:rPr>
                <a:t>data[]</a:t>
              </a:r>
            </a:p>
            <a:p>
              <a:r>
                <a:rPr lang="en-US" sz="1200">
                  <a:latin typeface="Courier New" panose="02070309020205020404" pitchFamily="49" charset="0"/>
                  <a:cs typeface="Courier New" panose="02070309020205020404" pitchFamily="49" charset="0"/>
                </a:rPr>
                <a:t>size</a:t>
              </a:r>
            </a:p>
          </p:txBody>
        </p:sp>
      </p:grpSp>
      <p:graphicFrame>
        <p:nvGraphicFramePr>
          <p:cNvPr id="13" name="Content Placeholder 5">
            <a:extLst>
              <a:ext uri="{FF2B5EF4-FFF2-40B4-BE49-F238E27FC236}">
                <a16:creationId xmlns:a16="http://schemas.microsoft.com/office/drawing/2014/main" id="{BAACB1AA-042D-2846-82F0-A4E3A4C4B083}"/>
              </a:ext>
            </a:extLst>
          </p:cNvPr>
          <p:cNvGraphicFramePr>
            <a:graphicFrameLocks noGrp="1"/>
          </p:cNvGraphicFramePr>
          <p:nvPr>
            <p:ph idx="1"/>
          </p:nvPr>
        </p:nvGraphicFramePr>
        <p:xfrm>
          <a:off x="6629617" y="2117978"/>
          <a:ext cx="3208160" cy="815870"/>
        </p:xfrm>
        <a:graphic>
          <a:graphicData uri="http://schemas.openxmlformats.org/drawingml/2006/table">
            <a:tbl>
              <a:tblPr firstRow="1" bandRow="1">
                <a:tableStyleId>{5C22544A-7EE6-4342-B048-85BDC9FD1C3A}</a:tableStyleId>
              </a:tblPr>
              <a:tblGrid>
                <a:gridCol w="802040">
                  <a:extLst>
                    <a:ext uri="{9D8B030D-6E8A-4147-A177-3AD203B41FA5}">
                      <a16:colId xmlns:a16="http://schemas.microsoft.com/office/drawing/2014/main" val="3634816842"/>
                    </a:ext>
                  </a:extLst>
                </a:gridCol>
                <a:gridCol w="802040">
                  <a:extLst>
                    <a:ext uri="{9D8B030D-6E8A-4147-A177-3AD203B41FA5}">
                      <a16:colId xmlns:a16="http://schemas.microsoft.com/office/drawing/2014/main" val="2376362431"/>
                    </a:ext>
                  </a:extLst>
                </a:gridCol>
                <a:gridCol w="802040">
                  <a:extLst>
                    <a:ext uri="{9D8B030D-6E8A-4147-A177-3AD203B41FA5}">
                      <a16:colId xmlns:a16="http://schemas.microsoft.com/office/drawing/2014/main" val="2204204455"/>
                    </a:ext>
                  </a:extLst>
                </a:gridCol>
                <a:gridCol w="802040">
                  <a:extLst>
                    <a:ext uri="{9D8B030D-6E8A-4147-A177-3AD203B41FA5}">
                      <a16:colId xmlns:a16="http://schemas.microsoft.com/office/drawing/2014/main" val="584026190"/>
                    </a:ext>
                  </a:extLst>
                </a:gridCol>
              </a:tblGrid>
              <a:tr h="407935">
                <a:tc>
                  <a:txBody>
                    <a:bodyPr/>
                    <a:lstStyle/>
                    <a:p>
                      <a:pPr algn="ctr"/>
                      <a:r>
                        <a:rPr lang="en-US">
                          <a:solidFill>
                            <a:srgbClr val="B6A479"/>
                          </a:solidFill>
                        </a:rPr>
                        <a:t>0</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solidFill>
                            <a:srgbClr val="B6A479"/>
                          </a:solidFill>
                        </a:rPr>
                        <a:t>1</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solidFill>
                            <a:srgbClr val="B6A479"/>
                          </a:solidFill>
                        </a:rPr>
                        <a:t>2</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solidFill>
                            <a:srgbClr val="B6A479"/>
                          </a:solidFill>
                        </a:rPr>
                        <a:t>3</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0879438"/>
                  </a:ext>
                </a:extLst>
              </a:tr>
              <a:tr h="407935">
                <a:tc>
                  <a:txBody>
                    <a:bodyPr/>
                    <a:lstStyle/>
                    <a:p>
                      <a:pPr algn="ct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i="1">
                        <a:solidFill>
                          <a:schemeClr val="tx1">
                            <a:lumMod val="65000"/>
                            <a:lumOff val="3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i="1">
                        <a:solidFill>
                          <a:schemeClr val="tx1">
                            <a:lumMod val="65000"/>
                            <a:lumOff val="3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84997942"/>
                  </a:ext>
                </a:extLst>
              </a:tr>
            </a:tbl>
          </a:graphicData>
        </a:graphic>
      </p:graphicFrame>
      <p:sp>
        <p:nvSpPr>
          <p:cNvPr id="14" name="TextBox 13">
            <a:extLst>
              <a:ext uri="{FF2B5EF4-FFF2-40B4-BE49-F238E27FC236}">
                <a16:creationId xmlns:a16="http://schemas.microsoft.com/office/drawing/2014/main" id="{B7A87EC1-DF00-E646-8355-ACCD3A190D02}"/>
              </a:ext>
            </a:extLst>
          </p:cNvPr>
          <p:cNvSpPr txBox="1"/>
          <p:nvPr/>
        </p:nvSpPr>
        <p:spPr>
          <a:xfrm>
            <a:off x="4446238" y="2537141"/>
            <a:ext cx="2063481" cy="369332"/>
          </a:xfrm>
          <a:prstGeom prst="rect">
            <a:avLst/>
          </a:prstGeom>
          <a:noFill/>
        </p:spPr>
        <p:txBody>
          <a:bodyPr wrap="square" rtlCol="0">
            <a:spAutoFit/>
          </a:bodyPr>
          <a:lstStyle/>
          <a:p>
            <a:r>
              <a:rPr lang="en-US">
                <a:latin typeface="Courier New" panose="02070309020205020404" pitchFamily="49" charset="0"/>
                <a:cs typeface="Courier New" panose="02070309020205020404" pitchFamily="49" charset="0"/>
              </a:rPr>
              <a:t>append(2)</a:t>
            </a:r>
          </a:p>
        </p:txBody>
      </p:sp>
      <p:sp>
        <p:nvSpPr>
          <p:cNvPr id="16" name="TextBox 15">
            <a:extLst>
              <a:ext uri="{FF2B5EF4-FFF2-40B4-BE49-F238E27FC236}">
                <a16:creationId xmlns:a16="http://schemas.microsoft.com/office/drawing/2014/main" id="{BA093C4A-59AA-BE40-A250-12EDA6B8AB90}"/>
              </a:ext>
            </a:extLst>
          </p:cNvPr>
          <p:cNvSpPr txBox="1"/>
          <p:nvPr/>
        </p:nvSpPr>
        <p:spPr>
          <a:xfrm>
            <a:off x="7685264" y="2537892"/>
            <a:ext cx="306494" cy="369332"/>
          </a:xfrm>
          <a:prstGeom prst="rect">
            <a:avLst/>
          </a:prstGeom>
          <a:noFill/>
        </p:spPr>
        <p:txBody>
          <a:bodyPr wrap="none" rtlCol="0">
            <a:spAutoFit/>
          </a:bodyPr>
          <a:lstStyle/>
          <a:p>
            <a:r>
              <a:rPr lang="en-US" b="1">
                <a:solidFill>
                  <a:srgbClr val="4C3282"/>
                </a:solidFill>
              </a:rPr>
              <a:t>3</a:t>
            </a:r>
          </a:p>
        </p:txBody>
      </p:sp>
      <p:sp>
        <p:nvSpPr>
          <p:cNvPr id="17" name="TextBox 16">
            <a:extLst>
              <a:ext uri="{FF2B5EF4-FFF2-40B4-BE49-F238E27FC236}">
                <a16:creationId xmlns:a16="http://schemas.microsoft.com/office/drawing/2014/main" id="{F13DD496-9678-4748-ADAF-E4EE60B3E472}"/>
              </a:ext>
            </a:extLst>
          </p:cNvPr>
          <p:cNvSpPr txBox="1"/>
          <p:nvPr/>
        </p:nvSpPr>
        <p:spPr>
          <a:xfrm>
            <a:off x="9299907" y="2537141"/>
            <a:ext cx="306494" cy="369332"/>
          </a:xfrm>
          <a:prstGeom prst="rect">
            <a:avLst/>
          </a:prstGeom>
          <a:noFill/>
        </p:spPr>
        <p:txBody>
          <a:bodyPr wrap="none" rtlCol="0">
            <a:spAutoFit/>
          </a:bodyPr>
          <a:lstStyle/>
          <a:p>
            <a:r>
              <a:rPr lang="en-US" b="1">
                <a:solidFill>
                  <a:srgbClr val="4C3282"/>
                </a:solidFill>
              </a:rPr>
              <a:t>5</a:t>
            </a:r>
          </a:p>
        </p:txBody>
      </p:sp>
      <p:sp>
        <p:nvSpPr>
          <p:cNvPr id="18" name="TextBox 17">
            <a:extLst>
              <a:ext uri="{FF2B5EF4-FFF2-40B4-BE49-F238E27FC236}">
                <a16:creationId xmlns:a16="http://schemas.microsoft.com/office/drawing/2014/main" id="{2D299925-FCD9-B540-A852-9F5B6DE927A4}"/>
              </a:ext>
            </a:extLst>
          </p:cNvPr>
          <p:cNvSpPr txBox="1"/>
          <p:nvPr/>
        </p:nvSpPr>
        <p:spPr>
          <a:xfrm>
            <a:off x="6666765" y="3330865"/>
            <a:ext cx="2390398" cy="369332"/>
          </a:xfrm>
          <a:prstGeom prst="rect">
            <a:avLst/>
          </a:prstGeom>
          <a:noFill/>
        </p:spPr>
        <p:txBody>
          <a:bodyPr wrap="none" rtlCol="0">
            <a:spAutoFit/>
          </a:bodyPr>
          <a:lstStyle/>
          <a:p>
            <a:r>
              <a:rPr lang="en-US" err="1">
                <a:latin typeface="Courier New" panose="02070309020205020404" pitchFamily="49" charset="0"/>
                <a:cs typeface="Courier New" panose="02070309020205020404" pitchFamily="49" charset="0"/>
              </a:rPr>
              <a:t>numberOfItems</a:t>
            </a:r>
            <a:r>
              <a:rPr lang="en-US">
                <a:latin typeface="Courier New" panose="02070309020205020404" pitchFamily="49" charset="0"/>
                <a:cs typeface="Courier New" panose="02070309020205020404" pitchFamily="49" charset="0"/>
              </a:rPr>
              <a:t> = </a:t>
            </a:r>
          </a:p>
        </p:txBody>
      </p:sp>
      <p:sp>
        <p:nvSpPr>
          <p:cNvPr id="31" name="TextBox 30">
            <a:extLst>
              <a:ext uri="{FF2B5EF4-FFF2-40B4-BE49-F238E27FC236}">
                <a16:creationId xmlns:a16="http://schemas.microsoft.com/office/drawing/2014/main" id="{2ECDF545-4993-6343-AC8E-87AC2C60609B}"/>
              </a:ext>
            </a:extLst>
          </p:cNvPr>
          <p:cNvSpPr txBox="1"/>
          <p:nvPr/>
        </p:nvSpPr>
        <p:spPr>
          <a:xfrm>
            <a:off x="6096000" y="1755859"/>
            <a:ext cx="3531929" cy="369332"/>
          </a:xfrm>
          <a:prstGeom prst="rect">
            <a:avLst/>
          </a:prstGeom>
          <a:noFill/>
        </p:spPr>
        <p:txBody>
          <a:bodyPr wrap="none" rtlCol="0">
            <a:spAutoFit/>
          </a:bodyPr>
          <a:lstStyle/>
          <a:p>
            <a:r>
              <a:rPr lang="en-US">
                <a:latin typeface="Courier New" panose="02070309020205020404" pitchFamily="49" charset="0"/>
                <a:cs typeface="Courier New" panose="02070309020205020404" pitchFamily="49" charset="0"/>
              </a:rPr>
              <a:t>append(element)</a:t>
            </a:r>
            <a:r>
              <a:rPr lang="en-US">
                <a:latin typeface="Segoe UI Historic" panose="020B0502040204020203" pitchFamily="34" charset="0"/>
                <a:ea typeface="Segoe UI Historic" panose="020B0502040204020203" pitchFamily="34" charset="0"/>
                <a:cs typeface="Segoe UI Historic" panose="020B0502040204020203" pitchFamily="34" charset="0"/>
              </a:rPr>
              <a:t> with growth</a:t>
            </a:r>
          </a:p>
        </p:txBody>
      </p:sp>
      <p:sp>
        <p:nvSpPr>
          <p:cNvPr id="60" name="TextBox 59">
            <a:extLst>
              <a:ext uri="{FF2B5EF4-FFF2-40B4-BE49-F238E27FC236}">
                <a16:creationId xmlns:a16="http://schemas.microsoft.com/office/drawing/2014/main" id="{2ADD00C3-4234-CA44-BF14-A613DB5DA88D}"/>
              </a:ext>
            </a:extLst>
          </p:cNvPr>
          <p:cNvSpPr txBox="1"/>
          <p:nvPr/>
        </p:nvSpPr>
        <p:spPr>
          <a:xfrm>
            <a:off x="8478805" y="2545810"/>
            <a:ext cx="306494" cy="369332"/>
          </a:xfrm>
          <a:prstGeom prst="rect">
            <a:avLst/>
          </a:prstGeom>
          <a:noFill/>
        </p:spPr>
        <p:txBody>
          <a:bodyPr wrap="square" rtlCol="0">
            <a:spAutoFit/>
          </a:bodyPr>
          <a:lstStyle/>
          <a:p>
            <a:r>
              <a:rPr lang="en-US" b="1">
                <a:solidFill>
                  <a:srgbClr val="4C3282"/>
                </a:solidFill>
              </a:rPr>
              <a:t>4</a:t>
            </a:r>
          </a:p>
        </p:txBody>
      </p:sp>
      <p:sp>
        <p:nvSpPr>
          <p:cNvPr id="58" name="TextBox 57">
            <a:extLst>
              <a:ext uri="{FF2B5EF4-FFF2-40B4-BE49-F238E27FC236}">
                <a16:creationId xmlns:a16="http://schemas.microsoft.com/office/drawing/2014/main" id="{E9C6C6C2-6302-2F4A-8C10-51A1E9A38FEA}"/>
              </a:ext>
            </a:extLst>
          </p:cNvPr>
          <p:cNvSpPr txBox="1"/>
          <p:nvPr/>
        </p:nvSpPr>
        <p:spPr>
          <a:xfrm>
            <a:off x="6801374" y="2546780"/>
            <a:ext cx="428322" cy="369332"/>
          </a:xfrm>
          <a:prstGeom prst="rect">
            <a:avLst/>
          </a:prstGeom>
          <a:noFill/>
        </p:spPr>
        <p:txBody>
          <a:bodyPr wrap="none" rtlCol="0">
            <a:spAutoFit/>
          </a:bodyPr>
          <a:lstStyle/>
          <a:p>
            <a:r>
              <a:rPr lang="en-US" b="1">
                <a:solidFill>
                  <a:srgbClr val="4C3282"/>
                </a:solidFill>
              </a:rPr>
              <a:t>10</a:t>
            </a:r>
          </a:p>
        </p:txBody>
      </p:sp>
      <p:sp>
        <p:nvSpPr>
          <p:cNvPr id="62" name="TextBox 61">
            <a:extLst>
              <a:ext uri="{FF2B5EF4-FFF2-40B4-BE49-F238E27FC236}">
                <a16:creationId xmlns:a16="http://schemas.microsoft.com/office/drawing/2014/main" id="{D128E9A9-09E8-7549-99FE-926410226586}"/>
              </a:ext>
            </a:extLst>
          </p:cNvPr>
          <p:cNvSpPr txBox="1"/>
          <p:nvPr/>
        </p:nvSpPr>
        <p:spPr>
          <a:xfrm>
            <a:off x="8895901" y="3340987"/>
            <a:ext cx="322524" cy="369332"/>
          </a:xfrm>
          <a:prstGeom prst="rect">
            <a:avLst/>
          </a:prstGeom>
          <a:solidFill>
            <a:schemeClr val="bg1"/>
          </a:solidFill>
          <a:ln>
            <a:solidFill>
              <a:srgbClr val="B6A479"/>
            </a:solidFill>
          </a:ln>
        </p:spPr>
        <p:txBody>
          <a:bodyPr wrap="none" rtlCol="0">
            <a:spAutoFit/>
          </a:bodyPr>
          <a:lstStyle/>
          <a:p>
            <a:r>
              <a:rPr lang="en-US">
                <a:latin typeface="Courier New" panose="02070309020205020404" pitchFamily="49" charset="0"/>
                <a:cs typeface="Courier New" panose="02070309020205020404" pitchFamily="49" charset="0"/>
              </a:rPr>
              <a:t>4</a:t>
            </a:r>
          </a:p>
        </p:txBody>
      </p:sp>
      <p:sp>
        <p:nvSpPr>
          <p:cNvPr id="42" name="TextBox 41">
            <a:extLst>
              <a:ext uri="{FF2B5EF4-FFF2-40B4-BE49-F238E27FC236}">
                <a16:creationId xmlns:a16="http://schemas.microsoft.com/office/drawing/2014/main" id="{1A37C353-32E6-9249-AE28-75F46D667404}"/>
              </a:ext>
            </a:extLst>
          </p:cNvPr>
          <p:cNvSpPr txBox="1"/>
          <p:nvPr/>
        </p:nvSpPr>
        <p:spPr>
          <a:xfrm>
            <a:off x="8080450" y="4524741"/>
            <a:ext cx="306494" cy="369332"/>
          </a:xfrm>
          <a:prstGeom prst="rect">
            <a:avLst/>
          </a:prstGeom>
          <a:solidFill>
            <a:schemeClr val="bg1"/>
          </a:solidFill>
        </p:spPr>
        <p:txBody>
          <a:bodyPr wrap="none" rtlCol="0">
            <a:spAutoFit/>
          </a:bodyPr>
          <a:lstStyle/>
          <a:p>
            <a:r>
              <a:rPr lang="en-US" b="1">
                <a:solidFill>
                  <a:srgbClr val="4C3282"/>
                </a:solidFill>
              </a:rPr>
              <a:t>2</a:t>
            </a:r>
          </a:p>
        </p:txBody>
      </p:sp>
      <p:sp>
        <p:nvSpPr>
          <p:cNvPr id="19" name="TextBox 18">
            <a:extLst>
              <a:ext uri="{FF2B5EF4-FFF2-40B4-BE49-F238E27FC236}">
                <a16:creationId xmlns:a16="http://schemas.microsoft.com/office/drawing/2014/main" id="{54D402D6-C17B-5B47-AD23-CE2AEC8B8E05}"/>
              </a:ext>
            </a:extLst>
          </p:cNvPr>
          <p:cNvSpPr txBox="1"/>
          <p:nvPr/>
        </p:nvSpPr>
        <p:spPr>
          <a:xfrm>
            <a:off x="8895901" y="3348136"/>
            <a:ext cx="322524" cy="369332"/>
          </a:xfrm>
          <a:prstGeom prst="rect">
            <a:avLst/>
          </a:prstGeom>
          <a:solidFill>
            <a:schemeClr val="bg1"/>
          </a:solidFill>
          <a:ln>
            <a:solidFill>
              <a:srgbClr val="B6A479"/>
            </a:solidFill>
          </a:ln>
        </p:spPr>
        <p:txBody>
          <a:bodyPr wrap="none" rtlCol="0">
            <a:spAutoFit/>
          </a:bodyPr>
          <a:lstStyle/>
          <a:p>
            <a:r>
              <a:rPr lang="en-US">
                <a:latin typeface="Courier New" panose="02070309020205020404" pitchFamily="49" charset="0"/>
                <a:cs typeface="Courier New" panose="02070309020205020404" pitchFamily="49" charset="0"/>
              </a:rPr>
              <a:t>5</a:t>
            </a:r>
          </a:p>
        </p:txBody>
      </p:sp>
    </p:spTree>
    <p:extLst>
      <p:ext uri="{BB962C8B-B14F-4D97-AF65-F5344CB8AC3E}">
        <p14:creationId xmlns:p14="http://schemas.microsoft.com/office/powerpoint/2010/main" val="1934696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0" presetClass="path" presetSubtype="0" accel="50000" decel="50000" fill="hold" grpId="0" nodeType="clickEffect">
                                  <p:stCondLst>
                                    <p:cond delay="0"/>
                                  </p:stCondLst>
                                  <p:childTnLst>
                                    <p:animMotion origin="layout" path="M -6.25E-7 1.85185E-6 L -0.18008 0.29444 " pathEditMode="relative" rAng="0" ptsTypes="AA">
                                      <p:cBhvr>
                                        <p:cTn id="16" dur="1000" fill="hold"/>
                                        <p:tgtEl>
                                          <p:spTgt spid="58"/>
                                        </p:tgtEl>
                                        <p:attrNameLst>
                                          <p:attrName>ppt_x</p:attrName>
                                          <p:attrName>ppt_y</p:attrName>
                                        </p:attrNameLst>
                                      </p:cBhvr>
                                      <p:rCtr x="-9010" y="14722"/>
                                    </p:animMotion>
                                  </p:childTnLst>
                                </p:cTn>
                              </p:par>
                            </p:childTnLst>
                          </p:cTn>
                        </p:par>
                        <p:par>
                          <p:cTn id="17" fill="hold">
                            <p:stCondLst>
                              <p:cond delay="1000"/>
                            </p:stCondLst>
                            <p:childTnLst>
                              <p:par>
                                <p:cTn id="18" presetID="0" presetClass="path" presetSubtype="0" accel="50000" decel="50000" fill="hold" grpId="0" nodeType="afterEffect">
                                  <p:stCondLst>
                                    <p:cond delay="0"/>
                                  </p:stCondLst>
                                  <p:childTnLst>
                                    <p:animMotion origin="layout" path="M 0 0 L -0.17526 0.29537 " pathEditMode="relative" ptsTypes="AA">
                                      <p:cBhvr>
                                        <p:cTn id="19" dur="1000" fill="hold"/>
                                        <p:tgtEl>
                                          <p:spTgt spid="16"/>
                                        </p:tgtEl>
                                        <p:attrNameLst>
                                          <p:attrName>ppt_x</p:attrName>
                                          <p:attrName>ppt_y</p:attrName>
                                        </p:attrNameLst>
                                      </p:cBhvr>
                                    </p:animMotion>
                                  </p:childTnLst>
                                </p:cTn>
                              </p:par>
                            </p:childTnLst>
                          </p:cTn>
                        </p:par>
                        <p:par>
                          <p:cTn id="20" fill="hold">
                            <p:stCondLst>
                              <p:cond delay="2000"/>
                            </p:stCondLst>
                            <p:childTnLst>
                              <p:par>
                                <p:cTn id="21" presetID="0" presetClass="path" presetSubtype="0" accel="50000" decel="50000" fill="hold" grpId="0" nodeType="afterEffect">
                                  <p:stCondLst>
                                    <p:cond delay="0"/>
                                  </p:stCondLst>
                                  <p:childTnLst>
                                    <p:animMotion origin="layout" path="M 0 0 L -0.17669 0.29213 " pathEditMode="relative" ptsTypes="AA">
                                      <p:cBhvr>
                                        <p:cTn id="22" dur="1000" fill="hold"/>
                                        <p:tgtEl>
                                          <p:spTgt spid="60"/>
                                        </p:tgtEl>
                                        <p:attrNameLst>
                                          <p:attrName>ppt_x</p:attrName>
                                          <p:attrName>ppt_y</p:attrName>
                                        </p:attrNameLst>
                                      </p:cBhvr>
                                    </p:animMotion>
                                  </p:childTnLst>
                                </p:cTn>
                              </p:par>
                            </p:childTnLst>
                          </p:cTn>
                        </p:par>
                        <p:par>
                          <p:cTn id="23" fill="hold">
                            <p:stCondLst>
                              <p:cond delay="3000"/>
                            </p:stCondLst>
                            <p:childTnLst>
                              <p:par>
                                <p:cTn id="24" presetID="0" presetClass="path" presetSubtype="0" accel="50000" decel="50000" fill="hold" grpId="0" nodeType="afterEffect">
                                  <p:stCondLst>
                                    <p:cond delay="0"/>
                                  </p:stCondLst>
                                  <p:childTnLst>
                                    <p:animMotion origin="layout" path="M 0 0 L -0.17031 0.29445 " pathEditMode="relative" ptsTypes="AA">
                                      <p:cBhvr>
                                        <p:cTn id="25" dur="1000" fill="hold"/>
                                        <p:tgtEl>
                                          <p:spTgt spid="17"/>
                                        </p:tgtEl>
                                        <p:attrNameLst>
                                          <p:attrName>ppt_x</p:attrName>
                                          <p:attrName>ppt_y</p:attrName>
                                        </p:attrNameLst>
                                      </p:cBhvr>
                                    </p:animMotion>
                                  </p:childTnLst>
                                </p:cTn>
                              </p:par>
                            </p:childTnLst>
                          </p:cTn>
                        </p:par>
                        <p:par>
                          <p:cTn id="26" fill="hold">
                            <p:stCondLst>
                              <p:cond delay="4000"/>
                            </p:stCondLst>
                            <p:childTnLst>
                              <p:par>
                                <p:cTn id="27" presetID="10" presetClass="entr" presetSubtype="0" fill="hold" grpId="0" nodeType="after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fade">
                                      <p:cBhvr>
                                        <p:cTn id="29" dur="500"/>
                                        <p:tgtEl>
                                          <p:spTgt spid="4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7" grpId="0"/>
      <p:bldP spid="60" grpId="0"/>
      <p:bldP spid="58" grpId="0"/>
      <p:bldP spid="42" grpId="0" animBg="1"/>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Rectangle 86">
            <a:extLst>
              <a:ext uri="{FF2B5EF4-FFF2-40B4-BE49-F238E27FC236}">
                <a16:creationId xmlns:a16="http://schemas.microsoft.com/office/drawing/2014/main" id="{9B73D7F4-9921-644A-B254-BE764534DCCB}"/>
              </a:ext>
            </a:extLst>
          </p:cNvPr>
          <p:cNvSpPr/>
          <p:nvPr/>
        </p:nvSpPr>
        <p:spPr>
          <a:xfrm>
            <a:off x="8105033" y="1068198"/>
            <a:ext cx="3842715" cy="52179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B14C0063-7F3F-9641-BAEB-8A095FE4188E}"/>
              </a:ext>
            </a:extLst>
          </p:cNvPr>
          <p:cNvSpPr/>
          <p:nvPr/>
        </p:nvSpPr>
        <p:spPr>
          <a:xfrm>
            <a:off x="3899588" y="1065931"/>
            <a:ext cx="3918926" cy="5631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CC8916-2A2F-425A-BBEF-6E1F425AD2A7}"/>
              </a:ext>
            </a:extLst>
          </p:cNvPr>
          <p:cNvSpPr>
            <a:spLocks noGrp="1"/>
          </p:cNvSpPr>
          <p:nvPr>
            <p:ph type="title"/>
          </p:nvPr>
        </p:nvSpPr>
        <p:spPr/>
        <p:txBody>
          <a:bodyPr/>
          <a:lstStyle/>
          <a:p>
            <a:r>
              <a:rPr lang="en-US"/>
              <a:t>Case Study: List Implementations</a:t>
            </a:r>
          </a:p>
        </p:txBody>
      </p:sp>
      <p:sp>
        <p:nvSpPr>
          <p:cNvPr id="5" name="Slide Number Placeholder 4">
            <a:extLst>
              <a:ext uri="{FF2B5EF4-FFF2-40B4-BE49-F238E27FC236}">
                <a16:creationId xmlns:a16="http://schemas.microsoft.com/office/drawing/2014/main" id="{1CB89159-94B0-4FAA-AA37-59A6751BA502}"/>
              </a:ext>
            </a:extLst>
          </p:cNvPr>
          <p:cNvSpPr>
            <a:spLocks noGrp="1"/>
          </p:cNvSpPr>
          <p:nvPr>
            <p:ph type="sldNum" sz="quarter" idx="12"/>
          </p:nvPr>
        </p:nvSpPr>
        <p:spPr/>
        <p:txBody>
          <a:bodyPr/>
          <a:lstStyle/>
          <a:p>
            <a:fld id="{659665DE-58FC-41F4-AC58-2C90A5E00527}" type="slidenum">
              <a:rPr lang="en-US" smtClean="0"/>
              <a:t>31</a:t>
            </a:fld>
            <a:endParaRPr lang="en-US"/>
          </a:p>
        </p:txBody>
      </p:sp>
      <p:sp>
        <p:nvSpPr>
          <p:cNvPr id="6" name="Footer Placeholder 3">
            <a:extLst>
              <a:ext uri="{FF2B5EF4-FFF2-40B4-BE49-F238E27FC236}">
                <a16:creationId xmlns:a16="http://schemas.microsoft.com/office/drawing/2014/main" id="{C079A831-55F1-B040-BEA2-50207ACD6A6F}"/>
              </a:ext>
            </a:extLst>
          </p:cNvPr>
          <p:cNvSpPr>
            <a:spLocks noGrp="1"/>
          </p:cNvSpPr>
          <p:nvPr>
            <p:ph type="ftr" sz="quarter" idx="11"/>
          </p:nvPr>
        </p:nvSpPr>
        <p:spPr>
          <a:xfrm>
            <a:off x="4842742" y="6544402"/>
            <a:ext cx="5901459" cy="274320"/>
          </a:xfrm>
        </p:spPr>
        <p:txBody>
          <a:bodyPr/>
          <a:lstStyle/>
          <a:p>
            <a:r>
              <a:rPr lang="en-US"/>
              <a:t>CSE 373 19 WI - Kasey Champion</a:t>
            </a:r>
          </a:p>
        </p:txBody>
      </p:sp>
      <p:grpSp>
        <p:nvGrpSpPr>
          <p:cNvPr id="7" name="Group 6">
            <a:extLst>
              <a:ext uri="{FF2B5EF4-FFF2-40B4-BE49-F238E27FC236}">
                <a16:creationId xmlns:a16="http://schemas.microsoft.com/office/drawing/2014/main" id="{8B0F6823-81E1-2A4E-A436-2ABEBD42D632}"/>
              </a:ext>
            </a:extLst>
          </p:cNvPr>
          <p:cNvGrpSpPr/>
          <p:nvPr/>
        </p:nvGrpSpPr>
        <p:grpSpPr>
          <a:xfrm>
            <a:off x="577321" y="1614231"/>
            <a:ext cx="2805462" cy="2750598"/>
            <a:chOff x="908856" y="1530095"/>
            <a:chExt cx="2805462" cy="2750598"/>
          </a:xfrm>
        </p:grpSpPr>
        <p:sp>
          <p:nvSpPr>
            <p:cNvPr id="8" name="Rectangle 7">
              <a:extLst>
                <a:ext uri="{FF2B5EF4-FFF2-40B4-BE49-F238E27FC236}">
                  <a16:creationId xmlns:a16="http://schemas.microsoft.com/office/drawing/2014/main" id="{67222629-EA6D-AF4F-9967-79CCB02A2A1F}"/>
                </a:ext>
              </a:extLst>
            </p:cNvPr>
            <p:cNvSpPr/>
            <p:nvPr/>
          </p:nvSpPr>
          <p:spPr>
            <a:xfrm>
              <a:off x="908857" y="2061557"/>
              <a:ext cx="2773131" cy="2219136"/>
            </a:xfrm>
            <a:prstGeom prst="rect">
              <a:avLst/>
            </a:prstGeom>
            <a:no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4BC5B2E-86A3-FA45-8897-7632867F0A06}"/>
                </a:ext>
              </a:extLst>
            </p:cNvPr>
            <p:cNvSpPr/>
            <p:nvPr/>
          </p:nvSpPr>
          <p:spPr>
            <a:xfrm>
              <a:off x="908856" y="1530095"/>
              <a:ext cx="2773131" cy="531461"/>
            </a:xfrm>
            <a:prstGeom prst="rect">
              <a:avLst/>
            </a:prstGeom>
            <a:solidFill>
              <a:srgbClr val="B6A479"/>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Segoe UI Historic" panose="020B0502040204020203" pitchFamily="34" charset="0"/>
                  <a:ea typeface="Segoe UI Historic" panose="020B0502040204020203" pitchFamily="34" charset="0"/>
                  <a:cs typeface="Segoe UI Historic" panose="020B0502040204020203" pitchFamily="34" charset="0"/>
                </a:rPr>
                <a:t>List ADT</a:t>
              </a:r>
            </a:p>
          </p:txBody>
        </p:sp>
        <p:sp>
          <p:nvSpPr>
            <p:cNvPr id="10" name="TextBox 9">
              <a:extLst>
                <a:ext uri="{FF2B5EF4-FFF2-40B4-BE49-F238E27FC236}">
                  <a16:creationId xmlns:a16="http://schemas.microsoft.com/office/drawing/2014/main" id="{A15E43EE-CBD4-C642-BC33-83A88C4A3BB6}"/>
                </a:ext>
              </a:extLst>
            </p:cNvPr>
            <p:cNvSpPr txBox="1"/>
            <p:nvPr/>
          </p:nvSpPr>
          <p:spPr>
            <a:xfrm>
              <a:off x="1026835" y="2919920"/>
              <a:ext cx="2687483" cy="1200329"/>
            </a:xfrm>
            <a:prstGeom prst="rect">
              <a:avLst/>
            </a:prstGeom>
            <a:noFill/>
          </p:spPr>
          <p:txBody>
            <a:bodyPr wrap="square" rtlCol="0">
              <a:spAutoFit/>
            </a:bodyPr>
            <a:lstStyle/>
            <a:p>
              <a:r>
                <a:rPr lang="en-US" sz="1200" u="sng">
                  <a:latin typeface="Segoe UI Historic" panose="020B0502040204020203" pitchFamily="34" charset="0"/>
                  <a:ea typeface="Segoe UI Historic" panose="020B0502040204020203" pitchFamily="34" charset="0"/>
                  <a:cs typeface="Segoe UI Historic" panose="020B0502040204020203" pitchFamily="34" charset="0"/>
                </a:rPr>
                <a:t>get(index)</a:t>
              </a:r>
              <a:r>
                <a:rPr lang="en-US" sz="1200">
                  <a:latin typeface="Segoe UI Historic" panose="020B0502040204020203" pitchFamily="34" charset="0"/>
                  <a:ea typeface="Segoe UI Historic" panose="020B0502040204020203" pitchFamily="34" charset="0"/>
                  <a:cs typeface="Segoe UI Historic" panose="020B0502040204020203" pitchFamily="34" charset="0"/>
                </a:rPr>
                <a:t> return item at index</a:t>
              </a:r>
            </a:p>
            <a:p>
              <a:r>
                <a:rPr lang="en-US" sz="1200" u="sng">
                  <a:latin typeface="Segoe UI Historic" panose="020B0502040204020203" pitchFamily="34" charset="0"/>
                  <a:ea typeface="Segoe UI Historic" panose="020B0502040204020203" pitchFamily="34" charset="0"/>
                  <a:cs typeface="Segoe UI Historic" panose="020B0502040204020203" pitchFamily="34" charset="0"/>
                </a:rPr>
                <a:t>set(item, index)</a:t>
              </a:r>
              <a:r>
                <a:rPr lang="en-US" sz="1200">
                  <a:latin typeface="Segoe UI Historic" panose="020B0502040204020203" pitchFamily="34" charset="0"/>
                  <a:ea typeface="Segoe UI Historic" panose="020B0502040204020203" pitchFamily="34" charset="0"/>
                  <a:cs typeface="Segoe UI Historic" panose="020B0502040204020203" pitchFamily="34" charset="0"/>
                </a:rPr>
                <a:t> replace item at index</a:t>
              </a:r>
            </a:p>
            <a:p>
              <a:r>
                <a:rPr lang="en-US" sz="1200" u="sng">
                  <a:latin typeface="Segoe UI Historic" panose="020B0502040204020203" pitchFamily="34" charset="0"/>
                  <a:ea typeface="Segoe UI Historic" panose="020B0502040204020203" pitchFamily="34" charset="0"/>
                  <a:cs typeface="Segoe UI Historic" panose="020B0502040204020203" pitchFamily="34" charset="0"/>
                </a:rPr>
                <a:t>add(item)</a:t>
              </a:r>
              <a:r>
                <a:rPr lang="en-US" sz="1200">
                  <a:latin typeface="Segoe UI Historic" panose="020B0502040204020203" pitchFamily="34" charset="0"/>
                  <a:ea typeface="Segoe UI Historic" panose="020B0502040204020203" pitchFamily="34" charset="0"/>
                  <a:cs typeface="Segoe UI Historic" panose="020B0502040204020203" pitchFamily="34" charset="0"/>
                </a:rPr>
                <a:t> add item to end of list</a:t>
              </a:r>
            </a:p>
            <a:p>
              <a:r>
                <a:rPr lang="en-US" sz="1200" u="sng">
                  <a:latin typeface="Segoe UI Historic" panose="020B0502040204020203" pitchFamily="34" charset="0"/>
                  <a:ea typeface="Segoe UI Historic" panose="020B0502040204020203" pitchFamily="34" charset="0"/>
                  <a:cs typeface="Segoe UI Historic" panose="020B0502040204020203" pitchFamily="34" charset="0"/>
                </a:rPr>
                <a:t>insert(item, index)</a:t>
              </a:r>
              <a:r>
                <a:rPr lang="en-US" sz="1200">
                  <a:latin typeface="Segoe UI Historic" panose="020B0502040204020203" pitchFamily="34" charset="0"/>
                  <a:ea typeface="Segoe UI Historic" panose="020B0502040204020203" pitchFamily="34" charset="0"/>
                  <a:cs typeface="Segoe UI Historic" panose="020B0502040204020203" pitchFamily="34" charset="0"/>
                </a:rPr>
                <a:t> add item at index</a:t>
              </a:r>
            </a:p>
            <a:p>
              <a:r>
                <a:rPr lang="en-US" sz="1200" u="sng">
                  <a:latin typeface="Segoe UI Historic" panose="020B0502040204020203" pitchFamily="34" charset="0"/>
                  <a:ea typeface="Segoe UI Historic" panose="020B0502040204020203" pitchFamily="34" charset="0"/>
                  <a:cs typeface="Segoe UI Historic" panose="020B0502040204020203" pitchFamily="34" charset="0"/>
                </a:rPr>
                <a:t>delete(index)</a:t>
              </a:r>
              <a:r>
                <a:rPr lang="en-US" sz="1200">
                  <a:latin typeface="Segoe UI Historic" panose="020B0502040204020203" pitchFamily="34" charset="0"/>
                  <a:ea typeface="Segoe UI Historic" panose="020B0502040204020203" pitchFamily="34" charset="0"/>
                  <a:cs typeface="Segoe UI Historic" panose="020B0502040204020203" pitchFamily="34" charset="0"/>
                </a:rPr>
                <a:t> delete item at index</a:t>
              </a:r>
            </a:p>
            <a:p>
              <a:r>
                <a:rPr lang="en-US" sz="1200" u="sng">
                  <a:latin typeface="Segoe UI Historic" panose="020B0502040204020203" pitchFamily="34" charset="0"/>
                  <a:ea typeface="Segoe UI Historic" panose="020B0502040204020203" pitchFamily="34" charset="0"/>
                  <a:cs typeface="Segoe UI Historic" panose="020B0502040204020203" pitchFamily="34" charset="0"/>
                </a:rPr>
                <a:t>size()</a:t>
              </a:r>
              <a:r>
                <a:rPr lang="en-US" sz="1200">
                  <a:latin typeface="Segoe UI Historic" panose="020B0502040204020203" pitchFamily="34" charset="0"/>
                  <a:ea typeface="Segoe UI Historic" panose="020B0502040204020203" pitchFamily="34" charset="0"/>
                  <a:cs typeface="Segoe UI Historic" panose="020B0502040204020203" pitchFamily="34" charset="0"/>
                </a:rPr>
                <a:t> count of items</a:t>
              </a:r>
            </a:p>
          </p:txBody>
        </p:sp>
        <p:sp>
          <p:nvSpPr>
            <p:cNvPr id="11" name="TextBox 10">
              <a:extLst>
                <a:ext uri="{FF2B5EF4-FFF2-40B4-BE49-F238E27FC236}">
                  <a16:creationId xmlns:a16="http://schemas.microsoft.com/office/drawing/2014/main" id="{C067E9F4-1611-8E40-804F-2B6F6484B918}"/>
                </a:ext>
              </a:extLst>
            </p:cNvPr>
            <p:cNvSpPr txBox="1"/>
            <p:nvPr/>
          </p:nvSpPr>
          <p:spPr>
            <a:xfrm>
              <a:off x="924590" y="2078829"/>
              <a:ext cx="2035232" cy="338554"/>
            </a:xfrm>
            <a:prstGeom prst="rect">
              <a:avLst/>
            </a:prstGeom>
            <a:noFill/>
          </p:spPr>
          <p:txBody>
            <a:bodyPr wrap="square" rtlCol="0">
              <a:spAutoFit/>
            </a:bodyPr>
            <a:lstStyle/>
            <a:p>
              <a:r>
                <a:rPr lang="en-US" sz="1600" b="1">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state</a:t>
              </a:r>
            </a:p>
          </p:txBody>
        </p:sp>
        <p:sp>
          <p:nvSpPr>
            <p:cNvPr id="12" name="TextBox 11">
              <a:extLst>
                <a:ext uri="{FF2B5EF4-FFF2-40B4-BE49-F238E27FC236}">
                  <a16:creationId xmlns:a16="http://schemas.microsoft.com/office/drawing/2014/main" id="{672743E1-818A-A74B-8726-813FB5B7BAA2}"/>
                </a:ext>
              </a:extLst>
            </p:cNvPr>
            <p:cNvSpPr txBox="1"/>
            <p:nvPr/>
          </p:nvSpPr>
          <p:spPr>
            <a:xfrm>
              <a:off x="928934" y="2680374"/>
              <a:ext cx="2035232" cy="338554"/>
            </a:xfrm>
            <a:prstGeom prst="rect">
              <a:avLst/>
            </a:prstGeom>
            <a:noFill/>
          </p:spPr>
          <p:txBody>
            <a:bodyPr wrap="square" rtlCol="0">
              <a:spAutoFit/>
            </a:bodyPr>
            <a:lstStyle/>
            <a:p>
              <a:r>
                <a:rPr lang="en-US" sz="1600" b="1">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behavior</a:t>
              </a:r>
            </a:p>
          </p:txBody>
        </p:sp>
        <p:sp>
          <p:nvSpPr>
            <p:cNvPr id="13" name="TextBox 12">
              <a:extLst>
                <a:ext uri="{FF2B5EF4-FFF2-40B4-BE49-F238E27FC236}">
                  <a16:creationId xmlns:a16="http://schemas.microsoft.com/office/drawing/2014/main" id="{75E12272-2475-914C-8E8F-9B614B67DB3F}"/>
                </a:ext>
              </a:extLst>
            </p:cNvPr>
            <p:cNvSpPr txBox="1"/>
            <p:nvPr/>
          </p:nvSpPr>
          <p:spPr>
            <a:xfrm>
              <a:off x="1098581" y="2310260"/>
              <a:ext cx="1861241" cy="461665"/>
            </a:xfrm>
            <a:prstGeom prst="rect">
              <a:avLst/>
            </a:prstGeom>
            <a:noFill/>
          </p:spPr>
          <p:txBody>
            <a:bodyPr wrap="square" rtlCol="0">
              <a:spAutoFit/>
            </a:bodyPr>
            <a:lstStyle/>
            <a:p>
              <a:r>
                <a:rPr lang="en-US" sz="1200">
                  <a:latin typeface="Segoe UI Historic" panose="020B0502040204020203" pitchFamily="34" charset="0"/>
                  <a:ea typeface="Segoe UI Historic" panose="020B0502040204020203" pitchFamily="34" charset="0"/>
                  <a:cs typeface="Segoe UI Historic" panose="020B0502040204020203" pitchFamily="34" charset="0"/>
                </a:rPr>
                <a:t>Set of ordered items</a:t>
              </a:r>
            </a:p>
            <a:p>
              <a:r>
                <a:rPr lang="en-US" sz="1200">
                  <a:latin typeface="Segoe UI Historic" panose="020B0502040204020203" pitchFamily="34" charset="0"/>
                  <a:ea typeface="Segoe UI Historic" panose="020B0502040204020203" pitchFamily="34" charset="0"/>
                  <a:cs typeface="Segoe UI Historic" panose="020B0502040204020203" pitchFamily="34" charset="0"/>
                </a:rPr>
                <a:t>Count of items</a:t>
              </a:r>
            </a:p>
          </p:txBody>
        </p:sp>
      </p:grpSp>
      <p:grpSp>
        <p:nvGrpSpPr>
          <p:cNvPr id="14" name="Group 13">
            <a:extLst>
              <a:ext uri="{FF2B5EF4-FFF2-40B4-BE49-F238E27FC236}">
                <a16:creationId xmlns:a16="http://schemas.microsoft.com/office/drawing/2014/main" id="{564A5757-89FA-0143-BD2B-F76972EDBE3D}"/>
              </a:ext>
            </a:extLst>
          </p:cNvPr>
          <p:cNvGrpSpPr/>
          <p:nvPr/>
        </p:nvGrpSpPr>
        <p:grpSpPr>
          <a:xfrm>
            <a:off x="4544382" y="1759031"/>
            <a:ext cx="2657777" cy="3724197"/>
            <a:chOff x="908858" y="1530095"/>
            <a:chExt cx="2657777" cy="3724197"/>
          </a:xfrm>
        </p:grpSpPr>
        <p:sp>
          <p:nvSpPr>
            <p:cNvPr id="15" name="Rectangle 14">
              <a:extLst>
                <a:ext uri="{FF2B5EF4-FFF2-40B4-BE49-F238E27FC236}">
                  <a16:creationId xmlns:a16="http://schemas.microsoft.com/office/drawing/2014/main" id="{1DCEF0DC-9951-8549-9395-541F2C894848}"/>
                </a:ext>
              </a:extLst>
            </p:cNvPr>
            <p:cNvSpPr/>
            <p:nvPr/>
          </p:nvSpPr>
          <p:spPr>
            <a:xfrm>
              <a:off x="908858" y="2061556"/>
              <a:ext cx="2657777" cy="3192736"/>
            </a:xfrm>
            <a:prstGeom prst="rect">
              <a:avLst/>
            </a:prstGeom>
            <a:solidFill>
              <a:schemeClr val="bg1"/>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C3F5BEA-01A3-BD41-9BCF-EC87653B776B}"/>
                </a:ext>
              </a:extLst>
            </p:cNvPr>
            <p:cNvSpPr/>
            <p:nvPr/>
          </p:nvSpPr>
          <p:spPr>
            <a:xfrm>
              <a:off x="908858" y="1530095"/>
              <a:ext cx="2657777" cy="531461"/>
            </a:xfrm>
            <a:prstGeom prst="rect">
              <a:avLst/>
            </a:prstGeom>
            <a:solidFill>
              <a:srgbClr val="4C3282"/>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err="1">
                  <a:latin typeface="Segoe UI Historic" panose="020B0502040204020203" pitchFamily="34" charset="0"/>
                  <a:ea typeface="Segoe UI Historic" panose="020B0502040204020203" pitchFamily="34" charset="0"/>
                  <a:cs typeface="Segoe UI Historic" panose="020B0502040204020203" pitchFamily="34" charset="0"/>
                </a:rPr>
                <a:t>ArrayList</a:t>
              </a:r>
              <a:r>
                <a:rPr lang="en-US">
                  <a:latin typeface="Segoe UI Historic" panose="020B0502040204020203" pitchFamily="34" charset="0"/>
                  <a:ea typeface="Segoe UI Historic" panose="020B0502040204020203" pitchFamily="34" charset="0"/>
                  <a:cs typeface="Segoe UI Historic" panose="020B0502040204020203" pitchFamily="34" charset="0"/>
                </a:rPr>
                <a:t>&lt;E&gt;</a:t>
              </a:r>
            </a:p>
          </p:txBody>
        </p:sp>
        <p:sp>
          <p:nvSpPr>
            <p:cNvPr id="17" name="TextBox 16">
              <a:extLst>
                <a:ext uri="{FF2B5EF4-FFF2-40B4-BE49-F238E27FC236}">
                  <a16:creationId xmlns:a16="http://schemas.microsoft.com/office/drawing/2014/main" id="{A117FECF-C0AB-EA46-A3AD-A1B0A71DEE64}"/>
                </a:ext>
              </a:extLst>
            </p:cNvPr>
            <p:cNvSpPr txBox="1"/>
            <p:nvPr/>
          </p:nvSpPr>
          <p:spPr>
            <a:xfrm>
              <a:off x="1014216" y="2887740"/>
              <a:ext cx="2552037" cy="2308324"/>
            </a:xfrm>
            <a:prstGeom prst="rect">
              <a:avLst/>
            </a:prstGeom>
            <a:noFill/>
          </p:spPr>
          <p:txBody>
            <a:bodyPr wrap="square" rtlCol="0">
              <a:spAutoFit/>
            </a:bodyPr>
            <a:lstStyle/>
            <a:p>
              <a:r>
                <a:rPr lang="en-US" sz="1200" u="sng">
                  <a:latin typeface="Courier New" panose="02070309020205020404" pitchFamily="49" charset="0"/>
                  <a:cs typeface="Courier New" panose="02070309020205020404" pitchFamily="49" charset="0"/>
                </a:rPr>
                <a:t>get</a:t>
              </a:r>
              <a:r>
                <a:rPr lang="en-US" sz="1200">
                  <a:latin typeface="Courier New" panose="02070309020205020404" pitchFamily="49" charset="0"/>
                  <a:cs typeface="Courier New" panose="02070309020205020404" pitchFamily="49" charset="0"/>
                </a:rPr>
                <a:t> return data[index]</a:t>
              </a:r>
            </a:p>
            <a:p>
              <a:r>
                <a:rPr lang="en-US" sz="1200" u="sng">
                  <a:latin typeface="Courier New" panose="02070309020205020404" pitchFamily="49" charset="0"/>
                  <a:cs typeface="Courier New" panose="02070309020205020404" pitchFamily="49" charset="0"/>
                </a:rPr>
                <a:t>set</a:t>
              </a:r>
              <a:r>
                <a:rPr lang="en-US" sz="1200">
                  <a:latin typeface="Courier New" panose="02070309020205020404" pitchFamily="49" charset="0"/>
                  <a:cs typeface="Courier New" panose="02070309020205020404" pitchFamily="49" charset="0"/>
                </a:rPr>
                <a:t> data[index] = value</a:t>
              </a:r>
            </a:p>
            <a:p>
              <a:r>
                <a:rPr lang="en-US" sz="1200" u="sng">
                  <a:latin typeface="Courier New" panose="02070309020205020404" pitchFamily="49" charset="0"/>
                  <a:cs typeface="Courier New" panose="02070309020205020404" pitchFamily="49" charset="0"/>
                </a:rPr>
                <a:t>add</a:t>
              </a:r>
              <a:r>
                <a:rPr lang="en-US" sz="1200">
                  <a:latin typeface="Courier New" panose="02070309020205020404" pitchFamily="49" charset="0"/>
                  <a:cs typeface="Courier New" panose="02070309020205020404" pitchFamily="49" charset="0"/>
                </a:rPr>
                <a:t> data[size] = value, if out of space grow data</a:t>
              </a:r>
            </a:p>
            <a:p>
              <a:r>
                <a:rPr lang="en-US" sz="1200" u="sng">
                  <a:latin typeface="Courier New" panose="02070309020205020404" pitchFamily="49" charset="0"/>
                  <a:cs typeface="Courier New" panose="02070309020205020404" pitchFamily="49" charset="0"/>
                </a:rPr>
                <a:t>insert</a:t>
              </a:r>
              <a:r>
                <a:rPr lang="en-US" sz="1200">
                  <a:latin typeface="Courier New" panose="02070309020205020404" pitchFamily="49" charset="0"/>
                  <a:cs typeface="Courier New" panose="02070309020205020404" pitchFamily="49" charset="0"/>
                </a:rPr>
                <a:t> shift values to make hole at index, data[index] = value, if out of space grow data</a:t>
              </a:r>
            </a:p>
            <a:p>
              <a:r>
                <a:rPr lang="en-US" sz="1200" u="sng">
                  <a:latin typeface="Courier New" panose="02070309020205020404" pitchFamily="49" charset="0"/>
                  <a:cs typeface="Courier New" panose="02070309020205020404" pitchFamily="49" charset="0"/>
                </a:rPr>
                <a:t>delete</a:t>
              </a:r>
              <a:r>
                <a:rPr lang="en-US" sz="1200">
                  <a:latin typeface="Courier New" panose="02070309020205020404" pitchFamily="49" charset="0"/>
                  <a:cs typeface="Courier New" panose="02070309020205020404" pitchFamily="49" charset="0"/>
                </a:rPr>
                <a:t> shift following values forward</a:t>
              </a:r>
            </a:p>
            <a:p>
              <a:r>
                <a:rPr lang="en-US" sz="1200" u="sng">
                  <a:latin typeface="Courier New" panose="02070309020205020404" pitchFamily="49" charset="0"/>
                  <a:cs typeface="Courier New" panose="02070309020205020404" pitchFamily="49" charset="0"/>
                </a:rPr>
                <a:t>size</a:t>
              </a:r>
              <a:r>
                <a:rPr lang="en-US" sz="1200">
                  <a:latin typeface="Courier New" panose="02070309020205020404" pitchFamily="49" charset="0"/>
                  <a:cs typeface="Courier New" panose="02070309020205020404" pitchFamily="49" charset="0"/>
                </a:rPr>
                <a:t> return size </a:t>
              </a:r>
            </a:p>
            <a:p>
              <a:endParaRPr lang="en-US" sz="1200">
                <a:latin typeface="Courier New" panose="02070309020205020404" pitchFamily="49" charset="0"/>
                <a:cs typeface="Courier New" panose="02070309020205020404" pitchFamily="49" charset="0"/>
              </a:endParaRPr>
            </a:p>
          </p:txBody>
        </p:sp>
        <p:sp>
          <p:nvSpPr>
            <p:cNvPr id="21" name="TextBox 20">
              <a:extLst>
                <a:ext uri="{FF2B5EF4-FFF2-40B4-BE49-F238E27FC236}">
                  <a16:creationId xmlns:a16="http://schemas.microsoft.com/office/drawing/2014/main" id="{DB133611-4A70-664F-B844-EECCFAF6211B}"/>
                </a:ext>
              </a:extLst>
            </p:cNvPr>
            <p:cNvSpPr txBox="1"/>
            <p:nvPr/>
          </p:nvSpPr>
          <p:spPr>
            <a:xfrm>
              <a:off x="921215" y="2081381"/>
              <a:ext cx="2035232" cy="338554"/>
            </a:xfrm>
            <a:prstGeom prst="rect">
              <a:avLst/>
            </a:prstGeom>
            <a:noFill/>
          </p:spPr>
          <p:txBody>
            <a:bodyPr wrap="square" rtlCol="0">
              <a:spAutoFit/>
            </a:bodyPr>
            <a:lstStyle/>
            <a:p>
              <a:r>
                <a:rPr lang="en-US" sz="1600" b="1">
                  <a:solidFill>
                    <a:srgbClr val="B6A479"/>
                  </a:solidFill>
                  <a:latin typeface="Courier New" panose="02070309020205020404" pitchFamily="49" charset="0"/>
                  <a:cs typeface="Courier New" panose="02070309020205020404" pitchFamily="49" charset="0"/>
                </a:rPr>
                <a:t>state</a:t>
              </a:r>
            </a:p>
          </p:txBody>
        </p:sp>
        <p:sp>
          <p:nvSpPr>
            <p:cNvPr id="22" name="TextBox 21">
              <a:extLst>
                <a:ext uri="{FF2B5EF4-FFF2-40B4-BE49-F238E27FC236}">
                  <a16:creationId xmlns:a16="http://schemas.microsoft.com/office/drawing/2014/main" id="{E0F4E08F-BE00-D944-BD72-D11F3957FE6A}"/>
                </a:ext>
              </a:extLst>
            </p:cNvPr>
            <p:cNvSpPr txBox="1"/>
            <p:nvPr/>
          </p:nvSpPr>
          <p:spPr>
            <a:xfrm>
              <a:off x="921215" y="2673036"/>
              <a:ext cx="2035232" cy="338554"/>
            </a:xfrm>
            <a:prstGeom prst="rect">
              <a:avLst/>
            </a:prstGeom>
            <a:noFill/>
          </p:spPr>
          <p:txBody>
            <a:bodyPr wrap="square" rtlCol="0">
              <a:spAutoFit/>
            </a:bodyPr>
            <a:lstStyle/>
            <a:p>
              <a:r>
                <a:rPr lang="en-US" sz="1600" b="1">
                  <a:solidFill>
                    <a:srgbClr val="B6A479"/>
                  </a:solidFill>
                  <a:latin typeface="Courier New" panose="02070309020205020404" pitchFamily="49" charset="0"/>
                  <a:cs typeface="Courier New" panose="02070309020205020404" pitchFamily="49" charset="0"/>
                </a:rPr>
                <a:t>behavior</a:t>
              </a:r>
            </a:p>
          </p:txBody>
        </p:sp>
        <p:sp>
          <p:nvSpPr>
            <p:cNvPr id="23" name="TextBox 22">
              <a:extLst>
                <a:ext uri="{FF2B5EF4-FFF2-40B4-BE49-F238E27FC236}">
                  <a16:creationId xmlns:a16="http://schemas.microsoft.com/office/drawing/2014/main" id="{20BAFEE5-1B0F-8D40-8570-06197721D780}"/>
                </a:ext>
              </a:extLst>
            </p:cNvPr>
            <p:cNvSpPr txBox="1"/>
            <p:nvPr/>
          </p:nvSpPr>
          <p:spPr>
            <a:xfrm>
              <a:off x="1014598" y="2298929"/>
              <a:ext cx="2035232" cy="461665"/>
            </a:xfrm>
            <a:prstGeom prst="rect">
              <a:avLst/>
            </a:prstGeom>
            <a:noFill/>
          </p:spPr>
          <p:txBody>
            <a:bodyPr wrap="square" rtlCol="0">
              <a:spAutoFit/>
            </a:bodyPr>
            <a:lstStyle/>
            <a:p>
              <a:r>
                <a:rPr lang="en-US" sz="1200">
                  <a:latin typeface="Courier New" panose="02070309020205020404" pitchFamily="49" charset="0"/>
                  <a:cs typeface="Courier New" panose="02070309020205020404" pitchFamily="49" charset="0"/>
                </a:rPr>
                <a:t>data[]</a:t>
              </a:r>
            </a:p>
            <a:p>
              <a:r>
                <a:rPr lang="en-US" sz="1200">
                  <a:latin typeface="Courier New" panose="02070309020205020404" pitchFamily="49" charset="0"/>
                  <a:cs typeface="Courier New" panose="02070309020205020404" pitchFamily="49" charset="0"/>
                </a:rPr>
                <a:t>size</a:t>
              </a:r>
            </a:p>
          </p:txBody>
        </p:sp>
      </p:grpSp>
      <p:grpSp>
        <p:nvGrpSpPr>
          <p:cNvPr id="27" name="Group 26">
            <a:extLst>
              <a:ext uri="{FF2B5EF4-FFF2-40B4-BE49-F238E27FC236}">
                <a16:creationId xmlns:a16="http://schemas.microsoft.com/office/drawing/2014/main" id="{C6694FE3-244F-5A43-8C03-0B22CBD4D206}"/>
              </a:ext>
            </a:extLst>
          </p:cNvPr>
          <p:cNvGrpSpPr/>
          <p:nvPr/>
        </p:nvGrpSpPr>
        <p:grpSpPr>
          <a:xfrm>
            <a:off x="8740433" y="1761298"/>
            <a:ext cx="2666527" cy="3724197"/>
            <a:chOff x="900108" y="1530095"/>
            <a:chExt cx="2666527" cy="3724197"/>
          </a:xfrm>
        </p:grpSpPr>
        <p:sp>
          <p:nvSpPr>
            <p:cNvPr id="28" name="Rectangle 27">
              <a:extLst>
                <a:ext uri="{FF2B5EF4-FFF2-40B4-BE49-F238E27FC236}">
                  <a16:creationId xmlns:a16="http://schemas.microsoft.com/office/drawing/2014/main" id="{83DAA3B0-E0E4-164B-BF18-7B5320A1B496}"/>
                </a:ext>
              </a:extLst>
            </p:cNvPr>
            <p:cNvSpPr/>
            <p:nvPr/>
          </p:nvSpPr>
          <p:spPr>
            <a:xfrm>
              <a:off x="908858" y="2061556"/>
              <a:ext cx="2657777" cy="3192736"/>
            </a:xfrm>
            <a:prstGeom prst="rect">
              <a:avLst/>
            </a:prstGeom>
            <a:solidFill>
              <a:schemeClr val="bg1"/>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F4BD516-127E-B340-94A3-E5BF805D40BB}"/>
                </a:ext>
              </a:extLst>
            </p:cNvPr>
            <p:cNvSpPr/>
            <p:nvPr/>
          </p:nvSpPr>
          <p:spPr>
            <a:xfrm>
              <a:off x="908858" y="1530095"/>
              <a:ext cx="2657777" cy="531461"/>
            </a:xfrm>
            <a:prstGeom prst="rect">
              <a:avLst/>
            </a:prstGeom>
            <a:solidFill>
              <a:srgbClr val="4C3282"/>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Segoe UI Historic" panose="020B0502040204020203" pitchFamily="34" charset="0"/>
                  <a:ea typeface="Segoe UI Historic" panose="020B0502040204020203" pitchFamily="34" charset="0"/>
                  <a:cs typeface="Segoe UI Historic" panose="020B0502040204020203" pitchFamily="34" charset="0"/>
                </a:rPr>
                <a:t>LinkedList&lt;E&gt;</a:t>
              </a:r>
            </a:p>
          </p:txBody>
        </p:sp>
        <p:sp>
          <p:nvSpPr>
            <p:cNvPr id="30" name="TextBox 29">
              <a:extLst>
                <a:ext uri="{FF2B5EF4-FFF2-40B4-BE49-F238E27FC236}">
                  <a16:creationId xmlns:a16="http://schemas.microsoft.com/office/drawing/2014/main" id="{67655239-7401-B044-9D2D-67657CA75D13}"/>
                </a:ext>
              </a:extLst>
            </p:cNvPr>
            <p:cNvSpPr txBox="1"/>
            <p:nvPr/>
          </p:nvSpPr>
          <p:spPr>
            <a:xfrm>
              <a:off x="998577" y="2920162"/>
              <a:ext cx="2552037" cy="2308324"/>
            </a:xfrm>
            <a:prstGeom prst="rect">
              <a:avLst/>
            </a:prstGeom>
            <a:noFill/>
          </p:spPr>
          <p:txBody>
            <a:bodyPr wrap="square" rtlCol="0">
              <a:spAutoFit/>
            </a:bodyPr>
            <a:lstStyle/>
            <a:p>
              <a:r>
                <a:rPr lang="en-US" sz="1200" u="sng">
                  <a:latin typeface="Courier New" panose="02070309020205020404" pitchFamily="49" charset="0"/>
                  <a:cs typeface="Courier New" panose="02070309020205020404" pitchFamily="49" charset="0"/>
                </a:rPr>
                <a:t>get</a:t>
              </a:r>
              <a:r>
                <a:rPr lang="en-US" sz="1200">
                  <a:latin typeface="Courier New" panose="02070309020205020404" pitchFamily="49" charset="0"/>
                  <a:cs typeface="Courier New" panose="02070309020205020404" pitchFamily="49" charset="0"/>
                </a:rPr>
                <a:t> loop until index, return node’s value</a:t>
              </a:r>
            </a:p>
            <a:p>
              <a:r>
                <a:rPr lang="en-US" sz="1200" u="sng">
                  <a:latin typeface="Courier New" panose="02070309020205020404" pitchFamily="49" charset="0"/>
                  <a:cs typeface="Courier New" panose="02070309020205020404" pitchFamily="49" charset="0"/>
                </a:rPr>
                <a:t>set</a:t>
              </a:r>
              <a:r>
                <a:rPr lang="en-US" sz="1200">
                  <a:latin typeface="Courier New" panose="02070309020205020404" pitchFamily="49" charset="0"/>
                  <a:cs typeface="Courier New" panose="02070309020205020404" pitchFamily="49" charset="0"/>
                </a:rPr>
                <a:t> loop until index, update node’s value</a:t>
              </a:r>
            </a:p>
            <a:p>
              <a:r>
                <a:rPr lang="en-US" sz="1200" u="sng">
                  <a:latin typeface="Courier New" panose="02070309020205020404" pitchFamily="49" charset="0"/>
                  <a:cs typeface="Courier New" panose="02070309020205020404" pitchFamily="49" charset="0"/>
                </a:rPr>
                <a:t>add</a:t>
              </a:r>
              <a:r>
                <a:rPr lang="en-US" sz="1200">
                  <a:latin typeface="Courier New" panose="02070309020205020404" pitchFamily="49" charset="0"/>
                  <a:cs typeface="Courier New" panose="02070309020205020404" pitchFamily="49" charset="0"/>
                </a:rPr>
                <a:t> create new node, update next of last node</a:t>
              </a:r>
            </a:p>
            <a:p>
              <a:r>
                <a:rPr lang="en-US" sz="1200" u="sng">
                  <a:latin typeface="Courier New" panose="02070309020205020404" pitchFamily="49" charset="0"/>
                  <a:cs typeface="Courier New" panose="02070309020205020404" pitchFamily="49" charset="0"/>
                </a:rPr>
                <a:t>insert</a:t>
              </a:r>
              <a:r>
                <a:rPr lang="en-US" sz="1200">
                  <a:latin typeface="Courier New" panose="02070309020205020404" pitchFamily="49" charset="0"/>
                  <a:cs typeface="Courier New" panose="02070309020205020404" pitchFamily="49" charset="0"/>
                </a:rPr>
                <a:t> create new node, loop until index, update next fields</a:t>
              </a:r>
            </a:p>
            <a:p>
              <a:r>
                <a:rPr lang="en-US" sz="1200" u="sng">
                  <a:latin typeface="Courier New" panose="02070309020205020404" pitchFamily="49" charset="0"/>
                  <a:cs typeface="Courier New" panose="02070309020205020404" pitchFamily="49" charset="0"/>
                </a:rPr>
                <a:t>delete</a:t>
              </a:r>
              <a:r>
                <a:rPr lang="en-US" sz="1200">
                  <a:latin typeface="Courier New" panose="02070309020205020404" pitchFamily="49" charset="0"/>
                  <a:cs typeface="Courier New" panose="02070309020205020404" pitchFamily="49" charset="0"/>
                </a:rPr>
                <a:t> loop until index, skip node</a:t>
              </a:r>
            </a:p>
            <a:p>
              <a:r>
                <a:rPr lang="en-US" sz="1200" u="sng">
                  <a:latin typeface="Courier New" panose="02070309020205020404" pitchFamily="49" charset="0"/>
                  <a:cs typeface="Courier New" panose="02070309020205020404" pitchFamily="49" charset="0"/>
                </a:rPr>
                <a:t>size</a:t>
              </a:r>
              <a:r>
                <a:rPr lang="en-US" sz="1200">
                  <a:latin typeface="Courier New" panose="02070309020205020404" pitchFamily="49" charset="0"/>
                  <a:cs typeface="Courier New" panose="02070309020205020404" pitchFamily="49" charset="0"/>
                </a:rPr>
                <a:t> return size </a:t>
              </a:r>
            </a:p>
          </p:txBody>
        </p:sp>
        <p:sp>
          <p:nvSpPr>
            <p:cNvPr id="31" name="TextBox 30">
              <a:extLst>
                <a:ext uri="{FF2B5EF4-FFF2-40B4-BE49-F238E27FC236}">
                  <a16:creationId xmlns:a16="http://schemas.microsoft.com/office/drawing/2014/main" id="{BD4AFD5F-C708-F541-9F46-501AC1744530}"/>
                </a:ext>
              </a:extLst>
            </p:cNvPr>
            <p:cNvSpPr txBox="1"/>
            <p:nvPr/>
          </p:nvSpPr>
          <p:spPr>
            <a:xfrm>
              <a:off x="928946" y="2108378"/>
              <a:ext cx="2035232" cy="338554"/>
            </a:xfrm>
            <a:prstGeom prst="rect">
              <a:avLst/>
            </a:prstGeom>
            <a:noFill/>
          </p:spPr>
          <p:txBody>
            <a:bodyPr wrap="square" rtlCol="0">
              <a:spAutoFit/>
            </a:bodyPr>
            <a:lstStyle/>
            <a:p>
              <a:r>
                <a:rPr lang="en-US" sz="1600" b="1">
                  <a:solidFill>
                    <a:srgbClr val="B6A479"/>
                  </a:solidFill>
                  <a:latin typeface="Courier New" panose="02070309020205020404" pitchFamily="49" charset="0"/>
                  <a:cs typeface="Courier New" panose="02070309020205020404" pitchFamily="49" charset="0"/>
                </a:rPr>
                <a:t>state</a:t>
              </a:r>
            </a:p>
          </p:txBody>
        </p:sp>
        <p:sp>
          <p:nvSpPr>
            <p:cNvPr id="32" name="TextBox 31">
              <a:extLst>
                <a:ext uri="{FF2B5EF4-FFF2-40B4-BE49-F238E27FC236}">
                  <a16:creationId xmlns:a16="http://schemas.microsoft.com/office/drawing/2014/main" id="{06B5DDFF-A304-EF41-8B96-E774C83534EC}"/>
                </a:ext>
              </a:extLst>
            </p:cNvPr>
            <p:cNvSpPr txBox="1"/>
            <p:nvPr/>
          </p:nvSpPr>
          <p:spPr>
            <a:xfrm>
              <a:off x="900108" y="2708653"/>
              <a:ext cx="2035232" cy="338554"/>
            </a:xfrm>
            <a:prstGeom prst="rect">
              <a:avLst/>
            </a:prstGeom>
            <a:noFill/>
          </p:spPr>
          <p:txBody>
            <a:bodyPr wrap="square" rtlCol="0">
              <a:spAutoFit/>
            </a:bodyPr>
            <a:lstStyle/>
            <a:p>
              <a:r>
                <a:rPr lang="en-US" sz="1600" b="1">
                  <a:solidFill>
                    <a:srgbClr val="B6A479"/>
                  </a:solidFill>
                  <a:latin typeface="Courier New" panose="02070309020205020404" pitchFamily="49" charset="0"/>
                  <a:cs typeface="Courier New" panose="02070309020205020404" pitchFamily="49" charset="0"/>
                </a:rPr>
                <a:t>behavior</a:t>
              </a:r>
            </a:p>
          </p:txBody>
        </p:sp>
        <p:sp>
          <p:nvSpPr>
            <p:cNvPr id="33" name="TextBox 32">
              <a:extLst>
                <a:ext uri="{FF2B5EF4-FFF2-40B4-BE49-F238E27FC236}">
                  <a16:creationId xmlns:a16="http://schemas.microsoft.com/office/drawing/2014/main" id="{3B1ADFBC-CC75-884A-8C3D-01701DAC770A}"/>
                </a:ext>
              </a:extLst>
            </p:cNvPr>
            <p:cNvSpPr txBox="1"/>
            <p:nvPr/>
          </p:nvSpPr>
          <p:spPr>
            <a:xfrm>
              <a:off x="1014598" y="2323643"/>
              <a:ext cx="2035232" cy="461665"/>
            </a:xfrm>
            <a:prstGeom prst="rect">
              <a:avLst/>
            </a:prstGeom>
            <a:noFill/>
          </p:spPr>
          <p:txBody>
            <a:bodyPr wrap="square" rtlCol="0">
              <a:spAutoFit/>
            </a:bodyPr>
            <a:lstStyle/>
            <a:p>
              <a:r>
                <a:rPr lang="en-US" sz="1200">
                  <a:latin typeface="Courier New" panose="02070309020205020404" pitchFamily="49" charset="0"/>
                  <a:cs typeface="Courier New" panose="02070309020205020404" pitchFamily="49" charset="0"/>
                </a:rPr>
                <a:t>Node front</a:t>
              </a:r>
            </a:p>
            <a:p>
              <a:r>
                <a:rPr lang="en-US" sz="1200">
                  <a:latin typeface="Courier New" panose="02070309020205020404" pitchFamily="49" charset="0"/>
                  <a:cs typeface="Courier New" panose="02070309020205020404" pitchFamily="49" charset="0"/>
                </a:rPr>
                <a:t>size</a:t>
              </a:r>
            </a:p>
          </p:txBody>
        </p:sp>
      </p:grpSp>
      <p:sp>
        <p:nvSpPr>
          <p:cNvPr id="36" name="TextBox 35">
            <a:extLst>
              <a:ext uri="{FF2B5EF4-FFF2-40B4-BE49-F238E27FC236}">
                <a16:creationId xmlns:a16="http://schemas.microsoft.com/office/drawing/2014/main" id="{A7CEC63F-12FF-DB4A-BE3C-A749935787C7}"/>
              </a:ext>
            </a:extLst>
          </p:cNvPr>
          <p:cNvSpPr txBox="1"/>
          <p:nvPr/>
        </p:nvSpPr>
        <p:spPr>
          <a:xfrm>
            <a:off x="3976855" y="1068198"/>
            <a:ext cx="3792833" cy="646331"/>
          </a:xfrm>
          <a:prstGeom prst="rect">
            <a:avLst/>
          </a:prstGeom>
          <a:noFill/>
        </p:spPr>
        <p:txBody>
          <a:bodyPr wrap="none" rtlCol="0">
            <a:spAutoFit/>
          </a:bodyPr>
          <a:lstStyle/>
          <a:p>
            <a:r>
              <a:rPr lang="en-US" b="1" err="1">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ArrayList</a:t>
            </a:r>
            <a:r>
              <a:rPr lang="en-US">
                <a:latin typeface="Segoe UI Historic" panose="020B0502040204020203" pitchFamily="34" charset="0"/>
                <a:ea typeface="Segoe UI Historic" panose="020B0502040204020203" pitchFamily="34" charset="0"/>
                <a:cs typeface="Segoe UI Historic" panose="020B0502040204020203" pitchFamily="34" charset="0"/>
              </a:rPr>
              <a:t> </a:t>
            </a:r>
          </a:p>
          <a:p>
            <a:r>
              <a:rPr lang="en-US">
                <a:latin typeface="Segoe UI Historic" panose="020B0502040204020203" pitchFamily="34" charset="0"/>
                <a:ea typeface="Segoe UI Historic" panose="020B0502040204020203" pitchFamily="34" charset="0"/>
                <a:cs typeface="Segoe UI Historic" panose="020B0502040204020203" pitchFamily="34" charset="0"/>
              </a:rPr>
              <a:t>uses an Array as underlying storage</a:t>
            </a:r>
          </a:p>
        </p:txBody>
      </p:sp>
      <p:sp>
        <p:nvSpPr>
          <p:cNvPr id="37" name="TextBox 36">
            <a:extLst>
              <a:ext uri="{FF2B5EF4-FFF2-40B4-BE49-F238E27FC236}">
                <a16:creationId xmlns:a16="http://schemas.microsoft.com/office/drawing/2014/main" id="{6E196E39-5A80-2244-812E-EBC495E5B20B}"/>
              </a:ext>
            </a:extLst>
          </p:cNvPr>
          <p:cNvSpPr txBox="1"/>
          <p:nvPr/>
        </p:nvSpPr>
        <p:spPr>
          <a:xfrm>
            <a:off x="8291895" y="1068198"/>
            <a:ext cx="3563604" cy="646331"/>
          </a:xfrm>
          <a:prstGeom prst="rect">
            <a:avLst/>
          </a:prstGeom>
          <a:noFill/>
        </p:spPr>
        <p:txBody>
          <a:bodyPr wrap="none" rtlCol="0">
            <a:spAutoFit/>
          </a:bodyPr>
          <a:lstStyle/>
          <a:p>
            <a:r>
              <a:rPr lang="en-US" b="1">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LinkedList</a:t>
            </a:r>
            <a:endParaRPr lang="en-US">
              <a:latin typeface="Segoe UI Historic" panose="020B0502040204020203" pitchFamily="34" charset="0"/>
              <a:ea typeface="Segoe UI Historic" panose="020B0502040204020203" pitchFamily="34" charset="0"/>
              <a:cs typeface="Segoe UI Historic" panose="020B0502040204020203" pitchFamily="34" charset="0"/>
            </a:endParaRPr>
          </a:p>
          <a:p>
            <a:pPr algn="ctr"/>
            <a:r>
              <a:rPr lang="en-US">
                <a:latin typeface="Segoe UI Historic" panose="020B0502040204020203" pitchFamily="34" charset="0"/>
                <a:ea typeface="Segoe UI Historic" panose="020B0502040204020203" pitchFamily="34" charset="0"/>
                <a:cs typeface="Segoe UI Historic" panose="020B0502040204020203" pitchFamily="34" charset="0"/>
              </a:rPr>
              <a:t>uses nodes as underlying storage</a:t>
            </a:r>
          </a:p>
        </p:txBody>
      </p:sp>
      <p:graphicFrame>
        <p:nvGraphicFramePr>
          <p:cNvPr id="38" name="Table 37">
            <a:extLst>
              <a:ext uri="{FF2B5EF4-FFF2-40B4-BE49-F238E27FC236}">
                <a16:creationId xmlns:a16="http://schemas.microsoft.com/office/drawing/2014/main" id="{9B86F5D7-01E5-7D4D-B802-40AA5DCA5EF8}"/>
              </a:ext>
            </a:extLst>
          </p:cNvPr>
          <p:cNvGraphicFramePr>
            <a:graphicFrameLocks noGrp="1"/>
          </p:cNvGraphicFramePr>
          <p:nvPr/>
        </p:nvGraphicFramePr>
        <p:xfrm>
          <a:off x="4273375" y="5554029"/>
          <a:ext cx="3166760" cy="729809"/>
        </p:xfrm>
        <a:graphic>
          <a:graphicData uri="http://schemas.openxmlformats.org/drawingml/2006/table">
            <a:tbl>
              <a:tblPr firstRow="1" bandRow="1">
                <a:tableStyleId>{5C22544A-7EE6-4342-B048-85BDC9FD1C3A}</a:tableStyleId>
              </a:tblPr>
              <a:tblGrid>
                <a:gridCol w="633352">
                  <a:extLst>
                    <a:ext uri="{9D8B030D-6E8A-4147-A177-3AD203B41FA5}">
                      <a16:colId xmlns:a16="http://schemas.microsoft.com/office/drawing/2014/main" val="4248359978"/>
                    </a:ext>
                  </a:extLst>
                </a:gridCol>
                <a:gridCol w="633352">
                  <a:extLst>
                    <a:ext uri="{9D8B030D-6E8A-4147-A177-3AD203B41FA5}">
                      <a16:colId xmlns:a16="http://schemas.microsoft.com/office/drawing/2014/main" val="2810211850"/>
                    </a:ext>
                  </a:extLst>
                </a:gridCol>
                <a:gridCol w="633352">
                  <a:extLst>
                    <a:ext uri="{9D8B030D-6E8A-4147-A177-3AD203B41FA5}">
                      <a16:colId xmlns:a16="http://schemas.microsoft.com/office/drawing/2014/main" val="1860582927"/>
                    </a:ext>
                  </a:extLst>
                </a:gridCol>
                <a:gridCol w="633352">
                  <a:extLst>
                    <a:ext uri="{9D8B030D-6E8A-4147-A177-3AD203B41FA5}">
                      <a16:colId xmlns:a16="http://schemas.microsoft.com/office/drawing/2014/main" val="4218443044"/>
                    </a:ext>
                  </a:extLst>
                </a:gridCol>
                <a:gridCol w="633352">
                  <a:extLst>
                    <a:ext uri="{9D8B030D-6E8A-4147-A177-3AD203B41FA5}">
                      <a16:colId xmlns:a16="http://schemas.microsoft.com/office/drawing/2014/main" val="3149305604"/>
                    </a:ext>
                  </a:extLst>
                </a:gridCol>
              </a:tblGrid>
              <a:tr h="277313">
                <a:tc>
                  <a:txBody>
                    <a:bodyPr/>
                    <a:lstStyle/>
                    <a:p>
                      <a:pPr algn="ctr"/>
                      <a:r>
                        <a:rPr lang="en-US" sz="1400" b="0">
                          <a:solidFill>
                            <a:srgbClr val="B6A479"/>
                          </a:solidFill>
                          <a:latin typeface="Courier New" panose="02070309020205020404" pitchFamily="49" charset="0"/>
                          <a:cs typeface="Courier New" panose="02070309020205020404" pitchFamily="49" charset="0"/>
                        </a:rPr>
                        <a:t>0</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a:solidFill>
                            <a:srgbClr val="B6A479"/>
                          </a:solidFill>
                          <a:latin typeface="Courier New" panose="02070309020205020404" pitchFamily="49" charset="0"/>
                          <a:cs typeface="Courier New" panose="02070309020205020404" pitchFamily="49" charset="0"/>
                        </a:rPr>
                        <a:t>1</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a:solidFill>
                            <a:srgbClr val="B6A479"/>
                          </a:solidFill>
                          <a:latin typeface="Courier New" panose="02070309020205020404" pitchFamily="49" charset="0"/>
                          <a:cs typeface="Courier New" panose="02070309020205020404" pitchFamily="49" charset="0"/>
                        </a:rPr>
                        <a:t>2</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a:solidFill>
                            <a:srgbClr val="B6A479"/>
                          </a:solidFill>
                          <a:latin typeface="Courier New" panose="02070309020205020404" pitchFamily="49" charset="0"/>
                          <a:cs typeface="Courier New" panose="02070309020205020404" pitchFamily="49" charset="0"/>
                        </a:rPr>
                        <a:t>3</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a:solidFill>
                            <a:srgbClr val="B6A479"/>
                          </a:solidFill>
                          <a:latin typeface="Courier New" panose="02070309020205020404" pitchFamily="49" charset="0"/>
                          <a:cs typeface="Courier New" panose="02070309020205020404" pitchFamily="49" charset="0"/>
                        </a:rPr>
                        <a:t>4</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4633687"/>
                  </a:ext>
                </a:extLst>
              </a:tr>
              <a:tr h="425009">
                <a:tc>
                  <a:txBody>
                    <a:bodyPr/>
                    <a:lstStyle/>
                    <a:p>
                      <a:pPr algn="ctr"/>
                      <a:r>
                        <a:rPr lang="en-US" sz="1400" b="1">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88.6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26.1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94.4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28680631"/>
                  </a:ext>
                </a:extLst>
              </a:tr>
            </a:tbl>
          </a:graphicData>
        </a:graphic>
      </p:graphicFrame>
      <p:sp>
        <p:nvSpPr>
          <p:cNvPr id="40" name="Left Bracket 39">
            <a:extLst>
              <a:ext uri="{FF2B5EF4-FFF2-40B4-BE49-F238E27FC236}">
                <a16:creationId xmlns:a16="http://schemas.microsoft.com/office/drawing/2014/main" id="{13D5CEA5-26BB-104D-865A-8C8348900F1E}"/>
              </a:ext>
            </a:extLst>
          </p:cNvPr>
          <p:cNvSpPr/>
          <p:nvPr/>
        </p:nvSpPr>
        <p:spPr>
          <a:xfrm rot="16200000">
            <a:off x="5162539" y="5424641"/>
            <a:ext cx="80670" cy="1858998"/>
          </a:xfrm>
          <a:prstGeom prst="leftBracket">
            <a:avLst/>
          </a:prstGeom>
          <a:ln>
            <a:solidFill>
              <a:srgbClr val="B6A47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Left Bracket 40">
            <a:extLst>
              <a:ext uri="{FF2B5EF4-FFF2-40B4-BE49-F238E27FC236}">
                <a16:creationId xmlns:a16="http://schemas.microsoft.com/office/drawing/2014/main" id="{EC487118-BCF6-F64B-957B-1476318C1675}"/>
              </a:ext>
            </a:extLst>
          </p:cNvPr>
          <p:cNvSpPr/>
          <p:nvPr/>
        </p:nvSpPr>
        <p:spPr>
          <a:xfrm rot="16200000">
            <a:off x="6792267" y="5746949"/>
            <a:ext cx="80671" cy="1214379"/>
          </a:xfrm>
          <a:prstGeom prst="leftBracket">
            <a:avLst/>
          </a:prstGeom>
          <a:ln>
            <a:solidFill>
              <a:srgbClr val="B6A47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82" name="Group 81">
            <a:extLst>
              <a:ext uri="{FF2B5EF4-FFF2-40B4-BE49-F238E27FC236}">
                <a16:creationId xmlns:a16="http://schemas.microsoft.com/office/drawing/2014/main" id="{C4710E77-30F6-BD47-82C8-5A3C1EA80C3A}"/>
              </a:ext>
            </a:extLst>
          </p:cNvPr>
          <p:cNvGrpSpPr/>
          <p:nvPr/>
        </p:nvGrpSpPr>
        <p:grpSpPr>
          <a:xfrm>
            <a:off x="8596893" y="5643902"/>
            <a:ext cx="3036054" cy="444216"/>
            <a:chOff x="6161778" y="2203456"/>
            <a:chExt cx="3036054" cy="444216"/>
          </a:xfrm>
        </p:grpSpPr>
        <p:grpSp>
          <p:nvGrpSpPr>
            <p:cNvPr id="57" name="Group 56">
              <a:extLst>
                <a:ext uri="{FF2B5EF4-FFF2-40B4-BE49-F238E27FC236}">
                  <a16:creationId xmlns:a16="http://schemas.microsoft.com/office/drawing/2014/main" id="{49EF16FF-58FB-264B-8DB1-1A7DF08DD5F7}"/>
                </a:ext>
              </a:extLst>
            </p:cNvPr>
            <p:cNvGrpSpPr/>
            <p:nvPr/>
          </p:nvGrpSpPr>
          <p:grpSpPr>
            <a:xfrm>
              <a:off x="6161778" y="2213423"/>
              <a:ext cx="1018250" cy="434249"/>
              <a:chOff x="6161778" y="2213423"/>
              <a:chExt cx="1018250" cy="434249"/>
            </a:xfrm>
          </p:grpSpPr>
          <p:sp>
            <p:nvSpPr>
              <p:cNvPr id="49" name="Rectangle 48">
                <a:extLst>
                  <a:ext uri="{FF2B5EF4-FFF2-40B4-BE49-F238E27FC236}">
                    <a16:creationId xmlns:a16="http://schemas.microsoft.com/office/drawing/2014/main" id="{64953385-55C9-184C-B36C-88306658C0A3}"/>
                  </a:ext>
                </a:extLst>
              </p:cNvPr>
              <p:cNvSpPr/>
              <p:nvPr/>
            </p:nvSpPr>
            <p:spPr>
              <a:xfrm>
                <a:off x="6168868" y="2213423"/>
                <a:ext cx="839156" cy="4342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Connector 50">
                <a:extLst>
                  <a:ext uri="{FF2B5EF4-FFF2-40B4-BE49-F238E27FC236}">
                    <a16:creationId xmlns:a16="http://schemas.microsoft.com/office/drawing/2014/main" id="{1AF6414D-45CA-B646-89B8-57A0593B610B}"/>
                  </a:ext>
                </a:extLst>
              </p:cNvPr>
              <p:cNvCxnSpPr>
                <a:cxnSpLocks/>
              </p:cNvCxnSpPr>
              <p:nvPr/>
            </p:nvCxnSpPr>
            <p:spPr>
              <a:xfrm>
                <a:off x="6783859" y="2217395"/>
                <a:ext cx="0" cy="43027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5D480ADA-831D-E949-A378-E9F31C919026}"/>
                  </a:ext>
                </a:extLst>
              </p:cNvPr>
              <p:cNvSpPr txBox="1"/>
              <p:nvPr/>
            </p:nvSpPr>
            <p:spPr>
              <a:xfrm>
                <a:off x="6161778" y="2278406"/>
                <a:ext cx="654207" cy="307777"/>
              </a:xfrm>
              <a:prstGeom prst="rect">
                <a:avLst/>
              </a:prstGeom>
              <a:noFill/>
            </p:spPr>
            <p:txBody>
              <a:bodyPr wrap="square" rtlCol="0">
                <a:spAutoFit/>
              </a:bodyPr>
              <a:lstStyle/>
              <a:p>
                <a:r>
                  <a:rPr lang="en-US" sz="1400" b="1">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88.6</a:t>
                </a:r>
              </a:p>
            </p:txBody>
          </p:sp>
          <p:cxnSp>
            <p:nvCxnSpPr>
              <p:cNvPr id="56" name="Straight Arrow Connector 55">
                <a:extLst>
                  <a:ext uri="{FF2B5EF4-FFF2-40B4-BE49-F238E27FC236}">
                    <a16:creationId xmlns:a16="http://schemas.microsoft.com/office/drawing/2014/main" id="{0FA0FD63-A3FA-E24A-86E0-633B96FF0EE9}"/>
                  </a:ext>
                </a:extLst>
              </p:cNvPr>
              <p:cNvCxnSpPr/>
              <p:nvPr/>
            </p:nvCxnSpPr>
            <p:spPr>
              <a:xfrm>
                <a:off x="6893781" y="2430547"/>
                <a:ext cx="286247" cy="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9D581BA7-1BC4-9940-A834-883D4BA3CC29}"/>
                </a:ext>
              </a:extLst>
            </p:cNvPr>
            <p:cNvGrpSpPr/>
            <p:nvPr/>
          </p:nvGrpSpPr>
          <p:grpSpPr>
            <a:xfrm>
              <a:off x="7257824" y="2213422"/>
              <a:ext cx="1018250" cy="434249"/>
              <a:chOff x="6161778" y="2213423"/>
              <a:chExt cx="1018250" cy="434249"/>
            </a:xfrm>
          </p:grpSpPr>
          <p:sp>
            <p:nvSpPr>
              <p:cNvPr id="59" name="Rectangle 58">
                <a:extLst>
                  <a:ext uri="{FF2B5EF4-FFF2-40B4-BE49-F238E27FC236}">
                    <a16:creationId xmlns:a16="http://schemas.microsoft.com/office/drawing/2014/main" id="{4DD35A45-F187-F44B-BBFD-D4BCB1087D75}"/>
                  </a:ext>
                </a:extLst>
              </p:cNvPr>
              <p:cNvSpPr/>
              <p:nvPr/>
            </p:nvSpPr>
            <p:spPr>
              <a:xfrm>
                <a:off x="6168868" y="2213423"/>
                <a:ext cx="839156" cy="4342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Connector 59">
                <a:extLst>
                  <a:ext uri="{FF2B5EF4-FFF2-40B4-BE49-F238E27FC236}">
                    <a16:creationId xmlns:a16="http://schemas.microsoft.com/office/drawing/2014/main" id="{CC468A67-02DD-684A-830F-FE150AF64347}"/>
                  </a:ext>
                </a:extLst>
              </p:cNvPr>
              <p:cNvCxnSpPr>
                <a:cxnSpLocks/>
              </p:cNvCxnSpPr>
              <p:nvPr/>
            </p:nvCxnSpPr>
            <p:spPr>
              <a:xfrm>
                <a:off x="6783859" y="2217395"/>
                <a:ext cx="0" cy="43027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F0FBC64E-6547-AF47-9F6C-F3751E786634}"/>
                  </a:ext>
                </a:extLst>
              </p:cNvPr>
              <p:cNvSpPr txBox="1"/>
              <p:nvPr/>
            </p:nvSpPr>
            <p:spPr>
              <a:xfrm>
                <a:off x="6161778" y="2278406"/>
                <a:ext cx="654207" cy="307777"/>
              </a:xfrm>
              <a:prstGeom prst="rect">
                <a:avLst/>
              </a:prstGeom>
              <a:noFill/>
            </p:spPr>
            <p:txBody>
              <a:bodyPr wrap="square" rtlCol="0">
                <a:spAutoFit/>
              </a:bodyPr>
              <a:lstStyle/>
              <a:p>
                <a:r>
                  <a:rPr lang="en-US" sz="1400" b="1">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26.1</a:t>
                </a:r>
              </a:p>
            </p:txBody>
          </p:sp>
          <p:cxnSp>
            <p:nvCxnSpPr>
              <p:cNvPr id="62" name="Straight Arrow Connector 61">
                <a:extLst>
                  <a:ext uri="{FF2B5EF4-FFF2-40B4-BE49-F238E27FC236}">
                    <a16:creationId xmlns:a16="http://schemas.microsoft.com/office/drawing/2014/main" id="{F3F8BBC4-6519-D649-B364-5E30B5CA23AC}"/>
                  </a:ext>
                </a:extLst>
              </p:cNvPr>
              <p:cNvCxnSpPr/>
              <p:nvPr/>
            </p:nvCxnSpPr>
            <p:spPr>
              <a:xfrm>
                <a:off x="6893781" y="2430547"/>
                <a:ext cx="286247" cy="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444DF68-BE9A-EA42-BCC0-343587B11979}"/>
                </a:ext>
              </a:extLst>
            </p:cNvPr>
            <p:cNvGrpSpPr/>
            <p:nvPr/>
          </p:nvGrpSpPr>
          <p:grpSpPr>
            <a:xfrm>
              <a:off x="8351586" y="2203456"/>
              <a:ext cx="846246" cy="434249"/>
              <a:chOff x="6161778" y="2213423"/>
              <a:chExt cx="846246" cy="434249"/>
            </a:xfrm>
          </p:grpSpPr>
          <p:sp>
            <p:nvSpPr>
              <p:cNvPr id="64" name="Rectangle 63">
                <a:extLst>
                  <a:ext uri="{FF2B5EF4-FFF2-40B4-BE49-F238E27FC236}">
                    <a16:creationId xmlns:a16="http://schemas.microsoft.com/office/drawing/2014/main" id="{AEE78C4C-2DE3-684A-A46A-FD5A84B27827}"/>
                  </a:ext>
                </a:extLst>
              </p:cNvPr>
              <p:cNvSpPr/>
              <p:nvPr/>
            </p:nvSpPr>
            <p:spPr>
              <a:xfrm>
                <a:off x="6168868" y="2213423"/>
                <a:ext cx="839156" cy="4342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a:extLst>
                  <a:ext uri="{FF2B5EF4-FFF2-40B4-BE49-F238E27FC236}">
                    <a16:creationId xmlns:a16="http://schemas.microsoft.com/office/drawing/2014/main" id="{D5B97DED-5A2C-EF49-B2AB-4809D3FB7D1E}"/>
                  </a:ext>
                </a:extLst>
              </p:cNvPr>
              <p:cNvCxnSpPr>
                <a:cxnSpLocks/>
              </p:cNvCxnSpPr>
              <p:nvPr/>
            </p:nvCxnSpPr>
            <p:spPr>
              <a:xfrm>
                <a:off x="6783859" y="2217395"/>
                <a:ext cx="0" cy="43027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EEC686BE-AA3C-8C45-B621-1442E95F994B}"/>
                  </a:ext>
                </a:extLst>
              </p:cNvPr>
              <p:cNvSpPr txBox="1"/>
              <p:nvPr/>
            </p:nvSpPr>
            <p:spPr>
              <a:xfrm>
                <a:off x="6161778" y="2278406"/>
                <a:ext cx="654207" cy="307777"/>
              </a:xfrm>
              <a:prstGeom prst="rect">
                <a:avLst/>
              </a:prstGeom>
              <a:noFill/>
            </p:spPr>
            <p:txBody>
              <a:bodyPr wrap="square" rtlCol="0">
                <a:spAutoFit/>
              </a:bodyPr>
              <a:lstStyle/>
              <a:p>
                <a:r>
                  <a:rPr lang="en-US" sz="1400" b="1">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94.4</a:t>
                </a:r>
              </a:p>
            </p:txBody>
          </p:sp>
        </p:grpSp>
        <p:cxnSp>
          <p:nvCxnSpPr>
            <p:cNvPr id="81" name="Straight Connector 80">
              <a:extLst>
                <a:ext uri="{FF2B5EF4-FFF2-40B4-BE49-F238E27FC236}">
                  <a16:creationId xmlns:a16="http://schemas.microsoft.com/office/drawing/2014/main" id="{F6DC59D0-3643-A94B-890B-2F95B8B46C6A}"/>
                </a:ext>
              </a:extLst>
            </p:cNvPr>
            <p:cNvCxnSpPr/>
            <p:nvPr/>
          </p:nvCxnSpPr>
          <p:spPr>
            <a:xfrm flipH="1">
              <a:off x="8973667" y="2203456"/>
              <a:ext cx="224165" cy="444215"/>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grpSp>
      <p:sp>
        <p:nvSpPr>
          <p:cNvPr id="83" name="TextBox 82">
            <a:extLst>
              <a:ext uri="{FF2B5EF4-FFF2-40B4-BE49-F238E27FC236}">
                <a16:creationId xmlns:a16="http://schemas.microsoft.com/office/drawing/2014/main" id="{01E5004D-E66B-5A4E-97C7-9218CBA22EAA}"/>
              </a:ext>
            </a:extLst>
          </p:cNvPr>
          <p:cNvSpPr txBox="1"/>
          <p:nvPr/>
        </p:nvSpPr>
        <p:spPr>
          <a:xfrm>
            <a:off x="4940622" y="6409070"/>
            <a:ext cx="524503" cy="261610"/>
          </a:xfrm>
          <a:prstGeom prst="rect">
            <a:avLst/>
          </a:prstGeom>
          <a:noFill/>
        </p:spPr>
        <p:txBody>
          <a:bodyPr wrap="none" rtlCol="0">
            <a:spAutoFit/>
          </a:bodyPr>
          <a:lstStyle/>
          <a:p>
            <a:r>
              <a:rPr lang="en-US" sz="1100">
                <a:latin typeface="Courier New" panose="02070309020205020404" pitchFamily="49" charset="0"/>
                <a:cs typeface="Courier New" panose="02070309020205020404" pitchFamily="49" charset="0"/>
              </a:rPr>
              <a:t>list</a:t>
            </a:r>
          </a:p>
        </p:txBody>
      </p:sp>
      <p:sp>
        <p:nvSpPr>
          <p:cNvPr id="84" name="TextBox 83">
            <a:extLst>
              <a:ext uri="{FF2B5EF4-FFF2-40B4-BE49-F238E27FC236}">
                <a16:creationId xmlns:a16="http://schemas.microsoft.com/office/drawing/2014/main" id="{8328DF02-FF08-C34D-A75C-5C1B6D714826}"/>
              </a:ext>
            </a:extLst>
          </p:cNvPr>
          <p:cNvSpPr txBox="1"/>
          <p:nvPr/>
        </p:nvSpPr>
        <p:spPr>
          <a:xfrm>
            <a:off x="6328173" y="6409070"/>
            <a:ext cx="1034257" cy="261610"/>
          </a:xfrm>
          <a:prstGeom prst="rect">
            <a:avLst/>
          </a:prstGeom>
          <a:noFill/>
        </p:spPr>
        <p:txBody>
          <a:bodyPr wrap="none" rtlCol="0">
            <a:spAutoFit/>
          </a:bodyPr>
          <a:lstStyle/>
          <a:p>
            <a:r>
              <a:rPr lang="en-US" sz="1100">
                <a:latin typeface="Courier New" panose="02070309020205020404" pitchFamily="49" charset="0"/>
                <a:cs typeface="Courier New" panose="02070309020205020404" pitchFamily="49" charset="0"/>
              </a:rPr>
              <a:t>free space</a:t>
            </a:r>
          </a:p>
        </p:txBody>
      </p:sp>
      <p:sp>
        <p:nvSpPr>
          <p:cNvPr id="53" name="TextBox 52">
            <a:extLst>
              <a:ext uri="{FF2B5EF4-FFF2-40B4-BE49-F238E27FC236}">
                <a16:creationId xmlns:a16="http://schemas.microsoft.com/office/drawing/2014/main" id="{AF87B140-1986-9D4F-A825-EAF2F0A1B7C4}"/>
              </a:ext>
            </a:extLst>
          </p:cNvPr>
          <p:cNvSpPr txBox="1"/>
          <p:nvPr/>
        </p:nvSpPr>
        <p:spPr>
          <a:xfrm>
            <a:off x="300897" y="5062748"/>
            <a:ext cx="3341801" cy="923330"/>
          </a:xfrm>
          <a:prstGeom prst="rect">
            <a:avLst/>
          </a:prstGeom>
          <a:noFill/>
        </p:spPr>
        <p:txBody>
          <a:bodyPr wrap="square" rtlCol="0">
            <a:spAutoFit/>
          </a:bodyPr>
          <a:lstStyle/>
          <a:p>
            <a:r>
              <a:rPr lang="en-US" dirty="0">
                <a:latin typeface="Segoe UI Semilight" panose="020B0402040204020203" pitchFamily="34" charset="0"/>
                <a:cs typeface="Segoe UI Semilight" panose="020B0402040204020203" pitchFamily="34" charset="0"/>
              </a:rPr>
              <a:t>What method/situations will be much faster for LinkedList than for </a:t>
            </a:r>
            <a:r>
              <a:rPr lang="en-US" dirty="0" err="1">
                <a:latin typeface="Segoe UI Semilight" panose="020B0402040204020203" pitchFamily="34" charset="0"/>
                <a:cs typeface="Segoe UI Semilight" panose="020B0402040204020203" pitchFamily="34" charset="0"/>
              </a:rPr>
              <a:t>ArrayList</a:t>
            </a:r>
            <a:r>
              <a:rPr lang="en-US" dirty="0">
                <a:latin typeface="Segoe UI Semilight" panose="020B0402040204020203" pitchFamily="34" charset="0"/>
                <a:cs typeface="Segoe UI Semilight" panose="020B0402040204020203" pitchFamily="34" charset="0"/>
              </a:rPr>
              <a:t>?</a:t>
            </a:r>
          </a:p>
        </p:txBody>
      </p:sp>
      <p:sp>
        <p:nvSpPr>
          <p:cNvPr id="67" name="TextBox 66">
            <a:extLst>
              <a:ext uri="{FF2B5EF4-FFF2-40B4-BE49-F238E27FC236}">
                <a16:creationId xmlns:a16="http://schemas.microsoft.com/office/drawing/2014/main" id="{C941F5A9-28C1-AD4D-8909-4CCFFA459778}"/>
              </a:ext>
            </a:extLst>
          </p:cNvPr>
          <p:cNvSpPr txBox="1"/>
          <p:nvPr/>
        </p:nvSpPr>
        <p:spPr>
          <a:xfrm>
            <a:off x="408909" y="4570106"/>
            <a:ext cx="3109954" cy="369332"/>
          </a:xfrm>
          <a:prstGeom prst="rect">
            <a:avLst/>
          </a:prstGeom>
          <a:solidFill>
            <a:srgbClr val="4C3282"/>
          </a:solidFill>
        </p:spPr>
        <p:txBody>
          <a:bodyPr wrap="none" rtlCol="0">
            <a:spAutoFit/>
          </a:bodyPr>
          <a:lstStyle/>
          <a:p>
            <a:r>
              <a:rPr lang="en-US"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Take 1 Minute spam the chat</a:t>
            </a:r>
          </a:p>
        </p:txBody>
      </p:sp>
    </p:spTree>
    <p:extLst>
      <p:ext uri="{BB962C8B-B14F-4D97-AF65-F5344CB8AC3E}">
        <p14:creationId xmlns:p14="http://schemas.microsoft.com/office/powerpoint/2010/main" val="2080253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6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74038-7B2F-4BBA-A191-FEEAF4CE357B}"/>
              </a:ext>
            </a:extLst>
          </p:cNvPr>
          <p:cNvSpPr>
            <a:spLocks noGrp="1"/>
          </p:cNvSpPr>
          <p:nvPr>
            <p:ph type="title"/>
          </p:nvPr>
        </p:nvSpPr>
        <p:spPr/>
        <p:txBody>
          <a:bodyPr/>
          <a:lstStyle/>
          <a:p>
            <a:r>
              <a:rPr lang="en-US"/>
              <a:t>Design Decisions</a:t>
            </a:r>
          </a:p>
        </p:txBody>
      </p:sp>
      <p:sp>
        <p:nvSpPr>
          <p:cNvPr id="3" name="Content Placeholder 2">
            <a:extLst>
              <a:ext uri="{FF2B5EF4-FFF2-40B4-BE49-F238E27FC236}">
                <a16:creationId xmlns:a16="http://schemas.microsoft.com/office/drawing/2014/main" id="{0431CBD5-547C-47D3-8CE9-64F11E59799F}"/>
              </a:ext>
            </a:extLst>
          </p:cNvPr>
          <p:cNvSpPr>
            <a:spLocks noGrp="1"/>
          </p:cNvSpPr>
          <p:nvPr>
            <p:ph idx="1"/>
          </p:nvPr>
        </p:nvSpPr>
        <p:spPr>
          <a:xfrm>
            <a:off x="575240" y="1463857"/>
            <a:ext cx="11187258" cy="4657543"/>
          </a:xfrm>
        </p:spPr>
        <p:txBody>
          <a:bodyPr/>
          <a:lstStyle/>
          <a:p>
            <a:r>
              <a:rPr lang="en-US"/>
              <a:t>For every ADT there are lots of different ways to implement them</a:t>
            </a:r>
          </a:p>
          <a:p>
            <a:r>
              <a:rPr lang="en-US"/>
              <a:t>Based on your situation you should consider:</a:t>
            </a:r>
          </a:p>
          <a:p>
            <a:pPr lvl="1"/>
            <a:r>
              <a:rPr lang="en-US"/>
              <a:t>Memory vs Speed</a:t>
            </a:r>
          </a:p>
          <a:p>
            <a:pPr lvl="1"/>
            <a:r>
              <a:rPr lang="en-US"/>
              <a:t>Generic/Reusability vs Specific/Specialized</a:t>
            </a:r>
          </a:p>
          <a:p>
            <a:pPr lvl="1"/>
            <a:r>
              <a:rPr lang="en-US"/>
              <a:t>One Function vs Another</a:t>
            </a:r>
          </a:p>
          <a:p>
            <a:pPr lvl="1"/>
            <a:r>
              <a:rPr lang="en-US"/>
              <a:t>Robustness vs Performance</a:t>
            </a:r>
          </a:p>
          <a:p>
            <a:pPr lvl="1"/>
            <a:endParaRPr lang="en-US"/>
          </a:p>
          <a:p>
            <a:pPr marL="128016" lvl="1" indent="0">
              <a:buNone/>
            </a:pPr>
            <a:r>
              <a:rPr lang="en-US" sz="2200">
                <a:solidFill>
                  <a:srgbClr val="4C3282"/>
                </a:solidFill>
              </a:rPr>
              <a:t>This class is all about implementing ADTs based on making the right design tradeoffs!</a:t>
            </a:r>
          </a:p>
          <a:p>
            <a:pPr marL="128016" lvl="1" indent="0">
              <a:buNone/>
            </a:pPr>
            <a:r>
              <a:rPr lang="en-US" sz="2200"/>
              <a:t>&gt; A common topic in interview questions</a:t>
            </a:r>
          </a:p>
        </p:txBody>
      </p:sp>
      <p:sp>
        <p:nvSpPr>
          <p:cNvPr id="4" name="Footer Placeholder 3">
            <a:extLst>
              <a:ext uri="{FF2B5EF4-FFF2-40B4-BE49-F238E27FC236}">
                <a16:creationId xmlns:a16="http://schemas.microsoft.com/office/drawing/2014/main" id="{28033616-31F4-44BF-A8ED-A782588FDF0A}"/>
              </a:ext>
            </a:extLst>
          </p:cNvPr>
          <p:cNvSpPr>
            <a:spLocks noGrp="1"/>
          </p:cNvSpPr>
          <p:nvPr>
            <p:ph type="ftr" sz="quarter" idx="11"/>
          </p:nvPr>
        </p:nvSpPr>
        <p:spPr/>
        <p:txBody>
          <a:bodyPr/>
          <a:lstStyle/>
          <a:p>
            <a:r>
              <a:rPr lang="en-US"/>
              <a:t>CSE 373 19 </a:t>
            </a:r>
            <a:r>
              <a:rPr lang="en-US" err="1"/>
              <a:t>wi</a:t>
            </a:r>
            <a:r>
              <a:rPr lang="en-US"/>
              <a:t> - Kasey Champion</a:t>
            </a:r>
          </a:p>
        </p:txBody>
      </p:sp>
      <p:sp>
        <p:nvSpPr>
          <p:cNvPr id="5" name="Slide Number Placeholder 4">
            <a:extLst>
              <a:ext uri="{FF2B5EF4-FFF2-40B4-BE49-F238E27FC236}">
                <a16:creationId xmlns:a16="http://schemas.microsoft.com/office/drawing/2014/main" id="{57E72B77-9E0F-4E4D-83D8-3A4AF6BBFCD8}"/>
              </a:ext>
            </a:extLst>
          </p:cNvPr>
          <p:cNvSpPr>
            <a:spLocks noGrp="1"/>
          </p:cNvSpPr>
          <p:nvPr>
            <p:ph type="sldNum" sz="quarter" idx="12"/>
          </p:nvPr>
        </p:nvSpPr>
        <p:spPr/>
        <p:txBody>
          <a:bodyPr/>
          <a:lstStyle/>
          <a:p>
            <a:fld id="{659665DE-58FC-41F4-AC58-2C90A5E00527}" type="slidenum">
              <a:rPr lang="en-US" smtClean="0"/>
              <a:t>32</a:t>
            </a:fld>
            <a:endParaRPr lang="en-US"/>
          </a:p>
        </p:txBody>
      </p:sp>
    </p:spTree>
    <p:extLst>
      <p:ext uri="{BB962C8B-B14F-4D97-AF65-F5344CB8AC3E}">
        <p14:creationId xmlns:p14="http://schemas.microsoft.com/office/powerpoint/2010/main" val="297641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8" end="8"/>
                                            </p:txEl>
                                          </p:spTgt>
                                        </p:tgtEl>
                                        <p:attrNameLst>
                                          <p:attrName>style.visibility</p:attrName>
                                        </p:attrNameLst>
                                      </p:cBhvr>
                                      <p:to>
                                        <p:strVal val="visible"/>
                                      </p:to>
                                    </p:set>
                                    <p:animEffect transition="in" filter="fade">
                                      <p:cBhvr>
                                        <p:cTn id="1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Design Decisions</a:t>
            </a:r>
          </a:p>
        </p:txBody>
      </p:sp>
      <p:sp>
        <p:nvSpPr>
          <p:cNvPr id="3" name="Content Placeholder 2"/>
          <p:cNvSpPr>
            <a:spLocks noGrp="1"/>
          </p:cNvSpPr>
          <p:nvPr>
            <p:ph idx="1"/>
          </p:nvPr>
        </p:nvSpPr>
        <p:spPr/>
        <p:txBody>
          <a:bodyPr/>
          <a:lstStyle/>
          <a:p>
            <a:r>
              <a:rPr lang="en-US" dirty="0"/>
              <a:t>Dub Street Burgers is implementing a new system for ticket (i.e. food order) management. </a:t>
            </a:r>
          </a:p>
          <a:p>
            <a:r>
              <a:rPr lang="en-US" dirty="0"/>
              <a:t>When a new ticket comes in, it is placed at the end of the set of tickets.</a:t>
            </a:r>
          </a:p>
          <a:p>
            <a:r>
              <a:rPr lang="en-US" dirty="0"/>
              <a:t>Food is prepared in approximately the same order it was requested, but sometimes tickets are fulfilled out of order.</a:t>
            </a:r>
          </a:p>
          <a:p>
            <a:endParaRPr lang="en-US" dirty="0"/>
          </a:p>
          <a:p>
            <a:r>
              <a:rPr lang="en-US" dirty="0"/>
              <a:t>Let’s represent tickets as a list. Which of our ADT implementations should we use? </a:t>
            </a:r>
          </a:p>
          <a:p>
            <a:r>
              <a:rPr lang="en-US" dirty="0"/>
              <a:t>Why?</a:t>
            </a:r>
          </a:p>
          <a:p>
            <a:endParaRPr lang="en-US" dirty="0"/>
          </a:p>
        </p:txBody>
      </p:sp>
      <p:sp>
        <p:nvSpPr>
          <p:cNvPr id="4" name="Footer Placeholder 3"/>
          <p:cNvSpPr>
            <a:spLocks noGrp="1"/>
          </p:cNvSpPr>
          <p:nvPr>
            <p:ph type="ftr" sz="quarter" idx="11"/>
          </p:nvPr>
        </p:nvSpPr>
        <p:spPr/>
        <p:txBody>
          <a:bodyPr/>
          <a:lstStyle/>
          <a:p>
            <a:r>
              <a:rPr lang="es-ES"/>
              <a:t>CSE 373 Su 19 - Robbie Weber</a:t>
            </a:r>
            <a:endParaRPr lang="en-US"/>
          </a:p>
        </p:txBody>
      </p:sp>
      <p:sp>
        <p:nvSpPr>
          <p:cNvPr id="5" name="Slide Number Placeholder 4"/>
          <p:cNvSpPr>
            <a:spLocks noGrp="1"/>
          </p:cNvSpPr>
          <p:nvPr>
            <p:ph type="sldNum" sz="quarter" idx="12"/>
          </p:nvPr>
        </p:nvSpPr>
        <p:spPr/>
        <p:txBody>
          <a:bodyPr/>
          <a:lstStyle/>
          <a:p>
            <a:fld id="{659665DE-58FC-41F4-AC58-2C90A5E00527}" type="slidenum">
              <a:rPr lang="en-US" smtClean="0"/>
              <a:t>33</a:t>
            </a:fld>
            <a:endParaRPr lang="en-US"/>
          </a:p>
        </p:txBody>
      </p:sp>
      <p:sp>
        <p:nvSpPr>
          <p:cNvPr id="6" name="TextBox 5">
            <a:extLst>
              <a:ext uri="{FF2B5EF4-FFF2-40B4-BE49-F238E27FC236}">
                <a16:creationId xmlns:a16="http://schemas.microsoft.com/office/drawing/2014/main" id="{B01E1CB0-5477-1346-B649-D173F9FF74FF}"/>
              </a:ext>
            </a:extLst>
          </p:cNvPr>
          <p:cNvSpPr txBox="1"/>
          <p:nvPr/>
        </p:nvSpPr>
        <p:spPr>
          <a:xfrm>
            <a:off x="8923868" y="363973"/>
            <a:ext cx="3109954" cy="369332"/>
          </a:xfrm>
          <a:prstGeom prst="rect">
            <a:avLst/>
          </a:prstGeom>
          <a:solidFill>
            <a:srgbClr val="4C3282"/>
          </a:solidFill>
        </p:spPr>
        <p:txBody>
          <a:bodyPr wrap="none" rtlCol="0">
            <a:spAutoFit/>
          </a:bodyPr>
          <a:lstStyle/>
          <a:p>
            <a:r>
              <a:rPr lang="en-US"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Take 1 Minute spam the chat</a:t>
            </a:r>
          </a:p>
        </p:txBody>
      </p:sp>
    </p:spTree>
    <p:extLst>
      <p:ext uri="{BB962C8B-B14F-4D97-AF65-F5344CB8AC3E}">
        <p14:creationId xmlns:p14="http://schemas.microsoft.com/office/powerpoint/2010/main" val="1481695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Design Decisions</a:t>
            </a:r>
          </a:p>
        </p:txBody>
      </p:sp>
      <p:sp>
        <p:nvSpPr>
          <p:cNvPr id="3" name="Content Placeholder 2"/>
          <p:cNvSpPr>
            <a:spLocks noGrp="1"/>
          </p:cNvSpPr>
          <p:nvPr>
            <p:ph idx="1"/>
          </p:nvPr>
        </p:nvSpPr>
        <p:spPr/>
        <p:txBody>
          <a:bodyPr/>
          <a:lstStyle/>
          <a:p>
            <a:r>
              <a:rPr lang="en-US"/>
              <a:t>Let’s represent tickets as a list. Which of our ADT implementations should we use?</a:t>
            </a:r>
          </a:p>
          <a:p>
            <a:r>
              <a:rPr lang="en-US"/>
              <a:t>Why?</a:t>
            </a:r>
          </a:p>
          <a:p>
            <a:endParaRPr lang="en-US"/>
          </a:p>
          <a:p>
            <a:r>
              <a:rPr lang="en-US" err="1"/>
              <a:t>ArrayList</a:t>
            </a:r>
            <a:endParaRPr lang="en-US"/>
          </a:p>
          <a:p>
            <a:r>
              <a:rPr lang="en-US"/>
              <a:t>Creating a new ticket is very fast (as long as we don’t resize), and I want the cooks to be able to see all the orders right away.</a:t>
            </a:r>
          </a:p>
          <a:p>
            <a:endParaRPr lang="en-US"/>
          </a:p>
          <a:p>
            <a:r>
              <a:rPr lang="en-US" err="1"/>
              <a:t>LinkedList</a:t>
            </a:r>
            <a:endParaRPr lang="en-US"/>
          </a:p>
          <a:p>
            <a:r>
              <a:rPr lang="en-US"/>
              <a:t>We’ll mostly be removing from the front of the list, which is much faster for the </a:t>
            </a:r>
            <a:r>
              <a:rPr lang="en-US" err="1"/>
              <a:t>linkedlist</a:t>
            </a:r>
            <a:r>
              <a:rPr lang="en-US"/>
              <a:t> (no shifting), and I want finished orders to be removed fast so they aren’t distracting.</a:t>
            </a:r>
          </a:p>
        </p:txBody>
      </p:sp>
      <p:sp>
        <p:nvSpPr>
          <p:cNvPr id="4" name="Footer Placeholder 3"/>
          <p:cNvSpPr>
            <a:spLocks noGrp="1"/>
          </p:cNvSpPr>
          <p:nvPr>
            <p:ph type="ftr" sz="quarter" idx="11"/>
          </p:nvPr>
        </p:nvSpPr>
        <p:spPr/>
        <p:txBody>
          <a:bodyPr/>
          <a:lstStyle/>
          <a:p>
            <a:r>
              <a:rPr lang="es-ES"/>
              <a:t>CSE 373 Su 19 - Robbie Weber</a:t>
            </a:r>
            <a:endParaRPr lang="en-US"/>
          </a:p>
        </p:txBody>
      </p:sp>
      <p:sp>
        <p:nvSpPr>
          <p:cNvPr id="5" name="Slide Number Placeholder 4"/>
          <p:cNvSpPr>
            <a:spLocks noGrp="1"/>
          </p:cNvSpPr>
          <p:nvPr>
            <p:ph type="sldNum" sz="quarter" idx="12"/>
          </p:nvPr>
        </p:nvSpPr>
        <p:spPr/>
        <p:txBody>
          <a:bodyPr/>
          <a:lstStyle/>
          <a:p>
            <a:fld id="{659665DE-58FC-41F4-AC58-2C90A5E00527}" type="slidenum">
              <a:rPr lang="en-US" smtClean="0"/>
              <a:t>34</a:t>
            </a:fld>
            <a:endParaRPr lang="en-US"/>
          </a:p>
        </p:txBody>
      </p:sp>
    </p:spTree>
    <p:extLst>
      <p:ext uri="{BB962C8B-B14F-4D97-AF65-F5344CB8AC3E}">
        <p14:creationId xmlns:p14="http://schemas.microsoft.com/office/powerpoint/2010/main" val="38771647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Design Decisions</a:t>
            </a:r>
          </a:p>
        </p:txBody>
      </p:sp>
      <p:sp>
        <p:nvSpPr>
          <p:cNvPr id="3" name="Content Placeholder 2"/>
          <p:cNvSpPr>
            <a:spLocks noGrp="1"/>
          </p:cNvSpPr>
          <p:nvPr>
            <p:ph idx="1"/>
          </p:nvPr>
        </p:nvSpPr>
        <p:spPr/>
        <p:txBody>
          <a:bodyPr/>
          <a:lstStyle/>
          <a:p>
            <a:r>
              <a:rPr lang="en-US"/>
              <a:t>Both </a:t>
            </a:r>
            <a:r>
              <a:rPr lang="en-US" err="1"/>
              <a:t>ArrayList</a:t>
            </a:r>
            <a:r>
              <a:rPr lang="en-US"/>
              <a:t> and </a:t>
            </a:r>
            <a:r>
              <a:rPr lang="en-US" err="1"/>
              <a:t>LinkedList</a:t>
            </a:r>
            <a:r>
              <a:rPr lang="en-US"/>
              <a:t> implementations have pros and cons.</a:t>
            </a:r>
          </a:p>
          <a:p>
            <a:r>
              <a:rPr lang="en-US"/>
              <a:t>Neither is strictly better than the other.</a:t>
            </a:r>
          </a:p>
          <a:p>
            <a:endParaRPr lang="en-US"/>
          </a:p>
          <a:p>
            <a:r>
              <a:rPr lang="en-US"/>
              <a:t>Some major objectives of this course:</a:t>
            </a:r>
          </a:p>
          <a:p>
            <a:r>
              <a:rPr lang="en-US" b="1"/>
              <a:t>Evaluating</a:t>
            </a:r>
            <a:r>
              <a:rPr lang="en-US"/>
              <a:t> pros and cons</a:t>
            </a:r>
          </a:p>
          <a:p>
            <a:r>
              <a:rPr lang="en-US" b="1"/>
              <a:t>Deciding </a:t>
            </a:r>
            <a:r>
              <a:rPr lang="en-US"/>
              <a:t>on a design</a:t>
            </a:r>
          </a:p>
          <a:p>
            <a:r>
              <a:rPr lang="en-US" b="1"/>
              <a:t>Defending </a:t>
            </a:r>
            <a:r>
              <a:rPr lang="en-US"/>
              <a:t>that design decision</a:t>
            </a:r>
          </a:p>
          <a:p>
            <a:endParaRPr lang="en-US"/>
          </a:p>
          <a:p>
            <a:r>
              <a:rPr lang="en-US"/>
              <a:t>Especially when there’s more than one possible answer.</a:t>
            </a:r>
          </a:p>
        </p:txBody>
      </p:sp>
      <p:sp>
        <p:nvSpPr>
          <p:cNvPr id="4" name="Footer Placeholder 3"/>
          <p:cNvSpPr>
            <a:spLocks noGrp="1"/>
          </p:cNvSpPr>
          <p:nvPr>
            <p:ph type="ftr" sz="quarter" idx="11"/>
          </p:nvPr>
        </p:nvSpPr>
        <p:spPr/>
        <p:txBody>
          <a:bodyPr/>
          <a:lstStyle/>
          <a:p>
            <a:r>
              <a:rPr lang="es-ES"/>
              <a:t>CSE 373 Su 19 - Robbie Weber</a:t>
            </a:r>
            <a:endParaRPr lang="en-US"/>
          </a:p>
        </p:txBody>
      </p:sp>
      <p:sp>
        <p:nvSpPr>
          <p:cNvPr id="5" name="Slide Number Placeholder 4"/>
          <p:cNvSpPr>
            <a:spLocks noGrp="1"/>
          </p:cNvSpPr>
          <p:nvPr>
            <p:ph type="sldNum" sz="quarter" idx="12"/>
          </p:nvPr>
        </p:nvSpPr>
        <p:spPr/>
        <p:txBody>
          <a:bodyPr/>
          <a:lstStyle/>
          <a:p>
            <a:fld id="{659665DE-58FC-41F4-AC58-2C90A5E00527}" type="slidenum">
              <a:rPr lang="en-US" smtClean="0"/>
              <a:t>35</a:t>
            </a:fld>
            <a:endParaRPr lang="en-US"/>
          </a:p>
        </p:txBody>
      </p:sp>
    </p:spTree>
    <p:extLst>
      <p:ext uri="{BB962C8B-B14F-4D97-AF65-F5344CB8AC3E}">
        <p14:creationId xmlns:p14="http://schemas.microsoft.com/office/powerpoint/2010/main" val="3213271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subTitle" idx="4294967295"/>
          </p:nvPr>
        </p:nvSpPr>
        <p:spPr>
          <a:xfrm>
            <a:off x="3263925" y="2392393"/>
            <a:ext cx="7810467" cy="2728816"/>
          </a:xfrm>
          <a:prstGeom prst="rect">
            <a:avLst/>
          </a:prstGeom>
        </p:spPr>
        <p:txBody>
          <a:bodyPr spcFirstLastPara="1" vert="horz" wrap="square" lIns="121900" tIns="121900" rIns="121900" bIns="121900" rtlCol="0" anchor="t" anchorCtr="0">
            <a:noAutofit/>
          </a:bodyPr>
          <a:lstStyle/>
          <a:p>
            <a:pPr marL="0" indent="0">
              <a:spcBef>
                <a:spcPts val="800"/>
              </a:spcBef>
              <a:spcAft>
                <a:spcPts val="0"/>
              </a:spcAft>
              <a:buNone/>
            </a:pPr>
            <a:r>
              <a:rPr lang="en" sz="4800" b="1" i="1" dirty="0">
                <a:latin typeface="Lora"/>
                <a:ea typeface="Lora"/>
                <a:cs typeface="Lora"/>
                <a:sym typeface="Lora"/>
              </a:rPr>
              <a:t>I am </a:t>
            </a:r>
            <a:r>
              <a:rPr lang="en-US" sz="4800" b="1" i="1" dirty="0">
                <a:latin typeface="Lora"/>
                <a:ea typeface="Lora"/>
                <a:cs typeface="Lora"/>
                <a:sym typeface="Lora"/>
              </a:rPr>
              <a:t>Kasey Champion</a:t>
            </a:r>
            <a:endParaRPr sz="4800" b="1" i="1" dirty="0">
              <a:latin typeface="Lora"/>
              <a:ea typeface="Lora"/>
              <a:cs typeface="Lora"/>
              <a:sym typeface="Lora"/>
            </a:endParaRPr>
          </a:p>
          <a:p>
            <a:pPr marL="0" indent="0">
              <a:spcBef>
                <a:spcPts val="800"/>
              </a:spcBef>
              <a:spcAft>
                <a:spcPts val="0"/>
              </a:spcAft>
              <a:buClr>
                <a:schemeClr val="dk1"/>
              </a:buClr>
              <a:buSzPts val="1100"/>
              <a:buNone/>
            </a:pPr>
            <a:r>
              <a:rPr lang="en-US" sz="2400" dirty="0">
                <a:solidFill>
                  <a:schemeClr val="dk1"/>
                </a:solidFill>
              </a:rPr>
              <a:t>Software Engineer @ Karat</a:t>
            </a:r>
          </a:p>
          <a:p>
            <a:pPr marL="0" indent="0">
              <a:spcBef>
                <a:spcPts val="800"/>
              </a:spcBef>
              <a:spcAft>
                <a:spcPts val="0"/>
              </a:spcAft>
              <a:buClr>
                <a:schemeClr val="dk1"/>
              </a:buClr>
              <a:buSzPts val="1100"/>
              <a:buNone/>
            </a:pPr>
            <a:r>
              <a:rPr lang="en-US" sz="2400" dirty="0">
                <a:solidFill>
                  <a:schemeClr val="dk1"/>
                </a:solidFill>
              </a:rPr>
              <a:t>High School Teacher @ Franklin High</a:t>
            </a:r>
          </a:p>
          <a:p>
            <a:pPr marL="0" indent="0">
              <a:spcBef>
                <a:spcPts val="800"/>
              </a:spcBef>
              <a:spcAft>
                <a:spcPts val="0"/>
              </a:spcAft>
              <a:buClr>
                <a:schemeClr val="dk1"/>
              </a:buClr>
              <a:buSzPts val="1100"/>
              <a:buNone/>
            </a:pPr>
            <a:r>
              <a:rPr lang="en-US" sz="2400" dirty="0">
                <a:solidFill>
                  <a:schemeClr val="dk1"/>
                </a:solidFill>
                <a:hlinkClick r:id="rId3"/>
              </a:rPr>
              <a:t>champk@cs.washington.edu</a:t>
            </a:r>
            <a:endParaRPr lang="en-US" sz="2400" dirty="0">
              <a:solidFill>
                <a:schemeClr val="dk1"/>
              </a:solidFill>
            </a:endParaRPr>
          </a:p>
          <a:p>
            <a:pPr marL="0" indent="0">
              <a:spcBef>
                <a:spcPts val="800"/>
              </a:spcBef>
              <a:spcAft>
                <a:spcPts val="0"/>
              </a:spcAft>
              <a:buClr>
                <a:schemeClr val="dk1"/>
              </a:buClr>
              <a:buSzPts val="1100"/>
              <a:buNone/>
            </a:pPr>
            <a:endParaRPr lang="en-US" sz="2400" dirty="0">
              <a:solidFill>
                <a:schemeClr val="dk1"/>
              </a:solidFill>
            </a:endParaRPr>
          </a:p>
        </p:txBody>
      </p:sp>
      <p:cxnSp>
        <p:nvCxnSpPr>
          <p:cNvPr id="90" name="Shape 90"/>
          <p:cNvCxnSpPr/>
          <p:nvPr/>
        </p:nvCxnSpPr>
        <p:spPr>
          <a:xfrm>
            <a:off x="8600" y="1905000"/>
            <a:ext cx="3196400" cy="0"/>
          </a:xfrm>
          <a:prstGeom prst="straightConnector1">
            <a:avLst/>
          </a:prstGeom>
          <a:noFill/>
          <a:ln w="9525" cap="flat" cmpd="sng">
            <a:solidFill>
              <a:srgbClr val="CCCCCC"/>
            </a:solidFill>
            <a:prstDash val="solid"/>
            <a:round/>
            <a:headEnd type="none" w="med" len="med"/>
            <a:tailEnd type="none" w="med" len="med"/>
          </a:ln>
        </p:spPr>
      </p:cxnSp>
      <p:pic>
        <p:nvPicPr>
          <p:cNvPr id="91" name="Shape 91"/>
          <p:cNvPicPr preferRelativeResize="0"/>
          <p:nvPr/>
        </p:nvPicPr>
        <p:blipFill>
          <a:blip r:embed="rId4">
            <a:extLst>
              <a:ext uri="{28A0092B-C50C-407E-A947-70E740481C1C}">
                <a14:useLocalDpi xmlns:a14="http://schemas.microsoft.com/office/drawing/2010/main" val="0"/>
              </a:ext>
            </a:extLst>
          </a:blip>
          <a:stretch>
            <a:fillRect/>
          </a:stretch>
        </p:blipFill>
        <p:spPr>
          <a:xfrm>
            <a:off x="1117608" y="1149197"/>
            <a:ext cx="1501984" cy="1511600"/>
          </a:xfrm>
          <a:prstGeom prst="ellipse">
            <a:avLst/>
          </a:prstGeom>
          <a:noFill/>
          <a:ln>
            <a:noFill/>
          </a:ln>
        </p:spPr>
      </p:pic>
      <p:sp>
        <p:nvSpPr>
          <p:cNvPr id="92" name="Shape 92"/>
          <p:cNvSpPr txBox="1">
            <a:spLocks noGrp="1"/>
          </p:cNvSpPr>
          <p:nvPr>
            <p:ph type="ctrTitle" idx="4294967295"/>
          </p:nvPr>
        </p:nvSpPr>
        <p:spPr>
          <a:xfrm>
            <a:off x="3162167" y="1088733"/>
            <a:ext cx="6544000" cy="1546400"/>
          </a:xfrm>
          <a:prstGeom prst="rect">
            <a:avLst/>
          </a:prstGeom>
        </p:spPr>
        <p:txBody>
          <a:bodyPr spcFirstLastPara="1" vert="horz" wrap="square" lIns="121900" tIns="121900" rIns="121900" bIns="121900" rtlCol="0" anchor="ctr" anchorCtr="0">
            <a:noAutofit/>
          </a:bodyPr>
          <a:lstStyle/>
          <a:p>
            <a:pPr>
              <a:spcBef>
                <a:spcPts val="0"/>
              </a:spcBef>
            </a:pPr>
            <a:r>
              <a:rPr lang="en" sz="8000">
                <a:solidFill>
                  <a:srgbClr val="4C3282"/>
                </a:solidFill>
              </a:rPr>
              <a:t>Hello!</a:t>
            </a:r>
            <a:endParaRPr sz="8000">
              <a:solidFill>
                <a:srgbClr val="4C3282"/>
              </a:solidFill>
            </a:endParaRPr>
          </a:p>
        </p:txBody>
      </p:sp>
      <p:cxnSp>
        <p:nvCxnSpPr>
          <p:cNvPr id="93" name="Shape 93"/>
          <p:cNvCxnSpPr/>
          <p:nvPr/>
        </p:nvCxnSpPr>
        <p:spPr>
          <a:xfrm>
            <a:off x="6317867" y="1905000"/>
            <a:ext cx="5874000" cy="0"/>
          </a:xfrm>
          <a:prstGeom prst="straightConnector1">
            <a:avLst/>
          </a:prstGeom>
          <a:noFill/>
          <a:ln w="9525" cap="flat" cmpd="sng">
            <a:solidFill>
              <a:srgbClr val="CCCCCC"/>
            </a:solidFill>
            <a:prstDash val="solid"/>
            <a:round/>
            <a:headEnd type="none" w="med" len="med"/>
            <a:tailEnd type="none" w="med" len="med"/>
          </a:ln>
        </p:spPr>
      </p:cxnSp>
      <p:sp>
        <p:nvSpPr>
          <p:cNvPr id="2" name="Rectangle 1">
            <a:extLst>
              <a:ext uri="{FF2B5EF4-FFF2-40B4-BE49-F238E27FC236}">
                <a16:creationId xmlns:a16="http://schemas.microsoft.com/office/drawing/2014/main" id="{3FA4A920-2047-44ED-A18A-3C917705C727}"/>
              </a:ext>
            </a:extLst>
          </p:cNvPr>
          <p:cNvSpPr/>
          <p:nvPr/>
        </p:nvSpPr>
        <p:spPr>
          <a:xfrm>
            <a:off x="282633" y="60960"/>
            <a:ext cx="292400" cy="14408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social media icons">
            <a:extLst>
              <a:ext uri="{FF2B5EF4-FFF2-40B4-BE49-F238E27FC236}">
                <a16:creationId xmlns:a16="http://schemas.microsoft.com/office/drawing/2014/main" id="{AD97ECD9-D0F7-4C07-954E-6808579EEEC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202" t="2552" r="88918" b="85705"/>
          <a:stretch/>
        </p:blipFill>
        <p:spPr bwMode="auto">
          <a:xfrm>
            <a:off x="6872498" y="4616219"/>
            <a:ext cx="753980" cy="80531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social media icons">
            <a:extLst>
              <a:ext uri="{FF2B5EF4-FFF2-40B4-BE49-F238E27FC236}">
                <a16:creationId xmlns:a16="http://schemas.microsoft.com/office/drawing/2014/main" id="{F19ADAD4-C151-465E-BE94-AACC19E90F6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934" t="2541" r="78620" b="86257"/>
          <a:stretch/>
        </p:blipFill>
        <p:spPr bwMode="auto">
          <a:xfrm>
            <a:off x="6139549" y="4616219"/>
            <a:ext cx="802105" cy="76820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social media icons">
            <a:extLst>
              <a:ext uri="{FF2B5EF4-FFF2-40B4-BE49-F238E27FC236}">
                <a16:creationId xmlns:a16="http://schemas.microsoft.com/office/drawing/2014/main" id="{B791FE50-956F-403C-A6EB-B9F40C59419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0576" t="3040" r="59978" b="85758"/>
          <a:stretch/>
        </p:blipFill>
        <p:spPr bwMode="auto">
          <a:xfrm>
            <a:off x="5411128" y="4646590"/>
            <a:ext cx="802105" cy="76820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social media icons">
            <a:extLst>
              <a:ext uri="{FF2B5EF4-FFF2-40B4-BE49-F238E27FC236}">
                <a16:creationId xmlns:a16="http://schemas.microsoft.com/office/drawing/2014/main" id="{76BE3CFE-B2BD-4EA6-B3FE-0658D86946B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0618" t="13976" r="50692" b="74094"/>
          <a:stretch/>
        </p:blipFill>
        <p:spPr bwMode="auto">
          <a:xfrm>
            <a:off x="7596392" y="4579294"/>
            <a:ext cx="737936" cy="81814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28B125B-5C90-4A64-B516-2FFE6AFF6486}"/>
              </a:ext>
            </a:extLst>
          </p:cNvPr>
          <p:cNvSpPr txBox="1"/>
          <p:nvPr/>
        </p:nvSpPr>
        <p:spPr>
          <a:xfrm>
            <a:off x="3263925" y="4769488"/>
            <a:ext cx="2567790" cy="461665"/>
          </a:xfrm>
          <a:prstGeom prst="rect">
            <a:avLst/>
          </a:prstGeom>
          <a:noFill/>
        </p:spPr>
        <p:txBody>
          <a:bodyPr wrap="square" rtlCol="0">
            <a:spAutoFit/>
          </a:bodyPr>
          <a:lstStyle/>
          <a:p>
            <a:r>
              <a:rPr lang="en-US" sz="2400">
                <a:solidFill>
                  <a:schemeClr val="dk1"/>
                </a:solidFill>
                <a:latin typeface="Segoe UI Semilight" panose="020B0402040204020203" pitchFamily="34" charset="0"/>
                <a:cs typeface="Segoe UI Semilight" panose="020B0402040204020203" pitchFamily="34" charset="0"/>
              </a:rPr>
              <a:t>@techie4good</a:t>
            </a:r>
          </a:p>
        </p:txBody>
      </p:sp>
    </p:spTree>
    <p:extLst>
      <p:ext uri="{BB962C8B-B14F-4D97-AF65-F5344CB8AC3E}">
        <p14:creationId xmlns:p14="http://schemas.microsoft.com/office/powerpoint/2010/main" val="117361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subTitle" idx="4294967295"/>
          </p:nvPr>
        </p:nvSpPr>
        <p:spPr>
          <a:xfrm>
            <a:off x="3263925" y="2526366"/>
            <a:ext cx="7237608" cy="2728816"/>
          </a:xfrm>
          <a:prstGeom prst="rect">
            <a:avLst/>
          </a:prstGeom>
        </p:spPr>
        <p:txBody>
          <a:bodyPr spcFirstLastPara="1" vert="horz" wrap="square" lIns="121900" tIns="121900" rIns="121900" bIns="121900" rtlCol="0" anchor="t" anchorCtr="0">
            <a:noAutofit/>
          </a:bodyPr>
          <a:lstStyle/>
          <a:p>
            <a:pPr marL="0" indent="0">
              <a:spcBef>
                <a:spcPts val="800"/>
              </a:spcBef>
              <a:spcAft>
                <a:spcPts val="0"/>
              </a:spcAft>
              <a:buNone/>
            </a:pPr>
            <a:r>
              <a:rPr lang="en-US" sz="4800" b="1" i="1">
                <a:latin typeface="Lora"/>
                <a:ea typeface="Lora"/>
                <a:cs typeface="Lora"/>
                <a:sym typeface="Lora"/>
              </a:rPr>
              <a:t>Zach Chun</a:t>
            </a:r>
            <a:endParaRPr sz="4800" b="1" i="1">
              <a:latin typeface="Lora"/>
              <a:ea typeface="Lora"/>
              <a:cs typeface="Lora"/>
              <a:sym typeface="Lora"/>
            </a:endParaRPr>
          </a:p>
          <a:p>
            <a:pPr marL="0" indent="0">
              <a:spcBef>
                <a:spcPts val="800"/>
              </a:spcBef>
              <a:spcAft>
                <a:spcPts val="0"/>
              </a:spcAft>
              <a:buClr>
                <a:schemeClr val="dk1"/>
              </a:buClr>
              <a:buSzPts val="1100"/>
              <a:buNone/>
            </a:pPr>
            <a:r>
              <a:rPr lang="en-US" sz="2400">
                <a:solidFill>
                  <a:schemeClr val="dk1"/>
                </a:solidFill>
              </a:rPr>
              <a:t>Software Engineer @ Amazon</a:t>
            </a:r>
          </a:p>
          <a:p>
            <a:pPr marL="0" indent="0">
              <a:spcBef>
                <a:spcPts val="800"/>
              </a:spcBef>
              <a:spcAft>
                <a:spcPts val="0"/>
              </a:spcAft>
              <a:buClr>
                <a:schemeClr val="dk1"/>
              </a:buClr>
              <a:buSzPts val="1100"/>
              <a:buNone/>
            </a:pPr>
            <a:r>
              <a:rPr lang="en-US" sz="2400">
                <a:solidFill>
                  <a:schemeClr val="dk1"/>
                </a:solidFill>
              </a:rPr>
              <a:t>Previously CSE 373 TA</a:t>
            </a:r>
          </a:p>
          <a:p>
            <a:pPr marL="0" indent="0">
              <a:spcBef>
                <a:spcPts val="800"/>
              </a:spcBef>
              <a:spcAft>
                <a:spcPts val="0"/>
              </a:spcAft>
              <a:buClr>
                <a:schemeClr val="dk1"/>
              </a:buClr>
              <a:buSzPts val="1100"/>
              <a:buNone/>
            </a:pPr>
            <a:r>
              <a:rPr lang="en-US" sz="2400">
                <a:solidFill>
                  <a:schemeClr val="dk1"/>
                </a:solidFill>
              </a:rPr>
              <a:t>chunz2@uw.edu</a:t>
            </a:r>
          </a:p>
          <a:p>
            <a:pPr marL="0" indent="0">
              <a:spcBef>
                <a:spcPts val="800"/>
              </a:spcBef>
              <a:spcAft>
                <a:spcPts val="0"/>
              </a:spcAft>
              <a:buNone/>
            </a:pPr>
            <a:endParaRPr b="1"/>
          </a:p>
        </p:txBody>
      </p:sp>
      <p:cxnSp>
        <p:nvCxnSpPr>
          <p:cNvPr id="90" name="Shape 90"/>
          <p:cNvCxnSpPr/>
          <p:nvPr/>
        </p:nvCxnSpPr>
        <p:spPr>
          <a:xfrm>
            <a:off x="8600" y="1905000"/>
            <a:ext cx="3196400" cy="0"/>
          </a:xfrm>
          <a:prstGeom prst="straightConnector1">
            <a:avLst/>
          </a:prstGeom>
          <a:noFill/>
          <a:ln w="9525" cap="flat" cmpd="sng">
            <a:solidFill>
              <a:srgbClr val="CCCCCC"/>
            </a:solidFill>
            <a:prstDash val="solid"/>
            <a:round/>
            <a:headEnd type="none" w="med" len="med"/>
            <a:tailEnd type="none" w="med" len="med"/>
          </a:ln>
        </p:spPr>
      </p:cxnSp>
      <p:sp>
        <p:nvSpPr>
          <p:cNvPr id="92" name="Shape 92"/>
          <p:cNvSpPr txBox="1">
            <a:spLocks noGrp="1"/>
          </p:cNvSpPr>
          <p:nvPr>
            <p:ph type="ctrTitle" idx="4294967295"/>
          </p:nvPr>
        </p:nvSpPr>
        <p:spPr>
          <a:xfrm>
            <a:off x="3162167" y="1088733"/>
            <a:ext cx="6544000" cy="1546400"/>
          </a:xfrm>
          <a:prstGeom prst="rect">
            <a:avLst/>
          </a:prstGeom>
        </p:spPr>
        <p:txBody>
          <a:bodyPr spcFirstLastPara="1" vert="horz" wrap="square" lIns="121900" tIns="121900" rIns="121900" bIns="121900" rtlCol="0" anchor="ctr" anchorCtr="0">
            <a:noAutofit/>
          </a:bodyPr>
          <a:lstStyle/>
          <a:p>
            <a:pPr>
              <a:spcBef>
                <a:spcPts val="0"/>
              </a:spcBef>
            </a:pPr>
            <a:r>
              <a:rPr lang="en" sz="8000">
                <a:solidFill>
                  <a:srgbClr val="4C3282"/>
                </a:solidFill>
              </a:rPr>
              <a:t>Hello!</a:t>
            </a:r>
            <a:endParaRPr sz="8000">
              <a:solidFill>
                <a:srgbClr val="4C3282"/>
              </a:solidFill>
            </a:endParaRPr>
          </a:p>
        </p:txBody>
      </p:sp>
      <p:cxnSp>
        <p:nvCxnSpPr>
          <p:cNvPr id="93" name="Shape 93"/>
          <p:cNvCxnSpPr/>
          <p:nvPr/>
        </p:nvCxnSpPr>
        <p:spPr>
          <a:xfrm>
            <a:off x="6317867" y="1905000"/>
            <a:ext cx="5874000" cy="0"/>
          </a:xfrm>
          <a:prstGeom prst="straightConnector1">
            <a:avLst/>
          </a:prstGeom>
          <a:noFill/>
          <a:ln w="9525" cap="flat" cmpd="sng">
            <a:solidFill>
              <a:srgbClr val="CCCCCC"/>
            </a:solidFill>
            <a:prstDash val="solid"/>
            <a:round/>
            <a:headEnd type="none" w="med" len="med"/>
            <a:tailEnd type="none" w="med" len="med"/>
          </a:ln>
        </p:spPr>
      </p:cxnSp>
      <p:sp>
        <p:nvSpPr>
          <p:cNvPr id="2" name="Rectangle 1">
            <a:extLst>
              <a:ext uri="{FF2B5EF4-FFF2-40B4-BE49-F238E27FC236}">
                <a16:creationId xmlns:a16="http://schemas.microsoft.com/office/drawing/2014/main" id="{3FA4A920-2047-44ED-A18A-3C917705C727}"/>
              </a:ext>
            </a:extLst>
          </p:cNvPr>
          <p:cNvSpPr/>
          <p:nvPr/>
        </p:nvSpPr>
        <p:spPr>
          <a:xfrm>
            <a:off x="282633" y="60960"/>
            <a:ext cx="292400" cy="14408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5B25C5C-525F-494D-8CDE-B8E9E0F72F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4167" y="1088733"/>
            <a:ext cx="1468228" cy="1468228"/>
          </a:xfrm>
          <a:prstGeom prst="ellipse">
            <a:avLst/>
          </a:prstGeom>
        </p:spPr>
      </p:pic>
    </p:spTree>
    <p:extLst>
      <p:ext uri="{BB962C8B-B14F-4D97-AF65-F5344CB8AC3E}">
        <p14:creationId xmlns:p14="http://schemas.microsoft.com/office/powerpoint/2010/main" val="41010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5898C-781B-0741-8DC8-17BDA1434EFA}"/>
              </a:ext>
            </a:extLst>
          </p:cNvPr>
          <p:cNvSpPr>
            <a:spLocks noGrp="1"/>
          </p:cNvSpPr>
          <p:nvPr>
            <p:ph type="title"/>
          </p:nvPr>
        </p:nvSpPr>
        <p:spPr/>
        <p:txBody>
          <a:bodyPr/>
          <a:lstStyle/>
          <a:p>
            <a:r>
              <a:rPr lang="en-US" dirty="0"/>
              <a:t>Two lecturers??</a:t>
            </a:r>
          </a:p>
        </p:txBody>
      </p:sp>
      <p:sp>
        <p:nvSpPr>
          <p:cNvPr id="3" name="Content Placeholder 2">
            <a:extLst>
              <a:ext uri="{FF2B5EF4-FFF2-40B4-BE49-F238E27FC236}">
                <a16:creationId xmlns:a16="http://schemas.microsoft.com/office/drawing/2014/main" id="{004624FD-291F-5346-9443-43903E61EBE3}"/>
              </a:ext>
            </a:extLst>
          </p:cNvPr>
          <p:cNvSpPr>
            <a:spLocks noGrp="1"/>
          </p:cNvSpPr>
          <p:nvPr>
            <p:ph idx="1"/>
          </p:nvPr>
        </p:nvSpPr>
        <p:spPr/>
        <p:txBody>
          <a:bodyPr/>
          <a:lstStyle/>
          <a:p>
            <a:r>
              <a:rPr lang="en-US" dirty="0"/>
              <a:t>Please email </a:t>
            </a:r>
            <a:r>
              <a:rPr lang="en-US" dirty="0">
                <a:hlinkClick r:id="rId2"/>
              </a:rPr>
              <a:t>cse373-20sp-lecturers@u.washington.edu</a:t>
            </a:r>
            <a:r>
              <a:rPr lang="en-US" dirty="0"/>
              <a:t> for lecturer specific question / concerns</a:t>
            </a:r>
          </a:p>
          <a:p>
            <a:pPr lvl="1"/>
            <a:r>
              <a:rPr lang="en-US" dirty="0"/>
              <a:t>Questions about course administration</a:t>
            </a:r>
          </a:p>
          <a:p>
            <a:pPr lvl="1"/>
            <a:r>
              <a:rPr lang="en-US" dirty="0"/>
              <a:t>Concerns about grading </a:t>
            </a:r>
          </a:p>
          <a:p>
            <a:pPr lvl="1"/>
            <a:r>
              <a:rPr lang="en-US" dirty="0"/>
              <a:t>Extenuating circumstances</a:t>
            </a:r>
          </a:p>
          <a:p>
            <a:pPr lvl="1"/>
            <a:endParaRPr lang="en-US" dirty="0"/>
          </a:p>
          <a:p>
            <a:r>
              <a:rPr lang="en-US" dirty="0"/>
              <a:t>We will both have office hours</a:t>
            </a:r>
          </a:p>
          <a:p>
            <a:pPr lvl="1"/>
            <a:r>
              <a:rPr lang="en-US" dirty="0"/>
              <a:t>Answer questions about lecture content</a:t>
            </a:r>
          </a:p>
          <a:p>
            <a:pPr lvl="1"/>
            <a:r>
              <a:rPr lang="en-US" dirty="0"/>
              <a:t>Help with homework</a:t>
            </a:r>
          </a:p>
          <a:p>
            <a:pPr lvl="1"/>
            <a:r>
              <a:rPr lang="en-US" dirty="0"/>
              <a:t>Discuss any of the above lecturer specific questions</a:t>
            </a:r>
          </a:p>
          <a:p>
            <a:pPr lvl="1"/>
            <a:endParaRPr lang="en-US" dirty="0"/>
          </a:p>
          <a:p>
            <a:pPr marL="128016" lvl="1" indent="0">
              <a:buNone/>
            </a:pPr>
            <a:r>
              <a:rPr lang="en-US" sz="2200" dirty="0"/>
              <a:t>Happy to make specific appointments</a:t>
            </a:r>
          </a:p>
          <a:p>
            <a:pPr lvl="1"/>
            <a:r>
              <a:rPr lang="en-US" dirty="0"/>
              <a:t>Shared Calendly coming soon</a:t>
            </a:r>
          </a:p>
        </p:txBody>
      </p:sp>
      <p:sp>
        <p:nvSpPr>
          <p:cNvPr id="5" name="Slide Number Placeholder 4">
            <a:extLst>
              <a:ext uri="{FF2B5EF4-FFF2-40B4-BE49-F238E27FC236}">
                <a16:creationId xmlns:a16="http://schemas.microsoft.com/office/drawing/2014/main" id="{9282048D-1644-8B41-B719-E5F4E6999198}"/>
              </a:ext>
            </a:extLst>
          </p:cNvPr>
          <p:cNvSpPr>
            <a:spLocks noGrp="1"/>
          </p:cNvSpPr>
          <p:nvPr>
            <p:ph type="sldNum" sz="quarter" idx="12"/>
          </p:nvPr>
        </p:nvSpPr>
        <p:spPr/>
        <p:txBody>
          <a:bodyPr/>
          <a:lstStyle/>
          <a:p>
            <a:fld id="{659665DE-58FC-41F4-AC58-2C90A5E00527}" type="slidenum">
              <a:rPr lang="en-US" smtClean="0"/>
              <a:t>6</a:t>
            </a:fld>
            <a:endParaRPr lang="en-US"/>
          </a:p>
        </p:txBody>
      </p:sp>
      <p:sp>
        <p:nvSpPr>
          <p:cNvPr id="6" name="Footer Placeholder 3">
            <a:extLst>
              <a:ext uri="{FF2B5EF4-FFF2-40B4-BE49-F238E27FC236}">
                <a16:creationId xmlns:a16="http://schemas.microsoft.com/office/drawing/2014/main" id="{FB1EDB23-F6AF-7A47-BBE9-6DA399265055}"/>
              </a:ext>
            </a:extLst>
          </p:cNvPr>
          <p:cNvSpPr>
            <a:spLocks noGrp="1"/>
          </p:cNvSpPr>
          <p:nvPr>
            <p:ph type="ftr" sz="quarter" idx="11"/>
          </p:nvPr>
        </p:nvSpPr>
        <p:spPr>
          <a:xfrm>
            <a:off x="4842742" y="6544402"/>
            <a:ext cx="5901459" cy="274320"/>
          </a:xfrm>
        </p:spPr>
        <p:txBody>
          <a:bodyPr/>
          <a:lstStyle/>
          <a:p>
            <a:r>
              <a:rPr lang="en-US" dirty="0"/>
              <a:t>CSE 373 20 </a:t>
            </a:r>
            <a:r>
              <a:rPr lang="en-US" dirty="0" err="1"/>
              <a:t>Sp</a:t>
            </a:r>
            <a:r>
              <a:rPr lang="en-US" dirty="0"/>
              <a:t> – Chun &amp; Champion</a:t>
            </a:r>
          </a:p>
        </p:txBody>
      </p:sp>
    </p:spTree>
    <p:extLst>
      <p:ext uri="{BB962C8B-B14F-4D97-AF65-F5344CB8AC3E}">
        <p14:creationId xmlns:p14="http://schemas.microsoft.com/office/powerpoint/2010/main" val="3000005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5C4F7-C338-471D-94E4-CD218C071ABC}"/>
              </a:ext>
            </a:extLst>
          </p:cNvPr>
          <p:cNvSpPr>
            <a:spLocks noGrp="1"/>
          </p:cNvSpPr>
          <p:nvPr>
            <p:ph type="title"/>
          </p:nvPr>
        </p:nvSpPr>
        <p:spPr/>
        <p:txBody>
          <a:bodyPr/>
          <a:lstStyle/>
          <a:p>
            <a:r>
              <a:rPr lang="en-US"/>
              <a:t>Class Style</a:t>
            </a:r>
          </a:p>
        </p:txBody>
      </p:sp>
      <p:sp>
        <p:nvSpPr>
          <p:cNvPr id="3" name="Content Placeholder 2">
            <a:extLst>
              <a:ext uri="{FF2B5EF4-FFF2-40B4-BE49-F238E27FC236}">
                <a16:creationId xmlns:a16="http://schemas.microsoft.com/office/drawing/2014/main" id="{0D57D0DA-DBD6-49E7-914F-701FC3DC5808}"/>
              </a:ext>
            </a:extLst>
          </p:cNvPr>
          <p:cNvSpPr>
            <a:spLocks noGrp="1"/>
          </p:cNvSpPr>
          <p:nvPr>
            <p:ph idx="1"/>
          </p:nvPr>
        </p:nvSpPr>
        <p:spPr>
          <a:xfrm>
            <a:off x="575240" y="1463857"/>
            <a:ext cx="6538792" cy="4845504"/>
          </a:xfrm>
        </p:spPr>
        <p:txBody>
          <a:bodyPr vert="horz" lIns="45720" tIns="45720" rIns="45720" bIns="45720" rtlCol="0" anchor="t">
            <a:normAutofit/>
          </a:bodyPr>
          <a:lstStyle/>
          <a:p>
            <a:r>
              <a:rPr lang="en-US" dirty="0">
                <a:latin typeface="Segoe UI Semilight"/>
                <a:cs typeface="Segoe UI Semilight"/>
              </a:rPr>
              <a:t>Kasey &amp; Zach have to go to their “real jobs” after this </a:t>
            </a:r>
            <a:endParaRPr lang="en-US" dirty="0"/>
          </a:p>
          <a:p>
            <a:pPr marL="264795" lvl="1"/>
            <a:r>
              <a:rPr lang="en-US" dirty="0">
                <a:latin typeface="Segoe UI Semilight"/>
                <a:cs typeface="Segoe UI Semilight"/>
              </a:rPr>
              <a:t>Your TAs</a:t>
            </a:r>
          </a:p>
          <a:p>
            <a:pPr marL="264795" lvl="1"/>
            <a:r>
              <a:rPr lang="en-US" dirty="0">
                <a:latin typeface="Segoe UI Semilight"/>
                <a:cs typeface="Segoe UI Semilight"/>
              </a:rPr>
              <a:t>Each other</a:t>
            </a:r>
          </a:p>
          <a:p>
            <a:pPr marL="127635" lvl="1" indent="0">
              <a:buNone/>
            </a:pPr>
            <a:endParaRPr lang="en-US" dirty="0"/>
          </a:p>
          <a:p>
            <a:pPr marL="127635" lvl="1" indent="0">
              <a:buNone/>
            </a:pPr>
            <a:r>
              <a:rPr lang="en-US" sz="2200" dirty="0">
                <a:latin typeface="Segoe UI Semilight"/>
                <a:cs typeface="Segoe UI Semilight"/>
              </a:rPr>
              <a:t>Please come to lecture (yes, there will be recordings)</a:t>
            </a:r>
          </a:p>
          <a:p>
            <a:pPr marL="264795" lvl="1"/>
            <a:r>
              <a:rPr lang="en-US" dirty="0">
                <a:latin typeface="Segoe UI Semilight"/>
                <a:cs typeface="Segoe UI Semilight"/>
              </a:rPr>
              <a:t>Poll-everywhere </a:t>
            </a:r>
          </a:p>
          <a:p>
            <a:pPr marL="264795" lvl="1"/>
            <a:r>
              <a:rPr lang="en-US" dirty="0">
                <a:latin typeface="Segoe UI Semilight"/>
                <a:cs typeface="Segoe UI Semilight"/>
              </a:rPr>
              <a:t>Collaboration (helping other students in the class!)</a:t>
            </a:r>
          </a:p>
          <a:p>
            <a:pPr marL="264795" lvl="1"/>
            <a:r>
              <a:rPr lang="en-US" dirty="0">
                <a:latin typeface="Segoe UI Semilight"/>
                <a:cs typeface="Segoe UI Semilight"/>
              </a:rPr>
              <a:t>Ask questions! Point out mistakes!</a:t>
            </a:r>
          </a:p>
          <a:p>
            <a:pPr marL="264795" lvl="1"/>
            <a:endParaRPr lang="en-US" dirty="0"/>
          </a:p>
          <a:p>
            <a:pPr marL="127635" lvl="1" indent="0">
              <a:buNone/>
            </a:pPr>
            <a:r>
              <a:rPr lang="en-US" sz="2200" dirty="0">
                <a:latin typeface="Segoe UI Semilight"/>
                <a:cs typeface="Segoe UI Semilight"/>
              </a:rPr>
              <a:t>Sections</a:t>
            </a:r>
          </a:p>
          <a:p>
            <a:pPr marL="264795" lvl="1"/>
            <a:r>
              <a:rPr lang="en-US" dirty="0">
                <a:latin typeface="Segoe UI Semilight"/>
                <a:cs typeface="Segoe UI Semilight"/>
              </a:rPr>
              <a:t>TAs = heroes</a:t>
            </a:r>
          </a:p>
          <a:p>
            <a:pPr marL="264795" lvl="1"/>
            <a:r>
              <a:rPr lang="en-US" dirty="0">
                <a:latin typeface="Segoe UI Semilight"/>
                <a:cs typeface="Segoe UI Semilight"/>
              </a:rPr>
              <a:t>Exam Practice problems</a:t>
            </a:r>
          </a:p>
          <a:p>
            <a:pPr marL="264795" lvl="1"/>
            <a:r>
              <a:rPr lang="en-US" dirty="0">
                <a:latin typeface="Segoe UI Semilight"/>
                <a:cs typeface="Segoe UI Semilight"/>
              </a:rPr>
              <a:t>Sections start this week</a:t>
            </a:r>
          </a:p>
          <a:p>
            <a:pPr marL="127635" lvl="1" indent="0">
              <a:buNone/>
            </a:pPr>
            <a:endParaRPr lang="en-US" dirty="0"/>
          </a:p>
          <a:p>
            <a:pPr marL="264795" lvl="1"/>
            <a:endParaRPr lang="en-US" dirty="0"/>
          </a:p>
          <a:p>
            <a:pPr marL="127635" lvl="1" indent="0">
              <a:buNone/>
            </a:pPr>
            <a:endParaRPr lang="en-US" dirty="0"/>
          </a:p>
          <a:p>
            <a:pPr marL="127635" lvl="1" indent="0">
              <a:buNone/>
            </a:pPr>
            <a:endParaRPr lang="en-US" dirty="0"/>
          </a:p>
          <a:p>
            <a:endParaRPr lang="en-US" dirty="0"/>
          </a:p>
        </p:txBody>
      </p:sp>
      <p:sp>
        <p:nvSpPr>
          <p:cNvPr id="5" name="Slide Number Placeholder 4">
            <a:extLst>
              <a:ext uri="{FF2B5EF4-FFF2-40B4-BE49-F238E27FC236}">
                <a16:creationId xmlns:a16="http://schemas.microsoft.com/office/drawing/2014/main" id="{6ACA2CA4-C576-45CB-A9A3-EAA0E2554748}"/>
              </a:ext>
            </a:extLst>
          </p:cNvPr>
          <p:cNvSpPr>
            <a:spLocks noGrp="1"/>
          </p:cNvSpPr>
          <p:nvPr>
            <p:ph type="sldNum" sz="quarter" idx="12"/>
          </p:nvPr>
        </p:nvSpPr>
        <p:spPr/>
        <p:txBody>
          <a:bodyPr/>
          <a:lstStyle/>
          <a:p>
            <a:fld id="{659665DE-58FC-41F4-AC58-2C90A5E00527}" type="slidenum">
              <a:rPr lang="en-US" smtClean="0"/>
              <a:t>7</a:t>
            </a:fld>
            <a:endParaRPr lang="en-US"/>
          </a:p>
        </p:txBody>
      </p:sp>
      <p:sp>
        <p:nvSpPr>
          <p:cNvPr id="7" name="Footer Placeholder 3">
            <a:extLst>
              <a:ext uri="{FF2B5EF4-FFF2-40B4-BE49-F238E27FC236}">
                <a16:creationId xmlns:a16="http://schemas.microsoft.com/office/drawing/2014/main" id="{BB0D4F17-E808-CB45-9679-415EEC937D3A}"/>
              </a:ext>
            </a:extLst>
          </p:cNvPr>
          <p:cNvSpPr>
            <a:spLocks noGrp="1"/>
          </p:cNvSpPr>
          <p:nvPr>
            <p:ph type="ftr" sz="quarter" idx="11"/>
          </p:nvPr>
        </p:nvSpPr>
        <p:spPr>
          <a:xfrm>
            <a:off x="4842742" y="6544402"/>
            <a:ext cx="5901459" cy="274320"/>
          </a:xfrm>
        </p:spPr>
        <p:txBody>
          <a:bodyPr/>
          <a:lstStyle/>
          <a:p>
            <a:r>
              <a:rPr lang="en-US" dirty="0"/>
              <a:t>CSE 373 20 </a:t>
            </a:r>
            <a:r>
              <a:rPr lang="en-US" dirty="0" err="1"/>
              <a:t>Sp</a:t>
            </a:r>
            <a:r>
              <a:rPr lang="en-US" dirty="0"/>
              <a:t> – Chun &amp; Champion</a:t>
            </a:r>
          </a:p>
        </p:txBody>
      </p:sp>
    </p:spTree>
    <p:extLst>
      <p:ext uri="{BB962C8B-B14F-4D97-AF65-F5344CB8AC3E}">
        <p14:creationId xmlns:p14="http://schemas.microsoft.com/office/powerpoint/2010/main" val="317174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CE8BD-0287-2D41-A356-66C1D43C7ECF}"/>
              </a:ext>
            </a:extLst>
          </p:cNvPr>
          <p:cNvSpPr>
            <a:spLocks noGrp="1"/>
          </p:cNvSpPr>
          <p:nvPr>
            <p:ph type="title"/>
          </p:nvPr>
        </p:nvSpPr>
        <p:spPr/>
        <p:txBody>
          <a:bodyPr/>
          <a:lstStyle/>
          <a:p>
            <a:r>
              <a:rPr lang="en-US" dirty="0"/>
              <a:t>A note about remote life</a:t>
            </a:r>
          </a:p>
        </p:txBody>
      </p:sp>
      <p:sp>
        <p:nvSpPr>
          <p:cNvPr id="3" name="Content Placeholder 2">
            <a:extLst>
              <a:ext uri="{FF2B5EF4-FFF2-40B4-BE49-F238E27FC236}">
                <a16:creationId xmlns:a16="http://schemas.microsoft.com/office/drawing/2014/main" id="{A8F8FC9C-D109-1746-A304-A0F890D7089D}"/>
              </a:ext>
            </a:extLst>
          </p:cNvPr>
          <p:cNvSpPr>
            <a:spLocks noGrp="1"/>
          </p:cNvSpPr>
          <p:nvPr>
            <p:ph idx="1"/>
          </p:nvPr>
        </p:nvSpPr>
        <p:spPr>
          <a:xfrm>
            <a:off x="575240" y="1463857"/>
            <a:ext cx="5734120" cy="4845504"/>
          </a:xfrm>
        </p:spPr>
        <p:txBody>
          <a:bodyPr>
            <a:normAutofit fontScale="92500" lnSpcReduction="10000"/>
          </a:bodyPr>
          <a:lstStyle/>
          <a:p>
            <a:r>
              <a:rPr lang="en-US" dirty="0"/>
              <a:t>We are all figuring this out as we go!</a:t>
            </a:r>
          </a:p>
          <a:p>
            <a:r>
              <a:rPr lang="en-US" dirty="0"/>
              <a:t>Lecture</a:t>
            </a:r>
          </a:p>
          <a:p>
            <a:pPr lvl="1"/>
            <a:r>
              <a:rPr lang="en-US" dirty="0"/>
              <a:t>Please be prepared to interact throughout the hour</a:t>
            </a:r>
          </a:p>
          <a:p>
            <a:pPr lvl="1"/>
            <a:r>
              <a:rPr lang="en-US" dirty="0"/>
              <a:t>Poll Everywhere</a:t>
            </a:r>
          </a:p>
          <a:p>
            <a:pPr lvl="1"/>
            <a:r>
              <a:rPr lang="en-US" dirty="0"/>
              <a:t>Zoom interactions</a:t>
            </a:r>
          </a:p>
          <a:p>
            <a:pPr lvl="1"/>
            <a:r>
              <a:rPr lang="en-US" dirty="0"/>
              <a:t>Breakouts</a:t>
            </a:r>
          </a:p>
          <a:p>
            <a:pPr marL="128016" lvl="1" indent="0">
              <a:buNone/>
            </a:pPr>
            <a:endParaRPr lang="en-US" dirty="0"/>
          </a:p>
          <a:p>
            <a:pPr marL="128016" lvl="1" indent="0">
              <a:buNone/>
            </a:pPr>
            <a:r>
              <a:rPr lang="en-US" sz="2200" dirty="0"/>
              <a:t>Section</a:t>
            </a:r>
          </a:p>
          <a:p>
            <a:pPr lvl="1">
              <a:lnSpc>
                <a:spcPct val="100000"/>
              </a:lnSpc>
            </a:pPr>
            <a:r>
              <a:rPr lang="en-US" dirty="0"/>
              <a:t>Similar to lecture</a:t>
            </a:r>
          </a:p>
          <a:p>
            <a:pPr lvl="1">
              <a:lnSpc>
                <a:spcPct val="100000"/>
              </a:lnSpc>
            </a:pPr>
            <a:r>
              <a:rPr lang="en-US" dirty="0"/>
              <a:t>Please be prepared to work with other students</a:t>
            </a:r>
          </a:p>
          <a:p>
            <a:pPr lvl="1">
              <a:lnSpc>
                <a:spcPct val="100000"/>
              </a:lnSpc>
            </a:pPr>
            <a:r>
              <a:rPr lang="en-US" dirty="0"/>
              <a:t>Video</a:t>
            </a:r>
          </a:p>
          <a:p>
            <a:pPr lvl="1">
              <a:lnSpc>
                <a:spcPct val="100000"/>
              </a:lnSpc>
            </a:pPr>
            <a:r>
              <a:rPr lang="en-US" dirty="0"/>
              <a:t>Mic</a:t>
            </a:r>
          </a:p>
          <a:p>
            <a:r>
              <a:rPr lang="en-US" dirty="0"/>
              <a:t>A note about time zones</a:t>
            </a:r>
          </a:p>
          <a:p>
            <a:pPr lvl="1"/>
            <a:r>
              <a:rPr lang="en-US" dirty="0"/>
              <a:t>We understand many of you are no longer in “PST”</a:t>
            </a:r>
          </a:p>
          <a:p>
            <a:pPr lvl="1"/>
            <a:r>
              <a:rPr lang="en-US" dirty="0"/>
              <a:t>We will do our best to provide supplemental times</a:t>
            </a:r>
          </a:p>
        </p:txBody>
      </p:sp>
      <p:sp>
        <p:nvSpPr>
          <p:cNvPr id="5" name="Slide Number Placeholder 4">
            <a:extLst>
              <a:ext uri="{FF2B5EF4-FFF2-40B4-BE49-F238E27FC236}">
                <a16:creationId xmlns:a16="http://schemas.microsoft.com/office/drawing/2014/main" id="{E4B251D1-73C2-8C47-97BB-5220762DD2A5}"/>
              </a:ext>
            </a:extLst>
          </p:cNvPr>
          <p:cNvSpPr>
            <a:spLocks noGrp="1"/>
          </p:cNvSpPr>
          <p:nvPr>
            <p:ph type="sldNum" sz="quarter" idx="12"/>
          </p:nvPr>
        </p:nvSpPr>
        <p:spPr/>
        <p:txBody>
          <a:bodyPr/>
          <a:lstStyle/>
          <a:p>
            <a:fld id="{659665DE-58FC-41F4-AC58-2C90A5E00527}" type="slidenum">
              <a:rPr lang="en-US" smtClean="0"/>
              <a:t>8</a:t>
            </a:fld>
            <a:endParaRPr lang="en-US"/>
          </a:p>
        </p:txBody>
      </p:sp>
      <p:sp>
        <p:nvSpPr>
          <p:cNvPr id="6" name="Footer Placeholder 3">
            <a:extLst>
              <a:ext uri="{FF2B5EF4-FFF2-40B4-BE49-F238E27FC236}">
                <a16:creationId xmlns:a16="http://schemas.microsoft.com/office/drawing/2014/main" id="{D43AA082-7D3C-E043-BF0E-463D29F2850B}"/>
              </a:ext>
            </a:extLst>
          </p:cNvPr>
          <p:cNvSpPr>
            <a:spLocks noGrp="1"/>
          </p:cNvSpPr>
          <p:nvPr>
            <p:ph type="ftr" sz="quarter" idx="11"/>
          </p:nvPr>
        </p:nvSpPr>
        <p:spPr>
          <a:xfrm>
            <a:off x="4842742" y="6544402"/>
            <a:ext cx="5901459" cy="274320"/>
          </a:xfrm>
        </p:spPr>
        <p:txBody>
          <a:bodyPr/>
          <a:lstStyle/>
          <a:p>
            <a:r>
              <a:rPr lang="en-US" dirty="0"/>
              <a:t>CSE 373 20 </a:t>
            </a:r>
            <a:r>
              <a:rPr lang="en-US" dirty="0" err="1"/>
              <a:t>Sp</a:t>
            </a:r>
            <a:r>
              <a:rPr lang="en-US" dirty="0"/>
              <a:t> – Chun &amp; Champion</a:t>
            </a:r>
          </a:p>
        </p:txBody>
      </p:sp>
      <p:sp>
        <p:nvSpPr>
          <p:cNvPr id="7" name="Content Placeholder 2">
            <a:extLst>
              <a:ext uri="{FF2B5EF4-FFF2-40B4-BE49-F238E27FC236}">
                <a16:creationId xmlns:a16="http://schemas.microsoft.com/office/drawing/2014/main" id="{DAC8E2EA-A593-4E41-BFD9-BDF9CB56CE88}"/>
              </a:ext>
            </a:extLst>
          </p:cNvPr>
          <p:cNvSpPr txBox="1">
            <a:spLocks/>
          </p:cNvSpPr>
          <p:nvPr/>
        </p:nvSpPr>
        <p:spPr>
          <a:xfrm>
            <a:off x="6168868" y="1463857"/>
            <a:ext cx="5734120" cy="4845504"/>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t>Piazza</a:t>
            </a:r>
          </a:p>
          <a:p>
            <a:pPr lvl="1"/>
            <a:r>
              <a:rPr lang="en-US" dirty="0"/>
              <a:t>Please feel free to use this to meet and engage with one another</a:t>
            </a:r>
          </a:p>
          <a:p>
            <a:r>
              <a:rPr lang="en-US" dirty="0"/>
              <a:t>Office Hours</a:t>
            </a:r>
          </a:p>
          <a:p>
            <a:pPr lvl="1"/>
            <a:r>
              <a:rPr lang="en-US" dirty="0"/>
              <a:t>Please be prepared to share your screen</a:t>
            </a:r>
          </a:p>
          <a:p>
            <a:pPr lvl="1"/>
            <a:r>
              <a:rPr lang="en-US" dirty="0"/>
              <a:t>Turn on mic and video</a:t>
            </a:r>
          </a:p>
          <a:p>
            <a:pPr lvl="1"/>
            <a:endParaRPr lang="en-US" dirty="0"/>
          </a:p>
          <a:p>
            <a:pPr marL="128016" lvl="1" indent="0">
              <a:buNone/>
            </a:pPr>
            <a:r>
              <a:rPr lang="en-US" dirty="0"/>
              <a:t>Let us know what works!</a:t>
            </a:r>
          </a:p>
          <a:p>
            <a:pPr lvl="1"/>
            <a:r>
              <a:rPr lang="en-US" dirty="0"/>
              <a:t>Share what you’ve seen elsewhere</a:t>
            </a:r>
          </a:p>
          <a:p>
            <a:pPr lvl="1"/>
            <a:r>
              <a:rPr lang="en-US" dirty="0"/>
              <a:t>Use the anonymous feedback form</a:t>
            </a:r>
          </a:p>
          <a:p>
            <a:pPr lvl="1"/>
            <a:r>
              <a:rPr lang="en-US" dirty="0"/>
              <a:t>Always happy to take suggestions / feedback </a:t>
            </a:r>
            <a:r>
              <a:rPr lang="en-US" dirty="0">
                <a:sym typeface="Wingdings" pitchFamily="2" charset="2"/>
              </a:rPr>
              <a:t></a:t>
            </a:r>
            <a:endParaRPr lang="en-US" dirty="0"/>
          </a:p>
          <a:p>
            <a:pPr marL="128016" lvl="1" indent="0">
              <a:buFont typeface="Segoe UI Semilight" panose="020B0402040204020203" pitchFamily="34" charset="0"/>
              <a:buNone/>
            </a:pPr>
            <a:endParaRPr lang="en-US" dirty="0"/>
          </a:p>
          <a:p>
            <a:pPr marL="128016" lvl="1" indent="0">
              <a:buNone/>
            </a:pPr>
            <a:r>
              <a:rPr lang="en-US" dirty="0">
                <a:hlinkClick r:id="rId3"/>
              </a:rPr>
              <a:t>https://pollev.com/uwcse373</a:t>
            </a:r>
            <a:r>
              <a:rPr lang="en-US" dirty="0"/>
              <a:t> </a:t>
            </a:r>
          </a:p>
        </p:txBody>
      </p:sp>
    </p:spTree>
    <p:extLst>
      <p:ext uri="{BB962C8B-B14F-4D97-AF65-F5344CB8AC3E}">
        <p14:creationId xmlns:p14="http://schemas.microsoft.com/office/powerpoint/2010/main" val="3198357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A4BC1-9DAC-4A3E-A9D7-1F5EEA222063}"/>
              </a:ext>
            </a:extLst>
          </p:cNvPr>
          <p:cNvSpPr>
            <a:spLocks noGrp="1"/>
          </p:cNvSpPr>
          <p:nvPr>
            <p:ph type="title"/>
          </p:nvPr>
        </p:nvSpPr>
        <p:spPr/>
        <p:txBody>
          <a:bodyPr/>
          <a:lstStyle/>
          <a:p>
            <a:r>
              <a:rPr lang="en-US"/>
              <a:t>Course Administration</a:t>
            </a:r>
          </a:p>
        </p:txBody>
      </p:sp>
      <p:sp>
        <p:nvSpPr>
          <p:cNvPr id="3" name="Content Placeholder 2">
            <a:extLst>
              <a:ext uri="{FF2B5EF4-FFF2-40B4-BE49-F238E27FC236}">
                <a16:creationId xmlns:a16="http://schemas.microsoft.com/office/drawing/2014/main" id="{9195CC47-01D7-4A9E-B86D-024481036BE9}"/>
              </a:ext>
            </a:extLst>
          </p:cNvPr>
          <p:cNvSpPr>
            <a:spLocks noGrp="1"/>
          </p:cNvSpPr>
          <p:nvPr>
            <p:ph idx="1"/>
          </p:nvPr>
        </p:nvSpPr>
        <p:spPr/>
        <p:txBody>
          <a:bodyPr vert="horz" lIns="45720" tIns="45720" rIns="45720" bIns="45720" rtlCol="0" anchor="t">
            <a:normAutofit fontScale="77500" lnSpcReduction="20000"/>
          </a:bodyPr>
          <a:lstStyle/>
          <a:p>
            <a:r>
              <a:rPr lang="en-US" dirty="0">
                <a:latin typeface="Segoe UI Semilight"/>
                <a:cs typeface="Segoe UI Semilight"/>
              </a:rPr>
              <a:t>Course Page</a:t>
            </a:r>
          </a:p>
          <a:p>
            <a:pPr marL="264795" lvl="1"/>
            <a:r>
              <a:rPr lang="en-US" dirty="0">
                <a:latin typeface="Segoe UI Semilight"/>
                <a:cs typeface="Segoe UI Semilight"/>
              </a:rPr>
              <a:t>All course content/announcements posted here</a:t>
            </a:r>
          </a:p>
          <a:p>
            <a:pPr marL="264795" lvl="1"/>
            <a:r>
              <a:rPr lang="en-US" dirty="0">
                <a:latin typeface="Segoe UI Semilight"/>
                <a:cs typeface="Segoe UI Semilight"/>
              </a:rPr>
              <a:t>Pay attention for updates!</a:t>
            </a:r>
          </a:p>
          <a:p>
            <a:r>
              <a:rPr lang="en-US" dirty="0">
                <a:latin typeface="Segoe UI Semilight"/>
                <a:cs typeface="Segoe UI Semilight"/>
              </a:rPr>
              <a:t>Canvas</a:t>
            </a:r>
          </a:p>
          <a:p>
            <a:pPr marL="264795" lvl="1"/>
            <a:r>
              <a:rPr lang="en-US" dirty="0">
                <a:latin typeface="Segoe UI Semilight"/>
                <a:cs typeface="Segoe UI Semilight"/>
              </a:rPr>
              <a:t>Grades will be posted here</a:t>
            </a:r>
          </a:p>
          <a:p>
            <a:r>
              <a:rPr lang="en-US" dirty="0">
                <a:latin typeface="Segoe UI Semilight"/>
                <a:cs typeface="Segoe UI Semilight"/>
              </a:rPr>
              <a:t>Office Hours</a:t>
            </a:r>
          </a:p>
          <a:p>
            <a:pPr marL="264795" lvl="1"/>
            <a:r>
              <a:rPr lang="en-US" dirty="0">
                <a:latin typeface="Segoe UI Semilight"/>
                <a:cs typeface="Segoe UI Semilight"/>
              </a:rPr>
              <a:t>Will be posted on Course Page</a:t>
            </a:r>
          </a:p>
          <a:p>
            <a:pPr marL="264795" lvl="1"/>
            <a:r>
              <a:rPr lang="en-US" dirty="0">
                <a:latin typeface="Segoe UI Semilight"/>
                <a:cs typeface="Segoe UI Semilight"/>
              </a:rPr>
              <a:t>Will start next week</a:t>
            </a:r>
          </a:p>
          <a:p>
            <a:r>
              <a:rPr lang="en-US" dirty="0">
                <a:latin typeface="Segoe UI Semilight"/>
                <a:cs typeface="Segoe UI Semilight"/>
              </a:rPr>
              <a:t>Piazza</a:t>
            </a:r>
            <a:endParaRPr lang="en-US" dirty="0"/>
          </a:p>
          <a:p>
            <a:pPr marL="264795" lvl="1"/>
            <a:r>
              <a:rPr lang="en-US" dirty="0">
                <a:latin typeface="Segoe UI Semilight"/>
                <a:cs typeface="Segoe UI Semilight"/>
              </a:rPr>
              <a:t>Great place to discuss questions with other students</a:t>
            </a:r>
          </a:p>
          <a:p>
            <a:pPr marL="264795" lvl="1"/>
            <a:r>
              <a:rPr lang="en-US" dirty="0">
                <a:latin typeface="Segoe UI Semilight"/>
                <a:cs typeface="Segoe UI Semilight"/>
              </a:rPr>
              <a:t>Will be monitored by course staff</a:t>
            </a:r>
          </a:p>
          <a:p>
            <a:pPr marL="264795" lvl="1"/>
            <a:r>
              <a:rPr lang="en-US" dirty="0">
                <a:latin typeface="Segoe UI Semilight"/>
                <a:cs typeface="Segoe UI Semilight"/>
              </a:rPr>
              <a:t>No posting of project code!</a:t>
            </a:r>
          </a:p>
          <a:p>
            <a:pPr marL="264795" lvl="1">
              <a:buClr>
                <a:schemeClr val="accent1"/>
              </a:buClr>
              <a:buSzPct val="100000"/>
            </a:pPr>
            <a:endParaRPr lang="en-US" dirty="0">
              <a:latin typeface="Segoe UI Semilight"/>
              <a:cs typeface="Segoe UI Semilight"/>
            </a:endParaRPr>
          </a:p>
          <a:p>
            <a:pPr marL="127635" lvl="1" indent="0">
              <a:buClr>
                <a:schemeClr val="accent1"/>
              </a:buClr>
              <a:buSzPct val="100000"/>
              <a:buNone/>
            </a:pPr>
            <a:r>
              <a:rPr lang="en-US" sz="2200" dirty="0" err="1">
                <a:latin typeface="Segoe UI Semilight"/>
                <a:cs typeface="Segoe UI Semilight"/>
              </a:rPr>
              <a:t>Gradescope</a:t>
            </a:r>
            <a:endParaRPr lang="en-US" sz="2200" dirty="0">
              <a:latin typeface="Segoe UI Semilight"/>
              <a:cs typeface="Segoe UI Semilight"/>
            </a:endParaRPr>
          </a:p>
          <a:p>
            <a:pPr marL="127635" lvl="1" indent="0">
              <a:buClr>
                <a:schemeClr val="accent1"/>
              </a:buClr>
              <a:buSzPct val="100000"/>
              <a:buNone/>
            </a:pPr>
            <a:r>
              <a:rPr lang="en-US" dirty="0">
                <a:latin typeface="Segoe UI Semilight"/>
                <a:cs typeface="Segoe UI Semilight"/>
              </a:rPr>
              <a:t>- HW Turn in</a:t>
            </a:r>
          </a:p>
          <a:p>
            <a:pPr marL="91440" lvl="1" indent="-91440">
              <a:spcBef>
                <a:spcPts val="1200"/>
              </a:spcBef>
              <a:spcAft>
                <a:spcPts val="200"/>
              </a:spcAft>
              <a:buClr>
                <a:schemeClr val="accent1"/>
              </a:buClr>
              <a:buSzPct val="100000"/>
              <a:buFont typeface="Tw Cen MT" panose="020B0602020104020603" pitchFamily="34" charset="0"/>
              <a:buChar char=" "/>
            </a:pPr>
            <a:r>
              <a:rPr lang="en-US" sz="2200" dirty="0">
                <a:latin typeface="Segoe UI Semilight"/>
                <a:cs typeface="Segoe UI Semilight"/>
              </a:rPr>
              <a:t>Textbook</a:t>
            </a:r>
          </a:p>
          <a:p>
            <a:pPr marL="264795" lvl="1"/>
            <a:r>
              <a:rPr lang="en-US" dirty="0">
                <a:latin typeface="Segoe UI Semilight"/>
                <a:cs typeface="Segoe UI Semilight"/>
              </a:rPr>
              <a:t>Optional</a:t>
            </a:r>
          </a:p>
          <a:p>
            <a:pPr marL="264795" lvl="1"/>
            <a:r>
              <a:rPr lang="en-US" dirty="0">
                <a:latin typeface="Segoe UI Semilight"/>
                <a:cs typeface="Segoe UI Semilight"/>
              </a:rPr>
              <a:t>Data Structures and Algorithm Analysis in Java by Mark Allen Weiss</a:t>
            </a:r>
          </a:p>
          <a:p>
            <a:pPr marL="264795" lvl="1"/>
            <a:endParaRPr lang="en-US" dirty="0"/>
          </a:p>
        </p:txBody>
      </p:sp>
      <p:sp>
        <p:nvSpPr>
          <p:cNvPr id="5" name="Slide Number Placeholder 4">
            <a:extLst>
              <a:ext uri="{FF2B5EF4-FFF2-40B4-BE49-F238E27FC236}">
                <a16:creationId xmlns:a16="http://schemas.microsoft.com/office/drawing/2014/main" id="{20DF7A5A-6892-406B-A408-0D29322322FF}"/>
              </a:ext>
            </a:extLst>
          </p:cNvPr>
          <p:cNvSpPr>
            <a:spLocks noGrp="1"/>
          </p:cNvSpPr>
          <p:nvPr>
            <p:ph type="sldNum" sz="quarter" idx="12"/>
          </p:nvPr>
        </p:nvSpPr>
        <p:spPr/>
        <p:txBody>
          <a:bodyPr/>
          <a:lstStyle/>
          <a:p>
            <a:fld id="{659665DE-58FC-41F4-AC58-2C90A5E00527}" type="slidenum">
              <a:rPr lang="en-US" smtClean="0"/>
              <a:t>9</a:t>
            </a:fld>
            <a:endParaRPr lang="en-US"/>
          </a:p>
        </p:txBody>
      </p:sp>
      <p:pic>
        <p:nvPicPr>
          <p:cNvPr id="2050" name="Picture 2" descr="Image result for data structures and algorithm analysis in java">
            <a:extLst>
              <a:ext uri="{FF2B5EF4-FFF2-40B4-BE49-F238E27FC236}">
                <a16:creationId xmlns:a16="http://schemas.microsoft.com/office/drawing/2014/main" id="{1049E1B9-AAB6-44F6-89B7-A46465BF90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7429" y="1367590"/>
            <a:ext cx="3373433" cy="4441539"/>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3">
            <a:extLst>
              <a:ext uri="{FF2B5EF4-FFF2-40B4-BE49-F238E27FC236}">
                <a16:creationId xmlns:a16="http://schemas.microsoft.com/office/drawing/2014/main" id="{27127827-69AF-CC4F-AA86-1367B11A362E}"/>
              </a:ext>
            </a:extLst>
          </p:cNvPr>
          <p:cNvSpPr>
            <a:spLocks noGrp="1"/>
          </p:cNvSpPr>
          <p:nvPr>
            <p:ph type="ftr" sz="quarter" idx="11"/>
          </p:nvPr>
        </p:nvSpPr>
        <p:spPr>
          <a:xfrm>
            <a:off x="4842742" y="6544402"/>
            <a:ext cx="5901459" cy="274320"/>
          </a:xfrm>
        </p:spPr>
        <p:txBody>
          <a:bodyPr/>
          <a:lstStyle/>
          <a:p>
            <a:r>
              <a:rPr lang="en-US" dirty="0"/>
              <a:t>CSE 373 20 </a:t>
            </a:r>
            <a:r>
              <a:rPr lang="en-US" dirty="0" err="1"/>
              <a:t>Sp</a:t>
            </a:r>
            <a:r>
              <a:rPr lang="en-US" dirty="0"/>
              <a:t> – Chun &amp; Champion</a:t>
            </a:r>
          </a:p>
        </p:txBody>
      </p:sp>
    </p:spTree>
    <p:extLst>
      <p:ext uri="{BB962C8B-B14F-4D97-AF65-F5344CB8AC3E}">
        <p14:creationId xmlns:p14="http://schemas.microsoft.com/office/powerpoint/2010/main" val="27331471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2">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283</TotalTime>
  <Words>3635</Words>
  <Application>Microsoft Macintosh PowerPoint</Application>
  <PresentationFormat>Widescreen</PresentationFormat>
  <Paragraphs>629</Paragraphs>
  <Slides>35</Slides>
  <Notes>29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Arial</vt:lpstr>
      <vt:lpstr>Calibri</vt:lpstr>
      <vt:lpstr>Courier New</vt:lpstr>
      <vt:lpstr>Lora</vt:lpstr>
      <vt:lpstr>Segoe UI</vt:lpstr>
      <vt:lpstr>Segoe UI Historic</vt:lpstr>
      <vt:lpstr>Segoe UI Light</vt:lpstr>
      <vt:lpstr>Segoe UI Semibold</vt:lpstr>
      <vt:lpstr>Segoe UI Semilight</vt:lpstr>
      <vt:lpstr>Tw Cen MT</vt:lpstr>
      <vt:lpstr>Wingdings 3</vt:lpstr>
      <vt:lpstr>Integral</vt:lpstr>
      <vt:lpstr>Lecture 1: Welcome!</vt:lpstr>
      <vt:lpstr>Agenda</vt:lpstr>
      <vt:lpstr>Waitlist/ Overloads</vt:lpstr>
      <vt:lpstr>Hello!</vt:lpstr>
      <vt:lpstr>Hello!</vt:lpstr>
      <vt:lpstr>Two lecturers??</vt:lpstr>
      <vt:lpstr>Class Style</vt:lpstr>
      <vt:lpstr>A note about remote life</vt:lpstr>
      <vt:lpstr>Course Administration</vt:lpstr>
      <vt:lpstr>Syllabus + Website + Meet the TAs</vt:lpstr>
      <vt:lpstr>Grade Break Down</vt:lpstr>
      <vt:lpstr>Syllabus</vt:lpstr>
      <vt:lpstr>Questions?</vt:lpstr>
      <vt:lpstr>PowerPoint Presentation</vt:lpstr>
      <vt:lpstr>What is this class about?</vt:lpstr>
      <vt:lpstr>Data Structures and Algorithms</vt:lpstr>
      <vt:lpstr>Basic Definitions</vt:lpstr>
      <vt:lpstr>Review: Clients vs Objects</vt:lpstr>
      <vt:lpstr>Abstract Data Types (ADT)</vt:lpstr>
      <vt:lpstr>Review: Interfaces</vt:lpstr>
      <vt:lpstr>Review: Java Collections</vt:lpstr>
      <vt:lpstr>Full Definitions</vt:lpstr>
      <vt:lpstr>ADTs we’ll discuss this quarter</vt:lpstr>
      <vt:lpstr>Questions?</vt:lpstr>
      <vt:lpstr>PowerPoint Presentation</vt:lpstr>
      <vt:lpstr>Case Study: The List ADT</vt:lpstr>
      <vt:lpstr>Case Study: List Implementations</vt:lpstr>
      <vt:lpstr>Case Study: The List ADT: ArrayList</vt:lpstr>
      <vt:lpstr>Implementing ArrayList</vt:lpstr>
      <vt:lpstr>Implementing ArrayList</vt:lpstr>
      <vt:lpstr>Case Study: List Implementations</vt:lpstr>
      <vt:lpstr>Design Decisions</vt:lpstr>
      <vt:lpstr>Design Decisions</vt:lpstr>
      <vt:lpstr>Design Decisions</vt:lpstr>
      <vt:lpstr>Design Decisions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Kasey Champion</dc:creator>
  <cp:lastModifiedBy>Microsoft Office User</cp:lastModifiedBy>
  <cp:revision>115</cp:revision>
  <dcterms:created xsi:type="dcterms:W3CDTF">2018-03-22T00:41:11Z</dcterms:created>
  <dcterms:modified xsi:type="dcterms:W3CDTF">2020-03-30T18:36:03Z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kaseyc@microsoft.com</vt:lpwstr>
  </property>
  <property fmtid="{D5CDD505-2E9C-101B-9397-08002B2CF9AE}" pid="5" name="MSIP_Label_f42aa342-8706-4288-bd11-ebb85995028c_SetDate">
    <vt:lpwstr>2018-03-22T00:48:15.4212377Z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