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403" r:id="rId3"/>
    <p:sldId id="295" r:id="rId4"/>
    <p:sldId id="296" r:id="rId5"/>
    <p:sldId id="297" r:id="rId6"/>
    <p:sldId id="298" r:id="rId7"/>
    <p:sldId id="399" r:id="rId8"/>
    <p:sldId id="299" r:id="rId9"/>
    <p:sldId id="391" r:id="rId10"/>
    <p:sldId id="392" r:id="rId11"/>
    <p:sldId id="393" r:id="rId12"/>
    <p:sldId id="400" r:id="rId13"/>
    <p:sldId id="394" r:id="rId14"/>
    <p:sldId id="401" r:id="rId15"/>
    <p:sldId id="395" r:id="rId16"/>
    <p:sldId id="396" r:id="rId17"/>
    <p:sldId id="303" r:id="rId18"/>
    <p:sldId id="397" r:id="rId19"/>
    <p:sldId id="291" r:id="rId20"/>
    <p:sldId id="292" r:id="rId21"/>
    <p:sldId id="276"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a:srgbClr val="4C328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3" d="100"/>
          <a:sy n="93" d="100"/>
        </p:scale>
        <p:origin x="8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3/9/19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2830162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3/9/19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3/9/19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3/9/19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3/9/19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3/9/19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3/9/19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3/9/19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3/9/19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3/9/19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3/9/19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3/9/19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3/9/19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a:xfrm>
            <a:off x="384048" y="4960137"/>
            <a:ext cx="7845552" cy="1463040"/>
          </a:xfrm>
        </p:spPr>
        <p:txBody>
          <a:bodyPr/>
          <a:lstStyle/>
          <a:p>
            <a:r>
              <a:rPr lang="en-US" dirty="0"/>
              <a:t>Lecture 19: Minimum Spanning Trees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1929"/>
            <a:ext cx="457200" cy="296037"/>
          </a:xfrm>
          <a:prstGeom prst="rect">
            <a:avLst/>
          </a:prstGeom>
        </p:spPr>
      </p:pic>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10</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extLst/>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57896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11</a:t>
            </a:fld>
            <a:endParaRPr lang="en-US"/>
          </a:p>
        </p:txBody>
      </p:sp>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extLst/>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65EC84A4-1832-5B4A-B028-396F2D8B8D1F}"/>
              </a:ext>
            </a:extLst>
          </p:cNvPr>
          <p:cNvSpPr txBox="1"/>
          <p:nvPr/>
        </p:nvSpPr>
        <p:spPr>
          <a:xfrm>
            <a:off x="8175445" y="3931454"/>
            <a:ext cx="255198" cy="369332"/>
          </a:xfrm>
          <a:prstGeom prst="rect">
            <a:avLst/>
          </a:prstGeom>
          <a:noFill/>
        </p:spPr>
        <p:txBody>
          <a:bodyPr wrap="none" rtlCol="0">
            <a:spAutoFit/>
          </a:bodyPr>
          <a:lstStyle/>
          <a:p>
            <a:r>
              <a:rPr lang="en-US" dirty="0"/>
              <a:t>-</a:t>
            </a:r>
          </a:p>
        </p:txBody>
      </p:sp>
      <p:sp>
        <p:nvSpPr>
          <p:cNvPr id="37" name="TextBox 36">
            <a:extLst>
              <a:ext uri="{FF2B5EF4-FFF2-40B4-BE49-F238E27FC236}">
                <a16:creationId xmlns:a16="http://schemas.microsoft.com/office/drawing/2014/main" id="{584EB911-03F7-3D48-8869-413DD2E601D9}"/>
              </a:ext>
            </a:extLst>
          </p:cNvPr>
          <p:cNvSpPr txBox="1"/>
          <p:nvPr/>
        </p:nvSpPr>
        <p:spPr>
          <a:xfrm>
            <a:off x="8175445" y="4356354"/>
            <a:ext cx="301686" cy="369332"/>
          </a:xfrm>
          <a:prstGeom prst="rect">
            <a:avLst/>
          </a:prstGeom>
          <a:noFill/>
        </p:spPr>
        <p:txBody>
          <a:bodyPr wrap="none" rtlCol="0">
            <a:spAutoFit/>
          </a:bodyPr>
          <a:lstStyle/>
          <a:p>
            <a:r>
              <a:rPr lang="en-US" dirty="0"/>
              <a:t>2</a:t>
            </a:r>
          </a:p>
        </p:txBody>
      </p:sp>
      <p:sp>
        <p:nvSpPr>
          <p:cNvPr id="38" name="TextBox 37">
            <a:extLst>
              <a:ext uri="{FF2B5EF4-FFF2-40B4-BE49-F238E27FC236}">
                <a16:creationId xmlns:a16="http://schemas.microsoft.com/office/drawing/2014/main" id="{44DFA245-4101-6845-880D-89E4967694A6}"/>
              </a:ext>
            </a:extLst>
          </p:cNvPr>
          <p:cNvSpPr txBox="1"/>
          <p:nvPr/>
        </p:nvSpPr>
        <p:spPr>
          <a:xfrm>
            <a:off x="8175445" y="4733872"/>
            <a:ext cx="301686" cy="369332"/>
          </a:xfrm>
          <a:prstGeom prst="rect">
            <a:avLst/>
          </a:prstGeom>
          <a:noFill/>
        </p:spPr>
        <p:txBody>
          <a:bodyPr wrap="none" rtlCol="0">
            <a:spAutoFit/>
          </a:bodyPr>
          <a:lstStyle/>
          <a:p>
            <a:r>
              <a:rPr lang="en-US" dirty="0"/>
              <a:t>4</a:t>
            </a:r>
          </a:p>
        </p:txBody>
      </p:sp>
      <p:sp>
        <p:nvSpPr>
          <p:cNvPr id="39" name="TextBox 38">
            <a:extLst>
              <a:ext uri="{FF2B5EF4-FFF2-40B4-BE49-F238E27FC236}">
                <a16:creationId xmlns:a16="http://schemas.microsoft.com/office/drawing/2014/main" id="{C03B5A39-9A53-9649-9DC1-588FA3A7DD50}"/>
              </a:ext>
            </a:extLst>
          </p:cNvPr>
          <p:cNvSpPr txBox="1"/>
          <p:nvPr/>
        </p:nvSpPr>
        <p:spPr>
          <a:xfrm>
            <a:off x="8175445" y="5118003"/>
            <a:ext cx="301686" cy="369332"/>
          </a:xfrm>
          <a:prstGeom prst="rect">
            <a:avLst/>
          </a:prstGeom>
          <a:noFill/>
        </p:spPr>
        <p:txBody>
          <a:bodyPr wrap="none" rtlCol="0">
            <a:spAutoFit/>
          </a:bodyPr>
          <a:lstStyle/>
          <a:p>
            <a:r>
              <a:rPr lang="en-US" dirty="0"/>
              <a:t>7</a:t>
            </a:r>
          </a:p>
        </p:txBody>
      </p:sp>
      <p:sp>
        <p:nvSpPr>
          <p:cNvPr id="43" name="TextBox 42">
            <a:extLst>
              <a:ext uri="{FF2B5EF4-FFF2-40B4-BE49-F238E27FC236}">
                <a16:creationId xmlns:a16="http://schemas.microsoft.com/office/drawing/2014/main" id="{64A87282-C1A9-A247-9F66-D1F6493F760E}"/>
              </a:ext>
            </a:extLst>
          </p:cNvPr>
          <p:cNvSpPr txBox="1"/>
          <p:nvPr/>
        </p:nvSpPr>
        <p:spPr>
          <a:xfrm>
            <a:off x="9181155" y="4339956"/>
            <a:ext cx="696088" cy="369332"/>
          </a:xfrm>
          <a:prstGeom prst="rect">
            <a:avLst/>
          </a:prstGeom>
          <a:noFill/>
        </p:spPr>
        <p:txBody>
          <a:bodyPr wrap="none" rtlCol="0">
            <a:spAutoFit/>
          </a:bodyPr>
          <a:lstStyle/>
          <a:p>
            <a:r>
              <a:rPr lang="en-US" dirty="0"/>
              <a:t>(A, B)</a:t>
            </a:r>
          </a:p>
        </p:txBody>
      </p:sp>
      <p:sp>
        <p:nvSpPr>
          <p:cNvPr id="44" name="TextBox 43">
            <a:extLst>
              <a:ext uri="{FF2B5EF4-FFF2-40B4-BE49-F238E27FC236}">
                <a16:creationId xmlns:a16="http://schemas.microsoft.com/office/drawing/2014/main" id="{964E1BA8-F763-4D42-853B-5F61C5C490A4}"/>
              </a:ext>
            </a:extLst>
          </p:cNvPr>
          <p:cNvSpPr txBox="1"/>
          <p:nvPr/>
        </p:nvSpPr>
        <p:spPr>
          <a:xfrm>
            <a:off x="9181957" y="4718863"/>
            <a:ext cx="694485" cy="369332"/>
          </a:xfrm>
          <a:prstGeom prst="rect">
            <a:avLst/>
          </a:prstGeom>
          <a:noFill/>
        </p:spPr>
        <p:txBody>
          <a:bodyPr wrap="none" rtlCol="0">
            <a:spAutoFit/>
          </a:bodyPr>
          <a:lstStyle/>
          <a:p>
            <a:r>
              <a:rPr lang="en-US" dirty="0"/>
              <a:t>(A, C)</a:t>
            </a:r>
          </a:p>
        </p:txBody>
      </p:sp>
      <p:sp>
        <p:nvSpPr>
          <p:cNvPr id="45" name="TextBox 44">
            <a:extLst>
              <a:ext uri="{FF2B5EF4-FFF2-40B4-BE49-F238E27FC236}">
                <a16:creationId xmlns:a16="http://schemas.microsoft.com/office/drawing/2014/main" id="{38C7AFC9-807C-0841-8ABA-CB81D6ABC338}"/>
              </a:ext>
            </a:extLst>
          </p:cNvPr>
          <p:cNvSpPr txBox="1"/>
          <p:nvPr/>
        </p:nvSpPr>
        <p:spPr>
          <a:xfrm>
            <a:off x="9172338" y="5056466"/>
            <a:ext cx="713722" cy="369332"/>
          </a:xfrm>
          <a:prstGeom prst="rect">
            <a:avLst/>
          </a:prstGeom>
          <a:noFill/>
        </p:spPr>
        <p:txBody>
          <a:bodyPr wrap="none" rtlCol="0">
            <a:spAutoFit/>
          </a:bodyPr>
          <a:lstStyle/>
          <a:p>
            <a:r>
              <a:rPr lang="en-US" dirty="0"/>
              <a:t>(A, D)</a:t>
            </a:r>
          </a:p>
        </p:txBody>
      </p:sp>
      <p:sp>
        <p:nvSpPr>
          <p:cNvPr id="46" name="TextBox 45">
            <a:extLst>
              <a:ext uri="{FF2B5EF4-FFF2-40B4-BE49-F238E27FC236}">
                <a16:creationId xmlns:a16="http://schemas.microsoft.com/office/drawing/2014/main" id="{C821C705-FC53-264E-9B3F-3662BB9D0340}"/>
              </a:ext>
            </a:extLst>
          </p:cNvPr>
          <p:cNvSpPr txBox="1"/>
          <p:nvPr/>
        </p:nvSpPr>
        <p:spPr>
          <a:xfrm>
            <a:off x="9376753" y="3941899"/>
            <a:ext cx="304892" cy="369332"/>
          </a:xfrm>
          <a:prstGeom prst="rect">
            <a:avLst/>
          </a:prstGeom>
          <a:noFill/>
        </p:spPr>
        <p:txBody>
          <a:bodyPr wrap="none" rtlCol="0">
            <a:spAutoFit/>
          </a:bodyPr>
          <a:lstStyle/>
          <a:p>
            <a:r>
              <a:rPr lang="en-US" dirty="0"/>
              <a:t>X</a:t>
            </a:r>
          </a:p>
        </p:txBody>
      </p:sp>
      <p:sp>
        <p:nvSpPr>
          <p:cNvPr id="49" name="TextBox 48">
            <a:extLst>
              <a:ext uri="{FF2B5EF4-FFF2-40B4-BE49-F238E27FC236}">
                <a16:creationId xmlns:a16="http://schemas.microsoft.com/office/drawing/2014/main" id="{7232625A-7E2A-CB45-BE54-BFC3FE0881DB}"/>
              </a:ext>
            </a:extLst>
          </p:cNvPr>
          <p:cNvSpPr txBox="1"/>
          <p:nvPr/>
        </p:nvSpPr>
        <p:spPr>
          <a:xfrm>
            <a:off x="10921042" y="3957491"/>
            <a:ext cx="357790" cy="369332"/>
          </a:xfrm>
          <a:prstGeom prst="rect">
            <a:avLst/>
          </a:prstGeom>
          <a:noFill/>
        </p:spPr>
        <p:txBody>
          <a:bodyPr wrap="none" rtlCol="0">
            <a:spAutoFit/>
          </a:bodyPr>
          <a:lstStyle/>
          <a:p>
            <a:r>
              <a:rPr lang="en-US" dirty="0">
                <a:solidFill>
                  <a:srgbClr val="00B050"/>
                </a:solidFill>
              </a:rPr>
              <a:t>✓</a:t>
            </a:r>
          </a:p>
        </p:txBody>
      </p:sp>
      <p:sp>
        <p:nvSpPr>
          <p:cNvPr id="50" name="TextBox 49">
            <a:extLst>
              <a:ext uri="{FF2B5EF4-FFF2-40B4-BE49-F238E27FC236}">
                <a16:creationId xmlns:a16="http://schemas.microsoft.com/office/drawing/2014/main" id="{A6842540-4A26-974E-948A-898B34A6543C}"/>
              </a:ext>
            </a:extLst>
          </p:cNvPr>
          <p:cNvSpPr txBox="1"/>
          <p:nvPr/>
        </p:nvSpPr>
        <p:spPr>
          <a:xfrm>
            <a:off x="10921042" y="4349531"/>
            <a:ext cx="357790" cy="369332"/>
          </a:xfrm>
          <a:prstGeom prst="rect">
            <a:avLst/>
          </a:prstGeom>
          <a:noFill/>
        </p:spPr>
        <p:txBody>
          <a:bodyPr wrap="none" rtlCol="0">
            <a:spAutoFit/>
          </a:bodyPr>
          <a:lstStyle/>
          <a:p>
            <a:r>
              <a:rPr lang="en-US" dirty="0">
                <a:solidFill>
                  <a:srgbClr val="00B050"/>
                </a:solidFill>
              </a:rPr>
              <a:t>✓</a:t>
            </a:r>
          </a:p>
        </p:txBody>
      </p:sp>
      <p:sp>
        <p:nvSpPr>
          <p:cNvPr id="53" name="TextBox 52">
            <a:extLst>
              <a:ext uri="{FF2B5EF4-FFF2-40B4-BE49-F238E27FC236}">
                <a16:creationId xmlns:a16="http://schemas.microsoft.com/office/drawing/2014/main" id="{79974978-DDD5-E045-9C2B-394B6A3B5D9D}"/>
              </a:ext>
            </a:extLst>
          </p:cNvPr>
          <p:cNvSpPr txBox="1"/>
          <p:nvPr/>
        </p:nvSpPr>
        <p:spPr>
          <a:xfrm>
            <a:off x="8175445" y="5850058"/>
            <a:ext cx="301686" cy="369332"/>
          </a:xfrm>
          <a:prstGeom prst="rect">
            <a:avLst/>
          </a:prstGeom>
          <a:noFill/>
        </p:spPr>
        <p:txBody>
          <a:bodyPr wrap="none" rtlCol="0">
            <a:spAutoFit/>
          </a:bodyPr>
          <a:lstStyle/>
          <a:p>
            <a:r>
              <a:rPr lang="en-US" dirty="0"/>
              <a:t>3</a:t>
            </a:r>
          </a:p>
        </p:txBody>
      </p:sp>
      <p:sp>
        <p:nvSpPr>
          <p:cNvPr id="54" name="TextBox 53">
            <a:extLst>
              <a:ext uri="{FF2B5EF4-FFF2-40B4-BE49-F238E27FC236}">
                <a16:creationId xmlns:a16="http://schemas.microsoft.com/office/drawing/2014/main" id="{B6A4E2FD-C8C9-3A49-AAD4-FA7111A87036}"/>
              </a:ext>
            </a:extLst>
          </p:cNvPr>
          <p:cNvSpPr txBox="1"/>
          <p:nvPr/>
        </p:nvSpPr>
        <p:spPr>
          <a:xfrm>
            <a:off x="8175445" y="6244950"/>
            <a:ext cx="418704" cy="369332"/>
          </a:xfrm>
          <a:prstGeom prst="rect">
            <a:avLst/>
          </a:prstGeom>
          <a:noFill/>
        </p:spPr>
        <p:txBody>
          <a:bodyPr wrap="none" rtlCol="0">
            <a:spAutoFit/>
          </a:bodyPr>
          <a:lstStyle/>
          <a:p>
            <a:r>
              <a:rPr lang="en-US" dirty="0"/>
              <a:t>50</a:t>
            </a:r>
          </a:p>
        </p:txBody>
      </p:sp>
      <p:sp>
        <p:nvSpPr>
          <p:cNvPr id="55" name="TextBox 54">
            <a:extLst>
              <a:ext uri="{FF2B5EF4-FFF2-40B4-BE49-F238E27FC236}">
                <a16:creationId xmlns:a16="http://schemas.microsoft.com/office/drawing/2014/main" id="{A7FB05C0-4868-1F49-A1CF-8DBF1A36D759}"/>
              </a:ext>
            </a:extLst>
          </p:cNvPr>
          <p:cNvSpPr txBox="1"/>
          <p:nvPr/>
        </p:nvSpPr>
        <p:spPr>
          <a:xfrm>
            <a:off x="8175445" y="5446602"/>
            <a:ext cx="301686" cy="369332"/>
          </a:xfrm>
          <a:prstGeom prst="rect">
            <a:avLst/>
          </a:prstGeom>
          <a:noFill/>
        </p:spPr>
        <p:txBody>
          <a:bodyPr wrap="none" rtlCol="0">
            <a:spAutoFit/>
          </a:bodyPr>
          <a:lstStyle/>
          <a:p>
            <a:r>
              <a:rPr lang="en-US" dirty="0"/>
              <a:t>6</a:t>
            </a:r>
          </a:p>
        </p:txBody>
      </p:sp>
      <p:sp>
        <p:nvSpPr>
          <p:cNvPr id="56" name="TextBox 55">
            <a:extLst>
              <a:ext uri="{FF2B5EF4-FFF2-40B4-BE49-F238E27FC236}">
                <a16:creationId xmlns:a16="http://schemas.microsoft.com/office/drawing/2014/main" id="{7D832E4D-A9A5-6C41-B3F5-EC8C14FE1F94}"/>
              </a:ext>
            </a:extLst>
          </p:cNvPr>
          <p:cNvSpPr txBox="1"/>
          <p:nvPr/>
        </p:nvSpPr>
        <p:spPr>
          <a:xfrm>
            <a:off x="9197185" y="5830403"/>
            <a:ext cx="664028" cy="369332"/>
          </a:xfrm>
          <a:prstGeom prst="rect">
            <a:avLst/>
          </a:prstGeom>
          <a:noFill/>
        </p:spPr>
        <p:txBody>
          <a:bodyPr wrap="none" rtlCol="0">
            <a:spAutoFit/>
          </a:bodyPr>
          <a:lstStyle/>
          <a:p>
            <a:r>
              <a:rPr lang="en-US" dirty="0"/>
              <a:t>(B, F)</a:t>
            </a:r>
          </a:p>
        </p:txBody>
      </p:sp>
      <p:sp>
        <p:nvSpPr>
          <p:cNvPr id="57" name="TextBox 56">
            <a:extLst>
              <a:ext uri="{FF2B5EF4-FFF2-40B4-BE49-F238E27FC236}">
                <a16:creationId xmlns:a16="http://schemas.microsoft.com/office/drawing/2014/main" id="{03FDA182-FD59-E945-B3E9-9693E697E10F}"/>
              </a:ext>
            </a:extLst>
          </p:cNvPr>
          <p:cNvSpPr txBox="1"/>
          <p:nvPr/>
        </p:nvSpPr>
        <p:spPr>
          <a:xfrm>
            <a:off x="10921042" y="5830556"/>
            <a:ext cx="357790" cy="369332"/>
          </a:xfrm>
          <a:prstGeom prst="rect">
            <a:avLst/>
          </a:prstGeom>
          <a:noFill/>
        </p:spPr>
        <p:txBody>
          <a:bodyPr wrap="none" rtlCol="0">
            <a:spAutoFit/>
          </a:bodyPr>
          <a:lstStyle/>
          <a:p>
            <a:r>
              <a:rPr lang="en-US" dirty="0">
                <a:solidFill>
                  <a:srgbClr val="00B050"/>
                </a:solidFill>
              </a:rPr>
              <a:t>✓</a:t>
            </a:r>
          </a:p>
        </p:txBody>
      </p:sp>
      <p:sp>
        <p:nvSpPr>
          <p:cNvPr id="58" name="TextBox 57">
            <a:extLst>
              <a:ext uri="{FF2B5EF4-FFF2-40B4-BE49-F238E27FC236}">
                <a16:creationId xmlns:a16="http://schemas.microsoft.com/office/drawing/2014/main" id="{BC966759-0E1F-5A4E-837C-4CE382B0747E}"/>
              </a:ext>
            </a:extLst>
          </p:cNvPr>
          <p:cNvSpPr txBox="1"/>
          <p:nvPr/>
        </p:nvSpPr>
        <p:spPr>
          <a:xfrm>
            <a:off x="9193979" y="5399554"/>
            <a:ext cx="670440" cy="369332"/>
          </a:xfrm>
          <a:prstGeom prst="rect">
            <a:avLst/>
          </a:prstGeom>
          <a:noFill/>
        </p:spPr>
        <p:txBody>
          <a:bodyPr wrap="none" rtlCol="0">
            <a:spAutoFit/>
          </a:bodyPr>
          <a:lstStyle/>
          <a:p>
            <a:r>
              <a:rPr lang="en-US" dirty="0"/>
              <a:t>(B, E)</a:t>
            </a:r>
          </a:p>
        </p:txBody>
      </p:sp>
      <p:sp>
        <p:nvSpPr>
          <p:cNvPr id="59" name="TextBox 58">
            <a:extLst>
              <a:ext uri="{FF2B5EF4-FFF2-40B4-BE49-F238E27FC236}">
                <a16:creationId xmlns:a16="http://schemas.microsoft.com/office/drawing/2014/main" id="{93A78C14-085E-E246-A529-7985B993599F}"/>
              </a:ext>
            </a:extLst>
          </p:cNvPr>
          <p:cNvSpPr txBox="1"/>
          <p:nvPr/>
        </p:nvSpPr>
        <p:spPr>
          <a:xfrm>
            <a:off x="9177147" y="6224494"/>
            <a:ext cx="704104" cy="369332"/>
          </a:xfrm>
          <a:prstGeom prst="rect">
            <a:avLst/>
          </a:prstGeom>
          <a:noFill/>
        </p:spPr>
        <p:txBody>
          <a:bodyPr wrap="none" rtlCol="0">
            <a:spAutoFit/>
          </a:bodyPr>
          <a:lstStyle/>
          <a:p>
            <a:r>
              <a:rPr lang="en-US" dirty="0"/>
              <a:t>(B, G)</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E1A39F8-31F7-654B-A4CA-946A30B9844A}"/>
                  </a:ext>
                </a:extLst>
              </p:cNvPr>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0" name="TextBox 59">
                <a:extLst>
                  <a:ext uri="{FF2B5EF4-FFF2-40B4-BE49-F238E27FC236}">
                    <a16:creationId xmlns:a16="http://schemas.microsoft.com/office/drawing/2014/main" id="{AE1A39F8-31F7-654B-A4CA-946A30B9844A}"/>
                  </a:ext>
                </a:extLst>
              </p:cNvPr>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F2B930F0-89B8-8A44-87A5-0DED7AA37C31}"/>
              </a:ext>
            </a:extLst>
          </p:cNvPr>
          <p:cNvSpPr txBox="1"/>
          <p:nvPr/>
        </p:nvSpPr>
        <p:spPr>
          <a:xfrm>
            <a:off x="10921042" y="4718863"/>
            <a:ext cx="357790" cy="369332"/>
          </a:xfrm>
          <a:prstGeom prst="rect">
            <a:avLst/>
          </a:prstGeom>
          <a:noFill/>
        </p:spPr>
        <p:txBody>
          <a:bodyPr wrap="none" rtlCol="0">
            <a:spAutoFit/>
          </a:bodyPr>
          <a:lstStyle/>
          <a:p>
            <a:r>
              <a:rPr lang="en-US" dirty="0">
                <a:solidFill>
                  <a:srgbClr val="00B050"/>
                </a:solidFill>
              </a:rPr>
              <a:t>✓</a:t>
            </a:r>
          </a:p>
        </p:txBody>
      </p:sp>
      <p:sp>
        <p:nvSpPr>
          <p:cNvPr id="62" name="TextBox 61">
            <a:extLst>
              <a:ext uri="{FF2B5EF4-FFF2-40B4-BE49-F238E27FC236}">
                <a16:creationId xmlns:a16="http://schemas.microsoft.com/office/drawing/2014/main" id="{487501F6-4327-1646-B32F-B24CCD4D6AE8}"/>
              </a:ext>
            </a:extLst>
          </p:cNvPr>
          <p:cNvSpPr txBox="1"/>
          <p:nvPr/>
        </p:nvSpPr>
        <p:spPr>
          <a:xfrm>
            <a:off x="8158830" y="5103292"/>
            <a:ext cx="513282" cy="369332"/>
          </a:xfrm>
          <a:prstGeom prst="rect">
            <a:avLst/>
          </a:prstGeom>
          <a:noFill/>
        </p:spPr>
        <p:txBody>
          <a:bodyPr wrap="none" rtlCol="0">
            <a:spAutoFit/>
          </a:bodyPr>
          <a:lstStyle/>
          <a:p>
            <a:r>
              <a:rPr lang="en-US" dirty="0"/>
              <a:t>---2</a:t>
            </a:r>
          </a:p>
        </p:txBody>
      </p:sp>
      <p:sp>
        <p:nvSpPr>
          <p:cNvPr id="63" name="TextBox 62">
            <a:extLst>
              <a:ext uri="{FF2B5EF4-FFF2-40B4-BE49-F238E27FC236}">
                <a16:creationId xmlns:a16="http://schemas.microsoft.com/office/drawing/2014/main" id="{10BFF04A-D10E-6049-BC28-79DCD558D577}"/>
              </a:ext>
            </a:extLst>
          </p:cNvPr>
          <p:cNvSpPr txBox="1"/>
          <p:nvPr/>
        </p:nvSpPr>
        <p:spPr>
          <a:xfrm>
            <a:off x="8151618" y="5454168"/>
            <a:ext cx="513282" cy="369332"/>
          </a:xfrm>
          <a:prstGeom prst="rect">
            <a:avLst/>
          </a:prstGeom>
          <a:noFill/>
        </p:spPr>
        <p:txBody>
          <a:bodyPr wrap="none" rtlCol="0">
            <a:spAutoFit/>
          </a:bodyPr>
          <a:lstStyle/>
          <a:p>
            <a:r>
              <a:rPr lang="en-US" dirty="0"/>
              <a:t>---5</a:t>
            </a:r>
          </a:p>
        </p:txBody>
      </p:sp>
      <p:sp>
        <p:nvSpPr>
          <p:cNvPr id="64" name="TextBox 63">
            <a:extLst>
              <a:ext uri="{FF2B5EF4-FFF2-40B4-BE49-F238E27FC236}">
                <a16:creationId xmlns:a16="http://schemas.microsoft.com/office/drawing/2014/main" id="{98AA2F61-1DA6-DB40-B0FB-6BEF54C72602}"/>
              </a:ext>
            </a:extLst>
          </p:cNvPr>
          <p:cNvSpPr txBox="1"/>
          <p:nvPr/>
        </p:nvSpPr>
        <p:spPr>
          <a:xfrm>
            <a:off x="9150034" y="5051681"/>
            <a:ext cx="1265667" cy="369332"/>
          </a:xfrm>
          <a:prstGeom prst="rect">
            <a:avLst/>
          </a:prstGeom>
          <a:noFill/>
        </p:spPr>
        <p:txBody>
          <a:bodyPr wrap="none" rtlCol="0">
            <a:spAutoFit/>
          </a:bodyPr>
          <a:lstStyle/>
          <a:p>
            <a:r>
              <a:rPr lang="en-US" dirty="0"/>
              <a:t>--------(C, D)</a:t>
            </a:r>
          </a:p>
        </p:txBody>
      </p:sp>
      <p:sp>
        <p:nvSpPr>
          <p:cNvPr id="65" name="TextBox 64">
            <a:extLst>
              <a:ext uri="{FF2B5EF4-FFF2-40B4-BE49-F238E27FC236}">
                <a16:creationId xmlns:a16="http://schemas.microsoft.com/office/drawing/2014/main" id="{103F2C9F-6A33-8E47-91E6-4ABC0FAD6B72}"/>
              </a:ext>
            </a:extLst>
          </p:cNvPr>
          <p:cNvSpPr txBox="1"/>
          <p:nvPr/>
        </p:nvSpPr>
        <p:spPr>
          <a:xfrm>
            <a:off x="9156920" y="5406460"/>
            <a:ext cx="1265667" cy="369332"/>
          </a:xfrm>
          <a:prstGeom prst="rect">
            <a:avLst/>
          </a:prstGeom>
          <a:noFill/>
        </p:spPr>
        <p:txBody>
          <a:bodyPr wrap="none" rtlCol="0">
            <a:spAutoFit/>
          </a:bodyPr>
          <a:lstStyle/>
          <a:p>
            <a:r>
              <a:rPr lang="en-US" dirty="0"/>
              <a:t>--------(C, E)</a:t>
            </a:r>
          </a:p>
        </p:txBody>
      </p:sp>
      <p:sp>
        <p:nvSpPr>
          <p:cNvPr id="66" name="TextBox 65">
            <a:extLst>
              <a:ext uri="{FF2B5EF4-FFF2-40B4-BE49-F238E27FC236}">
                <a16:creationId xmlns:a16="http://schemas.microsoft.com/office/drawing/2014/main" id="{FB51EFC3-7649-7F4F-ADEC-F8F265A27DA0}"/>
              </a:ext>
            </a:extLst>
          </p:cNvPr>
          <p:cNvSpPr txBox="1"/>
          <p:nvPr/>
        </p:nvSpPr>
        <p:spPr>
          <a:xfrm>
            <a:off x="10921042" y="5084271"/>
            <a:ext cx="357790" cy="369332"/>
          </a:xfrm>
          <a:prstGeom prst="rect">
            <a:avLst/>
          </a:prstGeom>
          <a:noFill/>
        </p:spPr>
        <p:txBody>
          <a:bodyPr wrap="none" rtlCol="0">
            <a:spAutoFit/>
          </a:bodyPr>
          <a:lstStyle/>
          <a:p>
            <a:r>
              <a:rPr lang="en-US" dirty="0">
                <a:solidFill>
                  <a:srgbClr val="00B050"/>
                </a:solidFill>
              </a:rPr>
              <a:t>✓</a:t>
            </a:r>
          </a:p>
        </p:txBody>
      </p:sp>
      <p:sp>
        <p:nvSpPr>
          <p:cNvPr id="67" name="TextBox 66">
            <a:extLst>
              <a:ext uri="{FF2B5EF4-FFF2-40B4-BE49-F238E27FC236}">
                <a16:creationId xmlns:a16="http://schemas.microsoft.com/office/drawing/2014/main" id="{205C0AD4-20AF-D44D-93E7-CD1F437C12DD}"/>
              </a:ext>
            </a:extLst>
          </p:cNvPr>
          <p:cNvSpPr txBox="1"/>
          <p:nvPr/>
        </p:nvSpPr>
        <p:spPr>
          <a:xfrm>
            <a:off x="10921042" y="5416410"/>
            <a:ext cx="357790" cy="369332"/>
          </a:xfrm>
          <a:prstGeom prst="rect">
            <a:avLst/>
          </a:prstGeom>
          <a:noFill/>
        </p:spPr>
        <p:txBody>
          <a:bodyPr wrap="none" rtlCol="0">
            <a:spAutoFit/>
          </a:bodyPr>
          <a:lstStyle/>
          <a:p>
            <a:r>
              <a:rPr lang="en-US" dirty="0">
                <a:solidFill>
                  <a:srgbClr val="00B050"/>
                </a:solidFill>
              </a:rPr>
              <a:t>✓</a:t>
            </a:r>
          </a:p>
        </p:txBody>
      </p:sp>
      <p:sp>
        <p:nvSpPr>
          <p:cNvPr id="68" name="TextBox 67">
            <a:extLst>
              <a:ext uri="{FF2B5EF4-FFF2-40B4-BE49-F238E27FC236}">
                <a16:creationId xmlns:a16="http://schemas.microsoft.com/office/drawing/2014/main" id="{C5109886-D66E-9542-A9F1-223196ECF61B}"/>
              </a:ext>
            </a:extLst>
          </p:cNvPr>
          <p:cNvSpPr txBox="1"/>
          <p:nvPr/>
        </p:nvSpPr>
        <p:spPr>
          <a:xfrm>
            <a:off x="10921042" y="6185833"/>
            <a:ext cx="357790" cy="369332"/>
          </a:xfrm>
          <a:prstGeom prst="rect">
            <a:avLst/>
          </a:prstGeom>
          <a:noFill/>
        </p:spPr>
        <p:txBody>
          <a:bodyPr wrap="none" rtlCol="0">
            <a:spAutoFit/>
          </a:bodyPr>
          <a:lstStyle/>
          <a:p>
            <a:r>
              <a:rPr lang="en-US" dirty="0">
                <a:solidFill>
                  <a:srgbClr val="00B050"/>
                </a:solidFill>
              </a:rPr>
              <a:t>✓</a:t>
            </a:r>
          </a:p>
        </p:txBody>
      </p:sp>
    </p:spTree>
    <p:extLst>
      <p:ext uri="{BB962C8B-B14F-4D97-AF65-F5344CB8AC3E}">
        <p14:creationId xmlns:p14="http://schemas.microsoft.com/office/powerpoint/2010/main" val="5322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1000" fill="hold"/>
                                        <p:tgtEl>
                                          <p:spTgt spid="13"/>
                                        </p:tgtEl>
                                        <p:attrNameLst>
                                          <p:attrName>stroke.color</p:attrName>
                                        </p:attrNameLst>
                                      </p:cBhvr>
                                      <p:to>
                                        <a:srgbClr val="00B14F"/>
                                      </p:to>
                                    </p:animClr>
                                    <p:set>
                                      <p:cBhvr>
                                        <p:cTn id="40" dur="1000" fill="hold"/>
                                        <p:tgtEl>
                                          <p:spTgt spid="13"/>
                                        </p:tgtEl>
                                        <p:attrNameLst>
                                          <p:attrName>stroke.on</p:attrName>
                                        </p:attrNameLst>
                                      </p:cBhvr>
                                      <p:to>
                                        <p:strVal val="true"/>
                                      </p:to>
                                    </p:se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7" presetClass="emph" presetSubtype="2" fill="hold" nodeType="withEffect">
                                  <p:stCondLst>
                                    <p:cond delay="0"/>
                                  </p:stCondLst>
                                  <p:childTnLst>
                                    <p:animClr clrSpc="rgb" dir="cw">
                                      <p:cBhvr>
                                        <p:cTn id="71" dur="1000" fill="hold"/>
                                        <p:tgtEl>
                                          <p:spTgt spid="22"/>
                                        </p:tgtEl>
                                        <p:attrNameLst>
                                          <p:attrName>stroke.color</p:attrName>
                                        </p:attrNameLst>
                                      </p:cBhvr>
                                      <p:to>
                                        <a:srgbClr val="00B14F"/>
                                      </p:to>
                                    </p:animClr>
                                    <p:set>
                                      <p:cBhvr>
                                        <p:cTn id="72" dur="1000" fill="hold"/>
                                        <p:tgtEl>
                                          <p:spTgt spid="22"/>
                                        </p:tgtEl>
                                        <p:attrNameLst>
                                          <p:attrName>stroke.on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7" presetClass="emph" presetSubtype="2" fill="hold" nodeType="clickEffect">
                                  <p:stCondLst>
                                    <p:cond delay="0"/>
                                  </p:stCondLst>
                                  <p:childTnLst>
                                    <p:animClr clrSpc="rgb" dir="cw">
                                      <p:cBhvr>
                                        <p:cTn id="76" dur="2000" fill="hold"/>
                                        <p:tgtEl>
                                          <p:spTgt spid="16"/>
                                        </p:tgtEl>
                                        <p:attrNameLst>
                                          <p:attrName>stroke.color</p:attrName>
                                        </p:attrNameLst>
                                      </p:cBhvr>
                                      <p:to>
                                        <a:srgbClr val="00B14F"/>
                                      </p:to>
                                    </p:animClr>
                                    <p:set>
                                      <p:cBhvr>
                                        <p:cTn id="77" dur="2000" fill="hold"/>
                                        <p:tgtEl>
                                          <p:spTgt spid="16"/>
                                        </p:tgtEl>
                                        <p:attrNameLst>
                                          <p:attrName>stroke.on</p:attrName>
                                        </p:attrNameLst>
                                      </p:cBhvr>
                                      <p:to>
                                        <p:strVal val="true"/>
                                      </p:to>
                                    </p:set>
                                  </p:childTnLst>
                                </p:cTn>
                              </p:par>
                              <p:par>
                                <p:cTn id="78" presetID="10"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7" presetClass="emph" presetSubtype="2" fill="hold" nodeType="clickEffect">
                                  <p:stCondLst>
                                    <p:cond delay="0"/>
                                  </p:stCondLst>
                                  <p:childTnLst>
                                    <p:animClr clrSpc="rgb" dir="cw">
                                      <p:cBhvr>
                                        <p:cTn id="98" dur="2000" fill="hold"/>
                                        <p:tgtEl>
                                          <p:spTgt spid="15"/>
                                        </p:tgtEl>
                                        <p:attrNameLst>
                                          <p:attrName>stroke.color</p:attrName>
                                        </p:attrNameLst>
                                      </p:cBhvr>
                                      <p:to>
                                        <a:srgbClr val="00B14F"/>
                                      </p:to>
                                    </p:animClr>
                                    <p:set>
                                      <p:cBhvr>
                                        <p:cTn id="99" dur="2000" fill="hold"/>
                                        <p:tgtEl>
                                          <p:spTgt spid="15"/>
                                        </p:tgtEl>
                                        <p:attrNameLst>
                                          <p:attrName>stroke.on</p:attrName>
                                        </p:attrNameLst>
                                      </p:cBhvr>
                                      <p:to>
                                        <p:strVal val="true"/>
                                      </p:to>
                                    </p:set>
                                  </p:childTnLst>
                                </p:cTn>
                              </p:par>
                              <p:par>
                                <p:cTn id="100" presetID="10" presetClass="entr" presetSubtype="0" fill="hold" grpId="0"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fade">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7" presetClass="emph" presetSubtype="2" fill="hold" nodeType="clickEffect">
                                  <p:stCondLst>
                                    <p:cond delay="0"/>
                                  </p:stCondLst>
                                  <p:childTnLst>
                                    <p:animClr clrSpc="rgb" dir="cw">
                                      <p:cBhvr>
                                        <p:cTn id="106" dur="2000" fill="hold"/>
                                        <p:tgtEl>
                                          <p:spTgt spid="17"/>
                                        </p:tgtEl>
                                        <p:attrNameLst>
                                          <p:attrName>stroke.color</p:attrName>
                                        </p:attrNameLst>
                                      </p:cBhvr>
                                      <p:to>
                                        <a:srgbClr val="00B14F"/>
                                      </p:to>
                                    </p:animClr>
                                    <p:set>
                                      <p:cBhvr>
                                        <p:cTn id="107" dur="2000" fill="hold"/>
                                        <p:tgtEl>
                                          <p:spTgt spid="17"/>
                                        </p:tgtEl>
                                        <p:attrNameLst>
                                          <p:attrName>stroke.on</p:attrName>
                                        </p:attrNameLst>
                                      </p:cBhvr>
                                      <p:to>
                                        <p:strVal val="true"/>
                                      </p:to>
                                    </p:set>
                                  </p:childTnLst>
                                </p:cTn>
                              </p:par>
                              <p:par>
                                <p:cTn id="108" presetID="10"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childTnLst>
                          </p:cTn>
                        </p:par>
                      </p:childTnLst>
                    </p:cTn>
                  </p:par>
                  <p:par>
                    <p:cTn id="111" fill="hold">
                      <p:stCondLst>
                        <p:cond delay="indefinite"/>
                      </p:stCondLst>
                      <p:childTnLst>
                        <p:par>
                          <p:cTn id="112" fill="hold">
                            <p:stCondLst>
                              <p:cond delay="0"/>
                            </p:stCondLst>
                            <p:childTnLst>
                              <p:par>
                                <p:cTn id="113" presetID="7" presetClass="emph" presetSubtype="2" fill="hold" nodeType="clickEffect">
                                  <p:stCondLst>
                                    <p:cond delay="0"/>
                                  </p:stCondLst>
                                  <p:childTnLst>
                                    <p:animClr clrSpc="rgb" dir="cw">
                                      <p:cBhvr>
                                        <p:cTn id="114" dur="2000" fill="hold"/>
                                        <p:tgtEl>
                                          <p:spTgt spid="48"/>
                                        </p:tgtEl>
                                        <p:attrNameLst>
                                          <p:attrName>stroke.color</p:attrName>
                                        </p:attrNameLst>
                                      </p:cBhvr>
                                      <p:to>
                                        <a:srgbClr val="00B14F"/>
                                      </p:to>
                                    </p:animClr>
                                    <p:set>
                                      <p:cBhvr>
                                        <p:cTn id="115" dur="2000" fill="hold"/>
                                        <p:tgtEl>
                                          <p:spTgt spid="48"/>
                                        </p:tgtEl>
                                        <p:attrNameLst>
                                          <p:attrName>stroke.on</p:attrName>
                                        </p:attrNameLst>
                                      </p:cBhvr>
                                      <p:to>
                                        <p:strVal val="true"/>
                                      </p:to>
                                    </p:set>
                                  </p:childTnLst>
                                </p:cTn>
                              </p:par>
                              <p:par>
                                <p:cTn id="116" presetID="10"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38" grpId="0"/>
      <p:bldP spid="39" grpId="0"/>
      <p:bldP spid="43" grpId="0"/>
      <p:bldP spid="44" grpId="0"/>
      <p:bldP spid="45" grpId="0"/>
      <p:bldP spid="46" grpId="0"/>
      <p:bldP spid="49" grpId="0"/>
      <p:bldP spid="50" grpId="0"/>
      <p:bldP spid="53" grpId="0"/>
      <p:bldP spid="54" grpId="0"/>
      <p:bldP spid="55" grpId="0"/>
      <p:bldP spid="56" grpId="0"/>
      <p:bldP spid="57" grpId="0"/>
      <p:bldP spid="58" grpId="0"/>
      <p:bldP spid="59" grpId="0"/>
      <p:bldP spid="61" grpId="0"/>
      <p:bldP spid="62" grpId="0"/>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72DF-1DD3-AD41-A8E5-58162DD8AD92}"/>
              </a:ext>
            </a:extLst>
          </p:cNvPr>
          <p:cNvSpPr>
            <a:spLocks noGrp="1"/>
          </p:cNvSpPr>
          <p:nvPr>
            <p:ph type="title"/>
          </p:nvPr>
        </p:nvSpPr>
        <p:spPr/>
        <p:txBody>
          <a:bodyPr/>
          <a:lstStyle/>
          <a:p>
            <a:r>
              <a:rPr lang="en-US" dirty="0"/>
              <a:t>Prim’s Runtime</a:t>
            </a:r>
          </a:p>
        </p:txBody>
      </p:sp>
      <p:sp>
        <p:nvSpPr>
          <p:cNvPr id="4" name="Footer Placeholder 3">
            <a:extLst>
              <a:ext uri="{FF2B5EF4-FFF2-40B4-BE49-F238E27FC236}">
                <a16:creationId xmlns:a16="http://schemas.microsoft.com/office/drawing/2014/main" id="{497534B8-5789-BA45-9A29-AD817CB8405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660E3AE-473E-0C4C-A4A1-C77063712037}"/>
              </a:ext>
            </a:extLst>
          </p:cNvPr>
          <p:cNvSpPr>
            <a:spLocks noGrp="1"/>
          </p:cNvSpPr>
          <p:nvPr>
            <p:ph type="sldNum" sz="quarter" idx="12"/>
          </p:nvPr>
        </p:nvSpPr>
        <p:spPr/>
        <p:txBody>
          <a:bodyPr/>
          <a:lstStyle/>
          <a:p>
            <a:fld id="{659665DE-58FC-41F4-AC58-2C90A5E00527}" type="slidenum">
              <a:rPr lang="en-US" smtClean="0"/>
              <a:t>12</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814BF1-0B4A-D447-8D00-9AB64A272BDC}"/>
                  </a:ext>
                </a:extLst>
              </p:cNvPr>
              <p:cNvSpPr txBox="1"/>
              <p:nvPr/>
            </p:nvSpPr>
            <p:spPr>
              <a:xfrm>
                <a:off x="6228263" y="1837002"/>
                <a:ext cx="4407709" cy="3011081"/>
              </a:xfrm>
              <a:prstGeom prst="rect">
                <a:avLst/>
              </a:prstGeom>
              <a:noFill/>
              <a:ln>
                <a:solidFill>
                  <a:srgbClr val="B6A479"/>
                </a:solidFill>
              </a:ln>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Dijkstra(Graph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7" name="TextBox 6">
                <a:extLst>
                  <a:ext uri="{FF2B5EF4-FFF2-40B4-BE49-F238E27FC236}">
                    <a16:creationId xmlns:a16="http://schemas.microsoft.com/office/drawing/2014/main" id="{61814BF1-0B4A-D447-8D00-9AB64A272BDC}"/>
                  </a:ext>
                </a:extLst>
              </p:cNvPr>
              <p:cNvSpPr txBox="1">
                <a:spLocks noRot="1" noChangeAspect="1" noMove="1" noResize="1" noEditPoints="1" noAdjustHandles="1" noChangeArrowheads="1" noChangeShapeType="1" noTextEdit="1"/>
              </p:cNvSpPr>
              <p:nvPr/>
            </p:nvSpPr>
            <p:spPr>
              <a:xfrm>
                <a:off x="6228263" y="1837002"/>
                <a:ext cx="4407709" cy="3011081"/>
              </a:xfrm>
              <a:prstGeom prst="rect">
                <a:avLst/>
              </a:prstGeom>
              <a:blipFill>
                <a:blip r:embed="rId2"/>
                <a:stretch>
                  <a:fillRect/>
                </a:stretch>
              </a:blipFill>
              <a:ln>
                <a:solidFill>
                  <a:srgbClr val="B6A479"/>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BD3B82-8BCA-5147-93F6-F5BDA4AB1BF5}"/>
                  </a:ext>
                </a:extLst>
              </p:cNvPr>
              <p:cNvSpPr txBox="1"/>
              <p:nvPr/>
            </p:nvSpPr>
            <p:spPr>
              <a:xfrm>
                <a:off x="575239" y="1837002"/>
                <a:ext cx="4407709" cy="3011081"/>
              </a:xfrm>
              <a:prstGeom prst="rect">
                <a:avLst/>
              </a:prstGeom>
              <a:solidFill>
                <a:schemeClr val="bg1"/>
              </a:solidFill>
              <a:ln>
                <a:solidFill>
                  <a:srgbClr val="4C3282"/>
                </a:solidFill>
              </a:ln>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Prims(Graph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if(weight(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8" name="TextBox 7">
                <a:extLst>
                  <a:ext uri="{FF2B5EF4-FFF2-40B4-BE49-F238E27FC236}">
                    <a16:creationId xmlns:a16="http://schemas.microsoft.com/office/drawing/2014/main" id="{64BD3B82-8BCA-5147-93F6-F5BDA4AB1BF5}"/>
                  </a:ext>
                </a:extLst>
              </p:cNvPr>
              <p:cNvSpPr txBox="1">
                <a:spLocks noRot="1" noChangeAspect="1" noMove="1" noResize="1" noEditPoints="1" noAdjustHandles="1" noChangeArrowheads="1" noChangeShapeType="1" noTextEdit="1"/>
              </p:cNvSpPr>
              <p:nvPr/>
            </p:nvSpPr>
            <p:spPr>
              <a:xfrm>
                <a:off x="575239" y="1837002"/>
                <a:ext cx="4407709" cy="3011081"/>
              </a:xfrm>
              <a:prstGeom prst="rect">
                <a:avLst/>
              </a:prstGeom>
              <a:blipFill>
                <a:blip r:embed="rId3"/>
                <a:stretch>
                  <a:fillRect/>
                </a:stretch>
              </a:blipFill>
              <a:ln>
                <a:solidFill>
                  <a:srgbClr val="4C3282"/>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B106197B-2A12-1545-BFA9-725859070085}"/>
              </a:ext>
            </a:extLst>
          </p:cNvPr>
          <p:cNvSpPr/>
          <p:nvPr/>
        </p:nvSpPr>
        <p:spPr>
          <a:xfrm>
            <a:off x="1366034" y="3255144"/>
            <a:ext cx="2653290" cy="3627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B8A33B-E8D5-4845-866B-5A5D7AB35195}"/>
              </a:ext>
            </a:extLst>
          </p:cNvPr>
          <p:cNvSpPr/>
          <p:nvPr/>
        </p:nvSpPr>
        <p:spPr>
          <a:xfrm>
            <a:off x="7051434" y="3256086"/>
            <a:ext cx="2992451" cy="3627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706F72-54C2-2D4C-B10B-844E331B6F06}"/>
              </a:ext>
            </a:extLst>
          </p:cNvPr>
          <p:cNvSpPr txBox="1"/>
          <p:nvPr/>
        </p:nvSpPr>
        <p:spPr>
          <a:xfrm>
            <a:off x="7051434" y="1366119"/>
            <a:ext cx="2497287" cy="369332"/>
          </a:xfrm>
          <a:prstGeom prst="rect">
            <a:avLst/>
          </a:prstGeom>
          <a:noFill/>
        </p:spPr>
        <p:txBody>
          <a:bodyPr wrap="none" rtlCol="0">
            <a:spAutoFit/>
          </a:bodyPr>
          <a:lstStyle/>
          <a:p>
            <a:r>
              <a:rPr lang="en-US" dirty="0">
                <a:solidFill>
                  <a:srgbClr val="B6A479"/>
                </a:solidFill>
              </a:rPr>
              <a:t>Runtime = </a:t>
            </a:r>
            <a:r>
              <a:rPr lang="en-US" dirty="0" err="1">
                <a:solidFill>
                  <a:srgbClr val="B6A479"/>
                </a:solidFill>
              </a:rPr>
              <a:t>VlogV</a:t>
            </a:r>
            <a:r>
              <a:rPr lang="en-US" dirty="0">
                <a:solidFill>
                  <a:srgbClr val="B6A479"/>
                </a:solidFill>
              </a:rPr>
              <a:t> + </a:t>
            </a:r>
            <a:r>
              <a:rPr lang="en-US" dirty="0" err="1">
                <a:solidFill>
                  <a:srgbClr val="B6A479"/>
                </a:solidFill>
              </a:rPr>
              <a:t>ElogV</a:t>
            </a:r>
            <a:endParaRPr lang="en-US" dirty="0">
              <a:solidFill>
                <a:srgbClr val="B6A479"/>
              </a:solidFill>
            </a:endParaRPr>
          </a:p>
        </p:txBody>
      </p:sp>
      <p:sp>
        <p:nvSpPr>
          <p:cNvPr id="12" name="TextBox 11">
            <a:extLst>
              <a:ext uri="{FF2B5EF4-FFF2-40B4-BE49-F238E27FC236}">
                <a16:creationId xmlns:a16="http://schemas.microsoft.com/office/drawing/2014/main" id="{ABAC90DC-D5E8-8C4B-8B64-16C87BC91313}"/>
              </a:ext>
            </a:extLst>
          </p:cNvPr>
          <p:cNvSpPr txBox="1"/>
          <p:nvPr/>
        </p:nvSpPr>
        <p:spPr>
          <a:xfrm>
            <a:off x="1530449" y="1362785"/>
            <a:ext cx="2497287" cy="369332"/>
          </a:xfrm>
          <a:prstGeom prst="rect">
            <a:avLst/>
          </a:prstGeom>
          <a:noFill/>
        </p:spPr>
        <p:txBody>
          <a:bodyPr wrap="none" rtlCol="0">
            <a:spAutoFit/>
          </a:bodyPr>
          <a:lstStyle/>
          <a:p>
            <a:r>
              <a:rPr lang="en-US" dirty="0">
                <a:solidFill>
                  <a:srgbClr val="4C3282"/>
                </a:solidFill>
              </a:rPr>
              <a:t>Runtime = </a:t>
            </a:r>
            <a:r>
              <a:rPr lang="en-US" dirty="0" err="1">
                <a:solidFill>
                  <a:srgbClr val="4C3282"/>
                </a:solidFill>
              </a:rPr>
              <a:t>VlogV</a:t>
            </a:r>
            <a:r>
              <a:rPr lang="en-US" dirty="0">
                <a:solidFill>
                  <a:srgbClr val="4C3282"/>
                </a:solidFill>
              </a:rPr>
              <a:t> + </a:t>
            </a:r>
            <a:r>
              <a:rPr lang="en-US" dirty="0" err="1">
                <a:solidFill>
                  <a:srgbClr val="4C3282"/>
                </a:solidFill>
              </a:rPr>
              <a:t>ElogV</a:t>
            </a:r>
            <a:endParaRPr lang="en-US" dirty="0">
              <a:solidFill>
                <a:srgbClr val="4C3282"/>
              </a:solidFill>
            </a:endParaRPr>
          </a:p>
        </p:txBody>
      </p:sp>
    </p:spTree>
    <p:extLst>
      <p:ext uri="{BB962C8B-B14F-4D97-AF65-F5344CB8AC3E}">
        <p14:creationId xmlns:p14="http://schemas.microsoft.com/office/powerpoint/2010/main" val="11493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Approach	</a:t>
            </a:r>
          </a:p>
        </p:txBody>
      </p:sp>
      <p:sp>
        <p:nvSpPr>
          <p:cNvPr id="3" name="Content Placeholder 2"/>
          <p:cNvSpPr>
            <a:spLocks noGrp="1"/>
          </p:cNvSpPr>
          <p:nvPr>
            <p:ph idx="1"/>
          </p:nvPr>
        </p:nvSpPr>
        <p:spPr/>
        <p:txBody>
          <a:bodyPr>
            <a:normAutofit/>
          </a:bodyPr>
          <a:lstStyle/>
          <a:p>
            <a:r>
              <a:rPr lang="en-US" sz="2800" dirty="0"/>
              <a:t>Prim’s Algorithm started from a single vertex and reached more and more other vertices.</a:t>
            </a:r>
          </a:p>
          <a:p>
            <a:r>
              <a:rPr lang="en-US" sz="2800" dirty="0"/>
              <a:t>Prim’s thinks vertex by vertex (add the closest vertex to the currently reachable set).</a:t>
            </a:r>
          </a:p>
          <a:p>
            <a:r>
              <a:rPr lang="en-US" sz="2800" dirty="0"/>
              <a:t>What if you think edge by edge instead?</a:t>
            </a:r>
          </a:p>
          <a:p>
            <a:r>
              <a:rPr lang="en-US" sz="2800" dirty="0"/>
              <a:t>Start from the lightest edge; add it if it connects new things to each other (don’t add it if it would create a cycle)</a:t>
            </a:r>
          </a:p>
          <a:p>
            <a:endParaRPr lang="en-US" sz="2800" dirty="0"/>
          </a:p>
          <a:p>
            <a:r>
              <a:rPr lang="en-US" sz="2800" dirty="0"/>
              <a:t>This is </a:t>
            </a:r>
            <a:r>
              <a:rPr lang="en-US" sz="2800" dirty="0" err="1"/>
              <a:t>Kruskal’s</a:t>
            </a:r>
            <a:r>
              <a:rPr lang="en-US" sz="2800" dirty="0"/>
              <a:t> Algorithm.</a:t>
            </a:r>
          </a:p>
        </p:txBody>
      </p:sp>
    </p:spTree>
    <p:extLst>
      <p:ext uri="{BB962C8B-B14F-4D97-AF65-F5344CB8AC3E}">
        <p14:creationId xmlns:p14="http://schemas.microsoft.com/office/powerpoint/2010/main" val="38396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 by adding edges in sorted order</a:t>
            </a:r>
            <a:br>
              <a:rPr lang="en-US" dirty="0"/>
            </a:b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14</a:t>
            </a:fld>
            <a:endParaRPr lang="en-US"/>
          </a:p>
        </p:txBody>
      </p:sp>
      <p:sp>
        <p:nvSpPr>
          <p:cNvPr id="36" name="Footer Placeholder 3">
            <a:extLst>
              <a:ext uri="{FF2B5EF4-FFF2-40B4-BE49-F238E27FC236}">
                <a16:creationId xmlns:a16="http://schemas.microsoft.com/office/drawing/2014/main" id="{49ED8DD9-1F87-EF4D-9DBF-8054AF34682C}"/>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34" name="Group 33">
            <a:extLst>
              <a:ext uri="{FF2B5EF4-FFF2-40B4-BE49-F238E27FC236}">
                <a16:creationId xmlns:a16="http://schemas.microsoft.com/office/drawing/2014/main" id="{EBE1B086-E28F-3049-9FD6-4451D405F371}"/>
              </a:ext>
            </a:extLst>
          </p:cNvPr>
          <p:cNvGrpSpPr/>
          <p:nvPr/>
        </p:nvGrpSpPr>
        <p:grpSpPr>
          <a:xfrm>
            <a:off x="3801029" y="2637939"/>
            <a:ext cx="4129707" cy="3169801"/>
            <a:chOff x="6435390" y="2381469"/>
            <a:chExt cx="4129707" cy="3169801"/>
          </a:xfrm>
        </p:grpSpPr>
        <p:sp>
          <p:nvSpPr>
            <p:cNvPr id="178" name="Oval 177">
              <a:extLst>
                <a:ext uri="{FF2B5EF4-FFF2-40B4-BE49-F238E27FC236}">
                  <a16:creationId xmlns:a16="http://schemas.microsoft.com/office/drawing/2014/main" id="{17A1844B-E7E0-7744-A761-E032AF7D0996}"/>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79" name="Oval 178">
              <a:extLst>
                <a:ext uri="{FF2B5EF4-FFF2-40B4-BE49-F238E27FC236}">
                  <a16:creationId xmlns:a16="http://schemas.microsoft.com/office/drawing/2014/main" id="{8FABF784-6B73-354E-AD54-3C31D93D728B}"/>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80" name="Oval 179">
              <a:extLst>
                <a:ext uri="{FF2B5EF4-FFF2-40B4-BE49-F238E27FC236}">
                  <a16:creationId xmlns:a16="http://schemas.microsoft.com/office/drawing/2014/main" id="{CA6396F3-8782-334F-A107-79F227467E35}"/>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81" name="Oval 180">
              <a:extLst>
                <a:ext uri="{FF2B5EF4-FFF2-40B4-BE49-F238E27FC236}">
                  <a16:creationId xmlns:a16="http://schemas.microsoft.com/office/drawing/2014/main" id="{420A4EDE-7C85-CF4F-827D-418880EE5F22}"/>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82" name="Oval 181">
              <a:extLst>
                <a:ext uri="{FF2B5EF4-FFF2-40B4-BE49-F238E27FC236}">
                  <a16:creationId xmlns:a16="http://schemas.microsoft.com/office/drawing/2014/main" id="{D56B0463-4148-DD41-87F4-5A52CB636314}"/>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11" name="Oval 210">
              <a:extLst>
                <a:ext uri="{FF2B5EF4-FFF2-40B4-BE49-F238E27FC236}">
                  <a16:creationId xmlns:a16="http://schemas.microsoft.com/office/drawing/2014/main" id="{F8D0C963-E938-DC48-BA2F-96E1A31DD843}"/>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12" name="Straight Connector 211">
              <a:extLst>
                <a:ext uri="{FF2B5EF4-FFF2-40B4-BE49-F238E27FC236}">
                  <a16:creationId xmlns:a16="http://schemas.microsoft.com/office/drawing/2014/main" id="{A9DDD87E-2AE1-5942-93C3-9C1A8FF6E074}"/>
                </a:ext>
              </a:extLst>
            </p:cNvPr>
            <p:cNvCxnSpPr>
              <a:cxnSpLocks/>
            </p:cNvCxnSpPr>
            <p:nvPr/>
          </p:nvCxnSpPr>
          <p:spPr>
            <a:xfrm flipH="1">
              <a:off x="6679293" y="3226790"/>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C76795B-3C41-FF4F-A6D3-97D7810E153A}"/>
                </a:ext>
              </a:extLst>
            </p:cNvPr>
            <p:cNvCxnSpPr>
              <a:stCxn id="178" idx="5"/>
              <a:endCxn id="180"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66444F7E-BA6D-E945-B22F-C0D75CB82501}"/>
                </a:ext>
              </a:extLst>
            </p:cNvPr>
            <p:cNvCxnSpPr>
              <a:cxnSpLocks/>
              <a:stCxn id="180" idx="0"/>
              <a:endCxn id="211" idx="4"/>
            </p:cNvCxnSpPr>
            <p:nvPr/>
          </p:nvCxnSpPr>
          <p:spPr>
            <a:xfrm flipV="1">
              <a:off x="7881268" y="419449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9DEE6B4-0380-2E48-BB10-FE8B216294C4}"/>
                </a:ext>
              </a:extLst>
            </p:cNvPr>
            <p:cNvCxnSpPr>
              <a:stCxn id="211" idx="2"/>
              <a:endCxn id="178" idx="6"/>
            </p:cNvCxnSpPr>
            <p:nvPr/>
          </p:nvCxnSpPr>
          <p:spPr>
            <a:xfrm flipH="1">
              <a:off x="6721140" y="405467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DB13E60F-CAFF-2D4A-8B07-D4E13AE49CD1}"/>
                </a:ext>
              </a:extLst>
            </p:cNvPr>
            <p:cNvCxnSpPr>
              <a:stCxn id="211" idx="7"/>
              <a:endCxn id="182" idx="2"/>
            </p:cNvCxnSpPr>
            <p:nvPr/>
          </p:nvCxnSpPr>
          <p:spPr>
            <a:xfrm flipV="1">
              <a:off x="8091785" y="342900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59B6418-4496-1740-A53E-0055C3D05FF4}"/>
                </a:ext>
              </a:extLst>
            </p:cNvPr>
            <p:cNvCxnSpPr>
              <a:stCxn id="182" idx="4"/>
              <a:endCxn id="181"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22BEA1DF-D827-9F46-B016-207838DE046E}"/>
                </a:ext>
              </a:extLst>
            </p:cNvPr>
            <p:cNvCxnSpPr>
              <a:stCxn id="181" idx="3"/>
              <a:endCxn id="180"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71340B0-098C-DE40-9F07-556F9FC161FA}"/>
                </a:ext>
              </a:extLst>
            </p:cNvPr>
            <p:cNvCxnSpPr>
              <a:cxnSpLocks/>
              <a:stCxn id="182" idx="2"/>
              <a:endCxn id="179"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56F92CE-3ECA-F54A-9C05-4D04B460E7AE}"/>
                </a:ext>
              </a:extLst>
            </p:cNvPr>
            <p:cNvCxnSpPr>
              <a:stCxn id="182" idx="3"/>
              <a:endCxn id="180"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9FB874D-EF79-514E-BDD5-29893CBC5485}"/>
                </a:ext>
              </a:extLst>
            </p:cNvPr>
            <p:cNvCxnSpPr>
              <a:cxnSpLocks/>
              <a:stCxn id="179" idx="4"/>
              <a:endCxn id="181" idx="2"/>
            </p:cNvCxnSpPr>
            <p:nvPr/>
          </p:nvCxnSpPr>
          <p:spPr>
            <a:xfrm>
              <a:off x="8488691" y="3319480"/>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F2354B90-D917-174D-A1BE-93A1998178B2}"/>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223" name="TextBox 222">
              <a:extLst>
                <a:ext uri="{FF2B5EF4-FFF2-40B4-BE49-F238E27FC236}">
                  <a16:creationId xmlns:a16="http://schemas.microsoft.com/office/drawing/2014/main" id="{4FDF51DE-0DDB-A942-B8E5-2D5E31A8FB9B}"/>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224" name="TextBox 223">
              <a:extLst>
                <a:ext uri="{FF2B5EF4-FFF2-40B4-BE49-F238E27FC236}">
                  <a16:creationId xmlns:a16="http://schemas.microsoft.com/office/drawing/2014/main" id="{63B7D2DF-F0A5-6543-B4AD-CF22FFC5EB7C}"/>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225" name="TextBox 224">
              <a:extLst>
                <a:ext uri="{FF2B5EF4-FFF2-40B4-BE49-F238E27FC236}">
                  <a16:creationId xmlns:a16="http://schemas.microsoft.com/office/drawing/2014/main" id="{18CE5279-45F5-3A4F-BF38-69153CC16F24}"/>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226" name="TextBox 225">
              <a:extLst>
                <a:ext uri="{FF2B5EF4-FFF2-40B4-BE49-F238E27FC236}">
                  <a16:creationId xmlns:a16="http://schemas.microsoft.com/office/drawing/2014/main" id="{189D5ADE-3D45-DE4C-8BC4-AD0800AE3A24}"/>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227" name="TextBox 226">
              <a:extLst>
                <a:ext uri="{FF2B5EF4-FFF2-40B4-BE49-F238E27FC236}">
                  <a16:creationId xmlns:a16="http://schemas.microsoft.com/office/drawing/2014/main" id="{98660646-0302-E34D-9F69-5E5E9A024D15}"/>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228" name="TextBox 227">
              <a:extLst>
                <a:ext uri="{FF2B5EF4-FFF2-40B4-BE49-F238E27FC236}">
                  <a16:creationId xmlns:a16="http://schemas.microsoft.com/office/drawing/2014/main" id="{1BA751DA-BC27-B54F-88CF-12093B8D5D61}"/>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229" name="TextBox 228">
              <a:extLst>
                <a:ext uri="{FF2B5EF4-FFF2-40B4-BE49-F238E27FC236}">
                  <a16:creationId xmlns:a16="http://schemas.microsoft.com/office/drawing/2014/main" id="{411189FB-578B-9B4F-9F0E-6B344682C977}"/>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230" name="TextBox 229">
              <a:extLst>
                <a:ext uri="{FF2B5EF4-FFF2-40B4-BE49-F238E27FC236}">
                  <a16:creationId xmlns:a16="http://schemas.microsoft.com/office/drawing/2014/main" id="{005A0913-AC75-934A-803D-63FF8971E636}"/>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231" name="TextBox 230">
              <a:extLst>
                <a:ext uri="{FF2B5EF4-FFF2-40B4-BE49-F238E27FC236}">
                  <a16:creationId xmlns:a16="http://schemas.microsoft.com/office/drawing/2014/main" id="{0ABC4102-9A21-1443-8089-49C7C37E4837}"/>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232" name="Oval 231">
              <a:extLst>
                <a:ext uri="{FF2B5EF4-FFF2-40B4-BE49-F238E27FC236}">
                  <a16:creationId xmlns:a16="http://schemas.microsoft.com/office/drawing/2014/main" id="{B20F27AF-E244-CD44-9032-70E6F794567C}"/>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233" name="Straight Connector 232">
              <a:extLst>
                <a:ext uri="{FF2B5EF4-FFF2-40B4-BE49-F238E27FC236}">
                  <a16:creationId xmlns:a16="http://schemas.microsoft.com/office/drawing/2014/main" id="{8E3C038A-D893-704D-B7A5-47E5F25293F0}"/>
                </a:ext>
              </a:extLst>
            </p:cNvPr>
            <p:cNvCxnSpPr>
              <a:cxnSpLocks/>
              <a:stCxn id="179" idx="1"/>
              <a:endCxn id="23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DA3AAA87-E600-A549-AC3D-1C0365C804C2}"/>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235" name="Group 234">
            <a:extLst>
              <a:ext uri="{FF2B5EF4-FFF2-40B4-BE49-F238E27FC236}">
                <a16:creationId xmlns:a16="http://schemas.microsoft.com/office/drawing/2014/main" id="{D9779891-B942-0144-AA7D-A77BF6C37904}"/>
              </a:ext>
            </a:extLst>
          </p:cNvPr>
          <p:cNvGrpSpPr/>
          <p:nvPr/>
        </p:nvGrpSpPr>
        <p:grpSpPr>
          <a:xfrm>
            <a:off x="3801029" y="2637939"/>
            <a:ext cx="4129707" cy="3169801"/>
            <a:chOff x="6435390" y="2381469"/>
            <a:chExt cx="4129707" cy="3169801"/>
          </a:xfrm>
        </p:grpSpPr>
        <p:sp>
          <p:nvSpPr>
            <p:cNvPr id="236" name="Oval 235">
              <a:extLst>
                <a:ext uri="{FF2B5EF4-FFF2-40B4-BE49-F238E27FC236}">
                  <a16:creationId xmlns:a16="http://schemas.microsoft.com/office/drawing/2014/main" id="{4ABE5365-4040-324A-945F-2AE5CD70A733}"/>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37" name="Oval 236">
              <a:extLst>
                <a:ext uri="{FF2B5EF4-FFF2-40B4-BE49-F238E27FC236}">
                  <a16:creationId xmlns:a16="http://schemas.microsoft.com/office/drawing/2014/main" id="{64EDD0AA-F2F2-2A46-8480-D5B37AA2172A}"/>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238" name="Oval 237">
              <a:extLst>
                <a:ext uri="{FF2B5EF4-FFF2-40B4-BE49-F238E27FC236}">
                  <a16:creationId xmlns:a16="http://schemas.microsoft.com/office/drawing/2014/main" id="{CD6A9D87-B128-4946-82F3-BEB23709A7DE}"/>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39" name="Oval 238">
              <a:extLst>
                <a:ext uri="{FF2B5EF4-FFF2-40B4-BE49-F238E27FC236}">
                  <a16:creationId xmlns:a16="http://schemas.microsoft.com/office/drawing/2014/main" id="{0BEBAA24-07A6-BD4A-8849-3E7FFC0DA36D}"/>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240" name="Oval 239">
              <a:extLst>
                <a:ext uri="{FF2B5EF4-FFF2-40B4-BE49-F238E27FC236}">
                  <a16:creationId xmlns:a16="http://schemas.microsoft.com/office/drawing/2014/main" id="{EF3F6EDF-4CF8-0E49-A077-3529A3172FEF}"/>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41" name="Oval 240">
              <a:extLst>
                <a:ext uri="{FF2B5EF4-FFF2-40B4-BE49-F238E27FC236}">
                  <a16:creationId xmlns:a16="http://schemas.microsoft.com/office/drawing/2014/main" id="{540B46B1-FD96-C046-8A92-F2593A144D06}"/>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42" name="Straight Connector 241">
              <a:extLst>
                <a:ext uri="{FF2B5EF4-FFF2-40B4-BE49-F238E27FC236}">
                  <a16:creationId xmlns:a16="http://schemas.microsoft.com/office/drawing/2014/main" id="{EBFD8871-A2DD-1443-AFBF-DD123DF4BE6D}"/>
                </a:ext>
              </a:extLst>
            </p:cNvPr>
            <p:cNvCxnSpPr>
              <a:cxnSpLocks/>
            </p:cNvCxnSpPr>
            <p:nvPr/>
          </p:nvCxnSpPr>
          <p:spPr>
            <a:xfrm flipH="1">
              <a:off x="6679293" y="3226790"/>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3600CD1-7C17-FE4A-94D8-03D2BCC26B11}"/>
                </a:ext>
              </a:extLst>
            </p:cNvPr>
            <p:cNvCxnSpPr>
              <a:stCxn id="236" idx="5"/>
              <a:endCxn id="23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A1AD2CA-B98C-3D4C-9D0F-D9C492790A28}"/>
                </a:ext>
              </a:extLst>
            </p:cNvPr>
            <p:cNvCxnSpPr>
              <a:cxnSpLocks/>
              <a:stCxn id="238" idx="0"/>
              <a:endCxn id="24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84F1902F-2849-D44C-8206-45FB41B5BB89}"/>
                </a:ext>
              </a:extLst>
            </p:cNvPr>
            <p:cNvCxnSpPr>
              <a:stCxn id="241" idx="2"/>
              <a:endCxn id="236" idx="6"/>
            </p:cNvCxnSpPr>
            <p:nvPr/>
          </p:nvCxnSpPr>
          <p:spPr>
            <a:xfrm flipH="1">
              <a:off x="6721140" y="405467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43B3FB4E-3A27-B146-963E-AAED5126948C}"/>
                </a:ext>
              </a:extLst>
            </p:cNvPr>
            <p:cNvCxnSpPr>
              <a:stCxn id="241" idx="7"/>
              <a:endCxn id="240" idx="2"/>
            </p:cNvCxnSpPr>
            <p:nvPr/>
          </p:nvCxnSpPr>
          <p:spPr>
            <a:xfrm flipV="1">
              <a:off x="8091785" y="342900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CB3DEBB-31DB-A046-8F55-F99CC3033D58}"/>
                </a:ext>
              </a:extLst>
            </p:cNvPr>
            <p:cNvCxnSpPr>
              <a:stCxn id="240" idx="4"/>
              <a:endCxn id="23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FC867535-FED1-174C-BCE0-2F3D5092CA7F}"/>
                </a:ext>
              </a:extLst>
            </p:cNvPr>
            <p:cNvCxnSpPr>
              <a:stCxn id="239" idx="3"/>
              <a:endCxn id="23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0D4D1BF8-0A0D-B14C-8B45-8E153B3B8DFD}"/>
                </a:ext>
              </a:extLst>
            </p:cNvPr>
            <p:cNvCxnSpPr>
              <a:cxnSpLocks/>
              <a:stCxn id="240" idx="2"/>
              <a:endCxn id="23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ADCFD734-8725-0C45-97AD-A9ACF4E13F74}"/>
                </a:ext>
              </a:extLst>
            </p:cNvPr>
            <p:cNvCxnSpPr>
              <a:stCxn id="240" idx="3"/>
              <a:endCxn id="23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28B4E66D-C85E-9A4C-A636-735242CEAF32}"/>
                </a:ext>
              </a:extLst>
            </p:cNvPr>
            <p:cNvCxnSpPr>
              <a:cxnSpLocks/>
              <a:stCxn id="237" idx="4"/>
              <a:endCxn id="239" idx="2"/>
            </p:cNvCxnSpPr>
            <p:nvPr/>
          </p:nvCxnSpPr>
          <p:spPr>
            <a:xfrm>
              <a:off x="8488691" y="3319480"/>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4F6CAFDC-085D-BD46-A0EA-1E262EAE4E20}"/>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253" name="TextBox 252">
              <a:extLst>
                <a:ext uri="{FF2B5EF4-FFF2-40B4-BE49-F238E27FC236}">
                  <a16:creationId xmlns:a16="http://schemas.microsoft.com/office/drawing/2014/main" id="{CD046896-82DC-AD40-AF35-3522D8A2911F}"/>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254" name="TextBox 253">
              <a:extLst>
                <a:ext uri="{FF2B5EF4-FFF2-40B4-BE49-F238E27FC236}">
                  <a16:creationId xmlns:a16="http://schemas.microsoft.com/office/drawing/2014/main" id="{6CFF15F0-AC38-F44C-A34B-EBF1BD06FE8E}"/>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255" name="TextBox 254">
              <a:extLst>
                <a:ext uri="{FF2B5EF4-FFF2-40B4-BE49-F238E27FC236}">
                  <a16:creationId xmlns:a16="http://schemas.microsoft.com/office/drawing/2014/main" id="{C6A91FBB-14A8-4B42-8504-DA76B56FF45A}"/>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256" name="TextBox 255">
              <a:extLst>
                <a:ext uri="{FF2B5EF4-FFF2-40B4-BE49-F238E27FC236}">
                  <a16:creationId xmlns:a16="http://schemas.microsoft.com/office/drawing/2014/main" id="{A1B0D5EC-A100-A44A-A3E0-61962EACED6F}"/>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257" name="TextBox 256">
              <a:extLst>
                <a:ext uri="{FF2B5EF4-FFF2-40B4-BE49-F238E27FC236}">
                  <a16:creationId xmlns:a16="http://schemas.microsoft.com/office/drawing/2014/main" id="{2E302077-91BD-294A-A68A-60B375694B99}"/>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258" name="TextBox 257">
              <a:extLst>
                <a:ext uri="{FF2B5EF4-FFF2-40B4-BE49-F238E27FC236}">
                  <a16:creationId xmlns:a16="http://schemas.microsoft.com/office/drawing/2014/main" id="{31245FE8-E640-6240-A852-72C6CE37E607}"/>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259" name="TextBox 258">
              <a:extLst>
                <a:ext uri="{FF2B5EF4-FFF2-40B4-BE49-F238E27FC236}">
                  <a16:creationId xmlns:a16="http://schemas.microsoft.com/office/drawing/2014/main" id="{68496995-C4A8-5643-8680-D7A62C3C8FD0}"/>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260" name="TextBox 259">
              <a:extLst>
                <a:ext uri="{FF2B5EF4-FFF2-40B4-BE49-F238E27FC236}">
                  <a16:creationId xmlns:a16="http://schemas.microsoft.com/office/drawing/2014/main" id="{E34DD5DF-B8C5-5E4A-AA15-280BDD4321C3}"/>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261" name="TextBox 260">
              <a:extLst>
                <a:ext uri="{FF2B5EF4-FFF2-40B4-BE49-F238E27FC236}">
                  <a16:creationId xmlns:a16="http://schemas.microsoft.com/office/drawing/2014/main" id="{8AECE6D8-078C-DD43-9304-72523E86091D}"/>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262" name="Oval 261">
              <a:extLst>
                <a:ext uri="{FF2B5EF4-FFF2-40B4-BE49-F238E27FC236}">
                  <a16:creationId xmlns:a16="http://schemas.microsoft.com/office/drawing/2014/main" id="{9DCF9CD5-EBF2-A049-9532-6237C0893844}"/>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263" name="Straight Connector 262">
              <a:extLst>
                <a:ext uri="{FF2B5EF4-FFF2-40B4-BE49-F238E27FC236}">
                  <a16:creationId xmlns:a16="http://schemas.microsoft.com/office/drawing/2014/main" id="{6561D9E4-C330-AC46-ABF3-91C7EB99C738}"/>
                </a:ext>
              </a:extLst>
            </p:cNvPr>
            <p:cNvCxnSpPr>
              <a:cxnSpLocks/>
              <a:stCxn id="237" idx="1"/>
              <a:endCxn id="26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E43C38E6-C296-BE4B-8E1C-654A09D91FBF}"/>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265" name="Group 264">
            <a:extLst>
              <a:ext uri="{FF2B5EF4-FFF2-40B4-BE49-F238E27FC236}">
                <a16:creationId xmlns:a16="http://schemas.microsoft.com/office/drawing/2014/main" id="{E1E71AE0-6B00-C948-9C5F-EEDC5E95DB5E}"/>
              </a:ext>
            </a:extLst>
          </p:cNvPr>
          <p:cNvGrpSpPr/>
          <p:nvPr/>
        </p:nvGrpSpPr>
        <p:grpSpPr>
          <a:xfrm>
            <a:off x="3801029" y="2637939"/>
            <a:ext cx="4129707" cy="3169801"/>
            <a:chOff x="6435390" y="2381469"/>
            <a:chExt cx="4129707" cy="3169801"/>
          </a:xfrm>
        </p:grpSpPr>
        <p:sp>
          <p:nvSpPr>
            <p:cNvPr id="266" name="Oval 265">
              <a:extLst>
                <a:ext uri="{FF2B5EF4-FFF2-40B4-BE49-F238E27FC236}">
                  <a16:creationId xmlns:a16="http://schemas.microsoft.com/office/drawing/2014/main" id="{FCBAFB64-5234-4748-B56B-A83C1E2C94AF}"/>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67" name="Oval 266">
              <a:extLst>
                <a:ext uri="{FF2B5EF4-FFF2-40B4-BE49-F238E27FC236}">
                  <a16:creationId xmlns:a16="http://schemas.microsoft.com/office/drawing/2014/main" id="{63BDD68C-19BA-7F42-9E2A-4C0AE1F8AE6B}"/>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268" name="Oval 267">
              <a:extLst>
                <a:ext uri="{FF2B5EF4-FFF2-40B4-BE49-F238E27FC236}">
                  <a16:creationId xmlns:a16="http://schemas.microsoft.com/office/drawing/2014/main" id="{1C956079-05A3-A240-AF10-B79288074B9A}"/>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69" name="Oval 268">
              <a:extLst>
                <a:ext uri="{FF2B5EF4-FFF2-40B4-BE49-F238E27FC236}">
                  <a16:creationId xmlns:a16="http://schemas.microsoft.com/office/drawing/2014/main" id="{2FE28FE7-2DED-8246-A4CE-AB46E10CA75D}"/>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270" name="Oval 269">
              <a:extLst>
                <a:ext uri="{FF2B5EF4-FFF2-40B4-BE49-F238E27FC236}">
                  <a16:creationId xmlns:a16="http://schemas.microsoft.com/office/drawing/2014/main" id="{8434FB4B-9ED1-1E4F-BB04-F1C133F85332}"/>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71" name="Oval 270">
              <a:extLst>
                <a:ext uri="{FF2B5EF4-FFF2-40B4-BE49-F238E27FC236}">
                  <a16:creationId xmlns:a16="http://schemas.microsoft.com/office/drawing/2014/main" id="{0299B31A-D61F-EC4F-A90A-8D5ACA06BA42}"/>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72" name="Straight Connector 271">
              <a:extLst>
                <a:ext uri="{FF2B5EF4-FFF2-40B4-BE49-F238E27FC236}">
                  <a16:creationId xmlns:a16="http://schemas.microsoft.com/office/drawing/2014/main" id="{B99AD2F9-CD4D-664C-85A4-D52D6AF3E248}"/>
                </a:ext>
              </a:extLst>
            </p:cNvPr>
            <p:cNvCxnSpPr>
              <a:cxnSpLocks/>
            </p:cNvCxnSpPr>
            <p:nvPr/>
          </p:nvCxnSpPr>
          <p:spPr>
            <a:xfrm flipH="1">
              <a:off x="6679293" y="3226790"/>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220E99F-1D82-ED41-B89D-8E5BC768A097}"/>
                </a:ext>
              </a:extLst>
            </p:cNvPr>
            <p:cNvCxnSpPr>
              <a:stCxn id="266" idx="5"/>
              <a:endCxn id="26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FF246E42-C793-074E-A2EE-1A595385C250}"/>
                </a:ext>
              </a:extLst>
            </p:cNvPr>
            <p:cNvCxnSpPr>
              <a:cxnSpLocks/>
              <a:stCxn id="268" idx="0"/>
              <a:endCxn id="27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63A36E1C-384A-1149-8D21-96EC83243C44}"/>
                </a:ext>
              </a:extLst>
            </p:cNvPr>
            <p:cNvCxnSpPr>
              <a:stCxn id="271" idx="2"/>
              <a:endCxn id="266" idx="6"/>
            </p:cNvCxnSpPr>
            <p:nvPr/>
          </p:nvCxnSpPr>
          <p:spPr>
            <a:xfrm flipH="1">
              <a:off x="6721140" y="405467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FEDD7AF3-E310-954A-80A3-F88C9C8ADCA3}"/>
                </a:ext>
              </a:extLst>
            </p:cNvPr>
            <p:cNvCxnSpPr>
              <a:stCxn id="271" idx="7"/>
              <a:endCxn id="270" idx="2"/>
            </p:cNvCxnSpPr>
            <p:nvPr/>
          </p:nvCxnSpPr>
          <p:spPr>
            <a:xfrm flipV="1">
              <a:off x="8091785" y="342900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ABC2A9C2-5747-FA46-8A91-0470FB414A86}"/>
                </a:ext>
              </a:extLst>
            </p:cNvPr>
            <p:cNvCxnSpPr>
              <a:stCxn id="270" idx="4"/>
              <a:endCxn id="26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FB8395B3-E64E-194C-B732-5A69E3533DEB}"/>
                </a:ext>
              </a:extLst>
            </p:cNvPr>
            <p:cNvCxnSpPr>
              <a:stCxn id="269" idx="3"/>
              <a:endCxn id="26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D9FF2AE-B5F4-B943-A28C-860CE99E5E7E}"/>
                </a:ext>
              </a:extLst>
            </p:cNvPr>
            <p:cNvCxnSpPr>
              <a:cxnSpLocks/>
              <a:stCxn id="270" idx="2"/>
              <a:endCxn id="26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FA98AD29-99B2-074B-B98A-21AE75720CE1}"/>
                </a:ext>
              </a:extLst>
            </p:cNvPr>
            <p:cNvCxnSpPr>
              <a:stCxn id="270" idx="3"/>
              <a:endCxn id="26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A250E41A-7801-A742-A68D-454D500C3D55}"/>
                </a:ext>
              </a:extLst>
            </p:cNvPr>
            <p:cNvCxnSpPr>
              <a:cxnSpLocks/>
              <a:stCxn id="267" idx="4"/>
              <a:endCxn id="269" idx="2"/>
            </p:cNvCxnSpPr>
            <p:nvPr/>
          </p:nvCxnSpPr>
          <p:spPr>
            <a:xfrm>
              <a:off x="8488691" y="3319480"/>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B342C3BE-1F99-074D-89C4-29626C9468A6}"/>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283" name="TextBox 282">
              <a:extLst>
                <a:ext uri="{FF2B5EF4-FFF2-40B4-BE49-F238E27FC236}">
                  <a16:creationId xmlns:a16="http://schemas.microsoft.com/office/drawing/2014/main" id="{35BADEA1-D576-6643-A14E-B50739903663}"/>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284" name="TextBox 283">
              <a:extLst>
                <a:ext uri="{FF2B5EF4-FFF2-40B4-BE49-F238E27FC236}">
                  <a16:creationId xmlns:a16="http://schemas.microsoft.com/office/drawing/2014/main" id="{21121203-0CD6-CC48-8499-08E1DD76C006}"/>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285" name="TextBox 284">
              <a:extLst>
                <a:ext uri="{FF2B5EF4-FFF2-40B4-BE49-F238E27FC236}">
                  <a16:creationId xmlns:a16="http://schemas.microsoft.com/office/drawing/2014/main" id="{9A8796FE-F87E-BD4E-AFB5-1972ACD1167C}"/>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286" name="TextBox 285">
              <a:extLst>
                <a:ext uri="{FF2B5EF4-FFF2-40B4-BE49-F238E27FC236}">
                  <a16:creationId xmlns:a16="http://schemas.microsoft.com/office/drawing/2014/main" id="{D125C59A-3FE6-EE4C-99BD-2A89615D6927}"/>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287" name="TextBox 286">
              <a:extLst>
                <a:ext uri="{FF2B5EF4-FFF2-40B4-BE49-F238E27FC236}">
                  <a16:creationId xmlns:a16="http://schemas.microsoft.com/office/drawing/2014/main" id="{D72BC8D5-CF65-394C-8193-D585F3272C3C}"/>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288" name="TextBox 287">
              <a:extLst>
                <a:ext uri="{FF2B5EF4-FFF2-40B4-BE49-F238E27FC236}">
                  <a16:creationId xmlns:a16="http://schemas.microsoft.com/office/drawing/2014/main" id="{054A30F3-315D-7F48-A1F6-7C6395205158}"/>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289" name="TextBox 288">
              <a:extLst>
                <a:ext uri="{FF2B5EF4-FFF2-40B4-BE49-F238E27FC236}">
                  <a16:creationId xmlns:a16="http://schemas.microsoft.com/office/drawing/2014/main" id="{05285ABE-F0F9-954F-9051-DBB7C7633550}"/>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290" name="TextBox 289">
              <a:extLst>
                <a:ext uri="{FF2B5EF4-FFF2-40B4-BE49-F238E27FC236}">
                  <a16:creationId xmlns:a16="http://schemas.microsoft.com/office/drawing/2014/main" id="{7AF7DA45-18A0-B349-8D83-80BBB47A0681}"/>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291" name="TextBox 290">
              <a:extLst>
                <a:ext uri="{FF2B5EF4-FFF2-40B4-BE49-F238E27FC236}">
                  <a16:creationId xmlns:a16="http://schemas.microsoft.com/office/drawing/2014/main" id="{60611F71-56DB-9B45-83DA-BB9562788778}"/>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292" name="Oval 291">
              <a:extLst>
                <a:ext uri="{FF2B5EF4-FFF2-40B4-BE49-F238E27FC236}">
                  <a16:creationId xmlns:a16="http://schemas.microsoft.com/office/drawing/2014/main" id="{1E2AF86E-A051-F648-B503-3234EFB10DD1}"/>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293" name="Straight Connector 292">
              <a:extLst>
                <a:ext uri="{FF2B5EF4-FFF2-40B4-BE49-F238E27FC236}">
                  <a16:creationId xmlns:a16="http://schemas.microsoft.com/office/drawing/2014/main" id="{4F119A13-C98D-414C-874A-E286B6018874}"/>
                </a:ext>
              </a:extLst>
            </p:cNvPr>
            <p:cNvCxnSpPr>
              <a:cxnSpLocks/>
              <a:stCxn id="267" idx="1"/>
              <a:endCxn id="29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974A1E63-EB30-1442-AEF9-B15C8D63548E}"/>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295" name="Group 294">
            <a:extLst>
              <a:ext uri="{FF2B5EF4-FFF2-40B4-BE49-F238E27FC236}">
                <a16:creationId xmlns:a16="http://schemas.microsoft.com/office/drawing/2014/main" id="{4A7950EE-3BF5-6A49-9CED-105F448F487F}"/>
              </a:ext>
            </a:extLst>
          </p:cNvPr>
          <p:cNvGrpSpPr/>
          <p:nvPr/>
        </p:nvGrpSpPr>
        <p:grpSpPr>
          <a:xfrm>
            <a:off x="3801029" y="2637939"/>
            <a:ext cx="4129707" cy="3169801"/>
            <a:chOff x="6435390" y="2381469"/>
            <a:chExt cx="4129707" cy="3169801"/>
          </a:xfrm>
        </p:grpSpPr>
        <p:sp>
          <p:nvSpPr>
            <p:cNvPr id="296" name="Oval 295">
              <a:extLst>
                <a:ext uri="{FF2B5EF4-FFF2-40B4-BE49-F238E27FC236}">
                  <a16:creationId xmlns:a16="http://schemas.microsoft.com/office/drawing/2014/main" id="{6E4A2786-2AEF-084E-A79A-B35ED4E7184F}"/>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97" name="Oval 296">
              <a:extLst>
                <a:ext uri="{FF2B5EF4-FFF2-40B4-BE49-F238E27FC236}">
                  <a16:creationId xmlns:a16="http://schemas.microsoft.com/office/drawing/2014/main" id="{5172D403-B143-304D-82C4-D86E8E3971A1}"/>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298" name="Oval 297">
              <a:extLst>
                <a:ext uri="{FF2B5EF4-FFF2-40B4-BE49-F238E27FC236}">
                  <a16:creationId xmlns:a16="http://schemas.microsoft.com/office/drawing/2014/main" id="{BF06CD54-E4D1-2146-BB4F-576153C548E1}"/>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99" name="Oval 298">
              <a:extLst>
                <a:ext uri="{FF2B5EF4-FFF2-40B4-BE49-F238E27FC236}">
                  <a16:creationId xmlns:a16="http://schemas.microsoft.com/office/drawing/2014/main" id="{D390F7A4-3FED-414C-840A-0F1E6D108F0D}"/>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300" name="Oval 299">
              <a:extLst>
                <a:ext uri="{FF2B5EF4-FFF2-40B4-BE49-F238E27FC236}">
                  <a16:creationId xmlns:a16="http://schemas.microsoft.com/office/drawing/2014/main" id="{7237AABA-EC51-FE4E-9C85-2587A24F43AB}"/>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01" name="Oval 300">
              <a:extLst>
                <a:ext uri="{FF2B5EF4-FFF2-40B4-BE49-F238E27FC236}">
                  <a16:creationId xmlns:a16="http://schemas.microsoft.com/office/drawing/2014/main" id="{F5DCC451-F887-104E-B3CB-4211D62EE640}"/>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302" name="Straight Connector 301">
              <a:extLst>
                <a:ext uri="{FF2B5EF4-FFF2-40B4-BE49-F238E27FC236}">
                  <a16:creationId xmlns:a16="http://schemas.microsoft.com/office/drawing/2014/main" id="{2C78DF84-810B-2F40-833B-7B152FF4E14A}"/>
                </a:ext>
              </a:extLst>
            </p:cNvPr>
            <p:cNvCxnSpPr>
              <a:cxnSpLocks/>
            </p:cNvCxnSpPr>
            <p:nvPr/>
          </p:nvCxnSpPr>
          <p:spPr>
            <a:xfrm flipH="1">
              <a:off x="6679293" y="3226790"/>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CA8354A-6F60-A242-886D-2C5688F38CB4}"/>
                </a:ext>
              </a:extLst>
            </p:cNvPr>
            <p:cNvCxnSpPr>
              <a:stCxn id="296" idx="5"/>
              <a:endCxn id="29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8E5B0501-A541-F943-9FA3-A0195EF7D425}"/>
                </a:ext>
              </a:extLst>
            </p:cNvPr>
            <p:cNvCxnSpPr>
              <a:cxnSpLocks/>
              <a:stCxn id="298" idx="0"/>
              <a:endCxn id="30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8476AC77-79F1-2940-9BC0-C7B19A0CE374}"/>
                </a:ext>
              </a:extLst>
            </p:cNvPr>
            <p:cNvCxnSpPr>
              <a:stCxn id="301" idx="2"/>
              <a:endCxn id="296" idx="6"/>
            </p:cNvCxnSpPr>
            <p:nvPr/>
          </p:nvCxnSpPr>
          <p:spPr>
            <a:xfrm flipH="1">
              <a:off x="6721140" y="405467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0B993ED-4F5F-4D42-9285-29332CFD1802}"/>
                </a:ext>
              </a:extLst>
            </p:cNvPr>
            <p:cNvCxnSpPr>
              <a:stCxn id="301" idx="7"/>
              <a:endCxn id="300" idx="2"/>
            </p:cNvCxnSpPr>
            <p:nvPr/>
          </p:nvCxnSpPr>
          <p:spPr>
            <a:xfrm flipV="1">
              <a:off x="8091785" y="342900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4190F868-79BE-534E-B7BF-69498C6D43A1}"/>
                </a:ext>
              </a:extLst>
            </p:cNvPr>
            <p:cNvCxnSpPr>
              <a:stCxn id="300" idx="4"/>
              <a:endCxn id="29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D234775-8C4B-B84A-A8B5-50DA2A9F7ED1}"/>
                </a:ext>
              </a:extLst>
            </p:cNvPr>
            <p:cNvCxnSpPr>
              <a:stCxn id="299" idx="3"/>
              <a:endCxn id="29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B848C53-9E1D-FE44-B649-A77542D38139}"/>
                </a:ext>
              </a:extLst>
            </p:cNvPr>
            <p:cNvCxnSpPr>
              <a:cxnSpLocks/>
              <a:stCxn id="300" idx="2"/>
              <a:endCxn id="29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DE5205B2-108A-E54E-8BF5-E6871F105FE7}"/>
                </a:ext>
              </a:extLst>
            </p:cNvPr>
            <p:cNvCxnSpPr>
              <a:stCxn id="300" idx="3"/>
              <a:endCxn id="29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EAA271E-4209-EF4F-9395-D3B931184A76}"/>
                </a:ext>
              </a:extLst>
            </p:cNvPr>
            <p:cNvCxnSpPr>
              <a:cxnSpLocks/>
              <a:stCxn id="297" idx="4"/>
              <a:endCxn id="299" idx="2"/>
            </p:cNvCxnSpPr>
            <p:nvPr/>
          </p:nvCxnSpPr>
          <p:spPr>
            <a:xfrm>
              <a:off x="8488691" y="3319480"/>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12" name="TextBox 311">
              <a:extLst>
                <a:ext uri="{FF2B5EF4-FFF2-40B4-BE49-F238E27FC236}">
                  <a16:creationId xmlns:a16="http://schemas.microsoft.com/office/drawing/2014/main" id="{6AFDA927-4B68-8148-A977-AEF7FE36B283}"/>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313" name="TextBox 312">
              <a:extLst>
                <a:ext uri="{FF2B5EF4-FFF2-40B4-BE49-F238E27FC236}">
                  <a16:creationId xmlns:a16="http://schemas.microsoft.com/office/drawing/2014/main" id="{8BEDA893-BF1C-0643-9F8D-96BFB6B97754}"/>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314" name="TextBox 313">
              <a:extLst>
                <a:ext uri="{FF2B5EF4-FFF2-40B4-BE49-F238E27FC236}">
                  <a16:creationId xmlns:a16="http://schemas.microsoft.com/office/drawing/2014/main" id="{FAAA44BB-BAED-1D4D-A7C1-00CBD4E12BB4}"/>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315" name="TextBox 314">
              <a:extLst>
                <a:ext uri="{FF2B5EF4-FFF2-40B4-BE49-F238E27FC236}">
                  <a16:creationId xmlns:a16="http://schemas.microsoft.com/office/drawing/2014/main" id="{4F49E781-D81D-284F-A031-A63635F6341E}"/>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316" name="TextBox 315">
              <a:extLst>
                <a:ext uri="{FF2B5EF4-FFF2-40B4-BE49-F238E27FC236}">
                  <a16:creationId xmlns:a16="http://schemas.microsoft.com/office/drawing/2014/main" id="{EFCF5784-BE73-B942-AC78-15825D70B4D5}"/>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317" name="TextBox 316">
              <a:extLst>
                <a:ext uri="{FF2B5EF4-FFF2-40B4-BE49-F238E27FC236}">
                  <a16:creationId xmlns:a16="http://schemas.microsoft.com/office/drawing/2014/main" id="{58753011-339E-084C-8BA4-F28ADB0C4FC2}"/>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318" name="TextBox 317">
              <a:extLst>
                <a:ext uri="{FF2B5EF4-FFF2-40B4-BE49-F238E27FC236}">
                  <a16:creationId xmlns:a16="http://schemas.microsoft.com/office/drawing/2014/main" id="{18DB95DB-2CA4-8A4A-99CF-46D3F4AE6CDB}"/>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319" name="TextBox 318">
              <a:extLst>
                <a:ext uri="{FF2B5EF4-FFF2-40B4-BE49-F238E27FC236}">
                  <a16:creationId xmlns:a16="http://schemas.microsoft.com/office/drawing/2014/main" id="{712F13F8-5EDC-354E-AC3B-FFAA6EAA0482}"/>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320" name="TextBox 319">
              <a:extLst>
                <a:ext uri="{FF2B5EF4-FFF2-40B4-BE49-F238E27FC236}">
                  <a16:creationId xmlns:a16="http://schemas.microsoft.com/office/drawing/2014/main" id="{D3D05F8A-3EB8-0B41-8811-C07312C49A91}"/>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321" name="TextBox 320">
              <a:extLst>
                <a:ext uri="{FF2B5EF4-FFF2-40B4-BE49-F238E27FC236}">
                  <a16:creationId xmlns:a16="http://schemas.microsoft.com/office/drawing/2014/main" id="{96D9E532-3710-A648-81D2-456769EA147E}"/>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322" name="Oval 321">
              <a:extLst>
                <a:ext uri="{FF2B5EF4-FFF2-40B4-BE49-F238E27FC236}">
                  <a16:creationId xmlns:a16="http://schemas.microsoft.com/office/drawing/2014/main" id="{47CB20B8-F635-8C4F-B85A-8976ABFE26C1}"/>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323" name="Straight Connector 322">
              <a:extLst>
                <a:ext uri="{FF2B5EF4-FFF2-40B4-BE49-F238E27FC236}">
                  <a16:creationId xmlns:a16="http://schemas.microsoft.com/office/drawing/2014/main" id="{5538E221-4C89-7648-9D92-F68EB311F14A}"/>
                </a:ext>
              </a:extLst>
            </p:cNvPr>
            <p:cNvCxnSpPr>
              <a:cxnSpLocks/>
              <a:stCxn id="297" idx="1"/>
              <a:endCxn id="32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TextBox 323">
              <a:extLst>
                <a:ext uri="{FF2B5EF4-FFF2-40B4-BE49-F238E27FC236}">
                  <a16:creationId xmlns:a16="http://schemas.microsoft.com/office/drawing/2014/main" id="{4ABD6923-6F14-D142-AAED-5053991FF088}"/>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325" name="Group 324">
            <a:extLst>
              <a:ext uri="{FF2B5EF4-FFF2-40B4-BE49-F238E27FC236}">
                <a16:creationId xmlns:a16="http://schemas.microsoft.com/office/drawing/2014/main" id="{4431D3CF-350B-194B-8CF9-1DE321FAEF68}"/>
              </a:ext>
            </a:extLst>
          </p:cNvPr>
          <p:cNvGrpSpPr/>
          <p:nvPr/>
        </p:nvGrpSpPr>
        <p:grpSpPr>
          <a:xfrm>
            <a:off x="3801029" y="2637939"/>
            <a:ext cx="4129707" cy="3169801"/>
            <a:chOff x="6435390" y="2381469"/>
            <a:chExt cx="4129707" cy="3169801"/>
          </a:xfrm>
        </p:grpSpPr>
        <p:sp>
          <p:nvSpPr>
            <p:cNvPr id="326" name="Oval 325">
              <a:extLst>
                <a:ext uri="{FF2B5EF4-FFF2-40B4-BE49-F238E27FC236}">
                  <a16:creationId xmlns:a16="http://schemas.microsoft.com/office/drawing/2014/main" id="{BC2B8DC2-ADD3-6349-BDE9-0489874B2FCA}"/>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327" name="Oval 326">
              <a:extLst>
                <a:ext uri="{FF2B5EF4-FFF2-40B4-BE49-F238E27FC236}">
                  <a16:creationId xmlns:a16="http://schemas.microsoft.com/office/drawing/2014/main" id="{997FD23F-5650-D54B-B717-2547E2475F5B}"/>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328" name="Oval 327">
              <a:extLst>
                <a:ext uri="{FF2B5EF4-FFF2-40B4-BE49-F238E27FC236}">
                  <a16:creationId xmlns:a16="http://schemas.microsoft.com/office/drawing/2014/main" id="{F93793F0-E1E8-BD42-A9CC-BE1581F377FA}"/>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29" name="Oval 328">
              <a:extLst>
                <a:ext uri="{FF2B5EF4-FFF2-40B4-BE49-F238E27FC236}">
                  <a16:creationId xmlns:a16="http://schemas.microsoft.com/office/drawing/2014/main" id="{52009210-8D5D-F44B-9608-496BF017D62B}"/>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330" name="Oval 329">
              <a:extLst>
                <a:ext uri="{FF2B5EF4-FFF2-40B4-BE49-F238E27FC236}">
                  <a16:creationId xmlns:a16="http://schemas.microsoft.com/office/drawing/2014/main" id="{FF581F06-876B-2F45-B4E8-540101205CB2}"/>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31" name="Oval 330">
              <a:extLst>
                <a:ext uri="{FF2B5EF4-FFF2-40B4-BE49-F238E27FC236}">
                  <a16:creationId xmlns:a16="http://schemas.microsoft.com/office/drawing/2014/main" id="{86960FE8-5DDB-7848-8163-533378216441}"/>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332" name="Straight Connector 331">
              <a:extLst>
                <a:ext uri="{FF2B5EF4-FFF2-40B4-BE49-F238E27FC236}">
                  <a16:creationId xmlns:a16="http://schemas.microsoft.com/office/drawing/2014/main" id="{2C8D605C-7925-8F41-8A2F-840F2CADA105}"/>
                </a:ext>
              </a:extLst>
            </p:cNvPr>
            <p:cNvCxnSpPr>
              <a:cxnSpLocks/>
            </p:cNvCxnSpPr>
            <p:nvPr/>
          </p:nvCxnSpPr>
          <p:spPr>
            <a:xfrm flipH="1">
              <a:off x="6679293" y="3226790"/>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AA38450-A0B0-084B-84DD-F0F9FC7A8F8F}"/>
                </a:ext>
              </a:extLst>
            </p:cNvPr>
            <p:cNvCxnSpPr>
              <a:stCxn id="326" idx="5"/>
              <a:endCxn id="32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118F6E6D-0104-8C4F-A90E-64EBA59108EC}"/>
                </a:ext>
              </a:extLst>
            </p:cNvPr>
            <p:cNvCxnSpPr>
              <a:cxnSpLocks/>
              <a:stCxn id="328" idx="0"/>
              <a:endCxn id="33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25E391FE-7B56-2749-8538-2D277348B57E}"/>
                </a:ext>
              </a:extLst>
            </p:cNvPr>
            <p:cNvCxnSpPr>
              <a:stCxn id="331" idx="2"/>
              <a:endCxn id="326" idx="6"/>
            </p:cNvCxnSpPr>
            <p:nvPr/>
          </p:nvCxnSpPr>
          <p:spPr>
            <a:xfrm flipH="1">
              <a:off x="6721140" y="405467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6D59DC2-01BA-B14C-B09D-9A6DA18765A1}"/>
                </a:ext>
              </a:extLst>
            </p:cNvPr>
            <p:cNvCxnSpPr>
              <a:stCxn id="331" idx="7"/>
              <a:endCxn id="330" idx="2"/>
            </p:cNvCxnSpPr>
            <p:nvPr/>
          </p:nvCxnSpPr>
          <p:spPr>
            <a:xfrm flipV="1">
              <a:off x="8091785" y="342900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C9D59F48-E063-4C44-AEC0-F1348DEBAAE7}"/>
                </a:ext>
              </a:extLst>
            </p:cNvPr>
            <p:cNvCxnSpPr>
              <a:stCxn id="330" idx="4"/>
              <a:endCxn id="32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DF220DA-6E18-A34A-8479-61EEE26532AC}"/>
                </a:ext>
              </a:extLst>
            </p:cNvPr>
            <p:cNvCxnSpPr>
              <a:stCxn id="329" idx="3"/>
              <a:endCxn id="32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F568E714-7022-A544-B5D7-B6958EE32E93}"/>
                </a:ext>
              </a:extLst>
            </p:cNvPr>
            <p:cNvCxnSpPr>
              <a:cxnSpLocks/>
              <a:stCxn id="330" idx="2"/>
              <a:endCxn id="32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1B7A653-4C0D-2A49-A786-27AA4F03D88C}"/>
                </a:ext>
              </a:extLst>
            </p:cNvPr>
            <p:cNvCxnSpPr>
              <a:stCxn id="330" idx="3"/>
              <a:endCxn id="32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AE54548-E695-3B4E-BD12-DD9D27CBE2F1}"/>
                </a:ext>
              </a:extLst>
            </p:cNvPr>
            <p:cNvCxnSpPr>
              <a:cxnSpLocks/>
              <a:stCxn id="327" idx="4"/>
              <a:endCxn id="329" idx="2"/>
            </p:cNvCxnSpPr>
            <p:nvPr/>
          </p:nvCxnSpPr>
          <p:spPr>
            <a:xfrm>
              <a:off x="8488691" y="3319480"/>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B87309A1-C9F5-6744-8B45-4A84FE205A07}"/>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343" name="TextBox 342">
              <a:extLst>
                <a:ext uri="{FF2B5EF4-FFF2-40B4-BE49-F238E27FC236}">
                  <a16:creationId xmlns:a16="http://schemas.microsoft.com/office/drawing/2014/main" id="{B5E1CB0D-D6FF-7E4D-9AF9-190FBAB1DBDC}"/>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344" name="TextBox 343">
              <a:extLst>
                <a:ext uri="{FF2B5EF4-FFF2-40B4-BE49-F238E27FC236}">
                  <a16:creationId xmlns:a16="http://schemas.microsoft.com/office/drawing/2014/main" id="{C300EF52-0ECD-DE41-B58E-37BC8099DBD6}"/>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345" name="TextBox 344">
              <a:extLst>
                <a:ext uri="{FF2B5EF4-FFF2-40B4-BE49-F238E27FC236}">
                  <a16:creationId xmlns:a16="http://schemas.microsoft.com/office/drawing/2014/main" id="{4E284F07-C7FE-0C4B-8C39-624658160C40}"/>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346" name="TextBox 345">
              <a:extLst>
                <a:ext uri="{FF2B5EF4-FFF2-40B4-BE49-F238E27FC236}">
                  <a16:creationId xmlns:a16="http://schemas.microsoft.com/office/drawing/2014/main" id="{EE29B1A8-A050-7841-9757-0A7D1A4F24BA}"/>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347" name="TextBox 346">
              <a:extLst>
                <a:ext uri="{FF2B5EF4-FFF2-40B4-BE49-F238E27FC236}">
                  <a16:creationId xmlns:a16="http://schemas.microsoft.com/office/drawing/2014/main" id="{1E83AD1A-3135-404C-A74C-9569BA9A7858}"/>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348" name="TextBox 347">
              <a:extLst>
                <a:ext uri="{FF2B5EF4-FFF2-40B4-BE49-F238E27FC236}">
                  <a16:creationId xmlns:a16="http://schemas.microsoft.com/office/drawing/2014/main" id="{67D1EFF2-12D4-BB49-9A8F-23EDEFA8FB50}"/>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349" name="TextBox 348">
              <a:extLst>
                <a:ext uri="{FF2B5EF4-FFF2-40B4-BE49-F238E27FC236}">
                  <a16:creationId xmlns:a16="http://schemas.microsoft.com/office/drawing/2014/main" id="{F255FCCC-72EC-C74B-B1AA-39E3215ED9AE}"/>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350" name="TextBox 349">
              <a:extLst>
                <a:ext uri="{FF2B5EF4-FFF2-40B4-BE49-F238E27FC236}">
                  <a16:creationId xmlns:a16="http://schemas.microsoft.com/office/drawing/2014/main" id="{3B6C6141-61EB-334B-998A-520C0A94E1AA}"/>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351" name="TextBox 350">
              <a:extLst>
                <a:ext uri="{FF2B5EF4-FFF2-40B4-BE49-F238E27FC236}">
                  <a16:creationId xmlns:a16="http://schemas.microsoft.com/office/drawing/2014/main" id="{49CE2FEA-522E-2647-A3E1-EA9F520A8728}"/>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352" name="Oval 351">
              <a:extLst>
                <a:ext uri="{FF2B5EF4-FFF2-40B4-BE49-F238E27FC236}">
                  <a16:creationId xmlns:a16="http://schemas.microsoft.com/office/drawing/2014/main" id="{8D35B1F3-05E9-2841-9CE6-1235EDD3510D}"/>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353" name="Straight Connector 352">
              <a:extLst>
                <a:ext uri="{FF2B5EF4-FFF2-40B4-BE49-F238E27FC236}">
                  <a16:creationId xmlns:a16="http://schemas.microsoft.com/office/drawing/2014/main" id="{1B805111-7FCA-A643-BF6F-C836DA707324}"/>
                </a:ext>
              </a:extLst>
            </p:cNvPr>
            <p:cNvCxnSpPr>
              <a:cxnSpLocks/>
              <a:stCxn id="327" idx="1"/>
              <a:endCxn id="35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id="{25115EC6-A8FE-EB49-826D-AD2DFAFE0107}"/>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355" name="Group 354">
            <a:extLst>
              <a:ext uri="{FF2B5EF4-FFF2-40B4-BE49-F238E27FC236}">
                <a16:creationId xmlns:a16="http://schemas.microsoft.com/office/drawing/2014/main" id="{2D137226-BF5B-144E-8132-963BEB9F9ADC}"/>
              </a:ext>
            </a:extLst>
          </p:cNvPr>
          <p:cNvGrpSpPr/>
          <p:nvPr/>
        </p:nvGrpSpPr>
        <p:grpSpPr>
          <a:xfrm>
            <a:off x="3801029" y="2637939"/>
            <a:ext cx="4129707" cy="3169801"/>
            <a:chOff x="6435390" y="2381469"/>
            <a:chExt cx="4129707" cy="3169801"/>
          </a:xfrm>
        </p:grpSpPr>
        <p:sp>
          <p:nvSpPr>
            <p:cNvPr id="356" name="Oval 355">
              <a:extLst>
                <a:ext uri="{FF2B5EF4-FFF2-40B4-BE49-F238E27FC236}">
                  <a16:creationId xmlns:a16="http://schemas.microsoft.com/office/drawing/2014/main" id="{35E306C1-E2FE-7341-9CFB-00F443DCD33E}"/>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357" name="Oval 356">
              <a:extLst>
                <a:ext uri="{FF2B5EF4-FFF2-40B4-BE49-F238E27FC236}">
                  <a16:creationId xmlns:a16="http://schemas.microsoft.com/office/drawing/2014/main" id="{7EB74FFB-8696-A646-AB71-886E0844D296}"/>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358" name="Oval 357">
              <a:extLst>
                <a:ext uri="{FF2B5EF4-FFF2-40B4-BE49-F238E27FC236}">
                  <a16:creationId xmlns:a16="http://schemas.microsoft.com/office/drawing/2014/main" id="{DAF74435-6785-5C45-8F8A-7A605B16DB28}"/>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59" name="Oval 358">
              <a:extLst>
                <a:ext uri="{FF2B5EF4-FFF2-40B4-BE49-F238E27FC236}">
                  <a16:creationId xmlns:a16="http://schemas.microsoft.com/office/drawing/2014/main" id="{5537A9C5-3BB3-594A-AB83-7CC88A3C57D8}"/>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360" name="Oval 359">
              <a:extLst>
                <a:ext uri="{FF2B5EF4-FFF2-40B4-BE49-F238E27FC236}">
                  <a16:creationId xmlns:a16="http://schemas.microsoft.com/office/drawing/2014/main" id="{7C4F8EA5-CFE4-C643-8B01-E2554F1FBC97}"/>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61" name="Oval 360">
              <a:extLst>
                <a:ext uri="{FF2B5EF4-FFF2-40B4-BE49-F238E27FC236}">
                  <a16:creationId xmlns:a16="http://schemas.microsoft.com/office/drawing/2014/main" id="{96F61BD0-3A3D-214B-B962-F9D74A9EAE81}"/>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362" name="Straight Connector 361">
              <a:extLst>
                <a:ext uri="{FF2B5EF4-FFF2-40B4-BE49-F238E27FC236}">
                  <a16:creationId xmlns:a16="http://schemas.microsoft.com/office/drawing/2014/main" id="{88C464D0-744E-404E-9E06-FCED82A757B6}"/>
                </a:ext>
              </a:extLst>
            </p:cNvPr>
            <p:cNvCxnSpPr>
              <a:cxnSpLocks/>
            </p:cNvCxnSpPr>
            <p:nvPr/>
          </p:nvCxnSpPr>
          <p:spPr>
            <a:xfrm flipH="1">
              <a:off x="6679293" y="3226790"/>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A8DF70AB-E218-D14B-B99F-45F8D98D6526}"/>
                </a:ext>
              </a:extLst>
            </p:cNvPr>
            <p:cNvCxnSpPr>
              <a:stCxn id="356" idx="5"/>
              <a:endCxn id="35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7BF984FC-07AB-294A-983A-BBCD5F905B6F}"/>
                </a:ext>
              </a:extLst>
            </p:cNvPr>
            <p:cNvCxnSpPr>
              <a:cxnSpLocks/>
              <a:stCxn id="358" idx="0"/>
              <a:endCxn id="36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5854D60-F0CD-814F-9D0D-E236D49C2EAB}"/>
                </a:ext>
              </a:extLst>
            </p:cNvPr>
            <p:cNvCxnSpPr>
              <a:stCxn id="361" idx="2"/>
              <a:endCxn id="356" idx="6"/>
            </p:cNvCxnSpPr>
            <p:nvPr/>
          </p:nvCxnSpPr>
          <p:spPr>
            <a:xfrm flipH="1">
              <a:off x="6721140" y="405467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4C61EE45-FB0E-574B-AFA7-97CE13F16966}"/>
                </a:ext>
              </a:extLst>
            </p:cNvPr>
            <p:cNvCxnSpPr>
              <a:stCxn id="361" idx="7"/>
              <a:endCxn id="360" idx="2"/>
            </p:cNvCxnSpPr>
            <p:nvPr/>
          </p:nvCxnSpPr>
          <p:spPr>
            <a:xfrm flipV="1">
              <a:off x="8091785" y="342900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96FE382F-7340-4E4A-91CF-94C24E89CD20}"/>
                </a:ext>
              </a:extLst>
            </p:cNvPr>
            <p:cNvCxnSpPr>
              <a:stCxn id="360" idx="4"/>
              <a:endCxn id="35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84C1469F-AE89-9746-A6B2-0178282A4AFB}"/>
                </a:ext>
              </a:extLst>
            </p:cNvPr>
            <p:cNvCxnSpPr>
              <a:stCxn id="359" idx="3"/>
              <a:endCxn id="35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09ECE7EE-A158-9740-BB1B-32DED8489A84}"/>
                </a:ext>
              </a:extLst>
            </p:cNvPr>
            <p:cNvCxnSpPr>
              <a:cxnSpLocks/>
              <a:stCxn id="360" idx="2"/>
              <a:endCxn id="35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D81BD60-97E0-E44C-B1AD-1EF29AB521E1}"/>
                </a:ext>
              </a:extLst>
            </p:cNvPr>
            <p:cNvCxnSpPr>
              <a:stCxn id="360" idx="3"/>
              <a:endCxn id="35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2B302CE1-E269-3F4E-8445-F3AD805D0161}"/>
                </a:ext>
              </a:extLst>
            </p:cNvPr>
            <p:cNvCxnSpPr>
              <a:cxnSpLocks/>
              <a:stCxn id="357" idx="4"/>
              <a:endCxn id="359" idx="2"/>
            </p:cNvCxnSpPr>
            <p:nvPr/>
          </p:nvCxnSpPr>
          <p:spPr>
            <a:xfrm>
              <a:off x="8488691" y="3319480"/>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2" name="TextBox 371">
              <a:extLst>
                <a:ext uri="{FF2B5EF4-FFF2-40B4-BE49-F238E27FC236}">
                  <a16:creationId xmlns:a16="http://schemas.microsoft.com/office/drawing/2014/main" id="{247247E8-8430-A04D-B2AE-A4F46F76C606}"/>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373" name="TextBox 372">
              <a:extLst>
                <a:ext uri="{FF2B5EF4-FFF2-40B4-BE49-F238E27FC236}">
                  <a16:creationId xmlns:a16="http://schemas.microsoft.com/office/drawing/2014/main" id="{83AFCB95-616A-8943-A825-04901C9DC9C0}"/>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374" name="TextBox 373">
              <a:extLst>
                <a:ext uri="{FF2B5EF4-FFF2-40B4-BE49-F238E27FC236}">
                  <a16:creationId xmlns:a16="http://schemas.microsoft.com/office/drawing/2014/main" id="{426BDA7D-2EA6-2141-AAAC-D0BB4155C20B}"/>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375" name="TextBox 374">
              <a:extLst>
                <a:ext uri="{FF2B5EF4-FFF2-40B4-BE49-F238E27FC236}">
                  <a16:creationId xmlns:a16="http://schemas.microsoft.com/office/drawing/2014/main" id="{64668868-FE81-934E-8F3D-57657E067E92}"/>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376" name="TextBox 375">
              <a:extLst>
                <a:ext uri="{FF2B5EF4-FFF2-40B4-BE49-F238E27FC236}">
                  <a16:creationId xmlns:a16="http://schemas.microsoft.com/office/drawing/2014/main" id="{620A343F-CD4A-EE41-95CC-188292C30C9B}"/>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377" name="TextBox 376">
              <a:extLst>
                <a:ext uri="{FF2B5EF4-FFF2-40B4-BE49-F238E27FC236}">
                  <a16:creationId xmlns:a16="http://schemas.microsoft.com/office/drawing/2014/main" id="{98D3AFD0-39CA-1D43-8317-5F574716A995}"/>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378" name="TextBox 377">
              <a:extLst>
                <a:ext uri="{FF2B5EF4-FFF2-40B4-BE49-F238E27FC236}">
                  <a16:creationId xmlns:a16="http://schemas.microsoft.com/office/drawing/2014/main" id="{F7C2945F-4E2D-A94C-B830-315114AAB238}"/>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379" name="TextBox 378">
              <a:extLst>
                <a:ext uri="{FF2B5EF4-FFF2-40B4-BE49-F238E27FC236}">
                  <a16:creationId xmlns:a16="http://schemas.microsoft.com/office/drawing/2014/main" id="{1D1EC2FD-2664-8442-9DAE-81F61F275659}"/>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380" name="TextBox 379">
              <a:extLst>
                <a:ext uri="{FF2B5EF4-FFF2-40B4-BE49-F238E27FC236}">
                  <a16:creationId xmlns:a16="http://schemas.microsoft.com/office/drawing/2014/main" id="{A79D4307-C8A5-954C-B058-C5699E9238C4}"/>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381" name="TextBox 380">
              <a:extLst>
                <a:ext uri="{FF2B5EF4-FFF2-40B4-BE49-F238E27FC236}">
                  <a16:creationId xmlns:a16="http://schemas.microsoft.com/office/drawing/2014/main" id="{DC3D5988-B471-9345-8B47-481013E56A71}"/>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382" name="Oval 381">
              <a:extLst>
                <a:ext uri="{FF2B5EF4-FFF2-40B4-BE49-F238E27FC236}">
                  <a16:creationId xmlns:a16="http://schemas.microsoft.com/office/drawing/2014/main" id="{B999C133-A5FA-DD40-99BD-0525656AEAC2}"/>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383" name="Straight Connector 382">
              <a:extLst>
                <a:ext uri="{FF2B5EF4-FFF2-40B4-BE49-F238E27FC236}">
                  <a16:creationId xmlns:a16="http://schemas.microsoft.com/office/drawing/2014/main" id="{482A3F64-ACAE-934F-BFC9-E139D98FEB62}"/>
                </a:ext>
              </a:extLst>
            </p:cNvPr>
            <p:cNvCxnSpPr>
              <a:cxnSpLocks/>
              <a:stCxn id="357" idx="1"/>
              <a:endCxn id="38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4" name="TextBox 383">
              <a:extLst>
                <a:ext uri="{FF2B5EF4-FFF2-40B4-BE49-F238E27FC236}">
                  <a16:creationId xmlns:a16="http://schemas.microsoft.com/office/drawing/2014/main" id="{AFD54817-71E2-954F-9118-5238F512E857}"/>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385" name="Group 384">
            <a:extLst>
              <a:ext uri="{FF2B5EF4-FFF2-40B4-BE49-F238E27FC236}">
                <a16:creationId xmlns:a16="http://schemas.microsoft.com/office/drawing/2014/main" id="{1BE84EBA-2599-BD43-9E8D-1E975BCA5EAF}"/>
              </a:ext>
            </a:extLst>
          </p:cNvPr>
          <p:cNvGrpSpPr/>
          <p:nvPr/>
        </p:nvGrpSpPr>
        <p:grpSpPr>
          <a:xfrm>
            <a:off x="3801029" y="2637939"/>
            <a:ext cx="4129707" cy="3169801"/>
            <a:chOff x="6435390" y="2381469"/>
            <a:chExt cx="4129707" cy="3169801"/>
          </a:xfrm>
        </p:grpSpPr>
        <p:sp>
          <p:nvSpPr>
            <p:cNvPr id="386" name="Oval 385">
              <a:extLst>
                <a:ext uri="{FF2B5EF4-FFF2-40B4-BE49-F238E27FC236}">
                  <a16:creationId xmlns:a16="http://schemas.microsoft.com/office/drawing/2014/main" id="{87524167-D3FD-DB46-8FD2-C987785FA4A9}"/>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387" name="Oval 386">
              <a:extLst>
                <a:ext uri="{FF2B5EF4-FFF2-40B4-BE49-F238E27FC236}">
                  <a16:creationId xmlns:a16="http://schemas.microsoft.com/office/drawing/2014/main" id="{B4B039F1-855F-2B4E-BD55-2BE64A8A78F8}"/>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388" name="Oval 387">
              <a:extLst>
                <a:ext uri="{FF2B5EF4-FFF2-40B4-BE49-F238E27FC236}">
                  <a16:creationId xmlns:a16="http://schemas.microsoft.com/office/drawing/2014/main" id="{2C50FD28-3DBA-464D-B657-DB9650A6EDB1}"/>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89" name="Oval 388">
              <a:extLst>
                <a:ext uri="{FF2B5EF4-FFF2-40B4-BE49-F238E27FC236}">
                  <a16:creationId xmlns:a16="http://schemas.microsoft.com/office/drawing/2014/main" id="{98ED48DD-9D79-9C4E-97A4-9F0227916F70}"/>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390" name="Oval 389">
              <a:extLst>
                <a:ext uri="{FF2B5EF4-FFF2-40B4-BE49-F238E27FC236}">
                  <a16:creationId xmlns:a16="http://schemas.microsoft.com/office/drawing/2014/main" id="{3C300757-6227-924C-8ECC-80921E788967}"/>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91" name="Oval 390">
              <a:extLst>
                <a:ext uri="{FF2B5EF4-FFF2-40B4-BE49-F238E27FC236}">
                  <a16:creationId xmlns:a16="http://schemas.microsoft.com/office/drawing/2014/main" id="{18737DA2-6E76-D24A-898C-9C6B6F571542}"/>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392" name="Straight Connector 391">
              <a:extLst>
                <a:ext uri="{FF2B5EF4-FFF2-40B4-BE49-F238E27FC236}">
                  <a16:creationId xmlns:a16="http://schemas.microsoft.com/office/drawing/2014/main" id="{BA23DE70-0E2D-C84C-98B1-CF5C7C3D04B8}"/>
                </a:ext>
              </a:extLst>
            </p:cNvPr>
            <p:cNvCxnSpPr>
              <a:cxnSpLocks/>
            </p:cNvCxnSpPr>
            <p:nvPr/>
          </p:nvCxnSpPr>
          <p:spPr>
            <a:xfrm flipH="1">
              <a:off x="6679293" y="3226790"/>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1838619A-1860-6745-AF8A-98E8BB70FA9F}"/>
                </a:ext>
              </a:extLst>
            </p:cNvPr>
            <p:cNvCxnSpPr>
              <a:stCxn id="386" idx="5"/>
              <a:endCxn id="38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F49E837A-28FA-0347-8DC9-8DDBF465DCD9}"/>
                </a:ext>
              </a:extLst>
            </p:cNvPr>
            <p:cNvCxnSpPr>
              <a:cxnSpLocks/>
              <a:stCxn id="388" idx="0"/>
              <a:endCxn id="39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6AAE46AE-7944-8342-8E60-3FAF93CA9EDF}"/>
                </a:ext>
              </a:extLst>
            </p:cNvPr>
            <p:cNvCxnSpPr>
              <a:stCxn id="391" idx="2"/>
              <a:endCxn id="386" idx="6"/>
            </p:cNvCxnSpPr>
            <p:nvPr/>
          </p:nvCxnSpPr>
          <p:spPr>
            <a:xfrm flipH="1">
              <a:off x="6721140" y="405467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DA21E47E-09C0-C046-B761-566606C662AF}"/>
                </a:ext>
              </a:extLst>
            </p:cNvPr>
            <p:cNvCxnSpPr>
              <a:stCxn id="391" idx="7"/>
              <a:endCxn id="390" idx="2"/>
            </p:cNvCxnSpPr>
            <p:nvPr/>
          </p:nvCxnSpPr>
          <p:spPr>
            <a:xfrm flipV="1">
              <a:off x="8091785" y="342900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9AA39758-AFFA-3144-8BEC-A0D1EC6B9D99}"/>
                </a:ext>
              </a:extLst>
            </p:cNvPr>
            <p:cNvCxnSpPr>
              <a:stCxn id="390" idx="4"/>
              <a:endCxn id="38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6D4C752-0ABC-764A-AF23-88F407295F60}"/>
                </a:ext>
              </a:extLst>
            </p:cNvPr>
            <p:cNvCxnSpPr>
              <a:stCxn id="389" idx="3"/>
              <a:endCxn id="38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2610259E-79D6-0440-8862-8E751B394F63}"/>
                </a:ext>
              </a:extLst>
            </p:cNvPr>
            <p:cNvCxnSpPr>
              <a:cxnSpLocks/>
              <a:stCxn id="390" idx="2"/>
              <a:endCxn id="38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B819FBDB-86B5-E24C-AD6C-A5FD0980B95C}"/>
                </a:ext>
              </a:extLst>
            </p:cNvPr>
            <p:cNvCxnSpPr>
              <a:stCxn id="390" idx="3"/>
              <a:endCxn id="38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D36BF9ED-8FA2-8644-A83C-8595F0ECEA3F}"/>
                </a:ext>
              </a:extLst>
            </p:cNvPr>
            <p:cNvCxnSpPr>
              <a:cxnSpLocks/>
              <a:stCxn id="387" idx="4"/>
              <a:endCxn id="389" idx="2"/>
            </p:cNvCxnSpPr>
            <p:nvPr/>
          </p:nvCxnSpPr>
          <p:spPr>
            <a:xfrm>
              <a:off x="8488691" y="3319480"/>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703E912B-73E4-3946-A651-E2C185EE4959}"/>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403" name="TextBox 402">
              <a:extLst>
                <a:ext uri="{FF2B5EF4-FFF2-40B4-BE49-F238E27FC236}">
                  <a16:creationId xmlns:a16="http://schemas.microsoft.com/office/drawing/2014/main" id="{066280C8-D229-C749-80A3-98B80A72F9C9}"/>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404" name="TextBox 403">
              <a:extLst>
                <a:ext uri="{FF2B5EF4-FFF2-40B4-BE49-F238E27FC236}">
                  <a16:creationId xmlns:a16="http://schemas.microsoft.com/office/drawing/2014/main" id="{B75AACC5-2C55-534C-BA29-E2304233636E}"/>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405" name="TextBox 404">
              <a:extLst>
                <a:ext uri="{FF2B5EF4-FFF2-40B4-BE49-F238E27FC236}">
                  <a16:creationId xmlns:a16="http://schemas.microsoft.com/office/drawing/2014/main" id="{C32108E4-CE91-2742-8C99-1B17C140CA59}"/>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406" name="TextBox 405">
              <a:extLst>
                <a:ext uri="{FF2B5EF4-FFF2-40B4-BE49-F238E27FC236}">
                  <a16:creationId xmlns:a16="http://schemas.microsoft.com/office/drawing/2014/main" id="{2F279CC1-941B-FF4B-81CD-76EAA08657CC}"/>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407" name="TextBox 406">
              <a:extLst>
                <a:ext uri="{FF2B5EF4-FFF2-40B4-BE49-F238E27FC236}">
                  <a16:creationId xmlns:a16="http://schemas.microsoft.com/office/drawing/2014/main" id="{D9F35347-74A7-954B-9BBC-E141A6C8AE3D}"/>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408" name="TextBox 407">
              <a:extLst>
                <a:ext uri="{FF2B5EF4-FFF2-40B4-BE49-F238E27FC236}">
                  <a16:creationId xmlns:a16="http://schemas.microsoft.com/office/drawing/2014/main" id="{8F4AC367-5B6A-C64A-AC4B-E601A4D8B3EC}"/>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409" name="TextBox 408">
              <a:extLst>
                <a:ext uri="{FF2B5EF4-FFF2-40B4-BE49-F238E27FC236}">
                  <a16:creationId xmlns:a16="http://schemas.microsoft.com/office/drawing/2014/main" id="{FDF24120-0C3A-8E4C-B715-32BA40B7637E}"/>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410" name="TextBox 409">
              <a:extLst>
                <a:ext uri="{FF2B5EF4-FFF2-40B4-BE49-F238E27FC236}">
                  <a16:creationId xmlns:a16="http://schemas.microsoft.com/office/drawing/2014/main" id="{F1C8B363-32E3-294D-87AA-89C699D9F9EF}"/>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411" name="TextBox 410">
              <a:extLst>
                <a:ext uri="{FF2B5EF4-FFF2-40B4-BE49-F238E27FC236}">
                  <a16:creationId xmlns:a16="http://schemas.microsoft.com/office/drawing/2014/main" id="{F8D18F47-6959-D641-B590-00A0B5FFE03B}"/>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412" name="Oval 411">
              <a:extLst>
                <a:ext uri="{FF2B5EF4-FFF2-40B4-BE49-F238E27FC236}">
                  <a16:creationId xmlns:a16="http://schemas.microsoft.com/office/drawing/2014/main" id="{EFC0224C-9047-604B-B615-8D724F87BB50}"/>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13" name="Straight Connector 412">
              <a:extLst>
                <a:ext uri="{FF2B5EF4-FFF2-40B4-BE49-F238E27FC236}">
                  <a16:creationId xmlns:a16="http://schemas.microsoft.com/office/drawing/2014/main" id="{5EB31115-6672-8A4B-BD74-AB09D3729CF1}"/>
                </a:ext>
              </a:extLst>
            </p:cNvPr>
            <p:cNvCxnSpPr>
              <a:cxnSpLocks/>
              <a:stCxn id="387" idx="1"/>
              <a:endCxn id="412" idx="5"/>
            </p:cNvCxnSpPr>
            <p:nvPr/>
          </p:nvCxnSpPr>
          <p:spPr>
            <a:xfrm flipH="1" flipV="1">
              <a:off x="7374957" y="2620164"/>
              <a:ext cx="1012706" cy="4606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4" name="TextBox 413">
              <a:extLst>
                <a:ext uri="{FF2B5EF4-FFF2-40B4-BE49-F238E27FC236}">
                  <a16:creationId xmlns:a16="http://schemas.microsoft.com/office/drawing/2014/main" id="{96E80DDE-5D16-B54E-9AD5-0055CCECD177}"/>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spTree>
    <p:extLst>
      <p:ext uri="{BB962C8B-B14F-4D97-AF65-F5344CB8AC3E}">
        <p14:creationId xmlns:p14="http://schemas.microsoft.com/office/powerpoint/2010/main" val="11956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500"/>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5"/>
                                        </p:tgtEl>
                                        <p:attrNameLst>
                                          <p:attrName>style.visibility</p:attrName>
                                        </p:attrNameLst>
                                      </p:cBhvr>
                                      <p:to>
                                        <p:strVal val="visible"/>
                                      </p:to>
                                    </p:set>
                                    <p:animEffect transition="in" filter="fade">
                                      <p:cBhvr>
                                        <p:cTn id="17" dur="500"/>
                                        <p:tgtEl>
                                          <p:spTgt spid="2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5"/>
                                        </p:tgtEl>
                                        <p:attrNameLst>
                                          <p:attrName>style.visibility</p:attrName>
                                        </p:attrNameLst>
                                      </p:cBhvr>
                                      <p:to>
                                        <p:strVal val="visible"/>
                                      </p:to>
                                    </p:set>
                                    <p:animEffect transition="in" filter="fade">
                                      <p:cBhvr>
                                        <p:cTn id="22" dur="500"/>
                                        <p:tgtEl>
                                          <p:spTgt spid="3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
                                        </p:tgtEl>
                                        <p:attrNameLst>
                                          <p:attrName>style.visibility</p:attrName>
                                        </p:attrNameLst>
                                      </p:cBhvr>
                                      <p:to>
                                        <p:strVal val="visible"/>
                                      </p:to>
                                    </p:set>
                                    <p:animEffect transition="in" filter="fade">
                                      <p:cBhvr>
                                        <p:cTn id="27" dur="500"/>
                                        <p:tgtEl>
                                          <p:spTgt spid="3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5"/>
                                        </p:tgtEl>
                                        <p:attrNameLst>
                                          <p:attrName>style.visibility</p:attrName>
                                        </p:attrNameLst>
                                      </p:cBhvr>
                                      <p:to>
                                        <p:strVal val="visible"/>
                                      </p:to>
                                    </p:set>
                                    <p:animEffect transition="in" filter="fade">
                                      <p:cBhvr>
                                        <p:cTn id="32"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362150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an independent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Tree>
    <p:extLst>
      <p:ext uri="{BB962C8B-B14F-4D97-AF65-F5344CB8AC3E}">
        <p14:creationId xmlns:p14="http://schemas.microsoft.com/office/powerpoint/2010/main" val="22394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an independent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2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an independent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15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Kruskal’s Algorithm Implementation</a:t>
            </a:r>
          </a:p>
        </p:txBody>
      </p:sp>
      <p:sp>
        <p:nvSpPr>
          <p:cNvPr id="7" name="TextBox 6"/>
          <p:cNvSpPr txBox="1"/>
          <p:nvPr/>
        </p:nvSpPr>
        <p:spPr>
          <a:xfrm>
            <a:off x="486833" y="1423987"/>
            <a:ext cx="6436481" cy="2236510"/>
          </a:xfrm>
          <a:prstGeom prst="rect">
            <a:avLst/>
          </a:prstGeom>
          <a:noFill/>
          <a:ln>
            <a:solidFill>
              <a:srgbClr val="B6A479"/>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initialize each vertex to be an independent component</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the edges by weight</a:t>
            </a:r>
          </a:p>
          <a:p>
            <a:pPr>
              <a:spcBef>
                <a:spcPts val="200"/>
              </a:spcBef>
            </a:pPr>
            <a:r>
              <a:rPr lang="en-US" sz="1400" dirty="0">
                <a:latin typeface="Courier New" panose="02070309020205020404" pitchFamily="49" charset="0"/>
                <a:cs typeface="Courier New" panose="02070309020205020404" pitchFamily="49" charset="0"/>
              </a:rPr>
              <a:t>   foreach(edge (u, v) in sorted order){</a:t>
            </a:r>
          </a:p>
          <a:p>
            <a:pPr>
              <a:spcBef>
                <a:spcPts val="200"/>
              </a:spcBef>
            </a:pPr>
            <a:r>
              <a:rPr lang="en-US" sz="1400" dirty="0">
                <a:latin typeface="Courier New" panose="02070309020205020404" pitchFamily="49" charset="0"/>
                <a:cs typeface="Courier New" panose="02070309020205020404" pitchFamily="49" charset="0"/>
              </a:rPr>
              <a:t>      if(u and v are in different components){</a:t>
            </a:r>
          </a:p>
          <a:p>
            <a:pPr>
              <a:spcBef>
                <a:spcPts val="200"/>
              </a:spcBef>
            </a:pPr>
            <a:r>
              <a:rPr lang="en-US" sz="1400" dirty="0">
                <a:latin typeface="Courier New" panose="02070309020205020404" pitchFamily="49" charset="0"/>
                <a:cs typeface="Courier New" panose="02070309020205020404" pitchFamily="49" charset="0"/>
              </a:rPr>
              <a:t>         add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to the MST</a:t>
            </a:r>
          </a:p>
          <a:p>
            <a:pPr>
              <a:spcBef>
                <a:spcPts val="200"/>
              </a:spcBef>
            </a:pPr>
            <a:r>
              <a:rPr lang="en-US" sz="1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5" name="TextBox 4">
            <a:extLst>
              <a:ext uri="{FF2B5EF4-FFF2-40B4-BE49-F238E27FC236}">
                <a16:creationId xmlns:a16="http://schemas.microsoft.com/office/drawing/2014/main" id="{5A5E2368-8A8E-B244-813F-607CEF67F70E}"/>
              </a:ext>
            </a:extLst>
          </p:cNvPr>
          <p:cNvSpPr txBox="1"/>
          <p:nvPr/>
        </p:nvSpPr>
        <p:spPr>
          <a:xfrm>
            <a:off x="472318" y="3806541"/>
            <a:ext cx="6450996" cy="2477601"/>
          </a:xfrm>
          <a:prstGeom prst="rect">
            <a:avLst/>
          </a:prstGeom>
          <a:noFill/>
          <a:ln>
            <a:solidFill>
              <a:srgbClr val="4C3282"/>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foreach (V : vertices) {</a:t>
            </a:r>
          </a:p>
          <a:p>
            <a:pPr>
              <a:spcBef>
                <a:spcPts val="200"/>
              </a:spcBef>
            </a:pPr>
            <a:r>
              <a:rPr lang="en-US" sz="1400" b="0" dirty="0">
                <a:latin typeface="Courier New" panose="02070309020205020404" pitchFamily="49" charset="0"/>
                <a:cs typeface="Courier New" panose="02070309020205020404" pitchFamily="49" charset="0"/>
              </a:rPr>
              <a:t>      </a:t>
            </a:r>
            <a:r>
              <a:rPr lang="en-US" sz="1400" b="0" dirty="0" err="1">
                <a:latin typeface="Courier New" panose="02070309020205020404" pitchFamily="49" charset="0"/>
                <a:cs typeface="Courier New" panose="02070309020205020404" pitchFamily="49" charset="0"/>
              </a:rPr>
              <a:t>makeMST</a:t>
            </a:r>
            <a:r>
              <a:rPr lang="en-US" sz="1400" b="0" dirty="0">
                <a:latin typeface="Courier New" panose="02070309020205020404" pitchFamily="49" charset="0"/>
                <a:cs typeface="Courier New" panose="02070309020205020404" pitchFamily="49" charset="0"/>
              </a:rPr>
              <a:t>(v);</a:t>
            </a:r>
          </a:p>
          <a:p>
            <a:pPr>
              <a:spcBef>
                <a:spcPts val="200"/>
              </a:spcBef>
            </a:pPr>
            <a:r>
              <a:rPr lang="en-US" sz="1400" dirty="0">
                <a:latin typeface="Courier New" panose="02070309020205020404" pitchFamily="49" charset="0"/>
                <a:cs typeface="Courier New" panose="02070309020205020404" pitchFamily="49" charset="0"/>
              </a:rPr>
              <a:t>   }</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edges in ascending order by weight</a:t>
            </a:r>
          </a:p>
          <a:p>
            <a:pPr>
              <a:spcBef>
                <a:spcPts val="200"/>
              </a:spcBef>
            </a:pPr>
            <a:r>
              <a:rPr lang="en-US" sz="1400" dirty="0">
                <a:latin typeface="Courier New" panose="02070309020205020404" pitchFamily="49" charset="0"/>
                <a:cs typeface="Courier New" panose="02070309020205020404" pitchFamily="49" charset="0"/>
              </a:rPr>
              <a:t>   foreach(edge (u, v)){</a:t>
            </a:r>
          </a:p>
          <a:p>
            <a:pPr>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findMST</a:t>
            </a:r>
            <a:r>
              <a:rPr lang="en-US" sz="1400" dirty="0">
                <a:latin typeface="Courier New" panose="02070309020205020404" pitchFamily="49" charset="0"/>
                <a:cs typeface="Courier New" panose="02070309020205020404" pitchFamily="49" charset="0"/>
              </a:rPr>
              <a:t>(v) is not in </a:t>
            </a:r>
            <a:r>
              <a:rPr lang="en-US" sz="1400" dirty="0" err="1">
                <a:latin typeface="Courier New" panose="02070309020205020404" pitchFamily="49" charset="0"/>
                <a:cs typeface="Courier New" panose="02070309020205020404" pitchFamily="49" charset="0"/>
              </a:rPr>
              <a:t>findMST</a:t>
            </a:r>
            <a:r>
              <a:rPr lang="en-US" sz="1400" dirty="0">
                <a:latin typeface="Courier New" panose="02070309020205020404" pitchFamily="49" charset="0"/>
                <a:cs typeface="Courier New" panose="02070309020205020404" pitchFamily="49" charset="0"/>
              </a:rPr>
              <a:t>(u)){</a:t>
            </a:r>
          </a:p>
          <a:p>
            <a:pPr>
              <a:spcBef>
                <a:spcPts val="200"/>
              </a:spcBef>
            </a:pPr>
            <a:r>
              <a:rPr lang="en-US" sz="1400" dirty="0">
                <a:latin typeface="Courier New" panose="02070309020205020404" pitchFamily="49" charset="0"/>
                <a:cs typeface="Courier New" panose="02070309020205020404" pitchFamily="49" charset="0"/>
              </a:rPr>
              <a:t>         union(u, v)</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3" name="Curved Left Arrow 2">
            <a:extLst>
              <a:ext uri="{FF2B5EF4-FFF2-40B4-BE49-F238E27FC236}">
                <a16:creationId xmlns:a16="http://schemas.microsoft.com/office/drawing/2014/main" id="{475EB4EF-2CFA-A140-9B54-FD79AAF67658}"/>
              </a:ext>
            </a:extLst>
          </p:cNvPr>
          <p:cNvSpPr/>
          <p:nvPr/>
        </p:nvSpPr>
        <p:spPr>
          <a:xfrm>
            <a:off x="6763657" y="2801257"/>
            <a:ext cx="624114" cy="156754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20B0028-227A-2846-9B72-428B00303C67}"/>
              </a:ext>
            </a:extLst>
          </p:cNvPr>
          <p:cNvSpPr txBox="1"/>
          <p:nvPr/>
        </p:nvSpPr>
        <p:spPr>
          <a:xfrm>
            <a:off x="3697816" y="4184134"/>
            <a:ext cx="1524263" cy="369332"/>
          </a:xfrm>
          <a:prstGeom prst="rect">
            <a:avLst/>
          </a:prstGeom>
          <a:noFill/>
        </p:spPr>
        <p:txBody>
          <a:bodyPr wrap="none" rtlCol="0">
            <a:spAutoFit/>
          </a:bodyPr>
          <a:lstStyle/>
          <a:p>
            <a:r>
              <a:rPr lang="en-US" b="1" dirty="0">
                <a:solidFill>
                  <a:srgbClr val="B6A479"/>
                </a:solidFill>
              </a:rPr>
              <a:t>+V(</a:t>
            </a:r>
            <a:r>
              <a:rPr lang="en-US" b="1" dirty="0" err="1">
                <a:solidFill>
                  <a:srgbClr val="B6A479"/>
                </a:solidFill>
              </a:rPr>
              <a:t>makeMST</a:t>
            </a:r>
            <a:r>
              <a:rPr lang="en-US" b="1" dirty="0">
                <a:solidFill>
                  <a:srgbClr val="B6A479"/>
                </a:solidFill>
              </a:rPr>
              <a:t>)</a:t>
            </a:r>
          </a:p>
        </p:txBody>
      </p:sp>
      <p:sp>
        <p:nvSpPr>
          <p:cNvPr id="6" name="Right Brace 5">
            <a:extLst>
              <a:ext uri="{FF2B5EF4-FFF2-40B4-BE49-F238E27FC236}">
                <a16:creationId xmlns:a16="http://schemas.microsoft.com/office/drawing/2014/main" id="{C53A2F44-1E32-EE48-B8D2-BB94A09C8B12}"/>
              </a:ext>
            </a:extLst>
          </p:cNvPr>
          <p:cNvSpPr/>
          <p:nvPr/>
        </p:nvSpPr>
        <p:spPr>
          <a:xfrm>
            <a:off x="3399819" y="4078514"/>
            <a:ext cx="297997" cy="60960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7826140-B1C4-F145-8FDC-2B06D6683314}"/>
              </a:ext>
            </a:extLst>
          </p:cNvPr>
          <p:cNvSpPr txBox="1"/>
          <p:nvPr/>
        </p:nvSpPr>
        <p:spPr>
          <a:xfrm>
            <a:off x="5040387" y="4729936"/>
            <a:ext cx="813043"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ElogE</a:t>
            </a:r>
            <a:endParaRPr lang="en-US" b="1" dirty="0">
              <a:solidFill>
                <a:srgbClr val="B6A479"/>
              </a:solidFill>
            </a:endParaRPr>
          </a:p>
        </p:txBody>
      </p:sp>
      <p:sp>
        <p:nvSpPr>
          <p:cNvPr id="10" name="TextBox 9">
            <a:extLst>
              <a:ext uri="{FF2B5EF4-FFF2-40B4-BE49-F238E27FC236}">
                <a16:creationId xmlns:a16="http://schemas.microsoft.com/office/drawing/2014/main" id="{C162657D-925B-3C42-8063-FD70B3691B03}"/>
              </a:ext>
            </a:extLst>
          </p:cNvPr>
          <p:cNvSpPr txBox="1"/>
          <p:nvPr/>
        </p:nvSpPr>
        <p:spPr>
          <a:xfrm>
            <a:off x="5607729" y="5350888"/>
            <a:ext cx="2243884" cy="369332"/>
          </a:xfrm>
          <a:prstGeom prst="rect">
            <a:avLst/>
          </a:prstGeom>
          <a:noFill/>
        </p:spPr>
        <p:txBody>
          <a:bodyPr wrap="none" rtlCol="0">
            <a:spAutoFit/>
          </a:bodyPr>
          <a:lstStyle/>
          <a:p>
            <a:r>
              <a:rPr lang="en-US" b="1" dirty="0">
                <a:solidFill>
                  <a:srgbClr val="B6A479"/>
                </a:solidFill>
              </a:rPr>
              <a:t>+E(2findMST + union)</a:t>
            </a:r>
          </a:p>
        </p:txBody>
      </p:sp>
      <p:sp>
        <p:nvSpPr>
          <p:cNvPr id="11" name="Right Brace 10">
            <a:extLst>
              <a:ext uri="{FF2B5EF4-FFF2-40B4-BE49-F238E27FC236}">
                <a16:creationId xmlns:a16="http://schemas.microsoft.com/office/drawing/2014/main" id="{9B104F90-B5C1-344B-B836-469605A03B1D}"/>
              </a:ext>
            </a:extLst>
          </p:cNvPr>
          <p:cNvSpPr/>
          <p:nvPr/>
        </p:nvSpPr>
        <p:spPr>
          <a:xfrm>
            <a:off x="5225974" y="5082105"/>
            <a:ext cx="294670" cy="940558"/>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2CD79A14-8633-F84E-B6CB-0EB02FD26017}"/>
              </a:ext>
            </a:extLst>
          </p:cNvPr>
          <p:cNvSpPr txBox="1"/>
          <p:nvPr/>
        </p:nvSpPr>
        <p:spPr>
          <a:xfrm>
            <a:off x="2726796" y="5454652"/>
            <a:ext cx="412292" cy="369332"/>
          </a:xfrm>
          <a:prstGeom prst="rect">
            <a:avLst/>
          </a:prstGeom>
          <a:noFill/>
        </p:spPr>
        <p:txBody>
          <a:bodyPr wrap="none" rtlCol="0">
            <a:spAutoFit/>
          </a:bodyPr>
          <a:lstStyle/>
          <a:p>
            <a:r>
              <a:rPr lang="en-US" b="1" dirty="0">
                <a:solidFill>
                  <a:srgbClr val="B6A479"/>
                </a:solidFill>
              </a:rPr>
              <a:t>+?</a:t>
            </a:r>
          </a:p>
        </p:txBody>
      </p:sp>
      <p:sp>
        <p:nvSpPr>
          <p:cNvPr id="13" name="TextBox 12">
            <a:extLst>
              <a:ext uri="{FF2B5EF4-FFF2-40B4-BE49-F238E27FC236}">
                <a16:creationId xmlns:a16="http://schemas.microsoft.com/office/drawing/2014/main" id="{465A3227-BD87-6246-8295-21BA91017D7C}"/>
              </a:ext>
            </a:extLst>
          </p:cNvPr>
          <p:cNvSpPr txBox="1"/>
          <p:nvPr/>
        </p:nvSpPr>
        <p:spPr>
          <a:xfrm>
            <a:off x="4935806" y="5233372"/>
            <a:ext cx="412292" cy="369332"/>
          </a:xfrm>
          <a:prstGeom prst="rect">
            <a:avLst/>
          </a:prstGeom>
          <a:noFill/>
        </p:spPr>
        <p:txBody>
          <a:bodyPr wrap="none" rtlCol="0">
            <a:spAutoFit/>
          </a:bodyPr>
          <a:lstStyle/>
          <a:p>
            <a:r>
              <a:rPr lang="en-US" b="1" dirty="0">
                <a:solidFill>
                  <a:srgbClr val="B6A479"/>
                </a:solidFill>
              </a:rPr>
              <a:t>+?</a:t>
            </a:r>
          </a:p>
        </p:txBody>
      </p:sp>
      <p:sp>
        <p:nvSpPr>
          <p:cNvPr id="14" name="TextBox 13">
            <a:extLst>
              <a:ext uri="{FF2B5EF4-FFF2-40B4-BE49-F238E27FC236}">
                <a16:creationId xmlns:a16="http://schemas.microsoft.com/office/drawing/2014/main" id="{C65167FC-9E04-0B4F-8BA7-19B420913F03}"/>
              </a:ext>
            </a:extLst>
          </p:cNvPr>
          <p:cNvSpPr txBox="1"/>
          <p:nvPr/>
        </p:nvSpPr>
        <p:spPr>
          <a:xfrm>
            <a:off x="2308589" y="4261265"/>
            <a:ext cx="412292" cy="369332"/>
          </a:xfrm>
          <a:prstGeom prst="rect">
            <a:avLst/>
          </a:prstGeom>
          <a:noFill/>
        </p:spPr>
        <p:txBody>
          <a:bodyPr wrap="none" rtlCol="0">
            <a:spAutoFit/>
          </a:bodyPr>
          <a:lstStyle/>
          <a:p>
            <a:r>
              <a:rPr lang="en-US" b="1" dirty="0">
                <a:solidFill>
                  <a:srgbClr val="B6A479"/>
                </a:solidFill>
              </a:rPr>
              <a:t>+?</a:t>
            </a:r>
          </a:p>
        </p:txBody>
      </p:sp>
      <p:sp>
        <p:nvSpPr>
          <p:cNvPr id="15" name="TextBox 14">
            <a:extLst>
              <a:ext uri="{FF2B5EF4-FFF2-40B4-BE49-F238E27FC236}">
                <a16:creationId xmlns:a16="http://schemas.microsoft.com/office/drawing/2014/main" id="{ED6F1B2D-E8FD-0F41-AAE2-E57C59141E98}"/>
              </a:ext>
            </a:extLst>
          </p:cNvPr>
          <p:cNvSpPr txBox="1"/>
          <p:nvPr/>
        </p:nvSpPr>
        <p:spPr>
          <a:xfrm>
            <a:off x="7794991" y="4796890"/>
            <a:ext cx="3530582" cy="923330"/>
          </a:xfrm>
          <a:prstGeom prst="rect">
            <a:avLst/>
          </a:prstGeom>
          <a:noFill/>
          <a:ln>
            <a:solidFill>
              <a:srgbClr val="B6A479"/>
            </a:solidFill>
          </a:ln>
        </p:spPr>
        <p:txBody>
          <a:bodyPr wrap="none" rtlCol="0">
            <a:spAutoFit/>
          </a:bodyPr>
          <a:lstStyle/>
          <a:p>
            <a:r>
              <a:rPr lang="en-US" dirty="0">
                <a:solidFill>
                  <a:srgbClr val="B6A479"/>
                </a:solidFill>
              </a:rPr>
              <a:t>How many times will we call union?</a:t>
            </a:r>
          </a:p>
          <a:p>
            <a:r>
              <a:rPr lang="en-US" dirty="0">
                <a:solidFill>
                  <a:srgbClr val="B6A479"/>
                </a:solidFill>
              </a:rPr>
              <a:t>V – 1</a:t>
            </a:r>
          </a:p>
          <a:p>
            <a:r>
              <a:rPr lang="en-US" dirty="0">
                <a:solidFill>
                  <a:srgbClr val="B6A479"/>
                </a:solidFill>
              </a:rPr>
              <a:t>-&gt;</a:t>
            </a:r>
            <a:r>
              <a:rPr lang="en-US" b="1" dirty="0">
                <a:solidFill>
                  <a:srgbClr val="B6A479"/>
                </a:solidFill>
              </a:rPr>
              <a:t> +</a:t>
            </a:r>
            <a:r>
              <a:rPr lang="en-US" b="1" dirty="0" err="1">
                <a:solidFill>
                  <a:srgbClr val="B6A479"/>
                </a:solidFill>
              </a:rPr>
              <a:t>Vunion</a:t>
            </a:r>
            <a:r>
              <a:rPr lang="en-US" b="1" dirty="0">
                <a:solidFill>
                  <a:srgbClr val="B6A479"/>
                </a:solidFill>
              </a:rPr>
              <a:t> + </a:t>
            </a:r>
            <a:r>
              <a:rPr lang="en-US" b="1" dirty="0" err="1">
                <a:solidFill>
                  <a:srgbClr val="B6A479"/>
                </a:solidFill>
              </a:rPr>
              <a:t>EfindMST</a:t>
            </a:r>
            <a:endParaRPr lang="en-US" b="1" dirty="0">
              <a:solidFill>
                <a:srgbClr val="B6A479"/>
              </a:solidFill>
            </a:endParaRPr>
          </a:p>
        </p:txBody>
      </p:sp>
    </p:spTree>
    <p:extLst>
      <p:ext uri="{BB962C8B-B14F-4D97-AF65-F5344CB8AC3E}">
        <p14:creationId xmlns:p14="http://schemas.microsoft.com/office/powerpoint/2010/main" val="10175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fade">
                                      <p:cBhvr>
                                        <p:cTn id="46" dur="500"/>
                                        <p:tgtEl>
                                          <p:spTgt spid="1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xEl>
                                              <p:pRg st="2" end="2"/>
                                            </p:txEl>
                                          </p:spTgt>
                                        </p:tgtEl>
                                        <p:attrNameLst>
                                          <p:attrName>style.visibility</p:attrName>
                                        </p:attrNameLst>
                                      </p:cBhvr>
                                      <p:to>
                                        <p:strVal val="visible"/>
                                      </p:to>
                                    </p:set>
                                    <p:animEffect transition="in" filter="fade">
                                      <p:cBhvr>
                                        <p:cTn id="51"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p:bldP spid="6" grpId="0" animBg="1"/>
      <p:bldP spid="9" grpId="0"/>
      <p:bldP spid="10" grpId="0"/>
      <p:bldP spid="11" grpId="0" animBg="1"/>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6692585" cy="590415"/>
          </a:xfrm>
        </p:spPr>
        <p:txBody>
          <a:bodyPr/>
          <a:lstStyle/>
          <a:p>
            <a:r>
              <a:rPr lang="en-US" dirty="0"/>
              <a:t>Appendix: MST Properties, Another MST Application</a:t>
            </a:r>
          </a:p>
        </p:txBody>
      </p:sp>
      <p:sp>
        <p:nvSpPr>
          <p:cNvPr id="3" name="Footer Placeholder 2"/>
          <p:cNvSpPr>
            <a:spLocks noGrp="1"/>
          </p:cNvSpPr>
          <p:nvPr>
            <p:ph type="ftr" sz="quarter" idx="11"/>
          </p:nvPr>
        </p:nvSpPr>
        <p:spPr/>
        <p:txBody>
          <a:bodyPr/>
          <a:lstStyle/>
          <a:p>
            <a:r>
              <a:rPr lang="en-US"/>
              <a:t>CSE 373 SP 18 - Kasey Champion</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19</a:t>
            </a:fld>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1816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8D78-5047-C24E-89FF-55762160CB5C}"/>
              </a:ext>
            </a:extLst>
          </p:cNvPr>
          <p:cNvSpPr>
            <a:spLocks noGrp="1"/>
          </p:cNvSpPr>
          <p:nvPr>
            <p:ph type="title"/>
          </p:nvPr>
        </p:nvSpPr>
        <p:spPr/>
        <p:txBody>
          <a:bodyPr/>
          <a:lstStyle/>
          <a:p>
            <a:r>
              <a:rPr lang="en-US" dirty="0" err="1"/>
              <a:t>Administriva</a:t>
            </a:r>
            <a:endParaRPr lang="en-US" dirty="0"/>
          </a:p>
        </p:txBody>
      </p:sp>
      <p:sp>
        <p:nvSpPr>
          <p:cNvPr id="3" name="Content Placeholder 2">
            <a:extLst>
              <a:ext uri="{FF2B5EF4-FFF2-40B4-BE49-F238E27FC236}">
                <a16:creationId xmlns:a16="http://schemas.microsoft.com/office/drawing/2014/main" id="{78C85FC6-F9E7-1C43-96AF-C877AEF0237C}"/>
              </a:ext>
            </a:extLst>
          </p:cNvPr>
          <p:cNvSpPr>
            <a:spLocks noGrp="1"/>
          </p:cNvSpPr>
          <p:nvPr>
            <p:ph idx="1"/>
          </p:nvPr>
        </p:nvSpPr>
        <p:spPr/>
        <p:txBody>
          <a:bodyPr/>
          <a:lstStyle/>
          <a:p>
            <a:r>
              <a:rPr lang="en-US" dirty="0"/>
              <a:t>Homework Home Stretch!</a:t>
            </a:r>
          </a:p>
          <a:p>
            <a:pPr lvl="1"/>
            <a:r>
              <a:rPr lang="en-US" dirty="0"/>
              <a:t>HW 5 Part 2 due today</a:t>
            </a:r>
          </a:p>
          <a:p>
            <a:pPr lvl="1"/>
            <a:r>
              <a:rPr lang="en-US" dirty="0"/>
              <a:t>HW 3 regrade due today to HW 3 repo</a:t>
            </a:r>
          </a:p>
          <a:p>
            <a:pPr lvl="1"/>
            <a:r>
              <a:rPr lang="en-US" dirty="0"/>
              <a:t>HW 6 (individual) out today</a:t>
            </a:r>
          </a:p>
          <a:p>
            <a:pPr lvl="1"/>
            <a:r>
              <a:rPr lang="en-US" dirty="0"/>
              <a:t>HW 7 Partner Form out today, due 12pm Wednesday </a:t>
            </a:r>
          </a:p>
          <a:p>
            <a:r>
              <a:rPr lang="en-US" dirty="0"/>
              <a:t>Review Sessions! 6-8pm SIEG 134</a:t>
            </a:r>
          </a:p>
          <a:p>
            <a:pPr lvl="1"/>
            <a:r>
              <a:rPr lang="en-US" dirty="0"/>
              <a:t>Monday March 4</a:t>
            </a:r>
            <a:r>
              <a:rPr lang="en-US" baseline="30000" dirty="0"/>
              <a:t>th</a:t>
            </a:r>
            <a:r>
              <a:rPr lang="en-US" dirty="0"/>
              <a:t> – Graph Review</a:t>
            </a:r>
          </a:p>
          <a:p>
            <a:pPr lvl="1"/>
            <a:r>
              <a:rPr lang="en-US" dirty="0"/>
              <a:t>Monday March 11</a:t>
            </a:r>
            <a:r>
              <a:rPr lang="en-US" baseline="30000" dirty="0"/>
              <a:t>th</a:t>
            </a:r>
            <a:r>
              <a:rPr lang="en-US" dirty="0"/>
              <a:t> – Final Review</a:t>
            </a:r>
          </a:p>
          <a:p>
            <a:endParaRPr lang="en-US" dirty="0"/>
          </a:p>
        </p:txBody>
      </p:sp>
      <p:sp>
        <p:nvSpPr>
          <p:cNvPr id="4" name="Footer Placeholder 3">
            <a:extLst>
              <a:ext uri="{FF2B5EF4-FFF2-40B4-BE49-F238E27FC236}">
                <a16:creationId xmlns:a16="http://schemas.microsoft.com/office/drawing/2014/main" id="{1304E4E0-7304-AF49-9BAE-A6DCB0BE9458}"/>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63F2150B-F981-E24F-B4CF-E1C57CC4BB56}"/>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369200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03FC-3B06-441C-813E-A92C14FEEF3F}"/>
              </a:ext>
            </a:extLst>
          </p:cNvPr>
          <p:cNvSpPr>
            <a:spLocks noGrp="1"/>
          </p:cNvSpPr>
          <p:nvPr>
            <p:ph type="title"/>
          </p:nvPr>
        </p:nvSpPr>
        <p:spPr/>
        <p:txBody>
          <a:bodyPr>
            <a:normAutofit/>
          </a:bodyPr>
          <a:lstStyle/>
          <a:p>
            <a:r>
              <a:rPr lang="en-US" dirty="0"/>
              <a:t>Why do all of these MST Algorithms Work?</a:t>
            </a:r>
          </a:p>
        </p:txBody>
      </p:sp>
      <p:sp>
        <p:nvSpPr>
          <p:cNvPr id="3" name="Content Placeholder 2">
            <a:extLst>
              <a:ext uri="{FF2B5EF4-FFF2-40B4-BE49-F238E27FC236}">
                <a16:creationId xmlns:a16="http://schemas.microsoft.com/office/drawing/2014/main" id="{7EAC890B-2537-437A-9F0A-62A84DD3E99C}"/>
              </a:ext>
            </a:extLst>
          </p:cNvPr>
          <p:cNvSpPr>
            <a:spLocks noGrp="1"/>
          </p:cNvSpPr>
          <p:nvPr>
            <p:ph idx="1"/>
          </p:nvPr>
        </p:nvSpPr>
        <p:spPr/>
        <p:txBody>
          <a:bodyPr/>
          <a:lstStyle/>
          <a:p>
            <a:r>
              <a:rPr lang="en-US" dirty="0"/>
              <a:t>MSTs satisfy two very useful properties:</a:t>
            </a:r>
          </a:p>
          <a:p>
            <a:r>
              <a:rPr lang="en-US" b="1" dirty="0"/>
              <a:t>Cycle Property: </a:t>
            </a:r>
            <a:r>
              <a:rPr lang="en-US" dirty="0"/>
              <a:t>The heaviest edge along a cycle is NEVER part of an MST.</a:t>
            </a:r>
          </a:p>
          <a:p>
            <a:r>
              <a:rPr lang="en-US" b="1" dirty="0"/>
              <a:t>Cut Property: </a:t>
            </a:r>
            <a:r>
              <a:rPr lang="en-US" dirty="0"/>
              <a:t>Split the vertices of the graph any way you want into two sets A and B. The lightest edge with one endpoint in A and the other in B is ALWAYS part of an MST. </a:t>
            </a:r>
          </a:p>
          <a:p>
            <a:endParaRPr lang="en-US" b="1" dirty="0"/>
          </a:p>
          <a:p>
            <a:r>
              <a:rPr lang="en-US" dirty="0"/>
              <a:t>Whenever you add an edge to a tree you create exactly one cycle, you can then remove any edge from that cycle and get another tree out. </a:t>
            </a:r>
          </a:p>
          <a:p>
            <a:r>
              <a:rPr lang="en-US" dirty="0"/>
              <a:t>This observation, combined with the cycle and cut properties form the basis of all of the greedy algorithms for MSTs.</a:t>
            </a:r>
          </a:p>
        </p:txBody>
      </p:sp>
      <p:sp>
        <p:nvSpPr>
          <p:cNvPr id="4" name="Footer Placeholder 3">
            <a:extLst>
              <a:ext uri="{FF2B5EF4-FFF2-40B4-BE49-F238E27FC236}">
                <a16:creationId xmlns:a16="http://schemas.microsoft.com/office/drawing/2014/main" id="{504C63AC-EC8B-4DD2-95B4-78E8F70236A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D3D6947-B626-4526-BA8F-76E3B73BEE91}"/>
              </a:ext>
            </a:extLst>
          </p:cNvPr>
          <p:cNvSpPr>
            <a:spLocks noGrp="1"/>
          </p:cNvSpPr>
          <p:nvPr>
            <p:ph type="sldNum" sz="quarter" idx="12"/>
          </p:nvPr>
        </p:nvSpPr>
        <p:spPr/>
        <p:txBody>
          <a:bodyPr/>
          <a:lstStyle/>
          <a:p>
            <a:fld id="{659665DE-58FC-41F4-AC58-2C90A5E00527}" type="slidenum">
              <a:rPr lang="en-US" smtClean="0"/>
              <a:t>20</a:t>
            </a:fld>
            <a:endParaRPr lang="en-US"/>
          </a:p>
        </p:txBody>
      </p:sp>
    </p:spTree>
    <p:extLst>
      <p:ext uri="{BB962C8B-B14F-4D97-AF65-F5344CB8AC3E}">
        <p14:creationId xmlns:p14="http://schemas.microsoft.com/office/powerpoint/2010/main" val="3380983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MST application	</a:t>
            </a:r>
          </a:p>
        </p:txBody>
      </p:sp>
      <p:sp>
        <p:nvSpPr>
          <p:cNvPr id="3" name="Content Placeholder 2"/>
          <p:cNvSpPr>
            <a:spLocks noGrp="1"/>
          </p:cNvSpPr>
          <p:nvPr>
            <p:ph idx="1"/>
          </p:nvPr>
        </p:nvSpPr>
        <p:spPr>
          <a:xfrm>
            <a:off x="575240" y="1463857"/>
            <a:ext cx="11187258" cy="3356337"/>
          </a:xfrm>
        </p:spPr>
        <p:txBody>
          <a:bodyPr/>
          <a:lstStyle/>
          <a:p>
            <a:r>
              <a:rPr lang="en-US" dirty="0"/>
              <a:t>Let’s say you’re building a new building. </a:t>
            </a:r>
          </a:p>
          <a:p>
            <a:r>
              <a:rPr lang="en-US" dirty="0"/>
              <a:t>There are very important building donors coming to visit TOMORROW, </a:t>
            </a:r>
          </a:p>
          <a:p>
            <a:pPr lvl="1"/>
            <a:r>
              <a:rPr lang="en-US" dirty="0"/>
              <a:t>and the hallways are not finished. </a:t>
            </a:r>
          </a:p>
          <a:p>
            <a:r>
              <a:rPr lang="en-US" dirty="0"/>
              <a:t>You have n rooms you need to show them, connected by the unfinished hallways.</a:t>
            </a:r>
          </a:p>
          <a:p>
            <a:r>
              <a:rPr lang="en-US" dirty="0"/>
              <a:t>Thanks to your generous donors you have n-1 construction crews, so you can assign one to each of that many hallways. </a:t>
            </a:r>
          </a:p>
          <a:p>
            <a:pPr lvl="1"/>
            <a:r>
              <a:rPr lang="en-US" dirty="0"/>
              <a:t>Sadly the hallways are narrow and you can’t have multiple crews working on the same hallway. </a:t>
            </a:r>
          </a:p>
          <a:p>
            <a:r>
              <a:rPr lang="en-US" dirty="0"/>
              <a:t>Can you finish enough hallways in time to give them a tour?</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sp>
        <p:nvSpPr>
          <p:cNvPr id="6" name="Rectangle 5"/>
          <p:cNvSpPr/>
          <p:nvPr/>
        </p:nvSpPr>
        <p:spPr>
          <a:xfrm>
            <a:off x="568125" y="4795525"/>
            <a:ext cx="6111311" cy="172550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spanning tree such that the weight of the maximum edge is minimized.</a:t>
            </a:r>
          </a:p>
        </p:txBody>
      </p:sp>
      <p:sp>
        <p:nvSpPr>
          <p:cNvPr id="7" name="Rectangle 6"/>
          <p:cNvSpPr/>
          <p:nvPr/>
        </p:nvSpPr>
        <p:spPr>
          <a:xfrm>
            <a:off x="568125" y="479552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a:t>
            </a:r>
            <a:r>
              <a:rPr lang="en-US" sz="2000" b="1" dirty="0">
                <a:solidFill>
                  <a:srgbClr val="B6A479"/>
                </a:solidFill>
              </a:rPr>
              <a:t>Bottleneck</a:t>
            </a:r>
            <a:r>
              <a:rPr lang="en-US" sz="2000" b="1" dirty="0"/>
              <a:t> Spanning Tree Problem</a:t>
            </a:r>
          </a:p>
        </p:txBody>
      </p:sp>
    </p:spTree>
    <p:extLst>
      <p:ext uri="{BB962C8B-B14F-4D97-AF65-F5344CB8AC3E}">
        <p14:creationId xmlns:p14="http://schemas.microsoft.com/office/powerpoint/2010/main" val="356888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MSTs and MBSTs</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a:xfrm>
            <a:off x="11549151" y="6521028"/>
            <a:ext cx="421923" cy="274320"/>
          </a:xfrm>
        </p:spPr>
        <p:txBody>
          <a:bodyPr/>
          <a:lstStyle/>
          <a:p>
            <a:fld id="{659665DE-58FC-41F4-AC58-2C90A5E00527}" type="slidenum">
              <a:rPr lang="en-US" smtClean="0"/>
              <a:t>22</a:t>
            </a:fld>
            <a:endParaRPr lang="en-US"/>
          </a:p>
        </p:txBody>
      </p:sp>
      <p:sp>
        <p:nvSpPr>
          <p:cNvPr id="6" name="Rectangle 5"/>
          <p:cNvSpPr/>
          <p:nvPr/>
        </p:nvSpPr>
        <p:spPr>
          <a:xfrm>
            <a:off x="5936971" y="1595120"/>
            <a:ext cx="6111311" cy="172550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spanning tree such that the weight of the maximum edge is minimized.</a:t>
            </a:r>
          </a:p>
        </p:txBody>
      </p:sp>
      <p:sp>
        <p:nvSpPr>
          <p:cNvPr id="7" name="Rectangle 6"/>
          <p:cNvSpPr/>
          <p:nvPr/>
        </p:nvSpPr>
        <p:spPr>
          <a:xfrm>
            <a:off x="5936971" y="1595121"/>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a:t>
            </a:r>
            <a:r>
              <a:rPr lang="en-US" sz="2000" b="1" dirty="0">
                <a:solidFill>
                  <a:srgbClr val="B6A479"/>
                </a:solidFill>
              </a:rPr>
              <a:t>Bottleneck</a:t>
            </a:r>
            <a:r>
              <a:rPr lang="en-US" sz="2000" b="1" dirty="0"/>
              <a:t> Spanning Tree Problem</a:t>
            </a:r>
          </a:p>
        </p:txBody>
      </p:sp>
      <p:sp>
        <p:nvSpPr>
          <p:cNvPr id="8" name="Rectangle 7"/>
          <p:cNvSpPr/>
          <p:nvPr/>
        </p:nvSpPr>
        <p:spPr>
          <a:xfrm>
            <a:off x="189303" y="1568998"/>
            <a:ext cx="5628165" cy="17530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000" b="1"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9" name="Rectangle 8"/>
          <p:cNvSpPr/>
          <p:nvPr/>
        </p:nvSpPr>
        <p:spPr>
          <a:xfrm>
            <a:off x="189303" y="1568999"/>
            <a:ext cx="5619393"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Tree Problem</a:t>
            </a:r>
          </a:p>
        </p:txBody>
      </p:sp>
      <p:sp>
        <p:nvSpPr>
          <p:cNvPr id="11" name="Oval 10">
            <a:extLst>
              <a:ext uri="{FF2B5EF4-FFF2-40B4-BE49-F238E27FC236}">
                <a16:creationId xmlns:a16="http://schemas.microsoft.com/office/drawing/2014/main" id="{565F4DFE-CB35-4168-ABF8-1D7A9BBFC0C4}"/>
              </a:ext>
            </a:extLst>
          </p:cNvPr>
          <p:cNvSpPr/>
          <p:nvPr/>
        </p:nvSpPr>
        <p:spPr>
          <a:xfrm>
            <a:off x="6680025" y="430649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3" name="Oval 12">
            <a:extLst>
              <a:ext uri="{FF2B5EF4-FFF2-40B4-BE49-F238E27FC236}">
                <a16:creationId xmlns:a16="http://schemas.microsoft.com/office/drawing/2014/main" id="{7F162FD8-3E78-456B-BB14-BDCE6FBA2ECF}"/>
              </a:ext>
            </a:extLst>
          </p:cNvPr>
          <p:cNvSpPr/>
          <p:nvPr/>
        </p:nvSpPr>
        <p:spPr>
          <a:xfrm>
            <a:off x="7983028" y="521108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5" name="Oval 14">
            <a:extLst>
              <a:ext uri="{FF2B5EF4-FFF2-40B4-BE49-F238E27FC236}">
                <a16:creationId xmlns:a16="http://schemas.microsoft.com/office/drawing/2014/main" id="{CE51C7C4-B55B-403F-87FE-AD499899A667}"/>
              </a:ext>
            </a:extLst>
          </p:cNvPr>
          <p:cNvSpPr/>
          <p:nvPr/>
        </p:nvSpPr>
        <p:spPr>
          <a:xfrm>
            <a:off x="10310256" y="350048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 name="Oval 15">
            <a:extLst>
              <a:ext uri="{FF2B5EF4-FFF2-40B4-BE49-F238E27FC236}">
                <a16:creationId xmlns:a16="http://schemas.microsoft.com/office/drawing/2014/main" id="{19D7B0C3-CCAE-4D94-B9BB-71BEFB80BFD8}"/>
              </a:ext>
            </a:extLst>
          </p:cNvPr>
          <p:cNvSpPr/>
          <p:nvPr/>
        </p:nvSpPr>
        <p:spPr>
          <a:xfrm>
            <a:off x="8092517" y="412615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8" name="Straight Connector 17">
            <a:extLst>
              <a:ext uri="{FF2B5EF4-FFF2-40B4-BE49-F238E27FC236}">
                <a16:creationId xmlns:a16="http://schemas.microsoft.com/office/drawing/2014/main" id="{C728B529-FC04-4B2F-B0B9-AC5A773CAFE2}"/>
              </a:ext>
            </a:extLst>
          </p:cNvPr>
          <p:cNvCxnSpPr>
            <a:stCxn id="11" idx="5"/>
            <a:endCxn id="13" idx="2"/>
          </p:cNvCxnSpPr>
          <p:nvPr/>
        </p:nvCxnSpPr>
        <p:spPr>
          <a:xfrm>
            <a:off x="6923928" y="4545191"/>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B3A08A-BD82-4A3E-B941-3C684B7E3A95}"/>
              </a:ext>
            </a:extLst>
          </p:cNvPr>
          <p:cNvCxnSpPr>
            <a:stCxn id="13" idx="0"/>
            <a:endCxn id="16" idx="4"/>
          </p:cNvCxnSpPr>
          <p:nvPr/>
        </p:nvCxnSpPr>
        <p:spPr>
          <a:xfrm flipV="1">
            <a:off x="8125903" y="4405806"/>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58C2D2-F112-4C50-B1DD-A30A0CB4F594}"/>
              </a:ext>
            </a:extLst>
          </p:cNvPr>
          <p:cNvCxnSpPr>
            <a:stCxn id="16" idx="2"/>
            <a:endCxn id="11" idx="6"/>
          </p:cNvCxnSpPr>
          <p:nvPr/>
        </p:nvCxnSpPr>
        <p:spPr>
          <a:xfrm flipH="1">
            <a:off x="6965775" y="4265982"/>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63D041-1C25-44CE-ABEF-9E1DC32FEEF8}"/>
              </a:ext>
            </a:extLst>
          </p:cNvPr>
          <p:cNvCxnSpPr>
            <a:stCxn id="16" idx="7"/>
            <a:endCxn id="15" idx="2"/>
          </p:cNvCxnSpPr>
          <p:nvPr/>
        </p:nvCxnSpPr>
        <p:spPr>
          <a:xfrm flipV="1">
            <a:off x="8336420" y="3640307"/>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38C915-248E-4E31-BBA5-E80A85791BBD}"/>
              </a:ext>
            </a:extLst>
          </p:cNvPr>
          <p:cNvCxnSpPr>
            <a:stCxn id="15" idx="3"/>
            <a:endCxn id="13" idx="7"/>
          </p:cNvCxnSpPr>
          <p:nvPr/>
        </p:nvCxnSpPr>
        <p:spPr>
          <a:xfrm flipH="1">
            <a:off x="8226931" y="3739177"/>
            <a:ext cx="2125172" cy="151285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5DA56DE-5E2D-40C2-96EA-0E3F1F0AD895}"/>
              </a:ext>
            </a:extLst>
          </p:cNvPr>
          <p:cNvSpPr txBox="1"/>
          <p:nvPr/>
        </p:nvSpPr>
        <p:spPr>
          <a:xfrm>
            <a:off x="7472726" y="4006961"/>
            <a:ext cx="317944" cy="369667"/>
          </a:xfrm>
          <a:prstGeom prst="rect">
            <a:avLst/>
          </a:prstGeom>
          <a:noFill/>
        </p:spPr>
        <p:txBody>
          <a:bodyPr wrap="square" rtlCol="0">
            <a:spAutoFit/>
          </a:bodyPr>
          <a:lstStyle/>
          <a:p>
            <a:r>
              <a:rPr lang="en-US" dirty="0"/>
              <a:t>3</a:t>
            </a:r>
          </a:p>
        </p:txBody>
      </p:sp>
      <p:sp>
        <p:nvSpPr>
          <p:cNvPr id="31" name="TextBox 30">
            <a:extLst>
              <a:ext uri="{FF2B5EF4-FFF2-40B4-BE49-F238E27FC236}">
                <a16:creationId xmlns:a16="http://schemas.microsoft.com/office/drawing/2014/main" id="{0A707E7C-DF04-463E-B6A7-EB4A670E1E98}"/>
              </a:ext>
            </a:extLst>
          </p:cNvPr>
          <p:cNvSpPr txBox="1"/>
          <p:nvPr/>
        </p:nvSpPr>
        <p:spPr>
          <a:xfrm>
            <a:off x="7225617" y="4948049"/>
            <a:ext cx="317944" cy="369667"/>
          </a:xfrm>
          <a:prstGeom prst="rect">
            <a:avLst/>
          </a:prstGeom>
          <a:noFill/>
        </p:spPr>
        <p:txBody>
          <a:bodyPr wrap="square" rtlCol="0">
            <a:spAutoFit/>
          </a:bodyPr>
          <a:lstStyle/>
          <a:p>
            <a:r>
              <a:rPr lang="en-US" dirty="0"/>
              <a:t>4</a:t>
            </a:r>
          </a:p>
        </p:txBody>
      </p:sp>
      <p:sp>
        <p:nvSpPr>
          <p:cNvPr id="32" name="TextBox 31">
            <a:extLst>
              <a:ext uri="{FF2B5EF4-FFF2-40B4-BE49-F238E27FC236}">
                <a16:creationId xmlns:a16="http://schemas.microsoft.com/office/drawing/2014/main" id="{75FB6B22-2D22-4B90-9732-B7F8232E0785}"/>
              </a:ext>
            </a:extLst>
          </p:cNvPr>
          <p:cNvSpPr txBox="1"/>
          <p:nvPr/>
        </p:nvSpPr>
        <p:spPr>
          <a:xfrm>
            <a:off x="7912187" y="4549596"/>
            <a:ext cx="317944" cy="369667"/>
          </a:xfrm>
          <a:prstGeom prst="rect">
            <a:avLst/>
          </a:prstGeom>
          <a:noFill/>
        </p:spPr>
        <p:txBody>
          <a:bodyPr wrap="square" rtlCol="0">
            <a:spAutoFit/>
          </a:bodyPr>
          <a:lstStyle/>
          <a:p>
            <a:r>
              <a:rPr lang="en-US" dirty="0"/>
              <a:t>1</a:t>
            </a:r>
          </a:p>
        </p:txBody>
      </p:sp>
      <p:sp>
        <p:nvSpPr>
          <p:cNvPr id="35" name="TextBox 34">
            <a:extLst>
              <a:ext uri="{FF2B5EF4-FFF2-40B4-BE49-F238E27FC236}">
                <a16:creationId xmlns:a16="http://schemas.microsoft.com/office/drawing/2014/main" id="{4D7B4D0B-A855-49E8-8ED0-B56BAA6B8B9E}"/>
              </a:ext>
            </a:extLst>
          </p:cNvPr>
          <p:cNvSpPr txBox="1"/>
          <p:nvPr/>
        </p:nvSpPr>
        <p:spPr>
          <a:xfrm>
            <a:off x="8715374" y="3640306"/>
            <a:ext cx="405270" cy="369332"/>
          </a:xfrm>
          <a:prstGeom prst="rect">
            <a:avLst/>
          </a:prstGeom>
          <a:noFill/>
        </p:spPr>
        <p:txBody>
          <a:bodyPr wrap="square" rtlCol="0">
            <a:spAutoFit/>
          </a:bodyPr>
          <a:lstStyle/>
          <a:p>
            <a:r>
              <a:rPr lang="en-US" dirty="0"/>
              <a:t>2</a:t>
            </a:r>
          </a:p>
        </p:txBody>
      </p:sp>
      <p:sp>
        <p:nvSpPr>
          <p:cNvPr id="38" name="TextBox 37">
            <a:extLst>
              <a:ext uri="{FF2B5EF4-FFF2-40B4-BE49-F238E27FC236}">
                <a16:creationId xmlns:a16="http://schemas.microsoft.com/office/drawing/2014/main" id="{0620E453-FC64-407E-8807-4257C8DEA957}"/>
              </a:ext>
            </a:extLst>
          </p:cNvPr>
          <p:cNvSpPr txBox="1"/>
          <p:nvPr/>
        </p:nvSpPr>
        <p:spPr>
          <a:xfrm>
            <a:off x="9040051" y="4720357"/>
            <a:ext cx="405270" cy="369332"/>
          </a:xfrm>
          <a:prstGeom prst="rect">
            <a:avLst/>
          </a:prstGeom>
          <a:noFill/>
        </p:spPr>
        <p:txBody>
          <a:bodyPr wrap="square" rtlCol="0">
            <a:spAutoFit/>
          </a:bodyPr>
          <a:lstStyle/>
          <a:p>
            <a:r>
              <a:rPr lang="en-US" dirty="0"/>
              <a:t>2</a:t>
            </a:r>
          </a:p>
        </p:txBody>
      </p:sp>
      <p:sp>
        <p:nvSpPr>
          <p:cNvPr id="39" name="Oval 38">
            <a:extLst>
              <a:ext uri="{FF2B5EF4-FFF2-40B4-BE49-F238E27FC236}">
                <a16:creationId xmlns:a16="http://schemas.microsoft.com/office/drawing/2014/main" id="{05FDFB87-E379-4549-860F-59FEC342D4D3}"/>
              </a:ext>
            </a:extLst>
          </p:cNvPr>
          <p:cNvSpPr/>
          <p:nvPr/>
        </p:nvSpPr>
        <p:spPr>
          <a:xfrm>
            <a:off x="1239998" y="441914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40" name="Oval 39">
            <a:extLst>
              <a:ext uri="{FF2B5EF4-FFF2-40B4-BE49-F238E27FC236}">
                <a16:creationId xmlns:a16="http://schemas.microsoft.com/office/drawing/2014/main" id="{E17ED70F-F911-4750-A3A6-4AAC566AF79A}"/>
              </a:ext>
            </a:extLst>
          </p:cNvPr>
          <p:cNvSpPr/>
          <p:nvPr/>
        </p:nvSpPr>
        <p:spPr>
          <a:xfrm>
            <a:off x="2543001" y="532372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1" name="Oval 40">
            <a:extLst>
              <a:ext uri="{FF2B5EF4-FFF2-40B4-BE49-F238E27FC236}">
                <a16:creationId xmlns:a16="http://schemas.microsoft.com/office/drawing/2014/main" id="{52A1DEAD-67CD-4442-AFEC-0638B2D6E8AD}"/>
              </a:ext>
            </a:extLst>
          </p:cNvPr>
          <p:cNvSpPr/>
          <p:nvPr/>
        </p:nvSpPr>
        <p:spPr>
          <a:xfrm>
            <a:off x="4870229" y="361312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42" name="Oval 41">
            <a:extLst>
              <a:ext uri="{FF2B5EF4-FFF2-40B4-BE49-F238E27FC236}">
                <a16:creationId xmlns:a16="http://schemas.microsoft.com/office/drawing/2014/main" id="{3DC06732-4E11-4049-B5D1-5E12FA7086B9}"/>
              </a:ext>
            </a:extLst>
          </p:cNvPr>
          <p:cNvSpPr/>
          <p:nvPr/>
        </p:nvSpPr>
        <p:spPr>
          <a:xfrm>
            <a:off x="2652490" y="423880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43" name="Straight Connector 42">
            <a:extLst>
              <a:ext uri="{FF2B5EF4-FFF2-40B4-BE49-F238E27FC236}">
                <a16:creationId xmlns:a16="http://schemas.microsoft.com/office/drawing/2014/main" id="{427993AB-E3B1-4D8A-B135-AA7E9D71A04F}"/>
              </a:ext>
            </a:extLst>
          </p:cNvPr>
          <p:cNvCxnSpPr>
            <a:stCxn id="39" idx="5"/>
            <a:endCxn id="40" idx="2"/>
          </p:cNvCxnSpPr>
          <p:nvPr/>
        </p:nvCxnSpPr>
        <p:spPr>
          <a:xfrm>
            <a:off x="1483901" y="4657836"/>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C02104-A117-467E-8456-0DEA2EC9D534}"/>
              </a:ext>
            </a:extLst>
          </p:cNvPr>
          <p:cNvCxnSpPr>
            <a:stCxn id="40" idx="0"/>
            <a:endCxn id="42" idx="4"/>
          </p:cNvCxnSpPr>
          <p:nvPr/>
        </p:nvCxnSpPr>
        <p:spPr>
          <a:xfrm flipV="1">
            <a:off x="2685876" y="4518451"/>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3BBAE23-660E-451C-BE31-E955F6F85FC4}"/>
              </a:ext>
            </a:extLst>
          </p:cNvPr>
          <p:cNvCxnSpPr>
            <a:stCxn id="42" idx="2"/>
            <a:endCxn id="39" idx="6"/>
          </p:cNvCxnSpPr>
          <p:nvPr/>
        </p:nvCxnSpPr>
        <p:spPr>
          <a:xfrm flipH="1">
            <a:off x="1525748" y="4378627"/>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39F94FD-9FE2-451B-AB68-6D63052F9BB2}"/>
              </a:ext>
            </a:extLst>
          </p:cNvPr>
          <p:cNvCxnSpPr>
            <a:stCxn id="42" idx="7"/>
            <a:endCxn id="41" idx="2"/>
          </p:cNvCxnSpPr>
          <p:nvPr/>
        </p:nvCxnSpPr>
        <p:spPr>
          <a:xfrm flipV="1">
            <a:off x="2896393" y="3752952"/>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6E76A67-609B-46F5-AACB-B41DB47EACFF}"/>
              </a:ext>
            </a:extLst>
          </p:cNvPr>
          <p:cNvCxnSpPr>
            <a:stCxn id="41" idx="3"/>
            <a:endCxn id="40" idx="7"/>
          </p:cNvCxnSpPr>
          <p:nvPr/>
        </p:nvCxnSpPr>
        <p:spPr>
          <a:xfrm flipH="1">
            <a:off x="2786904" y="3851822"/>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1EE28E0-CB58-49E7-A625-417A0722D27D}"/>
              </a:ext>
            </a:extLst>
          </p:cNvPr>
          <p:cNvSpPr txBox="1"/>
          <p:nvPr/>
        </p:nvSpPr>
        <p:spPr>
          <a:xfrm>
            <a:off x="2032699" y="4119606"/>
            <a:ext cx="317944" cy="369667"/>
          </a:xfrm>
          <a:prstGeom prst="rect">
            <a:avLst/>
          </a:prstGeom>
          <a:noFill/>
        </p:spPr>
        <p:txBody>
          <a:bodyPr wrap="square" rtlCol="0">
            <a:spAutoFit/>
          </a:bodyPr>
          <a:lstStyle/>
          <a:p>
            <a:r>
              <a:rPr lang="en-US" dirty="0"/>
              <a:t>3</a:t>
            </a:r>
          </a:p>
        </p:txBody>
      </p:sp>
      <p:sp>
        <p:nvSpPr>
          <p:cNvPr id="49" name="TextBox 48">
            <a:extLst>
              <a:ext uri="{FF2B5EF4-FFF2-40B4-BE49-F238E27FC236}">
                <a16:creationId xmlns:a16="http://schemas.microsoft.com/office/drawing/2014/main" id="{1E58EF84-DDF2-4980-8B45-7E5BE08DF008}"/>
              </a:ext>
            </a:extLst>
          </p:cNvPr>
          <p:cNvSpPr txBox="1"/>
          <p:nvPr/>
        </p:nvSpPr>
        <p:spPr>
          <a:xfrm>
            <a:off x="1785590" y="5060694"/>
            <a:ext cx="317944" cy="369667"/>
          </a:xfrm>
          <a:prstGeom prst="rect">
            <a:avLst/>
          </a:prstGeom>
          <a:noFill/>
        </p:spPr>
        <p:txBody>
          <a:bodyPr wrap="square" rtlCol="0">
            <a:spAutoFit/>
          </a:bodyPr>
          <a:lstStyle/>
          <a:p>
            <a:r>
              <a:rPr lang="en-US" dirty="0"/>
              <a:t>4</a:t>
            </a:r>
          </a:p>
        </p:txBody>
      </p:sp>
      <p:sp>
        <p:nvSpPr>
          <p:cNvPr id="50" name="TextBox 49">
            <a:extLst>
              <a:ext uri="{FF2B5EF4-FFF2-40B4-BE49-F238E27FC236}">
                <a16:creationId xmlns:a16="http://schemas.microsoft.com/office/drawing/2014/main" id="{354C71E2-064E-4CD7-BBAE-542539779143}"/>
              </a:ext>
            </a:extLst>
          </p:cNvPr>
          <p:cNvSpPr txBox="1"/>
          <p:nvPr/>
        </p:nvSpPr>
        <p:spPr>
          <a:xfrm>
            <a:off x="2472160" y="4662241"/>
            <a:ext cx="317944" cy="369667"/>
          </a:xfrm>
          <a:prstGeom prst="rect">
            <a:avLst/>
          </a:prstGeom>
          <a:noFill/>
        </p:spPr>
        <p:txBody>
          <a:bodyPr wrap="square" rtlCol="0">
            <a:spAutoFit/>
          </a:bodyPr>
          <a:lstStyle/>
          <a:p>
            <a:r>
              <a:rPr lang="en-US" dirty="0"/>
              <a:t>1</a:t>
            </a:r>
          </a:p>
        </p:txBody>
      </p:sp>
      <p:sp>
        <p:nvSpPr>
          <p:cNvPr id="51" name="TextBox 50">
            <a:extLst>
              <a:ext uri="{FF2B5EF4-FFF2-40B4-BE49-F238E27FC236}">
                <a16:creationId xmlns:a16="http://schemas.microsoft.com/office/drawing/2014/main" id="{9BC05C61-FC14-4503-909F-21C53036DDEA}"/>
              </a:ext>
            </a:extLst>
          </p:cNvPr>
          <p:cNvSpPr txBox="1"/>
          <p:nvPr/>
        </p:nvSpPr>
        <p:spPr>
          <a:xfrm>
            <a:off x="3275347" y="3752951"/>
            <a:ext cx="405270" cy="369332"/>
          </a:xfrm>
          <a:prstGeom prst="rect">
            <a:avLst/>
          </a:prstGeom>
          <a:noFill/>
        </p:spPr>
        <p:txBody>
          <a:bodyPr wrap="square" rtlCol="0">
            <a:spAutoFit/>
          </a:bodyPr>
          <a:lstStyle/>
          <a:p>
            <a:r>
              <a:rPr lang="en-US" dirty="0"/>
              <a:t>2</a:t>
            </a:r>
          </a:p>
        </p:txBody>
      </p:sp>
      <p:sp>
        <p:nvSpPr>
          <p:cNvPr id="52" name="TextBox 51">
            <a:extLst>
              <a:ext uri="{FF2B5EF4-FFF2-40B4-BE49-F238E27FC236}">
                <a16:creationId xmlns:a16="http://schemas.microsoft.com/office/drawing/2014/main" id="{A88378FC-3AAF-45EC-8715-95C96991617A}"/>
              </a:ext>
            </a:extLst>
          </p:cNvPr>
          <p:cNvSpPr txBox="1"/>
          <p:nvPr/>
        </p:nvSpPr>
        <p:spPr>
          <a:xfrm>
            <a:off x="3600024" y="4833002"/>
            <a:ext cx="405270"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C01AAB61-4DA1-49CD-A69D-4BC0CC02066B}"/>
              </a:ext>
            </a:extLst>
          </p:cNvPr>
          <p:cNvSpPr txBox="1"/>
          <p:nvPr/>
        </p:nvSpPr>
        <p:spPr>
          <a:xfrm>
            <a:off x="189303" y="5603376"/>
            <a:ext cx="9256018" cy="769441"/>
          </a:xfrm>
          <a:prstGeom prst="rect">
            <a:avLst/>
          </a:prstGeom>
          <a:noFill/>
        </p:spPr>
        <p:txBody>
          <a:bodyPr wrap="square" rtlCol="0">
            <a:spAutoFit/>
          </a:bodyPr>
          <a:lstStyle/>
          <a:p>
            <a:r>
              <a:rPr lang="en-US" sz="2200" dirty="0"/>
              <a:t>Graph on the right is a minimum bottleneck spanning tree, but not a minimum spanning tree.</a:t>
            </a:r>
          </a:p>
        </p:txBody>
      </p:sp>
    </p:spTree>
    <p:extLst>
      <p:ext uri="{BB962C8B-B14F-4D97-AF65-F5344CB8AC3E}">
        <p14:creationId xmlns:p14="http://schemas.microsoft.com/office/powerpoint/2010/main" val="152536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MBSTs</a:t>
            </a:r>
          </a:p>
        </p:txBody>
      </p:sp>
      <p:sp>
        <p:nvSpPr>
          <p:cNvPr id="3" name="Content Placeholder 2"/>
          <p:cNvSpPr>
            <a:spLocks noGrp="1"/>
          </p:cNvSpPr>
          <p:nvPr>
            <p:ph idx="1"/>
          </p:nvPr>
        </p:nvSpPr>
        <p:spPr>
          <a:xfrm>
            <a:off x="575240" y="1166191"/>
            <a:ext cx="11187258" cy="5143170"/>
          </a:xfrm>
        </p:spPr>
        <p:txBody>
          <a:bodyPr/>
          <a:lstStyle/>
          <a:p>
            <a:r>
              <a:rPr lang="en-US" dirty="0"/>
              <a:t>Algorithm Idea: want to use smallest edges. Just start with the smallest edge and add it if it connects previously unrelated things (and don’t if it makes a cycle).</a:t>
            </a:r>
          </a:p>
          <a:p>
            <a:r>
              <a:rPr lang="en-US" dirty="0"/>
              <a:t>Hey wait…that’s Kruskal’s Algorithm!</a:t>
            </a:r>
          </a:p>
          <a:p>
            <a:endParaRPr lang="en-US" dirty="0"/>
          </a:p>
          <a:p>
            <a:r>
              <a:rPr lang="en-US" dirty="0"/>
              <a:t>Every MST is an MBST (because Kruskal’s can find any MST when looking for MBSTs)</a:t>
            </a:r>
          </a:p>
          <a:p>
            <a:r>
              <a:rPr lang="en-US" dirty="0"/>
              <a:t>but not vice versa (see the example on the last slide). </a:t>
            </a:r>
          </a:p>
          <a:p>
            <a:endParaRPr lang="en-US" dirty="0"/>
          </a:p>
          <a:p>
            <a:r>
              <a:rPr lang="en-US" dirty="0"/>
              <a:t>If you need an MBST, any MST algorithm will work.</a:t>
            </a:r>
          </a:p>
          <a:p>
            <a:r>
              <a:rPr lang="en-US" dirty="0"/>
              <a:t>There are also some specially designed MBST algorithms that are </a:t>
            </a:r>
            <a:r>
              <a:rPr lang="en-US" i="1" dirty="0"/>
              <a:t>faster </a:t>
            </a:r>
            <a:r>
              <a:rPr lang="en-US" dirty="0"/>
              <a:t>(see Wikipedia)</a:t>
            </a:r>
          </a:p>
          <a:p>
            <a:r>
              <a:rPr lang="en-US" dirty="0"/>
              <a:t>Takeaway: When you’re modeling a problem, be careful to really understand what you’re looking for. There may be a better algorithm out there.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spTree>
    <p:extLst>
      <p:ext uri="{BB962C8B-B14F-4D97-AF65-F5344CB8AC3E}">
        <p14:creationId xmlns:p14="http://schemas.microsoft.com/office/powerpoint/2010/main" val="394988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lstStyle/>
          <a:p>
            <a:r>
              <a:rPr lang="en-US" dirty="0"/>
              <a:t>It’s the 1920’s. Your friend at the electric company needs to choose where to build wires to connect all these cities to the plant. </a:t>
            </a:r>
          </a:p>
        </p:txBody>
      </p:sp>
      <p:sp>
        <p:nvSpPr>
          <p:cNvPr id="4" name="Footer Placeholder 3"/>
          <p:cNvSpPr>
            <a:spLocks noGrp="1"/>
          </p:cNvSpPr>
          <p:nvPr>
            <p:ph type="ftr" sz="quarter" idx="11"/>
          </p:nvPr>
        </p:nvSpPr>
        <p:spPr/>
        <p:txBody>
          <a:bodyPr/>
          <a:lstStyle/>
          <a:p>
            <a:r>
              <a:rPr lang="en-US" dirty="0"/>
              <a:t>CSE 373 SP 18 – Robbie Webber</a:t>
            </a:r>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sp>
        <p:nvSpPr>
          <p:cNvPr id="64" name="TextBox 63"/>
          <p:cNvSpPr txBox="1"/>
          <p:nvPr/>
        </p:nvSpPr>
        <p:spPr>
          <a:xfrm>
            <a:off x="575239" y="5312664"/>
            <a:ext cx="11187260" cy="646331"/>
          </a:xfrm>
          <a:prstGeom prst="rect">
            <a:avLst/>
          </a:prstGeom>
          <a:noFill/>
        </p:spPr>
        <p:txBody>
          <a:bodyPr wrap="square" rtlCol="0">
            <a:spAutoFit/>
          </a:bodyPr>
          <a:lstStyle/>
          <a:p>
            <a:r>
              <a:rPr lang="en-US" dirty="0"/>
              <a:t>She knows how much it would cost to lay electric wires between any pair of locations, and wants the cheapest way to make sure electricity from the plant to every city.</a:t>
            </a:r>
          </a:p>
        </p:txBody>
      </p:sp>
      <p:grpSp>
        <p:nvGrpSpPr>
          <p:cNvPr id="13" name="Group 12">
            <a:extLst>
              <a:ext uri="{FF2B5EF4-FFF2-40B4-BE49-F238E27FC236}">
                <a16:creationId xmlns:a16="http://schemas.microsoft.com/office/drawing/2014/main" id="{3BC86B03-E8A7-FF40-8362-3F841ECB23C5}"/>
              </a:ext>
            </a:extLst>
          </p:cNvPr>
          <p:cNvGrpSpPr/>
          <p:nvPr/>
        </p:nvGrpSpPr>
        <p:grpSpPr>
          <a:xfrm>
            <a:off x="3208719" y="2284898"/>
            <a:ext cx="4129707" cy="3114832"/>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106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a:p>
            <a:pPr marL="128016" lvl="1" indent="0">
              <a:buNone/>
            </a:pPr>
            <a:endParaRPr lang="en-US" dirty="0"/>
          </a:p>
          <a:p>
            <a:r>
              <a:rPr lang="en-US" dirty="0"/>
              <a:t>Assume all edge weights are positive.</a:t>
            </a:r>
          </a:p>
          <a:p>
            <a:r>
              <a:rPr lang="en-US" dirty="0"/>
              <a:t>Claim: The set of edges we pick never has a cycle. Why?</a:t>
            </a:r>
          </a:p>
          <a:p>
            <a:r>
              <a:rPr lang="en-US" dirty="0"/>
              <a:t>MST is the exact number of edges to connect all vertices</a:t>
            </a:r>
          </a:p>
          <a:p>
            <a:pPr lvl="1"/>
            <a:r>
              <a:rPr lang="en-US" dirty="0"/>
              <a:t>taking away 1 edge breaks connectiveness </a:t>
            </a:r>
          </a:p>
          <a:p>
            <a:pPr lvl="1"/>
            <a:r>
              <a:rPr lang="en-US" dirty="0"/>
              <a:t>adding 1 edge makes a cycle</a:t>
            </a:r>
          </a:p>
          <a:p>
            <a:pPr lvl="1"/>
            <a:r>
              <a:rPr lang="en-US" dirty="0"/>
              <a:t>contains exactly V – 1 edges</a:t>
            </a:r>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sp>
        <p:nvSpPr>
          <p:cNvPr id="6" name="TextBox 5">
            <a:extLst>
              <a:ext uri="{FF2B5EF4-FFF2-40B4-BE49-F238E27FC236}">
                <a16:creationId xmlns:a16="http://schemas.microsoft.com/office/drawing/2014/main" id="{C2A2D4C1-4238-7742-BD01-6C1B9D2A6802}"/>
              </a:ext>
            </a:extLst>
          </p:cNvPr>
          <p:cNvSpPr txBox="1"/>
          <p:nvPr/>
        </p:nvSpPr>
        <p:spPr>
          <a:xfrm>
            <a:off x="844572" y="2798078"/>
            <a:ext cx="3987502" cy="369332"/>
          </a:xfrm>
          <a:prstGeom prst="rect">
            <a:avLst/>
          </a:prstGeom>
          <a:noFill/>
        </p:spPr>
        <p:txBody>
          <a:bodyPr wrap="none" rtlCol="0">
            <a:spAutoFit/>
          </a:bodyPr>
          <a:lstStyle/>
          <a:p>
            <a:r>
              <a:rPr lang="en-US" dirty="0">
                <a:solidFill>
                  <a:srgbClr val="FF0000"/>
                </a:solidFill>
              </a:rPr>
              <a:t>Notice we do not need a directed graph!</a:t>
            </a:r>
          </a:p>
        </p:txBody>
      </p:sp>
      <p:sp>
        <p:nvSpPr>
          <p:cNvPr id="90" name="Footer Placeholder 3">
            <a:extLst>
              <a:ext uri="{FF2B5EF4-FFF2-40B4-BE49-F238E27FC236}">
                <a16:creationId xmlns:a16="http://schemas.microsoft.com/office/drawing/2014/main" id="{4A350B44-6E02-CB48-AF24-35868AEE3E45}"/>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120" name="Group 119">
            <a:extLst>
              <a:ext uri="{FF2B5EF4-FFF2-40B4-BE49-F238E27FC236}">
                <a16:creationId xmlns:a16="http://schemas.microsoft.com/office/drawing/2014/main" id="{61801F91-0956-EA4C-AFF5-9E1DC8C2C063}"/>
              </a:ext>
            </a:extLst>
          </p:cNvPr>
          <p:cNvGrpSpPr/>
          <p:nvPr/>
        </p:nvGrpSpPr>
        <p:grpSpPr>
          <a:xfrm>
            <a:off x="7297221" y="3230697"/>
            <a:ext cx="3915981" cy="2842986"/>
            <a:chOff x="7120962" y="2798078"/>
            <a:chExt cx="3915981" cy="2842986"/>
          </a:xfrm>
        </p:grpSpPr>
        <p:sp>
          <p:nvSpPr>
            <p:cNvPr id="92" name="Oval 91">
              <a:extLst>
                <a:ext uri="{FF2B5EF4-FFF2-40B4-BE49-F238E27FC236}">
                  <a16:creationId xmlns:a16="http://schemas.microsoft.com/office/drawing/2014/main" id="{5D08DEBB-24E8-F342-9979-426334DEA2E2}"/>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93" name="Oval 92">
              <a:extLst>
                <a:ext uri="{FF2B5EF4-FFF2-40B4-BE49-F238E27FC236}">
                  <a16:creationId xmlns:a16="http://schemas.microsoft.com/office/drawing/2014/main" id="{1A7E203A-EE9D-DC4C-9A00-C104788F629B}"/>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4" name="Oval 93">
              <a:extLst>
                <a:ext uri="{FF2B5EF4-FFF2-40B4-BE49-F238E27FC236}">
                  <a16:creationId xmlns:a16="http://schemas.microsoft.com/office/drawing/2014/main" id="{A5EA0337-9D23-5547-8FC1-ECFDAA588196}"/>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6" name="Oval 95">
              <a:extLst>
                <a:ext uri="{FF2B5EF4-FFF2-40B4-BE49-F238E27FC236}">
                  <a16:creationId xmlns:a16="http://schemas.microsoft.com/office/drawing/2014/main" id="{99465625-E3BD-A64D-8434-BAA49E072F08}"/>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97" name="Oval 96">
              <a:extLst>
                <a:ext uri="{FF2B5EF4-FFF2-40B4-BE49-F238E27FC236}">
                  <a16:creationId xmlns:a16="http://schemas.microsoft.com/office/drawing/2014/main" id="{067BF183-1CBB-B44F-ACAC-3F2389515F9F}"/>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98" name="Straight Connector 97">
              <a:extLst>
                <a:ext uri="{FF2B5EF4-FFF2-40B4-BE49-F238E27FC236}">
                  <a16:creationId xmlns:a16="http://schemas.microsoft.com/office/drawing/2014/main" id="{14749E9A-C5C3-8740-A692-B26FFBBDA219}"/>
                </a:ext>
              </a:extLst>
            </p:cNvPr>
            <p:cNvCxnSpPr>
              <a:stCxn id="93" idx="2"/>
              <a:endCxn id="92" idx="7"/>
            </p:cNvCxnSpPr>
            <p:nvPr/>
          </p:nvCxnSpPr>
          <p:spPr>
            <a:xfrm flipH="1">
              <a:off x="7364865" y="293790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FEE6947-946D-164C-85AD-1F4B9580A5C5}"/>
                </a:ext>
              </a:extLst>
            </p:cNvPr>
            <p:cNvCxnSpPr>
              <a:stCxn id="92" idx="5"/>
              <a:endCxn id="94" idx="2"/>
            </p:cNvCxnSpPr>
            <p:nvPr/>
          </p:nvCxnSpPr>
          <p:spPr>
            <a:xfrm>
              <a:off x="7364865" y="469552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E0A5B12-BA42-C946-88C1-C8B22939D954}"/>
                </a:ext>
              </a:extLst>
            </p:cNvPr>
            <p:cNvCxnSpPr>
              <a:stCxn id="94" idx="0"/>
              <a:endCxn id="97" idx="4"/>
            </p:cNvCxnSpPr>
            <p:nvPr/>
          </p:nvCxnSpPr>
          <p:spPr>
            <a:xfrm flipV="1">
              <a:off x="8566840" y="455613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7F0F1F4-4593-2C41-A779-8F8D0BD8DBBB}"/>
                </a:ext>
              </a:extLst>
            </p:cNvPr>
            <p:cNvCxnSpPr>
              <a:stCxn id="97" idx="2"/>
              <a:endCxn id="92" idx="6"/>
            </p:cNvCxnSpPr>
            <p:nvPr/>
          </p:nvCxnSpPr>
          <p:spPr>
            <a:xfrm flipH="1">
              <a:off x="7406712" y="441631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BCE5F10-D942-0D49-B04E-3ED8461AB5AA}"/>
                </a:ext>
              </a:extLst>
            </p:cNvPr>
            <p:cNvCxnSpPr>
              <a:cxnSpLocks/>
              <a:stCxn id="93" idx="6"/>
              <a:endCxn id="96" idx="1"/>
            </p:cNvCxnSpPr>
            <p:nvPr/>
          </p:nvCxnSpPr>
          <p:spPr>
            <a:xfrm>
              <a:off x="9104954" y="2937903"/>
              <a:ext cx="1688086" cy="753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2D11669-CE8B-2F43-836D-79591BE96BB7}"/>
                </a:ext>
              </a:extLst>
            </p:cNvPr>
            <p:cNvCxnSpPr>
              <a:stCxn id="96" idx="3"/>
              <a:endCxn id="94" idx="7"/>
            </p:cNvCxnSpPr>
            <p:nvPr/>
          </p:nvCxnSpPr>
          <p:spPr>
            <a:xfrm flipH="1">
              <a:off x="8667868" y="388951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58ADDE5-F08E-6E4A-B682-4571BB03E994}"/>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10" name="TextBox 109">
              <a:extLst>
                <a:ext uri="{FF2B5EF4-FFF2-40B4-BE49-F238E27FC236}">
                  <a16:creationId xmlns:a16="http://schemas.microsoft.com/office/drawing/2014/main" id="{779BB034-C847-DF4E-B6A2-D29651A3A241}"/>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11" name="TextBox 110">
              <a:extLst>
                <a:ext uri="{FF2B5EF4-FFF2-40B4-BE49-F238E27FC236}">
                  <a16:creationId xmlns:a16="http://schemas.microsoft.com/office/drawing/2014/main" id="{AD21FE31-F931-BA4E-B048-49C3CE09546C}"/>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12" name="TextBox 111">
              <a:extLst>
                <a:ext uri="{FF2B5EF4-FFF2-40B4-BE49-F238E27FC236}">
                  <a16:creationId xmlns:a16="http://schemas.microsoft.com/office/drawing/2014/main" id="{576E3D28-C603-C744-B155-5B259BB804AE}"/>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13" name="TextBox 112">
              <a:extLst>
                <a:ext uri="{FF2B5EF4-FFF2-40B4-BE49-F238E27FC236}">
                  <a16:creationId xmlns:a16="http://schemas.microsoft.com/office/drawing/2014/main" id="{347288FF-1CBD-CF41-9367-36D575809802}"/>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17" name="TextBox 116">
              <a:extLst>
                <a:ext uri="{FF2B5EF4-FFF2-40B4-BE49-F238E27FC236}">
                  <a16:creationId xmlns:a16="http://schemas.microsoft.com/office/drawing/2014/main" id="{562B1108-CE04-E849-A3A0-F8D462575EAB}"/>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23" name="Group 122">
            <a:extLst>
              <a:ext uri="{FF2B5EF4-FFF2-40B4-BE49-F238E27FC236}">
                <a16:creationId xmlns:a16="http://schemas.microsoft.com/office/drawing/2014/main" id="{2322E82B-0F9E-3F47-A04E-14DD7CACA82C}"/>
              </a:ext>
            </a:extLst>
          </p:cNvPr>
          <p:cNvGrpSpPr/>
          <p:nvPr/>
        </p:nvGrpSpPr>
        <p:grpSpPr>
          <a:xfrm>
            <a:off x="7297221" y="3230697"/>
            <a:ext cx="3915981" cy="2842986"/>
            <a:chOff x="7120962" y="2798078"/>
            <a:chExt cx="3915981" cy="2842986"/>
          </a:xfrm>
        </p:grpSpPr>
        <p:sp>
          <p:nvSpPr>
            <p:cNvPr id="124" name="Oval 123">
              <a:extLst>
                <a:ext uri="{FF2B5EF4-FFF2-40B4-BE49-F238E27FC236}">
                  <a16:creationId xmlns:a16="http://schemas.microsoft.com/office/drawing/2014/main" id="{46968BB1-C592-9E45-93DB-EC5ABE006EEA}"/>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5" name="Oval 124">
              <a:extLst>
                <a:ext uri="{FF2B5EF4-FFF2-40B4-BE49-F238E27FC236}">
                  <a16:creationId xmlns:a16="http://schemas.microsoft.com/office/drawing/2014/main" id="{5AE02C15-0476-6F40-816F-AC7B5219ED05}"/>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6" name="Oval 125">
              <a:extLst>
                <a:ext uri="{FF2B5EF4-FFF2-40B4-BE49-F238E27FC236}">
                  <a16:creationId xmlns:a16="http://schemas.microsoft.com/office/drawing/2014/main" id="{D477A3C5-BB64-214D-9FD1-1D8B8D22F962}"/>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27" name="Oval 126">
              <a:extLst>
                <a:ext uri="{FF2B5EF4-FFF2-40B4-BE49-F238E27FC236}">
                  <a16:creationId xmlns:a16="http://schemas.microsoft.com/office/drawing/2014/main" id="{7DB68A6B-BE03-7548-A5C5-BF610C95BAD2}"/>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8" name="Oval 127">
              <a:extLst>
                <a:ext uri="{FF2B5EF4-FFF2-40B4-BE49-F238E27FC236}">
                  <a16:creationId xmlns:a16="http://schemas.microsoft.com/office/drawing/2014/main" id="{790D1F41-D47D-374D-B305-A362BD1B3A74}"/>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9" name="Straight Connector 128">
              <a:extLst>
                <a:ext uri="{FF2B5EF4-FFF2-40B4-BE49-F238E27FC236}">
                  <a16:creationId xmlns:a16="http://schemas.microsoft.com/office/drawing/2014/main" id="{B47FE9C7-3076-6945-B6D0-5B20556CEAE7}"/>
                </a:ext>
              </a:extLst>
            </p:cNvPr>
            <p:cNvCxnSpPr>
              <a:stCxn id="125" idx="2"/>
              <a:endCxn id="124"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C2E51D8-A807-7349-B304-DFCB52B38786}"/>
                </a:ext>
              </a:extLst>
            </p:cNvPr>
            <p:cNvCxnSpPr>
              <a:stCxn id="124" idx="5"/>
              <a:endCxn id="126"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6907F9F-D09F-5945-98BD-6DA0FC4C1AF5}"/>
                </a:ext>
              </a:extLst>
            </p:cNvPr>
            <p:cNvCxnSpPr>
              <a:stCxn id="126" idx="0"/>
              <a:endCxn id="128" idx="4"/>
            </p:cNvCxnSpPr>
            <p:nvPr/>
          </p:nvCxnSpPr>
          <p:spPr>
            <a:xfrm flipV="1">
              <a:off x="8566840" y="455613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84214D-7B79-6043-8AD1-F11114E51E66}"/>
                </a:ext>
              </a:extLst>
            </p:cNvPr>
            <p:cNvCxnSpPr>
              <a:stCxn id="128" idx="2"/>
              <a:endCxn id="124"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D387935-F0F2-F14F-A896-0AD9DF02E9A7}"/>
                </a:ext>
              </a:extLst>
            </p:cNvPr>
            <p:cNvCxnSpPr>
              <a:cxnSpLocks/>
              <a:stCxn id="125" idx="6"/>
              <a:endCxn id="127"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5575545-5BB7-0040-BD3B-91C58315327E}"/>
                </a:ext>
              </a:extLst>
            </p:cNvPr>
            <p:cNvCxnSpPr>
              <a:stCxn id="127" idx="3"/>
              <a:endCxn id="126" idx="7"/>
            </p:cNvCxnSpPr>
            <p:nvPr/>
          </p:nvCxnSpPr>
          <p:spPr>
            <a:xfrm flipH="1">
              <a:off x="8667868" y="388951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6DB73E78-8FA0-0B45-BEEA-79D01A7AC9EF}"/>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36" name="TextBox 135">
              <a:extLst>
                <a:ext uri="{FF2B5EF4-FFF2-40B4-BE49-F238E27FC236}">
                  <a16:creationId xmlns:a16="http://schemas.microsoft.com/office/drawing/2014/main" id="{FA77728D-AD53-B246-96F6-3848FC33AE1A}"/>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37" name="TextBox 136">
              <a:extLst>
                <a:ext uri="{FF2B5EF4-FFF2-40B4-BE49-F238E27FC236}">
                  <a16:creationId xmlns:a16="http://schemas.microsoft.com/office/drawing/2014/main" id="{C0EBF0A1-31FD-CB41-9BD7-1FAD912AD2EC}"/>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38" name="TextBox 137">
              <a:extLst>
                <a:ext uri="{FF2B5EF4-FFF2-40B4-BE49-F238E27FC236}">
                  <a16:creationId xmlns:a16="http://schemas.microsoft.com/office/drawing/2014/main" id="{5D29F1D7-F54B-6E41-9293-6C72BC4D77E9}"/>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39" name="TextBox 138">
              <a:extLst>
                <a:ext uri="{FF2B5EF4-FFF2-40B4-BE49-F238E27FC236}">
                  <a16:creationId xmlns:a16="http://schemas.microsoft.com/office/drawing/2014/main" id="{EAAF68CB-9056-C94D-BD90-2F57FCA9123F}"/>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40" name="TextBox 139">
              <a:extLst>
                <a:ext uri="{FF2B5EF4-FFF2-40B4-BE49-F238E27FC236}">
                  <a16:creationId xmlns:a16="http://schemas.microsoft.com/office/drawing/2014/main" id="{B948DFCB-F47A-7B45-B397-E0C81EDAD671}"/>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41" name="Group 140">
            <a:extLst>
              <a:ext uri="{FF2B5EF4-FFF2-40B4-BE49-F238E27FC236}">
                <a16:creationId xmlns:a16="http://schemas.microsoft.com/office/drawing/2014/main" id="{5D88C74A-2AAE-D042-8AD5-CFD575F3483E}"/>
              </a:ext>
            </a:extLst>
          </p:cNvPr>
          <p:cNvGrpSpPr/>
          <p:nvPr/>
        </p:nvGrpSpPr>
        <p:grpSpPr>
          <a:xfrm>
            <a:off x="7297221" y="3230697"/>
            <a:ext cx="3915981" cy="2842986"/>
            <a:chOff x="7120962" y="2798078"/>
            <a:chExt cx="3915981" cy="2842986"/>
          </a:xfrm>
        </p:grpSpPr>
        <p:sp>
          <p:nvSpPr>
            <p:cNvPr id="142" name="Oval 141">
              <a:extLst>
                <a:ext uri="{FF2B5EF4-FFF2-40B4-BE49-F238E27FC236}">
                  <a16:creationId xmlns:a16="http://schemas.microsoft.com/office/drawing/2014/main" id="{A8C9F118-7A7E-4C49-946F-2AC319AA0BB9}"/>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43" name="Oval 142">
              <a:extLst>
                <a:ext uri="{FF2B5EF4-FFF2-40B4-BE49-F238E27FC236}">
                  <a16:creationId xmlns:a16="http://schemas.microsoft.com/office/drawing/2014/main" id="{BE013E70-1FB4-EA48-A102-ACFD1050D028}"/>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44" name="Oval 143">
              <a:extLst>
                <a:ext uri="{FF2B5EF4-FFF2-40B4-BE49-F238E27FC236}">
                  <a16:creationId xmlns:a16="http://schemas.microsoft.com/office/drawing/2014/main" id="{F523C6BF-6EA3-7F4D-85DA-9EA2C4F3827D}"/>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45" name="Oval 144">
              <a:extLst>
                <a:ext uri="{FF2B5EF4-FFF2-40B4-BE49-F238E27FC236}">
                  <a16:creationId xmlns:a16="http://schemas.microsoft.com/office/drawing/2014/main" id="{3752C5EC-044F-4F43-8ECD-D653C93DEBD8}"/>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46" name="Oval 145">
              <a:extLst>
                <a:ext uri="{FF2B5EF4-FFF2-40B4-BE49-F238E27FC236}">
                  <a16:creationId xmlns:a16="http://schemas.microsoft.com/office/drawing/2014/main" id="{139CC106-73C4-0847-A753-73BE9A150F95}"/>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47" name="Straight Connector 146">
              <a:extLst>
                <a:ext uri="{FF2B5EF4-FFF2-40B4-BE49-F238E27FC236}">
                  <a16:creationId xmlns:a16="http://schemas.microsoft.com/office/drawing/2014/main" id="{B897B465-ECC0-FF46-868B-F2A9B00FAFD3}"/>
                </a:ext>
              </a:extLst>
            </p:cNvPr>
            <p:cNvCxnSpPr>
              <a:stCxn id="143" idx="2"/>
              <a:endCxn id="142"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923E04E-1A6A-DD40-BF0A-C6A6392D7993}"/>
                </a:ext>
              </a:extLst>
            </p:cNvPr>
            <p:cNvCxnSpPr>
              <a:stCxn id="142" idx="5"/>
              <a:endCxn id="144"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7F58D8-1D15-294A-8189-BE32E27D7FC0}"/>
                </a:ext>
              </a:extLst>
            </p:cNvPr>
            <p:cNvCxnSpPr>
              <a:stCxn id="144" idx="0"/>
              <a:endCxn id="146" idx="4"/>
            </p:cNvCxnSpPr>
            <p:nvPr/>
          </p:nvCxnSpPr>
          <p:spPr>
            <a:xfrm flipV="1">
              <a:off x="8566840" y="4556139"/>
              <a:ext cx="109489" cy="805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E66C654-7100-C847-8AA7-297255207543}"/>
                </a:ext>
              </a:extLst>
            </p:cNvPr>
            <p:cNvCxnSpPr>
              <a:stCxn id="146" idx="2"/>
              <a:endCxn id="142"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C7FF4E5-5C10-C24D-9E84-00A3596BCF37}"/>
                </a:ext>
              </a:extLst>
            </p:cNvPr>
            <p:cNvCxnSpPr>
              <a:cxnSpLocks/>
              <a:stCxn id="143" idx="6"/>
              <a:endCxn id="145"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5E4AC31-5F0B-F947-8EED-BB77F5403C57}"/>
                </a:ext>
              </a:extLst>
            </p:cNvPr>
            <p:cNvCxnSpPr>
              <a:stCxn id="145" idx="3"/>
              <a:endCxn id="144" idx="7"/>
            </p:cNvCxnSpPr>
            <p:nvPr/>
          </p:nvCxnSpPr>
          <p:spPr>
            <a:xfrm flipH="1">
              <a:off x="8667868" y="3889510"/>
              <a:ext cx="2125172" cy="15128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33AC0F1E-0BB3-5249-B49E-ACE5940B408F}"/>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54" name="TextBox 153">
              <a:extLst>
                <a:ext uri="{FF2B5EF4-FFF2-40B4-BE49-F238E27FC236}">
                  <a16:creationId xmlns:a16="http://schemas.microsoft.com/office/drawing/2014/main" id="{15F68F36-4813-6040-B18F-AA2296B5CD9C}"/>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55" name="TextBox 154">
              <a:extLst>
                <a:ext uri="{FF2B5EF4-FFF2-40B4-BE49-F238E27FC236}">
                  <a16:creationId xmlns:a16="http://schemas.microsoft.com/office/drawing/2014/main" id="{6F74B329-6756-0842-99EB-34F6950AC180}"/>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56" name="TextBox 155">
              <a:extLst>
                <a:ext uri="{FF2B5EF4-FFF2-40B4-BE49-F238E27FC236}">
                  <a16:creationId xmlns:a16="http://schemas.microsoft.com/office/drawing/2014/main" id="{B25E6382-0F97-7A43-91A0-CA34238A8F27}"/>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57" name="TextBox 156">
              <a:extLst>
                <a:ext uri="{FF2B5EF4-FFF2-40B4-BE49-F238E27FC236}">
                  <a16:creationId xmlns:a16="http://schemas.microsoft.com/office/drawing/2014/main" id="{1FFF2DB4-B3D5-7546-8A24-FF197DCD753B}"/>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58" name="TextBox 157">
              <a:extLst>
                <a:ext uri="{FF2B5EF4-FFF2-40B4-BE49-F238E27FC236}">
                  <a16:creationId xmlns:a16="http://schemas.microsoft.com/office/drawing/2014/main" id="{605B7B98-886A-F548-B5B9-975CF1A3E961}"/>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78" name="Group 177">
            <a:extLst>
              <a:ext uri="{FF2B5EF4-FFF2-40B4-BE49-F238E27FC236}">
                <a16:creationId xmlns:a16="http://schemas.microsoft.com/office/drawing/2014/main" id="{733B9D8E-6BD9-AF49-99CC-67C6B68D2598}"/>
              </a:ext>
            </a:extLst>
          </p:cNvPr>
          <p:cNvGrpSpPr/>
          <p:nvPr/>
        </p:nvGrpSpPr>
        <p:grpSpPr>
          <a:xfrm>
            <a:off x="7297073" y="3231834"/>
            <a:ext cx="3915981" cy="3085823"/>
            <a:chOff x="1673458" y="3887426"/>
            <a:chExt cx="3915981" cy="3085823"/>
          </a:xfrm>
        </p:grpSpPr>
        <p:sp>
          <p:nvSpPr>
            <p:cNvPr id="177" name="Rectangle 176">
              <a:extLst>
                <a:ext uri="{FF2B5EF4-FFF2-40B4-BE49-F238E27FC236}">
                  <a16:creationId xmlns:a16="http://schemas.microsoft.com/office/drawing/2014/main" id="{11B5267B-2EC3-714D-8980-C3D278DC9755}"/>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a:extLst>
                <a:ext uri="{FF2B5EF4-FFF2-40B4-BE49-F238E27FC236}">
                  <a16:creationId xmlns:a16="http://schemas.microsoft.com/office/drawing/2014/main" id="{1BC83DBB-66E8-D041-89C6-066C8852707B}"/>
                </a:ext>
              </a:extLst>
            </p:cNvPr>
            <p:cNvGrpSpPr/>
            <p:nvPr/>
          </p:nvGrpSpPr>
          <p:grpSpPr>
            <a:xfrm>
              <a:off x="1673458" y="3887426"/>
              <a:ext cx="3915981" cy="2842986"/>
              <a:chOff x="7120962" y="2798078"/>
              <a:chExt cx="3915981" cy="2842986"/>
            </a:xfrm>
          </p:grpSpPr>
          <p:sp>
            <p:nvSpPr>
              <p:cNvPr id="160" name="Oval 159">
                <a:extLst>
                  <a:ext uri="{FF2B5EF4-FFF2-40B4-BE49-F238E27FC236}">
                    <a16:creationId xmlns:a16="http://schemas.microsoft.com/office/drawing/2014/main" id="{5A483743-7AC4-3647-8BD0-219B2163DCB7}"/>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61" name="Oval 160">
                <a:extLst>
                  <a:ext uri="{FF2B5EF4-FFF2-40B4-BE49-F238E27FC236}">
                    <a16:creationId xmlns:a16="http://schemas.microsoft.com/office/drawing/2014/main" id="{8B00E667-D7F9-0F42-A9DA-FDFAB777BD6B}"/>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2" name="Oval 161">
                <a:extLst>
                  <a:ext uri="{FF2B5EF4-FFF2-40B4-BE49-F238E27FC236}">
                    <a16:creationId xmlns:a16="http://schemas.microsoft.com/office/drawing/2014/main" id="{D29C24AE-679C-B248-904D-340D34244D1E}"/>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63" name="Oval 162">
                <a:extLst>
                  <a:ext uri="{FF2B5EF4-FFF2-40B4-BE49-F238E27FC236}">
                    <a16:creationId xmlns:a16="http://schemas.microsoft.com/office/drawing/2014/main" id="{6BF3CE86-2503-8A49-9113-EE95D7797DFC}"/>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64" name="Oval 163">
                <a:extLst>
                  <a:ext uri="{FF2B5EF4-FFF2-40B4-BE49-F238E27FC236}">
                    <a16:creationId xmlns:a16="http://schemas.microsoft.com/office/drawing/2014/main" id="{F0ED0AA6-C9F0-F749-ACE9-F72A0604C50D}"/>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66" name="Straight Connector 165">
                <a:extLst>
                  <a:ext uri="{FF2B5EF4-FFF2-40B4-BE49-F238E27FC236}">
                    <a16:creationId xmlns:a16="http://schemas.microsoft.com/office/drawing/2014/main" id="{ED2A10A4-2E6C-AF4C-A5AA-366A812EFE6A}"/>
                  </a:ext>
                </a:extLst>
              </p:cNvPr>
              <p:cNvCxnSpPr>
                <a:stCxn id="160" idx="5"/>
                <a:endCxn id="162"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B02D8F5A-3F28-534D-9A62-D24B1E780E03}"/>
                  </a:ext>
                </a:extLst>
              </p:cNvPr>
              <p:cNvCxnSpPr>
                <a:stCxn id="164" idx="2"/>
                <a:endCxn id="160"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AB7AF4D-7268-FF4E-A522-FA5E0B6FDAFE}"/>
                  </a:ext>
                </a:extLst>
              </p:cNvPr>
              <p:cNvCxnSpPr>
                <a:cxnSpLocks/>
                <a:stCxn id="161" idx="6"/>
                <a:endCxn id="163"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6BCD7E30-B96E-F641-8724-B24EB918FE2A}"/>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72" name="TextBox 171">
                <a:extLst>
                  <a:ext uri="{FF2B5EF4-FFF2-40B4-BE49-F238E27FC236}">
                    <a16:creationId xmlns:a16="http://schemas.microsoft.com/office/drawing/2014/main" id="{1C47B086-0511-414C-8F37-DDDA70F4A50B}"/>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73" name="TextBox 172">
                <a:extLst>
                  <a:ext uri="{FF2B5EF4-FFF2-40B4-BE49-F238E27FC236}">
                    <a16:creationId xmlns:a16="http://schemas.microsoft.com/office/drawing/2014/main" id="{C33A1AD3-0F9E-904D-9592-324832709BAD}"/>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74" name="TextBox 173">
                <a:extLst>
                  <a:ext uri="{FF2B5EF4-FFF2-40B4-BE49-F238E27FC236}">
                    <a16:creationId xmlns:a16="http://schemas.microsoft.com/office/drawing/2014/main" id="{40FB8B40-9CE8-E746-B813-D7F99AAFD456}"/>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cxnSp>
            <p:nvCxnSpPr>
              <p:cNvPr id="165" name="Straight Connector 164">
                <a:extLst>
                  <a:ext uri="{FF2B5EF4-FFF2-40B4-BE49-F238E27FC236}">
                    <a16:creationId xmlns:a16="http://schemas.microsoft.com/office/drawing/2014/main" id="{D265AD1C-D2E5-B142-9347-E5437181CB72}"/>
                  </a:ext>
                </a:extLst>
              </p:cNvPr>
              <p:cNvCxnSpPr>
                <a:stCxn id="161" idx="2"/>
                <a:endCxn id="160"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390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8"/>
                                        </p:tgtEl>
                                        <p:attrNameLst>
                                          <p:attrName>style.visibility</p:attrName>
                                        </p:attrNameLst>
                                      </p:cBhvr>
                                      <p:to>
                                        <p:strVal val="visible"/>
                                      </p:to>
                                    </p:set>
                                    <p:animEffect transition="in" filter="fade">
                                      <p:cBhvr>
                                        <p:cTn id="30" dur="500"/>
                                        <p:tgtEl>
                                          <p:spTgt spid="17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Trees 	</a:t>
            </a:r>
          </a:p>
        </p:txBody>
      </p:sp>
      <p:sp>
        <p:nvSpPr>
          <p:cNvPr id="3" name="Content Placeholder 2"/>
          <p:cNvSpPr>
            <a:spLocks noGrp="1"/>
          </p:cNvSpPr>
          <p:nvPr>
            <p:ph idx="1"/>
          </p:nvPr>
        </p:nvSpPr>
        <p:spPr/>
        <p:txBody>
          <a:bodyPr>
            <a:normAutofit/>
          </a:bodyPr>
          <a:lstStyle/>
          <a:p>
            <a:r>
              <a:rPr lang="en-US" dirty="0"/>
              <a:t>Our BSTs had:</a:t>
            </a:r>
          </a:p>
          <a:p>
            <a:pPr lvl="1"/>
            <a:r>
              <a:rPr lang="en-US" dirty="0"/>
              <a:t>A root</a:t>
            </a:r>
          </a:p>
          <a:p>
            <a:pPr lvl="1"/>
            <a:r>
              <a:rPr lang="en-US" dirty="0"/>
              <a:t>Left and/or right children </a:t>
            </a:r>
          </a:p>
          <a:p>
            <a:pPr lvl="1"/>
            <a:r>
              <a:rPr lang="en-US" dirty="0"/>
              <a:t>Connected and no cycles</a:t>
            </a:r>
          </a:p>
          <a:p>
            <a:r>
              <a:rPr lang="en-US" dirty="0"/>
              <a:t>Our heaps had:</a:t>
            </a:r>
          </a:p>
          <a:p>
            <a:pPr lvl="1"/>
            <a:r>
              <a:rPr lang="en-US" dirty="0"/>
              <a:t>A root</a:t>
            </a:r>
          </a:p>
          <a:p>
            <a:pPr lvl="1"/>
            <a:r>
              <a:rPr lang="en-US" dirty="0"/>
              <a:t>Varying numbers of children</a:t>
            </a:r>
          </a:p>
          <a:p>
            <a:pPr lvl="1"/>
            <a:r>
              <a:rPr lang="en-US" dirty="0">
                <a:sym typeface="Wingdings" panose="05000000000000000000" pitchFamily="2" charset="2"/>
              </a:rPr>
              <a:t>Connected and no cycles</a:t>
            </a:r>
          </a:p>
          <a:p>
            <a:r>
              <a:rPr lang="en-US" dirty="0">
                <a:sym typeface="Wingdings" panose="05000000000000000000" pitchFamily="2" charset="2"/>
              </a:rPr>
              <a:t>On graphs our tees:</a:t>
            </a:r>
          </a:p>
          <a:p>
            <a:pPr lvl="1"/>
            <a:r>
              <a:rPr lang="en-US" dirty="0">
                <a:sym typeface="Wingdings" panose="05000000000000000000" pitchFamily="2" charset="2"/>
              </a:rPr>
              <a:t>Don’t need a root (the vertices aren’t ordered, and we can start BFS from anywhere)</a:t>
            </a:r>
          </a:p>
          <a:p>
            <a:pPr lvl="1"/>
            <a:r>
              <a:rPr lang="en-US" dirty="0">
                <a:sym typeface="Wingdings" panose="05000000000000000000" pitchFamily="2" charset="2"/>
              </a:rPr>
              <a:t>Varying numbers of children</a:t>
            </a:r>
          </a:p>
          <a:p>
            <a:pPr lvl="1"/>
            <a:r>
              <a:rPr lang="en-US" dirty="0">
                <a:sym typeface="Wingdings" panose="05000000000000000000" pitchFamily="2" charset="2"/>
              </a:rPr>
              <a:t>Connected and no cycles</a:t>
            </a:r>
          </a:p>
        </p:txBody>
      </p:sp>
      <p:sp>
        <p:nvSpPr>
          <p:cNvPr id="5" name="Slide Number Placeholder 4"/>
          <p:cNvSpPr>
            <a:spLocks noGrp="1"/>
          </p:cNvSpPr>
          <p:nvPr>
            <p:ph type="sldNum" sz="quarter" idx="12"/>
          </p:nvPr>
        </p:nvSpPr>
        <p:spPr>
          <a:xfrm>
            <a:off x="11681670" y="6481271"/>
            <a:ext cx="421923" cy="274320"/>
          </a:xfrm>
        </p:spPr>
        <p:txBody>
          <a:bodyPr/>
          <a:lstStyle/>
          <a:p>
            <a:fld id="{659665DE-58FC-41F4-AC58-2C90A5E00527}" type="slidenum">
              <a:rPr lang="en-US" smtClean="0"/>
              <a:t>5</a:t>
            </a:fld>
            <a:endParaRPr lang="en-US"/>
          </a:p>
        </p:txBody>
      </p:sp>
      <p:grpSp>
        <p:nvGrpSpPr>
          <p:cNvPr id="9" name="Group 8">
            <a:extLst>
              <a:ext uri="{FF2B5EF4-FFF2-40B4-BE49-F238E27FC236}">
                <a16:creationId xmlns:a16="http://schemas.microsoft.com/office/drawing/2014/main" id="{DF228C5F-DEFC-944C-A217-B01865B28266}"/>
              </a:ext>
            </a:extLst>
          </p:cNvPr>
          <p:cNvGrpSpPr/>
          <p:nvPr/>
        </p:nvGrpSpPr>
        <p:grpSpPr>
          <a:xfrm>
            <a:off x="3931968" y="5181238"/>
            <a:ext cx="6111311" cy="1004346"/>
            <a:chOff x="5240631" y="2952750"/>
            <a:chExt cx="6111311" cy="1004346"/>
          </a:xfrm>
        </p:grpSpPr>
        <p:sp>
          <p:nvSpPr>
            <p:cNvPr id="6" name="Rectangle 5">
              <a:extLst>
                <a:ext uri="{FF2B5EF4-FFF2-40B4-BE49-F238E27FC236}">
                  <a16:creationId xmlns:a16="http://schemas.microsoft.com/office/drawing/2014/main" id="{0212AD7B-7D51-416A-B4C2-4025989E54C5}"/>
                </a:ext>
              </a:extLst>
            </p:cNvPr>
            <p:cNvSpPr/>
            <p:nvPr/>
          </p:nvSpPr>
          <p:spPr>
            <a:xfrm>
              <a:off x="5240631" y="2952750"/>
              <a:ext cx="6111311" cy="10043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An undirected, connected acyclic graph.</a:t>
              </a:r>
            </a:p>
          </p:txBody>
        </p:sp>
        <p:sp>
          <p:nvSpPr>
            <p:cNvPr id="7" name="Rectangle 6">
              <a:extLst>
                <a:ext uri="{FF2B5EF4-FFF2-40B4-BE49-F238E27FC236}">
                  <a16:creationId xmlns:a16="http://schemas.microsoft.com/office/drawing/2014/main" id="{8A9946EA-805B-4D0E-9DDF-CD5DEE930681}"/>
                </a:ext>
              </a:extLst>
            </p:cNvPr>
            <p:cNvSpPr/>
            <p:nvPr/>
          </p:nvSpPr>
          <p:spPr>
            <a:xfrm>
              <a:off x="5240631" y="295275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Tree</a:t>
              </a:r>
              <a:r>
                <a:rPr lang="en-US" sz="2200" dirty="0"/>
                <a:t> </a:t>
              </a:r>
              <a:r>
                <a:rPr lang="en-US" sz="2200" b="1" dirty="0"/>
                <a:t>(when talking about graphs)</a:t>
              </a:r>
            </a:p>
          </p:txBody>
        </p:sp>
      </p:grpSp>
      <p:sp>
        <p:nvSpPr>
          <p:cNvPr id="10" name="Footer Placeholder 3">
            <a:extLst>
              <a:ext uri="{FF2B5EF4-FFF2-40B4-BE49-F238E27FC236}">
                <a16:creationId xmlns:a16="http://schemas.microsoft.com/office/drawing/2014/main" id="{B301C9C0-5D6B-E542-8510-F9E69D432A3F}"/>
              </a:ext>
            </a:extLst>
          </p:cNvPr>
          <p:cNvSpPr>
            <a:spLocks noGrp="1"/>
          </p:cNvSpPr>
          <p:nvPr>
            <p:ph type="ftr" sz="quarter" idx="11"/>
          </p:nvPr>
        </p:nvSpPr>
        <p:spPr>
          <a:xfrm>
            <a:off x="5715301" y="6521027"/>
            <a:ext cx="5901459" cy="274320"/>
          </a:xfrm>
        </p:spPr>
        <p:txBody>
          <a:bodyPr/>
          <a:lstStyle/>
          <a:p>
            <a:r>
              <a:rPr lang="en-US" dirty="0"/>
              <a:t>CSE 373 SP 18 – Robbie Webber</a:t>
            </a:r>
          </a:p>
        </p:txBody>
      </p:sp>
      <p:grpSp>
        <p:nvGrpSpPr>
          <p:cNvPr id="11" name="Group 10">
            <a:extLst>
              <a:ext uri="{FF2B5EF4-FFF2-40B4-BE49-F238E27FC236}">
                <a16:creationId xmlns:a16="http://schemas.microsoft.com/office/drawing/2014/main" id="{0812409E-EC72-7C46-9010-FDFE3A960C0B}"/>
              </a:ext>
            </a:extLst>
          </p:cNvPr>
          <p:cNvGrpSpPr/>
          <p:nvPr/>
        </p:nvGrpSpPr>
        <p:grpSpPr>
          <a:xfrm>
            <a:off x="6368386" y="1114709"/>
            <a:ext cx="3915981" cy="3085823"/>
            <a:chOff x="1673458" y="3887426"/>
            <a:chExt cx="3915981" cy="3085823"/>
          </a:xfrm>
        </p:grpSpPr>
        <p:sp>
          <p:nvSpPr>
            <p:cNvPr id="12" name="Rectangle 11">
              <a:extLst>
                <a:ext uri="{FF2B5EF4-FFF2-40B4-BE49-F238E27FC236}">
                  <a16:creationId xmlns:a16="http://schemas.microsoft.com/office/drawing/2014/main" id="{93652EEF-F7AE-C944-A39C-F9675EAEA74B}"/>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2FFD8BE-5B8A-BA44-A5D8-E46D3BFB15E6}"/>
                </a:ext>
              </a:extLst>
            </p:cNvPr>
            <p:cNvGrpSpPr/>
            <p:nvPr/>
          </p:nvGrpSpPr>
          <p:grpSpPr>
            <a:xfrm>
              <a:off x="1673458" y="3887426"/>
              <a:ext cx="3915981" cy="2842986"/>
              <a:chOff x="7120962" y="2798078"/>
              <a:chExt cx="3915981" cy="2842986"/>
            </a:xfrm>
          </p:grpSpPr>
          <p:sp>
            <p:nvSpPr>
              <p:cNvPr id="14" name="Oval 13">
                <a:extLst>
                  <a:ext uri="{FF2B5EF4-FFF2-40B4-BE49-F238E27FC236}">
                    <a16:creationId xmlns:a16="http://schemas.microsoft.com/office/drawing/2014/main" id="{88009726-1462-FC4B-98E3-337B8F6672A4}"/>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5" name="Oval 14">
                <a:extLst>
                  <a:ext uri="{FF2B5EF4-FFF2-40B4-BE49-F238E27FC236}">
                    <a16:creationId xmlns:a16="http://schemas.microsoft.com/office/drawing/2014/main" id="{43B2CC4A-D731-D345-AF0A-4DB13B9D86FE}"/>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 name="Oval 15">
                <a:extLst>
                  <a:ext uri="{FF2B5EF4-FFF2-40B4-BE49-F238E27FC236}">
                    <a16:creationId xmlns:a16="http://schemas.microsoft.com/office/drawing/2014/main" id="{A59A514A-F5A1-CA4D-8DEF-8C25BE966F98}"/>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7" name="Oval 16">
                <a:extLst>
                  <a:ext uri="{FF2B5EF4-FFF2-40B4-BE49-F238E27FC236}">
                    <a16:creationId xmlns:a16="http://schemas.microsoft.com/office/drawing/2014/main" id="{CA94639A-6B5F-384B-99E2-F64BD09A8155}"/>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8" name="Oval 17">
                <a:extLst>
                  <a:ext uri="{FF2B5EF4-FFF2-40B4-BE49-F238E27FC236}">
                    <a16:creationId xmlns:a16="http://schemas.microsoft.com/office/drawing/2014/main" id="{C15D5CDA-E351-A644-9889-119BCCCC3F86}"/>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9" name="Straight Connector 18">
                <a:extLst>
                  <a:ext uri="{FF2B5EF4-FFF2-40B4-BE49-F238E27FC236}">
                    <a16:creationId xmlns:a16="http://schemas.microsoft.com/office/drawing/2014/main" id="{7ED4CE1D-3CC4-4F4E-B444-BBF61F4EEADC}"/>
                  </a:ext>
                </a:extLst>
              </p:cNvPr>
              <p:cNvCxnSpPr>
                <a:stCxn id="14" idx="5"/>
                <a:endCxn id="16"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E51A68-663D-4D4A-BE62-A7A6B97251D8}"/>
                  </a:ext>
                </a:extLst>
              </p:cNvPr>
              <p:cNvCxnSpPr>
                <a:stCxn id="18" idx="2"/>
                <a:endCxn id="14"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EF9CC1-D550-5D48-90F6-F60139F8597C}"/>
                  </a:ext>
                </a:extLst>
              </p:cNvPr>
              <p:cNvCxnSpPr>
                <a:cxnSpLocks/>
                <a:stCxn id="15" idx="6"/>
                <a:endCxn id="17"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BBF03A8-3D42-0046-95EA-7D8F079B4B14}"/>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23" name="TextBox 22">
                <a:extLst>
                  <a:ext uri="{FF2B5EF4-FFF2-40B4-BE49-F238E27FC236}">
                    <a16:creationId xmlns:a16="http://schemas.microsoft.com/office/drawing/2014/main" id="{DF4AFDA7-FF23-D741-A23E-B7954E76629A}"/>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24" name="TextBox 23">
                <a:extLst>
                  <a:ext uri="{FF2B5EF4-FFF2-40B4-BE49-F238E27FC236}">
                    <a16:creationId xmlns:a16="http://schemas.microsoft.com/office/drawing/2014/main" id="{DD7FB05F-1B26-8F44-9C49-7E8DAC6063A0}"/>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25" name="TextBox 24">
                <a:extLst>
                  <a:ext uri="{FF2B5EF4-FFF2-40B4-BE49-F238E27FC236}">
                    <a16:creationId xmlns:a16="http://schemas.microsoft.com/office/drawing/2014/main" id="{7C7BC4AC-A061-9A43-ACC3-4BB38C320153}"/>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cxnSp>
            <p:nvCxnSpPr>
              <p:cNvPr id="26" name="Straight Connector 25">
                <a:extLst>
                  <a:ext uri="{FF2B5EF4-FFF2-40B4-BE49-F238E27FC236}">
                    <a16:creationId xmlns:a16="http://schemas.microsoft.com/office/drawing/2014/main" id="{1C8212B4-9142-EB4C-8CA6-A7D0FD4C8280}"/>
                  </a:ext>
                </a:extLst>
              </p:cNvPr>
              <p:cNvCxnSpPr>
                <a:stCxn id="15" idx="2"/>
                <a:endCxn id="14"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605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 Problem</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a:p>
            <a:r>
              <a:rPr lang="en-US" dirty="0"/>
              <a:t>Our goal is a tree!</a:t>
            </a:r>
          </a:p>
          <a:p>
            <a:endParaRPr lang="en-US" dirty="0"/>
          </a:p>
          <a:p>
            <a:endParaRPr lang="en-US" dirty="0"/>
          </a:p>
          <a:p>
            <a:endParaRPr lang="en-US" dirty="0"/>
          </a:p>
          <a:p>
            <a:endParaRPr lang="en-US" dirty="0"/>
          </a:p>
          <a:p>
            <a:r>
              <a:rPr lang="en-US" dirty="0"/>
              <a:t>We’ll go through two different algorithms for this problem today.</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6</a:t>
            </a:fld>
            <a:endParaRPr lang="en-US"/>
          </a:p>
        </p:txBody>
      </p:sp>
      <p:sp>
        <p:nvSpPr>
          <p:cNvPr id="6" name="Rectangle 5"/>
          <p:cNvSpPr/>
          <p:nvPr/>
        </p:nvSpPr>
        <p:spPr>
          <a:xfrm>
            <a:off x="677853" y="3382125"/>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7" name="Rectangle 6"/>
          <p:cNvSpPr/>
          <p:nvPr/>
        </p:nvSpPr>
        <p:spPr>
          <a:xfrm>
            <a:off x="677853" y="338212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a:t>
            </a:r>
            <a:r>
              <a:rPr lang="en-US" sz="2000" b="1" u="sng" dirty="0"/>
              <a:t>Tree</a:t>
            </a:r>
            <a:r>
              <a:rPr lang="en-US" sz="2000" b="1" dirty="0"/>
              <a:t> Problem</a:t>
            </a:r>
          </a:p>
        </p:txBody>
      </p:sp>
      <p:sp>
        <p:nvSpPr>
          <p:cNvPr id="9" name="Footer Placeholder 3">
            <a:extLst>
              <a:ext uri="{FF2B5EF4-FFF2-40B4-BE49-F238E27FC236}">
                <a16:creationId xmlns:a16="http://schemas.microsoft.com/office/drawing/2014/main" id="{7FC62CF3-9998-8940-8D5A-75BAB83A9372}"/>
              </a:ext>
            </a:extLst>
          </p:cNvPr>
          <p:cNvSpPr>
            <a:spLocks noGrp="1"/>
          </p:cNvSpPr>
          <p:nvPr>
            <p:ph type="ftr" sz="quarter" idx="11"/>
          </p:nvPr>
        </p:nvSpPr>
        <p:spPr>
          <a:xfrm>
            <a:off x="5715301" y="6521027"/>
            <a:ext cx="5901459" cy="274320"/>
          </a:xfrm>
        </p:spPr>
        <p:txBody>
          <a:bodyPr/>
          <a:lstStyle/>
          <a:p>
            <a:r>
              <a:rPr lang="en-US" dirty="0"/>
              <a:t>CSE 373 SP 18 – Robbie Webber</a:t>
            </a:r>
          </a:p>
        </p:txBody>
      </p:sp>
    </p:spTree>
    <p:extLst>
      <p:ext uri="{BB962C8B-B14F-4D97-AF65-F5344CB8AC3E}">
        <p14:creationId xmlns:p14="http://schemas.microsoft.com/office/powerpoint/2010/main" val="427584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a:t>
            </a:r>
            <a:br>
              <a:rPr lang="en-US" dirty="0"/>
            </a:b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7</a:t>
            </a:fld>
            <a:endParaRPr lang="en-US"/>
          </a:p>
        </p:txBody>
      </p:sp>
      <p:grpSp>
        <p:nvGrpSpPr>
          <p:cNvPr id="32" name="Group 31">
            <a:extLst>
              <a:ext uri="{FF2B5EF4-FFF2-40B4-BE49-F238E27FC236}">
                <a16:creationId xmlns:a16="http://schemas.microsoft.com/office/drawing/2014/main" id="{FCBCC2BF-BA56-E44F-A4CE-DF195AA6FF07}"/>
              </a:ext>
            </a:extLst>
          </p:cNvPr>
          <p:cNvGrpSpPr/>
          <p:nvPr/>
        </p:nvGrpSpPr>
        <p:grpSpPr>
          <a:xfrm>
            <a:off x="6186635" y="2138169"/>
            <a:ext cx="3915981" cy="2928895"/>
            <a:chOff x="3208719" y="2284898"/>
            <a:chExt cx="3915981" cy="2928895"/>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 name="Straight Connector 11"/>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Footer Placeholder 3">
            <a:extLst>
              <a:ext uri="{FF2B5EF4-FFF2-40B4-BE49-F238E27FC236}">
                <a16:creationId xmlns:a16="http://schemas.microsoft.com/office/drawing/2014/main" id="{49ED8DD9-1F87-EF4D-9DBF-8054AF34682C}"/>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40" name="Group 39">
            <a:extLst>
              <a:ext uri="{FF2B5EF4-FFF2-40B4-BE49-F238E27FC236}">
                <a16:creationId xmlns:a16="http://schemas.microsoft.com/office/drawing/2014/main" id="{7A3CB58E-F6BB-BB45-95AF-90ED9C9A4DD2}"/>
              </a:ext>
            </a:extLst>
          </p:cNvPr>
          <p:cNvGrpSpPr/>
          <p:nvPr/>
        </p:nvGrpSpPr>
        <p:grpSpPr>
          <a:xfrm>
            <a:off x="908570" y="2105564"/>
            <a:ext cx="3138806" cy="3556729"/>
            <a:chOff x="7756461" y="425206"/>
            <a:chExt cx="3138806" cy="3556729"/>
          </a:xfrm>
        </p:grpSpPr>
        <p:sp>
          <p:nvSpPr>
            <p:cNvPr id="41" name="TextBox 40">
              <a:extLst>
                <a:ext uri="{FF2B5EF4-FFF2-40B4-BE49-F238E27FC236}">
                  <a16:creationId xmlns:a16="http://schemas.microsoft.com/office/drawing/2014/main" id="{A67F0C58-0EC1-2D43-855A-09C8D8DEBA2A}"/>
                </a:ext>
              </a:extLst>
            </p:cNvPr>
            <p:cNvSpPr txBox="1"/>
            <p:nvPr/>
          </p:nvSpPr>
          <p:spPr>
            <a:xfrm>
              <a:off x="7756461" y="873392"/>
              <a:ext cx="3138806" cy="3108543"/>
            </a:xfrm>
            <a:prstGeom prst="rect">
              <a:avLst/>
            </a:prstGeom>
            <a:solidFill>
              <a:schemeClr val="bg1">
                <a:lumMod val="95000"/>
              </a:schemeClr>
            </a:solidFill>
          </p:spPr>
          <p:txBody>
            <a:bodyPr wrap="square" rtlCol="0">
              <a:spAutoFit/>
            </a:bodyPr>
            <a:lstStyle/>
            <a:p>
              <a:r>
                <a:rPr lang="en-US" sz="1400" b="1" dirty="0">
                  <a:solidFill>
                    <a:srgbClr val="4C3282"/>
                  </a:solidFill>
                </a:rPr>
                <a:t>BFS</a:t>
              </a:r>
            </a:p>
            <a:p>
              <a:pPr marL="342900" indent="-342900">
                <a:buClr>
                  <a:srgbClr val="B6A479"/>
                </a:buClr>
                <a:buFont typeface="+mj-lt"/>
                <a:buAutoNum type="arabicPeriod"/>
              </a:pPr>
              <a:r>
                <a:rPr lang="en-US" sz="1400" dirty="0"/>
                <a:t>Pick an arbitrary starting point</a:t>
              </a:r>
            </a:p>
            <a:p>
              <a:pPr marL="342900" indent="-342900">
                <a:buClr>
                  <a:srgbClr val="B6A479"/>
                </a:buClr>
                <a:buFont typeface="+mj-lt"/>
                <a:buAutoNum type="arabicPeriod"/>
              </a:pPr>
              <a:r>
                <a:rPr lang="en-US" sz="1400" dirty="0"/>
                <a:t>Queue up unprocessed neighbors</a:t>
              </a:r>
            </a:p>
            <a:p>
              <a:pPr marL="342900" indent="-342900">
                <a:buClr>
                  <a:srgbClr val="B6A479"/>
                </a:buClr>
                <a:buFont typeface="+mj-lt"/>
                <a:buAutoNum type="arabicPeriod"/>
              </a:pPr>
              <a:r>
                <a:rPr lang="en-US" sz="1400" dirty="0"/>
                <a:t>Process next neighbor in queue</a:t>
              </a:r>
            </a:p>
            <a:p>
              <a:pPr marL="342900" indent="-342900">
                <a:buClr>
                  <a:srgbClr val="B6A479"/>
                </a:buClr>
                <a:buFont typeface="+mj-lt"/>
                <a:buAutoNum type="arabicPeriod"/>
              </a:pPr>
              <a:r>
                <a:rPr lang="en-US" sz="1400" dirty="0"/>
                <a:t>Repeat until all vertices in queue have been processed</a:t>
              </a:r>
            </a:p>
            <a:p>
              <a:endParaRPr lang="en-US" sz="1400" dirty="0"/>
            </a:p>
            <a:p>
              <a:r>
                <a:rPr lang="en-US" sz="1400" b="1" dirty="0">
                  <a:solidFill>
                    <a:srgbClr val="4C3282"/>
                  </a:solidFill>
                </a:rPr>
                <a:t>Dijkstra’s</a:t>
              </a:r>
            </a:p>
            <a:p>
              <a:pPr marL="342900" indent="-342900">
                <a:buClr>
                  <a:srgbClr val="B6A479"/>
                </a:buClr>
                <a:buFont typeface="+mj-lt"/>
                <a:buAutoNum type="arabicPeriod"/>
              </a:pPr>
              <a:r>
                <a:rPr lang="en-US" sz="1400" dirty="0"/>
                <a:t>Start at source</a:t>
              </a:r>
            </a:p>
            <a:p>
              <a:pPr marL="342900" indent="-342900">
                <a:buClr>
                  <a:srgbClr val="B6A479"/>
                </a:buClr>
                <a:buFont typeface="+mj-lt"/>
                <a:buAutoNum type="arabicPeriod"/>
              </a:pPr>
              <a:r>
                <a:rPr lang="en-US" sz="1400" dirty="0"/>
                <a:t>Update distance from current to unprocessed neighbors</a:t>
              </a:r>
            </a:p>
            <a:p>
              <a:pPr marL="342900" indent="-342900">
                <a:buClr>
                  <a:srgbClr val="B6A479"/>
                </a:buClr>
                <a:buFont typeface="+mj-lt"/>
                <a:buAutoNum type="arabicPeriod"/>
              </a:pPr>
              <a:r>
                <a:rPr lang="en-US" sz="1400" dirty="0"/>
                <a:t>Process optimal neighbor</a:t>
              </a:r>
            </a:p>
            <a:p>
              <a:pPr marL="342900" indent="-342900">
                <a:buClr>
                  <a:srgbClr val="B6A479"/>
                </a:buClr>
                <a:buFont typeface="+mj-lt"/>
                <a:buAutoNum type="arabicPeriod"/>
              </a:pPr>
              <a:r>
                <a:rPr lang="en-US" sz="1400" dirty="0"/>
                <a:t>Repeat until all vertices have been marked processed</a:t>
              </a:r>
            </a:p>
          </p:txBody>
        </p:sp>
        <p:sp>
          <p:nvSpPr>
            <p:cNvPr id="42" name="Rectangle 41">
              <a:extLst>
                <a:ext uri="{FF2B5EF4-FFF2-40B4-BE49-F238E27FC236}">
                  <a16:creationId xmlns:a16="http://schemas.microsoft.com/office/drawing/2014/main" id="{35903D18-1416-E74A-9996-A3879A441F52}"/>
                </a:ext>
              </a:extLst>
            </p:cNvPr>
            <p:cNvSpPr/>
            <p:nvPr/>
          </p:nvSpPr>
          <p:spPr>
            <a:xfrm>
              <a:off x="7756461" y="425206"/>
              <a:ext cx="3138806" cy="448186"/>
            </a:xfrm>
            <a:prstGeom prst="rect">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Graph Algorithm Toolbox</a:t>
              </a:r>
            </a:p>
          </p:txBody>
        </p:sp>
      </p:grpSp>
      <p:grpSp>
        <p:nvGrpSpPr>
          <p:cNvPr id="177" name="Group 176">
            <a:extLst>
              <a:ext uri="{FF2B5EF4-FFF2-40B4-BE49-F238E27FC236}">
                <a16:creationId xmlns:a16="http://schemas.microsoft.com/office/drawing/2014/main" id="{D63EFB2F-F6FD-6446-B7C9-D10B55C18F3E}"/>
              </a:ext>
            </a:extLst>
          </p:cNvPr>
          <p:cNvGrpSpPr/>
          <p:nvPr/>
        </p:nvGrpSpPr>
        <p:grpSpPr>
          <a:xfrm>
            <a:off x="6186635" y="2138169"/>
            <a:ext cx="3915981" cy="2928895"/>
            <a:chOff x="3208719" y="2284898"/>
            <a:chExt cx="3915981" cy="2928895"/>
          </a:xfrm>
        </p:grpSpPr>
        <p:sp>
          <p:nvSpPr>
            <p:cNvPr id="178" name="Oval 177">
              <a:extLst>
                <a:ext uri="{FF2B5EF4-FFF2-40B4-BE49-F238E27FC236}">
                  <a16:creationId xmlns:a16="http://schemas.microsoft.com/office/drawing/2014/main" id="{99CB883A-F7A4-9641-B69A-16619B0E011E}"/>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79" name="Oval 178">
              <a:extLst>
                <a:ext uri="{FF2B5EF4-FFF2-40B4-BE49-F238E27FC236}">
                  <a16:creationId xmlns:a16="http://schemas.microsoft.com/office/drawing/2014/main" id="{E18EAC67-55A8-C946-BE0F-87E8F244C353}"/>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80" name="Oval 179">
              <a:extLst>
                <a:ext uri="{FF2B5EF4-FFF2-40B4-BE49-F238E27FC236}">
                  <a16:creationId xmlns:a16="http://schemas.microsoft.com/office/drawing/2014/main" id="{099E2DD2-B663-D14F-8BC4-11D7E2913284}"/>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81" name="Oval 180">
              <a:extLst>
                <a:ext uri="{FF2B5EF4-FFF2-40B4-BE49-F238E27FC236}">
                  <a16:creationId xmlns:a16="http://schemas.microsoft.com/office/drawing/2014/main" id="{B609A727-63F2-1A4D-AD06-3C716D172BE7}"/>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82" name="Oval 181">
              <a:extLst>
                <a:ext uri="{FF2B5EF4-FFF2-40B4-BE49-F238E27FC236}">
                  <a16:creationId xmlns:a16="http://schemas.microsoft.com/office/drawing/2014/main" id="{203C0708-33D2-9C48-BCA8-1943BEBBADE0}"/>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11" name="Oval 210">
              <a:extLst>
                <a:ext uri="{FF2B5EF4-FFF2-40B4-BE49-F238E27FC236}">
                  <a16:creationId xmlns:a16="http://schemas.microsoft.com/office/drawing/2014/main" id="{4062B536-3516-6A43-A904-949DA161F69B}"/>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12" name="Straight Connector 211">
              <a:extLst>
                <a:ext uri="{FF2B5EF4-FFF2-40B4-BE49-F238E27FC236}">
                  <a16:creationId xmlns:a16="http://schemas.microsoft.com/office/drawing/2014/main" id="{2AE5DF08-F796-A24B-8B78-044F6EC836D5}"/>
                </a:ext>
              </a:extLst>
            </p:cNvPr>
            <p:cNvCxnSpPr>
              <a:stCxn id="179" idx="2"/>
              <a:endCxn id="178" idx="7"/>
            </p:cNvCxnSpPr>
            <p:nvPr/>
          </p:nvCxnSpPr>
          <p:spPr>
            <a:xfrm flipH="1">
              <a:off x="3452622" y="242472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2FD9CA31-92B5-0F4C-8F89-CE108F46B7F5}"/>
                </a:ext>
              </a:extLst>
            </p:cNvPr>
            <p:cNvCxnSpPr>
              <a:stCxn id="178" idx="5"/>
              <a:endCxn id="180"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3AC4E0B-6B9F-754F-B1FE-8A8A63D13C70}"/>
                </a:ext>
              </a:extLst>
            </p:cNvPr>
            <p:cNvCxnSpPr>
              <a:stCxn id="180" idx="0"/>
              <a:endCxn id="211" idx="4"/>
            </p:cNvCxnSpPr>
            <p:nvPr/>
          </p:nvCxnSpPr>
          <p:spPr>
            <a:xfrm flipV="1">
              <a:off x="4654597" y="404295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345BD91-FF00-B14C-95CE-8525C4489B1E}"/>
                </a:ext>
              </a:extLst>
            </p:cNvPr>
            <p:cNvCxnSpPr>
              <a:stCxn id="211" idx="2"/>
              <a:endCxn id="178"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A355A1C-9F30-FA46-A0ED-8A1F9D8435D1}"/>
                </a:ext>
              </a:extLst>
            </p:cNvPr>
            <p:cNvCxnSpPr>
              <a:stCxn id="211" idx="7"/>
              <a:endCxn id="182" idx="2"/>
            </p:cNvCxnSpPr>
            <p:nvPr/>
          </p:nvCxnSpPr>
          <p:spPr>
            <a:xfrm flipV="1">
              <a:off x="4865114" y="327746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67E2B34-4ED8-1E42-9E4A-4164AB87141D}"/>
                </a:ext>
              </a:extLst>
            </p:cNvPr>
            <p:cNvCxnSpPr>
              <a:stCxn id="182" idx="4"/>
              <a:endCxn id="181"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E03FFCE-897B-0B49-8862-D1BBC788ABEE}"/>
                </a:ext>
              </a:extLst>
            </p:cNvPr>
            <p:cNvCxnSpPr>
              <a:stCxn id="181" idx="3"/>
              <a:endCxn id="180"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A713BC4-7888-964A-BC9E-B0D3D681BF2D}"/>
                </a:ext>
              </a:extLst>
            </p:cNvPr>
            <p:cNvCxnSpPr>
              <a:stCxn id="181" idx="1"/>
              <a:endCxn id="179" idx="6"/>
            </p:cNvCxnSpPr>
            <p:nvPr/>
          </p:nvCxnSpPr>
          <p:spPr>
            <a:xfrm flipH="1" flipV="1">
              <a:off x="5192711" y="2424723"/>
              <a:ext cx="1560291" cy="24643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5426F82-AC0D-E24C-BCCE-E890A1FC23DB}"/>
                </a:ext>
              </a:extLst>
            </p:cNvPr>
            <p:cNvCxnSpPr>
              <a:stCxn id="182" idx="3"/>
              <a:endCxn id="180"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49F5070F-41E9-474D-B8A7-E901259A4FA6}"/>
                </a:ext>
              </a:extLst>
            </p:cNvPr>
            <p:cNvCxnSpPr>
              <a:stCxn id="211" idx="5"/>
              <a:endCxn id="181"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22" name="Picture 2" descr="Factory on Microsoft Windows 10 April 2018 Update">
              <a:extLst>
                <a:ext uri="{FF2B5EF4-FFF2-40B4-BE49-F238E27FC236}">
                  <a16:creationId xmlns:a16="http://schemas.microsoft.com/office/drawing/2014/main" id="{92124214-803D-CD43-ADFB-19B5527D60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B60A7412-5688-4545-AC6D-BD4E5D75FAE8}"/>
              </a:ext>
            </a:extLst>
          </p:cNvPr>
          <p:cNvSpPr/>
          <p:nvPr/>
        </p:nvSpPr>
        <p:spPr>
          <a:xfrm>
            <a:off x="696686" y="2417818"/>
            <a:ext cx="3541485" cy="161779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53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a:t>
            </a:r>
            <a:br>
              <a:rPr lang="en-US" dirty="0"/>
            </a:b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8</a:t>
            </a:fld>
            <a:endParaRPr lang="en-US"/>
          </a:p>
        </p:txBody>
      </p:sp>
      <p:grpSp>
        <p:nvGrpSpPr>
          <p:cNvPr id="32" name="Group 31">
            <a:extLst>
              <a:ext uri="{FF2B5EF4-FFF2-40B4-BE49-F238E27FC236}">
                <a16:creationId xmlns:a16="http://schemas.microsoft.com/office/drawing/2014/main" id="{FCBCC2BF-BA56-E44F-A4CE-DF195AA6FF07}"/>
              </a:ext>
            </a:extLst>
          </p:cNvPr>
          <p:cNvGrpSpPr/>
          <p:nvPr/>
        </p:nvGrpSpPr>
        <p:grpSpPr>
          <a:xfrm>
            <a:off x="6074681" y="2137271"/>
            <a:ext cx="4129707" cy="3114832"/>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 name="Straight Connector 11"/>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23" name="TextBox 22"/>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24" name="TextBox 23"/>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25" name="TextBox 24"/>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26" name="TextBox 25"/>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28" name="TextBox 27"/>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29" name="TextBox 28"/>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30" name="TextBox 29"/>
            <p:cNvSpPr txBox="1"/>
            <p:nvPr/>
          </p:nvSpPr>
          <p:spPr>
            <a:xfrm>
              <a:off x="4953496" y="3846890"/>
              <a:ext cx="684968" cy="369332"/>
            </a:xfrm>
            <a:prstGeom prst="rect">
              <a:avLst/>
            </a:prstGeom>
            <a:noFill/>
          </p:spPr>
          <p:txBody>
            <a:bodyPr wrap="square" rtlCol="0">
              <a:spAutoFit/>
            </a:bodyPr>
            <a:lstStyle/>
            <a:p>
              <a:r>
                <a:rPr lang="en-US" dirty="0"/>
                <a:t>10</a:t>
              </a:r>
            </a:p>
          </p:txBody>
        </p:sp>
        <p:sp>
          <p:nvSpPr>
            <p:cNvPr id="31" name="TextBox 30"/>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33"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Footer Placeholder 3">
            <a:extLst>
              <a:ext uri="{FF2B5EF4-FFF2-40B4-BE49-F238E27FC236}">
                <a16:creationId xmlns:a16="http://schemas.microsoft.com/office/drawing/2014/main" id="{49ED8DD9-1F87-EF4D-9DBF-8054AF34682C}"/>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40" name="Group 39">
            <a:extLst>
              <a:ext uri="{FF2B5EF4-FFF2-40B4-BE49-F238E27FC236}">
                <a16:creationId xmlns:a16="http://schemas.microsoft.com/office/drawing/2014/main" id="{7A3CB58E-F6BB-BB45-95AF-90ED9C9A4DD2}"/>
              </a:ext>
            </a:extLst>
          </p:cNvPr>
          <p:cNvGrpSpPr/>
          <p:nvPr/>
        </p:nvGrpSpPr>
        <p:grpSpPr>
          <a:xfrm>
            <a:off x="908570" y="2105564"/>
            <a:ext cx="3138806" cy="3556729"/>
            <a:chOff x="7756461" y="425206"/>
            <a:chExt cx="3138806" cy="3556729"/>
          </a:xfrm>
        </p:grpSpPr>
        <p:sp>
          <p:nvSpPr>
            <p:cNvPr id="41" name="TextBox 40">
              <a:extLst>
                <a:ext uri="{FF2B5EF4-FFF2-40B4-BE49-F238E27FC236}">
                  <a16:creationId xmlns:a16="http://schemas.microsoft.com/office/drawing/2014/main" id="{A67F0C58-0EC1-2D43-855A-09C8D8DEBA2A}"/>
                </a:ext>
              </a:extLst>
            </p:cNvPr>
            <p:cNvSpPr txBox="1"/>
            <p:nvPr/>
          </p:nvSpPr>
          <p:spPr>
            <a:xfrm>
              <a:off x="7756461" y="873392"/>
              <a:ext cx="3138806" cy="3108543"/>
            </a:xfrm>
            <a:prstGeom prst="rect">
              <a:avLst/>
            </a:prstGeom>
            <a:solidFill>
              <a:schemeClr val="bg1">
                <a:lumMod val="95000"/>
              </a:schemeClr>
            </a:solidFill>
          </p:spPr>
          <p:txBody>
            <a:bodyPr wrap="square" rtlCol="0">
              <a:spAutoFit/>
            </a:bodyPr>
            <a:lstStyle/>
            <a:p>
              <a:r>
                <a:rPr lang="en-US" sz="1400" b="1" dirty="0">
                  <a:solidFill>
                    <a:srgbClr val="4C3282"/>
                  </a:solidFill>
                </a:rPr>
                <a:t>BFS</a:t>
              </a:r>
            </a:p>
            <a:p>
              <a:pPr marL="342900" indent="-342900">
                <a:buClr>
                  <a:srgbClr val="B6A479"/>
                </a:buClr>
                <a:buFont typeface="+mj-lt"/>
                <a:buAutoNum type="arabicPeriod"/>
              </a:pPr>
              <a:r>
                <a:rPr lang="en-US" sz="1400" dirty="0"/>
                <a:t>Pick an arbitrary starting point</a:t>
              </a:r>
            </a:p>
            <a:p>
              <a:pPr marL="342900" indent="-342900">
                <a:buClr>
                  <a:srgbClr val="B6A479"/>
                </a:buClr>
                <a:buFont typeface="+mj-lt"/>
                <a:buAutoNum type="arabicPeriod"/>
              </a:pPr>
              <a:r>
                <a:rPr lang="en-US" sz="1400" dirty="0"/>
                <a:t>Queue up unprocessed neighbors</a:t>
              </a:r>
            </a:p>
            <a:p>
              <a:pPr marL="342900" indent="-342900">
                <a:buClr>
                  <a:srgbClr val="B6A479"/>
                </a:buClr>
                <a:buFont typeface="+mj-lt"/>
                <a:buAutoNum type="arabicPeriod"/>
              </a:pPr>
              <a:r>
                <a:rPr lang="en-US" sz="1400" dirty="0"/>
                <a:t>Process next neighbor in queue</a:t>
              </a:r>
            </a:p>
            <a:p>
              <a:pPr marL="342900" indent="-342900">
                <a:buClr>
                  <a:srgbClr val="B6A479"/>
                </a:buClr>
                <a:buFont typeface="+mj-lt"/>
                <a:buAutoNum type="arabicPeriod"/>
              </a:pPr>
              <a:r>
                <a:rPr lang="en-US" sz="1400" dirty="0"/>
                <a:t>Repeat until all vertices in queue have been processed</a:t>
              </a:r>
            </a:p>
            <a:p>
              <a:endParaRPr lang="en-US" sz="1400" dirty="0"/>
            </a:p>
            <a:p>
              <a:r>
                <a:rPr lang="en-US" sz="1400" b="1" dirty="0">
                  <a:solidFill>
                    <a:srgbClr val="4C3282"/>
                  </a:solidFill>
                </a:rPr>
                <a:t>Dijkstra’s</a:t>
              </a:r>
            </a:p>
            <a:p>
              <a:pPr marL="342900" indent="-342900">
                <a:buClr>
                  <a:srgbClr val="B6A479"/>
                </a:buClr>
                <a:buFont typeface="+mj-lt"/>
                <a:buAutoNum type="arabicPeriod"/>
              </a:pPr>
              <a:r>
                <a:rPr lang="en-US" sz="1400" dirty="0"/>
                <a:t>Start at source</a:t>
              </a:r>
            </a:p>
            <a:p>
              <a:pPr marL="342900" indent="-342900">
                <a:buClr>
                  <a:srgbClr val="B6A479"/>
                </a:buClr>
                <a:buFont typeface="+mj-lt"/>
                <a:buAutoNum type="arabicPeriod"/>
              </a:pPr>
              <a:r>
                <a:rPr lang="en-US" sz="1400" dirty="0"/>
                <a:t>Update distance from current to unprocessed neighbors</a:t>
              </a:r>
            </a:p>
            <a:p>
              <a:pPr marL="342900" indent="-342900">
                <a:buClr>
                  <a:srgbClr val="B6A479"/>
                </a:buClr>
                <a:buFont typeface="+mj-lt"/>
                <a:buAutoNum type="arabicPeriod"/>
              </a:pPr>
              <a:r>
                <a:rPr lang="en-US" sz="1400" dirty="0"/>
                <a:t>Process optimal neighbor</a:t>
              </a:r>
            </a:p>
            <a:p>
              <a:pPr marL="342900" indent="-342900">
                <a:buClr>
                  <a:srgbClr val="B6A479"/>
                </a:buClr>
                <a:buFont typeface="+mj-lt"/>
                <a:buAutoNum type="arabicPeriod"/>
              </a:pPr>
              <a:r>
                <a:rPr lang="en-US" sz="1400" dirty="0"/>
                <a:t>Repeat until all vertices have been marked processed</a:t>
              </a:r>
            </a:p>
          </p:txBody>
        </p:sp>
        <p:sp>
          <p:nvSpPr>
            <p:cNvPr id="42" name="Rectangle 41">
              <a:extLst>
                <a:ext uri="{FF2B5EF4-FFF2-40B4-BE49-F238E27FC236}">
                  <a16:creationId xmlns:a16="http://schemas.microsoft.com/office/drawing/2014/main" id="{35903D18-1416-E74A-9996-A3879A441F52}"/>
                </a:ext>
              </a:extLst>
            </p:cNvPr>
            <p:cNvSpPr/>
            <p:nvPr/>
          </p:nvSpPr>
          <p:spPr>
            <a:xfrm>
              <a:off x="7756461" y="425206"/>
              <a:ext cx="3138806" cy="448186"/>
            </a:xfrm>
            <a:prstGeom prst="rect">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Graph Algorithm Toolbox</a:t>
              </a:r>
            </a:p>
          </p:txBody>
        </p:sp>
      </p:grpSp>
      <p:grpSp>
        <p:nvGrpSpPr>
          <p:cNvPr id="43" name="Group 42">
            <a:extLst>
              <a:ext uri="{FF2B5EF4-FFF2-40B4-BE49-F238E27FC236}">
                <a16:creationId xmlns:a16="http://schemas.microsoft.com/office/drawing/2014/main" id="{725C044F-F03D-7841-8088-548AF6624BC7}"/>
              </a:ext>
            </a:extLst>
          </p:cNvPr>
          <p:cNvGrpSpPr/>
          <p:nvPr/>
        </p:nvGrpSpPr>
        <p:grpSpPr>
          <a:xfrm>
            <a:off x="6074681" y="2137271"/>
            <a:ext cx="4129707" cy="3114832"/>
            <a:chOff x="3208719" y="2284898"/>
            <a:chExt cx="4129707" cy="3114832"/>
          </a:xfrm>
        </p:grpSpPr>
        <p:sp>
          <p:nvSpPr>
            <p:cNvPr id="44" name="Oval 43">
              <a:extLst>
                <a:ext uri="{FF2B5EF4-FFF2-40B4-BE49-F238E27FC236}">
                  <a16:creationId xmlns:a16="http://schemas.microsoft.com/office/drawing/2014/main" id="{2D36C66B-D0ED-6448-B85B-AC643DDAA383}"/>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45" name="Oval 44">
              <a:extLst>
                <a:ext uri="{FF2B5EF4-FFF2-40B4-BE49-F238E27FC236}">
                  <a16:creationId xmlns:a16="http://schemas.microsoft.com/office/drawing/2014/main" id="{B2782AB3-27F4-2247-A887-A3E420DBE375}"/>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46" name="Oval 45">
              <a:extLst>
                <a:ext uri="{FF2B5EF4-FFF2-40B4-BE49-F238E27FC236}">
                  <a16:creationId xmlns:a16="http://schemas.microsoft.com/office/drawing/2014/main" id="{A134B2D5-F1C6-7440-AA04-19CDB0DD252B}"/>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7" name="Oval 46">
              <a:extLst>
                <a:ext uri="{FF2B5EF4-FFF2-40B4-BE49-F238E27FC236}">
                  <a16:creationId xmlns:a16="http://schemas.microsoft.com/office/drawing/2014/main" id="{62FDDCCE-317E-B447-989A-239530C73A1B}"/>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48" name="Oval 47">
              <a:extLst>
                <a:ext uri="{FF2B5EF4-FFF2-40B4-BE49-F238E27FC236}">
                  <a16:creationId xmlns:a16="http://schemas.microsoft.com/office/drawing/2014/main" id="{9FE7618F-9B05-014C-A9B0-7E89E7174D0A}"/>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49" name="Oval 48">
              <a:extLst>
                <a:ext uri="{FF2B5EF4-FFF2-40B4-BE49-F238E27FC236}">
                  <a16:creationId xmlns:a16="http://schemas.microsoft.com/office/drawing/2014/main" id="{6C899F29-188F-B549-A757-47CB5C5F8FF5}"/>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50" name="Straight Connector 49">
              <a:extLst>
                <a:ext uri="{FF2B5EF4-FFF2-40B4-BE49-F238E27FC236}">
                  <a16:creationId xmlns:a16="http://schemas.microsoft.com/office/drawing/2014/main" id="{B6521B75-DF20-2F4D-AB02-8DAD1587B8B8}"/>
                </a:ext>
              </a:extLst>
            </p:cNvPr>
            <p:cNvCxnSpPr>
              <a:stCxn id="45" idx="2"/>
              <a:endCxn id="44"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6F814F2-833E-DE4B-89BC-8AC7437F2E73}"/>
                </a:ext>
              </a:extLst>
            </p:cNvPr>
            <p:cNvCxnSpPr>
              <a:stCxn id="44" idx="5"/>
              <a:endCxn id="46"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378CB9B-9EBD-374C-9F60-D199E10B4498}"/>
                </a:ext>
              </a:extLst>
            </p:cNvPr>
            <p:cNvCxnSpPr>
              <a:stCxn id="46" idx="0"/>
              <a:endCxn id="49"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143E2E-D28B-1343-9596-7B6654E2D7C8}"/>
                </a:ext>
              </a:extLst>
            </p:cNvPr>
            <p:cNvCxnSpPr>
              <a:stCxn id="49" idx="2"/>
              <a:endCxn id="44"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16F572-FE02-3545-9CBC-9B6CB88DF52C}"/>
                </a:ext>
              </a:extLst>
            </p:cNvPr>
            <p:cNvCxnSpPr>
              <a:stCxn id="49" idx="7"/>
              <a:endCxn id="48"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AD635A0-FE63-3745-BE02-D00D7C5FDD65}"/>
                </a:ext>
              </a:extLst>
            </p:cNvPr>
            <p:cNvCxnSpPr>
              <a:stCxn id="48" idx="4"/>
              <a:endCxn id="47"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65A0327-CA02-B14E-A649-B791438C60D4}"/>
                </a:ext>
              </a:extLst>
            </p:cNvPr>
            <p:cNvCxnSpPr>
              <a:stCxn id="47" idx="3"/>
              <a:endCxn id="46"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338AEF8-25AC-B049-9550-2EE7618458C7}"/>
                </a:ext>
              </a:extLst>
            </p:cNvPr>
            <p:cNvCxnSpPr>
              <a:stCxn id="47" idx="1"/>
              <a:endCxn id="45"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892EDA-65E3-2F4A-883E-253D459FE301}"/>
                </a:ext>
              </a:extLst>
            </p:cNvPr>
            <p:cNvCxnSpPr>
              <a:stCxn id="48" idx="3"/>
              <a:endCxn id="46"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08BFC0-0635-104F-B433-86E8F9CE8D10}"/>
                </a:ext>
              </a:extLst>
            </p:cNvPr>
            <p:cNvCxnSpPr>
              <a:stCxn id="49" idx="5"/>
              <a:endCxn id="47"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440EB72-1991-CC4E-84C4-28E997E6A471}"/>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61" name="TextBox 60">
              <a:extLst>
                <a:ext uri="{FF2B5EF4-FFF2-40B4-BE49-F238E27FC236}">
                  <a16:creationId xmlns:a16="http://schemas.microsoft.com/office/drawing/2014/main" id="{03DA8B5B-9772-A14A-AFD0-85BE8C7EA108}"/>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62" name="TextBox 61">
              <a:extLst>
                <a:ext uri="{FF2B5EF4-FFF2-40B4-BE49-F238E27FC236}">
                  <a16:creationId xmlns:a16="http://schemas.microsoft.com/office/drawing/2014/main" id="{770F51FD-FBB2-8640-BB0C-0F8B279AF06E}"/>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63" name="TextBox 62">
              <a:extLst>
                <a:ext uri="{FF2B5EF4-FFF2-40B4-BE49-F238E27FC236}">
                  <a16:creationId xmlns:a16="http://schemas.microsoft.com/office/drawing/2014/main" id="{ADD22D09-6E39-4C43-B225-DEC01B99F8A0}"/>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64" name="TextBox 63">
              <a:extLst>
                <a:ext uri="{FF2B5EF4-FFF2-40B4-BE49-F238E27FC236}">
                  <a16:creationId xmlns:a16="http://schemas.microsoft.com/office/drawing/2014/main" id="{DF32487B-F980-A040-8C86-A929883F144B}"/>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65" name="TextBox 64">
              <a:extLst>
                <a:ext uri="{FF2B5EF4-FFF2-40B4-BE49-F238E27FC236}">
                  <a16:creationId xmlns:a16="http://schemas.microsoft.com/office/drawing/2014/main" id="{F71161CF-C4FA-6E46-BE04-4E08166FC465}"/>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6" name="TextBox 65">
              <a:extLst>
                <a:ext uri="{FF2B5EF4-FFF2-40B4-BE49-F238E27FC236}">
                  <a16:creationId xmlns:a16="http://schemas.microsoft.com/office/drawing/2014/main" id="{F0473502-13B3-2344-AC0C-1870074D55A1}"/>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7" name="TextBox 66">
              <a:extLst>
                <a:ext uri="{FF2B5EF4-FFF2-40B4-BE49-F238E27FC236}">
                  <a16:creationId xmlns:a16="http://schemas.microsoft.com/office/drawing/2014/main" id="{EB446EED-C4ED-8F4B-BD40-0D748574C856}"/>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8" name="TextBox 67">
              <a:extLst>
                <a:ext uri="{FF2B5EF4-FFF2-40B4-BE49-F238E27FC236}">
                  <a16:creationId xmlns:a16="http://schemas.microsoft.com/office/drawing/2014/main" id="{2C630033-97F3-CD45-A1E4-B8A170EB407A}"/>
                </a:ext>
              </a:extLst>
            </p:cNvPr>
            <p:cNvSpPr txBox="1"/>
            <p:nvPr/>
          </p:nvSpPr>
          <p:spPr>
            <a:xfrm>
              <a:off x="4953496" y="3846890"/>
              <a:ext cx="713152" cy="369332"/>
            </a:xfrm>
            <a:prstGeom prst="rect">
              <a:avLst/>
            </a:prstGeom>
            <a:noFill/>
          </p:spPr>
          <p:txBody>
            <a:bodyPr wrap="square" rtlCol="0">
              <a:spAutoFit/>
            </a:bodyPr>
            <a:lstStyle/>
            <a:p>
              <a:r>
                <a:rPr lang="en-US" dirty="0"/>
                <a:t>10</a:t>
              </a:r>
            </a:p>
          </p:txBody>
        </p:sp>
        <p:sp>
          <p:nvSpPr>
            <p:cNvPr id="69" name="TextBox 68">
              <a:extLst>
                <a:ext uri="{FF2B5EF4-FFF2-40B4-BE49-F238E27FC236}">
                  <a16:creationId xmlns:a16="http://schemas.microsoft.com/office/drawing/2014/main" id="{21FE9A07-A495-5F49-9028-F74DFA2915B9}"/>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70" name="Picture 2" descr="Factory on Microsoft Windows 10 April 2018 Update">
              <a:extLst>
                <a:ext uri="{FF2B5EF4-FFF2-40B4-BE49-F238E27FC236}">
                  <a16:creationId xmlns:a16="http://schemas.microsoft.com/office/drawing/2014/main" id="{E5929A3E-DF04-5E43-A7F8-04AA84AE0A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a16="http://schemas.microsoft.com/office/drawing/2014/main" id="{DDB2B838-5BC5-5E40-BAC7-3D91457A0F87}"/>
              </a:ext>
            </a:extLst>
          </p:cNvPr>
          <p:cNvGrpSpPr/>
          <p:nvPr/>
        </p:nvGrpSpPr>
        <p:grpSpPr>
          <a:xfrm>
            <a:off x="6074681" y="2137271"/>
            <a:ext cx="4129707" cy="3114832"/>
            <a:chOff x="3208719" y="2284898"/>
            <a:chExt cx="4129707" cy="3114832"/>
          </a:xfrm>
        </p:grpSpPr>
        <p:sp>
          <p:nvSpPr>
            <p:cNvPr id="72" name="Oval 71">
              <a:extLst>
                <a:ext uri="{FF2B5EF4-FFF2-40B4-BE49-F238E27FC236}">
                  <a16:creationId xmlns:a16="http://schemas.microsoft.com/office/drawing/2014/main" id="{17D37F0B-A5A9-014B-B9FA-C9628FE007C1}"/>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3" name="Oval 72">
              <a:extLst>
                <a:ext uri="{FF2B5EF4-FFF2-40B4-BE49-F238E27FC236}">
                  <a16:creationId xmlns:a16="http://schemas.microsoft.com/office/drawing/2014/main" id="{1ED9E3A3-3C86-A841-BD77-FA713EB59760}"/>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74" name="Oval 73">
              <a:extLst>
                <a:ext uri="{FF2B5EF4-FFF2-40B4-BE49-F238E27FC236}">
                  <a16:creationId xmlns:a16="http://schemas.microsoft.com/office/drawing/2014/main" id="{906C2186-6A61-3345-A2F7-F4E3FA9AAD78}"/>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75" name="Oval 74">
              <a:extLst>
                <a:ext uri="{FF2B5EF4-FFF2-40B4-BE49-F238E27FC236}">
                  <a16:creationId xmlns:a16="http://schemas.microsoft.com/office/drawing/2014/main" id="{DE2AF8AA-8D48-A941-90B2-54F9EBE77D1A}"/>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76" name="Oval 75">
              <a:extLst>
                <a:ext uri="{FF2B5EF4-FFF2-40B4-BE49-F238E27FC236}">
                  <a16:creationId xmlns:a16="http://schemas.microsoft.com/office/drawing/2014/main" id="{3976913D-3329-D44F-8645-1E6D9B07276D}"/>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77" name="Oval 76">
              <a:extLst>
                <a:ext uri="{FF2B5EF4-FFF2-40B4-BE49-F238E27FC236}">
                  <a16:creationId xmlns:a16="http://schemas.microsoft.com/office/drawing/2014/main" id="{5AF3C984-78BB-2149-85A6-5E88929FC9B9}"/>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78" name="Straight Connector 77">
              <a:extLst>
                <a:ext uri="{FF2B5EF4-FFF2-40B4-BE49-F238E27FC236}">
                  <a16:creationId xmlns:a16="http://schemas.microsoft.com/office/drawing/2014/main" id="{1F839697-B3C4-5147-B09A-1B1EEE178D58}"/>
                </a:ext>
              </a:extLst>
            </p:cNvPr>
            <p:cNvCxnSpPr>
              <a:stCxn id="73" idx="2"/>
              <a:endCxn id="72"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E38A9BB-EB04-8546-9EAD-61D2B0913899}"/>
                </a:ext>
              </a:extLst>
            </p:cNvPr>
            <p:cNvCxnSpPr>
              <a:stCxn id="72" idx="5"/>
              <a:endCxn id="74"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62CEBE-8C26-A149-BD16-A722084F4CCE}"/>
                </a:ext>
              </a:extLst>
            </p:cNvPr>
            <p:cNvCxnSpPr>
              <a:stCxn id="74" idx="0"/>
              <a:endCxn id="77"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B9677D6-1D4D-8A4F-9094-67A61BBA036C}"/>
                </a:ext>
              </a:extLst>
            </p:cNvPr>
            <p:cNvCxnSpPr>
              <a:stCxn id="77" idx="2"/>
              <a:endCxn id="72"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E3CAF39-E344-5948-84A8-DCF3C981DF92}"/>
                </a:ext>
              </a:extLst>
            </p:cNvPr>
            <p:cNvCxnSpPr>
              <a:stCxn id="77" idx="7"/>
              <a:endCxn id="76"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B3B2A52-DD01-694A-ADF1-C3762C1DB3E4}"/>
                </a:ext>
              </a:extLst>
            </p:cNvPr>
            <p:cNvCxnSpPr>
              <a:stCxn id="76" idx="4"/>
              <a:endCxn id="75"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29439E-D126-3A48-AF88-BEA1130B5A3B}"/>
                </a:ext>
              </a:extLst>
            </p:cNvPr>
            <p:cNvCxnSpPr>
              <a:stCxn id="75" idx="3"/>
              <a:endCxn id="74"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6FEE7-2EFA-644D-A598-718B5B074EAB}"/>
                </a:ext>
              </a:extLst>
            </p:cNvPr>
            <p:cNvCxnSpPr>
              <a:stCxn id="75" idx="1"/>
              <a:endCxn id="73"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8F6ED42-87BB-9845-93EB-D93569C32080}"/>
                </a:ext>
              </a:extLst>
            </p:cNvPr>
            <p:cNvCxnSpPr>
              <a:stCxn id="76" idx="3"/>
              <a:endCxn id="74"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A4732C5-E6CF-5E47-B5C5-C0504438F1FE}"/>
                </a:ext>
              </a:extLst>
            </p:cNvPr>
            <p:cNvCxnSpPr>
              <a:stCxn id="77" idx="5"/>
              <a:endCxn id="75"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3D8C5640-F0BE-6D40-9913-BF1B191108D6}"/>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89" name="TextBox 88">
              <a:extLst>
                <a:ext uri="{FF2B5EF4-FFF2-40B4-BE49-F238E27FC236}">
                  <a16:creationId xmlns:a16="http://schemas.microsoft.com/office/drawing/2014/main" id="{F7C5C604-30A5-0848-9448-872C20670585}"/>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90" name="TextBox 89">
              <a:extLst>
                <a:ext uri="{FF2B5EF4-FFF2-40B4-BE49-F238E27FC236}">
                  <a16:creationId xmlns:a16="http://schemas.microsoft.com/office/drawing/2014/main" id="{61309BCB-CFCA-8D4D-B5A7-7F939C96B02E}"/>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91" name="TextBox 90">
              <a:extLst>
                <a:ext uri="{FF2B5EF4-FFF2-40B4-BE49-F238E27FC236}">
                  <a16:creationId xmlns:a16="http://schemas.microsoft.com/office/drawing/2014/main" id="{AE2D21E3-06ED-014A-B5B1-5D7C8BE2F3CD}"/>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92" name="TextBox 91">
              <a:extLst>
                <a:ext uri="{FF2B5EF4-FFF2-40B4-BE49-F238E27FC236}">
                  <a16:creationId xmlns:a16="http://schemas.microsoft.com/office/drawing/2014/main" id="{9649DF76-F0A5-B945-818A-0806912E2DA9}"/>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93" name="TextBox 92">
              <a:extLst>
                <a:ext uri="{FF2B5EF4-FFF2-40B4-BE49-F238E27FC236}">
                  <a16:creationId xmlns:a16="http://schemas.microsoft.com/office/drawing/2014/main" id="{AE161548-6CAE-AB4D-B5BF-A0888CEEB586}"/>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94" name="TextBox 93">
              <a:extLst>
                <a:ext uri="{FF2B5EF4-FFF2-40B4-BE49-F238E27FC236}">
                  <a16:creationId xmlns:a16="http://schemas.microsoft.com/office/drawing/2014/main" id="{830BACFB-5BB9-BE40-B126-11C178C3FD14}"/>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95" name="TextBox 94">
              <a:extLst>
                <a:ext uri="{FF2B5EF4-FFF2-40B4-BE49-F238E27FC236}">
                  <a16:creationId xmlns:a16="http://schemas.microsoft.com/office/drawing/2014/main" id="{55ADD68A-E025-B648-874F-8887B825DCEF}"/>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96" name="TextBox 95">
              <a:extLst>
                <a:ext uri="{FF2B5EF4-FFF2-40B4-BE49-F238E27FC236}">
                  <a16:creationId xmlns:a16="http://schemas.microsoft.com/office/drawing/2014/main" id="{550AD3D6-E397-9349-9EAD-9ABC14713F80}"/>
                </a:ext>
              </a:extLst>
            </p:cNvPr>
            <p:cNvSpPr txBox="1"/>
            <p:nvPr/>
          </p:nvSpPr>
          <p:spPr>
            <a:xfrm>
              <a:off x="4953495" y="3846890"/>
              <a:ext cx="632465" cy="369332"/>
            </a:xfrm>
            <a:prstGeom prst="rect">
              <a:avLst/>
            </a:prstGeom>
            <a:noFill/>
          </p:spPr>
          <p:txBody>
            <a:bodyPr wrap="square" rtlCol="0">
              <a:spAutoFit/>
            </a:bodyPr>
            <a:lstStyle/>
            <a:p>
              <a:r>
                <a:rPr lang="en-US" dirty="0"/>
                <a:t>10</a:t>
              </a:r>
            </a:p>
          </p:txBody>
        </p:sp>
        <p:sp>
          <p:nvSpPr>
            <p:cNvPr id="97" name="TextBox 96">
              <a:extLst>
                <a:ext uri="{FF2B5EF4-FFF2-40B4-BE49-F238E27FC236}">
                  <a16:creationId xmlns:a16="http://schemas.microsoft.com/office/drawing/2014/main" id="{C36A23C7-04E5-FA4D-A716-841B9990F8B8}"/>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98" name="Picture 2" descr="Factory on Microsoft Windows 10 April 2018 Update">
              <a:extLst>
                <a:ext uri="{FF2B5EF4-FFF2-40B4-BE49-F238E27FC236}">
                  <a16:creationId xmlns:a16="http://schemas.microsoft.com/office/drawing/2014/main" id="{E662F38A-3AB1-5A48-9B70-C3D6279877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9" name="Group 98">
            <a:extLst>
              <a:ext uri="{FF2B5EF4-FFF2-40B4-BE49-F238E27FC236}">
                <a16:creationId xmlns:a16="http://schemas.microsoft.com/office/drawing/2014/main" id="{0AD8812F-D572-7B44-8548-8D78ABCA8A04}"/>
              </a:ext>
            </a:extLst>
          </p:cNvPr>
          <p:cNvGrpSpPr/>
          <p:nvPr/>
        </p:nvGrpSpPr>
        <p:grpSpPr>
          <a:xfrm>
            <a:off x="6074681" y="2137271"/>
            <a:ext cx="4129707" cy="3114832"/>
            <a:chOff x="3208719" y="2284898"/>
            <a:chExt cx="4129707" cy="3114832"/>
          </a:xfrm>
        </p:grpSpPr>
        <p:sp>
          <p:nvSpPr>
            <p:cNvPr id="100" name="Oval 99">
              <a:extLst>
                <a:ext uri="{FF2B5EF4-FFF2-40B4-BE49-F238E27FC236}">
                  <a16:creationId xmlns:a16="http://schemas.microsoft.com/office/drawing/2014/main" id="{F3C65BF4-4E2A-134F-AB76-D5A104D1CE8A}"/>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01" name="Oval 100">
              <a:extLst>
                <a:ext uri="{FF2B5EF4-FFF2-40B4-BE49-F238E27FC236}">
                  <a16:creationId xmlns:a16="http://schemas.microsoft.com/office/drawing/2014/main" id="{02705AB5-B470-5B44-B591-5AD12539A995}"/>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02" name="Oval 101">
              <a:extLst>
                <a:ext uri="{FF2B5EF4-FFF2-40B4-BE49-F238E27FC236}">
                  <a16:creationId xmlns:a16="http://schemas.microsoft.com/office/drawing/2014/main" id="{F882664F-9EEF-7B4F-95D5-2F2E5EB040CB}"/>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3" name="Oval 102">
              <a:extLst>
                <a:ext uri="{FF2B5EF4-FFF2-40B4-BE49-F238E27FC236}">
                  <a16:creationId xmlns:a16="http://schemas.microsoft.com/office/drawing/2014/main" id="{1932AA7B-2B8E-B941-AFDB-6C96DC014A39}"/>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4" name="Oval 103">
              <a:extLst>
                <a:ext uri="{FF2B5EF4-FFF2-40B4-BE49-F238E27FC236}">
                  <a16:creationId xmlns:a16="http://schemas.microsoft.com/office/drawing/2014/main" id="{C1BEFEB1-B6FF-5145-98C2-CFCB32864D5F}"/>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05" name="Oval 104">
              <a:extLst>
                <a:ext uri="{FF2B5EF4-FFF2-40B4-BE49-F238E27FC236}">
                  <a16:creationId xmlns:a16="http://schemas.microsoft.com/office/drawing/2014/main" id="{BFA42C1D-B156-6D46-A03A-014EABDE90B2}"/>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06" name="Straight Connector 105">
              <a:extLst>
                <a:ext uri="{FF2B5EF4-FFF2-40B4-BE49-F238E27FC236}">
                  <a16:creationId xmlns:a16="http://schemas.microsoft.com/office/drawing/2014/main" id="{68D907E3-8023-9143-A438-236C647E3CFD}"/>
                </a:ext>
              </a:extLst>
            </p:cNvPr>
            <p:cNvCxnSpPr>
              <a:stCxn id="101" idx="2"/>
              <a:endCxn id="100"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33EDC2E-5F38-2942-A7F3-C75F7657BA85}"/>
                </a:ext>
              </a:extLst>
            </p:cNvPr>
            <p:cNvCxnSpPr>
              <a:stCxn id="100" idx="5"/>
              <a:endCxn id="102"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7EFA586-07F1-674C-BD4B-38B8023BD621}"/>
                </a:ext>
              </a:extLst>
            </p:cNvPr>
            <p:cNvCxnSpPr>
              <a:stCxn id="102" idx="0"/>
              <a:endCxn id="105"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FD2AE79-3770-B443-A780-50BAAA0135CC}"/>
                </a:ext>
              </a:extLst>
            </p:cNvPr>
            <p:cNvCxnSpPr>
              <a:stCxn id="105" idx="2"/>
              <a:endCxn id="100"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86181A6-2FD1-6540-B902-78D9BFF40A7C}"/>
                </a:ext>
              </a:extLst>
            </p:cNvPr>
            <p:cNvCxnSpPr>
              <a:stCxn id="105" idx="7"/>
              <a:endCxn id="104"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DB12232-D191-9746-971F-17A09E628D50}"/>
                </a:ext>
              </a:extLst>
            </p:cNvPr>
            <p:cNvCxnSpPr>
              <a:stCxn id="104" idx="4"/>
              <a:endCxn id="103"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ED136E0-AF43-9F45-8CE8-2209EE9460C9}"/>
                </a:ext>
              </a:extLst>
            </p:cNvPr>
            <p:cNvCxnSpPr>
              <a:stCxn id="103" idx="3"/>
              <a:endCxn id="102"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2F47D15-6B47-8145-B5CB-0B911833EE11}"/>
                </a:ext>
              </a:extLst>
            </p:cNvPr>
            <p:cNvCxnSpPr>
              <a:stCxn id="103" idx="1"/>
              <a:endCxn id="101"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93C66DA-CA02-414A-8181-4DB2901ABC81}"/>
                </a:ext>
              </a:extLst>
            </p:cNvPr>
            <p:cNvCxnSpPr>
              <a:stCxn id="104" idx="3"/>
              <a:endCxn id="102"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94AE011-954E-274D-8C58-EBFDB7328F7E}"/>
                </a:ext>
              </a:extLst>
            </p:cNvPr>
            <p:cNvCxnSpPr>
              <a:stCxn id="105" idx="5"/>
              <a:endCxn id="103"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CD46F16-E7F4-B94E-AF18-C04DA50B39D9}"/>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117" name="TextBox 116">
              <a:extLst>
                <a:ext uri="{FF2B5EF4-FFF2-40B4-BE49-F238E27FC236}">
                  <a16:creationId xmlns:a16="http://schemas.microsoft.com/office/drawing/2014/main" id="{B033A3D3-0D6E-F944-9DF0-9EFDC357E421}"/>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118" name="TextBox 117">
              <a:extLst>
                <a:ext uri="{FF2B5EF4-FFF2-40B4-BE49-F238E27FC236}">
                  <a16:creationId xmlns:a16="http://schemas.microsoft.com/office/drawing/2014/main" id="{C3FF6071-3E71-284C-8669-4FFE928E7ADB}"/>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119" name="TextBox 118">
              <a:extLst>
                <a:ext uri="{FF2B5EF4-FFF2-40B4-BE49-F238E27FC236}">
                  <a16:creationId xmlns:a16="http://schemas.microsoft.com/office/drawing/2014/main" id="{AD6AC062-0B37-E74A-B3BB-7901BFFAF80D}"/>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120" name="TextBox 119">
              <a:extLst>
                <a:ext uri="{FF2B5EF4-FFF2-40B4-BE49-F238E27FC236}">
                  <a16:creationId xmlns:a16="http://schemas.microsoft.com/office/drawing/2014/main" id="{DC5DD9AA-45D6-BD41-9128-4E55101928BD}"/>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121" name="TextBox 120">
              <a:extLst>
                <a:ext uri="{FF2B5EF4-FFF2-40B4-BE49-F238E27FC236}">
                  <a16:creationId xmlns:a16="http://schemas.microsoft.com/office/drawing/2014/main" id="{0B948EFE-B7F1-6E4D-AE71-FA087AC9179E}"/>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122" name="TextBox 121">
              <a:extLst>
                <a:ext uri="{FF2B5EF4-FFF2-40B4-BE49-F238E27FC236}">
                  <a16:creationId xmlns:a16="http://schemas.microsoft.com/office/drawing/2014/main" id="{E39D6E5E-8003-7144-AA68-9F7D87557B24}"/>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123" name="TextBox 122">
              <a:extLst>
                <a:ext uri="{FF2B5EF4-FFF2-40B4-BE49-F238E27FC236}">
                  <a16:creationId xmlns:a16="http://schemas.microsoft.com/office/drawing/2014/main" id="{ED9582A5-98DB-8C40-8E6E-92BCDA086258}"/>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124" name="TextBox 123">
              <a:extLst>
                <a:ext uri="{FF2B5EF4-FFF2-40B4-BE49-F238E27FC236}">
                  <a16:creationId xmlns:a16="http://schemas.microsoft.com/office/drawing/2014/main" id="{F8B3157B-DB67-0C4A-B53B-6C44E62D48F5}"/>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125" name="TextBox 124">
              <a:extLst>
                <a:ext uri="{FF2B5EF4-FFF2-40B4-BE49-F238E27FC236}">
                  <a16:creationId xmlns:a16="http://schemas.microsoft.com/office/drawing/2014/main" id="{286EE3D7-36BE-6D41-8D47-A129B725CEC5}"/>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26" name="Picture 2" descr="Factory on Microsoft Windows 10 April 2018 Update">
              <a:extLst>
                <a:ext uri="{FF2B5EF4-FFF2-40B4-BE49-F238E27FC236}">
                  <a16:creationId xmlns:a16="http://schemas.microsoft.com/office/drawing/2014/main" id="{67DDF576-388D-F842-83EE-C58E8D8B69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7" name="Group 126">
            <a:extLst>
              <a:ext uri="{FF2B5EF4-FFF2-40B4-BE49-F238E27FC236}">
                <a16:creationId xmlns:a16="http://schemas.microsoft.com/office/drawing/2014/main" id="{3F86953A-E43B-5547-A718-E2CE007F72F0}"/>
              </a:ext>
            </a:extLst>
          </p:cNvPr>
          <p:cNvGrpSpPr/>
          <p:nvPr/>
        </p:nvGrpSpPr>
        <p:grpSpPr>
          <a:xfrm>
            <a:off x="6074681" y="2137271"/>
            <a:ext cx="4129707" cy="3114832"/>
            <a:chOff x="3208719" y="2284898"/>
            <a:chExt cx="4129707" cy="3114832"/>
          </a:xfrm>
        </p:grpSpPr>
        <p:sp>
          <p:nvSpPr>
            <p:cNvPr id="128" name="Oval 127">
              <a:extLst>
                <a:ext uri="{FF2B5EF4-FFF2-40B4-BE49-F238E27FC236}">
                  <a16:creationId xmlns:a16="http://schemas.microsoft.com/office/drawing/2014/main" id="{97DC26BE-00B2-D445-ADAF-8BDD38A0EB27}"/>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9" name="Oval 128">
              <a:extLst>
                <a:ext uri="{FF2B5EF4-FFF2-40B4-BE49-F238E27FC236}">
                  <a16:creationId xmlns:a16="http://schemas.microsoft.com/office/drawing/2014/main" id="{15920CA7-5161-3E42-A1DD-D27D87507976}"/>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0" name="Oval 129">
              <a:extLst>
                <a:ext uri="{FF2B5EF4-FFF2-40B4-BE49-F238E27FC236}">
                  <a16:creationId xmlns:a16="http://schemas.microsoft.com/office/drawing/2014/main" id="{54DB7150-4466-F047-946A-EF6A0C85A8F1}"/>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31" name="Oval 130">
              <a:extLst>
                <a:ext uri="{FF2B5EF4-FFF2-40B4-BE49-F238E27FC236}">
                  <a16:creationId xmlns:a16="http://schemas.microsoft.com/office/drawing/2014/main" id="{E82A613D-1FDF-3B42-8F05-BBF6019EAAE7}"/>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32" name="Oval 131">
              <a:extLst>
                <a:ext uri="{FF2B5EF4-FFF2-40B4-BE49-F238E27FC236}">
                  <a16:creationId xmlns:a16="http://schemas.microsoft.com/office/drawing/2014/main" id="{874A87D4-CDB1-7844-8C38-D0BAAB5DE96D}"/>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33" name="Oval 132">
              <a:extLst>
                <a:ext uri="{FF2B5EF4-FFF2-40B4-BE49-F238E27FC236}">
                  <a16:creationId xmlns:a16="http://schemas.microsoft.com/office/drawing/2014/main" id="{AFC51856-62D2-874F-B8F9-B497926878C9}"/>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4" name="Straight Connector 133">
              <a:extLst>
                <a:ext uri="{FF2B5EF4-FFF2-40B4-BE49-F238E27FC236}">
                  <a16:creationId xmlns:a16="http://schemas.microsoft.com/office/drawing/2014/main" id="{5DB74887-E1CB-2742-98BF-4F30514D0E7E}"/>
                </a:ext>
              </a:extLst>
            </p:cNvPr>
            <p:cNvCxnSpPr>
              <a:stCxn id="129" idx="2"/>
              <a:endCxn id="128"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A6DED1D-59D9-F34F-8598-24C7678CC7F4}"/>
                </a:ext>
              </a:extLst>
            </p:cNvPr>
            <p:cNvCxnSpPr>
              <a:stCxn id="128" idx="5"/>
              <a:endCxn id="130"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83F1297-AED5-1C4B-B365-1CE8F9211E04}"/>
                </a:ext>
              </a:extLst>
            </p:cNvPr>
            <p:cNvCxnSpPr>
              <a:stCxn id="130" idx="0"/>
              <a:endCxn id="133"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9CE3C08-C4CE-2B4A-B9D8-5959BD0B89E5}"/>
                </a:ext>
              </a:extLst>
            </p:cNvPr>
            <p:cNvCxnSpPr>
              <a:stCxn id="133" idx="2"/>
              <a:endCxn id="128"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3E28882-903A-0041-ACE5-B33E2FF87A15}"/>
                </a:ext>
              </a:extLst>
            </p:cNvPr>
            <p:cNvCxnSpPr>
              <a:stCxn id="133" idx="7"/>
              <a:endCxn id="132" idx="2"/>
            </p:cNvCxnSpPr>
            <p:nvPr/>
          </p:nvCxnSpPr>
          <p:spPr>
            <a:xfrm flipV="1">
              <a:off x="4865114" y="327746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7560E99-4768-1345-969E-5A0481CCC46D}"/>
                </a:ext>
              </a:extLst>
            </p:cNvPr>
            <p:cNvCxnSpPr>
              <a:stCxn id="132" idx="4"/>
              <a:endCxn id="131"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06E1598-1104-C54C-9E56-1092C1A75FF8}"/>
                </a:ext>
              </a:extLst>
            </p:cNvPr>
            <p:cNvCxnSpPr>
              <a:stCxn id="131" idx="3"/>
              <a:endCxn id="130"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BDF9EEB-C5E8-8849-A0F6-A20670DFFFC3}"/>
                </a:ext>
              </a:extLst>
            </p:cNvPr>
            <p:cNvCxnSpPr>
              <a:stCxn id="131" idx="1"/>
              <a:endCxn id="129"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CA3576-3C8F-824C-84D1-C6DCB85205B2}"/>
                </a:ext>
              </a:extLst>
            </p:cNvPr>
            <p:cNvCxnSpPr>
              <a:stCxn id="132" idx="3"/>
              <a:endCxn id="130"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1C96A20-632B-9F44-961A-BCCB9B6F9234}"/>
                </a:ext>
              </a:extLst>
            </p:cNvPr>
            <p:cNvCxnSpPr>
              <a:stCxn id="133" idx="5"/>
              <a:endCxn id="131"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71528168-F0A7-DE4B-A864-A39A9003B112}"/>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145" name="TextBox 144">
              <a:extLst>
                <a:ext uri="{FF2B5EF4-FFF2-40B4-BE49-F238E27FC236}">
                  <a16:creationId xmlns:a16="http://schemas.microsoft.com/office/drawing/2014/main" id="{2183AE3A-70AF-5844-A9EE-8CC10E088192}"/>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146" name="TextBox 145">
              <a:extLst>
                <a:ext uri="{FF2B5EF4-FFF2-40B4-BE49-F238E27FC236}">
                  <a16:creationId xmlns:a16="http://schemas.microsoft.com/office/drawing/2014/main" id="{F5010585-62AF-3D49-8FD4-462942A3C6E7}"/>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147" name="TextBox 146">
              <a:extLst>
                <a:ext uri="{FF2B5EF4-FFF2-40B4-BE49-F238E27FC236}">
                  <a16:creationId xmlns:a16="http://schemas.microsoft.com/office/drawing/2014/main" id="{E4F63A9B-366E-8547-A133-AFA96B98F622}"/>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148" name="TextBox 147">
              <a:extLst>
                <a:ext uri="{FF2B5EF4-FFF2-40B4-BE49-F238E27FC236}">
                  <a16:creationId xmlns:a16="http://schemas.microsoft.com/office/drawing/2014/main" id="{8C9C0A23-2192-024C-A951-E6136F37C4D6}"/>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149" name="TextBox 148">
              <a:extLst>
                <a:ext uri="{FF2B5EF4-FFF2-40B4-BE49-F238E27FC236}">
                  <a16:creationId xmlns:a16="http://schemas.microsoft.com/office/drawing/2014/main" id="{C77B332C-7032-994E-9499-4B7CCA68DA6D}"/>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150" name="TextBox 149">
              <a:extLst>
                <a:ext uri="{FF2B5EF4-FFF2-40B4-BE49-F238E27FC236}">
                  <a16:creationId xmlns:a16="http://schemas.microsoft.com/office/drawing/2014/main" id="{E648CFBF-95E5-F147-9660-12F3422C0951}"/>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151" name="TextBox 150">
              <a:extLst>
                <a:ext uri="{FF2B5EF4-FFF2-40B4-BE49-F238E27FC236}">
                  <a16:creationId xmlns:a16="http://schemas.microsoft.com/office/drawing/2014/main" id="{02816E76-F1C2-A641-9D1B-967C13A9A6E2}"/>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152" name="TextBox 151">
              <a:extLst>
                <a:ext uri="{FF2B5EF4-FFF2-40B4-BE49-F238E27FC236}">
                  <a16:creationId xmlns:a16="http://schemas.microsoft.com/office/drawing/2014/main" id="{AD1EF90F-5A03-6444-986D-D24ADE277B58}"/>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153" name="TextBox 152">
              <a:extLst>
                <a:ext uri="{FF2B5EF4-FFF2-40B4-BE49-F238E27FC236}">
                  <a16:creationId xmlns:a16="http://schemas.microsoft.com/office/drawing/2014/main" id="{E0BAC20A-F64A-C94E-A088-AC3FDB347A62}"/>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54" name="Picture 2" descr="Factory on Microsoft Windows 10 April 2018 Update">
              <a:extLst>
                <a:ext uri="{FF2B5EF4-FFF2-40B4-BE49-F238E27FC236}">
                  <a16:creationId xmlns:a16="http://schemas.microsoft.com/office/drawing/2014/main" id="{A372CDBA-D434-1142-B49D-721F3BACBF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3" name="Group 182">
            <a:extLst>
              <a:ext uri="{FF2B5EF4-FFF2-40B4-BE49-F238E27FC236}">
                <a16:creationId xmlns:a16="http://schemas.microsoft.com/office/drawing/2014/main" id="{86120C2B-67B5-1540-8BA0-365D1B7A5987}"/>
              </a:ext>
            </a:extLst>
          </p:cNvPr>
          <p:cNvGrpSpPr/>
          <p:nvPr/>
        </p:nvGrpSpPr>
        <p:grpSpPr>
          <a:xfrm>
            <a:off x="6074681" y="2137271"/>
            <a:ext cx="4129707" cy="3114832"/>
            <a:chOff x="3208719" y="2284898"/>
            <a:chExt cx="4129707" cy="3114832"/>
          </a:xfrm>
        </p:grpSpPr>
        <p:sp>
          <p:nvSpPr>
            <p:cNvPr id="184" name="Oval 183">
              <a:extLst>
                <a:ext uri="{FF2B5EF4-FFF2-40B4-BE49-F238E27FC236}">
                  <a16:creationId xmlns:a16="http://schemas.microsoft.com/office/drawing/2014/main" id="{5C714363-D860-E844-B923-80313978E118}"/>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85" name="Oval 184">
              <a:extLst>
                <a:ext uri="{FF2B5EF4-FFF2-40B4-BE49-F238E27FC236}">
                  <a16:creationId xmlns:a16="http://schemas.microsoft.com/office/drawing/2014/main" id="{4499CE9D-D19E-1643-9504-17AACDFA6B2C}"/>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86" name="Oval 185">
              <a:extLst>
                <a:ext uri="{FF2B5EF4-FFF2-40B4-BE49-F238E27FC236}">
                  <a16:creationId xmlns:a16="http://schemas.microsoft.com/office/drawing/2014/main" id="{46B6D4D0-58D1-4E42-BC51-913D6F50822D}"/>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87" name="Oval 186">
              <a:extLst>
                <a:ext uri="{FF2B5EF4-FFF2-40B4-BE49-F238E27FC236}">
                  <a16:creationId xmlns:a16="http://schemas.microsoft.com/office/drawing/2014/main" id="{DC5780E0-7544-DA48-AB6F-1E488C124858}"/>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88" name="Oval 187">
              <a:extLst>
                <a:ext uri="{FF2B5EF4-FFF2-40B4-BE49-F238E27FC236}">
                  <a16:creationId xmlns:a16="http://schemas.microsoft.com/office/drawing/2014/main" id="{850FF91F-7D47-164E-9184-8E47001EA4F4}"/>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89" name="Oval 188">
              <a:extLst>
                <a:ext uri="{FF2B5EF4-FFF2-40B4-BE49-F238E27FC236}">
                  <a16:creationId xmlns:a16="http://schemas.microsoft.com/office/drawing/2014/main" id="{BD00CD30-178D-AF43-865F-67145009128F}"/>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90" name="Straight Connector 189">
              <a:extLst>
                <a:ext uri="{FF2B5EF4-FFF2-40B4-BE49-F238E27FC236}">
                  <a16:creationId xmlns:a16="http://schemas.microsoft.com/office/drawing/2014/main" id="{6EF63006-C906-824D-BC4C-4519E47A8978}"/>
                </a:ext>
              </a:extLst>
            </p:cNvPr>
            <p:cNvCxnSpPr>
              <a:stCxn id="185" idx="2"/>
              <a:endCxn id="184" idx="7"/>
            </p:cNvCxnSpPr>
            <p:nvPr/>
          </p:nvCxnSpPr>
          <p:spPr>
            <a:xfrm flipH="1">
              <a:off x="3452622" y="242472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A7F1570-4898-4A4A-A21C-0ACA7F333F8E}"/>
                </a:ext>
              </a:extLst>
            </p:cNvPr>
            <p:cNvCxnSpPr>
              <a:stCxn id="184" idx="5"/>
              <a:endCxn id="186"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26659F4-5B1A-3C41-87BD-515686C70E02}"/>
                </a:ext>
              </a:extLst>
            </p:cNvPr>
            <p:cNvCxnSpPr>
              <a:stCxn id="186" idx="0"/>
              <a:endCxn id="189"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AFE1849-62BF-3240-AD32-38A77DA342DF}"/>
                </a:ext>
              </a:extLst>
            </p:cNvPr>
            <p:cNvCxnSpPr>
              <a:stCxn id="189" idx="2"/>
              <a:endCxn id="184"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086B66C-AAB9-6345-ADCD-6634A5DFE071}"/>
                </a:ext>
              </a:extLst>
            </p:cNvPr>
            <p:cNvCxnSpPr>
              <a:stCxn id="189" idx="7"/>
              <a:endCxn id="188" idx="2"/>
            </p:cNvCxnSpPr>
            <p:nvPr/>
          </p:nvCxnSpPr>
          <p:spPr>
            <a:xfrm flipV="1">
              <a:off x="4865114" y="327746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2BB59C5-67C0-624F-8DDD-97F3BB9E2CDF}"/>
                </a:ext>
              </a:extLst>
            </p:cNvPr>
            <p:cNvCxnSpPr>
              <a:stCxn id="188" idx="4"/>
              <a:endCxn id="187"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99DB74D-E821-6F46-BF36-22416D064E4E}"/>
                </a:ext>
              </a:extLst>
            </p:cNvPr>
            <p:cNvCxnSpPr>
              <a:stCxn id="187" idx="3"/>
              <a:endCxn id="186"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F2D76BF-9CF4-8C41-B67C-9B75A2A81CA5}"/>
                </a:ext>
              </a:extLst>
            </p:cNvPr>
            <p:cNvCxnSpPr>
              <a:stCxn id="187" idx="1"/>
              <a:endCxn id="185"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50C8499-CE53-4A4E-A9DA-ACDB77421F97}"/>
                </a:ext>
              </a:extLst>
            </p:cNvPr>
            <p:cNvCxnSpPr>
              <a:stCxn id="188" idx="3"/>
              <a:endCxn id="186"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9BC150F-9456-814F-B176-D1DB494AA738}"/>
                </a:ext>
              </a:extLst>
            </p:cNvPr>
            <p:cNvCxnSpPr>
              <a:stCxn id="189" idx="5"/>
              <a:endCxn id="187"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5CE7CD11-92E8-0F43-97C7-E1D6B22A23FD}"/>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201" name="TextBox 200">
              <a:extLst>
                <a:ext uri="{FF2B5EF4-FFF2-40B4-BE49-F238E27FC236}">
                  <a16:creationId xmlns:a16="http://schemas.microsoft.com/office/drawing/2014/main" id="{CB3A83F5-215D-C643-9FBA-9656402C6688}"/>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202" name="TextBox 201">
              <a:extLst>
                <a:ext uri="{FF2B5EF4-FFF2-40B4-BE49-F238E27FC236}">
                  <a16:creationId xmlns:a16="http://schemas.microsoft.com/office/drawing/2014/main" id="{202858EC-52C9-E74F-B9CB-8A4033FA639B}"/>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203" name="TextBox 202">
              <a:extLst>
                <a:ext uri="{FF2B5EF4-FFF2-40B4-BE49-F238E27FC236}">
                  <a16:creationId xmlns:a16="http://schemas.microsoft.com/office/drawing/2014/main" id="{15406B68-E791-8F4D-9EF6-C2DDCDE59CC6}"/>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204" name="TextBox 203">
              <a:extLst>
                <a:ext uri="{FF2B5EF4-FFF2-40B4-BE49-F238E27FC236}">
                  <a16:creationId xmlns:a16="http://schemas.microsoft.com/office/drawing/2014/main" id="{9A02EA39-A470-BF45-961F-6F09A10674BD}"/>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205" name="TextBox 204">
              <a:extLst>
                <a:ext uri="{FF2B5EF4-FFF2-40B4-BE49-F238E27FC236}">
                  <a16:creationId xmlns:a16="http://schemas.microsoft.com/office/drawing/2014/main" id="{26ADA4F4-AB47-A645-924F-E86575C576EF}"/>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206" name="TextBox 205">
              <a:extLst>
                <a:ext uri="{FF2B5EF4-FFF2-40B4-BE49-F238E27FC236}">
                  <a16:creationId xmlns:a16="http://schemas.microsoft.com/office/drawing/2014/main" id="{CAB82C1C-9EB5-C440-B68E-40CDDE603D67}"/>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207" name="TextBox 206">
              <a:extLst>
                <a:ext uri="{FF2B5EF4-FFF2-40B4-BE49-F238E27FC236}">
                  <a16:creationId xmlns:a16="http://schemas.microsoft.com/office/drawing/2014/main" id="{37E41E49-D4FC-AE4A-BE3B-0C78B9B75CF5}"/>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208" name="TextBox 207">
              <a:extLst>
                <a:ext uri="{FF2B5EF4-FFF2-40B4-BE49-F238E27FC236}">
                  <a16:creationId xmlns:a16="http://schemas.microsoft.com/office/drawing/2014/main" id="{59C592CE-1202-4D49-BC83-74D4A5D48F8C}"/>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209" name="TextBox 208">
              <a:extLst>
                <a:ext uri="{FF2B5EF4-FFF2-40B4-BE49-F238E27FC236}">
                  <a16:creationId xmlns:a16="http://schemas.microsoft.com/office/drawing/2014/main" id="{B1A8FD3E-6601-504E-B5AE-F4F0F349654D}"/>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210" name="Picture 2" descr="Factory on Microsoft Windows 10 April 2018 Update">
              <a:extLst>
                <a:ext uri="{FF2B5EF4-FFF2-40B4-BE49-F238E27FC236}">
                  <a16:creationId xmlns:a16="http://schemas.microsoft.com/office/drawing/2014/main" id="{65FB8CAA-DB66-8D4D-B2D5-F9D720D69C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Left Arrow 3">
            <a:extLst>
              <a:ext uri="{FF2B5EF4-FFF2-40B4-BE49-F238E27FC236}">
                <a16:creationId xmlns:a16="http://schemas.microsoft.com/office/drawing/2014/main" id="{4F8C8738-9159-F741-8597-536D96C9C041}"/>
              </a:ext>
            </a:extLst>
          </p:cNvPr>
          <p:cNvSpPr/>
          <p:nvPr/>
        </p:nvSpPr>
        <p:spPr>
          <a:xfrm>
            <a:off x="3018971" y="4064000"/>
            <a:ext cx="1494972" cy="333829"/>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30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500"/>
                                        <p:tgtEl>
                                          <p:spTgt spid="1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fade">
                                      <p:cBhvr>
                                        <p:cTn id="32"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4F04-C12C-D045-9B3B-268D5FB68F47}"/>
              </a:ext>
            </a:extLst>
          </p:cNvPr>
          <p:cNvSpPr>
            <a:spLocks noGrp="1"/>
          </p:cNvSpPr>
          <p:nvPr>
            <p:ph type="title"/>
          </p:nvPr>
        </p:nvSpPr>
        <p:spPr/>
        <p:txBody>
          <a:bodyPr/>
          <a:lstStyle/>
          <a:p>
            <a:r>
              <a:rPr lang="en-US" dirty="0"/>
              <a:t>Prim’s Algorithm</a:t>
            </a:r>
          </a:p>
        </p:txBody>
      </p:sp>
      <p:sp>
        <p:nvSpPr>
          <p:cNvPr id="4" name="Footer Placeholder 3">
            <a:extLst>
              <a:ext uri="{FF2B5EF4-FFF2-40B4-BE49-F238E27FC236}">
                <a16:creationId xmlns:a16="http://schemas.microsoft.com/office/drawing/2014/main" id="{70980F2A-9946-3B49-9844-8CD56BCE892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37EABBF-78DA-6749-84EF-5610FC43DD80}"/>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11" name="TextBox 10">
            <a:extLst>
              <a:ext uri="{FF2B5EF4-FFF2-40B4-BE49-F238E27FC236}">
                <a16:creationId xmlns:a16="http://schemas.microsoft.com/office/drawing/2014/main" id="{80199DA7-C1C6-9040-A9A0-C02F882B8D0D}"/>
              </a:ext>
            </a:extLst>
          </p:cNvPr>
          <p:cNvSpPr txBox="1"/>
          <p:nvPr/>
        </p:nvSpPr>
        <p:spPr>
          <a:xfrm>
            <a:off x="538663" y="1553252"/>
            <a:ext cx="3138806" cy="1600438"/>
          </a:xfrm>
          <a:prstGeom prst="rect">
            <a:avLst/>
          </a:prstGeom>
          <a:solidFill>
            <a:schemeClr val="bg1">
              <a:lumMod val="95000"/>
            </a:schemeClr>
          </a:solidFill>
        </p:spPr>
        <p:txBody>
          <a:bodyPr wrap="square" rtlCol="0">
            <a:spAutoFit/>
          </a:bodyPr>
          <a:lstStyle/>
          <a:p>
            <a:r>
              <a:rPr lang="en-US" sz="1400" b="1" dirty="0">
                <a:solidFill>
                  <a:srgbClr val="4C3282"/>
                </a:solidFill>
              </a:rPr>
              <a:t>Dijkstra’s</a:t>
            </a:r>
          </a:p>
          <a:p>
            <a:pPr marL="342900" indent="-342900">
              <a:buClr>
                <a:srgbClr val="B6A479"/>
              </a:buClr>
              <a:buFont typeface="+mj-lt"/>
              <a:buAutoNum type="arabicPeriod"/>
            </a:pPr>
            <a:r>
              <a:rPr lang="en-US" sz="1400" dirty="0"/>
              <a:t>Start at source</a:t>
            </a:r>
          </a:p>
          <a:p>
            <a:pPr marL="342900" indent="-342900">
              <a:buClr>
                <a:srgbClr val="B6A479"/>
              </a:buClr>
              <a:buFont typeface="+mj-lt"/>
              <a:buAutoNum type="arabicPeriod"/>
            </a:pPr>
            <a:r>
              <a:rPr lang="en-US" sz="1400" dirty="0"/>
              <a:t>Update distance from current to unprocessed neighbors</a:t>
            </a:r>
          </a:p>
          <a:p>
            <a:pPr marL="342900" indent="-342900">
              <a:buClr>
                <a:srgbClr val="B6A479"/>
              </a:buClr>
              <a:buFont typeface="+mj-lt"/>
              <a:buAutoNum type="arabicPeriod"/>
            </a:pPr>
            <a:r>
              <a:rPr lang="en-US" sz="1400" dirty="0"/>
              <a:t>Process optimal neighbor</a:t>
            </a:r>
          </a:p>
          <a:p>
            <a:pPr marL="342900" indent="-342900">
              <a:buClr>
                <a:srgbClr val="B6A479"/>
              </a:buClr>
              <a:buFont typeface="+mj-lt"/>
              <a:buAutoNum type="arabicPeriod"/>
            </a:pPr>
            <a:r>
              <a:rPr lang="en-US" sz="1400" dirty="0"/>
              <a:t>Repeat until all vertices have been marked processed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6E78A75-EC49-E04A-8E08-2D0939278869}"/>
                  </a:ext>
                </a:extLst>
              </p:cNvPr>
              <p:cNvSpPr txBox="1"/>
              <p:nvPr/>
            </p:nvSpPr>
            <p:spPr>
              <a:xfrm>
                <a:off x="538663" y="3428999"/>
                <a:ext cx="4407709" cy="3011081"/>
              </a:xfrm>
              <a:prstGeom prst="rect">
                <a:avLst/>
              </a:prstGeom>
              <a:solidFill>
                <a:schemeClr val="bg1">
                  <a:lumMod val="95000"/>
                </a:schemeClr>
              </a:solidFill>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Dijkstra(Graph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13" name="TextBox 12">
                <a:extLst>
                  <a:ext uri="{FF2B5EF4-FFF2-40B4-BE49-F238E27FC236}">
                    <a16:creationId xmlns:a16="http://schemas.microsoft.com/office/drawing/2014/main" id="{F6E78A75-EC49-E04A-8E08-2D0939278869}"/>
                  </a:ext>
                </a:extLst>
              </p:cNvPr>
              <p:cNvSpPr txBox="1">
                <a:spLocks noRot="1" noChangeAspect="1" noMove="1" noResize="1" noEditPoints="1" noAdjustHandles="1" noChangeArrowheads="1" noChangeShapeType="1" noTextEdit="1"/>
              </p:cNvSpPr>
              <p:nvPr/>
            </p:nvSpPr>
            <p:spPr>
              <a:xfrm>
                <a:off x="538663" y="3428999"/>
                <a:ext cx="4407709" cy="3011081"/>
              </a:xfrm>
              <a:prstGeom prst="rect">
                <a:avLst/>
              </a:prstGeom>
              <a:blipFill>
                <a:blip r:embed="rId3"/>
                <a:stretch>
                  <a:fillRect b="-420"/>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B9E37BF-33E9-A444-B6B9-2049079F11ED}"/>
              </a:ext>
            </a:extLst>
          </p:cNvPr>
          <p:cNvSpPr>
            <a:spLocks noGrp="1"/>
          </p:cNvSpPr>
          <p:nvPr>
            <p:ph idx="1"/>
          </p:nvPr>
        </p:nvSpPr>
        <p:spPr>
          <a:xfrm>
            <a:off x="3777530" y="1553252"/>
            <a:ext cx="2688042" cy="2350243"/>
          </a:xfrm>
          <a:solidFill>
            <a:schemeClr val="bg1"/>
          </a:solidFill>
          <a:ln>
            <a:solidFill>
              <a:srgbClr val="4C3282"/>
            </a:solidFill>
          </a:ln>
        </p:spPr>
        <p:txBody>
          <a:bodyPr>
            <a:normAutofit fontScale="92500" lnSpcReduction="10000"/>
          </a:bodyPr>
          <a:lstStyle/>
          <a:p>
            <a:r>
              <a:rPr lang="en-US" sz="1900" b="1" dirty="0">
                <a:solidFill>
                  <a:srgbClr val="4C3282"/>
                </a:solidFill>
              </a:rPr>
              <a:t>Algorithm idea: </a:t>
            </a:r>
          </a:p>
          <a:p>
            <a:pPr marL="630936" lvl="1" indent="-457200">
              <a:buFont typeface="+mj-lt"/>
              <a:buAutoNum type="arabicPeriod"/>
            </a:pPr>
            <a:r>
              <a:rPr lang="en-US" sz="1600" dirty="0"/>
              <a:t>choose an arbitrary starting point</a:t>
            </a:r>
          </a:p>
          <a:p>
            <a:pPr marL="630936" lvl="1" indent="-457200">
              <a:buFont typeface="+mj-lt"/>
              <a:buAutoNum type="arabicPeriod"/>
            </a:pPr>
            <a:r>
              <a:rPr lang="en-US" sz="1600" dirty="0"/>
              <a:t>Investigate edges that connect unprocessed vertices</a:t>
            </a:r>
          </a:p>
          <a:p>
            <a:pPr marL="630936" lvl="1" indent="-457200">
              <a:buFont typeface="+mj-lt"/>
              <a:buAutoNum type="arabicPeriod"/>
            </a:pPr>
            <a:r>
              <a:rPr lang="en-US" sz="1600" dirty="0"/>
              <a:t>Add the lightest edge to solution (be greedy)</a:t>
            </a:r>
          </a:p>
          <a:p>
            <a:pPr marL="630936" lvl="1" indent="-457200">
              <a:buFont typeface="+mj-lt"/>
              <a:buAutoNum type="arabicPeriod"/>
            </a:pPr>
            <a:r>
              <a:rPr lang="en-US" sz="1600" dirty="0"/>
              <a:t>Repeat until solution connects all vertices</a:t>
            </a:r>
          </a:p>
        </p:txBody>
      </p:sp>
      <p:sp>
        <p:nvSpPr>
          <p:cNvPr id="14" name="Curved Right Arrow 13">
            <a:extLst>
              <a:ext uri="{FF2B5EF4-FFF2-40B4-BE49-F238E27FC236}">
                <a16:creationId xmlns:a16="http://schemas.microsoft.com/office/drawing/2014/main" id="{DC875A96-40BD-9944-9710-086611BD3CF3}"/>
              </a:ext>
            </a:extLst>
          </p:cNvPr>
          <p:cNvSpPr/>
          <p:nvPr/>
        </p:nvSpPr>
        <p:spPr>
          <a:xfrm rot="20191118">
            <a:off x="56554" y="3090255"/>
            <a:ext cx="471488" cy="10655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a:extLst>
              <a:ext uri="{FF2B5EF4-FFF2-40B4-BE49-F238E27FC236}">
                <a16:creationId xmlns:a16="http://schemas.microsoft.com/office/drawing/2014/main" id="{23FF89CE-C6F8-8D4C-A555-86000E781B73}"/>
              </a:ext>
            </a:extLst>
          </p:cNvPr>
          <p:cNvSpPr/>
          <p:nvPr/>
        </p:nvSpPr>
        <p:spPr>
          <a:xfrm rot="12636822">
            <a:off x="4878560" y="3745234"/>
            <a:ext cx="471488" cy="1404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a:extLst>
              <a:ext uri="{FF2B5EF4-FFF2-40B4-BE49-F238E27FC236}">
                <a16:creationId xmlns:a16="http://schemas.microsoft.com/office/drawing/2014/main" id="{8B4F50E0-A7E7-064B-B520-7F6008B58F5A}"/>
              </a:ext>
            </a:extLst>
          </p:cNvPr>
          <p:cNvSpPr/>
          <p:nvPr/>
        </p:nvSpPr>
        <p:spPr>
          <a:xfrm rot="15791374" flipH="1">
            <a:off x="6654342" y="713413"/>
            <a:ext cx="471488" cy="1404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E077BA-8F47-E948-B8FD-1AABC48A8EFA}"/>
                  </a:ext>
                </a:extLst>
              </p:cNvPr>
              <p:cNvSpPr txBox="1"/>
              <p:nvPr/>
            </p:nvSpPr>
            <p:spPr>
              <a:xfrm>
                <a:off x="6890086" y="1648149"/>
                <a:ext cx="4407709" cy="3011081"/>
              </a:xfrm>
              <a:prstGeom prst="rect">
                <a:avLst/>
              </a:prstGeom>
              <a:solidFill>
                <a:schemeClr val="bg1"/>
              </a:solidFill>
              <a:ln>
                <a:solidFill>
                  <a:srgbClr val="4C3282"/>
                </a:solidFill>
              </a:ln>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Prims(Graph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if(weight(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12" name="TextBox 11">
                <a:extLst>
                  <a:ext uri="{FF2B5EF4-FFF2-40B4-BE49-F238E27FC236}">
                    <a16:creationId xmlns:a16="http://schemas.microsoft.com/office/drawing/2014/main" id="{70E077BA-8F47-E948-B8FD-1AABC48A8EFA}"/>
                  </a:ext>
                </a:extLst>
              </p:cNvPr>
              <p:cNvSpPr txBox="1">
                <a:spLocks noRot="1" noChangeAspect="1" noMove="1" noResize="1" noEditPoints="1" noAdjustHandles="1" noChangeArrowheads="1" noChangeShapeType="1" noTextEdit="1"/>
              </p:cNvSpPr>
              <p:nvPr/>
            </p:nvSpPr>
            <p:spPr>
              <a:xfrm>
                <a:off x="6890086" y="1648149"/>
                <a:ext cx="4407709" cy="3011081"/>
              </a:xfrm>
              <a:prstGeom prst="rect">
                <a:avLst/>
              </a:prstGeom>
              <a:blipFill>
                <a:blip r:embed="rId4"/>
                <a:stretch>
                  <a:fillRect/>
                </a:stretch>
              </a:blipFill>
              <a:ln>
                <a:solidFill>
                  <a:srgbClr val="4C3282"/>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17B5ACD-FE08-9245-8FF5-956E32AA061D}"/>
              </a:ext>
            </a:extLst>
          </p:cNvPr>
          <p:cNvSpPr/>
          <p:nvPr/>
        </p:nvSpPr>
        <p:spPr>
          <a:xfrm>
            <a:off x="7680881" y="3066291"/>
            <a:ext cx="2653290" cy="3627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CBC234-0642-504C-B510-64FD0D30A639}"/>
              </a:ext>
            </a:extLst>
          </p:cNvPr>
          <p:cNvSpPr/>
          <p:nvPr/>
        </p:nvSpPr>
        <p:spPr>
          <a:xfrm>
            <a:off x="1361834" y="4848083"/>
            <a:ext cx="2992451" cy="3627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500"/>
                                        <p:tgtEl>
                                          <p:spTgt spid="3">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3" grpId="0" build="p" animBg="1"/>
      <p:bldP spid="14" grpId="0" animBg="1"/>
      <p:bldP spid="15" grpId="0" animBg="1"/>
      <p:bldP spid="16" grpId="0" animBg="1"/>
      <p:bldP spid="12" grpId="0" animBg="1"/>
      <p:bldP spid="6" grpId="0" animBg="1"/>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14541</TotalTime>
  <Words>2678</Words>
  <Application>Microsoft Macintosh PowerPoint</Application>
  <PresentationFormat>Widescreen</PresentationFormat>
  <Paragraphs>821</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19: Minimum Spanning Trees</vt:lpstr>
      <vt:lpstr>Administriva</vt:lpstr>
      <vt:lpstr>Minimum Spanning Trees</vt:lpstr>
      <vt:lpstr>Minimum Spanning Trees</vt:lpstr>
      <vt:lpstr>Aside: Trees  </vt:lpstr>
      <vt:lpstr>MST Problem</vt:lpstr>
      <vt:lpstr>Example</vt:lpstr>
      <vt:lpstr>Example</vt:lpstr>
      <vt:lpstr>Prim’s Algorithm</vt:lpstr>
      <vt:lpstr>Try it Out</vt:lpstr>
      <vt:lpstr>Try it Out</vt:lpstr>
      <vt:lpstr>Prim’s Runtime</vt:lpstr>
      <vt:lpstr>A different Approach </vt:lpstr>
      <vt:lpstr>Example</vt:lpstr>
      <vt:lpstr>Kruskal’s Algorithm</vt:lpstr>
      <vt:lpstr>Try It Out</vt:lpstr>
      <vt:lpstr>Try It Out</vt:lpstr>
      <vt:lpstr>Kruskal’s Algorithm Implementation</vt:lpstr>
      <vt:lpstr>Appendix: MST Properties, Another MST Application</vt:lpstr>
      <vt:lpstr>Why do all of these MST Algorithms Work?</vt:lpstr>
      <vt:lpstr>One More MST application </vt:lpstr>
      <vt:lpstr>MSTs and MBSTs</vt:lpstr>
      <vt:lpstr>Finding MBSTs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93</cp:revision>
  <dcterms:created xsi:type="dcterms:W3CDTF">2018-03-22T00:41:11Z</dcterms:created>
  <dcterms:modified xsi:type="dcterms:W3CDTF">2019-03-09T21:51:50Z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