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11" r:id="rId3"/>
    <p:sldId id="313" r:id="rId4"/>
    <p:sldId id="314" r:id="rId5"/>
    <p:sldId id="297" r:id="rId6"/>
    <p:sldId id="257" r:id="rId7"/>
    <p:sldId id="272" r:id="rId8"/>
    <p:sldId id="274" r:id="rId9"/>
    <p:sldId id="273" r:id="rId10"/>
    <p:sldId id="275" r:id="rId11"/>
    <p:sldId id="276" r:id="rId12"/>
    <p:sldId id="279" r:id="rId13"/>
    <p:sldId id="278" r:id="rId14"/>
    <p:sldId id="280" r:id="rId15"/>
    <p:sldId id="281" r:id="rId16"/>
    <p:sldId id="265" r:id="rId17"/>
    <p:sldId id="282" r:id="rId18"/>
    <p:sldId id="284" r:id="rId19"/>
    <p:sldId id="285" r:id="rId20"/>
    <p:sldId id="286" r:id="rId21"/>
    <p:sldId id="2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1EDD6-0D51-4D27-B9BA-5F840238DF72}" v="492" dt="2018-05-11T14:32:44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3" autoAdjust="0"/>
    <p:restoredTop sz="94660"/>
  </p:normalViewPr>
  <p:slideViewPr>
    <p:cSldViewPr snapToGrid="0">
      <p:cViewPr varScale="1">
        <p:scale>
          <a:sx n="93" d="100"/>
          <a:sy n="93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2/27/19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llthingsgraphe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Implementing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s://visualdatahub.files.wordpress.com/2013/04/yqsv1a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8" b="40076"/>
          <a:stretch/>
        </p:blipFill>
        <p:spPr bwMode="auto">
          <a:xfrm>
            <a:off x="0" y="-21021"/>
            <a:ext cx="12192000" cy="471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81001"/>
            <a:ext cx="10289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https://visualdatahub.wordpress.com/2013/04/02/a-web-of-thrones-character-relationships/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with nodes…</a:t>
            </a:r>
          </a:p>
          <a:p>
            <a:r>
              <a:rPr lang="en-US" dirty="0"/>
              <a:t>Implementation gets super messy</a:t>
            </a:r>
          </a:p>
          <a:p>
            <a:r>
              <a:rPr lang="en-US" dirty="0"/>
              <a:t>What if you wanted a vertex without an edge?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can we implement without requiring edges to access nodes?</a:t>
            </a:r>
          </a:p>
          <a:p>
            <a:endParaRPr lang="en-US" dirty="0"/>
          </a:p>
          <a:p>
            <a:r>
              <a:rPr lang="en-US" dirty="0"/>
              <a:t>Implement using some of our existing data structures!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495302"/>
              </p:ext>
            </p:extLst>
          </p:nvPr>
        </p:nvGraphicFramePr>
        <p:xfrm>
          <a:off x="8007929" y="934325"/>
          <a:ext cx="2814964" cy="269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76">
                  <a:extLst>
                    <a:ext uri="{9D8B030D-6E8A-4147-A177-3AD203B41FA5}">
                      <a16:colId xmlns:a16="http://schemas.microsoft.com/office/drawing/2014/main" val="3422505018"/>
                    </a:ext>
                  </a:extLst>
                </a:gridCol>
                <a:gridCol w="556572">
                  <a:extLst>
                    <a:ext uri="{9D8B030D-6E8A-4147-A177-3AD203B41FA5}">
                      <a16:colId xmlns:a16="http://schemas.microsoft.com/office/drawing/2014/main" val="1369897666"/>
                    </a:ext>
                  </a:extLst>
                </a:gridCol>
                <a:gridCol w="587952">
                  <a:extLst>
                    <a:ext uri="{9D8B030D-6E8A-4147-A177-3AD203B41FA5}">
                      <a16:colId xmlns:a16="http://schemas.microsoft.com/office/drawing/2014/main" val="1332195623"/>
                    </a:ext>
                  </a:extLst>
                </a:gridCol>
                <a:gridCol w="546232">
                  <a:extLst>
                    <a:ext uri="{9D8B030D-6E8A-4147-A177-3AD203B41FA5}">
                      <a16:colId xmlns:a16="http://schemas.microsoft.com/office/drawing/2014/main" val="3346124281"/>
                    </a:ext>
                  </a:extLst>
                </a:gridCol>
                <a:gridCol w="546232">
                  <a:extLst>
                    <a:ext uri="{9D8B030D-6E8A-4147-A177-3AD203B41FA5}">
                      <a16:colId xmlns:a16="http://schemas.microsoft.com/office/drawing/2014/main" val="2599433275"/>
                    </a:ext>
                  </a:extLst>
                </a:gridCol>
              </a:tblGrid>
              <a:tr h="538661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A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B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C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D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20720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560615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934039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921420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7719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Assign each vertex a number from 0 to V – 1</a:t>
                </a:r>
              </a:p>
              <a:p>
                <a:r>
                  <a:rPr lang="en-US" dirty="0"/>
                  <a:t>Create a V x V array of Booleans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</a:t>
                </a:r>
                <a:r>
                  <a:rPr lang="en-US" dirty="0" err="1"/>
                  <a:t>arr</a:t>
                </a:r>
                <a:r>
                  <a:rPr lang="en-US" dirty="0"/>
                  <a:t>[x][y] = true</a:t>
                </a:r>
              </a:p>
              <a:p>
                <a:endParaRPr lang="en-US" dirty="0"/>
              </a:p>
              <a:p>
                <a:r>
                  <a:rPr lang="en-US" dirty="0"/>
                  <a:t>Runtime (in terms of V and E)</a:t>
                </a:r>
              </a:p>
              <a:p>
                <a:pPr lvl="1"/>
                <a:r>
                  <a:rPr lang="en-US" dirty="0"/>
                  <a:t>get out - edges for a vertex O(v)</a:t>
                </a:r>
              </a:p>
              <a:p>
                <a:pPr lvl="1"/>
                <a:r>
                  <a:rPr lang="en-US" dirty="0"/>
                  <a:t>get in – edges for a vertex O(v)</a:t>
                </a:r>
              </a:p>
              <a:p>
                <a:pPr lvl="1"/>
                <a:r>
                  <a:rPr lang="en-US" dirty="0"/>
                  <a:t>decide if an edge exists O(1)</a:t>
                </a:r>
              </a:p>
              <a:p>
                <a:pPr lvl="1"/>
                <a:r>
                  <a:rPr lang="en-US" dirty="0"/>
                  <a:t>insert an edge O(1)</a:t>
                </a:r>
              </a:p>
              <a:p>
                <a:pPr lvl="1"/>
                <a:r>
                  <a:rPr lang="en-US" dirty="0"/>
                  <a:t>delete an edge O(1)</a:t>
                </a:r>
              </a:p>
              <a:p>
                <a:pPr lvl="1"/>
                <a:r>
                  <a:rPr lang="en-US" dirty="0"/>
                  <a:t>delete a vertex (subject to implementation)</a:t>
                </a:r>
              </a:p>
              <a:p>
                <a:pPr lvl="1"/>
                <a:r>
                  <a:rPr lang="en-US" dirty="0"/>
                  <a:t>add a vertex (subject to implementation)</a:t>
                </a:r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How much space is used?</a:t>
                </a:r>
              </a:p>
              <a:p>
                <a:pPr marL="128016" lvl="1" indent="0">
                  <a:buNone/>
                </a:pPr>
                <a:r>
                  <a:rPr lang="en-US" dirty="0"/>
                  <a:t>V</a:t>
                </a:r>
                <a:r>
                  <a:rPr lang="en-US" baseline="30000" dirty="0"/>
                  <a:t>2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11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773537" y="3944188"/>
            <a:ext cx="3237549" cy="2551087"/>
            <a:chOff x="5773537" y="3944188"/>
            <a:chExt cx="3237549" cy="255108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8" idx="7"/>
              <a:endCxn id="1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22" idx="1"/>
              <a:endCxn id="1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8" idx="6"/>
              <a:endCxn id="1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4" idx="1"/>
              <a:endCxn id="1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4" idx="3"/>
              <a:endCxn id="2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90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Dense Graph </a:t>
                </a:r>
                <a:r>
                  <a:rPr lang="en-US" dirty="0"/>
                  <a:t>– a graph with a lot of edges</a:t>
                </a:r>
              </a:p>
              <a:p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Θ</a:t>
                </a:r>
                <a:r>
                  <a:rPr lang="en-US" dirty="0"/>
                  <a:t>(V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Sparse Graph </a:t>
                </a:r>
                <a:r>
                  <a:rPr lang="en-US" dirty="0"/>
                  <a:t>– a graph with “few” edges</a:t>
                </a:r>
              </a:p>
              <a:p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Θ</a:t>
                </a:r>
                <a:r>
                  <a:rPr lang="en-US" dirty="0"/>
                  <a:t>(V)</a:t>
                </a:r>
              </a:p>
              <a:p>
                <a:endParaRPr lang="en-US" dirty="0"/>
              </a:p>
              <a:p>
                <a:r>
                  <a:rPr lang="en-US" dirty="0"/>
                  <a:t>An Adjacency Matrix seems a waste for a sparse graph…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475311-FAC1-4D1A-B542-88E298FB622B}"/>
              </a:ext>
            </a:extLst>
          </p:cNvPr>
          <p:cNvGrpSpPr/>
          <p:nvPr/>
        </p:nvGrpSpPr>
        <p:grpSpPr>
          <a:xfrm>
            <a:off x="7204789" y="857784"/>
            <a:ext cx="2623875" cy="1933079"/>
            <a:chOff x="8539929" y="4616023"/>
            <a:chExt cx="2623875" cy="19330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843137-FEB8-4691-8151-415151E513E4}"/>
                </a:ext>
              </a:extLst>
            </p:cNvPr>
            <p:cNvGrpSpPr/>
            <p:nvPr/>
          </p:nvGrpSpPr>
          <p:grpSpPr>
            <a:xfrm>
              <a:off x="8643810" y="4616023"/>
              <a:ext cx="690113" cy="690113"/>
              <a:chOff x="1660725" y="5803810"/>
              <a:chExt cx="690113" cy="69011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EFC130C-82B3-4768-95CF-51BB047A2B9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9980D3-EBED-4A96-85AF-943792602410}"/>
                  </a:ext>
                </a:extLst>
              </p:cNvPr>
              <p:cNvSpPr txBox="1"/>
              <p:nvPr/>
            </p:nvSpPr>
            <p:spPr>
              <a:xfrm>
                <a:off x="1730541" y="6010366"/>
                <a:ext cx="509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Stark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871A1BB-8C64-4586-827E-33E464CEE2E6}"/>
                </a:ext>
              </a:extLst>
            </p:cNvPr>
            <p:cNvGrpSpPr/>
            <p:nvPr/>
          </p:nvGrpSpPr>
          <p:grpSpPr>
            <a:xfrm>
              <a:off x="10384039" y="4616023"/>
              <a:ext cx="779765" cy="690113"/>
              <a:chOff x="1638240" y="5803810"/>
              <a:chExt cx="779765" cy="6901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A2B285-781C-4AD8-87B8-3409EE6EBC8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D292F9-C2AF-4D94-A576-F2671CB3CE70}"/>
                  </a:ext>
                </a:extLst>
              </p:cNvPr>
              <p:cNvSpPr txBox="1"/>
              <p:nvPr/>
            </p:nvSpPr>
            <p:spPr>
              <a:xfrm>
                <a:off x="1638240" y="6004292"/>
                <a:ext cx="779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Lannister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4A9766-8CD9-4A45-BE55-0E93C982937C}"/>
                </a:ext>
              </a:extLst>
            </p:cNvPr>
            <p:cNvGrpSpPr/>
            <p:nvPr/>
          </p:nvGrpSpPr>
          <p:grpSpPr>
            <a:xfrm>
              <a:off x="10406524" y="5858989"/>
              <a:ext cx="690113" cy="690113"/>
              <a:chOff x="1660725" y="5803810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6A6D204-2BC4-434D-8B51-65102EFF3CE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77FF8B-7868-48B8-A53B-4A06C1113EC5}"/>
                  </a:ext>
                </a:extLst>
              </p:cNvPr>
              <p:cNvSpPr txBox="1"/>
              <p:nvPr/>
            </p:nvSpPr>
            <p:spPr>
              <a:xfrm>
                <a:off x="1711918" y="6026645"/>
                <a:ext cx="5877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Tyrells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EA3323-C0A1-4478-94AC-140715803F8C}"/>
                </a:ext>
              </a:extLst>
            </p:cNvPr>
            <p:cNvCxnSpPr>
              <a:cxnSpLocks/>
              <a:stCxn id="18" idx="4"/>
              <a:endCxn id="16" idx="0"/>
            </p:cNvCxnSpPr>
            <p:nvPr/>
          </p:nvCxnSpPr>
          <p:spPr>
            <a:xfrm>
              <a:off x="10751581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E677C2-BAE9-47F0-8BC4-B85CEAA282A8}"/>
                </a:ext>
              </a:extLst>
            </p:cNvPr>
            <p:cNvGrpSpPr/>
            <p:nvPr/>
          </p:nvGrpSpPr>
          <p:grpSpPr>
            <a:xfrm>
              <a:off x="8539929" y="5858989"/>
              <a:ext cx="897875" cy="690113"/>
              <a:chOff x="1556844" y="5803810"/>
              <a:chExt cx="897875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4E3EA4C-DABF-4E60-A5F1-08F5CC2459C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731E9A-0DD7-495A-A565-EE5E37B8B7D1}"/>
                  </a:ext>
                </a:extLst>
              </p:cNvPr>
              <p:cNvSpPr txBox="1"/>
              <p:nvPr/>
            </p:nvSpPr>
            <p:spPr>
              <a:xfrm>
                <a:off x="1556844" y="6010367"/>
                <a:ext cx="8978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Targaryens</a:t>
                </a:r>
                <a:endParaRPr lang="en-US" sz="1200" dirty="0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0" idx="6"/>
              <a:endCxn id="18" idx="2"/>
            </p:cNvCxnSpPr>
            <p:nvPr/>
          </p:nvCxnSpPr>
          <p:spPr>
            <a:xfrm>
              <a:off x="9333923" y="4961080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1C0A2C-3A97-42C3-8534-FBA4BEF8062C}"/>
                </a:ext>
              </a:extLst>
            </p:cNvPr>
            <p:cNvCxnSpPr>
              <a:cxnSpLocks/>
              <a:stCxn id="20" idx="5"/>
              <a:endCxn id="16" idx="1"/>
            </p:cNvCxnSpPr>
            <p:nvPr/>
          </p:nvCxnSpPr>
          <p:spPr>
            <a:xfrm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0" idx="4"/>
            <a:endCxn id="14" idx="0"/>
          </p:cNvCxnSpPr>
          <p:nvPr/>
        </p:nvCxnSpPr>
        <p:spPr>
          <a:xfrm>
            <a:off x="7653727" y="1547897"/>
            <a:ext cx="0" cy="55285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4" idx="7"/>
            <a:endCxn id="18" idx="3"/>
          </p:cNvCxnSpPr>
          <p:nvPr/>
        </p:nvCxnSpPr>
        <p:spPr>
          <a:xfrm flipV="1">
            <a:off x="7897718" y="1446832"/>
            <a:ext cx="1274731" cy="75498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>
            <a:off x="7998783" y="2445807"/>
            <a:ext cx="1072601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3137-FEB8-4691-8151-415151E513E4}"/>
              </a:ext>
            </a:extLst>
          </p:cNvPr>
          <p:cNvGrpSpPr/>
          <p:nvPr/>
        </p:nvGrpSpPr>
        <p:grpSpPr>
          <a:xfrm>
            <a:off x="8333429" y="3343716"/>
            <a:ext cx="690113" cy="690113"/>
            <a:chOff x="1660725" y="5803810"/>
            <a:chExt cx="690113" cy="69011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1797349" y="5999723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71A1BB-8C64-4586-827E-33E464CEE2E6}"/>
              </a:ext>
            </a:extLst>
          </p:cNvPr>
          <p:cNvGrpSpPr/>
          <p:nvPr/>
        </p:nvGrpSpPr>
        <p:grpSpPr>
          <a:xfrm>
            <a:off x="9710302" y="3209059"/>
            <a:ext cx="690113" cy="690113"/>
            <a:chOff x="1660725" y="5803810"/>
            <a:chExt cx="690113" cy="69011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A2B285-781C-4AD8-87B8-3409EE6EBC8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D292F9-C2AF-4D94-A576-F2671CB3CE70}"/>
                </a:ext>
              </a:extLst>
            </p:cNvPr>
            <p:cNvSpPr txBox="1"/>
            <p:nvPr/>
          </p:nvSpPr>
          <p:spPr>
            <a:xfrm>
              <a:off x="1755424" y="6014210"/>
              <a:ext cx="470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Sam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4A9766-8CD9-4A45-BE55-0E93C982937C}"/>
              </a:ext>
            </a:extLst>
          </p:cNvPr>
          <p:cNvGrpSpPr/>
          <p:nvPr/>
        </p:nvGrpSpPr>
        <p:grpSpPr>
          <a:xfrm>
            <a:off x="10275001" y="4215697"/>
            <a:ext cx="690113" cy="690113"/>
            <a:chOff x="1660725" y="5803810"/>
            <a:chExt cx="690113" cy="69011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A6D204-2BC4-434D-8B51-65102EFF3CE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77FF8B-7868-48B8-A53B-4A06C1113EC5}"/>
                </a:ext>
              </a:extLst>
            </p:cNvPr>
            <p:cNvSpPr txBox="1"/>
            <p:nvPr/>
          </p:nvSpPr>
          <p:spPr>
            <a:xfrm>
              <a:off x="1711918" y="6026645"/>
              <a:ext cx="5570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Yoren</a:t>
              </a:r>
              <a:endParaRPr lang="en-US" sz="12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E677C2-BAE9-47F0-8BC4-B85CEAA282A8}"/>
              </a:ext>
            </a:extLst>
          </p:cNvPr>
          <p:cNvGrpSpPr/>
          <p:nvPr/>
        </p:nvGrpSpPr>
        <p:grpSpPr>
          <a:xfrm>
            <a:off x="8063118" y="4481481"/>
            <a:ext cx="690113" cy="690113"/>
            <a:chOff x="1660725" y="5803810"/>
            <a:chExt cx="690113" cy="69011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E3EA4C-DABF-4E60-A5F1-08F5CC2459C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731E9A-0DD7-495A-A565-EE5E37B8B7D1}"/>
                </a:ext>
              </a:extLst>
            </p:cNvPr>
            <p:cNvSpPr txBox="1"/>
            <p:nvPr/>
          </p:nvSpPr>
          <p:spPr>
            <a:xfrm>
              <a:off x="1787731" y="6010365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Pyp</a:t>
              </a:r>
              <a:endParaRPr lang="en-US" sz="1200" dirty="0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96A6D204-2BC4-434D-8B51-65102EFF3CEC}"/>
              </a:ext>
            </a:extLst>
          </p:cNvPr>
          <p:cNvSpPr/>
          <p:nvPr/>
        </p:nvSpPr>
        <p:spPr>
          <a:xfrm>
            <a:off x="9205559" y="5015779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77FF8B-7868-48B8-A53B-4A06C1113EC5}"/>
              </a:ext>
            </a:extLst>
          </p:cNvPr>
          <p:cNvSpPr txBox="1"/>
          <p:nvPr/>
        </p:nvSpPr>
        <p:spPr>
          <a:xfrm>
            <a:off x="9205559" y="5222335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Eddison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419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Create a Dictionary of size V from type V to Collection of E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add y to the set associated with the key x</a:t>
                </a:r>
              </a:p>
              <a:p>
                <a:endParaRPr lang="en-US" dirty="0"/>
              </a:p>
              <a:p>
                <a:r>
                  <a:rPr lang="en-US" dirty="0"/>
                  <a:t>Runtime (in terms of V and E)</a:t>
                </a:r>
              </a:p>
              <a:p>
                <a:pPr lvl="1"/>
                <a:r>
                  <a:rPr lang="en-US" dirty="0"/>
                  <a:t>get out - edges for a vertex O(1)</a:t>
                </a:r>
              </a:p>
              <a:p>
                <a:pPr lvl="1"/>
                <a:r>
                  <a:rPr lang="en-US" dirty="0"/>
                  <a:t>get in - edges for a vertex O(V + E)</a:t>
                </a:r>
              </a:p>
              <a:p>
                <a:pPr lvl="1"/>
                <a:r>
                  <a:rPr lang="en-US" dirty="0"/>
                  <a:t>decide if an edge exists O(1)</a:t>
                </a:r>
              </a:p>
              <a:p>
                <a:pPr lvl="1"/>
                <a:r>
                  <a:rPr lang="en-US" dirty="0"/>
                  <a:t>insert an edge O(1)</a:t>
                </a:r>
              </a:p>
              <a:p>
                <a:pPr lvl="1"/>
                <a:r>
                  <a:rPr lang="en-US" dirty="0"/>
                  <a:t>delete an edge O(1)</a:t>
                </a:r>
              </a:p>
              <a:p>
                <a:pPr lvl="1"/>
                <a:r>
                  <a:rPr lang="en-US" dirty="0"/>
                  <a:t>delete a vertex (subject to implementation)</a:t>
                </a:r>
              </a:p>
              <a:p>
                <a:pPr lvl="1"/>
                <a:r>
                  <a:rPr lang="en-US" dirty="0"/>
                  <a:t>add a vertex (subject to implementation)</a:t>
                </a:r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How much space is used?</a:t>
                </a:r>
              </a:p>
              <a:p>
                <a:pPr marL="128016" lvl="1" indent="0">
                  <a:buNone/>
                </a:pPr>
                <a:r>
                  <a:rPr lang="en-US" dirty="0"/>
                  <a:t>V + E</a:t>
                </a:r>
                <a:endParaRPr lang="en-US" baseline="30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227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19554"/>
              </p:ext>
            </p:extLst>
          </p:nvPr>
        </p:nvGraphicFramePr>
        <p:xfrm>
          <a:off x="4952379" y="2916405"/>
          <a:ext cx="1188306" cy="282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62660185"/>
                    </a:ext>
                  </a:extLst>
                </a:gridCol>
                <a:gridCol w="610456">
                  <a:extLst>
                    <a:ext uri="{9D8B030D-6E8A-4147-A177-3AD203B41FA5}">
                      <a16:colId xmlns:a16="http://schemas.microsoft.com/office/drawing/2014/main" val="22244271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42316575"/>
                    </a:ext>
                  </a:extLst>
                </a:gridCol>
              </a:tblGrid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57817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199798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469906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0466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29036" y="3033992"/>
            <a:ext cx="417004" cy="417004"/>
            <a:chOff x="9831043" y="3675298"/>
            <a:chExt cx="417004" cy="4170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29036" y="3793696"/>
            <a:ext cx="417004" cy="417004"/>
            <a:chOff x="9831043" y="3675298"/>
            <a:chExt cx="417004" cy="4170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19418" y="4486540"/>
            <a:ext cx="417004" cy="417004"/>
            <a:chOff x="9831043" y="3675298"/>
            <a:chExt cx="417004" cy="4170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37028" y="5220819"/>
            <a:ext cx="417004" cy="417004"/>
            <a:chOff x="9831043" y="3675298"/>
            <a:chExt cx="417004" cy="4170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15457" y="2975968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15457" y="3703271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15457" y="4396115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15457" y="5085933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2" idx="1"/>
          </p:cNvCxnSpPr>
          <p:nvPr/>
        </p:nvCxnSpPr>
        <p:spPr>
          <a:xfrm>
            <a:off x="5988804" y="3274895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988803" y="3979711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88803" y="4695042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88802" y="5384860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8186809" y="213215"/>
            <a:ext cx="3237549" cy="2551087"/>
            <a:chOff x="5773537" y="3944188"/>
            <a:chExt cx="3237549" cy="25510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7"/>
              <a:endCxn id="5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2" idx="1"/>
              <a:endCxn id="5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6"/>
              <a:endCxn id="5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1"/>
              <a:endCxn id="5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3"/>
              <a:endCxn id="5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85909" y="3066393"/>
            <a:ext cx="417004" cy="417004"/>
            <a:chOff x="9831043" y="3675298"/>
            <a:chExt cx="417004" cy="41700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7473365" y="3068758"/>
            <a:ext cx="417004" cy="417004"/>
            <a:chOff x="9831043" y="3675298"/>
            <a:chExt cx="417004" cy="41700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85909" y="4510376"/>
            <a:ext cx="417004" cy="417004"/>
            <a:chOff x="9831043" y="3675298"/>
            <a:chExt cx="417004" cy="41700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7473365" y="4510376"/>
            <a:ext cx="417004" cy="417004"/>
            <a:chOff x="9831043" y="3675298"/>
            <a:chExt cx="417004" cy="41700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48003" y="5205635"/>
            <a:ext cx="417004" cy="417004"/>
            <a:chOff x="9831043" y="3675298"/>
            <a:chExt cx="417004" cy="41700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66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Walks and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– continuous set of edges leading from vertex to vertex </a:t>
            </a:r>
          </a:p>
          <a:p>
            <a:r>
              <a:rPr lang="en-US" dirty="0"/>
              <a:t>A list of vertices where if I is some </a:t>
            </a:r>
            <a:r>
              <a:rPr lang="en-US" dirty="0" err="1"/>
              <a:t>int</a:t>
            </a:r>
            <a:r>
              <a:rPr lang="en-US" dirty="0"/>
              <a:t> where 0 &lt; 1 &lt; </a:t>
            </a:r>
            <a:r>
              <a:rPr lang="en-US" dirty="0" err="1"/>
              <a:t>Vn</a:t>
            </a:r>
            <a:r>
              <a:rPr lang="en-US" dirty="0"/>
              <a:t> every pair (Vi, Vi+1) in E is true</a:t>
            </a:r>
          </a:p>
          <a:p>
            <a:endParaRPr lang="en-US" dirty="0"/>
          </a:p>
          <a:p>
            <a:r>
              <a:rPr lang="en-US" dirty="0"/>
              <a:t>Path – a walk that never visits the same vertex twice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50873" y="3400923"/>
            <a:ext cx="3233492" cy="3011717"/>
            <a:chOff x="550873" y="3400923"/>
            <a:chExt cx="3233492" cy="30117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661719" y="4175789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597784" y="4382345"/>
              <a:ext cx="817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Winterfell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274594-38F8-4320-A8F4-3D1F3B67AF46}"/>
                </a:ext>
              </a:extLst>
            </p:cNvPr>
            <p:cNvSpPr/>
            <p:nvPr/>
          </p:nvSpPr>
          <p:spPr>
            <a:xfrm>
              <a:off x="1298578" y="3400923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198564-00BB-47FE-B66B-1C98CC6A95B9}"/>
                </a:ext>
              </a:extLst>
            </p:cNvPr>
            <p:cNvSpPr txBox="1"/>
            <p:nvPr/>
          </p:nvSpPr>
          <p:spPr>
            <a:xfrm>
              <a:off x="1342585" y="3515146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Castle </a:t>
              </a:r>
            </a:p>
            <a:p>
              <a:pPr algn="ctr"/>
              <a:r>
                <a:rPr lang="en-US" sz="1200" dirty="0"/>
                <a:t>Black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D2C6DB-9CEA-4B1C-8504-25D16D3C8C97}"/>
                </a:ext>
              </a:extLst>
            </p:cNvPr>
            <p:cNvSpPr/>
            <p:nvPr/>
          </p:nvSpPr>
          <p:spPr>
            <a:xfrm>
              <a:off x="3070708" y="572252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87F23F-4D8C-4075-B484-156B607C29CD}"/>
                </a:ext>
              </a:extLst>
            </p:cNvPr>
            <p:cNvSpPr txBox="1"/>
            <p:nvPr/>
          </p:nvSpPr>
          <p:spPr>
            <a:xfrm>
              <a:off x="3070708" y="5825976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King’s </a:t>
              </a:r>
            </a:p>
            <a:p>
              <a:pPr algn="ctr"/>
              <a:r>
                <a:rPr lang="en-US" sz="1200" dirty="0"/>
                <a:t>Landing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D2C6DB-9CEA-4B1C-8504-25D16D3C8C97}"/>
                </a:ext>
              </a:extLst>
            </p:cNvPr>
            <p:cNvSpPr/>
            <p:nvPr/>
          </p:nvSpPr>
          <p:spPr>
            <a:xfrm>
              <a:off x="574522" y="5380025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87F23F-4D8C-4075-B484-156B607C29CD}"/>
                </a:ext>
              </a:extLst>
            </p:cNvPr>
            <p:cNvSpPr txBox="1"/>
            <p:nvPr/>
          </p:nvSpPr>
          <p:spPr>
            <a:xfrm>
              <a:off x="550873" y="5494248"/>
              <a:ext cx="747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/>
                <a:t>Casterly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/>
                <a:t>Rock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0" idx="3"/>
              <a:endCxn id="16" idx="0"/>
            </p:cNvCxnSpPr>
            <p:nvPr/>
          </p:nvCxnSpPr>
          <p:spPr>
            <a:xfrm flipH="1">
              <a:off x="919579" y="3989971"/>
              <a:ext cx="480064" cy="139005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9" idx="1"/>
              <a:endCxn id="17" idx="3"/>
            </p:cNvCxnSpPr>
            <p:nvPr/>
          </p:nvCxnSpPr>
          <p:spPr>
            <a:xfrm flipH="1" flipV="1">
              <a:off x="1298578" y="5725081"/>
              <a:ext cx="1772130" cy="33172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>
              <a:off x="1966474" y="3745979"/>
              <a:ext cx="796310" cy="53087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H="1">
              <a:off x="1153311" y="4764837"/>
              <a:ext cx="1609473" cy="76298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0" idx="4"/>
              <a:endCxn id="18" idx="1"/>
            </p:cNvCxnSpPr>
            <p:nvPr/>
          </p:nvCxnSpPr>
          <p:spPr>
            <a:xfrm>
              <a:off x="1643635" y="4091036"/>
              <a:ext cx="1528138" cy="173255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2" idx="5"/>
              <a:endCxn id="18" idx="0"/>
            </p:cNvCxnSpPr>
            <p:nvPr/>
          </p:nvCxnSpPr>
          <p:spPr>
            <a:xfrm>
              <a:off x="3250767" y="4764837"/>
              <a:ext cx="164998" cy="95769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121663" y="3403477"/>
            <a:ext cx="3233492" cy="3011717"/>
            <a:chOff x="550873" y="3400923"/>
            <a:chExt cx="3233492" cy="301171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661719" y="4175789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597784" y="4382345"/>
              <a:ext cx="817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Winterfell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F274594-38F8-4320-A8F4-3D1F3B67AF46}"/>
                </a:ext>
              </a:extLst>
            </p:cNvPr>
            <p:cNvSpPr/>
            <p:nvPr/>
          </p:nvSpPr>
          <p:spPr>
            <a:xfrm>
              <a:off x="1298578" y="3400923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A198564-00BB-47FE-B66B-1C98CC6A95B9}"/>
                </a:ext>
              </a:extLst>
            </p:cNvPr>
            <p:cNvSpPr txBox="1"/>
            <p:nvPr/>
          </p:nvSpPr>
          <p:spPr>
            <a:xfrm>
              <a:off x="1342585" y="3515146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Castle </a:t>
              </a:r>
            </a:p>
            <a:p>
              <a:pPr algn="ctr"/>
              <a:r>
                <a:rPr lang="en-US" sz="1200" dirty="0"/>
                <a:t>Black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BD2C6DB-9CEA-4B1C-8504-25D16D3C8C97}"/>
                </a:ext>
              </a:extLst>
            </p:cNvPr>
            <p:cNvSpPr/>
            <p:nvPr/>
          </p:nvSpPr>
          <p:spPr>
            <a:xfrm>
              <a:off x="3070708" y="572252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487F23F-4D8C-4075-B484-156B607C29CD}"/>
                </a:ext>
              </a:extLst>
            </p:cNvPr>
            <p:cNvSpPr txBox="1"/>
            <p:nvPr/>
          </p:nvSpPr>
          <p:spPr>
            <a:xfrm>
              <a:off x="3070708" y="5825976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King’s </a:t>
              </a:r>
            </a:p>
            <a:p>
              <a:pPr algn="ctr"/>
              <a:r>
                <a:rPr lang="en-US" sz="1200" dirty="0"/>
                <a:t>Landing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BD2C6DB-9CEA-4B1C-8504-25D16D3C8C97}"/>
                </a:ext>
              </a:extLst>
            </p:cNvPr>
            <p:cNvSpPr/>
            <p:nvPr/>
          </p:nvSpPr>
          <p:spPr>
            <a:xfrm>
              <a:off x="574522" y="5380025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87F23F-4D8C-4075-B484-156B607C29CD}"/>
                </a:ext>
              </a:extLst>
            </p:cNvPr>
            <p:cNvSpPr txBox="1"/>
            <p:nvPr/>
          </p:nvSpPr>
          <p:spPr>
            <a:xfrm>
              <a:off x="550873" y="5494248"/>
              <a:ext cx="747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/>
                <a:t>Casterly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/>
                <a:t>Rock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6" idx="3"/>
              <a:endCxn id="50" idx="0"/>
            </p:cNvCxnSpPr>
            <p:nvPr/>
          </p:nvCxnSpPr>
          <p:spPr>
            <a:xfrm flipH="1">
              <a:off x="919579" y="3989971"/>
              <a:ext cx="480064" cy="139005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9" idx="1"/>
              <a:endCxn id="51" idx="3"/>
            </p:cNvCxnSpPr>
            <p:nvPr/>
          </p:nvCxnSpPr>
          <p:spPr>
            <a:xfrm flipH="1" flipV="1">
              <a:off x="1298578" y="5725081"/>
              <a:ext cx="1772130" cy="33172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7" idx="3"/>
              <a:endCxn id="44" idx="1"/>
            </p:cNvCxnSpPr>
            <p:nvPr/>
          </p:nvCxnSpPr>
          <p:spPr>
            <a:xfrm>
              <a:off x="1966474" y="3745979"/>
              <a:ext cx="796310" cy="53087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 flipH="1">
              <a:off x="1153311" y="4764837"/>
              <a:ext cx="1609473" cy="76298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6" idx="4"/>
              <a:endCxn id="48" idx="1"/>
            </p:cNvCxnSpPr>
            <p:nvPr/>
          </p:nvCxnSpPr>
          <p:spPr>
            <a:xfrm>
              <a:off x="1643635" y="4091036"/>
              <a:ext cx="1528138" cy="173255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4" idx="5"/>
              <a:endCxn id="48" idx="0"/>
            </p:cNvCxnSpPr>
            <p:nvPr/>
          </p:nvCxnSpPr>
          <p:spPr>
            <a:xfrm>
              <a:off x="3250767" y="4764837"/>
              <a:ext cx="164998" cy="95769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5899132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Connected graph </a:t>
            </a:r>
            <a:r>
              <a:rPr lang="en-US" dirty="0"/>
              <a:t>– a graph where every vertex is connected to every other vertex via some path. It is not required for every vertex to have an edge to every other vertex</a:t>
            </a:r>
          </a:p>
          <a:p>
            <a:r>
              <a:rPr lang="en-US" dirty="0"/>
              <a:t>There exists some way to get from each vertex to every other vertex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1712552" y="3687335"/>
            <a:ext cx="3521444" cy="2807940"/>
            <a:chOff x="2819060" y="3257461"/>
            <a:chExt cx="3521444" cy="2807940"/>
          </a:xfrm>
        </p:grpSpPr>
        <p:grpSp>
          <p:nvGrpSpPr>
            <p:cNvPr id="29" name="Group 28"/>
            <p:cNvGrpSpPr/>
            <p:nvPr/>
          </p:nvGrpSpPr>
          <p:grpSpPr>
            <a:xfrm>
              <a:off x="5650391" y="3582395"/>
              <a:ext cx="690113" cy="690113"/>
              <a:chOff x="2818938" y="3650271"/>
              <a:chExt cx="690113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2818938" y="3650271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2881705" y="3856828"/>
                <a:ext cx="5645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Sansa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513291" y="3257461"/>
              <a:ext cx="690113" cy="690113"/>
              <a:chOff x="1487764" y="2875405"/>
              <a:chExt cx="690113" cy="69011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1487764" y="2875405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566369" y="3081962"/>
                <a:ext cx="532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Robb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796079" y="5375288"/>
              <a:ext cx="690113" cy="690113"/>
              <a:chOff x="3259894" y="5197009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3259894" y="5197009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3361935" y="5403566"/>
                <a:ext cx="4860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Bran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873796" y="5067278"/>
              <a:ext cx="690113" cy="690113"/>
              <a:chOff x="763708" y="4854507"/>
              <a:chExt cx="690113" cy="6901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763708" y="485450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863472" y="5061064"/>
                <a:ext cx="490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Arya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3"/>
              <a:endCxn id="13" idx="1"/>
            </p:cNvCxnSpPr>
            <p:nvPr/>
          </p:nvCxnSpPr>
          <p:spPr>
            <a:xfrm>
              <a:off x="2920125" y="4557139"/>
              <a:ext cx="54736" cy="61120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1" idx="2"/>
              <a:endCxn id="13" idx="5"/>
            </p:cNvCxnSpPr>
            <p:nvPr/>
          </p:nvCxnSpPr>
          <p:spPr>
            <a:xfrm flipH="1" flipV="1">
              <a:off x="3462844" y="5656326"/>
              <a:ext cx="1333235" cy="6401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" idx="6"/>
              <a:endCxn id="7" idx="1"/>
            </p:cNvCxnSpPr>
            <p:nvPr/>
          </p:nvCxnSpPr>
          <p:spPr>
            <a:xfrm>
              <a:off x="5203404" y="3602518"/>
              <a:ext cx="548052" cy="8094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7" idx="2"/>
              <a:endCxn id="21" idx="7"/>
            </p:cNvCxnSpPr>
            <p:nvPr/>
          </p:nvCxnSpPr>
          <p:spPr>
            <a:xfrm flipH="1">
              <a:off x="3408108" y="3927452"/>
              <a:ext cx="2242283" cy="14170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" idx="4"/>
              <a:endCxn id="11" idx="0"/>
            </p:cNvCxnSpPr>
            <p:nvPr/>
          </p:nvCxnSpPr>
          <p:spPr>
            <a:xfrm>
              <a:off x="4858348" y="3947574"/>
              <a:ext cx="282788" cy="142771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7" idx="5"/>
              <a:endCxn id="11" idx="7"/>
            </p:cNvCxnSpPr>
            <p:nvPr/>
          </p:nvCxnSpPr>
          <p:spPr>
            <a:xfrm flipH="1">
              <a:off x="5385127" y="4171443"/>
              <a:ext cx="854312" cy="130491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819060" y="3968091"/>
              <a:ext cx="690113" cy="690113"/>
              <a:chOff x="4460870" y="4340384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4460870" y="434038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4497124" y="4546940"/>
                <a:ext cx="617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Rickon</a:t>
                </a:r>
                <a:endParaRPr lang="en-US" sz="1200" dirty="0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0"/>
              <a:endCxn id="9" idx="2"/>
            </p:cNvCxnSpPr>
            <p:nvPr/>
          </p:nvCxnSpPr>
          <p:spPr>
            <a:xfrm flipV="1">
              <a:off x="3164117" y="3602518"/>
              <a:ext cx="1349174" cy="36557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3" idx="6"/>
              <a:endCxn id="7" idx="3"/>
            </p:cNvCxnSpPr>
            <p:nvPr/>
          </p:nvCxnSpPr>
          <p:spPr>
            <a:xfrm flipV="1">
              <a:off x="3563909" y="4171443"/>
              <a:ext cx="2187547" cy="124089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4"/>
              <a:endCxn id="11" idx="1"/>
            </p:cNvCxnSpPr>
            <p:nvPr/>
          </p:nvCxnSpPr>
          <p:spPr>
            <a:xfrm>
              <a:off x="3164117" y="4658204"/>
              <a:ext cx="1733027" cy="81814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3" idx="0"/>
              <a:endCxn id="9" idx="3"/>
            </p:cNvCxnSpPr>
            <p:nvPr/>
          </p:nvCxnSpPr>
          <p:spPr>
            <a:xfrm flipV="1">
              <a:off x="3218853" y="3846509"/>
              <a:ext cx="1395503" cy="122076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959050" y="5561170"/>
            <a:ext cx="690113" cy="690113"/>
            <a:chOff x="2818938" y="3650271"/>
            <a:chExt cx="690113" cy="69011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960644" y="3856827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Jon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78231" y="4712550"/>
            <a:ext cx="690113" cy="690113"/>
            <a:chOff x="2818938" y="3650271"/>
            <a:chExt cx="690113" cy="69011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901742" y="3832625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Dany</a:t>
              </a:r>
              <a:endParaRPr lang="en-US" sz="1200" dirty="0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92" idx="2"/>
            <a:endCxn id="89" idx="7"/>
          </p:cNvCxnSpPr>
          <p:nvPr/>
        </p:nvCxnSpPr>
        <p:spPr>
          <a:xfrm flipH="1">
            <a:off x="5548098" y="5057607"/>
            <a:ext cx="630133" cy="604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2"/>
          <p:cNvSpPr txBox="1">
            <a:spLocks/>
          </p:cNvSpPr>
          <p:nvPr/>
        </p:nvSpPr>
        <p:spPr>
          <a:xfrm>
            <a:off x="6564615" y="1444656"/>
            <a:ext cx="4881151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Connected Component </a:t>
            </a:r>
            <a:r>
              <a:rPr lang="en-US" dirty="0"/>
              <a:t>– a </a:t>
            </a:r>
            <a:r>
              <a:rPr lang="en-US" i="1" dirty="0"/>
              <a:t>subgraph</a:t>
            </a:r>
            <a:r>
              <a:rPr lang="en-US" dirty="0"/>
              <a:t> in which any two vertices are connected via some path, but is connected to no additional vertices in the </a:t>
            </a:r>
            <a:r>
              <a:rPr lang="en-US" i="1" dirty="0" err="1"/>
              <a:t>supergraph</a:t>
            </a:r>
            <a:endParaRPr lang="en-US" i="1" dirty="0"/>
          </a:p>
          <a:p>
            <a:pPr lvl="1"/>
            <a:r>
              <a:rPr lang="en-US" dirty="0"/>
              <a:t>There exists some way to get from each vertex within the connected component to every other vertex in the connected component</a:t>
            </a:r>
          </a:p>
          <a:p>
            <a:pPr lvl="1"/>
            <a:r>
              <a:rPr lang="en-US" dirty="0"/>
              <a:t>A vertex with no edges is itself a connected component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324596" y="5198626"/>
            <a:ext cx="690113" cy="690113"/>
            <a:chOff x="2818938" y="3650271"/>
            <a:chExt cx="690113" cy="69011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836923" y="3836881"/>
              <a:ext cx="6476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Viserys</a:t>
              </a:r>
              <a:endParaRPr lang="en-US" sz="1200" dirty="0"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92" idx="6"/>
            <a:endCxn id="101" idx="1"/>
          </p:cNvCxnSpPr>
          <p:nvPr/>
        </p:nvCxnSpPr>
        <p:spPr>
          <a:xfrm>
            <a:off x="6868344" y="5057607"/>
            <a:ext cx="557317" cy="24208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3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C8E5-6B05-440E-96E3-EC081F90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Algorithms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7D23D-7ED8-41A7-986B-3C81C8A6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1E1D9-2049-4323-A522-A3F26F37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1EB18-E402-438D-B0AD-EE9F4B214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3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all previous data structures: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Start at first element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Move to next element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Repeat until end of elements</a:t>
            </a:r>
          </a:p>
          <a:p>
            <a:pPr marL="470916" lvl="1" indent="-342900">
              <a:buFont typeface="+mj-lt"/>
              <a:buAutoNum type="arabicPeriod"/>
            </a:pPr>
            <a:endParaRPr lang="en-US" dirty="0"/>
          </a:p>
          <a:p>
            <a:pPr marL="0" indent="-45720">
              <a:buNone/>
            </a:pPr>
            <a:r>
              <a:rPr lang="en-US" dirty="0"/>
              <a:t>For graphs – Where do we start? How do we decide where to go next? When do we end?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05373" y="3710093"/>
            <a:ext cx="11187258" cy="2845384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Pick any vertex to start, mark it “visited”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Put all neighbors of first vertex in a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Move onto next vertex in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Mark vertex “visited”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Put all unvisited neighbors in “to be 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Move onto next vertex in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Repeat…</a:t>
            </a:r>
          </a:p>
        </p:txBody>
      </p:sp>
    </p:spTree>
    <p:extLst>
      <p:ext uri="{BB962C8B-B14F-4D97-AF65-F5344CB8AC3E}">
        <p14:creationId xmlns:p14="http://schemas.microsoft.com/office/powerpoint/2010/main" val="29484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4135358"/>
            <a:ext cx="1907426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Queue:</a:t>
            </a:r>
          </a:p>
          <a:p>
            <a:r>
              <a:rPr lang="en-US" dirty="0"/>
              <a:t>Visited: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81300" y="5098405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75465" y="50984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4230" y="414568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22033" y="463280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96617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60574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38447" y="50984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94096" y="4632804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24531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88488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6242" y="2541316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6746" y="3741205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9" y="272228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75824" y="27257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383466" y="4156018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17104" y="353256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50425" y="4288165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17167" y="370466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787785" y="374018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62540" y="415601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43130" y="2547246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70029" y="181566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4721" y="2480092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49658" y="254104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374767" y="414568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77351" y="342177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252445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56907" y="35823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431887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0647" y="356976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383466" y="417051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686763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58959" y="430909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2387951" y="416400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5103" y="432096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70633" y="183625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2941639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40693" y="1814177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10702" y="2492787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409384" y="4180893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96515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57567" y="24673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5456" y="291114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516403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417287" y="415918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59225" y="34150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931408" y="34122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3451391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12663" y="411790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402118" y="412732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5356" y="291626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58001" y="291808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3706267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81593" y="1679513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8" grpId="0" animBg="1"/>
      <p:bldP spid="88" grpId="1" animBg="1"/>
      <p:bldP spid="93" grpId="0"/>
      <p:bldP spid="93" grpId="1"/>
      <p:bldP spid="94" grpId="0"/>
      <p:bldP spid="94" grpId="1"/>
      <p:bldP spid="95" grpId="0"/>
      <p:bldP spid="96" grpId="0" animBg="1"/>
      <p:bldP spid="96" grpId="1" animBg="1"/>
      <p:bldP spid="100" grpId="0"/>
      <p:bldP spid="100" grpId="1"/>
      <p:bldP spid="101" grpId="0"/>
      <p:bldP spid="101" grpId="1"/>
      <p:bldP spid="105" grpId="0" animBg="1"/>
      <p:bldP spid="105" grpId="1" animBg="1"/>
      <p:bldP spid="106" grpId="0" animBg="1"/>
      <p:bldP spid="106" grpId="1" animBg="1"/>
      <p:bldP spid="107" grpId="0" animBg="1"/>
      <p:bldP spid="103" grpId="0" animBg="1"/>
      <p:bldP spid="103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09" grpId="0" animBg="1"/>
      <p:bldP spid="109" grpId="1" animBg="1"/>
      <p:bldP spid="83" grpId="0" animBg="1"/>
      <p:bldP spid="114" grpId="0" animBg="1"/>
      <p:bldP spid="114" grpId="1" animBg="1"/>
      <p:bldP spid="115" grpId="0" animBg="1"/>
      <p:bldP spid="116" grpId="0" animBg="1"/>
      <p:bldP spid="118" grpId="0" animBg="1"/>
      <p:bldP spid="119" grpId="0" animBg="1"/>
      <p:bldP spid="121" grpId="0" animBg="1"/>
      <p:bldP spid="122" grpId="0"/>
      <p:bldP spid="122" grpId="1"/>
      <p:bldP spid="123" grpId="0" animBg="1"/>
      <p:bldP spid="124" grpId="0" animBg="1"/>
      <p:bldP spid="120" grpId="0" animBg="1"/>
      <p:bldP spid="120" grpId="1" animBg="1"/>
      <p:bldP spid="126" grpId="0" animBg="1"/>
      <p:bldP spid="128" grpId="0" animBg="1"/>
      <p:bldP spid="129" grpId="0" animBg="1"/>
      <p:bldP spid="130" grpId="0" animBg="1"/>
      <p:bldP spid="125" grpId="0" animBg="1"/>
      <p:bldP spid="125" grpId="1" animBg="1"/>
      <p:bldP spid="132" grpId="0" animBg="1"/>
      <p:bldP spid="133" grpId="0" animBg="1"/>
      <p:bldP spid="131" grpId="0" animBg="1"/>
      <p:bldP spid="131" grpId="1" animBg="1"/>
      <p:bldP spid="134" grpId="0" animBg="1"/>
      <p:bldP spid="134" grpId="1" animBg="1"/>
      <p:bldP spid="135" grpId="0" animBg="1"/>
      <p:bldP spid="136" grpId="0" animBg="1"/>
      <p:bldP spid="137" grpId="0" animBg="1"/>
      <p:bldP spid="138" grpId="0" animBg="1"/>
      <p:bldP spid="139" grpId="0"/>
      <p:bldP spid="139" grpId="1"/>
      <p:bldP spid="140" grpId="0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4135358"/>
            <a:ext cx="1907426" cy="1406553"/>
          </a:xfrm>
        </p:spPr>
        <p:txBody>
          <a:bodyPr/>
          <a:lstStyle/>
          <a:p>
            <a:r>
              <a:rPr lang="en-US" dirty="0"/>
              <a:t>Visited: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97301" y="4134559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91466" y="41345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54448" y="413455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447888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702764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57640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212516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467392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722268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81593" y="1679513"/>
            <a:ext cx="51475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visited)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90795" y="611721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Runtime?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714251" y="611641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O(V + 2E) = O(V + E)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989233" y="6111521"/>
            <a:ext cx="152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“graph linear”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90795" y="4793976"/>
            <a:ext cx="46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 do you visit each node?</a:t>
            </a:r>
          </a:p>
          <a:p>
            <a:r>
              <a:rPr lang="en-US" dirty="0"/>
              <a:t>How many times do you traverse each edge?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316291" y="4747809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time each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328401" y="5047763"/>
            <a:ext cx="3220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2 times each</a:t>
            </a:r>
          </a:p>
          <a:p>
            <a:pPr marL="285750" indent="-285750">
              <a:buFontTx/>
              <a:buChar char="-"/>
            </a:pPr>
            <a:r>
              <a:rPr lang="en-US" dirty="0"/>
              <a:t>Putting them into </a:t>
            </a:r>
            <a:r>
              <a:rPr lang="en-US" dirty="0" err="1"/>
              <a:t>toVisit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Checking if they’re in </a:t>
            </a:r>
            <a:r>
              <a:rPr lang="en-US" dirty="0" err="1"/>
              <a:t>toVisit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17" grpId="0"/>
      <p:bldP spid="1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B8B9-6A6A-47BA-A0E3-A349FB2D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Graphs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A6F2C-BDF8-44DA-AC49-7CE78FE8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A67F7-8AAF-4F0A-BED0-6ACC69C5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B38C2-4C15-411B-B8F8-3BC1134B7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0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BFS uses a queue to order which vertex we move to next</a:t>
            </a:r>
          </a:p>
          <a:p>
            <a:r>
              <a:rPr lang="en-US" dirty="0"/>
              <a:t>Gives us a growing “frontier” movement across graph</a:t>
            </a:r>
          </a:p>
          <a:p>
            <a:r>
              <a:rPr lang="en-US" dirty="0"/>
              <a:t>Can you move in a different pattern? Can you use a different data structure?</a:t>
            </a:r>
          </a:p>
          <a:p>
            <a:r>
              <a:rPr lang="en-US" dirty="0"/>
              <a:t>What if you used a stack instead?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5239" y="3724038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2076" y="3724037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1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28137" y="1464352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stack)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553877" y="3867288"/>
            <a:ext cx="1839654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Stack:</a:t>
            </a:r>
          </a:p>
          <a:p>
            <a:r>
              <a:rPr lang="en-US" dirty="0"/>
              <a:t>Visited: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81847" y="4824276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22497" y="48242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27491" y="389264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53892" y="437432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10806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35244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24060" y="482427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10528" y="4374320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39869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393331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351676" y="3892647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7207" y="391265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76070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31964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2269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11997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1861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30526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33325" y="4824276"/>
            <a:ext cx="288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343030" y="390090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42133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8" y="273537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8" y="272188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9510" y="2558433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4975" y="374056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4718" y="3561589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0781" y="430727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1133" y="373936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1134" y="373321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3683" y="353799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83548" y="3427065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21907" y="1833610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9742" y="3560354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67597" y="341731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5712" y="251133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70616" y="292423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83547" y="345347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19548" y="247509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341097" y="388098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4691" y="249268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51658" y="179642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81108" y="180530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304039" y="3906781"/>
            <a:ext cx="321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54301" y="292423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298466" y="393400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1722" y="29436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8371" y="430727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280269" y="392918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61654" y="43553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09287" y="392748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4348" y="254692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74152" y="2556441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553877" y="6413276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Runtime?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577333" y="641247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O(V + 2E) = O(V + E)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852315" y="6407580"/>
            <a:ext cx="152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“graph linear”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98975" y="5321878"/>
            <a:ext cx="46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 do you visit each node?</a:t>
            </a:r>
          </a:p>
          <a:p>
            <a:r>
              <a:rPr lang="en-US" dirty="0"/>
              <a:t>How many times do you traverse each edge?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149586" y="5284051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time each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161696" y="5584005"/>
            <a:ext cx="3220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2 times each</a:t>
            </a:r>
          </a:p>
          <a:p>
            <a:pPr marL="285750" indent="-285750">
              <a:buFontTx/>
              <a:buChar char="-"/>
            </a:pPr>
            <a:r>
              <a:rPr lang="en-US" dirty="0"/>
              <a:t>Putting them into </a:t>
            </a:r>
            <a:r>
              <a:rPr lang="en-US" dirty="0" err="1"/>
              <a:t>toVisit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Checking if they’re in </a:t>
            </a:r>
            <a:r>
              <a:rPr lang="en-US" dirty="0" err="1"/>
              <a:t>toVisit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  <p:bldP spid="73" grpId="0" animBg="1"/>
      <p:bldP spid="73" grpId="1" animBg="1"/>
      <p:bldP spid="74" grpId="0"/>
      <p:bldP spid="74" grpId="1"/>
      <p:bldP spid="75" grpId="0"/>
      <p:bldP spid="75" grpId="1"/>
      <p:bldP spid="76" grpId="0"/>
      <p:bldP spid="77" grpId="0" animBg="1"/>
      <p:bldP spid="77" grpId="1" animBg="1"/>
      <p:bldP spid="78" grpId="0"/>
      <p:bldP spid="78" grpId="1"/>
      <p:bldP spid="79" grpId="0"/>
      <p:bldP spid="79" grpId="1"/>
      <p:bldP spid="80" grpId="0" animBg="1"/>
      <p:bldP spid="84" grpId="0" animBg="1"/>
      <p:bldP spid="85" grpId="0"/>
      <p:bldP spid="85" grpId="1"/>
      <p:bldP spid="86" grpId="0" animBg="1"/>
      <p:bldP spid="88" grpId="0" animBg="1"/>
      <p:bldP spid="90" grpId="0" animBg="1"/>
      <p:bldP spid="92" grpId="0" animBg="1"/>
      <p:bldP spid="93" grpId="0"/>
      <p:bldP spid="93" grpId="1"/>
      <p:bldP spid="96" grpId="0" animBg="1"/>
      <p:bldP spid="97" grpId="0" animBg="1"/>
      <p:bldP spid="99" grpId="0" animBg="1"/>
      <p:bldP spid="100" grpId="0" animBg="1"/>
      <p:bldP spid="101" grpId="0" animBg="1"/>
      <p:bldP spid="101" grpId="1" animBg="1"/>
      <p:bldP spid="102" grpId="0" animBg="1"/>
      <p:bldP spid="103" grpId="0" animBg="1"/>
      <p:bldP spid="106" grpId="0" animBg="1"/>
      <p:bldP spid="107" grpId="0" animBg="1"/>
      <p:bldP spid="105" grpId="0" animBg="1"/>
      <p:bldP spid="104" grpId="0" animBg="1"/>
      <p:bldP spid="104" grpId="1" animBg="1"/>
      <p:bldP spid="109" grpId="0" animBg="1"/>
      <p:bldP spid="109" grpId="1" animBg="1"/>
      <p:bldP spid="110" grpId="0" animBg="1"/>
      <p:bldP spid="111" grpId="0" animBg="1"/>
      <p:bldP spid="112" grpId="0" animBg="1"/>
      <p:bldP spid="113" grpId="0" animBg="1"/>
      <p:bldP spid="113" grpId="1" animBg="1"/>
      <p:bldP spid="114" grpId="0" animBg="1"/>
      <p:bldP spid="115" grpId="0" animBg="1"/>
      <p:bldP spid="116" grpId="0" animBg="1"/>
      <p:bldP spid="118" grpId="0" animBg="1"/>
      <p:bldP spid="118" grpId="1" animBg="1"/>
      <p:bldP spid="94" grpId="0" animBg="1"/>
      <p:bldP spid="119" grpId="0" animBg="1"/>
      <p:bldP spid="120" grpId="0" animBg="1"/>
      <p:bldP spid="120" grpId="1" animBg="1"/>
      <p:bldP spid="121" grpId="0" animBg="1"/>
      <p:bldP spid="89" grpId="0" animBg="1"/>
      <p:bldP spid="122" grpId="0" animBg="1"/>
      <p:bldP spid="122" grpId="1" animBg="1"/>
      <p:bldP spid="98" grpId="0" animBg="1"/>
      <p:bldP spid="123" grpId="0" animBg="1"/>
      <p:bldP spid="125" grpId="0" animBg="1"/>
      <p:bldP spid="125" grpId="1" animBg="1"/>
      <p:bldP spid="87" grpId="0" animBg="1"/>
      <p:bldP spid="126" grpId="0" animBg="1"/>
      <p:bldP spid="83" grpId="0" animBg="1"/>
      <p:bldP spid="129" grpId="0" animBg="1"/>
      <p:bldP spid="130" grpId="0" animBg="1"/>
      <p:bldP spid="132" grpId="0"/>
      <p:bldP spid="134" grpId="0"/>
      <p:bldP spid="137" grpId="0"/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3770-65EE-4B38-8535-969E2122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Inter-data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7630-55FE-403C-8854-D8149EA7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346903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Arrays</a:t>
            </a:r>
          </a:p>
          <a:p>
            <a:r>
              <a:rPr lang="en-US" dirty="0"/>
              <a:t>Categorically associated</a:t>
            </a:r>
          </a:p>
          <a:p>
            <a:r>
              <a:rPr lang="en-US" dirty="0"/>
              <a:t>Sometimes ordered</a:t>
            </a:r>
          </a:p>
          <a:p>
            <a:r>
              <a:rPr lang="en-US" dirty="0"/>
              <a:t>Typically independent</a:t>
            </a:r>
          </a:p>
          <a:p>
            <a:r>
              <a:rPr lang="en-US" dirty="0"/>
              <a:t>Elements only store pure data, no connection info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76B0D-643B-40FC-A869-3B2CD5D7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9FA44-96D0-42ED-8C55-08B1E357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C8ED85-E1E3-471C-8DD7-870290CB78D3}"/>
              </a:ext>
            </a:extLst>
          </p:cNvPr>
          <p:cNvGrpSpPr/>
          <p:nvPr/>
        </p:nvGrpSpPr>
        <p:grpSpPr>
          <a:xfrm>
            <a:off x="5525527" y="4429668"/>
            <a:ext cx="1596583" cy="1931764"/>
            <a:chOff x="3579479" y="-1728907"/>
            <a:chExt cx="1596583" cy="19317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A8B574-4411-4BB7-84DC-E13C3BFB450F}"/>
                </a:ext>
              </a:extLst>
            </p:cNvPr>
            <p:cNvSpPr/>
            <p:nvPr/>
          </p:nvSpPr>
          <p:spPr>
            <a:xfrm>
              <a:off x="4041802" y="-1728907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0DE0091-5A48-421E-B7B7-0CCEFE6513F5}"/>
                </a:ext>
              </a:extLst>
            </p:cNvPr>
            <p:cNvCxnSpPr/>
            <p:nvPr/>
          </p:nvCxnSpPr>
          <p:spPr>
            <a:xfrm>
              <a:off x="4041802" y="-1244813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FE4504-BDB3-4024-B579-F70D6C600FB3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4410636" y="-1244813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BF6AAA-EFF9-4B87-AC64-B6F8354CE793}"/>
                </a:ext>
              </a:extLst>
            </p:cNvPr>
            <p:cNvSpPr txBox="1"/>
            <p:nvPr/>
          </p:nvSpPr>
          <p:spPr>
            <a:xfrm>
              <a:off x="4244564" y="-166384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A3D437-82A2-4263-9EB4-CC1A6F2F19BA}"/>
                </a:ext>
              </a:extLst>
            </p:cNvPr>
            <p:cNvCxnSpPr/>
            <p:nvPr/>
          </p:nvCxnSpPr>
          <p:spPr>
            <a:xfrm flipH="1">
              <a:off x="4014043" y="-1108596"/>
              <a:ext cx="230521" cy="53404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057812A-4C09-4C26-B6CF-824CF918D5C9}"/>
                </a:ext>
              </a:extLst>
            </p:cNvPr>
            <p:cNvCxnSpPr>
              <a:cxnSpLocks/>
            </p:cNvCxnSpPr>
            <p:nvPr/>
          </p:nvCxnSpPr>
          <p:spPr>
            <a:xfrm>
              <a:off x="4576706" y="-1108597"/>
              <a:ext cx="230521" cy="53404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BAFDD0-FB4F-48AC-8B42-42B1788B248D}"/>
                </a:ext>
              </a:extLst>
            </p:cNvPr>
            <p:cNvSpPr/>
            <p:nvPr/>
          </p:nvSpPr>
          <p:spPr>
            <a:xfrm>
              <a:off x="3579479" y="-534810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4B0A92-A80D-4FC2-9718-9FC5B1C505EB}"/>
                </a:ext>
              </a:extLst>
            </p:cNvPr>
            <p:cNvCxnSpPr/>
            <p:nvPr/>
          </p:nvCxnSpPr>
          <p:spPr>
            <a:xfrm>
              <a:off x="3579479" y="-50716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FC85F6-C48C-4F63-9837-29D08E6BE578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3948313" y="-50716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AEFCFE-E7D1-40E0-8982-FDC0DE8EE3C4}"/>
                </a:ext>
              </a:extLst>
            </p:cNvPr>
            <p:cNvSpPr txBox="1"/>
            <p:nvPr/>
          </p:nvSpPr>
          <p:spPr>
            <a:xfrm>
              <a:off x="3782241" y="-4697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1B273D-9F47-46EF-AFA6-17DB07BB319A}"/>
                </a:ext>
              </a:extLst>
            </p:cNvPr>
            <p:cNvSpPr/>
            <p:nvPr/>
          </p:nvSpPr>
          <p:spPr>
            <a:xfrm>
              <a:off x="4438395" y="-534810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2871E7-0074-4022-8A51-7E52E341A775}"/>
                </a:ext>
              </a:extLst>
            </p:cNvPr>
            <p:cNvCxnSpPr/>
            <p:nvPr/>
          </p:nvCxnSpPr>
          <p:spPr>
            <a:xfrm>
              <a:off x="4438395" y="-50716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7895F6-7929-4F78-B200-ACD5316EA3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4807229" y="-50716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C45556-F4C5-4F06-B8B5-FC54FDCA9262}"/>
                </a:ext>
              </a:extLst>
            </p:cNvPr>
            <p:cNvSpPr txBox="1"/>
            <p:nvPr/>
          </p:nvSpPr>
          <p:spPr>
            <a:xfrm>
              <a:off x="4641157" y="-469745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5C45D8-D2BD-45EF-9B25-8A991547E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3335" y="-15928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2288A3-179C-431C-9C4D-13641660D8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8742" y="-20993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BAE531D-2254-4EDD-B93F-32B9DEFF2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2251" y="-32538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A41473-DB06-4C2B-81CE-C3B39C77A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85" y="-20993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FE88D2D-C34B-48E1-BD61-2F4EF9CF0EB3}"/>
              </a:ext>
            </a:extLst>
          </p:cNvPr>
          <p:cNvSpPr txBox="1">
            <a:spLocks/>
          </p:cNvSpPr>
          <p:nvPr/>
        </p:nvSpPr>
        <p:spPr>
          <a:xfrm>
            <a:off x="4650368" y="1463857"/>
            <a:ext cx="3346903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Trees</a:t>
            </a:r>
          </a:p>
          <a:p>
            <a:r>
              <a:rPr lang="en-US" dirty="0"/>
              <a:t>Directional Relationships</a:t>
            </a:r>
          </a:p>
          <a:p>
            <a:r>
              <a:rPr lang="en-US" dirty="0"/>
              <a:t>Ordered for easy access</a:t>
            </a:r>
          </a:p>
          <a:p>
            <a:r>
              <a:rPr lang="en-US" dirty="0"/>
              <a:t>Limited connections</a:t>
            </a:r>
          </a:p>
          <a:p>
            <a:r>
              <a:rPr lang="en-US" dirty="0"/>
              <a:t>Elements store data and connection info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9F0442A-CA9B-4D32-8C21-C0503515C8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7499" y="4320068"/>
          <a:ext cx="3324645" cy="121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215">
                  <a:extLst>
                    <a:ext uri="{9D8B030D-6E8A-4147-A177-3AD203B41FA5}">
                      <a16:colId xmlns:a16="http://schemas.microsoft.com/office/drawing/2014/main" val="1913008282"/>
                    </a:ext>
                  </a:extLst>
                </a:gridCol>
                <a:gridCol w="1108215">
                  <a:extLst>
                    <a:ext uri="{9D8B030D-6E8A-4147-A177-3AD203B41FA5}">
                      <a16:colId xmlns:a16="http://schemas.microsoft.com/office/drawing/2014/main" val="3818439480"/>
                    </a:ext>
                  </a:extLst>
                </a:gridCol>
                <a:gridCol w="1108215">
                  <a:extLst>
                    <a:ext uri="{9D8B030D-6E8A-4147-A177-3AD203B41FA5}">
                      <a16:colId xmlns:a16="http://schemas.microsoft.com/office/drawing/2014/main" val="4060650453"/>
                    </a:ext>
                  </a:extLst>
                </a:gridCol>
              </a:tblGrid>
              <a:tr h="6090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284337"/>
                  </a:ext>
                </a:extLst>
              </a:tr>
              <a:tr h="6090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489137"/>
                  </a:ext>
                </a:extLst>
              </a:tr>
            </a:tbl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965D484-009D-4605-9F06-B00B7B4AC9F6}"/>
              </a:ext>
            </a:extLst>
          </p:cNvPr>
          <p:cNvSpPr txBox="1">
            <a:spLocks/>
          </p:cNvSpPr>
          <p:nvPr/>
        </p:nvSpPr>
        <p:spPr>
          <a:xfrm>
            <a:off x="8725497" y="1463857"/>
            <a:ext cx="3346903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Graphs</a:t>
            </a:r>
          </a:p>
          <a:p>
            <a:r>
              <a:rPr lang="en-US" dirty="0"/>
              <a:t>Multiple relationship connections</a:t>
            </a:r>
          </a:p>
          <a:p>
            <a:r>
              <a:rPr lang="en-US" dirty="0"/>
              <a:t>Relationships dictate structure</a:t>
            </a:r>
          </a:p>
          <a:p>
            <a:r>
              <a:rPr lang="en-US" dirty="0"/>
              <a:t>Connection freedom!</a:t>
            </a:r>
          </a:p>
          <a:p>
            <a:r>
              <a:rPr lang="en-US" dirty="0"/>
              <a:t>Both elements and connections can store data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E8AC2F-BDAA-41F8-820A-7C14D6E282BF}"/>
              </a:ext>
            </a:extLst>
          </p:cNvPr>
          <p:cNvSpPr/>
          <p:nvPr/>
        </p:nvSpPr>
        <p:spPr>
          <a:xfrm>
            <a:off x="8896946" y="5746912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8D39DC5-B300-4F41-9D12-EFF1E51E1937}"/>
              </a:ext>
            </a:extLst>
          </p:cNvPr>
          <p:cNvSpPr/>
          <p:nvPr/>
        </p:nvSpPr>
        <p:spPr>
          <a:xfrm>
            <a:off x="10991557" y="5437820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1787C64-8728-4C15-8287-395624790509}"/>
              </a:ext>
            </a:extLst>
          </p:cNvPr>
          <p:cNvSpPr/>
          <p:nvPr/>
        </p:nvSpPr>
        <p:spPr>
          <a:xfrm>
            <a:off x="9867056" y="4718920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E6C4F13-9AB8-4FED-B372-C285DEFE21CF}"/>
              </a:ext>
            </a:extLst>
          </p:cNvPr>
          <p:cNvCxnSpPr>
            <a:cxnSpLocks/>
            <a:stCxn id="44" idx="0"/>
            <a:endCxn id="46" idx="2"/>
          </p:cNvCxnSpPr>
          <p:nvPr/>
        </p:nvCxnSpPr>
        <p:spPr>
          <a:xfrm flipV="1">
            <a:off x="9242003" y="5063977"/>
            <a:ext cx="625053" cy="68293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859CB5-03F2-4D38-BD93-D609D02C1663}"/>
              </a:ext>
            </a:extLst>
          </p:cNvPr>
          <p:cNvCxnSpPr>
            <a:cxnSpLocks/>
            <a:stCxn id="46" idx="5"/>
            <a:endCxn id="45" idx="1"/>
          </p:cNvCxnSpPr>
          <p:nvPr/>
        </p:nvCxnSpPr>
        <p:spPr>
          <a:xfrm>
            <a:off x="10456104" y="5307968"/>
            <a:ext cx="636518" cy="23091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9A05A20-E0EC-43B5-B60E-5C41FF5DD6BE}"/>
              </a:ext>
            </a:extLst>
          </p:cNvPr>
          <p:cNvCxnSpPr>
            <a:cxnSpLocks/>
            <a:stCxn id="46" idx="3"/>
            <a:endCxn id="44" idx="7"/>
          </p:cNvCxnSpPr>
          <p:nvPr/>
        </p:nvCxnSpPr>
        <p:spPr>
          <a:xfrm flipH="1">
            <a:off x="9485994" y="5307968"/>
            <a:ext cx="482127" cy="54000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C8C8FD3-34C7-4A7F-A622-9E66E09B9AC7}"/>
              </a:ext>
            </a:extLst>
          </p:cNvPr>
          <p:cNvSpPr txBox="1"/>
          <p:nvPr/>
        </p:nvSpPr>
        <p:spPr>
          <a:xfrm>
            <a:off x="9075931" y="5907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1DD9A7-64D8-47EB-AF0B-C83542846A9B}"/>
              </a:ext>
            </a:extLst>
          </p:cNvPr>
          <p:cNvSpPr txBox="1"/>
          <p:nvPr/>
        </p:nvSpPr>
        <p:spPr>
          <a:xfrm>
            <a:off x="10055659" y="4879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DC159-BE0B-4075-AE2D-F5F877228776}"/>
              </a:ext>
            </a:extLst>
          </p:cNvPr>
          <p:cNvSpPr txBox="1"/>
          <p:nvPr/>
        </p:nvSpPr>
        <p:spPr>
          <a:xfrm>
            <a:off x="11170542" y="559821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id="{14229C5B-2FFC-465F-9030-B5D611FF27E6}"/>
              </a:ext>
            </a:extLst>
          </p:cNvPr>
          <p:cNvSpPr/>
          <p:nvPr/>
        </p:nvSpPr>
        <p:spPr>
          <a:xfrm rot="1310078">
            <a:off x="8257545" y="868244"/>
            <a:ext cx="935898" cy="935898"/>
          </a:xfrm>
          <a:prstGeom prst="star5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/>
      <p:bldP spid="39" grpId="0"/>
      <p:bldP spid="44" grpId="0" animBg="1"/>
      <p:bldP spid="45" grpId="0" animBg="1"/>
      <p:bldP spid="46" grpId="0" animBg="1"/>
      <p:bldP spid="54" grpId="0"/>
      <p:bldP spid="55" grpId="0"/>
      <p:bldP spid="56" grpId="0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2742-D543-4FA4-A391-A29CDF48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Graph: Formal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272-BD3A-46B7-913D-637CF05E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graph</a:t>
            </a:r>
            <a:r>
              <a:rPr lang="en-US" dirty="0"/>
              <a:t> is defined by a pair of sets G = (V, E) where…</a:t>
            </a:r>
          </a:p>
          <a:p>
            <a:pPr lvl="1"/>
            <a:r>
              <a:rPr lang="en-US" dirty="0"/>
              <a:t>V is a set of </a:t>
            </a:r>
            <a:r>
              <a:rPr lang="en-US" b="1" dirty="0">
                <a:solidFill>
                  <a:srgbClr val="4C3282"/>
                </a:solidFill>
              </a:rPr>
              <a:t>vertices</a:t>
            </a:r>
          </a:p>
          <a:p>
            <a:pPr lvl="2"/>
            <a:r>
              <a:rPr lang="en-US" dirty="0"/>
              <a:t>A vertex or “node” is a data entity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E is a set of </a:t>
            </a:r>
            <a:r>
              <a:rPr lang="en-US" b="1" dirty="0">
                <a:solidFill>
                  <a:srgbClr val="4C3282"/>
                </a:solidFill>
              </a:rPr>
              <a:t>edges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An edge is a connection between two vertices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5679A-6C29-4D0A-9E95-4B86B725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37A6B-C735-45D3-8C66-49C31E3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AF72A7-3FB5-4EF3-A17B-0D1DD96BBC7F}"/>
              </a:ext>
            </a:extLst>
          </p:cNvPr>
          <p:cNvGrpSpPr/>
          <p:nvPr/>
        </p:nvGrpSpPr>
        <p:grpSpPr>
          <a:xfrm>
            <a:off x="7632522" y="1277943"/>
            <a:ext cx="3734950" cy="4896139"/>
            <a:chOff x="8368643" y="587830"/>
            <a:chExt cx="3734950" cy="48961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10567163" y="2985184"/>
              <a:ext cx="690113" cy="690113"/>
              <a:chOff x="8951148" y="4676944"/>
              <a:chExt cx="690113" cy="69011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F48C9F5-8822-47DA-BDA5-AB61319F9A22}"/>
                </a:ext>
              </a:extLst>
            </p:cNvPr>
            <p:cNvGrpSpPr/>
            <p:nvPr/>
          </p:nvGrpSpPr>
          <p:grpSpPr>
            <a:xfrm>
              <a:off x="10303324" y="4457870"/>
              <a:ext cx="690113" cy="690113"/>
              <a:chOff x="8951148" y="4676944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66D2443-0AC2-4E6A-9E73-228D436D5CFC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4C643E-8148-405F-AD9A-996202452F65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C0A3E6-5F68-4352-BB69-E3D8580734A6}"/>
                </a:ext>
              </a:extLst>
            </p:cNvPr>
            <p:cNvGrpSpPr/>
            <p:nvPr/>
          </p:nvGrpSpPr>
          <p:grpSpPr>
            <a:xfrm>
              <a:off x="11413480" y="3683042"/>
              <a:ext cx="690113" cy="690113"/>
              <a:chOff x="8951148" y="4676944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4E826B0-7124-41C7-BE88-709B1FC04263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15F0A4-7890-4EB3-94B2-8B6CA81CDC70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56F84F-5F68-48CF-9600-295D9CD59225}"/>
                </a:ext>
              </a:extLst>
            </p:cNvPr>
            <p:cNvGrpSpPr/>
            <p:nvPr/>
          </p:nvGrpSpPr>
          <p:grpSpPr>
            <a:xfrm>
              <a:off x="9020865" y="3621971"/>
              <a:ext cx="690113" cy="690113"/>
              <a:chOff x="8951148" y="4676944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E564E8-58F0-414D-9A3C-742831794351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4724AE-208A-4FFA-8CC3-CB4E85B33864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F0AC053-9EF8-458F-B6DF-831FE6300CF2}"/>
                </a:ext>
              </a:extLst>
            </p:cNvPr>
            <p:cNvGrpSpPr/>
            <p:nvPr/>
          </p:nvGrpSpPr>
          <p:grpSpPr>
            <a:xfrm>
              <a:off x="8447744" y="4793856"/>
              <a:ext cx="690113" cy="690113"/>
              <a:chOff x="8951148" y="4676944"/>
              <a:chExt cx="690113" cy="69011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81EA57D-AD6C-4527-9076-733B6C8972CF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A9AFC-47E4-415A-B321-440490F15FD9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9A30D7-AA5B-4CBB-A0A8-BCD8E9BBA2EF}"/>
                </a:ext>
              </a:extLst>
            </p:cNvPr>
            <p:cNvGrpSpPr/>
            <p:nvPr/>
          </p:nvGrpSpPr>
          <p:grpSpPr>
            <a:xfrm>
              <a:off x="8368643" y="2064144"/>
              <a:ext cx="690113" cy="690113"/>
              <a:chOff x="8951148" y="4676944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D9A2410-C48C-41EA-8DE8-CC080AAE751D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59E7F1-E3E6-44C1-8B79-D7A6DF5E8F13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4C7FFB3-966C-4A1C-A49B-6774A5FE0E77}"/>
                </a:ext>
              </a:extLst>
            </p:cNvPr>
            <p:cNvGrpSpPr/>
            <p:nvPr/>
          </p:nvGrpSpPr>
          <p:grpSpPr>
            <a:xfrm>
              <a:off x="9137857" y="587830"/>
              <a:ext cx="690113" cy="690113"/>
              <a:chOff x="8951148" y="4676944"/>
              <a:chExt cx="690113" cy="69011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DE095FA-BAF8-419E-B0E5-BF974AFA4770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CDB45F-D2F2-45E3-A16B-9E236C44A393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3E8D24-2ED2-49F4-98CE-361309678287}"/>
                </a:ext>
              </a:extLst>
            </p:cNvPr>
            <p:cNvGrpSpPr/>
            <p:nvPr/>
          </p:nvGrpSpPr>
          <p:grpSpPr>
            <a:xfrm>
              <a:off x="10413861" y="1277943"/>
              <a:ext cx="690113" cy="690113"/>
              <a:chOff x="8951148" y="4676944"/>
              <a:chExt cx="690113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609F731-5D6D-4964-9F65-2711F91AA3EB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F46FAE-2096-44BB-86AC-5DC1243721FB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8F2521-7B0B-4B2D-B447-D0CBA532F627}"/>
                </a:ext>
              </a:extLst>
            </p:cNvPr>
            <p:cNvCxnSpPr>
              <a:stCxn id="26" idx="6"/>
              <a:endCxn id="29" idx="1"/>
            </p:cNvCxnSpPr>
            <p:nvPr/>
          </p:nvCxnSpPr>
          <p:spPr>
            <a:xfrm>
              <a:off x="9827970" y="932887"/>
              <a:ext cx="686956" cy="446121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F45BB5-020A-414B-9C9C-8124DF637020}"/>
                </a:ext>
              </a:extLst>
            </p:cNvPr>
            <p:cNvCxnSpPr>
              <a:cxnSpLocks/>
              <a:stCxn id="26" idx="3"/>
              <a:endCxn id="23" idx="0"/>
            </p:cNvCxnSpPr>
            <p:nvPr/>
          </p:nvCxnSpPr>
          <p:spPr>
            <a:xfrm flipH="1">
              <a:off x="8713700" y="1176878"/>
              <a:ext cx="525222" cy="887266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9F39E5-6DAA-4126-A6FD-72705F5002E7}"/>
                </a:ext>
              </a:extLst>
            </p:cNvPr>
            <p:cNvCxnSpPr>
              <a:cxnSpLocks/>
              <a:stCxn id="23" idx="4"/>
              <a:endCxn id="17" idx="1"/>
            </p:cNvCxnSpPr>
            <p:nvPr/>
          </p:nvCxnSpPr>
          <p:spPr>
            <a:xfrm>
              <a:off x="8713700" y="2754257"/>
              <a:ext cx="408230" cy="968779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4295508-6DD7-4C49-BF77-EF5AA9DA276F}"/>
                </a:ext>
              </a:extLst>
            </p:cNvPr>
            <p:cNvCxnSpPr>
              <a:cxnSpLocks/>
              <a:stCxn id="17" idx="4"/>
              <a:endCxn id="20" idx="7"/>
            </p:cNvCxnSpPr>
            <p:nvPr/>
          </p:nvCxnSpPr>
          <p:spPr>
            <a:xfrm flipH="1">
              <a:off x="9036792" y="4312084"/>
              <a:ext cx="329130" cy="58283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3C6B35-8CA7-454F-BA69-F8F6C7B54AC3}"/>
                </a:ext>
              </a:extLst>
            </p:cNvPr>
            <p:cNvCxnSpPr>
              <a:cxnSpLocks/>
              <a:stCxn id="29" idx="4"/>
              <a:endCxn id="6" idx="0"/>
            </p:cNvCxnSpPr>
            <p:nvPr/>
          </p:nvCxnSpPr>
          <p:spPr>
            <a:xfrm>
              <a:off x="10758918" y="1968056"/>
              <a:ext cx="153302" cy="1017128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98D081-57F4-47B7-8F9A-0E180A709024}"/>
                </a:ext>
              </a:extLst>
            </p:cNvPr>
            <p:cNvCxnSpPr>
              <a:cxnSpLocks/>
              <a:stCxn id="6" idx="2"/>
              <a:endCxn id="17" idx="7"/>
            </p:cNvCxnSpPr>
            <p:nvPr/>
          </p:nvCxnSpPr>
          <p:spPr>
            <a:xfrm flipH="1">
              <a:off x="9609913" y="3330241"/>
              <a:ext cx="957250" cy="39279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5B2287-7594-44EF-9B5A-AD3E5B2AF761}"/>
                </a:ext>
              </a:extLst>
            </p:cNvPr>
            <p:cNvCxnSpPr>
              <a:cxnSpLocks/>
              <a:stCxn id="6" idx="4"/>
              <a:endCxn id="11" idx="0"/>
            </p:cNvCxnSpPr>
            <p:nvPr/>
          </p:nvCxnSpPr>
          <p:spPr>
            <a:xfrm flipH="1">
              <a:off x="10648381" y="3675297"/>
              <a:ext cx="263839" cy="782573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8A840C-6FC2-4BEE-B74A-7E0B99B1895E}"/>
                </a:ext>
              </a:extLst>
            </p:cNvPr>
            <p:cNvCxnSpPr>
              <a:cxnSpLocks/>
              <a:stCxn id="17" idx="5"/>
              <a:endCxn id="11" idx="1"/>
            </p:cNvCxnSpPr>
            <p:nvPr/>
          </p:nvCxnSpPr>
          <p:spPr>
            <a:xfrm>
              <a:off x="9609913" y="4211019"/>
              <a:ext cx="794476" cy="347916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D9448F4-4552-472F-9214-5F9350F2BC99}"/>
                </a:ext>
              </a:extLst>
            </p:cNvPr>
            <p:cNvCxnSpPr>
              <a:cxnSpLocks/>
              <a:stCxn id="14" idx="3"/>
              <a:endCxn id="11" idx="7"/>
            </p:cNvCxnSpPr>
            <p:nvPr/>
          </p:nvCxnSpPr>
          <p:spPr>
            <a:xfrm flipH="1">
              <a:off x="10892372" y="4272090"/>
              <a:ext cx="622173" cy="28684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2D8A751-3C8C-4307-8677-25DE2E75C17E}"/>
                </a:ext>
              </a:extLst>
            </p:cNvPr>
            <p:cNvCxnSpPr>
              <a:cxnSpLocks/>
              <a:stCxn id="6" idx="5"/>
              <a:endCxn id="14" idx="1"/>
            </p:cNvCxnSpPr>
            <p:nvPr/>
          </p:nvCxnSpPr>
          <p:spPr>
            <a:xfrm>
              <a:off x="11156211" y="3574232"/>
              <a:ext cx="358334" cy="20987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4FD8BBE-C4DF-4463-B808-532344D6DB02}"/>
              </a:ext>
            </a:extLst>
          </p:cNvPr>
          <p:cNvSpPr txBox="1"/>
          <p:nvPr/>
        </p:nvSpPr>
        <p:spPr>
          <a:xfrm>
            <a:off x="879895" y="2545315"/>
            <a:ext cx="275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C, D, E, F, G, H }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E4CD08-55FA-4BB7-9890-D76DB93A31E1}"/>
              </a:ext>
            </a:extLst>
          </p:cNvPr>
          <p:cNvSpPr txBox="1"/>
          <p:nvPr/>
        </p:nvSpPr>
        <p:spPr>
          <a:xfrm>
            <a:off x="887959" y="4103142"/>
            <a:ext cx="3368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(A, C), (A, D), (A, H), </a:t>
            </a:r>
          </a:p>
          <a:p>
            <a:r>
              <a:rPr lang="en-US" dirty="0">
                <a:solidFill>
                  <a:srgbClr val="B6A479"/>
                </a:solidFill>
              </a:rPr>
              <a:t>        (C, B), (B, D), (D, E), (D, F),</a:t>
            </a:r>
          </a:p>
          <a:p>
            <a:r>
              <a:rPr lang="en-US" dirty="0">
                <a:solidFill>
                  <a:srgbClr val="B6A479"/>
                </a:solidFill>
              </a:rPr>
              <a:t>        (F, G), (G, H)}</a:t>
            </a:r>
          </a:p>
        </p:txBody>
      </p:sp>
    </p:spTree>
    <p:extLst>
      <p:ext uri="{BB962C8B-B14F-4D97-AF65-F5344CB8AC3E}">
        <p14:creationId xmlns:p14="http://schemas.microsoft.com/office/powerpoint/2010/main" val="37853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ECCE-5A86-4DA5-99F5-24A8A555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42121-5BB7-4F90-8F7C-A9E6B21B2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Physical Maps</a:t>
            </a:r>
          </a:p>
          <a:p>
            <a:pPr lvl="1"/>
            <a:r>
              <a:rPr lang="en-US" dirty="0"/>
              <a:t>Airline maps</a:t>
            </a:r>
          </a:p>
          <a:p>
            <a:pPr lvl="2"/>
            <a:r>
              <a:rPr lang="en-US" dirty="0"/>
              <a:t>Vertices are airports, edges are flight paths</a:t>
            </a:r>
          </a:p>
          <a:p>
            <a:pPr lvl="1"/>
            <a:r>
              <a:rPr lang="en-US" dirty="0"/>
              <a:t>Traffic</a:t>
            </a:r>
          </a:p>
          <a:p>
            <a:pPr lvl="2"/>
            <a:r>
              <a:rPr lang="en-US" dirty="0"/>
              <a:t>Vertices are addresses, edges are streets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Social media graphs</a:t>
            </a:r>
          </a:p>
          <a:p>
            <a:pPr lvl="2"/>
            <a:r>
              <a:rPr lang="en-US" dirty="0"/>
              <a:t>Vertices are accounts, edges are follower relationships</a:t>
            </a:r>
          </a:p>
          <a:p>
            <a:pPr lvl="1"/>
            <a:r>
              <a:rPr lang="en-US" dirty="0"/>
              <a:t>Code bases</a:t>
            </a:r>
          </a:p>
          <a:p>
            <a:pPr lvl="2"/>
            <a:r>
              <a:rPr lang="en-US" dirty="0"/>
              <a:t>Vertices are classes, edges are usage</a:t>
            </a:r>
          </a:p>
          <a:p>
            <a:r>
              <a:rPr lang="en-US" dirty="0"/>
              <a:t>Influence</a:t>
            </a:r>
          </a:p>
          <a:p>
            <a:pPr lvl="1"/>
            <a:r>
              <a:rPr lang="en-US" dirty="0"/>
              <a:t>Biology</a:t>
            </a:r>
          </a:p>
          <a:p>
            <a:pPr lvl="2"/>
            <a:r>
              <a:rPr lang="en-US" dirty="0"/>
              <a:t>Vertices are cancer cell destinations, edges are migration paths </a:t>
            </a:r>
          </a:p>
          <a:p>
            <a:r>
              <a:rPr lang="en-US" dirty="0"/>
              <a:t>Related topics</a:t>
            </a:r>
          </a:p>
          <a:p>
            <a:pPr lvl="1"/>
            <a:r>
              <a:rPr lang="en-US" dirty="0"/>
              <a:t>Web Page Ranking</a:t>
            </a:r>
          </a:p>
          <a:p>
            <a:pPr lvl="2"/>
            <a:r>
              <a:rPr lang="en-US" dirty="0"/>
              <a:t>Vertices are web pages, edges are hyperlinks</a:t>
            </a:r>
          </a:p>
          <a:p>
            <a:pPr lvl="1"/>
            <a:r>
              <a:rPr lang="en-US" dirty="0"/>
              <a:t>Wikipedia</a:t>
            </a:r>
          </a:p>
          <a:p>
            <a:pPr lvl="2"/>
            <a:r>
              <a:rPr lang="en-US" dirty="0"/>
              <a:t>Vertices are articles, edges are links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SO MANY MORREEEE</a:t>
            </a:r>
          </a:p>
          <a:p>
            <a:pPr marL="128016" lvl="1" indent="0">
              <a:buNone/>
            </a:pPr>
            <a:r>
              <a:rPr lang="en-US" dirty="0">
                <a:hlinkClick r:id="rId2"/>
              </a:rPr>
              <a:t>www.allthingsgraphed.com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997A1-2992-4205-802B-61454F17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9AD84-FAF8-46BB-8E09-5BC78A75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71747-AB2F-4D58-A9B6-E8B1BB214E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24155"/>
          <a:stretch/>
        </p:blipFill>
        <p:spPr>
          <a:xfrm>
            <a:off x="5923471" y="1367804"/>
            <a:ext cx="5170098" cy="4444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83A49-0A39-4FDB-898E-F53DD4958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16" y="906217"/>
            <a:ext cx="5045565" cy="5045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A8DF54-CA21-4E90-AF11-3C9D32FCB6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53" y="560586"/>
            <a:ext cx="6282533" cy="5289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E58FE-D5D1-4BED-8450-CD79F436D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56" y="1575253"/>
            <a:ext cx="7265137" cy="362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3EEF-DC6E-45F3-9214-7F8E30C8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9847C-0DFA-4503-8C3D-2EF5539A2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 graph that represents the following relationships:</a:t>
            </a:r>
          </a:p>
          <a:p>
            <a:pPr lvl="1"/>
            <a:r>
              <a:rPr lang="en-US" dirty="0"/>
              <a:t>Ned and Catelyn are married</a:t>
            </a:r>
          </a:p>
          <a:p>
            <a:pPr lvl="1"/>
            <a:r>
              <a:rPr lang="en-US" dirty="0"/>
              <a:t>Ned and Catelyn are the parents of Robb, Sansa, Arya, Bran and </a:t>
            </a:r>
            <a:r>
              <a:rPr lang="en-US" dirty="0" err="1"/>
              <a:t>Rickon</a:t>
            </a:r>
            <a:endParaRPr lang="en-US" dirty="0"/>
          </a:p>
          <a:p>
            <a:pPr lvl="1"/>
            <a:r>
              <a:rPr lang="en-US" dirty="0"/>
              <a:t>Ned is the “father” of Jon</a:t>
            </a:r>
          </a:p>
          <a:p>
            <a:pPr lvl="1"/>
            <a:r>
              <a:rPr lang="en-US" dirty="0"/>
              <a:t>Ned and Robert are in allies</a:t>
            </a:r>
          </a:p>
          <a:p>
            <a:pPr lvl="1"/>
            <a:r>
              <a:rPr lang="en-US" dirty="0"/>
              <a:t>Robert and Cersei are married</a:t>
            </a:r>
          </a:p>
          <a:p>
            <a:pPr lvl="1"/>
            <a:r>
              <a:rPr lang="en-US" dirty="0"/>
              <a:t>Cersei and Jaime are in love</a:t>
            </a:r>
          </a:p>
          <a:p>
            <a:pPr lvl="1"/>
            <a:r>
              <a:rPr lang="en-US" dirty="0"/>
              <a:t>Tywin is the father of Cersei, Jamie and Tyrion</a:t>
            </a:r>
          </a:p>
          <a:p>
            <a:pPr lvl="1"/>
            <a:endParaRPr lang="en-US" dirty="0">
              <a:solidFill>
                <a:srgbClr val="4C3282"/>
              </a:solidFill>
            </a:endParaRP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V = 13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B6A479"/>
                </a:solidFill>
              </a:rPr>
              <a:t>E = 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DAE18-637B-42D7-A37E-91AA94B7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A7EC6-84AD-4EE4-AC33-B9050711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6248347" y="1277943"/>
            <a:ext cx="5593154" cy="4750178"/>
            <a:chOff x="6191870" y="1559183"/>
            <a:chExt cx="5593154" cy="475017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8655363" y="4418654"/>
              <a:ext cx="777777" cy="690113"/>
              <a:chOff x="8907315" y="4676944"/>
              <a:chExt cx="777777" cy="69011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07315" y="4852723"/>
                <a:ext cx="777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Robert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9781838" y="3731808"/>
              <a:ext cx="838691" cy="690113"/>
              <a:chOff x="8876858" y="4676944"/>
              <a:chExt cx="838691" cy="69011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876858" y="4842772"/>
                <a:ext cx="8386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Catelyn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9011642" y="1565722"/>
              <a:ext cx="755335" cy="690113"/>
              <a:chOff x="8916410" y="4676944"/>
              <a:chExt cx="755335" cy="690113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16410" y="4837334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Sansa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8038801" y="2159530"/>
              <a:ext cx="710194" cy="690113"/>
              <a:chOff x="8941107" y="4676944"/>
              <a:chExt cx="710194" cy="690113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41107" y="4837334"/>
                <a:ext cx="7101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Robb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10711608" y="1973961"/>
              <a:ext cx="690113" cy="690113"/>
              <a:chOff x="8951148" y="4676944"/>
              <a:chExt cx="690113" cy="69011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81632" y="4837334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Bran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9909903" y="1559183"/>
              <a:ext cx="690113" cy="690113"/>
              <a:chOff x="8951148" y="4676944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81632" y="4837334"/>
                <a:ext cx="642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Arya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11020969" y="2825227"/>
              <a:ext cx="764055" cy="690113"/>
              <a:chOff x="8911944" y="4676944"/>
              <a:chExt cx="764055" cy="690113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11944" y="4846641"/>
                <a:ext cx="7640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Rickon</a:t>
                </a:r>
                <a:endParaRPr lang="en-US" sz="16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7360704" y="3170284"/>
              <a:ext cx="690113" cy="690113"/>
              <a:chOff x="8951148" y="4676944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9034754" y="481758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Jon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8526952" y="3422320"/>
              <a:ext cx="690113" cy="690113"/>
              <a:chOff x="8951148" y="4676944"/>
              <a:chExt cx="690113" cy="690113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93877" y="4837334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Ned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8377413" y="5599342"/>
              <a:ext cx="723083" cy="690113"/>
              <a:chOff x="8934662" y="4676944"/>
              <a:chExt cx="723083" cy="69011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34662" y="4852723"/>
                <a:ext cx="7230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Cersei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444310" y="4661903"/>
              <a:ext cx="690113" cy="690113"/>
              <a:chOff x="-88259" y="3950558"/>
              <a:chExt cx="690113" cy="690113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-88259" y="3950558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-83456" y="4126337"/>
                <a:ext cx="6805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Jaime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420324" y="5619248"/>
              <a:ext cx="690113" cy="690113"/>
              <a:chOff x="-88259" y="3950558"/>
              <a:chExt cx="690113" cy="690113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-88259" y="3950558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-83456" y="4126337"/>
                <a:ext cx="6782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Tywin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191870" y="4242874"/>
              <a:ext cx="719941" cy="690113"/>
              <a:chOff x="-109954" y="3950558"/>
              <a:chExt cx="719941" cy="690113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-88259" y="3950558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-109954" y="4126337"/>
                <a:ext cx="7199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Tyrion</a:t>
                </a:r>
              </a:p>
            </p:txBody>
          </p:sp>
        </p:grpSp>
        <p:cxnSp>
          <p:nvCxnSpPr>
            <p:cNvPr id="82" name="Straight Connector 81"/>
            <p:cNvCxnSpPr>
              <a:stCxn id="66" idx="4"/>
              <a:endCxn id="45" idx="2"/>
            </p:cNvCxnSpPr>
            <p:nvPr/>
          </p:nvCxnSpPr>
          <p:spPr>
            <a:xfrm flipV="1">
              <a:off x="8872009" y="4076865"/>
              <a:ext cx="984119" cy="3556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6" idx="1"/>
              <a:endCxn id="51" idx="4"/>
            </p:cNvCxnSpPr>
            <p:nvPr/>
          </p:nvCxnSpPr>
          <p:spPr>
            <a:xfrm flipH="1" flipV="1">
              <a:off x="8393899" y="2849643"/>
              <a:ext cx="234118" cy="67374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66" idx="0"/>
              <a:endCxn id="48" idx="3"/>
            </p:cNvCxnSpPr>
            <p:nvPr/>
          </p:nvCxnSpPr>
          <p:spPr>
            <a:xfrm flipV="1">
              <a:off x="8872009" y="2154770"/>
              <a:ext cx="275436" cy="126755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6" idx="7"/>
              <a:endCxn id="57" idx="3"/>
            </p:cNvCxnSpPr>
            <p:nvPr/>
          </p:nvCxnSpPr>
          <p:spPr>
            <a:xfrm flipV="1">
              <a:off x="9116000" y="2148231"/>
              <a:ext cx="894968" cy="137515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6" idx="6"/>
              <a:endCxn id="54" idx="2"/>
            </p:cNvCxnSpPr>
            <p:nvPr/>
          </p:nvCxnSpPr>
          <p:spPr>
            <a:xfrm flipV="1">
              <a:off x="9217065" y="2319018"/>
              <a:ext cx="1494543" cy="144835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66" idx="5"/>
              <a:endCxn id="60" idx="1"/>
            </p:cNvCxnSpPr>
            <p:nvPr/>
          </p:nvCxnSpPr>
          <p:spPr>
            <a:xfrm flipV="1">
              <a:off x="9116000" y="2926292"/>
              <a:ext cx="2045238" cy="108507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60" idx="4"/>
              <a:endCxn id="45" idx="5"/>
            </p:cNvCxnSpPr>
            <p:nvPr/>
          </p:nvCxnSpPr>
          <p:spPr>
            <a:xfrm flipH="1">
              <a:off x="10445176" y="3515340"/>
              <a:ext cx="960054" cy="80551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54" idx="4"/>
              <a:endCxn id="45" idx="6"/>
            </p:cNvCxnSpPr>
            <p:nvPr/>
          </p:nvCxnSpPr>
          <p:spPr>
            <a:xfrm flipH="1">
              <a:off x="10546241" y="2664074"/>
              <a:ext cx="510424" cy="141279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57" idx="4"/>
              <a:endCxn id="45" idx="7"/>
            </p:cNvCxnSpPr>
            <p:nvPr/>
          </p:nvCxnSpPr>
          <p:spPr>
            <a:xfrm>
              <a:off x="10254960" y="2249296"/>
              <a:ext cx="190216" cy="1583577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48" idx="5"/>
              <a:endCxn id="45" idx="0"/>
            </p:cNvCxnSpPr>
            <p:nvPr/>
          </p:nvCxnSpPr>
          <p:spPr>
            <a:xfrm>
              <a:off x="9635428" y="2154770"/>
              <a:ext cx="565757" cy="157703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45" idx="1"/>
              <a:endCxn id="52" idx="3"/>
            </p:cNvCxnSpPr>
            <p:nvPr/>
          </p:nvCxnSpPr>
          <p:spPr>
            <a:xfrm flipH="1" flipV="1">
              <a:off x="8748995" y="2504586"/>
              <a:ext cx="1208198" cy="1328287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66" idx="2"/>
              <a:endCxn id="63" idx="6"/>
            </p:cNvCxnSpPr>
            <p:nvPr/>
          </p:nvCxnSpPr>
          <p:spPr>
            <a:xfrm flipH="1" flipV="1">
              <a:off x="8050817" y="3515341"/>
              <a:ext cx="476135" cy="25203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42" idx="0"/>
              <a:endCxn id="66" idx="4"/>
            </p:cNvCxnSpPr>
            <p:nvPr/>
          </p:nvCxnSpPr>
          <p:spPr>
            <a:xfrm flipH="1" flipV="1">
              <a:off x="8872009" y="4112433"/>
              <a:ext cx="172244" cy="30622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69" idx="0"/>
              <a:endCxn id="42" idx="4"/>
            </p:cNvCxnSpPr>
            <p:nvPr/>
          </p:nvCxnSpPr>
          <p:spPr>
            <a:xfrm flipV="1">
              <a:off x="8738956" y="5108767"/>
              <a:ext cx="305297" cy="49057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69" idx="1"/>
              <a:endCxn id="72" idx="5"/>
            </p:cNvCxnSpPr>
            <p:nvPr/>
          </p:nvCxnSpPr>
          <p:spPr>
            <a:xfrm flipH="1" flipV="1">
              <a:off x="8033358" y="5250951"/>
              <a:ext cx="461606" cy="44945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72" idx="1"/>
              <a:endCxn id="79" idx="6"/>
            </p:cNvCxnSpPr>
            <p:nvPr/>
          </p:nvCxnSpPr>
          <p:spPr>
            <a:xfrm flipH="1" flipV="1">
              <a:off x="6903678" y="4587931"/>
              <a:ext cx="641697" cy="175037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70" idx="1"/>
              <a:endCxn id="77" idx="3"/>
            </p:cNvCxnSpPr>
            <p:nvPr/>
          </p:nvCxnSpPr>
          <p:spPr>
            <a:xfrm flipH="1">
              <a:off x="7103390" y="5944398"/>
              <a:ext cx="1274023" cy="1990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76" idx="0"/>
              <a:endCxn id="79" idx="4"/>
            </p:cNvCxnSpPr>
            <p:nvPr/>
          </p:nvCxnSpPr>
          <p:spPr>
            <a:xfrm flipH="1" flipV="1">
              <a:off x="6558622" y="4932987"/>
              <a:ext cx="206759" cy="68626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76" idx="7"/>
              <a:endCxn id="72" idx="3"/>
            </p:cNvCxnSpPr>
            <p:nvPr/>
          </p:nvCxnSpPr>
          <p:spPr>
            <a:xfrm flipV="1">
              <a:off x="7009372" y="5250951"/>
              <a:ext cx="536003" cy="46936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09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BFAC-86BC-41A8-8F71-E7A20E72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AF9D-3271-488B-8C5D-671EB321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31491"/>
          </a:xfrm>
        </p:spPr>
        <p:txBody>
          <a:bodyPr>
            <a:normAutofit/>
          </a:bodyPr>
          <a:lstStyle/>
          <a:p>
            <a:r>
              <a:rPr lang="en-US" u="sng" dirty="0"/>
              <a:t>Graph Direction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Undirected graph</a:t>
            </a:r>
            <a:r>
              <a:rPr lang="en-US" dirty="0"/>
              <a:t> – edges have no direction and are two-way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Directed graphs </a:t>
            </a:r>
            <a:r>
              <a:rPr lang="en-US" dirty="0"/>
              <a:t>– edges have direction and are thus one-way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u="sng" dirty="0"/>
          </a:p>
          <a:p>
            <a:r>
              <a:rPr lang="en-US" u="sng" dirty="0"/>
              <a:t>Degree of a Vertex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Degree</a:t>
            </a:r>
            <a:r>
              <a:rPr lang="en-US" dirty="0"/>
              <a:t> – the number of edges connected to that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Drogo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Danny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Jon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In-degree</a:t>
            </a:r>
            <a:r>
              <a:rPr lang="en-US" dirty="0"/>
              <a:t> – the number of directed edges that point to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Petyr : </a:t>
            </a:r>
            <a:r>
              <a:rPr lang="en-US" dirty="0">
                <a:solidFill>
                  <a:srgbClr val="B6A479"/>
                </a:solidFill>
              </a:rPr>
              <a:t>0</a:t>
            </a:r>
            <a:r>
              <a:rPr lang="en-US" dirty="0">
                <a:solidFill>
                  <a:srgbClr val="4C3282"/>
                </a:solidFill>
              </a:rPr>
              <a:t>, Catelyn : </a:t>
            </a:r>
            <a:r>
              <a:rPr lang="en-US" dirty="0">
                <a:solidFill>
                  <a:srgbClr val="B6A479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, Ned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Out-degree</a:t>
            </a:r>
            <a:r>
              <a:rPr lang="en-US" dirty="0"/>
              <a:t> – the number of directed edges that start at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Petyr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Catelyn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Ned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marL="128016" lvl="1" indent="0">
              <a:buNone/>
            </a:pPr>
            <a:endParaRPr lang="en-US" dirty="0">
              <a:solidFill>
                <a:srgbClr val="B6A479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ED28E-7EC0-4DAE-9CFC-B5B973FE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5D700-0007-480D-9A45-94FE73E1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11C543-4D7E-44F9-9C0A-F52D22D5CE5B}"/>
              </a:ext>
            </a:extLst>
          </p:cNvPr>
          <p:cNvGrpSpPr/>
          <p:nvPr/>
        </p:nvGrpSpPr>
        <p:grpSpPr>
          <a:xfrm>
            <a:off x="9048338" y="1493488"/>
            <a:ext cx="2048742" cy="1935512"/>
            <a:chOff x="8411770" y="1252190"/>
            <a:chExt cx="2048742" cy="19355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8411770" y="1252191"/>
              <a:ext cx="744627" cy="690113"/>
              <a:chOff x="9803249" y="3675297"/>
              <a:chExt cx="744627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9803249" y="3851075"/>
                <a:ext cx="7446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Drogo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9770399" y="1252190"/>
              <a:ext cx="690113" cy="690113"/>
              <a:chOff x="9831042" y="3675297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9850818" y="3858788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Dany</a:t>
                </a:r>
                <a:endParaRPr lang="en-US" sz="14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9263819" y="2497589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9914648" y="3829067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Jon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CFC92E-0181-4B2F-AB5B-062C9B148AB7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 flipV="1">
              <a:off x="9129676" y="1597247"/>
              <a:ext cx="640723" cy="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3B5C56-8FBF-418E-83FA-8A16D14203C9}"/>
                </a:ext>
              </a:extLst>
            </p:cNvPr>
            <p:cNvCxnSpPr>
              <a:cxnSpLocks/>
              <a:stCxn id="14" idx="7"/>
              <a:endCxn id="11" idx="4"/>
            </p:cNvCxnSpPr>
            <p:nvPr/>
          </p:nvCxnSpPr>
          <p:spPr>
            <a:xfrm flipV="1">
              <a:off x="9852867" y="1942303"/>
              <a:ext cx="262589" cy="65635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F730FD9-BA03-4E15-AF91-AB6E666296CF}"/>
              </a:ext>
            </a:extLst>
          </p:cNvPr>
          <p:cNvSpPr txBox="1"/>
          <p:nvPr/>
        </p:nvSpPr>
        <p:spPr>
          <a:xfrm>
            <a:off x="839582" y="2128257"/>
            <a:ext cx="256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</a:t>
            </a:r>
            <a:r>
              <a:rPr lang="en-US" dirty="0" err="1">
                <a:solidFill>
                  <a:srgbClr val="4C3282"/>
                </a:solidFill>
              </a:rPr>
              <a:t>Dany</a:t>
            </a:r>
            <a:r>
              <a:rPr lang="en-US" dirty="0">
                <a:solidFill>
                  <a:srgbClr val="4C3282"/>
                </a:solidFill>
              </a:rPr>
              <a:t>, Drogo, Jon 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A4D5B7-AB71-433D-AD95-AC07C8D55B72}"/>
              </a:ext>
            </a:extLst>
          </p:cNvPr>
          <p:cNvSpPr txBox="1"/>
          <p:nvPr/>
        </p:nvSpPr>
        <p:spPr>
          <a:xfrm>
            <a:off x="839582" y="2473312"/>
            <a:ext cx="738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</a:t>
            </a:r>
            <a:r>
              <a:rPr lang="en-US" dirty="0" err="1">
                <a:solidFill>
                  <a:srgbClr val="B6A479"/>
                </a:solidFill>
              </a:rPr>
              <a:t>Dany</a:t>
            </a:r>
            <a:r>
              <a:rPr lang="en-US" dirty="0">
                <a:solidFill>
                  <a:srgbClr val="B6A479"/>
                </a:solidFill>
              </a:rPr>
              <a:t>, Drogo), (</a:t>
            </a:r>
            <a:r>
              <a:rPr lang="en-US" dirty="0" err="1">
                <a:solidFill>
                  <a:srgbClr val="B6A479"/>
                </a:solidFill>
              </a:rPr>
              <a:t>Dany</a:t>
            </a:r>
            <a:r>
              <a:rPr lang="en-US" dirty="0">
                <a:solidFill>
                  <a:srgbClr val="B6A479"/>
                </a:solidFill>
              </a:rPr>
              <a:t>, Jon) } </a:t>
            </a:r>
            <a:r>
              <a:rPr lang="en-US" i="1" dirty="0">
                <a:solidFill>
                  <a:srgbClr val="B6A479"/>
                </a:solidFill>
              </a:rPr>
              <a:t>inferred (Drogo, </a:t>
            </a:r>
            <a:r>
              <a:rPr lang="en-US" i="1" dirty="0" err="1">
                <a:solidFill>
                  <a:srgbClr val="B6A479"/>
                </a:solidFill>
              </a:rPr>
              <a:t>Dany</a:t>
            </a:r>
            <a:r>
              <a:rPr lang="en-US" i="1" dirty="0">
                <a:solidFill>
                  <a:srgbClr val="B6A479"/>
                </a:solidFill>
              </a:rPr>
              <a:t>) and (Jon, </a:t>
            </a:r>
            <a:r>
              <a:rPr lang="en-US" i="1" dirty="0" err="1">
                <a:solidFill>
                  <a:srgbClr val="B6A479"/>
                </a:solidFill>
              </a:rPr>
              <a:t>Dany</a:t>
            </a:r>
            <a:r>
              <a:rPr lang="en-US" i="1" dirty="0">
                <a:solidFill>
                  <a:srgbClr val="B6A479"/>
                </a:solidFill>
              </a:rPr>
              <a:t>)</a:t>
            </a:r>
            <a:endParaRPr lang="en-US" dirty="0">
              <a:solidFill>
                <a:srgbClr val="B6A479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B2D9B-D139-4862-B5AC-436770B75008}"/>
              </a:ext>
            </a:extLst>
          </p:cNvPr>
          <p:cNvSpPr txBox="1"/>
          <p:nvPr/>
        </p:nvSpPr>
        <p:spPr>
          <a:xfrm>
            <a:off x="839582" y="3135089"/>
            <a:ext cx="272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Petyr, Catelyn, Ned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BD0514-D53B-40C1-911F-9AD005B14C75}"/>
              </a:ext>
            </a:extLst>
          </p:cNvPr>
          <p:cNvSpPr txBox="1"/>
          <p:nvPr/>
        </p:nvSpPr>
        <p:spPr>
          <a:xfrm>
            <a:off x="819768" y="3482767"/>
            <a:ext cx="533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(Petyr, Catelyn), (Catelyn, Ned), (Ned, Catelyn) }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9D1172-4C61-4724-80B8-52DF0E92BF9A}"/>
              </a:ext>
            </a:extLst>
          </p:cNvPr>
          <p:cNvGrpSpPr/>
          <p:nvPr/>
        </p:nvGrpSpPr>
        <p:grpSpPr>
          <a:xfrm>
            <a:off x="7000670" y="3213223"/>
            <a:ext cx="2199591" cy="1992110"/>
            <a:chOff x="6255524" y="2917535"/>
            <a:chExt cx="2199591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B3F60F-088C-43CB-8C95-D7DA7E7C4941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E4BC656-EB9D-4CE5-9B09-910F4040BCC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0F8329-8859-4BEE-93BC-6C0246012E20}"/>
                  </a:ext>
                </a:extLst>
              </p:cNvPr>
              <p:cNvSpPr txBox="1"/>
              <p:nvPr/>
            </p:nvSpPr>
            <p:spPr>
              <a:xfrm>
                <a:off x="9831042" y="3811414"/>
                <a:ext cx="681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Petyr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C00664-3292-4DB7-B67A-025967708CB8}"/>
                </a:ext>
              </a:extLst>
            </p:cNvPr>
            <p:cNvGrpSpPr/>
            <p:nvPr/>
          </p:nvGrpSpPr>
          <p:grpSpPr>
            <a:xfrm>
              <a:off x="7697985" y="2917535"/>
              <a:ext cx="757130" cy="690113"/>
              <a:chOff x="9790839" y="3675297"/>
              <a:chExt cx="757130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A1FCDE8-2044-47CF-93D0-966EAB8530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123A35-6AB0-42B2-AAEA-412BA97F7D44}"/>
                  </a:ext>
                </a:extLst>
              </p:cNvPr>
              <p:cNvSpPr txBox="1"/>
              <p:nvPr/>
            </p:nvSpPr>
            <p:spPr>
              <a:xfrm>
                <a:off x="9790839" y="3867581"/>
                <a:ext cx="757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Catelyn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46547B-D72D-43D9-A9DA-0268B9EF256F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D0441BB-7634-4F5D-959B-302F23A1C6C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6E9183-606E-4513-AC89-A210D39F2216}"/>
                  </a:ext>
                </a:extLst>
              </p:cNvPr>
              <p:cNvSpPr txBox="1"/>
              <p:nvPr/>
            </p:nvSpPr>
            <p:spPr>
              <a:xfrm>
                <a:off x="9876759" y="3835687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Ned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993718A-2C29-4F9C-97D7-C2A7907F90B1}"/>
                </a:ext>
              </a:extLst>
            </p:cNvPr>
            <p:cNvCxnSpPr>
              <a:cxnSpLocks/>
              <a:stCxn id="22" idx="6"/>
              <a:endCxn id="2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4B56897-DC9F-4F9D-81A7-6723A2ACEF61}"/>
                </a:ext>
              </a:extLst>
            </p:cNvPr>
            <p:cNvCxnSpPr>
              <a:stCxn id="25" idx="4"/>
              <a:endCxn id="28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ED2D8A-5D2E-4BEF-8B08-F042F82CC404}"/>
                </a:ext>
              </a:extLst>
            </p:cNvPr>
            <p:cNvCxnSpPr>
              <a:cxnSpLocks/>
              <a:stCxn id="28" idx="0"/>
              <a:endCxn id="2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5C049A2-75E1-4158-9ABC-D2BE99B6FD22}"/>
              </a:ext>
            </a:extLst>
          </p:cNvPr>
          <p:cNvSpPr txBox="1"/>
          <p:nvPr/>
        </p:nvSpPr>
        <p:spPr>
          <a:xfrm>
            <a:off x="9102623" y="105212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Undirected Graph: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DA2BA0-BA48-43BC-9654-37B454718478}"/>
              </a:ext>
            </a:extLst>
          </p:cNvPr>
          <p:cNvSpPr txBox="1"/>
          <p:nvPr/>
        </p:nvSpPr>
        <p:spPr>
          <a:xfrm>
            <a:off x="7413945" y="2843891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Directed Graph:</a:t>
            </a:r>
          </a:p>
        </p:txBody>
      </p:sp>
    </p:spTree>
    <p:extLst>
      <p:ext uri="{BB962C8B-B14F-4D97-AF65-F5344CB8AC3E}">
        <p14:creationId xmlns:p14="http://schemas.microsoft.com/office/powerpoint/2010/main" val="14452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9E8D-5D4B-4479-94AE-2144AC40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2661-DC2C-4BAD-AA73-F1C11866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Self loop </a:t>
            </a:r>
            <a:r>
              <a:rPr lang="en-US" dirty="0"/>
              <a:t>– an edge that starts and ends at the same vertex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Parallel edges </a:t>
            </a:r>
            <a:r>
              <a:rPr lang="en-US" dirty="0"/>
              <a:t>– two edges with the same start and end vertices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Simple graph </a:t>
            </a:r>
            <a:r>
              <a:rPr lang="en-US" dirty="0"/>
              <a:t>– a graph with no self-loops and no parallel edges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79A13-37F1-492D-8231-1585F7C3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770F-DE86-403C-992F-67338431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F4DD8B-8D48-4804-BCC5-C398EFE12607}"/>
              </a:ext>
            </a:extLst>
          </p:cNvPr>
          <p:cNvGrpSpPr/>
          <p:nvPr/>
        </p:nvGrpSpPr>
        <p:grpSpPr>
          <a:xfrm>
            <a:off x="3786964" y="3538124"/>
            <a:ext cx="2149586" cy="690114"/>
            <a:chOff x="9011459" y="1493488"/>
            <a:chExt cx="2149586" cy="6901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6B9FE0-AF3C-4991-953F-78449E80FD78}"/>
                </a:ext>
              </a:extLst>
            </p:cNvPr>
            <p:cNvGrpSpPr/>
            <p:nvPr/>
          </p:nvGrpSpPr>
          <p:grpSpPr>
            <a:xfrm>
              <a:off x="9011459" y="1493489"/>
              <a:ext cx="754785" cy="690113"/>
              <a:chOff x="9766370" y="3675297"/>
              <a:chExt cx="754785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4295571-D8E3-4A2C-AA06-EB0A227DA938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322F36-039D-4CC6-9EAC-23110533B713}"/>
                  </a:ext>
                </a:extLst>
              </p:cNvPr>
              <p:cNvSpPr txBox="1"/>
              <p:nvPr/>
            </p:nvSpPr>
            <p:spPr>
              <a:xfrm>
                <a:off x="9766370" y="3843187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Dany</a:t>
                </a:r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C1247E-B7C5-491B-9D87-925CADA0F132}"/>
                </a:ext>
              </a:extLst>
            </p:cNvPr>
            <p:cNvGrpSpPr/>
            <p:nvPr/>
          </p:nvGrpSpPr>
          <p:grpSpPr>
            <a:xfrm>
              <a:off x="10343001" y="1493488"/>
              <a:ext cx="818044" cy="690113"/>
              <a:chOff x="9767076" y="3675297"/>
              <a:chExt cx="818044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7D1CEF-9E39-4C41-8C18-20E62718C4A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C6E560-4ACB-41D5-9FC5-4B1B661D0A74}"/>
                  </a:ext>
                </a:extLst>
              </p:cNvPr>
              <p:cNvSpPr txBox="1"/>
              <p:nvPr/>
            </p:nvSpPr>
            <p:spPr>
              <a:xfrm>
                <a:off x="9767076" y="3835687"/>
                <a:ext cx="818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Drogo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6" idx="5"/>
              <a:endCxn id="14" idx="3"/>
            </p:cNvCxnSpPr>
            <p:nvPr/>
          </p:nvCxnSpPr>
          <p:spPr>
            <a:xfrm flipV="1">
              <a:off x="9665179" y="2082536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C2048A-F2D5-4DBD-980A-9D770F0EF52C}"/>
                </a:ext>
              </a:extLst>
            </p:cNvPr>
            <p:cNvCxnSpPr>
              <a:cxnSpLocks/>
              <a:stCxn id="16" idx="7"/>
              <a:endCxn id="14" idx="1"/>
            </p:cNvCxnSpPr>
            <p:nvPr/>
          </p:nvCxnSpPr>
          <p:spPr>
            <a:xfrm flipV="1">
              <a:off x="9665179" y="1594553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86E890-B259-4626-B5F0-1C79DE2B91AE}"/>
              </a:ext>
            </a:extLst>
          </p:cNvPr>
          <p:cNvGrpSpPr/>
          <p:nvPr/>
        </p:nvGrpSpPr>
        <p:grpSpPr>
          <a:xfrm>
            <a:off x="4516701" y="2226333"/>
            <a:ext cx="704817" cy="690114"/>
            <a:chOff x="7988128" y="2035502"/>
            <a:chExt cx="704817" cy="69011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E8D04D-FBB9-40FC-B30C-C39F282ABE0B}"/>
                </a:ext>
              </a:extLst>
            </p:cNvPr>
            <p:cNvGrpSpPr/>
            <p:nvPr/>
          </p:nvGrpSpPr>
          <p:grpSpPr>
            <a:xfrm>
              <a:off x="7988128" y="2035503"/>
              <a:ext cx="704817" cy="690113"/>
              <a:chOff x="9831042" y="3675297"/>
              <a:chExt cx="704817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CB2BE7-9455-40CB-9BCA-5B41714A774D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74F496-2DDF-4021-AC31-0B18C37B2A5C}"/>
                  </a:ext>
                </a:extLst>
              </p:cNvPr>
              <p:cNvSpPr txBox="1"/>
              <p:nvPr/>
            </p:nvSpPr>
            <p:spPr>
              <a:xfrm>
                <a:off x="9854839" y="3835687"/>
                <a:ext cx="681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Petyr</a:t>
                </a:r>
              </a:p>
            </p:txBody>
          </p:sp>
        </p:grp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74CF63E8-AE2C-485A-A3AE-CE20DB0ABA58}"/>
                </a:ext>
              </a:extLst>
            </p:cNvPr>
            <p:cNvCxnSpPr>
              <a:cxnSpLocks/>
              <a:stCxn id="34" idx="0"/>
              <a:endCxn id="34" idx="6"/>
            </p:cNvCxnSpPr>
            <p:nvPr/>
          </p:nvCxnSpPr>
          <p:spPr>
            <a:xfrm rot="16200000" flipH="1">
              <a:off x="8333184" y="2035503"/>
              <a:ext cx="345057" cy="345056"/>
            </a:xfrm>
            <a:prstGeom prst="curvedConnector4">
              <a:avLst>
                <a:gd name="adj1" fmla="val -66250"/>
                <a:gd name="adj2" fmla="val 166250"/>
              </a:avLst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6B9FE0-AF3C-4991-953F-78449E80FD78}"/>
              </a:ext>
            </a:extLst>
          </p:cNvPr>
          <p:cNvGrpSpPr/>
          <p:nvPr/>
        </p:nvGrpSpPr>
        <p:grpSpPr>
          <a:xfrm>
            <a:off x="3268118" y="5897452"/>
            <a:ext cx="925253" cy="690113"/>
            <a:chOff x="9710893" y="3675297"/>
            <a:chExt cx="92525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4295571-D8E3-4A2C-AA06-EB0A227DA938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322F36-039D-4CC6-9EAC-23110533B713}"/>
                </a:ext>
              </a:extLst>
            </p:cNvPr>
            <p:cNvSpPr txBox="1"/>
            <p:nvPr/>
          </p:nvSpPr>
          <p:spPr>
            <a:xfrm>
              <a:off x="9710893" y="3846254"/>
              <a:ext cx="925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Margaery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C1247E-B7C5-491B-9D87-925CADA0F132}"/>
              </a:ext>
            </a:extLst>
          </p:cNvPr>
          <p:cNvGrpSpPr/>
          <p:nvPr/>
        </p:nvGrpSpPr>
        <p:grpSpPr>
          <a:xfrm>
            <a:off x="4706530" y="5897451"/>
            <a:ext cx="715260" cy="690113"/>
            <a:chOff x="9818469" y="3675297"/>
            <a:chExt cx="715260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7D1CEF-9E39-4C41-8C18-20E62718C4A2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C6E560-4ACB-41D5-9FC5-4B1B661D0A74}"/>
                </a:ext>
              </a:extLst>
            </p:cNvPr>
            <p:cNvSpPr txBox="1"/>
            <p:nvPr/>
          </p:nvSpPr>
          <p:spPr>
            <a:xfrm>
              <a:off x="9818469" y="383285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Renly</a:t>
              </a:r>
              <a:endParaRPr lang="en-US" dirty="0"/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697441-F0FE-4857-82AF-D6B92D47076C}"/>
              </a:ext>
            </a:extLst>
          </p:cNvPr>
          <p:cNvCxnSpPr>
            <a:cxnSpLocks/>
            <a:stCxn id="27" idx="0"/>
            <a:endCxn id="33" idx="5"/>
          </p:cNvCxnSpPr>
          <p:nvPr/>
        </p:nvCxnSpPr>
        <p:spPr>
          <a:xfrm flipH="1" flipV="1">
            <a:off x="4618038" y="5327600"/>
            <a:ext cx="446122" cy="56985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C2048A-F2D5-4DBD-980A-9D770F0EF52C}"/>
              </a:ext>
            </a:extLst>
          </p:cNvPr>
          <p:cNvCxnSpPr>
            <a:cxnSpLocks/>
            <a:stCxn id="39" idx="3"/>
            <a:endCxn id="29" idx="3"/>
          </p:cNvCxnSpPr>
          <p:nvPr/>
        </p:nvCxnSpPr>
        <p:spPr>
          <a:xfrm flipH="1">
            <a:off x="5421790" y="5977221"/>
            <a:ext cx="641541" cy="262453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C1247E-B7C5-491B-9D87-925CADA0F132}"/>
              </a:ext>
            </a:extLst>
          </p:cNvPr>
          <p:cNvGrpSpPr/>
          <p:nvPr/>
        </p:nvGrpSpPr>
        <p:grpSpPr>
          <a:xfrm>
            <a:off x="4028990" y="4738552"/>
            <a:ext cx="726579" cy="690113"/>
            <a:chOff x="9831042" y="3675297"/>
            <a:chExt cx="726579" cy="69011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7D1CEF-9E39-4C41-8C18-20E62718C4A2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C6E560-4ACB-41D5-9FC5-4B1B661D0A74}"/>
                </a:ext>
              </a:extLst>
            </p:cNvPr>
            <p:cNvSpPr txBox="1"/>
            <p:nvPr/>
          </p:nvSpPr>
          <p:spPr>
            <a:xfrm>
              <a:off x="9843964" y="3835242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Loras</a:t>
              </a:r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C1247E-B7C5-491B-9D87-925CADA0F132}"/>
              </a:ext>
            </a:extLst>
          </p:cNvPr>
          <p:cNvGrpSpPr/>
          <p:nvPr/>
        </p:nvGrpSpPr>
        <p:grpSpPr>
          <a:xfrm>
            <a:off x="5921639" y="5388173"/>
            <a:ext cx="771365" cy="690113"/>
            <a:chOff x="9790415" y="3675297"/>
            <a:chExt cx="771365" cy="69011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17D1CEF-9E39-4C41-8C18-20E62718C4A2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C6E560-4ACB-41D5-9FC5-4B1B661D0A74}"/>
                </a:ext>
              </a:extLst>
            </p:cNvPr>
            <p:cNvSpPr txBox="1"/>
            <p:nvPr/>
          </p:nvSpPr>
          <p:spPr>
            <a:xfrm>
              <a:off x="9790415" y="3881694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Brienne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F697441-F0FE-4857-82AF-D6B92D47076C}"/>
              </a:ext>
            </a:extLst>
          </p:cNvPr>
          <p:cNvCxnSpPr>
            <a:cxnSpLocks/>
            <a:stCxn id="30" idx="6"/>
            <a:endCxn id="27" idx="2"/>
          </p:cNvCxnSpPr>
          <p:nvPr/>
        </p:nvCxnSpPr>
        <p:spPr>
          <a:xfrm flipV="1">
            <a:off x="4078380" y="6242508"/>
            <a:ext cx="640723" cy="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697441-F0FE-4857-82AF-D6B92D47076C}"/>
              </a:ext>
            </a:extLst>
          </p:cNvPr>
          <p:cNvCxnSpPr>
            <a:cxnSpLocks/>
            <a:stCxn id="33" idx="4"/>
            <a:endCxn id="27" idx="1"/>
          </p:cNvCxnSpPr>
          <p:nvPr/>
        </p:nvCxnSpPr>
        <p:spPr>
          <a:xfrm>
            <a:off x="4374047" y="5428665"/>
            <a:ext cx="446121" cy="56985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5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025D-A30B-4160-9820-5EBD8724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A62A-BD47-4499-BBCA-8EDA2108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336313"/>
            <a:ext cx="7224990" cy="534050"/>
          </a:xfrm>
        </p:spPr>
        <p:txBody>
          <a:bodyPr/>
          <a:lstStyle/>
          <a:p>
            <a:r>
              <a:rPr lang="en-US" dirty="0"/>
              <a:t>Is a graph valid if there exists a vertex with a degree of 0?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F3C82-F3BA-45AD-913A-1869213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693FA-F637-4C64-81B5-6F9C26C0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CEF2A3-5EA7-4027-8B05-6D84D65596D2}"/>
              </a:ext>
            </a:extLst>
          </p:cNvPr>
          <p:cNvSpPr txBox="1">
            <a:spLocks/>
          </p:cNvSpPr>
          <p:nvPr/>
        </p:nvSpPr>
        <p:spPr>
          <a:xfrm>
            <a:off x="303196" y="4026701"/>
            <a:ext cx="3487289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Petyr has an “in degree” of 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AC69DA-45F3-45D0-8BDA-B7A00B1A6EA5}"/>
              </a:ext>
            </a:extLst>
          </p:cNvPr>
          <p:cNvGrpSpPr/>
          <p:nvPr/>
        </p:nvGrpSpPr>
        <p:grpSpPr>
          <a:xfrm>
            <a:off x="4557818" y="1783541"/>
            <a:ext cx="2249595" cy="1992110"/>
            <a:chOff x="6216235" y="2917535"/>
            <a:chExt cx="2249595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774544-11FB-46F1-A4EB-8F7C8A45C2CF}"/>
                </a:ext>
              </a:extLst>
            </p:cNvPr>
            <p:cNvGrpSpPr/>
            <p:nvPr/>
          </p:nvGrpSpPr>
          <p:grpSpPr>
            <a:xfrm>
              <a:off x="6216235" y="3185800"/>
              <a:ext cx="777777" cy="690113"/>
              <a:chOff x="9791753" y="3675297"/>
              <a:chExt cx="777777" cy="69011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10BBC5-C8BD-4397-A766-C1085782396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77A060-4603-4D16-BEC1-BB27003171E6}"/>
                  </a:ext>
                </a:extLst>
              </p:cNvPr>
              <p:cNvSpPr txBox="1"/>
              <p:nvPr/>
            </p:nvSpPr>
            <p:spPr>
              <a:xfrm>
                <a:off x="9791753" y="3846360"/>
                <a:ext cx="777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Robert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D8C2B8-5E26-4AFD-8270-6F18097AFA02}"/>
                </a:ext>
              </a:extLst>
            </p:cNvPr>
            <p:cNvGrpSpPr/>
            <p:nvPr/>
          </p:nvGrpSpPr>
          <p:grpSpPr>
            <a:xfrm>
              <a:off x="7668432" y="2917535"/>
              <a:ext cx="797398" cy="690113"/>
              <a:chOff x="9761286" y="3675297"/>
              <a:chExt cx="797398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52234C8-3BCE-4305-8A19-B5271CC7B6D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AEB0C1-2E28-41CF-8182-095350F1258E}"/>
                  </a:ext>
                </a:extLst>
              </p:cNvPr>
              <p:cNvSpPr txBox="1"/>
              <p:nvPr/>
            </p:nvSpPr>
            <p:spPr>
              <a:xfrm>
                <a:off x="9761286" y="3835689"/>
                <a:ext cx="797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Lyanna</a:t>
                </a:r>
                <a:endParaRPr lang="en-US" sz="160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957810D-4A23-4FA0-AC7F-2CD5C2EF79E4}"/>
                </a:ext>
              </a:extLst>
            </p:cNvPr>
            <p:cNvGrpSpPr/>
            <p:nvPr/>
          </p:nvGrpSpPr>
          <p:grpSpPr>
            <a:xfrm>
              <a:off x="7258979" y="4219532"/>
              <a:ext cx="824265" cy="690113"/>
              <a:chOff x="9766645" y="3675297"/>
              <a:chExt cx="824265" cy="69011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8D060D8-9D9E-45F1-A4C5-96FCE51B65D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2495B0-79AA-46F7-8075-80FBB1500510}"/>
                  </a:ext>
                </a:extLst>
              </p:cNvPr>
              <p:cNvSpPr txBox="1"/>
              <p:nvPr/>
            </p:nvSpPr>
            <p:spPr>
              <a:xfrm>
                <a:off x="9766645" y="3889181"/>
                <a:ext cx="8242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Rheagar</a:t>
                </a:r>
                <a:endParaRPr lang="en-US" sz="1400" dirty="0"/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474371-55E4-41DD-81D2-A086EED39D9D}"/>
                </a:ext>
              </a:extLst>
            </p:cNvPr>
            <p:cNvCxnSpPr>
              <a:cxnSpLocks/>
              <a:stCxn id="31" idx="6"/>
              <a:endCxn id="29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BB9B215-5A18-4FC5-8118-DBC09DCB2C93}"/>
                </a:ext>
              </a:extLst>
            </p:cNvPr>
            <p:cNvCxnSpPr>
              <a:cxnSpLocks/>
              <a:stCxn id="27" idx="7"/>
              <a:endCxn id="29" idx="4"/>
            </p:cNvCxnSpPr>
            <p:nvPr/>
          </p:nvCxnSpPr>
          <p:spPr>
            <a:xfrm flipV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241FD7B-3EC7-4E93-A3E2-E1AF77602AB4}"/>
              </a:ext>
            </a:extLst>
          </p:cNvPr>
          <p:cNvSpPr txBox="1">
            <a:spLocks/>
          </p:cNvSpPr>
          <p:nvPr/>
        </p:nvSpPr>
        <p:spPr>
          <a:xfrm>
            <a:off x="4187734" y="4017279"/>
            <a:ext cx="3715778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Lyanna</a:t>
            </a:r>
            <a:r>
              <a:rPr lang="en-US" dirty="0"/>
              <a:t> has an “out degree” of 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9B8E6E-702D-4B01-A7F5-E56EF358FB23}"/>
              </a:ext>
            </a:extLst>
          </p:cNvPr>
          <p:cNvGrpSpPr/>
          <p:nvPr/>
        </p:nvGrpSpPr>
        <p:grpSpPr>
          <a:xfrm>
            <a:off x="8689080" y="1845626"/>
            <a:ext cx="2253264" cy="1992110"/>
            <a:chOff x="6199729" y="2917535"/>
            <a:chExt cx="2253264" cy="19921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DD21E05-3FEA-4FBC-B4D4-42AC7BBA8A2E}"/>
                </a:ext>
              </a:extLst>
            </p:cNvPr>
            <p:cNvGrpSpPr/>
            <p:nvPr/>
          </p:nvGrpSpPr>
          <p:grpSpPr>
            <a:xfrm>
              <a:off x="6199729" y="3185800"/>
              <a:ext cx="795602" cy="690113"/>
              <a:chOff x="9775247" y="3675297"/>
              <a:chExt cx="795602" cy="69011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C90EB8E-F493-4DFE-B5D1-8FB35AB4025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8C9019-50CA-4245-922E-7A790FBE34A4}"/>
                  </a:ext>
                </a:extLst>
              </p:cNvPr>
              <p:cNvSpPr txBox="1"/>
              <p:nvPr/>
            </p:nvSpPr>
            <p:spPr>
              <a:xfrm>
                <a:off x="9775247" y="3825586"/>
                <a:ext cx="795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Cersei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6C57AA7-8FE7-414F-A030-44F7DCEEC90B}"/>
                </a:ext>
              </a:extLst>
            </p:cNvPr>
            <p:cNvGrpSpPr/>
            <p:nvPr/>
          </p:nvGrpSpPr>
          <p:grpSpPr>
            <a:xfrm>
              <a:off x="7713495" y="2917535"/>
              <a:ext cx="739498" cy="690113"/>
              <a:chOff x="9806349" y="3675297"/>
              <a:chExt cx="739498" cy="69011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FC56966-FCAC-42E8-B8AE-5B358288C194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2254BA-3B93-4D7B-BA43-1E99849FE4DA}"/>
                  </a:ext>
                </a:extLst>
              </p:cNvPr>
              <p:cNvSpPr txBox="1"/>
              <p:nvPr/>
            </p:nvSpPr>
            <p:spPr>
              <a:xfrm>
                <a:off x="9806349" y="3857132"/>
                <a:ext cx="739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Jaime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41E619-BA4C-49D2-A23D-39CB9C6EE535}"/>
                </a:ext>
              </a:extLst>
            </p:cNvPr>
            <p:cNvGrpSpPr/>
            <p:nvPr/>
          </p:nvGrpSpPr>
          <p:grpSpPr>
            <a:xfrm>
              <a:off x="7323375" y="4219532"/>
              <a:ext cx="705642" cy="690113"/>
              <a:chOff x="9831041" y="3675297"/>
              <a:chExt cx="705642" cy="69011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08A8CDB-CD9B-45F1-8D1C-DC7005A3129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4C4539-1631-46D7-B185-E55540F62517}"/>
                  </a:ext>
                </a:extLst>
              </p:cNvPr>
              <p:cNvSpPr txBox="1"/>
              <p:nvPr/>
            </p:nvSpPr>
            <p:spPr>
              <a:xfrm>
                <a:off x="9831041" y="3867874"/>
                <a:ext cx="705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Robert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D8B769A-BEB7-4895-A4A7-7222FF8DEBB6}"/>
                </a:ext>
              </a:extLst>
            </p:cNvPr>
            <p:cNvCxnSpPr>
              <a:cxnSpLocks/>
              <a:stCxn id="46" idx="7"/>
              <a:endCxn id="44" idx="1"/>
            </p:cNvCxnSpPr>
            <p:nvPr/>
          </p:nvCxnSpPr>
          <p:spPr>
            <a:xfrm flipV="1">
              <a:off x="6844572" y="3018600"/>
              <a:ext cx="99468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E7A69B-4CBC-48F9-8132-47887C731F7C}"/>
                </a:ext>
              </a:extLst>
            </p:cNvPr>
            <p:cNvCxnSpPr>
              <a:cxnSpLocks/>
              <a:stCxn id="44" idx="3"/>
              <a:endCxn id="46" idx="6"/>
            </p:cNvCxnSpPr>
            <p:nvPr/>
          </p:nvCxnSpPr>
          <p:spPr>
            <a:xfrm flipH="1">
              <a:off x="6945637" y="3506583"/>
              <a:ext cx="893616" cy="2427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FC4F245-3AB7-4A70-8436-66245C01AB20}"/>
              </a:ext>
            </a:extLst>
          </p:cNvPr>
          <p:cNvSpPr txBox="1">
            <a:spLocks/>
          </p:cNvSpPr>
          <p:nvPr/>
        </p:nvSpPr>
        <p:spPr>
          <a:xfrm>
            <a:off x="8346917" y="3975904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Robert has both an “in degree” and an “out degree” of 0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D1570B4-735F-48FC-BAA6-228C75C9A642}"/>
              </a:ext>
            </a:extLst>
          </p:cNvPr>
          <p:cNvSpPr txBox="1">
            <a:spLocks/>
          </p:cNvSpPr>
          <p:nvPr/>
        </p:nvSpPr>
        <p:spPr>
          <a:xfrm>
            <a:off x="490012" y="4618567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this a valid graph?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CD3041-F2EE-4142-8F16-98B753FEF443}"/>
              </a:ext>
            </a:extLst>
          </p:cNvPr>
          <p:cNvGrpSpPr/>
          <p:nvPr/>
        </p:nvGrpSpPr>
        <p:grpSpPr>
          <a:xfrm>
            <a:off x="1525646" y="5229131"/>
            <a:ext cx="690113" cy="690113"/>
            <a:chOff x="1660725" y="5803810"/>
            <a:chExt cx="690113" cy="69011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C3F6E26-2630-4BB7-96C8-842ABB646B4F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BF4DBB-E986-44BE-8942-8CA83C4D2BF4}"/>
                </a:ext>
              </a:extLst>
            </p:cNvPr>
            <p:cNvSpPr txBox="1"/>
            <p:nvPr/>
          </p:nvSpPr>
          <p:spPr>
            <a:xfrm>
              <a:off x="1768224" y="5974962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Jon</a:t>
              </a:r>
            </a:p>
          </p:txBody>
        </p:sp>
      </p:grp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6AE33F1-FC73-465A-A486-6D463F5675E9}"/>
              </a:ext>
            </a:extLst>
          </p:cNvPr>
          <p:cNvSpPr txBox="1">
            <a:spLocks/>
          </p:cNvSpPr>
          <p:nvPr/>
        </p:nvSpPr>
        <p:spPr>
          <a:xfrm>
            <a:off x="1506556" y="5999701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Yes!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2A61579-B754-41DF-AAF2-497EE8C0FB1E}"/>
              </a:ext>
            </a:extLst>
          </p:cNvPr>
          <p:cNvGrpSpPr/>
          <p:nvPr/>
        </p:nvGrpSpPr>
        <p:grpSpPr>
          <a:xfrm>
            <a:off x="7743588" y="5055226"/>
            <a:ext cx="705642" cy="690113"/>
            <a:chOff x="1660725" y="5803810"/>
            <a:chExt cx="705642" cy="690113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A1516C5-28BC-4F87-A00B-DE3B552BD73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C3A6FDB-3BF9-4A5A-8C05-1C8EF3CC3AB8}"/>
                </a:ext>
              </a:extLst>
            </p:cNvPr>
            <p:cNvSpPr txBox="1"/>
            <p:nvPr/>
          </p:nvSpPr>
          <p:spPr>
            <a:xfrm>
              <a:off x="1660725" y="6003927"/>
              <a:ext cx="705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Robert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E76BBF-724A-4F3A-A96F-2838D3973531}"/>
              </a:ext>
            </a:extLst>
          </p:cNvPr>
          <p:cNvGrpSpPr/>
          <p:nvPr/>
        </p:nvGrpSpPr>
        <p:grpSpPr>
          <a:xfrm>
            <a:off x="8911448" y="5055226"/>
            <a:ext cx="707075" cy="690113"/>
            <a:chOff x="1660725" y="5803810"/>
            <a:chExt cx="707075" cy="69011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475E1-2236-41B5-A413-AAB620F72B6B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6E79355-FF3C-404A-ADA6-2CCF1B5654B4}"/>
                </a:ext>
              </a:extLst>
            </p:cNvPr>
            <p:cNvSpPr txBox="1"/>
            <p:nvPr/>
          </p:nvSpPr>
          <p:spPr>
            <a:xfrm>
              <a:off x="1682228" y="6007075"/>
              <a:ext cx="6855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Joffrey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5F8CCE-0CF0-4D9F-8C18-7BC011AA2141}"/>
              </a:ext>
            </a:extLst>
          </p:cNvPr>
          <p:cNvGrpSpPr/>
          <p:nvPr/>
        </p:nvGrpSpPr>
        <p:grpSpPr>
          <a:xfrm>
            <a:off x="9996618" y="5055226"/>
            <a:ext cx="855491" cy="690113"/>
            <a:chOff x="1578035" y="5803810"/>
            <a:chExt cx="855491" cy="690113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9404AA5-94FA-4488-920D-57D0031B24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301AB2F-E7E7-4F35-AD5B-C37D061C8426}"/>
                </a:ext>
              </a:extLst>
            </p:cNvPr>
            <p:cNvSpPr txBox="1"/>
            <p:nvPr/>
          </p:nvSpPr>
          <p:spPr>
            <a:xfrm>
              <a:off x="1578035" y="5982284"/>
              <a:ext cx="8554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Tommen</a:t>
              </a:r>
              <a:endParaRPr lang="en-US" sz="1400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C475311-FAC1-4D1A-B542-88E298FB622B}"/>
              </a:ext>
            </a:extLst>
          </p:cNvPr>
          <p:cNvGrpSpPr/>
          <p:nvPr/>
        </p:nvGrpSpPr>
        <p:grpSpPr>
          <a:xfrm>
            <a:off x="4711511" y="4820184"/>
            <a:ext cx="2615691" cy="1933079"/>
            <a:chOff x="8548113" y="4616023"/>
            <a:chExt cx="2615691" cy="193307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843137-FEB8-4691-8151-415151E513E4}"/>
                </a:ext>
              </a:extLst>
            </p:cNvPr>
            <p:cNvGrpSpPr/>
            <p:nvPr/>
          </p:nvGrpSpPr>
          <p:grpSpPr>
            <a:xfrm>
              <a:off x="8643810" y="4616023"/>
              <a:ext cx="690113" cy="690113"/>
              <a:chOff x="1660725" y="5803810"/>
              <a:chExt cx="690113" cy="69011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EFC130C-82B3-4768-95CF-51BB047A2B9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59980D3-EBED-4A96-85AF-943792602410}"/>
                  </a:ext>
                </a:extLst>
              </p:cNvPr>
              <p:cNvSpPr txBox="1"/>
              <p:nvPr/>
            </p:nvSpPr>
            <p:spPr>
              <a:xfrm>
                <a:off x="1730541" y="6010366"/>
                <a:ext cx="509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Stark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871A1BB-8C64-4586-827E-33E464CEE2E6}"/>
                </a:ext>
              </a:extLst>
            </p:cNvPr>
            <p:cNvGrpSpPr/>
            <p:nvPr/>
          </p:nvGrpSpPr>
          <p:grpSpPr>
            <a:xfrm>
              <a:off x="10384039" y="4616023"/>
              <a:ext cx="779765" cy="690113"/>
              <a:chOff x="1638240" y="5803810"/>
              <a:chExt cx="779765" cy="69011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6A2B285-781C-4AD8-87B8-3409EE6EBC8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3D292F9-C2AF-4D94-A576-F2671CB3CE70}"/>
                  </a:ext>
                </a:extLst>
              </p:cNvPr>
              <p:cNvSpPr txBox="1"/>
              <p:nvPr/>
            </p:nvSpPr>
            <p:spPr>
              <a:xfrm>
                <a:off x="1638240" y="6004292"/>
                <a:ext cx="779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Lannister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14A9766-8CD9-4A45-BE55-0E93C982937C}"/>
                </a:ext>
              </a:extLst>
            </p:cNvPr>
            <p:cNvGrpSpPr/>
            <p:nvPr/>
          </p:nvGrpSpPr>
          <p:grpSpPr>
            <a:xfrm>
              <a:off x="10406524" y="5858989"/>
              <a:ext cx="690113" cy="690113"/>
              <a:chOff x="1660725" y="5803810"/>
              <a:chExt cx="690113" cy="690113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6A6D204-2BC4-434D-8B51-65102EFF3CE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777FF8B-7868-48B8-A53B-4A06C1113EC5}"/>
                  </a:ext>
                </a:extLst>
              </p:cNvPr>
              <p:cNvSpPr txBox="1"/>
              <p:nvPr/>
            </p:nvSpPr>
            <p:spPr>
              <a:xfrm>
                <a:off x="1711918" y="6026645"/>
                <a:ext cx="5877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Tyrells</a:t>
                </a: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0EA3323-C0A1-4478-94AC-140715803F8C}"/>
                </a:ext>
              </a:extLst>
            </p:cNvPr>
            <p:cNvCxnSpPr>
              <a:cxnSpLocks/>
              <a:stCxn id="90" idx="4"/>
              <a:endCxn id="88" idx="0"/>
            </p:cNvCxnSpPr>
            <p:nvPr/>
          </p:nvCxnSpPr>
          <p:spPr>
            <a:xfrm>
              <a:off x="10751581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5E677C2-BAE9-47F0-8BC4-B85CEAA282A8}"/>
                </a:ext>
              </a:extLst>
            </p:cNvPr>
            <p:cNvGrpSpPr/>
            <p:nvPr/>
          </p:nvGrpSpPr>
          <p:grpSpPr>
            <a:xfrm>
              <a:off x="8548113" y="5858989"/>
              <a:ext cx="897875" cy="690113"/>
              <a:chOff x="1565028" y="5803810"/>
              <a:chExt cx="897875" cy="69011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E3EA4C-DABF-4E60-A5F1-08F5CC2459C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731E9A-0DD7-495A-A565-EE5E37B8B7D1}"/>
                  </a:ext>
                </a:extLst>
              </p:cNvPr>
              <p:cNvSpPr txBox="1"/>
              <p:nvPr/>
            </p:nvSpPr>
            <p:spPr>
              <a:xfrm>
                <a:off x="1565028" y="6007386"/>
                <a:ext cx="8978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Targaryens</a:t>
                </a:r>
                <a:endParaRPr lang="en-US" sz="1200" dirty="0"/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2" idx="6"/>
              <a:endCxn id="90" idx="2"/>
            </p:cNvCxnSpPr>
            <p:nvPr/>
          </p:nvCxnSpPr>
          <p:spPr>
            <a:xfrm>
              <a:off x="9333923" y="4961080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71C0A2C-3A97-42C3-8534-FBA4BEF8062C}"/>
                </a:ext>
              </a:extLst>
            </p:cNvPr>
            <p:cNvCxnSpPr>
              <a:cxnSpLocks/>
              <a:stCxn id="92" idx="5"/>
              <a:endCxn id="88" idx="1"/>
            </p:cNvCxnSpPr>
            <p:nvPr/>
          </p:nvCxnSpPr>
          <p:spPr>
            <a:xfrm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9819C36A-FAA1-4581-B245-D241639DFE04}"/>
              </a:ext>
            </a:extLst>
          </p:cNvPr>
          <p:cNvSpPr txBox="1">
            <a:spLocks/>
          </p:cNvSpPr>
          <p:nvPr/>
        </p:nvSpPr>
        <p:spPr>
          <a:xfrm>
            <a:off x="3183350" y="4420044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Are these valid?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2888A3E4-7B1A-4F84-9BF4-B76C55214EEA}"/>
              </a:ext>
            </a:extLst>
          </p:cNvPr>
          <p:cNvSpPr txBox="1">
            <a:spLocks/>
          </p:cNvSpPr>
          <p:nvPr/>
        </p:nvSpPr>
        <p:spPr>
          <a:xfrm>
            <a:off x="5683495" y="4587266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Yup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B2AC4F30-F474-417C-83FA-EE312A1E4F30}"/>
              </a:ext>
            </a:extLst>
          </p:cNvPr>
          <p:cNvSpPr txBox="1">
            <a:spLocks/>
          </p:cNvSpPr>
          <p:nvPr/>
        </p:nvSpPr>
        <p:spPr>
          <a:xfrm>
            <a:off x="9720972" y="5885052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Sure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A0A32933-61EC-44F4-8704-F547D558F668}"/>
              </a:ext>
            </a:extLst>
          </p:cNvPr>
          <p:cNvSpPr txBox="1">
            <a:spLocks/>
          </p:cNvSpPr>
          <p:nvPr/>
        </p:nvSpPr>
        <p:spPr>
          <a:xfrm>
            <a:off x="7663500" y="1317184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89D1172-4C61-4724-80B8-52DF0E92BF9A}"/>
              </a:ext>
            </a:extLst>
          </p:cNvPr>
          <p:cNvGrpSpPr/>
          <p:nvPr/>
        </p:nvGrpSpPr>
        <p:grpSpPr>
          <a:xfrm>
            <a:off x="933272" y="1877813"/>
            <a:ext cx="2199591" cy="1992110"/>
            <a:chOff x="6255524" y="2917535"/>
            <a:chExt cx="2199591" cy="199211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0B3F60F-088C-43CB-8C95-D7DA7E7C4941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E4BC656-EB9D-4CE5-9B09-910F4040BCC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A0F8329-8859-4BEE-93BC-6C0246012E20}"/>
                  </a:ext>
                </a:extLst>
              </p:cNvPr>
              <p:cNvSpPr txBox="1"/>
              <p:nvPr/>
            </p:nvSpPr>
            <p:spPr>
              <a:xfrm>
                <a:off x="9831042" y="3811414"/>
                <a:ext cx="681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Petyr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9C00664-3292-4DB7-B67A-025967708CB8}"/>
                </a:ext>
              </a:extLst>
            </p:cNvPr>
            <p:cNvGrpSpPr/>
            <p:nvPr/>
          </p:nvGrpSpPr>
          <p:grpSpPr>
            <a:xfrm>
              <a:off x="7697985" y="2917535"/>
              <a:ext cx="757130" cy="690113"/>
              <a:chOff x="9790839" y="3675297"/>
              <a:chExt cx="757130" cy="690113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A1FCDE8-2044-47CF-93D0-966EAB8530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6123A35-6AB0-42B2-AAEA-412BA97F7D44}"/>
                  </a:ext>
                </a:extLst>
              </p:cNvPr>
              <p:cNvSpPr txBox="1"/>
              <p:nvPr/>
            </p:nvSpPr>
            <p:spPr>
              <a:xfrm>
                <a:off x="9790839" y="3867581"/>
                <a:ext cx="757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Catelyn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346547B-D72D-43D9-A9DA-0268B9EF256F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9D0441BB-7634-4F5D-959B-302F23A1C6C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A6E9183-606E-4513-AC89-A210D39F2216}"/>
                  </a:ext>
                </a:extLst>
              </p:cNvPr>
              <p:cNvSpPr txBox="1"/>
              <p:nvPr/>
            </p:nvSpPr>
            <p:spPr>
              <a:xfrm>
                <a:off x="9876759" y="3835687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Ned</a:t>
                </a:r>
              </a:p>
            </p:txBody>
          </p:sp>
        </p:grp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993718A-2C29-4F9C-97D7-C2A7907F90B1}"/>
                </a:ext>
              </a:extLst>
            </p:cNvPr>
            <p:cNvCxnSpPr>
              <a:cxnSpLocks/>
              <a:stCxn id="112" idx="6"/>
              <a:endCxn id="109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4B56897-DC9F-4F9D-81A7-6723A2ACEF61}"/>
                </a:ext>
              </a:extLst>
            </p:cNvPr>
            <p:cNvCxnSpPr>
              <a:stCxn id="109" idx="4"/>
              <a:endCxn id="106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9ED2D8A-5D2E-4BEF-8B08-F042F82CC404}"/>
                </a:ext>
              </a:extLst>
            </p:cNvPr>
            <p:cNvCxnSpPr>
              <a:cxnSpLocks/>
              <a:stCxn id="106" idx="0"/>
              <a:endCxn id="109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D8B769A-BEB7-4895-A4A7-7222FF8DEBB6}"/>
              </a:ext>
            </a:extLst>
          </p:cNvPr>
          <p:cNvCxnSpPr>
            <a:cxnSpLocks/>
            <a:stCxn id="63" idx="6"/>
            <a:endCxn id="69" idx="2"/>
          </p:cNvCxnSpPr>
          <p:nvPr/>
        </p:nvCxnSpPr>
        <p:spPr>
          <a:xfrm>
            <a:off x="8433701" y="5400283"/>
            <a:ext cx="477747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D8B769A-BEB7-4895-A4A7-7222FF8DEBB6}"/>
              </a:ext>
            </a:extLst>
          </p:cNvPr>
          <p:cNvCxnSpPr>
            <a:cxnSpLocks/>
            <a:stCxn id="69" idx="6"/>
            <a:endCxn id="72" idx="2"/>
          </p:cNvCxnSpPr>
          <p:nvPr/>
        </p:nvCxnSpPr>
        <p:spPr>
          <a:xfrm>
            <a:off x="9601561" y="5400283"/>
            <a:ext cx="477747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65F8CCE-0CF0-4D9F-8C18-7BC011AA2141}"/>
              </a:ext>
            </a:extLst>
          </p:cNvPr>
          <p:cNvGrpSpPr/>
          <p:nvPr/>
        </p:nvGrpSpPr>
        <p:grpSpPr>
          <a:xfrm>
            <a:off x="11336613" y="5050205"/>
            <a:ext cx="690113" cy="690113"/>
            <a:chOff x="1660725" y="5803810"/>
            <a:chExt cx="690113" cy="690113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9404AA5-94FA-4488-920D-57D0031B24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301AB2F-E7E7-4F35-AD5B-C37D061C8426}"/>
                </a:ext>
              </a:extLst>
            </p:cNvPr>
            <p:cNvSpPr txBox="1"/>
            <p:nvPr/>
          </p:nvSpPr>
          <p:spPr>
            <a:xfrm>
              <a:off x="1660725" y="5994977"/>
              <a:ext cx="657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Cersei</a:t>
              </a:r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D8B769A-BEB7-4895-A4A7-7222FF8DEBB6}"/>
              </a:ext>
            </a:extLst>
          </p:cNvPr>
          <p:cNvCxnSpPr>
            <a:cxnSpLocks/>
            <a:stCxn id="72" idx="6"/>
            <a:endCxn id="122" idx="2"/>
          </p:cNvCxnSpPr>
          <p:nvPr/>
        </p:nvCxnSpPr>
        <p:spPr>
          <a:xfrm flipV="1">
            <a:off x="10769421" y="5395262"/>
            <a:ext cx="567192" cy="502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8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/>
      <p:bldP spid="56" grpId="0"/>
      <p:bldP spid="57" grpId="0"/>
      <p:bldP spid="61" grpId="0"/>
      <p:bldP spid="113" grpId="0"/>
      <p:bldP spid="115" grpId="1"/>
      <p:bldP spid="116" grpId="0"/>
      <p:bldP spid="1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3517</TotalTime>
  <Words>2077</Words>
  <Application>Microsoft Macintosh PowerPoint</Application>
  <PresentationFormat>Widescreen</PresentationFormat>
  <Paragraphs>515</Paragraphs>
  <Slides>21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Implementing Graphs</vt:lpstr>
      <vt:lpstr>Introduction to Graphs</vt:lpstr>
      <vt:lpstr>Inter-data Relationships</vt:lpstr>
      <vt:lpstr>Graph: Formal Definition</vt:lpstr>
      <vt:lpstr>Applications</vt:lpstr>
      <vt:lpstr>Warm Up</vt:lpstr>
      <vt:lpstr>Graph Vocabulary</vt:lpstr>
      <vt:lpstr>Graph Vocabulary</vt:lpstr>
      <vt:lpstr>Food for thought</vt:lpstr>
      <vt:lpstr>Implementing a Graph</vt:lpstr>
      <vt:lpstr>Adjacency Matrix</vt:lpstr>
      <vt:lpstr>Graph Vocabulary</vt:lpstr>
      <vt:lpstr>Adjacency List</vt:lpstr>
      <vt:lpstr>Walks and Paths</vt:lpstr>
      <vt:lpstr>Connected Graphs</vt:lpstr>
      <vt:lpstr>Graph Algorithms</vt:lpstr>
      <vt:lpstr>Traversing a Graph</vt:lpstr>
      <vt:lpstr>Breadth First Search</vt:lpstr>
      <vt:lpstr>Breadth First Search Analysis</vt:lpstr>
      <vt:lpstr>Depth First Search (DFS)</vt:lpstr>
      <vt:lpstr>Depth First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131</cp:revision>
  <dcterms:created xsi:type="dcterms:W3CDTF">2018-03-22T00:41:11Z</dcterms:created>
  <dcterms:modified xsi:type="dcterms:W3CDTF">2019-02-27T20:24:57Z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