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3" r:id="rId3"/>
    <p:sldId id="304" r:id="rId4"/>
    <p:sldId id="305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7" r:id="rId19"/>
    <p:sldId id="288" r:id="rId20"/>
    <p:sldId id="301" r:id="rId21"/>
    <p:sldId id="302" r:id="rId22"/>
    <p:sldId id="307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CCFFCC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3/17/19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3/17/19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3/17/19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3/17/19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3/17/19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ecweb.cs.odu.edu/~zeil/cs361/web/website/Lectures/quick/pages/ar01s0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ecweb.cs.odu.edu/~zeil/cs361/web/website/Lectures/quick/pages/ar01s05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wWBy6J5gz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15: Sorting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052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188543" y="3009275"/>
            <a:ext cx="5125121" cy="3754874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(unsorted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(item &lt; min)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min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temp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001EBE68-CF92-4BA6-97FF-BCB91AA630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88788" y="109399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F981AEC0-CB78-41C5-B888-EF4ED37C6140}"/>
              </a:ext>
            </a:extLst>
          </p:cNvPr>
          <p:cNvSpPr/>
          <p:nvPr/>
        </p:nvSpPr>
        <p:spPr>
          <a:xfrm rot="16200000">
            <a:off x="2633540" y="102229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6C0A6F-0DC7-4648-882D-F333D49F7386}"/>
              </a:ext>
            </a:extLst>
          </p:cNvPr>
          <p:cNvSpPr/>
          <p:nvPr/>
        </p:nvSpPr>
        <p:spPr>
          <a:xfrm rot="16200000">
            <a:off x="8179413" y="-403810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DD6BB-784B-42E9-9365-484072D624B9}"/>
              </a:ext>
            </a:extLst>
          </p:cNvPr>
          <p:cNvSpPr txBox="1"/>
          <p:nvPr/>
        </p:nvSpPr>
        <p:spPr>
          <a:xfrm>
            <a:off x="2080421" y="2396542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A8A6-546A-4A0A-B577-E41887B35BDE}"/>
              </a:ext>
            </a:extLst>
          </p:cNvPr>
          <p:cNvSpPr txBox="1"/>
          <p:nvPr/>
        </p:nvSpPr>
        <p:spPr>
          <a:xfrm>
            <a:off x="7498054" y="2391451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2A565-B496-4676-8740-440E765989DE}"/>
              </a:ext>
            </a:extLst>
          </p:cNvPr>
          <p:cNvSpPr txBox="1"/>
          <p:nvPr/>
        </p:nvSpPr>
        <p:spPr>
          <a:xfrm>
            <a:off x="4606686" y="24140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C7AB7919-B88B-40F8-979F-195322B67CF1}"/>
              </a:ext>
            </a:extLst>
          </p:cNvPr>
          <p:cNvSpPr/>
          <p:nvPr/>
        </p:nvSpPr>
        <p:spPr>
          <a:xfrm rot="10800000">
            <a:off x="5264722" y="672457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A304B3AB-4AF7-4DEE-BAF6-5D82464962FF}"/>
              </a:ext>
            </a:extLst>
          </p:cNvPr>
          <p:cNvSpPr/>
          <p:nvPr/>
        </p:nvSpPr>
        <p:spPr>
          <a:xfrm rot="10800000" flipH="1">
            <a:off x="5284380" y="368042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A162F57-CF31-4E51-ACC8-9C8E3092F2C3}"/>
              </a:ext>
            </a:extLst>
          </p:cNvPr>
          <p:cNvSpPr/>
          <p:nvPr/>
        </p:nvSpPr>
        <p:spPr>
          <a:xfrm rot="10800000">
            <a:off x="5163099" y="186738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C0AD-BC9B-48AC-9983-04E0CEED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943708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A5B99-44B7-4F6C-9749-D45F4EB7A17D}"/>
              </a:ext>
            </a:extLst>
          </p:cNvPr>
          <p:cNvSpPr txBox="1"/>
          <p:nvPr/>
        </p:nvSpPr>
        <p:spPr>
          <a:xfrm>
            <a:off x="9684345" y="28132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C7182-E058-4D40-82E8-612BE1AE19C6}"/>
              </a:ext>
            </a:extLst>
          </p:cNvPr>
          <p:cNvSpPr txBox="1"/>
          <p:nvPr/>
        </p:nvSpPr>
        <p:spPr>
          <a:xfrm>
            <a:off x="9725221" y="334791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6FE18-7AB9-4B78-B2FD-6B06E0448F2D}"/>
              </a:ext>
            </a:extLst>
          </p:cNvPr>
          <p:cNvSpPr txBox="1"/>
          <p:nvPr/>
        </p:nvSpPr>
        <p:spPr>
          <a:xfrm>
            <a:off x="9739919" y="49653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C42AB-6E93-4FC0-99CD-D45CB44A7F1A}"/>
              </a:ext>
            </a:extLst>
          </p:cNvPr>
          <p:cNvSpPr txBox="1"/>
          <p:nvPr/>
        </p:nvSpPr>
        <p:spPr>
          <a:xfrm>
            <a:off x="9681461" y="39092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EA05-9994-4092-908C-4DEAE05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4588115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F9BD4-CA90-456C-B31C-9D53826E6039}"/>
              </a:ext>
            </a:extLst>
          </p:cNvPr>
          <p:cNvSpPr txBox="1"/>
          <p:nvPr/>
        </p:nvSpPr>
        <p:spPr>
          <a:xfrm>
            <a:off x="8610456" y="353015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0D85D-6E3E-42D8-9E39-716B958E8A97}"/>
              </a:ext>
            </a:extLst>
          </p:cNvPr>
          <p:cNvSpPr txBox="1"/>
          <p:nvPr/>
        </p:nvSpPr>
        <p:spPr>
          <a:xfrm>
            <a:off x="8651332" y="40648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FF5FB-5B47-42FE-AFB7-04053BE29B6A}"/>
              </a:ext>
            </a:extLst>
          </p:cNvPr>
          <p:cNvSpPr txBox="1"/>
          <p:nvPr/>
        </p:nvSpPr>
        <p:spPr>
          <a:xfrm>
            <a:off x="8607572" y="462618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FC92D-18F0-423D-B631-F8A8817DD713}"/>
              </a:ext>
            </a:extLst>
          </p:cNvPr>
          <p:cNvSpPr txBox="1"/>
          <p:nvPr/>
        </p:nvSpPr>
        <p:spPr>
          <a:xfrm>
            <a:off x="559359" y="4988695"/>
            <a:ext cx="519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 final array is reversed!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reverse afterwards (O(n))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a max heap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Reverse compare function to emulate max heap</a:t>
            </a:r>
          </a:p>
        </p:txBody>
      </p:sp>
    </p:spTree>
    <p:extLst>
      <p:ext uri="{BB962C8B-B14F-4D97-AF65-F5344CB8AC3E}">
        <p14:creationId xmlns:p14="http://schemas.microsoft.com/office/powerpoint/2010/main" val="15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your work into smaller pieces recursively</a:t>
            </a:r>
          </a:p>
          <a:p>
            <a:pPr lvl="1"/>
            <a:r>
              <a:rPr lang="en-US" dirty="0"/>
              <a:t>Pieces should be smaller versions of the larger problem</a:t>
            </a:r>
          </a:p>
          <a:p>
            <a:r>
              <a:rPr lang="en-US" dirty="0"/>
              <a:t>2. Conquer the individual pieces</a:t>
            </a:r>
          </a:p>
          <a:p>
            <a:pPr lvl="1"/>
            <a:r>
              <a:rPr lang="en-US" dirty="0"/>
              <a:t>Base case!</a:t>
            </a:r>
          </a:p>
          <a:p>
            <a:r>
              <a:rPr lang="en-US" dirty="0"/>
              <a:t>3. Combine the results back up recursively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5E19A-95C0-49D6-A87F-1D16F9C4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3A4F-6E02-4448-9CB9-31819E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692197" y="3892334"/>
            <a:ext cx="4480714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divideAndConquer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(small enough to solve)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conquer, solve, return results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divide input into a smaller pieces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recurse on smaller piece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combine results and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3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038687"/>
              </p:ext>
            </p:extLst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73352"/>
              </p:ext>
            </p:extLst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96106"/>
              </p:ext>
            </p:extLst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16021"/>
              </p:ext>
            </p:extLst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56105"/>
              </p:ext>
            </p:extLst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83221"/>
              </p:ext>
            </p:extLst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4890"/>
              </p:ext>
            </p:extLst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93101"/>
              </p:ext>
            </p:extLst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253453"/>
              </p:ext>
            </p:extLst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53931"/>
              </p:ext>
            </p:extLst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99682"/>
              </p:ext>
            </p:extLst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338134"/>
              </p:ext>
            </p:extLst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049649"/>
              </p:ext>
            </p:extLst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432CEB-0433-9044-83FB-BFD3B22A36CC}"/>
              </a:ext>
            </a:extLst>
          </p:cNvPr>
          <p:cNvSpPr txBox="1"/>
          <p:nvPr/>
        </p:nvSpPr>
        <p:spPr>
          <a:xfrm>
            <a:off x="5599712" y="37570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above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above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Conquer</a:t>
            </a:r>
          </a:p>
          <a:p>
            <a:endParaRPr lang="en-US" dirty="0"/>
          </a:p>
          <a:p>
            <a:r>
              <a:rPr lang="en-US" dirty="0"/>
              <a:t>Combine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57973"/>
              </p:ext>
            </p:extLst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32955"/>
              </p:ext>
            </p:extLst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668378"/>
              </p:ext>
            </p:extLst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56236"/>
              </p:ext>
            </p:extLst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8F470B-1496-48CC-A5BE-7FE0580F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59932"/>
              </p:ext>
            </p:extLst>
          </p:nvPr>
        </p:nvGraphicFramePr>
        <p:xfrm>
          <a:off x="5549545" y="3132959"/>
          <a:ext cx="1007967" cy="78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41360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67CAC0E-750E-4604-A094-18C9EDEF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26256"/>
              </p:ext>
            </p:extLst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B0C7E2A-F74E-4DDC-A574-1E5954719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77767"/>
              </p:ext>
            </p:extLst>
          </p:nvPr>
        </p:nvGraphicFramePr>
        <p:xfrm>
          <a:off x="509710" y="495626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15A2C05-3AE5-4EF7-B002-681CB78AC9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F53454-4D7F-4405-A772-DD08CD23B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81581"/>
              </p:ext>
            </p:extLst>
          </p:nvPr>
        </p:nvGraphicFramePr>
        <p:xfrm>
          <a:off x="5643024" y="495626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85520"/>
              </p:ext>
            </p:extLst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3793"/>
              </p:ext>
            </p:extLst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476944"/>
              </p:ext>
            </p:extLst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06695"/>
              </p:ext>
            </p:extLst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98774"/>
              </p:ext>
            </p:extLst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12368"/>
              </p:ext>
            </p:extLst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221584"/>
              </p:ext>
            </p:extLst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465406"/>
              </p:ext>
            </p:extLst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81959"/>
              </p:ext>
            </p:extLst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12483"/>
              </p:ext>
            </p:extLst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18569"/>
              </p:ext>
            </p:extLst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4443" y="379290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78349" y="39187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62383" y="382116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7935" y="4565558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55964" y="463300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157638" y="4576203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25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95178-D309-E843-8C4F-7F7A8686744E}"/>
              </a:ext>
            </a:extLst>
          </p:cNvPr>
          <p:cNvSpPr txBox="1"/>
          <p:nvPr/>
        </p:nvSpPr>
        <p:spPr>
          <a:xfrm>
            <a:off x="5614455" y="388659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33F7-342B-6A4A-A638-E7284B9E90F6}"/>
              </a:ext>
            </a:extLst>
          </p:cNvPr>
          <p:cNvSpPr txBox="1"/>
          <p:nvPr/>
        </p:nvSpPr>
        <p:spPr>
          <a:xfrm>
            <a:off x="5556554" y="460503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CAA2A-3BDD-DA4C-B082-A6812F123843}"/>
              </a:ext>
            </a:extLst>
          </p:cNvPr>
          <p:cNvSpPr txBox="1"/>
          <p:nvPr/>
        </p:nvSpPr>
        <p:spPr>
          <a:xfrm>
            <a:off x="2459674" y="5268693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https://secweb.cs.odu.edu/~zeil/cs361/web/website/Lectures/quick/pages/ar01s05.html</a:t>
            </a:r>
            <a:r>
              <a:rPr lang="en-US" sz="800" dirty="0"/>
              <a:t> </a:t>
            </a:r>
          </a:p>
          <a:p>
            <a:r>
              <a:rPr lang="en-US" dirty="0"/>
              <a:t>Same as best case</a:t>
            </a:r>
          </a:p>
        </p:txBody>
      </p:sp>
    </p:spTree>
    <p:extLst>
      <p:ext uri="{BB962C8B-B14F-4D97-AF65-F5344CB8AC3E}">
        <p14:creationId xmlns:p14="http://schemas.microsoft.com/office/powerpoint/2010/main" val="4770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078-EE48-F741-886D-4122BCCB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CBC1-D5D6-114D-B1BC-2FADC59C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Piazza!</a:t>
            </a:r>
          </a:p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HW 5 Part 1 Due Friday 2/22</a:t>
            </a:r>
          </a:p>
          <a:p>
            <a:pPr lvl="1"/>
            <a:r>
              <a:rPr lang="en-US" dirty="0"/>
              <a:t>HW 5 Part 2 Out Friday, due 3/1</a:t>
            </a:r>
          </a:p>
          <a:p>
            <a:pPr lvl="1"/>
            <a:r>
              <a:rPr lang="en-US" dirty="0"/>
              <a:t>HW 3 Regrade Option due 3/1</a:t>
            </a:r>
          </a:p>
          <a:p>
            <a:r>
              <a:rPr lang="en-US" dirty="0"/>
              <a:t>Grades</a:t>
            </a:r>
          </a:p>
          <a:p>
            <a:pPr lvl="1"/>
            <a:r>
              <a:rPr lang="en-US" dirty="0"/>
              <a:t>HW 1, 2 &amp; 3 Grades into Canvas soon</a:t>
            </a:r>
          </a:p>
          <a:p>
            <a:pPr lvl="1"/>
            <a:r>
              <a:rPr lang="en-US" dirty="0"/>
              <a:t>Socrative EC status into Canvas soon</a:t>
            </a:r>
          </a:p>
          <a:p>
            <a:pPr lvl="1"/>
            <a:r>
              <a:rPr lang="en-US" dirty="0"/>
              <a:t>HW 4 Grades published by 3/1</a:t>
            </a:r>
          </a:p>
          <a:p>
            <a:pPr lvl="1"/>
            <a:r>
              <a:rPr lang="en-US" dirty="0"/>
              <a:t>Midterm Grades Published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D5FE2-E3D5-384F-8CBD-DAE4D612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AAF1F-2699-8440-8AC6-780AE569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Pick a better pivot</a:t>
            </a:r>
          </a:p>
          <a:p>
            <a:pPr marL="459486" lvl="1" indent="-285750"/>
            <a:r>
              <a:rPr lang="en-US" dirty="0"/>
              <a:t> Pick a random number</a:t>
            </a:r>
          </a:p>
          <a:p>
            <a:pPr marL="459486" lvl="1" indent="-285750"/>
            <a:r>
              <a:rPr lang="en-US" dirty="0"/>
              <a:t> Pick the median of the first, middle and last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Sort elements by swapping around pivot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35939"/>
              </p:ext>
            </p:extLst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73073C-4255-4307-B9B7-EE45EADA3CD4}"/>
              </a:ext>
            </a:extLst>
          </p:cNvPr>
          <p:cNvSpPr/>
          <p:nvPr/>
        </p:nvSpPr>
        <p:spPr>
          <a:xfrm>
            <a:off x="845172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BAB0-8CE1-409A-9E7D-2C690B83D460}"/>
              </a:ext>
            </a:extLst>
          </p:cNvPr>
          <p:cNvSpPr/>
          <p:nvPr/>
        </p:nvSpPr>
        <p:spPr>
          <a:xfrm>
            <a:off x="4876435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41B72-182A-4368-BE87-C172C59E6266}"/>
              </a:ext>
            </a:extLst>
          </p:cNvPr>
          <p:cNvSpPr/>
          <p:nvPr/>
        </p:nvSpPr>
        <p:spPr>
          <a:xfrm>
            <a:off x="9916270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951101"/>
              </p:ext>
            </p:extLst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31294"/>
              </p:ext>
            </p:extLst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D5FF-AA02-3A4F-A438-8287712D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25FE-AC2A-EA4E-A6BF-A3BA6FF9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0D57-8BD3-8249-9EBF-B4264DE9A3C6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A2585-15FA-084F-8DDD-6E4ECC73275E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0844C-3904-244C-A089-959D5B46ACDA}"/>
              </a:ext>
            </a:extLst>
          </p:cNvPr>
          <p:cNvSpPr txBox="1"/>
          <p:nvPr/>
        </p:nvSpPr>
        <p:spPr>
          <a:xfrm>
            <a:off x="3733237" y="4503434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5E161-B3AE-DD46-97A7-FA842D4E8DF6}"/>
              </a:ext>
            </a:extLst>
          </p:cNvPr>
          <p:cNvSpPr txBox="1"/>
          <p:nvPr/>
        </p:nvSpPr>
        <p:spPr>
          <a:xfrm>
            <a:off x="2533208" y="462988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3ACE117-C412-554E-9DAE-4BF07E4BF25D}"/>
              </a:ext>
            </a:extLst>
          </p:cNvPr>
          <p:cNvSpPr/>
          <p:nvPr/>
        </p:nvSpPr>
        <p:spPr>
          <a:xfrm>
            <a:off x="3263523" y="4516835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86BB2-7065-F148-B455-D983EAA2D953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C0709-35AE-484E-924E-ACE1C960D934}"/>
              </a:ext>
            </a:extLst>
          </p:cNvPr>
          <p:cNvSpPr txBox="1"/>
          <p:nvPr/>
        </p:nvSpPr>
        <p:spPr>
          <a:xfrm>
            <a:off x="1864241" y="622555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8D65E4D3-C83D-7741-B3B5-3288D37BB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46385"/>
              </p:ext>
            </p:extLst>
          </p:nvPr>
        </p:nvGraphicFramePr>
        <p:xfrm>
          <a:off x="3522326" y="844992"/>
          <a:ext cx="8171530" cy="60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53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6D487C80-DE50-9A4B-B65A-C9DF3E739657}"/>
              </a:ext>
            </a:extLst>
          </p:cNvPr>
          <p:cNvSpPr/>
          <p:nvPr/>
        </p:nvSpPr>
        <p:spPr>
          <a:xfrm>
            <a:off x="3535050" y="1147722"/>
            <a:ext cx="817643" cy="300638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1BA9AF-93D7-DB49-9626-07F34F924E1A}"/>
              </a:ext>
            </a:extLst>
          </p:cNvPr>
          <p:cNvSpPr/>
          <p:nvPr/>
        </p:nvSpPr>
        <p:spPr>
          <a:xfrm>
            <a:off x="4369107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9E31BB-AD5A-154C-8E30-7F1AC2696832}"/>
              </a:ext>
            </a:extLst>
          </p:cNvPr>
          <p:cNvSpPr/>
          <p:nvPr/>
        </p:nvSpPr>
        <p:spPr>
          <a:xfrm>
            <a:off x="10921893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627400-B76A-EB46-BC51-4D218D10C863}"/>
              </a:ext>
            </a:extLst>
          </p:cNvPr>
          <p:cNvSpPr/>
          <p:nvPr/>
        </p:nvSpPr>
        <p:spPr>
          <a:xfrm>
            <a:off x="5182722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95AA19-4ABD-0E4F-A67B-0BBB9FFF2CF3}"/>
              </a:ext>
            </a:extLst>
          </p:cNvPr>
          <p:cNvSpPr/>
          <p:nvPr/>
        </p:nvSpPr>
        <p:spPr>
          <a:xfrm>
            <a:off x="10077625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1C8320-3086-EB4F-BEFB-45386FA374FF}"/>
              </a:ext>
            </a:extLst>
          </p:cNvPr>
          <p:cNvSpPr/>
          <p:nvPr/>
        </p:nvSpPr>
        <p:spPr>
          <a:xfrm>
            <a:off x="5972974" y="1127977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B3E1C9-1A50-E541-A1C2-3DCDE15D1728}"/>
              </a:ext>
            </a:extLst>
          </p:cNvPr>
          <p:cNvSpPr/>
          <p:nvPr/>
        </p:nvSpPr>
        <p:spPr>
          <a:xfrm>
            <a:off x="9237654" y="1150725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29">
            <a:extLst>
              <a:ext uri="{FF2B5EF4-FFF2-40B4-BE49-F238E27FC236}">
                <a16:creationId xmlns:a16="http://schemas.microsoft.com/office/drawing/2014/main" id="{CA5705CF-D754-2343-9E24-1683458FC731}"/>
              </a:ext>
            </a:extLst>
          </p:cNvPr>
          <p:cNvSpPr/>
          <p:nvPr/>
        </p:nvSpPr>
        <p:spPr>
          <a:xfrm rot="10800000">
            <a:off x="8563569" y="1564302"/>
            <a:ext cx="287253" cy="528175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30">
            <a:extLst>
              <a:ext uri="{FF2B5EF4-FFF2-40B4-BE49-F238E27FC236}">
                <a16:creationId xmlns:a16="http://schemas.microsoft.com/office/drawing/2014/main" id="{225C557C-A921-B347-9774-671BC3D7D9E6}"/>
              </a:ext>
            </a:extLst>
          </p:cNvPr>
          <p:cNvSpPr/>
          <p:nvPr/>
        </p:nvSpPr>
        <p:spPr>
          <a:xfrm rot="10800000">
            <a:off x="9502848" y="1608022"/>
            <a:ext cx="287253" cy="528175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61B28F-9C9E-9A41-8D7E-20B1AC7EA67F}"/>
              </a:ext>
            </a:extLst>
          </p:cNvPr>
          <p:cNvSpPr/>
          <p:nvPr/>
        </p:nvSpPr>
        <p:spPr>
          <a:xfrm>
            <a:off x="6804518" y="1177405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8B9FA1-9F8C-694E-AC9A-35CCED6E19FB}"/>
              </a:ext>
            </a:extLst>
          </p:cNvPr>
          <p:cNvSpPr/>
          <p:nvPr/>
        </p:nvSpPr>
        <p:spPr>
          <a:xfrm>
            <a:off x="7634885" y="1167426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99EE6-DE3E-874F-A439-141C446648EF}"/>
              </a:ext>
            </a:extLst>
          </p:cNvPr>
          <p:cNvSpPr/>
          <p:nvPr/>
        </p:nvSpPr>
        <p:spPr>
          <a:xfrm>
            <a:off x="8442001" y="1158620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64742B8-2A65-1B43-BB17-2DC8767FCBEF}"/>
              </a:ext>
            </a:extLst>
          </p:cNvPr>
          <p:cNvSpPr/>
          <p:nvPr/>
        </p:nvSpPr>
        <p:spPr>
          <a:xfrm>
            <a:off x="3322535" y="385148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A7C02-FEEB-E544-AB8C-733CE8C72F98}"/>
              </a:ext>
            </a:extLst>
          </p:cNvPr>
          <p:cNvSpPr/>
          <p:nvPr/>
        </p:nvSpPr>
        <p:spPr>
          <a:xfrm>
            <a:off x="2565267" y="399914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C5866-707F-874F-B60E-9B3211B2408B}"/>
              </a:ext>
            </a:extLst>
          </p:cNvPr>
          <p:cNvSpPr txBox="1"/>
          <p:nvPr/>
        </p:nvSpPr>
        <p:spPr>
          <a:xfrm>
            <a:off x="3807357" y="3835027"/>
            <a:ext cx="2189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871FD-2458-2144-89FD-E1E1D82DF346}"/>
              </a:ext>
            </a:extLst>
          </p:cNvPr>
          <p:cNvSpPr txBox="1"/>
          <p:nvPr/>
        </p:nvSpPr>
        <p:spPr>
          <a:xfrm>
            <a:off x="2324973" y="5219695"/>
            <a:ext cx="30059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hlinkClick r:id="rId2"/>
              </a:rPr>
              <a:t>https://secweb.cs.odu.edu/~zeil/cs361/web/website/Lectures/quick/pages/ar01s05.html</a:t>
            </a:r>
            <a:r>
              <a:rPr lang="en-US" sz="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CBEC1-51B8-054B-BB48-4FE9CE1383F8}"/>
              </a:ext>
            </a:extLst>
          </p:cNvPr>
          <p:cNvSpPr txBox="1"/>
          <p:nvPr/>
        </p:nvSpPr>
        <p:spPr>
          <a:xfrm>
            <a:off x="6531770" y="515827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32D3-8E05-9B4C-B71C-F52CC5864487}"/>
              </a:ext>
            </a:extLst>
          </p:cNvPr>
          <p:cNvSpPr txBox="1"/>
          <p:nvPr/>
        </p:nvSpPr>
        <p:spPr>
          <a:xfrm>
            <a:off x="6549426" y="459576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079E-A6C7-8441-8EBC-C32B7DBF6AC1}"/>
              </a:ext>
            </a:extLst>
          </p:cNvPr>
          <p:cNvSpPr txBox="1"/>
          <p:nvPr/>
        </p:nvSpPr>
        <p:spPr>
          <a:xfrm>
            <a:off x="6562327" y="40775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</p:spTree>
    <p:extLst>
      <p:ext uri="{BB962C8B-B14F-4D97-AF65-F5344CB8AC3E}">
        <p14:creationId xmlns:p14="http://schemas.microsoft.com/office/powerpoint/2010/main" val="348212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41445-98F5-FC41-AB1E-4B4C1EA2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BEC47-7B4F-6D45-80DE-7C037180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pic>
        <p:nvPicPr>
          <p:cNvPr id="5" name="Quick-sort with Hungarian (KÃ¼kÃ¼llÅmenti legÃ©nyes) folk dance">
            <a:hlinkClick r:id="" action="ppaction://media"/>
            <a:extLst>
              <a:ext uri="{FF2B5EF4-FFF2-40B4-BE49-F238E27FC236}">
                <a16:creationId xmlns:a16="http://schemas.microsoft.com/office/drawing/2014/main" id="{15A7DF0F-5018-F641-B16F-D7771696C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61" y="143530"/>
            <a:ext cx="11681670" cy="65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150A-CC8B-FF48-973D-EAC300BD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Stats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8E193-FC50-F94C-AA14-6DC895F3B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2" y="1205629"/>
            <a:ext cx="10309654" cy="33683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14037-264E-0E4E-A5D2-EBDB6B98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63C9-F75B-364B-86D5-0D9FB5D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B36E5F1-076F-E940-9459-BE2340A8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2" y="4642918"/>
            <a:ext cx="10309655" cy="13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2472-AB02-D145-B99E-2BE3D745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C2FFF-02A3-5549-BCD5-5E1382CA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D2E8-63C1-8A45-97B3-CB68E5A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3EAE-5027-2B43-94E2-C85CCA457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Ineffective Sorts">
            <a:extLst>
              <a:ext uri="{FF2B5EF4-FFF2-40B4-BE49-F238E27FC236}">
                <a16:creationId xmlns:a16="http://schemas.microsoft.com/office/drawing/2014/main" id="{9D7C86B5-D78C-D446-98C4-E8D5648D1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4"/>
          <a:stretch/>
        </p:blipFill>
        <p:spPr bwMode="auto">
          <a:xfrm>
            <a:off x="3780063" y="432357"/>
            <a:ext cx="6374077" cy="18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effective Sorts">
            <a:extLst>
              <a:ext uri="{FF2B5EF4-FFF2-40B4-BE49-F238E27FC236}">
                <a16:creationId xmlns:a16="http://schemas.microsoft.com/office/drawing/2014/main" id="{283AEEFB-D3A6-5C4A-AEC0-9F0E8861A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5"/>
          <a:stretch/>
        </p:blipFill>
        <p:spPr bwMode="auto">
          <a:xfrm>
            <a:off x="3780063" y="2449908"/>
            <a:ext cx="6374077" cy="39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4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D23C-B5C5-4700-8927-7C54A762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C993-85C1-4E2A-977E-08C0512B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5520760" cy="4845504"/>
          </a:xfrm>
          <a:ln>
            <a:solidFill>
              <a:srgbClr val="B6A479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Comparison Sorts</a:t>
            </a:r>
          </a:p>
          <a:p>
            <a:r>
              <a:rPr lang="en-US" dirty="0"/>
              <a:t>Compare two elements at a time </a:t>
            </a:r>
          </a:p>
          <a:p>
            <a:r>
              <a:rPr lang="en-US" dirty="0"/>
              <a:t>General sort, works for most types of elements</a:t>
            </a:r>
          </a:p>
          <a:p>
            <a:r>
              <a:rPr lang="en-US" dirty="0"/>
              <a:t>Element must form a “consistent, total ordering”</a:t>
            </a:r>
          </a:p>
          <a:p>
            <a:r>
              <a:rPr lang="en-US" dirty="0"/>
              <a:t>For every element a, b and c in the list the following must be true:</a:t>
            </a:r>
          </a:p>
          <a:p>
            <a:pPr lvl="1"/>
            <a:r>
              <a:rPr lang="en-US" dirty="0"/>
              <a:t>If a &lt;= b and b &lt;= a then a = b</a:t>
            </a:r>
          </a:p>
          <a:p>
            <a:pPr lvl="1"/>
            <a:r>
              <a:rPr lang="en-US" dirty="0"/>
              <a:t>If a &lt;= b and b &lt;= c then a &lt;= c</a:t>
            </a:r>
          </a:p>
          <a:p>
            <a:pPr lvl="1"/>
            <a:r>
              <a:rPr lang="en-US" dirty="0"/>
              <a:t>Either a &lt;= b is true or &lt;= a</a:t>
            </a:r>
          </a:p>
          <a:p>
            <a:endParaRPr lang="en-US" dirty="0"/>
          </a:p>
          <a:p>
            <a:r>
              <a:rPr lang="en-US" dirty="0"/>
              <a:t>What does this mean? </a:t>
            </a:r>
            <a:r>
              <a:rPr lang="en-US" dirty="0" err="1"/>
              <a:t>compareTo</a:t>
            </a:r>
            <a:r>
              <a:rPr lang="en-US" dirty="0"/>
              <a:t>() works for your elements</a:t>
            </a:r>
          </a:p>
          <a:p>
            <a:r>
              <a:rPr lang="en-US" dirty="0"/>
              <a:t>Comparison sorts run at fastest O(</a:t>
            </a:r>
            <a:r>
              <a:rPr lang="en-US" dirty="0" err="1"/>
              <a:t>nlog</a:t>
            </a:r>
            <a:r>
              <a:rPr lang="en-US" dirty="0"/>
              <a:t>(n))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B94E-BC9E-4C65-9798-B6C3012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C589-5A99-48EA-88B9-157075B3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49A57-0615-4AD8-94EC-70BAB0D9969B}"/>
              </a:ext>
            </a:extLst>
          </p:cNvPr>
          <p:cNvSpPr txBox="1">
            <a:spLocks/>
          </p:cNvSpPr>
          <p:nvPr/>
        </p:nvSpPr>
        <p:spPr>
          <a:xfrm>
            <a:off x="7102549" y="1489609"/>
            <a:ext cx="4790082" cy="4845504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Niche Sorts aka “linear sorts”</a:t>
            </a:r>
          </a:p>
          <a:p>
            <a:r>
              <a:rPr lang="en-US" dirty="0"/>
              <a:t>Leverages specific properties about the items in the list to achieve faster runtimes</a:t>
            </a:r>
          </a:p>
          <a:p>
            <a:r>
              <a:rPr lang="en-US" dirty="0"/>
              <a:t>niche sorts typically run O(n) time</a:t>
            </a:r>
          </a:p>
          <a:p>
            <a:r>
              <a:rPr lang="en-US" dirty="0"/>
              <a:t>In this class we’ll focus on comparison sorts</a:t>
            </a:r>
          </a:p>
        </p:txBody>
      </p:sp>
    </p:spTree>
    <p:extLst>
      <p:ext uri="{BB962C8B-B14F-4D97-AF65-F5344CB8AC3E}">
        <p14:creationId xmlns:p14="http://schemas.microsoft.com/office/powerpoint/2010/main" val="4121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37C-5739-4BE8-9AC7-33B4550D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9E15-41F9-4C4D-8C28-512F5877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7" y="1370900"/>
            <a:ext cx="7470116" cy="1608952"/>
          </a:xfrm>
          <a:ln>
            <a:solidFill>
              <a:srgbClr val="B6A479"/>
            </a:solidFill>
          </a:ln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4C3282"/>
                </a:solidFill>
              </a:rPr>
              <a:t>In Place sort</a:t>
            </a:r>
          </a:p>
          <a:p>
            <a:r>
              <a:rPr lang="en-US" sz="1600" dirty="0"/>
              <a:t>A sorting algorithm is in-place if it requires only O(1) extra space to sort the array</a:t>
            </a:r>
          </a:p>
          <a:p>
            <a:r>
              <a:rPr lang="en-US" sz="1600" dirty="0"/>
              <a:t>Typically modifies the input collection</a:t>
            </a:r>
          </a:p>
          <a:p>
            <a:r>
              <a:rPr lang="en-US" sz="1600" dirty="0"/>
              <a:t>Useful to minimize memory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C00A9-4C2D-4AE4-BB60-241A561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CCC2-AE91-4634-A715-5AAB975D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D663A-49AE-47EE-96C4-85F588D0A078}"/>
              </a:ext>
            </a:extLst>
          </p:cNvPr>
          <p:cNvSpPr txBox="1">
            <a:spLocks/>
          </p:cNvSpPr>
          <p:nvPr/>
        </p:nvSpPr>
        <p:spPr>
          <a:xfrm>
            <a:off x="575237" y="3072809"/>
            <a:ext cx="7470116" cy="3722538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Stable sort</a:t>
            </a:r>
          </a:p>
          <a:p>
            <a:r>
              <a:rPr lang="en-US" sz="1600" dirty="0"/>
              <a:t>A sorting algorithm is stable if any equal items remain in the same relative order before and after the sort</a:t>
            </a:r>
          </a:p>
          <a:p>
            <a:r>
              <a:rPr lang="en-US" sz="1600" dirty="0"/>
              <a:t>Why do we care?</a:t>
            </a:r>
          </a:p>
          <a:p>
            <a:pPr lvl="1"/>
            <a:r>
              <a:rPr lang="en-US" sz="1200" dirty="0"/>
              <a:t>Sometimes we want to sort based on some, but not all attributes of an item</a:t>
            </a:r>
          </a:p>
          <a:p>
            <a:pPr lvl="1"/>
            <a:r>
              <a:rPr lang="en-US" sz="1200" dirty="0"/>
              <a:t>Items that “</a:t>
            </a:r>
            <a:r>
              <a:rPr lang="en-US" sz="1200" dirty="0" err="1"/>
              <a:t>compareTo</a:t>
            </a:r>
            <a:r>
              <a:rPr lang="en-US" sz="1200" dirty="0"/>
              <a:t>()” the same might not be exact duplicates</a:t>
            </a:r>
          </a:p>
          <a:p>
            <a:pPr lvl="1"/>
            <a:r>
              <a:rPr lang="en-US" sz="1200" dirty="0"/>
              <a:t>Enables us to sort on one attribute first then another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3D1C8-F048-4B20-B520-5A3893CFCBE6}"/>
              </a:ext>
            </a:extLst>
          </p:cNvPr>
          <p:cNvSpPr/>
          <p:nvPr/>
        </p:nvSpPr>
        <p:spPr>
          <a:xfrm>
            <a:off x="575239" y="5275453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“dog”), 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61ACD-1DF9-4D76-8E6A-F086E0C3FDBA}"/>
              </a:ext>
            </a:extLst>
          </p:cNvPr>
          <p:cNvSpPr/>
          <p:nvPr/>
        </p:nvSpPr>
        <p:spPr>
          <a:xfrm>
            <a:off x="575238" y="5750157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(9, “dog”)]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39D-0948-4683-A0D7-1505689A945D}"/>
              </a:ext>
            </a:extLst>
          </p:cNvPr>
          <p:cNvSpPr/>
          <p:nvPr/>
        </p:nvSpPr>
        <p:spPr>
          <a:xfrm>
            <a:off x="575238" y="6278501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41CFB-5311-4E38-820C-7C76AD6DCACE}"/>
              </a:ext>
            </a:extLst>
          </p:cNvPr>
          <p:cNvSpPr txBox="1"/>
          <p:nvPr/>
        </p:nvSpPr>
        <p:spPr>
          <a:xfrm>
            <a:off x="4865837" y="5750157"/>
            <a:ext cx="7879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06946-575D-4670-9F46-ECDDAFF36CCA}"/>
              </a:ext>
            </a:extLst>
          </p:cNvPr>
          <p:cNvSpPr txBox="1"/>
          <p:nvPr/>
        </p:nvSpPr>
        <p:spPr>
          <a:xfrm>
            <a:off x="4865837" y="6284054"/>
            <a:ext cx="10518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0733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3542-3C72-467F-A574-07AFA3F7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59-6988-47D1-99EC-8278D779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Quicksort, Merge sort, in-place merge sort, heap sort, insertion sort, intro sort, selection sort, </a:t>
            </a:r>
            <a:r>
              <a:rPr lang="en-US" sz="3600" dirty="0" err="1"/>
              <a:t>timsort</a:t>
            </a:r>
            <a:r>
              <a:rPr lang="en-US" sz="3600" dirty="0"/>
              <a:t>, </a:t>
            </a:r>
            <a:r>
              <a:rPr lang="en-US" sz="3600" dirty="0" err="1"/>
              <a:t>cubesort</a:t>
            </a:r>
            <a:r>
              <a:rPr lang="en-US" sz="3600" dirty="0"/>
              <a:t>, shell sort, bubble sort, binary tree sort, cycle sort, library sort, patience sorting, </a:t>
            </a:r>
            <a:r>
              <a:rPr lang="en-US" sz="3600" dirty="0" err="1"/>
              <a:t>smoothsort</a:t>
            </a:r>
            <a:r>
              <a:rPr lang="en-US" sz="3600" dirty="0"/>
              <a:t>, strand sort, tournament sort, cocktail sort, comb sort, gnome sort, block sort, </a:t>
            </a:r>
            <a:r>
              <a:rPr lang="en-US" sz="3600" dirty="0" err="1"/>
              <a:t>stackoverflow</a:t>
            </a:r>
            <a:r>
              <a:rPr lang="en-US" sz="3600" dirty="0"/>
              <a:t> sort, odd-even sort, pigeonhole sort, bucket sort, counting sort, radix sort, </a:t>
            </a:r>
            <a:r>
              <a:rPr lang="en-US" sz="3600" dirty="0" err="1"/>
              <a:t>spreadsort</a:t>
            </a:r>
            <a:r>
              <a:rPr lang="en-US" sz="3600" dirty="0"/>
              <a:t>, </a:t>
            </a:r>
            <a:r>
              <a:rPr lang="en-US" sz="3600" dirty="0" err="1"/>
              <a:t>burstsort</a:t>
            </a:r>
            <a:r>
              <a:rPr lang="en-US" sz="3600" dirty="0"/>
              <a:t>, </a:t>
            </a:r>
            <a:r>
              <a:rPr lang="en-US" sz="3600" dirty="0" err="1"/>
              <a:t>flashsort</a:t>
            </a:r>
            <a:r>
              <a:rPr lang="en-US" sz="3600" dirty="0"/>
              <a:t>, postman sort, bead sort, simple pancake sort, spaghetti sort, sorting network, </a:t>
            </a:r>
            <a:r>
              <a:rPr lang="en-US" sz="3600" dirty="0" err="1"/>
              <a:t>bitonic</a:t>
            </a:r>
            <a:r>
              <a:rPr lang="en-US" sz="3600" dirty="0"/>
              <a:t> sort, </a:t>
            </a:r>
            <a:r>
              <a:rPr lang="en-US" sz="3600" dirty="0" err="1"/>
              <a:t>bogosort</a:t>
            </a:r>
            <a:r>
              <a:rPr lang="en-US" sz="3600" dirty="0"/>
              <a:t>, stooge sort, insertion sort, slow sort, rainbow sort…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5CF67-727E-4C6C-8938-D6EF26D0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2E2F-5BA5-4A94-985F-806E2904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1018578" y="233131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01440" y="419256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6237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4543 -0.0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6BAB59D-1C5B-4F02-8B41-44F76D7028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5239" y="11663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DFA85BA-452E-4D69-A435-9F0938479D2C}"/>
              </a:ext>
            </a:extLst>
          </p:cNvPr>
          <p:cNvSpPr/>
          <p:nvPr/>
        </p:nvSpPr>
        <p:spPr>
          <a:xfrm rot="16200000">
            <a:off x="3440716" y="-846155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E6B448-2738-4F25-984A-19024461ED84}"/>
              </a:ext>
            </a:extLst>
          </p:cNvPr>
          <p:cNvSpPr/>
          <p:nvPr/>
        </p:nvSpPr>
        <p:spPr>
          <a:xfrm rot="16200000">
            <a:off x="8996233" y="698898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8FE4F-50A2-4043-8895-746EABCAB0AF}"/>
              </a:ext>
            </a:extLst>
          </p:cNvPr>
          <p:cNvSpPr/>
          <p:nvPr/>
        </p:nvSpPr>
        <p:spPr>
          <a:xfrm rot="10800000">
            <a:off x="6966330" y="19793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0DECC-BCFB-4A20-8907-BD8D9F08628D}"/>
              </a:ext>
            </a:extLst>
          </p:cNvPr>
          <p:cNvSpPr txBox="1"/>
          <p:nvPr/>
        </p:nvSpPr>
        <p:spPr>
          <a:xfrm>
            <a:off x="2887597" y="2398178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FFCD-14B9-44F3-8D7A-DC87732E0C18}"/>
              </a:ext>
            </a:extLst>
          </p:cNvPr>
          <p:cNvSpPr txBox="1"/>
          <p:nvPr/>
        </p:nvSpPr>
        <p:spPr>
          <a:xfrm>
            <a:off x="8314874" y="239817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6A7F8-8D10-433B-B5D2-65E60DD61D1C}"/>
              </a:ext>
            </a:extLst>
          </p:cNvPr>
          <p:cNvSpPr txBox="1"/>
          <p:nvPr/>
        </p:nvSpPr>
        <p:spPr>
          <a:xfrm>
            <a:off x="6409917" y="25428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575239" y="3156440"/>
            <a:ext cx="5876930" cy="332398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is smaller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largestSorted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(spot found)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item[i+1] =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B1CEDB2-101C-4B97-BB39-2F6C1A390BF7}"/>
              </a:ext>
            </a:extLst>
          </p:cNvPr>
          <p:cNvSpPr/>
          <p:nvPr/>
        </p:nvSpPr>
        <p:spPr>
          <a:xfrm rot="10800000">
            <a:off x="4574004" y="662881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8290</TotalTime>
  <Words>2424</Words>
  <Application>Microsoft Macintosh PowerPoint</Application>
  <PresentationFormat>Widescreen</PresentationFormat>
  <Paragraphs>993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15: Sorting Algorithms</vt:lpstr>
      <vt:lpstr>Administrivia</vt:lpstr>
      <vt:lpstr>Midterm Stats</vt:lpstr>
      <vt:lpstr>Sorting</vt:lpstr>
      <vt:lpstr>Types of Sorts</vt:lpstr>
      <vt:lpstr>Sort Approaches</vt:lpstr>
      <vt:lpstr>SO MANY SORTS</vt:lpstr>
      <vt:lpstr>Insertion Sort</vt:lpstr>
      <vt:lpstr>Insertion Sort </vt:lpstr>
      <vt:lpstr>Selection Sort</vt:lpstr>
      <vt:lpstr>Selection Sort </vt:lpstr>
      <vt:lpstr>Heap Sort</vt:lpstr>
      <vt:lpstr>In Place Heap Sort</vt:lpstr>
      <vt:lpstr>In Place Heap Sort</vt:lpstr>
      <vt:lpstr>Divide and Conquer Technique</vt:lpstr>
      <vt:lpstr>Merge Sort</vt:lpstr>
      <vt:lpstr>Merge Sort</vt:lpstr>
      <vt:lpstr>Quick Sort</vt:lpstr>
      <vt:lpstr>Quick Sort</vt:lpstr>
      <vt:lpstr>Can we do better?</vt:lpstr>
      <vt:lpstr>Better Quick Sort</vt:lpstr>
      <vt:lpstr>Better Quick Sort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30</cp:revision>
  <dcterms:created xsi:type="dcterms:W3CDTF">2018-03-22T00:41:11Z</dcterms:created>
  <dcterms:modified xsi:type="dcterms:W3CDTF">2019-03-18T01:55:35Z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