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604" r:id="rId3"/>
    <p:sldId id="257" r:id="rId4"/>
    <p:sldId id="258" r:id="rId5"/>
    <p:sldId id="259" r:id="rId6"/>
    <p:sldId id="260" r:id="rId7"/>
    <p:sldId id="596" r:id="rId8"/>
    <p:sldId id="261" r:id="rId9"/>
    <p:sldId id="262" r:id="rId10"/>
    <p:sldId id="263" r:id="rId11"/>
    <p:sldId id="264" r:id="rId12"/>
    <p:sldId id="265" r:id="rId13"/>
    <p:sldId id="266" r:id="rId14"/>
    <p:sldId id="594" r:id="rId15"/>
    <p:sldId id="595" r:id="rId16"/>
    <p:sldId id="597" r:id="rId17"/>
    <p:sldId id="598" r:id="rId18"/>
    <p:sldId id="599" r:id="rId19"/>
    <p:sldId id="270" r:id="rId20"/>
    <p:sldId id="267" r:id="rId21"/>
    <p:sldId id="268" r:id="rId22"/>
    <p:sldId id="269" r:id="rId23"/>
    <p:sldId id="600" r:id="rId24"/>
    <p:sldId id="271" r:id="rId25"/>
    <p:sldId id="272" r:id="rId26"/>
    <p:sldId id="601" r:id="rId27"/>
    <p:sldId id="274" r:id="rId28"/>
    <p:sldId id="602" r:id="rId29"/>
    <p:sldId id="275" r:id="rId30"/>
    <p:sldId id="603"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A8C6C-12F0-814E-9AC1-F77F1FD9E945}" v="51" dt="2019-02-13T08:00:46.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73394" autoAdjust="0"/>
  </p:normalViewPr>
  <p:slideViewPr>
    <p:cSldViewPr snapToGrid="0">
      <p:cViewPr varScale="1">
        <p:scale>
          <a:sx n="66" d="100"/>
          <a:sy n="66" d="100"/>
        </p:scale>
        <p:origin x="17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2/13/19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ns vs 8,000,000 is like 1 sec vs 3 months</a:t>
            </a:r>
          </a:p>
          <a:p>
            <a:endParaRPr lang="en-US" dirty="0"/>
          </a:p>
          <a:p>
            <a:r>
              <a:rPr lang="en-US" dirty="0"/>
              <a:t>It’s faster to do:</a:t>
            </a:r>
          </a:p>
          <a:p>
            <a:pPr marL="171450" indent="-171450">
              <a:buFontTx/>
              <a:buChar char="-"/>
            </a:pPr>
            <a:r>
              <a:rPr lang="en-US" dirty="0"/>
              <a:t>5 million arithmetic ops than 1 disk access</a:t>
            </a:r>
          </a:p>
          <a:p>
            <a:pPr marL="171450" indent="-171450">
              <a:buFontTx/>
              <a:buChar char="-"/>
            </a:pPr>
            <a:r>
              <a:rPr lang="en-US" dirty="0"/>
              <a:t>2500 L2 cache accesses than 1 disk access</a:t>
            </a:r>
          </a:p>
          <a:p>
            <a:pPr marL="171450" indent="-171450">
              <a:buFontTx/>
              <a:buChar char="-"/>
            </a:pPr>
            <a:r>
              <a:rPr lang="en-US" dirty="0"/>
              <a:t>400 RAM accesses than 1 disk access</a:t>
            </a:r>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129612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tree entirely in RAM</a:t>
            </a:r>
          </a:p>
          <a:p>
            <a:r>
              <a:rPr lang="en-US" dirty="0"/>
              <a:t>Draw a tree who’s top node is on RAM and everything else is in disk</a:t>
            </a:r>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141520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116475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73475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2/13/19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2/13/19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2/13/19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2/13/19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2/13/19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2/13/19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2/13/19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2/13/19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2/13/19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2/13/19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2/13/19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2/13/19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13: Computer Memory</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D4DD-9C54-42B3-BB86-608478435D31}"/>
              </a:ext>
            </a:extLst>
          </p:cNvPr>
          <p:cNvSpPr>
            <a:spLocks noGrp="1"/>
          </p:cNvSpPr>
          <p:nvPr>
            <p:ph type="title"/>
          </p:nvPr>
        </p:nvSpPr>
        <p:spPr/>
        <p:txBody>
          <a:bodyPr/>
          <a:lstStyle/>
          <a:p>
            <a:r>
              <a:rPr lang="en-US" dirty="0">
                <a:solidFill>
                  <a:srgbClr val="4C3282"/>
                </a:solidFill>
              </a:rPr>
              <a:t>Leveraging Spatial Locality</a:t>
            </a:r>
          </a:p>
        </p:txBody>
      </p:sp>
      <p:sp>
        <p:nvSpPr>
          <p:cNvPr id="3" name="Content Placeholder 2">
            <a:extLst>
              <a:ext uri="{FF2B5EF4-FFF2-40B4-BE49-F238E27FC236}">
                <a16:creationId xmlns:a16="http://schemas.microsoft.com/office/drawing/2014/main" id="{F0D7EC05-F6EA-4999-BB4F-F56D8C995C05}"/>
              </a:ext>
            </a:extLst>
          </p:cNvPr>
          <p:cNvSpPr>
            <a:spLocks noGrp="1"/>
          </p:cNvSpPr>
          <p:nvPr>
            <p:ph idx="1"/>
          </p:nvPr>
        </p:nvSpPr>
        <p:spPr>
          <a:xfrm>
            <a:off x="575240" y="1532437"/>
            <a:ext cx="11187258" cy="4845504"/>
          </a:xfrm>
        </p:spPr>
        <p:txBody>
          <a:bodyPr/>
          <a:lstStyle/>
          <a:p>
            <a:r>
              <a:rPr lang="en-US" dirty="0"/>
              <a:t>When looking up address in “slow layer” </a:t>
            </a:r>
          </a:p>
          <a:p>
            <a:r>
              <a:rPr lang="en-US" dirty="0"/>
              <a:t>- bring in more than you need based on what’s near by</a:t>
            </a:r>
          </a:p>
          <a:p>
            <a:r>
              <a:rPr lang="en-US" dirty="0"/>
              <a:t>- cost of bringing 1 byte vs several bytes is the same</a:t>
            </a:r>
          </a:p>
          <a:p>
            <a:r>
              <a:rPr lang="en-US" dirty="0"/>
              <a:t>- Data Carpool!</a:t>
            </a:r>
          </a:p>
        </p:txBody>
      </p:sp>
      <p:sp>
        <p:nvSpPr>
          <p:cNvPr id="4" name="Footer Placeholder 3">
            <a:extLst>
              <a:ext uri="{FF2B5EF4-FFF2-40B4-BE49-F238E27FC236}">
                <a16:creationId xmlns:a16="http://schemas.microsoft.com/office/drawing/2014/main" id="{98BC27D8-7B99-4B37-A5B4-C86C50176D4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2D3741E-FF00-4F82-BC57-0F5B09C8ADC0}"/>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3434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09E7-4BE6-41B6-A2B5-9C77FFB8C0C5}"/>
              </a:ext>
            </a:extLst>
          </p:cNvPr>
          <p:cNvSpPr>
            <a:spLocks noGrp="1"/>
          </p:cNvSpPr>
          <p:nvPr>
            <p:ph type="title"/>
          </p:nvPr>
        </p:nvSpPr>
        <p:spPr/>
        <p:txBody>
          <a:bodyPr/>
          <a:lstStyle/>
          <a:p>
            <a:r>
              <a:rPr lang="en-US" dirty="0">
                <a:solidFill>
                  <a:srgbClr val="4C3282"/>
                </a:solidFill>
              </a:rPr>
              <a:t>Leveraging Temporal Locality</a:t>
            </a:r>
          </a:p>
        </p:txBody>
      </p:sp>
      <p:sp>
        <p:nvSpPr>
          <p:cNvPr id="3" name="Content Placeholder 2">
            <a:extLst>
              <a:ext uri="{FF2B5EF4-FFF2-40B4-BE49-F238E27FC236}">
                <a16:creationId xmlns:a16="http://schemas.microsoft.com/office/drawing/2014/main" id="{AD95E19C-E755-45FF-B9F2-DD0B650DF45F}"/>
              </a:ext>
            </a:extLst>
          </p:cNvPr>
          <p:cNvSpPr>
            <a:spLocks noGrp="1"/>
          </p:cNvSpPr>
          <p:nvPr>
            <p:ph idx="1"/>
          </p:nvPr>
        </p:nvSpPr>
        <p:spPr/>
        <p:txBody>
          <a:bodyPr/>
          <a:lstStyle/>
          <a:p>
            <a:r>
              <a:rPr lang="en-US" dirty="0"/>
              <a:t>When looking up address in “slow layer” </a:t>
            </a:r>
          </a:p>
          <a:p>
            <a:r>
              <a:rPr lang="en-US" dirty="0"/>
              <a:t>Once we load something into RAM or cache, keep it around or a while</a:t>
            </a:r>
          </a:p>
          <a:p>
            <a:r>
              <a:rPr lang="en-US" dirty="0"/>
              <a:t>- But these layers are smaller</a:t>
            </a:r>
          </a:p>
          <a:p>
            <a:pPr lvl="1"/>
            <a:r>
              <a:rPr lang="en-US" dirty="0"/>
              <a:t>When do we “evict” memory to make room?</a:t>
            </a:r>
          </a:p>
        </p:txBody>
      </p:sp>
      <p:sp>
        <p:nvSpPr>
          <p:cNvPr id="4" name="Footer Placeholder 3">
            <a:extLst>
              <a:ext uri="{FF2B5EF4-FFF2-40B4-BE49-F238E27FC236}">
                <a16:creationId xmlns:a16="http://schemas.microsoft.com/office/drawing/2014/main" id="{602EE2EB-4E0A-4C3F-B0E6-A30749F7617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0C90D15-DA3C-4D48-85DB-AD6F05FF9050}"/>
              </a:ext>
            </a:extLst>
          </p:cNvPr>
          <p:cNvSpPr>
            <a:spLocks noGrp="1"/>
          </p:cNvSpPr>
          <p:nvPr>
            <p:ph type="sldNum" sz="quarter" idx="12"/>
          </p:nvPr>
        </p:nvSpPr>
        <p:spPr/>
        <p:txBody>
          <a:bodyPr/>
          <a:lstStyle/>
          <a:p>
            <a:fld id="{659665DE-58FC-41F4-AC58-2C90A5E00527}" type="slidenum">
              <a:rPr lang="en-US" smtClean="0"/>
              <a:t>11</a:t>
            </a:fld>
            <a:endParaRPr lang="en-US"/>
          </a:p>
        </p:txBody>
      </p:sp>
    </p:spTree>
    <p:extLst>
      <p:ext uri="{BB962C8B-B14F-4D97-AF65-F5344CB8AC3E}">
        <p14:creationId xmlns:p14="http://schemas.microsoft.com/office/powerpoint/2010/main" val="30744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4D55-3DCF-451B-8FB1-A9BB8B09E1E3}"/>
              </a:ext>
            </a:extLst>
          </p:cNvPr>
          <p:cNvSpPr>
            <a:spLocks noGrp="1"/>
          </p:cNvSpPr>
          <p:nvPr>
            <p:ph type="title"/>
          </p:nvPr>
        </p:nvSpPr>
        <p:spPr/>
        <p:txBody>
          <a:bodyPr/>
          <a:lstStyle/>
          <a:p>
            <a:r>
              <a:rPr lang="en-US" dirty="0">
                <a:solidFill>
                  <a:srgbClr val="4C3282"/>
                </a:solidFill>
              </a:rPr>
              <a:t>Moving Memory</a:t>
            </a:r>
          </a:p>
        </p:txBody>
      </p:sp>
      <p:sp>
        <p:nvSpPr>
          <p:cNvPr id="3" name="Content Placeholder 2">
            <a:extLst>
              <a:ext uri="{FF2B5EF4-FFF2-40B4-BE49-F238E27FC236}">
                <a16:creationId xmlns:a16="http://schemas.microsoft.com/office/drawing/2014/main" id="{11C0642C-8D03-4060-8975-B355764B6BE4}"/>
              </a:ext>
            </a:extLst>
          </p:cNvPr>
          <p:cNvSpPr>
            <a:spLocks noGrp="1"/>
          </p:cNvSpPr>
          <p:nvPr>
            <p:ph idx="1"/>
          </p:nvPr>
        </p:nvSpPr>
        <p:spPr/>
        <p:txBody>
          <a:bodyPr>
            <a:normAutofit lnSpcReduction="10000"/>
          </a:bodyPr>
          <a:lstStyle/>
          <a:p>
            <a:r>
              <a:rPr lang="en-US" dirty="0"/>
              <a:t>Amount of memory moved from </a:t>
            </a:r>
            <a:r>
              <a:rPr lang="en-US" b="1" dirty="0"/>
              <a:t>disk</a:t>
            </a:r>
            <a:r>
              <a:rPr lang="en-US" dirty="0"/>
              <a:t> to </a:t>
            </a:r>
            <a:r>
              <a:rPr lang="en-US" b="1" dirty="0"/>
              <a:t>RAM</a:t>
            </a:r>
            <a:endParaRPr lang="en-US" dirty="0"/>
          </a:p>
          <a:p>
            <a:r>
              <a:rPr lang="en-US" dirty="0"/>
              <a:t>- Called a “</a:t>
            </a:r>
            <a:r>
              <a:rPr lang="en-US" b="1" dirty="0"/>
              <a:t>block</a:t>
            </a:r>
            <a:r>
              <a:rPr lang="en-US" dirty="0"/>
              <a:t>” or “</a:t>
            </a:r>
            <a:r>
              <a:rPr lang="en-US" b="1" dirty="0"/>
              <a:t>page</a:t>
            </a:r>
            <a:r>
              <a:rPr lang="en-US" dirty="0"/>
              <a:t>”</a:t>
            </a:r>
          </a:p>
          <a:p>
            <a:pPr lvl="1"/>
            <a:r>
              <a:rPr lang="en-US" dirty="0"/>
              <a:t>≈4kb</a:t>
            </a:r>
          </a:p>
          <a:p>
            <a:pPr lvl="1"/>
            <a:r>
              <a:rPr lang="en-US" dirty="0"/>
              <a:t>Smallest unit of data on disk</a:t>
            </a:r>
          </a:p>
          <a:p>
            <a:pPr lvl="1"/>
            <a:endParaRPr lang="en-US" dirty="0"/>
          </a:p>
          <a:p>
            <a:r>
              <a:rPr lang="en-US" dirty="0"/>
              <a:t>Amount of memory moved from </a:t>
            </a:r>
            <a:r>
              <a:rPr lang="en-US" b="1" dirty="0"/>
              <a:t>RAM</a:t>
            </a:r>
            <a:r>
              <a:rPr lang="en-US" dirty="0"/>
              <a:t> to </a:t>
            </a:r>
            <a:r>
              <a:rPr lang="en-US" b="1" dirty="0"/>
              <a:t>Cache</a:t>
            </a:r>
            <a:endParaRPr lang="en-US" dirty="0"/>
          </a:p>
          <a:p>
            <a:r>
              <a:rPr lang="en-US" dirty="0"/>
              <a:t>- called a “</a:t>
            </a:r>
            <a:r>
              <a:rPr lang="en-US" b="1" dirty="0"/>
              <a:t>cache line</a:t>
            </a:r>
            <a:r>
              <a:rPr lang="en-US" dirty="0"/>
              <a:t>”</a:t>
            </a:r>
          </a:p>
          <a:p>
            <a:pPr lvl="1"/>
            <a:r>
              <a:rPr lang="en-US" dirty="0"/>
              <a:t>≈64 bytes</a:t>
            </a:r>
          </a:p>
          <a:p>
            <a:pPr lvl="1"/>
            <a:endParaRPr lang="en-US" dirty="0"/>
          </a:p>
          <a:p>
            <a:r>
              <a:rPr lang="en-US" dirty="0"/>
              <a:t>Operating System is the Memory Boss</a:t>
            </a:r>
          </a:p>
          <a:p>
            <a:r>
              <a:rPr lang="en-US" dirty="0"/>
              <a:t>- controls page and cache line size</a:t>
            </a:r>
          </a:p>
          <a:p>
            <a:r>
              <a:rPr lang="en-US" dirty="0"/>
              <a:t>- decides when to move data to cache or evict</a:t>
            </a:r>
          </a:p>
        </p:txBody>
      </p:sp>
      <p:sp>
        <p:nvSpPr>
          <p:cNvPr id="4" name="Footer Placeholder 3">
            <a:extLst>
              <a:ext uri="{FF2B5EF4-FFF2-40B4-BE49-F238E27FC236}">
                <a16:creationId xmlns:a16="http://schemas.microsoft.com/office/drawing/2014/main" id="{51DAF508-5D5D-4116-88FD-2AE91A9818D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D9AFC5B-A60D-452A-82E2-54E2E2020505}"/>
              </a:ext>
            </a:extLst>
          </p:cNvPr>
          <p:cNvSpPr>
            <a:spLocks noGrp="1"/>
          </p:cNvSpPr>
          <p:nvPr>
            <p:ph type="sldNum" sz="quarter" idx="12"/>
          </p:nvPr>
        </p:nvSpPr>
        <p:spPr/>
        <p:txBody>
          <a:bodyPr/>
          <a:lstStyle/>
          <a:p>
            <a:fld id="{659665DE-58FC-41F4-AC58-2C90A5E00527}" type="slidenum">
              <a:rPr lang="en-US" smtClean="0"/>
              <a:t>12</a:t>
            </a:fld>
            <a:endParaRPr lang="en-US"/>
          </a:p>
        </p:txBody>
      </p:sp>
    </p:spTree>
    <p:extLst>
      <p:ext uri="{BB962C8B-B14F-4D97-AF65-F5344CB8AC3E}">
        <p14:creationId xmlns:p14="http://schemas.microsoft.com/office/powerpoint/2010/main" val="3119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DE13-D922-415E-9B57-38A263F1CEA3}"/>
              </a:ext>
            </a:extLst>
          </p:cNvPr>
          <p:cNvSpPr>
            <a:spLocks noGrp="1"/>
          </p:cNvSpPr>
          <p:nvPr>
            <p:ph type="title"/>
          </p:nvPr>
        </p:nvSpPr>
        <p:spPr/>
        <p:txBody>
          <a:bodyPr/>
          <a:lstStyle/>
          <a:p>
            <a:r>
              <a:rPr lang="en-US" dirty="0">
                <a:solidFill>
                  <a:srgbClr val="4C3282"/>
                </a:solidFill>
              </a:rPr>
              <a:t>Warm Up</a:t>
            </a:r>
          </a:p>
        </p:txBody>
      </p:sp>
      <p:sp>
        <p:nvSpPr>
          <p:cNvPr id="3" name="Content Placeholder 2">
            <a:extLst>
              <a:ext uri="{FF2B5EF4-FFF2-40B4-BE49-F238E27FC236}">
                <a16:creationId xmlns:a16="http://schemas.microsoft.com/office/drawing/2014/main" id="{F798D71D-F7FC-4C90-AAB1-35235B759137}"/>
              </a:ext>
            </a:extLst>
          </p:cNvPr>
          <p:cNvSpPr>
            <a:spLocks noGrp="1"/>
          </p:cNvSpPr>
          <p:nvPr>
            <p:ph idx="1"/>
          </p:nvPr>
        </p:nvSpPr>
        <p:spPr>
          <a:xfrm>
            <a:off x="575240" y="1463857"/>
            <a:ext cx="5288350" cy="2273753"/>
          </a:xfrm>
        </p:spPr>
        <p:txBody>
          <a:bodyPr>
            <a:normAutofit/>
          </a:bodyPr>
          <a:lstStyle/>
          <a:p>
            <a:pPr>
              <a:spcBef>
                <a:spcPts val="200"/>
              </a:spcBef>
            </a:pPr>
            <a:r>
              <a:rPr lang="en-US" sz="1400" dirty="0">
                <a:latin typeface="Courier New" panose="02070309020205020404" pitchFamily="49" charset="0"/>
                <a:cs typeface="Courier New" panose="02070309020205020404" pitchFamily="49" charset="0"/>
              </a:rPr>
              <a:t>public int sum1(int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m;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][j];</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9456A4DB-6890-439F-81AE-BCC0CE580C6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BB75150-D726-4BCA-9793-C6C83A03CC04}"/>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6" name="Content Placeholder 2">
            <a:extLst>
              <a:ext uri="{FF2B5EF4-FFF2-40B4-BE49-F238E27FC236}">
                <a16:creationId xmlns:a16="http://schemas.microsoft.com/office/drawing/2014/main" id="{657520C5-C7F2-4B6F-AA0B-5EDD91A7B06F}"/>
              </a:ext>
            </a:extLst>
          </p:cNvPr>
          <p:cNvSpPr txBox="1">
            <a:spLocks/>
          </p:cNvSpPr>
          <p:nvPr/>
        </p:nvSpPr>
        <p:spPr>
          <a:xfrm>
            <a:off x="6168868" y="1463856"/>
            <a:ext cx="5288350" cy="22737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200"/>
              </a:spcBef>
            </a:pPr>
            <a:r>
              <a:rPr lang="en-US" sz="1400" dirty="0">
                <a:latin typeface="Courier New" panose="02070309020205020404" pitchFamily="49" charset="0"/>
                <a:cs typeface="Courier New" panose="02070309020205020404" pitchFamily="49" charset="0"/>
              </a:rPr>
              <a:t>public int sum2(int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m;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table[j][i];</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260BDFE6-B593-4885-BA97-A9480280B620}"/>
              </a:ext>
            </a:extLst>
          </p:cNvPr>
          <p:cNvSpPr txBox="1"/>
          <p:nvPr/>
        </p:nvSpPr>
        <p:spPr>
          <a:xfrm>
            <a:off x="703973" y="4054346"/>
            <a:ext cx="5661999"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Why does sum1 run so much faster than sum2?</a:t>
            </a:r>
          </a:p>
          <a:p>
            <a:r>
              <a:rPr lang="en-US" dirty="0">
                <a:latin typeface="Segoe UI" panose="020B0502040204020203" pitchFamily="34" charset="0"/>
                <a:cs typeface="Segoe UI" panose="020B0502040204020203" pitchFamily="34" charset="0"/>
              </a:rPr>
              <a:t>sum1 takes advantage of spatial and temporal locality</a:t>
            </a:r>
          </a:p>
        </p:txBody>
      </p:sp>
      <p:graphicFrame>
        <p:nvGraphicFramePr>
          <p:cNvPr id="8" name="Content Placeholder 11">
            <a:extLst>
              <a:ext uri="{FF2B5EF4-FFF2-40B4-BE49-F238E27FC236}">
                <a16:creationId xmlns:a16="http://schemas.microsoft.com/office/drawing/2014/main" id="{F9A98108-67A9-483C-8590-612B54EA9A85}"/>
              </a:ext>
            </a:extLst>
          </p:cNvPr>
          <p:cNvGraphicFramePr>
            <a:graphicFrameLocks/>
          </p:cNvGraphicFramePr>
          <p:nvPr>
            <p:extLst>
              <p:ext uri="{D42A27DB-BD31-4B8C-83A1-F6EECF244321}">
                <p14:modId xmlns:p14="http://schemas.microsoft.com/office/powerpoint/2010/main" val="3565284480"/>
              </p:ext>
            </p:extLst>
          </p:nvPr>
        </p:nvGraphicFramePr>
        <p:xfrm>
          <a:off x="566591" y="5014117"/>
          <a:ext cx="11187115" cy="1694520"/>
        </p:xfrm>
        <a:graphic>
          <a:graphicData uri="http://schemas.openxmlformats.org/drawingml/2006/table">
            <a:tbl>
              <a:tblPr firstRow="1" bandRow="1">
                <a:tableStyleId>{5C22544A-7EE6-4342-B048-85BDC9FD1C3A}</a:tableStyleId>
              </a:tblPr>
              <a:tblGrid>
                <a:gridCol w="2237423">
                  <a:extLst>
                    <a:ext uri="{9D8B030D-6E8A-4147-A177-3AD203B41FA5}">
                      <a16:colId xmlns:a16="http://schemas.microsoft.com/office/drawing/2014/main" val="2455456864"/>
                    </a:ext>
                  </a:extLst>
                </a:gridCol>
                <a:gridCol w="2237423">
                  <a:extLst>
                    <a:ext uri="{9D8B030D-6E8A-4147-A177-3AD203B41FA5}">
                      <a16:colId xmlns:a16="http://schemas.microsoft.com/office/drawing/2014/main" val="3349665339"/>
                    </a:ext>
                  </a:extLst>
                </a:gridCol>
                <a:gridCol w="2237423">
                  <a:extLst>
                    <a:ext uri="{9D8B030D-6E8A-4147-A177-3AD203B41FA5}">
                      <a16:colId xmlns:a16="http://schemas.microsoft.com/office/drawing/2014/main" val="2667191113"/>
                    </a:ext>
                  </a:extLst>
                </a:gridCol>
                <a:gridCol w="2237423">
                  <a:extLst>
                    <a:ext uri="{9D8B030D-6E8A-4147-A177-3AD203B41FA5}">
                      <a16:colId xmlns:a16="http://schemas.microsoft.com/office/drawing/2014/main" val="1984698754"/>
                    </a:ext>
                  </a:extLst>
                </a:gridCol>
                <a:gridCol w="2237423">
                  <a:extLst>
                    <a:ext uri="{9D8B030D-6E8A-4147-A177-3AD203B41FA5}">
                      <a16:colId xmlns:a16="http://schemas.microsoft.com/office/drawing/2014/main" val="3749964347"/>
                    </a:ext>
                  </a:extLst>
                </a:gridCol>
              </a:tblGrid>
              <a:tr h="357961">
                <a:tc>
                  <a:txBody>
                    <a:bodyPr/>
                    <a:lstStyle/>
                    <a:p>
                      <a:pPr algn="ctr"/>
                      <a:r>
                        <a:rPr lang="en-US" dirty="0">
                          <a:solidFill>
                            <a:srgbClr val="4C3282"/>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7890264"/>
                  </a:ext>
                </a:extLst>
              </a:tr>
              <a:tr h="132876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3938738"/>
                  </a:ext>
                </a:extLst>
              </a:tr>
            </a:tbl>
          </a:graphicData>
        </a:graphic>
      </p:graphicFrame>
      <p:graphicFrame>
        <p:nvGraphicFramePr>
          <p:cNvPr id="9" name="Table 8">
            <a:extLst>
              <a:ext uri="{FF2B5EF4-FFF2-40B4-BE49-F238E27FC236}">
                <a16:creationId xmlns:a16="http://schemas.microsoft.com/office/drawing/2014/main" id="{C4466DFE-D882-438F-B3CC-3A6964B236C2}"/>
              </a:ext>
            </a:extLst>
          </p:cNvPr>
          <p:cNvGraphicFramePr>
            <a:graphicFrameLocks noGrp="1"/>
          </p:cNvGraphicFramePr>
          <p:nvPr>
            <p:extLst>
              <p:ext uri="{D42A27DB-BD31-4B8C-83A1-F6EECF244321}">
                <p14:modId xmlns:p14="http://schemas.microsoft.com/office/powerpoint/2010/main" val="387973200"/>
              </p:ext>
            </p:extLst>
          </p:nvPr>
        </p:nvGraphicFramePr>
        <p:xfrm>
          <a:off x="703973"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0" name="Table 9">
            <a:extLst>
              <a:ext uri="{FF2B5EF4-FFF2-40B4-BE49-F238E27FC236}">
                <a16:creationId xmlns:a16="http://schemas.microsoft.com/office/drawing/2014/main" id="{4A2909A6-E276-4FEE-A056-2580A8F9D352}"/>
              </a:ext>
            </a:extLst>
          </p:cNvPr>
          <p:cNvGraphicFramePr>
            <a:graphicFrameLocks noGrp="1"/>
          </p:cNvGraphicFramePr>
          <p:nvPr>
            <p:extLst>
              <p:ext uri="{D42A27DB-BD31-4B8C-83A1-F6EECF244321}">
                <p14:modId xmlns:p14="http://schemas.microsoft.com/office/powerpoint/2010/main" val="1513865196"/>
              </p:ext>
            </p:extLst>
          </p:nvPr>
        </p:nvGraphicFramePr>
        <p:xfrm>
          <a:off x="2942348"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1" name="Table 10">
            <a:extLst>
              <a:ext uri="{FF2B5EF4-FFF2-40B4-BE49-F238E27FC236}">
                <a16:creationId xmlns:a16="http://schemas.microsoft.com/office/drawing/2014/main" id="{347437A3-119B-4D6D-9D68-54E5BBBF6EB8}"/>
              </a:ext>
            </a:extLst>
          </p:cNvPr>
          <p:cNvGraphicFramePr>
            <a:graphicFrameLocks noGrp="1"/>
          </p:cNvGraphicFramePr>
          <p:nvPr>
            <p:extLst>
              <p:ext uri="{D42A27DB-BD31-4B8C-83A1-F6EECF244321}">
                <p14:modId xmlns:p14="http://schemas.microsoft.com/office/powerpoint/2010/main" val="3270485516"/>
              </p:ext>
            </p:extLst>
          </p:nvPr>
        </p:nvGraphicFramePr>
        <p:xfrm>
          <a:off x="5180723"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t>
                      </a:r>
                      <a:r>
                        <a:rPr lang="en-US" dirty="0" err="1"/>
                        <a:t>i</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2" name="Table 11">
            <a:extLst>
              <a:ext uri="{FF2B5EF4-FFF2-40B4-BE49-F238E27FC236}">
                <a16:creationId xmlns:a16="http://schemas.microsoft.com/office/drawing/2014/main" id="{8E0979E0-E244-472C-8CBE-D923984979D1}"/>
              </a:ext>
            </a:extLst>
          </p:cNvPr>
          <p:cNvGraphicFramePr>
            <a:graphicFrameLocks noGrp="1"/>
          </p:cNvGraphicFramePr>
          <p:nvPr>
            <p:extLst>
              <p:ext uri="{D42A27DB-BD31-4B8C-83A1-F6EECF244321}">
                <p14:modId xmlns:p14="http://schemas.microsoft.com/office/powerpoint/2010/main" val="1054891087"/>
              </p:ext>
            </p:extLst>
          </p:nvPr>
        </p:nvGraphicFramePr>
        <p:xfrm>
          <a:off x="7419098"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3" name="Table 12">
            <a:extLst>
              <a:ext uri="{FF2B5EF4-FFF2-40B4-BE49-F238E27FC236}">
                <a16:creationId xmlns:a16="http://schemas.microsoft.com/office/drawing/2014/main" id="{89CCF0CC-15C2-415A-BC48-C6C34AB783A8}"/>
              </a:ext>
            </a:extLst>
          </p:cNvPr>
          <p:cNvGraphicFramePr>
            <a:graphicFrameLocks noGrp="1"/>
          </p:cNvGraphicFramePr>
          <p:nvPr>
            <p:extLst>
              <p:ext uri="{D42A27DB-BD31-4B8C-83A1-F6EECF244321}">
                <p14:modId xmlns:p14="http://schemas.microsoft.com/office/powerpoint/2010/main" val="3544732000"/>
              </p:ext>
            </p:extLst>
          </p:nvPr>
        </p:nvGraphicFramePr>
        <p:xfrm>
          <a:off x="9657473"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spTree>
    <p:extLst>
      <p:ext uri="{BB962C8B-B14F-4D97-AF65-F5344CB8AC3E}">
        <p14:creationId xmlns:p14="http://schemas.microsoft.com/office/powerpoint/2010/main" val="11337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2216-5AF0-43FE-BB09-902148BEFB53}"/>
              </a:ext>
            </a:extLst>
          </p:cNvPr>
          <p:cNvSpPr>
            <a:spLocks noGrp="1"/>
          </p:cNvSpPr>
          <p:nvPr>
            <p:ph type="title"/>
          </p:nvPr>
        </p:nvSpPr>
        <p:spPr/>
        <p:txBody>
          <a:bodyPr/>
          <a:lstStyle/>
          <a:p>
            <a:r>
              <a:rPr lang="en-US" dirty="0">
                <a:solidFill>
                  <a:srgbClr val="4C3282"/>
                </a:solidFill>
              </a:rPr>
              <a:t>Java and Memory</a:t>
            </a:r>
          </a:p>
        </p:txBody>
      </p:sp>
      <p:sp>
        <p:nvSpPr>
          <p:cNvPr id="3" name="Content Placeholder 2">
            <a:extLst>
              <a:ext uri="{FF2B5EF4-FFF2-40B4-BE49-F238E27FC236}">
                <a16:creationId xmlns:a16="http://schemas.microsoft.com/office/drawing/2014/main" id="{877F2683-96BF-4232-B15C-3AB412D847E1}"/>
              </a:ext>
            </a:extLst>
          </p:cNvPr>
          <p:cNvSpPr>
            <a:spLocks noGrp="1"/>
          </p:cNvSpPr>
          <p:nvPr>
            <p:ph idx="1"/>
          </p:nvPr>
        </p:nvSpPr>
        <p:spPr>
          <a:xfrm>
            <a:off x="575240" y="1463857"/>
            <a:ext cx="4825435" cy="4845504"/>
          </a:xfrm>
        </p:spPr>
        <p:txBody>
          <a:bodyPr>
            <a:normAutofit/>
          </a:bodyPr>
          <a:lstStyle/>
          <a:p>
            <a:r>
              <a:rPr lang="en-US" dirty="0"/>
              <a:t>What happens when you use the “</a:t>
            </a:r>
            <a:r>
              <a:rPr lang="en-US" b="1" dirty="0"/>
              <a:t>new</a:t>
            </a:r>
            <a:r>
              <a:rPr lang="en-US" dirty="0"/>
              <a:t>” keyword in Java?</a:t>
            </a:r>
          </a:p>
          <a:p>
            <a:r>
              <a:rPr lang="en-US" dirty="0"/>
              <a:t>- Your program asks the </a:t>
            </a:r>
            <a:r>
              <a:rPr lang="en-US" b="1" dirty="0"/>
              <a:t>J</a:t>
            </a:r>
            <a:r>
              <a:rPr lang="en-US" dirty="0"/>
              <a:t>ava </a:t>
            </a:r>
            <a:r>
              <a:rPr lang="en-US" b="1" dirty="0"/>
              <a:t>V</a:t>
            </a:r>
            <a:r>
              <a:rPr lang="en-US" dirty="0"/>
              <a:t>irtual </a:t>
            </a:r>
            <a:r>
              <a:rPr lang="en-US" b="1" dirty="0"/>
              <a:t>M</a:t>
            </a:r>
            <a:r>
              <a:rPr lang="en-US" dirty="0"/>
              <a:t>achine for more memory from the “heap”</a:t>
            </a:r>
          </a:p>
          <a:p>
            <a:pPr lvl="1"/>
            <a:r>
              <a:rPr lang="en-US" dirty="0"/>
              <a:t>Pile of recently used memory</a:t>
            </a:r>
          </a:p>
          <a:p>
            <a:r>
              <a:rPr lang="en-US" dirty="0"/>
              <a:t>- If necessary the JVM asks Operating System for more memory</a:t>
            </a:r>
          </a:p>
          <a:p>
            <a:pPr lvl="1"/>
            <a:r>
              <a:rPr lang="en-US" dirty="0"/>
              <a:t>Hardware can only allocate in units of page</a:t>
            </a:r>
          </a:p>
          <a:p>
            <a:pPr lvl="1"/>
            <a:r>
              <a:rPr lang="en-US" dirty="0"/>
              <a:t>If you want 100 bytes you get 4kb</a:t>
            </a:r>
          </a:p>
          <a:p>
            <a:pPr lvl="1"/>
            <a:r>
              <a:rPr lang="en-US" dirty="0"/>
              <a:t>Each page is contiguous</a:t>
            </a:r>
          </a:p>
          <a:p>
            <a:pPr lvl="1"/>
            <a:endParaRPr lang="en-US" dirty="0"/>
          </a:p>
        </p:txBody>
      </p:sp>
      <p:sp>
        <p:nvSpPr>
          <p:cNvPr id="4" name="Footer Placeholder 3">
            <a:extLst>
              <a:ext uri="{FF2B5EF4-FFF2-40B4-BE49-F238E27FC236}">
                <a16:creationId xmlns:a16="http://schemas.microsoft.com/office/drawing/2014/main" id="{9695B137-2C86-4A85-A965-D2A22C3BBA6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0D779F8-663E-49E2-B5D0-4415D80B9554}"/>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6" name="Rectangle 5">
            <a:extLst>
              <a:ext uri="{FF2B5EF4-FFF2-40B4-BE49-F238E27FC236}">
                <a16:creationId xmlns:a16="http://schemas.microsoft.com/office/drawing/2014/main" id="{4E18DBC1-BE3F-49C6-9A6C-609EFED9CA5C}"/>
              </a:ext>
            </a:extLst>
          </p:cNvPr>
          <p:cNvSpPr/>
          <p:nvPr/>
        </p:nvSpPr>
        <p:spPr>
          <a:xfrm>
            <a:off x="5734718" y="1399563"/>
            <a:ext cx="6157913" cy="4668970"/>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What happens when you create a new array?</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JVM for one long, contiguous chunk of memory</a:t>
            </a:r>
          </a:p>
          <a:p>
            <a:pPr>
              <a:spcBef>
                <a:spcPts val="500"/>
              </a:spcBef>
            </a:pPr>
            <a:r>
              <a:rPr lang="en-US" sz="2200" dirty="0">
                <a:latin typeface="Segoe UI Semilight" panose="020B0402040204020203" pitchFamily="34" charset="0"/>
                <a:cs typeface="Segoe UI Semilight" panose="020B0402040204020203" pitchFamily="34" charset="0"/>
              </a:rPr>
              <a:t>What happens when you create a new object?</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the JVM for any random place in memory</a:t>
            </a:r>
          </a:p>
          <a:p>
            <a:pPr>
              <a:spcBef>
                <a:spcPts val="500"/>
              </a:spcBef>
            </a:pPr>
            <a:r>
              <a:rPr lang="en-US" sz="2200" dirty="0">
                <a:latin typeface="Segoe UI Semilight" panose="020B0402040204020203" pitchFamily="34" charset="0"/>
                <a:cs typeface="Segoe UI Semilight" panose="020B0402040204020203" pitchFamily="34" charset="0"/>
              </a:rPr>
              <a:t>What happens when you read an array index?</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JVM for the address, JVM hands off to OS</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OS checks the L1 caches, the L2 caches then RAM then disk to find it</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If data is found, OS loads it into caches to speed up future lookups</a:t>
            </a:r>
          </a:p>
          <a:p>
            <a:pPr>
              <a:spcBef>
                <a:spcPts val="500"/>
              </a:spcBef>
            </a:pPr>
            <a:r>
              <a:rPr lang="en-US" sz="2200" dirty="0">
                <a:latin typeface="Segoe UI Semilight" panose="020B0402040204020203" pitchFamily="34" charset="0"/>
                <a:cs typeface="Segoe UI Semilight" panose="020B0402040204020203" pitchFamily="34" charset="0"/>
              </a:rPr>
              <a:t>What happens when we open and read data from a file?</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Files are always stored on disk, must make a disk access</a:t>
            </a:r>
          </a:p>
        </p:txBody>
      </p:sp>
    </p:spTree>
    <p:extLst>
      <p:ext uri="{BB962C8B-B14F-4D97-AF65-F5344CB8AC3E}">
        <p14:creationId xmlns:p14="http://schemas.microsoft.com/office/powerpoint/2010/main" val="36261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fade">
                                      <p:cBhvr>
                                        <p:cTn id="5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045-C29A-4599-BFEB-A3F85216CAFC}"/>
              </a:ext>
            </a:extLst>
          </p:cNvPr>
          <p:cNvSpPr>
            <a:spLocks noGrp="1"/>
          </p:cNvSpPr>
          <p:nvPr>
            <p:ph type="title"/>
          </p:nvPr>
        </p:nvSpPr>
        <p:spPr/>
        <p:txBody>
          <a:bodyPr/>
          <a:lstStyle/>
          <a:p>
            <a:r>
              <a:rPr lang="en-US" dirty="0">
                <a:solidFill>
                  <a:srgbClr val="4C3282"/>
                </a:solidFill>
              </a:rPr>
              <a:t>Array v Linked List</a:t>
            </a:r>
          </a:p>
        </p:txBody>
      </p:sp>
      <p:sp>
        <p:nvSpPr>
          <p:cNvPr id="3" name="Content Placeholder 2">
            <a:extLst>
              <a:ext uri="{FF2B5EF4-FFF2-40B4-BE49-F238E27FC236}">
                <a16:creationId xmlns:a16="http://schemas.microsoft.com/office/drawing/2014/main" id="{E1EC58B3-8FD7-4B0B-B967-4E3E2936E53A}"/>
              </a:ext>
            </a:extLst>
          </p:cNvPr>
          <p:cNvSpPr>
            <a:spLocks noGrp="1"/>
          </p:cNvSpPr>
          <p:nvPr>
            <p:ph idx="1"/>
          </p:nvPr>
        </p:nvSpPr>
        <p:spPr/>
        <p:txBody>
          <a:bodyPr/>
          <a:lstStyle/>
          <a:p>
            <a:r>
              <a:rPr lang="en-US" dirty="0"/>
              <a:t>Is iterating over an </a:t>
            </a:r>
            <a:r>
              <a:rPr lang="en-US" dirty="0" err="1"/>
              <a:t>ArrayList</a:t>
            </a:r>
            <a:r>
              <a:rPr lang="en-US" dirty="0"/>
              <a:t> faster than iterating over a LinkedList?</a:t>
            </a:r>
          </a:p>
          <a:p>
            <a:endParaRPr lang="en-US" dirty="0"/>
          </a:p>
          <a:p>
            <a:r>
              <a:rPr lang="en-US" dirty="0"/>
              <a:t>Answer:</a:t>
            </a:r>
          </a:p>
          <a:p>
            <a:r>
              <a:rPr lang="en-US" dirty="0"/>
              <a:t>LinkedList nodes can be stored in memory, which means the don’t have spatial locality. The </a:t>
            </a:r>
            <a:r>
              <a:rPr lang="en-US" dirty="0" err="1"/>
              <a:t>ArrayList</a:t>
            </a:r>
            <a:r>
              <a:rPr lang="en-US" dirty="0"/>
              <a:t> is more likely to be stored in contiguous regions of memory, so it should be quicker to access based on how the OS will load the data into our different memory layers.</a:t>
            </a:r>
          </a:p>
        </p:txBody>
      </p:sp>
      <p:sp>
        <p:nvSpPr>
          <p:cNvPr id="4" name="Footer Placeholder 3">
            <a:extLst>
              <a:ext uri="{FF2B5EF4-FFF2-40B4-BE49-F238E27FC236}">
                <a16:creationId xmlns:a16="http://schemas.microsoft.com/office/drawing/2014/main" id="{B90A71E9-54D6-4A71-B131-924FF1FC831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DFDA882-57B8-4C08-8D8C-D82E4E48AF27}"/>
              </a:ext>
            </a:extLst>
          </p:cNvPr>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10328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32A7-E902-4D89-A7FA-832C3EF0871C}"/>
              </a:ext>
            </a:extLst>
          </p:cNvPr>
          <p:cNvSpPr>
            <a:spLocks noGrp="1"/>
          </p:cNvSpPr>
          <p:nvPr>
            <p:ph type="title"/>
          </p:nvPr>
        </p:nvSpPr>
        <p:spPr/>
        <p:txBody>
          <a:bodyPr>
            <a:normAutofit/>
          </a:bodyPr>
          <a:lstStyle/>
          <a:p>
            <a:r>
              <a:rPr lang="en-US" dirty="0"/>
              <a:t>Thought Experiment</a:t>
            </a:r>
          </a:p>
        </p:txBody>
      </p:sp>
      <p:sp>
        <p:nvSpPr>
          <p:cNvPr id="3" name="Content Placeholder 2">
            <a:extLst>
              <a:ext uri="{FF2B5EF4-FFF2-40B4-BE49-F238E27FC236}">
                <a16:creationId xmlns:a16="http://schemas.microsoft.com/office/drawing/2014/main" id="{E4C82C43-A4FC-4C06-B2B1-7877797F1D20}"/>
              </a:ext>
            </a:extLst>
          </p:cNvPr>
          <p:cNvSpPr>
            <a:spLocks noGrp="1"/>
          </p:cNvSpPr>
          <p:nvPr>
            <p:ph idx="1"/>
          </p:nvPr>
        </p:nvSpPr>
        <p:spPr/>
        <p:txBody>
          <a:bodyPr/>
          <a:lstStyle/>
          <a:p>
            <a:r>
              <a:rPr lang="en-US" dirty="0"/>
              <a:t>Suppose we have an AVL tree of height 50. What is the </a:t>
            </a:r>
            <a:r>
              <a:rPr lang="en-US" b="1" dirty="0"/>
              <a:t>best</a:t>
            </a:r>
            <a:r>
              <a:rPr lang="en-US" dirty="0"/>
              <a:t> case scenario for number of disk accesses? What is the </a:t>
            </a:r>
            <a:r>
              <a:rPr lang="en-US" b="1" dirty="0"/>
              <a:t>worst</a:t>
            </a:r>
            <a:r>
              <a:rPr lang="en-US" dirty="0"/>
              <a:t> case?</a:t>
            </a:r>
          </a:p>
        </p:txBody>
      </p:sp>
      <p:sp>
        <p:nvSpPr>
          <p:cNvPr id="4" name="Footer Placeholder 3">
            <a:extLst>
              <a:ext uri="{FF2B5EF4-FFF2-40B4-BE49-F238E27FC236}">
                <a16:creationId xmlns:a16="http://schemas.microsoft.com/office/drawing/2014/main" id="{4B66132D-B6FF-45D6-BBEE-127DA211BD0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516D24D-6839-4932-95CD-D1DF5DC2FAAA}"/>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7" name="Rectangle 6">
            <a:extLst>
              <a:ext uri="{FF2B5EF4-FFF2-40B4-BE49-F238E27FC236}">
                <a16:creationId xmlns:a16="http://schemas.microsoft.com/office/drawing/2014/main" id="{254EF528-2021-4C9D-BC45-CA8459287977}"/>
              </a:ext>
            </a:extLst>
          </p:cNvPr>
          <p:cNvSpPr/>
          <p:nvPr/>
        </p:nvSpPr>
        <p:spPr>
          <a:xfrm>
            <a:off x="1981884" y="337923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4D8E00C-0DBA-4D13-B1C8-78EF3FA5EC56}"/>
              </a:ext>
            </a:extLst>
          </p:cNvPr>
          <p:cNvSpPr/>
          <p:nvPr/>
        </p:nvSpPr>
        <p:spPr>
          <a:xfrm>
            <a:off x="1200765" y="4190455"/>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86F7093-3100-4062-9C24-8D652279EA8E}"/>
              </a:ext>
            </a:extLst>
          </p:cNvPr>
          <p:cNvSpPr/>
          <p:nvPr/>
        </p:nvSpPr>
        <p:spPr>
          <a:xfrm>
            <a:off x="717401" y="5001987"/>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4F6C81-CED4-42E6-9283-323C7748D790}"/>
              </a:ext>
            </a:extLst>
          </p:cNvPr>
          <p:cNvSpPr/>
          <p:nvPr/>
        </p:nvSpPr>
        <p:spPr>
          <a:xfrm>
            <a:off x="1604756" y="5001987"/>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53386B2-E125-46CB-B691-20D3ED6CDBCC}"/>
              </a:ext>
            </a:extLst>
          </p:cNvPr>
          <p:cNvSpPr/>
          <p:nvPr/>
        </p:nvSpPr>
        <p:spPr>
          <a:xfrm>
            <a:off x="1255325" y="5848078"/>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9B909E9-B4C1-4C0F-82A3-BCB9931B6DCD}"/>
              </a:ext>
            </a:extLst>
          </p:cNvPr>
          <p:cNvSpPr/>
          <p:nvPr/>
        </p:nvSpPr>
        <p:spPr>
          <a:xfrm>
            <a:off x="1914091" y="5848077"/>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B8B57E15-0D45-4B97-9DB8-CDBC46907AD2}"/>
              </a:ext>
            </a:extLst>
          </p:cNvPr>
          <p:cNvCxnSpPr>
            <a:stCxn id="62" idx="2"/>
            <a:endCxn id="63" idx="0"/>
          </p:cNvCxnSpPr>
          <p:nvPr/>
        </p:nvCxnSpPr>
        <p:spPr>
          <a:xfrm flipH="1">
            <a:off x="892117" y="4539886"/>
            <a:ext cx="483364"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9070CD-F0D4-4730-B1C5-558A51141A58}"/>
              </a:ext>
            </a:extLst>
          </p:cNvPr>
          <p:cNvCxnSpPr>
            <a:stCxn id="62" idx="2"/>
            <a:endCxn id="64" idx="0"/>
          </p:cNvCxnSpPr>
          <p:nvPr/>
        </p:nvCxnSpPr>
        <p:spPr>
          <a:xfrm>
            <a:off x="1375481" y="4539886"/>
            <a:ext cx="403991"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9D57824-CC15-4274-B0C5-FBAB40494C94}"/>
              </a:ext>
            </a:extLst>
          </p:cNvPr>
          <p:cNvCxnSpPr>
            <a:cxnSpLocks/>
            <a:stCxn id="64" idx="2"/>
            <a:endCxn id="65" idx="0"/>
          </p:cNvCxnSpPr>
          <p:nvPr/>
        </p:nvCxnSpPr>
        <p:spPr>
          <a:xfrm flipH="1">
            <a:off x="1430041" y="5351418"/>
            <a:ext cx="349431" cy="49666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5E656DE-F182-47CB-917F-BEB8909DFD39}"/>
              </a:ext>
            </a:extLst>
          </p:cNvPr>
          <p:cNvCxnSpPr>
            <a:cxnSpLocks/>
            <a:stCxn id="64" idx="2"/>
            <a:endCxn id="67" idx="0"/>
          </p:cNvCxnSpPr>
          <p:nvPr/>
        </p:nvCxnSpPr>
        <p:spPr>
          <a:xfrm>
            <a:off x="1779472" y="5351418"/>
            <a:ext cx="309335" cy="49665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5B10400-9F26-4879-81EE-E18A0D7F51FC}"/>
              </a:ext>
            </a:extLst>
          </p:cNvPr>
          <p:cNvSpPr/>
          <p:nvPr/>
        </p:nvSpPr>
        <p:spPr>
          <a:xfrm>
            <a:off x="2677788" y="4190455"/>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B744FF8-E830-4484-9961-CD512599B768}"/>
              </a:ext>
            </a:extLst>
          </p:cNvPr>
          <p:cNvSpPr/>
          <p:nvPr/>
        </p:nvSpPr>
        <p:spPr>
          <a:xfrm>
            <a:off x="2273797" y="5001814"/>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1A23E3-3519-4101-8A94-9D4CBB06B00E}"/>
              </a:ext>
            </a:extLst>
          </p:cNvPr>
          <p:cNvSpPr/>
          <p:nvPr/>
        </p:nvSpPr>
        <p:spPr>
          <a:xfrm>
            <a:off x="3097006" y="5001987"/>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1C3D0385-505D-411B-9642-9EDB2C105660}"/>
              </a:ext>
            </a:extLst>
          </p:cNvPr>
          <p:cNvCxnSpPr>
            <a:stCxn id="51" idx="2"/>
            <a:endCxn id="52" idx="0"/>
          </p:cNvCxnSpPr>
          <p:nvPr/>
        </p:nvCxnSpPr>
        <p:spPr>
          <a:xfrm flipH="1">
            <a:off x="2448513" y="4539886"/>
            <a:ext cx="403991" cy="461928"/>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5497FF-4827-4738-B84D-EC5A4F7FBA35}"/>
              </a:ext>
            </a:extLst>
          </p:cNvPr>
          <p:cNvCxnSpPr>
            <a:stCxn id="51" idx="2"/>
            <a:endCxn id="53" idx="0"/>
          </p:cNvCxnSpPr>
          <p:nvPr/>
        </p:nvCxnSpPr>
        <p:spPr>
          <a:xfrm>
            <a:off x="2852504" y="4539886"/>
            <a:ext cx="419218"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5CCA0C-77CB-45BD-A267-9AC84E66BC55}"/>
              </a:ext>
            </a:extLst>
          </p:cNvPr>
          <p:cNvCxnSpPr>
            <a:stCxn id="62" idx="0"/>
            <a:endCxn id="7" idx="2"/>
          </p:cNvCxnSpPr>
          <p:nvPr/>
        </p:nvCxnSpPr>
        <p:spPr>
          <a:xfrm flipV="1">
            <a:off x="1375481" y="3728661"/>
            <a:ext cx="781119" cy="46179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D277CB-66B0-420A-A84C-F15EB9BF5EB9}"/>
              </a:ext>
            </a:extLst>
          </p:cNvPr>
          <p:cNvCxnSpPr>
            <a:stCxn id="51" idx="0"/>
            <a:endCxn id="7" idx="2"/>
          </p:cNvCxnSpPr>
          <p:nvPr/>
        </p:nvCxnSpPr>
        <p:spPr>
          <a:xfrm flipH="1" flipV="1">
            <a:off x="2156600" y="3728661"/>
            <a:ext cx="695904" cy="46179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1EBF9FD-FF54-49C0-BE20-A39AA77C983B}"/>
              </a:ext>
            </a:extLst>
          </p:cNvPr>
          <p:cNvSpPr/>
          <p:nvPr/>
        </p:nvSpPr>
        <p:spPr>
          <a:xfrm>
            <a:off x="313509" y="2919549"/>
            <a:ext cx="4219302" cy="3675175"/>
          </a:xfrm>
          <a:prstGeom prst="rect">
            <a:avLst/>
          </a:prstGeom>
          <a:noFill/>
          <a:ln w="38100">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8BBB5C66-8588-4F09-BAE8-C02E31A1FC66}"/>
              </a:ext>
            </a:extLst>
          </p:cNvPr>
          <p:cNvSpPr/>
          <p:nvPr/>
        </p:nvSpPr>
        <p:spPr>
          <a:xfrm>
            <a:off x="3893025" y="323312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68CB3E8-42DC-4FEA-AD3A-38107193FE7D}"/>
              </a:ext>
            </a:extLst>
          </p:cNvPr>
          <p:cNvSpPr/>
          <p:nvPr/>
        </p:nvSpPr>
        <p:spPr>
          <a:xfrm>
            <a:off x="6878072" y="40655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18E79A5-FA8C-401B-9197-B1359C5E4257}"/>
              </a:ext>
            </a:extLst>
          </p:cNvPr>
          <p:cNvSpPr/>
          <p:nvPr/>
        </p:nvSpPr>
        <p:spPr>
          <a:xfrm>
            <a:off x="6394708" y="487704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61CD2F9-C895-47A4-8CAE-32863C3611DA}"/>
              </a:ext>
            </a:extLst>
          </p:cNvPr>
          <p:cNvSpPr/>
          <p:nvPr/>
        </p:nvSpPr>
        <p:spPr>
          <a:xfrm>
            <a:off x="7282063" y="487704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4FB6BE25-4312-4A5C-BD74-13E8003CE9CD}"/>
              </a:ext>
            </a:extLst>
          </p:cNvPr>
          <p:cNvSpPr/>
          <p:nvPr/>
        </p:nvSpPr>
        <p:spPr>
          <a:xfrm>
            <a:off x="6932632" y="572313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80A9566-1786-43F4-B976-1B717BBA698A}"/>
              </a:ext>
            </a:extLst>
          </p:cNvPr>
          <p:cNvSpPr/>
          <p:nvPr/>
        </p:nvSpPr>
        <p:spPr>
          <a:xfrm>
            <a:off x="7591398" y="572313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8DBBFDB1-BA1A-4823-BDDD-87FB1CD7B069}"/>
              </a:ext>
            </a:extLst>
          </p:cNvPr>
          <p:cNvCxnSpPr>
            <a:stCxn id="109" idx="2"/>
            <a:endCxn id="110" idx="0"/>
          </p:cNvCxnSpPr>
          <p:nvPr/>
        </p:nvCxnSpPr>
        <p:spPr>
          <a:xfrm flipH="1">
            <a:off x="6569424" y="4414940"/>
            <a:ext cx="483364"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AD61442-3437-4326-A3DE-FCC0CC7BDB82}"/>
              </a:ext>
            </a:extLst>
          </p:cNvPr>
          <p:cNvCxnSpPr>
            <a:stCxn id="109" idx="2"/>
            <a:endCxn id="111" idx="0"/>
          </p:cNvCxnSpPr>
          <p:nvPr/>
        </p:nvCxnSpPr>
        <p:spPr>
          <a:xfrm>
            <a:off x="7052788" y="4414940"/>
            <a:ext cx="403991"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EE6F132-0B35-4484-85DD-97CA9867DE02}"/>
              </a:ext>
            </a:extLst>
          </p:cNvPr>
          <p:cNvCxnSpPr>
            <a:cxnSpLocks/>
            <a:stCxn id="111" idx="2"/>
            <a:endCxn id="112" idx="0"/>
          </p:cNvCxnSpPr>
          <p:nvPr/>
        </p:nvCxnSpPr>
        <p:spPr>
          <a:xfrm flipH="1">
            <a:off x="7107348" y="5226472"/>
            <a:ext cx="349431" cy="49666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F25A2EB-9981-4087-AF7B-111B677987E8}"/>
              </a:ext>
            </a:extLst>
          </p:cNvPr>
          <p:cNvCxnSpPr>
            <a:cxnSpLocks/>
            <a:stCxn id="111" idx="2"/>
            <a:endCxn id="113" idx="0"/>
          </p:cNvCxnSpPr>
          <p:nvPr/>
        </p:nvCxnSpPr>
        <p:spPr>
          <a:xfrm>
            <a:off x="7456779" y="5226472"/>
            <a:ext cx="309335" cy="49665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B98E9502-F3C3-4729-BDE0-0748E1961738}"/>
              </a:ext>
            </a:extLst>
          </p:cNvPr>
          <p:cNvSpPr/>
          <p:nvPr/>
        </p:nvSpPr>
        <p:spPr>
          <a:xfrm>
            <a:off x="8355095" y="40655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313909B-8B77-4949-8AAE-A891A1FEDE96}"/>
              </a:ext>
            </a:extLst>
          </p:cNvPr>
          <p:cNvSpPr/>
          <p:nvPr/>
        </p:nvSpPr>
        <p:spPr>
          <a:xfrm>
            <a:off x="7951104" y="4876868"/>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5E6E6CBA-84C9-497B-BEC4-17D3029E6AC1}"/>
              </a:ext>
            </a:extLst>
          </p:cNvPr>
          <p:cNvSpPr/>
          <p:nvPr/>
        </p:nvSpPr>
        <p:spPr>
          <a:xfrm>
            <a:off x="8774313" y="487704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3226BF6D-D075-4942-9EF1-9A34B5B09FE0}"/>
              </a:ext>
            </a:extLst>
          </p:cNvPr>
          <p:cNvCxnSpPr>
            <a:stCxn id="118" idx="2"/>
            <a:endCxn id="119" idx="0"/>
          </p:cNvCxnSpPr>
          <p:nvPr/>
        </p:nvCxnSpPr>
        <p:spPr>
          <a:xfrm flipH="1">
            <a:off x="8125820" y="4414940"/>
            <a:ext cx="403991" cy="461928"/>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C42A842-6431-4C48-9483-60621FBD50F3}"/>
              </a:ext>
            </a:extLst>
          </p:cNvPr>
          <p:cNvCxnSpPr>
            <a:stCxn id="118" idx="2"/>
            <a:endCxn id="120" idx="0"/>
          </p:cNvCxnSpPr>
          <p:nvPr/>
        </p:nvCxnSpPr>
        <p:spPr>
          <a:xfrm>
            <a:off x="8529811" y="4414940"/>
            <a:ext cx="419218"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73CF0C7-D957-44BF-8CC2-11AE9F7C5C93}"/>
              </a:ext>
            </a:extLst>
          </p:cNvPr>
          <p:cNvCxnSpPr>
            <a:stCxn id="109" idx="0"/>
            <a:endCxn id="108" idx="2"/>
          </p:cNvCxnSpPr>
          <p:nvPr/>
        </p:nvCxnSpPr>
        <p:spPr>
          <a:xfrm flipH="1" flipV="1">
            <a:off x="4067741" y="3582552"/>
            <a:ext cx="2985047" cy="48295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690259E-F60A-4889-886F-4A5F9C73819A}"/>
              </a:ext>
            </a:extLst>
          </p:cNvPr>
          <p:cNvCxnSpPr>
            <a:stCxn id="118" idx="0"/>
            <a:endCxn id="108" idx="2"/>
          </p:cNvCxnSpPr>
          <p:nvPr/>
        </p:nvCxnSpPr>
        <p:spPr>
          <a:xfrm flipH="1" flipV="1">
            <a:off x="4067741" y="3582552"/>
            <a:ext cx="4462070" cy="48295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142D608D-3FEA-4DE9-918E-D9C38718E0BA}"/>
              </a:ext>
            </a:extLst>
          </p:cNvPr>
          <p:cNvSpPr/>
          <p:nvPr/>
        </p:nvSpPr>
        <p:spPr>
          <a:xfrm>
            <a:off x="5409768" y="2919548"/>
            <a:ext cx="4219302" cy="3675175"/>
          </a:xfrm>
          <a:prstGeom prst="rect">
            <a:avLst/>
          </a:prstGeom>
          <a:noFill/>
          <a:ln w="38100">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483FAA3A-C9E4-425F-8A19-DAB254568B78}"/>
              </a:ext>
            </a:extLst>
          </p:cNvPr>
          <p:cNvSpPr txBox="1"/>
          <p:nvPr/>
        </p:nvSpPr>
        <p:spPr>
          <a:xfrm>
            <a:off x="429502" y="2586354"/>
            <a:ext cx="665567" cy="369332"/>
          </a:xfrm>
          <a:prstGeom prst="rect">
            <a:avLst/>
          </a:prstGeom>
          <a:noFill/>
        </p:spPr>
        <p:txBody>
          <a:bodyPr wrap="none" rtlCol="0">
            <a:spAutoFit/>
          </a:bodyPr>
          <a:lstStyle/>
          <a:p>
            <a:r>
              <a:rPr lang="en-US" dirty="0"/>
              <a:t>RAM</a:t>
            </a:r>
          </a:p>
        </p:txBody>
      </p:sp>
      <p:sp>
        <p:nvSpPr>
          <p:cNvPr id="129" name="TextBox 128">
            <a:extLst>
              <a:ext uri="{FF2B5EF4-FFF2-40B4-BE49-F238E27FC236}">
                <a16:creationId xmlns:a16="http://schemas.microsoft.com/office/drawing/2014/main" id="{7D213BBB-D3FE-4443-8A00-1616DFE974F6}"/>
              </a:ext>
            </a:extLst>
          </p:cNvPr>
          <p:cNvSpPr txBox="1"/>
          <p:nvPr/>
        </p:nvSpPr>
        <p:spPr>
          <a:xfrm>
            <a:off x="5496768" y="2586354"/>
            <a:ext cx="598241" cy="369332"/>
          </a:xfrm>
          <a:prstGeom prst="rect">
            <a:avLst/>
          </a:prstGeom>
          <a:noFill/>
        </p:spPr>
        <p:txBody>
          <a:bodyPr wrap="none" rtlCol="0">
            <a:spAutoFit/>
          </a:bodyPr>
          <a:lstStyle/>
          <a:p>
            <a:r>
              <a:rPr lang="en-US" dirty="0"/>
              <a:t>Disk</a:t>
            </a:r>
          </a:p>
        </p:txBody>
      </p:sp>
    </p:spTree>
    <p:extLst>
      <p:ext uri="{BB962C8B-B14F-4D97-AF65-F5344CB8AC3E}">
        <p14:creationId xmlns:p14="http://schemas.microsoft.com/office/powerpoint/2010/main" val="16384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par>
                                <p:cTn id="43" presetID="10"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par>
                                <p:cTn id="46" presetID="10" presetClass="entr" presetSubtype="0" fill="hold"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500"/>
                                        <p:tgtEl>
                                          <p:spTgt spid="7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fade">
                                      <p:cBhvr>
                                        <p:cTn id="74" dur="500"/>
                                        <p:tgtEl>
                                          <p:spTgt spid="10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fade">
                                      <p:cBhvr>
                                        <p:cTn id="77" dur="500"/>
                                        <p:tgtEl>
                                          <p:spTgt spid="10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fade">
                                      <p:cBhvr>
                                        <p:cTn id="80" dur="500"/>
                                        <p:tgtEl>
                                          <p:spTgt spid="11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1"/>
                                        </p:tgtEl>
                                        <p:attrNameLst>
                                          <p:attrName>style.visibility</p:attrName>
                                        </p:attrNameLst>
                                      </p:cBhvr>
                                      <p:to>
                                        <p:strVal val="visible"/>
                                      </p:to>
                                    </p:set>
                                    <p:animEffect transition="in" filter="fade">
                                      <p:cBhvr>
                                        <p:cTn id="83" dur="500"/>
                                        <p:tgtEl>
                                          <p:spTgt spid="11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fade">
                                      <p:cBhvr>
                                        <p:cTn id="86" dur="500"/>
                                        <p:tgtEl>
                                          <p:spTgt spid="11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500"/>
                                        <p:tgtEl>
                                          <p:spTgt spid="113"/>
                                        </p:tgtEl>
                                      </p:cBhvr>
                                    </p:animEffect>
                                  </p:childTnLst>
                                </p:cTn>
                              </p:par>
                              <p:par>
                                <p:cTn id="90" presetID="10" presetClass="entr" presetSubtype="0" fill="hold" nodeType="withEffect">
                                  <p:stCondLst>
                                    <p:cond delay="0"/>
                                  </p:stCondLst>
                                  <p:childTnLst>
                                    <p:set>
                                      <p:cBhvr>
                                        <p:cTn id="91" dur="1" fill="hold">
                                          <p:stCondLst>
                                            <p:cond delay="0"/>
                                          </p:stCondLst>
                                        </p:cTn>
                                        <p:tgtEl>
                                          <p:spTgt spid="114"/>
                                        </p:tgtEl>
                                        <p:attrNameLst>
                                          <p:attrName>style.visibility</p:attrName>
                                        </p:attrNameLst>
                                      </p:cBhvr>
                                      <p:to>
                                        <p:strVal val="visible"/>
                                      </p:to>
                                    </p:set>
                                    <p:animEffect transition="in" filter="fade">
                                      <p:cBhvr>
                                        <p:cTn id="92" dur="500"/>
                                        <p:tgtEl>
                                          <p:spTgt spid="114"/>
                                        </p:tgtEl>
                                      </p:cBhvr>
                                    </p:animEffect>
                                  </p:childTnLst>
                                </p:cTn>
                              </p:par>
                              <p:par>
                                <p:cTn id="93" presetID="10" presetClass="entr" presetSubtype="0" fill="hold" nodeType="with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fade">
                                      <p:cBhvr>
                                        <p:cTn id="95" dur="500"/>
                                        <p:tgtEl>
                                          <p:spTgt spid="115"/>
                                        </p:tgtEl>
                                      </p:cBhvr>
                                    </p:animEffect>
                                  </p:childTnLst>
                                </p:cTn>
                              </p:par>
                              <p:par>
                                <p:cTn id="96" presetID="10" presetClass="entr" presetSubtype="0" fill="hold" nodeType="withEffect">
                                  <p:stCondLst>
                                    <p:cond delay="0"/>
                                  </p:stCondLst>
                                  <p:childTnLst>
                                    <p:set>
                                      <p:cBhvr>
                                        <p:cTn id="97" dur="1" fill="hold">
                                          <p:stCondLst>
                                            <p:cond delay="0"/>
                                          </p:stCondLst>
                                        </p:cTn>
                                        <p:tgtEl>
                                          <p:spTgt spid="116"/>
                                        </p:tgtEl>
                                        <p:attrNameLst>
                                          <p:attrName>style.visibility</p:attrName>
                                        </p:attrNameLst>
                                      </p:cBhvr>
                                      <p:to>
                                        <p:strVal val="visible"/>
                                      </p:to>
                                    </p:set>
                                    <p:animEffect transition="in" filter="fade">
                                      <p:cBhvr>
                                        <p:cTn id="98" dur="500"/>
                                        <p:tgtEl>
                                          <p:spTgt spid="116"/>
                                        </p:tgtEl>
                                      </p:cBhvr>
                                    </p:animEffect>
                                  </p:childTnLst>
                                </p:cTn>
                              </p:par>
                              <p:par>
                                <p:cTn id="99" presetID="10" presetClass="entr" presetSubtype="0" fill="hold" nodeType="with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500"/>
                                        <p:tgtEl>
                                          <p:spTgt spid="11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fade">
                                      <p:cBhvr>
                                        <p:cTn id="107" dur="500"/>
                                        <p:tgtEl>
                                          <p:spTgt spid="11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0"/>
                                        </p:tgtEl>
                                        <p:attrNameLst>
                                          <p:attrName>style.visibility</p:attrName>
                                        </p:attrNameLst>
                                      </p:cBhvr>
                                      <p:to>
                                        <p:strVal val="visible"/>
                                      </p:to>
                                    </p:set>
                                    <p:animEffect transition="in" filter="fade">
                                      <p:cBhvr>
                                        <p:cTn id="110" dur="500"/>
                                        <p:tgtEl>
                                          <p:spTgt spid="120"/>
                                        </p:tgtEl>
                                      </p:cBhvr>
                                    </p:animEffect>
                                  </p:childTnLst>
                                </p:cTn>
                              </p:par>
                              <p:par>
                                <p:cTn id="111" presetID="10" presetClass="entr" presetSubtype="0" fill="hold" nodeType="withEffect">
                                  <p:stCondLst>
                                    <p:cond delay="0"/>
                                  </p:stCondLst>
                                  <p:childTnLst>
                                    <p:set>
                                      <p:cBhvr>
                                        <p:cTn id="112" dur="1" fill="hold">
                                          <p:stCondLst>
                                            <p:cond delay="0"/>
                                          </p:stCondLst>
                                        </p:cTn>
                                        <p:tgtEl>
                                          <p:spTgt spid="121"/>
                                        </p:tgtEl>
                                        <p:attrNameLst>
                                          <p:attrName>style.visibility</p:attrName>
                                        </p:attrNameLst>
                                      </p:cBhvr>
                                      <p:to>
                                        <p:strVal val="visible"/>
                                      </p:to>
                                    </p:set>
                                    <p:animEffect transition="in" filter="fade">
                                      <p:cBhvr>
                                        <p:cTn id="113" dur="500"/>
                                        <p:tgtEl>
                                          <p:spTgt spid="121"/>
                                        </p:tgtEl>
                                      </p:cBhvr>
                                    </p:animEffect>
                                  </p:childTnLst>
                                </p:cTn>
                              </p:par>
                              <p:par>
                                <p:cTn id="114" presetID="10" presetClass="entr" presetSubtype="0" fill="hold" nodeType="withEffect">
                                  <p:stCondLst>
                                    <p:cond delay="0"/>
                                  </p:stCondLst>
                                  <p:childTnLst>
                                    <p:set>
                                      <p:cBhvr>
                                        <p:cTn id="115" dur="1" fill="hold">
                                          <p:stCondLst>
                                            <p:cond delay="0"/>
                                          </p:stCondLst>
                                        </p:cTn>
                                        <p:tgtEl>
                                          <p:spTgt spid="122"/>
                                        </p:tgtEl>
                                        <p:attrNameLst>
                                          <p:attrName>style.visibility</p:attrName>
                                        </p:attrNameLst>
                                      </p:cBhvr>
                                      <p:to>
                                        <p:strVal val="visible"/>
                                      </p:to>
                                    </p:set>
                                    <p:animEffect transition="in" filter="fade">
                                      <p:cBhvr>
                                        <p:cTn id="116" dur="500"/>
                                        <p:tgtEl>
                                          <p:spTgt spid="122"/>
                                        </p:tgtEl>
                                      </p:cBhvr>
                                    </p:animEffect>
                                  </p:childTnLst>
                                </p:cTn>
                              </p:par>
                              <p:par>
                                <p:cTn id="117" presetID="10" presetClass="entr" presetSubtype="0" fill="hold" nodeType="withEffect">
                                  <p:stCondLst>
                                    <p:cond delay="0"/>
                                  </p:stCondLst>
                                  <p:childTnLst>
                                    <p:set>
                                      <p:cBhvr>
                                        <p:cTn id="118" dur="1" fill="hold">
                                          <p:stCondLst>
                                            <p:cond delay="0"/>
                                          </p:stCondLst>
                                        </p:cTn>
                                        <p:tgtEl>
                                          <p:spTgt spid="123"/>
                                        </p:tgtEl>
                                        <p:attrNameLst>
                                          <p:attrName>style.visibility</p:attrName>
                                        </p:attrNameLst>
                                      </p:cBhvr>
                                      <p:to>
                                        <p:strVal val="visible"/>
                                      </p:to>
                                    </p:set>
                                    <p:animEffect transition="in" filter="fade">
                                      <p:cBhvr>
                                        <p:cTn id="119" dur="500"/>
                                        <p:tgtEl>
                                          <p:spTgt spid="123"/>
                                        </p:tgtEl>
                                      </p:cBhvr>
                                    </p:animEffect>
                                  </p:childTnLst>
                                </p:cTn>
                              </p:par>
                              <p:par>
                                <p:cTn id="120" presetID="10" presetClass="entr" presetSubtype="0" fill="hold" nodeType="with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2" grpId="0" animBg="1"/>
      <p:bldP spid="63" grpId="0" animBg="1"/>
      <p:bldP spid="64" grpId="0" animBg="1"/>
      <p:bldP spid="65" grpId="0" animBg="1"/>
      <p:bldP spid="67" grpId="0" animBg="1"/>
      <p:bldP spid="51" grpId="0" animBg="1"/>
      <p:bldP spid="52" grpId="0" animBg="1"/>
      <p:bldP spid="53" grpId="0" animBg="1"/>
      <p:bldP spid="107" grpId="0" animBg="1"/>
      <p:bldP spid="108" grpId="0" animBg="1"/>
      <p:bldP spid="109" grpId="0" animBg="1"/>
      <p:bldP spid="110" grpId="0" animBg="1"/>
      <p:bldP spid="111" grpId="0" animBg="1"/>
      <p:bldP spid="112" grpId="0" animBg="1"/>
      <p:bldP spid="113" grpId="0" animBg="1"/>
      <p:bldP spid="118" grpId="0" animBg="1"/>
      <p:bldP spid="119" grpId="0" animBg="1"/>
      <p:bldP spid="120" grpId="0" animBg="1"/>
      <p:bldP spid="127" grpId="0" animBg="1"/>
      <p:bldP spid="128" grpId="0"/>
      <p:bldP spid="1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58AB-C2AA-4C76-B5D5-7E92AE45C5FC}"/>
              </a:ext>
            </a:extLst>
          </p:cNvPr>
          <p:cNvSpPr>
            <a:spLocks noGrp="1"/>
          </p:cNvSpPr>
          <p:nvPr>
            <p:ph type="title"/>
          </p:nvPr>
        </p:nvSpPr>
        <p:spPr/>
        <p:txBody>
          <a:bodyPr/>
          <a:lstStyle/>
          <a:p>
            <a:r>
              <a:rPr lang="en-US" dirty="0"/>
              <a:t>Maximizing Disk Access Effort</a:t>
            </a:r>
          </a:p>
        </p:txBody>
      </p:sp>
      <p:sp>
        <p:nvSpPr>
          <p:cNvPr id="3" name="Content Placeholder 2">
            <a:extLst>
              <a:ext uri="{FF2B5EF4-FFF2-40B4-BE49-F238E27FC236}">
                <a16:creationId xmlns:a16="http://schemas.microsoft.com/office/drawing/2014/main" id="{92F540DA-64DD-45E2-8C68-EE55561F8044}"/>
              </a:ext>
            </a:extLst>
          </p:cNvPr>
          <p:cNvSpPr>
            <a:spLocks noGrp="1"/>
          </p:cNvSpPr>
          <p:nvPr>
            <p:ph idx="1"/>
          </p:nvPr>
        </p:nvSpPr>
        <p:spPr/>
        <p:txBody>
          <a:bodyPr/>
          <a:lstStyle/>
          <a:p>
            <a:r>
              <a:rPr lang="en-US" dirty="0"/>
              <a:t>Instead of each node having 2 children, let it have M children. </a:t>
            </a:r>
          </a:p>
          <a:p>
            <a:pPr lvl="1"/>
            <a:r>
              <a:rPr lang="en-US" dirty="0"/>
              <a:t>Each node contains a </a:t>
            </a:r>
            <a:r>
              <a:rPr lang="en-US" sz="2400" b="1" dirty="0">
                <a:solidFill>
                  <a:srgbClr val="4C3282"/>
                </a:solidFill>
              </a:rPr>
              <a:t>sorted</a:t>
            </a:r>
            <a:r>
              <a:rPr lang="en-US" dirty="0"/>
              <a:t> array of children</a:t>
            </a:r>
          </a:p>
          <a:p>
            <a:r>
              <a:rPr lang="en-US" dirty="0"/>
              <a:t>Pick a size M so that fills an entire page of disk data</a:t>
            </a:r>
          </a:p>
          <a:p>
            <a:r>
              <a:rPr lang="en-US" dirty="0"/>
              <a:t>Assuming the M-</a:t>
            </a:r>
            <a:r>
              <a:rPr lang="en-US" dirty="0" err="1"/>
              <a:t>ary</a:t>
            </a:r>
            <a:r>
              <a:rPr lang="en-US" dirty="0"/>
              <a:t> search tree is balanced, what is its height?</a:t>
            </a:r>
          </a:p>
          <a:p>
            <a:r>
              <a:rPr lang="en-US" dirty="0"/>
              <a:t>What is the worst case runtime of get() for this tree?</a:t>
            </a:r>
          </a:p>
        </p:txBody>
      </p:sp>
      <p:sp>
        <p:nvSpPr>
          <p:cNvPr id="4" name="Footer Placeholder 3">
            <a:extLst>
              <a:ext uri="{FF2B5EF4-FFF2-40B4-BE49-F238E27FC236}">
                <a16:creationId xmlns:a16="http://schemas.microsoft.com/office/drawing/2014/main" id="{A1974B86-4F84-4629-AA06-CE86CB1C2D9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8041F5E-0E48-4C6C-9AB1-9E51F8F7FBB8}"/>
              </a:ext>
            </a:extLst>
          </p:cNvPr>
          <p:cNvSpPr>
            <a:spLocks noGrp="1"/>
          </p:cNvSpPr>
          <p:nvPr>
            <p:ph type="sldNum" sz="quarter" idx="12"/>
          </p:nvPr>
        </p:nvSpPr>
        <p:spPr/>
        <p:txBody>
          <a:bodyPr/>
          <a:lstStyle/>
          <a:p>
            <a:fld id="{659665DE-58FC-41F4-AC58-2C90A5E00527}" type="slidenum">
              <a:rPr lang="en-US" smtClean="0"/>
              <a:t>17</a:t>
            </a:fld>
            <a:endParaRPr lang="en-US"/>
          </a:p>
        </p:txBody>
      </p:sp>
      <p:grpSp>
        <p:nvGrpSpPr>
          <p:cNvPr id="96" name="Group 95">
            <a:extLst>
              <a:ext uri="{FF2B5EF4-FFF2-40B4-BE49-F238E27FC236}">
                <a16:creationId xmlns:a16="http://schemas.microsoft.com/office/drawing/2014/main" id="{EC4E573C-BFC2-4F6C-BF4F-A47AC6797667}"/>
              </a:ext>
            </a:extLst>
          </p:cNvPr>
          <p:cNvGrpSpPr/>
          <p:nvPr/>
        </p:nvGrpSpPr>
        <p:grpSpPr>
          <a:xfrm>
            <a:off x="341740" y="4113024"/>
            <a:ext cx="11226243" cy="2144241"/>
            <a:chOff x="400523" y="3923612"/>
            <a:chExt cx="11226243" cy="2144241"/>
          </a:xfrm>
        </p:grpSpPr>
        <p:sp>
          <p:nvSpPr>
            <p:cNvPr id="6" name="Rectangle 5">
              <a:extLst>
                <a:ext uri="{FF2B5EF4-FFF2-40B4-BE49-F238E27FC236}">
                  <a16:creationId xmlns:a16="http://schemas.microsoft.com/office/drawing/2014/main" id="{DB6FC18E-8CF6-4805-88DB-98DD52E68CE1}"/>
                </a:ext>
              </a:extLst>
            </p:cNvPr>
            <p:cNvSpPr/>
            <p:nvPr/>
          </p:nvSpPr>
          <p:spPr>
            <a:xfrm>
              <a:off x="5917337" y="392361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1A7B1AB-B292-480C-8370-74A94E0B5D0C}"/>
                </a:ext>
              </a:extLst>
            </p:cNvPr>
            <p:cNvGrpSpPr/>
            <p:nvPr/>
          </p:nvGrpSpPr>
          <p:grpSpPr>
            <a:xfrm>
              <a:off x="400523" y="4902379"/>
              <a:ext cx="2089039" cy="1165474"/>
              <a:chOff x="400523" y="4902379"/>
              <a:chExt cx="2089039" cy="1165474"/>
            </a:xfrm>
          </p:grpSpPr>
          <p:sp>
            <p:nvSpPr>
              <p:cNvPr id="17" name="Rectangle 16">
                <a:extLst>
                  <a:ext uri="{FF2B5EF4-FFF2-40B4-BE49-F238E27FC236}">
                    <a16:creationId xmlns:a16="http://schemas.microsoft.com/office/drawing/2014/main" id="{D1E31865-AEB3-4579-9A06-72264704F452}"/>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30159B-9E0D-425D-A6B9-5AF3A9880840}"/>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F6C6BB-62B2-46D1-AA71-6ADC46799E1D}"/>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EABDFE-7ACC-40EC-AC62-DAD6A32B382D}"/>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34685B-62B8-4BAD-9135-DC450C5866F8}"/>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3BBA72-5F6F-4BB2-A535-09152F1033B2}"/>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4C6BBB9-E1D7-4B61-8344-12B849322449}"/>
                  </a:ext>
                </a:extLst>
              </p:cNvPr>
              <p:cNvCxnSpPr>
                <a:stCxn id="17" idx="2"/>
                <a:endCxn id="22"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95A9DD-5B81-46EB-87C5-183CC84D36F2}"/>
                  </a:ext>
                </a:extLst>
              </p:cNvPr>
              <p:cNvCxnSpPr>
                <a:stCxn id="17" idx="2"/>
                <a:endCxn id="23"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E2DE24-42DC-4E8D-BA1E-63D5AEEAA71F}"/>
                  </a:ext>
                </a:extLst>
              </p:cNvPr>
              <p:cNvCxnSpPr>
                <a:stCxn id="17" idx="2"/>
                <a:endCxn id="24"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18A743-8735-4015-B7E5-F351CA04E596}"/>
                  </a:ext>
                </a:extLst>
              </p:cNvPr>
              <p:cNvCxnSpPr>
                <a:stCxn id="17" idx="2"/>
                <a:endCxn id="25"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54AC88-FC2A-4F67-A204-23170AB2F147}"/>
                  </a:ext>
                </a:extLst>
              </p:cNvPr>
              <p:cNvCxnSpPr>
                <a:stCxn id="17" idx="2"/>
                <a:endCxn id="26"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E096BD5-AF91-46AD-AF16-3B901CFEB902}"/>
                </a:ext>
              </a:extLst>
            </p:cNvPr>
            <p:cNvGrpSpPr/>
            <p:nvPr/>
          </p:nvGrpSpPr>
          <p:grpSpPr>
            <a:xfrm>
              <a:off x="2764901" y="4897866"/>
              <a:ext cx="2089039" cy="1165474"/>
              <a:chOff x="400523" y="4902379"/>
              <a:chExt cx="2089039" cy="1165474"/>
            </a:xfrm>
          </p:grpSpPr>
          <p:sp>
            <p:nvSpPr>
              <p:cNvPr id="39" name="Rectangle 38">
                <a:extLst>
                  <a:ext uri="{FF2B5EF4-FFF2-40B4-BE49-F238E27FC236}">
                    <a16:creationId xmlns:a16="http://schemas.microsoft.com/office/drawing/2014/main" id="{BA20D141-7E38-4EF0-956A-52A57CAC8B18}"/>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808536B-9471-4D2C-8FB5-DB564DC592A0}"/>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4C4D184-EA79-435B-8A1E-A1F4657C52E0}"/>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F5111F5-DDC1-4CD6-908D-FC8814F9C3D5}"/>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8EBD6F1-C023-48EF-A6E1-D490C0675FD1}"/>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138B2D0-6DF6-4988-9179-5BD3BDB81C44}"/>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6E5FF10-83E7-40B6-A691-FA7750116204}"/>
                  </a:ext>
                </a:extLst>
              </p:cNvPr>
              <p:cNvCxnSpPr>
                <a:stCxn id="39" idx="2"/>
                <a:endCxn id="40"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F3682FD-33D5-4D82-A4C4-708EB5A67942}"/>
                  </a:ext>
                </a:extLst>
              </p:cNvPr>
              <p:cNvCxnSpPr>
                <a:stCxn id="39" idx="2"/>
                <a:endCxn id="41"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AF0745-BEBB-474C-9947-D5D26F1A47D9}"/>
                  </a:ext>
                </a:extLst>
              </p:cNvPr>
              <p:cNvCxnSpPr>
                <a:stCxn id="39" idx="2"/>
                <a:endCxn id="42"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159F44F-2571-49CE-9EF2-5DC35ABC22E0}"/>
                  </a:ext>
                </a:extLst>
              </p:cNvPr>
              <p:cNvCxnSpPr>
                <a:stCxn id="39" idx="2"/>
                <a:endCxn id="43"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8D449AE-7546-4BFD-AE33-64C26AE55126}"/>
                  </a:ext>
                </a:extLst>
              </p:cNvPr>
              <p:cNvCxnSpPr>
                <a:stCxn id="39" idx="2"/>
                <a:endCxn id="44"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D1D95C2-5B35-4BD9-80E1-93C7F76F74CC}"/>
                </a:ext>
              </a:extLst>
            </p:cNvPr>
            <p:cNvGrpSpPr/>
            <p:nvPr/>
          </p:nvGrpSpPr>
          <p:grpSpPr>
            <a:xfrm>
              <a:off x="5051480" y="4893353"/>
              <a:ext cx="2089039" cy="1165474"/>
              <a:chOff x="400523" y="4902379"/>
              <a:chExt cx="2089039" cy="1165474"/>
            </a:xfrm>
          </p:grpSpPr>
          <p:sp>
            <p:nvSpPr>
              <p:cNvPr id="51" name="Rectangle 50">
                <a:extLst>
                  <a:ext uri="{FF2B5EF4-FFF2-40B4-BE49-F238E27FC236}">
                    <a16:creationId xmlns:a16="http://schemas.microsoft.com/office/drawing/2014/main" id="{91F04928-40E2-4258-8D13-40D83AA5591D}"/>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C7EAB8B-7F1A-44A4-87D7-885B056311D5}"/>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E16FB0C-6AF4-4A6B-A721-ADEFD8F53625}"/>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6A11161-11BE-4B49-8341-E5ECE7E134BB}"/>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B0BC082-03B9-4929-A931-634D086E9192}"/>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F29A0CC-B2EA-4751-976E-C0156CFEC48B}"/>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F5FB8DE-AF01-4C98-89EF-42EEB1907167}"/>
                  </a:ext>
                </a:extLst>
              </p:cNvPr>
              <p:cNvCxnSpPr>
                <a:stCxn id="51" idx="2"/>
                <a:endCxn id="52"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07DDD04-9783-4FA0-9865-5BC70E680163}"/>
                  </a:ext>
                </a:extLst>
              </p:cNvPr>
              <p:cNvCxnSpPr>
                <a:stCxn id="51" idx="2"/>
                <a:endCxn id="53"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14B3CDE-7115-4B1D-82FC-8C10F00300F5}"/>
                  </a:ext>
                </a:extLst>
              </p:cNvPr>
              <p:cNvCxnSpPr>
                <a:stCxn id="51" idx="2"/>
                <a:endCxn id="54"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0944CC-B226-4817-B8F9-603F6A03EDD7}"/>
                  </a:ext>
                </a:extLst>
              </p:cNvPr>
              <p:cNvCxnSpPr>
                <a:stCxn id="51" idx="2"/>
                <a:endCxn id="55"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400DF0-6B00-4E21-86A7-F90377FDFAEF}"/>
                  </a:ext>
                </a:extLst>
              </p:cNvPr>
              <p:cNvCxnSpPr>
                <a:stCxn id="51" idx="2"/>
                <a:endCxn id="56"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A5268745-853B-4182-901A-E00EDF69F6AE}"/>
                </a:ext>
              </a:extLst>
            </p:cNvPr>
            <p:cNvGrpSpPr/>
            <p:nvPr/>
          </p:nvGrpSpPr>
          <p:grpSpPr>
            <a:xfrm>
              <a:off x="7309622" y="4888840"/>
              <a:ext cx="2089039" cy="1165474"/>
              <a:chOff x="400523" y="4902379"/>
              <a:chExt cx="2089039" cy="1165474"/>
            </a:xfrm>
          </p:grpSpPr>
          <p:sp>
            <p:nvSpPr>
              <p:cNvPr id="63" name="Rectangle 62">
                <a:extLst>
                  <a:ext uri="{FF2B5EF4-FFF2-40B4-BE49-F238E27FC236}">
                    <a16:creationId xmlns:a16="http://schemas.microsoft.com/office/drawing/2014/main" id="{935B927D-5101-44F8-BC99-6827B3609372}"/>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E44BCE-D906-4B55-9BFA-9D17777F0706}"/>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03196C0-2368-4E20-B33A-0AC88AA9FEB3}"/>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0A2019-1CCC-478C-A8AE-A4F1E4CB06CC}"/>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AAB52AF-E8AD-4B12-ABE0-A6648014C02B}"/>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8933FAF-6CC6-4A31-B322-D0861F9322CD}"/>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CA63B6EA-9223-42A6-9128-4ABC29A18DC7}"/>
                  </a:ext>
                </a:extLst>
              </p:cNvPr>
              <p:cNvCxnSpPr>
                <a:stCxn id="63" idx="2"/>
                <a:endCxn id="64"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FE7B2A8-64E0-45F4-B622-56FF957A3DBE}"/>
                  </a:ext>
                </a:extLst>
              </p:cNvPr>
              <p:cNvCxnSpPr>
                <a:stCxn id="63" idx="2"/>
                <a:endCxn id="65"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E7588A-124D-4C3D-B2AB-EC68CCA7A15D}"/>
                  </a:ext>
                </a:extLst>
              </p:cNvPr>
              <p:cNvCxnSpPr>
                <a:stCxn id="63" idx="2"/>
                <a:endCxn id="66"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D1AB42C-6E7F-4EAC-B7C1-A677AC3A502D}"/>
                  </a:ext>
                </a:extLst>
              </p:cNvPr>
              <p:cNvCxnSpPr>
                <a:stCxn id="63" idx="2"/>
                <a:endCxn id="67"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7E1309-AAF3-464E-98EC-53B9CA89C5EC}"/>
                  </a:ext>
                </a:extLst>
              </p:cNvPr>
              <p:cNvCxnSpPr>
                <a:stCxn id="63" idx="2"/>
                <a:endCxn id="68"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13C220D-7B83-4D23-94DF-13CF797E4CB1}"/>
                </a:ext>
              </a:extLst>
            </p:cNvPr>
            <p:cNvGrpSpPr/>
            <p:nvPr/>
          </p:nvGrpSpPr>
          <p:grpSpPr>
            <a:xfrm>
              <a:off x="9537727" y="4884327"/>
              <a:ext cx="2089039" cy="1165474"/>
              <a:chOff x="400523" y="4902379"/>
              <a:chExt cx="2089039" cy="1165474"/>
            </a:xfrm>
          </p:grpSpPr>
          <p:sp>
            <p:nvSpPr>
              <p:cNvPr id="75" name="Rectangle 74">
                <a:extLst>
                  <a:ext uri="{FF2B5EF4-FFF2-40B4-BE49-F238E27FC236}">
                    <a16:creationId xmlns:a16="http://schemas.microsoft.com/office/drawing/2014/main" id="{BF44DBC5-D36C-4EEF-96CD-48CCB75DCE0A}"/>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D789593-131F-4B91-9759-5B8DB666DD5A}"/>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CBA2C05-5759-4C86-8FD0-B9453CC14176}"/>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60D1CA6-160E-4BEB-B917-C0BB8784A695}"/>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B4C8C20-56AD-40C3-BF5C-159D5F5CA315}"/>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33CAA39-F328-4A40-9B0B-150F160DE0B0}"/>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E9AE2331-BBDF-48FA-85CC-F2331B32512B}"/>
                  </a:ext>
                </a:extLst>
              </p:cNvPr>
              <p:cNvCxnSpPr>
                <a:stCxn id="75" idx="2"/>
                <a:endCxn id="76"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E0D7D47-11DD-4F3F-8142-6EFD4F6698B0}"/>
                  </a:ext>
                </a:extLst>
              </p:cNvPr>
              <p:cNvCxnSpPr>
                <a:stCxn id="75" idx="2"/>
                <a:endCxn id="77"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DFC2E3E-4C1E-42DB-941F-484814C1350E}"/>
                  </a:ext>
                </a:extLst>
              </p:cNvPr>
              <p:cNvCxnSpPr>
                <a:stCxn id="75" idx="2"/>
                <a:endCxn id="78"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D61E8A6-17AA-40A7-9973-F2083A7120C6}"/>
                  </a:ext>
                </a:extLst>
              </p:cNvPr>
              <p:cNvCxnSpPr>
                <a:stCxn id="75" idx="2"/>
                <a:endCxn id="79"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9E6FC5B-4176-48F1-8A9A-7F838396E255}"/>
                  </a:ext>
                </a:extLst>
              </p:cNvPr>
              <p:cNvCxnSpPr>
                <a:stCxn id="75" idx="2"/>
                <a:endCxn id="80"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C67A546B-3659-4DCF-920F-C22AF0A2F5C9}"/>
                </a:ext>
              </a:extLst>
            </p:cNvPr>
            <p:cNvCxnSpPr>
              <a:stCxn id="17" idx="0"/>
              <a:endCxn id="6" idx="2"/>
            </p:cNvCxnSpPr>
            <p:nvPr/>
          </p:nvCxnSpPr>
          <p:spPr>
            <a:xfrm flipV="1">
              <a:off x="1440795" y="4273043"/>
              <a:ext cx="4651258" cy="629336"/>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443145D-93A6-4FA2-A28B-83F35FF35ECC}"/>
                </a:ext>
              </a:extLst>
            </p:cNvPr>
            <p:cNvCxnSpPr>
              <a:stCxn id="39" idx="0"/>
              <a:endCxn id="6" idx="2"/>
            </p:cNvCxnSpPr>
            <p:nvPr/>
          </p:nvCxnSpPr>
          <p:spPr>
            <a:xfrm flipV="1">
              <a:off x="3805173" y="4273043"/>
              <a:ext cx="2286880" cy="624823"/>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344AEC5-D66E-483B-8529-9B2DB5CAC3FC}"/>
                </a:ext>
              </a:extLst>
            </p:cNvPr>
            <p:cNvCxnSpPr>
              <a:stCxn id="51" idx="0"/>
              <a:endCxn id="6" idx="2"/>
            </p:cNvCxnSpPr>
            <p:nvPr/>
          </p:nvCxnSpPr>
          <p:spPr>
            <a:xfrm flipV="1">
              <a:off x="6091752" y="4273043"/>
              <a:ext cx="301" cy="62031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81D3A0-DF59-4C42-8E85-5EBF029F0DBD}"/>
                </a:ext>
              </a:extLst>
            </p:cNvPr>
            <p:cNvCxnSpPr>
              <a:stCxn id="63" idx="0"/>
              <a:endCxn id="6" idx="2"/>
            </p:cNvCxnSpPr>
            <p:nvPr/>
          </p:nvCxnSpPr>
          <p:spPr>
            <a:xfrm flipH="1" flipV="1">
              <a:off x="6092053" y="4273043"/>
              <a:ext cx="2257841" cy="61579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F3A22EE-60B7-4C1B-BAE0-1649670550AD}"/>
                </a:ext>
              </a:extLst>
            </p:cNvPr>
            <p:cNvCxnSpPr>
              <a:stCxn id="75" idx="0"/>
              <a:endCxn id="6" idx="2"/>
            </p:cNvCxnSpPr>
            <p:nvPr/>
          </p:nvCxnSpPr>
          <p:spPr>
            <a:xfrm flipH="1" flipV="1">
              <a:off x="6092053" y="4273043"/>
              <a:ext cx="4485946" cy="61128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72C860FB-0716-4512-8F81-FE3EA1535F65}"/>
              </a:ext>
            </a:extLst>
          </p:cNvPr>
          <p:cNvSpPr txBox="1"/>
          <p:nvPr/>
        </p:nvSpPr>
        <p:spPr>
          <a:xfrm>
            <a:off x="8347166" y="2717075"/>
            <a:ext cx="973343" cy="400110"/>
          </a:xfrm>
          <a:prstGeom prst="rect">
            <a:avLst/>
          </a:prstGeom>
          <a:noFill/>
        </p:spPr>
        <p:txBody>
          <a:bodyPr wrap="none" rtlCol="0">
            <a:spAutoFit/>
          </a:bodyPr>
          <a:lstStyle/>
          <a:p>
            <a:r>
              <a:rPr lang="en-US" sz="2000" b="1" dirty="0">
                <a:solidFill>
                  <a:srgbClr val="4C3282"/>
                </a:solidFill>
              </a:rPr>
              <a:t>log</a:t>
            </a:r>
            <a:r>
              <a:rPr lang="en-US" sz="2000" b="1" baseline="-25000" dirty="0">
                <a:solidFill>
                  <a:srgbClr val="4C3282"/>
                </a:solidFill>
              </a:rPr>
              <a:t>m</a:t>
            </a:r>
            <a:r>
              <a:rPr lang="en-US" sz="2000" b="1" dirty="0">
                <a:solidFill>
                  <a:srgbClr val="4C3282"/>
                </a:solidFill>
              </a:rPr>
              <a:t>(n)</a:t>
            </a:r>
          </a:p>
        </p:txBody>
      </p:sp>
      <p:sp>
        <p:nvSpPr>
          <p:cNvPr id="98" name="TextBox 97">
            <a:extLst>
              <a:ext uri="{FF2B5EF4-FFF2-40B4-BE49-F238E27FC236}">
                <a16:creationId xmlns:a16="http://schemas.microsoft.com/office/drawing/2014/main" id="{BCA8FC46-BDD7-430A-8D48-0A7CC08C4590}"/>
              </a:ext>
            </a:extLst>
          </p:cNvPr>
          <p:cNvSpPr txBox="1"/>
          <p:nvPr/>
        </p:nvSpPr>
        <p:spPr>
          <a:xfrm>
            <a:off x="7042545" y="3266561"/>
            <a:ext cx="3528145" cy="707886"/>
          </a:xfrm>
          <a:prstGeom prst="rect">
            <a:avLst/>
          </a:prstGeom>
          <a:noFill/>
        </p:spPr>
        <p:txBody>
          <a:bodyPr wrap="none" rtlCol="0">
            <a:spAutoFit/>
          </a:bodyPr>
          <a:lstStyle/>
          <a:p>
            <a:r>
              <a:rPr lang="en-US" sz="2000" b="1" dirty="0">
                <a:solidFill>
                  <a:srgbClr val="4C3282"/>
                </a:solidFill>
              </a:rPr>
              <a:t>log</a:t>
            </a:r>
            <a:r>
              <a:rPr lang="en-US" sz="2000" b="1" baseline="-25000" dirty="0">
                <a:solidFill>
                  <a:srgbClr val="4C3282"/>
                </a:solidFill>
              </a:rPr>
              <a:t>2</a:t>
            </a:r>
            <a:r>
              <a:rPr lang="en-US" sz="2000" b="1" dirty="0">
                <a:solidFill>
                  <a:srgbClr val="4C3282"/>
                </a:solidFill>
              </a:rPr>
              <a:t>(m) to pick a child</a:t>
            </a:r>
          </a:p>
          <a:p>
            <a:r>
              <a:rPr lang="en-US" sz="2000" b="1" dirty="0">
                <a:solidFill>
                  <a:srgbClr val="4C3282"/>
                </a:solidFill>
              </a:rPr>
              <a:t>log</a:t>
            </a:r>
            <a:r>
              <a:rPr lang="en-US" sz="2000" b="1" baseline="-25000" dirty="0">
                <a:solidFill>
                  <a:srgbClr val="4C3282"/>
                </a:solidFill>
              </a:rPr>
              <a:t>m</a:t>
            </a:r>
            <a:r>
              <a:rPr lang="en-US" sz="2000" b="1" dirty="0">
                <a:solidFill>
                  <a:srgbClr val="4C3282"/>
                </a:solidFill>
              </a:rPr>
              <a:t>(n) * log</a:t>
            </a:r>
            <a:r>
              <a:rPr lang="en-US" sz="2000" b="1" baseline="-25000" dirty="0">
                <a:solidFill>
                  <a:srgbClr val="4C3282"/>
                </a:solidFill>
              </a:rPr>
              <a:t>2</a:t>
            </a:r>
            <a:r>
              <a:rPr lang="en-US" sz="2000" b="1" dirty="0">
                <a:solidFill>
                  <a:srgbClr val="4C3282"/>
                </a:solidFill>
              </a:rPr>
              <a:t>(m) to find node </a:t>
            </a:r>
          </a:p>
        </p:txBody>
      </p:sp>
    </p:spTree>
    <p:extLst>
      <p:ext uri="{BB962C8B-B14F-4D97-AF65-F5344CB8AC3E}">
        <p14:creationId xmlns:p14="http://schemas.microsoft.com/office/powerpoint/2010/main" val="38702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D173-175D-4001-84F1-8149A1F4FB1B}"/>
              </a:ext>
            </a:extLst>
          </p:cNvPr>
          <p:cNvSpPr>
            <a:spLocks noGrp="1"/>
          </p:cNvSpPr>
          <p:nvPr>
            <p:ph type="title"/>
          </p:nvPr>
        </p:nvSpPr>
        <p:spPr/>
        <p:txBody>
          <a:bodyPr/>
          <a:lstStyle/>
          <a:p>
            <a:r>
              <a:rPr lang="en-US" dirty="0"/>
              <a:t>Maximizing Disk Access Effort</a:t>
            </a:r>
          </a:p>
        </p:txBody>
      </p:sp>
      <p:sp>
        <p:nvSpPr>
          <p:cNvPr id="3" name="Content Placeholder 2">
            <a:extLst>
              <a:ext uri="{FF2B5EF4-FFF2-40B4-BE49-F238E27FC236}">
                <a16:creationId xmlns:a16="http://schemas.microsoft.com/office/drawing/2014/main" id="{8F086B64-BD67-45AC-95A9-D45B8B1F5EC4}"/>
              </a:ext>
            </a:extLst>
          </p:cNvPr>
          <p:cNvSpPr>
            <a:spLocks noGrp="1"/>
          </p:cNvSpPr>
          <p:nvPr>
            <p:ph idx="1"/>
          </p:nvPr>
        </p:nvSpPr>
        <p:spPr/>
        <p:txBody>
          <a:bodyPr/>
          <a:lstStyle/>
          <a:p>
            <a:r>
              <a:rPr lang="en-US" dirty="0"/>
              <a:t>If each child is at a different location in disk memory – expensive!</a:t>
            </a:r>
          </a:p>
          <a:p>
            <a:r>
              <a:rPr lang="en-US" dirty="0"/>
              <a:t>What if we construct a tree that stores keys together in branch nodes, all the values in leaf nodes</a:t>
            </a:r>
          </a:p>
        </p:txBody>
      </p:sp>
      <p:sp>
        <p:nvSpPr>
          <p:cNvPr id="4" name="Footer Placeholder 3">
            <a:extLst>
              <a:ext uri="{FF2B5EF4-FFF2-40B4-BE49-F238E27FC236}">
                <a16:creationId xmlns:a16="http://schemas.microsoft.com/office/drawing/2014/main" id="{B48D0F18-F73E-427A-93DE-23E078381D6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C3D0A39-9849-47EE-B97B-8E9CD8E3F8F2}"/>
              </a:ext>
            </a:extLst>
          </p:cNvPr>
          <p:cNvSpPr>
            <a:spLocks noGrp="1"/>
          </p:cNvSpPr>
          <p:nvPr>
            <p:ph type="sldNum" sz="quarter" idx="12"/>
          </p:nvPr>
        </p:nvSpPr>
        <p:spPr/>
        <p:txBody>
          <a:bodyPr/>
          <a:lstStyle/>
          <a:p>
            <a:fld id="{659665DE-58FC-41F4-AC58-2C90A5E00527}" type="slidenum">
              <a:rPr lang="en-US" smtClean="0"/>
              <a:t>18</a:t>
            </a:fld>
            <a:endParaRPr lang="en-US"/>
          </a:p>
        </p:txBody>
      </p:sp>
      <p:graphicFrame>
        <p:nvGraphicFramePr>
          <p:cNvPr id="8" name="Table 7">
            <a:extLst>
              <a:ext uri="{FF2B5EF4-FFF2-40B4-BE49-F238E27FC236}">
                <a16:creationId xmlns:a16="http://schemas.microsoft.com/office/drawing/2014/main" id="{78F991AA-9538-49DF-BFEC-47A7F30ADFFC}"/>
              </a:ext>
            </a:extLst>
          </p:cNvPr>
          <p:cNvGraphicFramePr>
            <a:graphicFrameLocks noGrp="1"/>
          </p:cNvGraphicFramePr>
          <p:nvPr>
            <p:extLst/>
          </p:nvPr>
        </p:nvGraphicFramePr>
        <p:xfrm>
          <a:off x="2269732"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9" name="Table 8">
            <a:extLst>
              <a:ext uri="{FF2B5EF4-FFF2-40B4-BE49-F238E27FC236}">
                <a16:creationId xmlns:a16="http://schemas.microsoft.com/office/drawing/2014/main" id="{FB28FC64-3BD6-4C2A-8CCE-E740BB64D23B}"/>
              </a:ext>
            </a:extLst>
          </p:cNvPr>
          <p:cNvGraphicFramePr>
            <a:graphicFrameLocks noGrp="1"/>
          </p:cNvGraphicFramePr>
          <p:nvPr>
            <p:extLst/>
          </p:nvPr>
        </p:nvGraphicFramePr>
        <p:xfrm>
          <a:off x="3803650"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0" name="Table 9">
            <a:extLst>
              <a:ext uri="{FF2B5EF4-FFF2-40B4-BE49-F238E27FC236}">
                <a16:creationId xmlns:a16="http://schemas.microsoft.com/office/drawing/2014/main" id="{D82A3C2A-0EE6-4C01-A7C6-144851D3AADF}"/>
              </a:ext>
            </a:extLst>
          </p:cNvPr>
          <p:cNvGraphicFramePr>
            <a:graphicFrameLocks noGrp="1"/>
          </p:cNvGraphicFramePr>
          <p:nvPr>
            <p:extLst/>
          </p:nvPr>
        </p:nvGraphicFramePr>
        <p:xfrm>
          <a:off x="5280123"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1" name="Table 10">
            <a:extLst>
              <a:ext uri="{FF2B5EF4-FFF2-40B4-BE49-F238E27FC236}">
                <a16:creationId xmlns:a16="http://schemas.microsoft.com/office/drawing/2014/main" id="{58D64526-6FC2-4065-BDE1-931710B493A7}"/>
              </a:ext>
            </a:extLst>
          </p:cNvPr>
          <p:cNvGraphicFramePr>
            <a:graphicFrameLocks noGrp="1"/>
          </p:cNvGraphicFramePr>
          <p:nvPr>
            <p:extLst/>
          </p:nvPr>
        </p:nvGraphicFramePr>
        <p:xfrm>
          <a:off x="6756596"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2" name="Table 11">
            <a:extLst>
              <a:ext uri="{FF2B5EF4-FFF2-40B4-BE49-F238E27FC236}">
                <a16:creationId xmlns:a16="http://schemas.microsoft.com/office/drawing/2014/main" id="{BA14897C-E854-49C7-B4AF-15353B40D536}"/>
              </a:ext>
            </a:extLst>
          </p:cNvPr>
          <p:cNvGraphicFramePr>
            <a:graphicFrameLocks noGrp="1"/>
          </p:cNvGraphicFramePr>
          <p:nvPr>
            <p:extLst/>
          </p:nvPr>
        </p:nvGraphicFramePr>
        <p:xfrm>
          <a:off x="8205227"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14" name="Straight Connector 13">
            <a:extLst>
              <a:ext uri="{FF2B5EF4-FFF2-40B4-BE49-F238E27FC236}">
                <a16:creationId xmlns:a16="http://schemas.microsoft.com/office/drawing/2014/main" id="{77855564-B2BB-4478-88F2-2C0A62852575}"/>
              </a:ext>
            </a:extLst>
          </p:cNvPr>
          <p:cNvCxnSpPr>
            <a:cxnSpLocks/>
            <a:stCxn id="8" idx="0"/>
          </p:cNvCxnSpPr>
          <p:nvPr/>
        </p:nvCxnSpPr>
        <p:spPr>
          <a:xfrm flipV="1">
            <a:off x="2849366" y="3629150"/>
            <a:ext cx="1159267" cy="959803"/>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048EBF-BE5E-487C-B965-BAF518707244}"/>
              </a:ext>
            </a:extLst>
          </p:cNvPr>
          <p:cNvCxnSpPr>
            <a:cxnSpLocks/>
            <a:stCxn id="9" idx="0"/>
          </p:cNvCxnSpPr>
          <p:nvPr/>
        </p:nvCxnSpPr>
        <p:spPr>
          <a:xfrm flipV="1">
            <a:off x="4383284" y="3621408"/>
            <a:ext cx="248604" cy="967545"/>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0F1928-F1DB-436A-9487-3D6DD729D1F9}"/>
              </a:ext>
            </a:extLst>
          </p:cNvPr>
          <p:cNvCxnSpPr>
            <a:cxnSpLocks/>
            <a:stCxn id="10" idx="0"/>
          </p:cNvCxnSpPr>
          <p:nvPr/>
        </p:nvCxnSpPr>
        <p:spPr>
          <a:xfrm flipH="1" flipV="1">
            <a:off x="5280123" y="3613666"/>
            <a:ext cx="579634" cy="97528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9D56EB-7A0E-43F5-A855-BD4FD74AB46B}"/>
              </a:ext>
            </a:extLst>
          </p:cNvPr>
          <p:cNvCxnSpPr>
            <a:cxnSpLocks/>
            <a:endCxn id="11" idx="0"/>
          </p:cNvCxnSpPr>
          <p:nvPr/>
        </p:nvCxnSpPr>
        <p:spPr>
          <a:xfrm>
            <a:off x="5996549" y="3629150"/>
            <a:ext cx="1339681" cy="959803"/>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844E6D-9E9C-4AE2-93B1-9CE62A32A7B0}"/>
              </a:ext>
            </a:extLst>
          </p:cNvPr>
          <p:cNvCxnSpPr>
            <a:cxnSpLocks/>
            <a:endCxn id="12" idx="0"/>
          </p:cNvCxnSpPr>
          <p:nvPr/>
        </p:nvCxnSpPr>
        <p:spPr>
          <a:xfrm>
            <a:off x="6576183" y="3613666"/>
            <a:ext cx="2208678" cy="97528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A83E9DE-887E-47B0-9AE8-672C9B8D00A1}"/>
              </a:ext>
            </a:extLst>
          </p:cNvPr>
          <p:cNvSpPr txBox="1"/>
          <p:nvPr/>
        </p:nvSpPr>
        <p:spPr>
          <a:xfrm>
            <a:off x="7463654" y="3244334"/>
            <a:ext cx="1900841" cy="369332"/>
          </a:xfrm>
          <a:prstGeom prst="rect">
            <a:avLst/>
          </a:prstGeom>
          <a:noFill/>
        </p:spPr>
        <p:txBody>
          <a:bodyPr wrap="none" rtlCol="0">
            <a:spAutoFit/>
          </a:bodyPr>
          <a:lstStyle/>
          <a:p>
            <a:r>
              <a:rPr lang="en-US" dirty="0"/>
              <a:t>&lt;- internal nodes</a:t>
            </a:r>
          </a:p>
        </p:txBody>
      </p:sp>
      <p:sp>
        <p:nvSpPr>
          <p:cNvPr id="28" name="TextBox 27">
            <a:extLst>
              <a:ext uri="{FF2B5EF4-FFF2-40B4-BE49-F238E27FC236}">
                <a16:creationId xmlns:a16="http://schemas.microsoft.com/office/drawing/2014/main" id="{ABCCFFFC-65A7-41BB-AD73-A42DE44E8ECB}"/>
              </a:ext>
            </a:extLst>
          </p:cNvPr>
          <p:cNvSpPr txBox="1"/>
          <p:nvPr/>
        </p:nvSpPr>
        <p:spPr>
          <a:xfrm>
            <a:off x="381526" y="5287149"/>
            <a:ext cx="1513556" cy="369332"/>
          </a:xfrm>
          <a:prstGeom prst="rect">
            <a:avLst/>
          </a:prstGeom>
          <a:noFill/>
        </p:spPr>
        <p:txBody>
          <a:bodyPr wrap="none" rtlCol="0">
            <a:spAutoFit/>
          </a:bodyPr>
          <a:lstStyle/>
          <a:p>
            <a:r>
              <a:rPr lang="en-US" dirty="0"/>
              <a:t>leaf nodes -&gt;</a:t>
            </a:r>
          </a:p>
        </p:txBody>
      </p:sp>
      <p:graphicFrame>
        <p:nvGraphicFramePr>
          <p:cNvPr id="36" name="Table 35">
            <a:extLst>
              <a:ext uri="{FF2B5EF4-FFF2-40B4-BE49-F238E27FC236}">
                <a16:creationId xmlns:a16="http://schemas.microsoft.com/office/drawing/2014/main" id="{491635A2-EA5A-4177-AED7-31B0C170DC88}"/>
              </a:ext>
            </a:extLst>
          </p:cNvPr>
          <p:cNvGraphicFramePr>
            <a:graphicFrameLocks noGrp="1"/>
          </p:cNvGraphicFramePr>
          <p:nvPr>
            <p:extLst/>
          </p:nvPr>
        </p:nvGraphicFramePr>
        <p:xfrm>
          <a:off x="3906941" y="3208586"/>
          <a:ext cx="3518590" cy="42056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039073519"/>
                    </a:ext>
                  </a:extLst>
                </a:gridCol>
                <a:gridCol w="406398">
                  <a:extLst>
                    <a:ext uri="{9D8B030D-6E8A-4147-A177-3AD203B41FA5}">
                      <a16:colId xmlns:a16="http://schemas.microsoft.com/office/drawing/2014/main" val="3755289074"/>
                    </a:ext>
                  </a:extLst>
                </a:gridCol>
                <a:gridCol w="227215">
                  <a:extLst>
                    <a:ext uri="{9D8B030D-6E8A-4147-A177-3AD203B41FA5}">
                      <a16:colId xmlns:a16="http://schemas.microsoft.com/office/drawing/2014/main" val="1552610582"/>
                    </a:ext>
                  </a:extLst>
                </a:gridCol>
                <a:gridCol w="422611">
                  <a:extLst>
                    <a:ext uri="{9D8B030D-6E8A-4147-A177-3AD203B41FA5}">
                      <a16:colId xmlns:a16="http://schemas.microsoft.com/office/drawing/2014/main" val="1754876703"/>
                    </a:ext>
                  </a:extLst>
                </a:gridCol>
                <a:gridCol w="219825">
                  <a:extLst>
                    <a:ext uri="{9D8B030D-6E8A-4147-A177-3AD203B41FA5}">
                      <a16:colId xmlns:a16="http://schemas.microsoft.com/office/drawing/2014/main" val="1845666615"/>
                    </a:ext>
                  </a:extLst>
                </a:gridCol>
                <a:gridCol w="458262">
                  <a:extLst>
                    <a:ext uri="{9D8B030D-6E8A-4147-A177-3AD203B41FA5}">
                      <a16:colId xmlns:a16="http://schemas.microsoft.com/office/drawing/2014/main" val="1697748113"/>
                    </a:ext>
                  </a:extLst>
                </a:gridCol>
                <a:gridCol w="219825">
                  <a:extLst>
                    <a:ext uri="{9D8B030D-6E8A-4147-A177-3AD203B41FA5}">
                      <a16:colId xmlns:a16="http://schemas.microsoft.com/office/drawing/2014/main" val="4086960217"/>
                    </a:ext>
                  </a:extLst>
                </a:gridCol>
                <a:gridCol w="458262">
                  <a:extLst>
                    <a:ext uri="{9D8B030D-6E8A-4147-A177-3AD203B41FA5}">
                      <a16:colId xmlns:a16="http://schemas.microsoft.com/office/drawing/2014/main" val="3653328963"/>
                    </a:ext>
                  </a:extLst>
                </a:gridCol>
                <a:gridCol w="219825">
                  <a:extLst>
                    <a:ext uri="{9D8B030D-6E8A-4147-A177-3AD203B41FA5}">
                      <a16:colId xmlns:a16="http://schemas.microsoft.com/office/drawing/2014/main" val="19833210"/>
                    </a:ext>
                  </a:extLst>
                </a:gridCol>
                <a:gridCol w="458262">
                  <a:extLst>
                    <a:ext uri="{9D8B030D-6E8A-4147-A177-3AD203B41FA5}">
                      <a16:colId xmlns:a16="http://schemas.microsoft.com/office/drawing/2014/main" val="895961414"/>
                    </a:ext>
                  </a:extLst>
                </a:gridCol>
                <a:gridCol w="219825">
                  <a:extLst>
                    <a:ext uri="{9D8B030D-6E8A-4147-A177-3AD203B41FA5}">
                      <a16:colId xmlns:a16="http://schemas.microsoft.com/office/drawing/2014/main" val="389068596"/>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42" name="Table 41">
            <a:extLst>
              <a:ext uri="{FF2B5EF4-FFF2-40B4-BE49-F238E27FC236}">
                <a16:creationId xmlns:a16="http://schemas.microsoft.com/office/drawing/2014/main" id="{2F995E3D-045D-4D44-A661-AC1E572D9FEB}"/>
              </a:ext>
            </a:extLst>
          </p:cNvPr>
          <p:cNvGraphicFramePr>
            <a:graphicFrameLocks noGrp="1"/>
          </p:cNvGraphicFramePr>
          <p:nvPr>
            <p:extLst/>
          </p:nvPr>
        </p:nvGraphicFramePr>
        <p:xfrm>
          <a:off x="9780078"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43" name="Straight Connector 42">
            <a:extLst>
              <a:ext uri="{FF2B5EF4-FFF2-40B4-BE49-F238E27FC236}">
                <a16:creationId xmlns:a16="http://schemas.microsoft.com/office/drawing/2014/main" id="{C2130DF0-D346-4B53-9CF2-240B5307B778}"/>
              </a:ext>
            </a:extLst>
          </p:cNvPr>
          <p:cNvCxnSpPr>
            <a:cxnSpLocks/>
            <a:endCxn id="42" idx="0"/>
          </p:cNvCxnSpPr>
          <p:nvPr/>
        </p:nvCxnSpPr>
        <p:spPr>
          <a:xfrm>
            <a:off x="7232939" y="3613666"/>
            <a:ext cx="3126773" cy="97528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3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611-EE70-4FC4-B936-FF48EFA263FA}"/>
              </a:ext>
            </a:extLst>
          </p:cNvPr>
          <p:cNvSpPr>
            <a:spLocks noGrp="1"/>
          </p:cNvSpPr>
          <p:nvPr>
            <p:ph type="title"/>
          </p:nvPr>
        </p:nvSpPr>
        <p:spPr/>
        <p:txBody>
          <a:bodyPr/>
          <a:lstStyle/>
          <a:p>
            <a:r>
              <a:rPr lang="en-US" dirty="0"/>
              <a:t>B Trees</a:t>
            </a:r>
          </a:p>
        </p:txBody>
      </p:sp>
      <p:sp>
        <p:nvSpPr>
          <p:cNvPr id="3" name="Content Placeholder 2">
            <a:extLst>
              <a:ext uri="{FF2B5EF4-FFF2-40B4-BE49-F238E27FC236}">
                <a16:creationId xmlns:a16="http://schemas.microsoft.com/office/drawing/2014/main" id="{22824D35-FCAE-467C-B98D-0A29D39DF3FD}"/>
              </a:ext>
            </a:extLst>
          </p:cNvPr>
          <p:cNvSpPr>
            <a:spLocks noGrp="1"/>
          </p:cNvSpPr>
          <p:nvPr>
            <p:ph idx="1"/>
          </p:nvPr>
        </p:nvSpPr>
        <p:spPr/>
        <p:txBody>
          <a:bodyPr/>
          <a:lstStyle/>
          <a:p>
            <a:r>
              <a:rPr lang="en-US" dirty="0"/>
              <a:t>Has 3 invariants that define it</a:t>
            </a:r>
          </a:p>
          <a:p>
            <a:r>
              <a:rPr lang="en-US" dirty="0"/>
              <a:t>1. B-trees must have two different types of nodes: internal nodes and leaf nodes</a:t>
            </a:r>
          </a:p>
          <a:p>
            <a:r>
              <a:rPr lang="en-US" dirty="0"/>
              <a:t>2. B-trees must have an organized set of keys and pointers at each internal node</a:t>
            </a:r>
          </a:p>
          <a:p>
            <a:r>
              <a:rPr lang="en-US" dirty="0"/>
              <a:t>3. B-trees must start with a leaf node, then as more nodes are added they must stay at least half full</a:t>
            </a:r>
          </a:p>
        </p:txBody>
      </p:sp>
      <p:sp>
        <p:nvSpPr>
          <p:cNvPr id="4" name="Footer Placeholder 3">
            <a:extLst>
              <a:ext uri="{FF2B5EF4-FFF2-40B4-BE49-F238E27FC236}">
                <a16:creationId xmlns:a16="http://schemas.microsoft.com/office/drawing/2014/main" id="{601E5079-9703-4266-807A-97B866A6E5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C0FB04C-55E1-4C75-A41A-4FB8D38314C7}"/>
              </a:ext>
            </a:extLst>
          </p:cNvPr>
          <p:cNvSpPr>
            <a:spLocks noGrp="1"/>
          </p:cNvSpPr>
          <p:nvPr>
            <p:ph type="sldNum" sz="quarter" idx="12"/>
          </p:nvPr>
        </p:nvSpPr>
        <p:spPr/>
        <p:txBody>
          <a:bodyPr/>
          <a:lstStyle/>
          <a:p>
            <a:fld id="{659665DE-58FC-41F4-AC58-2C90A5E00527}" type="slidenum">
              <a:rPr lang="en-US" smtClean="0"/>
              <a:t>19</a:t>
            </a:fld>
            <a:endParaRPr lang="en-US"/>
          </a:p>
        </p:txBody>
      </p:sp>
    </p:spTree>
    <p:extLst>
      <p:ext uri="{BB962C8B-B14F-4D97-AF65-F5344CB8AC3E}">
        <p14:creationId xmlns:p14="http://schemas.microsoft.com/office/powerpoint/2010/main" val="398352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AB85-174D-3442-970B-2BA370AE4CBD}"/>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7EC9F8DD-3509-2543-98E0-8EA6B7A1CEE3}"/>
              </a:ext>
            </a:extLst>
          </p:cNvPr>
          <p:cNvSpPr>
            <a:spLocks noGrp="1"/>
          </p:cNvSpPr>
          <p:nvPr>
            <p:ph idx="1"/>
          </p:nvPr>
        </p:nvSpPr>
        <p:spPr/>
        <p:txBody>
          <a:bodyPr/>
          <a:lstStyle/>
          <a:p>
            <a:pPr marL="0" indent="0">
              <a:buNone/>
            </a:pPr>
            <a:r>
              <a:rPr lang="en-US" dirty="0"/>
              <a:t>Sorry no office hours this afternoon :/</a:t>
            </a:r>
          </a:p>
          <a:p>
            <a:pPr marL="0" indent="0">
              <a:buNone/>
            </a:pPr>
            <a:r>
              <a:rPr lang="en-US" dirty="0"/>
              <a:t>Midterm review session Monday 6-8pm </a:t>
            </a:r>
            <a:r>
              <a:rPr lang="en-US" dirty="0" err="1"/>
              <a:t>Sieg</a:t>
            </a:r>
            <a:r>
              <a:rPr lang="en-US" dirty="0"/>
              <a:t> 134 (hopefully)</a:t>
            </a:r>
          </a:p>
          <a:p>
            <a:pPr marL="0" indent="0">
              <a:buNone/>
            </a:pPr>
            <a:r>
              <a:rPr lang="en-US" dirty="0"/>
              <a:t>Written HW posted later today – individual assignment</a:t>
            </a:r>
          </a:p>
        </p:txBody>
      </p:sp>
      <p:sp>
        <p:nvSpPr>
          <p:cNvPr id="4" name="Footer Placeholder 3">
            <a:extLst>
              <a:ext uri="{FF2B5EF4-FFF2-40B4-BE49-F238E27FC236}">
                <a16:creationId xmlns:a16="http://schemas.microsoft.com/office/drawing/2014/main" id="{52086E2A-30B3-3B4C-ABBC-3D29100CC18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5CD9794-A0DF-EA41-894A-4DF5627D5437}"/>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210993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D4BE-C403-4902-9C80-2CA23E31B1CC}"/>
              </a:ext>
            </a:extLst>
          </p:cNvPr>
          <p:cNvSpPr>
            <a:spLocks noGrp="1"/>
          </p:cNvSpPr>
          <p:nvPr>
            <p:ph type="title"/>
          </p:nvPr>
        </p:nvSpPr>
        <p:spPr/>
        <p:txBody>
          <a:bodyPr/>
          <a:lstStyle/>
          <a:p>
            <a:r>
              <a:rPr lang="en-US" dirty="0"/>
              <a:t>Node Invariant</a:t>
            </a:r>
          </a:p>
        </p:txBody>
      </p:sp>
      <p:sp>
        <p:nvSpPr>
          <p:cNvPr id="3" name="Content Placeholder 2">
            <a:extLst>
              <a:ext uri="{FF2B5EF4-FFF2-40B4-BE49-F238E27FC236}">
                <a16:creationId xmlns:a16="http://schemas.microsoft.com/office/drawing/2014/main" id="{C93F8B17-2338-4E7A-845D-A124A3CC1478}"/>
              </a:ext>
            </a:extLst>
          </p:cNvPr>
          <p:cNvSpPr>
            <a:spLocks noGrp="1"/>
          </p:cNvSpPr>
          <p:nvPr>
            <p:ph idx="1"/>
          </p:nvPr>
        </p:nvSpPr>
        <p:spPr/>
        <p:txBody>
          <a:bodyPr/>
          <a:lstStyle/>
          <a:p>
            <a:r>
              <a:rPr lang="en-US" dirty="0"/>
              <a:t>Internal nodes contain M pointers to children and M-1 </a:t>
            </a:r>
            <a:r>
              <a:rPr lang="en-US" b="1" dirty="0"/>
              <a:t>sorted</a:t>
            </a:r>
            <a:r>
              <a:rPr lang="en-US" dirty="0"/>
              <a:t> keys</a:t>
            </a:r>
          </a:p>
          <a:p>
            <a:endParaRPr lang="en-US" dirty="0"/>
          </a:p>
          <a:p>
            <a:endParaRPr lang="en-US" dirty="0"/>
          </a:p>
          <a:p>
            <a:r>
              <a:rPr lang="en-US" dirty="0"/>
              <a:t>A leaf node contains L key-value pairs, sorted by key</a:t>
            </a:r>
          </a:p>
        </p:txBody>
      </p:sp>
      <p:sp>
        <p:nvSpPr>
          <p:cNvPr id="4" name="Footer Placeholder 3">
            <a:extLst>
              <a:ext uri="{FF2B5EF4-FFF2-40B4-BE49-F238E27FC236}">
                <a16:creationId xmlns:a16="http://schemas.microsoft.com/office/drawing/2014/main" id="{69E6497F-8DC9-4114-99EC-2E5E3DD2D9D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ABD329A-6D75-468E-8B21-116AC4A3A180}"/>
              </a:ext>
            </a:extLst>
          </p:cNvPr>
          <p:cNvSpPr>
            <a:spLocks noGrp="1"/>
          </p:cNvSpPr>
          <p:nvPr>
            <p:ph type="sldNum" sz="quarter" idx="12"/>
          </p:nvPr>
        </p:nvSpPr>
        <p:spPr/>
        <p:txBody>
          <a:bodyPr/>
          <a:lstStyle/>
          <a:p>
            <a:fld id="{659665DE-58FC-41F4-AC58-2C90A5E00527}" type="slidenum">
              <a:rPr lang="en-US" smtClean="0"/>
              <a:t>20</a:t>
            </a:fld>
            <a:endParaRPr lang="en-US"/>
          </a:p>
        </p:txBody>
      </p:sp>
      <p:graphicFrame>
        <p:nvGraphicFramePr>
          <p:cNvPr id="6" name="Table 5">
            <a:extLst>
              <a:ext uri="{FF2B5EF4-FFF2-40B4-BE49-F238E27FC236}">
                <a16:creationId xmlns:a16="http://schemas.microsoft.com/office/drawing/2014/main" id="{647FC3EF-CF62-4A3B-A260-3A8090760970}"/>
              </a:ext>
            </a:extLst>
          </p:cNvPr>
          <p:cNvGraphicFramePr>
            <a:graphicFrameLocks noGrp="1"/>
          </p:cNvGraphicFramePr>
          <p:nvPr>
            <p:extLst/>
          </p:nvPr>
        </p:nvGraphicFramePr>
        <p:xfrm>
          <a:off x="3360537" y="2133521"/>
          <a:ext cx="3518590" cy="42056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039073519"/>
                    </a:ext>
                  </a:extLst>
                </a:gridCol>
                <a:gridCol w="406398">
                  <a:extLst>
                    <a:ext uri="{9D8B030D-6E8A-4147-A177-3AD203B41FA5}">
                      <a16:colId xmlns:a16="http://schemas.microsoft.com/office/drawing/2014/main" val="3755289074"/>
                    </a:ext>
                  </a:extLst>
                </a:gridCol>
                <a:gridCol w="227215">
                  <a:extLst>
                    <a:ext uri="{9D8B030D-6E8A-4147-A177-3AD203B41FA5}">
                      <a16:colId xmlns:a16="http://schemas.microsoft.com/office/drawing/2014/main" val="1552610582"/>
                    </a:ext>
                  </a:extLst>
                </a:gridCol>
                <a:gridCol w="422611">
                  <a:extLst>
                    <a:ext uri="{9D8B030D-6E8A-4147-A177-3AD203B41FA5}">
                      <a16:colId xmlns:a16="http://schemas.microsoft.com/office/drawing/2014/main" val="1754876703"/>
                    </a:ext>
                  </a:extLst>
                </a:gridCol>
                <a:gridCol w="219825">
                  <a:extLst>
                    <a:ext uri="{9D8B030D-6E8A-4147-A177-3AD203B41FA5}">
                      <a16:colId xmlns:a16="http://schemas.microsoft.com/office/drawing/2014/main" val="1845666615"/>
                    </a:ext>
                  </a:extLst>
                </a:gridCol>
                <a:gridCol w="458262">
                  <a:extLst>
                    <a:ext uri="{9D8B030D-6E8A-4147-A177-3AD203B41FA5}">
                      <a16:colId xmlns:a16="http://schemas.microsoft.com/office/drawing/2014/main" val="1697748113"/>
                    </a:ext>
                  </a:extLst>
                </a:gridCol>
                <a:gridCol w="219825">
                  <a:extLst>
                    <a:ext uri="{9D8B030D-6E8A-4147-A177-3AD203B41FA5}">
                      <a16:colId xmlns:a16="http://schemas.microsoft.com/office/drawing/2014/main" val="4086960217"/>
                    </a:ext>
                  </a:extLst>
                </a:gridCol>
                <a:gridCol w="458262">
                  <a:extLst>
                    <a:ext uri="{9D8B030D-6E8A-4147-A177-3AD203B41FA5}">
                      <a16:colId xmlns:a16="http://schemas.microsoft.com/office/drawing/2014/main" val="3653328963"/>
                    </a:ext>
                  </a:extLst>
                </a:gridCol>
                <a:gridCol w="219825">
                  <a:extLst>
                    <a:ext uri="{9D8B030D-6E8A-4147-A177-3AD203B41FA5}">
                      <a16:colId xmlns:a16="http://schemas.microsoft.com/office/drawing/2014/main" val="19833210"/>
                    </a:ext>
                  </a:extLst>
                </a:gridCol>
                <a:gridCol w="458262">
                  <a:extLst>
                    <a:ext uri="{9D8B030D-6E8A-4147-A177-3AD203B41FA5}">
                      <a16:colId xmlns:a16="http://schemas.microsoft.com/office/drawing/2014/main" val="895961414"/>
                    </a:ext>
                  </a:extLst>
                </a:gridCol>
                <a:gridCol w="219825">
                  <a:extLst>
                    <a:ext uri="{9D8B030D-6E8A-4147-A177-3AD203B41FA5}">
                      <a16:colId xmlns:a16="http://schemas.microsoft.com/office/drawing/2014/main" val="389068596"/>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7" name="Table 6">
            <a:extLst>
              <a:ext uri="{FF2B5EF4-FFF2-40B4-BE49-F238E27FC236}">
                <a16:creationId xmlns:a16="http://schemas.microsoft.com/office/drawing/2014/main" id="{ED8B71A4-24A6-49DD-A5CF-1028FB41BF6E}"/>
              </a:ext>
            </a:extLst>
          </p:cNvPr>
          <p:cNvGraphicFramePr>
            <a:graphicFrameLocks noGrp="1"/>
          </p:cNvGraphicFramePr>
          <p:nvPr>
            <p:extLst/>
          </p:nvPr>
        </p:nvGraphicFramePr>
        <p:xfrm>
          <a:off x="4818622" y="3429000"/>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sp>
        <p:nvSpPr>
          <p:cNvPr id="8" name="TextBox 7">
            <a:extLst>
              <a:ext uri="{FF2B5EF4-FFF2-40B4-BE49-F238E27FC236}">
                <a16:creationId xmlns:a16="http://schemas.microsoft.com/office/drawing/2014/main" id="{04E8CF2C-FE6F-4F91-A9A9-D03FE5290EA0}"/>
              </a:ext>
            </a:extLst>
          </p:cNvPr>
          <p:cNvSpPr txBox="1"/>
          <p:nvPr/>
        </p:nvSpPr>
        <p:spPr>
          <a:xfrm>
            <a:off x="7063740" y="2133521"/>
            <a:ext cx="785793" cy="369332"/>
          </a:xfrm>
          <a:prstGeom prst="rect">
            <a:avLst/>
          </a:prstGeom>
          <a:noFill/>
        </p:spPr>
        <p:txBody>
          <a:bodyPr wrap="none" rtlCol="0">
            <a:spAutoFit/>
          </a:bodyPr>
          <a:lstStyle/>
          <a:p>
            <a:r>
              <a:rPr lang="en-US" dirty="0"/>
              <a:t>M = 6</a:t>
            </a:r>
          </a:p>
        </p:txBody>
      </p:sp>
      <p:sp>
        <p:nvSpPr>
          <p:cNvPr id="9" name="TextBox 8">
            <a:extLst>
              <a:ext uri="{FF2B5EF4-FFF2-40B4-BE49-F238E27FC236}">
                <a16:creationId xmlns:a16="http://schemas.microsoft.com/office/drawing/2014/main" id="{8A4A8369-1396-4546-B62F-CD89D330BA9F}"/>
              </a:ext>
            </a:extLst>
          </p:cNvPr>
          <p:cNvSpPr txBox="1"/>
          <p:nvPr/>
        </p:nvSpPr>
        <p:spPr>
          <a:xfrm>
            <a:off x="3798570" y="3429000"/>
            <a:ext cx="692818" cy="369332"/>
          </a:xfrm>
          <a:prstGeom prst="rect">
            <a:avLst/>
          </a:prstGeom>
          <a:noFill/>
        </p:spPr>
        <p:txBody>
          <a:bodyPr wrap="none" rtlCol="0">
            <a:spAutoFit/>
          </a:bodyPr>
          <a:lstStyle/>
          <a:p>
            <a:r>
              <a:rPr lang="en-US" dirty="0"/>
              <a:t>L = 3</a:t>
            </a:r>
          </a:p>
        </p:txBody>
      </p:sp>
    </p:spTree>
    <p:extLst>
      <p:ext uri="{BB962C8B-B14F-4D97-AF65-F5344CB8AC3E}">
        <p14:creationId xmlns:p14="http://schemas.microsoft.com/office/powerpoint/2010/main" val="34082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0752-B60D-45E1-A08E-7A14AC94A27A}"/>
              </a:ext>
            </a:extLst>
          </p:cNvPr>
          <p:cNvSpPr>
            <a:spLocks noGrp="1"/>
          </p:cNvSpPr>
          <p:nvPr>
            <p:ph type="title"/>
          </p:nvPr>
        </p:nvSpPr>
        <p:spPr/>
        <p:txBody>
          <a:bodyPr/>
          <a:lstStyle/>
          <a:p>
            <a:r>
              <a:rPr lang="en-US" dirty="0"/>
              <a:t>Order Invariant</a:t>
            </a:r>
          </a:p>
        </p:txBody>
      </p:sp>
      <p:sp>
        <p:nvSpPr>
          <p:cNvPr id="3" name="Content Placeholder 2">
            <a:extLst>
              <a:ext uri="{FF2B5EF4-FFF2-40B4-BE49-F238E27FC236}">
                <a16:creationId xmlns:a16="http://schemas.microsoft.com/office/drawing/2014/main" id="{826A84B0-D73D-4877-AE58-9813FEFE39F9}"/>
              </a:ext>
            </a:extLst>
          </p:cNvPr>
          <p:cNvSpPr>
            <a:spLocks noGrp="1"/>
          </p:cNvSpPr>
          <p:nvPr>
            <p:ph idx="1"/>
          </p:nvPr>
        </p:nvSpPr>
        <p:spPr/>
        <p:txBody>
          <a:bodyPr/>
          <a:lstStyle/>
          <a:p>
            <a:r>
              <a:rPr lang="en-US" dirty="0"/>
              <a:t>For any given key k, all subtrees to the left may only contain keys x that satisfy x &lt; k. All subtrees to the right may only contain keys x that satisfy k &gt;= x</a:t>
            </a:r>
          </a:p>
        </p:txBody>
      </p:sp>
      <p:sp>
        <p:nvSpPr>
          <p:cNvPr id="4" name="Footer Placeholder 3">
            <a:extLst>
              <a:ext uri="{FF2B5EF4-FFF2-40B4-BE49-F238E27FC236}">
                <a16:creationId xmlns:a16="http://schemas.microsoft.com/office/drawing/2014/main" id="{960318FD-F4AE-41C1-8630-7C666416002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8B0BC9B-5650-4C11-BF95-EFFBFA552025}"/>
              </a:ext>
            </a:extLst>
          </p:cNvPr>
          <p:cNvSpPr>
            <a:spLocks noGrp="1"/>
          </p:cNvSpPr>
          <p:nvPr>
            <p:ph type="sldNum" sz="quarter" idx="12"/>
          </p:nvPr>
        </p:nvSpPr>
        <p:spPr/>
        <p:txBody>
          <a:bodyPr/>
          <a:lstStyle/>
          <a:p>
            <a:fld id="{659665DE-58FC-41F4-AC58-2C90A5E00527}" type="slidenum">
              <a:rPr lang="en-US" smtClean="0"/>
              <a:t>21</a:t>
            </a:fld>
            <a:endParaRPr lang="en-US"/>
          </a:p>
        </p:txBody>
      </p:sp>
      <p:graphicFrame>
        <p:nvGraphicFramePr>
          <p:cNvPr id="6" name="Table 5">
            <a:extLst>
              <a:ext uri="{FF2B5EF4-FFF2-40B4-BE49-F238E27FC236}">
                <a16:creationId xmlns:a16="http://schemas.microsoft.com/office/drawing/2014/main" id="{EA6F6977-9E25-478C-B419-6197B67D0A4F}"/>
              </a:ext>
            </a:extLst>
          </p:cNvPr>
          <p:cNvGraphicFramePr>
            <a:graphicFrameLocks noGrp="1"/>
          </p:cNvGraphicFramePr>
          <p:nvPr>
            <p:extLst/>
          </p:nvPr>
        </p:nvGraphicFramePr>
        <p:xfrm>
          <a:off x="3646287" y="2487851"/>
          <a:ext cx="3518590" cy="42056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039073519"/>
                    </a:ext>
                  </a:extLst>
                </a:gridCol>
                <a:gridCol w="406398">
                  <a:extLst>
                    <a:ext uri="{9D8B030D-6E8A-4147-A177-3AD203B41FA5}">
                      <a16:colId xmlns:a16="http://schemas.microsoft.com/office/drawing/2014/main" val="3755289074"/>
                    </a:ext>
                  </a:extLst>
                </a:gridCol>
                <a:gridCol w="227215">
                  <a:extLst>
                    <a:ext uri="{9D8B030D-6E8A-4147-A177-3AD203B41FA5}">
                      <a16:colId xmlns:a16="http://schemas.microsoft.com/office/drawing/2014/main" val="1552610582"/>
                    </a:ext>
                  </a:extLst>
                </a:gridCol>
                <a:gridCol w="422611">
                  <a:extLst>
                    <a:ext uri="{9D8B030D-6E8A-4147-A177-3AD203B41FA5}">
                      <a16:colId xmlns:a16="http://schemas.microsoft.com/office/drawing/2014/main" val="1754876703"/>
                    </a:ext>
                  </a:extLst>
                </a:gridCol>
                <a:gridCol w="219825">
                  <a:extLst>
                    <a:ext uri="{9D8B030D-6E8A-4147-A177-3AD203B41FA5}">
                      <a16:colId xmlns:a16="http://schemas.microsoft.com/office/drawing/2014/main" val="1845666615"/>
                    </a:ext>
                  </a:extLst>
                </a:gridCol>
                <a:gridCol w="458262">
                  <a:extLst>
                    <a:ext uri="{9D8B030D-6E8A-4147-A177-3AD203B41FA5}">
                      <a16:colId xmlns:a16="http://schemas.microsoft.com/office/drawing/2014/main" val="1697748113"/>
                    </a:ext>
                  </a:extLst>
                </a:gridCol>
                <a:gridCol w="219825">
                  <a:extLst>
                    <a:ext uri="{9D8B030D-6E8A-4147-A177-3AD203B41FA5}">
                      <a16:colId xmlns:a16="http://schemas.microsoft.com/office/drawing/2014/main" val="4086960217"/>
                    </a:ext>
                  </a:extLst>
                </a:gridCol>
                <a:gridCol w="458262">
                  <a:extLst>
                    <a:ext uri="{9D8B030D-6E8A-4147-A177-3AD203B41FA5}">
                      <a16:colId xmlns:a16="http://schemas.microsoft.com/office/drawing/2014/main" val="3653328963"/>
                    </a:ext>
                  </a:extLst>
                </a:gridCol>
                <a:gridCol w="219825">
                  <a:extLst>
                    <a:ext uri="{9D8B030D-6E8A-4147-A177-3AD203B41FA5}">
                      <a16:colId xmlns:a16="http://schemas.microsoft.com/office/drawing/2014/main" val="19833210"/>
                    </a:ext>
                  </a:extLst>
                </a:gridCol>
                <a:gridCol w="458262">
                  <a:extLst>
                    <a:ext uri="{9D8B030D-6E8A-4147-A177-3AD203B41FA5}">
                      <a16:colId xmlns:a16="http://schemas.microsoft.com/office/drawing/2014/main" val="895961414"/>
                    </a:ext>
                  </a:extLst>
                </a:gridCol>
                <a:gridCol w="219825">
                  <a:extLst>
                    <a:ext uri="{9D8B030D-6E8A-4147-A177-3AD203B41FA5}">
                      <a16:colId xmlns:a16="http://schemas.microsoft.com/office/drawing/2014/main" val="389068596"/>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7" name="Table 6">
            <a:extLst>
              <a:ext uri="{FF2B5EF4-FFF2-40B4-BE49-F238E27FC236}">
                <a16:creationId xmlns:a16="http://schemas.microsoft.com/office/drawing/2014/main" id="{D3675E21-6330-451F-BC76-A9EB6C1FD14B}"/>
              </a:ext>
            </a:extLst>
          </p:cNvPr>
          <p:cNvGraphicFramePr>
            <a:graphicFrameLocks noGrp="1"/>
          </p:cNvGraphicFramePr>
          <p:nvPr>
            <p:extLst/>
          </p:nvPr>
        </p:nvGraphicFramePr>
        <p:xfrm>
          <a:off x="2073563" y="3429000"/>
          <a:ext cx="919018" cy="491914"/>
        </p:xfrm>
        <a:graphic>
          <a:graphicData uri="http://schemas.openxmlformats.org/drawingml/2006/table">
            <a:tbl>
              <a:tblPr firstRow="1" bandRow="1">
                <a:tableStyleId>{5C22544A-7EE6-4342-B048-85BDC9FD1C3A}</a:tableStyleId>
              </a:tblPr>
              <a:tblGrid>
                <a:gridCol w="919018">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X &lt;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graphicFrame>
        <p:nvGraphicFramePr>
          <p:cNvPr id="8" name="Table 7">
            <a:extLst>
              <a:ext uri="{FF2B5EF4-FFF2-40B4-BE49-F238E27FC236}">
                <a16:creationId xmlns:a16="http://schemas.microsoft.com/office/drawing/2014/main" id="{D605C6A6-E243-4520-B354-6EA3B8797ED4}"/>
              </a:ext>
            </a:extLst>
          </p:cNvPr>
          <p:cNvGraphicFramePr>
            <a:graphicFrameLocks noGrp="1"/>
          </p:cNvGraphicFramePr>
          <p:nvPr>
            <p:extLst/>
          </p:nvPr>
        </p:nvGraphicFramePr>
        <p:xfrm>
          <a:off x="3215064" y="3457672"/>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3 &lt;= X &lt;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graphicFrame>
        <p:nvGraphicFramePr>
          <p:cNvPr id="9" name="Table 8">
            <a:extLst>
              <a:ext uri="{FF2B5EF4-FFF2-40B4-BE49-F238E27FC236}">
                <a16:creationId xmlns:a16="http://schemas.microsoft.com/office/drawing/2014/main" id="{1CBA4D82-202A-48D6-BA64-B4109968D326}"/>
              </a:ext>
            </a:extLst>
          </p:cNvPr>
          <p:cNvGraphicFramePr>
            <a:graphicFrameLocks noGrp="1"/>
          </p:cNvGraphicFramePr>
          <p:nvPr>
            <p:extLst/>
          </p:nvPr>
        </p:nvGraphicFramePr>
        <p:xfrm>
          <a:off x="5091779" y="3440495"/>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7 &lt;= X &lt;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graphicFrame>
        <p:nvGraphicFramePr>
          <p:cNvPr id="10" name="Table 9">
            <a:extLst>
              <a:ext uri="{FF2B5EF4-FFF2-40B4-BE49-F238E27FC236}">
                <a16:creationId xmlns:a16="http://schemas.microsoft.com/office/drawing/2014/main" id="{3844D58C-6892-4189-ACAD-677C3553A5E9}"/>
              </a:ext>
            </a:extLst>
          </p:cNvPr>
          <p:cNvGraphicFramePr>
            <a:graphicFrameLocks noGrp="1"/>
          </p:cNvGraphicFramePr>
          <p:nvPr>
            <p:extLst/>
          </p:nvPr>
        </p:nvGraphicFramePr>
        <p:xfrm>
          <a:off x="6951451" y="3445063"/>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12 &lt;= X &lt;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cxnSp>
        <p:nvCxnSpPr>
          <p:cNvPr id="12" name="Straight Connector 11">
            <a:extLst>
              <a:ext uri="{FF2B5EF4-FFF2-40B4-BE49-F238E27FC236}">
                <a16:creationId xmlns:a16="http://schemas.microsoft.com/office/drawing/2014/main" id="{6267D9C2-42D2-43D6-872E-187BB367C517}"/>
              </a:ext>
            </a:extLst>
          </p:cNvPr>
          <p:cNvCxnSpPr>
            <a:endCxn id="7" idx="0"/>
          </p:cNvCxnSpPr>
          <p:nvPr/>
        </p:nvCxnSpPr>
        <p:spPr>
          <a:xfrm flipH="1">
            <a:off x="2533072" y="2908415"/>
            <a:ext cx="1202113" cy="52058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CD9CA8-AA00-4B82-B643-DFAD481190C3}"/>
              </a:ext>
            </a:extLst>
          </p:cNvPr>
          <p:cNvCxnSpPr>
            <a:cxnSpLocks/>
            <a:endCxn id="8" idx="0"/>
          </p:cNvCxnSpPr>
          <p:nvPr/>
        </p:nvCxnSpPr>
        <p:spPr>
          <a:xfrm flipH="1">
            <a:off x="4014009" y="2903197"/>
            <a:ext cx="344167" cy="55447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9374F6-F750-482D-8035-9ACE23BFB7B0}"/>
              </a:ext>
            </a:extLst>
          </p:cNvPr>
          <p:cNvCxnSpPr>
            <a:cxnSpLocks/>
            <a:endCxn id="9" idx="0"/>
          </p:cNvCxnSpPr>
          <p:nvPr/>
        </p:nvCxnSpPr>
        <p:spPr>
          <a:xfrm>
            <a:off x="4968934" y="2854036"/>
            <a:ext cx="921790" cy="586459"/>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C27FD9-41C1-426A-8201-891F225CA518}"/>
              </a:ext>
            </a:extLst>
          </p:cNvPr>
          <p:cNvCxnSpPr>
            <a:cxnSpLocks/>
            <a:endCxn id="10" idx="0"/>
          </p:cNvCxnSpPr>
          <p:nvPr/>
        </p:nvCxnSpPr>
        <p:spPr>
          <a:xfrm>
            <a:off x="5632405" y="2903197"/>
            <a:ext cx="2117991" cy="54186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D0FFF2C6-5B16-4494-981A-82C2C22DE8F8}"/>
              </a:ext>
            </a:extLst>
          </p:cNvPr>
          <p:cNvGraphicFramePr>
            <a:graphicFrameLocks noGrp="1"/>
          </p:cNvGraphicFramePr>
          <p:nvPr>
            <p:extLst/>
          </p:nvPr>
        </p:nvGraphicFramePr>
        <p:xfrm>
          <a:off x="8742319" y="3451708"/>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21 &lt;=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cxnSp>
        <p:nvCxnSpPr>
          <p:cNvPr id="26" name="Straight Connector 25">
            <a:extLst>
              <a:ext uri="{FF2B5EF4-FFF2-40B4-BE49-F238E27FC236}">
                <a16:creationId xmlns:a16="http://schemas.microsoft.com/office/drawing/2014/main" id="{D4E06592-1B76-4795-853A-FA994A95AEA0}"/>
              </a:ext>
            </a:extLst>
          </p:cNvPr>
          <p:cNvCxnSpPr>
            <a:cxnSpLocks/>
            <a:endCxn id="25" idx="0"/>
          </p:cNvCxnSpPr>
          <p:nvPr/>
        </p:nvCxnSpPr>
        <p:spPr>
          <a:xfrm>
            <a:off x="6333271" y="2903197"/>
            <a:ext cx="3207993" cy="548511"/>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89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4886-87A5-48D9-A3E7-E68F035A3D47}"/>
              </a:ext>
            </a:extLst>
          </p:cNvPr>
          <p:cNvSpPr>
            <a:spLocks noGrp="1"/>
          </p:cNvSpPr>
          <p:nvPr>
            <p:ph type="title"/>
          </p:nvPr>
        </p:nvSpPr>
        <p:spPr/>
        <p:txBody>
          <a:bodyPr/>
          <a:lstStyle/>
          <a:p>
            <a:r>
              <a:rPr lang="en-US" dirty="0"/>
              <a:t>Structure Invariant</a:t>
            </a:r>
          </a:p>
        </p:txBody>
      </p:sp>
      <p:sp>
        <p:nvSpPr>
          <p:cNvPr id="3" name="Content Placeholder 2">
            <a:extLst>
              <a:ext uri="{FF2B5EF4-FFF2-40B4-BE49-F238E27FC236}">
                <a16:creationId xmlns:a16="http://schemas.microsoft.com/office/drawing/2014/main" id="{8358BA6A-E841-4660-BEC9-8167D801BF74}"/>
              </a:ext>
            </a:extLst>
          </p:cNvPr>
          <p:cNvSpPr>
            <a:spLocks noGrp="1"/>
          </p:cNvSpPr>
          <p:nvPr>
            <p:ph idx="1"/>
          </p:nvPr>
        </p:nvSpPr>
        <p:spPr>
          <a:xfrm>
            <a:off x="575240" y="1463857"/>
            <a:ext cx="4316800" cy="4845504"/>
          </a:xfrm>
        </p:spPr>
        <p:txBody>
          <a:bodyPr/>
          <a:lstStyle/>
          <a:p>
            <a:r>
              <a:rPr lang="en-US" dirty="0"/>
              <a:t>If n &lt;= L, the root node is a leaf</a:t>
            </a:r>
          </a:p>
        </p:txBody>
      </p:sp>
      <p:sp>
        <p:nvSpPr>
          <p:cNvPr id="4" name="Footer Placeholder 3">
            <a:extLst>
              <a:ext uri="{FF2B5EF4-FFF2-40B4-BE49-F238E27FC236}">
                <a16:creationId xmlns:a16="http://schemas.microsoft.com/office/drawing/2014/main" id="{587B7491-D87F-420A-B37D-DCD5D820218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D77C48A-F616-4497-A906-1BF7F1CA0D1F}"/>
              </a:ext>
            </a:extLst>
          </p:cNvPr>
          <p:cNvSpPr>
            <a:spLocks noGrp="1"/>
          </p:cNvSpPr>
          <p:nvPr>
            <p:ph type="sldNum" sz="quarter" idx="12"/>
          </p:nvPr>
        </p:nvSpPr>
        <p:spPr/>
        <p:txBody>
          <a:bodyPr/>
          <a:lstStyle/>
          <a:p>
            <a:fld id="{659665DE-58FC-41F4-AC58-2C90A5E00527}" type="slidenum">
              <a:rPr lang="en-US" smtClean="0"/>
              <a:t>22</a:t>
            </a:fld>
            <a:endParaRPr lang="en-US"/>
          </a:p>
        </p:txBody>
      </p:sp>
      <p:graphicFrame>
        <p:nvGraphicFramePr>
          <p:cNvPr id="6" name="Table 5">
            <a:extLst>
              <a:ext uri="{FF2B5EF4-FFF2-40B4-BE49-F238E27FC236}">
                <a16:creationId xmlns:a16="http://schemas.microsoft.com/office/drawing/2014/main" id="{AA0AB6FA-41C7-40E6-854E-CA7D34898035}"/>
              </a:ext>
            </a:extLst>
          </p:cNvPr>
          <p:cNvGraphicFramePr>
            <a:graphicFrameLocks noGrp="1"/>
          </p:cNvGraphicFramePr>
          <p:nvPr>
            <p:extLst/>
          </p:nvPr>
        </p:nvGraphicFramePr>
        <p:xfrm>
          <a:off x="1801102" y="2120885"/>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sp>
        <p:nvSpPr>
          <p:cNvPr id="7" name="Content Placeholder 2">
            <a:extLst>
              <a:ext uri="{FF2B5EF4-FFF2-40B4-BE49-F238E27FC236}">
                <a16:creationId xmlns:a16="http://schemas.microsoft.com/office/drawing/2014/main" id="{0ACFCC0B-4C7F-4D3B-9EAF-72CB0E0121F0}"/>
              </a:ext>
            </a:extLst>
          </p:cNvPr>
          <p:cNvSpPr txBox="1">
            <a:spLocks/>
          </p:cNvSpPr>
          <p:nvPr/>
        </p:nvSpPr>
        <p:spPr>
          <a:xfrm>
            <a:off x="5379650" y="1463857"/>
            <a:ext cx="605035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When n &gt; L the root node </a:t>
            </a:r>
            <a:r>
              <a:rPr lang="en-US" b="1" dirty="0"/>
              <a:t>must</a:t>
            </a:r>
            <a:r>
              <a:rPr lang="en-US" dirty="0"/>
              <a:t> be an internal node containing 2 to M children</a:t>
            </a:r>
          </a:p>
          <a:p>
            <a:r>
              <a:rPr lang="en-US" dirty="0"/>
              <a:t>All other internal nodes must have M/2 to M children</a:t>
            </a:r>
          </a:p>
          <a:p>
            <a:r>
              <a:rPr lang="en-US" dirty="0"/>
              <a:t>All leaf nodes must have L/2 to L children</a:t>
            </a:r>
          </a:p>
          <a:p>
            <a:r>
              <a:rPr lang="en-US" dirty="0"/>
              <a:t>All nodes must be at least </a:t>
            </a:r>
            <a:r>
              <a:rPr lang="en-US" b="1" dirty="0"/>
              <a:t>half-full </a:t>
            </a:r>
            <a:r>
              <a:rPr lang="en-US" dirty="0"/>
              <a:t>The root is the only exception, which can have as few as 2 children</a:t>
            </a:r>
          </a:p>
          <a:p>
            <a:pPr lvl="1"/>
            <a:r>
              <a:rPr lang="en-US" dirty="0"/>
              <a:t>Helps maintain balance</a:t>
            </a:r>
          </a:p>
          <a:p>
            <a:pPr lvl="1"/>
            <a:r>
              <a:rPr lang="en-US" dirty="0"/>
              <a:t>Requiring more than 2 children prevents degenerate Linked List trees</a:t>
            </a:r>
          </a:p>
        </p:txBody>
      </p:sp>
    </p:spTree>
    <p:extLst>
      <p:ext uri="{BB962C8B-B14F-4D97-AF65-F5344CB8AC3E}">
        <p14:creationId xmlns:p14="http://schemas.microsoft.com/office/powerpoint/2010/main" val="11749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611-EE70-4FC4-B936-FF48EFA263FA}"/>
              </a:ext>
            </a:extLst>
          </p:cNvPr>
          <p:cNvSpPr>
            <a:spLocks noGrp="1"/>
          </p:cNvSpPr>
          <p:nvPr>
            <p:ph type="title"/>
          </p:nvPr>
        </p:nvSpPr>
        <p:spPr/>
        <p:txBody>
          <a:bodyPr/>
          <a:lstStyle/>
          <a:p>
            <a:r>
              <a:rPr lang="en-US" dirty="0"/>
              <a:t>B-Trees</a:t>
            </a:r>
          </a:p>
        </p:txBody>
      </p:sp>
      <p:sp>
        <p:nvSpPr>
          <p:cNvPr id="3" name="Content Placeholder 2">
            <a:extLst>
              <a:ext uri="{FF2B5EF4-FFF2-40B4-BE49-F238E27FC236}">
                <a16:creationId xmlns:a16="http://schemas.microsoft.com/office/drawing/2014/main" id="{22824D35-FCAE-467C-B98D-0A29D39DF3FD}"/>
              </a:ext>
            </a:extLst>
          </p:cNvPr>
          <p:cNvSpPr>
            <a:spLocks noGrp="1"/>
          </p:cNvSpPr>
          <p:nvPr>
            <p:ph idx="1"/>
          </p:nvPr>
        </p:nvSpPr>
        <p:spPr/>
        <p:txBody>
          <a:bodyPr/>
          <a:lstStyle/>
          <a:p>
            <a:r>
              <a:rPr lang="en-US" dirty="0"/>
              <a:t>Has 3 invariants that define it</a:t>
            </a:r>
          </a:p>
          <a:p>
            <a:r>
              <a:rPr lang="en-US" dirty="0"/>
              <a:t>1. B-trees must have two different types of nodes: internal nodes and leaf nodes</a:t>
            </a:r>
          </a:p>
          <a:p>
            <a:pPr lvl="1"/>
            <a:r>
              <a:rPr lang="en-US" dirty="0"/>
              <a:t>An </a:t>
            </a:r>
            <a:r>
              <a:rPr lang="en-US" b="1" dirty="0">
                <a:solidFill>
                  <a:srgbClr val="4C3282"/>
                </a:solidFill>
              </a:rPr>
              <a:t>internal node</a:t>
            </a:r>
            <a:r>
              <a:rPr lang="en-US" dirty="0">
                <a:solidFill>
                  <a:srgbClr val="4C3282"/>
                </a:solidFill>
              </a:rPr>
              <a:t> </a:t>
            </a:r>
            <a:r>
              <a:rPr lang="en-US" dirty="0"/>
              <a:t>contains M pointers to children and M – 1  </a:t>
            </a:r>
            <a:r>
              <a:rPr lang="en-US" b="1" dirty="0"/>
              <a:t>sorted </a:t>
            </a:r>
            <a:r>
              <a:rPr lang="en-US" dirty="0"/>
              <a:t>keys.</a:t>
            </a:r>
          </a:p>
          <a:p>
            <a:pPr lvl="1"/>
            <a:r>
              <a:rPr lang="en-US" dirty="0"/>
              <a:t>M must be greater than 2</a:t>
            </a:r>
          </a:p>
          <a:p>
            <a:pPr lvl="1"/>
            <a:r>
              <a:rPr lang="en-US" b="1" dirty="0">
                <a:solidFill>
                  <a:srgbClr val="4C3282"/>
                </a:solidFill>
              </a:rPr>
              <a:t>Leaf Node</a:t>
            </a:r>
            <a:r>
              <a:rPr lang="en-US" dirty="0">
                <a:solidFill>
                  <a:srgbClr val="4C3282"/>
                </a:solidFill>
              </a:rPr>
              <a:t> </a:t>
            </a:r>
            <a:r>
              <a:rPr lang="en-US" dirty="0"/>
              <a:t>contains L key-value pairs, </a:t>
            </a:r>
            <a:r>
              <a:rPr lang="en-US" u="sng" dirty="0"/>
              <a:t>sorted</a:t>
            </a:r>
            <a:r>
              <a:rPr lang="en-US" dirty="0"/>
              <a:t> by key. </a:t>
            </a:r>
            <a:endParaRPr lang="en-US" b="1" dirty="0"/>
          </a:p>
          <a:p>
            <a:r>
              <a:rPr lang="en-US" dirty="0"/>
              <a:t>2. B-trees order invariant</a:t>
            </a:r>
          </a:p>
          <a:p>
            <a:pPr lvl="1"/>
            <a:r>
              <a:rPr lang="en-US" dirty="0"/>
              <a:t>For any given key k, all subtrees to the left may only contain keys that satisfy x &lt; k</a:t>
            </a:r>
          </a:p>
          <a:p>
            <a:pPr lvl="1"/>
            <a:r>
              <a:rPr lang="en-US" dirty="0"/>
              <a:t>All subtrees to the right may only contain keys x that satisfy k &gt;= x</a:t>
            </a:r>
          </a:p>
          <a:p>
            <a:r>
              <a:rPr lang="en-US" dirty="0"/>
              <a:t>3. B-trees structure invariant</a:t>
            </a:r>
          </a:p>
          <a:p>
            <a:pPr lvl="1"/>
            <a:r>
              <a:rPr lang="en-US" dirty="0"/>
              <a:t>If n&lt;= L, the root is a leaf</a:t>
            </a:r>
          </a:p>
          <a:p>
            <a:pPr lvl="1"/>
            <a:r>
              <a:rPr lang="en-US" dirty="0"/>
              <a:t>If n &gt;= L, root node must be an internal node containing 2 to M children</a:t>
            </a:r>
          </a:p>
          <a:p>
            <a:pPr lvl="1"/>
            <a:r>
              <a:rPr lang="en-US" dirty="0"/>
              <a:t>All nodes must be at least half-full</a:t>
            </a:r>
          </a:p>
        </p:txBody>
      </p:sp>
      <p:sp>
        <p:nvSpPr>
          <p:cNvPr id="4" name="Footer Placeholder 3">
            <a:extLst>
              <a:ext uri="{FF2B5EF4-FFF2-40B4-BE49-F238E27FC236}">
                <a16:creationId xmlns:a16="http://schemas.microsoft.com/office/drawing/2014/main" id="{601E5079-9703-4266-807A-97B866A6E5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C0FB04C-55E1-4C75-A41A-4FB8D38314C7}"/>
              </a:ext>
            </a:extLst>
          </p:cNvPr>
          <p:cNvSpPr>
            <a:spLocks noGrp="1"/>
          </p:cNvSpPr>
          <p:nvPr>
            <p:ph type="sldNum" sz="quarter" idx="12"/>
          </p:nvPr>
        </p:nvSpPr>
        <p:spPr/>
        <p:txBody>
          <a:bodyPr/>
          <a:lstStyle/>
          <a:p>
            <a:fld id="{659665DE-58FC-41F4-AC58-2C90A5E00527}" type="slidenum">
              <a:rPr lang="en-US" smtClean="0"/>
              <a:t>23</a:t>
            </a:fld>
            <a:endParaRPr lang="en-US"/>
          </a:p>
        </p:txBody>
      </p:sp>
    </p:spTree>
    <p:extLst>
      <p:ext uri="{BB962C8B-B14F-4D97-AF65-F5344CB8AC3E}">
        <p14:creationId xmlns:p14="http://schemas.microsoft.com/office/powerpoint/2010/main" val="292949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DFCD-88D9-4C05-9E4E-296F23EC7028}"/>
              </a:ext>
            </a:extLst>
          </p:cNvPr>
          <p:cNvSpPr>
            <a:spLocks noGrp="1"/>
          </p:cNvSpPr>
          <p:nvPr>
            <p:ph type="title"/>
          </p:nvPr>
        </p:nvSpPr>
        <p:spPr/>
        <p:txBody>
          <a:bodyPr/>
          <a:lstStyle/>
          <a:p>
            <a:r>
              <a:rPr lang="en-US" dirty="0"/>
              <a:t>get() in B Trees</a:t>
            </a:r>
          </a:p>
        </p:txBody>
      </p:sp>
      <p:sp>
        <p:nvSpPr>
          <p:cNvPr id="3" name="Content Placeholder 2">
            <a:extLst>
              <a:ext uri="{FF2B5EF4-FFF2-40B4-BE49-F238E27FC236}">
                <a16:creationId xmlns:a16="http://schemas.microsoft.com/office/drawing/2014/main" id="{75EC3452-9EB0-41C8-A656-F718046218D0}"/>
              </a:ext>
            </a:extLst>
          </p:cNvPr>
          <p:cNvSpPr>
            <a:spLocks noGrp="1"/>
          </p:cNvSpPr>
          <p:nvPr>
            <p:ph idx="1"/>
          </p:nvPr>
        </p:nvSpPr>
        <p:spPr/>
        <p:txBody>
          <a:bodyPr/>
          <a:lstStyle/>
          <a:p>
            <a:r>
              <a:rPr lang="en-US" dirty="0"/>
              <a:t>get(6)</a:t>
            </a:r>
          </a:p>
          <a:p>
            <a:r>
              <a:rPr lang="en-US" dirty="0"/>
              <a:t>get(39)</a:t>
            </a:r>
          </a:p>
        </p:txBody>
      </p:sp>
      <p:sp>
        <p:nvSpPr>
          <p:cNvPr id="4" name="Footer Placeholder 3">
            <a:extLst>
              <a:ext uri="{FF2B5EF4-FFF2-40B4-BE49-F238E27FC236}">
                <a16:creationId xmlns:a16="http://schemas.microsoft.com/office/drawing/2014/main" id="{A9F56643-F051-4C5C-886B-6BFCE184D6C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55DE4F1-1F71-4590-805B-F632ADF8415F}"/>
              </a:ext>
            </a:extLst>
          </p:cNvPr>
          <p:cNvSpPr>
            <a:spLocks noGrp="1"/>
          </p:cNvSpPr>
          <p:nvPr>
            <p:ph type="sldNum" sz="quarter" idx="12"/>
          </p:nvPr>
        </p:nvSpPr>
        <p:spPr/>
        <p:txBody>
          <a:bodyPr/>
          <a:lstStyle/>
          <a:p>
            <a:fld id="{659665DE-58FC-41F4-AC58-2C90A5E00527}" type="slidenum">
              <a:rPr lang="en-US" smtClean="0"/>
              <a:t>24</a:t>
            </a:fld>
            <a:endParaRPr lang="en-US"/>
          </a:p>
        </p:txBody>
      </p:sp>
      <p:graphicFrame>
        <p:nvGraphicFramePr>
          <p:cNvPr id="6" name="Table 5">
            <a:extLst>
              <a:ext uri="{FF2B5EF4-FFF2-40B4-BE49-F238E27FC236}">
                <a16:creationId xmlns:a16="http://schemas.microsoft.com/office/drawing/2014/main" id="{574932C2-DBD7-4376-97A2-5D7584250025}"/>
              </a:ext>
            </a:extLst>
          </p:cNvPr>
          <p:cNvGraphicFramePr>
            <a:graphicFrameLocks noGrp="1"/>
          </p:cNvGraphicFramePr>
          <p:nvPr>
            <p:extLst/>
          </p:nvPr>
        </p:nvGraphicFramePr>
        <p:xfrm>
          <a:off x="2877367" y="3230394"/>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8" name="Table 7">
            <a:extLst>
              <a:ext uri="{FF2B5EF4-FFF2-40B4-BE49-F238E27FC236}">
                <a16:creationId xmlns:a16="http://schemas.microsoft.com/office/drawing/2014/main" id="{E0FE3C8F-5648-49F4-A487-0C44FE958909}"/>
              </a:ext>
            </a:extLst>
          </p:cNvPr>
          <p:cNvGraphicFramePr>
            <a:graphicFrameLocks noGrp="1"/>
          </p:cNvGraphicFramePr>
          <p:nvPr>
            <p:extLst/>
          </p:nvPr>
        </p:nvGraphicFramePr>
        <p:xfrm>
          <a:off x="4647369" y="3230394"/>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9" name="Table 8">
            <a:extLst>
              <a:ext uri="{FF2B5EF4-FFF2-40B4-BE49-F238E27FC236}">
                <a16:creationId xmlns:a16="http://schemas.microsoft.com/office/drawing/2014/main" id="{C432AB02-AB00-4CFF-908E-8CDE3DADC279}"/>
              </a:ext>
            </a:extLst>
          </p:cNvPr>
          <p:cNvGraphicFramePr>
            <a:graphicFrameLocks noGrp="1"/>
          </p:cNvGraphicFramePr>
          <p:nvPr>
            <p:extLst/>
          </p:nvPr>
        </p:nvGraphicFramePr>
        <p:xfrm>
          <a:off x="6320828" y="3315090"/>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0" name="Table 9">
            <a:extLst>
              <a:ext uri="{FF2B5EF4-FFF2-40B4-BE49-F238E27FC236}">
                <a16:creationId xmlns:a16="http://schemas.microsoft.com/office/drawing/2014/main" id="{C01D2992-B7F3-4543-9A05-77997181EBD3}"/>
              </a:ext>
            </a:extLst>
          </p:cNvPr>
          <p:cNvGraphicFramePr>
            <a:graphicFrameLocks noGrp="1"/>
          </p:cNvGraphicFramePr>
          <p:nvPr>
            <p:extLst/>
          </p:nvPr>
        </p:nvGraphicFramePr>
        <p:xfrm>
          <a:off x="8862641" y="3349256"/>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11" name="Straight Connector 10">
            <a:extLst>
              <a:ext uri="{FF2B5EF4-FFF2-40B4-BE49-F238E27FC236}">
                <a16:creationId xmlns:a16="http://schemas.microsoft.com/office/drawing/2014/main" id="{71A6E5A7-6E85-4453-A4EE-08CC03675821}"/>
              </a:ext>
            </a:extLst>
          </p:cNvPr>
          <p:cNvCxnSpPr>
            <a:cxnSpLocks/>
            <a:stCxn id="21" idx="0"/>
          </p:cNvCxnSpPr>
          <p:nvPr/>
        </p:nvCxnSpPr>
        <p:spPr>
          <a:xfrm flipV="1">
            <a:off x="3873623" y="1252193"/>
            <a:ext cx="2385343" cy="806572"/>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273B05-9661-4FAA-A1BC-6DC77E3E4DB2}"/>
              </a:ext>
            </a:extLst>
          </p:cNvPr>
          <p:cNvCxnSpPr>
            <a:cxnSpLocks/>
          </p:cNvCxnSpPr>
          <p:nvPr/>
        </p:nvCxnSpPr>
        <p:spPr>
          <a:xfrm flipH="1" flipV="1">
            <a:off x="3457001" y="2266860"/>
            <a:ext cx="10059" cy="963535"/>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E9CE52-1469-4EAD-AE6A-C4A46D416434}"/>
              </a:ext>
            </a:extLst>
          </p:cNvPr>
          <p:cNvCxnSpPr>
            <a:cxnSpLocks/>
            <a:stCxn id="8" idx="0"/>
          </p:cNvCxnSpPr>
          <p:nvPr/>
        </p:nvCxnSpPr>
        <p:spPr>
          <a:xfrm flipV="1">
            <a:off x="5227003" y="2266860"/>
            <a:ext cx="957033" cy="963534"/>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FBB7DE-9793-4DF1-A4F0-4594639765E1}"/>
              </a:ext>
            </a:extLst>
          </p:cNvPr>
          <p:cNvCxnSpPr>
            <a:cxnSpLocks/>
            <a:endCxn id="9" idx="0"/>
          </p:cNvCxnSpPr>
          <p:nvPr/>
        </p:nvCxnSpPr>
        <p:spPr>
          <a:xfrm flipH="1">
            <a:off x="6900462" y="2300423"/>
            <a:ext cx="53542" cy="101466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E7EB7E-498F-4505-A5E3-0657ECC6910B}"/>
              </a:ext>
            </a:extLst>
          </p:cNvPr>
          <p:cNvCxnSpPr>
            <a:cxnSpLocks/>
            <a:endCxn id="10" idx="0"/>
          </p:cNvCxnSpPr>
          <p:nvPr/>
        </p:nvCxnSpPr>
        <p:spPr>
          <a:xfrm>
            <a:off x="8551314" y="2334589"/>
            <a:ext cx="890961" cy="101466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6096000" y="924428"/>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19" name="Table 18">
            <a:extLst>
              <a:ext uri="{FF2B5EF4-FFF2-40B4-BE49-F238E27FC236}">
                <a16:creationId xmlns:a16="http://schemas.microsoft.com/office/drawing/2014/main" id="{79549283-7269-4F9A-9582-955DFE1227F4}"/>
              </a:ext>
            </a:extLst>
          </p:cNvPr>
          <p:cNvGraphicFramePr>
            <a:graphicFrameLocks noGrp="1"/>
          </p:cNvGraphicFramePr>
          <p:nvPr>
            <p:extLst/>
          </p:nvPr>
        </p:nvGraphicFramePr>
        <p:xfrm>
          <a:off x="7606531" y="3328060"/>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20" name="Straight Connector 19">
            <a:extLst>
              <a:ext uri="{FF2B5EF4-FFF2-40B4-BE49-F238E27FC236}">
                <a16:creationId xmlns:a16="http://schemas.microsoft.com/office/drawing/2014/main" id="{06B3D1A3-64D7-4720-944B-C49BBD578F20}"/>
              </a:ext>
            </a:extLst>
          </p:cNvPr>
          <p:cNvCxnSpPr>
            <a:cxnSpLocks/>
            <a:endCxn id="19" idx="0"/>
          </p:cNvCxnSpPr>
          <p:nvPr/>
        </p:nvCxnSpPr>
        <p:spPr>
          <a:xfrm>
            <a:off x="7781346" y="2266860"/>
            <a:ext cx="404819" cy="1061200"/>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C624F19D-E332-4EE9-9DD0-1D4EF993355D}"/>
              </a:ext>
            </a:extLst>
          </p:cNvPr>
          <p:cNvGraphicFramePr>
            <a:graphicFrameLocks noGrp="1"/>
          </p:cNvGraphicFramePr>
          <p:nvPr>
            <p:extLst/>
          </p:nvPr>
        </p:nvGraphicFramePr>
        <p:xfrm>
          <a:off x="2510106" y="2058765"/>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2" name="Table 21">
            <a:extLst>
              <a:ext uri="{FF2B5EF4-FFF2-40B4-BE49-F238E27FC236}">
                <a16:creationId xmlns:a16="http://schemas.microsoft.com/office/drawing/2014/main" id="{C70831BD-968A-43B7-B90A-61D6EB759951}"/>
              </a:ext>
            </a:extLst>
          </p:cNvPr>
          <p:cNvGraphicFramePr>
            <a:graphicFrameLocks noGrp="1"/>
          </p:cNvGraphicFramePr>
          <p:nvPr>
            <p:extLst/>
          </p:nvPr>
        </p:nvGraphicFramePr>
        <p:xfrm>
          <a:off x="6059950" y="2058765"/>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3" name="Table 22">
            <a:extLst>
              <a:ext uri="{FF2B5EF4-FFF2-40B4-BE49-F238E27FC236}">
                <a16:creationId xmlns:a16="http://schemas.microsoft.com/office/drawing/2014/main" id="{93F5E657-B287-43A9-BB2E-7A0CAB9C2C3C}"/>
              </a:ext>
            </a:extLst>
          </p:cNvPr>
          <p:cNvGraphicFramePr>
            <a:graphicFrameLocks noGrp="1"/>
          </p:cNvGraphicFramePr>
          <p:nvPr>
            <p:extLst/>
          </p:nvPr>
        </p:nvGraphicFramePr>
        <p:xfrm>
          <a:off x="9229177" y="2042948"/>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8" name="Table 27">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1214046" y="3201666"/>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29" name="Straight Connector 28">
            <a:extLst>
              <a:ext uri="{FF2B5EF4-FFF2-40B4-BE49-F238E27FC236}">
                <a16:creationId xmlns:a16="http://schemas.microsoft.com/office/drawing/2014/main" id="{2DB3BF1C-A23C-4F92-925A-11B0C0CFF35B}"/>
              </a:ext>
            </a:extLst>
          </p:cNvPr>
          <p:cNvCxnSpPr>
            <a:cxnSpLocks/>
          </p:cNvCxnSpPr>
          <p:nvPr/>
        </p:nvCxnSpPr>
        <p:spPr>
          <a:xfrm flipV="1">
            <a:off x="1803740" y="2411774"/>
            <a:ext cx="798532" cy="789894"/>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292B44-4081-40A7-B4FF-DE47794A3093}"/>
              </a:ext>
            </a:extLst>
          </p:cNvPr>
          <p:cNvCxnSpPr>
            <a:cxnSpLocks/>
            <a:endCxn id="22" idx="0"/>
          </p:cNvCxnSpPr>
          <p:nvPr/>
        </p:nvCxnSpPr>
        <p:spPr>
          <a:xfrm>
            <a:off x="7007545" y="1213186"/>
            <a:ext cx="415922" cy="845579"/>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1A8BA8-F15F-4DE4-9445-F81FDFEF7961}"/>
              </a:ext>
            </a:extLst>
          </p:cNvPr>
          <p:cNvCxnSpPr>
            <a:cxnSpLocks/>
            <a:endCxn id="23" idx="0"/>
          </p:cNvCxnSpPr>
          <p:nvPr/>
        </p:nvCxnSpPr>
        <p:spPr>
          <a:xfrm>
            <a:off x="7788096" y="1265531"/>
            <a:ext cx="2804598" cy="77741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E6D6AFC-A72D-452A-A950-EE493ABDEFBD}"/>
              </a:ext>
            </a:extLst>
          </p:cNvPr>
          <p:cNvSpPr txBox="1"/>
          <p:nvPr/>
        </p:nvSpPr>
        <p:spPr>
          <a:xfrm>
            <a:off x="495311" y="5689443"/>
            <a:ext cx="4173771" cy="646331"/>
          </a:xfrm>
          <a:prstGeom prst="rect">
            <a:avLst/>
          </a:prstGeom>
          <a:noFill/>
        </p:spPr>
        <p:txBody>
          <a:bodyPr wrap="none" rtlCol="0">
            <a:spAutoFit/>
          </a:bodyPr>
          <a:lstStyle/>
          <a:p>
            <a:r>
              <a:rPr lang="en-US" dirty="0"/>
              <a:t>Worst case run time = log</a:t>
            </a:r>
            <a:r>
              <a:rPr lang="en-US" baseline="-25000" dirty="0"/>
              <a:t>m</a:t>
            </a:r>
            <a:r>
              <a:rPr lang="en-US" dirty="0"/>
              <a:t>(n)log</a:t>
            </a:r>
            <a:r>
              <a:rPr lang="en-US" baseline="-25000" dirty="0"/>
              <a:t>2</a:t>
            </a:r>
            <a:r>
              <a:rPr lang="en-US" dirty="0"/>
              <a:t>(m)</a:t>
            </a:r>
          </a:p>
          <a:p>
            <a:r>
              <a:rPr lang="en-US" dirty="0"/>
              <a:t>Disk accesses = log</a:t>
            </a:r>
            <a:r>
              <a:rPr lang="en-US" baseline="-25000" dirty="0"/>
              <a:t>m</a:t>
            </a:r>
            <a:r>
              <a:rPr lang="en-US" dirty="0"/>
              <a:t>(n) = height of tree</a:t>
            </a:r>
          </a:p>
        </p:txBody>
      </p:sp>
    </p:spTree>
    <p:extLst>
      <p:ext uri="{BB962C8B-B14F-4D97-AF65-F5344CB8AC3E}">
        <p14:creationId xmlns:p14="http://schemas.microsoft.com/office/powerpoint/2010/main" val="403067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FC11-44F4-4E57-93F0-6021BC33A380}"/>
              </a:ext>
            </a:extLst>
          </p:cNvPr>
          <p:cNvSpPr>
            <a:spLocks noGrp="1"/>
          </p:cNvSpPr>
          <p:nvPr>
            <p:ph type="title"/>
          </p:nvPr>
        </p:nvSpPr>
        <p:spPr/>
        <p:txBody>
          <a:bodyPr/>
          <a:lstStyle/>
          <a:p>
            <a:r>
              <a:rPr lang="en-US" dirty="0"/>
              <a:t>put() in B Trees</a:t>
            </a:r>
          </a:p>
        </p:txBody>
      </p:sp>
      <p:sp>
        <p:nvSpPr>
          <p:cNvPr id="3" name="Content Placeholder 2">
            <a:extLst>
              <a:ext uri="{FF2B5EF4-FFF2-40B4-BE49-F238E27FC236}">
                <a16:creationId xmlns:a16="http://schemas.microsoft.com/office/drawing/2014/main" id="{8C3CF4B2-DF4B-4D62-8014-0359E81B3F44}"/>
              </a:ext>
            </a:extLst>
          </p:cNvPr>
          <p:cNvSpPr>
            <a:spLocks noGrp="1"/>
          </p:cNvSpPr>
          <p:nvPr>
            <p:ph idx="1"/>
          </p:nvPr>
        </p:nvSpPr>
        <p:spPr>
          <a:xfrm>
            <a:off x="575240" y="1463857"/>
            <a:ext cx="11187258" cy="4845504"/>
          </a:xfrm>
        </p:spPr>
        <p:txBody>
          <a:bodyPr/>
          <a:lstStyle/>
          <a:p>
            <a:r>
              <a:rPr lang="en-US" dirty="0"/>
              <a:t>Suppose we have an empty B-tree where M = 3 and L = 3. Try inserting 3, 18, 14, 30, 32, 36</a:t>
            </a:r>
          </a:p>
          <a:p>
            <a:r>
              <a:rPr lang="en-US" dirty="0"/>
              <a:t> </a:t>
            </a:r>
          </a:p>
        </p:txBody>
      </p:sp>
      <p:sp>
        <p:nvSpPr>
          <p:cNvPr id="4" name="Footer Placeholder 3">
            <a:extLst>
              <a:ext uri="{FF2B5EF4-FFF2-40B4-BE49-F238E27FC236}">
                <a16:creationId xmlns:a16="http://schemas.microsoft.com/office/drawing/2014/main" id="{C407DC7B-5B55-44F0-AEFB-0A9239F3E96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262D18B-BE85-4610-BA1F-EFFB9389AB48}"/>
              </a:ext>
            </a:extLst>
          </p:cNvPr>
          <p:cNvSpPr>
            <a:spLocks noGrp="1"/>
          </p:cNvSpPr>
          <p:nvPr>
            <p:ph type="sldNum" sz="quarter" idx="12"/>
          </p:nvPr>
        </p:nvSpPr>
        <p:spPr/>
        <p:txBody>
          <a:bodyPr/>
          <a:lstStyle/>
          <a:p>
            <a:fld id="{659665DE-58FC-41F4-AC58-2C90A5E00527}" type="slidenum">
              <a:rPr lang="en-US" smtClean="0"/>
              <a:t>25</a:t>
            </a:fld>
            <a:endParaRPr lang="en-US"/>
          </a:p>
        </p:txBody>
      </p:sp>
      <p:graphicFrame>
        <p:nvGraphicFramePr>
          <p:cNvPr id="6" name="Table 5">
            <a:extLst>
              <a:ext uri="{FF2B5EF4-FFF2-40B4-BE49-F238E27FC236}">
                <a16:creationId xmlns:a16="http://schemas.microsoft.com/office/drawing/2014/main" id="{4AFE53A7-E75F-47E2-A52E-D3A3CEA4B7D0}"/>
              </a:ext>
            </a:extLst>
          </p:cNvPr>
          <p:cNvGraphicFramePr>
            <a:graphicFrameLocks noGrp="1"/>
          </p:cNvGraphicFramePr>
          <p:nvPr>
            <p:extLst/>
          </p:nvPr>
        </p:nvGraphicFramePr>
        <p:xfrm>
          <a:off x="1389622" y="2220390"/>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sp>
        <p:nvSpPr>
          <p:cNvPr id="7" name="TextBox 6">
            <a:extLst>
              <a:ext uri="{FF2B5EF4-FFF2-40B4-BE49-F238E27FC236}">
                <a16:creationId xmlns:a16="http://schemas.microsoft.com/office/drawing/2014/main" id="{945A57E2-6023-4F82-ADF3-6D5ECB700389}"/>
              </a:ext>
            </a:extLst>
          </p:cNvPr>
          <p:cNvSpPr txBox="1"/>
          <p:nvPr/>
        </p:nvSpPr>
        <p:spPr>
          <a:xfrm>
            <a:off x="1485900" y="2711060"/>
            <a:ext cx="393056" cy="369332"/>
          </a:xfrm>
          <a:prstGeom prst="rect">
            <a:avLst/>
          </a:prstGeom>
          <a:noFill/>
        </p:spPr>
        <p:txBody>
          <a:bodyPr wrap="none" rtlCol="0">
            <a:spAutoFit/>
          </a:bodyPr>
          <a:lstStyle/>
          <a:p>
            <a:pPr algn="ctr" defTabSz="914400"/>
            <a:r>
              <a:rPr lang="en-US" b="1" dirty="0">
                <a:solidFill>
                  <a:srgbClr val="4C3282"/>
                </a:solidFill>
              </a:rPr>
              <a:t>18</a:t>
            </a:r>
          </a:p>
        </p:txBody>
      </p:sp>
      <p:sp>
        <p:nvSpPr>
          <p:cNvPr id="8" name="TextBox 7">
            <a:extLst>
              <a:ext uri="{FF2B5EF4-FFF2-40B4-BE49-F238E27FC236}">
                <a16:creationId xmlns:a16="http://schemas.microsoft.com/office/drawing/2014/main" id="{A5D1BD92-4975-4DE1-A2F2-FCA099FD9ECD}"/>
              </a:ext>
            </a:extLst>
          </p:cNvPr>
          <p:cNvSpPr txBox="1"/>
          <p:nvPr/>
        </p:nvSpPr>
        <p:spPr>
          <a:xfrm>
            <a:off x="1483495" y="3155389"/>
            <a:ext cx="397866" cy="369332"/>
          </a:xfrm>
          <a:prstGeom prst="rect">
            <a:avLst/>
          </a:prstGeom>
          <a:noFill/>
        </p:spPr>
        <p:txBody>
          <a:bodyPr wrap="none" rtlCol="0">
            <a:spAutoFit/>
          </a:bodyPr>
          <a:lstStyle/>
          <a:p>
            <a:pPr algn="ctr" defTabSz="914400"/>
            <a:r>
              <a:rPr lang="en-US" b="1" dirty="0">
                <a:solidFill>
                  <a:srgbClr val="4C3282"/>
                </a:solidFill>
              </a:rPr>
              <a:t>14</a:t>
            </a:r>
          </a:p>
        </p:txBody>
      </p:sp>
      <p:sp>
        <p:nvSpPr>
          <p:cNvPr id="10" name="TextBox 9">
            <a:extLst>
              <a:ext uri="{FF2B5EF4-FFF2-40B4-BE49-F238E27FC236}">
                <a16:creationId xmlns:a16="http://schemas.microsoft.com/office/drawing/2014/main" id="{78D04B32-9BBE-4E0F-83F0-0DCB8B9FFDC5}"/>
              </a:ext>
            </a:extLst>
          </p:cNvPr>
          <p:cNvSpPr txBox="1"/>
          <p:nvPr/>
        </p:nvSpPr>
        <p:spPr>
          <a:xfrm>
            <a:off x="2076571" y="2697112"/>
            <a:ext cx="306494" cy="369332"/>
          </a:xfrm>
          <a:prstGeom prst="rect">
            <a:avLst/>
          </a:prstGeom>
          <a:noFill/>
        </p:spPr>
        <p:txBody>
          <a:bodyPr wrap="none" rtlCol="0">
            <a:spAutoFit/>
          </a:bodyPr>
          <a:lstStyle/>
          <a:p>
            <a:pPr algn="ctr" defTabSz="914400"/>
            <a:r>
              <a:rPr lang="en-US" b="1" dirty="0">
                <a:solidFill>
                  <a:srgbClr val="4C3282"/>
                </a:solidFill>
              </a:rPr>
              <a:t>2</a:t>
            </a:r>
          </a:p>
        </p:txBody>
      </p:sp>
      <p:sp>
        <p:nvSpPr>
          <p:cNvPr id="11" name="TextBox 10">
            <a:extLst>
              <a:ext uri="{FF2B5EF4-FFF2-40B4-BE49-F238E27FC236}">
                <a16:creationId xmlns:a16="http://schemas.microsoft.com/office/drawing/2014/main" id="{FE36B354-EE9D-4C18-87D7-F4548455A9D4}"/>
              </a:ext>
            </a:extLst>
          </p:cNvPr>
          <p:cNvSpPr txBox="1"/>
          <p:nvPr/>
        </p:nvSpPr>
        <p:spPr>
          <a:xfrm>
            <a:off x="2100211" y="3155389"/>
            <a:ext cx="306495" cy="369332"/>
          </a:xfrm>
          <a:prstGeom prst="rect">
            <a:avLst/>
          </a:prstGeom>
          <a:noFill/>
        </p:spPr>
        <p:txBody>
          <a:bodyPr wrap="none" rtlCol="0">
            <a:spAutoFit/>
          </a:bodyPr>
          <a:lstStyle/>
          <a:p>
            <a:pPr algn="ctr" defTabSz="914400"/>
            <a:r>
              <a:rPr lang="en-US" b="1" dirty="0">
                <a:solidFill>
                  <a:srgbClr val="4C3282"/>
                </a:solidFill>
              </a:rPr>
              <a:t>3</a:t>
            </a:r>
          </a:p>
        </p:txBody>
      </p:sp>
      <p:graphicFrame>
        <p:nvGraphicFramePr>
          <p:cNvPr id="12" name="Table 11">
            <a:extLst>
              <a:ext uri="{FF2B5EF4-FFF2-40B4-BE49-F238E27FC236}">
                <a16:creationId xmlns:a16="http://schemas.microsoft.com/office/drawing/2014/main" id="{ABE1D3C3-9C93-403A-A72A-9CB133DA10AB}"/>
              </a:ext>
            </a:extLst>
          </p:cNvPr>
          <p:cNvGraphicFramePr>
            <a:graphicFrameLocks noGrp="1"/>
          </p:cNvGraphicFramePr>
          <p:nvPr>
            <p:extLst/>
          </p:nvPr>
        </p:nvGraphicFramePr>
        <p:xfrm>
          <a:off x="5078916" y="2309335"/>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sp>
        <p:nvSpPr>
          <p:cNvPr id="13" name="TextBox 12">
            <a:extLst>
              <a:ext uri="{FF2B5EF4-FFF2-40B4-BE49-F238E27FC236}">
                <a16:creationId xmlns:a16="http://schemas.microsoft.com/office/drawing/2014/main" id="{A1405FD4-187D-42EA-BF9C-E713052729FB}"/>
              </a:ext>
            </a:extLst>
          </p:cNvPr>
          <p:cNvSpPr txBox="1"/>
          <p:nvPr/>
        </p:nvSpPr>
        <p:spPr>
          <a:xfrm>
            <a:off x="5172789" y="2800005"/>
            <a:ext cx="397866" cy="369332"/>
          </a:xfrm>
          <a:prstGeom prst="rect">
            <a:avLst/>
          </a:prstGeom>
          <a:noFill/>
        </p:spPr>
        <p:txBody>
          <a:bodyPr wrap="none" rtlCol="0">
            <a:spAutoFit/>
          </a:bodyPr>
          <a:lstStyle/>
          <a:p>
            <a:pPr algn="ctr" defTabSz="914400"/>
            <a:r>
              <a:rPr lang="en-US" b="1" dirty="0">
                <a:solidFill>
                  <a:srgbClr val="4C3282"/>
                </a:solidFill>
              </a:rPr>
              <a:t>14</a:t>
            </a:r>
          </a:p>
        </p:txBody>
      </p:sp>
      <p:sp>
        <p:nvSpPr>
          <p:cNvPr id="14" name="TextBox 13">
            <a:extLst>
              <a:ext uri="{FF2B5EF4-FFF2-40B4-BE49-F238E27FC236}">
                <a16:creationId xmlns:a16="http://schemas.microsoft.com/office/drawing/2014/main" id="{A888D85E-36E9-48B9-8350-AB6DC1BC7C4B}"/>
              </a:ext>
            </a:extLst>
          </p:cNvPr>
          <p:cNvSpPr txBox="1"/>
          <p:nvPr/>
        </p:nvSpPr>
        <p:spPr>
          <a:xfrm>
            <a:off x="5172789" y="3244334"/>
            <a:ext cx="397866" cy="369332"/>
          </a:xfrm>
          <a:prstGeom prst="rect">
            <a:avLst/>
          </a:prstGeom>
          <a:noFill/>
        </p:spPr>
        <p:txBody>
          <a:bodyPr wrap="none" rtlCol="0">
            <a:spAutoFit/>
          </a:bodyPr>
          <a:lstStyle/>
          <a:p>
            <a:pPr algn="ctr" defTabSz="914400"/>
            <a:r>
              <a:rPr lang="en-US" b="1" dirty="0">
                <a:solidFill>
                  <a:srgbClr val="4C3282"/>
                </a:solidFill>
              </a:rPr>
              <a:t>18</a:t>
            </a:r>
          </a:p>
        </p:txBody>
      </p:sp>
      <p:sp>
        <p:nvSpPr>
          <p:cNvPr id="15" name="TextBox 14">
            <a:extLst>
              <a:ext uri="{FF2B5EF4-FFF2-40B4-BE49-F238E27FC236}">
                <a16:creationId xmlns:a16="http://schemas.microsoft.com/office/drawing/2014/main" id="{4071D40D-3BF2-4F7A-A62F-E5D3EB741D9F}"/>
              </a:ext>
            </a:extLst>
          </p:cNvPr>
          <p:cNvSpPr txBox="1"/>
          <p:nvPr/>
        </p:nvSpPr>
        <p:spPr>
          <a:xfrm>
            <a:off x="5765865" y="2786057"/>
            <a:ext cx="306494" cy="369332"/>
          </a:xfrm>
          <a:prstGeom prst="rect">
            <a:avLst/>
          </a:prstGeom>
          <a:noFill/>
        </p:spPr>
        <p:txBody>
          <a:bodyPr wrap="none" rtlCol="0">
            <a:spAutoFit/>
          </a:bodyPr>
          <a:lstStyle/>
          <a:p>
            <a:pPr algn="ctr" defTabSz="914400"/>
            <a:r>
              <a:rPr lang="en-US" b="1" dirty="0">
                <a:solidFill>
                  <a:srgbClr val="4C3282"/>
                </a:solidFill>
              </a:rPr>
              <a:t>3</a:t>
            </a:r>
          </a:p>
        </p:txBody>
      </p:sp>
      <p:sp>
        <p:nvSpPr>
          <p:cNvPr id="16" name="TextBox 15">
            <a:extLst>
              <a:ext uri="{FF2B5EF4-FFF2-40B4-BE49-F238E27FC236}">
                <a16:creationId xmlns:a16="http://schemas.microsoft.com/office/drawing/2014/main" id="{4234CC08-3F83-4410-AB8E-98A803356C6D}"/>
              </a:ext>
            </a:extLst>
          </p:cNvPr>
          <p:cNvSpPr txBox="1"/>
          <p:nvPr/>
        </p:nvSpPr>
        <p:spPr>
          <a:xfrm>
            <a:off x="5789505" y="3244334"/>
            <a:ext cx="306495" cy="369332"/>
          </a:xfrm>
          <a:prstGeom prst="rect">
            <a:avLst/>
          </a:prstGeom>
          <a:noFill/>
        </p:spPr>
        <p:txBody>
          <a:bodyPr wrap="none" rtlCol="0">
            <a:spAutoFit/>
          </a:bodyPr>
          <a:lstStyle/>
          <a:p>
            <a:pPr algn="ctr" defTabSz="914400"/>
            <a:r>
              <a:rPr lang="en-US" b="1" dirty="0">
                <a:solidFill>
                  <a:srgbClr val="4C3282"/>
                </a:solidFill>
              </a:rPr>
              <a:t>2</a:t>
            </a:r>
          </a:p>
        </p:txBody>
      </p:sp>
      <p:graphicFrame>
        <p:nvGraphicFramePr>
          <p:cNvPr id="17" name="Table 16">
            <a:extLst>
              <a:ext uri="{FF2B5EF4-FFF2-40B4-BE49-F238E27FC236}">
                <a16:creationId xmlns:a16="http://schemas.microsoft.com/office/drawing/2014/main" id="{3EB454E2-C686-48CA-A26C-B5F43245F63F}"/>
              </a:ext>
            </a:extLst>
          </p:cNvPr>
          <p:cNvGraphicFramePr>
            <a:graphicFrameLocks noGrp="1"/>
          </p:cNvGraphicFramePr>
          <p:nvPr>
            <p:extLst/>
          </p:nvPr>
        </p:nvGraphicFramePr>
        <p:xfrm>
          <a:off x="7636823" y="3066444"/>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18" name="Table 17">
            <a:extLst>
              <a:ext uri="{FF2B5EF4-FFF2-40B4-BE49-F238E27FC236}">
                <a16:creationId xmlns:a16="http://schemas.microsoft.com/office/drawing/2014/main" id="{5C69B3FF-8326-4BF1-BA6B-E802A9AF54BB}"/>
              </a:ext>
            </a:extLst>
          </p:cNvPr>
          <p:cNvGraphicFramePr>
            <a:graphicFrameLocks noGrp="1"/>
          </p:cNvGraphicFramePr>
          <p:nvPr>
            <p:extLst/>
          </p:nvPr>
        </p:nvGraphicFramePr>
        <p:xfrm>
          <a:off x="6064705" y="4634141"/>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sp>
        <p:nvSpPr>
          <p:cNvPr id="19" name="TextBox 18">
            <a:extLst>
              <a:ext uri="{FF2B5EF4-FFF2-40B4-BE49-F238E27FC236}">
                <a16:creationId xmlns:a16="http://schemas.microsoft.com/office/drawing/2014/main" id="{CA39E0C3-A9B4-44B4-A438-6F75D57783C7}"/>
              </a:ext>
            </a:extLst>
          </p:cNvPr>
          <p:cNvSpPr txBox="1"/>
          <p:nvPr/>
        </p:nvSpPr>
        <p:spPr>
          <a:xfrm>
            <a:off x="6158578" y="5124811"/>
            <a:ext cx="397866" cy="369332"/>
          </a:xfrm>
          <a:prstGeom prst="rect">
            <a:avLst/>
          </a:prstGeom>
          <a:noFill/>
        </p:spPr>
        <p:txBody>
          <a:bodyPr wrap="none" rtlCol="0">
            <a:spAutoFit/>
          </a:bodyPr>
          <a:lstStyle/>
          <a:p>
            <a:pPr algn="ctr" defTabSz="914400"/>
            <a:r>
              <a:rPr lang="en-US" b="1" dirty="0">
                <a:solidFill>
                  <a:srgbClr val="4C3282"/>
                </a:solidFill>
              </a:rPr>
              <a:t>14</a:t>
            </a:r>
          </a:p>
        </p:txBody>
      </p:sp>
      <p:sp>
        <p:nvSpPr>
          <p:cNvPr id="21" name="TextBox 20">
            <a:extLst>
              <a:ext uri="{FF2B5EF4-FFF2-40B4-BE49-F238E27FC236}">
                <a16:creationId xmlns:a16="http://schemas.microsoft.com/office/drawing/2014/main" id="{83D5D4EA-368A-47EC-AE81-2A3C20E22A69}"/>
              </a:ext>
            </a:extLst>
          </p:cNvPr>
          <p:cNvSpPr txBox="1"/>
          <p:nvPr/>
        </p:nvSpPr>
        <p:spPr>
          <a:xfrm>
            <a:off x="6751654" y="5110863"/>
            <a:ext cx="306494" cy="369332"/>
          </a:xfrm>
          <a:prstGeom prst="rect">
            <a:avLst/>
          </a:prstGeom>
          <a:noFill/>
        </p:spPr>
        <p:txBody>
          <a:bodyPr wrap="none" rtlCol="0">
            <a:spAutoFit/>
          </a:bodyPr>
          <a:lstStyle/>
          <a:p>
            <a:pPr algn="ctr" defTabSz="914400"/>
            <a:r>
              <a:rPr lang="en-US" b="1" dirty="0">
                <a:solidFill>
                  <a:srgbClr val="4C3282"/>
                </a:solidFill>
              </a:rPr>
              <a:t>3</a:t>
            </a:r>
          </a:p>
        </p:txBody>
      </p:sp>
      <p:graphicFrame>
        <p:nvGraphicFramePr>
          <p:cNvPr id="23" name="Table 22">
            <a:extLst>
              <a:ext uri="{FF2B5EF4-FFF2-40B4-BE49-F238E27FC236}">
                <a16:creationId xmlns:a16="http://schemas.microsoft.com/office/drawing/2014/main" id="{94B7632D-99EB-43C3-B957-F933114DA450}"/>
              </a:ext>
            </a:extLst>
          </p:cNvPr>
          <p:cNvGraphicFramePr>
            <a:graphicFrameLocks noGrp="1"/>
          </p:cNvGraphicFramePr>
          <p:nvPr>
            <p:extLst/>
          </p:nvPr>
        </p:nvGraphicFramePr>
        <p:xfrm>
          <a:off x="8049764" y="4634141"/>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sp>
        <p:nvSpPr>
          <p:cNvPr id="24" name="TextBox 23">
            <a:extLst>
              <a:ext uri="{FF2B5EF4-FFF2-40B4-BE49-F238E27FC236}">
                <a16:creationId xmlns:a16="http://schemas.microsoft.com/office/drawing/2014/main" id="{27DDCE6D-C462-4D88-9402-4B2E9FC630B3}"/>
              </a:ext>
            </a:extLst>
          </p:cNvPr>
          <p:cNvSpPr txBox="1"/>
          <p:nvPr/>
        </p:nvSpPr>
        <p:spPr>
          <a:xfrm>
            <a:off x="8128409" y="5124811"/>
            <a:ext cx="428323" cy="369332"/>
          </a:xfrm>
          <a:prstGeom prst="rect">
            <a:avLst/>
          </a:prstGeom>
          <a:noFill/>
        </p:spPr>
        <p:txBody>
          <a:bodyPr wrap="none" rtlCol="0">
            <a:spAutoFit/>
          </a:bodyPr>
          <a:lstStyle/>
          <a:p>
            <a:pPr algn="ctr" defTabSz="914400"/>
            <a:r>
              <a:rPr lang="en-US" b="1" dirty="0">
                <a:solidFill>
                  <a:srgbClr val="4C3282"/>
                </a:solidFill>
              </a:rPr>
              <a:t>30</a:t>
            </a:r>
          </a:p>
        </p:txBody>
      </p:sp>
      <p:sp>
        <p:nvSpPr>
          <p:cNvPr id="26" name="TextBox 25">
            <a:extLst>
              <a:ext uri="{FF2B5EF4-FFF2-40B4-BE49-F238E27FC236}">
                <a16:creationId xmlns:a16="http://schemas.microsoft.com/office/drawing/2014/main" id="{C39FBAA7-32E7-4C47-9D1D-5900EC0EB0BD}"/>
              </a:ext>
            </a:extLst>
          </p:cNvPr>
          <p:cNvSpPr txBox="1"/>
          <p:nvPr/>
        </p:nvSpPr>
        <p:spPr>
          <a:xfrm>
            <a:off x="8734308" y="5110863"/>
            <a:ext cx="311303" cy="369332"/>
          </a:xfrm>
          <a:prstGeom prst="rect">
            <a:avLst/>
          </a:prstGeom>
          <a:noFill/>
        </p:spPr>
        <p:txBody>
          <a:bodyPr wrap="none" rtlCol="0">
            <a:spAutoFit/>
          </a:bodyPr>
          <a:lstStyle/>
          <a:p>
            <a:pPr algn="ctr" defTabSz="914400"/>
            <a:r>
              <a:rPr lang="en-US" b="1" dirty="0">
                <a:solidFill>
                  <a:srgbClr val="4C3282"/>
                </a:solidFill>
              </a:rPr>
              <a:t>4</a:t>
            </a:r>
          </a:p>
        </p:txBody>
      </p:sp>
      <p:cxnSp>
        <p:nvCxnSpPr>
          <p:cNvPr id="29" name="Straight Connector 28">
            <a:extLst>
              <a:ext uri="{FF2B5EF4-FFF2-40B4-BE49-F238E27FC236}">
                <a16:creationId xmlns:a16="http://schemas.microsoft.com/office/drawing/2014/main" id="{CB87253F-4C21-4FA5-94C2-65B4A6B1019A}"/>
              </a:ext>
            </a:extLst>
          </p:cNvPr>
          <p:cNvCxnSpPr>
            <a:endCxn id="18" idx="0"/>
          </p:cNvCxnSpPr>
          <p:nvPr/>
        </p:nvCxnSpPr>
        <p:spPr>
          <a:xfrm flipH="1">
            <a:off x="6644339" y="3380509"/>
            <a:ext cx="1069872" cy="1253632"/>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337ECE-2E0D-4975-BBA7-BBECE8A33D26}"/>
              </a:ext>
            </a:extLst>
          </p:cNvPr>
          <p:cNvCxnSpPr>
            <a:endCxn id="23" idx="0"/>
          </p:cNvCxnSpPr>
          <p:nvPr/>
        </p:nvCxnSpPr>
        <p:spPr>
          <a:xfrm>
            <a:off x="8556732" y="3340055"/>
            <a:ext cx="72666" cy="129408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E19DE9-C5F4-49BA-9BB3-69C702726466}"/>
              </a:ext>
            </a:extLst>
          </p:cNvPr>
          <p:cNvSpPr txBox="1"/>
          <p:nvPr/>
        </p:nvSpPr>
        <p:spPr>
          <a:xfrm>
            <a:off x="8128409" y="5533182"/>
            <a:ext cx="428323" cy="369332"/>
          </a:xfrm>
          <a:prstGeom prst="rect">
            <a:avLst/>
          </a:prstGeom>
          <a:noFill/>
        </p:spPr>
        <p:txBody>
          <a:bodyPr wrap="none" rtlCol="0">
            <a:spAutoFit/>
          </a:bodyPr>
          <a:lstStyle/>
          <a:p>
            <a:pPr algn="ctr" defTabSz="914400"/>
            <a:r>
              <a:rPr lang="en-US" b="1" dirty="0">
                <a:solidFill>
                  <a:srgbClr val="4C3282"/>
                </a:solidFill>
              </a:rPr>
              <a:t>32</a:t>
            </a:r>
          </a:p>
        </p:txBody>
      </p:sp>
      <p:sp>
        <p:nvSpPr>
          <p:cNvPr id="33" name="TextBox 32">
            <a:extLst>
              <a:ext uri="{FF2B5EF4-FFF2-40B4-BE49-F238E27FC236}">
                <a16:creationId xmlns:a16="http://schemas.microsoft.com/office/drawing/2014/main" id="{64179B27-0BED-4875-BE8D-78F6CD8C698D}"/>
              </a:ext>
            </a:extLst>
          </p:cNvPr>
          <p:cNvSpPr txBox="1"/>
          <p:nvPr/>
        </p:nvSpPr>
        <p:spPr>
          <a:xfrm>
            <a:off x="8734308" y="5519234"/>
            <a:ext cx="311303" cy="369332"/>
          </a:xfrm>
          <a:prstGeom prst="rect">
            <a:avLst/>
          </a:prstGeom>
          <a:noFill/>
        </p:spPr>
        <p:txBody>
          <a:bodyPr wrap="none" rtlCol="0">
            <a:spAutoFit/>
          </a:bodyPr>
          <a:lstStyle/>
          <a:p>
            <a:pPr algn="ctr" defTabSz="914400"/>
            <a:r>
              <a:rPr lang="en-US" b="1" dirty="0">
                <a:solidFill>
                  <a:srgbClr val="4C3282"/>
                </a:solidFill>
              </a:rPr>
              <a:t>5</a:t>
            </a:r>
          </a:p>
        </p:txBody>
      </p:sp>
      <p:sp>
        <p:nvSpPr>
          <p:cNvPr id="34" name="TextBox 33">
            <a:extLst>
              <a:ext uri="{FF2B5EF4-FFF2-40B4-BE49-F238E27FC236}">
                <a16:creationId xmlns:a16="http://schemas.microsoft.com/office/drawing/2014/main" id="{C0ACD76C-2A82-4F9C-BE09-CC37E7E2CA81}"/>
              </a:ext>
            </a:extLst>
          </p:cNvPr>
          <p:cNvSpPr txBox="1"/>
          <p:nvPr/>
        </p:nvSpPr>
        <p:spPr>
          <a:xfrm>
            <a:off x="8734308" y="3092060"/>
            <a:ext cx="428323" cy="369332"/>
          </a:xfrm>
          <a:prstGeom prst="rect">
            <a:avLst/>
          </a:prstGeom>
          <a:noFill/>
        </p:spPr>
        <p:txBody>
          <a:bodyPr wrap="none" rtlCol="0">
            <a:spAutoFit/>
          </a:bodyPr>
          <a:lstStyle/>
          <a:p>
            <a:pPr algn="ctr" defTabSz="914400"/>
            <a:r>
              <a:rPr lang="en-US" b="1" dirty="0">
                <a:solidFill>
                  <a:srgbClr val="B6A479"/>
                </a:solidFill>
              </a:rPr>
              <a:t>32</a:t>
            </a:r>
          </a:p>
        </p:txBody>
      </p:sp>
      <p:graphicFrame>
        <p:nvGraphicFramePr>
          <p:cNvPr id="35" name="Table 34">
            <a:extLst>
              <a:ext uri="{FF2B5EF4-FFF2-40B4-BE49-F238E27FC236}">
                <a16:creationId xmlns:a16="http://schemas.microsoft.com/office/drawing/2014/main" id="{DB5A31E0-E8F3-4DA0-8E5A-240118E30E91}"/>
              </a:ext>
            </a:extLst>
          </p:cNvPr>
          <p:cNvGraphicFramePr>
            <a:graphicFrameLocks noGrp="1"/>
          </p:cNvGraphicFramePr>
          <p:nvPr>
            <p:extLst/>
          </p:nvPr>
        </p:nvGraphicFramePr>
        <p:xfrm>
          <a:off x="9523662" y="4648089"/>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sp>
        <p:nvSpPr>
          <p:cNvPr id="36" name="TextBox 35">
            <a:extLst>
              <a:ext uri="{FF2B5EF4-FFF2-40B4-BE49-F238E27FC236}">
                <a16:creationId xmlns:a16="http://schemas.microsoft.com/office/drawing/2014/main" id="{78D6ACA2-5568-43CD-9012-18AF55DB3D30}"/>
              </a:ext>
            </a:extLst>
          </p:cNvPr>
          <p:cNvSpPr txBox="1"/>
          <p:nvPr/>
        </p:nvSpPr>
        <p:spPr>
          <a:xfrm>
            <a:off x="9602307" y="5138759"/>
            <a:ext cx="428323" cy="369332"/>
          </a:xfrm>
          <a:prstGeom prst="rect">
            <a:avLst/>
          </a:prstGeom>
          <a:noFill/>
        </p:spPr>
        <p:txBody>
          <a:bodyPr wrap="none" rtlCol="0">
            <a:spAutoFit/>
          </a:bodyPr>
          <a:lstStyle/>
          <a:p>
            <a:pPr algn="ctr" defTabSz="914400"/>
            <a:r>
              <a:rPr lang="en-US" b="1" dirty="0">
                <a:solidFill>
                  <a:srgbClr val="4C3282"/>
                </a:solidFill>
              </a:rPr>
              <a:t>36</a:t>
            </a:r>
          </a:p>
        </p:txBody>
      </p:sp>
      <p:sp>
        <p:nvSpPr>
          <p:cNvPr id="37" name="TextBox 36">
            <a:extLst>
              <a:ext uri="{FF2B5EF4-FFF2-40B4-BE49-F238E27FC236}">
                <a16:creationId xmlns:a16="http://schemas.microsoft.com/office/drawing/2014/main" id="{25FF64DA-A820-44E8-81EE-97CC53611559}"/>
              </a:ext>
            </a:extLst>
          </p:cNvPr>
          <p:cNvSpPr txBox="1"/>
          <p:nvPr/>
        </p:nvSpPr>
        <p:spPr>
          <a:xfrm>
            <a:off x="10208206" y="5124811"/>
            <a:ext cx="311303" cy="369332"/>
          </a:xfrm>
          <a:prstGeom prst="rect">
            <a:avLst/>
          </a:prstGeom>
          <a:noFill/>
        </p:spPr>
        <p:txBody>
          <a:bodyPr wrap="none" rtlCol="0">
            <a:spAutoFit/>
          </a:bodyPr>
          <a:lstStyle/>
          <a:p>
            <a:pPr algn="ctr" defTabSz="914400"/>
            <a:r>
              <a:rPr lang="en-US" b="1" dirty="0">
                <a:solidFill>
                  <a:srgbClr val="4C3282"/>
                </a:solidFill>
              </a:rPr>
              <a:t>6</a:t>
            </a:r>
          </a:p>
        </p:txBody>
      </p:sp>
      <p:cxnSp>
        <p:nvCxnSpPr>
          <p:cNvPr id="40" name="Straight Connector 39">
            <a:extLst>
              <a:ext uri="{FF2B5EF4-FFF2-40B4-BE49-F238E27FC236}">
                <a16:creationId xmlns:a16="http://schemas.microsoft.com/office/drawing/2014/main" id="{9A6DC232-E43D-4ABD-A85C-9B581B3B04FA}"/>
              </a:ext>
            </a:extLst>
          </p:cNvPr>
          <p:cNvCxnSpPr>
            <a:cxnSpLocks/>
            <a:endCxn id="35" idx="0"/>
          </p:cNvCxnSpPr>
          <p:nvPr/>
        </p:nvCxnSpPr>
        <p:spPr>
          <a:xfrm>
            <a:off x="9338479" y="3340055"/>
            <a:ext cx="764817" cy="130803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67DBB2-BE9D-DF42-873B-77E4760376C8}"/>
              </a:ext>
            </a:extLst>
          </p:cNvPr>
          <p:cNvSpPr txBox="1"/>
          <p:nvPr/>
        </p:nvSpPr>
        <p:spPr>
          <a:xfrm>
            <a:off x="11448288" y="341985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822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P spid="15" grpId="0"/>
      <p:bldP spid="16" grpId="0"/>
      <p:bldP spid="19" grpId="0"/>
      <p:bldP spid="21" grpId="0"/>
      <p:bldP spid="24" grpId="0"/>
      <p:bldP spid="26" grpId="0"/>
      <p:bldP spid="32" grpId="0"/>
      <p:bldP spid="32" grpId="1"/>
      <p:bldP spid="33" grpId="0"/>
      <p:bldP spid="33" grpId="1"/>
      <p:bldP spid="34"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DFCD-88D9-4C05-9E4E-296F23EC7028}"/>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75EC3452-9EB0-41C8-A656-F718046218D0}"/>
              </a:ext>
            </a:extLst>
          </p:cNvPr>
          <p:cNvSpPr>
            <a:spLocks noGrp="1"/>
          </p:cNvSpPr>
          <p:nvPr>
            <p:ph idx="1"/>
          </p:nvPr>
        </p:nvSpPr>
        <p:spPr>
          <a:xfrm>
            <a:off x="575239" y="1373972"/>
            <a:ext cx="11187258" cy="4845504"/>
          </a:xfrm>
        </p:spPr>
        <p:txBody>
          <a:bodyPr/>
          <a:lstStyle/>
          <a:p>
            <a:r>
              <a:rPr lang="en-US" dirty="0"/>
              <a:t>What operations would occur in what order if a call of get(24) was called on this b-tree?</a:t>
            </a:r>
          </a:p>
          <a:p>
            <a:r>
              <a:rPr lang="en-US" dirty="0"/>
              <a:t>What is the M for this tree? What is the L?</a:t>
            </a:r>
          </a:p>
          <a:p>
            <a:r>
              <a:rPr lang="en-US" dirty="0"/>
              <a:t>If Binary Search is used to find which child to follow from an internal node, what is the runtime for this get operation?</a:t>
            </a:r>
          </a:p>
        </p:txBody>
      </p:sp>
      <p:sp>
        <p:nvSpPr>
          <p:cNvPr id="4" name="Footer Placeholder 3">
            <a:extLst>
              <a:ext uri="{FF2B5EF4-FFF2-40B4-BE49-F238E27FC236}">
                <a16:creationId xmlns:a16="http://schemas.microsoft.com/office/drawing/2014/main" id="{A9F56643-F051-4C5C-886B-6BFCE184D6C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55DE4F1-1F71-4590-805B-F632ADF8415F}"/>
              </a:ext>
            </a:extLst>
          </p:cNvPr>
          <p:cNvSpPr>
            <a:spLocks noGrp="1"/>
          </p:cNvSpPr>
          <p:nvPr>
            <p:ph type="sldNum" sz="quarter" idx="12"/>
          </p:nvPr>
        </p:nvSpPr>
        <p:spPr/>
        <p:txBody>
          <a:bodyPr/>
          <a:lstStyle/>
          <a:p>
            <a:fld id="{659665DE-58FC-41F4-AC58-2C90A5E00527}" type="slidenum">
              <a:rPr lang="en-US" smtClean="0"/>
              <a:t>26</a:t>
            </a:fld>
            <a:endParaRPr lang="en-US"/>
          </a:p>
        </p:txBody>
      </p:sp>
      <p:graphicFrame>
        <p:nvGraphicFramePr>
          <p:cNvPr id="6" name="Table 5">
            <a:extLst>
              <a:ext uri="{FF2B5EF4-FFF2-40B4-BE49-F238E27FC236}">
                <a16:creationId xmlns:a16="http://schemas.microsoft.com/office/drawing/2014/main" id="{574932C2-DBD7-4376-97A2-5D7584250025}"/>
              </a:ext>
            </a:extLst>
          </p:cNvPr>
          <p:cNvGraphicFramePr>
            <a:graphicFrameLocks noGrp="1"/>
          </p:cNvGraphicFramePr>
          <p:nvPr>
            <p:extLst/>
          </p:nvPr>
        </p:nvGraphicFramePr>
        <p:xfrm>
          <a:off x="1999181" y="4930878"/>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8" name="Table 7">
            <a:extLst>
              <a:ext uri="{FF2B5EF4-FFF2-40B4-BE49-F238E27FC236}">
                <a16:creationId xmlns:a16="http://schemas.microsoft.com/office/drawing/2014/main" id="{E0FE3C8F-5648-49F4-A487-0C44FE958909}"/>
              </a:ext>
            </a:extLst>
          </p:cNvPr>
          <p:cNvGraphicFramePr>
            <a:graphicFrameLocks noGrp="1"/>
          </p:cNvGraphicFramePr>
          <p:nvPr>
            <p:extLst/>
          </p:nvPr>
        </p:nvGraphicFramePr>
        <p:xfrm>
          <a:off x="3769183" y="4930878"/>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9" name="Table 8">
            <a:extLst>
              <a:ext uri="{FF2B5EF4-FFF2-40B4-BE49-F238E27FC236}">
                <a16:creationId xmlns:a16="http://schemas.microsoft.com/office/drawing/2014/main" id="{C432AB02-AB00-4CFF-908E-8CDE3DADC279}"/>
              </a:ext>
            </a:extLst>
          </p:cNvPr>
          <p:cNvGraphicFramePr>
            <a:graphicFrameLocks noGrp="1"/>
          </p:cNvGraphicFramePr>
          <p:nvPr>
            <p:extLst/>
          </p:nvPr>
        </p:nvGraphicFramePr>
        <p:xfrm>
          <a:off x="5174274" y="4930878"/>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0" name="Table 9">
            <a:extLst>
              <a:ext uri="{FF2B5EF4-FFF2-40B4-BE49-F238E27FC236}">
                <a16:creationId xmlns:a16="http://schemas.microsoft.com/office/drawing/2014/main" id="{C01D2992-B7F3-4543-9A05-77997181EBD3}"/>
              </a:ext>
            </a:extLst>
          </p:cNvPr>
          <p:cNvGraphicFramePr>
            <a:graphicFrameLocks noGrp="1"/>
          </p:cNvGraphicFramePr>
          <p:nvPr>
            <p:extLst/>
          </p:nvPr>
        </p:nvGraphicFramePr>
        <p:xfrm>
          <a:off x="7984455" y="4930878"/>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11" name="Straight Connector 10">
            <a:extLst>
              <a:ext uri="{FF2B5EF4-FFF2-40B4-BE49-F238E27FC236}">
                <a16:creationId xmlns:a16="http://schemas.microsoft.com/office/drawing/2014/main" id="{71A6E5A7-6E85-4453-A4EE-08CC03675821}"/>
              </a:ext>
            </a:extLst>
          </p:cNvPr>
          <p:cNvCxnSpPr>
            <a:cxnSpLocks/>
            <a:stCxn id="21" idx="0"/>
          </p:cNvCxnSpPr>
          <p:nvPr/>
        </p:nvCxnSpPr>
        <p:spPr>
          <a:xfrm flipV="1">
            <a:off x="2764185" y="3483410"/>
            <a:ext cx="693359" cy="460921"/>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273B05-9661-4FAA-A1BC-6DC77E3E4DB2}"/>
              </a:ext>
            </a:extLst>
          </p:cNvPr>
          <p:cNvCxnSpPr>
            <a:cxnSpLocks/>
            <a:stCxn id="6" idx="0"/>
          </p:cNvCxnSpPr>
          <p:nvPr/>
        </p:nvCxnSpPr>
        <p:spPr>
          <a:xfrm flipH="1" flipV="1">
            <a:off x="2293782" y="4252940"/>
            <a:ext cx="285033" cy="677938"/>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E9CE52-1469-4EAD-AE6A-C4A46D416434}"/>
              </a:ext>
            </a:extLst>
          </p:cNvPr>
          <p:cNvCxnSpPr>
            <a:cxnSpLocks/>
            <a:stCxn id="8" idx="0"/>
          </p:cNvCxnSpPr>
          <p:nvPr/>
        </p:nvCxnSpPr>
        <p:spPr>
          <a:xfrm flipV="1">
            <a:off x="4348817" y="4247864"/>
            <a:ext cx="732283" cy="683014"/>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FBB7DE-9793-4DF1-A4F0-4594639765E1}"/>
              </a:ext>
            </a:extLst>
          </p:cNvPr>
          <p:cNvCxnSpPr>
            <a:cxnSpLocks/>
            <a:endCxn id="9" idx="0"/>
          </p:cNvCxnSpPr>
          <p:nvPr/>
        </p:nvCxnSpPr>
        <p:spPr>
          <a:xfrm flipH="1">
            <a:off x="5753908" y="4247864"/>
            <a:ext cx="87895" cy="683014"/>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E7EB7E-498F-4505-A5E3-0657ECC6910B}"/>
              </a:ext>
            </a:extLst>
          </p:cNvPr>
          <p:cNvCxnSpPr>
            <a:cxnSpLocks/>
            <a:endCxn id="10" idx="0"/>
          </p:cNvCxnSpPr>
          <p:nvPr/>
        </p:nvCxnSpPr>
        <p:spPr>
          <a:xfrm>
            <a:off x="7521884" y="4247864"/>
            <a:ext cx="1042205" cy="683014"/>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3402324" y="3154905"/>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19" name="Table 18">
            <a:extLst>
              <a:ext uri="{FF2B5EF4-FFF2-40B4-BE49-F238E27FC236}">
                <a16:creationId xmlns:a16="http://schemas.microsoft.com/office/drawing/2014/main" id="{79549283-7269-4F9A-9582-955DFE1227F4}"/>
              </a:ext>
            </a:extLst>
          </p:cNvPr>
          <p:cNvGraphicFramePr>
            <a:graphicFrameLocks noGrp="1"/>
          </p:cNvGraphicFramePr>
          <p:nvPr>
            <p:extLst/>
          </p:nvPr>
        </p:nvGraphicFramePr>
        <p:xfrm>
          <a:off x="6579365" y="4930878"/>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20" name="Straight Connector 19">
            <a:extLst>
              <a:ext uri="{FF2B5EF4-FFF2-40B4-BE49-F238E27FC236}">
                <a16:creationId xmlns:a16="http://schemas.microsoft.com/office/drawing/2014/main" id="{06B3D1A3-64D7-4720-944B-C49BBD578F20}"/>
              </a:ext>
            </a:extLst>
          </p:cNvPr>
          <p:cNvCxnSpPr>
            <a:cxnSpLocks/>
            <a:endCxn id="19" idx="0"/>
          </p:cNvCxnSpPr>
          <p:nvPr/>
        </p:nvCxnSpPr>
        <p:spPr>
          <a:xfrm>
            <a:off x="6689317" y="4353872"/>
            <a:ext cx="469682" cy="577006"/>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C624F19D-E332-4EE9-9DD0-1D4EF993355D}"/>
              </a:ext>
            </a:extLst>
          </p:cNvPr>
          <p:cNvGraphicFramePr>
            <a:graphicFrameLocks noGrp="1"/>
          </p:cNvGraphicFramePr>
          <p:nvPr>
            <p:extLst/>
          </p:nvPr>
        </p:nvGraphicFramePr>
        <p:xfrm>
          <a:off x="1400668" y="3944331"/>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2" name="Table 21">
            <a:extLst>
              <a:ext uri="{FF2B5EF4-FFF2-40B4-BE49-F238E27FC236}">
                <a16:creationId xmlns:a16="http://schemas.microsoft.com/office/drawing/2014/main" id="{C70831BD-968A-43B7-B90A-61D6EB759951}"/>
              </a:ext>
            </a:extLst>
          </p:cNvPr>
          <p:cNvGraphicFramePr>
            <a:graphicFrameLocks noGrp="1"/>
          </p:cNvGraphicFramePr>
          <p:nvPr>
            <p:extLst/>
          </p:nvPr>
        </p:nvGraphicFramePr>
        <p:xfrm>
          <a:off x="4950512" y="3944331"/>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8" name="Table 27">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335860" y="4930878"/>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29" name="Straight Connector 28">
            <a:extLst>
              <a:ext uri="{FF2B5EF4-FFF2-40B4-BE49-F238E27FC236}">
                <a16:creationId xmlns:a16="http://schemas.microsoft.com/office/drawing/2014/main" id="{2DB3BF1C-A23C-4F92-925A-11B0C0CFF35B}"/>
              </a:ext>
            </a:extLst>
          </p:cNvPr>
          <p:cNvCxnSpPr>
            <a:cxnSpLocks/>
          </p:cNvCxnSpPr>
          <p:nvPr/>
        </p:nvCxnSpPr>
        <p:spPr>
          <a:xfrm flipV="1">
            <a:off x="925554" y="4252940"/>
            <a:ext cx="605965" cy="677940"/>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292B44-4081-40A7-B4FF-DE47794A3093}"/>
              </a:ext>
            </a:extLst>
          </p:cNvPr>
          <p:cNvCxnSpPr>
            <a:cxnSpLocks/>
            <a:endCxn id="22" idx="0"/>
          </p:cNvCxnSpPr>
          <p:nvPr/>
        </p:nvCxnSpPr>
        <p:spPr>
          <a:xfrm>
            <a:off x="4280353" y="3575469"/>
            <a:ext cx="2033676" cy="368862"/>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67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611-EE70-4FC4-B936-FF48EFA263FA}"/>
              </a:ext>
            </a:extLst>
          </p:cNvPr>
          <p:cNvSpPr>
            <a:spLocks noGrp="1"/>
          </p:cNvSpPr>
          <p:nvPr>
            <p:ph type="title"/>
          </p:nvPr>
        </p:nvSpPr>
        <p:spPr/>
        <p:txBody>
          <a:bodyPr/>
          <a:lstStyle/>
          <a:p>
            <a:r>
              <a:rPr lang="en-US" i="1" dirty="0">
                <a:solidFill>
                  <a:srgbClr val="B6A479"/>
                </a:solidFill>
              </a:rPr>
              <a:t>Review: </a:t>
            </a:r>
            <a:r>
              <a:rPr lang="en-US" dirty="0"/>
              <a:t>B-Trees</a:t>
            </a:r>
          </a:p>
        </p:txBody>
      </p:sp>
      <p:sp>
        <p:nvSpPr>
          <p:cNvPr id="3" name="Content Placeholder 2">
            <a:extLst>
              <a:ext uri="{FF2B5EF4-FFF2-40B4-BE49-F238E27FC236}">
                <a16:creationId xmlns:a16="http://schemas.microsoft.com/office/drawing/2014/main" id="{22824D35-FCAE-467C-B98D-0A29D39DF3FD}"/>
              </a:ext>
            </a:extLst>
          </p:cNvPr>
          <p:cNvSpPr>
            <a:spLocks noGrp="1"/>
          </p:cNvSpPr>
          <p:nvPr>
            <p:ph idx="1"/>
          </p:nvPr>
        </p:nvSpPr>
        <p:spPr/>
        <p:txBody>
          <a:bodyPr/>
          <a:lstStyle/>
          <a:p>
            <a:r>
              <a:rPr lang="en-US" dirty="0"/>
              <a:t>Has 3 invariants that define it</a:t>
            </a:r>
          </a:p>
          <a:p>
            <a:r>
              <a:rPr lang="en-US" dirty="0"/>
              <a:t>1. B-trees must have two different types of nodes: internal nodes and leaf nodes</a:t>
            </a:r>
          </a:p>
          <a:p>
            <a:pPr lvl="1"/>
            <a:r>
              <a:rPr lang="en-US" dirty="0"/>
              <a:t>An </a:t>
            </a:r>
            <a:r>
              <a:rPr lang="en-US" b="1" dirty="0">
                <a:solidFill>
                  <a:srgbClr val="4C3282"/>
                </a:solidFill>
              </a:rPr>
              <a:t>internal node</a:t>
            </a:r>
            <a:r>
              <a:rPr lang="en-US" dirty="0">
                <a:solidFill>
                  <a:srgbClr val="4C3282"/>
                </a:solidFill>
              </a:rPr>
              <a:t> </a:t>
            </a:r>
            <a:r>
              <a:rPr lang="en-US" dirty="0"/>
              <a:t>contains M pointers to children and M – 1  </a:t>
            </a:r>
            <a:r>
              <a:rPr lang="en-US" b="1" dirty="0"/>
              <a:t>sorted </a:t>
            </a:r>
            <a:r>
              <a:rPr lang="en-US" dirty="0"/>
              <a:t>keys.</a:t>
            </a:r>
          </a:p>
          <a:p>
            <a:pPr lvl="1"/>
            <a:r>
              <a:rPr lang="en-US" dirty="0"/>
              <a:t>M must be greater than 2</a:t>
            </a:r>
          </a:p>
          <a:p>
            <a:pPr lvl="1"/>
            <a:r>
              <a:rPr lang="en-US" b="1" dirty="0">
                <a:solidFill>
                  <a:srgbClr val="4C3282"/>
                </a:solidFill>
              </a:rPr>
              <a:t>Leaf Node</a:t>
            </a:r>
            <a:r>
              <a:rPr lang="en-US" dirty="0">
                <a:solidFill>
                  <a:srgbClr val="4C3282"/>
                </a:solidFill>
              </a:rPr>
              <a:t> </a:t>
            </a:r>
            <a:r>
              <a:rPr lang="en-US" dirty="0"/>
              <a:t>contains L key-value pairs, </a:t>
            </a:r>
            <a:r>
              <a:rPr lang="en-US" u="sng" dirty="0"/>
              <a:t>sorted</a:t>
            </a:r>
            <a:r>
              <a:rPr lang="en-US" dirty="0"/>
              <a:t> by key. </a:t>
            </a:r>
            <a:endParaRPr lang="en-US" b="1" dirty="0"/>
          </a:p>
          <a:p>
            <a:r>
              <a:rPr lang="en-US" dirty="0"/>
              <a:t>2. B-trees order invariant</a:t>
            </a:r>
          </a:p>
          <a:p>
            <a:pPr lvl="1"/>
            <a:r>
              <a:rPr lang="en-US" dirty="0"/>
              <a:t>For any given key k, all subtrees to the left may only contain keys that satisfy x &lt; k</a:t>
            </a:r>
          </a:p>
          <a:p>
            <a:pPr lvl="1"/>
            <a:r>
              <a:rPr lang="en-US" dirty="0"/>
              <a:t>All subtrees to the right may only contain keys x that satisfy k &gt;= x</a:t>
            </a:r>
          </a:p>
          <a:p>
            <a:r>
              <a:rPr lang="en-US" dirty="0"/>
              <a:t>3. B-trees structure invariant</a:t>
            </a:r>
          </a:p>
          <a:p>
            <a:pPr lvl="1"/>
            <a:r>
              <a:rPr lang="en-US" dirty="0"/>
              <a:t>If n&lt;= L, the root is a leaf</a:t>
            </a:r>
          </a:p>
          <a:p>
            <a:pPr lvl="1"/>
            <a:r>
              <a:rPr lang="en-US" dirty="0"/>
              <a:t>If n &gt;= L, root node must be an internal node containing 2 to M children</a:t>
            </a:r>
          </a:p>
          <a:p>
            <a:pPr lvl="1"/>
            <a:r>
              <a:rPr lang="en-US" dirty="0"/>
              <a:t>All nodes must be at least half-full</a:t>
            </a:r>
          </a:p>
        </p:txBody>
      </p:sp>
      <p:sp>
        <p:nvSpPr>
          <p:cNvPr id="4" name="Footer Placeholder 3">
            <a:extLst>
              <a:ext uri="{FF2B5EF4-FFF2-40B4-BE49-F238E27FC236}">
                <a16:creationId xmlns:a16="http://schemas.microsoft.com/office/drawing/2014/main" id="{601E5079-9703-4266-807A-97B866A6E5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C0FB04C-55E1-4C75-A41A-4FB8D38314C7}"/>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75509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 for B-Trees</a:t>
            </a:r>
          </a:p>
        </p:txBody>
      </p:sp>
      <p:sp>
        <p:nvSpPr>
          <p:cNvPr id="3" name="Content Placeholder 2"/>
          <p:cNvSpPr>
            <a:spLocks noGrp="1"/>
          </p:cNvSpPr>
          <p:nvPr>
            <p:ph idx="1"/>
          </p:nvPr>
        </p:nvSpPr>
        <p:spPr/>
        <p:txBody>
          <a:bodyPr/>
          <a:lstStyle/>
          <a:p>
            <a:r>
              <a:rPr lang="en-US" dirty="0"/>
              <a:t>Build a new b-tree where M = 3 and L = 3. </a:t>
            </a:r>
          </a:p>
          <a:p>
            <a:r>
              <a:rPr lang="en-US" dirty="0"/>
              <a:t>Insert (3,1), (18,2), (14,3), (30,4) where (</a:t>
            </a:r>
            <a:r>
              <a:rPr lang="en-US" dirty="0" err="1"/>
              <a:t>k,v</a:t>
            </a:r>
            <a:r>
              <a:rPr lang="en-US" dirty="0"/>
              <a:t>)</a:t>
            </a:r>
          </a:p>
          <a:p>
            <a:r>
              <a:rPr lang="en-US" dirty="0"/>
              <a:t>When n &lt;= L b-tree root is a leaf node</a:t>
            </a:r>
          </a:p>
          <a:p>
            <a:endParaRPr lang="en-US" dirty="0"/>
          </a:p>
          <a:p>
            <a:endParaRPr lang="en-US" dirty="0"/>
          </a:p>
          <a:p>
            <a:r>
              <a:rPr lang="en-US" dirty="0"/>
              <a:t>No space for (30,4) -&gt;</a:t>
            </a:r>
            <a:r>
              <a:rPr lang="en-US" b="1" dirty="0">
                <a:solidFill>
                  <a:srgbClr val="4C3282"/>
                </a:solidFill>
              </a:rPr>
              <a:t>split</a:t>
            </a:r>
            <a:r>
              <a:rPr lang="en-US" dirty="0"/>
              <a:t> the node</a:t>
            </a:r>
          </a:p>
          <a:p>
            <a:r>
              <a:rPr lang="en-US" dirty="0"/>
              <a:t>Create two new leafs that each hold ½ the values and create a new internal node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graphicFrame>
        <p:nvGraphicFramePr>
          <p:cNvPr id="6" name="Table 5">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6320200" y="2631297"/>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sp>
        <p:nvSpPr>
          <p:cNvPr id="7" name="TextBox 6"/>
          <p:cNvSpPr txBox="1"/>
          <p:nvPr/>
        </p:nvSpPr>
        <p:spPr>
          <a:xfrm>
            <a:off x="6391746" y="3108615"/>
            <a:ext cx="393056" cy="369332"/>
          </a:xfrm>
          <a:prstGeom prst="rect">
            <a:avLst/>
          </a:prstGeom>
          <a:noFill/>
        </p:spPr>
        <p:txBody>
          <a:bodyPr wrap="none" rtlCol="0">
            <a:spAutoFit/>
          </a:bodyPr>
          <a:lstStyle/>
          <a:p>
            <a:pPr algn="ctr" defTabSz="914400"/>
            <a:r>
              <a:rPr lang="en-US" b="1" dirty="0">
                <a:solidFill>
                  <a:srgbClr val="4C3282"/>
                </a:solidFill>
              </a:rPr>
              <a:t>18</a:t>
            </a:r>
          </a:p>
        </p:txBody>
      </p:sp>
      <p:sp>
        <p:nvSpPr>
          <p:cNvPr id="8" name="TextBox 7"/>
          <p:cNvSpPr txBox="1"/>
          <p:nvPr/>
        </p:nvSpPr>
        <p:spPr>
          <a:xfrm>
            <a:off x="7045137" y="3108615"/>
            <a:ext cx="306494" cy="369332"/>
          </a:xfrm>
          <a:prstGeom prst="rect">
            <a:avLst/>
          </a:prstGeom>
          <a:noFill/>
        </p:spPr>
        <p:txBody>
          <a:bodyPr wrap="none" rtlCol="0">
            <a:spAutoFit/>
          </a:bodyPr>
          <a:lstStyle/>
          <a:p>
            <a:pPr algn="ctr" defTabSz="914400"/>
            <a:r>
              <a:rPr lang="en-US" b="1" dirty="0">
                <a:solidFill>
                  <a:srgbClr val="4C3282"/>
                </a:solidFill>
              </a:rPr>
              <a:t>2</a:t>
            </a:r>
          </a:p>
        </p:txBody>
      </p:sp>
      <p:sp>
        <p:nvSpPr>
          <p:cNvPr id="9" name="TextBox 8"/>
          <p:cNvSpPr txBox="1"/>
          <p:nvPr/>
        </p:nvSpPr>
        <p:spPr>
          <a:xfrm>
            <a:off x="6389341" y="3568152"/>
            <a:ext cx="397866" cy="369332"/>
          </a:xfrm>
          <a:prstGeom prst="rect">
            <a:avLst/>
          </a:prstGeom>
          <a:noFill/>
        </p:spPr>
        <p:txBody>
          <a:bodyPr wrap="none" rtlCol="0">
            <a:spAutoFit/>
          </a:bodyPr>
          <a:lstStyle/>
          <a:p>
            <a:pPr algn="ctr" defTabSz="914400"/>
            <a:r>
              <a:rPr lang="en-US" b="1" dirty="0">
                <a:solidFill>
                  <a:srgbClr val="4C3282"/>
                </a:solidFill>
              </a:rPr>
              <a:t>14</a:t>
            </a:r>
          </a:p>
        </p:txBody>
      </p:sp>
      <p:sp>
        <p:nvSpPr>
          <p:cNvPr id="10" name="TextBox 9"/>
          <p:cNvSpPr txBox="1"/>
          <p:nvPr/>
        </p:nvSpPr>
        <p:spPr>
          <a:xfrm>
            <a:off x="7045136" y="3568152"/>
            <a:ext cx="306495" cy="369332"/>
          </a:xfrm>
          <a:prstGeom prst="rect">
            <a:avLst/>
          </a:prstGeom>
          <a:noFill/>
        </p:spPr>
        <p:txBody>
          <a:bodyPr wrap="none" rtlCol="0">
            <a:spAutoFit/>
          </a:bodyPr>
          <a:lstStyle/>
          <a:p>
            <a:pPr algn="ctr" defTabSz="914400"/>
            <a:r>
              <a:rPr lang="en-US" b="1" dirty="0">
                <a:solidFill>
                  <a:srgbClr val="4C3282"/>
                </a:solidFill>
              </a:rPr>
              <a:t>3</a:t>
            </a:r>
          </a:p>
        </p:txBody>
      </p:sp>
      <p:sp>
        <p:nvSpPr>
          <p:cNvPr id="11" name="TextBox 10"/>
          <p:cNvSpPr txBox="1"/>
          <p:nvPr/>
        </p:nvSpPr>
        <p:spPr>
          <a:xfrm>
            <a:off x="5153993" y="3514159"/>
            <a:ext cx="1122615" cy="369332"/>
          </a:xfrm>
          <a:prstGeom prst="rect">
            <a:avLst/>
          </a:prstGeom>
          <a:noFill/>
        </p:spPr>
        <p:txBody>
          <a:bodyPr wrap="none" rtlCol="0">
            <a:spAutoFit/>
          </a:bodyPr>
          <a:lstStyle/>
          <a:p>
            <a:r>
              <a:rPr lang="en-US" dirty="0">
                <a:solidFill>
                  <a:srgbClr val="FF0000"/>
                </a:solidFill>
              </a:rPr>
              <a:t>wrong -&gt;</a:t>
            </a:r>
          </a:p>
        </p:txBody>
      </p:sp>
      <p:graphicFrame>
        <p:nvGraphicFramePr>
          <p:cNvPr id="12" name="Table 11">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3937842" y="4748768"/>
          <a:ext cx="1871896"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13" name="Table 12">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3358208" y="5472571"/>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graphicFrame>
        <p:nvGraphicFramePr>
          <p:cNvPr id="14" name="Table 13">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4781689" y="5472571"/>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15" name="Straight Connector 14">
            <a:extLst>
              <a:ext uri="{FF2B5EF4-FFF2-40B4-BE49-F238E27FC236}">
                <a16:creationId xmlns:a16="http://schemas.microsoft.com/office/drawing/2014/main" id="{71A6E5A7-6E85-4453-A4EE-08CC03675821}"/>
              </a:ext>
            </a:extLst>
          </p:cNvPr>
          <p:cNvCxnSpPr>
            <a:cxnSpLocks/>
            <a:stCxn id="13" idx="0"/>
          </p:cNvCxnSpPr>
          <p:nvPr/>
        </p:nvCxnSpPr>
        <p:spPr>
          <a:xfrm flipV="1">
            <a:off x="3937842" y="5087961"/>
            <a:ext cx="118110" cy="38461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A6E5A7-6E85-4453-A4EE-08CC03675821}"/>
              </a:ext>
            </a:extLst>
          </p:cNvPr>
          <p:cNvCxnSpPr>
            <a:cxnSpLocks/>
            <a:stCxn id="14" idx="0"/>
            <a:endCxn id="12" idx="2"/>
          </p:cNvCxnSpPr>
          <p:nvPr/>
        </p:nvCxnSpPr>
        <p:spPr>
          <a:xfrm flipH="1" flipV="1">
            <a:off x="4873790" y="5169332"/>
            <a:ext cx="487533" cy="3032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09738" y="4770734"/>
            <a:ext cx="5082673" cy="369332"/>
          </a:xfrm>
          <a:prstGeom prst="rect">
            <a:avLst/>
          </a:prstGeom>
          <a:noFill/>
        </p:spPr>
        <p:txBody>
          <a:bodyPr wrap="none" rtlCol="0">
            <a:spAutoFit/>
          </a:bodyPr>
          <a:lstStyle/>
          <a:p>
            <a:r>
              <a:rPr lang="en-US" dirty="0">
                <a:solidFill>
                  <a:srgbClr val="00B050"/>
                </a:solidFill>
              </a:rPr>
              <a:t>&lt;- use smallest value in larger subset as sign post</a:t>
            </a:r>
          </a:p>
        </p:txBody>
      </p:sp>
      <p:sp>
        <p:nvSpPr>
          <p:cNvPr id="22" name="Rectangle 21"/>
          <p:cNvSpPr/>
          <p:nvPr/>
        </p:nvSpPr>
        <p:spPr>
          <a:xfrm>
            <a:off x="6588274" y="5132244"/>
            <a:ext cx="3235889" cy="1200329"/>
          </a:xfrm>
          <a:prstGeom prst="rect">
            <a:avLst/>
          </a:prstGeom>
          <a:ln>
            <a:solidFill>
              <a:srgbClr val="00B050"/>
            </a:solidFill>
          </a:ln>
        </p:spPr>
        <p:txBody>
          <a:bodyPr wrap="square">
            <a:spAutoFit/>
          </a:bodyPr>
          <a:lstStyle/>
          <a:p>
            <a:r>
              <a:rPr lang="en-US" sz="1200" dirty="0"/>
              <a:t>2. B-trees order invariant</a:t>
            </a:r>
          </a:p>
          <a:p>
            <a:pPr lvl="1"/>
            <a:r>
              <a:rPr lang="en-US" sz="1200" dirty="0"/>
              <a:t>For any given key k, all subtrees to the left may only contain keys that satisfy x &lt; k</a:t>
            </a:r>
          </a:p>
          <a:p>
            <a:pPr lvl="1"/>
            <a:r>
              <a:rPr lang="en-US" sz="1200" dirty="0"/>
              <a:t>All subtrees to the right may only contain keys x that satisfy k &gt;= x</a:t>
            </a:r>
          </a:p>
        </p:txBody>
      </p:sp>
    </p:spTree>
    <p:extLst>
      <p:ext uri="{BB962C8B-B14F-4D97-AF65-F5344CB8AC3E}">
        <p14:creationId xmlns:p14="http://schemas.microsoft.com/office/powerpoint/2010/main" val="276878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4.58333E-6 -2.22222E-6 L 0.00092 -0.07199 " pathEditMode="relative" rAng="0" ptsTypes="AA">
                                      <p:cBhvr>
                                        <p:cTn id="37" dur="2000" fill="hold"/>
                                        <p:tgtEl>
                                          <p:spTgt spid="9"/>
                                        </p:tgtEl>
                                        <p:attrNameLst>
                                          <p:attrName>ppt_x</p:attrName>
                                          <p:attrName>ppt_y</p:attrName>
                                        </p:attrNameLst>
                                      </p:cBhvr>
                                      <p:rCtr x="39" y="-3611"/>
                                    </p:animMotion>
                                  </p:childTnLst>
                                </p:cTn>
                              </p:par>
                              <p:par>
                                <p:cTn id="38" presetID="42" presetClass="path" presetSubtype="0" accel="50000" decel="50000" fill="hold" grpId="1" nodeType="withEffect">
                                  <p:stCondLst>
                                    <p:cond delay="0"/>
                                  </p:stCondLst>
                                  <p:childTnLst>
                                    <p:animMotion origin="layout" path="M -4.58333E-6 -2.22222E-6 L 0.00144 -0.06805 " pathEditMode="relative" rAng="0" ptsTypes="AA">
                                      <p:cBhvr>
                                        <p:cTn id="39" dur="2000" fill="hold"/>
                                        <p:tgtEl>
                                          <p:spTgt spid="10"/>
                                        </p:tgtEl>
                                        <p:attrNameLst>
                                          <p:attrName>ppt_x</p:attrName>
                                          <p:attrName>ppt_y</p:attrName>
                                        </p:attrNameLst>
                                      </p:cBhvr>
                                      <p:rCtr x="65" y="-3403"/>
                                    </p:animMotion>
                                  </p:childTnLst>
                                </p:cTn>
                              </p:par>
                              <p:par>
                                <p:cTn id="40" presetID="42" presetClass="path" presetSubtype="0" accel="50000" decel="50000" fill="hold" grpId="1" nodeType="withEffect">
                                  <p:stCondLst>
                                    <p:cond delay="0"/>
                                  </p:stCondLst>
                                  <p:childTnLst>
                                    <p:animMotion origin="layout" path="M -4.58333E-6 -2.59259E-6 L -4.58333E-6 0.06713 " pathEditMode="relative" rAng="0" ptsTypes="AA">
                                      <p:cBhvr>
                                        <p:cTn id="41" dur="2000" fill="hold"/>
                                        <p:tgtEl>
                                          <p:spTgt spid="7"/>
                                        </p:tgtEl>
                                        <p:attrNameLst>
                                          <p:attrName>ppt_x</p:attrName>
                                          <p:attrName>ppt_y</p:attrName>
                                        </p:attrNameLst>
                                      </p:cBhvr>
                                      <p:rCtr x="0" y="3356"/>
                                    </p:animMotion>
                                  </p:childTnLst>
                                </p:cTn>
                              </p:par>
                              <p:par>
                                <p:cTn id="42" presetID="42" presetClass="path" presetSubtype="0" accel="50000" decel="50000" fill="hold" grpId="1" nodeType="withEffect">
                                  <p:stCondLst>
                                    <p:cond delay="0"/>
                                  </p:stCondLst>
                                  <p:childTnLst>
                                    <p:animMotion origin="layout" path="M -4.58333E-6 -2.59259E-6 L -3.54167E-6 0.06713 " pathEditMode="relative" rAng="0" ptsTypes="AA">
                                      <p:cBhvr>
                                        <p:cTn id="43" dur="2000" fill="hold"/>
                                        <p:tgtEl>
                                          <p:spTgt spid="8"/>
                                        </p:tgtEl>
                                        <p:attrNameLst>
                                          <p:attrName>ppt_x</p:attrName>
                                          <p:attrName>ppt_y</p:attrName>
                                        </p:attrNameLst>
                                      </p:cBhvr>
                                      <p:rCtr x="-39" y="3333"/>
                                    </p:animMotion>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21"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try!</a:t>
            </a:r>
          </a:p>
        </p:txBody>
      </p:sp>
      <p:sp>
        <p:nvSpPr>
          <p:cNvPr id="3" name="Content Placeholder 2"/>
          <p:cNvSpPr>
            <a:spLocks noGrp="1"/>
          </p:cNvSpPr>
          <p:nvPr>
            <p:ph idx="1"/>
          </p:nvPr>
        </p:nvSpPr>
        <p:spPr/>
        <p:txBody>
          <a:bodyPr/>
          <a:lstStyle/>
          <a:p>
            <a:r>
              <a:rPr lang="en-US" dirty="0"/>
              <a:t>Try inserting (32, 5) and (36, 6) into the following tree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graphicFrame>
        <p:nvGraphicFramePr>
          <p:cNvPr id="6" name="Table 5">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4871454" y="1969354"/>
          <a:ext cx="1871896"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7" name="Table 6">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3547592" y="2693157"/>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graphicFrame>
        <p:nvGraphicFramePr>
          <p:cNvPr id="8" name="Table 7">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5227768" y="2693157"/>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9" name="Straight Connector 8">
            <a:extLst>
              <a:ext uri="{FF2B5EF4-FFF2-40B4-BE49-F238E27FC236}">
                <a16:creationId xmlns:a16="http://schemas.microsoft.com/office/drawing/2014/main" id="{71A6E5A7-6E85-4453-A4EE-08CC03675821}"/>
              </a:ext>
            </a:extLst>
          </p:cNvPr>
          <p:cNvCxnSpPr>
            <a:cxnSpLocks/>
            <a:stCxn id="7" idx="0"/>
          </p:cNvCxnSpPr>
          <p:nvPr/>
        </p:nvCxnSpPr>
        <p:spPr>
          <a:xfrm flipV="1">
            <a:off x="4127226" y="2308634"/>
            <a:ext cx="908823" cy="38452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A6E5A7-6E85-4453-A4EE-08CC03675821}"/>
              </a:ext>
            </a:extLst>
          </p:cNvPr>
          <p:cNvCxnSpPr>
            <a:cxnSpLocks/>
            <a:stCxn id="8" idx="0"/>
            <a:endCxn id="6" idx="2"/>
          </p:cNvCxnSpPr>
          <p:nvPr/>
        </p:nvCxnSpPr>
        <p:spPr>
          <a:xfrm flipV="1">
            <a:off x="5807402" y="2389918"/>
            <a:ext cx="0" cy="3032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86979" y="3579494"/>
            <a:ext cx="428322" cy="369332"/>
          </a:xfrm>
          <a:prstGeom prst="rect">
            <a:avLst/>
          </a:prstGeom>
          <a:noFill/>
        </p:spPr>
        <p:txBody>
          <a:bodyPr wrap="none" rtlCol="0">
            <a:spAutoFit/>
          </a:bodyPr>
          <a:lstStyle/>
          <a:p>
            <a:r>
              <a:rPr lang="en-US" b="1" dirty="0">
                <a:solidFill>
                  <a:srgbClr val="4C3282"/>
                </a:solidFill>
              </a:rPr>
              <a:t>32</a:t>
            </a:r>
          </a:p>
        </p:txBody>
      </p:sp>
      <p:sp>
        <p:nvSpPr>
          <p:cNvPr id="12" name="TextBox 11"/>
          <p:cNvSpPr txBox="1"/>
          <p:nvPr/>
        </p:nvSpPr>
        <p:spPr>
          <a:xfrm>
            <a:off x="5929715" y="3579494"/>
            <a:ext cx="306494" cy="369332"/>
          </a:xfrm>
          <a:prstGeom prst="rect">
            <a:avLst/>
          </a:prstGeom>
          <a:noFill/>
        </p:spPr>
        <p:txBody>
          <a:bodyPr wrap="none" rtlCol="0">
            <a:spAutoFit/>
          </a:bodyPr>
          <a:lstStyle/>
          <a:p>
            <a:r>
              <a:rPr lang="en-US" b="1" dirty="0">
                <a:solidFill>
                  <a:srgbClr val="4C3282"/>
                </a:solidFill>
              </a:rPr>
              <a:t>5</a:t>
            </a:r>
          </a:p>
        </p:txBody>
      </p:sp>
      <p:graphicFrame>
        <p:nvGraphicFramePr>
          <p:cNvPr id="13" name="Table 12">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6814956" y="2697435"/>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18" name="Straight Connector 17">
            <a:extLst>
              <a:ext uri="{FF2B5EF4-FFF2-40B4-BE49-F238E27FC236}">
                <a16:creationId xmlns:a16="http://schemas.microsoft.com/office/drawing/2014/main" id="{71A6E5A7-6E85-4453-A4EE-08CC03675821}"/>
              </a:ext>
            </a:extLst>
          </p:cNvPr>
          <p:cNvCxnSpPr>
            <a:cxnSpLocks/>
            <a:stCxn id="13" idx="0"/>
          </p:cNvCxnSpPr>
          <p:nvPr/>
        </p:nvCxnSpPr>
        <p:spPr>
          <a:xfrm flipH="1" flipV="1">
            <a:off x="6565192" y="2308634"/>
            <a:ext cx="829398" cy="38880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78917" y="1979614"/>
            <a:ext cx="428322" cy="369332"/>
          </a:xfrm>
          <a:prstGeom prst="rect">
            <a:avLst/>
          </a:prstGeom>
          <a:noFill/>
        </p:spPr>
        <p:txBody>
          <a:bodyPr wrap="none" rtlCol="0">
            <a:spAutoFit/>
          </a:bodyPr>
          <a:lstStyle/>
          <a:p>
            <a:pPr algn="ctr" defTabSz="914400"/>
            <a:r>
              <a:rPr lang="en-US" b="1" dirty="0">
                <a:solidFill>
                  <a:srgbClr val="B6A479"/>
                </a:solidFill>
              </a:rPr>
              <a:t>32</a:t>
            </a:r>
          </a:p>
        </p:txBody>
      </p:sp>
    </p:spTree>
    <p:extLst>
      <p:ext uri="{BB962C8B-B14F-4D97-AF65-F5344CB8AC3E}">
        <p14:creationId xmlns:p14="http://schemas.microsoft.com/office/powerpoint/2010/main" val="20552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DE13-D922-415E-9B57-38A263F1CEA3}"/>
              </a:ext>
            </a:extLst>
          </p:cNvPr>
          <p:cNvSpPr>
            <a:spLocks noGrp="1"/>
          </p:cNvSpPr>
          <p:nvPr>
            <p:ph type="title"/>
          </p:nvPr>
        </p:nvSpPr>
        <p:spPr/>
        <p:txBody>
          <a:bodyPr/>
          <a:lstStyle/>
          <a:p>
            <a:r>
              <a:rPr lang="en-US" dirty="0">
                <a:solidFill>
                  <a:srgbClr val="4C3282"/>
                </a:solidFill>
              </a:rPr>
              <a:t>Thought experiment</a:t>
            </a:r>
          </a:p>
        </p:txBody>
      </p:sp>
      <p:sp>
        <p:nvSpPr>
          <p:cNvPr id="3" name="Content Placeholder 2">
            <a:extLst>
              <a:ext uri="{FF2B5EF4-FFF2-40B4-BE49-F238E27FC236}">
                <a16:creationId xmlns:a16="http://schemas.microsoft.com/office/drawing/2014/main" id="{F798D71D-F7FC-4C90-AAB1-35235B759137}"/>
              </a:ext>
            </a:extLst>
          </p:cNvPr>
          <p:cNvSpPr>
            <a:spLocks noGrp="1"/>
          </p:cNvSpPr>
          <p:nvPr>
            <p:ph idx="1"/>
          </p:nvPr>
        </p:nvSpPr>
        <p:spPr>
          <a:xfrm>
            <a:off x="575240" y="1463857"/>
            <a:ext cx="5288350" cy="2273753"/>
          </a:xfrm>
        </p:spPr>
        <p:txBody>
          <a:bodyPr>
            <a:normAutofit/>
          </a:bodyPr>
          <a:lstStyle/>
          <a:p>
            <a:pPr>
              <a:spcBef>
                <a:spcPts val="200"/>
              </a:spcBef>
            </a:pPr>
            <a:r>
              <a:rPr lang="en-US" sz="1400" dirty="0">
                <a:latin typeface="Courier New" panose="02070309020205020404" pitchFamily="49" charset="0"/>
                <a:cs typeface="Courier New" panose="02070309020205020404" pitchFamily="49" charset="0"/>
              </a:rPr>
              <a:t>public int sum1(int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m;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][j];</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9456A4DB-6890-439F-81AE-BCC0CE580C6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BB75150-D726-4BCA-9793-C6C83A03CC04}"/>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6" name="Content Placeholder 2">
            <a:extLst>
              <a:ext uri="{FF2B5EF4-FFF2-40B4-BE49-F238E27FC236}">
                <a16:creationId xmlns:a16="http://schemas.microsoft.com/office/drawing/2014/main" id="{657520C5-C7F2-4B6F-AA0B-5EDD91A7B06F}"/>
              </a:ext>
            </a:extLst>
          </p:cNvPr>
          <p:cNvSpPr txBox="1">
            <a:spLocks/>
          </p:cNvSpPr>
          <p:nvPr/>
        </p:nvSpPr>
        <p:spPr>
          <a:xfrm>
            <a:off x="6168868" y="1463856"/>
            <a:ext cx="5288350" cy="22737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200"/>
              </a:spcBef>
            </a:pPr>
            <a:r>
              <a:rPr lang="en-US" sz="1400" dirty="0">
                <a:latin typeface="Courier New" panose="02070309020205020404" pitchFamily="49" charset="0"/>
                <a:cs typeface="Courier New" panose="02070309020205020404" pitchFamily="49" charset="0"/>
              </a:rPr>
              <a:t>public int sum2(int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m;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table[j][i];</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260BDFE6-B593-4885-BA97-A9480280B620}"/>
              </a:ext>
            </a:extLst>
          </p:cNvPr>
          <p:cNvSpPr txBox="1"/>
          <p:nvPr/>
        </p:nvSpPr>
        <p:spPr>
          <a:xfrm>
            <a:off x="645622" y="4386695"/>
            <a:ext cx="3506986" cy="1200329"/>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What do these two methods do?</a:t>
            </a:r>
          </a:p>
          <a:p>
            <a:r>
              <a:rPr lang="en-US" dirty="0">
                <a:latin typeface="Segoe UI" panose="020B0502040204020203" pitchFamily="34" charset="0"/>
                <a:cs typeface="Segoe UI" panose="020B0502040204020203" pitchFamily="34" charset="0"/>
              </a:rPr>
              <a:t>What is the big-</a:t>
            </a:r>
            <a:r>
              <a:rPr lang="el-GR" dirty="0">
                <a:latin typeface="Segoe UI" panose="020B0502040204020203" pitchFamily="34" charset="0"/>
                <a:cs typeface="Segoe UI" panose="020B0502040204020203" pitchFamily="34" charset="0"/>
              </a:rPr>
              <a:t>Θ</a:t>
            </a:r>
            <a:endParaRPr lang="en-US" dirty="0">
              <a:latin typeface="Segoe UI" panose="020B0502040204020203" pitchFamily="34" charset="0"/>
              <a:cs typeface="Segoe UI" panose="020B0502040204020203" pitchFamily="34" charset="0"/>
            </a:endParaRPr>
          </a:p>
          <a:p>
            <a:r>
              <a:rPr lang="el-GR" dirty="0">
                <a:latin typeface="Segoe UI" panose="020B0502040204020203" pitchFamily="34" charset="0"/>
                <a:cs typeface="Segoe UI" panose="020B0502040204020203" pitchFamily="34" charset="0"/>
              </a:rPr>
              <a:t>Θ</a:t>
            </a:r>
            <a:r>
              <a:rPr lang="en-US" dirty="0">
                <a:latin typeface="Segoe UI" panose="020B0502040204020203" pitchFamily="34" charset="0"/>
                <a:cs typeface="Segoe UI" panose="020B0502040204020203" pitchFamily="34" charset="0"/>
              </a:rPr>
              <a:t>(n*m)</a:t>
            </a: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176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Splitting internal nodes</a:t>
            </a:r>
          </a:p>
        </p:txBody>
      </p:sp>
      <p:sp>
        <p:nvSpPr>
          <p:cNvPr id="3" name="Content Placeholder 2"/>
          <p:cNvSpPr>
            <a:spLocks noGrp="1"/>
          </p:cNvSpPr>
          <p:nvPr>
            <p:ph idx="1"/>
          </p:nvPr>
        </p:nvSpPr>
        <p:spPr>
          <a:xfrm>
            <a:off x="575240" y="1463857"/>
            <a:ext cx="11187258" cy="533819"/>
          </a:xfrm>
        </p:spPr>
        <p:txBody>
          <a:bodyPr/>
          <a:lstStyle/>
          <a:p>
            <a:r>
              <a:rPr lang="en-US" dirty="0"/>
              <a:t>Try inserting (15, 7) and (16, 8) into our existing tree</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30</a:t>
            </a:fld>
            <a:endParaRPr lang="en-US"/>
          </a:p>
        </p:txBody>
      </p:sp>
      <p:graphicFrame>
        <p:nvGraphicFramePr>
          <p:cNvPr id="6" name="Table 5">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4871454" y="1969354"/>
          <a:ext cx="1871896"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7" name="Table 6">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3550612" y="2693157"/>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graphicFrame>
        <p:nvGraphicFramePr>
          <p:cNvPr id="8" name="Table 7">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5227768" y="2693157"/>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9" name="Straight Connector 8">
            <a:extLst>
              <a:ext uri="{FF2B5EF4-FFF2-40B4-BE49-F238E27FC236}">
                <a16:creationId xmlns:a16="http://schemas.microsoft.com/office/drawing/2014/main" id="{71A6E5A7-6E85-4453-A4EE-08CC03675821}"/>
              </a:ext>
            </a:extLst>
          </p:cNvPr>
          <p:cNvCxnSpPr>
            <a:cxnSpLocks/>
          </p:cNvCxnSpPr>
          <p:nvPr/>
        </p:nvCxnSpPr>
        <p:spPr>
          <a:xfrm flipV="1">
            <a:off x="4130246" y="2310772"/>
            <a:ext cx="908823" cy="38452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A6E5A7-6E85-4453-A4EE-08CC03675821}"/>
              </a:ext>
            </a:extLst>
          </p:cNvPr>
          <p:cNvCxnSpPr>
            <a:cxnSpLocks/>
            <a:stCxn id="8" idx="0"/>
            <a:endCxn id="6" idx="2"/>
          </p:cNvCxnSpPr>
          <p:nvPr/>
        </p:nvCxnSpPr>
        <p:spPr>
          <a:xfrm flipV="1">
            <a:off x="5807402" y="2389918"/>
            <a:ext cx="0" cy="3032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86979" y="3579494"/>
            <a:ext cx="428322" cy="369332"/>
          </a:xfrm>
          <a:prstGeom prst="rect">
            <a:avLst/>
          </a:prstGeom>
          <a:noFill/>
        </p:spPr>
        <p:txBody>
          <a:bodyPr wrap="none" rtlCol="0">
            <a:spAutoFit/>
          </a:bodyPr>
          <a:lstStyle/>
          <a:p>
            <a:r>
              <a:rPr lang="en-US" b="1" dirty="0">
                <a:solidFill>
                  <a:srgbClr val="4C3282"/>
                </a:solidFill>
              </a:rPr>
              <a:t>32</a:t>
            </a:r>
          </a:p>
        </p:txBody>
      </p:sp>
      <p:sp>
        <p:nvSpPr>
          <p:cNvPr id="12" name="TextBox 11"/>
          <p:cNvSpPr txBox="1"/>
          <p:nvPr/>
        </p:nvSpPr>
        <p:spPr>
          <a:xfrm>
            <a:off x="5929715" y="3579494"/>
            <a:ext cx="306494" cy="369332"/>
          </a:xfrm>
          <a:prstGeom prst="rect">
            <a:avLst/>
          </a:prstGeom>
          <a:noFill/>
        </p:spPr>
        <p:txBody>
          <a:bodyPr wrap="none" rtlCol="0">
            <a:spAutoFit/>
          </a:bodyPr>
          <a:lstStyle/>
          <a:p>
            <a:r>
              <a:rPr lang="en-US" b="1" dirty="0">
                <a:solidFill>
                  <a:srgbClr val="4C3282"/>
                </a:solidFill>
              </a:rPr>
              <a:t>5</a:t>
            </a:r>
          </a:p>
        </p:txBody>
      </p:sp>
      <p:graphicFrame>
        <p:nvGraphicFramePr>
          <p:cNvPr id="13" name="Table 12">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6814956" y="2697435"/>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14" name="Straight Connector 13">
            <a:extLst>
              <a:ext uri="{FF2B5EF4-FFF2-40B4-BE49-F238E27FC236}">
                <a16:creationId xmlns:a16="http://schemas.microsoft.com/office/drawing/2014/main" id="{71A6E5A7-6E85-4453-A4EE-08CC03675821}"/>
              </a:ext>
            </a:extLst>
          </p:cNvPr>
          <p:cNvCxnSpPr>
            <a:cxnSpLocks/>
            <a:stCxn id="13" idx="0"/>
          </p:cNvCxnSpPr>
          <p:nvPr/>
        </p:nvCxnSpPr>
        <p:spPr>
          <a:xfrm flipH="1" flipV="1">
            <a:off x="6565192" y="2308634"/>
            <a:ext cx="829398" cy="38880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78917" y="1979614"/>
            <a:ext cx="428322" cy="369332"/>
          </a:xfrm>
          <a:prstGeom prst="rect">
            <a:avLst/>
          </a:prstGeom>
          <a:noFill/>
        </p:spPr>
        <p:txBody>
          <a:bodyPr wrap="none" rtlCol="0">
            <a:spAutoFit/>
          </a:bodyPr>
          <a:lstStyle/>
          <a:p>
            <a:pPr algn="ctr" defTabSz="914400"/>
            <a:r>
              <a:rPr lang="en-US" b="1" dirty="0">
                <a:solidFill>
                  <a:srgbClr val="B6A479"/>
                </a:solidFill>
              </a:rPr>
              <a:t>32</a:t>
            </a:r>
          </a:p>
        </p:txBody>
      </p:sp>
      <p:sp>
        <p:nvSpPr>
          <p:cNvPr id="16" name="TextBox 15"/>
          <p:cNvSpPr txBox="1"/>
          <p:nvPr/>
        </p:nvSpPr>
        <p:spPr>
          <a:xfrm>
            <a:off x="3648989" y="3582869"/>
            <a:ext cx="393056" cy="369332"/>
          </a:xfrm>
          <a:prstGeom prst="rect">
            <a:avLst/>
          </a:prstGeom>
          <a:noFill/>
        </p:spPr>
        <p:txBody>
          <a:bodyPr wrap="none" rtlCol="0">
            <a:spAutoFit/>
          </a:bodyPr>
          <a:lstStyle/>
          <a:p>
            <a:pPr algn="ctr" defTabSz="914400"/>
            <a:r>
              <a:rPr lang="en-US" b="1" dirty="0">
                <a:solidFill>
                  <a:srgbClr val="4C3282"/>
                </a:solidFill>
              </a:rPr>
              <a:t>15</a:t>
            </a:r>
          </a:p>
        </p:txBody>
      </p:sp>
      <p:sp>
        <p:nvSpPr>
          <p:cNvPr id="17" name="TextBox 16"/>
          <p:cNvSpPr txBox="1"/>
          <p:nvPr/>
        </p:nvSpPr>
        <p:spPr>
          <a:xfrm>
            <a:off x="4239908" y="3582869"/>
            <a:ext cx="301686" cy="369332"/>
          </a:xfrm>
          <a:prstGeom prst="rect">
            <a:avLst/>
          </a:prstGeom>
          <a:noFill/>
        </p:spPr>
        <p:txBody>
          <a:bodyPr wrap="none" rtlCol="0">
            <a:spAutoFit/>
          </a:bodyPr>
          <a:lstStyle/>
          <a:p>
            <a:pPr algn="ctr" defTabSz="914400"/>
            <a:r>
              <a:rPr lang="en-US" b="1" dirty="0">
                <a:solidFill>
                  <a:srgbClr val="4C3282"/>
                </a:solidFill>
              </a:rPr>
              <a:t>7</a:t>
            </a:r>
          </a:p>
        </p:txBody>
      </p:sp>
      <p:graphicFrame>
        <p:nvGraphicFramePr>
          <p:cNvPr id="18" name="Table 17">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3929507" y="2693157"/>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graphicFrame>
        <p:nvGraphicFramePr>
          <p:cNvPr id="21" name="Table 20">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5629244" y="4798634"/>
          <a:ext cx="1871896"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2" name="Table 21">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1821206" y="5434863"/>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graphicFrame>
        <p:nvGraphicFramePr>
          <p:cNvPr id="23" name="Table 22">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4915162" y="5434863"/>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24" name="Straight Connector 23">
            <a:extLst>
              <a:ext uri="{FF2B5EF4-FFF2-40B4-BE49-F238E27FC236}">
                <a16:creationId xmlns:a16="http://schemas.microsoft.com/office/drawing/2014/main" id="{71A6E5A7-6E85-4453-A4EE-08CC03675821}"/>
              </a:ext>
            </a:extLst>
          </p:cNvPr>
          <p:cNvCxnSpPr>
            <a:cxnSpLocks/>
            <a:stCxn id="22" idx="0"/>
          </p:cNvCxnSpPr>
          <p:nvPr/>
        </p:nvCxnSpPr>
        <p:spPr>
          <a:xfrm flipV="1">
            <a:off x="2400840" y="5134909"/>
            <a:ext cx="747904" cy="29995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A6E5A7-6E85-4453-A4EE-08CC03675821}"/>
              </a:ext>
            </a:extLst>
          </p:cNvPr>
          <p:cNvCxnSpPr>
            <a:cxnSpLocks/>
            <a:stCxn id="23" idx="0"/>
          </p:cNvCxnSpPr>
          <p:nvPr/>
        </p:nvCxnSpPr>
        <p:spPr>
          <a:xfrm flipV="1">
            <a:off x="5494796" y="5134910"/>
            <a:ext cx="227896" cy="29995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28" name="Table 27">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6413088" y="5434863"/>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29" name="Straight Connector 28">
            <a:extLst>
              <a:ext uri="{FF2B5EF4-FFF2-40B4-BE49-F238E27FC236}">
                <a16:creationId xmlns:a16="http://schemas.microsoft.com/office/drawing/2014/main" id="{71A6E5A7-6E85-4453-A4EE-08CC03675821}"/>
              </a:ext>
            </a:extLst>
          </p:cNvPr>
          <p:cNvCxnSpPr>
            <a:cxnSpLocks/>
            <a:stCxn id="28" idx="0"/>
            <a:endCxn id="21" idx="2"/>
          </p:cNvCxnSpPr>
          <p:nvPr/>
        </p:nvCxnSpPr>
        <p:spPr>
          <a:xfrm flipH="1" flipV="1">
            <a:off x="6565192" y="5219198"/>
            <a:ext cx="427530" cy="21566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2990847" y="4800773"/>
          <a:ext cx="1871896"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36" name="Table 35">
            <a:extLst>
              <a:ext uri="{FF2B5EF4-FFF2-40B4-BE49-F238E27FC236}">
                <a16:creationId xmlns:a16="http://schemas.microsoft.com/office/drawing/2014/main" id="{2B3C8BD0-F0E9-4735-B3CC-4A7B08F22881}"/>
              </a:ext>
            </a:extLst>
          </p:cNvPr>
          <p:cNvGraphicFramePr>
            <a:graphicFrameLocks noGrp="1"/>
          </p:cNvGraphicFramePr>
          <p:nvPr>
            <p:extLst/>
          </p:nvPr>
        </p:nvGraphicFramePr>
        <p:xfrm>
          <a:off x="3209749" y="5434863"/>
          <a:ext cx="1159268" cy="1322776"/>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bl>
          </a:graphicData>
        </a:graphic>
      </p:graphicFrame>
      <p:cxnSp>
        <p:nvCxnSpPr>
          <p:cNvPr id="37" name="Straight Connector 36">
            <a:extLst>
              <a:ext uri="{FF2B5EF4-FFF2-40B4-BE49-F238E27FC236}">
                <a16:creationId xmlns:a16="http://schemas.microsoft.com/office/drawing/2014/main" id="{71A6E5A7-6E85-4453-A4EE-08CC03675821}"/>
              </a:ext>
            </a:extLst>
          </p:cNvPr>
          <p:cNvCxnSpPr>
            <a:cxnSpLocks/>
            <a:stCxn id="36" idx="0"/>
            <a:endCxn id="31" idx="2"/>
          </p:cNvCxnSpPr>
          <p:nvPr/>
        </p:nvCxnSpPr>
        <p:spPr>
          <a:xfrm flipV="1">
            <a:off x="3789383" y="5221337"/>
            <a:ext cx="137412" cy="2135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110260" y="2330630"/>
            <a:ext cx="2813142" cy="369332"/>
          </a:xfrm>
          <a:prstGeom prst="rect">
            <a:avLst/>
          </a:prstGeom>
        </p:spPr>
        <p:txBody>
          <a:bodyPr wrap="none">
            <a:spAutoFit/>
          </a:bodyPr>
          <a:lstStyle/>
          <a:p>
            <a:r>
              <a:rPr lang="en-US" dirty="0">
                <a:solidFill>
                  <a:srgbClr val="FF0000"/>
                </a:solidFill>
              </a:rPr>
              <a:t>Make a new internal node!</a:t>
            </a:r>
          </a:p>
        </p:txBody>
      </p:sp>
      <p:graphicFrame>
        <p:nvGraphicFramePr>
          <p:cNvPr id="50" name="Table 49">
            <a:extLst>
              <a:ext uri="{FF2B5EF4-FFF2-40B4-BE49-F238E27FC236}">
                <a16:creationId xmlns:a16="http://schemas.microsoft.com/office/drawing/2014/main" id="{695AF865-7E8E-4A4E-9D09-9920C65378BA}"/>
              </a:ext>
            </a:extLst>
          </p:cNvPr>
          <p:cNvGraphicFramePr>
            <a:graphicFrameLocks noGrp="1"/>
          </p:cNvGraphicFramePr>
          <p:nvPr>
            <p:extLst/>
          </p:nvPr>
        </p:nvGraphicFramePr>
        <p:xfrm>
          <a:off x="4376775" y="4192180"/>
          <a:ext cx="1871896"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sp>
        <p:nvSpPr>
          <p:cNvPr id="51" name="Rectangle 50"/>
          <p:cNvSpPr/>
          <p:nvPr/>
        </p:nvSpPr>
        <p:spPr>
          <a:xfrm>
            <a:off x="1112761" y="4429302"/>
            <a:ext cx="2813142" cy="369332"/>
          </a:xfrm>
          <a:prstGeom prst="rect">
            <a:avLst/>
          </a:prstGeom>
        </p:spPr>
        <p:txBody>
          <a:bodyPr wrap="none">
            <a:spAutoFit/>
          </a:bodyPr>
          <a:lstStyle/>
          <a:p>
            <a:r>
              <a:rPr lang="en-US" dirty="0">
                <a:solidFill>
                  <a:srgbClr val="FF0000"/>
                </a:solidFill>
              </a:rPr>
              <a:t>Make a new internal node!</a:t>
            </a:r>
          </a:p>
        </p:txBody>
      </p:sp>
      <p:cxnSp>
        <p:nvCxnSpPr>
          <p:cNvPr id="52" name="Straight Connector 51">
            <a:extLst>
              <a:ext uri="{FF2B5EF4-FFF2-40B4-BE49-F238E27FC236}">
                <a16:creationId xmlns:a16="http://schemas.microsoft.com/office/drawing/2014/main" id="{71A6E5A7-6E85-4453-A4EE-08CC03675821}"/>
              </a:ext>
            </a:extLst>
          </p:cNvPr>
          <p:cNvCxnSpPr>
            <a:cxnSpLocks/>
            <a:stCxn id="31" idx="0"/>
          </p:cNvCxnSpPr>
          <p:nvPr/>
        </p:nvCxnSpPr>
        <p:spPr>
          <a:xfrm flipV="1">
            <a:off x="3926795" y="4587247"/>
            <a:ext cx="549385" cy="2135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1A6E5A7-6E85-4453-A4EE-08CC03675821}"/>
              </a:ext>
            </a:extLst>
          </p:cNvPr>
          <p:cNvCxnSpPr>
            <a:cxnSpLocks/>
            <a:stCxn id="21" idx="0"/>
            <a:endCxn id="50" idx="2"/>
          </p:cNvCxnSpPr>
          <p:nvPr/>
        </p:nvCxnSpPr>
        <p:spPr>
          <a:xfrm flipH="1" flipV="1">
            <a:off x="5312723" y="4612744"/>
            <a:ext cx="1252469" cy="18589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682954" y="4203962"/>
            <a:ext cx="393056" cy="369332"/>
          </a:xfrm>
          <a:prstGeom prst="rect">
            <a:avLst/>
          </a:prstGeom>
          <a:noFill/>
        </p:spPr>
        <p:txBody>
          <a:bodyPr wrap="none" rtlCol="0">
            <a:spAutoFit/>
          </a:bodyPr>
          <a:lstStyle/>
          <a:p>
            <a:pPr algn="ctr" defTabSz="914400"/>
            <a:r>
              <a:rPr lang="en-US" b="1" dirty="0">
                <a:solidFill>
                  <a:srgbClr val="B6A479"/>
                </a:solidFill>
              </a:rPr>
              <a:t>18</a:t>
            </a:r>
          </a:p>
        </p:txBody>
      </p:sp>
    </p:spTree>
    <p:extLst>
      <p:ext uri="{BB962C8B-B14F-4D97-AF65-F5344CB8AC3E}">
        <p14:creationId xmlns:p14="http://schemas.microsoft.com/office/powerpoint/2010/main" val="42455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xit" presetSubtype="0" fill="hold" grpId="1"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42" presetClass="path" presetSubtype="0" accel="50000" decel="50000" fill="hold" nodeType="withEffect">
                                  <p:stCondLst>
                                    <p:cond delay="0"/>
                                  </p:stCondLst>
                                  <p:childTnLst>
                                    <p:animMotion origin="layout" path="M -2.08333E-6 -3.7037E-7 L -0.1056 0.00255 " pathEditMode="relative" rAng="0" ptsTypes="AA">
                                      <p:cBhvr>
                                        <p:cTn id="23" dur="2000" fill="hold"/>
                                        <p:tgtEl>
                                          <p:spTgt spid="7"/>
                                        </p:tgtEl>
                                        <p:attrNameLst>
                                          <p:attrName>ppt_x</p:attrName>
                                          <p:attrName>ppt_y</p:attrName>
                                        </p:attrNameLst>
                                      </p:cBhvr>
                                      <p:rCtr x="-5286" y="11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9">
                                            <p:txEl>
                                              <p:pRg st="0" end="0"/>
                                            </p:txEl>
                                          </p:spTgt>
                                        </p:tgtEl>
                                        <p:attrNameLst>
                                          <p:attrName>style.visibility</p:attrName>
                                        </p:attrNameLst>
                                      </p:cBhvr>
                                      <p:to>
                                        <p:strVal val="visible"/>
                                      </p:to>
                                    </p:set>
                                    <p:animEffect transition="in" filter="fade">
                                      <p:cBhvr>
                                        <p:cTn id="28" dur="500"/>
                                        <p:tgtEl>
                                          <p:spTgt spid="4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500"/>
                                        <p:tgtEl>
                                          <p:spTgt spid="5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10"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par>
                                <p:cTn id="74" presetID="10"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B-tree Run Time</a:t>
            </a:r>
          </a:p>
        </p:txBody>
      </p:sp>
      <p:sp>
        <p:nvSpPr>
          <p:cNvPr id="3" name="Content Placeholder 2"/>
          <p:cNvSpPr>
            <a:spLocks noGrp="1"/>
          </p:cNvSpPr>
          <p:nvPr>
            <p:ph idx="1"/>
          </p:nvPr>
        </p:nvSpPr>
        <p:spPr/>
        <p:txBody>
          <a:bodyPr/>
          <a:lstStyle/>
          <a:p>
            <a:r>
              <a:rPr lang="en-US" dirty="0"/>
              <a:t>Time to find correct leaf</a:t>
            </a:r>
          </a:p>
          <a:p>
            <a:r>
              <a:rPr lang="en-US" dirty="0"/>
              <a:t>Time to insert into leaf</a:t>
            </a:r>
          </a:p>
          <a:p>
            <a:r>
              <a:rPr lang="en-US" dirty="0"/>
              <a:t>Time to split leaf</a:t>
            </a:r>
          </a:p>
          <a:p>
            <a:r>
              <a:rPr lang="en-US" dirty="0"/>
              <a:t>Time to split leaf’s parent internal node</a:t>
            </a:r>
          </a:p>
          <a:p>
            <a:r>
              <a:rPr lang="en-US" dirty="0"/>
              <a:t>Number of internal nodes we might have to split</a:t>
            </a:r>
          </a:p>
          <a:p>
            <a:endParaRPr lang="en-US" dirty="0"/>
          </a:p>
          <a:p>
            <a:r>
              <a:rPr lang="en-US" dirty="0"/>
              <a:t>All up worst case runtime: </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sp>
        <p:nvSpPr>
          <p:cNvPr id="6" name="TextBox 5"/>
          <p:cNvSpPr txBox="1"/>
          <p:nvPr/>
        </p:nvSpPr>
        <p:spPr>
          <a:xfrm>
            <a:off x="3898670" y="1463857"/>
            <a:ext cx="4625433" cy="369332"/>
          </a:xfrm>
          <a:prstGeom prst="rect">
            <a:avLst/>
          </a:prstGeom>
          <a:noFill/>
        </p:spPr>
        <p:txBody>
          <a:bodyPr wrap="none" rtlCol="0">
            <a:spAutoFit/>
          </a:bodyPr>
          <a:lstStyle/>
          <a:p>
            <a:r>
              <a:rPr lang="en-US" b="1" dirty="0">
                <a:solidFill>
                  <a:srgbClr val="4C3282"/>
                </a:solidFill>
              </a:rPr>
              <a:t>Height = log</a:t>
            </a:r>
            <a:r>
              <a:rPr lang="en-US" b="1" baseline="-25000" dirty="0">
                <a:solidFill>
                  <a:srgbClr val="4C3282"/>
                </a:solidFill>
              </a:rPr>
              <a:t>m</a:t>
            </a:r>
            <a:r>
              <a:rPr lang="en-US" b="1" dirty="0">
                <a:solidFill>
                  <a:srgbClr val="4C3282"/>
                </a:solidFill>
              </a:rPr>
              <a:t>(n)log</a:t>
            </a:r>
            <a:r>
              <a:rPr lang="en-US" b="1" baseline="-25000" dirty="0">
                <a:solidFill>
                  <a:srgbClr val="4C3282"/>
                </a:solidFill>
              </a:rPr>
              <a:t>2</a:t>
            </a:r>
            <a:r>
              <a:rPr lang="en-US" b="1" dirty="0">
                <a:solidFill>
                  <a:srgbClr val="4C3282"/>
                </a:solidFill>
              </a:rPr>
              <a:t>(m) = tree traversal time</a:t>
            </a:r>
          </a:p>
        </p:txBody>
      </p:sp>
      <p:sp>
        <p:nvSpPr>
          <p:cNvPr id="7" name="TextBox 6"/>
          <p:cNvSpPr txBox="1"/>
          <p:nvPr/>
        </p:nvSpPr>
        <p:spPr>
          <a:xfrm>
            <a:off x="3652059" y="1932141"/>
            <a:ext cx="601447" cy="369332"/>
          </a:xfrm>
          <a:prstGeom prst="rect">
            <a:avLst/>
          </a:prstGeom>
          <a:noFill/>
        </p:spPr>
        <p:txBody>
          <a:bodyPr wrap="none" rtlCol="0">
            <a:spAutoFit/>
          </a:bodyPr>
          <a:lstStyle/>
          <a:p>
            <a:r>
              <a:rPr lang="el-GR" b="1" dirty="0">
                <a:solidFill>
                  <a:srgbClr val="4C3282"/>
                </a:solidFill>
              </a:rPr>
              <a:t>Θ</a:t>
            </a:r>
            <a:r>
              <a:rPr lang="en-US" b="1" dirty="0">
                <a:solidFill>
                  <a:srgbClr val="4C3282"/>
                </a:solidFill>
              </a:rPr>
              <a:t>(L)</a:t>
            </a:r>
          </a:p>
        </p:txBody>
      </p:sp>
      <p:sp>
        <p:nvSpPr>
          <p:cNvPr id="8" name="TextBox 7"/>
          <p:cNvSpPr txBox="1"/>
          <p:nvPr/>
        </p:nvSpPr>
        <p:spPr>
          <a:xfrm>
            <a:off x="2831870" y="2433675"/>
            <a:ext cx="601447" cy="369332"/>
          </a:xfrm>
          <a:prstGeom prst="rect">
            <a:avLst/>
          </a:prstGeom>
          <a:noFill/>
        </p:spPr>
        <p:txBody>
          <a:bodyPr wrap="none" rtlCol="0">
            <a:spAutoFit/>
          </a:bodyPr>
          <a:lstStyle/>
          <a:p>
            <a:r>
              <a:rPr lang="el-GR" b="1" dirty="0">
                <a:solidFill>
                  <a:srgbClr val="4C3282"/>
                </a:solidFill>
              </a:rPr>
              <a:t>Θ</a:t>
            </a:r>
            <a:r>
              <a:rPr lang="en-US" b="1" dirty="0">
                <a:solidFill>
                  <a:srgbClr val="4C3282"/>
                </a:solidFill>
              </a:rPr>
              <a:t>(L)</a:t>
            </a:r>
          </a:p>
        </p:txBody>
      </p:sp>
      <p:sp>
        <p:nvSpPr>
          <p:cNvPr id="9" name="TextBox 8"/>
          <p:cNvSpPr txBox="1"/>
          <p:nvPr/>
        </p:nvSpPr>
        <p:spPr>
          <a:xfrm>
            <a:off x="5491943" y="2908136"/>
            <a:ext cx="694421" cy="369332"/>
          </a:xfrm>
          <a:prstGeom prst="rect">
            <a:avLst/>
          </a:prstGeom>
          <a:noFill/>
        </p:spPr>
        <p:txBody>
          <a:bodyPr wrap="none" rtlCol="0">
            <a:spAutoFit/>
          </a:bodyPr>
          <a:lstStyle/>
          <a:p>
            <a:r>
              <a:rPr lang="el-GR" b="1" dirty="0">
                <a:solidFill>
                  <a:srgbClr val="4C3282"/>
                </a:solidFill>
              </a:rPr>
              <a:t>Θ</a:t>
            </a:r>
            <a:r>
              <a:rPr lang="en-US" b="1" dirty="0">
                <a:solidFill>
                  <a:srgbClr val="4C3282"/>
                </a:solidFill>
              </a:rPr>
              <a:t>(M)</a:t>
            </a:r>
          </a:p>
        </p:txBody>
      </p:sp>
      <p:sp>
        <p:nvSpPr>
          <p:cNvPr id="10" name="TextBox 9"/>
          <p:cNvSpPr txBox="1"/>
          <p:nvPr/>
        </p:nvSpPr>
        <p:spPr>
          <a:xfrm>
            <a:off x="6666807" y="3373395"/>
            <a:ext cx="1202573" cy="369332"/>
          </a:xfrm>
          <a:prstGeom prst="rect">
            <a:avLst/>
          </a:prstGeom>
          <a:noFill/>
        </p:spPr>
        <p:txBody>
          <a:bodyPr wrap="none" rtlCol="0">
            <a:spAutoFit/>
          </a:bodyPr>
          <a:lstStyle/>
          <a:p>
            <a:r>
              <a:rPr lang="el-GR" b="1" dirty="0">
                <a:solidFill>
                  <a:srgbClr val="4C3282"/>
                </a:solidFill>
              </a:rPr>
              <a:t>Θ</a:t>
            </a:r>
            <a:r>
              <a:rPr lang="en-US" b="1" dirty="0">
                <a:solidFill>
                  <a:srgbClr val="4C3282"/>
                </a:solidFill>
              </a:rPr>
              <a:t>(log</a:t>
            </a:r>
            <a:r>
              <a:rPr lang="en-US" b="1" baseline="-25000" dirty="0">
                <a:solidFill>
                  <a:srgbClr val="4C3282"/>
                </a:solidFill>
              </a:rPr>
              <a:t>m</a:t>
            </a:r>
            <a:r>
              <a:rPr lang="en-US" b="1" dirty="0">
                <a:solidFill>
                  <a:srgbClr val="4C3282"/>
                </a:solidFill>
              </a:rPr>
              <a:t>(n))</a:t>
            </a:r>
          </a:p>
        </p:txBody>
      </p:sp>
      <p:sp>
        <p:nvSpPr>
          <p:cNvPr id="11" name="TextBox 10"/>
          <p:cNvSpPr txBox="1"/>
          <p:nvPr/>
        </p:nvSpPr>
        <p:spPr>
          <a:xfrm>
            <a:off x="3898670" y="4351438"/>
            <a:ext cx="1792478" cy="369332"/>
          </a:xfrm>
          <a:prstGeom prst="rect">
            <a:avLst/>
          </a:prstGeom>
          <a:noFill/>
        </p:spPr>
        <p:txBody>
          <a:bodyPr wrap="none" rtlCol="0">
            <a:spAutoFit/>
          </a:bodyPr>
          <a:lstStyle/>
          <a:p>
            <a:r>
              <a:rPr lang="el-GR" b="1" dirty="0">
                <a:solidFill>
                  <a:srgbClr val="4C3282"/>
                </a:solidFill>
              </a:rPr>
              <a:t>Θ</a:t>
            </a:r>
            <a:r>
              <a:rPr lang="en-US" b="1" dirty="0">
                <a:solidFill>
                  <a:srgbClr val="4C3282"/>
                </a:solidFill>
              </a:rPr>
              <a:t>(L + </a:t>
            </a:r>
            <a:r>
              <a:rPr lang="en-US" b="1" dirty="0" err="1">
                <a:solidFill>
                  <a:srgbClr val="4C3282"/>
                </a:solidFill>
              </a:rPr>
              <a:t>Mlog</a:t>
            </a:r>
            <a:r>
              <a:rPr lang="en-US" b="1" baseline="-25000" dirty="0" err="1">
                <a:solidFill>
                  <a:srgbClr val="4C3282"/>
                </a:solidFill>
              </a:rPr>
              <a:t>m</a:t>
            </a:r>
            <a:r>
              <a:rPr lang="en-US" b="1" dirty="0">
                <a:solidFill>
                  <a:srgbClr val="4C3282"/>
                </a:solidFill>
              </a:rPr>
              <a:t>(n))</a:t>
            </a:r>
          </a:p>
        </p:txBody>
      </p:sp>
    </p:spTree>
    <p:extLst>
      <p:ext uri="{BB962C8B-B14F-4D97-AF65-F5344CB8AC3E}">
        <p14:creationId xmlns:p14="http://schemas.microsoft.com/office/powerpoint/2010/main" val="13110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5DAB-FE5F-444F-9266-EBEAEA0D6A45}"/>
              </a:ext>
            </a:extLst>
          </p:cNvPr>
          <p:cNvSpPr>
            <a:spLocks noGrp="1"/>
          </p:cNvSpPr>
          <p:nvPr>
            <p:ph type="title"/>
          </p:nvPr>
        </p:nvSpPr>
        <p:spPr/>
        <p:txBody>
          <a:bodyPr/>
          <a:lstStyle/>
          <a:p>
            <a:r>
              <a:rPr lang="en-US" dirty="0">
                <a:solidFill>
                  <a:srgbClr val="4C3282"/>
                </a:solidFill>
              </a:rPr>
              <a:t>Warm Up</a:t>
            </a:r>
          </a:p>
        </p:txBody>
      </p:sp>
      <p:sp>
        <p:nvSpPr>
          <p:cNvPr id="4" name="Footer Placeholder 3">
            <a:extLst>
              <a:ext uri="{FF2B5EF4-FFF2-40B4-BE49-F238E27FC236}">
                <a16:creationId xmlns:a16="http://schemas.microsoft.com/office/drawing/2014/main" id="{0E1F5CE5-87DD-493A-8D3E-AD9769BDC26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810E4C0-F065-46D9-BDA3-92B4C8956340}"/>
              </a:ext>
            </a:extLst>
          </p:cNvPr>
          <p:cNvSpPr>
            <a:spLocks noGrp="1"/>
          </p:cNvSpPr>
          <p:nvPr>
            <p:ph type="sldNum" sz="quarter" idx="12"/>
          </p:nvPr>
        </p:nvSpPr>
        <p:spPr/>
        <p:txBody>
          <a:bodyPr/>
          <a:lstStyle/>
          <a:p>
            <a:fld id="{659665DE-58FC-41F4-AC58-2C90A5E00527}" type="slidenum">
              <a:rPr lang="en-US" smtClean="0"/>
              <a:t>4</a:t>
            </a:fld>
            <a:endParaRPr lang="en-US"/>
          </a:p>
        </p:txBody>
      </p:sp>
      <p:pic>
        <p:nvPicPr>
          <p:cNvPr id="6" name="Picture 5">
            <a:extLst>
              <a:ext uri="{FF2B5EF4-FFF2-40B4-BE49-F238E27FC236}">
                <a16:creationId xmlns:a16="http://schemas.microsoft.com/office/drawing/2014/main" id="{5A9870ED-D74B-4A7C-9BB6-5EEC5C6B5D88}"/>
              </a:ext>
            </a:extLst>
          </p:cNvPr>
          <p:cNvPicPr>
            <a:picLocks noChangeAspect="1"/>
          </p:cNvPicPr>
          <p:nvPr/>
        </p:nvPicPr>
        <p:blipFill>
          <a:blip r:embed="rId2"/>
          <a:stretch>
            <a:fillRect/>
          </a:stretch>
        </p:blipFill>
        <p:spPr>
          <a:xfrm>
            <a:off x="1709637" y="1472024"/>
            <a:ext cx="8011327" cy="4964847"/>
          </a:xfrm>
          <a:prstGeom prst="rect">
            <a:avLst/>
          </a:prstGeom>
        </p:spPr>
      </p:pic>
    </p:spTree>
    <p:extLst>
      <p:ext uri="{BB962C8B-B14F-4D97-AF65-F5344CB8AC3E}">
        <p14:creationId xmlns:p14="http://schemas.microsoft.com/office/powerpoint/2010/main" val="68418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A940-4496-4951-932A-5963513BB1C7}"/>
              </a:ext>
            </a:extLst>
          </p:cNvPr>
          <p:cNvSpPr>
            <a:spLocks noGrp="1"/>
          </p:cNvSpPr>
          <p:nvPr>
            <p:ph type="title"/>
          </p:nvPr>
        </p:nvSpPr>
        <p:spPr/>
        <p:txBody>
          <a:bodyPr/>
          <a:lstStyle/>
          <a:p>
            <a:r>
              <a:rPr lang="en-US" dirty="0">
                <a:solidFill>
                  <a:srgbClr val="4C3282"/>
                </a:solidFill>
              </a:rPr>
              <a:t>Incorrect Assumptions</a:t>
            </a:r>
          </a:p>
        </p:txBody>
      </p:sp>
      <p:sp>
        <p:nvSpPr>
          <p:cNvPr id="3" name="Content Placeholder 2">
            <a:extLst>
              <a:ext uri="{FF2B5EF4-FFF2-40B4-BE49-F238E27FC236}">
                <a16:creationId xmlns:a16="http://schemas.microsoft.com/office/drawing/2014/main" id="{E84CC500-533D-498E-9A87-B16C13263866}"/>
              </a:ext>
            </a:extLst>
          </p:cNvPr>
          <p:cNvSpPr>
            <a:spLocks noGrp="1"/>
          </p:cNvSpPr>
          <p:nvPr>
            <p:ph idx="1"/>
          </p:nvPr>
        </p:nvSpPr>
        <p:spPr/>
        <p:txBody>
          <a:bodyPr/>
          <a:lstStyle/>
          <a:p>
            <a:r>
              <a:rPr lang="en-US" dirty="0"/>
              <a:t>Accessing memory is a quick and constant-time operation</a:t>
            </a:r>
          </a:p>
          <a:p>
            <a:endParaRPr lang="en-US" dirty="0"/>
          </a:p>
          <a:p>
            <a:r>
              <a:rPr lang="en-US" dirty="0"/>
              <a:t>Sometimes accessing memory is cheaper and easier than at other times</a:t>
            </a:r>
          </a:p>
          <a:p>
            <a:r>
              <a:rPr lang="en-US" dirty="0"/>
              <a:t>Sometimes accessing memory is very slow</a:t>
            </a:r>
          </a:p>
          <a:p>
            <a:endParaRPr lang="en-US" dirty="0"/>
          </a:p>
          <a:p>
            <a:endParaRPr lang="en-US" dirty="0"/>
          </a:p>
        </p:txBody>
      </p:sp>
      <p:sp>
        <p:nvSpPr>
          <p:cNvPr id="4" name="Footer Placeholder 3">
            <a:extLst>
              <a:ext uri="{FF2B5EF4-FFF2-40B4-BE49-F238E27FC236}">
                <a16:creationId xmlns:a16="http://schemas.microsoft.com/office/drawing/2014/main" id="{5E41B6FF-B443-414D-82D3-DF020F15217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2DA5C46-30E6-45CA-97EF-BE2ED77C0425}"/>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TextBox 5">
            <a:extLst>
              <a:ext uri="{FF2B5EF4-FFF2-40B4-BE49-F238E27FC236}">
                <a16:creationId xmlns:a16="http://schemas.microsoft.com/office/drawing/2014/main" id="{14541F92-9B3C-4C35-B3DE-1A21AF46561B}"/>
              </a:ext>
            </a:extLst>
          </p:cNvPr>
          <p:cNvSpPr txBox="1"/>
          <p:nvPr/>
        </p:nvSpPr>
        <p:spPr>
          <a:xfrm rot="20550395">
            <a:off x="7436642" y="1419222"/>
            <a:ext cx="881973" cy="523220"/>
          </a:xfrm>
          <a:prstGeom prst="rect">
            <a:avLst/>
          </a:prstGeom>
          <a:noFill/>
          <a:ln>
            <a:solidFill>
              <a:srgbClr val="FF0000"/>
            </a:solidFill>
          </a:ln>
        </p:spPr>
        <p:txBody>
          <a:bodyPr wrap="none" rtlCol="0">
            <a:spAutoFit/>
          </a:bodyPr>
          <a:lstStyle/>
          <a:p>
            <a:r>
              <a:rPr lang="en-US" sz="2800" dirty="0">
                <a:solidFill>
                  <a:srgbClr val="FF0000"/>
                </a:solidFill>
                <a:latin typeface="Segoe UI" panose="020B0502040204020203" pitchFamily="34" charset="0"/>
                <a:cs typeface="Segoe UI" panose="020B0502040204020203" pitchFamily="34" charset="0"/>
              </a:rPr>
              <a:t>Lies!</a:t>
            </a:r>
          </a:p>
        </p:txBody>
      </p:sp>
    </p:spTree>
    <p:extLst>
      <p:ext uri="{BB962C8B-B14F-4D97-AF65-F5344CB8AC3E}">
        <p14:creationId xmlns:p14="http://schemas.microsoft.com/office/powerpoint/2010/main" val="4404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F8CE-157A-4821-8772-194B1CDFF721}"/>
              </a:ext>
            </a:extLst>
          </p:cNvPr>
          <p:cNvSpPr>
            <a:spLocks noGrp="1"/>
          </p:cNvSpPr>
          <p:nvPr>
            <p:ph type="title"/>
          </p:nvPr>
        </p:nvSpPr>
        <p:spPr/>
        <p:txBody>
          <a:bodyPr/>
          <a:lstStyle/>
          <a:p>
            <a:r>
              <a:rPr lang="en-US" dirty="0">
                <a:solidFill>
                  <a:srgbClr val="4C3282"/>
                </a:solidFill>
              </a:rPr>
              <a:t>Memory Architecture</a:t>
            </a:r>
          </a:p>
        </p:txBody>
      </p:sp>
      <p:sp>
        <p:nvSpPr>
          <p:cNvPr id="4" name="Footer Placeholder 3">
            <a:extLst>
              <a:ext uri="{FF2B5EF4-FFF2-40B4-BE49-F238E27FC236}">
                <a16:creationId xmlns:a16="http://schemas.microsoft.com/office/drawing/2014/main" id="{EA4B82D0-95D4-4568-B768-D3353BDCFEB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B9677DF-FD46-4549-B533-BB38B8FEC81A}"/>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Rectangle 5">
            <a:extLst>
              <a:ext uri="{FF2B5EF4-FFF2-40B4-BE49-F238E27FC236}">
                <a16:creationId xmlns:a16="http://schemas.microsoft.com/office/drawing/2014/main" id="{7C10A9E3-2B36-4282-BB09-FF9EF62F4049}"/>
              </a:ext>
            </a:extLst>
          </p:cNvPr>
          <p:cNvSpPr/>
          <p:nvPr/>
        </p:nvSpPr>
        <p:spPr>
          <a:xfrm>
            <a:off x="1430417" y="1478238"/>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CPU Register</a:t>
            </a:r>
          </a:p>
        </p:txBody>
      </p:sp>
      <p:sp>
        <p:nvSpPr>
          <p:cNvPr id="7" name="Rectangle 6">
            <a:extLst>
              <a:ext uri="{FF2B5EF4-FFF2-40B4-BE49-F238E27FC236}">
                <a16:creationId xmlns:a16="http://schemas.microsoft.com/office/drawing/2014/main" id="{0709884D-C4D9-4B54-831A-99D6628312E4}"/>
              </a:ext>
            </a:extLst>
          </p:cNvPr>
          <p:cNvSpPr/>
          <p:nvPr/>
        </p:nvSpPr>
        <p:spPr>
          <a:xfrm>
            <a:off x="1430417" y="2578839"/>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L1 Cache</a:t>
            </a:r>
          </a:p>
        </p:txBody>
      </p:sp>
      <p:sp>
        <p:nvSpPr>
          <p:cNvPr id="8" name="Rectangle 7">
            <a:extLst>
              <a:ext uri="{FF2B5EF4-FFF2-40B4-BE49-F238E27FC236}">
                <a16:creationId xmlns:a16="http://schemas.microsoft.com/office/drawing/2014/main" id="{ABC58F59-A814-4B68-ADAF-C8BDD390F84F}"/>
              </a:ext>
            </a:extLst>
          </p:cNvPr>
          <p:cNvSpPr/>
          <p:nvPr/>
        </p:nvSpPr>
        <p:spPr>
          <a:xfrm>
            <a:off x="1430417" y="3679441"/>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L2 Cache</a:t>
            </a:r>
          </a:p>
        </p:txBody>
      </p:sp>
      <p:sp>
        <p:nvSpPr>
          <p:cNvPr id="9" name="Rectangle 8">
            <a:extLst>
              <a:ext uri="{FF2B5EF4-FFF2-40B4-BE49-F238E27FC236}">
                <a16:creationId xmlns:a16="http://schemas.microsoft.com/office/drawing/2014/main" id="{B8BC031C-2627-46C0-AD6A-D95A04927B46}"/>
              </a:ext>
            </a:extLst>
          </p:cNvPr>
          <p:cNvSpPr/>
          <p:nvPr/>
        </p:nvSpPr>
        <p:spPr>
          <a:xfrm>
            <a:off x="1430417" y="4780043"/>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RAM</a:t>
            </a:r>
          </a:p>
        </p:txBody>
      </p:sp>
      <p:sp>
        <p:nvSpPr>
          <p:cNvPr id="10" name="Rectangle 9">
            <a:extLst>
              <a:ext uri="{FF2B5EF4-FFF2-40B4-BE49-F238E27FC236}">
                <a16:creationId xmlns:a16="http://schemas.microsoft.com/office/drawing/2014/main" id="{892E1408-144E-499E-A44D-BEDF22D9C385}"/>
              </a:ext>
            </a:extLst>
          </p:cNvPr>
          <p:cNvSpPr/>
          <p:nvPr/>
        </p:nvSpPr>
        <p:spPr>
          <a:xfrm>
            <a:off x="1430417" y="5880644"/>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Disk</a:t>
            </a:r>
          </a:p>
        </p:txBody>
      </p:sp>
      <p:cxnSp>
        <p:nvCxnSpPr>
          <p:cNvPr id="12" name="Straight Arrow Connector 11">
            <a:extLst>
              <a:ext uri="{FF2B5EF4-FFF2-40B4-BE49-F238E27FC236}">
                <a16:creationId xmlns:a16="http://schemas.microsoft.com/office/drawing/2014/main" id="{C0F41453-D971-4914-843B-1BB29DCA157F}"/>
              </a:ext>
            </a:extLst>
          </p:cNvPr>
          <p:cNvCxnSpPr>
            <a:stCxn id="6" idx="2"/>
            <a:endCxn id="7" idx="0"/>
          </p:cNvCxnSpPr>
          <p:nvPr/>
        </p:nvCxnSpPr>
        <p:spPr>
          <a:xfrm>
            <a:off x="3666541" y="2270718"/>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6E4B11-7300-4FE9-949C-C6E9556610BE}"/>
              </a:ext>
            </a:extLst>
          </p:cNvPr>
          <p:cNvCxnSpPr/>
          <p:nvPr/>
        </p:nvCxnSpPr>
        <p:spPr>
          <a:xfrm>
            <a:off x="3692304" y="3371320"/>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AF3BF5-E534-42D0-9FDD-CD85E29C534E}"/>
              </a:ext>
            </a:extLst>
          </p:cNvPr>
          <p:cNvCxnSpPr/>
          <p:nvPr/>
        </p:nvCxnSpPr>
        <p:spPr>
          <a:xfrm>
            <a:off x="3670136" y="4471922"/>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F4F6BA-16C5-4AF4-BB19-04BEBDD0A822}"/>
              </a:ext>
            </a:extLst>
          </p:cNvPr>
          <p:cNvCxnSpPr/>
          <p:nvPr/>
        </p:nvCxnSpPr>
        <p:spPr>
          <a:xfrm>
            <a:off x="3692716" y="5572523"/>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693076DF-05A9-422E-89E3-AC461FECDEF0}"/>
              </a:ext>
            </a:extLst>
          </p:cNvPr>
          <p:cNvGraphicFramePr>
            <a:graphicFrameLocks noGrp="1"/>
          </p:cNvGraphicFramePr>
          <p:nvPr>
            <p:extLst>
              <p:ext uri="{D42A27DB-BD31-4B8C-83A1-F6EECF244321}">
                <p14:modId xmlns:p14="http://schemas.microsoft.com/office/powerpoint/2010/main" val="3395004058"/>
              </p:ext>
            </p:extLst>
          </p:nvPr>
        </p:nvGraphicFramePr>
        <p:xfrm>
          <a:off x="6289338" y="793290"/>
          <a:ext cx="5521620" cy="5773306"/>
        </p:xfrm>
        <a:graphic>
          <a:graphicData uri="http://schemas.openxmlformats.org/drawingml/2006/table">
            <a:tbl>
              <a:tblPr firstRow="1" bandRow="1">
                <a:tableStyleId>{5C22544A-7EE6-4342-B048-85BDC9FD1C3A}</a:tableStyleId>
              </a:tblPr>
              <a:tblGrid>
                <a:gridCol w="2702992">
                  <a:extLst>
                    <a:ext uri="{9D8B030D-6E8A-4147-A177-3AD203B41FA5}">
                      <a16:colId xmlns:a16="http://schemas.microsoft.com/office/drawing/2014/main" val="1528278768"/>
                    </a:ext>
                  </a:extLst>
                </a:gridCol>
                <a:gridCol w="1330389">
                  <a:extLst>
                    <a:ext uri="{9D8B030D-6E8A-4147-A177-3AD203B41FA5}">
                      <a16:colId xmlns:a16="http://schemas.microsoft.com/office/drawing/2014/main" val="4017141031"/>
                    </a:ext>
                  </a:extLst>
                </a:gridCol>
                <a:gridCol w="1488239">
                  <a:extLst>
                    <a:ext uri="{9D8B030D-6E8A-4147-A177-3AD203B41FA5}">
                      <a16:colId xmlns:a16="http://schemas.microsoft.com/office/drawing/2014/main" val="2770130518"/>
                    </a:ext>
                  </a:extLst>
                </a:gridCol>
              </a:tblGrid>
              <a:tr h="499575">
                <a:tc>
                  <a:txBody>
                    <a:bodyPr/>
                    <a:lstStyle/>
                    <a:p>
                      <a:pPr algn="ctr"/>
                      <a:r>
                        <a:rPr lang="en-US" dirty="0">
                          <a:solidFill>
                            <a:srgbClr val="B6A479"/>
                          </a:solidFill>
                          <a:latin typeface="Segoe UI" panose="020B0502040204020203" pitchFamily="34" charset="0"/>
                          <a:cs typeface="Segoe UI" panose="020B0502040204020203" pitchFamily="34" charset="0"/>
                        </a:rPr>
                        <a:t>What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Typical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386304"/>
                  </a:ext>
                </a:extLst>
              </a:tr>
              <a:tr h="1016936">
                <a:tc>
                  <a:txBody>
                    <a:bodyPr/>
                    <a:lstStyle/>
                    <a:p>
                      <a:pPr algn="ctr"/>
                      <a:r>
                        <a:rPr lang="en-US" dirty="0">
                          <a:latin typeface="Segoe UI" panose="020B0502040204020203" pitchFamily="34" charset="0"/>
                          <a:cs typeface="Segoe UI" panose="020B0502040204020203" pitchFamily="34" charset="0"/>
                        </a:rPr>
                        <a:t>The brain of the computer!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32 bits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683731"/>
                  </a:ext>
                </a:extLst>
              </a:tr>
              <a:tr h="1057275">
                <a:tc>
                  <a:txBody>
                    <a:bodyPr/>
                    <a:lstStyle/>
                    <a:p>
                      <a:pPr algn="ct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128KB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0.5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6464808"/>
                  </a:ext>
                </a:extLst>
              </a:tr>
              <a:tr h="1164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2MB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7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862849"/>
                  </a:ext>
                </a:extLst>
              </a:tr>
              <a:tr h="1035843">
                <a:tc>
                  <a:txBody>
                    <a:bodyPr/>
                    <a:lstStyle/>
                    <a:p>
                      <a:pPr algn="ctr"/>
                      <a:r>
                        <a:rPr lang="en-US" dirty="0">
                          <a:latin typeface="Segoe UI" panose="020B0502040204020203" pitchFamily="34" charset="0"/>
                          <a:cs typeface="Segoe UI" panose="020B0502040204020203" pitchFamily="34" charset="0"/>
                        </a:rPr>
                        <a:t>Working memory, what your programs need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8GB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798267"/>
                  </a:ext>
                </a:extLst>
              </a:tr>
              <a:tr h="999245">
                <a:tc>
                  <a:txBody>
                    <a:bodyPr/>
                    <a:lstStyle/>
                    <a:p>
                      <a:pPr algn="ctr"/>
                      <a:r>
                        <a:rPr lang="en-US" dirty="0">
                          <a:latin typeface="Segoe UI" panose="020B0502040204020203" pitchFamily="34" charset="0"/>
                          <a:cs typeface="Segoe UI" panose="020B0502040204020203" pitchFamily="34" charset="0"/>
                        </a:rPr>
                        <a:t>Large, longtime storage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 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8,000,000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123390"/>
                  </a:ext>
                </a:extLst>
              </a:tr>
            </a:tbl>
          </a:graphicData>
        </a:graphic>
      </p:graphicFrame>
    </p:spTree>
    <p:extLst>
      <p:ext uri="{BB962C8B-B14F-4D97-AF65-F5344CB8AC3E}">
        <p14:creationId xmlns:p14="http://schemas.microsoft.com/office/powerpoint/2010/main" val="103158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D94E-F4AB-4E04-8568-7BD8D4C98E01}"/>
              </a:ext>
            </a:extLst>
          </p:cNvPr>
          <p:cNvSpPr>
            <a:spLocks noGrp="1"/>
          </p:cNvSpPr>
          <p:nvPr>
            <p:ph type="title"/>
          </p:nvPr>
        </p:nvSpPr>
        <p:spPr/>
        <p:txBody>
          <a:bodyPr/>
          <a:lstStyle/>
          <a:p>
            <a:r>
              <a:rPr lang="en-US" i="1" dirty="0">
                <a:solidFill>
                  <a:srgbClr val="B6A479"/>
                </a:solidFill>
              </a:rPr>
              <a:t>Review</a:t>
            </a:r>
            <a:r>
              <a:rPr lang="en-US" dirty="0"/>
              <a:t>: Binary, Bits and Bytes</a:t>
            </a:r>
          </a:p>
        </p:txBody>
      </p:sp>
      <p:sp>
        <p:nvSpPr>
          <p:cNvPr id="3" name="Content Placeholder 2">
            <a:extLst>
              <a:ext uri="{FF2B5EF4-FFF2-40B4-BE49-F238E27FC236}">
                <a16:creationId xmlns:a16="http://schemas.microsoft.com/office/drawing/2014/main" id="{1D38DAB8-9C31-4BD0-9CD4-D37DE3A5E42D}"/>
              </a:ext>
            </a:extLst>
          </p:cNvPr>
          <p:cNvSpPr>
            <a:spLocks noGrp="1"/>
          </p:cNvSpPr>
          <p:nvPr>
            <p:ph idx="1"/>
          </p:nvPr>
        </p:nvSpPr>
        <p:spPr>
          <a:xfrm>
            <a:off x="575240" y="1463857"/>
            <a:ext cx="11187258" cy="1636531"/>
          </a:xfrm>
        </p:spPr>
        <p:txBody>
          <a:bodyPr>
            <a:normAutofit/>
          </a:bodyPr>
          <a:lstStyle/>
          <a:p>
            <a:pPr>
              <a:lnSpc>
                <a:spcPct val="110000"/>
              </a:lnSpc>
            </a:pPr>
            <a:r>
              <a:rPr lang="en-US" sz="1400" b="1" dirty="0">
                <a:solidFill>
                  <a:srgbClr val="4C3282"/>
                </a:solidFill>
              </a:rPr>
              <a:t>binary</a:t>
            </a:r>
          </a:p>
          <a:p>
            <a:pPr>
              <a:lnSpc>
                <a:spcPct val="110000"/>
              </a:lnSpc>
              <a:spcBef>
                <a:spcPts val="200"/>
              </a:spcBef>
            </a:pPr>
            <a:r>
              <a:rPr lang="en-US" sz="1400" dirty="0"/>
              <a:t>A base-2 system of representing numbers using only 1s and 0s</a:t>
            </a:r>
          </a:p>
          <a:p>
            <a:pPr>
              <a:lnSpc>
                <a:spcPct val="110000"/>
              </a:lnSpc>
              <a:spcBef>
                <a:spcPts val="200"/>
              </a:spcBef>
            </a:pPr>
            <a:r>
              <a:rPr lang="en-US" sz="1400" dirty="0"/>
              <a:t>- vs decimal, base 10, which has 9 symbols</a:t>
            </a:r>
          </a:p>
          <a:p>
            <a:pPr>
              <a:lnSpc>
                <a:spcPct val="110000"/>
              </a:lnSpc>
            </a:pPr>
            <a:r>
              <a:rPr lang="en-US" sz="1400" b="1" dirty="0">
                <a:solidFill>
                  <a:srgbClr val="4C3282"/>
                </a:solidFill>
              </a:rPr>
              <a:t>bit</a:t>
            </a:r>
          </a:p>
          <a:p>
            <a:pPr>
              <a:lnSpc>
                <a:spcPct val="110000"/>
              </a:lnSpc>
              <a:spcBef>
                <a:spcPts val="200"/>
              </a:spcBef>
            </a:pPr>
            <a:r>
              <a:rPr lang="en-US" sz="1400" dirty="0"/>
              <a:t>The smallest unit of computer memory represented as a single binary value either 0 or 1</a:t>
            </a:r>
          </a:p>
          <a:p>
            <a:endParaRPr lang="en-US" sz="1400" dirty="0"/>
          </a:p>
        </p:txBody>
      </p:sp>
      <p:sp>
        <p:nvSpPr>
          <p:cNvPr id="4" name="Footer Placeholder 3">
            <a:extLst>
              <a:ext uri="{FF2B5EF4-FFF2-40B4-BE49-F238E27FC236}">
                <a16:creationId xmlns:a16="http://schemas.microsoft.com/office/drawing/2014/main" id="{43D0F379-4B65-413E-BD2C-B6C799054AA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6502E01-5B3A-453D-A24B-64B1A8E26AD5}"/>
              </a:ext>
            </a:extLst>
          </p:cNvPr>
          <p:cNvSpPr>
            <a:spLocks noGrp="1"/>
          </p:cNvSpPr>
          <p:nvPr>
            <p:ph type="sldNum" sz="quarter" idx="12"/>
          </p:nvPr>
        </p:nvSpPr>
        <p:spPr/>
        <p:txBody>
          <a:bodyPr/>
          <a:lstStyle/>
          <a:p>
            <a:fld id="{659665DE-58FC-41F4-AC58-2C90A5E00527}" type="slidenum">
              <a:rPr lang="en-US" smtClean="0"/>
              <a:t>7</a:t>
            </a:fld>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B9FEC7F-D495-4CB8-9748-C7C42E3DDF44}"/>
                  </a:ext>
                </a:extLst>
              </p:cNvPr>
              <p:cNvGraphicFramePr>
                <a:graphicFrameLocks noGrp="1"/>
              </p:cNvGraphicFramePr>
              <p:nvPr>
                <p:extLst>
                  <p:ext uri="{D42A27DB-BD31-4B8C-83A1-F6EECF244321}">
                    <p14:modId xmlns:p14="http://schemas.microsoft.com/office/powerpoint/2010/main" val="2034178379"/>
                  </p:ext>
                </p:extLst>
              </p:nvPr>
            </p:nvGraphicFramePr>
            <p:xfrm>
              <a:off x="1053871" y="3237715"/>
              <a:ext cx="7739434" cy="3307653"/>
            </p:xfrm>
            <a:graphic>
              <a:graphicData uri="http://schemas.openxmlformats.org/drawingml/2006/table">
                <a:tbl>
                  <a:tblPr firstRow="1" bandRow="1">
                    <a:tableStyleId>{5C22544A-7EE6-4342-B048-85BDC9FD1C3A}</a:tableStyleId>
                  </a:tblPr>
                  <a:tblGrid>
                    <a:gridCol w="823068">
                      <a:extLst>
                        <a:ext uri="{9D8B030D-6E8A-4147-A177-3AD203B41FA5}">
                          <a16:colId xmlns:a16="http://schemas.microsoft.com/office/drawing/2014/main" val="304159398"/>
                        </a:ext>
                      </a:extLst>
                    </a:gridCol>
                    <a:gridCol w="2665379">
                      <a:extLst>
                        <a:ext uri="{9D8B030D-6E8A-4147-A177-3AD203B41FA5}">
                          <a16:colId xmlns:a16="http://schemas.microsoft.com/office/drawing/2014/main" val="4161401976"/>
                        </a:ext>
                      </a:extLst>
                    </a:gridCol>
                    <a:gridCol w="933855">
                      <a:extLst>
                        <a:ext uri="{9D8B030D-6E8A-4147-A177-3AD203B41FA5}">
                          <a16:colId xmlns:a16="http://schemas.microsoft.com/office/drawing/2014/main" val="1753251519"/>
                        </a:ext>
                      </a:extLst>
                    </a:gridCol>
                    <a:gridCol w="3317132">
                      <a:extLst>
                        <a:ext uri="{9D8B030D-6E8A-4147-A177-3AD203B41FA5}">
                          <a16:colId xmlns:a16="http://schemas.microsoft.com/office/drawing/2014/main" val="1379253821"/>
                        </a:ext>
                      </a:extLst>
                    </a:gridCol>
                  </a:tblGrid>
                  <a:tr h="370840">
                    <a:tc>
                      <a:txBody>
                        <a:bodyPr/>
                        <a:lstStyle/>
                        <a:p>
                          <a:pPr algn="ctr"/>
                          <a:r>
                            <a:rPr lang="en-US" sz="1400" dirty="0">
                              <a:latin typeface="Segoe UI Light" panose="020B0502040204020203" pitchFamily="34" charset="0"/>
                              <a:cs typeface="Segoe UI Light" panose="020B0502040204020203" pitchFamily="34" charset="0"/>
                            </a:rPr>
                            <a:t>Decimal</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Decimal Break Down</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Break Down</a:t>
                          </a:r>
                        </a:p>
                      </a:txBody>
                      <a:tcPr anchor="ctr">
                        <a:solidFill>
                          <a:srgbClr val="B6A479"/>
                        </a:solidFill>
                      </a:tcPr>
                    </a:tc>
                    <a:extLst>
                      <a:ext uri="{0D108BD9-81ED-4DB2-BD59-A6C34878D82A}">
                        <a16:rowId xmlns:a16="http://schemas.microsoft.com/office/drawing/2014/main" val="3301073534"/>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44657933"/>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3475037105"/>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10</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1010</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287380580"/>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12</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)+(2∗</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486934606"/>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127</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b="0" i="1" smtClean="0">
                                        <a:solidFill>
                                          <a:srgbClr val="737373"/>
                                        </a:solidFill>
                                        <a:latin typeface="Cambria Math" panose="02040503050406030204" pitchFamily="18" charset="0"/>
                                      </a:rPr>
                                    </m:ctrlPr>
                                  </m:dPr>
                                  <m:e>
                                    <m:r>
                                      <a:rPr lang="en-US" b="0" i="0"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0" smtClean="0">
                                            <a:solidFill>
                                              <a:srgbClr val="737373"/>
                                            </a:solidFill>
                                            <a:latin typeface="Cambria Math" panose="02040503050406030204" pitchFamily="18" charset="0"/>
                                          </a:rPr>
                                          <m:t>10</m:t>
                                        </m:r>
                                      </m:e>
                                      <m:sup>
                                        <m:r>
                                          <a:rPr lang="en-US" b="0" i="0" smtClean="0">
                                            <a:solidFill>
                                              <a:srgbClr val="737373"/>
                                            </a:solidFill>
                                            <a:latin typeface="Cambria Math" panose="02040503050406030204" pitchFamily="18" charset="0"/>
                                          </a:rPr>
                                          <m:t>2</m:t>
                                        </m:r>
                                      </m:sup>
                                    </m:sSup>
                                  </m:e>
                                </m:d>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)+(2∗</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p>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01111111</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7</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6</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5</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4</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3093660260"/>
                      </a:ext>
                    </a:extLst>
                  </a:tr>
                </a:tbl>
              </a:graphicData>
            </a:graphic>
          </p:graphicFrame>
        </mc:Choice>
        <mc:Fallback xmlns="">
          <p:graphicFrame>
            <p:nvGraphicFramePr>
              <p:cNvPr id="7" name="Table 6">
                <a:extLst>
                  <a:ext uri="{FF2B5EF4-FFF2-40B4-BE49-F238E27FC236}">
                    <a16:creationId xmlns:a16="http://schemas.microsoft.com/office/drawing/2014/main" id="{4B9FEC7F-D495-4CB8-9748-C7C42E3DDF44}"/>
                  </a:ext>
                </a:extLst>
              </p:cNvPr>
              <p:cNvGraphicFramePr>
                <a:graphicFrameLocks noGrp="1"/>
              </p:cNvGraphicFramePr>
              <p:nvPr>
                <p:extLst>
                  <p:ext uri="{D42A27DB-BD31-4B8C-83A1-F6EECF244321}">
                    <p14:modId xmlns:p14="http://schemas.microsoft.com/office/powerpoint/2010/main" val="2034178379"/>
                  </p:ext>
                </p:extLst>
              </p:nvPr>
            </p:nvGraphicFramePr>
            <p:xfrm>
              <a:off x="1053871" y="3237715"/>
              <a:ext cx="7739434" cy="3340736"/>
            </p:xfrm>
            <a:graphic>
              <a:graphicData uri="http://schemas.openxmlformats.org/drawingml/2006/table">
                <a:tbl>
                  <a:tblPr firstRow="1" bandRow="1">
                    <a:tableStyleId>{5C22544A-7EE6-4342-B048-85BDC9FD1C3A}</a:tableStyleId>
                  </a:tblPr>
                  <a:tblGrid>
                    <a:gridCol w="823068">
                      <a:extLst>
                        <a:ext uri="{9D8B030D-6E8A-4147-A177-3AD203B41FA5}">
                          <a16:colId xmlns:a16="http://schemas.microsoft.com/office/drawing/2014/main" val="304159398"/>
                        </a:ext>
                      </a:extLst>
                    </a:gridCol>
                    <a:gridCol w="2665379">
                      <a:extLst>
                        <a:ext uri="{9D8B030D-6E8A-4147-A177-3AD203B41FA5}">
                          <a16:colId xmlns:a16="http://schemas.microsoft.com/office/drawing/2014/main" val="4161401976"/>
                        </a:ext>
                      </a:extLst>
                    </a:gridCol>
                    <a:gridCol w="933855">
                      <a:extLst>
                        <a:ext uri="{9D8B030D-6E8A-4147-A177-3AD203B41FA5}">
                          <a16:colId xmlns:a16="http://schemas.microsoft.com/office/drawing/2014/main" val="1753251519"/>
                        </a:ext>
                      </a:extLst>
                    </a:gridCol>
                    <a:gridCol w="3317132">
                      <a:extLst>
                        <a:ext uri="{9D8B030D-6E8A-4147-A177-3AD203B41FA5}">
                          <a16:colId xmlns:a16="http://schemas.microsoft.com/office/drawing/2014/main" val="1379253821"/>
                        </a:ext>
                      </a:extLst>
                    </a:gridCol>
                  </a:tblGrid>
                  <a:tr h="370840">
                    <a:tc>
                      <a:txBody>
                        <a:bodyPr/>
                        <a:lstStyle/>
                        <a:p>
                          <a:pPr algn="ctr"/>
                          <a:r>
                            <a:rPr lang="en-US" sz="1400" dirty="0">
                              <a:latin typeface="Segoe UI Light" panose="020B0502040204020203" pitchFamily="34" charset="0"/>
                              <a:cs typeface="Segoe UI Light" panose="020B0502040204020203" pitchFamily="34" charset="0"/>
                            </a:rPr>
                            <a:t>Decimal</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Decimal Break Down</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Break Down</a:t>
                          </a:r>
                        </a:p>
                      </a:txBody>
                      <a:tcPr anchor="ctr">
                        <a:solidFill>
                          <a:srgbClr val="B6A479"/>
                        </a:solidFill>
                      </a:tcPr>
                    </a:tc>
                    <a:extLst>
                      <a:ext uri="{0D108BD9-81ED-4DB2-BD59-A6C34878D82A}">
                        <a16:rowId xmlns:a16="http://schemas.microsoft.com/office/drawing/2014/main" val="3301073534"/>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endParaRPr lang="en-US"/>
                        </a:p>
                      </a:txBody>
                      <a:tcPr>
                        <a:blipFill>
                          <a:blip r:embed="rId2"/>
                          <a:stretch>
                            <a:fillRect l="-31050" t="-101639" r="-160274" b="-704918"/>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endParaRPr lang="en-US"/>
                        </a:p>
                      </a:txBody>
                      <a:tcPr>
                        <a:blipFill>
                          <a:blip r:embed="rId2"/>
                          <a:stretch>
                            <a:fillRect l="-133394" t="-101639" r="-734" b="-704918"/>
                          </a:stretch>
                        </a:blipFill>
                      </a:tcPr>
                    </a:tc>
                    <a:extLst>
                      <a:ext uri="{0D108BD9-81ED-4DB2-BD59-A6C34878D82A}">
                        <a16:rowId xmlns:a16="http://schemas.microsoft.com/office/drawing/2014/main" val="44657933"/>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endParaRPr lang="en-US"/>
                        </a:p>
                      </a:txBody>
                      <a:tcPr>
                        <a:blipFill>
                          <a:blip r:embed="rId2"/>
                          <a:stretch>
                            <a:fillRect l="-31050" t="-201639" r="-160274" b="-604918"/>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endParaRPr lang="en-US"/>
                        </a:p>
                      </a:txBody>
                      <a:tcPr>
                        <a:blipFill>
                          <a:blip r:embed="rId2"/>
                          <a:stretch>
                            <a:fillRect l="-133394" t="-201639" r="-734" b="-604918"/>
                          </a:stretch>
                        </a:blipFill>
                      </a:tcPr>
                    </a:tc>
                    <a:extLst>
                      <a:ext uri="{0D108BD9-81ED-4DB2-BD59-A6C34878D82A}">
                        <a16:rowId xmlns:a16="http://schemas.microsoft.com/office/drawing/2014/main" val="3475037105"/>
                      </a:ext>
                    </a:extLst>
                  </a:tr>
                  <a:tr h="639255">
                    <a:tc>
                      <a:txBody>
                        <a:bodyPr/>
                        <a:lstStyle/>
                        <a:p>
                          <a:pPr algn="ctr"/>
                          <a:r>
                            <a:rPr lang="en-US" dirty="0">
                              <a:solidFill>
                                <a:srgbClr val="737373"/>
                              </a:solidFill>
                              <a:latin typeface="Segoe UI Light" panose="020B0502040204020203" pitchFamily="34" charset="0"/>
                              <a:cs typeface="Segoe UI Light" panose="020B0502040204020203" pitchFamily="34" charset="0"/>
                            </a:rPr>
                            <a:t>10</a:t>
                          </a:r>
                        </a:p>
                      </a:txBody>
                      <a:tcPr>
                        <a:solidFill>
                          <a:schemeClr val="bg1">
                            <a:lumMod val="95000"/>
                          </a:schemeClr>
                        </a:solidFill>
                      </a:tcPr>
                    </a:tc>
                    <a:tc>
                      <a:txBody>
                        <a:bodyPr/>
                        <a:lstStyle/>
                        <a:p>
                          <a:endParaRPr lang="en-US"/>
                        </a:p>
                      </a:txBody>
                      <a:tcPr>
                        <a:blipFill>
                          <a:blip r:embed="rId2"/>
                          <a:stretch>
                            <a:fillRect l="-31050" t="-175238" r="-160274" b="-251429"/>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1010</a:t>
                          </a:r>
                        </a:p>
                      </a:txBody>
                      <a:tcPr>
                        <a:solidFill>
                          <a:schemeClr val="bg1">
                            <a:lumMod val="95000"/>
                          </a:schemeClr>
                        </a:solidFill>
                      </a:tcPr>
                    </a:tc>
                    <a:tc>
                      <a:txBody>
                        <a:bodyPr/>
                        <a:lstStyle/>
                        <a:p>
                          <a:endParaRPr lang="en-US"/>
                        </a:p>
                      </a:txBody>
                      <a:tcPr>
                        <a:blipFill>
                          <a:blip r:embed="rId2"/>
                          <a:stretch>
                            <a:fillRect l="-133394" t="-175238" r="-734" b="-251429"/>
                          </a:stretch>
                        </a:blipFill>
                      </a:tcPr>
                    </a:tc>
                    <a:extLst>
                      <a:ext uri="{0D108BD9-81ED-4DB2-BD59-A6C34878D82A}">
                        <a16:rowId xmlns:a16="http://schemas.microsoft.com/office/drawing/2014/main" val="287380580"/>
                      </a:ext>
                    </a:extLst>
                  </a:tr>
                  <a:tr h="639255">
                    <a:tc>
                      <a:txBody>
                        <a:bodyPr/>
                        <a:lstStyle/>
                        <a:p>
                          <a:pPr algn="ctr"/>
                          <a:r>
                            <a:rPr lang="en-US" dirty="0">
                              <a:solidFill>
                                <a:srgbClr val="737373"/>
                              </a:solidFill>
                              <a:latin typeface="Segoe UI Light" panose="020B0502040204020203" pitchFamily="34" charset="0"/>
                              <a:cs typeface="Segoe UI Light" panose="020B0502040204020203" pitchFamily="34" charset="0"/>
                            </a:rPr>
                            <a:t>12</a:t>
                          </a:r>
                        </a:p>
                      </a:txBody>
                      <a:tcPr>
                        <a:solidFill>
                          <a:schemeClr val="bg1">
                            <a:lumMod val="95000"/>
                          </a:schemeClr>
                        </a:solidFill>
                      </a:tcPr>
                    </a:tc>
                    <a:tc>
                      <a:txBody>
                        <a:bodyPr/>
                        <a:lstStyle/>
                        <a:p>
                          <a:endParaRPr lang="en-US"/>
                        </a:p>
                      </a:txBody>
                      <a:tcPr>
                        <a:blipFill>
                          <a:blip r:embed="rId2"/>
                          <a:stretch>
                            <a:fillRect l="-31050" t="-275238" r="-160274" b="-151429"/>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1100</a:t>
                          </a:r>
                        </a:p>
                      </a:txBody>
                      <a:tcPr>
                        <a:solidFill>
                          <a:schemeClr val="bg1">
                            <a:lumMod val="95000"/>
                          </a:schemeClr>
                        </a:solidFill>
                      </a:tcPr>
                    </a:tc>
                    <a:tc>
                      <a:txBody>
                        <a:bodyPr/>
                        <a:lstStyle/>
                        <a:p>
                          <a:endParaRPr lang="en-US"/>
                        </a:p>
                      </a:txBody>
                      <a:tcPr>
                        <a:blipFill>
                          <a:blip r:embed="rId2"/>
                          <a:stretch>
                            <a:fillRect l="-133394" t="-275238" r="-734" b="-151429"/>
                          </a:stretch>
                        </a:blipFill>
                      </a:tcPr>
                    </a:tc>
                    <a:extLst>
                      <a:ext uri="{0D108BD9-81ED-4DB2-BD59-A6C34878D82A}">
                        <a16:rowId xmlns:a16="http://schemas.microsoft.com/office/drawing/2014/main" val="486934606"/>
                      </a:ext>
                    </a:extLst>
                  </a:tr>
                  <a:tr h="949706">
                    <a:tc>
                      <a:txBody>
                        <a:bodyPr/>
                        <a:lstStyle/>
                        <a:p>
                          <a:pPr algn="ctr"/>
                          <a:r>
                            <a:rPr lang="en-US" dirty="0">
                              <a:solidFill>
                                <a:srgbClr val="737373"/>
                              </a:solidFill>
                              <a:latin typeface="Segoe UI Light" panose="020B0502040204020203" pitchFamily="34" charset="0"/>
                              <a:cs typeface="Segoe UI Light" panose="020B0502040204020203" pitchFamily="34" charset="0"/>
                            </a:rPr>
                            <a:t>127</a:t>
                          </a:r>
                        </a:p>
                      </a:txBody>
                      <a:tcPr>
                        <a:solidFill>
                          <a:schemeClr val="bg1">
                            <a:lumMod val="95000"/>
                          </a:schemeClr>
                        </a:solidFill>
                      </a:tcPr>
                    </a:tc>
                    <a:tc>
                      <a:txBody>
                        <a:bodyPr/>
                        <a:lstStyle/>
                        <a:p>
                          <a:endParaRPr lang="en-US"/>
                        </a:p>
                      </a:txBody>
                      <a:tcPr>
                        <a:blipFill>
                          <a:blip r:embed="rId2"/>
                          <a:stretch>
                            <a:fillRect l="-31050" t="-252564" r="-160274" b="-1923"/>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01111111</a:t>
                          </a:r>
                        </a:p>
                      </a:txBody>
                      <a:tcPr>
                        <a:solidFill>
                          <a:schemeClr val="bg1">
                            <a:lumMod val="95000"/>
                          </a:schemeClr>
                        </a:solidFill>
                      </a:tcPr>
                    </a:tc>
                    <a:tc>
                      <a:txBody>
                        <a:bodyPr/>
                        <a:lstStyle/>
                        <a:p>
                          <a:endParaRPr lang="en-US"/>
                        </a:p>
                      </a:txBody>
                      <a:tcPr>
                        <a:blipFill>
                          <a:blip r:embed="rId2"/>
                          <a:stretch>
                            <a:fillRect l="-133394" t="-252564" r="-734" b="-1923"/>
                          </a:stretch>
                        </a:blipFill>
                      </a:tcPr>
                    </a:tc>
                    <a:extLst>
                      <a:ext uri="{0D108BD9-81ED-4DB2-BD59-A6C34878D82A}">
                        <a16:rowId xmlns:a16="http://schemas.microsoft.com/office/drawing/2014/main" val="3093660260"/>
                      </a:ext>
                    </a:extLst>
                  </a:tr>
                </a:tbl>
              </a:graphicData>
            </a:graphic>
          </p:graphicFrame>
        </mc:Fallback>
      </mc:AlternateContent>
      <p:sp>
        <p:nvSpPr>
          <p:cNvPr id="8" name="Rectangle 7">
            <a:extLst>
              <a:ext uri="{FF2B5EF4-FFF2-40B4-BE49-F238E27FC236}">
                <a16:creationId xmlns:a16="http://schemas.microsoft.com/office/drawing/2014/main" id="{36B5F96E-7D0C-4230-9F8A-CCAB87BCB46F}"/>
              </a:ext>
            </a:extLst>
          </p:cNvPr>
          <p:cNvSpPr/>
          <p:nvPr/>
        </p:nvSpPr>
        <p:spPr>
          <a:xfrm>
            <a:off x="7608094" y="1308522"/>
            <a:ext cx="4421981" cy="1947200"/>
          </a:xfrm>
          <a:prstGeom prst="rect">
            <a:avLst/>
          </a:prstGeom>
        </p:spPr>
        <p:txBody>
          <a:bodyPr wrap="square">
            <a:spAutoFit/>
          </a:bodyPr>
          <a:lstStyle/>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b="1" dirty="0">
                <a:solidFill>
                  <a:srgbClr val="4C3282"/>
                </a:solidFill>
                <a:latin typeface="Segoe UI Semilight" panose="020B0402040204020203" pitchFamily="34" charset="0"/>
                <a:cs typeface="Segoe UI Semilight" panose="020B0402040204020203" pitchFamily="34" charset="0"/>
              </a:rPr>
              <a:t>byte</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The most commonly referred to unit of memory, a grouping of 8 bits</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Can represent 265 different numbers (28) </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Kilobyte = 1 thousand bytes (kb)</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Megabyte = 1 million bytes (mb)</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Gigabyte = 1 billion bytes (</a:t>
            </a:r>
            <a:r>
              <a:rPr lang="en-US" sz="1400" dirty="0" err="1">
                <a:latin typeface="Segoe UI Semilight" panose="020B0402040204020203" pitchFamily="34" charset="0"/>
                <a:cs typeface="Segoe UI Semilight" panose="020B0402040204020203" pitchFamily="34" charset="0"/>
              </a:rPr>
              <a:t>gb</a:t>
            </a:r>
            <a:r>
              <a:rPr lang="en-US" sz="1400" dirty="0">
                <a:latin typeface="Segoe UI Semilight" panose="020B0402040204020203" pitchFamily="34" charset="0"/>
                <a:cs typeface="Segoe UI Semilight" panose="020B0402040204020203" pitchFamily="34" charset="0"/>
              </a:rPr>
              <a:t>)</a:t>
            </a:r>
          </a:p>
          <a:p>
            <a:endParaRPr lang="en-US" sz="1400" dirty="0">
              <a:solidFill>
                <a:srgbClr val="737373"/>
              </a:solidFill>
            </a:endParaRPr>
          </a:p>
        </p:txBody>
      </p:sp>
    </p:spTree>
    <p:extLst>
      <p:ext uri="{BB962C8B-B14F-4D97-AF65-F5344CB8AC3E}">
        <p14:creationId xmlns:p14="http://schemas.microsoft.com/office/powerpoint/2010/main" val="10590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B130-9768-49D3-AD9E-96987C618007}"/>
              </a:ext>
            </a:extLst>
          </p:cNvPr>
          <p:cNvSpPr>
            <a:spLocks noGrp="1"/>
          </p:cNvSpPr>
          <p:nvPr>
            <p:ph type="title"/>
          </p:nvPr>
        </p:nvSpPr>
        <p:spPr/>
        <p:txBody>
          <a:bodyPr/>
          <a:lstStyle/>
          <a:p>
            <a:r>
              <a:rPr lang="en-US" dirty="0">
                <a:solidFill>
                  <a:srgbClr val="4C3282"/>
                </a:solidFill>
              </a:rPr>
              <a:t>Memory Architecture</a:t>
            </a:r>
          </a:p>
        </p:txBody>
      </p:sp>
      <p:sp>
        <p:nvSpPr>
          <p:cNvPr id="3" name="Content Placeholder 2">
            <a:extLst>
              <a:ext uri="{FF2B5EF4-FFF2-40B4-BE49-F238E27FC236}">
                <a16:creationId xmlns:a16="http://schemas.microsoft.com/office/drawing/2014/main" id="{53BE856C-A10A-43F9-818B-7FA77905F19D}"/>
              </a:ext>
            </a:extLst>
          </p:cNvPr>
          <p:cNvSpPr>
            <a:spLocks noGrp="1"/>
          </p:cNvSpPr>
          <p:nvPr>
            <p:ph idx="1"/>
          </p:nvPr>
        </p:nvSpPr>
        <p:spPr/>
        <p:txBody>
          <a:bodyPr/>
          <a:lstStyle/>
          <a:p>
            <a:r>
              <a:rPr lang="en-US" dirty="0"/>
              <a:t>Takeaways:</a:t>
            </a:r>
          </a:p>
          <a:p>
            <a:r>
              <a:rPr lang="en-US" dirty="0"/>
              <a:t>- the more memory a layer can store, the slower it is (generally)</a:t>
            </a:r>
          </a:p>
          <a:p>
            <a:pPr marL="0" indent="0">
              <a:buNone/>
            </a:pPr>
            <a:r>
              <a:rPr lang="en-US" dirty="0"/>
              <a:t> - accessing the disk is </a:t>
            </a:r>
            <a:r>
              <a:rPr lang="en-US" b="1" dirty="0"/>
              <a:t>very </a:t>
            </a:r>
            <a:r>
              <a:rPr lang="en-US" dirty="0"/>
              <a:t>slow</a:t>
            </a:r>
          </a:p>
          <a:p>
            <a:pPr marL="0" indent="0">
              <a:buNone/>
            </a:pPr>
            <a:endParaRPr lang="en-US" dirty="0"/>
          </a:p>
          <a:p>
            <a:pPr marL="0" indent="0">
              <a:buNone/>
            </a:pPr>
            <a:r>
              <a:rPr lang="en-US" dirty="0"/>
              <a:t>Computer Design Decisions</a:t>
            </a:r>
          </a:p>
          <a:p>
            <a:pPr>
              <a:buFontTx/>
              <a:buChar char="-"/>
            </a:pPr>
            <a:r>
              <a:rPr lang="en-US" dirty="0"/>
              <a:t>Physics</a:t>
            </a:r>
          </a:p>
          <a:p>
            <a:pPr lvl="1">
              <a:buFontTx/>
              <a:buChar char="-"/>
            </a:pPr>
            <a:r>
              <a:rPr lang="en-US" dirty="0"/>
              <a:t>Speed of light</a:t>
            </a:r>
          </a:p>
          <a:p>
            <a:pPr lvl="1">
              <a:buFontTx/>
              <a:buChar char="-"/>
            </a:pPr>
            <a:r>
              <a:rPr lang="en-US" dirty="0"/>
              <a:t>Physical closeness to CPU</a:t>
            </a:r>
          </a:p>
          <a:p>
            <a:pPr>
              <a:buFontTx/>
              <a:buChar char="-"/>
            </a:pPr>
            <a:r>
              <a:rPr lang="en-US" dirty="0"/>
              <a:t>Cost</a:t>
            </a:r>
          </a:p>
          <a:p>
            <a:pPr lvl="1">
              <a:buFontTx/>
              <a:buChar char="-"/>
            </a:pPr>
            <a:r>
              <a:rPr lang="en-US" dirty="0"/>
              <a:t>“good enough” to achieve speed</a:t>
            </a:r>
          </a:p>
          <a:p>
            <a:pPr lvl="1">
              <a:buFontTx/>
              <a:buChar char="-"/>
            </a:pPr>
            <a:r>
              <a:rPr lang="en-US" dirty="0"/>
              <a:t>Balance between speed and space</a:t>
            </a:r>
          </a:p>
        </p:txBody>
      </p:sp>
      <p:sp>
        <p:nvSpPr>
          <p:cNvPr id="4" name="Footer Placeholder 3">
            <a:extLst>
              <a:ext uri="{FF2B5EF4-FFF2-40B4-BE49-F238E27FC236}">
                <a16:creationId xmlns:a16="http://schemas.microsoft.com/office/drawing/2014/main" id="{AEAB6380-E27B-4920-888C-7A1354D5F20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986780E-EE6F-4683-B389-2E578C2C45AD}"/>
              </a:ext>
            </a:extLst>
          </p:cNvPr>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35248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488F-CF7C-418B-87D5-65DC81A89FDD}"/>
              </a:ext>
            </a:extLst>
          </p:cNvPr>
          <p:cNvSpPr>
            <a:spLocks noGrp="1"/>
          </p:cNvSpPr>
          <p:nvPr>
            <p:ph type="title"/>
          </p:nvPr>
        </p:nvSpPr>
        <p:spPr/>
        <p:txBody>
          <a:bodyPr/>
          <a:lstStyle/>
          <a:p>
            <a:r>
              <a:rPr lang="en-US" dirty="0">
                <a:solidFill>
                  <a:srgbClr val="4C3282"/>
                </a:solidFill>
              </a:rPr>
              <a:t>Locality</a:t>
            </a:r>
          </a:p>
        </p:txBody>
      </p:sp>
      <p:sp>
        <p:nvSpPr>
          <p:cNvPr id="3" name="Content Placeholder 2">
            <a:extLst>
              <a:ext uri="{FF2B5EF4-FFF2-40B4-BE49-F238E27FC236}">
                <a16:creationId xmlns:a16="http://schemas.microsoft.com/office/drawing/2014/main" id="{779E2C46-FCBF-456E-83B2-B475CEC8F097}"/>
              </a:ext>
            </a:extLst>
          </p:cNvPr>
          <p:cNvSpPr>
            <a:spLocks noGrp="1"/>
          </p:cNvSpPr>
          <p:nvPr>
            <p:ph idx="1"/>
          </p:nvPr>
        </p:nvSpPr>
        <p:spPr/>
        <p:txBody>
          <a:bodyPr/>
          <a:lstStyle/>
          <a:p>
            <a:r>
              <a:rPr lang="en-US" dirty="0"/>
              <a:t>How does the OS minimize disk accesses?</a:t>
            </a:r>
          </a:p>
          <a:p>
            <a:endParaRPr lang="en-US" dirty="0"/>
          </a:p>
          <a:p>
            <a:r>
              <a:rPr lang="en-US" dirty="0">
                <a:solidFill>
                  <a:srgbClr val="4C3282"/>
                </a:solidFill>
              </a:rPr>
              <a:t>Spatial Locality</a:t>
            </a:r>
          </a:p>
          <a:p>
            <a:r>
              <a:rPr lang="en-US" dirty="0"/>
              <a:t>Computers try to partition memory you are likely to use close by</a:t>
            </a:r>
          </a:p>
          <a:p>
            <a:r>
              <a:rPr lang="en-US" dirty="0"/>
              <a:t>- Arrays</a:t>
            </a:r>
          </a:p>
          <a:p>
            <a:r>
              <a:rPr lang="en-US" dirty="0"/>
              <a:t>- Fields</a:t>
            </a:r>
          </a:p>
          <a:p>
            <a:endParaRPr lang="en-US" dirty="0"/>
          </a:p>
          <a:p>
            <a:r>
              <a:rPr lang="en-US" dirty="0">
                <a:solidFill>
                  <a:srgbClr val="4C3282"/>
                </a:solidFill>
              </a:rPr>
              <a:t>Temporal Locality</a:t>
            </a:r>
          </a:p>
          <a:p>
            <a:r>
              <a:rPr lang="en-US" dirty="0"/>
              <a:t>Computers assume the memory you have just accessed you will likely access again in the near future</a:t>
            </a:r>
          </a:p>
        </p:txBody>
      </p:sp>
      <p:sp>
        <p:nvSpPr>
          <p:cNvPr id="4" name="Footer Placeholder 3">
            <a:extLst>
              <a:ext uri="{FF2B5EF4-FFF2-40B4-BE49-F238E27FC236}">
                <a16:creationId xmlns:a16="http://schemas.microsoft.com/office/drawing/2014/main" id="{5D1956C1-597E-450E-8F90-9A8ED9D63BE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33CC21E-EF8D-4C7C-8B8C-A80A389F44E2}"/>
              </a:ext>
            </a:extLst>
          </p:cNvPr>
          <p:cNvSpPr>
            <a:spLocks noGrp="1"/>
          </p:cNvSpPr>
          <p:nvPr>
            <p:ph type="sldNum" sz="quarter" idx="12"/>
          </p:nvPr>
        </p:nvSpPr>
        <p:spPr/>
        <p:txBody>
          <a:bodyPr/>
          <a:lstStyle/>
          <a:p>
            <a:fld id="{659665DE-58FC-41F4-AC58-2C90A5E00527}" type="slidenum">
              <a:rPr lang="en-US" smtClean="0"/>
              <a:t>9</a:t>
            </a:fld>
            <a:endParaRPr lang="en-US"/>
          </a:p>
        </p:txBody>
      </p:sp>
    </p:spTree>
    <p:extLst>
      <p:ext uri="{BB962C8B-B14F-4D97-AF65-F5344CB8AC3E}">
        <p14:creationId xmlns:p14="http://schemas.microsoft.com/office/powerpoint/2010/main" val="27876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4440</TotalTime>
  <Words>2898</Words>
  <Application>Microsoft Macintosh PowerPoint</Application>
  <PresentationFormat>Widescreen</PresentationFormat>
  <Paragraphs>687</Paragraphs>
  <Slides>31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13: Computer Memory</vt:lpstr>
      <vt:lpstr>Administrivia</vt:lpstr>
      <vt:lpstr>Thought experiment</vt:lpstr>
      <vt:lpstr>Warm Up</vt:lpstr>
      <vt:lpstr>Incorrect Assumptions</vt:lpstr>
      <vt:lpstr>Memory Architecture</vt:lpstr>
      <vt:lpstr>Review: Binary, Bits and Bytes</vt:lpstr>
      <vt:lpstr>Memory Architecture</vt:lpstr>
      <vt:lpstr>Locality</vt:lpstr>
      <vt:lpstr>Leveraging Spatial Locality</vt:lpstr>
      <vt:lpstr>Leveraging Temporal Locality</vt:lpstr>
      <vt:lpstr>Moving Memory</vt:lpstr>
      <vt:lpstr>Warm Up</vt:lpstr>
      <vt:lpstr>Java and Memory</vt:lpstr>
      <vt:lpstr>Array v Linked List</vt:lpstr>
      <vt:lpstr>Thought Experiment</vt:lpstr>
      <vt:lpstr>Maximizing Disk Access Effort</vt:lpstr>
      <vt:lpstr>Maximizing Disk Access Effort</vt:lpstr>
      <vt:lpstr>B Trees</vt:lpstr>
      <vt:lpstr>Node Invariant</vt:lpstr>
      <vt:lpstr>Order Invariant</vt:lpstr>
      <vt:lpstr>Structure Invariant</vt:lpstr>
      <vt:lpstr>B-Trees</vt:lpstr>
      <vt:lpstr>get() in B Trees</vt:lpstr>
      <vt:lpstr>put() in B Trees</vt:lpstr>
      <vt:lpstr>Warm Up</vt:lpstr>
      <vt:lpstr>Review: B-Trees</vt:lpstr>
      <vt:lpstr>Put() for B-Trees</vt:lpstr>
      <vt:lpstr>You try!</vt:lpstr>
      <vt:lpstr>Splitting internal nodes</vt:lpstr>
      <vt:lpstr>B-tree Run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48</cp:revision>
  <dcterms:created xsi:type="dcterms:W3CDTF">2018-03-22T00:41:11Z</dcterms:created>
  <dcterms:modified xsi:type="dcterms:W3CDTF">2019-02-13T20:26:51Z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