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2" r:id="rId3"/>
    <p:sldId id="293" r:id="rId4"/>
    <p:sldId id="278" r:id="rId5"/>
    <p:sldId id="258" r:id="rId6"/>
    <p:sldId id="260" r:id="rId7"/>
    <p:sldId id="289" r:id="rId8"/>
    <p:sldId id="259" r:id="rId9"/>
    <p:sldId id="261" r:id="rId10"/>
    <p:sldId id="288" r:id="rId11"/>
    <p:sldId id="290" r:id="rId12"/>
    <p:sldId id="283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6E8B37-974A-ED46-B059-4BEC50088694}" v="929" dt="2019-01-11T05:15:48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8" autoAdjust="0"/>
    <p:restoredTop sz="81014" autoAdjust="0"/>
  </p:normalViewPr>
  <p:slideViewPr>
    <p:cSldViewPr snapToGrid="0">
      <p:cViewPr varScale="1">
        <p:scale>
          <a:sx n="75" d="100"/>
          <a:sy n="75" d="100"/>
        </p:scale>
        <p:origin x="192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 thanks" userId="c1130ab030728f76" providerId="LiveId" clId="{0D6E8B37-974A-ED46-B059-4BEC50088694}"/>
    <pc:docChg chg="delSld modSld">
      <pc:chgData name="no thanks" userId="c1130ab030728f76" providerId="LiveId" clId="{0D6E8B37-974A-ED46-B059-4BEC50088694}" dt="2019-01-11T05:16:10.061" v="2" actId="2696"/>
      <pc:docMkLst>
        <pc:docMk/>
      </pc:docMkLst>
      <pc:sldChg chg="del">
        <pc:chgData name="no thanks" userId="c1130ab030728f76" providerId="LiveId" clId="{0D6E8B37-974A-ED46-B059-4BEC50088694}" dt="2019-01-11T05:16:10.042" v="1" actId="2696"/>
        <pc:sldMkLst>
          <pc:docMk/>
          <pc:sldMk cId="531472913" sldId="279"/>
        </pc:sldMkLst>
      </pc:sldChg>
      <pc:sldChg chg="del">
        <pc:chgData name="no thanks" userId="c1130ab030728f76" providerId="LiveId" clId="{0D6E8B37-974A-ED46-B059-4BEC50088694}" dt="2019-01-11T05:16:10.061" v="2" actId="2696"/>
        <pc:sldMkLst>
          <pc:docMk/>
          <pc:sldMk cId="4004838846" sldId="287"/>
        </pc:sldMkLst>
      </pc:sldChg>
      <pc:sldChg chg="modAnim">
        <pc:chgData name="no thanks" userId="c1130ab030728f76" providerId="LiveId" clId="{0D6E8B37-974A-ED46-B059-4BEC50088694}" dt="2019-01-11T05:15:48.733" v="0"/>
        <pc:sldMkLst>
          <pc:docMk/>
          <pc:sldMk cId="3196478272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Spend 10 minutes implementing a stack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45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0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3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7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72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8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Spend rest of class implementing queue – do we need to address circular queues?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7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7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Spend rest of class implementing queue – do we need to address circular queues?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0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WI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generics/type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2: Stacks </a:t>
            </a:r>
            <a:r>
              <a:rPr lang="en-US"/>
              <a:t>and Queues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373: 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29B5-F302-4ACB-928B-225E055D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157876"/>
            <a:ext cx="11187259" cy="1014667"/>
          </a:xfrm>
        </p:spPr>
        <p:txBody>
          <a:bodyPr/>
          <a:lstStyle/>
          <a:p>
            <a:r>
              <a:rPr lang="en-US" dirty="0"/>
              <a:t>Implementing a Queue with an Array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64C2C-F943-4F6F-9AA7-C44F4249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686EB-8378-4025-B91D-CEF92C7B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50100AD-E8A7-4A5A-9294-6A4FBC11B7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390761"/>
              </p:ext>
            </p:extLst>
          </p:nvPr>
        </p:nvGraphicFramePr>
        <p:xfrm>
          <a:off x="6610932" y="2370402"/>
          <a:ext cx="3952250" cy="134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450">
                  <a:extLst>
                    <a:ext uri="{9D8B030D-6E8A-4147-A177-3AD203B41FA5}">
                      <a16:colId xmlns:a16="http://schemas.microsoft.com/office/drawing/2014/main" val="3841469450"/>
                    </a:ext>
                  </a:extLst>
                </a:gridCol>
                <a:gridCol w="790450">
                  <a:extLst>
                    <a:ext uri="{9D8B030D-6E8A-4147-A177-3AD203B41FA5}">
                      <a16:colId xmlns:a16="http://schemas.microsoft.com/office/drawing/2014/main" val="4098681375"/>
                    </a:ext>
                  </a:extLst>
                </a:gridCol>
                <a:gridCol w="790450">
                  <a:extLst>
                    <a:ext uri="{9D8B030D-6E8A-4147-A177-3AD203B41FA5}">
                      <a16:colId xmlns:a16="http://schemas.microsoft.com/office/drawing/2014/main" val="661582428"/>
                    </a:ext>
                  </a:extLst>
                </a:gridCol>
                <a:gridCol w="790450">
                  <a:extLst>
                    <a:ext uri="{9D8B030D-6E8A-4147-A177-3AD203B41FA5}">
                      <a16:colId xmlns:a16="http://schemas.microsoft.com/office/drawing/2014/main" val="1595276035"/>
                    </a:ext>
                  </a:extLst>
                </a:gridCol>
                <a:gridCol w="790450">
                  <a:extLst>
                    <a:ext uri="{9D8B030D-6E8A-4147-A177-3AD203B41FA5}">
                      <a16:colId xmlns:a16="http://schemas.microsoft.com/office/drawing/2014/main" val="1189247982"/>
                    </a:ext>
                  </a:extLst>
                </a:gridCol>
              </a:tblGrid>
              <a:tr h="6719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437719"/>
                  </a:ext>
                </a:extLst>
              </a:tr>
              <a:tr h="671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63834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F60052E-1886-44E2-A79F-ACB648C49F74}"/>
              </a:ext>
            </a:extLst>
          </p:cNvPr>
          <p:cNvSpPr txBox="1"/>
          <p:nvPr/>
        </p:nvSpPr>
        <p:spPr>
          <a:xfrm>
            <a:off x="7107315" y="4005925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092558-4AB5-455D-B330-441328737CD1}"/>
              </a:ext>
            </a:extLst>
          </p:cNvPr>
          <p:cNvSpPr txBox="1"/>
          <p:nvPr/>
        </p:nvSpPr>
        <p:spPr>
          <a:xfrm>
            <a:off x="9497713" y="4005519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3F97C8-D6B0-4133-B86A-F7D0CF7F4D55}"/>
              </a:ext>
            </a:extLst>
          </p:cNvPr>
          <p:cNvSpPr txBox="1"/>
          <p:nvPr/>
        </p:nvSpPr>
        <p:spPr>
          <a:xfrm>
            <a:off x="7341762" y="1395408"/>
            <a:ext cx="873957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A0FCFD-9BE2-4662-B865-0E1D72E80CB1}"/>
              </a:ext>
            </a:extLst>
          </p:cNvPr>
          <p:cNvSpPr txBox="1"/>
          <p:nvPr/>
        </p:nvSpPr>
        <p:spPr>
          <a:xfrm>
            <a:off x="8996179" y="1399722"/>
            <a:ext cx="736099" cy="36933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AD5211-EA1B-4A7E-8EBA-38EF1358C9DB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7778741" y="1764740"/>
            <a:ext cx="0" cy="77018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3C1ED3-B571-4404-8B57-6CE2BF24B650}"/>
              </a:ext>
            </a:extLst>
          </p:cNvPr>
          <p:cNvCxnSpPr>
            <a:stCxn id="10" idx="2"/>
          </p:cNvCxnSpPr>
          <p:nvPr/>
        </p:nvCxnSpPr>
        <p:spPr>
          <a:xfrm flipH="1">
            <a:off x="9358788" y="1769054"/>
            <a:ext cx="5441" cy="685118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9EF20D1-FF23-4C37-92FA-918098F65D47}"/>
              </a:ext>
            </a:extLst>
          </p:cNvPr>
          <p:cNvSpPr txBox="1"/>
          <p:nvPr/>
        </p:nvSpPr>
        <p:spPr>
          <a:xfrm>
            <a:off x="7606397" y="3105069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009C6-DB88-409F-AEA3-1A8AE62C5C4B}"/>
              </a:ext>
            </a:extLst>
          </p:cNvPr>
          <p:cNvSpPr txBox="1"/>
          <p:nvPr/>
        </p:nvSpPr>
        <p:spPr>
          <a:xfrm>
            <a:off x="8401276" y="3105069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355DA-3A34-4EE7-ABDB-F74A755B0252}"/>
              </a:ext>
            </a:extLst>
          </p:cNvPr>
          <p:cNvSpPr txBox="1"/>
          <p:nvPr/>
        </p:nvSpPr>
        <p:spPr>
          <a:xfrm>
            <a:off x="9165608" y="3105069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5B10A2-80B9-40F5-A386-657B0BB8E0B7}"/>
              </a:ext>
            </a:extLst>
          </p:cNvPr>
          <p:cNvSpPr txBox="1"/>
          <p:nvPr/>
        </p:nvSpPr>
        <p:spPr>
          <a:xfrm>
            <a:off x="9989958" y="3105069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A5755E-E5A4-4DC6-9116-14907062A883}"/>
              </a:ext>
            </a:extLst>
          </p:cNvPr>
          <p:cNvSpPr txBox="1"/>
          <p:nvPr/>
        </p:nvSpPr>
        <p:spPr>
          <a:xfrm>
            <a:off x="6782047" y="3105069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29B322-58B3-4BE0-8B80-BF150A027424}"/>
              </a:ext>
            </a:extLst>
          </p:cNvPr>
          <p:cNvSpPr txBox="1"/>
          <p:nvPr/>
        </p:nvSpPr>
        <p:spPr>
          <a:xfrm>
            <a:off x="999302" y="1525740"/>
            <a:ext cx="1844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add(7)</a:t>
            </a:r>
          </a:p>
          <a:p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add(4)</a:t>
            </a:r>
          </a:p>
          <a:p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add(1)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D90F61-33B0-4AEA-9A47-89C800860B82}"/>
              </a:ext>
            </a:extLst>
          </p:cNvPr>
          <p:cNvSpPr txBox="1"/>
          <p:nvPr/>
        </p:nvSpPr>
        <p:spPr>
          <a:xfrm>
            <a:off x="9497713" y="4005519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D80EAF4-B2C8-4114-BBF4-3361004E1EFE}"/>
              </a:ext>
            </a:extLst>
          </p:cNvPr>
          <p:cNvCxnSpPr>
            <a:cxnSpLocks/>
          </p:cNvCxnSpPr>
          <p:nvPr/>
        </p:nvCxnSpPr>
        <p:spPr>
          <a:xfrm flipH="1">
            <a:off x="6981781" y="1594922"/>
            <a:ext cx="2008959" cy="99300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DE2C82F-5CB4-4C06-9F41-B2A6D801AB34}"/>
              </a:ext>
            </a:extLst>
          </p:cNvPr>
          <p:cNvSpPr txBox="1"/>
          <p:nvPr/>
        </p:nvSpPr>
        <p:spPr>
          <a:xfrm>
            <a:off x="9492562" y="4005519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graphicFrame>
        <p:nvGraphicFramePr>
          <p:cNvPr id="30" name="Content Placeholder 5">
            <a:extLst>
              <a:ext uri="{FF2B5EF4-FFF2-40B4-BE49-F238E27FC236}">
                <a16:creationId xmlns:a16="http://schemas.microsoft.com/office/drawing/2014/main" id="{6C0CA7C9-2257-4059-8B5B-095566EEE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305911"/>
              </p:ext>
            </p:extLst>
          </p:nvPr>
        </p:nvGraphicFramePr>
        <p:xfrm>
          <a:off x="1507625" y="5088946"/>
          <a:ext cx="8898560" cy="134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856">
                  <a:extLst>
                    <a:ext uri="{9D8B030D-6E8A-4147-A177-3AD203B41FA5}">
                      <a16:colId xmlns:a16="http://schemas.microsoft.com/office/drawing/2014/main" val="3841469450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4098681375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661582428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1595276035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1189247982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97032416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2657480612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398093445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2764165528"/>
                    </a:ext>
                  </a:extLst>
                </a:gridCol>
                <a:gridCol w="889856">
                  <a:extLst>
                    <a:ext uri="{9D8B030D-6E8A-4147-A177-3AD203B41FA5}">
                      <a16:colId xmlns:a16="http://schemas.microsoft.com/office/drawing/2014/main" val="463216641"/>
                    </a:ext>
                  </a:extLst>
                </a:gridCol>
              </a:tblGrid>
              <a:tr h="6719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437719"/>
                  </a:ext>
                </a:extLst>
              </a:tr>
              <a:tr h="67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4C328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4C328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4C328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4C328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4C328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C328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C328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C328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C328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4C328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63834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A22B83DB-5B2F-49C9-AEB7-7883E5A9D8E5}"/>
              </a:ext>
            </a:extLst>
          </p:cNvPr>
          <p:cNvSpPr txBox="1"/>
          <p:nvPr/>
        </p:nvSpPr>
        <p:spPr>
          <a:xfrm>
            <a:off x="1507625" y="3997186"/>
            <a:ext cx="873957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D3EFB44-C8E6-4FC7-9E03-128385FE355B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1944604" y="4366518"/>
            <a:ext cx="0" cy="77018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43D3142-3064-43F1-A59F-A26EABC3288D}"/>
              </a:ext>
            </a:extLst>
          </p:cNvPr>
          <p:cNvSpPr txBox="1"/>
          <p:nvPr/>
        </p:nvSpPr>
        <p:spPr>
          <a:xfrm>
            <a:off x="5144852" y="4066080"/>
            <a:ext cx="736099" cy="36933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161EE3F-1677-463C-8716-3FE7A73EBD8E}"/>
              </a:ext>
            </a:extLst>
          </p:cNvPr>
          <p:cNvCxnSpPr>
            <a:stCxn id="33" idx="2"/>
          </p:cNvCxnSpPr>
          <p:nvPr/>
        </p:nvCxnSpPr>
        <p:spPr>
          <a:xfrm flipH="1">
            <a:off x="5507461" y="4435412"/>
            <a:ext cx="5441" cy="685118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F5D40EF-2AE3-462F-AFE4-C2D9971D7EAA}"/>
              </a:ext>
            </a:extLst>
          </p:cNvPr>
          <p:cNvSpPr txBox="1"/>
          <p:nvPr/>
        </p:nvSpPr>
        <p:spPr>
          <a:xfrm>
            <a:off x="6200446" y="5816456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A0B820B7-6A72-9846-A6FB-015FA8678262}"/>
              </a:ext>
            </a:extLst>
          </p:cNvPr>
          <p:cNvCxnSpPr>
            <a:cxnSpLocks/>
            <a:stCxn id="10" idx="2"/>
          </p:cNvCxnSpPr>
          <p:nvPr/>
        </p:nvCxnSpPr>
        <p:spPr>
          <a:xfrm rot="16200000" flipH="1">
            <a:off x="9334236" y="1799046"/>
            <a:ext cx="859746" cy="799761"/>
          </a:xfrm>
          <a:prstGeom prst="bentConnector3">
            <a:avLst>
              <a:gd name="adj1" fmla="val 50000"/>
            </a:avLst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A606129F-9344-FC45-9687-64385136DE64}"/>
              </a:ext>
            </a:extLst>
          </p:cNvPr>
          <p:cNvSpPr txBox="1">
            <a:spLocks/>
          </p:cNvSpPr>
          <p:nvPr/>
        </p:nvSpPr>
        <p:spPr>
          <a:xfrm>
            <a:off x="1004741" y="595136"/>
            <a:ext cx="4791191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600" dirty="0">
                <a:solidFill>
                  <a:srgbClr val="4C3282"/>
                </a:solidFill>
              </a:rPr>
              <a:t>&gt; Wrapping Around</a:t>
            </a:r>
          </a:p>
        </p:txBody>
      </p: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D505BA09-B193-3242-BE96-884F3DBDBA3E}"/>
              </a:ext>
            </a:extLst>
          </p:cNvPr>
          <p:cNvCxnSpPr>
            <a:cxnSpLocks/>
            <a:stCxn id="33" idx="2"/>
          </p:cNvCxnSpPr>
          <p:nvPr/>
        </p:nvCxnSpPr>
        <p:spPr>
          <a:xfrm rot="16200000" flipH="1">
            <a:off x="5499157" y="4449156"/>
            <a:ext cx="909536" cy="882047"/>
          </a:xfrm>
          <a:prstGeom prst="bentConnector3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21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 animBg="1"/>
      <p:bldP spid="27" grpId="0" animBg="1"/>
      <p:bldP spid="31" grpId="0" animBg="1"/>
      <p:bldP spid="33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1FAB-5DC5-499D-8292-DE1A31D1F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 with Nodes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86CE-B5F9-4E95-B300-C508C69D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2D862C-78C8-4933-9480-0AA1CE398C2F}"/>
              </a:ext>
            </a:extLst>
          </p:cNvPr>
          <p:cNvSpPr txBox="1"/>
          <p:nvPr/>
        </p:nvSpPr>
        <p:spPr>
          <a:xfrm>
            <a:off x="666609" y="5196751"/>
            <a:ext cx="2113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add(5)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add(8)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D86F711-E716-7C4F-A10A-3490E13359D9}"/>
              </a:ext>
            </a:extLst>
          </p:cNvPr>
          <p:cNvGrpSpPr/>
          <p:nvPr/>
        </p:nvGrpSpPr>
        <p:grpSpPr>
          <a:xfrm>
            <a:off x="3514990" y="1517683"/>
            <a:ext cx="3012290" cy="3203822"/>
            <a:chOff x="902359" y="1530095"/>
            <a:chExt cx="3012290" cy="320382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74361D0-9F8E-AC4B-855E-FED1172AE5F1}"/>
                </a:ext>
              </a:extLst>
            </p:cNvPr>
            <p:cNvSpPr/>
            <p:nvPr/>
          </p:nvSpPr>
          <p:spPr>
            <a:xfrm>
              <a:off x="908858" y="2061556"/>
              <a:ext cx="3005791" cy="26723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8CAFC3-C65D-124C-99A2-83E668D4C867}"/>
                </a:ext>
              </a:extLst>
            </p:cNvPr>
            <p:cNvSpPr/>
            <p:nvPr/>
          </p:nvSpPr>
          <p:spPr>
            <a:xfrm>
              <a:off x="908858" y="1530095"/>
              <a:ext cx="3005791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LinkedQueue</a:t>
              </a:r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&lt;E&gt;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CB04E1D-DAA6-7E4A-BD01-0BF2EC633224}"/>
                </a:ext>
              </a:extLst>
            </p:cNvPr>
            <p:cNvSpPr txBox="1"/>
            <p:nvPr/>
          </p:nvSpPr>
          <p:spPr>
            <a:xfrm>
              <a:off x="995360" y="3278792"/>
              <a:ext cx="29004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add node to back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and remove node at front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peek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node at front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size</a:t>
              </a:r>
            </a:p>
            <a:p>
              <a:r>
                <a:rPr lang="en-US" sz="1200" u="sng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isEmpty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size ==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903B8C-964F-D24C-B819-AA4219853B75}"/>
                </a:ext>
              </a:extLst>
            </p:cNvPr>
            <p:cNvSpPr txBox="1"/>
            <p:nvPr/>
          </p:nvSpPr>
          <p:spPr>
            <a:xfrm>
              <a:off x="921215" y="208138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8950E64-7881-1F48-8B2C-91E156EBF33C}"/>
                </a:ext>
              </a:extLst>
            </p:cNvPr>
            <p:cNvSpPr txBox="1"/>
            <p:nvPr/>
          </p:nvSpPr>
          <p:spPr>
            <a:xfrm>
              <a:off x="902359" y="3064088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7792EF0-F5B0-1A40-90AE-F8AB58CF83BD}"/>
                </a:ext>
              </a:extLst>
            </p:cNvPr>
            <p:cNvSpPr txBox="1"/>
            <p:nvPr/>
          </p:nvSpPr>
          <p:spPr>
            <a:xfrm>
              <a:off x="1071636" y="2294485"/>
              <a:ext cx="203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Node front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Node back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B069CC0-DAA5-D744-9A34-EB5ADA45F15A}"/>
              </a:ext>
            </a:extLst>
          </p:cNvPr>
          <p:cNvGrpSpPr/>
          <p:nvPr/>
        </p:nvGrpSpPr>
        <p:grpSpPr>
          <a:xfrm>
            <a:off x="575239" y="1517683"/>
            <a:ext cx="2335392" cy="2751705"/>
            <a:chOff x="908857" y="1530095"/>
            <a:chExt cx="2335392" cy="275170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54FBBA3-BD03-444C-AC5B-3BCB86610A37}"/>
                </a:ext>
              </a:extLst>
            </p:cNvPr>
            <p:cNvSpPr/>
            <p:nvPr/>
          </p:nvSpPr>
          <p:spPr>
            <a:xfrm>
              <a:off x="908857" y="2061556"/>
              <a:ext cx="2335391" cy="2220244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21806A4-CD8E-344E-9E42-1DDBC63B6E50}"/>
                </a:ext>
              </a:extLst>
            </p:cNvPr>
            <p:cNvSpPr/>
            <p:nvPr/>
          </p:nvSpPr>
          <p:spPr>
            <a:xfrm>
              <a:off x="908857" y="1530095"/>
              <a:ext cx="2335391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Queue ADT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D040AA-AF7E-9E41-9422-0357B47FC9BB}"/>
                </a:ext>
              </a:extLst>
            </p:cNvPr>
            <p:cNvSpPr txBox="1"/>
            <p:nvPr/>
          </p:nvSpPr>
          <p:spPr>
            <a:xfrm>
              <a:off x="1076295" y="2988919"/>
              <a:ext cx="21679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add(item)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back 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remove()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remove and return item at front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peek()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item at front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isEmpty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 is 0?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76A2F8F-9FDB-2249-ABF0-96F7EB240977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1496F10-8BDE-9A47-9A49-E7C1DC3301FE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056E83F-CB5B-7942-86C6-163CDA9BD32C}"/>
                </a:ext>
              </a:extLst>
            </p:cNvPr>
            <p:cNvSpPr txBox="1"/>
            <p:nvPr/>
          </p:nvSpPr>
          <p:spPr>
            <a:xfrm>
              <a:off x="1076295" y="2335727"/>
              <a:ext cx="1861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ordered items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Number of items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DF9923C0-5A1F-8D45-9CDA-ABE4D3307184}"/>
              </a:ext>
            </a:extLst>
          </p:cNvPr>
          <p:cNvSpPr/>
          <p:nvPr/>
        </p:nvSpPr>
        <p:spPr>
          <a:xfrm>
            <a:off x="7138021" y="1510353"/>
            <a:ext cx="4754610" cy="286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E47608-600A-A04F-8A4D-1F0F47440C32}"/>
              </a:ext>
            </a:extLst>
          </p:cNvPr>
          <p:cNvSpPr txBox="1"/>
          <p:nvPr/>
        </p:nvSpPr>
        <p:spPr>
          <a:xfrm>
            <a:off x="7276873" y="1691022"/>
            <a:ext cx="2050964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Big O Analysis</a:t>
            </a:r>
            <a:endParaRPr lang="en-US" dirty="0">
              <a:latin typeface="Courier New" panose="02070309020205020404" pitchFamily="49" charset="0"/>
              <a:ea typeface="Segoe UI Historic" panose="020B0502040204020203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remove()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peek()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size()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add()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07BBBD-E595-954A-B9D8-5DE9EC2290D9}"/>
              </a:ext>
            </a:extLst>
          </p:cNvPr>
          <p:cNvSpPr txBox="1"/>
          <p:nvPr/>
        </p:nvSpPr>
        <p:spPr>
          <a:xfrm>
            <a:off x="8694240" y="3733889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30105D-7A02-494D-B764-32A55D5F5711}"/>
              </a:ext>
            </a:extLst>
          </p:cNvPr>
          <p:cNvSpPr txBox="1"/>
          <p:nvPr/>
        </p:nvSpPr>
        <p:spPr>
          <a:xfrm>
            <a:off x="8694240" y="2056743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B1C883-4597-A149-AFA9-6B141E2EBFB1}"/>
              </a:ext>
            </a:extLst>
          </p:cNvPr>
          <p:cNvSpPr txBox="1"/>
          <p:nvPr/>
        </p:nvSpPr>
        <p:spPr>
          <a:xfrm>
            <a:off x="8694240" y="2453100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D6BCF6-F2E2-FB4A-9846-0FC01FE5FDE9}"/>
              </a:ext>
            </a:extLst>
          </p:cNvPr>
          <p:cNvSpPr txBox="1"/>
          <p:nvPr/>
        </p:nvSpPr>
        <p:spPr>
          <a:xfrm>
            <a:off x="8694240" y="2893521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666FFD-EF45-6241-894E-1A137C52AD9B}"/>
              </a:ext>
            </a:extLst>
          </p:cNvPr>
          <p:cNvSpPr txBox="1"/>
          <p:nvPr/>
        </p:nvSpPr>
        <p:spPr>
          <a:xfrm>
            <a:off x="8694240" y="3301105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BBCBF4F9-4444-BA43-8A8D-59303A5B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185FD9-7D6A-694F-9911-6048A2A5AEAB}"/>
              </a:ext>
            </a:extLst>
          </p:cNvPr>
          <p:cNvSpPr txBox="1"/>
          <p:nvPr/>
        </p:nvSpPr>
        <p:spPr>
          <a:xfrm>
            <a:off x="3122086" y="4793416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7381BB9-2023-7240-A70A-120457084233}"/>
              </a:ext>
            </a:extLst>
          </p:cNvPr>
          <p:cNvSpPr txBox="1"/>
          <p:nvPr/>
        </p:nvSpPr>
        <p:spPr>
          <a:xfrm>
            <a:off x="5338690" y="4793416"/>
            <a:ext cx="322524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B00D60-EF21-A649-82B4-7B14A4C82170}"/>
              </a:ext>
            </a:extLst>
          </p:cNvPr>
          <p:cNvSpPr txBox="1"/>
          <p:nvPr/>
        </p:nvSpPr>
        <p:spPr>
          <a:xfrm>
            <a:off x="5338690" y="4796474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FE5D93A-9333-7D43-82C4-FAA715C632C7}"/>
              </a:ext>
            </a:extLst>
          </p:cNvPr>
          <p:cNvSpPr txBox="1"/>
          <p:nvPr/>
        </p:nvSpPr>
        <p:spPr>
          <a:xfrm>
            <a:off x="5337774" y="4796167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F34F10E-755B-AA4D-BF5C-62F0848DAD9B}"/>
              </a:ext>
            </a:extLst>
          </p:cNvPr>
          <p:cNvCxnSpPr>
            <a:cxnSpLocks/>
          </p:cNvCxnSpPr>
          <p:nvPr/>
        </p:nvCxnSpPr>
        <p:spPr>
          <a:xfrm>
            <a:off x="3996043" y="5727286"/>
            <a:ext cx="38049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A43FED-5367-174C-8E05-2AA3FADC3816}"/>
              </a:ext>
            </a:extLst>
          </p:cNvPr>
          <p:cNvGrpSpPr/>
          <p:nvPr/>
        </p:nvGrpSpPr>
        <p:grpSpPr>
          <a:xfrm>
            <a:off x="5788535" y="5520694"/>
            <a:ext cx="846246" cy="434249"/>
            <a:chOff x="6736302" y="6015894"/>
            <a:chExt cx="846246" cy="434249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29F27B1-09B3-474B-BC22-3F2FB8A46CFE}"/>
                </a:ext>
              </a:extLst>
            </p:cNvPr>
            <p:cNvSpPr/>
            <p:nvPr/>
          </p:nvSpPr>
          <p:spPr>
            <a:xfrm>
              <a:off x="6743392" y="6015894"/>
              <a:ext cx="839156" cy="434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61AEF1A-E033-4746-A41C-9EF80725DA1A}"/>
                </a:ext>
              </a:extLst>
            </p:cNvPr>
            <p:cNvCxnSpPr>
              <a:cxnSpLocks/>
            </p:cNvCxnSpPr>
            <p:nvPr/>
          </p:nvCxnSpPr>
          <p:spPr>
            <a:xfrm>
              <a:off x="7358383" y="6019866"/>
              <a:ext cx="0" cy="430277"/>
            </a:xfrm>
            <a:prstGeom prst="line">
              <a:avLst/>
            </a:prstGeom>
            <a:ln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7CE2CCA-37EC-494F-8BDE-19A4C3C85E5F}"/>
                </a:ext>
              </a:extLst>
            </p:cNvPr>
            <p:cNvSpPr txBox="1"/>
            <p:nvPr/>
          </p:nvSpPr>
          <p:spPr>
            <a:xfrm>
              <a:off x="6736302" y="6080877"/>
              <a:ext cx="654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4C3282"/>
                  </a:solidFill>
                  <a:latin typeface="Courier New" panose="02070309020205020404" pitchFamily="49" charset="0"/>
                  <a:ea typeface="Segoe UI Historic" panose="020B0502040204020203" pitchFamily="34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B46AC73F-841B-C64B-A73E-1A6E0BA76379}"/>
              </a:ext>
            </a:extLst>
          </p:cNvPr>
          <p:cNvSpPr/>
          <p:nvPr/>
        </p:nvSpPr>
        <p:spPr>
          <a:xfrm>
            <a:off x="4558552" y="5511300"/>
            <a:ext cx="839156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D162F2F-6146-B24B-8B13-1D9AC83AD694}"/>
              </a:ext>
            </a:extLst>
          </p:cNvPr>
          <p:cNvCxnSpPr>
            <a:cxnSpLocks/>
          </p:cNvCxnSpPr>
          <p:nvPr/>
        </p:nvCxnSpPr>
        <p:spPr>
          <a:xfrm>
            <a:off x="5173543" y="5515272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3153986-0EE3-4649-9FE4-8EF1D88015BF}"/>
              </a:ext>
            </a:extLst>
          </p:cNvPr>
          <p:cNvSpPr txBox="1"/>
          <p:nvPr/>
        </p:nvSpPr>
        <p:spPr>
          <a:xfrm>
            <a:off x="4551463" y="5576283"/>
            <a:ext cx="601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5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B924F13-AC7C-694D-B1FC-0149285F0B5D}"/>
              </a:ext>
            </a:extLst>
          </p:cNvPr>
          <p:cNvCxnSpPr/>
          <p:nvPr/>
        </p:nvCxnSpPr>
        <p:spPr>
          <a:xfrm flipH="1">
            <a:off x="5177965" y="5495264"/>
            <a:ext cx="224165" cy="444215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D1B4249-2CEA-C142-BFD9-73C81A6C0F96}"/>
              </a:ext>
            </a:extLst>
          </p:cNvPr>
          <p:cNvSpPr txBox="1"/>
          <p:nvPr/>
        </p:nvSpPr>
        <p:spPr>
          <a:xfrm>
            <a:off x="3122086" y="555315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8722E38-2DD7-A04F-A7FD-3AB416AD1F69}"/>
              </a:ext>
            </a:extLst>
          </p:cNvPr>
          <p:cNvCxnSpPr>
            <a:cxnSpLocks/>
          </p:cNvCxnSpPr>
          <p:nvPr/>
        </p:nvCxnSpPr>
        <p:spPr>
          <a:xfrm>
            <a:off x="3979052" y="6248678"/>
            <a:ext cx="38049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5A37AD7E-44AC-AF46-B274-12B0921D47F1}"/>
              </a:ext>
            </a:extLst>
          </p:cNvPr>
          <p:cNvSpPr txBox="1"/>
          <p:nvPr/>
        </p:nvSpPr>
        <p:spPr>
          <a:xfrm>
            <a:off x="3143572" y="607454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E1BDA14-C84D-C74C-8EDF-D989F8BFFA11}"/>
              </a:ext>
            </a:extLst>
          </p:cNvPr>
          <p:cNvCxnSpPr/>
          <p:nvPr/>
        </p:nvCxnSpPr>
        <p:spPr>
          <a:xfrm flipV="1">
            <a:off x="3996043" y="5781896"/>
            <a:ext cx="380497" cy="46678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BBC7AF0-97DF-E74F-B8B2-6C7EDD85C198}"/>
              </a:ext>
            </a:extLst>
          </p:cNvPr>
          <p:cNvCxnSpPr>
            <a:cxnSpLocks/>
          </p:cNvCxnSpPr>
          <p:nvPr/>
        </p:nvCxnSpPr>
        <p:spPr>
          <a:xfrm>
            <a:off x="5334804" y="5728572"/>
            <a:ext cx="38049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60C51D9-D68E-894B-AD0B-85DCB0F87D20}"/>
              </a:ext>
            </a:extLst>
          </p:cNvPr>
          <p:cNvCxnSpPr/>
          <p:nvPr/>
        </p:nvCxnSpPr>
        <p:spPr>
          <a:xfrm flipH="1">
            <a:off x="6400589" y="5534976"/>
            <a:ext cx="224165" cy="444215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3BDCD50-7B65-7047-BE86-1DC0BBF4ED2F}"/>
              </a:ext>
            </a:extLst>
          </p:cNvPr>
          <p:cNvCxnSpPr/>
          <p:nvPr/>
        </p:nvCxnSpPr>
        <p:spPr>
          <a:xfrm flipV="1">
            <a:off x="3996043" y="5979191"/>
            <a:ext cx="1792492" cy="269487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CE44BF5-9197-A04F-95A6-C159DFB89A57}"/>
              </a:ext>
            </a:extLst>
          </p:cNvPr>
          <p:cNvCxnSpPr>
            <a:stCxn id="59" idx="3"/>
          </p:cNvCxnSpPr>
          <p:nvPr/>
        </p:nvCxnSpPr>
        <p:spPr>
          <a:xfrm flipV="1">
            <a:off x="3996043" y="5727286"/>
            <a:ext cx="1719258" cy="10533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47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  <p:bldP spid="36" grpId="0"/>
      <p:bldP spid="37" grpId="0"/>
      <p:bldP spid="38" grpId="0"/>
      <p:bldP spid="39" grpId="0"/>
      <p:bldP spid="40" grpId="0"/>
      <p:bldP spid="43" grpId="0"/>
      <p:bldP spid="46" grpId="0" animBg="1"/>
      <p:bldP spid="47" grpId="0" animBg="1"/>
      <p:bldP spid="48" grpId="0" animBg="1"/>
      <p:bldP spid="48" grpId="1" animBg="1"/>
      <p:bldP spid="55" grpId="0" animBg="1"/>
      <p:bldP spid="55" grpId="1" animBg="1"/>
      <p:bldP spid="57" grpId="0"/>
      <p:bldP spid="57" grpId="1"/>
      <p:bldP spid="59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DEF6-2F52-4B0F-898F-0DCE17F67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/>
              <a:t>Generics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5DA2C-627B-4D9E-A076-6CD2DCE78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6704101" cy="4845504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rgbClr val="B6A479"/>
                </a:solidFill>
                <a:latin typeface="Courier New" panose="02070309020205020404" pitchFamily="49" charset="0"/>
              </a:rPr>
              <a:t>// a parameterized (generic) class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TypeParameter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sz="2000" dirty="0"/>
              <a:t>Forces any client that constructs your object to supply a type</a:t>
            </a:r>
          </a:p>
          <a:p>
            <a:pPr lvl="2"/>
            <a:r>
              <a:rPr lang="en-US" altLang="en-US" sz="1600" dirty="0"/>
              <a:t>Don't write an actual type such as String; the client does that</a:t>
            </a:r>
          </a:p>
          <a:p>
            <a:pPr lvl="2"/>
            <a:r>
              <a:rPr lang="en-US" altLang="en-US" sz="1600" dirty="0"/>
              <a:t>Instead, write a type variable name such as </a:t>
            </a:r>
            <a:r>
              <a:rPr lang="en-US" altLang="en-US" sz="1600" dirty="0">
                <a:latin typeface="Courier New" panose="02070309020205020404" pitchFamily="49" charset="0"/>
              </a:rPr>
              <a:t>E</a:t>
            </a:r>
            <a:r>
              <a:rPr lang="en-US" altLang="en-US" sz="1600" dirty="0"/>
              <a:t> (for "element") or </a:t>
            </a:r>
            <a:r>
              <a:rPr lang="en-US" altLang="en-US" sz="1600" dirty="0">
                <a:latin typeface="Courier New" panose="02070309020205020404" pitchFamily="49" charset="0"/>
              </a:rPr>
              <a:t>T</a:t>
            </a:r>
            <a:r>
              <a:rPr lang="en-US" altLang="en-US" sz="1600" dirty="0"/>
              <a:t> (for "type")</a:t>
            </a:r>
            <a:endParaRPr lang="en-US" altLang="en-US" sz="900" dirty="0"/>
          </a:p>
          <a:p>
            <a:pPr lvl="2"/>
            <a:r>
              <a:rPr lang="en-US" altLang="en-US" sz="1600" dirty="0"/>
              <a:t>You can require multiple type parameters separated by commas</a:t>
            </a:r>
          </a:p>
          <a:p>
            <a:pPr lvl="2"/>
            <a:endParaRPr lang="en-US" altLang="en-US" sz="1600" dirty="0"/>
          </a:p>
          <a:p>
            <a:pPr lvl="1"/>
            <a:r>
              <a:rPr lang="en-US" altLang="en-US" sz="2000" dirty="0"/>
              <a:t>The rest of your class's code can refer to that type by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05886-378E-412C-8188-C2080931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BD6C771-7EE3-41B0-92F7-C916FF807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5763" y="936035"/>
            <a:ext cx="4028141" cy="2031325"/>
          </a:xfrm>
          <a:prstGeom prst="rect">
            <a:avLst/>
          </a:prstGeom>
          <a:noFill/>
          <a:ln w="9525">
            <a:solidFill>
              <a:srgbClr val="D8D8D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Box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private Object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public void set(Object object)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this.object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object;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public Object get()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return object;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D25FBB-55EA-4EBD-BC98-0DCA27F41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099" y="4154069"/>
            <a:ext cx="2909467" cy="2031325"/>
          </a:xfrm>
          <a:prstGeom prst="rect">
            <a:avLst/>
          </a:prstGeom>
          <a:noFill/>
          <a:ln w="9525">
            <a:solidFill>
              <a:srgbClr val="D8D8D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Box&lt;T&gt;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private 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public void set(T t)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this.t = 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public T get()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return 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9009949-A5B6-4CF6-9B4F-D9FC377EF0DE}"/>
              </a:ext>
            </a:extLst>
          </p:cNvPr>
          <p:cNvSpPr/>
          <p:nvPr/>
        </p:nvSpPr>
        <p:spPr>
          <a:xfrm rot="5400000">
            <a:off x="9111148" y="3354273"/>
            <a:ext cx="737368" cy="438892"/>
          </a:xfrm>
          <a:prstGeom prst="right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48BEC-8555-4DAC-A7DB-69684CADA2E2}"/>
              </a:ext>
            </a:extLst>
          </p:cNvPr>
          <p:cNvSpPr/>
          <p:nvPr/>
        </p:nvSpPr>
        <p:spPr>
          <a:xfrm>
            <a:off x="88407" y="6367138"/>
            <a:ext cx="62155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More details: https://docs.oracle.com/javase/tutorial/java/generics/types.html</a:t>
            </a:r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213F21C-D0CE-C948-8368-EA5F52BD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18423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F755-9068-448C-BFA8-B4B618B88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Generic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06A4-9158-4B60-8F04-58A992545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23BCC-6953-416D-A2B8-E666FB7F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A2A53-E6F8-4E1B-8C73-BCC2C03F8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FF03-9116-3A49-929C-C3DB7BB3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7744E-A4B7-9947-9DFD-EE69E8C90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Grab a worksheet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Introduce yourself to your neighbors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Discuss the answers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Log onto </a:t>
            </a:r>
            <a:r>
              <a:rPr lang="en-US" dirty="0">
                <a:hlinkClick r:id="rId2"/>
              </a:rPr>
              <a:t>www.socrative.com</a:t>
            </a:r>
            <a:endParaRPr lang="en-US" dirty="0"/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Click “student login”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Enter “CSE373” as a room name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Enter your name Last, First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Answer question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Get extra credit!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7935C-00F8-904F-94E9-506A0501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19 WI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CDD1-6767-7D40-83D3-FAAAF630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6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0B73-23F5-4B1B-8D8E-49C7D11F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ADT tradeoffs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193C5-3041-464C-99F3-871F1179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9" y="1476733"/>
            <a:ext cx="11187258" cy="4845504"/>
          </a:xfrm>
        </p:spPr>
        <p:txBody>
          <a:bodyPr>
            <a:normAutofit/>
          </a:bodyPr>
          <a:lstStyle/>
          <a:p>
            <a:r>
              <a:rPr lang="en-US" dirty="0"/>
              <a:t>Time needed to access </a:t>
            </a:r>
            <a:r>
              <a:rPr lang="en-US" dirty="0" err="1"/>
              <a:t>i-th</a:t>
            </a:r>
            <a:r>
              <a:rPr lang="en-US" dirty="0"/>
              <a:t> element:</a:t>
            </a:r>
          </a:p>
          <a:p>
            <a:pPr lvl="1"/>
            <a:r>
              <a:rPr lang="en-US" u="sng" dirty="0">
                <a:solidFill>
                  <a:srgbClr val="4C3282"/>
                </a:solidFill>
              </a:rPr>
              <a:t>Array</a:t>
            </a:r>
            <a:r>
              <a:rPr lang="en-US" dirty="0"/>
              <a:t>: O(1) constant time</a:t>
            </a:r>
          </a:p>
          <a:p>
            <a:pPr lvl="1"/>
            <a:r>
              <a:rPr lang="en-US" u="sng" dirty="0">
                <a:solidFill>
                  <a:srgbClr val="B6A479"/>
                </a:solidFill>
              </a:rPr>
              <a:t>LinkedList</a:t>
            </a:r>
            <a:r>
              <a:rPr lang="en-US" dirty="0"/>
              <a:t>: O(n) linear time</a:t>
            </a:r>
          </a:p>
          <a:p>
            <a:r>
              <a:rPr lang="en-US" dirty="0"/>
              <a:t>Time needed to insert at </a:t>
            </a:r>
            <a:r>
              <a:rPr lang="en-US" dirty="0" err="1"/>
              <a:t>i-th</a:t>
            </a:r>
            <a:r>
              <a:rPr lang="en-US" dirty="0"/>
              <a:t> element</a:t>
            </a:r>
          </a:p>
          <a:p>
            <a:pPr lvl="1"/>
            <a:r>
              <a:rPr lang="en-US" u="sng" dirty="0">
                <a:solidFill>
                  <a:srgbClr val="4C3282"/>
                </a:solidFill>
              </a:rPr>
              <a:t>Array</a:t>
            </a:r>
            <a:r>
              <a:rPr lang="en-US" dirty="0"/>
              <a:t>: O(n) linear time</a:t>
            </a:r>
          </a:p>
          <a:p>
            <a:pPr lvl="1"/>
            <a:r>
              <a:rPr lang="en-US" u="sng" dirty="0">
                <a:solidFill>
                  <a:srgbClr val="B6A479"/>
                </a:solidFill>
              </a:rPr>
              <a:t>LinkedList</a:t>
            </a:r>
            <a:r>
              <a:rPr lang="en-US" dirty="0"/>
              <a:t>: O(n) linear time</a:t>
            </a:r>
          </a:p>
          <a:p>
            <a:r>
              <a:rPr lang="en-US" dirty="0"/>
              <a:t>Amount of space used overall</a:t>
            </a:r>
          </a:p>
          <a:p>
            <a:pPr lvl="1"/>
            <a:r>
              <a:rPr lang="en-US" u="sng" dirty="0">
                <a:solidFill>
                  <a:srgbClr val="4C3282"/>
                </a:solidFill>
              </a:rPr>
              <a:t>Array</a:t>
            </a:r>
            <a:r>
              <a:rPr lang="en-US" dirty="0"/>
              <a:t>: sometimes wasted space</a:t>
            </a:r>
          </a:p>
          <a:p>
            <a:pPr lvl="1"/>
            <a:r>
              <a:rPr lang="en-US" u="sng" dirty="0">
                <a:solidFill>
                  <a:srgbClr val="B6A479"/>
                </a:solidFill>
              </a:rPr>
              <a:t>LinkedList</a:t>
            </a:r>
            <a:r>
              <a:rPr lang="en-US" dirty="0"/>
              <a:t>: compact</a:t>
            </a:r>
          </a:p>
          <a:p>
            <a:r>
              <a:rPr lang="en-US" dirty="0"/>
              <a:t>Amount of space used per element</a:t>
            </a:r>
          </a:p>
          <a:p>
            <a:pPr lvl="1"/>
            <a:r>
              <a:rPr lang="en-US" u="sng" dirty="0">
                <a:solidFill>
                  <a:srgbClr val="4C3282"/>
                </a:solidFill>
              </a:rPr>
              <a:t>Array</a:t>
            </a:r>
            <a:r>
              <a:rPr lang="en-US" dirty="0"/>
              <a:t>: minimal</a:t>
            </a:r>
          </a:p>
          <a:p>
            <a:pPr lvl="1"/>
            <a:r>
              <a:rPr lang="en-US" u="sng" dirty="0">
                <a:solidFill>
                  <a:srgbClr val="B6A479"/>
                </a:solidFill>
              </a:rPr>
              <a:t>LinkedList</a:t>
            </a:r>
            <a:r>
              <a:rPr lang="en-US" dirty="0"/>
              <a:t>: tiny extra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47F6E-6DD0-4229-9147-DAE4C7E5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4CD886-8A8F-4F9B-AED7-69502F235F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43951" y="2105920"/>
          <a:ext cx="3083340" cy="102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668">
                  <a:extLst>
                    <a:ext uri="{9D8B030D-6E8A-4147-A177-3AD203B41FA5}">
                      <a16:colId xmlns:a16="http://schemas.microsoft.com/office/drawing/2014/main" val="2446071598"/>
                    </a:ext>
                  </a:extLst>
                </a:gridCol>
                <a:gridCol w="616668">
                  <a:extLst>
                    <a:ext uri="{9D8B030D-6E8A-4147-A177-3AD203B41FA5}">
                      <a16:colId xmlns:a16="http://schemas.microsoft.com/office/drawing/2014/main" val="3620560489"/>
                    </a:ext>
                  </a:extLst>
                </a:gridCol>
                <a:gridCol w="616668">
                  <a:extLst>
                    <a:ext uri="{9D8B030D-6E8A-4147-A177-3AD203B41FA5}">
                      <a16:colId xmlns:a16="http://schemas.microsoft.com/office/drawing/2014/main" val="2959674909"/>
                    </a:ext>
                  </a:extLst>
                </a:gridCol>
                <a:gridCol w="616668">
                  <a:extLst>
                    <a:ext uri="{9D8B030D-6E8A-4147-A177-3AD203B41FA5}">
                      <a16:colId xmlns:a16="http://schemas.microsoft.com/office/drawing/2014/main" val="339803086"/>
                    </a:ext>
                  </a:extLst>
                </a:gridCol>
                <a:gridCol w="616668">
                  <a:extLst>
                    <a:ext uri="{9D8B030D-6E8A-4147-A177-3AD203B41FA5}">
                      <a16:colId xmlns:a16="http://schemas.microsoft.com/office/drawing/2014/main" val="973120545"/>
                    </a:ext>
                  </a:extLst>
                </a:gridCol>
              </a:tblGrid>
              <a:tr h="51149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364455"/>
                  </a:ext>
                </a:extLst>
              </a:tr>
              <a:tr h="51149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‘h’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‘e’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‘l’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‘l’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‘o’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10787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871158-10E1-4E62-B723-A67134869F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07568" y="4276275"/>
          <a:ext cx="90777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57">
                  <a:extLst>
                    <a:ext uri="{9D8B030D-6E8A-4147-A177-3AD203B41FA5}">
                      <a16:colId xmlns:a16="http://schemas.microsoft.com/office/drawing/2014/main" val="321960373"/>
                    </a:ext>
                  </a:extLst>
                </a:gridCol>
                <a:gridCol w="258418">
                  <a:extLst>
                    <a:ext uri="{9D8B030D-6E8A-4147-A177-3AD203B41FA5}">
                      <a16:colId xmlns:a16="http://schemas.microsoft.com/office/drawing/2014/main" val="107596854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rgbClr val="4C3282"/>
                          </a:solidFill>
                          <a:latin typeface="+mn-lt"/>
                          <a:ea typeface="+mn-ea"/>
                          <a:cs typeface="+mn-cs"/>
                        </a:rPr>
                        <a:t>‘h’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92676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83BCA7-96F6-4DE0-94CC-614BD9FB82FA}"/>
              </a:ext>
            </a:extLst>
          </p:cNvPr>
          <p:cNvCxnSpPr>
            <a:cxnSpLocks/>
          </p:cNvCxnSpPr>
          <p:nvPr/>
        </p:nvCxnSpPr>
        <p:spPr>
          <a:xfrm>
            <a:off x="6862943" y="4574448"/>
            <a:ext cx="377556" cy="0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CB1EA20-783D-4B46-A8ED-046B93A83B6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831126" y="4279135"/>
          <a:ext cx="90777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57">
                  <a:extLst>
                    <a:ext uri="{9D8B030D-6E8A-4147-A177-3AD203B41FA5}">
                      <a16:colId xmlns:a16="http://schemas.microsoft.com/office/drawing/2014/main" val="321960373"/>
                    </a:ext>
                  </a:extLst>
                </a:gridCol>
                <a:gridCol w="258418">
                  <a:extLst>
                    <a:ext uri="{9D8B030D-6E8A-4147-A177-3AD203B41FA5}">
                      <a16:colId xmlns:a16="http://schemas.microsoft.com/office/drawing/2014/main" val="107596854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C3282"/>
                          </a:solidFill>
                          <a:latin typeface="+mn-lt"/>
                          <a:ea typeface="+mn-ea"/>
                          <a:cs typeface="+mn-cs"/>
                        </a:rPr>
                        <a:t>‘o’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926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D46166A-ACE1-4C83-823B-6F0B5A08559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16830" y="4290437"/>
          <a:ext cx="90777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57">
                  <a:extLst>
                    <a:ext uri="{9D8B030D-6E8A-4147-A177-3AD203B41FA5}">
                      <a16:colId xmlns:a16="http://schemas.microsoft.com/office/drawing/2014/main" val="321960373"/>
                    </a:ext>
                  </a:extLst>
                </a:gridCol>
                <a:gridCol w="258418">
                  <a:extLst>
                    <a:ext uri="{9D8B030D-6E8A-4147-A177-3AD203B41FA5}">
                      <a16:colId xmlns:a16="http://schemas.microsoft.com/office/drawing/2014/main" val="107596854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C3282"/>
                          </a:solidFill>
                          <a:latin typeface="+mn-lt"/>
                          <a:ea typeface="+mn-ea"/>
                          <a:cs typeface="+mn-cs"/>
                        </a:rPr>
                        <a:t>‘e’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92676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44B41F-5AD1-4930-9827-7F855390238E}"/>
              </a:ext>
            </a:extLst>
          </p:cNvPr>
          <p:cNvCxnSpPr>
            <a:cxnSpLocks/>
          </p:cNvCxnSpPr>
          <p:nvPr/>
        </p:nvCxnSpPr>
        <p:spPr>
          <a:xfrm>
            <a:off x="8072205" y="4588610"/>
            <a:ext cx="377556" cy="0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DD2678B-204A-4ABF-A204-4709D822A48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89583" y="4290437"/>
          <a:ext cx="90777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57">
                  <a:extLst>
                    <a:ext uri="{9D8B030D-6E8A-4147-A177-3AD203B41FA5}">
                      <a16:colId xmlns:a16="http://schemas.microsoft.com/office/drawing/2014/main" val="321960373"/>
                    </a:ext>
                  </a:extLst>
                </a:gridCol>
                <a:gridCol w="258418">
                  <a:extLst>
                    <a:ext uri="{9D8B030D-6E8A-4147-A177-3AD203B41FA5}">
                      <a16:colId xmlns:a16="http://schemas.microsoft.com/office/drawing/2014/main" val="107596854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C3282"/>
                          </a:solidFill>
                          <a:latin typeface="+mn-lt"/>
                          <a:ea typeface="+mn-ea"/>
                          <a:cs typeface="+mn-cs"/>
                        </a:rPr>
                        <a:t>‘l’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92676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AF675-71F7-448F-9B1E-B067D4C4FA3A}"/>
              </a:ext>
            </a:extLst>
          </p:cNvPr>
          <p:cNvCxnSpPr>
            <a:cxnSpLocks/>
          </p:cNvCxnSpPr>
          <p:nvPr/>
        </p:nvCxnSpPr>
        <p:spPr>
          <a:xfrm>
            <a:off x="9244958" y="4588610"/>
            <a:ext cx="377556" cy="0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78D3BE9-6598-4143-8DA2-35FAA7E424B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662336" y="4290437"/>
          <a:ext cx="90777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57">
                  <a:extLst>
                    <a:ext uri="{9D8B030D-6E8A-4147-A177-3AD203B41FA5}">
                      <a16:colId xmlns:a16="http://schemas.microsoft.com/office/drawing/2014/main" val="321960373"/>
                    </a:ext>
                  </a:extLst>
                </a:gridCol>
                <a:gridCol w="258418">
                  <a:extLst>
                    <a:ext uri="{9D8B030D-6E8A-4147-A177-3AD203B41FA5}">
                      <a16:colId xmlns:a16="http://schemas.microsoft.com/office/drawing/2014/main" val="107596854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4C3282"/>
                          </a:solidFill>
                          <a:latin typeface="+mn-lt"/>
                          <a:ea typeface="+mn-ea"/>
                          <a:cs typeface="+mn-cs"/>
                        </a:rPr>
                        <a:t>‘l’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92676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D6EB688-BFE5-4808-9F53-7E66D02C5F8C}"/>
              </a:ext>
            </a:extLst>
          </p:cNvPr>
          <p:cNvCxnSpPr>
            <a:cxnSpLocks/>
          </p:cNvCxnSpPr>
          <p:nvPr/>
        </p:nvCxnSpPr>
        <p:spPr>
          <a:xfrm>
            <a:off x="10417711" y="4588610"/>
            <a:ext cx="377556" cy="0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3B5DAF9-F0AE-4FF2-B0BC-CA639C4156FE}"/>
              </a:ext>
            </a:extLst>
          </p:cNvPr>
          <p:cNvCxnSpPr>
            <a:cxnSpLocks/>
          </p:cNvCxnSpPr>
          <p:nvPr/>
        </p:nvCxnSpPr>
        <p:spPr>
          <a:xfrm>
            <a:off x="5671156" y="4574448"/>
            <a:ext cx="377556" cy="0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C6197FF-E2F8-4FDE-B1B9-F2DF9845EE0F}"/>
              </a:ext>
            </a:extLst>
          </p:cNvPr>
          <p:cNvSpPr txBox="1"/>
          <p:nvPr/>
        </p:nvSpPr>
        <p:spPr>
          <a:xfrm>
            <a:off x="6801131" y="1794494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char[5]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C33B82-7639-4149-9489-FEC387D2B261}"/>
              </a:ext>
            </a:extLst>
          </p:cNvPr>
          <p:cNvSpPr txBox="1"/>
          <p:nvPr/>
        </p:nvSpPr>
        <p:spPr>
          <a:xfrm>
            <a:off x="4971754" y="4389782"/>
            <a:ext cx="66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front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857ECA-D33C-4725-ABBF-5C98E0659BFD}"/>
              </a:ext>
            </a:extLst>
          </p:cNvPr>
          <p:cNvSpPr txBox="1"/>
          <p:nvPr/>
        </p:nvSpPr>
        <p:spPr>
          <a:xfrm>
            <a:off x="4971754" y="3838326"/>
            <a:ext cx="7220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LinkedList&lt;Character&gt;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LinkedList&lt;Character&gt;();</a:t>
            </a:r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A5FB9442-D6A5-B843-A650-4447CC2A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1254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61A0-A368-4E72-88FE-CD3416BA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E9F9D-2923-4EA0-84E4-0DDF4980A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Discuss with your neighbors: </a:t>
            </a:r>
            <a:r>
              <a:rPr lang="en-US" dirty="0"/>
              <a:t>How would you implement the List ADT for each of the following situations?  For each consider the most important functions to optimize.</a:t>
            </a:r>
          </a:p>
          <a:p>
            <a:r>
              <a:rPr lang="en-US" b="1" dirty="0">
                <a:solidFill>
                  <a:srgbClr val="B6A479"/>
                </a:solidFill>
              </a:rPr>
              <a:t>Situation #1: </a:t>
            </a:r>
            <a:r>
              <a:rPr lang="en-US" dirty="0"/>
              <a:t>Write a data structure that implements the List ADT that will be used to store a list of songs in a playlist. </a:t>
            </a:r>
          </a:p>
          <a:p>
            <a:pPr algn="ctr"/>
            <a:r>
              <a:rPr lang="en-US" b="1" dirty="0">
                <a:solidFill>
                  <a:srgbClr val="4C3282"/>
                </a:solidFill>
              </a:rPr>
              <a:t>LinkedList – optimize for growth of list and movement of songs</a:t>
            </a:r>
          </a:p>
          <a:p>
            <a:r>
              <a:rPr lang="en-US" b="1" dirty="0">
                <a:solidFill>
                  <a:srgbClr val="B6A479"/>
                </a:solidFill>
              </a:rPr>
              <a:t>Situation #2: </a:t>
            </a:r>
            <a:r>
              <a:rPr lang="en-US" dirty="0"/>
              <a:t>Write a data structure that implements the List ADT that will be used to store the history of a bank customer’s transactions.</a:t>
            </a:r>
          </a:p>
          <a:p>
            <a:pPr algn="ctr"/>
            <a:r>
              <a:rPr lang="en-US" b="1" dirty="0" err="1">
                <a:solidFill>
                  <a:srgbClr val="4C3282"/>
                </a:solidFill>
              </a:rPr>
              <a:t>ArrayList</a:t>
            </a:r>
            <a:r>
              <a:rPr lang="en-US" b="1" dirty="0">
                <a:solidFill>
                  <a:srgbClr val="4C3282"/>
                </a:solidFill>
              </a:rPr>
              <a:t> – optimize for addition to back and accessing of elements </a:t>
            </a:r>
          </a:p>
          <a:p>
            <a:r>
              <a:rPr lang="en-US" b="1" dirty="0">
                <a:solidFill>
                  <a:srgbClr val="B6A479"/>
                </a:solidFill>
              </a:rPr>
              <a:t>Situation #3: </a:t>
            </a:r>
            <a:r>
              <a:rPr lang="en-US" dirty="0"/>
              <a:t>Write a data structure that implements the List ADT that will be used to store the order of students waiting to speak to a TA at a tutoring center</a:t>
            </a:r>
          </a:p>
          <a:p>
            <a:pPr algn="ctr"/>
            <a:r>
              <a:rPr lang="en-US" b="1" dirty="0">
                <a:solidFill>
                  <a:srgbClr val="4C3282"/>
                </a:solidFill>
              </a:rPr>
              <a:t>LinkedList - optimize for removal from front</a:t>
            </a:r>
          </a:p>
          <a:p>
            <a:pPr algn="ctr"/>
            <a:r>
              <a:rPr lang="en-US" b="1" dirty="0" err="1">
                <a:solidFill>
                  <a:srgbClr val="4C3282"/>
                </a:solidFill>
              </a:rPr>
              <a:t>ArrayList</a:t>
            </a:r>
            <a:r>
              <a:rPr lang="en-US" b="1" dirty="0">
                <a:solidFill>
                  <a:srgbClr val="4C3282"/>
                </a:solidFill>
              </a:rPr>
              <a:t> – optimize for addition to back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12254-5039-41F1-97ED-007D962F8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6ED5720-91AE-ED45-91D9-EC05220C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964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7C3E6-1915-4A36-AC58-1FCA0811A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</a:t>
            </a:r>
            <a:r>
              <a:rPr lang="en-US" dirty="0"/>
              <a:t> What is a Stack?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97004-A995-482E-9F89-B771BDFF5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7131694" cy="2344745"/>
          </a:xfrm>
        </p:spPr>
        <p:txBody>
          <a:bodyPr/>
          <a:lstStyle/>
          <a:p>
            <a:r>
              <a:rPr lang="en-US" altLang="en-US" b="1" dirty="0">
                <a:solidFill>
                  <a:srgbClr val="4C3282"/>
                </a:solidFill>
              </a:rPr>
              <a:t>stack</a:t>
            </a:r>
            <a:r>
              <a:rPr lang="en-US" altLang="en-US" dirty="0">
                <a:solidFill>
                  <a:srgbClr val="4C3282"/>
                </a:solidFill>
              </a:rPr>
              <a:t>: </a:t>
            </a:r>
            <a:r>
              <a:rPr lang="en-US" altLang="en-US" dirty="0"/>
              <a:t>A collection based on the principle of adding elements and retrieving them in the opposite order.</a:t>
            </a:r>
          </a:p>
          <a:p>
            <a:pPr lvl="1"/>
            <a:r>
              <a:rPr lang="en-US" altLang="en-US" dirty="0"/>
              <a:t>Last-In, First-Out ("LIFO")</a:t>
            </a:r>
          </a:p>
          <a:p>
            <a:pPr lvl="1"/>
            <a:r>
              <a:rPr lang="en-US" altLang="en-US" dirty="0"/>
              <a:t>Elements are stored in order of insertion.</a:t>
            </a:r>
          </a:p>
          <a:p>
            <a:pPr lvl="2"/>
            <a:r>
              <a:rPr lang="en-US" altLang="en-US" dirty="0"/>
              <a:t>We do not think of them as having indexes.</a:t>
            </a:r>
          </a:p>
          <a:p>
            <a:pPr lvl="1"/>
            <a:r>
              <a:rPr lang="en-US" altLang="en-US" dirty="0"/>
              <a:t>Client can only add/remove/examine </a:t>
            </a:r>
            <a:br>
              <a:rPr lang="en-US" altLang="en-US" dirty="0"/>
            </a:br>
            <a:r>
              <a:rPr lang="en-US" altLang="en-US" dirty="0"/>
              <a:t>the last element added (the "top").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A3962-501B-4DBB-82AD-87CF5EC2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143 SP 17 – Zora Fung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25C0C-A6F4-4665-AEFF-AC3E669A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Group 134">
            <a:extLst>
              <a:ext uri="{FF2B5EF4-FFF2-40B4-BE49-F238E27FC236}">
                <a16:creationId xmlns:a16="http://schemas.microsoft.com/office/drawing/2014/main" id="{52EEEA4B-AFF8-43FF-AA58-6D1FC8D54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080255"/>
              </p:ext>
            </p:extLst>
          </p:nvPr>
        </p:nvGraphicFramePr>
        <p:xfrm>
          <a:off x="8088294" y="2897721"/>
          <a:ext cx="2133600" cy="158481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4151425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17066332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3368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top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14840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27139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bottom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743078"/>
                  </a:ext>
                </a:extLst>
              </a:tr>
            </a:tbl>
          </a:graphicData>
        </a:graphic>
      </p:graphicFrame>
      <p:sp>
        <p:nvSpPr>
          <p:cNvPr id="8" name="Line 73">
            <a:extLst>
              <a:ext uri="{FF2B5EF4-FFF2-40B4-BE49-F238E27FC236}">
                <a16:creationId xmlns:a16="http://schemas.microsoft.com/office/drawing/2014/main" id="{76F83C57-5FF6-4DCA-B472-E4B184783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6494" y="2364321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Text Box 74">
            <a:extLst>
              <a:ext uri="{FF2B5EF4-FFF2-40B4-BE49-F238E27FC236}">
                <a16:creationId xmlns:a16="http://schemas.microsoft.com/office/drawing/2014/main" id="{116D4573-1C94-4174-9D4C-B98992063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2894" y="2119846"/>
            <a:ext cx="1290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latin typeface="Tahoma" charset="0"/>
                <a:ea typeface="+mn-ea"/>
              </a:rPr>
              <a:t>pop, peek</a:t>
            </a:r>
          </a:p>
        </p:txBody>
      </p:sp>
      <p:sp>
        <p:nvSpPr>
          <p:cNvPr id="10" name="Text Box 75">
            <a:extLst>
              <a:ext uri="{FF2B5EF4-FFF2-40B4-BE49-F238E27FC236}">
                <a16:creationId xmlns:a16="http://schemas.microsoft.com/office/drawing/2014/main" id="{224BE95C-4D75-47DF-85D5-85A650AFB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0694" y="2105558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latin typeface="Tahoma" charset="0"/>
                <a:ea typeface="+mn-ea"/>
              </a:rPr>
              <a:t>push</a:t>
            </a:r>
          </a:p>
        </p:txBody>
      </p:sp>
      <p:sp>
        <p:nvSpPr>
          <p:cNvPr id="11" name="Line 76">
            <a:extLst>
              <a:ext uri="{FF2B5EF4-FFF2-40B4-BE49-F238E27FC236}">
                <a16:creationId xmlns:a16="http://schemas.microsoft.com/office/drawing/2014/main" id="{85EF3B67-820D-4DA5-A092-7D8BD974EA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93294" y="2364321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A322361A-4763-43CE-B465-EB12F6DA0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948" y="2318284"/>
            <a:ext cx="95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74245D6-F7BC-3A4B-9839-3A514FFC09B3}"/>
              </a:ext>
            </a:extLst>
          </p:cNvPr>
          <p:cNvGrpSpPr/>
          <p:nvPr/>
        </p:nvGrpSpPr>
        <p:grpSpPr>
          <a:xfrm>
            <a:off x="818612" y="3814365"/>
            <a:ext cx="2320363" cy="2780359"/>
            <a:chOff x="908857" y="1530095"/>
            <a:chExt cx="2320363" cy="278035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45C8B9-E06C-424B-AC73-4FEA7A683127}"/>
                </a:ext>
              </a:extLst>
            </p:cNvPr>
            <p:cNvSpPr/>
            <p:nvPr/>
          </p:nvSpPr>
          <p:spPr>
            <a:xfrm>
              <a:off x="908857" y="2061556"/>
              <a:ext cx="2320363" cy="2248898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FB33688-1C72-DB4D-AE0B-E6FCDAFBAF28}"/>
                </a:ext>
              </a:extLst>
            </p:cNvPr>
            <p:cNvSpPr/>
            <p:nvPr/>
          </p:nvSpPr>
          <p:spPr>
            <a:xfrm>
              <a:off x="908858" y="1530095"/>
              <a:ext cx="2320362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Stack ADT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14FA5A9-1F75-AE4B-9AE9-858B79D04392}"/>
                </a:ext>
              </a:extLst>
            </p:cNvPr>
            <p:cNvSpPr txBox="1"/>
            <p:nvPr/>
          </p:nvSpPr>
          <p:spPr>
            <a:xfrm>
              <a:off x="1076296" y="2988919"/>
              <a:ext cx="21529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push(item)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pop()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and remove item at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peek()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look at item at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isEmpty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 is 0?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B29586-0F1A-EC45-8EEC-C1E4479B5BC9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5466BB0-B93C-2F47-ADAA-DF1215C2A9A4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A9A69C8-F5AD-6045-9E0E-974665C7023A}"/>
                </a:ext>
              </a:extLst>
            </p:cNvPr>
            <p:cNvSpPr txBox="1"/>
            <p:nvPr/>
          </p:nvSpPr>
          <p:spPr>
            <a:xfrm>
              <a:off x="1076295" y="2335727"/>
              <a:ext cx="1861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ordered items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Number of items</a:t>
              </a:r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EF577DC-62CC-5F4A-80DC-EF6C0197DA53}"/>
              </a:ext>
            </a:extLst>
          </p:cNvPr>
          <p:cNvSpPr txBox="1">
            <a:spLocks/>
          </p:cNvSpPr>
          <p:nvPr/>
        </p:nvSpPr>
        <p:spPr>
          <a:xfrm>
            <a:off x="3352138" y="4501931"/>
            <a:ext cx="6869756" cy="2015080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solidFill>
                  <a:srgbClr val="B6A479"/>
                </a:solidFill>
              </a:rPr>
              <a:t>supported operations:</a:t>
            </a:r>
          </a:p>
          <a:p>
            <a:pPr lvl="1"/>
            <a:r>
              <a:rPr lang="en-US" altLang="en-US" b="1" dirty="0"/>
              <a:t>push(item)</a:t>
            </a:r>
            <a:r>
              <a:rPr lang="en-US" altLang="en-US" dirty="0"/>
              <a:t>: Add an element to the top of stack</a:t>
            </a:r>
          </a:p>
          <a:p>
            <a:pPr lvl="1"/>
            <a:r>
              <a:rPr lang="en-US" altLang="en-US" b="1" dirty="0"/>
              <a:t>pop()</a:t>
            </a:r>
            <a:r>
              <a:rPr lang="en-US" altLang="en-US" dirty="0"/>
              <a:t>: Remove the top element and returns it</a:t>
            </a:r>
          </a:p>
          <a:p>
            <a:pPr lvl="1"/>
            <a:r>
              <a:rPr lang="en-US" altLang="en-US" b="1" dirty="0"/>
              <a:t>peek()</a:t>
            </a:r>
            <a:r>
              <a:rPr lang="en-US" altLang="en-US" dirty="0"/>
              <a:t>: Examine the top element without removing it</a:t>
            </a:r>
          </a:p>
          <a:p>
            <a:pPr lvl="1"/>
            <a:r>
              <a:rPr lang="en-US" altLang="en-US" b="1" dirty="0"/>
              <a:t>size(): </a:t>
            </a:r>
            <a:r>
              <a:rPr lang="en-US" altLang="en-US" dirty="0"/>
              <a:t>how many items are in the stack?</a:t>
            </a:r>
          </a:p>
          <a:p>
            <a:pPr lvl="1"/>
            <a:r>
              <a:rPr lang="en-US" altLang="en-US" b="1" dirty="0" err="1"/>
              <a:t>isEmpty</a:t>
            </a:r>
            <a:r>
              <a:rPr lang="en-US" altLang="en-US" b="1" dirty="0"/>
              <a:t>(): </a:t>
            </a:r>
            <a:r>
              <a:rPr lang="en-US" altLang="en-US" dirty="0"/>
              <a:t>true if there are 1 or more items in stack, false otherwise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2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6936-C1A0-45A5-9EE9-73C303D2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Stack with an Array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C63299-11D1-4E32-8A11-24DDA3C137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488102"/>
              </p:ext>
            </p:extLst>
          </p:nvPr>
        </p:nvGraphicFramePr>
        <p:xfrm>
          <a:off x="3278111" y="4741271"/>
          <a:ext cx="3208160" cy="81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040">
                  <a:extLst>
                    <a:ext uri="{9D8B030D-6E8A-4147-A177-3AD203B41FA5}">
                      <a16:colId xmlns:a16="http://schemas.microsoft.com/office/drawing/2014/main" val="3634816842"/>
                    </a:ext>
                  </a:extLst>
                </a:gridCol>
                <a:gridCol w="802040">
                  <a:extLst>
                    <a:ext uri="{9D8B030D-6E8A-4147-A177-3AD203B41FA5}">
                      <a16:colId xmlns:a16="http://schemas.microsoft.com/office/drawing/2014/main" val="2376362431"/>
                    </a:ext>
                  </a:extLst>
                </a:gridCol>
                <a:gridCol w="802040">
                  <a:extLst>
                    <a:ext uri="{9D8B030D-6E8A-4147-A177-3AD203B41FA5}">
                      <a16:colId xmlns:a16="http://schemas.microsoft.com/office/drawing/2014/main" val="2204204455"/>
                    </a:ext>
                  </a:extLst>
                </a:gridCol>
                <a:gridCol w="802040">
                  <a:extLst>
                    <a:ext uri="{9D8B030D-6E8A-4147-A177-3AD203B41FA5}">
                      <a16:colId xmlns:a16="http://schemas.microsoft.com/office/drawing/2014/main" val="584026190"/>
                    </a:ext>
                  </a:extLst>
                </a:gridCol>
              </a:tblGrid>
              <a:tr h="40793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879438"/>
                  </a:ext>
                </a:extLst>
              </a:tr>
              <a:tr h="40793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99794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46355-91B8-4866-83B6-BA68E8C3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F93BC5-EC5F-4261-A1F1-9CC889E45A12}"/>
              </a:ext>
            </a:extLst>
          </p:cNvPr>
          <p:cNvSpPr txBox="1"/>
          <p:nvPr/>
        </p:nvSpPr>
        <p:spPr>
          <a:xfrm>
            <a:off x="868664" y="4853837"/>
            <a:ext cx="1892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push(3)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push(4)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push(5)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EA012-944E-411E-867D-BC0A86929C1F}"/>
              </a:ext>
            </a:extLst>
          </p:cNvPr>
          <p:cNvSpPr txBox="1"/>
          <p:nvPr/>
        </p:nvSpPr>
        <p:spPr>
          <a:xfrm>
            <a:off x="3512656" y="51756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0F66E-4278-45B3-86F9-E3AAED1D2E4D}"/>
              </a:ext>
            </a:extLst>
          </p:cNvPr>
          <p:cNvSpPr txBox="1"/>
          <p:nvPr/>
        </p:nvSpPr>
        <p:spPr>
          <a:xfrm>
            <a:off x="4333758" y="51756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1A1597-8AB3-486E-A738-DF2FA5A06EAB}"/>
              </a:ext>
            </a:extLst>
          </p:cNvPr>
          <p:cNvSpPr txBox="1"/>
          <p:nvPr/>
        </p:nvSpPr>
        <p:spPr>
          <a:xfrm>
            <a:off x="4333758" y="5175662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C85905-B048-40F6-B3A5-E63CBFBA5287}"/>
              </a:ext>
            </a:extLst>
          </p:cNvPr>
          <p:cNvSpPr txBox="1"/>
          <p:nvPr/>
        </p:nvSpPr>
        <p:spPr>
          <a:xfrm>
            <a:off x="3268485" y="5846386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C03733-F64B-490B-8257-2393BFC4606F}"/>
              </a:ext>
            </a:extLst>
          </p:cNvPr>
          <p:cNvSpPr txBox="1"/>
          <p:nvPr/>
        </p:nvSpPr>
        <p:spPr>
          <a:xfrm>
            <a:off x="5534271" y="5839650"/>
            <a:ext cx="322524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F7436C-B274-4B85-9226-C1558F6753FB}"/>
              </a:ext>
            </a:extLst>
          </p:cNvPr>
          <p:cNvSpPr txBox="1"/>
          <p:nvPr/>
        </p:nvSpPr>
        <p:spPr>
          <a:xfrm>
            <a:off x="5534271" y="5844041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E7B92E-4145-4E18-8AFC-479544962C2A}"/>
              </a:ext>
            </a:extLst>
          </p:cNvPr>
          <p:cNvSpPr txBox="1"/>
          <p:nvPr/>
        </p:nvSpPr>
        <p:spPr>
          <a:xfrm>
            <a:off x="5534271" y="5835259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A48B90-30BD-0841-8E63-95ADB00027B4}"/>
              </a:ext>
            </a:extLst>
          </p:cNvPr>
          <p:cNvGrpSpPr/>
          <p:nvPr/>
        </p:nvGrpSpPr>
        <p:grpSpPr>
          <a:xfrm>
            <a:off x="3554561" y="1596081"/>
            <a:ext cx="3005791" cy="2853316"/>
            <a:chOff x="908858" y="1530095"/>
            <a:chExt cx="3005791" cy="285331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505B88A-2C28-3C46-AC86-BE5052833344}"/>
                </a:ext>
              </a:extLst>
            </p:cNvPr>
            <p:cNvSpPr/>
            <p:nvPr/>
          </p:nvSpPr>
          <p:spPr>
            <a:xfrm>
              <a:off x="908858" y="2061556"/>
              <a:ext cx="3005791" cy="23218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EE91555-5451-3B4E-9A7B-04C01E4A772C}"/>
                </a:ext>
              </a:extLst>
            </p:cNvPr>
            <p:cNvSpPr/>
            <p:nvPr/>
          </p:nvSpPr>
          <p:spPr>
            <a:xfrm>
              <a:off x="908858" y="1530095"/>
              <a:ext cx="3005791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ArrayStack</a:t>
              </a:r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&lt;E&gt;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83D13BC-934A-8446-ABB1-2161DBECF198}"/>
                </a:ext>
              </a:extLst>
            </p:cNvPr>
            <p:cNvSpPr txBox="1"/>
            <p:nvPr/>
          </p:nvSpPr>
          <p:spPr>
            <a:xfrm>
              <a:off x="1014216" y="2887740"/>
              <a:ext cx="29004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push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data[size] = value, if out of room grow data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pop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data[size - 1], size-1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peek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data[size - 1]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size</a:t>
              </a:r>
            </a:p>
            <a:p>
              <a:r>
                <a:rPr lang="en-US" sz="1200" u="sng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isEmpty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size == 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9FF246-4532-A24E-89E6-62F34A268428}"/>
                </a:ext>
              </a:extLst>
            </p:cNvPr>
            <p:cNvSpPr txBox="1"/>
            <p:nvPr/>
          </p:nvSpPr>
          <p:spPr>
            <a:xfrm>
              <a:off x="921215" y="208138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05330CE-5607-0649-8EE1-A8540DD55191}"/>
                </a:ext>
              </a:extLst>
            </p:cNvPr>
            <p:cNvSpPr txBox="1"/>
            <p:nvPr/>
          </p:nvSpPr>
          <p:spPr>
            <a:xfrm>
              <a:off x="921215" y="2673036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77FBE14-3869-EA44-A569-847A52E1A2A4}"/>
                </a:ext>
              </a:extLst>
            </p:cNvPr>
            <p:cNvSpPr txBox="1"/>
            <p:nvPr/>
          </p:nvSpPr>
          <p:spPr>
            <a:xfrm>
              <a:off x="1014598" y="2298929"/>
              <a:ext cx="203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data[]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0F44C53-39D9-9043-809F-7E82F9C48945}"/>
              </a:ext>
            </a:extLst>
          </p:cNvPr>
          <p:cNvSpPr/>
          <p:nvPr/>
        </p:nvSpPr>
        <p:spPr>
          <a:xfrm>
            <a:off x="7009603" y="1596081"/>
            <a:ext cx="4754610" cy="286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2B853-F57F-C94F-A4DD-E4685A15741A}"/>
              </a:ext>
            </a:extLst>
          </p:cNvPr>
          <p:cNvSpPr txBox="1"/>
          <p:nvPr/>
        </p:nvSpPr>
        <p:spPr>
          <a:xfrm>
            <a:off x="7148455" y="1776750"/>
            <a:ext cx="2050964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Big O Analysis</a:t>
            </a:r>
            <a:endParaRPr lang="en-US" dirty="0">
              <a:latin typeface="Courier New" panose="02070309020205020404" pitchFamily="49" charset="0"/>
              <a:ea typeface="Segoe UI Historic" panose="020B0502040204020203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pop()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peek()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size()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push()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3D2588-9CDA-8848-BC15-B4F96A8C6C60}"/>
              </a:ext>
            </a:extLst>
          </p:cNvPr>
          <p:cNvSpPr txBox="1"/>
          <p:nvPr/>
        </p:nvSpPr>
        <p:spPr>
          <a:xfrm>
            <a:off x="8565822" y="3756165"/>
            <a:ext cx="246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 or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worst case O(N) linear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01AA03-50D6-9044-8136-85284C1E59C0}"/>
              </a:ext>
            </a:extLst>
          </p:cNvPr>
          <p:cNvSpPr txBox="1"/>
          <p:nvPr/>
        </p:nvSpPr>
        <p:spPr>
          <a:xfrm>
            <a:off x="8565822" y="2142471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986DCD-F0FB-844B-9E15-8E32BFF08766}"/>
              </a:ext>
            </a:extLst>
          </p:cNvPr>
          <p:cNvSpPr txBox="1"/>
          <p:nvPr/>
        </p:nvSpPr>
        <p:spPr>
          <a:xfrm>
            <a:off x="8565822" y="2538828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372B80-19D0-CE4C-BADF-C20C31D0F666}"/>
              </a:ext>
            </a:extLst>
          </p:cNvPr>
          <p:cNvSpPr txBox="1"/>
          <p:nvPr/>
        </p:nvSpPr>
        <p:spPr>
          <a:xfrm>
            <a:off x="8565822" y="2979249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D52AD2-64C7-C84D-A88D-AE067DC63032}"/>
              </a:ext>
            </a:extLst>
          </p:cNvPr>
          <p:cNvSpPr txBox="1"/>
          <p:nvPr/>
        </p:nvSpPr>
        <p:spPr>
          <a:xfrm>
            <a:off x="8565822" y="3386833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7" name="Footer Placeholder 3">
            <a:extLst>
              <a:ext uri="{FF2B5EF4-FFF2-40B4-BE49-F238E27FC236}">
                <a16:creationId xmlns:a16="http://schemas.microsoft.com/office/drawing/2014/main" id="{5696B9EC-78C7-B74F-B86E-53246850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C56E9A0-E135-3E41-B34C-5DD14CF34289}"/>
              </a:ext>
            </a:extLst>
          </p:cNvPr>
          <p:cNvGrpSpPr/>
          <p:nvPr/>
        </p:nvGrpSpPr>
        <p:grpSpPr>
          <a:xfrm>
            <a:off x="575239" y="1596081"/>
            <a:ext cx="2320363" cy="2780359"/>
            <a:chOff x="908857" y="1530095"/>
            <a:chExt cx="2320363" cy="278035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E609F58-9455-6740-B1DD-F6C42BD89CCA}"/>
                </a:ext>
              </a:extLst>
            </p:cNvPr>
            <p:cNvSpPr/>
            <p:nvPr/>
          </p:nvSpPr>
          <p:spPr>
            <a:xfrm>
              <a:off x="908857" y="2061556"/>
              <a:ext cx="2320363" cy="2248898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8C11540-E9B2-C340-AA21-B01D51E10698}"/>
                </a:ext>
              </a:extLst>
            </p:cNvPr>
            <p:cNvSpPr/>
            <p:nvPr/>
          </p:nvSpPr>
          <p:spPr>
            <a:xfrm>
              <a:off x="908858" y="1530095"/>
              <a:ext cx="2320362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Stack ADT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9648E0C-C660-D646-A2C0-4394838C2427}"/>
                </a:ext>
              </a:extLst>
            </p:cNvPr>
            <p:cNvSpPr txBox="1"/>
            <p:nvPr/>
          </p:nvSpPr>
          <p:spPr>
            <a:xfrm>
              <a:off x="1076296" y="2988919"/>
              <a:ext cx="21529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push(item)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pop()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and remove item at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peek()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look at item at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isEmpty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 is 0?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2439E8E-ED63-044A-84EE-24DD0672E585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F1F2958-1989-364E-8926-CB5679AC5F64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38AD69-AA46-1E46-875D-7FEFFB78D0AE}"/>
                </a:ext>
              </a:extLst>
            </p:cNvPr>
            <p:cNvSpPr txBox="1"/>
            <p:nvPr/>
          </p:nvSpPr>
          <p:spPr>
            <a:xfrm>
              <a:off x="1076295" y="2335727"/>
              <a:ext cx="1861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ordered items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Number of items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679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 animBg="1"/>
      <p:bldP spid="11" grpId="0"/>
      <p:bldP spid="12" grpId="0" animBg="1"/>
      <p:bldP spid="13" grpId="0" animBg="1"/>
      <p:bldP spid="14" grpId="0" animBg="1"/>
      <p:bldP spid="14" grpId="1" animBg="1"/>
      <p:bldP spid="14" grpId="2" animBg="1"/>
      <p:bldP spid="35" grpId="0" animBg="1"/>
      <p:bldP spid="3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6AF6-FDC2-5D41-B3BA-4CADC1E07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Stack with Nodes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EEC06-D2A0-5541-AF2E-51137B84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/>
              <a:t>CSE 373 19 WI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AA9CB-778D-D047-9B91-72C4C948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788C58-48BD-744E-808C-2FC17CED823D}"/>
              </a:ext>
            </a:extLst>
          </p:cNvPr>
          <p:cNvSpPr txBox="1"/>
          <p:nvPr/>
        </p:nvSpPr>
        <p:spPr>
          <a:xfrm>
            <a:off x="886303" y="5101101"/>
            <a:ext cx="189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push(3)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push(4)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706D0D-5819-244A-A248-B6E91DF87BB9}"/>
              </a:ext>
            </a:extLst>
          </p:cNvPr>
          <p:cNvSpPr txBox="1"/>
          <p:nvPr/>
        </p:nvSpPr>
        <p:spPr>
          <a:xfrm>
            <a:off x="3283000" y="6002659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3C8779-E4D8-C94E-82B2-A18FC79060FE}"/>
              </a:ext>
            </a:extLst>
          </p:cNvPr>
          <p:cNvSpPr txBox="1"/>
          <p:nvPr/>
        </p:nvSpPr>
        <p:spPr>
          <a:xfrm>
            <a:off x="5548786" y="6018515"/>
            <a:ext cx="322524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7361B3-8EFA-0448-A525-C57ECB956332}"/>
              </a:ext>
            </a:extLst>
          </p:cNvPr>
          <p:cNvSpPr txBox="1"/>
          <p:nvPr/>
        </p:nvSpPr>
        <p:spPr>
          <a:xfrm>
            <a:off x="5548786" y="6010587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1294B-A936-BE44-B3F3-4930F7D1A4B6}"/>
              </a:ext>
            </a:extLst>
          </p:cNvPr>
          <p:cNvSpPr txBox="1"/>
          <p:nvPr/>
        </p:nvSpPr>
        <p:spPr>
          <a:xfrm>
            <a:off x="5548786" y="6018515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8B197C-5EB7-1541-9CA4-19D3FFDD2B2D}"/>
              </a:ext>
            </a:extLst>
          </p:cNvPr>
          <p:cNvGrpSpPr/>
          <p:nvPr/>
        </p:nvGrpSpPr>
        <p:grpSpPr>
          <a:xfrm>
            <a:off x="3569076" y="1666626"/>
            <a:ext cx="3005791" cy="2853316"/>
            <a:chOff x="908858" y="1530095"/>
            <a:chExt cx="3005791" cy="285331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219B58D-E20D-AC43-BB92-C5433947C985}"/>
                </a:ext>
              </a:extLst>
            </p:cNvPr>
            <p:cNvSpPr/>
            <p:nvPr/>
          </p:nvSpPr>
          <p:spPr>
            <a:xfrm>
              <a:off x="908858" y="2061556"/>
              <a:ext cx="3005791" cy="23218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98684E-3F61-9042-A4B3-4216AE98B557}"/>
                </a:ext>
              </a:extLst>
            </p:cNvPr>
            <p:cNvSpPr/>
            <p:nvPr/>
          </p:nvSpPr>
          <p:spPr>
            <a:xfrm>
              <a:off x="908858" y="1530095"/>
              <a:ext cx="3005791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LinkedStack</a:t>
              </a:r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&lt;E&gt;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7E082F-FFC9-3241-8548-9B296BF4A2B1}"/>
                </a:ext>
              </a:extLst>
            </p:cNvPr>
            <p:cNvSpPr txBox="1"/>
            <p:nvPr/>
          </p:nvSpPr>
          <p:spPr>
            <a:xfrm>
              <a:off x="1014216" y="2887740"/>
              <a:ext cx="29004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push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add new node at top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pop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and remove node at top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peek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node at top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size</a:t>
              </a:r>
            </a:p>
            <a:p>
              <a:r>
                <a:rPr lang="en-US" sz="1200" u="sng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isEmpty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size ==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E167D3-2948-C548-A1A4-2542A6B84EB0}"/>
                </a:ext>
              </a:extLst>
            </p:cNvPr>
            <p:cNvSpPr txBox="1"/>
            <p:nvPr/>
          </p:nvSpPr>
          <p:spPr>
            <a:xfrm>
              <a:off x="921215" y="208138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C5EDC2-7146-7D48-A1E6-D65B27ACC232}"/>
                </a:ext>
              </a:extLst>
            </p:cNvPr>
            <p:cNvSpPr txBox="1"/>
            <p:nvPr/>
          </p:nvSpPr>
          <p:spPr>
            <a:xfrm>
              <a:off x="921215" y="2673036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658A23E-9ADE-404E-9C59-A5669BFCCB3C}"/>
                </a:ext>
              </a:extLst>
            </p:cNvPr>
            <p:cNvSpPr txBox="1"/>
            <p:nvPr/>
          </p:nvSpPr>
          <p:spPr>
            <a:xfrm>
              <a:off x="1014598" y="2298929"/>
              <a:ext cx="203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Node top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AF4C6FE-9D82-6640-A78F-397F4DDF743D}"/>
              </a:ext>
            </a:extLst>
          </p:cNvPr>
          <p:cNvSpPr/>
          <p:nvPr/>
        </p:nvSpPr>
        <p:spPr>
          <a:xfrm>
            <a:off x="7024118" y="1666626"/>
            <a:ext cx="4754610" cy="286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476440-A38C-A04D-A78B-649EC8940E43}"/>
              </a:ext>
            </a:extLst>
          </p:cNvPr>
          <p:cNvSpPr txBox="1"/>
          <p:nvPr/>
        </p:nvSpPr>
        <p:spPr>
          <a:xfrm>
            <a:off x="7162970" y="1847295"/>
            <a:ext cx="2050964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Big O Analysis</a:t>
            </a:r>
            <a:endParaRPr lang="en-US" dirty="0">
              <a:latin typeface="Courier New" panose="02070309020205020404" pitchFamily="49" charset="0"/>
              <a:ea typeface="Segoe UI Historic" panose="020B0502040204020203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pop()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peek()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size()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push()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2D9EAB-0793-324C-B283-AB0318EA4064}"/>
              </a:ext>
            </a:extLst>
          </p:cNvPr>
          <p:cNvSpPr txBox="1"/>
          <p:nvPr/>
        </p:nvSpPr>
        <p:spPr>
          <a:xfrm>
            <a:off x="8580337" y="3826710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D75716-86EC-CB4E-8DEB-CE9F6EBBC7D0}"/>
              </a:ext>
            </a:extLst>
          </p:cNvPr>
          <p:cNvSpPr txBox="1"/>
          <p:nvPr/>
        </p:nvSpPr>
        <p:spPr>
          <a:xfrm>
            <a:off x="8580337" y="2213016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4090E1-6488-574B-862A-676E0EC77CA7}"/>
              </a:ext>
            </a:extLst>
          </p:cNvPr>
          <p:cNvSpPr txBox="1"/>
          <p:nvPr/>
        </p:nvSpPr>
        <p:spPr>
          <a:xfrm>
            <a:off x="8580337" y="2609373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76F578-F8A3-4F4F-935F-ECF430317767}"/>
              </a:ext>
            </a:extLst>
          </p:cNvPr>
          <p:cNvSpPr txBox="1"/>
          <p:nvPr/>
        </p:nvSpPr>
        <p:spPr>
          <a:xfrm>
            <a:off x="8580337" y="3049794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0E6D14-A2EB-7C4B-8570-CDC7EBC53EAB}"/>
              </a:ext>
            </a:extLst>
          </p:cNvPr>
          <p:cNvSpPr txBox="1"/>
          <p:nvPr/>
        </p:nvSpPr>
        <p:spPr>
          <a:xfrm>
            <a:off x="8580337" y="3457378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6F9B55F-7BA8-D543-A199-E8269C1BE0E1}"/>
              </a:ext>
            </a:extLst>
          </p:cNvPr>
          <p:cNvGrpSpPr/>
          <p:nvPr/>
        </p:nvGrpSpPr>
        <p:grpSpPr>
          <a:xfrm>
            <a:off x="589754" y="1666626"/>
            <a:ext cx="2320363" cy="2780359"/>
            <a:chOff x="908857" y="1530095"/>
            <a:chExt cx="2320363" cy="278035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203E101-A15B-4A4D-B1C4-84F82293BEDF}"/>
                </a:ext>
              </a:extLst>
            </p:cNvPr>
            <p:cNvSpPr/>
            <p:nvPr/>
          </p:nvSpPr>
          <p:spPr>
            <a:xfrm>
              <a:off x="908857" y="2061556"/>
              <a:ext cx="2320363" cy="2248898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220AF12-5F29-1E43-8DCF-376EB61F0B35}"/>
                </a:ext>
              </a:extLst>
            </p:cNvPr>
            <p:cNvSpPr/>
            <p:nvPr/>
          </p:nvSpPr>
          <p:spPr>
            <a:xfrm>
              <a:off x="908858" y="1530095"/>
              <a:ext cx="2320362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Stack ADT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3B41A2-B3EB-594A-97BA-07E1535DEB87}"/>
                </a:ext>
              </a:extLst>
            </p:cNvPr>
            <p:cNvSpPr txBox="1"/>
            <p:nvPr/>
          </p:nvSpPr>
          <p:spPr>
            <a:xfrm>
              <a:off x="1076296" y="2988919"/>
              <a:ext cx="21529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push(item)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pop()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and remove item at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peek()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look at item at top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isEmpty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 is 0?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6413832-1E02-CF43-B8F1-41D5D8EC12CB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DF47279-7DC6-254E-856E-4EC3C03F106D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123E4BE-7B57-F74E-A499-4FEE9149B75F}"/>
                </a:ext>
              </a:extLst>
            </p:cNvPr>
            <p:cNvSpPr txBox="1"/>
            <p:nvPr/>
          </p:nvSpPr>
          <p:spPr>
            <a:xfrm>
              <a:off x="1076295" y="2335727"/>
              <a:ext cx="1861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ordered items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Number of items</a:t>
              </a: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2F6C2BC-DC7D-CA4C-861A-89B9FD0FA150}"/>
              </a:ext>
            </a:extLst>
          </p:cNvPr>
          <p:cNvCxnSpPr>
            <a:cxnSpLocks/>
          </p:cNvCxnSpPr>
          <p:nvPr/>
        </p:nvCxnSpPr>
        <p:spPr>
          <a:xfrm>
            <a:off x="4162120" y="5506700"/>
            <a:ext cx="685183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25DB728-9385-6641-90C4-744049C8B226}"/>
              </a:ext>
            </a:extLst>
          </p:cNvPr>
          <p:cNvGrpSpPr/>
          <p:nvPr/>
        </p:nvGrpSpPr>
        <p:grpSpPr>
          <a:xfrm>
            <a:off x="4324783" y="4684849"/>
            <a:ext cx="846246" cy="434249"/>
            <a:chOff x="6736302" y="6015894"/>
            <a:chExt cx="846246" cy="43424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574DE7B-E475-DB49-B7CC-A6E39A1287DD}"/>
                </a:ext>
              </a:extLst>
            </p:cNvPr>
            <p:cNvSpPr/>
            <p:nvPr/>
          </p:nvSpPr>
          <p:spPr>
            <a:xfrm>
              <a:off x="6743392" y="6015894"/>
              <a:ext cx="839156" cy="434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EA76A96-0EF6-8B4D-989B-6E8A7606ACD8}"/>
                </a:ext>
              </a:extLst>
            </p:cNvPr>
            <p:cNvCxnSpPr>
              <a:cxnSpLocks/>
            </p:cNvCxnSpPr>
            <p:nvPr/>
          </p:nvCxnSpPr>
          <p:spPr>
            <a:xfrm>
              <a:off x="7358383" y="6019866"/>
              <a:ext cx="0" cy="430277"/>
            </a:xfrm>
            <a:prstGeom prst="line">
              <a:avLst/>
            </a:prstGeom>
            <a:ln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1918A68-579B-6746-8172-3E7FC1A7D202}"/>
                </a:ext>
              </a:extLst>
            </p:cNvPr>
            <p:cNvSpPr txBox="1"/>
            <p:nvPr/>
          </p:nvSpPr>
          <p:spPr>
            <a:xfrm>
              <a:off x="6736302" y="6080877"/>
              <a:ext cx="654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4C3282"/>
                  </a:solidFill>
                  <a:latin typeface="Courier New" panose="02070309020205020404" pitchFamily="49" charset="0"/>
                  <a:ea typeface="Segoe UI Historic" panose="020B0502040204020203" pitchFamily="34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039E052-E09C-0344-A962-09180C2A99D3}"/>
              </a:ext>
            </a:extLst>
          </p:cNvPr>
          <p:cNvGrpSpPr/>
          <p:nvPr/>
        </p:nvGrpSpPr>
        <p:grpSpPr>
          <a:xfrm>
            <a:off x="4933031" y="5272907"/>
            <a:ext cx="850668" cy="450285"/>
            <a:chOff x="4651525" y="5241015"/>
            <a:chExt cx="850668" cy="45028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9A91D5E-D0A0-D944-9202-E9B85B46C091}"/>
                </a:ext>
              </a:extLst>
            </p:cNvPr>
            <p:cNvSpPr/>
            <p:nvPr/>
          </p:nvSpPr>
          <p:spPr>
            <a:xfrm>
              <a:off x="4658615" y="5257051"/>
              <a:ext cx="839156" cy="434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05273F5-DF68-AF40-B551-D6F8A5C1077D}"/>
                </a:ext>
              </a:extLst>
            </p:cNvPr>
            <p:cNvCxnSpPr>
              <a:cxnSpLocks/>
            </p:cNvCxnSpPr>
            <p:nvPr/>
          </p:nvCxnSpPr>
          <p:spPr>
            <a:xfrm>
              <a:off x="5273606" y="5261023"/>
              <a:ext cx="0" cy="430277"/>
            </a:xfrm>
            <a:prstGeom prst="line">
              <a:avLst/>
            </a:prstGeom>
            <a:ln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076A6B3-C946-F94C-857D-BFF67A258022}"/>
                </a:ext>
              </a:extLst>
            </p:cNvPr>
            <p:cNvSpPr txBox="1"/>
            <p:nvPr/>
          </p:nvSpPr>
          <p:spPr>
            <a:xfrm>
              <a:off x="4651525" y="5322034"/>
              <a:ext cx="654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4C3282"/>
                  </a:solidFill>
                  <a:latin typeface="Courier New" panose="02070309020205020404" pitchFamily="49" charset="0"/>
                  <a:ea typeface="Segoe UI Historic" panose="020B0502040204020203" pitchFamily="34" charset="0"/>
                  <a:cs typeface="Courier New" panose="02070309020205020404" pitchFamily="49" charset="0"/>
                </a:rPr>
                <a:t>3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EE95322-EC58-364D-A09F-4E5B4D11098F}"/>
                </a:ext>
              </a:extLst>
            </p:cNvPr>
            <p:cNvCxnSpPr/>
            <p:nvPr/>
          </p:nvCxnSpPr>
          <p:spPr>
            <a:xfrm flipH="1">
              <a:off x="5278028" y="5241015"/>
              <a:ext cx="224165" cy="444215"/>
            </a:xfrm>
            <a:prstGeom prst="line">
              <a:avLst/>
            </a:prstGeom>
            <a:ln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BBD29A7-78BC-0149-8CE1-1A38A725D636}"/>
              </a:ext>
            </a:extLst>
          </p:cNvPr>
          <p:cNvSpPr txBox="1"/>
          <p:nvPr/>
        </p:nvSpPr>
        <p:spPr>
          <a:xfrm>
            <a:off x="3132097" y="533193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C199255A-A604-7F4C-9E1C-7AA17BCC5792}"/>
              </a:ext>
            </a:extLst>
          </p:cNvPr>
          <p:cNvCxnSpPr>
            <a:stCxn id="54" idx="3"/>
            <a:endCxn id="46" idx="1"/>
          </p:cNvCxnSpPr>
          <p:nvPr/>
        </p:nvCxnSpPr>
        <p:spPr>
          <a:xfrm flipV="1">
            <a:off x="4006054" y="4903721"/>
            <a:ext cx="318729" cy="612879"/>
          </a:xfrm>
          <a:prstGeom prst="bentConnector3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BC680198-3D10-264C-B791-E5A270ABA1BE}"/>
              </a:ext>
            </a:extLst>
          </p:cNvPr>
          <p:cNvCxnSpPr>
            <a:cxnSpLocks/>
            <a:stCxn id="44" idx="3"/>
            <a:endCxn id="50" idx="1"/>
          </p:cNvCxnSpPr>
          <p:nvPr/>
        </p:nvCxnSpPr>
        <p:spPr>
          <a:xfrm flipH="1">
            <a:off x="4933031" y="4901974"/>
            <a:ext cx="237998" cy="605841"/>
          </a:xfrm>
          <a:prstGeom prst="bentConnector5">
            <a:avLst>
              <a:gd name="adj1" fmla="val -96051"/>
              <a:gd name="adj2" fmla="val 55219"/>
              <a:gd name="adj3" fmla="val 196051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4" grpId="1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E7D2-EE8E-4665-B68E-B3B7B101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/>
              <a:t>What is a Queue?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9AB26-302B-4F93-B77E-B50206B7D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6848817" cy="1719262"/>
          </a:xfrm>
        </p:spPr>
        <p:txBody>
          <a:bodyPr/>
          <a:lstStyle/>
          <a:p>
            <a:r>
              <a:rPr lang="en-US" altLang="en-US" b="1" dirty="0">
                <a:solidFill>
                  <a:srgbClr val="4C3282"/>
                </a:solidFill>
              </a:rPr>
              <a:t>queue</a:t>
            </a:r>
            <a:r>
              <a:rPr lang="en-US" altLang="en-US" dirty="0">
                <a:solidFill>
                  <a:srgbClr val="4C3282"/>
                </a:solidFill>
              </a:rPr>
              <a:t>:</a:t>
            </a:r>
            <a:r>
              <a:rPr lang="en-US" altLang="en-US" dirty="0"/>
              <a:t> Retrieves elements in the order they were added.</a:t>
            </a:r>
          </a:p>
          <a:p>
            <a:pPr lvl="1"/>
            <a:r>
              <a:rPr lang="en-US" altLang="en-US" dirty="0"/>
              <a:t>First-In, First-Out ("FIFO")</a:t>
            </a:r>
          </a:p>
          <a:p>
            <a:pPr lvl="1"/>
            <a:r>
              <a:rPr lang="en-US" altLang="en-US" dirty="0"/>
              <a:t>Elements are stored in order of insertion but don't have indexes.</a:t>
            </a:r>
          </a:p>
          <a:p>
            <a:pPr lvl="1"/>
            <a:r>
              <a:rPr lang="en-US" altLang="en-US" dirty="0"/>
              <a:t>Client can only add to the end of the queue, and can only examine/remove the front of the queue.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1A6B5-2067-4AA3-9153-CA4EB1EC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143 SP 17 – Zora Fung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217E4-C11C-40ED-9F01-2EF5F69D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Group 135">
            <a:extLst>
              <a:ext uri="{FF2B5EF4-FFF2-40B4-BE49-F238E27FC236}">
                <a16:creationId xmlns:a16="http://schemas.microsoft.com/office/drawing/2014/main" id="{10DB36E2-F518-4D85-9B34-ADCFE11C4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09145"/>
              </p:ext>
            </p:extLst>
          </p:nvPr>
        </p:nvGraphicFramePr>
        <p:xfrm>
          <a:off x="5300886" y="3256337"/>
          <a:ext cx="2559050" cy="965200"/>
        </p:xfrm>
        <a:graphic>
          <a:graphicData uri="http://schemas.openxmlformats.org/drawingml/2006/table">
            <a:tbl>
              <a:tblPr/>
              <a:tblGrid>
                <a:gridCol w="852488">
                  <a:extLst>
                    <a:ext uri="{9D8B030D-6E8A-4147-A177-3AD203B41FA5}">
                      <a16:colId xmlns:a16="http://schemas.microsoft.com/office/drawing/2014/main" val="15543029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72195733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3666642777"/>
                    </a:ext>
                  </a:extLst>
                </a:gridCol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front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back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08073"/>
                  </a:ext>
                </a:extLst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36592"/>
                  </a:ext>
                </a:extLst>
              </a:tr>
            </a:tbl>
          </a:graphicData>
        </a:graphic>
      </p:graphicFrame>
      <p:sp>
        <p:nvSpPr>
          <p:cNvPr id="8" name="Line 130">
            <a:extLst>
              <a:ext uri="{FF2B5EF4-FFF2-40B4-BE49-F238E27FC236}">
                <a16:creationId xmlns:a16="http://schemas.microsoft.com/office/drawing/2014/main" id="{515BEBD5-41E9-40C2-BF72-3179D33B26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67886" y="39421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Text Box 131">
            <a:extLst>
              <a:ext uri="{FF2B5EF4-FFF2-40B4-BE49-F238E27FC236}">
                <a16:creationId xmlns:a16="http://schemas.microsoft.com/office/drawing/2014/main" id="{52453C8E-5409-404A-B5C5-FB4D606DA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686" y="3545262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latin typeface="Tahoma" charset="0"/>
                <a:ea typeface="+mn-ea"/>
              </a:rPr>
              <a:t>add</a:t>
            </a:r>
          </a:p>
        </p:txBody>
      </p:sp>
      <p:sp>
        <p:nvSpPr>
          <p:cNvPr id="10" name="Line 132">
            <a:extLst>
              <a:ext uri="{FF2B5EF4-FFF2-40B4-BE49-F238E27FC236}">
                <a16:creationId xmlns:a16="http://schemas.microsoft.com/office/drawing/2014/main" id="{C8C71462-9D40-48CD-A352-90125A7269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8886" y="39564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Text Box 133">
            <a:extLst>
              <a:ext uri="{FF2B5EF4-FFF2-40B4-BE49-F238E27FC236}">
                <a16:creationId xmlns:a16="http://schemas.microsoft.com/office/drawing/2014/main" id="{036AEA02-126A-43D8-BFB2-AE1355236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086" y="3530975"/>
            <a:ext cx="170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ahoma" charset="0"/>
                <a:ea typeface="+mn-ea"/>
              </a:rPr>
              <a:t>remove, peek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D195FC31-A89A-475E-B1A3-527731697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030" y="1463556"/>
            <a:ext cx="2819400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D9E7B0E-A260-254B-B6E8-8C78CCCF1CCD}"/>
              </a:ext>
            </a:extLst>
          </p:cNvPr>
          <p:cNvGrpSpPr/>
          <p:nvPr/>
        </p:nvGrpSpPr>
        <p:grpSpPr>
          <a:xfrm>
            <a:off x="575238" y="3921238"/>
            <a:ext cx="2335392" cy="2751705"/>
            <a:chOff x="908857" y="1530095"/>
            <a:chExt cx="2335392" cy="275170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9662CC6-034A-2540-82DC-EA43D00D020B}"/>
                </a:ext>
              </a:extLst>
            </p:cNvPr>
            <p:cNvSpPr/>
            <p:nvPr/>
          </p:nvSpPr>
          <p:spPr>
            <a:xfrm>
              <a:off x="908857" y="2061556"/>
              <a:ext cx="2335391" cy="2220244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F1EA8DD-D89F-4A49-827E-D2BC1BE3E78B}"/>
                </a:ext>
              </a:extLst>
            </p:cNvPr>
            <p:cNvSpPr/>
            <p:nvPr/>
          </p:nvSpPr>
          <p:spPr>
            <a:xfrm>
              <a:off x="908857" y="1530095"/>
              <a:ext cx="2335391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Queue ADT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EE9A9E5-73E6-1D48-9167-FC2573159404}"/>
                </a:ext>
              </a:extLst>
            </p:cNvPr>
            <p:cNvSpPr txBox="1"/>
            <p:nvPr/>
          </p:nvSpPr>
          <p:spPr>
            <a:xfrm>
              <a:off x="1076295" y="2988919"/>
              <a:ext cx="21679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add(item)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back 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remove()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remove and return item at front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peek()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item at front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isEmpty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 is 0?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6A66167-A9B5-FF4B-A926-0A59B8D3C025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8F4582E-75F2-344D-9F93-56AC09DE911F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E5E2C61-D792-5548-AB93-DAEB327D416B}"/>
                </a:ext>
              </a:extLst>
            </p:cNvPr>
            <p:cNvSpPr txBox="1"/>
            <p:nvPr/>
          </p:nvSpPr>
          <p:spPr>
            <a:xfrm>
              <a:off x="1076295" y="2335727"/>
              <a:ext cx="1861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ordered items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Number of items</a:t>
              </a:r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C22D9D0-265E-E044-A6EA-18A2BB0E9491}"/>
              </a:ext>
            </a:extLst>
          </p:cNvPr>
          <p:cNvSpPr txBox="1">
            <a:spLocks/>
          </p:cNvSpPr>
          <p:nvPr/>
        </p:nvSpPr>
        <p:spPr>
          <a:xfrm>
            <a:off x="3193254" y="4486220"/>
            <a:ext cx="7910624" cy="2108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solidFill>
                  <a:srgbClr val="B6A479"/>
                </a:solidFill>
              </a:rPr>
              <a:t>supported operations:</a:t>
            </a:r>
          </a:p>
          <a:p>
            <a:pPr lvl="1"/>
            <a:r>
              <a:rPr lang="en-US" altLang="en-US" b="1" dirty="0"/>
              <a:t>add(item): </a:t>
            </a:r>
            <a:r>
              <a:rPr lang="en-US" altLang="en-US" dirty="0"/>
              <a:t>aka “enqueue” add an element to the back.</a:t>
            </a:r>
          </a:p>
          <a:p>
            <a:pPr lvl="1"/>
            <a:r>
              <a:rPr lang="en-US" altLang="en-US" b="1" dirty="0"/>
              <a:t>remove():</a:t>
            </a:r>
            <a:r>
              <a:rPr lang="en-US" altLang="en-US" dirty="0"/>
              <a:t> aka “dequeue” Remove the front element and return.</a:t>
            </a:r>
          </a:p>
          <a:p>
            <a:pPr lvl="1"/>
            <a:r>
              <a:rPr lang="en-US" altLang="en-US" b="1" dirty="0"/>
              <a:t>peek()</a:t>
            </a:r>
            <a:r>
              <a:rPr lang="en-US" altLang="en-US" dirty="0"/>
              <a:t>: Examine the front element without removing it.</a:t>
            </a:r>
          </a:p>
          <a:p>
            <a:pPr lvl="1"/>
            <a:r>
              <a:rPr lang="en-US" altLang="en-US" b="1" dirty="0"/>
              <a:t>size(): </a:t>
            </a:r>
            <a:r>
              <a:rPr lang="en-US" altLang="en-US" dirty="0"/>
              <a:t>how many items are stored in the queue?</a:t>
            </a:r>
          </a:p>
          <a:p>
            <a:pPr lvl="1"/>
            <a:r>
              <a:rPr lang="en-US" altLang="en-US" b="1" dirty="0" err="1"/>
              <a:t>isEmpty</a:t>
            </a:r>
            <a:r>
              <a:rPr lang="en-US" altLang="en-US" b="1" dirty="0"/>
              <a:t>(): </a:t>
            </a:r>
            <a:r>
              <a:rPr lang="en-US" altLang="en-US" dirty="0"/>
              <a:t>if 1 or more items in the queue returns true, false otherwise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5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1FAB-5DC5-499D-8292-DE1A31D1F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 with an Array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A8D6DB0-8FC4-4508-B2B2-23ABF9955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5146"/>
              </p:ext>
            </p:extLst>
          </p:nvPr>
        </p:nvGraphicFramePr>
        <p:xfrm>
          <a:off x="3117867" y="4709369"/>
          <a:ext cx="3589295" cy="101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859">
                  <a:extLst>
                    <a:ext uri="{9D8B030D-6E8A-4147-A177-3AD203B41FA5}">
                      <a16:colId xmlns:a16="http://schemas.microsoft.com/office/drawing/2014/main" val="3841469450"/>
                    </a:ext>
                  </a:extLst>
                </a:gridCol>
                <a:gridCol w="717859">
                  <a:extLst>
                    <a:ext uri="{9D8B030D-6E8A-4147-A177-3AD203B41FA5}">
                      <a16:colId xmlns:a16="http://schemas.microsoft.com/office/drawing/2014/main" val="4098681375"/>
                    </a:ext>
                  </a:extLst>
                </a:gridCol>
                <a:gridCol w="717859">
                  <a:extLst>
                    <a:ext uri="{9D8B030D-6E8A-4147-A177-3AD203B41FA5}">
                      <a16:colId xmlns:a16="http://schemas.microsoft.com/office/drawing/2014/main" val="661582428"/>
                    </a:ext>
                  </a:extLst>
                </a:gridCol>
                <a:gridCol w="717859">
                  <a:extLst>
                    <a:ext uri="{9D8B030D-6E8A-4147-A177-3AD203B41FA5}">
                      <a16:colId xmlns:a16="http://schemas.microsoft.com/office/drawing/2014/main" val="1595276035"/>
                    </a:ext>
                  </a:extLst>
                </a:gridCol>
                <a:gridCol w="717859">
                  <a:extLst>
                    <a:ext uri="{9D8B030D-6E8A-4147-A177-3AD203B41FA5}">
                      <a16:colId xmlns:a16="http://schemas.microsoft.com/office/drawing/2014/main" val="1189247982"/>
                    </a:ext>
                  </a:extLst>
                </a:gridCol>
              </a:tblGrid>
              <a:tr h="5073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437719"/>
                  </a:ext>
                </a:extLst>
              </a:tr>
              <a:tr h="507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63834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86CE-B5F9-4E95-B300-C508C69D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2D862C-78C8-4933-9480-0AA1CE398C2F}"/>
              </a:ext>
            </a:extLst>
          </p:cNvPr>
          <p:cNvSpPr txBox="1"/>
          <p:nvPr/>
        </p:nvSpPr>
        <p:spPr>
          <a:xfrm>
            <a:off x="666609" y="5196751"/>
            <a:ext cx="2113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add(5)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add(8)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add(9)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4D351B-E5C9-46D4-BE2E-7996563D5290}"/>
              </a:ext>
            </a:extLst>
          </p:cNvPr>
          <p:cNvSpPr txBox="1"/>
          <p:nvPr/>
        </p:nvSpPr>
        <p:spPr>
          <a:xfrm>
            <a:off x="3439875" y="581588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D5550B-86F8-4A1F-B6A0-F16674B43346}"/>
              </a:ext>
            </a:extLst>
          </p:cNvPr>
          <p:cNvSpPr txBox="1"/>
          <p:nvPr/>
        </p:nvSpPr>
        <p:spPr>
          <a:xfrm>
            <a:off x="5830273" y="5815883"/>
            <a:ext cx="322524" cy="369332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10BE18-1CF6-452F-893D-A44D0A1D19F5}"/>
              </a:ext>
            </a:extLst>
          </p:cNvPr>
          <p:cNvSpPr txBox="1"/>
          <p:nvPr/>
        </p:nvSpPr>
        <p:spPr>
          <a:xfrm>
            <a:off x="3316573" y="526161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FA9B92-BCA8-4E90-9085-0B8C74AA7120}"/>
              </a:ext>
            </a:extLst>
          </p:cNvPr>
          <p:cNvSpPr txBox="1"/>
          <p:nvPr/>
        </p:nvSpPr>
        <p:spPr>
          <a:xfrm>
            <a:off x="4041123" y="526161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D9F463-BEED-479C-B412-10EB6EF63606}"/>
              </a:ext>
            </a:extLst>
          </p:cNvPr>
          <p:cNvSpPr txBox="1"/>
          <p:nvPr/>
        </p:nvSpPr>
        <p:spPr>
          <a:xfrm>
            <a:off x="4743237" y="526161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C32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606E28-763B-4499-B7C9-A7CD0188CA55}"/>
              </a:ext>
            </a:extLst>
          </p:cNvPr>
          <p:cNvSpPr txBox="1"/>
          <p:nvPr/>
        </p:nvSpPr>
        <p:spPr>
          <a:xfrm>
            <a:off x="5830273" y="5815477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771B11-40D5-457C-A02A-292FE796BEF0}"/>
              </a:ext>
            </a:extLst>
          </p:cNvPr>
          <p:cNvSpPr txBox="1"/>
          <p:nvPr/>
        </p:nvSpPr>
        <p:spPr>
          <a:xfrm>
            <a:off x="5830273" y="5815477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50320F-07C0-4535-8008-10B5BC335559}"/>
              </a:ext>
            </a:extLst>
          </p:cNvPr>
          <p:cNvSpPr txBox="1"/>
          <p:nvPr/>
        </p:nvSpPr>
        <p:spPr>
          <a:xfrm>
            <a:off x="5830273" y="5815477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D86F711-E716-7C4F-A10A-3490E13359D9}"/>
              </a:ext>
            </a:extLst>
          </p:cNvPr>
          <p:cNvGrpSpPr/>
          <p:nvPr/>
        </p:nvGrpSpPr>
        <p:grpSpPr>
          <a:xfrm>
            <a:off x="3514990" y="1517683"/>
            <a:ext cx="3012290" cy="3203822"/>
            <a:chOff x="902359" y="1530095"/>
            <a:chExt cx="3012290" cy="320382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74361D0-9F8E-AC4B-855E-FED1172AE5F1}"/>
                </a:ext>
              </a:extLst>
            </p:cNvPr>
            <p:cNvSpPr/>
            <p:nvPr/>
          </p:nvSpPr>
          <p:spPr>
            <a:xfrm>
              <a:off x="908858" y="2061556"/>
              <a:ext cx="3005791" cy="267236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38CAFC3-C65D-124C-99A2-83E668D4C867}"/>
                </a:ext>
              </a:extLst>
            </p:cNvPr>
            <p:cNvSpPr/>
            <p:nvPr/>
          </p:nvSpPr>
          <p:spPr>
            <a:xfrm>
              <a:off x="908858" y="1530095"/>
              <a:ext cx="3005791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ArrayQueue</a:t>
              </a:r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&lt;E&gt;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CB04E1D-DAA6-7E4A-BD01-0BF2EC633224}"/>
                </a:ext>
              </a:extLst>
            </p:cNvPr>
            <p:cNvSpPr txBox="1"/>
            <p:nvPr/>
          </p:nvSpPr>
          <p:spPr>
            <a:xfrm>
              <a:off x="995360" y="3278792"/>
              <a:ext cx="29004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data[size] = value, if out of room grow data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data[size - 1], size-1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peek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data[size - 1]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size</a:t>
              </a:r>
            </a:p>
            <a:p>
              <a:r>
                <a:rPr lang="en-US" sz="1200" u="sng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isEmpty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return size ==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903B8C-964F-D24C-B819-AA4219853B75}"/>
                </a:ext>
              </a:extLst>
            </p:cNvPr>
            <p:cNvSpPr txBox="1"/>
            <p:nvPr/>
          </p:nvSpPr>
          <p:spPr>
            <a:xfrm>
              <a:off x="921215" y="208138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8950E64-7881-1F48-8B2C-91E156EBF33C}"/>
                </a:ext>
              </a:extLst>
            </p:cNvPr>
            <p:cNvSpPr txBox="1"/>
            <p:nvPr/>
          </p:nvSpPr>
          <p:spPr>
            <a:xfrm>
              <a:off x="902359" y="3064088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7792EF0-F5B0-1A40-90AE-F8AB58CF83BD}"/>
                </a:ext>
              </a:extLst>
            </p:cNvPr>
            <p:cNvSpPr txBox="1"/>
            <p:nvPr/>
          </p:nvSpPr>
          <p:spPr>
            <a:xfrm>
              <a:off x="1071636" y="2294485"/>
              <a:ext cx="2035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data[]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front index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back index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B069CC0-DAA5-D744-9A34-EB5ADA45F15A}"/>
              </a:ext>
            </a:extLst>
          </p:cNvPr>
          <p:cNvGrpSpPr/>
          <p:nvPr/>
        </p:nvGrpSpPr>
        <p:grpSpPr>
          <a:xfrm>
            <a:off x="575239" y="1517683"/>
            <a:ext cx="2335392" cy="2751705"/>
            <a:chOff x="908857" y="1530095"/>
            <a:chExt cx="2335392" cy="275170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54FBBA3-BD03-444C-AC5B-3BCB86610A37}"/>
                </a:ext>
              </a:extLst>
            </p:cNvPr>
            <p:cNvSpPr/>
            <p:nvPr/>
          </p:nvSpPr>
          <p:spPr>
            <a:xfrm>
              <a:off x="908857" y="2061556"/>
              <a:ext cx="2335391" cy="2220244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21806A4-CD8E-344E-9E42-1DDBC63B6E50}"/>
                </a:ext>
              </a:extLst>
            </p:cNvPr>
            <p:cNvSpPr/>
            <p:nvPr/>
          </p:nvSpPr>
          <p:spPr>
            <a:xfrm>
              <a:off x="908857" y="1530095"/>
              <a:ext cx="2335391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Queue ADT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D040AA-AF7E-9E41-9422-0357B47FC9BB}"/>
                </a:ext>
              </a:extLst>
            </p:cNvPr>
            <p:cNvSpPr txBox="1"/>
            <p:nvPr/>
          </p:nvSpPr>
          <p:spPr>
            <a:xfrm>
              <a:off x="1076295" y="2988919"/>
              <a:ext cx="21679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add(item)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back 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remove()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remove and return item at front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peek()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item at front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isEmpty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count of items is 0?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76A2F8F-9FDB-2249-ABF0-96F7EB240977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1496F10-8BDE-9A47-9A49-E7C1DC3301FE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056E83F-CB5B-7942-86C6-163CDA9BD32C}"/>
                </a:ext>
              </a:extLst>
            </p:cNvPr>
            <p:cNvSpPr txBox="1"/>
            <p:nvPr/>
          </p:nvSpPr>
          <p:spPr>
            <a:xfrm>
              <a:off x="1076295" y="2335727"/>
              <a:ext cx="1861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ordered items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Number of items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479D5DF-D383-3A4E-96DC-34487333DDE8}"/>
              </a:ext>
            </a:extLst>
          </p:cNvPr>
          <p:cNvSpPr txBox="1"/>
          <p:nvPr/>
        </p:nvSpPr>
        <p:spPr>
          <a:xfrm>
            <a:off x="3439875" y="6127629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front = 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D22E7A-3309-9E41-BACA-E8D6D5584940}"/>
              </a:ext>
            </a:extLst>
          </p:cNvPr>
          <p:cNvSpPr txBox="1"/>
          <p:nvPr/>
        </p:nvSpPr>
        <p:spPr>
          <a:xfrm>
            <a:off x="3439875" y="642601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F9923C0-5A1F-8D45-9CDA-ABE4D3307184}"/>
              </a:ext>
            </a:extLst>
          </p:cNvPr>
          <p:cNvSpPr/>
          <p:nvPr/>
        </p:nvSpPr>
        <p:spPr>
          <a:xfrm>
            <a:off x="7138021" y="1510353"/>
            <a:ext cx="4754610" cy="286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E47608-600A-A04F-8A4D-1F0F47440C32}"/>
              </a:ext>
            </a:extLst>
          </p:cNvPr>
          <p:cNvSpPr txBox="1"/>
          <p:nvPr/>
        </p:nvSpPr>
        <p:spPr>
          <a:xfrm>
            <a:off x="7276873" y="1691022"/>
            <a:ext cx="2050964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Big O Analysis</a:t>
            </a:r>
            <a:endParaRPr lang="en-US" dirty="0">
              <a:latin typeface="Courier New" panose="02070309020205020404" pitchFamily="49" charset="0"/>
              <a:ea typeface="Segoe UI Historic" panose="020B0502040204020203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remove()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peek()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size()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add()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07BBBD-E595-954A-B9D8-5DE9EC2290D9}"/>
              </a:ext>
            </a:extLst>
          </p:cNvPr>
          <p:cNvSpPr txBox="1"/>
          <p:nvPr/>
        </p:nvSpPr>
        <p:spPr>
          <a:xfrm>
            <a:off x="8694240" y="3670437"/>
            <a:ext cx="246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 or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worst case O(N) linear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30105D-7A02-494D-B764-32A55D5F5711}"/>
              </a:ext>
            </a:extLst>
          </p:cNvPr>
          <p:cNvSpPr txBox="1"/>
          <p:nvPr/>
        </p:nvSpPr>
        <p:spPr>
          <a:xfrm>
            <a:off x="8694240" y="2056743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B1C883-4597-A149-AFA9-6B141E2EBFB1}"/>
              </a:ext>
            </a:extLst>
          </p:cNvPr>
          <p:cNvSpPr txBox="1"/>
          <p:nvPr/>
        </p:nvSpPr>
        <p:spPr>
          <a:xfrm>
            <a:off x="8694240" y="2453100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D6BCF6-F2E2-FB4A-9846-0FC01FE5FDE9}"/>
              </a:ext>
            </a:extLst>
          </p:cNvPr>
          <p:cNvSpPr txBox="1"/>
          <p:nvPr/>
        </p:nvSpPr>
        <p:spPr>
          <a:xfrm>
            <a:off x="8694240" y="2893521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666FFD-EF45-6241-894E-1A137C52AD9B}"/>
              </a:ext>
            </a:extLst>
          </p:cNvPr>
          <p:cNvSpPr txBox="1"/>
          <p:nvPr/>
        </p:nvSpPr>
        <p:spPr>
          <a:xfrm>
            <a:off x="8694240" y="3301105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BBEA7F-F732-4745-ADB1-F102024A47C0}"/>
              </a:ext>
            </a:extLst>
          </p:cNvPr>
          <p:cNvSpPr txBox="1"/>
          <p:nvPr/>
        </p:nvSpPr>
        <p:spPr>
          <a:xfrm>
            <a:off x="4413934" y="6428495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682533B-3BB3-B847-9D72-F814FDDFD685}"/>
              </a:ext>
            </a:extLst>
          </p:cNvPr>
          <p:cNvSpPr txBox="1"/>
          <p:nvPr/>
        </p:nvSpPr>
        <p:spPr>
          <a:xfrm>
            <a:off x="4409409" y="6426015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16774D9-A8F9-534A-93C7-9C05109822F6}"/>
              </a:ext>
            </a:extLst>
          </p:cNvPr>
          <p:cNvSpPr txBox="1"/>
          <p:nvPr/>
        </p:nvSpPr>
        <p:spPr>
          <a:xfrm>
            <a:off x="4558051" y="6119709"/>
            <a:ext cx="322524" cy="369332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BBCBF4F9-4444-BA43-8A8D-59303A5B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59562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0" grpId="1"/>
      <p:bldP spid="11" grpId="0"/>
      <p:bldP spid="12" grpId="0"/>
      <p:bldP spid="13" grpId="0" animBg="1"/>
      <p:bldP spid="14" grpId="0" animBg="1"/>
      <p:bldP spid="15" grpId="0" animBg="1"/>
      <p:bldP spid="15" grpId="1" animBg="1"/>
      <p:bldP spid="30" grpId="0"/>
      <p:bldP spid="31" grpId="0"/>
      <p:bldP spid="33" grpId="0" animBg="1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2566</TotalTime>
  <Words>1759</Words>
  <Application>Microsoft Macintosh PowerPoint</Application>
  <PresentationFormat>Widescreen</PresentationFormat>
  <Paragraphs>412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Calibri</vt:lpstr>
      <vt:lpstr>Courier New</vt:lpstr>
      <vt:lpstr>Segoe UI</vt:lpstr>
      <vt:lpstr>Segoe UI Historic</vt:lpstr>
      <vt:lpstr>Segoe UI Light</vt:lpstr>
      <vt:lpstr>Segoe UI Semibold</vt:lpstr>
      <vt:lpstr>Segoe UI Semilight</vt:lpstr>
      <vt:lpstr>Tahoma</vt:lpstr>
      <vt:lpstr>Tw Cen MT</vt:lpstr>
      <vt:lpstr>Wingdings 3</vt:lpstr>
      <vt:lpstr>Integral</vt:lpstr>
      <vt:lpstr>Lecture 2: Stacks and Queues</vt:lpstr>
      <vt:lpstr>Warm Up</vt:lpstr>
      <vt:lpstr>List ADT tradeoffs </vt:lpstr>
      <vt:lpstr>Design Decisions</vt:lpstr>
      <vt:lpstr>Review: What is a Stack?</vt:lpstr>
      <vt:lpstr>Implementing a Stack with an Array</vt:lpstr>
      <vt:lpstr>Implementing a Stack with Nodes</vt:lpstr>
      <vt:lpstr>Review: What is a Queue?</vt:lpstr>
      <vt:lpstr>Implementing a Queue with an Array</vt:lpstr>
      <vt:lpstr>Implementing a Queue with an Array</vt:lpstr>
      <vt:lpstr>Implementing a Queue with Nodes</vt:lpstr>
      <vt:lpstr>Review: Generics</vt:lpstr>
      <vt:lpstr>Implementing a Generic Stack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no thanks</cp:lastModifiedBy>
  <cp:revision>78</cp:revision>
  <dcterms:created xsi:type="dcterms:W3CDTF">2018-03-22T00:41:11Z</dcterms:created>
  <dcterms:modified xsi:type="dcterms:W3CDTF">2019-01-11T05:16:20Z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