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60" r:id="rId4"/>
    <p:sldId id="258" r:id="rId5"/>
    <p:sldId id="265" r:id="rId6"/>
    <p:sldId id="261" r:id="rId7"/>
    <p:sldId id="262" r:id="rId8"/>
    <p:sldId id="284" r:id="rId9"/>
    <p:sldId id="267" r:id="rId10"/>
    <p:sldId id="271" r:id="rId11"/>
    <p:sldId id="268" r:id="rId12"/>
    <p:sldId id="269" r:id="rId13"/>
    <p:sldId id="274" r:id="rId14"/>
    <p:sldId id="272" r:id="rId15"/>
    <p:sldId id="282" r:id="rId16"/>
    <p:sldId id="275" r:id="rId17"/>
    <p:sldId id="277" r:id="rId18"/>
    <p:sldId id="283" r:id="rId19"/>
    <p:sldId id="280" r:id="rId20"/>
    <p:sldId id="281" r:id="rId21"/>
    <p:sldId id="289" r:id="rId22"/>
    <p:sldId id="290" r:id="rId23"/>
    <p:sldId id="276" r:id="rId24"/>
    <p:sldId id="285" r:id="rId25"/>
    <p:sldId id="286" r:id="rId26"/>
    <p:sldId id="288" r:id="rId27"/>
    <p:sldId id="27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C88C30-FD02-5D4F-B832-DBC4564E90CF}" v="488" dt="2019-01-07T11:58:37.4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87" autoAdjust="0"/>
    <p:restoredTop sz="94614"/>
  </p:normalViewPr>
  <p:slideViewPr>
    <p:cSldViewPr snapToGrid="0">
      <p:cViewPr>
        <p:scale>
          <a:sx n="90" d="100"/>
          <a:sy n="90" d="100"/>
        </p:scale>
        <p:origin x="39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52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24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62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91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way to communicate with other programmers, a standard that we all can agree on so we can discuss conceptual ways of organizing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79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89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36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688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23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5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046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Code up an implementation of List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14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564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51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28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821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1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03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960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01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2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30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84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4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Wi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473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3347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t>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CSE 373 SP 18 - Kasey Champion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racticeit.cs.washington.ed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se373@cs.washington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hampk@cs.washington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1: Welcome!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373: Data Structures and Algorithms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0660B4-D96C-4E54-B1D6-38FFCDBB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WI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89788-9B93-4E99-9D03-9879A7B4B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class about?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C1FDA-F913-435E-BF37-8AA762624A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CSE 143 – Object Oriented Programming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65BF59-4A64-499C-9E5B-85866C48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6D5DB3-FC65-40A8-9E88-A3DE58B2A956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>
            <a:normAutofit/>
          </a:bodyPr>
          <a:lstStyle/>
          <a:p>
            <a:pPr lvl="1"/>
            <a:r>
              <a:rPr lang="en-US" sz="2400" dirty="0"/>
              <a:t>Classes and Interfaces</a:t>
            </a:r>
          </a:p>
          <a:p>
            <a:pPr lvl="1"/>
            <a:r>
              <a:rPr lang="en-US" sz="2400" dirty="0"/>
              <a:t>Methods, variables and conditionals</a:t>
            </a:r>
          </a:p>
          <a:p>
            <a:pPr lvl="1"/>
            <a:r>
              <a:rPr lang="en-US" sz="2400" dirty="0"/>
              <a:t>Loops and recursion</a:t>
            </a:r>
          </a:p>
          <a:p>
            <a:pPr lvl="1"/>
            <a:r>
              <a:rPr lang="en-US" sz="2400" dirty="0"/>
              <a:t>Linked lists and binary trees</a:t>
            </a:r>
          </a:p>
          <a:p>
            <a:pPr lvl="1"/>
            <a:r>
              <a:rPr lang="en-US" sz="2400" dirty="0"/>
              <a:t>Sorting and Searching</a:t>
            </a:r>
          </a:p>
          <a:p>
            <a:pPr lvl="1"/>
            <a:r>
              <a:rPr lang="en-US" sz="2400" dirty="0"/>
              <a:t>O(n) analysis</a:t>
            </a:r>
          </a:p>
          <a:p>
            <a:pPr lvl="1"/>
            <a:r>
              <a:rPr lang="en-US" sz="2400" dirty="0"/>
              <a:t>Generics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655182-2142-45FE-BD9C-3E29FE8A349B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CSE 373 – Data Structures and Algorithms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A7510B4-A744-49A9-AF2F-0231695B09A0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lvl="1"/>
            <a:r>
              <a:rPr lang="en-US" sz="2400" dirty="0"/>
              <a:t>Design decisions</a:t>
            </a:r>
          </a:p>
          <a:p>
            <a:pPr lvl="1"/>
            <a:r>
              <a:rPr lang="en-US" sz="2400" dirty="0"/>
              <a:t>Design analysis</a:t>
            </a:r>
          </a:p>
          <a:p>
            <a:pPr lvl="1"/>
            <a:r>
              <a:rPr lang="en-US" sz="2400" dirty="0"/>
              <a:t>Implementations of data structures</a:t>
            </a:r>
          </a:p>
          <a:p>
            <a:pPr lvl="1"/>
            <a:r>
              <a:rPr lang="en-US" sz="2400" dirty="0"/>
              <a:t>Debugging and testing</a:t>
            </a:r>
          </a:p>
          <a:p>
            <a:pPr lvl="1"/>
            <a:r>
              <a:rPr lang="en-US" sz="2400" dirty="0"/>
              <a:t>Abstract Data Types</a:t>
            </a:r>
          </a:p>
          <a:p>
            <a:pPr lvl="1"/>
            <a:r>
              <a:rPr lang="en-US" sz="2400" dirty="0"/>
              <a:t>Code Modeling</a:t>
            </a:r>
          </a:p>
          <a:p>
            <a:pPr lvl="1"/>
            <a:r>
              <a:rPr lang="en-US" sz="2400" dirty="0"/>
              <a:t>Complexity Analysis</a:t>
            </a:r>
          </a:p>
          <a:p>
            <a:pPr lvl="1"/>
            <a:r>
              <a:rPr lang="en-US" sz="2400" dirty="0"/>
              <a:t>Software Engineering Practices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CF35785-8B4D-994B-A42B-8D7C3B996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4955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B12BE-8711-45B1-BBCC-61779652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and Algorithms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75DDB-C243-4C8C-A667-5DA99418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B37532-35AD-4EE1-8222-811C339D7D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they anyway?</a:t>
            </a:r>
          </a:p>
        </p:txBody>
      </p:sp>
    </p:spTree>
    <p:extLst>
      <p:ext uri="{BB962C8B-B14F-4D97-AF65-F5344CB8AC3E}">
        <p14:creationId xmlns:p14="http://schemas.microsoft.com/office/powerpoint/2010/main" val="4170159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C6DC-DD3E-4A8C-891F-AE0A9D4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D163-CD80-4CAA-AC58-D90680AD1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4C3282"/>
                </a:solidFill>
              </a:rPr>
              <a:t>Data Structure</a:t>
            </a:r>
          </a:p>
          <a:p>
            <a:pPr lvl="1"/>
            <a:r>
              <a:rPr lang="en-US" sz="2400" dirty="0"/>
              <a:t>A way of organizing and storing related data points</a:t>
            </a:r>
          </a:p>
          <a:p>
            <a:pPr lvl="1"/>
            <a:r>
              <a:rPr lang="en-US" sz="2400" dirty="0"/>
              <a:t>Examples from CSE 14X: arrays, linked lists, stacks, queues, trees</a:t>
            </a:r>
          </a:p>
          <a:p>
            <a:endParaRPr lang="en-US" sz="2800" dirty="0">
              <a:solidFill>
                <a:srgbClr val="4C3282"/>
              </a:solidFill>
            </a:endParaRPr>
          </a:p>
          <a:p>
            <a:r>
              <a:rPr lang="en-US" sz="2800" dirty="0">
                <a:solidFill>
                  <a:srgbClr val="4C3282"/>
                </a:solidFill>
              </a:rPr>
              <a:t>Algorithm</a:t>
            </a:r>
          </a:p>
          <a:p>
            <a:pPr lvl="1"/>
            <a:r>
              <a:rPr lang="en-US" sz="2400" dirty="0"/>
              <a:t>A series of precise instructions used to perform a task</a:t>
            </a:r>
          </a:p>
          <a:p>
            <a:pPr lvl="1"/>
            <a:r>
              <a:rPr lang="en-US" sz="2400" dirty="0"/>
              <a:t>Examples from CSE 14X: binary search, merge sort, recursive backtracking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D3701-4153-4C7F-8915-90CA9B0B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30F4DDA-677B-7442-B995-EFBDA473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76607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93707-FAEE-410F-9E24-8B4CCA9A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Clients vs Objects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792A3-7F0C-4959-BD47-97C4085B04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Client classes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656D55-7681-4CE3-BC75-770660D4B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</a:t>
            </a:r>
            <a:r>
              <a:rPr lang="en-US" dirty="0" err="1"/>
              <a:t>wi</a:t>
            </a:r>
            <a:r>
              <a:rPr lang="en-US" dirty="0"/>
              <a:t> 18 – Whitaker Brand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41486-809D-4CD1-AA23-86A133A5C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A74ABD-E9F0-429A-98ED-69D071E50CD7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n-US" dirty="0"/>
              <a:t>A class that is executable, in Java this means it contains a Main method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public static void main(String[]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2DC87AD-F715-497A-898E-4EFC18CBF656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Object Classes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D05C8DC-289C-492A-8B90-7CA5B22E8A52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r>
              <a:rPr lang="en-US" dirty="0"/>
              <a:t>A coded structure that contains data and behavior</a:t>
            </a:r>
          </a:p>
          <a:p>
            <a:r>
              <a:rPr lang="en-US" dirty="0"/>
              <a:t>Start with the data you want to hold, organize the things you want to enable users to do with that data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77B3C8-5C38-43C8-AC04-3B25EBFA3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255" y="3744356"/>
            <a:ext cx="3491487" cy="25178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B2C659-AB58-4B8F-BC94-37B046EC76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342" y="4261663"/>
            <a:ext cx="5785658" cy="146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4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2A1E0-5D6E-46FA-8DF3-752CC511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 Data Types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4EEE8-7545-4373-93C1-E28DF6DA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69399"/>
            <a:ext cx="11187258" cy="4845504"/>
          </a:xfrm>
        </p:spPr>
        <p:txBody>
          <a:bodyPr/>
          <a:lstStyle/>
          <a:p>
            <a:r>
              <a:rPr lang="en-US" dirty="0">
                <a:solidFill>
                  <a:srgbClr val="4C3282"/>
                </a:solidFill>
              </a:rPr>
              <a:t>Abstract Data types</a:t>
            </a:r>
          </a:p>
          <a:p>
            <a:pPr lvl="1"/>
            <a:r>
              <a:rPr lang="en-US" dirty="0"/>
              <a:t>A definition for expected operations and behavior</a:t>
            </a:r>
          </a:p>
          <a:p>
            <a:r>
              <a:rPr lang="en-US" dirty="0"/>
              <a:t>Start with the operations you want to do then define how those operations will play out on whatever data is being stored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6787C9-E2AA-4418-8632-344559F7C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WI 18 – Stuart Reges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DDBD6C-C45B-4379-A772-6BB478B61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4" descr="art08_03">
            <a:extLst>
              <a:ext uri="{FF2B5EF4-FFF2-40B4-BE49-F238E27FC236}">
                <a16:creationId xmlns:a16="http://schemas.microsoft.com/office/drawing/2014/main" id="{A323AE9A-BEFB-4744-8965-750E6AD1023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327" y="3749003"/>
            <a:ext cx="5371549" cy="219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F4CCBBC-F3D6-428C-9CC8-22C7A5FD40D3}"/>
              </a:ext>
            </a:extLst>
          </p:cNvPr>
          <p:cNvSpPr/>
          <p:nvPr/>
        </p:nvSpPr>
        <p:spPr>
          <a:xfrm>
            <a:off x="526738" y="406356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each element is accessible by a 0-based index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 list has a size (number of elements that have been added)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elements can be added to the front, back, or elsewhere</a:t>
            </a:r>
          </a:p>
          <a:p>
            <a:pPr marL="265176" lvl="1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</a:pP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in Java, a list can be represented as an </a:t>
            </a:r>
            <a:r>
              <a:rPr lang="en-US" altLang="en-US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ArrayList</a:t>
            </a:r>
            <a:r>
              <a:rPr lang="en-US" alt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object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EED9FF-807E-476F-8061-C7BB22E35DE0}"/>
              </a:ext>
            </a:extLst>
          </p:cNvPr>
          <p:cNvSpPr/>
          <p:nvPr/>
        </p:nvSpPr>
        <p:spPr>
          <a:xfrm>
            <a:off x="575239" y="3194381"/>
            <a:ext cx="11235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>
                <a:solidFill>
                  <a:srgbClr val="B6A479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Review: </a:t>
            </a:r>
            <a:r>
              <a:rPr lang="en-US" alt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List - a collection storing an ordered sequence of elements</a:t>
            </a:r>
            <a:endParaRPr 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231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3927-4378-489E-B603-91B61B677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Interfaces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1342-00D3-4142-94E0-4CED887D2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6616135" cy="4845504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rgbClr val="4C3282"/>
                </a:solidFill>
              </a:rPr>
              <a:t>interface</a:t>
            </a:r>
            <a:r>
              <a:rPr lang="en-US" altLang="en-US" dirty="0"/>
              <a:t>: A list of methods that a class promises to implement.</a:t>
            </a:r>
          </a:p>
          <a:p>
            <a:pPr lvl="1"/>
            <a:r>
              <a:rPr lang="en-US" altLang="en-US" dirty="0"/>
              <a:t>Interfaces give you an is-a relationship </a:t>
            </a:r>
            <a:r>
              <a:rPr lang="en-US" altLang="en-US" i="1" dirty="0"/>
              <a:t>without</a:t>
            </a:r>
            <a:r>
              <a:rPr lang="en-US" altLang="en-US" dirty="0"/>
              <a:t>  code sharing.</a:t>
            </a:r>
          </a:p>
          <a:p>
            <a:pPr lvl="2"/>
            <a:r>
              <a:rPr lang="en-US" altLang="en-US" dirty="0"/>
              <a:t>A </a:t>
            </a:r>
            <a:r>
              <a:rPr lang="en-US" altLang="en-US" dirty="0">
                <a:latin typeface="Courier New" panose="02070309020205020404" pitchFamily="49" charset="0"/>
              </a:rPr>
              <a:t>Rectangle</a:t>
            </a:r>
            <a:r>
              <a:rPr lang="en-US" altLang="en-US" dirty="0"/>
              <a:t> object can be treated as a </a:t>
            </a:r>
            <a:r>
              <a:rPr lang="en-US" altLang="en-US" dirty="0">
                <a:latin typeface="Courier New" panose="02070309020205020404" pitchFamily="49" charset="0"/>
              </a:rPr>
              <a:t>Shape</a:t>
            </a:r>
            <a:r>
              <a:rPr lang="en-US" altLang="en-US" dirty="0"/>
              <a:t> but inherits no code.</a:t>
            </a:r>
          </a:p>
          <a:p>
            <a:pPr lvl="1"/>
            <a:r>
              <a:rPr lang="en-US" altLang="en-US" dirty="0"/>
              <a:t>Analogous to non-programming idea of roles or certifications:</a:t>
            </a:r>
          </a:p>
          <a:p>
            <a:pPr lvl="2"/>
            <a:r>
              <a:rPr lang="en-US" altLang="en-US" dirty="0"/>
              <a:t>"I'm certified as a CPA accountant.</a:t>
            </a:r>
            <a:br>
              <a:rPr lang="en-US" altLang="en-US" dirty="0"/>
            </a:br>
            <a:r>
              <a:rPr lang="en-US" altLang="en-US" dirty="0"/>
              <a:t>This assures you I know how to do taxes, audits, and consulting."</a:t>
            </a:r>
          </a:p>
          <a:p>
            <a:pPr lvl="2"/>
            <a:r>
              <a:rPr lang="en-US" altLang="en-US" dirty="0"/>
              <a:t>"I'm 'certified' as a Shape, because I implement the Shape interface.</a:t>
            </a:r>
            <a:br>
              <a:rPr lang="en-US" altLang="en-US" dirty="0"/>
            </a:br>
            <a:r>
              <a:rPr lang="en-US" altLang="en-US" dirty="0"/>
              <a:t>This assures you I know how to compute my area and perimeter."</a:t>
            </a:r>
          </a:p>
          <a:p>
            <a:pPr lvl="1">
              <a:lnSpc>
                <a:spcPct val="80000"/>
              </a:lnSpc>
              <a:buNone/>
            </a:pPr>
            <a:endParaRPr lang="en-US" altLang="en-US" dirty="0">
              <a:latin typeface="Courier New" panose="02070309020205020404" pitchFamily="49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public interface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 {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public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/>
              <a:t>...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public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/>
              <a:t>...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</a:t>
            </a:r>
            <a:r>
              <a:rPr lang="en-US" altLang="en-US" dirty="0"/>
              <a:t>...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    public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(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dirty="0"/>
              <a:t>...</a:t>
            </a:r>
            <a:r>
              <a:rPr lang="en-US" altLang="en-US" dirty="0">
                <a:latin typeface="Courier New" panose="02070309020205020404" pitchFamily="49" charset="0"/>
              </a:rPr>
              <a:t>, </a:t>
            </a:r>
            <a:r>
              <a:rPr lang="en-US" altLang="en-US" b="1" dirty="0"/>
              <a:t>type</a:t>
            </a:r>
            <a:r>
              <a:rPr lang="en-US" altLang="en-US" dirty="0">
                <a:latin typeface="Courier New" panose="02070309020205020404" pitchFamily="49" charset="0"/>
              </a:rPr>
              <a:t> </a:t>
            </a:r>
            <a:r>
              <a:rPr lang="en-US" altLang="en-US" b="1" dirty="0"/>
              <a:t>name</a:t>
            </a:r>
            <a:r>
              <a:rPr lang="en-US" altLang="en-US" dirty="0">
                <a:latin typeface="Courier New" panose="02070309020205020404" pitchFamily="49" charset="0"/>
              </a:rPr>
              <a:t>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dirty="0">
                <a:latin typeface="Courier New" panose="02070309020205020404" pitchFamily="49" charset="0"/>
              </a:rPr>
              <a:t>}</a:t>
            </a:r>
            <a:endParaRPr lang="en-US" altLang="en-US" sz="800" dirty="0">
              <a:latin typeface="Courier New" panose="02070309020205020404" pitchFamily="49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0E347C-8A37-411D-9A57-89DF33A33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143 SP 17 – </a:t>
            </a:r>
            <a:r>
              <a:rPr lang="en-US" dirty="0" err="1"/>
              <a:t>zora</a:t>
            </a:r>
            <a:r>
              <a:rPr lang="en-US" dirty="0"/>
              <a:t> Fung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15033A-5A24-4D10-B755-D7EAE8B56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4" descr="shapes">
            <a:extLst>
              <a:ext uri="{FF2B5EF4-FFF2-40B4-BE49-F238E27FC236}">
                <a16:creationId xmlns:a16="http://schemas.microsoft.com/office/drawing/2014/main" id="{33CBEE5E-DEE6-4686-9759-30709A1BE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278" y="3648075"/>
            <a:ext cx="3890963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321976C-13CB-4049-9D19-30C7789AA644}"/>
              </a:ext>
            </a:extLst>
          </p:cNvPr>
          <p:cNvSpPr/>
          <p:nvPr/>
        </p:nvSpPr>
        <p:spPr>
          <a:xfrm>
            <a:off x="7049821" y="1303892"/>
            <a:ext cx="5095875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en-US" alt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Example</a:t>
            </a:r>
          </a:p>
          <a:p>
            <a:pPr lvl="1">
              <a:buNone/>
            </a:pPr>
            <a:endParaRPr lang="en-US" alt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lvl="1">
              <a:lnSpc>
                <a:spcPct val="80000"/>
              </a:lnSpc>
              <a:buNone/>
            </a:pPr>
            <a:r>
              <a:rPr lang="en-US" altLang="en-US" sz="1600" b="1" dirty="0">
                <a:solidFill>
                  <a:srgbClr val="B6A479"/>
                </a:solidFill>
                <a:latin typeface="Courier New" panose="02070309020205020404" pitchFamily="49" charset="0"/>
              </a:rPr>
              <a:t>// Describes features common to all // shapes.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public interface Shape {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  public double area();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	  public double perimeter();</a:t>
            </a:r>
          </a:p>
          <a:p>
            <a:pPr lvl="1">
              <a:lnSpc>
                <a:spcPct val="80000"/>
              </a:lnSpc>
              <a:buNone/>
            </a:pPr>
            <a:r>
              <a:rPr lang="en-US" altLang="en-US" sz="1600" dirty="0">
                <a:latin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23958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C3920-328A-42CE-BAC3-A1AFEED60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</a:t>
            </a:r>
            <a:r>
              <a:rPr lang="en-US" dirty="0"/>
              <a:t> Java 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C2A3C-BBC4-4594-B6D1-2FDA52AEE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Java provides some implementations of ADTs for you!</a:t>
            </a:r>
          </a:p>
          <a:p>
            <a:r>
              <a:rPr lang="en-US" dirty="0"/>
              <a:t>You used:</a:t>
            </a:r>
          </a:p>
          <a:p>
            <a:r>
              <a:rPr lang="en-US" dirty="0">
                <a:solidFill>
                  <a:srgbClr val="4C3282"/>
                </a:solidFill>
              </a:rPr>
              <a:t>Lists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List&lt;Integer&gt; a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&lt;Integer&gt;();</a:t>
            </a:r>
          </a:p>
          <a:p>
            <a:r>
              <a:rPr lang="en-US" dirty="0">
                <a:solidFill>
                  <a:srgbClr val="4C3282"/>
                </a:solidFill>
              </a:rPr>
              <a:t>Stacks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Stack&lt;Character&gt; c = new Stack&lt;Character&gt;();</a:t>
            </a:r>
          </a:p>
          <a:p>
            <a:r>
              <a:rPr lang="en-US" dirty="0">
                <a:solidFill>
                  <a:srgbClr val="4C3282"/>
                </a:solidFill>
              </a:rPr>
              <a:t>Queues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Queue&lt;String&gt; b = new LinkedList&lt;String&gt;();</a:t>
            </a:r>
          </a:p>
          <a:p>
            <a:r>
              <a:rPr lang="en-US" dirty="0">
                <a:solidFill>
                  <a:srgbClr val="4C3282"/>
                </a:solidFill>
              </a:rPr>
              <a:t>Maps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Map&lt;String, String&gt; d = new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&lt;String, String&gt;();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But some data structures you made from scratch… why?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4C3282"/>
                </a:solidFill>
              </a:rPr>
              <a:t>Linked Lists </a:t>
            </a:r>
            <a:r>
              <a:rPr lang="en-US" dirty="0"/>
              <a:t>- </a:t>
            </a:r>
            <a:r>
              <a:rPr lang="en-US" dirty="0" err="1">
                <a:solidFill>
                  <a:srgbClr val="B6A479"/>
                </a:solidFill>
              </a:rPr>
              <a:t>LinkedIntList</a:t>
            </a:r>
            <a:r>
              <a:rPr lang="en-US" dirty="0"/>
              <a:t> was a collection of </a:t>
            </a:r>
            <a:r>
              <a:rPr lang="en-US" dirty="0" err="1">
                <a:solidFill>
                  <a:srgbClr val="B6A479"/>
                </a:solidFill>
              </a:rPr>
              <a:t>ListNode</a:t>
            </a:r>
            <a:endParaRPr lang="en-US" dirty="0">
              <a:solidFill>
                <a:srgbClr val="B6A479"/>
              </a:solidFill>
            </a:endParaRP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4C3282"/>
                </a:solidFill>
              </a:rPr>
              <a:t>Binary Search Trees </a:t>
            </a:r>
            <a:r>
              <a:rPr lang="en-US" dirty="0"/>
              <a:t>– </a:t>
            </a:r>
            <a:r>
              <a:rPr lang="en-US" dirty="0" err="1">
                <a:solidFill>
                  <a:srgbClr val="B6A479"/>
                </a:solidFill>
              </a:rPr>
              <a:t>SearchTree</a:t>
            </a:r>
            <a:r>
              <a:rPr lang="en-US" dirty="0"/>
              <a:t> was a collection of </a:t>
            </a:r>
            <a:r>
              <a:rPr lang="en-US" dirty="0" err="1">
                <a:solidFill>
                  <a:srgbClr val="B6A479"/>
                </a:solidFill>
              </a:rPr>
              <a:t>SearchTreeNodes</a:t>
            </a:r>
            <a:endParaRPr lang="en-US" dirty="0">
              <a:solidFill>
                <a:srgbClr val="B6A479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8F7B59-0E5E-41FB-9ADD-59E3CC83E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FDE783E-4A30-B64F-AC19-62C937D92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26408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C6DC-DD3E-4A8C-891F-AE0A9D4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D163-CD80-4CAA-AC58-D90680AD1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rgbClr val="4C3282"/>
                </a:solidFill>
              </a:rPr>
              <a:t>Abstract Data Type (ADT)</a:t>
            </a:r>
          </a:p>
          <a:p>
            <a:pPr lvl="1"/>
            <a:r>
              <a:rPr lang="en-US" sz="2400" i="1" dirty="0"/>
              <a:t>A definition for expected operations and behavior</a:t>
            </a:r>
          </a:p>
          <a:p>
            <a:pPr lvl="1"/>
            <a:r>
              <a:rPr lang="en-US" sz="2400" dirty="0"/>
              <a:t>A mathematical description of a collection with a set of supported operations and how they should behave when called upon</a:t>
            </a:r>
          </a:p>
          <a:p>
            <a:pPr lvl="1"/>
            <a:r>
              <a:rPr lang="en-US" sz="2400" dirty="0"/>
              <a:t>Describes what a collection does, not how it does it</a:t>
            </a:r>
          </a:p>
          <a:p>
            <a:pPr lvl="1"/>
            <a:r>
              <a:rPr lang="en-US" sz="2400" dirty="0"/>
              <a:t>Can be expressed as an interface</a:t>
            </a:r>
          </a:p>
          <a:p>
            <a:pPr lvl="1"/>
            <a:r>
              <a:rPr lang="en-US" sz="2400" dirty="0"/>
              <a:t>Examples: List, Map, Set</a:t>
            </a:r>
          </a:p>
          <a:p>
            <a:endParaRPr lang="en-US" sz="2800" dirty="0">
              <a:solidFill>
                <a:srgbClr val="4C3282"/>
              </a:solidFill>
            </a:endParaRPr>
          </a:p>
          <a:p>
            <a:r>
              <a:rPr lang="en-US" sz="2800" dirty="0">
                <a:solidFill>
                  <a:srgbClr val="4C3282"/>
                </a:solidFill>
              </a:rPr>
              <a:t>Data Structure</a:t>
            </a:r>
          </a:p>
          <a:p>
            <a:pPr lvl="1"/>
            <a:r>
              <a:rPr lang="en-US" sz="2400" i="1" dirty="0"/>
              <a:t>A way of organizing and storing related data points</a:t>
            </a:r>
          </a:p>
          <a:p>
            <a:pPr lvl="1"/>
            <a:r>
              <a:rPr lang="en-US" sz="2400" dirty="0"/>
              <a:t>An object that implements the functionality of a specified ADT</a:t>
            </a:r>
          </a:p>
          <a:p>
            <a:pPr lvl="1"/>
            <a:r>
              <a:rPr lang="en-US" sz="2400" dirty="0"/>
              <a:t>Describes exactly how the collection will perform the required operations</a:t>
            </a:r>
          </a:p>
          <a:p>
            <a:pPr lvl="1"/>
            <a:r>
              <a:rPr lang="en-US" sz="2400" dirty="0"/>
              <a:t>Examples: </a:t>
            </a:r>
            <a:r>
              <a:rPr lang="en-US" sz="2400" dirty="0" err="1"/>
              <a:t>LinkedIntList</a:t>
            </a:r>
            <a:r>
              <a:rPr lang="en-US" sz="2400" dirty="0"/>
              <a:t>, </a:t>
            </a:r>
            <a:r>
              <a:rPr lang="en-US" sz="2400" dirty="0" err="1"/>
              <a:t>ArrayIntList</a:t>
            </a:r>
            <a:endParaRPr lang="en-US" sz="2400" dirty="0"/>
          </a:p>
          <a:p>
            <a:pPr marL="0" indent="0">
              <a:buNone/>
            </a:pPr>
            <a:endParaRPr lang="en-US" sz="2800" dirty="0">
              <a:solidFill>
                <a:srgbClr val="4C328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D3701-4153-4C7F-8915-90CA9B0BD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17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101C2D2-BEE8-3247-ACC7-29E78F0A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216992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C6A71-3B3D-4318-AFC4-EEC0AA417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ADTs we’ll discuss this </a:t>
            </a:r>
            <a:r>
              <a:rPr lang="en-US" dirty="0" err="1"/>
              <a:t>qarter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7D574-B18F-41A3-983C-D21336DCF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3200" dirty="0"/>
              <a:t>List</a:t>
            </a:r>
          </a:p>
          <a:p>
            <a:pPr lvl="1"/>
            <a:r>
              <a:rPr lang="en-US" sz="3200" dirty="0"/>
              <a:t>Set</a:t>
            </a:r>
          </a:p>
          <a:p>
            <a:pPr lvl="1"/>
            <a:r>
              <a:rPr lang="en-US" sz="3200" dirty="0"/>
              <a:t>Map</a:t>
            </a:r>
          </a:p>
          <a:p>
            <a:pPr lvl="1"/>
            <a:r>
              <a:rPr lang="en-US" sz="3200" dirty="0"/>
              <a:t>Stack</a:t>
            </a:r>
          </a:p>
          <a:p>
            <a:pPr lvl="1"/>
            <a:r>
              <a:rPr lang="en-US" sz="3200" dirty="0"/>
              <a:t>Queue</a:t>
            </a:r>
          </a:p>
          <a:p>
            <a:pPr lvl="1"/>
            <a:r>
              <a:rPr lang="en-US" sz="3200" dirty="0"/>
              <a:t>Priority Queue</a:t>
            </a:r>
          </a:p>
          <a:p>
            <a:pPr lvl="1"/>
            <a:r>
              <a:rPr lang="en-US" sz="3200" dirty="0"/>
              <a:t>Graph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5D6C6-80E8-44D4-ADF0-8C76D8E2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18</a:t>
            </a:fld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9A5EECA1-ED36-2940-ACD0-5E6FE177F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415798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7AFC5-E8A6-4D5F-A889-829860526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Case Study: The List ADT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9FDCB-EE78-4E53-9606-EF7B874A3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8177007" cy="1368309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>
                <a:solidFill>
                  <a:srgbClr val="4C3282"/>
                </a:solidFill>
              </a:rPr>
              <a:t>list: </a:t>
            </a:r>
            <a:r>
              <a:rPr lang="en-US" sz="2800" dirty="0"/>
              <a:t>stores an ordered sequence of information. </a:t>
            </a:r>
          </a:p>
          <a:p>
            <a:pPr lvl="1"/>
            <a:r>
              <a:rPr lang="en-US" sz="2400" dirty="0"/>
              <a:t>Each item is accessible by an index.</a:t>
            </a:r>
          </a:p>
          <a:p>
            <a:pPr lvl="1"/>
            <a:r>
              <a:rPr lang="en-US" sz="2400" dirty="0"/>
              <a:t>Lists have a variable size as items can be added and remove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45279-1056-442F-80B8-942EE8AAA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D0CBD98-A60A-E84D-AA45-5F558AA8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90D759D-7AFB-B44C-9900-12C4A988CFF7}"/>
              </a:ext>
            </a:extLst>
          </p:cNvPr>
          <p:cNvGrpSpPr/>
          <p:nvPr/>
        </p:nvGrpSpPr>
        <p:grpSpPr>
          <a:xfrm>
            <a:off x="820706" y="3153322"/>
            <a:ext cx="2805462" cy="2750598"/>
            <a:chOff x="908856" y="1530095"/>
            <a:chExt cx="2805462" cy="2750598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7475BC5-935C-2948-9F2A-572D243CD8ED}"/>
                </a:ext>
              </a:extLst>
            </p:cNvPr>
            <p:cNvSpPr/>
            <p:nvPr/>
          </p:nvSpPr>
          <p:spPr>
            <a:xfrm>
              <a:off x="908857" y="2061557"/>
              <a:ext cx="2773131" cy="221913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45B0D42-0C9A-1C42-9325-E3F65B1F3D16}"/>
                </a:ext>
              </a:extLst>
            </p:cNvPr>
            <p:cNvSpPr/>
            <p:nvPr/>
          </p:nvSpPr>
          <p:spPr>
            <a:xfrm>
              <a:off x="908856" y="1530095"/>
              <a:ext cx="2773131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List ADT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FF63DE1-092A-874E-B4C1-22A7B3D2D265}"/>
                </a:ext>
              </a:extLst>
            </p:cNvPr>
            <p:cNvSpPr txBox="1"/>
            <p:nvPr/>
          </p:nvSpPr>
          <p:spPr>
            <a:xfrm>
              <a:off x="1026835" y="2919920"/>
              <a:ext cx="26874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set(item, 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replace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append(item)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end of list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insert(item, 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delete(index)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delete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BA5D2B-960A-DA43-B761-1DC60633911C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51904D-2986-E44A-9B48-CC5F77817CC5}"/>
                </a:ext>
              </a:extLst>
            </p:cNvPr>
            <p:cNvSpPr txBox="1"/>
            <p:nvPr/>
          </p:nvSpPr>
          <p:spPr>
            <a:xfrm>
              <a:off x="928934" y="2680374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B943A7-B584-234C-9ED6-2492862875BE}"/>
                </a:ext>
              </a:extLst>
            </p:cNvPr>
            <p:cNvSpPr txBox="1"/>
            <p:nvPr/>
          </p:nvSpPr>
          <p:spPr>
            <a:xfrm>
              <a:off x="1098581" y="2310260"/>
              <a:ext cx="1861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ordered items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B84E4DB-BA97-3F43-A4A7-571D7D9B44B0}"/>
              </a:ext>
            </a:extLst>
          </p:cNvPr>
          <p:cNvSpPr txBox="1">
            <a:spLocks/>
          </p:cNvSpPr>
          <p:nvPr/>
        </p:nvSpPr>
        <p:spPr>
          <a:xfrm>
            <a:off x="3815892" y="3234568"/>
            <a:ext cx="8177007" cy="247662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B6A479"/>
                </a:solidFill>
              </a:rPr>
              <a:t>supported operations:</a:t>
            </a:r>
          </a:p>
          <a:p>
            <a:pPr lvl="1"/>
            <a:r>
              <a:rPr lang="en-US" sz="2200" b="1" dirty="0"/>
              <a:t>get(index): </a:t>
            </a:r>
            <a:r>
              <a:rPr lang="en-US" sz="2200" dirty="0"/>
              <a:t>returns the item at the given index</a:t>
            </a:r>
          </a:p>
          <a:p>
            <a:pPr lvl="1"/>
            <a:r>
              <a:rPr lang="en-US" sz="2200" b="1" dirty="0"/>
              <a:t>set(value, index): </a:t>
            </a:r>
            <a:r>
              <a:rPr lang="en-US" sz="2200" dirty="0"/>
              <a:t>sets the item at the given index to the given value</a:t>
            </a:r>
          </a:p>
          <a:p>
            <a:pPr lvl="1"/>
            <a:r>
              <a:rPr lang="en-US" sz="2200" b="1" dirty="0"/>
              <a:t>append(value): </a:t>
            </a:r>
            <a:r>
              <a:rPr lang="en-US" sz="2200" dirty="0"/>
              <a:t>adds the given item to the end of the list</a:t>
            </a:r>
          </a:p>
          <a:p>
            <a:pPr lvl="1"/>
            <a:r>
              <a:rPr lang="en-US" sz="2200" b="1" dirty="0"/>
              <a:t>insert(value, index): </a:t>
            </a:r>
            <a:r>
              <a:rPr lang="en-US" sz="2200" dirty="0"/>
              <a:t>insert the given item at the given index maintaining order</a:t>
            </a:r>
          </a:p>
          <a:p>
            <a:pPr lvl="1"/>
            <a:r>
              <a:rPr lang="en-US" sz="2200" b="1" dirty="0"/>
              <a:t>delete(index): </a:t>
            </a:r>
            <a:r>
              <a:rPr lang="en-US" sz="2200" dirty="0"/>
              <a:t>removes the item at the given index maintaining order</a:t>
            </a:r>
          </a:p>
          <a:p>
            <a:pPr lvl="1"/>
            <a:r>
              <a:rPr lang="en-US" sz="2200" b="1" dirty="0"/>
              <a:t>size(): </a:t>
            </a:r>
            <a:r>
              <a:rPr lang="en-US" sz="2200" dirty="0"/>
              <a:t>returns the number of elements in the list</a:t>
            </a:r>
          </a:p>
        </p:txBody>
      </p:sp>
    </p:spTree>
    <p:extLst>
      <p:ext uri="{BB962C8B-B14F-4D97-AF65-F5344CB8AC3E}">
        <p14:creationId xmlns:p14="http://schemas.microsoft.com/office/powerpoint/2010/main" val="252661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F57964-F603-4617-84FD-8DC12A6AB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879222-592F-4D37-B10C-11E31601B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2235008" cy="101466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49F359-7DE2-4F95-AEA0-BC5D01C54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4C3282"/>
              </a:buClr>
            </a:pPr>
            <a:r>
              <a:rPr lang="en-US" sz="3200" dirty="0"/>
              <a:t>Introductions</a:t>
            </a:r>
          </a:p>
          <a:p>
            <a:pPr lvl="1">
              <a:buClr>
                <a:srgbClr val="4C3282"/>
              </a:buClr>
            </a:pPr>
            <a:r>
              <a:rPr lang="en-US" sz="3200" dirty="0"/>
              <a:t>Syllabus</a:t>
            </a:r>
          </a:p>
          <a:p>
            <a:pPr lvl="1">
              <a:buClr>
                <a:srgbClr val="4C3282"/>
              </a:buClr>
            </a:pPr>
            <a:r>
              <a:rPr lang="en-US" sz="3200" dirty="0"/>
              <a:t>Dust off data structure cob webs</a:t>
            </a:r>
          </a:p>
          <a:p>
            <a:pPr lvl="1">
              <a:buClr>
                <a:srgbClr val="4C3282"/>
              </a:buClr>
            </a:pPr>
            <a:r>
              <a:rPr lang="en-US" sz="3200" dirty="0"/>
              <a:t>Meet the ADT</a:t>
            </a:r>
          </a:p>
          <a:p>
            <a:pPr lvl="1">
              <a:buClr>
                <a:srgbClr val="4C3282"/>
              </a:buClr>
            </a:pPr>
            <a:r>
              <a:rPr lang="en-US" sz="3200" dirty="0"/>
              <a:t>What is “complexity”?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8D048842-ED85-8C41-B94E-D42054A2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992105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6">
            <a:extLst>
              <a:ext uri="{FF2B5EF4-FFF2-40B4-BE49-F238E27FC236}">
                <a16:creationId xmlns:a16="http://schemas.microsoft.com/office/drawing/2014/main" id="{9B73D7F4-9921-644A-B254-BE764534DCCB}"/>
              </a:ext>
            </a:extLst>
          </p:cNvPr>
          <p:cNvSpPr/>
          <p:nvPr/>
        </p:nvSpPr>
        <p:spPr>
          <a:xfrm>
            <a:off x="8105033" y="1068198"/>
            <a:ext cx="3842715" cy="52179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B14C0063-7F3F-9641-BAEB-8A095FE4188E}"/>
              </a:ext>
            </a:extLst>
          </p:cNvPr>
          <p:cNvSpPr/>
          <p:nvPr/>
        </p:nvSpPr>
        <p:spPr>
          <a:xfrm>
            <a:off x="3899588" y="1065931"/>
            <a:ext cx="3918926" cy="5631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CC8916-2A2F-425A-BBEF-6E1F425AD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List Implementations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89159-94B0-4FAA-AA37-59A6751BA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079A831-55F1-B040-BEA2-50207ACD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0F6823-81E1-2A4E-A436-2ABEBD42D632}"/>
              </a:ext>
            </a:extLst>
          </p:cNvPr>
          <p:cNvGrpSpPr/>
          <p:nvPr/>
        </p:nvGrpSpPr>
        <p:grpSpPr>
          <a:xfrm>
            <a:off x="577321" y="1614231"/>
            <a:ext cx="2805462" cy="2750598"/>
            <a:chOff x="908856" y="1530095"/>
            <a:chExt cx="2805462" cy="275059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222629-EA6D-AF4F-9967-79CCB02A2A1F}"/>
                </a:ext>
              </a:extLst>
            </p:cNvPr>
            <p:cNvSpPr/>
            <p:nvPr/>
          </p:nvSpPr>
          <p:spPr>
            <a:xfrm>
              <a:off x="908857" y="2061557"/>
              <a:ext cx="2773131" cy="2219136"/>
            </a:xfrm>
            <a:prstGeom prst="rect">
              <a:avLst/>
            </a:prstGeom>
            <a:noFill/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BC5B2E-86A3-FA45-8897-7632867F0A06}"/>
                </a:ext>
              </a:extLst>
            </p:cNvPr>
            <p:cNvSpPr/>
            <p:nvPr/>
          </p:nvSpPr>
          <p:spPr>
            <a:xfrm>
              <a:off x="908856" y="1530095"/>
              <a:ext cx="2773131" cy="531461"/>
            </a:xfrm>
            <a:prstGeom prst="rect">
              <a:avLst/>
            </a:prstGeom>
            <a:solidFill>
              <a:srgbClr val="B6A479"/>
            </a:solidFill>
            <a:ln>
              <a:solidFill>
                <a:srgbClr val="B6A4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List ADT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15E43EE-CBD4-C642-BC33-83A88C4A3BB6}"/>
                </a:ext>
              </a:extLst>
            </p:cNvPr>
            <p:cNvSpPr txBox="1"/>
            <p:nvPr/>
          </p:nvSpPr>
          <p:spPr>
            <a:xfrm>
              <a:off x="1026835" y="2919920"/>
              <a:ext cx="26874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get(index)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return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set(item, 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replace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append(item)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to end of list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insert(item, 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add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delete(index)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delete item at index</a:t>
              </a:r>
            </a:p>
            <a:p>
              <a:r>
                <a:rPr lang="en-US" sz="1200" u="sng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size()</a:t>
              </a:r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 count of items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67E9F4-1611-8E40-804F-2B6F6484B918}"/>
                </a:ext>
              </a:extLst>
            </p:cNvPr>
            <p:cNvSpPr txBox="1"/>
            <p:nvPr/>
          </p:nvSpPr>
          <p:spPr>
            <a:xfrm>
              <a:off x="924590" y="2078829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state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2743E1-818A-A74B-8726-813FB5B7BAA2}"/>
                </a:ext>
              </a:extLst>
            </p:cNvPr>
            <p:cNvSpPr txBox="1"/>
            <p:nvPr/>
          </p:nvSpPr>
          <p:spPr>
            <a:xfrm>
              <a:off x="928934" y="2680374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4C3282"/>
                  </a:solidFill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behavior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5E12272-2475-914C-8E8F-9B614B67DB3F}"/>
                </a:ext>
              </a:extLst>
            </p:cNvPr>
            <p:cNvSpPr txBox="1"/>
            <p:nvPr/>
          </p:nvSpPr>
          <p:spPr>
            <a:xfrm>
              <a:off x="1098581" y="2310260"/>
              <a:ext cx="18612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Set of ordered items</a:t>
              </a:r>
            </a:p>
            <a:p>
              <a:r>
                <a:rPr lang="en-US" sz="1200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Count of items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4A5757-89FA-0143-BD2B-F76972EDBE3D}"/>
              </a:ext>
            </a:extLst>
          </p:cNvPr>
          <p:cNvGrpSpPr/>
          <p:nvPr/>
        </p:nvGrpSpPr>
        <p:grpSpPr>
          <a:xfrm>
            <a:off x="4544382" y="1759031"/>
            <a:ext cx="2657777" cy="3850635"/>
            <a:chOff x="908858" y="1530095"/>
            <a:chExt cx="2657777" cy="385063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CEF0DC-9951-8549-9395-541F2C894848}"/>
                </a:ext>
              </a:extLst>
            </p:cNvPr>
            <p:cNvSpPr/>
            <p:nvPr/>
          </p:nvSpPr>
          <p:spPr>
            <a:xfrm>
              <a:off x="908858" y="2061556"/>
              <a:ext cx="2657777" cy="31927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F5BEA-01A3-BD41-9BCF-EC87653B776B}"/>
                </a:ext>
              </a:extLst>
            </p:cNvPr>
            <p:cNvSpPr/>
            <p:nvPr/>
          </p:nvSpPr>
          <p:spPr>
            <a:xfrm>
              <a:off x="908858" y="1530095"/>
              <a:ext cx="2657777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ArrayList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&lt;E&gt;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117FECF-C0AB-EA46-A3AD-A1B0A71DEE64}"/>
                </a:ext>
              </a:extLst>
            </p:cNvPr>
            <p:cNvSpPr txBox="1"/>
            <p:nvPr/>
          </p:nvSpPr>
          <p:spPr>
            <a:xfrm>
              <a:off x="1014216" y="2887740"/>
              <a:ext cx="255203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data[index]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data[index] =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data[size]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values to make hole at index, data[index]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following values forward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</a:t>
              </a:r>
            </a:p>
            <a:p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133611-4A70-664F-B844-EECCFAF6211B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0F4E08F-BE00-D944-BD72-D11F3957FE6A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0BAFEE5-1B0F-8D40-8570-06197721D780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6694FE3-244F-5A43-8C03-0B22CBD4D206}"/>
              </a:ext>
            </a:extLst>
          </p:cNvPr>
          <p:cNvGrpSpPr/>
          <p:nvPr/>
        </p:nvGrpSpPr>
        <p:grpSpPr>
          <a:xfrm>
            <a:off x="8740433" y="1761298"/>
            <a:ext cx="2666527" cy="3724197"/>
            <a:chOff x="900108" y="1530095"/>
            <a:chExt cx="2666527" cy="372419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3DAA3B0-E0E4-164B-BF18-7B5320A1B496}"/>
                </a:ext>
              </a:extLst>
            </p:cNvPr>
            <p:cNvSpPr/>
            <p:nvPr/>
          </p:nvSpPr>
          <p:spPr>
            <a:xfrm>
              <a:off x="908858" y="2061556"/>
              <a:ext cx="2657777" cy="31927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F4BD516-127E-B340-94A3-E5BF805D40BB}"/>
                </a:ext>
              </a:extLst>
            </p:cNvPr>
            <p:cNvSpPr/>
            <p:nvPr/>
          </p:nvSpPr>
          <p:spPr>
            <a:xfrm>
              <a:off x="908858" y="1530095"/>
              <a:ext cx="2657777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LinkedList&lt;E&gt;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655239-7401-B044-9D2D-67657CA75D13}"/>
                </a:ext>
              </a:extLst>
            </p:cNvPr>
            <p:cNvSpPr txBox="1"/>
            <p:nvPr/>
          </p:nvSpPr>
          <p:spPr>
            <a:xfrm>
              <a:off x="998577" y="2920162"/>
              <a:ext cx="2552037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loop until index, return node’s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loop until index, update node’s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create new node, update next of last node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create new node, loop until index, update next fields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loop until index, skip node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D4AFD5F-C708-F541-9F46-501AC1744530}"/>
                </a:ext>
              </a:extLst>
            </p:cNvPr>
            <p:cNvSpPr txBox="1"/>
            <p:nvPr/>
          </p:nvSpPr>
          <p:spPr>
            <a:xfrm>
              <a:off x="928946" y="2108378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6B5DDFF-A304-EF41-8B96-E774C83534EC}"/>
                </a:ext>
              </a:extLst>
            </p:cNvPr>
            <p:cNvSpPr txBox="1"/>
            <p:nvPr/>
          </p:nvSpPr>
          <p:spPr>
            <a:xfrm>
              <a:off x="900108" y="2708653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B1ADFBC-CC75-884A-8C3D-01701DAC770A}"/>
                </a:ext>
              </a:extLst>
            </p:cNvPr>
            <p:cNvSpPr txBox="1"/>
            <p:nvPr/>
          </p:nvSpPr>
          <p:spPr>
            <a:xfrm>
              <a:off x="1014598" y="2323643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Node front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7CEC63F-12FF-DB4A-BE3C-A749935787C7}"/>
              </a:ext>
            </a:extLst>
          </p:cNvPr>
          <p:cNvSpPr txBox="1"/>
          <p:nvPr/>
        </p:nvSpPr>
        <p:spPr>
          <a:xfrm>
            <a:off x="3976855" y="1068198"/>
            <a:ext cx="3792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ArrayList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</a:t>
            </a:r>
          </a:p>
          <a:p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uses an Array as underlying storage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196E39-5A80-2244-812E-EBC495E5B20B}"/>
              </a:ext>
            </a:extLst>
          </p:cNvPr>
          <p:cNvSpPr txBox="1"/>
          <p:nvPr/>
        </p:nvSpPr>
        <p:spPr>
          <a:xfrm>
            <a:off x="8291895" y="1068198"/>
            <a:ext cx="3563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LinkedList</a:t>
            </a:r>
            <a:endParaRPr lang="en-US" dirty="0">
              <a:latin typeface="Segoe UI Historic" panose="020B0502040204020203" pitchFamily="34" charset="0"/>
              <a:ea typeface="Segoe UI Historic" panose="020B0502040204020203" pitchFamily="34" charset="0"/>
              <a:cs typeface="Segoe UI Historic" panose="020B0502040204020203" pitchFamily="34" charset="0"/>
            </a:endParaRPr>
          </a:p>
          <a:p>
            <a:pPr algn="ctr"/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uses nodes as underlying storage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9B86F5D7-01E5-7D4D-B802-40AA5DCA5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366651"/>
              </p:ext>
            </p:extLst>
          </p:nvPr>
        </p:nvGraphicFramePr>
        <p:xfrm>
          <a:off x="4273375" y="5554029"/>
          <a:ext cx="3166760" cy="729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352">
                  <a:extLst>
                    <a:ext uri="{9D8B030D-6E8A-4147-A177-3AD203B41FA5}">
                      <a16:colId xmlns:a16="http://schemas.microsoft.com/office/drawing/2014/main" val="4248359978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2810211850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1860582927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4218443044"/>
                    </a:ext>
                  </a:extLst>
                </a:gridCol>
                <a:gridCol w="633352">
                  <a:extLst>
                    <a:ext uri="{9D8B030D-6E8A-4147-A177-3AD203B41FA5}">
                      <a16:colId xmlns:a16="http://schemas.microsoft.com/office/drawing/2014/main" val="3149305604"/>
                    </a:ext>
                  </a:extLst>
                </a:gridCol>
              </a:tblGrid>
              <a:tr h="277313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B6A479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633687"/>
                  </a:ext>
                </a:extLst>
              </a:tr>
              <a:tr h="42500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88.6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26.1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94.4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4C3282"/>
                          </a:solidFill>
                          <a:latin typeface="Courier New" panose="02070309020205020404" pitchFamily="49" charset="0"/>
                          <a:ea typeface="Segoe UI Historic" panose="020B0502040204020203" pitchFamily="34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680631"/>
                  </a:ext>
                </a:extLst>
              </a:tr>
            </a:tbl>
          </a:graphicData>
        </a:graphic>
      </p:graphicFrame>
      <p:sp>
        <p:nvSpPr>
          <p:cNvPr id="40" name="Left Bracket 39">
            <a:extLst>
              <a:ext uri="{FF2B5EF4-FFF2-40B4-BE49-F238E27FC236}">
                <a16:creationId xmlns:a16="http://schemas.microsoft.com/office/drawing/2014/main" id="{13D5CEA5-26BB-104D-865A-8C8348900F1E}"/>
              </a:ext>
            </a:extLst>
          </p:cNvPr>
          <p:cNvSpPr/>
          <p:nvPr/>
        </p:nvSpPr>
        <p:spPr>
          <a:xfrm rot="16200000">
            <a:off x="5162539" y="5424641"/>
            <a:ext cx="80670" cy="1858998"/>
          </a:xfrm>
          <a:prstGeom prst="leftBracket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eft Bracket 40">
            <a:extLst>
              <a:ext uri="{FF2B5EF4-FFF2-40B4-BE49-F238E27FC236}">
                <a16:creationId xmlns:a16="http://schemas.microsoft.com/office/drawing/2014/main" id="{EC487118-BCF6-F64B-957B-1476318C1675}"/>
              </a:ext>
            </a:extLst>
          </p:cNvPr>
          <p:cNvSpPr/>
          <p:nvPr/>
        </p:nvSpPr>
        <p:spPr>
          <a:xfrm rot="16200000">
            <a:off x="6792267" y="5746949"/>
            <a:ext cx="80671" cy="1214379"/>
          </a:xfrm>
          <a:prstGeom prst="leftBracket">
            <a:avLst/>
          </a:prstGeom>
          <a:ln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4710E77-30F6-BD47-82C8-5A3C1EA80C3A}"/>
              </a:ext>
            </a:extLst>
          </p:cNvPr>
          <p:cNvGrpSpPr/>
          <p:nvPr/>
        </p:nvGrpSpPr>
        <p:grpSpPr>
          <a:xfrm>
            <a:off x="8596893" y="5643902"/>
            <a:ext cx="3036054" cy="444216"/>
            <a:chOff x="6161778" y="2203456"/>
            <a:chExt cx="3036054" cy="444216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9EF16FF-58FB-264B-8DB1-1A7DF08DD5F7}"/>
                </a:ext>
              </a:extLst>
            </p:cNvPr>
            <p:cNvGrpSpPr/>
            <p:nvPr/>
          </p:nvGrpSpPr>
          <p:grpSpPr>
            <a:xfrm>
              <a:off x="6161778" y="2213423"/>
              <a:ext cx="1018250" cy="434249"/>
              <a:chOff x="6161778" y="2213423"/>
              <a:chExt cx="1018250" cy="43424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64953385-55C9-184C-B36C-88306658C0A3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1AF6414D-45CA-B646-89B8-57A0593B61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D480ADA-831D-E949-A378-E9F31C919026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4C3282"/>
                    </a:solidFill>
                    <a:latin typeface="Courier New" panose="02070309020205020404" pitchFamily="49" charset="0"/>
                    <a:ea typeface="Segoe UI Historic" panose="020B0502040204020203" pitchFamily="34" charset="0"/>
                    <a:cs typeface="Courier New" panose="02070309020205020404" pitchFamily="49" charset="0"/>
                  </a:rPr>
                  <a:t>88.6</a:t>
                </a:r>
              </a:p>
            </p:txBody>
          </p: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FA0FD63-A3FA-E24A-86E0-633B96FF0EE9}"/>
                  </a:ext>
                </a:extLst>
              </p:cNvPr>
              <p:cNvCxnSpPr/>
              <p:nvPr/>
            </p:nvCxnSpPr>
            <p:spPr>
              <a:xfrm>
                <a:off x="6893781" y="2430547"/>
                <a:ext cx="286247" cy="0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9D581BA7-1BC4-9940-A834-883D4BA3CC29}"/>
                </a:ext>
              </a:extLst>
            </p:cNvPr>
            <p:cNvGrpSpPr/>
            <p:nvPr/>
          </p:nvGrpSpPr>
          <p:grpSpPr>
            <a:xfrm>
              <a:off x="7257824" y="2213422"/>
              <a:ext cx="1018250" cy="434249"/>
              <a:chOff x="6161778" y="2213423"/>
              <a:chExt cx="1018250" cy="434249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DD35A45-F187-F44B-BBFD-D4BCB1087D75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C468A67-02DD-684A-830F-FE150AF64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0FBC64E-6547-AF47-9F6C-F3751E786634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4C3282"/>
                    </a:solidFill>
                    <a:latin typeface="Courier New" panose="02070309020205020404" pitchFamily="49" charset="0"/>
                    <a:ea typeface="Segoe UI Historic" panose="020B0502040204020203" pitchFamily="34" charset="0"/>
                    <a:cs typeface="Courier New" panose="02070309020205020404" pitchFamily="49" charset="0"/>
                  </a:rPr>
                  <a:t>26.1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F3F8BBC4-6519-D649-B364-5E30B5CA23AC}"/>
                  </a:ext>
                </a:extLst>
              </p:cNvPr>
              <p:cNvCxnSpPr/>
              <p:nvPr/>
            </p:nvCxnSpPr>
            <p:spPr>
              <a:xfrm>
                <a:off x="6893781" y="2430547"/>
                <a:ext cx="286247" cy="0"/>
              </a:xfrm>
              <a:prstGeom prst="straightConnector1">
                <a:avLst/>
              </a:prstGeom>
              <a:ln>
                <a:solidFill>
                  <a:srgbClr val="B6A479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444DF68-BE9A-EA42-BCC0-343587B11979}"/>
                </a:ext>
              </a:extLst>
            </p:cNvPr>
            <p:cNvGrpSpPr/>
            <p:nvPr/>
          </p:nvGrpSpPr>
          <p:grpSpPr>
            <a:xfrm>
              <a:off x="8351586" y="2203456"/>
              <a:ext cx="846246" cy="434249"/>
              <a:chOff x="6161778" y="2213423"/>
              <a:chExt cx="846246" cy="434249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EE78C4C-2DE3-684A-A46A-FD5A84B27827}"/>
                  </a:ext>
                </a:extLst>
              </p:cNvPr>
              <p:cNvSpPr/>
              <p:nvPr/>
            </p:nvSpPr>
            <p:spPr>
              <a:xfrm>
                <a:off x="6168868" y="2213423"/>
                <a:ext cx="839156" cy="43424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D5B97DED-5A2C-EF49-B2AB-4809D3FB7D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783859" y="2217395"/>
                <a:ext cx="0" cy="430277"/>
              </a:xfrm>
              <a:prstGeom prst="line">
                <a:avLst/>
              </a:prstGeom>
              <a:ln>
                <a:solidFill>
                  <a:srgbClr val="4C32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EEC686BE-AA3C-8C45-B621-1442E95F994B}"/>
                  </a:ext>
                </a:extLst>
              </p:cNvPr>
              <p:cNvSpPr txBox="1"/>
              <p:nvPr/>
            </p:nvSpPr>
            <p:spPr>
              <a:xfrm>
                <a:off x="6161778" y="2278406"/>
                <a:ext cx="65420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>
                    <a:solidFill>
                      <a:srgbClr val="4C3282"/>
                    </a:solidFill>
                    <a:latin typeface="Courier New" panose="02070309020205020404" pitchFamily="49" charset="0"/>
                    <a:ea typeface="Segoe UI Historic" panose="020B0502040204020203" pitchFamily="34" charset="0"/>
                    <a:cs typeface="Courier New" panose="02070309020205020404" pitchFamily="49" charset="0"/>
                  </a:rPr>
                  <a:t>94.4</a:t>
                </a:r>
              </a:p>
            </p:txBody>
          </p:sp>
        </p:grp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6DC59D0-3643-A94B-890B-2F95B8B46C6A}"/>
                </a:ext>
              </a:extLst>
            </p:cNvPr>
            <p:cNvCxnSpPr/>
            <p:nvPr/>
          </p:nvCxnSpPr>
          <p:spPr>
            <a:xfrm flipH="1">
              <a:off x="8973667" y="2203456"/>
              <a:ext cx="224165" cy="444215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01E5004D-E66B-5A4E-97C7-9218CBA22EAA}"/>
              </a:ext>
            </a:extLst>
          </p:cNvPr>
          <p:cNvSpPr txBox="1"/>
          <p:nvPr/>
        </p:nvSpPr>
        <p:spPr>
          <a:xfrm>
            <a:off x="4940622" y="6409070"/>
            <a:ext cx="5245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list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328DF02-FF08-C34D-A75C-5C1B6D714826}"/>
              </a:ext>
            </a:extLst>
          </p:cNvPr>
          <p:cNvSpPr txBox="1"/>
          <p:nvPr/>
        </p:nvSpPr>
        <p:spPr>
          <a:xfrm>
            <a:off x="6328173" y="6409070"/>
            <a:ext cx="10342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free space</a:t>
            </a:r>
          </a:p>
        </p:txBody>
      </p:sp>
      <p:pic>
        <p:nvPicPr>
          <p:cNvPr id="52" name="Picture 4" descr="art08_03">
            <a:extLst>
              <a:ext uri="{FF2B5EF4-FFF2-40B4-BE49-F238E27FC236}">
                <a16:creationId xmlns:a16="http://schemas.microsoft.com/office/drawing/2014/main" id="{0A123749-E1E4-EC40-8ECF-787B20AE9B4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25" y="4829177"/>
            <a:ext cx="3383624" cy="138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754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421C6A9-1B98-B941-A52D-A19202847789}"/>
              </a:ext>
            </a:extLst>
          </p:cNvPr>
          <p:cNvSpPr/>
          <p:nvPr/>
        </p:nvSpPr>
        <p:spPr>
          <a:xfrm>
            <a:off x="4326339" y="1688348"/>
            <a:ext cx="6951393" cy="1870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0871EF-0F1F-554B-A555-85E4C23D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BFB2F-8F0A-D84B-892D-54710A1B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380F5-2A36-624C-AFF0-DC7F09CF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E19FC-6B24-D640-B6B5-8FD06E710913}"/>
              </a:ext>
            </a:extLst>
          </p:cNvPr>
          <p:cNvGrpSpPr/>
          <p:nvPr/>
        </p:nvGrpSpPr>
        <p:grpSpPr>
          <a:xfrm>
            <a:off x="808527" y="1985855"/>
            <a:ext cx="2657777" cy="3850635"/>
            <a:chOff x="908858" y="1530095"/>
            <a:chExt cx="2657777" cy="38506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FD530D-A680-5A4D-9A21-42C2797E8D77}"/>
                </a:ext>
              </a:extLst>
            </p:cNvPr>
            <p:cNvSpPr/>
            <p:nvPr/>
          </p:nvSpPr>
          <p:spPr>
            <a:xfrm>
              <a:off x="908858" y="2061556"/>
              <a:ext cx="2657777" cy="31927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4FE3B0-254B-4E4A-8B93-B226C64D1CDF}"/>
                </a:ext>
              </a:extLst>
            </p:cNvPr>
            <p:cNvSpPr/>
            <p:nvPr/>
          </p:nvSpPr>
          <p:spPr>
            <a:xfrm>
              <a:off x="908858" y="1530095"/>
              <a:ext cx="2657777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ArrayList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&lt;E&gt;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6F2456-B233-EB44-AD5D-8C9486729E01}"/>
                </a:ext>
              </a:extLst>
            </p:cNvPr>
            <p:cNvSpPr txBox="1"/>
            <p:nvPr/>
          </p:nvSpPr>
          <p:spPr>
            <a:xfrm>
              <a:off x="1014216" y="2887740"/>
              <a:ext cx="255203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data[index]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data[index] =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data[size]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values to make hole at index, data[index]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following values forward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</a:t>
              </a:r>
            </a:p>
            <a:p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4D1AB5-1436-9846-9874-51CF08E6F553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D44984-F2B2-8B41-B13C-C2152B1EC66F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1180DE-2D87-4948-B74A-9AA2396E93E7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BAACB1AA-042D-2846-82F0-A4E3A4C4B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106553"/>
              </p:ext>
            </p:extLst>
          </p:nvPr>
        </p:nvGraphicFramePr>
        <p:xfrm>
          <a:off x="6629617" y="2117978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7A87EC1-DF00-E646-8355-ACCD3A190D02}"/>
              </a:ext>
            </a:extLst>
          </p:cNvPr>
          <p:cNvSpPr txBox="1"/>
          <p:nvPr/>
        </p:nvSpPr>
        <p:spPr>
          <a:xfrm>
            <a:off x="4446238" y="2537141"/>
            <a:ext cx="20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insert(10, 0)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29380B-C3AD-3B43-A9EC-F4D1EA47F49E}"/>
              </a:ext>
            </a:extLst>
          </p:cNvPr>
          <p:cNvSpPr txBox="1"/>
          <p:nvPr/>
        </p:nvSpPr>
        <p:spPr>
          <a:xfrm>
            <a:off x="6864162" y="2552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93C4A-59AA-BE40-A250-12EDA6B8AB90}"/>
              </a:ext>
            </a:extLst>
          </p:cNvPr>
          <p:cNvSpPr txBox="1"/>
          <p:nvPr/>
        </p:nvSpPr>
        <p:spPr>
          <a:xfrm>
            <a:off x="7685264" y="255236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3DD496-9678-4748-ADAF-E4EE60B3E472}"/>
              </a:ext>
            </a:extLst>
          </p:cNvPr>
          <p:cNvSpPr txBox="1"/>
          <p:nvPr/>
        </p:nvSpPr>
        <p:spPr>
          <a:xfrm>
            <a:off x="8506366" y="253714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99925-FCD9-B540-A852-9F5B6DE927A4}"/>
              </a:ext>
            </a:extLst>
          </p:cNvPr>
          <p:cNvSpPr txBox="1"/>
          <p:nvPr/>
        </p:nvSpPr>
        <p:spPr>
          <a:xfrm>
            <a:off x="6947422" y="307402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402D6-C17B-5B47-AD23-CE2AEC8B8E05}"/>
              </a:ext>
            </a:extLst>
          </p:cNvPr>
          <p:cNvSpPr txBox="1"/>
          <p:nvPr/>
        </p:nvSpPr>
        <p:spPr>
          <a:xfrm>
            <a:off x="9213208" y="3067286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DF545-4993-6343-AC8E-87AC2C60609B}"/>
              </a:ext>
            </a:extLst>
          </p:cNvPr>
          <p:cNvSpPr txBox="1"/>
          <p:nvPr/>
        </p:nvSpPr>
        <p:spPr>
          <a:xfrm>
            <a:off x="5526183" y="1802134"/>
            <a:ext cx="4534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insert(element, index)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shifting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0DEADC9-FFCF-174A-9E52-59DFBD169712}"/>
              </a:ext>
            </a:extLst>
          </p:cNvPr>
          <p:cNvSpPr/>
          <p:nvPr/>
        </p:nvSpPr>
        <p:spPr>
          <a:xfrm>
            <a:off x="4326339" y="4102393"/>
            <a:ext cx="6951393" cy="18707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8" name="Content Placeholder 5">
            <a:extLst>
              <a:ext uri="{FF2B5EF4-FFF2-40B4-BE49-F238E27FC236}">
                <a16:creationId xmlns:a16="http://schemas.microsoft.com/office/drawing/2014/main" id="{B67214DD-7AAE-D04D-858B-6E62F01CC3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598154"/>
              </p:ext>
            </p:extLst>
          </p:nvPr>
        </p:nvGraphicFramePr>
        <p:xfrm>
          <a:off x="6629617" y="4532023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50" name="TextBox 49">
            <a:extLst>
              <a:ext uri="{FF2B5EF4-FFF2-40B4-BE49-F238E27FC236}">
                <a16:creationId xmlns:a16="http://schemas.microsoft.com/office/drawing/2014/main" id="{A87E894F-535F-7C45-9083-D05483C721CC}"/>
              </a:ext>
            </a:extLst>
          </p:cNvPr>
          <p:cNvSpPr txBox="1"/>
          <p:nvPr/>
        </p:nvSpPr>
        <p:spPr>
          <a:xfrm>
            <a:off x="7674029" y="4947896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B127519-76DA-764F-B69E-3D2DE5C204C0}"/>
              </a:ext>
            </a:extLst>
          </p:cNvPr>
          <p:cNvSpPr txBox="1"/>
          <p:nvPr/>
        </p:nvSpPr>
        <p:spPr>
          <a:xfrm>
            <a:off x="8488214" y="493995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4DE8895-FC05-0C45-B056-0BF08D6EC1D3}"/>
              </a:ext>
            </a:extLst>
          </p:cNvPr>
          <p:cNvSpPr txBox="1"/>
          <p:nvPr/>
        </p:nvSpPr>
        <p:spPr>
          <a:xfrm>
            <a:off x="9302399" y="4959468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E21507C-7383-F947-923D-46D7FA178F99}"/>
              </a:ext>
            </a:extLst>
          </p:cNvPr>
          <p:cNvSpPr txBox="1"/>
          <p:nvPr/>
        </p:nvSpPr>
        <p:spPr>
          <a:xfrm>
            <a:off x="6947422" y="5488067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588DDF3-55C2-4242-BC7D-547D0ADB31C0}"/>
              </a:ext>
            </a:extLst>
          </p:cNvPr>
          <p:cNvSpPr txBox="1"/>
          <p:nvPr/>
        </p:nvSpPr>
        <p:spPr>
          <a:xfrm>
            <a:off x="9213208" y="5481331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D9CA86-DE80-CF4B-B263-E18EAC0E7A21}"/>
              </a:ext>
            </a:extLst>
          </p:cNvPr>
          <p:cNvSpPr txBox="1"/>
          <p:nvPr/>
        </p:nvSpPr>
        <p:spPr>
          <a:xfrm>
            <a:off x="9213208" y="5488486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39249B1-81A7-5B47-8484-6DBF2177BAEB}"/>
              </a:ext>
            </a:extLst>
          </p:cNvPr>
          <p:cNvSpPr txBox="1"/>
          <p:nvPr/>
        </p:nvSpPr>
        <p:spPr>
          <a:xfrm>
            <a:off x="6180351" y="4171145"/>
            <a:ext cx="3293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delete(index)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shifting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E088EF2-650A-C845-B6B5-A3F97BEA1AB9}"/>
              </a:ext>
            </a:extLst>
          </p:cNvPr>
          <p:cNvSpPr txBox="1"/>
          <p:nvPr/>
        </p:nvSpPr>
        <p:spPr>
          <a:xfrm>
            <a:off x="8506366" y="253714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DD00C3-4234-CA44-BF14-A613DB5DA88D}"/>
              </a:ext>
            </a:extLst>
          </p:cNvPr>
          <p:cNvSpPr txBox="1"/>
          <p:nvPr/>
        </p:nvSpPr>
        <p:spPr>
          <a:xfrm>
            <a:off x="7685264" y="2544273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9BA7748-3B1F-7041-B6E7-CB7E2ACDF9C2}"/>
              </a:ext>
            </a:extLst>
          </p:cNvPr>
          <p:cNvSpPr txBox="1"/>
          <p:nvPr/>
        </p:nvSpPr>
        <p:spPr>
          <a:xfrm>
            <a:off x="6864162" y="254000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C6C6C2-6302-2F4A-8C10-51A1E9A38FEA}"/>
              </a:ext>
            </a:extLst>
          </p:cNvPr>
          <p:cNvSpPr txBox="1"/>
          <p:nvPr/>
        </p:nvSpPr>
        <p:spPr>
          <a:xfrm>
            <a:off x="6803248" y="2551128"/>
            <a:ext cx="428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28E9A9-09E8-7549-99FE-926410226586}"/>
              </a:ext>
            </a:extLst>
          </p:cNvPr>
          <p:cNvSpPr txBox="1"/>
          <p:nvPr/>
        </p:nvSpPr>
        <p:spPr>
          <a:xfrm>
            <a:off x="9213208" y="3066346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9BD1074-BCB1-F947-BAF9-2098CE707C25}"/>
              </a:ext>
            </a:extLst>
          </p:cNvPr>
          <p:cNvSpPr txBox="1"/>
          <p:nvPr/>
        </p:nvSpPr>
        <p:spPr>
          <a:xfrm>
            <a:off x="4446237" y="4966414"/>
            <a:ext cx="20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delete(0)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2267899-FD21-6A45-A98E-C36DE0D86AFA}"/>
              </a:ext>
            </a:extLst>
          </p:cNvPr>
          <p:cNvSpPr txBox="1"/>
          <p:nvPr/>
        </p:nvSpPr>
        <p:spPr>
          <a:xfrm>
            <a:off x="6841429" y="495489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4F2BF62-A3CB-9640-BEA0-12D87FBCFC13}"/>
              </a:ext>
            </a:extLst>
          </p:cNvPr>
          <p:cNvSpPr txBox="1"/>
          <p:nvPr/>
        </p:nvSpPr>
        <p:spPr>
          <a:xfrm>
            <a:off x="7685264" y="4963229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3E28A89-1D31-4844-B8ED-0BD972B4EA36}"/>
              </a:ext>
            </a:extLst>
          </p:cNvPr>
          <p:cNvSpPr txBox="1"/>
          <p:nvPr/>
        </p:nvSpPr>
        <p:spPr>
          <a:xfrm>
            <a:off x="8499449" y="4963738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A116394-6B00-B047-AF5C-21EB42AAD4ED}"/>
              </a:ext>
            </a:extLst>
          </p:cNvPr>
          <p:cNvSpPr txBox="1"/>
          <p:nvPr/>
        </p:nvSpPr>
        <p:spPr>
          <a:xfrm>
            <a:off x="9299907" y="4957330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9220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31 L 0.06692 -0.00023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31 L 0.06745 0.0011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1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232 L 0.06745 0.00301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-0.06471 0.00324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4.44444E-6 L -0.06693 -4.44444E-6 " pathEditMode="relative" ptsTypes="AA">
                                      <p:cBhvr>
                                        <p:cTn id="3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92 L -0.06549 0.00092 " pathEditMode="relative" ptsTypes="AA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5" grpId="0" animBg="1"/>
      <p:bldP spid="59" grpId="0" animBg="1"/>
      <p:bldP spid="60" grpId="0" animBg="1"/>
      <p:bldP spid="61" grpId="0" animBg="1"/>
      <p:bldP spid="58" grpId="0" animBg="1"/>
      <p:bldP spid="62" grpId="0" animBg="1"/>
      <p:bldP spid="63" grpId="0"/>
      <p:bldP spid="65" grpId="0" animBg="1"/>
      <p:bldP spid="66" grpId="0" animBg="1"/>
      <p:bldP spid="6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421C6A9-1B98-B941-A52D-A19202847789}"/>
              </a:ext>
            </a:extLst>
          </p:cNvPr>
          <p:cNvSpPr/>
          <p:nvPr/>
        </p:nvSpPr>
        <p:spPr>
          <a:xfrm>
            <a:off x="4326339" y="1688348"/>
            <a:ext cx="6951393" cy="40217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" name="Content Placeholder 5">
            <a:extLst>
              <a:ext uri="{FF2B5EF4-FFF2-40B4-BE49-F238E27FC236}">
                <a16:creationId xmlns:a16="http://schemas.microsoft.com/office/drawing/2014/main" id="{861CF345-5B21-2C4D-A533-68C0E5175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4171439"/>
              </p:ext>
            </p:extLst>
          </p:nvPr>
        </p:nvGraphicFramePr>
        <p:xfrm>
          <a:off x="4477103" y="4107336"/>
          <a:ext cx="6638568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9821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885300584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1644211550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3647501002"/>
                    </a:ext>
                  </a:extLst>
                </a:gridCol>
                <a:gridCol w="829821">
                  <a:extLst>
                    <a:ext uri="{9D8B030D-6E8A-4147-A177-3AD203B41FA5}">
                      <a16:colId xmlns:a16="http://schemas.microsoft.com/office/drawing/2014/main" val="1671841345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00871EF-0F1F-554B-A555-85E4C23DD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</a:t>
            </a:r>
            <a:r>
              <a:rPr lang="en-US" dirty="0" err="1"/>
              <a:t>ArrayList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7BFB2F-8F0A-D84B-892D-54710A1B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SP 18 -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380F5-2A36-624C-AFF0-DC7F09CF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F9E19FC-6B24-D640-B6B5-8FD06E710913}"/>
              </a:ext>
            </a:extLst>
          </p:cNvPr>
          <p:cNvGrpSpPr/>
          <p:nvPr/>
        </p:nvGrpSpPr>
        <p:grpSpPr>
          <a:xfrm>
            <a:off x="808527" y="1985855"/>
            <a:ext cx="2657777" cy="3850635"/>
            <a:chOff x="908858" y="1530095"/>
            <a:chExt cx="2657777" cy="385063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FD530D-A680-5A4D-9A21-42C2797E8D77}"/>
                </a:ext>
              </a:extLst>
            </p:cNvPr>
            <p:cNvSpPr/>
            <p:nvPr/>
          </p:nvSpPr>
          <p:spPr>
            <a:xfrm>
              <a:off x="908858" y="2061556"/>
              <a:ext cx="2657777" cy="319273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64FE3B0-254B-4E4A-8B93-B226C64D1CDF}"/>
                </a:ext>
              </a:extLst>
            </p:cNvPr>
            <p:cNvSpPr/>
            <p:nvPr/>
          </p:nvSpPr>
          <p:spPr>
            <a:xfrm>
              <a:off x="908858" y="1530095"/>
              <a:ext cx="2657777" cy="531461"/>
            </a:xfrm>
            <a:prstGeom prst="rect">
              <a:avLst/>
            </a:prstGeom>
            <a:solidFill>
              <a:srgbClr val="4C3282"/>
            </a:solidFill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ArrayList</a:t>
              </a:r>
              <a:r>
                <a:rPr lang="en-US" dirty="0">
                  <a:latin typeface="Segoe UI Historic" panose="020B0502040204020203" pitchFamily="34" charset="0"/>
                  <a:ea typeface="Segoe UI Historic" panose="020B0502040204020203" pitchFamily="34" charset="0"/>
                  <a:cs typeface="Segoe UI Historic" panose="020B0502040204020203" pitchFamily="34" charset="0"/>
                </a:rPr>
                <a:t>&lt;E&gt;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6F2456-B233-EB44-AD5D-8C9486729E01}"/>
                </a:ext>
              </a:extLst>
            </p:cNvPr>
            <p:cNvSpPr txBox="1"/>
            <p:nvPr/>
          </p:nvSpPr>
          <p:spPr>
            <a:xfrm>
              <a:off x="1014216" y="2887740"/>
              <a:ext cx="255203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get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data[index]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set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data[index] = value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append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data[size]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insert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values to make hole at index, data[index] = value, if out of space grow data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delete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shift following values forward</a:t>
              </a:r>
            </a:p>
            <a:p>
              <a:r>
                <a:rPr lang="en-US" sz="1200" u="sng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return size </a:t>
              </a:r>
            </a:p>
            <a:p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84D1AB5-1436-9846-9874-51CF08E6F553}"/>
                </a:ext>
              </a:extLst>
            </p:cNvPr>
            <p:cNvSpPr txBox="1"/>
            <p:nvPr/>
          </p:nvSpPr>
          <p:spPr>
            <a:xfrm>
              <a:off x="921215" y="2081381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state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D44984-F2B2-8B41-B13C-C2152B1EC66F}"/>
                </a:ext>
              </a:extLst>
            </p:cNvPr>
            <p:cNvSpPr txBox="1"/>
            <p:nvPr/>
          </p:nvSpPr>
          <p:spPr>
            <a:xfrm>
              <a:off x="921215" y="2673036"/>
              <a:ext cx="2035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B6A479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behavior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11180DE-2D87-4948-B74A-9AA2396E93E7}"/>
                </a:ext>
              </a:extLst>
            </p:cNvPr>
            <p:cNvSpPr txBox="1"/>
            <p:nvPr/>
          </p:nvSpPr>
          <p:spPr>
            <a:xfrm>
              <a:off x="1014598" y="2298929"/>
              <a:ext cx="20352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data[]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size</a:t>
              </a:r>
            </a:p>
          </p:txBody>
        </p:sp>
      </p:grp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BAACB1AA-042D-2846-82F0-A4E3A4C4B0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515689"/>
              </p:ext>
            </p:extLst>
          </p:nvPr>
        </p:nvGraphicFramePr>
        <p:xfrm>
          <a:off x="6629617" y="2117978"/>
          <a:ext cx="3208160" cy="81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40">
                  <a:extLst>
                    <a:ext uri="{9D8B030D-6E8A-4147-A177-3AD203B41FA5}">
                      <a16:colId xmlns:a16="http://schemas.microsoft.com/office/drawing/2014/main" val="3634816842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376362431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2204204455"/>
                    </a:ext>
                  </a:extLst>
                </a:gridCol>
                <a:gridCol w="802040">
                  <a:extLst>
                    <a:ext uri="{9D8B030D-6E8A-4147-A177-3AD203B41FA5}">
                      <a16:colId xmlns:a16="http://schemas.microsoft.com/office/drawing/2014/main" val="584026190"/>
                    </a:ext>
                  </a:extLst>
                </a:gridCol>
              </a:tblGrid>
              <a:tr h="40793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9438"/>
                  </a:ext>
                </a:extLst>
              </a:tr>
              <a:tr h="407935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99794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B7A87EC1-DF00-E646-8355-ACCD3A190D02}"/>
              </a:ext>
            </a:extLst>
          </p:cNvPr>
          <p:cNvSpPr txBox="1"/>
          <p:nvPr/>
        </p:nvSpPr>
        <p:spPr>
          <a:xfrm>
            <a:off x="4446238" y="2537141"/>
            <a:ext cx="20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append(2)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093C4A-59AA-BE40-A250-12EDA6B8AB90}"/>
              </a:ext>
            </a:extLst>
          </p:cNvPr>
          <p:cNvSpPr txBox="1"/>
          <p:nvPr/>
        </p:nvSpPr>
        <p:spPr>
          <a:xfrm>
            <a:off x="7685264" y="253789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3DD496-9678-4748-ADAF-E4EE60B3E472}"/>
              </a:ext>
            </a:extLst>
          </p:cNvPr>
          <p:cNvSpPr txBox="1"/>
          <p:nvPr/>
        </p:nvSpPr>
        <p:spPr>
          <a:xfrm>
            <a:off x="9299907" y="253714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299925-FCD9-B540-A852-9F5B6DE927A4}"/>
              </a:ext>
            </a:extLst>
          </p:cNvPr>
          <p:cNvSpPr txBox="1"/>
          <p:nvPr/>
        </p:nvSpPr>
        <p:spPr>
          <a:xfrm>
            <a:off x="6666765" y="3330865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numberOfItems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DF545-4993-6343-AC8E-87AC2C60609B}"/>
              </a:ext>
            </a:extLst>
          </p:cNvPr>
          <p:cNvSpPr txBox="1"/>
          <p:nvPr/>
        </p:nvSpPr>
        <p:spPr>
          <a:xfrm>
            <a:off x="6096000" y="1755859"/>
            <a:ext cx="3531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append(element)</a:t>
            </a:r>
            <a:r>
              <a:rPr lang="en-US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 with growth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ADD00C3-4234-CA44-BF14-A613DB5DA88D}"/>
              </a:ext>
            </a:extLst>
          </p:cNvPr>
          <p:cNvSpPr txBox="1"/>
          <p:nvPr/>
        </p:nvSpPr>
        <p:spPr>
          <a:xfrm>
            <a:off x="8478805" y="2545810"/>
            <a:ext cx="306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4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C6C6C2-6302-2F4A-8C10-51A1E9A38FEA}"/>
              </a:ext>
            </a:extLst>
          </p:cNvPr>
          <p:cNvSpPr txBox="1"/>
          <p:nvPr/>
        </p:nvSpPr>
        <p:spPr>
          <a:xfrm>
            <a:off x="6801374" y="2546780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10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128E9A9-09E8-7549-99FE-926410226586}"/>
              </a:ext>
            </a:extLst>
          </p:cNvPr>
          <p:cNvSpPr txBox="1"/>
          <p:nvPr/>
        </p:nvSpPr>
        <p:spPr>
          <a:xfrm>
            <a:off x="8895901" y="3340987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A37C353-32E6-9249-AE28-75F46D667404}"/>
              </a:ext>
            </a:extLst>
          </p:cNvPr>
          <p:cNvSpPr txBox="1"/>
          <p:nvPr/>
        </p:nvSpPr>
        <p:spPr>
          <a:xfrm>
            <a:off x="8080450" y="4524741"/>
            <a:ext cx="3064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4C3282"/>
                </a:solidFill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D402D6-C17B-5B47-AD23-CE2AEC8B8E05}"/>
              </a:ext>
            </a:extLst>
          </p:cNvPr>
          <p:cNvSpPr txBox="1"/>
          <p:nvPr/>
        </p:nvSpPr>
        <p:spPr>
          <a:xfrm>
            <a:off x="8895901" y="3348136"/>
            <a:ext cx="322524" cy="369332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98965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18008 0.2944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10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526 0.29537 " pathEditMode="relative" ptsTypes="AA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669 0.29213 " pathEditMode="relative" ptsTypes="AA">
                                      <p:cBhvr>
                                        <p:cTn id="2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7031 0.29445 " pathEditMode="relative" ptsTypes="AA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60" grpId="0"/>
      <p:bldP spid="58" grpId="0"/>
      <p:bldP spid="42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74038-7B2F-4BBA-A191-FEEAF4CE3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Decisions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1CBD5-547C-47D3-8CE9-64F11E597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4657543"/>
          </a:xfrm>
        </p:spPr>
        <p:txBody>
          <a:bodyPr/>
          <a:lstStyle/>
          <a:p>
            <a:r>
              <a:rPr lang="en-US" dirty="0"/>
              <a:t>For every ADT there are lots of different ways to implement them</a:t>
            </a:r>
          </a:p>
          <a:p>
            <a:r>
              <a:rPr lang="en-US" dirty="0"/>
              <a:t>Based on your situation you should consider:</a:t>
            </a:r>
          </a:p>
          <a:p>
            <a:pPr lvl="1"/>
            <a:r>
              <a:rPr lang="en-US" dirty="0"/>
              <a:t>Memory vs Speed</a:t>
            </a:r>
          </a:p>
          <a:p>
            <a:pPr lvl="1"/>
            <a:r>
              <a:rPr lang="en-US" dirty="0"/>
              <a:t>Generic/Reusability vs Specific/Specialized</a:t>
            </a:r>
          </a:p>
          <a:p>
            <a:pPr lvl="1"/>
            <a:r>
              <a:rPr lang="en-US" dirty="0"/>
              <a:t>One Function vs Another</a:t>
            </a:r>
          </a:p>
          <a:p>
            <a:pPr lvl="1"/>
            <a:r>
              <a:rPr lang="en-US" dirty="0"/>
              <a:t>Robustness vs Performance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sz="2200" dirty="0">
                <a:solidFill>
                  <a:srgbClr val="4C3282"/>
                </a:solidFill>
              </a:rPr>
              <a:t>This class is all about implementing ADTs based on making the right design tradeoffs!</a:t>
            </a:r>
          </a:p>
          <a:p>
            <a:pPr marL="128016" lvl="1" indent="0">
              <a:buNone/>
            </a:pPr>
            <a:r>
              <a:rPr lang="en-US" sz="2200" dirty="0"/>
              <a:t>&gt; A common topic in interview questions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033616-31F4-44BF-A8ED-A782588FD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E72B77-9E0F-4E4D-83D8-3A4AF6BB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6BDEA08-D367-2C4A-A2A6-C22220819186}"/>
              </a:ext>
            </a:extLst>
          </p:cNvPr>
          <p:cNvSpPr/>
          <p:nvPr/>
        </p:nvSpPr>
        <p:spPr>
          <a:xfrm>
            <a:off x="1160976" y="4178300"/>
            <a:ext cx="9676357" cy="23661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06D8C-1CAB-4BBE-B04E-B0560C76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“Big Oh”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286A3-F138-4A24-AC56-820FD57AD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2714443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 dirty="0">
                <a:solidFill>
                  <a:srgbClr val="4C3282"/>
                </a:solidFill>
              </a:rPr>
              <a:t>efficiency</a:t>
            </a:r>
            <a:r>
              <a:rPr lang="en-US" altLang="en-US" dirty="0">
                <a:solidFill>
                  <a:srgbClr val="4C3282"/>
                </a:solidFill>
              </a:rPr>
              <a:t>: </a:t>
            </a:r>
            <a:r>
              <a:rPr lang="en-US" altLang="en-US" dirty="0"/>
              <a:t>measure of computing resources used by code.</a:t>
            </a:r>
          </a:p>
          <a:p>
            <a:pPr lvl="1"/>
            <a:r>
              <a:rPr lang="en-US" altLang="en-US" dirty="0"/>
              <a:t>can be relative to speed (time), memory (space), etc.</a:t>
            </a:r>
          </a:p>
          <a:p>
            <a:pPr lvl="1"/>
            <a:r>
              <a:rPr lang="en-US" altLang="en-US" dirty="0"/>
              <a:t>most commonly refers to run time</a:t>
            </a:r>
          </a:p>
          <a:p>
            <a:r>
              <a:rPr lang="en-US" altLang="en-US" dirty="0"/>
              <a:t>Assume the following:</a:t>
            </a:r>
          </a:p>
          <a:p>
            <a:pPr lvl="1"/>
            <a:r>
              <a:rPr lang="en-US" altLang="en-US" dirty="0"/>
              <a:t>Any single Java statement takes same amount of time to run.</a:t>
            </a:r>
          </a:p>
          <a:p>
            <a:pPr lvl="1"/>
            <a:r>
              <a:rPr lang="en-US" altLang="en-US" dirty="0"/>
              <a:t>A method call's runtime is measured by the total of the statements inside the method's body.</a:t>
            </a:r>
          </a:p>
          <a:p>
            <a:pPr lvl="1"/>
            <a:r>
              <a:rPr lang="en-US" altLang="en-US" dirty="0"/>
              <a:t>A loop's runtime, if the loop repeats N times, is N times the runtime of the statements in its body.</a:t>
            </a:r>
          </a:p>
          <a:p>
            <a:r>
              <a:rPr lang="en-US" altLang="en-US" dirty="0"/>
              <a:t>We measure runtime in proportion to the input data size, N.</a:t>
            </a:r>
          </a:p>
          <a:p>
            <a:pPr lvl="1"/>
            <a:r>
              <a:rPr lang="en-US" altLang="en-US" b="1" dirty="0">
                <a:solidFill>
                  <a:srgbClr val="4C3282"/>
                </a:solidFill>
              </a:rPr>
              <a:t>growth rate</a:t>
            </a:r>
            <a:r>
              <a:rPr lang="en-US" altLang="en-US" dirty="0">
                <a:solidFill>
                  <a:srgbClr val="4C3282"/>
                </a:solidFill>
              </a:rPr>
              <a:t>: </a:t>
            </a:r>
            <a:r>
              <a:rPr lang="en-US" altLang="en-US" dirty="0"/>
              <a:t>Change in runtime as N gets bigger. How does this algorithm perform with larger and larger sets of data?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D15FEB-EC3E-46EF-ADE0-182A6A4AE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18 AU – SHRI Mare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63BEE7-62F4-4E9C-A714-2A5010C5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49FB0-BBEF-C046-8556-162A6704E2D6}"/>
              </a:ext>
            </a:extLst>
          </p:cNvPr>
          <p:cNvSpPr txBox="1"/>
          <p:nvPr/>
        </p:nvSpPr>
        <p:spPr>
          <a:xfrm>
            <a:off x="1302330" y="4303904"/>
            <a:ext cx="3531736" cy="2123658"/>
          </a:xfrm>
          <a:prstGeom prst="rect">
            <a:avLst/>
          </a:prstGeom>
          <a:solidFill>
            <a:schemeClr val="bg1"/>
          </a:solidFill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b = c + 10;</a:t>
            </a:r>
          </a:p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j = 0; j &lt; N;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j++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dataTwo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[j][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=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dataOne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][j];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dataOne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][j] = 0;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for (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&lt; N;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dataThree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] = b;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92F5610-37D3-AF40-813A-B92F156CC2AC}"/>
              </a:ext>
            </a:extLst>
          </p:cNvPr>
          <p:cNvSpPr txBox="1">
            <a:spLocks/>
          </p:cNvSpPr>
          <p:nvPr/>
        </p:nvSpPr>
        <p:spPr>
          <a:xfrm>
            <a:off x="4987276" y="4599056"/>
            <a:ext cx="5850057" cy="1521797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dirty="0"/>
              <a:t> This algorithm runs </a:t>
            </a:r>
            <a:r>
              <a:rPr lang="en-US" altLang="en-US" b="1" dirty="0"/>
              <a:t>2N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 + N + 1 </a:t>
            </a:r>
            <a:r>
              <a:rPr lang="en-US" altLang="en-US" dirty="0"/>
              <a:t>statements.</a:t>
            </a:r>
            <a:endParaRPr lang="en-US" altLang="en-US" sz="800" dirty="0"/>
          </a:p>
          <a:p>
            <a:pPr lvl="1"/>
            <a:r>
              <a:rPr lang="en-US" altLang="en-US" dirty="0"/>
              <a:t>We ignore constants like 2 because they are tiny next to N.</a:t>
            </a:r>
          </a:p>
          <a:p>
            <a:pPr lvl="1"/>
            <a:r>
              <a:rPr lang="en-US" altLang="en-US" dirty="0"/>
              <a:t>The highest-order term (N</a:t>
            </a:r>
            <a:r>
              <a:rPr lang="en-US" altLang="en-US" baseline="30000" dirty="0"/>
              <a:t>2</a:t>
            </a:r>
            <a:r>
              <a:rPr lang="en-US" altLang="en-US" dirty="0"/>
              <a:t>) “dominates” the overall runtime.</a:t>
            </a:r>
          </a:p>
          <a:p>
            <a:pPr lvl="1"/>
            <a:r>
              <a:rPr lang="en-US" altLang="en-US" dirty="0"/>
              <a:t>We say that this algorithm runs "on the order of" N</a:t>
            </a:r>
            <a:r>
              <a:rPr lang="en-US" altLang="en-US" baseline="30000" dirty="0"/>
              <a:t>2</a:t>
            </a:r>
            <a:r>
              <a:rPr lang="en-US" altLang="en-US" dirty="0"/>
              <a:t>.</a:t>
            </a:r>
          </a:p>
          <a:p>
            <a:pPr lvl="1"/>
            <a:r>
              <a:rPr lang="en-US" altLang="en-US" dirty="0"/>
              <a:t>or </a:t>
            </a:r>
            <a:r>
              <a:rPr lang="en-US" altLang="en-US" b="1" dirty="0"/>
              <a:t>O(N</a:t>
            </a:r>
            <a:r>
              <a:rPr lang="en-US" altLang="en-US" b="1" baseline="30000" dirty="0"/>
              <a:t>2</a:t>
            </a:r>
            <a:r>
              <a:rPr lang="en-US" altLang="en-US" b="1" dirty="0"/>
              <a:t>)</a:t>
            </a:r>
            <a:r>
              <a:rPr lang="en-US" altLang="en-US" dirty="0"/>
              <a:t> for short   ("</a:t>
            </a:r>
            <a:r>
              <a:rPr lang="en-US" altLang="en-US" b="1" dirty="0"/>
              <a:t>Big-Oh</a:t>
            </a:r>
            <a:r>
              <a:rPr lang="en-US" altLang="en-US" dirty="0"/>
              <a:t> of N squared")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96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CA9A2-9B0D-49FC-B3C4-7E08DEECF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solidFill>
                  <a:srgbClr val="B6A479"/>
                </a:solidFill>
              </a:rPr>
              <a:t>Review: </a:t>
            </a:r>
            <a:r>
              <a:rPr lang="en-US" dirty="0"/>
              <a:t>Complexity Class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1ADC2-F5A1-4D5D-9D00-615E12CD3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DA47026-4EDD-4A2F-AC31-BDEAA8CED30A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2400" b="1" dirty="0">
                <a:solidFill>
                  <a:srgbClr val="4C3282"/>
                </a:solidFill>
              </a:rPr>
              <a:t>complexity class: </a:t>
            </a:r>
            <a:r>
              <a:rPr lang="en-US" sz="2400" dirty="0"/>
              <a:t>A category of algorithm efficiency based on the algorithm's relationship to the input size N.</a:t>
            </a:r>
          </a:p>
        </p:txBody>
      </p:sp>
      <p:graphicFrame>
        <p:nvGraphicFramePr>
          <p:cNvPr id="8" name="Group 107">
            <a:extLst>
              <a:ext uri="{FF2B5EF4-FFF2-40B4-BE49-F238E27FC236}">
                <a16:creationId xmlns:a16="http://schemas.microsoft.com/office/drawing/2014/main" id="{70D60BB8-065B-4936-944B-C42EDCFDA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571519"/>
              </p:ext>
            </p:extLst>
          </p:nvPr>
        </p:nvGraphicFramePr>
        <p:xfrm>
          <a:off x="575239" y="2560398"/>
          <a:ext cx="6054161" cy="3576824"/>
        </p:xfrm>
        <a:graphic>
          <a:graphicData uri="http://schemas.openxmlformats.org/drawingml/2006/table">
            <a:tbl>
              <a:tblPr/>
              <a:tblGrid>
                <a:gridCol w="1258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1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6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1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Complexity Class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Big-O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Runtime if you double N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328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Example Algorithm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C3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constant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O(1)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unchanged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Accessing an index of an array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logarithmic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O(log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increases slightly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Binary search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linear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doubles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Looping over an array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73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log-linear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 log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N)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slightly more than doubles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Merge sort algorithm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quadratic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O(N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quadruples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Nested loops!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7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...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exponential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O(2</a:t>
                      </a:r>
                      <a:r>
                        <a:rPr kumimoji="0" lang="en-US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)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multiplies drastically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Fibonacci with recursion</a:t>
                      </a:r>
                    </a:p>
                  </a:txBody>
                  <a:tcPr marT="39679" marB="3967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B81A3D6-B61C-9C49-9A86-1E3E2DA7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  <p:pic>
        <p:nvPicPr>
          <p:cNvPr id="6" name="Picture 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1C379DAC-1341-E746-BF06-0984189D13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r="1214"/>
          <a:stretch/>
        </p:blipFill>
        <p:spPr>
          <a:xfrm>
            <a:off x="6757172" y="2652542"/>
            <a:ext cx="5257027" cy="339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60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0B73-23F5-4B1B-8D8E-49C7D11F6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ADT tradeoffs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193C5-3041-464C-99F3-871F1179E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476733"/>
            <a:ext cx="11187258" cy="4845504"/>
          </a:xfrm>
        </p:spPr>
        <p:txBody>
          <a:bodyPr>
            <a:normAutofit/>
          </a:bodyPr>
          <a:lstStyle/>
          <a:p>
            <a:r>
              <a:rPr lang="en-US" dirty="0"/>
              <a:t>Time needed to access </a:t>
            </a:r>
            <a:r>
              <a:rPr lang="en-US" dirty="0" err="1"/>
              <a:t>i-th</a:t>
            </a:r>
            <a:r>
              <a:rPr lang="en-US" dirty="0"/>
              <a:t> element:</a:t>
            </a:r>
          </a:p>
          <a:p>
            <a:pPr lvl="1"/>
            <a:r>
              <a:rPr lang="en-US" u="sng" dirty="0">
                <a:solidFill>
                  <a:srgbClr val="4C3282"/>
                </a:solidFill>
              </a:rPr>
              <a:t>Array</a:t>
            </a:r>
            <a:r>
              <a:rPr lang="en-US" dirty="0"/>
              <a:t>: O(1) constant time</a:t>
            </a:r>
          </a:p>
          <a:p>
            <a:pPr lvl="1"/>
            <a:r>
              <a:rPr lang="en-US" u="sng" dirty="0">
                <a:solidFill>
                  <a:srgbClr val="B6A479"/>
                </a:solidFill>
              </a:rPr>
              <a:t>LinkedList</a:t>
            </a:r>
            <a:r>
              <a:rPr lang="en-US" dirty="0"/>
              <a:t>: O(n) linear time</a:t>
            </a:r>
          </a:p>
          <a:p>
            <a:r>
              <a:rPr lang="en-US" dirty="0"/>
              <a:t>Time needed to insert at </a:t>
            </a:r>
            <a:r>
              <a:rPr lang="en-US" dirty="0" err="1"/>
              <a:t>i-th</a:t>
            </a:r>
            <a:r>
              <a:rPr lang="en-US" dirty="0"/>
              <a:t> element</a:t>
            </a:r>
          </a:p>
          <a:p>
            <a:pPr lvl="1"/>
            <a:r>
              <a:rPr lang="en-US" u="sng" dirty="0">
                <a:solidFill>
                  <a:srgbClr val="4C3282"/>
                </a:solidFill>
              </a:rPr>
              <a:t>Array</a:t>
            </a:r>
            <a:r>
              <a:rPr lang="en-US" dirty="0"/>
              <a:t>: O(n) linear time</a:t>
            </a:r>
          </a:p>
          <a:p>
            <a:pPr lvl="1"/>
            <a:r>
              <a:rPr lang="en-US" u="sng" dirty="0">
                <a:solidFill>
                  <a:srgbClr val="B6A479"/>
                </a:solidFill>
              </a:rPr>
              <a:t>LinkedList</a:t>
            </a:r>
            <a:r>
              <a:rPr lang="en-US" dirty="0"/>
              <a:t>: O(n) linear time</a:t>
            </a:r>
          </a:p>
          <a:p>
            <a:r>
              <a:rPr lang="en-US" dirty="0"/>
              <a:t>Amount of space used overall</a:t>
            </a:r>
          </a:p>
          <a:p>
            <a:pPr lvl="1"/>
            <a:r>
              <a:rPr lang="en-US" u="sng" dirty="0">
                <a:solidFill>
                  <a:srgbClr val="4C3282"/>
                </a:solidFill>
              </a:rPr>
              <a:t>Array</a:t>
            </a:r>
            <a:r>
              <a:rPr lang="en-US" dirty="0"/>
              <a:t>: sometimes wasted space</a:t>
            </a:r>
          </a:p>
          <a:p>
            <a:pPr lvl="1"/>
            <a:r>
              <a:rPr lang="en-US" u="sng" dirty="0">
                <a:solidFill>
                  <a:srgbClr val="B6A479"/>
                </a:solidFill>
              </a:rPr>
              <a:t>LinkedList</a:t>
            </a:r>
            <a:r>
              <a:rPr lang="en-US" dirty="0"/>
              <a:t>: compact</a:t>
            </a:r>
          </a:p>
          <a:p>
            <a:r>
              <a:rPr lang="en-US" dirty="0"/>
              <a:t>Amount of space used per element</a:t>
            </a:r>
          </a:p>
          <a:p>
            <a:pPr lvl="1"/>
            <a:r>
              <a:rPr lang="en-US" u="sng" dirty="0">
                <a:solidFill>
                  <a:srgbClr val="4C3282"/>
                </a:solidFill>
              </a:rPr>
              <a:t>Array</a:t>
            </a:r>
            <a:r>
              <a:rPr lang="en-US" dirty="0"/>
              <a:t>: minimal</a:t>
            </a:r>
          </a:p>
          <a:p>
            <a:pPr lvl="1"/>
            <a:r>
              <a:rPr lang="en-US" u="sng" dirty="0">
                <a:solidFill>
                  <a:srgbClr val="B6A479"/>
                </a:solidFill>
              </a:rPr>
              <a:t>LinkedList</a:t>
            </a:r>
            <a:r>
              <a:rPr lang="en-US" dirty="0"/>
              <a:t>: tiny extra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F47F6E-6DD0-4229-9147-DAE4C7E57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4CD886-8A8F-4F9B-AED7-69502F235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898290"/>
              </p:ext>
            </p:extLst>
          </p:nvPr>
        </p:nvGraphicFramePr>
        <p:xfrm>
          <a:off x="7143951" y="2105920"/>
          <a:ext cx="3083340" cy="1022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668">
                  <a:extLst>
                    <a:ext uri="{9D8B030D-6E8A-4147-A177-3AD203B41FA5}">
                      <a16:colId xmlns:a16="http://schemas.microsoft.com/office/drawing/2014/main" val="2446071598"/>
                    </a:ext>
                  </a:extLst>
                </a:gridCol>
                <a:gridCol w="616668">
                  <a:extLst>
                    <a:ext uri="{9D8B030D-6E8A-4147-A177-3AD203B41FA5}">
                      <a16:colId xmlns:a16="http://schemas.microsoft.com/office/drawing/2014/main" val="3620560489"/>
                    </a:ext>
                  </a:extLst>
                </a:gridCol>
                <a:gridCol w="616668">
                  <a:extLst>
                    <a:ext uri="{9D8B030D-6E8A-4147-A177-3AD203B41FA5}">
                      <a16:colId xmlns:a16="http://schemas.microsoft.com/office/drawing/2014/main" val="2959674909"/>
                    </a:ext>
                  </a:extLst>
                </a:gridCol>
                <a:gridCol w="616668">
                  <a:extLst>
                    <a:ext uri="{9D8B030D-6E8A-4147-A177-3AD203B41FA5}">
                      <a16:colId xmlns:a16="http://schemas.microsoft.com/office/drawing/2014/main" val="339803086"/>
                    </a:ext>
                  </a:extLst>
                </a:gridCol>
                <a:gridCol w="616668">
                  <a:extLst>
                    <a:ext uri="{9D8B030D-6E8A-4147-A177-3AD203B41FA5}">
                      <a16:colId xmlns:a16="http://schemas.microsoft.com/office/drawing/2014/main" val="973120545"/>
                    </a:ext>
                  </a:extLst>
                </a:gridCol>
              </a:tblGrid>
              <a:tr h="51149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6364455"/>
                  </a:ext>
                </a:extLst>
              </a:tr>
              <a:tr h="511497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‘h’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‘e’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‘l’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‘l’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4C3282"/>
                          </a:solidFill>
                        </a:rPr>
                        <a:t>‘o’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710787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871158-10E1-4E62-B723-A67134869F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527956"/>
              </p:ext>
            </p:extLst>
          </p:nvPr>
        </p:nvGraphicFramePr>
        <p:xfrm>
          <a:off x="6107568" y="4276275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‘h’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83BCA7-96F6-4DE0-94CC-614BD9FB82FA}"/>
              </a:ext>
            </a:extLst>
          </p:cNvPr>
          <p:cNvCxnSpPr>
            <a:cxnSpLocks/>
          </p:cNvCxnSpPr>
          <p:nvPr/>
        </p:nvCxnSpPr>
        <p:spPr>
          <a:xfrm>
            <a:off x="6862943" y="4574448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CB1EA20-783D-4B46-A8ED-046B93A83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809191"/>
              </p:ext>
            </p:extLst>
          </p:nvPr>
        </p:nvGraphicFramePr>
        <p:xfrm>
          <a:off x="10831126" y="4279135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‘o’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/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3D46166A-ACE1-4C83-823B-6F0B5A0855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84803"/>
              </p:ext>
            </p:extLst>
          </p:nvPr>
        </p:nvGraphicFramePr>
        <p:xfrm>
          <a:off x="7316830" y="4290437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‘e’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44B41F-5AD1-4930-9827-7F855390238E}"/>
              </a:ext>
            </a:extLst>
          </p:cNvPr>
          <p:cNvCxnSpPr>
            <a:cxnSpLocks/>
          </p:cNvCxnSpPr>
          <p:nvPr/>
        </p:nvCxnSpPr>
        <p:spPr>
          <a:xfrm>
            <a:off x="8072205" y="4588610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DD2678B-204A-4ABF-A204-4709D822A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723722"/>
              </p:ext>
            </p:extLst>
          </p:nvPr>
        </p:nvGraphicFramePr>
        <p:xfrm>
          <a:off x="8489583" y="4290437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‘l’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D1AF675-71F7-448F-9B1E-B067D4C4FA3A}"/>
              </a:ext>
            </a:extLst>
          </p:cNvPr>
          <p:cNvCxnSpPr>
            <a:cxnSpLocks/>
          </p:cNvCxnSpPr>
          <p:nvPr/>
        </p:nvCxnSpPr>
        <p:spPr>
          <a:xfrm>
            <a:off x="9244958" y="4588610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778D3BE9-6598-4143-8DA2-35FAA7E424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468218"/>
              </p:ext>
            </p:extLst>
          </p:nvPr>
        </p:nvGraphicFramePr>
        <p:xfrm>
          <a:off x="9662336" y="4290437"/>
          <a:ext cx="907775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9357">
                  <a:extLst>
                    <a:ext uri="{9D8B030D-6E8A-4147-A177-3AD203B41FA5}">
                      <a16:colId xmlns:a16="http://schemas.microsoft.com/office/drawing/2014/main" val="321960373"/>
                    </a:ext>
                  </a:extLst>
                </a:gridCol>
                <a:gridCol w="258418">
                  <a:extLst>
                    <a:ext uri="{9D8B030D-6E8A-4147-A177-3AD203B41FA5}">
                      <a16:colId xmlns:a16="http://schemas.microsoft.com/office/drawing/2014/main" val="107596854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rgbClr val="4C3282"/>
                          </a:solidFill>
                          <a:latin typeface="+mn-lt"/>
                          <a:ea typeface="+mn-ea"/>
                          <a:cs typeface="+mn-cs"/>
                        </a:rPr>
                        <a:t>‘l’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B6A479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4592676"/>
                  </a:ext>
                </a:extLst>
              </a:tr>
            </a:tbl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D6EB688-BFE5-4808-9F53-7E66D02C5F8C}"/>
              </a:ext>
            </a:extLst>
          </p:cNvPr>
          <p:cNvCxnSpPr>
            <a:cxnSpLocks/>
          </p:cNvCxnSpPr>
          <p:nvPr/>
        </p:nvCxnSpPr>
        <p:spPr>
          <a:xfrm>
            <a:off x="10417711" y="4588610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B5DAF9-F0AE-4FF2-B0BC-CA639C4156FE}"/>
              </a:ext>
            </a:extLst>
          </p:cNvPr>
          <p:cNvCxnSpPr>
            <a:cxnSpLocks/>
          </p:cNvCxnSpPr>
          <p:nvPr/>
        </p:nvCxnSpPr>
        <p:spPr>
          <a:xfrm>
            <a:off x="5671156" y="4574448"/>
            <a:ext cx="377556" cy="0"/>
          </a:xfrm>
          <a:prstGeom prst="straightConnector1">
            <a:avLst/>
          </a:prstGeom>
          <a:ln w="19050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C6197FF-E2F8-4FDE-B1B9-F2DF9845EE0F}"/>
              </a:ext>
            </a:extLst>
          </p:cNvPr>
          <p:cNvSpPr txBox="1"/>
          <p:nvPr/>
        </p:nvSpPr>
        <p:spPr>
          <a:xfrm>
            <a:off x="6801131" y="1794494"/>
            <a:ext cx="3768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char[]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myArr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new char[5]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C33B82-7639-4149-9489-FEC387D2B261}"/>
              </a:ext>
            </a:extLst>
          </p:cNvPr>
          <p:cNvSpPr txBox="1"/>
          <p:nvPr/>
        </p:nvSpPr>
        <p:spPr>
          <a:xfrm>
            <a:off x="4971754" y="4389782"/>
            <a:ext cx="660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front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857ECA-D33C-4725-ABBF-5C98E0659BFD}"/>
              </a:ext>
            </a:extLst>
          </p:cNvPr>
          <p:cNvSpPr txBox="1"/>
          <p:nvPr/>
        </p:nvSpPr>
        <p:spPr>
          <a:xfrm>
            <a:off x="4971754" y="3838326"/>
            <a:ext cx="72202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LinkedList&lt;Character&gt;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new LinkedList&lt;Character&gt;();</a:t>
            </a:r>
          </a:p>
        </p:txBody>
      </p:sp>
      <p:sp>
        <p:nvSpPr>
          <p:cNvPr id="30" name="Footer Placeholder 3">
            <a:extLst>
              <a:ext uri="{FF2B5EF4-FFF2-40B4-BE49-F238E27FC236}">
                <a16:creationId xmlns:a16="http://schemas.microsoft.com/office/drawing/2014/main" id="{A5FB9442-D6A5-B843-A650-4447CC2A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</a:t>
            </a:r>
            <a:r>
              <a:rPr lang="en-US" dirty="0" err="1"/>
              <a:t>wi</a:t>
            </a:r>
            <a:r>
              <a:rPr lang="en-US" dirty="0"/>
              <a:t>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25710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90E80-6729-403F-8261-A68C1DB2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TODO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EA1E1-0E6D-40C0-8929-7ED27E5DB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Skim through full Syllabus on class web page</a:t>
            </a:r>
          </a:p>
          <a:p>
            <a:r>
              <a:rPr lang="en-US" dirty="0"/>
              <a:t>Sign up for Google Discussion</a:t>
            </a:r>
          </a:p>
          <a:p>
            <a:r>
              <a:rPr lang="en-US" dirty="0"/>
              <a:t>Review 142/143 materials. Materials provided on class webpage.</a:t>
            </a:r>
          </a:p>
          <a:p>
            <a:r>
              <a:rPr lang="en-US" dirty="0"/>
              <a:t>Sign Up for Practice-It </a:t>
            </a:r>
            <a:r>
              <a:rPr lang="en-US" dirty="0">
                <a:hlinkClick r:id="rId3"/>
              </a:rPr>
              <a:t>http://practiceit.cs.washington.edu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A3F2C2-158A-4BCC-A0AA-BD9F5159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27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B3EB556-610F-3B47-BAC3-E6E24B51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53147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91DEB-CEF9-40E4-A920-27F07DF8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Waitlist/ Overloads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FC21C-487A-4B6C-81B8-AA790E800C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200" dirty="0"/>
              <a:t>There are no overloads </a:t>
            </a:r>
          </a:p>
          <a:p>
            <a:pPr lvl="1"/>
            <a:r>
              <a:rPr lang="en-US" sz="3200" dirty="0"/>
              <a:t>I have no control over these things :/</a:t>
            </a:r>
          </a:p>
          <a:p>
            <a:pPr lvl="1"/>
            <a:r>
              <a:rPr lang="en-US" sz="3200" dirty="0"/>
              <a:t>Email </a:t>
            </a:r>
            <a:r>
              <a:rPr lang="en-US" sz="3200" dirty="0">
                <a:solidFill>
                  <a:srgbClr val="B6A479"/>
                </a:solidFill>
                <a:hlinkClick r:id="rId3"/>
              </a:rPr>
              <a:t>cse373@cs.washington.edu</a:t>
            </a:r>
            <a:r>
              <a:rPr lang="en-US" sz="3200" dirty="0">
                <a:solidFill>
                  <a:srgbClr val="B6A479"/>
                </a:solidFill>
              </a:rPr>
              <a:t> </a:t>
            </a:r>
            <a:r>
              <a:rPr lang="en-US" sz="3200" dirty="0"/>
              <a:t>for all registration questions </a:t>
            </a:r>
          </a:p>
          <a:p>
            <a:pPr lvl="1"/>
            <a:r>
              <a:rPr lang="en-US" sz="3200" dirty="0"/>
              <a:t>Many students move around, likely a spot will open</a:t>
            </a:r>
          </a:p>
          <a:p>
            <a:pPr lvl="1"/>
            <a:r>
              <a:rPr lang="en-US" sz="3200" dirty="0"/>
              <a:t>Keep coming to lecture!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D0238-B95E-4EAF-BF4F-DBD24429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33B6A3F7-BE5F-0A4F-8F46-184B215BC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673058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subTitle" idx="4294967295"/>
          </p:nvPr>
        </p:nvSpPr>
        <p:spPr>
          <a:xfrm>
            <a:off x="3263925" y="2526366"/>
            <a:ext cx="7237608" cy="272881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4800" b="1" i="1" dirty="0">
                <a:latin typeface="Lora"/>
                <a:ea typeface="Lora"/>
                <a:cs typeface="Lora"/>
                <a:sym typeface="Lora"/>
              </a:rPr>
              <a:t>I am </a:t>
            </a:r>
            <a:r>
              <a:rPr lang="en-US" sz="4800" b="1" i="1" dirty="0">
                <a:latin typeface="Lora"/>
                <a:ea typeface="Lora"/>
                <a:cs typeface="Lora"/>
                <a:sym typeface="Lora"/>
              </a:rPr>
              <a:t>Kasey Champion</a:t>
            </a:r>
            <a:endParaRPr sz="4800" b="1" i="1" dirty="0">
              <a:latin typeface="Lora"/>
              <a:ea typeface="Lora"/>
              <a:cs typeface="Lora"/>
              <a:sym typeface="Lora"/>
            </a:endParaRP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dk1"/>
                </a:solidFill>
              </a:rPr>
              <a:t>Software Engineer @ Karat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dk1"/>
                </a:solidFill>
              </a:rPr>
              <a:t>High School Teacher @ Franklin High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dk1"/>
                </a:solidFill>
                <a:hlinkClick r:id="rId3"/>
              </a:rPr>
              <a:t>champk@cs.washington.edu</a:t>
            </a:r>
            <a:endParaRPr lang="en-US" sz="2400" dirty="0">
              <a:solidFill>
                <a:schemeClr val="dk1"/>
              </a:solidFill>
            </a:endParaRP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dk1"/>
                </a:solidFill>
              </a:rPr>
              <a:t>Office in CSE 218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2400" dirty="0">
                <a:solidFill>
                  <a:schemeClr val="dk1"/>
                </a:solidFill>
              </a:rPr>
              <a:t>Office Hours: Wednesdays 9:30-11:30, Fridays 2:30-4:30 </a:t>
            </a:r>
          </a:p>
          <a:p>
            <a:pPr marL="0" indent="0">
              <a:spcBef>
                <a:spcPts val="800"/>
              </a:spcBef>
              <a:spcAft>
                <a:spcPts val="0"/>
              </a:spcAft>
              <a:buNone/>
            </a:pPr>
            <a:endParaRPr b="1" dirty="0"/>
          </a:p>
        </p:txBody>
      </p:sp>
      <p:cxnSp>
        <p:nvCxnSpPr>
          <p:cNvPr id="90" name="Shape 90"/>
          <p:cNvCxnSpPr/>
          <p:nvPr/>
        </p:nvCxnSpPr>
        <p:spPr>
          <a:xfrm>
            <a:off x="8600" y="1905000"/>
            <a:ext cx="3196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1" name="Shape 91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8" y="1149197"/>
            <a:ext cx="1501984" cy="151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2" name="Shape 92"/>
          <p:cNvSpPr txBox="1">
            <a:spLocks noGrp="1"/>
          </p:cNvSpPr>
          <p:nvPr>
            <p:ph type="ctrTitle" idx="4294967295"/>
          </p:nvPr>
        </p:nvSpPr>
        <p:spPr>
          <a:xfrm>
            <a:off x="3162167" y="1088733"/>
            <a:ext cx="65440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8000" dirty="0">
                <a:solidFill>
                  <a:srgbClr val="4C3282"/>
                </a:solidFill>
              </a:rPr>
              <a:t>Hello!</a:t>
            </a:r>
            <a:endParaRPr sz="8000" dirty="0">
              <a:solidFill>
                <a:srgbClr val="4C3282"/>
              </a:solidFill>
            </a:endParaRPr>
          </a:p>
        </p:txBody>
      </p:sp>
      <p:cxnSp>
        <p:nvCxnSpPr>
          <p:cNvPr id="93" name="Shape 93"/>
          <p:cNvCxnSpPr/>
          <p:nvPr/>
        </p:nvCxnSpPr>
        <p:spPr>
          <a:xfrm>
            <a:off x="6317867" y="1905000"/>
            <a:ext cx="5874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FA4A920-2047-44ED-A18A-3C917705C727}"/>
              </a:ext>
            </a:extLst>
          </p:cNvPr>
          <p:cNvSpPr/>
          <p:nvPr/>
        </p:nvSpPr>
        <p:spPr>
          <a:xfrm>
            <a:off x="282633" y="60960"/>
            <a:ext cx="292400" cy="14408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ocial media icons">
            <a:extLst>
              <a:ext uri="{FF2B5EF4-FFF2-40B4-BE49-F238E27FC236}">
                <a16:creationId xmlns:a16="http://schemas.microsoft.com/office/drawing/2014/main" id="{AD97ECD9-D0F7-4C07-954E-6808579EE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" t="2552" r="88918" b="85705"/>
          <a:stretch/>
        </p:blipFill>
        <p:spPr bwMode="auto">
          <a:xfrm>
            <a:off x="5385569" y="5817653"/>
            <a:ext cx="753980" cy="80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ocial media icons">
            <a:extLst>
              <a:ext uri="{FF2B5EF4-FFF2-40B4-BE49-F238E27FC236}">
                <a16:creationId xmlns:a16="http://schemas.microsoft.com/office/drawing/2014/main" id="{F19ADAD4-C151-465E-BE94-AACC19E90F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t="2541" r="78620" b="86257"/>
          <a:stretch/>
        </p:blipFill>
        <p:spPr bwMode="auto">
          <a:xfrm>
            <a:off x="6139549" y="5806192"/>
            <a:ext cx="802105" cy="76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ocial media icons">
            <a:extLst>
              <a:ext uri="{FF2B5EF4-FFF2-40B4-BE49-F238E27FC236}">
                <a16:creationId xmlns:a16="http://schemas.microsoft.com/office/drawing/2014/main" id="{B791FE50-956F-403C-A6EB-B9F40C5941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6" t="3040" r="59978" b="85758"/>
          <a:stretch/>
        </p:blipFill>
        <p:spPr bwMode="auto">
          <a:xfrm>
            <a:off x="6832898" y="5836563"/>
            <a:ext cx="802105" cy="76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ocial media icons">
            <a:extLst>
              <a:ext uri="{FF2B5EF4-FFF2-40B4-BE49-F238E27FC236}">
                <a16:creationId xmlns:a16="http://schemas.microsoft.com/office/drawing/2014/main" id="{76BE3CFE-B2BD-4EA6-B3FE-0658D86946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18" t="13976" r="50692" b="74094"/>
          <a:stretch/>
        </p:blipFill>
        <p:spPr bwMode="auto">
          <a:xfrm>
            <a:off x="7596392" y="5769267"/>
            <a:ext cx="737936" cy="81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B125B-5C90-4A64-B516-2FFE6AFF6486}"/>
              </a:ext>
            </a:extLst>
          </p:cNvPr>
          <p:cNvSpPr txBox="1"/>
          <p:nvPr/>
        </p:nvSpPr>
        <p:spPr>
          <a:xfrm>
            <a:off x="3263925" y="5959461"/>
            <a:ext cx="2567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@techie4good</a:t>
            </a:r>
          </a:p>
        </p:txBody>
      </p:sp>
    </p:spTree>
    <p:extLst>
      <p:ext uri="{BB962C8B-B14F-4D97-AF65-F5344CB8AC3E}">
        <p14:creationId xmlns:p14="http://schemas.microsoft.com/office/powerpoint/2010/main" val="117361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C4F7-C338-471D-94E4-CD218C071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7D0DA-DBD6-49E7-914F-701FC3DC5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Kasey has to go to her “real job” after this </a:t>
            </a:r>
          </a:p>
          <a:p>
            <a:pPr lvl="1"/>
            <a:r>
              <a:rPr lang="en-US" dirty="0"/>
              <a:t>The internets</a:t>
            </a:r>
          </a:p>
          <a:p>
            <a:pPr lvl="1"/>
            <a:r>
              <a:rPr lang="en-US" dirty="0"/>
              <a:t>Your TAs</a:t>
            </a:r>
          </a:p>
          <a:p>
            <a:pPr lvl="1"/>
            <a:r>
              <a:rPr lang="en-US" dirty="0"/>
              <a:t>Each other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sz="2200" dirty="0"/>
              <a:t>Please come to lecture (yes, there will be </a:t>
            </a:r>
            <a:r>
              <a:rPr lang="en-US" sz="2200" dirty="0" err="1"/>
              <a:t>panoptos</a:t>
            </a:r>
            <a:r>
              <a:rPr lang="en-US" sz="2200" dirty="0"/>
              <a:t>)</a:t>
            </a:r>
          </a:p>
          <a:p>
            <a:pPr lvl="1"/>
            <a:r>
              <a:rPr lang="en-US" dirty="0"/>
              <a:t>Warm Ups -&gt; Extra Credit</a:t>
            </a:r>
          </a:p>
          <a:p>
            <a:pPr lvl="1"/>
            <a:r>
              <a:rPr lang="en-US" dirty="0"/>
              <a:t>Collaboration</a:t>
            </a:r>
          </a:p>
          <a:p>
            <a:pPr lvl="1"/>
            <a:r>
              <a:rPr lang="en-US" dirty="0"/>
              <a:t>Demos</a:t>
            </a:r>
          </a:p>
          <a:p>
            <a:pPr lvl="1"/>
            <a:r>
              <a:rPr lang="en-US" dirty="0"/>
              <a:t>Ask questions! Point out mistakes!</a:t>
            </a:r>
          </a:p>
          <a:p>
            <a:pPr lvl="1"/>
            <a:endParaRPr lang="en-US" dirty="0"/>
          </a:p>
          <a:p>
            <a:pPr marL="128016" lvl="1" indent="0">
              <a:buNone/>
            </a:pPr>
            <a:r>
              <a:rPr lang="en-US" sz="2200" dirty="0"/>
              <a:t>Sections</a:t>
            </a:r>
          </a:p>
          <a:p>
            <a:pPr lvl="1"/>
            <a:r>
              <a:rPr lang="en-US" dirty="0"/>
              <a:t>TAs = heroes</a:t>
            </a:r>
          </a:p>
          <a:p>
            <a:pPr lvl="1"/>
            <a:r>
              <a:rPr lang="en-US" dirty="0"/>
              <a:t>Exam Practice problems</a:t>
            </a:r>
          </a:p>
          <a:p>
            <a:pPr lvl="1"/>
            <a:r>
              <a:rPr lang="en-US" dirty="0"/>
              <a:t>Sections start this week</a:t>
            </a:r>
          </a:p>
          <a:p>
            <a:pPr marL="128016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CA2CA4-C576-45CB-A9A3-EAA0E2554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7E9400F-A779-2548-A620-AC655019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1717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A4BC1-9DAC-4A3E-A9D7-1F5EEA22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Administration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5CC47-01D7-4A9E-B86D-024481036B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Course Page</a:t>
            </a:r>
          </a:p>
          <a:p>
            <a:pPr lvl="1"/>
            <a:r>
              <a:rPr lang="en-US" dirty="0"/>
              <a:t>All course content/announcements posted here</a:t>
            </a:r>
          </a:p>
          <a:p>
            <a:pPr lvl="1"/>
            <a:r>
              <a:rPr lang="en-US" dirty="0"/>
              <a:t>Pay attention for updates!</a:t>
            </a:r>
          </a:p>
          <a:p>
            <a:r>
              <a:rPr lang="en-US" dirty="0"/>
              <a:t>Canvas</a:t>
            </a:r>
          </a:p>
          <a:p>
            <a:pPr lvl="1"/>
            <a:r>
              <a:rPr lang="en-US" dirty="0"/>
              <a:t>Grades will be posted here</a:t>
            </a:r>
          </a:p>
          <a:p>
            <a:r>
              <a:rPr lang="en-US" dirty="0"/>
              <a:t>Office Hours</a:t>
            </a:r>
          </a:p>
          <a:p>
            <a:pPr lvl="1"/>
            <a:r>
              <a:rPr lang="en-US" dirty="0"/>
              <a:t>Will be posted on Course Page</a:t>
            </a:r>
          </a:p>
          <a:p>
            <a:pPr lvl="1"/>
            <a:r>
              <a:rPr lang="en-US" dirty="0"/>
              <a:t>Will start next week</a:t>
            </a:r>
          </a:p>
          <a:p>
            <a:r>
              <a:rPr lang="en-US" dirty="0"/>
              <a:t>Google Discussion Board</a:t>
            </a:r>
          </a:p>
          <a:p>
            <a:pPr lvl="1"/>
            <a:r>
              <a:rPr lang="en-US" dirty="0"/>
              <a:t>Great place to discuss questions with other students</a:t>
            </a:r>
          </a:p>
          <a:p>
            <a:pPr lvl="1"/>
            <a:r>
              <a:rPr lang="en-US" dirty="0"/>
              <a:t>Will be monitored by course staff</a:t>
            </a:r>
          </a:p>
          <a:p>
            <a:pPr lvl="1"/>
            <a:r>
              <a:rPr lang="en-US" dirty="0"/>
              <a:t>No posting of project code!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Textbook</a:t>
            </a:r>
          </a:p>
          <a:p>
            <a:pPr lvl="1"/>
            <a:r>
              <a:rPr lang="en-US" dirty="0"/>
              <a:t>Optional</a:t>
            </a:r>
          </a:p>
          <a:p>
            <a:pPr lvl="1"/>
            <a:r>
              <a:rPr lang="en-US" dirty="0"/>
              <a:t>Data Structures and Algorithm Analysis in Java by Mark Allen Weiss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7A5A-6892-406B-A408-0D293223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pic>
        <p:nvPicPr>
          <p:cNvPr id="2050" name="Picture 2" descr="Image result for data structures and algorithm analysis in java">
            <a:extLst>
              <a:ext uri="{FF2B5EF4-FFF2-40B4-BE49-F238E27FC236}">
                <a16:creationId xmlns:a16="http://schemas.microsoft.com/office/drawing/2014/main" id="{1049E1B9-AAB6-44F6-89B7-A46465BF9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29" y="1367590"/>
            <a:ext cx="3373433" cy="444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D471F2A-FD53-BA44-B632-4E4F939F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73314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8F38A-216C-40FA-B7A4-886C3D3C4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Break 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4024E-037B-443A-B4C5-AC2DAC0E0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(55%)</a:t>
            </a:r>
          </a:p>
          <a:p>
            <a:pPr lvl="1"/>
            <a:r>
              <a:rPr lang="en-US" dirty="0"/>
              <a:t>4 Partner Projects (40%)</a:t>
            </a:r>
          </a:p>
          <a:p>
            <a:pPr lvl="2"/>
            <a:r>
              <a:rPr lang="en-US" dirty="0"/>
              <a:t>Partners encouraged</a:t>
            </a:r>
          </a:p>
          <a:p>
            <a:pPr lvl="2"/>
            <a:r>
              <a:rPr lang="en-US" dirty="0"/>
              <a:t>Graded automatically</a:t>
            </a:r>
          </a:p>
          <a:p>
            <a:pPr lvl="1"/>
            <a:r>
              <a:rPr lang="en-US" dirty="0"/>
              <a:t>3 Individual Assignments (15%)</a:t>
            </a:r>
          </a:p>
          <a:p>
            <a:pPr lvl="2"/>
            <a:r>
              <a:rPr lang="en-US" dirty="0"/>
              <a:t>Must be individual</a:t>
            </a:r>
          </a:p>
          <a:p>
            <a:pPr lvl="2"/>
            <a:r>
              <a:rPr lang="en-US" dirty="0"/>
              <a:t>Graded by TAs</a:t>
            </a:r>
          </a:p>
          <a:p>
            <a:r>
              <a:rPr lang="en-US" dirty="0"/>
              <a:t>Exams (35%)</a:t>
            </a:r>
          </a:p>
          <a:p>
            <a:pPr lvl="1"/>
            <a:r>
              <a:rPr lang="en-US" dirty="0"/>
              <a:t>Midterm Exam – Friday February 15</a:t>
            </a:r>
            <a:r>
              <a:rPr lang="en-US" baseline="30000" dirty="0"/>
              <a:t>th</a:t>
            </a:r>
            <a:r>
              <a:rPr lang="en-US" dirty="0"/>
              <a:t> in class (20%)</a:t>
            </a:r>
          </a:p>
          <a:p>
            <a:pPr lvl="1"/>
            <a:r>
              <a:rPr lang="en-US" dirty="0"/>
              <a:t>Final Exam – Tuesday March 19</a:t>
            </a:r>
            <a:r>
              <a:rPr lang="en-US" baseline="30000" dirty="0"/>
              <a:t>th</a:t>
            </a:r>
            <a:r>
              <a:rPr lang="en-US" dirty="0"/>
              <a:t> 8:30-10:30 here! (25%)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21AD0B-9A7A-4B53-B6F1-B42879D34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238F4A7-5683-FA4E-81E2-A6EAD3A38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56759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204514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9E64B-8438-4DAE-BD53-1DE9FE41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DB688-1196-48A5-BA0B-6BD087A1C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4812306" cy="4845504"/>
          </a:xfrm>
        </p:spPr>
        <p:txBody>
          <a:bodyPr>
            <a:normAutofit/>
          </a:bodyPr>
          <a:lstStyle/>
          <a:p>
            <a:r>
              <a:rPr lang="en-US" dirty="0"/>
              <a:t>Homework Policies</a:t>
            </a:r>
          </a:p>
          <a:p>
            <a:pPr lvl="1"/>
            <a:r>
              <a:rPr lang="en-US" dirty="0"/>
              <a:t>3 late days</a:t>
            </a:r>
          </a:p>
          <a:p>
            <a:pPr lvl="2"/>
            <a:r>
              <a:rPr lang="en-US" dirty="0"/>
              <a:t>Both partners must use one </a:t>
            </a:r>
          </a:p>
          <a:p>
            <a:pPr lvl="2"/>
            <a:r>
              <a:rPr lang="en-US" dirty="0"/>
              <a:t>When you run out you will forfeit 20% each 24 hour period an assignment is late</a:t>
            </a:r>
          </a:p>
          <a:p>
            <a:pPr lvl="2"/>
            <a:r>
              <a:rPr lang="en-US" dirty="0"/>
              <a:t>No assignment will be accepted more than 2 days late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Project Regrades</a:t>
            </a:r>
          </a:p>
          <a:p>
            <a:pPr lvl="2"/>
            <a:r>
              <a:rPr lang="en-US" dirty="0"/>
              <a:t>Get back half your missed points for part 1 when you turn in part 2</a:t>
            </a:r>
          </a:p>
          <a:p>
            <a:pPr lvl="2"/>
            <a:r>
              <a:rPr lang="en-US" dirty="0"/>
              <a:t>Email Kasey if you believe grades are incorrect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Exams</a:t>
            </a:r>
          </a:p>
          <a:p>
            <a:pPr lvl="2"/>
            <a:r>
              <a:rPr lang="en-US" dirty="0"/>
              <a:t>Allowed 8.5”x11” note page</a:t>
            </a:r>
          </a:p>
          <a:p>
            <a:pPr lvl="2"/>
            <a:r>
              <a:rPr lang="en-US" dirty="0"/>
              <a:t>NO MAKE UPS!</a:t>
            </a:r>
          </a:p>
          <a:p>
            <a:pPr lvl="3"/>
            <a:r>
              <a:rPr lang="en-US" dirty="0"/>
              <a:t>Let Kasey know ASAP if you cannot attend an exam</a:t>
            </a:r>
          </a:p>
          <a:p>
            <a:pPr marL="310896" lvl="2" indent="0">
              <a:buNone/>
            </a:pPr>
            <a:endParaRPr lang="en-US" dirty="0"/>
          </a:p>
          <a:p>
            <a:pPr marL="310896" lvl="2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534A07-1DB7-43B0-A8F3-F3A8009B9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3DABF18-1749-7B41-B19B-6FA3B702CB25}"/>
              </a:ext>
            </a:extLst>
          </p:cNvPr>
          <p:cNvSpPr txBox="1">
            <a:spLocks/>
          </p:cNvSpPr>
          <p:nvPr/>
        </p:nvSpPr>
        <p:spPr>
          <a:xfrm>
            <a:off x="5931895" y="1463857"/>
            <a:ext cx="4812306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Academic Integrity</a:t>
            </a:r>
          </a:p>
          <a:p>
            <a:pPr lvl="2"/>
            <a:r>
              <a:rPr lang="en-US" dirty="0"/>
              <a:t>No posting code on discussion board or ANYWHERE online</a:t>
            </a:r>
          </a:p>
          <a:p>
            <a:pPr lvl="2"/>
            <a:r>
              <a:rPr lang="en-US" dirty="0"/>
              <a:t>We do run MOSS</a:t>
            </a:r>
          </a:p>
          <a:p>
            <a:pPr lvl="2"/>
            <a:r>
              <a:rPr lang="en-US" dirty="0"/>
              <a:t>No directly sharing code with one another (except for partners)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sz="2200" dirty="0"/>
              <a:t>Extra Credit</a:t>
            </a:r>
          </a:p>
          <a:p>
            <a:pPr lvl="2"/>
            <a:r>
              <a:rPr lang="en-US" dirty="0"/>
              <a:t>Available on some homework assignments</a:t>
            </a:r>
          </a:p>
          <a:p>
            <a:pPr lvl="2"/>
            <a:r>
              <a:rPr lang="en-US" dirty="0"/>
              <a:t>Available for attending lecture</a:t>
            </a:r>
          </a:p>
          <a:p>
            <a:pPr lvl="2"/>
            <a:r>
              <a:rPr lang="en-US" dirty="0"/>
              <a:t>Worth up to 0.05 GPA bump</a:t>
            </a:r>
          </a:p>
          <a:p>
            <a:pPr lvl="2"/>
            <a:endParaRPr lang="en-US" dirty="0"/>
          </a:p>
          <a:p>
            <a:pPr marL="310896" lvl="2" indent="0">
              <a:buFont typeface="Segoe UI Semilight" panose="020B0402040204020203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6924B25-84D0-0F48-898F-F143C47E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2742" y="6544402"/>
            <a:ext cx="5901459" cy="274320"/>
          </a:xfrm>
        </p:spPr>
        <p:txBody>
          <a:bodyPr/>
          <a:lstStyle/>
          <a:p>
            <a:r>
              <a:rPr lang="en-US" dirty="0"/>
              <a:t>CSE 373 19 WI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18425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B2B06-DF1F-45B0-B353-0E3886753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82F67-3B1C-4189-9A67-F566D4A09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B5B2FC-55FE-46DA-B925-02425CED59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Clarification on syllabus, General complaining/moaning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06B56CF-13A9-4461-B407-7F17AE320BFE}"/>
              </a:ext>
            </a:extLst>
          </p:cNvPr>
          <p:cNvCxnSpPr>
            <a:cxnSpLocks/>
          </p:cNvCxnSpPr>
          <p:nvPr/>
        </p:nvCxnSpPr>
        <p:spPr>
          <a:xfrm>
            <a:off x="4123113" y="4355869"/>
            <a:ext cx="3945774" cy="0"/>
          </a:xfrm>
          <a:prstGeom prst="line">
            <a:avLst/>
          </a:prstGeom>
          <a:ln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085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1900</TotalTime>
  <Words>2477</Words>
  <Application>Microsoft Macintosh PowerPoint</Application>
  <PresentationFormat>Widescreen</PresentationFormat>
  <Paragraphs>526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Calibri</vt:lpstr>
      <vt:lpstr>Courier New</vt:lpstr>
      <vt:lpstr>Lora</vt:lpstr>
      <vt:lpstr>Segoe UI</vt:lpstr>
      <vt:lpstr>Segoe UI Historic</vt:lpstr>
      <vt:lpstr>Segoe UI Light</vt:lpstr>
      <vt:lpstr>Segoe UI Semibold</vt:lpstr>
      <vt:lpstr>Segoe UI Semilight</vt:lpstr>
      <vt:lpstr>Tahoma</vt:lpstr>
      <vt:lpstr>Tw Cen MT</vt:lpstr>
      <vt:lpstr>Wingdings 3</vt:lpstr>
      <vt:lpstr>Integral</vt:lpstr>
      <vt:lpstr>Lecture 1: Welcome!</vt:lpstr>
      <vt:lpstr>Agenda</vt:lpstr>
      <vt:lpstr>Waitlist/ Overloads</vt:lpstr>
      <vt:lpstr>Hello!</vt:lpstr>
      <vt:lpstr>Class Style</vt:lpstr>
      <vt:lpstr>Course Administration</vt:lpstr>
      <vt:lpstr>Grade Break Down</vt:lpstr>
      <vt:lpstr>Syllabus</vt:lpstr>
      <vt:lpstr>Questions?</vt:lpstr>
      <vt:lpstr>What is this class about?</vt:lpstr>
      <vt:lpstr>Data Structures and Algorithms</vt:lpstr>
      <vt:lpstr>Basic Definitions</vt:lpstr>
      <vt:lpstr>Review: Clients vs Objects</vt:lpstr>
      <vt:lpstr>Abstract Data Types (ADT)</vt:lpstr>
      <vt:lpstr>Review: Interfaces</vt:lpstr>
      <vt:lpstr>Review: Java Collections</vt:lpstr>
      <vt:lpstr>Full Definitions</vt:lpstr>
      <vt:lpstr>ADTs we’ll discuss this qarter</vt:lpstr>
      <vt:lpstr>Case Study: The List ADT</vt:lpstr>
      <vt:lpstr>Case Study: List Implementations</vt:lpstr>
      <vt:lpstr>Implementing ArrayList</vt:lpstr>
      <vt:lpstr>Implementing ArrayList</vt:lpstr>
      <vt:lpstr>Design Decisions</vt:lpstr>
      <vt:lpstr>Review: “Big Oh”</vt:lpstr>
      <vt:lpstr>Review: Complexity Class </vt:lpstr>
      <vt:lpstr>List ADT tradeoffs </vt:lpstr>
      <vt:lpstr>TODO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no thanks</cp:lastModifiedBy>
  <cp:revision>68</cp:revision>
  <dcterms:created xsi:type="dcterms:W3CDTF">2018-03-22T00:41:11Z</dcterms:created>
  <dcterms:modified xsi:type="dcterms:W3CDTF">2019-01-07T12:00:14Z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