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61" r:id="rId3"/>
    <p:sldId id="269" r:id="rId4"/>
    <p:sldId id="270" r:id="rId5"/>
    <p:sldId id="271" r:id="rId6"/>
    <p:sldId id="296" r:id="rId7"/>
    <p:sldId id="272" r:id="rId8"/>
    <p:sldId id="273" r:id="rId9"/>
    <p:sldId id="264" r:id="rId10"/>
    <p:sldId id="265" r:id="rId11"/>
    <p:sldId id="266" r:id="rId12"/>
    <p:sldId id="321" r:id="rId13"/>
    <p:sldId id="297" r:id="rId14"/>
    <p:sldId id="268" r:id="rId15"/>
    <p:sldId id="298" r:id="rId16"/>
    <p:sldId id="299" r:id="rId17"/>
    <p:sldId id="300" r:id="rId18"/>
    <p:sldId id="301" r:id="rId19"/>
    <p:sldId id="302" r:id="rId20"/>
    <p:sldId id="274" r:id="rId21"/>
    <p:sldId id="303" r:id="rId22"/>
    <p:sldId id="304" r:id="rId23"/>
    <p:sldId id="305" r:id="rId24"/>
    <p:sldId id="306" r:id="rId25"/>
    <p:sldId id="307" r:id="rId26"/>
    <p:sldId id="308" r:id="rId27"/>
    <p:sldId id="309" r:id="rId28"/>
    <p:sldId id="310" r:id="rId29"/>
    <p:sldId id="311" r:id="rId30"/>
    <p:sldId id="312" r:id="rId31"/>
    <p:sldId id="313" r:id="rId32"/>
    <p:sldId id="315" r:id="rId33"/>
    <p:sldId id="316" r:id="rId34"/>
    <p:sldId id="317" r:id="rId35"/>
    <p:sldId id="318" r:id="rId36"/>
    <p:sldId id="319" r:id="rId37"/>
    <p:sldId id="322" r:id="rId38"/>
    <p:sldId id="323" r:id="rId39"/>
    <p:sldId id="324" r:id="rId40"/>
    <p:sldId id="276" r:id="rId41"/>
    <p:sldId id="286" r:id="rId42"/>
    <p:sldId id="287" r:id="rId43"/>
    <p:sldId id="288" r:id="rId44"/>
    <p:sldId id="289" r:id="rId45"/>
    <p:sldId id="29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7B7F5-B3D2-4B1B-9E44-1B6BBD92B119}"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64E27-13D8-44A4-9FA9-ADE45D283C47}" type="slidenum">
              <a:rPr lang="en-US" smtClean="0"/>
              <a:t>‹#›</a:t>
            </a:fld>
            <a:endParaRPr lang="en-US"/>
          </a:p>
        </p:txBody>
      </p:sp>
    </p:spTree>
    <p:extLst>
      <p:ext uri="{BB962C8B-B14F-4D97-AF65-F5344CB8AC3E}">
        <p14:creationId xmlns:p14="http://schemas.microsoft.com/office/powerpoint/2010/main" val="14876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3179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24:00</a:t>
            </a:r>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76300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55683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47436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155683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DA83DD9-A7B9-4BE1-A9F9-4D1767DCD966}" type="datetime1">
              <a:rPr lang="en-US" smtClean="0"/>
              <a:t>8/16/2019</a:t>
            </a:fld>
            <a:endParaRPr lang="en-US"/>
          </a:p>
        </p:txBody>
      </p:sp>
      <p:sp>
        <p:nvSpPr>
          <p:cNvPr id="5" name="Footer Placeholder 4"/>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9CD4E4C7-2EB9-4BCE-8868-B01CC0653B4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7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42A2B2D-97FE-4A5A-A46A-4572AAE8DD15}" type="datetime1">
              <a:rPr lang="en-US" smtClean="0"/>
              <a:t>8/16/2019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9CD4E4C7-2EB9-4BCE-8868-B01CC0653B4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572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C92AF4AA-68AC-4F30-9036-3B25C372BFA2}" type="datetime1">
              <a:rPr lang="en-US" smtClean="0"/>
              <a:t>8/16/2019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9CD4E4C7-2EB9-4BCE-8868-B01CC0653B4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276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4CC9F-11EE-425C-9CF0-FFC8ADE40628}" type="datetime1">
              <a:rPr lang="en-US" smtClean="0"/>
              <a:t>8/16/2019</a:t>
            </a:fld>
            <a:endParaRPr lang="en-US"/>
          </a:p>
        </p:txBody>
      </p:sp>
      <p:sp>
        <p:nvSpPr>
          <p:cNvPr id="5" name="Footer Placeholder 4"/>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9CD4E4C7-2EB9-4BCE-8868-B01CC0653B4D}" type="slidenum">
              <a:rPr lang="en-US" smtClean="0"/>
              <a:t>‹#›</a:t>
            </a:fld>
            <a:endParaRPr lang="en-US"/>
          </a:p>
        </p:txBody>
      </p:sp>
    </p:spTree>
    <p:extLst>
      <p:ext uri="{BB962C8B-B14F-4D97-AF65-F5344CB8AC3E}">
        <p14:creationId xmlns:p14="http://schemas.microsoft.com/office/powerpoint/2010/main" val="159138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0BEB4-B0F4-45AB-BA81-095038952D2B}" type="datetime1">
              <a:rPr lang="en-US" smtClean="0"/>
              <a:t>8/16/2019</a:t>
            </a:fld>
            <a:endParaRPr lang="en-US"/>
          </a:p>
        </p:txBody>
      </p:sp>
      <p:sp>
        <p:nvSpPr>
          <p:cNvPr id="5" name="Footer Placeholder 4"/>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9CD4E4C7-2EB9-4BCE-8868-B01CC0653B4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4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F7352-C520-4402-B038-05254A1FC003}" type="datetime1">
              <a:rPr lang="en-US" smtClean="0"/>
              <a:t>8/16/2019</a:t>
            </a:fld>
            <a:endParaRPr lang="en-US"/>
          </a:p>
        </p:txBody>
      </p:sp>
      <p:sp>
        <p:nvSpPr>
          <p:cNvPr id="6" name="Footer Placeholder 5"/>
          <p:cNvSpPr>
            <a:spLocks noGrp="1"/>
          </p:cNvSpPr>
          <p:nvPr>
            <p:ph type="ftr" sz="quarter" idx="11"/>
          </p:nvPr>
        </p:nvSpPr>
        <p:spPr/>
        <p:txBody>
          <a:bodyPr/>
          <a:lstStyle/>
          <a:p>
            <a:r>
              <a:rPr lang="es-ES"/>
              <a:t>CSE 373 19 Su - Robbie Weber</a:t>
            </a:r>
            <a:endParaRPr lang="en-US"/>
          </a:p>
        </p:txBody>
      </p:sp>
      <p:sp>
        <p:nvSpPr>
          <p:cNvPr id="7" name="Slide Number Placeholder 6"/>
          <p:cNvSpPr>
            <a:spLocks noGrp="1"/>
          </p:cNvSpPr>
          <p:nvPr>
            <p:ph type="sldNum" sz="quarter" idx="12"/>
          </p:nvPr>
        </p:nvSpPr>
        <p:spPr/>
        <p:txBody>
          <a:bodyPr/>
          <a:lstStyle/>
          <a:p>
            <a:fld id="{9CD4E4C7-2EB9-4BCE-8868-B01CC0653B4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589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037D8B45-8C2E-41FE-AD96-AB75E5561CFB}" type="datetime1">
              <a:rPr lang="en-US" smtClean="0"/>
              <a:t>8/16/2019</a:t>
            </a:fld>
            <a:endParaRPr lang="en-US"/>
          </a:p>
        </p:txBody>
      </p:sp>
      <p:sp>
        <p:nvSpPr>
          <p:cNvPr id="8" name="Footer Placeholder 7"/>
          <p:cNvSpPr>
            <a:spLocks noGrp="1"/>
          </p:cNvSpPr>
          <p:nvPr>
            <p:ph type="ftr" sz="quarter" idx="11"/>
          </p:nvPr>
        </p:nvSpPr>
        <p:spPr/>
        <p:txBody>
          <a:bodyPr/>
          <a:lstStyle/>
          <a:p>
            <a:r>
              <a:rPr lang="es-ES"/>
              <a:t>CSE 373 19 Su - Robbie Weber</a:t>
            </a:r>
            <a:endParaRPr lang="en-US"/>
          </a:p>
        </p:txBody>
      </p:sp>
      <p:sp>
        <p:nvSpPr>
          <p:cNvPr id="9" name="Slide Number Placeholder 8"/>
          <p:cNvSpPr>
            <a:spLocks noGrp="1"/>
          </p:cNvSpPr>
          <p:nvPr>
            <p:ph type="sldNum" sz="quarter" idx="12"/>
          </p:nvPr>
        </p:nvSpPr>
        <p:spPr/>
        <p:txBody>
          <a:bodyPr/>
          <a:lstStyle/>
          <a:p>
            <a:fld id="{9CD4E4C7-2EB9-4BCE-8868-B01CC0653B4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905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E2B208-670B-442D-93E9-3DA05E940A16}" type="datetime1">
              <a:rPr lang="en-US" smtClean="0"/>
              <a:t>8/16/2019</a:t>
            </a:fld>
            <a:endParaRPr lang="en-US"/>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9CD4E4C7-2EB9-4BCE-8868-B01CC0653B4D}" type="slidenum">
              <a:rPr lang="en-US" smtClean="0"/>
              <a:t>‹#›</a:t>
            </a:fld>
            <a:endParaRPr lang="en-US"/>
          </a:p>
        </p:txBody>
      </p:sp>
    </p:spTree>
    <p:extLst>
      <p:ext uri="{BB962C8B-B14F-4D97-AF65-F5344CB8AC3E}">
        <p14:creationId xmlns:p14="http://schemas.microsoft.com/office/powerpoint/2010/main" val="253316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0D726-061B-4968-9A23-3954C0120EEE}" type="datetime1">
              <a:rPr lang="en-US" smtClean="0"/>
              <a:t>8/16/2019</a:t>
            </a:fld>
            <a:endParaRPr lang="en-US"/>
          </a:p>
        </p:txBody>
      </p:sp>
      <p:sp>
        <p:nvSpPr>
          <p:cNvPr id="3" name="Footer Placeholder 2"/>
          <p:cNvSpPr>
            <a:spLocks noGrp="1"/>
          </p:cNvSpPr>
          <p:nvPr>
            <p:ph type="ftr" sz="quarter" idx="11"/>
          </p:nvPr>
        </p:nvSpPr>
        <p:spPr/>
        <p:txBody>
          <a:bodyPr/>
          <a:lstStyle/>
          <a:p>
            <a:r>
              <a:rPr lang="es-ES"/>
              <a:t>CSE 373 19 Su - Robbie Weber</a:t>
            </a:r>
            <a:endParaRPr lang="en-US"/>
          </a:p>
        </p:txBody>
      </p:sp>
      <p:sp>
        <p:nvSpPr>
          <p:cNvPr id="4" name="Slide Number Placeholder 3"/>
          <p:cNvSpPr>
            <a:spLocks noGrp="1"/>
          </p:cNvSpPr>
          <p:nvPr>
            <p:ph type="sldNum" sz="quarter" idx="12"/>
          </p:nvPr>
        </p:nvSpPr>
        <p:spPr/>
        <p:txBody>
          <a:bodyPr/>
          <a:lstStyle/>
          <a:p>
            <a:fld id="{9CD4E4C7-2EB9-4BCE-8868-B01CC0653B4D}" type="slidenum">
              <a:rPr lang="en-US" smtClean="0"/>
              <a:t>‹#›</a:t>
            </a:fld>
            <a:endParaRPr lang="en-US"/>
          </a:p>
        </p:txBody>
      </p:sp>
    </p:spTree>
    <p:extLst>
      <p:ext uri="{BB962C8B-B14F-4D97-AF65-F5344CB8AC3E}">
        <p14:creationId xmlns:p14="http://schemas.microsoft.com/office/powerpoint/2010/main" val="271522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A58A-CEF5-451B-8CBA-11D63F3E800B}" type="datetime1">
              <a:rPr lang="en-US" smtClean="0"/>
              <a:t>8/16/2019</a:t>
            </a:fld>
            <a:endParaRPr lang="en-US"/>
          </a:p>
        </p:txBody>
      </p:sp>
      <p:sp>
        <p:nvSpPr>
          <p:cNvPr id="6" name="Footer Placeholder 5"/>
          <p:cNvSpPr>
            <a:spLocks noGrp="1"/>
          </p:cNvSpPr>
          <p:nvPr>
            <p:ph type="ftr" sz="quarter" idx="11"/>
          </p:nvPr>
        </p:nvSpPr>
        <p:spPr/>
        <p:txBody>
          <a:bodyPr/>
          <a:lstStyle/>
          <a:p>
            <a:r>
              <a:rPr lang="es-ES"/>
              <a:t>CSE 373 19 Su - Robbie Weber</a:t>
            </a:r>
            <a:endParaRPr lang="en-US"/>
          </a:p>
        </p:txBody>
      </p:sp>
      <p:sp>
        <p:nvSpPr>
          <p:cNvPr id="7" name="Slide Number Placeholder 6"/>
          <p:cNvSpPr>
            <a:spLocks noGrp="1"/>
          </p:cNvSpPr>
          <p:nvPr>
            <p:ph type="sldNum" sz="quarter" idx="12"/>
          </p:nvPr>
        </p:nvSpPr>
        <p:spPr/>
        <p:txBody>
          <a:bodyPr/>
          <a:lstStyle/>
          <a:p>
            <a:fld id="{9CD4E4C7-2EB9-4BCE-8868-B01CC0653B4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55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8029F71-BBDE-4495-BC87-E69CC3F2CB3B}" type="datetime1">
              <a:rPr lang="en-US" smtClean="0"/>
              <a:t>8/16/2019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9CD4E4C7-2EB9-4BCE-8868-B01CC0653B4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09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C51951-2E40-460D-A5A3-F52A677857AF}" type="datetime1">
              <a:rPr lang="en-US" smtClean="0"/>
              <a:t>8/16/2019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s-ES"/>
              <a:t>CSE 373 19 Su - Robbie Weber</a:t>
            </a:r>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CD4E4C7-2EB9-4BCE-8868-B01CC0653B4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56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0C4E-3E27-445E-BD7D-CACE9488B743}"/>
              </a:ext>
            </a:extLst>
          </p:cNvPr>
          <p:cNvSpPr>
            <a:spLocks noGrp="1"/>
          </p:cNvSpPr>
          <p:nvPr>
            <p:ph type="ctrTitle"/>
          </p:nvPr>
        </p:nvSpPr>
        <p:spPr/>
        <p:txBody>
          <a:bodyPr/>
          <a:lstStyle/>
          <a:p>
            <a:r>
              <a:rPr lang="en-US" dirty="0"/>
              <a:t>Lecture 22: SCCs and Reductions</a:t>
            </a:r>
          </a:p>
        </p:txBody>
      </p:sp>
      <p:sp>
        <p:nvSpPr>
          <p:cNvPr id="3" name="Subtitle 2">
            <a:extLst>
              <a:ext uri="{FF2B5EF4-FFF2-40B4-BE49-F238E27FC236}">
                <a16:creationId xmlns:a16="http://schemas.microsoft.com/office/drawing/2014/main" id="{197AC2F7-56AC-448F-AD8A-9D9294F4DAB2}"/>
              </a:ext>
            </a:extLst>
          </p:cNvPr>
          <p:cNvSpPr>
            <a:spLocks noGrp="1"/>
          </p:cNvSpPr>
          <p:nvPr>
            <p:ph type="subTitle" idx="1"/>
          </p:nvPr>
        </p:nvSpPr>
        <p:spPr/>
        <p:txBody>
          <a:bodyPr/>
          <a:lstStyle/>
          <a:p>
            <a:r>
              <a:rPr lang="en-US" dirty="0"/>
              <a:t>CSE 373 – Data Structures and Algorithms</a:t>
            </a:r>
          </a:p>
        </p:txBody>
      </p:sp>
      <p:sp>
        <p:nvSpPr>
          <p:cNvPr id="4" name="Footer Placeholder 3">
            <a:extLst>
              <a:ext uri="{FF2B5EF4-FFF2-40B4-BE49-F238E27FC236}">
                <a16:creationId xmlns:a16="http://schemas.microsoft.com/office/drawing/2014/main" id="{A587E7DD-48E2-4003-A5AA-89A28ADE5E23}"/>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E1578E74-78C6-4838-8DD7-C4D5BCD275D1}"/>
              </a:ext>
            </a:extLst>
          </p:cNvPr>
          <p:cNvSpPr>
            <a:spLocks noGrp="1"/>
          </p:cNvSpPr>
          <p:nvPr>
            <p:ph type="sldNum" sz="quarter" idx="12"/>
          </p:nvPr>
        </p:nvSpPr>
        <p:spPr/>
        <p:txBody>
          <a:bodyPr/>
          <a:lstStyle/>
          <a:p>
            <a:fld id="{9CD4E4C7-2EB9-4BCE-8868-B01CC0653B4D}" type="slidenum">
              <a:rPr lang="en-US" smtClean="0"/>
              <a:t>1</a:t>
            </a:fld>
            <a:endParaRPr lang="en-US"/>
          </a:p>
        </p:txBody>
      </p:sp>
    </p:spTree>
    <p:extLst>
      <p:ext uri="{BB962C8B-B14F-4D97-AF65-F5344CB8AC3E}">
        <p14:creationId xmlns:p14="http://schemas.microsoft.com/office/powerpoint/2010/main" val="41724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have Q kinds of questions and S students.</a:t>
                </a:r>
              </a:p>
              <a:p>
                <a:r>
                  <a:rPr lang="en-US" dirty="0"/>
                  <a:t>What if we try every possible combination of questions.</a:t>
                </a:r>
              </a:p>
              <a:p>
                <a:r>
                  <a:rPr lang="en-US" dirty="0"/>
                  <a:t>How long does this take? O(</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𝑄</m:t>
                        </m:r>
                      </m:sup>
                    </m:sSup>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r>
                  <a:rPr lang="en-US" dirty="0"/>
                  <a:t>If we have a lot of questions, that’s </a:t>
                </a:r>
                <a:r>
                  <a:rPr lang="en-US" b="1" dirty="0"/>
                  <a:t>really</a:t>
                </a:r>
                <a:r>
                  <a:rPr lang="en-US" dirty="0"/>
                  <a:t> slow.</a:t>
                </a:r>
              </a:p>
              <a:p>
                <a:endParaRPr lang="en-US" dirty="0"/>
              </a:p>
              <a:p>
                <a:endParaRPr lang="en-US" dirty="0"/>
              </a:p>
              <a:p>
                <a:r>
                  <a:rPr lang="en-US" dirty="0"/>
                  <a:t>Instead we’re going to use a graph. </a:t>
                </a:r>
              </a:p>
              <a:p>
                <a:r>
                  <a:rPr lang="en-US" dirty="0"/>
                  <a:t>What should our vertices be?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0251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177938"/>
            <a:ext cx="11187258" cy="1197285"/>
          </a:xfrm>
        </p:spPr>
        <p:txBody>
          <a:bodyPr/>
          <a:lstStyle/>
          <a:p>
            <a:pPr marL="0" indent="0">
              <a:buNone/>
            </a:pPr>
            <a:r>
              <a:rPr lang="en-US" dirty="0"/>
              <a:t> Each student introduces new relationships for data:</a:t>
            </a:r>
          </a:p>
          <a:p>
            <a:r>
              <a:rPr lang="en-US" dirty="0"/>
              <a:t>Let’s say your preferences are represented by this table:</a:t>
            </a:r>
            <a:br>
              <a:rPr lang="en-US" dirty="0"/>
            </a:br>
            <a:r>
              <a:rPr lang="en-US" dirty="0"/>
              <a:t>	</a:t>
            </a:r>
          </a:p>
        </p:txBody>
      </p:sp>
      <p:sp>
        <p:nvSpPr>
          <p:cNvPr id="4" name="Footer Placeholder 3"/>
          <p:cNvSpPr>
            <a:spLocks noGrp="1"/>
          </p:cNvSpPr>
          <p:nvPr>
            <p:ph type="ftr" sz="quarter" idx="11"/>
          </p:nvPr>
        </p:nvSpPr>
        <p:spPr>
          <a:xfrm>
            <a:off x="5628802" y="6532566"/>
            <a:ext cx="5901459" cy="274320"/>
          </a:xfrm>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
        <p:nvSpPr>
          <p:cNvPr id="6" name="TextBox 5"/>
          <p:cNvSpPr txBox="1"/>
          <p:nvPr/>
        </p:nvSpPr>
        <p:spPr>
          <a:xfrm>
            <a:off x="575239" y="5796467"/>
            <a:ext cx="10397561" cy="1107996"/>
          </a:xfrm>
          <a:prstGeom prst="rect">
            <a:avLst/>
          </a:prstGeom>
          <a:noFill/>
        </p:spPr>
        <p:txBody>
          <a:bodyPr wrap="square" rtlCol="0">
            <a:spAutoFit/>
          </a:bodyPr>
          <a:lstStyle/>
          <a:p>
            <a:r>
              <a:rPr lang="en-US" sz="2200" dirty="0"/>
              <a:t>If we don’t include a big-O proof, can you still be happy?</a:t>
            </a:r>
          </a:p>
          <a:p>
            <a:r>
              <a:rPr lang="en-US" sz="2200" dirty="0"/>
              <a:t>If we do include a recurrence can you still be happy?</a:t>
            </a:r>
          </a:p>
          <a:p>
            <a:endParaRPr lang="en-US" sz="2200" dirty="0"/>
          </a:p>
        </p:txBody>
      </p:sp>
      <p:sp>
        <p:nvSpPr>
          <p:cNvPr id="7" name="Oval 6"/>
          <p:cNvSpPr/>
          <p:nvPr/>
        </p:nvSpPr>
        <p:spPr>
          <a:xfrm>
            <a:off x="325266" y="2375223"/>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Big-O</a:t>
            </a:r>
          </a:p>
        </p:txBody>
      </p:sp>
      <p:sp>
        <p:nvSpPr>
          <p:cNvPr id="8" name="Oval 7"/>
          <p:cNvSpPr/>
          <p:nvPr/>
        </p:nvSpPr>
        <p:spPr>
          <a:xfrm>
            <a:off x="2437225" y="4602065"/>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9" name="Oval 8"/>
          <p:cNvSpPr/>
          <p:nvPr/>
        </p:nvSpPr>
        <p:spPr>
          <a:xfrm>
            <a:off x="2452838" y="2369116"/>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a:t>
            </a:r>
            <a:r>
              <a:rPr lang="en-US" sz="1200" dirty="0"/>
              <a:t>recurrence</a:t>
            </a:r>
          </a:p>
        </p:txBody>
      </p:sp>
      <p:sp>
        <p:nvSpPr>
          <p:cNvPr id="10" name="Oval 9"/>
          <p:cNvSpPr/>
          <p:nvPr/>
        </p:nvSpPr>
        <p:spPr>
          <a:xfrm>
            <a:off x="5063293" y="4526192"/>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Graph</a:t>
            </a:r>
          </a:p>
        </p:txBody>
      </p:sp>
      <p:sp>
        <p:nvSpPr>
          <p:cNvPr id="11" name="Oval 10"/>
          <p:cNvSpPr/>
          <p:nvPr/>
        </p:nvSpPr>
        <p:spPr>
          <a:xfrm>
            <a:off x="325266" y="4699187"/>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sp>
        <p:nvSpPr>
          <p:cNvPr id="12" name="Oval 11"/>
          <p:cNvSpPr/>
          <p:nvPr/>
        </p:nvSpPr>
        <p:spPr>
          <a:xfrm>
            <a:off x="5063293" y="2375223"/>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Graph</a:t>
            </a:r>
          </a:p>
        </p:txBody>
      </p:sp>
      <p:cxnSp>
        <p:nvCxnSpPr>
          <p:cNvPr id="14" name="Straight Arrow Connector 13"/>
          <p:cNvCxnSpPr>
            <a:stCxn id="11" idx="6"/>
            <a:endCxn id="8" idx="2"/>
          </p:cNvCxnSpPr>
          <p:nvPr/>
        </p:nvCxnSpPr>
        <p:spPr>
          <a:xfrm flipV="1">
            <a:off x="1422546" y="5235614"/>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7" idx="6"/>
          </p:cNvCxnSpPr>
          <p:nvPr/>
        </p:nvCxnSpPr>
        <p:spPr>
          <a:xfrm flipH="1" flipV="1">
            <a:off x="1422546" y="2923863"/>
            <a:ext cx="1030292" cy="8039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346245" y="4532288"/>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Heaps</a:t>
            </a:r>
          </a:p>
        </p:txBody>
      </p:sp>
      <p:sp>
        <p:nvSpPr>
          <p:cNvPr id="19" name="Oval 18"/>
          <p:cNvSpPr/>
          <p:nvPr/>
        </p:nvSpPr>
        <p:spPr>
          <a:xfrm>
            <a:off x="7346245" y="2381319"/>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Heaps</a:t>
            </a:r>
          </a:p>
        </p:txBody>
      </p:sp>
      <p:graphicFrame>
        <p:nvGraphicFramePr>
          <p:cNvPr id="15" name="Table 14"/>
          <p:cNvGraphicFramePr>
            <a:graphicFrameLocks noGrp="1"/>
          </p:cNvGraphicFramePr>
          <p:nvPr/>
        </p:nvGraphicFramePr>
        <p:xfrm>
          <a:off x="8812699" y="1507167"/>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endParaRPr lang="en-US" dirty="0"/>
                    </a:p>
                  </a:txBody>
                  <a:tcPr/>
                </a:tc>
                <a:tc>
                  <a:txBody>
                    <a:bodyPr/>
                    <a:lstStyle/>
                    <a:p>
                      <a:r>
                        <a:rPr lang="en-US" dirty="0"/>
                        <a:t>   X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nvGraphicFramePr>
        <p:xfrm>
          <a:off x="8818795" y="3881559"/>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r>
                        <a:rPr lang="en-US" dirty="0"/>
                        <a:t>  X</a:t>
                      </a:r>
                    </a:p>
                  </a:txBody>
                  <a:tcPr/>
                </a:tc>
                <a:tc>
                  <a:txBody>
                    <a:bodyPr/>
                    <a:lstStyle/>
                    <a:p>
                      <a:r>
                        <a:rPr lang="en-US" dirty="0"/>
                        <a:t>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Smiley Face 12"/>
          <p:cNvSpPr/>
          <p:nvPr/>
        </p:nvSpPr>
        <p:spPr>
          <a:xfrm>
            <a:off x="2192594" y="4395019"/>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1107318" y="4291397"/>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2113859" y="2192605"/>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1221700" y="2128225"/>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F795161-FE02-472C-857C-8E1267D2AB22}"/>
              </a:ext>
            </a:extLst>
          </p:cNvPr>
          <p:cNvSpPr txBox="1"/>
          <p:nvPr/>
        </p:nvSpPr>
        <p:spPr>
          <a:xfrm>
            <a:off x="8001000" y="263276"/>
            <a:ext cx="3680670" cy="1107996"/>
          </a:xfrm>
          <a:prstGeom prst="rect">
            <a:avLst/>
          </a:prstGeom>
          <a:noFill/>
        </p:spPr>
        <p:txBody>
          <a:bodyPr wrap="square" rtlCol="0">
            <a:spAutoFit/>
          </a:bodyPr>
          <a:lstStyle/>
          <a:p>
            <a:r>
              <a:rPr lang="en-US" sz="2200" dirty="0"/>
              <a:t>Pollev.com/cse373su19</a:t>
            </a:r>
          </a:p>
          <a:p>
            <a:r>
              <a:rPr lang="en-US" sz="2200" dirty="0"/>
              <a:t>What edges are added for the second set of preferences?</a:t>
            </a:r>
          </a:p>
        </p:txBody>
      </p:sp>
    </p:spTree>
    <p:extLst>
      <p:ext uri="{BB962C8B-B14F-4D97-AF65-F5344CB8AC3E}">
        <p14:creationId xmlns:p14="http://schemas.microsoft.com/office/powerpoint/2010/main" val="6557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177938"/>
            <a:ext cx="11187258" cy="1197285"/>
          </a:xfrm>
        </p:spPr>
        <p:txBody>
          <a:bodyPr/>
          <a:lstStyle/>
          <a:p>
            <a:pPr marL="0" indent="0">
              <a:buNone/>
            </a:pPr>
            <a:r>
              <a:rPr lang="en-US" dirty="0"/>
              <a:t> Each student introduces new relationships for data:</a:t>
            </a:r>
          </a:p>
          <a:p>
            <a:r>
              <a:rPr lang="en-US" dirty="0"/>
              <a:t>Let’s say your preferences are represented by this table:</a:t>
            </a:r>
            <a:br>
              <a:rPr lang="en-US" dirty="0"/>
            </a:br>
            <a:r>
              <a:rPr lang="en-US" dirty="0"/>
              <a:t>	</a:t>
            </a:r>
          </a:p>
        </p:txBody>
      </p:sp>
      <p:sp>
        <p:nvSpPr>
          <p:cNvPr id="4" name="Footer Placeholder 3"/>
          <p:cNvSpPr>
            <a:spLocks noGrp="1"/>
          </p:cNvSpPr>
          <p:nvPr>
            <p:ph type="ftr" sz="quarter" idx="11"/>
          </p:nvPr>
        </p:nvSpPr>
        <p:spPr>
          <a:xfrm>
            <a:off x="5628802" y="6532566"/>
            <a:ext cx="5901459" cy="274320"/>
          </a:xfrm>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
        <p:nvSpPr>
          <p:cNvPr id="6" name="TextBox 5"/>
          <p:cNvSpPr txBox="1"/>
          <p:nvPr/>
        </p:nvSpPr>
        <p:spPr>
          <a:xfrm>
            <a:off x="575239" y="5796467"/>
            <a:ext cx="10397561" cy="1107996"/>
          </a:xfrm>
          <a:prstGeom prst="rect">
            <a:avLst/>
          </a:prstGeom>
          <a:noFill/>
        </p:spPr>
        <p:txBody>
          <a:bodyPr wrap="square" rtlCol="0">
            <a:spAutoFit/>
          </a:bodyPr>
          <a:lstStyle/>
          <a:p>
            <a:r>
              <a:rPr lang="en-US" sz="2200" dirty="0"/>
              <a:t>If we don’t include a big-O proof, can you still be happy?</a:t>
            </a:r>
          </a:p>
          <a:p>
            <a:r>
              <a:rPr lang="en-US" sz="2200" dirty="0"/>
              <a:t>If we do include a recurrence can you still be happy?</a:t>
            </a:r>
          </a:p>
          <a:p>
            <a:endParaRPr lang="en-US" sz="2200" dirty="0"/>
          </a:p>
        </p:txBody>
      </p:sp>
      <p:sp>
        <p:nvSpPr>
          <p:cNvPr id="7" name="Oval 6"/>
          <p:cNvSpPr/>
          <p:nvPr/>
        </p:nvSpPr>
        <p:spPr>
          <a:xfrm>
            <a:off x="325266" y="2375223"/>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Big-O</a:t>
            </a:r>
          </a:p>
        </p:txBody>
      </p:sp>
      <p:sp>
        <p:nvSpPr>
          <p:cNvPr id="8" name="Oval 7"/>
          <p:cNvSpPr/>
          <p:nvPr/>
        </p:nvSpPr>
        <p:spPr>
          <a:xfrm>
            <a:off x="2437225" y="4602065"/>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9" name="Oval 8"/>
          <p:cNvSpPr/>
          <p:nvPr/>
        </p:nvSpPr>
        <p:spPr>
          <a:xfrm>
            <a:off x="2452838" y="2369116"/>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a:t>
            </a:r>
            <a:r>
              <a:rPr lang="en-US" sz="1200" dirty="0"/>
              <a:t>recurrence</a:t>
            </a:r>
          </a:p>
        </p:txBody>
      </p:sp>
      <p:sp>
        <p:nvSpPr>
          <p:cNvPr id="10" name="Oval 9"/>
          <p:cNvSpPr/>
          <p:nvPr/>
        </p:nvSpPr>
        <p:spPr>
          <a:xfrm>
            <a:off x="5063293" y="4526192"/>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Graph</a:t>
            </a:r>
          </a:p>
        </p:txBody>
      </p:sp>
      <p:sp>
        <p:nvSpPr>
          <p:cNvPr id="11" name="Oval 10"/>
          <p:cNvSpPr/>
          <p:nvPr/>
        </p:nvSpPr>
        <p:spPr>
          <a:xfrm>
            <a:off x="325266" y="4699187"/>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sp>
        <p:nvSpPr>
          <p:cNvPr id="12" name="Oval 11"/>
          <p:cNvSpPr/>
          <p:nvPr/>
        </p:nvSpPr>
        <p:spPr>
          <a:xfrm>
            <a:off x="5063293" y="2375223"/>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Graph</a:t>
            </a:r>
          </a:p>
        </p:txBody>
      </p:sp>
      <p:cxnSp>
        <p:nvCxnSpPr>
          <p:cNvPr id="14" name="Straight Arrow Connector 13"/>
          <p:cNvCxnSpPr>
            <a:stCxn id="11" idx="6"/>
            <a:endCxn id="8" idx="2"/>
          </p:cNvCxnSpPr>
          <p:nvPr/>
        </p:nvCxnSpPr>
        <p:spPr>
          <a:xfrm flipV="1">
            <a:off x="1422546" y="5235614"/>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7" idx="6"/>
          </p:cNvCxnSpPr>
          <p:nvPr/>
        </p:nvCxnSpPr>
        <p:spPr>
          <a:xfrm flipH="1" flipV="1">
            <a:off x="1422546" y="2923863"/>
            <a:ext cx="1030292" cy="8039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9" idx="5"/>
          </p:cNvCxnSpPr>
          <p:nvPr/>
        </p:nvCxnSpPr>
        <p:spPr>
          <a:xfrm flipH="1" flipV="1">
            <a:off x="3537086" y="3453364"/>
            <a:ext cx="1712234" cy="125885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7"/>
            <a:endCxn id="12" idx="3"/>
          </p:cNvCxnSpPr>
          <p:nvPr/>
        </p:nvCxnSpPr>
        <p:spPr>
          <a:xfrm flipV="1">
            <a:off x="3518760" y="3459471"/>
            <a:ext cx="1730560" cy="132815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346245" y="4532288"/>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Heaps</a:t>
            </a:r>
          </a:p>
        </p:txBody>
      </p:sp>
      <p:sp>
        <p:nvSpPr>
          <p:cNvPr id="19" name="Oval 18"/>
          <p:cNvSpPr/>
          <p:nvPr/>
        </p:nvSpPr>
        <p:spPr>
          <a:xfrm>
            <a:off x="7346245" y="2381319"/>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Heaps</a:t>
            </a:r>
          </a:p>
        </p:txBody>
      </p:sp>
      <p:graphicFrame>
        <p:nvGraphicFramePr>
          <p:cNvPr id="15" name="Table 14"/>
          <p:cNvGraphicFramePr>
            <a:graphicFrameLocks noGrp="1"/>
          </p:cNvGraphicFramePr>
          <p:nvPr/>
        </p:nvGraphicFramePr>
        <p:xfrm>
          <a:off x="8812699" y="1507167"/>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endParaRPr lang="en-US" dirty="0"/>
                    </a:p>
                  </a:txBody>
                  <a:tcPr/>
                </a:tc>
                <a:tc>
                  <a:txBody>
                    <a:bodyPr/>
                    <a:lstStyle/>
                    <a:p>
                      <a:r>
                        <a:rPr lang="en-US" dirty="0"/>
                        <a:t>   X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nvGraphicFramePr>
        <p:xfrm>
          <a:off x="8818795" y="3881559"/>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r>
                        <a:rPr lang="en-US" dirty="0"/>
                        <a:t>  X</a:t>
                      </a:r>
                    </a:p>
                  </a:txBody>
                  <a:tcPr/>
                </a:tc>
                <a:tc>
                  <a:txBody>
                    <a:bodyPr/>
                    <a:lstStyle/>
                    <a:p>
                      <a:r>
                        <a:rPr lang="en-US" dirty="0"/>
                        <a:t>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Smiley Face 12"/>
          <p:cNvSpPr/>
          <p:nvPr/>
        </p:nvSpPr>
        <p:spPr>
          <a:xfrm>
            <a:off x="2192594" y="4395019"/>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1107318" y="4291397"/>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2113859" y="2192605"/>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1221700" y="2128225"/>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8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463857"/>
            <a:ext cx="11187258" cy="5057170"/>
          </a:xfrm>
        </p:spPr>
        <p:txBody>
          <a:bodyPr>
            <a:normAutofit/>
          </a:bodyPr>
          <a:lstStyle/>
          <a:p>
            <a:r>
              <a:rPr lang="en-US" dirty="0"/>
              <a:t>Hey we made a graph!</a:t>
            </a:r>
          </a:p>
          <a:p>
            <a:r>
              <a:rPr lang="en-US" dirty="0"/>
              <a:t>What do the edges mean? </a:t>
            </a:r>
          </a:p>
          <a:p>
            <a:r>
              <a:rPr lang="en-US" dirty="0"/>
              <a:t>Each edge goes from something making someone unhappy, to the only thing that could make them happy.</a:t>
            </a:r>
          </a:p>
          <a:p>
            <a:pPr lvl="1"/>
            <a:r>
              <a:rPr lang="en-US" sz="2600" dirty="0"/>
              <a:t>We need to avoid an edge that goes TRUE THING </a:t>
            </a:r>
            <a:r>
              <a:rPr lang="en-US" sz="2600" dirty="0">
                <a:sym typeface="Wingdings" panose="05000000000000000000" pitchFamily="2" charset="2"/>
              </a:rPr>
              <a:t> FALSE THING</a:t>
            </a:r>
            <a:endParaRPr lang="en-US" sz="2600"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sp>
        <p:nvSpPr>
          <p:cNvPr id="27" name="Oval 26"/>
          <p:cNvSpPr/>
          <p:nvPr/>
        </p:nvSpPr>
        <p:spPr>
          <a:xfrm>
            <a:off x="5976841" y="4149781"/>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28" name="Oval 27"/>
          <p:cNvSpPr/>
          <p:nvPr/>
        </p:nvSpPr>
        <p:spPr>
          <a:xfrm>
            <a:off x="3864882" y="4246903"/>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cxnSp>
        <p:nvCxnSpPr>
          <p:cNvPr id="29" name="Straight Arrow Connector 28"/>
          <p:cNvCxnSpPr>
            <a:stCxn id="28" idx="6"/>
            <a:endCxn id="27" idx="2"/>
          </p:cNvCxnSpPr>
          <p:nvPr/>
        </p:nvCxnSpPr>
        <p:spPr>
          <a:xfrm flipV="1">
            <a:off x="4962162" y="4783330"/>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Smiley Face 29"/>
          <p:cNvSpPr/>
          <p:nvPr/>
        </p:nvSpPr>
        <p:spPr>
          <a:xfrm>
            <a:off x="5732210" y="3942735"/>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4646934" y="3839113"/>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211465">
            <a:off x="4125894" y="4976420"/>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32" name="Rectangle 31"/>
          <p:cNvSpPr/>
          <p:nvPr/>
        </p:nvSpPr>
        <p:spPr>
          <a:xfrm rot="20211465">
            <a:off x="6641755" y="4976421"/>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
        <p:nvSpPr>
          <p:cNvPr id="33" name="Smiley Face 32"/>
          <p:cNvSpPr/>
          <p:nvPr/>
        </p:nvSpPr>
        <p:spPr>
          <a:xfrm>
            <a:off x="6168868" y="5395617"/>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3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 lvl="1" indent="-91440">
              <a:spcBef>
                <a:spcPts val="1200"/>
              </a:spcBef>
              <a:spcAft>
                <a:spcPts val="200"/>
              </a:spcAft>
              <a:buClr>
                <a:schemeClr val="accent1"/>
              </a:buClr>
              <a:buSzPct val="100000"/>
              <a:buFont typeface="Tw Cen MT" panose="020B0602020104020603" pitchFamily="34" charset="0"/>
              <a:buChar char=" "/>
            </a:pPr>
            <a:r>
              <a:rPr lang="en-US" sz="2600" dirty="0"/>
              <a:t>We need to avoid an edge that goes TRUE THING </a:t>
            </a:r>
            <a:r>
              <a:rPr lang="en-US" sz="2600" dirty="0">
                <a:sym typeface="Wingdings" panose="05000000000000000000" pitchFamily="2" charset="2"/>
              </a:rPr>
              <a:t> FALSE THING</a:t>
            </a:r>
            <a:endParaRPr lang="en-US" sz="2600" dirty="0"/>
          </a:p>
          <a:p>
            <a:r>
              <a:rPr lang="en-US" dirty="0"/>
              <a:t>Let’s think about a single SCC of the graph. </a:t>
            </a:r>
          </a:p>
          <a:p>
            <a:endParaRPr lang="en-US" dirty="0"/>
          </a:p>
          <a:p>
            <a:endParaRPr lang="en-US" dirty="0"/>
          </a:p>
          <a:p>
            <a:endParaRPr lang="en-US" dirty="0"/>
          </a:p>
          <a:p>
            <a:endParaRPr lang="en-US" dirty="0"/>
          </a:p>
          <a:p>
            <a:endParaRPr lang="en-US" dirty="0"/>
          </a:p>
          <a:p>
            <a:endParaRPr lang="en-US" dirty="0"/>
          </a:p>
          <a:p>
            <a:r>
              <a:rPr lang="en-US" dirty="0"/>
              <a:t>Can we have a true and false statement in the same SCC?</a:t>
            </a:r>
          </a:p>
          <a:p>
            <a:r>
              <a:rPr lang="en-US" dirty="0"/>
              <a:t>What happens now that Yes B and NO B are in the same SCC?</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grpSp>
        <p:nvGrpSpPr>
          <p:cNvPr id="6" name="Group 5"/>
          <p:cNvGrpSpPr/>
          <p:nvPr/>
        </p:nvGrpSpPr>
        <p:grpSpPr>
          <a:xfrm>
            <a:off x="2902419" y="2859223"/>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06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SCCs	</a:t>
            </a:r>
          </a:p>
        </p:txBody>
      </p:sp>
      <p:sp>
        <p:nvSpPr>
          <p:cNvPr id="3" name="Content Placeholder 2"/>
          <p:cNvSpPr>
            <a:spLocks noGrp="1"/>
          </p:cNvSpPr>
          <p:nvPr>
            <p:ph idx="1"/>
          </p:nvPr>
        </p:nvSpPr>
        <p:spPr>
          <a:xfrm>
            <a:off x="575240" y="1463857"/>
            <a:ext cx="11187258" cy="5057170"/>
          </a:xfrm>
        </p:spPr>
        <p:txBody>
          <a:bodyPr>
            <a:noAutofit/>
          </a:bodyPr>
          <a:lstStyle/>
          <a:p>
            <a:r>
              <a:rPr lang="en-US" sz="2800" dirty="0"/>
              <a:t>The vertices of a SCC must either be all true or all false.</a:t>
            </a:r>
          </a:p>
          <a:p>
            <a:r>
              <a:rPr lang="en-US" sz="2800" b="1" dirty="0"/>
              <a:t>Algorithm Step 1:</a:t>
            </a:r>
            <a:r>
              <a:rPr lang="en-US" sz="2800" dirty="0"/>
              <a:t> Run SCC on the graph. Check that each question-type-pair are in different SCC.</a:t>
            </a:r>
          </a:p>
          <a:p>
            <a:r>
              <a:rPr lang="en-US" sz="2800" dirty="0"/>
              <a:t>Now what? Every SCC gets the same value. </a:t>
            </a:r>
          </a:p>
          <a:p>
            <a:pPr lvl="1"/>
            <a:r>
              <a:rPr lang="en-US" sz="2800" dirty="0"/>
              <a:t>Treat it as a single object! </a:t>
            </a:r>
          </a:p>
          <a:p>
            <a:r>
              <a:rPr lang="en-US" sz="2800" dirty="0"/>
              <a:t>We want to avoid edges from true things to false things. </a:t>
            </a:r>
          </a:p>
          <a:p>
            <a:pPr lvl="1"/>
            <a:r>
              <a:rPr lang="en-US" sz="2800" dirty="0"/>
              <a:t>“Trues” seem more useful for us at the end. </a:t>
            </a:r>
          </a:p>
          <a:p>
            <a:r>
              <a:rPr lang="en-US" sz="2800" dirty="0">
                <a:sym typeface="Wingdings" panose="05000000000000000000" pitchFamily="2" charset="2"/>
              </a:rPr>
              <a:t>Is there some way to start from the end?</a:t>
            </a:r>
          </a:p>
          <a:p>
            <a:pPr marL="0" indent="0">
              <a:buNone/>
            </a:pPr>
            <a:r>
              <a:rPr lang="en-US" sz="2800" dirty="0">
                <a:sym typeface="Wingdings" panose="05000000000000000000" pitchFamily="2" charset="2"/>
              </a:rPr>
              <a:t>YES! Topological Sort </a:t>
            </a:r>
            <a:endParaRPr lang="en-US" sz="2800"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314929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83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917926" y="662609"/>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002928" y="3711263"/>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9291" y="4618002"/>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33752" y="1484788"/>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2035" y="265043"/>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288" y="3557874"/>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2226791">
            <a:off x="7955242" y="213189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2226791">
            <a:off x="5950757" y="1803934"/>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0107108">
            <a:off x="7961147" y="463121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825571" y="502925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97187">
            <a:off x="4925588" y="3102603"/>
            <a:ext cx="4170523"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9460749">
            <a:off x="5533728" y="3165090"/>
            <a:ext cx="3697044"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03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917926" y="662609"/>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002928" y="3711263"/>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9291" y="4618002"/>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33752" y="1484788"/>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2035" y="265043"/>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288" y="3557874"/>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2226791">
            <a:off x="7955242" y="213189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2226791">
            <a:off x="5950757" y="1803934"/>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0107108">
            <a:off x="7961147" y="463121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825571" y="502925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97187">
            <a:off x="4925588" y="3102603"/>
            <a:ext cx="4170523"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9460749">
            <a:off x="5533728" y="3165090"/>
            <a:ext cx="3697044"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07625" y="1017588"/>
            <a:ext cx="733933" cy="646331"/>
          </a:xfrm>
          <a:prstGeom prst="rect">
            <a:avLst/>
          </a:prstGeom>
          <a:noFill/>
        </p:spPr>
        <p:txBody>
          <a:bodyPr wrap="square" rtlCol="0">
            <a:spAutoFit/>
          </a:bodyPr>
          <a:lstStyle/>
          <a:p>
            <a:r>
              <a:rPr lang="en-US" sz="3600" dirty="0"/>
              <a:t>1</a:t>
            </a:r>
          </a:p>
        </p:txBody>
      </p:sp>
      <p:sp>
        <p:nvSpPr>
          <p:cNvPr id="58" name="TextBox 57"/>
          <p:cNvSpPr txBox="1"/>
          <p:nvPr/>
        </p:nvSpPr>
        <p:spPr>
          <a:xfrm>
            <a:off x="10601015" y="5106316"/>
            <a:ext cx="733933" cy="646331"/>
          </a:xfrm>
          <a:prstGeom prst="rect">
            <a:avLst/>
          </a:prstGeom>
          <a:noFill/>
        </p:spPr>
        <p:txBody>
          <a:bodyPr wrap="square" rtlCol="0">
            <a:spAutoFit/>
          </a:bodyPr>
          <a:lstStyle/>
          <a:p>
            <a:r>
              <a:rPr lang="en-US" sz="3600" dirty="0"/>
              <a:t>6</a:t>
            </a:r>
          </a:p>
        </p:txBody>
      </p:sp>
      <p:sp>
        <p:nvSpPr>
          <p:cNvPr id="59" name="TextBox 58"/>
          <p:cNvSpPr txBox="1"/>
          <p:nvPr/>
        </p:nvSpPr>
        <p:spPr>
          <a:xfrm>
            <a:off x="7217549" y="5779076"/>
            <a:ext cx="733933" cy="646331"/>
          </a:xfrm>
          <a:prstGeom prst="rect">
            <a:avLst/>
          </a:prstGeom>
          <a:noFill/>
        </p:spPr>
        <p:txBody>
          <a:bodyPr wrap="square" rtlCol="0">
            <a:spAutoFit/>
          </a:bodyPr>
          <a:lstStyle/>
          <a:p>
            <a:r>
              <a:rPr lang="en-US" sz="3600" dirty="0"/>
              <a:t>5</a:t>
            </a:r>
          </a:p>
        </p:txBody>
      </p:sp>
      <p:sp>
        <p:nvSpPr>
          <p:cNvPr id="67" name="TextBox 66"/>
          <p:cNvSpPr txBox="1"/>
          <p:nvPr/>
        </p:nvSpPr>
        <p:spPr>
          <a:xfrm>
            <a:off x="7186840" y="801949"/>
            <a:ext cx="733933" cy="646331"/>
          </a:xfrm>
          <a:prstGeom prst="rect">
            <a:avLst/>
          </a:prstGeom>
          <a:noFill/>
        </p:spPr>
        <p:txBody>
          <a:bodyPr wrap="square" rtlCol="0">
            <a:spAutoFit/>
          </a:bodyPr>
          <a:lstStyle/>
          <a:p>
            <a:r>
              <a:rPr lang="en-US" sz="3600" dirty="0"/>
              <a:t>2</a:t>
            </a:r>
          </a:p>
        </p:txBody>
      </p:sp>
      <p:sp>
        <p:nvSpPr>
          <p:cNvPr id="68" name="TextBox 67"/>
          <p:cNvSpPr txBox="1"/>
          <p:nvPr/>
        </p:nvSpPr>
        <p:spPr>
          <a:xfrm>
            <a:off x="5566646" y="377462"/>
            <a:ext cx="733933" cy="646331"/>
          </a:xfrm>
          <a:prstGeom prst="rect">
            <a:avLst/>
          </a:prstGeom>
          <a:noFill/>
        </p:spPr>
        <p:txBody>
          <a:bodyPr wrap="square" rtlCol="0">
            <a:spAutoFit/>
          </a:bodyPr>
          <a:lstStyle/>
          <a:p>
            <a:r>
              <a:rPr lang="en-US" sz="3600" dirty="0"/>
              <a:t>3</a:t>
            </a:r>
          </a:p>
        </p:txBody>
      </p:sp>
      <p:sp>
        <p:nvSpPr>
          <p:cNvPr id="69" name="TextBox 68"/>
          <p:cNvSpPr txBox="1"/>
          <p:nvPr/>
        </p:nvSpPr>
        <p:spPr>
          <a:xfrm>
            <a:off x="5384593" y="5865858"/>
            <a:ext cx="733933" cy="646331"/>
          </a:xfrm>
          <a:prstGeom prst="rect">
            <a:avLst/>
          </a:prstGeom>
          <a:noFill/>
        </p:spPr>
        <p:txBody>
          <a:bodyPr wrap="square" rtlCol="0">
            <a:spAutoFit/>
          </a:bodyPr>
          <a:lstStyle/>
          <a:p>
            <a:r>
              <a:rPr lang="en-US" sz="3600" dirty="0"/>
              <a:t>4</a:t>
            </a:r>
          </a:p>
        </p:txBody>
      </p:sp>
    </p:spTree>
    <p:extLst>
      <p:ext uri="{BB962C8B-B14F-4D97-AF65-F5344CB8AC3E}">
        <p14:creationId xmlns:p14="http://schemas.microsoft.com/office/powerpoint/2010/main" val="132801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917926" y="662609"/>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002928" y="3711263"/>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9291" y="4618002"/>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33752" y="1484788"/>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2035" y="265043"/>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288" y="3557874"/>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2226791">
            <a:off x="7955242" y="213189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2226791">
            <a:off x="5950757" y="1803934"/>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0107108">
            <a:off x="7961147" y="463121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825571" y="502925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97187">
            <a:off x="4925588" y="3102603"/>
            <a:ext cx="4170523"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9460749">
            <a:off x="5533728" y="3165090"/>
            <a:ext cx="3697044"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07625" y="1017588"/>
            <a:ext cx="733933" cy="646331"/>
          </a:xfrm>
          <a:prstGeom prst="rect">
            <a:avLst/>
          </a:prstGeom>
          <a:noFill/>
        </p:spPr>
        <p:txBody>
          <a:bodyPr wrap="square" rtlCol="0">
            <a:spAutoFit/>
          </a:bodyPr>
          <a:lstStyle/>
          <a:p>
            <a:r>
              <a:rPr lang="en-US" sz="3600" dirty="0"/>
              <a:t>1</a:t>
            </a:r>
          </a:p>
        </p:txBody>
      </p:sp>
      <p:sp>
        <p:nvSpPr>
          <p:cNvPr id="58" name="TextBox 57"/>
          <p:cNvSpPr txBox="1"/>
          <p:nvPr/>
        </p:nvSpPr>
        <p:spPr>
          <a:xfrm>
            <a:off x="10601015" y="5106316"/>
            <a:ext cx="733933" cy="646331"/>
          </a:xfrm>
          <a:prstGeom prst="rect">
            <a:avLst/>
          </a:prstGeom>
          <a:noFill/>
        </p:spPr>
        <p:txBody>
          <a:bodyPr wrap="square" rtlCol="0">
            <a:spAutoFit/>
          </a:bodyPr>
          <a:lstStyle/>
          <a:p>
            <a:r>
              <a:rPr lang="en-US" sz="3600" dirty="0"/>
              <a:t>6</a:t>
            </a:r>
          </a:p>
        </p:txBody>
      </p:sp>
      <p:sp>
        <p:nvSpPr>
          <p:cNvPr id="59" name="TextBox 58"/>
          <p:cNvSpPr txBox="1"/>
          <p:nvPr/>
        </p:nvSpPr>
        <p:spPr>
          <a:xfrm>
            <a:off x="7217549" y="5779076"/>
            <a:ext cx="733933" cy="646331"/>
          </a:xfrm>
          <a:prstGeom prst="rect">
            <a:avLst/>
          </a:prstGeom>
          <a:noFill/>
        </p:spPr>
        <p:txBody>
          <a:bodyPr wrap="square" rtlCol="0">
            <a:spAutoFit/>
          </a:bodyPr>
          <a:lstStyle/>
          <a:p>
            <a:r>
              <a:rPr lang="en-US" sz="3600" dirty="0"/>
              <a:t>5</a:t>
            </a:r>
          </a:p>
        </p:txBody>
      </p:sp>
      <p:sp>
        <p:nvSpPr>
          <p:cNvPr id="67" name="TextBox 66"/>
          <p:cNvSpPr txBox="1"/>
          <p:nvPr/>
        </p:nvSpPr>
        <p:spPr>
          <a:xfrm>
            <a:off x="7186840" y="801949"/>
            <a:ext cx="733933" cy="646331"/>
          </a:xfrm>
          <a:prstGeom prst="rect">
            <a:avLst/>
          </a:prstGeom>
          <a:noFill/>
        </p:spPr>
        <p:txBody>
          <a:bodyPr wrap="square" rtlCol="0">
            <a:spAutoFit/>
          </a:bodyPr>
          <a:lstStyle/>
          <a:p>
            <a:r>
              <a:rPr lang="en-US" sz="3600" dirty="0"/>
              <a:t>2</a:t>
            </a:r>
          </a:p>
        </p:txBody>
      </p:sp>
      <p:sp>
        <p:nvSpPr>
          <p:cNvPr id="68" name="TextBox 67"/>
          <p:cNvSpPr txBox="1"/>
          <p:nvPr/>
        </p:nvSpPr>
        <p:spPr>
          <a:xfrm>
            <a:off x="5566646" y="377462"/>
            <a:ext cx="733933" cy="646331"/>
          </a:xfrm>
          <a:prstGeom prst="rect">
            <a:avLst/>
          </a:prstGeom>
          <a:noFill/>
        </p:spPr>
        <p:txBody>
          <a:bodyPr wrap="square" rtlCol="0">
            <a:spAutoFit/>
          </a:bodyPr>
          <a:lstStyle/>
          <a:p>
            <a:r>
              <a:rPr lang="en-US" sz="3600" dirty="0"/>
              <a:t>3</a:t>
            </a:r>
          </a:p>
        </p:txBody>
      </p:sp>
      <p:sp>
        <p:nvSpPr>
          <p:cNvPr id="69" name="TextBox 68"/>
          <p:cNvSpPr txBox="1"/>
          <p:nvPr/>
        </p:nvSpPr>
        <p:spPr>
          <a:xfrm>
            <a:off x="5384593" y="5865858"/>
            <a:ext cx="733933" cy="646331"/>
          </a:xfrm>
          <a:prstGeom prst="rect">
            <a:avLst/>
          </a:prstGeom>
          <a:noFill/>
        </p:spPr>
        <p:txBody>
          <a:bodyPr wrap="square" rtlCol="0">
            <a:spAutoFit/>
          </a:bodyPr>
          <a:lstStyle/>
          <a:p>
            <a:r>
              <a:rPr lang="en-US" sz="3600" dirty="0"/>
              <a:t>4</a:t>
            </a:r>
          </a:p>
        </p:txBody>
      </p:sp>
      <p:sp>
        <p:nvSpPr>
          <p:cNvPr id="70" name="Rectangle 69"/>
          <p:cNvSpPr/>
          <p:nvPr/>
        </p:nvSpPr>
        <p:spPr>
          <a:xfrm rot="20211465">
            <a:off x="9932080" y="5622573"/>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71" name="Rectangle 70"/>
          <p:cNvSpPr/>
          <p:nvPr/>
        </p:nvSpPr>
        <p:spPr>
          <a:xfrm rot="20211465">
            <a:off x="9849334" y="2564347"/>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
        <p:nvSpPr>
          <p:cNvPr id="72" name="Rectangle 71"/>
          <p:cNvSpPr/>
          <p:nvPr/>
        </p:nvSpPr>
        <p:spPr>
          <a:xfrm rot="20211465">
            <a:off x="7476099" y="5496434"/>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74" name="Rectangle 73"/>
          <p:cNvSpPr/>
          <p:nvPr/>
        </p:nvSpPr>
        <p:spPr>
          <a:xfrm rot="20211465">
            <a:off x="7046200" y="2305148"/>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
        <p:nvSpPr>
          <p:cNvPr id="75" name="Rectangle 74"/>
          <p:cNvSpPr/>
          <p:nvPr/>
        </p:nvSpPr>
        <p:spPr>
          <a:xfrm rot="20211465">
            <a:off x="4168094" y="5820402"/>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76" name="Rectangle 75"/>
          <p:cNvSpPr/>
          <p:nvPr/>
        </p:nvSpPr>
        <p:spPr>
          <a:xfrm rot="20211465">
            <a:off x="5133953" y="2059157"/>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Tree>
    <p:extLst>
      <p:ext uri="{BB962C8B-B14F-4D97-AF65-F5344CB8AC3E}">
        <p14:creationId xmlns:p14="http://schemas.microsoft.com/office/powerpoint/2010/main" val="5236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P spid="75"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69412D9-01EE-A741-A03C-16F0CC1EA9D3}"/>
              </a:ext>
            </a:extLst>
          </p:cNvPr>
          <p:cNvSpPr/>
          <p:nvPr/>
        </p:nvSpPr>
        <p:spPr>
          <a:xfrm>
            <a:off x="4312326" y="3536654"/>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E0D374-A869-E344-B0EB-FEE126F5159C}"/>
              </a:ext>
            </a:extLst>
          </p:cNvPr>
          <p:cNvSpPr/>
          <p:nvPr/>
        </p:nvSpPr>
        <p:spPr>
          <a:xfrm>
            <a:off x="3087536" y="3536654"/>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5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Final</a:t>
            </a:r>
          </a:p>
        </p:txBody>
      </p:sp>
      <p:sp>
        <p:nvSpPr>
          <p:cNvPr id="3" name="Content Placeholder 2"/>
          <p:cNvSpPr>
            <a:spLocks noGrp="1"/>
          </p:cNvSpPr>
          <p:nvPr>
            <p:ph idx="1"/>
          </p:nvPr>
        </p:nvSpPr>
        <p:spPr/>
        <p:txBody>
          <a:bodyPr>
            <a:normAutofit/>
          </a:bodyPr>
          <a:lstStyle/>
          <a:p>
            <a:r>
              <a:rPr lang="en-US" b="1" dirty="0"/>
              <a:t>Algorithm</a:t>
            </a:r>
            <a:r>
              <a:rPr lang="en-US" dirty="0"/>
              <a:t>:</a:t>
            </a:r>
            <a:br>
              <a:rPr lang="en-US" dirty="0"/>
            </a:br>
            <a:r>
              <a:rPr lang="en-US" dirty="0"/>
              <a:t>Make the requirements graph.</a:t>
            </a:r>
          </a:p>
          <a:p>
            <a:r>
              <a:rPr lang="en-US" dirty="0"/>
              <a:t>Find the SCCs.</a:t>
            </a:r>
          </a:p>
          <a:p>
            <a:r>
              <a:rPr lang="en-US" dirty="0"/>
              <a:t>If any SCC has including and not including a problem, we can’t make the final.</a:t>
            </a:r>
          </a:p>
          <a:p>
            <a:r>
              <a:rPr lang="en-US" dirty="0"/>
              <a:t>Run topological sort on the graph of SCC. </a:t>
            </a:r>
          </a:p>
          <a:p>
            <a:r>
              <a:rPr lang="en-US" dirty="0"/>
              <a:t>Starting from the end:</a:t>
            </a:r>
          </a:p>
          <a:p>
            <a:pPr lvl="1"/>
            <a:r>
              <a:rPr lang="en-US" dirty="0"/>
              <a:t> if everything in a component is unassigned, set them to true, and set their opposites to false.</a:t>
            </a:r>
          </a:p>
          <a:p>
            <a:r>
              <a:rPr lang="en-US" dirty="0"/>
              <a:t>This works!!</a:t>
            </a:r>
          </a:p>
          <a:p>
            <a:r>
              <a:rPr lang="en-US" dirty="0"/>
              <a:t>How fast is it? </a:t>
            </a:r>
          </a:p>
          <a:p>
            <a:r>
              <a:rPr lang="en-US" dirty="0"/>
              <a:t>O(Q + S). That’s a HUGE improvement.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9115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a:t>
            </a:r>
          </a:p>
        </p:txBody>
      </p:sp>
      <p:sp>
        <p:nvSpPr>
          <p:cNvPr id="3" name="Content Placeholder 2"/>
          <p:cNvSpPr>
            <a:spLocks noGrp="1"/>
          </p:cNvSpPr>
          <p:nvPr>
            <p:ph idx="1"/>
          </p:nvPr>
        </p:nvSpPr>
        <p:spPr/>
        <p:txBody>
          <a:bodyPr/>
          <a:lstStyle/>
          <a:p>
            <a:r>
              <a:rPr lang="en-US" dirty="0"/>
              <a:t>The Final Making Problem was a type of “Satisfiability” problem.</a:t>
            </a:r>
          </a:p>
          <a:p>
            <a:r>
              <a:rPr lang="en-US" dirty="0"/>
              <a:t>We had a bunch of variables (include/exclude this question), and needed to satisfy everything in a list of requirements. </a:t>
            </a:r>
          </a:p>
          <a:p>
            <a:endParaRPr lang="en-US" dirty="0"/>
          </a:p>
          <a:p>
            <a:endParaRPr lang="en-US" dirty="0"/>
          </a:p>
          <a:p>
            <a:endParaRPr lang="en-US" dirty="0"/>
          </a:p>
          <a:p>
            <a:endParaRPr lang="en-US" dirty="0"/>
          </a:p>
          <a:p>
            <a:endParaRPr lang="en-US" dirty="0"/>
          </a:p>
          <a:p>
            <a:endParaRPr lang="en-US" dirty="0"/>
          </a:p>
          <a:p>
            <a:r>
              <a:rPr lang="en-US" dirty="0"/>
              <a:t>The algorithm we just made for Final Creation works for any 2-SAT problem. </a:t>
            </a:r>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grpSp>
        <p:nvGrpSpPr>
          <p:cNvPr id="6" name="Group 5"/>
          <p:cNvGrpSpPr/>
          <p:nvPr/>
        </p:nvGrpSpPr>
        <p:grpSpPr>
          <a:xfrm>
            <a:off x="593658" y="2842761"/>
            <a:ext cx="9534316" cy="2295769"/>
            <a:chOff x="498764" y="4764761"/>
            <a:chExt cx="8072372" cy="2295769"/>
          </a:xfrm>
        </p:grpSpPr>
        <p:sp>
          <p:nvSpPr>
            <p:cNvPr id="7" name="Rectangle 6"/>
            <p:cNvSpPr/>
            <p:nvPr/>
          </p:nvSpPr>
          <p:spPr>
            <a:xfrm>
              <a:off x="498764" y="4764761"/>
              <a:ext cx="8072372" cy="229576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set of Boolean variables, and a list of requirements, each of the form: </a:t>
              </a:r>
            </a:p>
            <a:p>
              <a:pPr algn="ctr"/>
              <a:r>
                <a:rPr lang="en-US" sz="2200" dirty="0">
                  <a:latin typeface="Courier New" panose="02070309020205020404" pitchFamily="49" charset="0"/>
                  <a:cs typeface="Courier New" panose="02070309020205020404" pitchFamily="49" charset="0"/>
                </a:rPr>
                <a:t>variable1==[True/False] || variable2==[True/False]</a:t>
              </a:r>
            </a:p>
            <a:p>
              <a:r>
                <a:rPr lang="en-US" sz="2200" b="1" dirty="0"/>
                <a:t>Find</a:t>
              </a:r>
              <a:r>
                <a:rPr lang="en-US" sz="2200" dirty="0"/>
                <a:t>: A setting of variables to “true” and “false” so that </a:t>
              </a:r>
              <a:r>
                <a:rPr lang="en-US" sz="2200" b="1" dirty="0"/>
                <a:t>all</a:t>
              </a:r>
              <a:r>
                <a:rPr lang="en-US" sz="2200" dirty="0"/>
                <a:t> of the requirements evaluate to “true”</a:t>
              </a:r>
            </a:p>
          </p:txBody>
        </p:sp>
        <p:sp>
          <p:nvSpPr>
            <p:cNvPr id="8" name="Rectangle 7"/>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2-Satisfiability (“2-SAT”)</a:t>
              </a:r>
            </a:p>
          </p:txBody>
        </p:sp>
      </p:grpSp>
    </p:spTree>
    <p:extLst>
      <p:ext uri="{BB962C8B-B14F-4D97-AF65-F5344CB8AC3E}">
        <p14:creationId xmlns:p14="http://schemas.microsoft.com/office/powerpoint/2010/main" val="269517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Reductions, P vs. NP</a:t>
            </a:r>
          </a:p>
        </p:txBody>
      </p:sp>
      <p:sp>
        <p:nvSpPr>
          <p:cNvPr id="3" name="Footer Placeholder 2"/>
          <p:cNvSpPr>
            <a:spLocks noGrp="1"/>
          </p:cNvSpPr>
          <p:nvPr>
            <p:ph type="ftr" sz="quarter" idx="11"/>
          </p:nvPr>
        </p:nvSpPr>
        <p:spPr/>
        <p:txBody>
          <a:bodyPr/>
          <a:lstStyle/>
          <a:p>
            <a:r>
              <a:rPr lang="es-ES"/>
              <a:t>CSE 373 19 Su - Robbie Weber</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22</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0234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we doing?</a:t>
            </a:r>
          </a:p>
        </p:txBody>
      </p:sp>
      <p:sp>
        <p:nvSpPr>
          <p:cNvPr id="7" name="Content Placeholder 6"/>
          <p:cNvSpPr>
            <a:spLocks noGrp="1"/>
          </p:cNvSpPr>
          <p:nvPr>
            <p:ph idx="1"/>
          </p:nvPr>
        </p:nvSpPr>
        <p:spPr/>
        <p:txBody>
          <a:bodyPr/>
          <a:lstStyle/>
          <a:p>
            <a:r>
              <a:rPr lang="en-US" dirty="0"/>
              <a:t>To wrap up the course we want to take a big step back. </a:t>
            </a:r>
          </a:p>
          <a:p>
            <a:r>
              <a:rPr lang="en-US" dirty="0"/>
              <a:t>This whole quarter we’ve been taking problems and solving them faster. </a:t>
            </a:r>
          </a:p>
          <a:p>
            <a:r>
              <a:rPr lang="en-US" dirty="0"/>
              <a:t>We want to spend the last few lectures going over more ideas on how to solve problems faster, and why we don’t expect to solve everything extremely quickly.</a:t>
            </a:r>
          </a:p>
          <a:p>
            <a:endParaRPr lang="en-US" dirty="0"/>
          </a:p>
          <a:p>
            <a:r>
              <a:rPr lang="en-US" dirty="0"/>
              <a:t>We’re going to</a:t>
            </a:r>
          </a:p>
          <a:p>
            <a:pPr lvl="1"/>
            <a:r>
              <a:rPr lang="en-US" sz="2200" dirty="0"/>
              <a:t>Recall reductions – Robbie’s favorite idea in algorithm design.</a:t>
            </a:r>
          </a:p>
          <a:p>
            <a:pPr lvl="1"/>
            <a:r>
              <a:rPr lang="en-US" sz="2200" dirty="0"/>
              <a:t>Classify problems into those we can solve in a reasonable amount of time, and those we can’t.</a:t>
            </a:r>
          </a:p>
          <a:p>
            <a:pPr lvl="1"/>
            <a:r>
              <a:rPr lang="en-US" sz="2200" dirty="0"/>
              <a:t>Explain the biggest open problem in Computer Science</a:t>
            </a:r>
          </a:p>
        </p:txBody>
      </p:sp>
      <p:sp>
        <p:nvSpPr>
          <p:cNvPr id="3" name="Footer Placeholder 2"/>
          <p:cNvSpPr>
            <a:spLocks noGrp="1"/>
          </p:cNvSpPr>
          <p:nvPr>
            <p:ph type="ftr" sz="quarter" idx="11"/>
          </p:nvPr>
        </p:nvSpPr>
        <p:spPr/>
        <p:txBody>
          <a:bodyPr/>
          <a:lstStyle/>
          <a:p>
            <a:r>
              <a:rPr lang="es-ES"/>
              <a:t>CSE 373 19 Su - Robbie Weber</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23</a:t>
            </a:fld>
            <a:endParaRPr lang="en-US"/>
          </a:p>
        </p:txBody>
      </p:sp>
    </p:spTree>
    <p:extLst>
      <p:ext uri="{BB962C8B-B14F-4D97-AF65-F5344CB8AC3E}">
        <p14:creationId xmlns:p14="http://schemas.microsoft.com/office/powerpoint/2010/main" val="638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Reductions: Take 2</a:t>
            </a:r>
          </a:p>
        </p:txBody>
      </p:sp>
      <p:sp>
        <p:nvSpPr>
          <p:cNvPr id="3" name="Content Placeholder 2"/>
          <p:cNvSpPr>
            <a:spLocks noGrp="1"/>
          </p:cNvSpPr>
          <p:nvPr>
            <p:ph idx="1"/>
          </p:nvPr>
        </p:nvSpPr>
        <p:spPr>
          <a:xfrm>
            <a:off x="575239" y="2724539"/>
            <a:ext cx="11187258" cy="3796488"/>
          </a:xfrm>
        </p:spPr>
        <p:txBody>
          <a:bodyPr>
            <a:noAutofit/>
          </a:bodyPr>
          <a:lstStyle/>
          <a:p>
            <a:r>
              <a:rPr lang="en-US" sz="2800" dirty="0"/>
              <a:t>We reduced weighted shortest paths to unweighted shortest paths</a:t>
            </a:r>
          </a:p>
        </p:txBody>
      </p:sp>
      <p:sp>
        <p:nvSpPr>
          <p:cNvPr id="6" name="Rectangle 5"/>
          <p:cNvSpPr/>
          <p:nvPr/>
        </p:nvSpPr>
        <p:spPr>
          <a:xfrm>
            <a:off x="575239" y="1551516"/>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1551516"/>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
        <p:nvSpPr>
          <p:cNvPr id="4" name="Footer Placeholder 3">
            <a:extLst>
              <a:ext uri="{FF2B5EF4-FFF2-40B4-BE49-F238E27FC236}">
                <a16:creationId xmlns:a16="http://schemas.microsoft.com/office/drawing/2014/main" id="{068F08A2-43FD-4DE0-922F-49E2E02DE827}"/>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77B51800-5F90-400A-AFD1-D531487CC212}"/>
              </a:ext>
            </a:extLst>
          </p:cNvPr>
          <p:cNvSpPr>
            <a:spLocks noGrp="1"/>
          </p:cNvSpPr>
          <p:nvPr>
            <p:ph type="sldNum" sz="quarter" idx="12"/>
          </p:nvPr>
        </p:nvSpPr>
        <p:spPr/>
        <p:txBody>
          <a:bodyPr/>
          <a:lstStyle/>
          <a:p>
            <a:fld id="{9CD4E4C7-2EB9-4BCE-8868-B01CC0653B4D}" type="slidenum">
              <a:rPr lang="en-US" smtClean="0"/>
              <a:t>24</a:t>
            </a:fld>
            <a:endParaRPr lang="en-US"/>
          </a:p>
        </p:txBody>
      </p:sp>
    </p:spTree>
    <p:extLst>
      <p:ext uri="{BB962C8B-B14F-4D97-AF65-F5344CB8AC3E}">
        <p14:creationId xmlns:p14="http://schemas.microsoft.com/office/powerpoint/2010/main" val="3259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71" name="Footer Placeholder 2"/>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72" name="Slide Number Placeholder 3"/>
          <p:cNvSpPr>
            <a:spLocks noGrp="1"/>
          </p:cNvSpPr>
          <p:nvPr>
            <p:ph type="sldNum" sz="quarter" idx="12"/>
          </p:nvPr>
        </p:nvSpPr>
        <p:spPr>
          <a:xfrm>
            <a:off x="11681670" y="6521027"/>
            <a:ext cx="421923" cy="274320"/>
          </a:xfrm>
        </p:spPr>
        <p:txBody>
          <a:bodyPr/>
          <a:lstStyle/>
          <a:p>
            <a:r>
              <a:rPr lang="en-US" dirty="0"/>
              <a:t>14</a:t>
            </a:r>
          </a:p>
        </p:txBody>
      </p:sp>
    </p:spTree>
    <p:extLst>
      <p:ext uri="{BB962C8B-B14F-4D97-AF65-F5344CB8AC3E}">
        <p14:creationId xmlns:p14="http://schemas.microsoft.com/office/powerpoint/2010/main" val="780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Reductions</a:t>
            </a:r>
          </a:p>
        </p:txBody>
      </p:sp>
      <p:sp>
        <p:nvSpPr>
          <p:cNvPr id="3" name="Content Placeholder 2"/>
          <p:cNvSpPr>
            <a:spLocks noGrp="1"/>
          </p:cNvSpPr>
          <p:nvPr>
            <p:ph idx="1"/>
          </p:nvPr>
        </p:nvSpPr>
        <p:spPr/>
        <p:txBody>
          <a:bodyPr>
            <a:normAutofit/>
          </a:bodyPr>
          <a:lstStyle/>
          <a:p>
            <a:r>
              <a:rPr lang="en-US" sz="2800" dirty="0"/>
              <a:t>It might not be too surprising that we can solve one shortest path problem with the algorithm for another shortest path problem.</a:t>
            </a:r>
          </a:p>
          <a:p>
            <a:r>
              <a:rPr lang="en-US" sz="2800" dirty="0"/>
              <a:t>The real power of reductions is that you can sometimes reduce a problem to another one that looks very </a:t>
            </a:r>
            <a:r>
              <a:rPr lang="en-US" sz="2800" dirty="0" err="1"/>
              <a:t>very</a:t>
            </a:r>
            <a:r>
              <a:rPr lang="en-US" sz="2800" dirty="0"/>
              <a:t> different.</a:t>
            </a:r>
          </a:p>
          <a:p>
            <a:r>
              <a:rPr lang="en-US" sz="2800" dirty="0"/>
              <a:t>We’re going to reduce a graph problem to 2-SAT. </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mc:AlternateContent xmlns:mc="http://schemas.openxmlformats.org/markup-compatibility/2006" xmlns:a14="http://schemas.microsoft.com/office/drawing/2010/main">
        <mc:Choice Requires="a14">
          <p:sp>
            <p:nvSpPr>
              <p:cNvPr id="6" name="Rectangle 5"/>
              <p:cNvSpPr/>
              <p:nvPr/>
            </p:nvSpPr>
            <p:spPr>
              <a:xfrm>
                <a:off x="575238" y="4159546"/>
                <a:ext cx="10031801" cy="214584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unweighted graph </a:t>
                </a:r>
                <a14:m>
                  <m:oMath xmlns:m="http://schemas.openxmlformats.org/officeDocument/2006/math">
                    <m:r>
                      <a:rPr lang="en-US" sz="2800" b="0" i="1" smtClean="0">
                        <a:latin typeface="Cambria Math" panose="02040503050406030204" pitchFamily="18" charset="0"/>
                      </a:rPr>
                      <m:t>𝐺</m:t>
                    </m:r>
                  </m:oMath>
                </a14:m>
                <a:r>
                  <a:rPr lang="en-US" sz="2800" dirty="0"/>
                  <a:t>, color each vertex “red” or “blue” such that the endpoints of every edge are different colors (or report no such coloring exists).</a:t>
                </a:r>
              </a:p>
            </p:txBody>
          </p:sp>
        </mc:Choice>
        <mc:Fallback xmlns="">
          <p:sp>
            <p:nvSpPr>
              <p:cNvPr id="6" name="Rectangle 5"/>
              <p:cNvSpPr>
                <a:spLocks noRot="1" noChangeAspect="1" noMove="1" noResize="1" noEditPoints="1" noAdjustHandles="1" noChangeArrowheads="1" noChangeShapeType="1" noTextEdit="1"/>
              </p:cNvSpPr>
              <p:nvPr/>
            </p:nvSpPr>
            <p:spPr>
              <a:xfrm>
                <a:off x="575238" y="4159546"/>
                <a:ext cx="10031801" cy="2145841"/>
              </a:xfrm>
              <a:prstGeom prst="rect">
                <a:avLst/>
              </a:prstGeom>
              <a:blipFill>
                <a:blip r:embed="rId2"/>
                <a:stretch>
                  <a:fillRect l="-1215"/>
                </a:stretch>
              </a:blipFill>
              <a:ln>
                <a:noFill/>
              </a:ln>
            </p:spPr>
            <p:txBody>
              <a:bodyPr/>
              <a:lstStyle/>
              <a:p>
                <a:r>
                  <a:rPr lang="en-US">
                    <a:noFill/>
                  </a:rPr>
                  <a:t> </a:t>
                </a:r>
              </a:p>
            </p:txBody>
          </p:sp>
        </mc:Fallback>
      </mc:AlternateContent>
      <p:sp>
        <p:nvSpPr>
          <p:cNvPr id="7" name="Rectangle 6"/>
          <p:cNvSpPr/>
          <p:nvPr/>
        </p:nvSpPr>
        <p:spPr>
          <a:xfrm>
            <a:off x="575239" y="4159546"/>
            <a:ext cx="10031800" cy="61918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Tree>
    <p:extLst>
      <p:ext uri="{BB962C8B-B14F-4D97-AF65-F5344CB8AC3E}">
        <p14:creationId xmlns:p14="http://schemas.microsoft.com/office/powerpoint/2010/main" val="423410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2-Coloring</a:t>
            </a:r>
          </a:p>
        </p:txBody>
      </p:sp>
      <p:sp>
        <p:nvSpPr>
          <p:cNvPr id="3" name="Content Placeholder 2"/>
          <p:cNvSpPr>
            <a:spLocks noGrp="1"/>
          </p:cNvSpPr>
          <p:nvPr>
            <p:ph idx="1"/>
          </p:nvPr>
        </p:nvSpPr>
        <p:spPr>
          <a:xfrm>
            <a:off x="575240" y="1463857"/>
            <a:ext cx="11187258" cy="876220"/>
          </a:xfrm>
        </p:spPr>
        <p:txBody>
          <a:bodyPr>
            <a:normAutofit/>
          </a:bodyPr>
          <a:lstStyle/>
          <a:p>
            <a:r>
              <a:rPr lang="en-US" sz="2800" dirty="0"/>
              <a:t>Can these graphs be 2-colored? If so find a 2-coloring. If not try to explain why one doesn’t exist.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grpSp>
        <p:nvGrpSpPr>
          <p:cNvPr id="18" name="Group 17"/>
          <p:cNvGrpSpPr/>
          <p:nvPr/>
        </p:nvGrpSpPr>
        <p:grpSpPr>
          <a:xfrm>
            <a:off x="291745" y="2525991"/>
            <a:ext cx="5081809" cy="2054772"/>
            <a:chOff x="291745" y="2525991"/>
            <a:chExt cx="5081809" cy="2054772"/>
          </a:xfrm>
        </p:grpSpPr>
        <p:sp>
          <p:nvSpPr>
            <p:cNvPr id="7" name="Oval 6"/>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8" name="Oval 7"/>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1" name="Oval 10"/>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Arrow Connector 12"/>
            <p:cNvCxnSpPr>
              <a:endCxn id="7"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045858" y="255284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1" name="Oval 20"/>
          <p:cNvSpPr/>
          <p:nvPr/>
        </p:nvSpPr>
        <p:spPr>
          <a:xfrm>
            <a:off x="8495980" y="3768505"/>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22" name="Oval 21"/>
          <p:cNvSpPr/>
          <p:nvPr/>
        </p:nvSpPr>
        <p:spPr>
          <a:xfrm>
            <a:off x="10441413" y="344415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3" name="Oval 22"/>
          <p:cNvSpPr/>
          <p:nvPr/>
        </p:nvSpPr>
        <p:spPr>
          <a:xfrm>
            <a:off x="6117249" y="368231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4" name="Oval 23"/>
          <p:cNvSpPr/>
          <p:nvPr/>
        </p:nvSpPr>
        <p:spPr>
          <a:xfrm>
            <a:off x="8742757" y="247137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5" name="Straight Arrow Connector 24"/>
          <p:cNvCxnSpPr>
            <a:endCxn id="20" idx="5"/>
          </p:cNvCxnSpPr>
          <p:nvPr/>
        </p:nvCxnSpPr>
        <p:spPr>
          <a:xfrm flipH="1" flipV="1">
            <a:off x="7692548" y="3199534"/>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6"/>
          </p:cNvCxnSpPr>
          <p:nvPr/>
        </p:nvCxnSpPr>
        <p:spPr>
          <a:xfrm flipV="1">
            <a:off x="6874894" y="2927381"/>
            <a:ext cx="1867863" cy="1133759"/>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6"/>
            <a:endCxn id="22" idx="2"/>
          </p:cNvCxnSpPr>
          <p:nvPr/>
        </p:nvCxnSpPr>
        <p:spPr>
          <a:xfrm flipV="1">
            <a:off x="9253625" y="3822974"/>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4"/>
            <a:endCxn id="21" idx="0"/>
          </p:cNvCxnSpPr>
          <p:nvPr/>
        </p:nvCxnSpPr>
        <p:spPr>
          <a:xfrm flipH="1">
            <a:off x="8874803" y="3229023"/>
            <a:ext cx="246777" cy="53948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7"/>
            <a:endCxn id="20" idx="3"/>
          </p:cNvCxnSpPr>
          <p:nvPr/>
        </p:nvCxnSpPr>
        <p:spPr>
          <a:xfrm flipV="1">
            <a:off x="6763939" y="3199534"/>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78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2-Coloring</a:t>
            </a:r>
          </a:p>
        </p:txBody>
      </p:sp>
      <p:sp>
        <p:nvSpPr>
          <p:cNvPr id="3" name="Content Placeholder 2"/>
          <p:cNvSpPr>
            <a:spLocks noGrp="1"/>
          </p:cNvSpPr>
          <p:nvPr>
            <p:ph idx="1"/>
          </p:nvPr>
        </p:nvSpPr>
        <p:spPr>
          <a:xfrm>
            <a:off x="575240" y="1463857"/>
            <a:ext cx="11187258" cy="876220"/>
          </a:xfrm>
        </p:spPr>
        <p:txBody>
          <a:bodyPr>
            <a:normAutofit/>
          </a:bodyPr>
          <a:lstStyle/>
          <a:p>
            <a:r>
              <a:rPr lang="en-US" sz="2800" dirty="0"/>
              <a:t>Can these graphs be 2-colored? If so find a 2-coloring. If not try to explain why one doesn’t exist.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grpSp>
        <p:nvGrpSpPr>
          <p:cNvPr id="18" name="Group 17"/>
          <p:cNvGrpSpPr/>
          <p:nvPr/>
        </p:nvGrpSpPr>
        <p:grpSpPr>
          <a:xfrm>
            <a:off x="291745" y="2525991"/>
            <a:ext cx="5081809" cy="2054772"/>
            <a:chOff x="291745" y="2525991"/>
            <a:chExt cx="5081809" cy="2054772"/>
          </a:xfrm>
        </p:grpSpPr>
        <p:sp>
          <p:nvSpPr>
            <p:cNvPr id="7" name="Oval 6"/>
            <p:cNvSpPr/>
            <p:nvPr/>
          </p:nvSpPr>
          <p:spPr>
            <a:xfrm>
              <a:off x="1220354" y="2607457"/>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t>
              </a:r>
            </a:p>
          </p:txBody>
        </p:sp>
        <p:sp>
          <p:nvSpPr>
            <p:cNvPr id="8" name="Oval 7"/>
            <p:cNvSpPr/>
            <p:nvPr/>
          </p:nvSpPr>
          <p:spPr>
            <a:xfrm>
              <a:off x="2670476" y="3823118"/>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p>
          </p:txBody>
        </p:sp>
        <p:sp>
          <p:nvSpPr>
            <p:cNvPr id="9" name="Oval 8"/>
            <p:cNvSpPr/>
            <p:nvPr/>
          </p:nvSpPr>
          <p:spPr>
            <a:xfrm>
              <a:off x="4615909" y="349876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a:t>
              </a:r>
            </a:p>
          </p:txBody>
        </p:sp>
        <p:sp>
          <p:nvSpPr>
            <p:cNvPr id="10" name="Oval 9"/>
            <p:cNvSpPr/>
            <p:nvPr/>
          </p:nvSpPr>
          <p:spPr>
            <a:xfrm>
              <a:off x="291745" y="373693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t>
              </a:r>
            </a:p>
          </p:txBody>
        </p:sp>
        <p:sp>
          <p:nvSpPr>
            <p:cNvPr id="11" name="Oval 10"/>
            <p:cNvSpPr/>
            <p:nvPr/>
          </p:nvSpPr>
          <p:spPr>
            <a:xfrm>
              <a:off x="2917253" y="2525991"/>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t>
              </a:r>
            </a:p>
          </p:txBody>
        </p:sp>
        <p:cxnSp>
          <p:nvCxnSpPr>
            <p:cNvPr id="13" name="Straight Arrow Connector 12"/>
            <p:cNvCxnSpPr>
              <a:endCxn id="7"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045858" y="255284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1" name="Oval 20"/>
          <p:cNvSpPr/>
          <p:nvPr/>
        </p:nvSpPr>
        <p:spPr>
          <a:xfrm>
            <a:off x="8495980" y="3768505"/>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22" name="Oval 21"/>
          <p:cNvSpPr/>
          <p:nvPr/>
        </p:nvSpPr>
        <p:spPr>
          <a:xfrm>
            <a:off x="10441413" y="344415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3" name="Oval 22"/>
          <p:cNvSpPr/>
          <p:nvPr/>
        </p:nvSpPr>
        <p:spPr>
          <a:xfrm>
            <a:off x="6117249" y="368231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4" name="Oval 23"/>
          <p:cNvSpPr/>
          <p:nvPr/>
        </p:nvSpPr>
        <p:spPr>
          <a:xfrm>
            <a:off x="8742757" y="247137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5" name="Straight Arrow Connector 24"/>
          <p:cNvCxnSpPr>
            <a:endCxn id="20" idx="5"/>
          </p:cNvCxnSpPr>
          <p:nvPr/>
        </p:nvCxnSpPr>
        <p:spPr>
          <a:xfrm flipH="1" flipV="1">
            <a:off x="7692548" y="3199534"/>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6"/>
          </p:cNvCxnSpPr>
          <p:nvPr/>
        </p:nvCxnSpPr>
        <p:spPr>
          <a:xfrm flipV="1">
            <a:off x="6874894" y="2927381"/>
            <a:ext cx="1867863" cy="1133759"/>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6"/>
            <a:endCxn id="22" idx="2"/>
          </p:cNvCxnSpPr>
          <p:nvPr/>
        </p:nvCxnSpPr>
        <p:spPr>
          <a:xfrm flipV="1">
            <a:off x="9253625" y="3822974"/>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4"/>
            <a:endCxn id="21" idx="0"/>
          </p:cNvCxnSpPr>
          <p:nvPr/>
        </p:nvCxnSpPr>
        <p:spPr>
          <a:xfrm flipH="1">
            <a:off x="8874803" y="3229023"/>
            <a:ext cx="246777" cy="53948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7"/>
            <a:endCxn id="20" idx="3"/>
          </p:cNvCxnSpPr>
          <p:nvPr/>
        </p:nvCxnSpPr>
        <p:spPr>
          <a:xfrm flipV="1">
            <a:off x="6763939" y="3199534"/>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 name="Smiley Face 5"/>
          <p:cNvSpPr/>
          <p:nvPr/>
        </p:nvSpPr>
        <p:spPr>
          <a:xfrm>
            <a:off x="9130457" y="3199534"/>
            <a:ext cx="692477" cy="717755"/>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3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rgbClr val="2683C6"/>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2"/>
                                        </p:tgtEl>
                                        <p:attrNameLst>
                                          <p:attrName>fillcolor</p:attrName>
                                        </p:attrNameLst>
                                      </p:cBhvr>
                                      <p:to>
                                        <a:srgbClr val="FF0000"/>
                                      </p:to>
                                    </p:animClr>
                                    <p:set>
                                      <p:cBhvr>
                                        <p:cTn id="13" dur="2000" fill="hold"/>
                                        <p:tgtEl>
                                          <p:spTgt spid="22"/>
                                        </p:tgtEl>
                                        <p:attrNameLst>
                                          <p:attrName>fill.type</p:attrName>
                                        </p:attrNameLst>
                                      </p:cBhvr>
                                      <p:to>
                                        <p:strVal val="solid"/>
                                      </p:to>
                                    </p:set>
                                    <p:set>
                                      <p:cBhvr>
                                        <p:cTn id="14" dur="2000" fill="hold"/>
                                        <p:tgtEl>
                                          <p:spTgt spid="22"/>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23"/>
                                        </p:tgtEl>
                                        <p:attrNameLst>
                                          <p:attrName>fillcolor</p:attrName>
                                        </p:attrNameLst>
                                      </p:cBhvr>
                                      <p:to>
                                        <a:srgbClr val="FF0000"/>
                                      </p:to>
                                    </p:animClr>
                                    <p:set>
                                      <p:cBhvr>
                                        <p:cTn id="17" dur="2000" fill="hold"/>
                                        <p:tgtEl>
                                          <p:spTgt spid="23"/>
                                        </p:tgtEl>
                                        <p:attrNameLst>
                                          <p:attrName>fill.type</p:attrName>
                                        </p:attrNameLst>
                                      </p:cBhvr>
                                      <p:to>
                                        <p:strVal val="solid"/>
                                      </p:to>
                                    </p:set>
                                    <p:set>
                                      <p:cBhvr>
                                        <p:cTn id="18" dur="2000" fill="hold"/>
                                        <p:tgtEl>
                                          <p:spTgt spid="23"/>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21"/>
                                        </p:tgtEl>
                                        <p:attrNameLst>
                                          <p:attrName>fillcolor</p:attrName>
                                        </p:attrNameLst>
                                      </p:cBhvr>
                                      <p:to>
                                        <a:schemeClr val="accent2"/>
                                      </p:to>
                                    </p:animClr>
                                    <p:set>
                                      <p:cBhvr>
                                        <p:cTn id="23" dur="2000" fill="hold"/>
                                        <p:tgtEl>
                                          <p:spTgt spid="21"/>
                                        </p:tgtEl>
                                        <p:attrNameLst>
                                          <p:attrName>fill.type</p:attrName>
                                        </p:attrNameLst>
                                      </p:cBhvr>
                                      <p:to>
                                        <p:strVal val="solid"/>
                                      </p:to>
                                    </p:set>
                                    <p:set>
                                      <p:cBhvr>
                                        <p:cTn id="24" dur="2000" fill="hold"/>
                                        <p:tgtEl>
                                          <p:spTgt spid="21"/>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4"/>
                                        </p:tgtEl>
                                        <p:attrNameLst>
                                          <p:attrName>fillcolor</p:attrName>
                                        </p:attrNameLst>
                                      </p:cBhvr>
                                      <p:to>
                                        <a:srgbClr val="2683C6"/>
                                      </p:to>
                                    </p:animClr>
                                    <p:set>
                                      <p:cBhvr>
                                        <p:cTn id="27" dur="2000" fill="hold"/>
                                        <p:tgtEl>
                                          <p:spTgt spid="24"/>
                                        </p:tgtEl>
                                        <p:attrNameLst>
                                          <p:attrName>fill.type</p:attrName>
                                        </p:attrNameLst>
                                      </p:cBhvr>
                                      <p:to>
                                        <p:strVal val="solid"/>
                                      </p:to>
                                    </p:set>
                                    <p:set>
                                      <p:cBhvr>
                                        <p:cTn id="28" dur="2000" fill="hold"/>
                                        <p:tgtEl>
                                          <p:spTgt spid="24"/>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2-Coloring</a:t>
            </a:r>
          </a:p>
        </p:txBody>
      </p:sp>
      <p:sp>
        <p:nvSpPr>
          <p:cNvPr id="3" name="Content Placeholder 2"/>
          <p:cNvSpPr>
            <a:spLocks noGrp="1"/>
          </p:cNvSpPr>
          <p:nvPr>
            <p:ph idx="1"/>
          </p:nvPr>
        </p:nvSpPr>
        <p:spPr/>
        <p:txBody>
          <a:bodyPr>
            <a:noAutofit/>
          </a:bodyPr>
          <a:lstStyle/>
          <a:p>
            <a:r>
              <a:rPr lang="en-US" sz="2800" dirty="0"/>
              <a:t>Why would we want to 2-color a graph?</a:t>
            </a:r>
          </a:p>
          <a:p>
            <a:pPr lvl="1"/>
            <a:r>
              <a:rPr lang="en-US" sz="2800" dirty="0"/>
              <a:t>We need to divide the vertices into two sets, and edges represent vertices that </a:t>
            </a:r>
            <a:r>
              <a:rPr lang="en-US" sz="2800" b="1" dirty="0"/>
              <a:t>can’t </a:t>
            </a:r>
            <a:r>
              <a:rPr lang="en-US" sz="2800" dirty="0"/>
              <a:t>be together.</a:t>
            </a:r>
          </a:p>
          <a:p>
            <a:r>
              <a:rPr lang="en-US" sz="2800" dirty="0"/>
              <a:t>You can modify [B/D]FS to come up with a 2-coloring (or determine none exists)</a:t>
            </a:r>
          </a:p>
          <a:p>
            <a:pPr lvl="1"/>
            <a:r>
              <a:rPr lang="en-US" sz="2800" dirty="0"/>
              <a:t>This is a good exercise!</a:t>
            </a:r>
          </a:p>
          <a:p>
            <a:r>
              <a:rPr lang="en-US" sz="2800" dirty="0"/>
              <a:t>But coming up with a whole new idea sounds like </a:t>
            </a:r>
            <a:r>
              <a:rPr lang="en-US" sz="2800" b="1" dirty="0"/>
              <a:t>work.</a:t>
            </a:r>
          </a:p>
          <a:p>
            <a:r>
              <a:rPr lang="en-US" sz="2800" dirty="0"/>
              <a:t>And we already came up with that cool 2-SAT algorithm. </a:t>
            </a:r>
          </a:p>
          <a:p>
            <a:pPr lvl="1"/>
            <a:r>
              <a:rPr lang="en-US" sz="2800" dirty="0"/>
              <a:t>Maybe we can be lazy and just use that!</a:t>
            </a:r>
          </a:p>
          <a:p>
            <a:pPr lvl="1"/>
            <a:r>
              <a:rPr lang="en-US" sz="2800" dirty="0"/>
              <a:t>Let’s </a:t>
            </a:r>
            <a:r>
              <a:rPr lang="en-US" sz="2800" b="1" dirty="0"/>
              <a:t>reduce </a:t>
            </a:r>
            <a:r>
              <a:rPr lang="en-US" sz="2800" dirty="0"/>
              <a:t>2-Coloring to 2-SAT!</a:t>
            </a:r>
            <a:endParaRPr lang="en-US" sz="2800" b="1"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
        <p:nvSpPr>
          <p:cNvPr id="8" name="Rectangle 7"/>
          <p:cNvSpPr/>
          <p:nvPr/>
        </p:nvSpPr>
        <p:spPr>
          <a:xfrm>
            <a:off x="6037007" y="5748023"/>
            <a:ext cx="5438186" cy="747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 our 2-SAT algorithm </a:t>
            </a:r>
          </a:p>
          <a:p>
            <a:pPr algn="ctr"/>
            <a:r>
              <a:rPr lang="en-US" sz="2800" dirty="0"/>
              <a:t>to solve 2-Coloring</a:t>
            </a:r>
          </a:p>
        </p:txBody>
      </p:sp>
    </p:spTree>
    <p:extLst>
      <p:ext uri="{BB962C8B-B14F-4D97-AF65-F5344CB8AC3E}">
        <p14:creationId xmlns:p14="http://schemas.microsoft.com/office/powerpoint/2010/main" val="16604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SCC Algorithm</a:t>
            </a:r>
          </a:p>
        </p:txBody>
      </p:sp>
      <p:sp>
        <p:nvSpPr>
          <p:cNvPr id="3" name="Content Placeholder 2"/>
          <p:cNvSpPr>
            <a:spLocks noGrp="1"/>
          </p:cNvSpPr>
          <p:nvPr>
            <p:ph idx="1"/>
          </p:nvPr>
        </p:nvSpPr>
        <p:spPr>
          <a:xfrm>
            <a:off x="575240" y="1463856"/>
            <a:ext cx="11187258" cy="5130867"/>
          </a:xfrm>
        </p:spPr>
        <p:txBody>
          <a:bodyPr>
            <a:normAutofit/>
          </a:bodyPr>
          <a:lstStyle/>
          <a:p>
            <a:r>
              <a:rPr lang="en-US" dirty="0"/>
              <a:t>Ok. How do we make a computer do this?</a:t>
            </a:r>
          </a:p>
          <a:p>
            <a:r>
              <a:rPr lang="en-US" dirty="0"/>
              <a:t>You could: </a:t>
            </a:r>
          </a:p>
          <a:p>
            <a:pPr lvl="1"/>
            <a:r>
              <a:rPr lang="en-US" dirty="0"/>
              <a:t>run a BFS from every vertex</a:t>
            </a:r>
          </a:p>
          <a:p>
            <a:pPr lvl="1"/>
            <a:r>
              <a:rPr lang="en-US" dirty="0"/>
              <a:t>For each vertex record what other vertices it can get to </a:t>
            </a:r>
          </a:p>
          <a:p>
            <a:r>
              <a:rPr lang="en-US" dirty="0"/>
              <a:t>But you can do better!</a:t>
            </a:r>
          </a:p>
          <a:p>
            <a:r>
              <a:rPr lang="en-US" dirty="0"/>
              <a:t>We’re recomputing a bunch of information, going from back to front skips </a:t>
            </a:r>
            <a:r>
              <a:rPr lang="en-US" dirty="0" err="1"/>
              <a:t>recomputation</a:t>
            </a:r>
            <a:r>
              <a:rPr lang="en-US" dirty="0"/>
              <a:t>.</a:t>
            </a:r>
          </a:p>
          <a:p>
            <a:pPr lvl="1"/>
            <a:r>
              <a:rPr lang="en-US" dirty="0"/>
              <a:t>Run a DFS first to do initial processing</a:t>
            </a:r>
          </a:p>
          <a:p>
            <a:pPr lvl="1"/>
            <a:r>
              <a:rPr lang="en-US" dirty="0"/>
              <a:t>While running DFS, run a second DFS to find the components based on the ordering you pull from the stack</a:t>
            </a:r>
          </a:p>
          <a:p>
            <a:pPr lvl="1"/>
            <a:r>
              <a:rPr lang="en-US" dirty="0"/>
              <a:t>Just two DFSs!</a:t>
            </a:r>
          </a:p>
          <a:p>
            <a:pPr lvl="1"/>
            <a:r>
              <a:rPr lang="en-US" dirty="0"/>
              <a:t>(see appendix for more details)</a:t>
            </a:r>
          </a:p>
          <a:p>
            <a:r>
              <a:rPr lang="en-US" dirty="0"/>
              <a:t>Know two things about the algorithm: </a:t>
            </a:r>
          </a:p>
          <a:p>
            <a:pPr lvl="1"/>
            <a:r>
              <a:rPr lang="en-US" dirty="0"/>
              <a:t>It is an application of depth first search </a:t>
            </a:r>
          </a:p>
          <a:p>
            <a:pPr lvl="1"/>
            <a:r>
              <a:rPr lang="en-US" dirty="0"/>
              <a:t>It runs in linear time</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5590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Reduction</a:t>
            </a:r>
          </a:p>
        </p:txBody>
      </p:sp>
      <p:sp>
        <p:nvSpPr>
          <p:cNvPr id="3" name="Content Placeholder 2"/>
          <p:cNvSpPr>
            <a:spLocks noGrp="1"/>
          </p:cNvSpPr>
          <p:nvPr>
            <p:ph idx="1"/>
          </p:nvPr>
        </p:nvSpPr>
        <p:spPr/>
        <p:txBody>
          <a:bodyPr>
            <a:noAutofit/>
          </a:bodyPr>
          <a:lstStyle/>
          <a:p>
            <a:r>
              <a:rPr lang="en-US" sz="2600" dirty="0"/>
              <a:t>We need to describe 2 steps</a:t>
            </a:r>
          </a:p>
          <a:p>
            <a:r>
              <a:rPr lang="en-US" sz="2600" dirty="0"/>
              <a:t>1. How to turn a graph for a 2-color problem into an input to 2-SAT</a:t>
            </a:r>
          </a:p>
          <a:p>
            <a:r>
              <a:rPr lang="en-US" sz="2600" dirty="0"/>
              <a:t>2. How to turn the ANSWER for that 2-SAT input into the answer for the original 2-coloring problem.</a:t>
            </a:r>
          </a:p>
          <a:p>
            <a:r>
              <a:rPr lang="en-US" sz="2600" dirty="0"/>
              <a:t>How can I describe a two coloring of my graph? </a:t>
            </a:r>
          </a:p>
          <a:p>
            <a:pPr lvl="1"/>
            <a:r>
              <a:rPr lang="en-US" sz="2600" dirty="0"/>
              <a:t>Have a variable for each vertex – is it red?</a:t>
            </a:r>
          </a:p>
          <a:p>
            <a:r>
              <a:rPr lang="en-US" sz="2600" dirty="0"/>
              <a:t>How do I make sure every edge has different colors? I need one red endpoint and one blue one, so this better be true to have an edge from v1 to v2:</a:t>
            </a:r>
          </a:p>
          <a:p>
            <a:r>
              <a:rPr lang="en-US" sz="2600" dirty="0"/>
              <a:t>	(</a:t>
            </a:r>
            <a:r>
              <a:rPr lang="en-US" sz="2600" dirty="0">
                <a:latin typeface="Courier New" panose="02070309020205020404" pitchFamily="49" charset="0"/>
                <a:cs typeface="Courier New" panose="02070309020205020404" pitchFamily="49" charset="0"/>
              </a:rPr>
              <a:t>v1IsRed || v2isRed) &amp;&amp; (!v1IsRed || !v2IsRed)</a:t>
            </a:r>
            <a:endParaRPr lang="en-US" sz="2600"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30</a:t>
            </a:fld>
            <a:endParaRPr lang="en-US"/>
          </a:p>
        </p:txBody>
      </p:sp>
    </p:spTree>
    <p:extLst>
      <p:ext uri="{BB962C8B-B14F-4D97-AF65-F5344CB8AC3E}">
        <p14:creationId xmlns:p14="http://schemas.microsoft.com/office/powerpoint/2010/main" val="397409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169753" y="2928668"/>
            <a:ext cx="2275943" cy="1477328"/>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AisRed</a:t>
            </a:r>
            <a:r>
              <a:rPr lang="en-US" dirty="0">
                <a:latin typeface="Courier New" panose="02070309020205020404" pitchFamily="49" charset="0"/>
                <a:cs typeface="Courier New" panose="02070309020205020404" pitchFamily="49" charset="0"/>
              </a:rPr>
              <a:t> = True</a:t>
            </a:r>
          </a:p>
          <a:p>
            <a:r>
              <a:rPr lang="en-US" dirty="0" err="1">
                <a:latin typeface="Courier New" panose="02070309020205020404" pitchFamily="49" charset="0"/>
                <a:cs typeface="Courier New" panose="02070309020205020404" pitchFamily="49" charset="0"/>
              </a:rPr>
              <a:t>BisRed</a:t>
            </a:r>
            <a:r>
              <a:rPr lang="en-US" dirty="0">
                <a:latin typeface="Courier New" panose="02070309020205020404" pitchFamily="49" charset="0"/>
                <a:cs typeface="Courier New" panose="02070309020205020404" pitchFamily="49" charset="0"/>
              </a:rPr>
              <a:t> = False</a:t>
            </a:r>
          </a:p>
          <a:p>
            <a:r>
              <a:rPr lang="en-US" dirty="0" err="1">
                <a:latin typeface="Courier New" panose="02070309020205020404" pitchFamily="49" charset="0"/>
                <a:cs typeface="Courier New" panose="02070309020205020404" pitchFamily="49" charset="0"/>
              </a:rPr>
              <a:t>CisRed</a:t>
            </a:r>
            <a:r>
              <a:rPr lang="en-US" dirty="0">
                <a:latin typeface="Courier New" panose="02070309020205020404" pitchFamily="49" charset="0"/>
                <a:cs typeface="Courier New" panose="02070309020205020404" pitchFamily="49" charset="0"/>
              </a:rPr>
              <a:t> = True</a:t>
            </a:r>
          </a:p>
          <a:p>
            <a:r>
              <a:rPr lang="en-US" dirty="0" err="1">
                <a:latin typeface="Courier New" panose="02070309020205020404" pitchFamily="49" charset="0"/>
                <a:cs typeface="Courier New" panose="02070309020205020404" pitchFamily="49" charset="0"/>
              </a:rPr>
              <a:t>DisRed</a:t>
            </a:r>
            <a:r>
              <a:rPr lang="en-US" dirty="0">
                <a:latin typeface="Courier New" panose="02070309020205020404" pitchFamily="49" charset="0"/>
                <a:cs typeface="Courier New" panose="02070309020205020404" pitchFamily="49" charset="0"/>
              </a:rPr>
              <a:t> = False</a:t>
            </a:r>
          </a:p>
          <a:p>
            <a:r>
              <a:rPr lang="en-US" dirty="0" err="1">
                <a:latin typeface="Courier New" panose="02070309020205020404" pitchFamily="49" charset="0"/>
                <a:cs typeface="Courier New" panose="02070309020205020404" pitchFamily="49" charset="0"/>
              </a:rPr>
              <a:t>EisRed</a:t>
            </a:r>
            <a:r>
              <a:rPr lang="en-US" dirty="0">
                <a:latin typeface="Courier New" panose="02070309020205020404" pitchFamily="49" charset="0"/>
                <a:cs typeface="Courier New" panose="02070309020205020404" pitchFamily="49" charset="0"/>
              </a:rPr>
              <a:t> = True</a:t>
            </a:r>
          </a:p>
        </p:txBody>
      </p:sp>
      <p:grpSp>
        <p:nvGrpSpPr>
          <p:cNvPr id="20" name="Group 19"/>
          <p:cNvGrpSpPr/>
          <p:nvPr/>
        </p:nvGrpSpPr>
        <p:grpSpPr>
          <a:xfrm>
            <a:off x="4233014" y="5009622"/>
            <a:ext cx="3217361" cy="1300904"/>
            <a:chOff x="291745" y="2525991"/>
            <a:chExt cx="5081809" cy="2054772"/>
          </a:xfrm>
        </p:grpSpPr>
        <p:sp>
          <p:nvSpPr>
            <p:cNvPr id="21" name="Oval 20"/>
            <p:cNvSpPr/>
            <p:nvPr/>
          </p:nvSpPr>
          <p:spPr>
            <a:xfrm>
              <a:off x="1220354" y="2607457"/>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t>
              </a:r>
            </a:p>
          </p:txBody>
        </p:sp>
        <p:sp>
          <p:nvSpPr>
            <p:cNvPr id="22" name="Oval 21"/>
            <p:cNvSpPr/>
            <p:nvPr/>
          </p:nvSpPr>
          <p:spPr>
            <a:xfrm>
              <a:off x="2670476" y="3823118"/>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p>
          </p:txBody>
        </p:sp>
        <p:sp>
          <p:nvSpPr>
            <p:cNvPr id="23" name="Oval 22"/>
            <p:cNvSpPr/>
            <p:nvPr/>
          </p:nvSpPr>
          <p:spPr>
            <a:xfrm>
              <a:off x="4615909" y="349876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a:t>
              </a:r>
            </a:p>
          </p:txBody>
        </p:sp>
        <p:sp>
          <p:nvSpPr>
            <p:cNvPr id="24" name="Oval 23"/>
            <p:cNvSpPr/>
            <p:nvPr/>
          </p:nvSpPr>
          <p:spPr>
            <a:xfrm>
              <a:off x="291745" y="373693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t>
              </a:r>
            </a:p>
          </p:txBody>
        </p:sp>
        <p:sp>
          <p:nvSpPr>
            <p:cNvPr id="25" name="Oval 24"/>
            <p:cNvSpPr/>
            <p:nvPr/>
          </p:nvSpPr>
          <p:spPr>
            <a:xfrm>
              <a:off x="2917253" y="2525991"/>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t>
              </a:r>
            </a:p>
          </p:txBody>
        </p:sp>
        <p:cxnSp>
          <p:nvCxnSpPr>
            <p:cNvPr id="26" name="Straight Arrow Connector 25"/>
            <p:cNvCxnSpPr>
              <a:endCxn id="21"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3"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6"/>
              <a:endCxn id="22"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7"/>
              <a:endCxn id="21"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860104" y="946324"/>
            <a:ext cx="4374128" cy="1708160"/>
          </a:xfrm>
          <a:prstGeom prst="rect">
            <a:avLst/>
          </a:prstGeom>
          <a:noFill/>
        </p:spPr>
        <p:txBody>
          <a:bodyPr wrap="square" rtlCol="0">
            <a:spAutoFit/>
          </a:bodyPr>
          <a:lstStyle/>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CisRed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CisRed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t>
            </a:r>
          </a:p>
          <a:p>
            <a:endParaRPr lang="en-US" sz="1500" dirty="0">
              <a:latin typeface="Courier New" panose="02070309020205020404" pitchFamily="49" charset="0"/>
              <a:cs typeface="Courier New" panose="02070309020205020404" pitchFamily="49" charset="0"/>
            </a:endParaRPr>
          </a:p>
          <a:p>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
        <p:nvSpPr>
          <p:cNvPr id="6" name="Rectangle 5"/>
          <p:cNvSpPr/>
          <p:nvPr/>
        </p:nvSpPr>
        <p:spPr>
          <a:xfrm>
            <a:off x="3946849" y="771553"/>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053930" y="2787170"/>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2-SAT Algorithm</a:t>
            </a:r>
          </a:p>
        </p:txBody>
      </p:sp>
      <p:sp>
        <p:nvSpPr>
          <p:cNvPr id="8" name="Rectangle 7"/>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2367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par>
                          <p:cTn id="7" fill="hold">
                            <p:stCondLst>
                              <p:cond delay="2000"/>
                            </p:stCondLst>
                            <p:childTnLst>
                              <p:par>
                                <p:cTn id="8" presetID="63" presetClass="path" presetSubtype="0" accel="50000" decel="50000" fill="hold" grpId="1" nodeType="afterEffect">
                                  <p:stCondLst>
                                    <p:cond delay="0"/>
                                  </p:stCondLst>
                                  <p:childTnLst>
                                    <p:animMotion origin="layout" path="M -3.54167E-6 0 L 0.33464 -0.00255 " pathEditMode="relative" rAng="0" ptsTypes="AA">
                                      <p:cBhvr>
                                        <p:cTn id="9" dur="2000" fill="hold"/>
                                        <p:tgtEl>
                                          <p:spTgt spid="31"/>
                                        </p:tgtEl>
                                        <p:attrNameLst>
                                          <p:attrName>ppt_x</p:attrName>
                                          <p:attrName>ppt_y</p:attrName>
                                        </p:attrNameLst>
                                      </p:cBhvr>
                                      <p:rCtr x="16771" y="-208"/>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33464 -0.00255 L 0.3323 0.28519 " pathEditMode="relative" rAng="0" ptsTypes="AA">
                                      <p:cBhvr>
                                        <p:cTn id="13" dur="2000" fill="hold"/>
                                        <p:tgtEl>
                                          <p:spTgt spid="31"/>
                                        </p:tgtEl>
                                        <p:attrNameLst>
                                          <p:attrName>ppt_x</p:attrName>
                                          <p:attrName>ppt_y</p:attrName>
                                        </p:attrNameLst>
                                      </p:cBhvr>
                                      <p:rCtr x="-117" y="14375"/>
                                    </p:animMotion>
                                  </p:childTnLst>
                                </p:cTn>
                              </p:par>
                            </p:childTnLst>
                          </p:cTn>
                        </p:par>
                        <p:par>
                          <p:cTn id="14" fill="hold">
                            <p:stCondLst>
                              <p:cond delay="2000"/>
                            </p:stCondLst>
                            <p:childTnLst>
                              <p:par>
                                <p:cTn id="15" presetID="42" presetClass="path" presetSubtype="0" accel="50000" decel="50000" fill="hold" grpId="0" nodeType="afterEffect">
                                  <p:stCondLst>
                                    <p:cond delay="0"/>
                                  </p:stCondLst>
                                  <p:childTnLst>
                                    <p:animMotion origin="layout" path="M -2.70833E-6 -2.22222E-6 L 0.00209 0.29792 " pathEditMode="relative" rAng="0" ptsTypes="AA">
                                      <p:cBhvr>
                                        <p:cTn id="16" dur="2000" fill="hold"/>
                                        <p:tgtEl>
                                          <p:spTgt spid="32"/>
                                        </p:tgtEl>
                                        <p:attrNameLst>
                                          <p:attrName>ppt_x</p:attrName>
                                          <p:attrName>ppt_y</p:attrName>
                                        </p:attrNameLst>
                                      </p:cBhvr>
                                      <p:rCtr x="104" y="14884"/>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0.00209 0.29792 L -0.35351 0.29792 " pathEditMode="relative" rAng="0" ptsTypes="AA">
                                      <p:cBhvr>
                                        <p:cTn id="20" dur="2000" fill="hold"/>
                                        <p:tgtEl>
                                          <p:spTgt spid="32"/>
                                        </p:tgtEl>
                                        <p:attrNameLst>
                                          <p:attrName>ppt_x</p:attrName>
                                          <p:attrName>ppt_y</p:attrName>
                                        </p:attrNameLst>
                                      </p:cBhvr>
                                      <p:rCtr x="-17786" y="0"/>
                                    </p:animMotion>
                                  </p:childTnLst>
                                </p:cTn>
                              </p:par>
                            </p:childTnLst>
                          </p:cTn>
                        </p:par>
                        <p:par>
                          <p:cTn id="21" fill="hold">
                            <p:stCondLst>
                              <p:cond delay="2000"/>
                            </p:stCondLst>
                            <p:childTnLst>
                              <p:par>
                                <p:cTn id="22" presetID="35" presetClass="path" presetSubtype="0" accel="50000" decel="50000" fill="hold" nodeType="afterEffect">
                                  <p:stCondLst>
                                    <p:cond delay="0"/>
                                  </p:stCondLst>
                                  <p:childTnLst>
                                    <p:animMotion origin="layout" path="M 3.54167E-6 -1.48148E-6 L -0.30651 0.00023 " pathEditMode="relative" rAng="0" ptsTypes="AA">
                                      <p:cBhvr>
                                        <p:cTn id="23" dur="2000" fill="hold"/>
                                        <p:tgtEl>
                                          <p:spTgt spid="20"/>
                                        </p:tgtEl>
                                        <p:attrNameLst>
                                          <p:attrName>ppt_x</p:attrName>
                                          <p:attrName>ppt_y</p:attrName>
                                        </p:attrNameLst>
                                      </p:cBhvr>
                                      <p:rCtr x="-153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1" grpId="0"/>
      <p:bldP spid="3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Graph Modeling Practice</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07637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
        <p:nvSpPr>
          <p:cNvPr id="3" name="Footer Placeholder 2"/>
          <p:cNvSpPr>
            <a:spLocks noGrp="1"/>
          </p:cNvSpPr>
          <p:nvPr>
            <p:ph type="ftr" sz="quarter" idx="11"/>
          </p:nvPr>
        </p:nvSpPr>
        <p:spPr/>
        <p:txBody>
          <a:bodyPr/>
          <a:lstStyle/>
          <a:p>
            <a:r>
              <a:rPr lang="es-ES"/>
              <a:t>CSE 373 19 Su - Robbie Weber</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33</a:t>
            </a:fld>
            <a:endParaRPr lang="en-US"/>
          </a:p>
        </p:txBody>
      </p:sp>
    </p:spTree>
    <p:extLst>
      <p:ext uri="{BB962C8B-B14F-4D97-AF65-F5344CB8AC3E}">
        <p14:creationId xmlns:p14="http://schemas.microsoft.com/office/powerpoint/2010/main" val="264780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0278-E522-8B41-A0BF-318CB191856E}"/>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962802FD-77F5-544B-BCC5-4632BCF7C842}"/>
              </a:ext>
            </a:extLst>
          </p:cNvPr>
          <p:cNvSpPr>
            <a:spLocks noGrp="1"/>
          </p:cNvSpPr>
          <p:nvPr>
            <p:ph idx="1"/>
          </p:nvPr>
        </p:nvSpPr>
        <p:spPr>
          <a:xfrm>
            <a:off x="575240" y="1463857"/>
            <a:ext cx="5433674" cy="4845504"/>
          </a:xfrm>
        </p:spPr>
        <p:txBody>
          <a:bodyPr>
            <a:normAutofit/>
          </a:bodyPr>
          <a:lstStyle/>
          <a:p>
            <a:r>
              <a:rPr lang="en-US" dirty="0"/>
              <a:t>You are a Disneyland employee and you need to rope off as many miles of walkways as you can for the fireworks while still allowing guests to access to all the rides.</a:t>
            </a:r>
          </a:p>
          <a:p>
            <a:r>
              <a:rPr lang="en-US" dirty="0"/>
              <a:t>What are the vertices? </a:t>
            </a:r>
          </a:p>
          <a:p>
            <a:pPr marL="128016" lvl="1" indent="0">
              <a:buNone/>
            </a:pPr>
            <a:endParaRPr lang="en-US" dirty="0">
              <a:solidFill>
                <a:srgbClr val="4C3282"/>
              </a:solidFill>
            </a:endParaRPr>
          </a:p>
          <a:p>
            <a:r>
              <a:rPr lang="en-US" dirty="0"/>
              <a:t>What are the edges? </a:t>
            </a:r>
          </a:p>
          <a:p>
            <a:pPr marL="128016" lvl="1" indent="0">
              <a:buNone/>
            </a:pPr>
            <a:endParaRPr lang="en-US" dirty="0">
              <a:solidFill>
                <a:srgbClr val="4C3282"/>
              </a:solidFill>
            </a:endParaRPr>
          </a:p>
          <a:p>
            <a:r>
              <a:rPr lang="en-US" dirty="0"/>
              <a:t>What are we looking for?</a:t>
            </a:r>
          </a:p>
          <a:p>
            <a:pPr lvl="1"/>
            <a:endParaRPr lang="en-US" dirty="0">
              <a:solidFill>
                <a:srgbClr val="4C3282"/>
              </a:solidFill>
            </a:endParaRPr>
          </a:p>
          <a:p>
            <a:r>
              <a:rPr lang="en-US" dirty="0"/>
              <a:t>What do we run?</a:t>
            </a:r>
          </a:p>
        </p:txBody>
      </p:sp>
      <p:sp>
        <p:nvSpPr>
          <p:cNvPr id="4" name="Footer Placeholder 3">
            <a:extLst>
              <a:ext uri="{FF2B5EF4-FFF2-40B4-BE49-F238E27FC236}">
                <a16:creationId xmlns:a16="http://schemas.microsoft.com/office/drawing/2014/main" id="{F36BE5F3-8183-D143-9168-5A51770765E6}"/>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13E652C6-BA45-A94E-9E82-5EF561AAA19C}"/>
              </a:ext>
            </a:extLst>
          </p:cNvPr>
          <p:cNvSpPr>
            <a:spLocks noGrp="1"/>
          </p:cNvSpPr>
          <p:nvPr>
            <p:ph type="sldNum" sz="quarter" idx="12"/>
          </p:nvPr>
        </p:nvSpPr>
        <p:spPr/>
        <p:txBody>
          <a:bodyPr/>
          <a:lstStyle/>
          <a:p>
            <a:fld id="{659665DE-58FC-41F4-AC58-2C90A5E00527}" type="slidenum">
              <a:rPr lang="en-US" smtClean="0"/>
              <a:t>34</a:t>
            </a:fld>
            <a:endParaRPr lang="en-US"/>
          </a:p>
        </p:txBody>
      </p:sp>
    </p:spTree>
    <p:extLst>
      <p:ext uri="{BB962C8B-B14F-4D97-AF65-F5344CB8AC3E}">
        <p14:creationId xmlns:p14="http://schemas.microsoft.com/office/powerpoint/2010/main" val="4181963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7" name="Group 6">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40" name="TextBox 3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39" name="Oval 38">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3327CCAF-BB7A-4A4C-A604-6F82BBF0C574}"/>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627AF5-5590-F845-83E5-81ECE0B4FFDE}"/>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5462F-8712-4C4A-A05B-DE02E3F1A84A}"/>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D3D85-2625-1649-997D-F80B17F0309C}"/>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1888E2-0AC1-AF4B-9ABE-34F325F6B892}"/>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BD079F-AE39-334B-A69C-136231D41FDC}"/>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399AB7-3FF8-804F-B9D1-DD679E07B6BD}"/>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A8F2B4-AD1B-1746-B82D-DA265AF311E3}"/>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E618DE-52F1-254D-BC29-3C4650989760}"/>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9C64E1-5CF4-CB43-A924-2D497509F618}"/>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6989D6-F2F7-B14D-A67E-DB8B53B6A2AE}"/>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99F259-B541-2746-93A7-AAE37DD834AA}"/>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A4DE0-2938-AE4E-82C6-C09A4E6684B0}"/>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B38CB-8356-BA4D-9FC4-0DD98B14018D}"/>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10EDA0-D720-0A49-8AB1-D93F91AF3495}"/>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BD4FB-BC71-3747-9E9B-61C6FB0DEB60}"/>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9F91CC-EC76-FE4F-B92E-2F65E2867E36}"/>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114E190B-937B-DB42-90F5-4F306C7CC45D}"/>
              </a:ext>
            </a:extLst>
          </p:cNvPr>
          <p:cNvGrpSpPr/>
          <p:nvPr/>
        </p:nvGrpSpPr>
        <p:grpSpPr>
          <a:xfrm>
            <a:off x="5070903" y="701784"/>
            <a:ext cx="7028720" cy="5606846"/>
            <a:chOff x="3154343" y="7317464"/>
            <a:chExt cx="7028720" cy="5606846"/>
          </a:xfrm>
        </p:grpSpPr>
        <p:grpSp>
          <p:nvGrpSpPr>
            <p:cNvPr id="86" name="Group 85">
              <a:extLst>
                <a:ext uri="{FF2B5EF4-FFF2-40B4-BE49-F238E27FC236}">
                  <a16:creationId xmlns:a16="http://schemas.microsoft.com/office/drawing/2014/main" id="{D33F4DBC-731F-BE40-B71E-6A1AB04A26D3}"/>
                </a:ext>
              </a:extLst>
            </p:cNvPr>
            <p:cNvGrpSpPr/>
            <p:nvPr/>
          </p:nvGrpSpPr>
          <p:grpSpPr>
            <a:xfrm>
              <a:off x="6519583" y="9648491"/>
              <a:ext cx="838200" cy="838200"/>
              <a:chOff x="5115008" y="3216614"/>
              <a:chExt cx="838200" cy="838200"/>
            </a:xfrm>
          </p:grpSpPr>
          <p:sp>
            <p:nvSpPr>
              <p:cNvPr id="134" name="Oval 133">
                <a:extLst>
                  <a:ext uri="{FF2B5EF4-FFF2-40B4-BE49-F238E27FC236}">
                    <a16:creationId xmlns:a16="http://schemas.microsoft.com/office/drawing/2014/main" id="{AE1D26CF-CF4C-FF4C-AADD-CEE41568EA65}"/>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3D79E17B-7E22-6E45-9F6E-46FA825DCA6C}"/>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7" name="Group 86">
              <a:extLst>
                <a:ext uri="{FF2B5EF4-FFF2-40B4-BE49-F238E27FC236}">
                  <a16:creationId xmlns:a16="http://schemas.microsoft.com/office/drawing/2014/main" id="{B3FFA63C-E0D1-8240-B859-C029ECCB5EBE}"/>
                </a:ext>
              </a:extLst>
            </p:cNvPr>
            <p:cNvGrpSpPr/>
            <p:nvPr/>
          </p:nvGrpSpPr>
          <p:grpSpPr>
            <a:xfrm>
              <a:off x="6552574" y="11728386"/>
              <a:ext cx="838200" cy="838200"/>
              <a:chOff x="5135573" y="5342583"/>
              <a:chExt cx="838200" cy="838200"/>
            </a:xfrm>
          </p:grpSpPr>
          <p:sp>
            <p:nvSpPr>
              <p:cNvPr id="132" name="Oval 131">
                <a:extLst>
                  <a:ext uri="{FF2B5EF4-FFF2-40B4-BE49-F238E27FC236}">
                    <a16:creationId xmlns:a16="http://schemas.microsoft.com/office/drawing/2014/main" id="{81871D68-66B6-A044-BD9F-884BBD6521B8}"/>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347732-2F7A-E442-9D9E-DF9D384283FE}"/>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8" name="Group 87">
              <a:extLst>
                <a:ext uri="{FF2B5EF4-FFF2-40B4-BE49-F238E27FC236}">
                  <a16:creationId xmlns:a16="http://schemas.microsoft.com/office/drawing/2014/main" id="{7416DF78-500C-464C-AD69-2A8DD926C212}"/>
                </a:ext>
              </a:extLst>
            </p:cNvPr>
            <p:cNvGrpSpPr/>
            <p:nvPr/>
          </p:nvGrpSpPr>
          <p:grpSpPr>
            <a:xfrm>
              <a:off x="6120274" y="7534115"/>
              <a:ext cx="838200" cy="838200"/>
              <a:chOff x="4730935" y="1197207"/>
              <a:chExt cx="838200" cy="838200"/>
            </a:xfrm>
          </p:grpSpPr>
          <p:sp>
            <p:nvSpPr>
              <p:cNvPr id="130" name="Oval 129">
                <a:extLst>
                  <a:ext uri="{FF2B5EF4-FFF2-40B4-BE49-F238E27FC236}">
                    <a16:creationId xmlns:a16="http://schemas.microsoft.com/office/drawing/2014/main" id="{2D597968-F4EF-A642-9DFE-801DFBEC09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4A94A1AE-37E5-6F41-9D22-2236C757B126}"/>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89" name="Group 88">
              <a:extLst>
                <a:ext uri="{FF2B5EF4-FFF2-40B4-BE49-F238E27FC236}">
                  <a16:creationId xmlns:a16="http://schemas.microsoft.com/office/drawing/2014/main" id="{2C5BFFD4-15A1-B742-BA6F-D231AA3EF87C}"/>
                </a:ext>
              </a:extLst>
            </p:cNvPr>
            <p:cNvGrpSpPr/>
            <p:nvPr/>
          </p:nvGrpSpPr>
          <p:grpSpPr>
            <a:xfrm>
              <a:off x="7815281" y="7317464"/>
              <a:ext cx="838200" cy="842059"/>
              <a:chOff x="6425942" y="980556"/>
              <a:chExt cx="838200" cy="842059"/>
            </a:xfrm>
          </p:grpSpPr>
          <p:sp>
            <p:nvSpPr>
              <p:cNvPr id="128" name="Oval 127">
                <a:extLst>
                  <a:ext uri="{FF2B5EF4-FFF2-40B4-BE49-F238E27FC236}">
                    <a16:creationId xmlns:a16="http://schemas.microsoft.com/office/drawing/2014/main" id="{0673DFCD-9BBE-5545-A352-8B32313913D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E1211E9-5614-A249-B0D3-8091E4A8217C}"/>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0" name="Group 89">
              <a:extLst>
                <a:ext uri="{FF2B5EF4-FFF2-40B4-BE49-F238E27FC236}">
                  <a16:creationId xmlns:a16="http://schemas.microsoft.com/office/drawing/2014/main" id="{273B98CE-6C61-B64F-A7EE-77BC54C0A334}"/>
                </a:ext>
              </a:extLst>
            </p:cNvPr>
            <p:cNvGrpSpPr/>
            <p:nvPr/>
          </p:nvGrpSpPr>
          <p:grpSpPr>
            <a:xfrm>
              <a:off x="8416068" y="8980469"/>
              <a:ext cx="848635" cy="838200"/>
              <a:chOff x="7026729" y="2643561"/>
              <a:chExt cx="848635" cy="838200"/>
            </a:xfrm>
          </p:grpSpPr>
          <p:sp>
            <p:nvSpPr>
              <p:cNvPr id="126" name="Oval 125">
                <a:extLst>
                  <a:ext uri="{FF2B5EF4-FFF2-40B4-BE49-F238E27FC236}">
                    <a16:creationId xmlns:a16="http://schemas.microsoft.com/office/drawing/2014/main" id="{A6326DDD-6192-D940-87F1-D46DDF2E1C52}"/>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4EC58FF-69A2-8A44-AABF-56B2B31D9C44}"/>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1" name="Group 90">
              <a:extLst>
                <a:ext uri="{FF2B5EF4-FFF2-40B4-BE49-F238E27FC236}">
                  <a16:creationId xmlns:a16="http://schemas.microsoft.com/office/drawing/2014/main" id="{B3E47E15-0D0A-7949-B712-F514A13BE0AA}"/>
                </a:ext>
              </a:extLst>
            </p:cNvPr>
            <p:cNvGrpSpPr/>
            <p:nvPr/>
          </p:nvGrpSpPr>
          <p:grpSpPr>
            <a:xfrm>
              <a:off x="9344863" y="11028922"/>
              <a:ext cx="838200" cy="838200"/>
              <a:chOff x="7955524" y="4692014"/>
              <a:chExt cx="838200" cy="838200"/>
            </a:xfrm>
          </p:grpSpPr>
          <p:sp>
            <p:nvSpPr>
              <p:cNvPr id="124" name="Oval 123">
                <a:extLst>
                  <a:ext uri="{FF2B5EF4-FFF2-40B4-BE49-F238E27FC236}">
                    <a16:creationId xmlns:a16="http://schemas.microsoft.com/office/drawing/2014/main" id="{F6414C6B-FAD5-3543-AEE1-A67D0228A6F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2DD913CD-8E2A-E24F-AD41-5E121429D59A}"/>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2" name="Group 91">
              <a:extLst>
                <a:ext uri="{FF2B5EF4-FFF2-40B4-BE49-F238E27FC236}">
                  <a16:creationId xmlns:a16="http://schemas.microsoft.com/office/drawing/2014/main" id="{D194AA31-A1E0-AB44-AE6F-96F702C3789B}"/>
                </a:ext>
              </a:extLst>
            </p:cNvPr>
            <p:cNvGrpSpPr/>
            <p:nvPr/>
          </p:nvGrpSpPr>
          <p:grpSpPr>
            <a:xfrm>
              <a:off x="7967501" y="11592418"/>
              <a:ext cx="838200" cy="838200"/>
              <a:chOff x="6578162" y="5255510"/>
              <a:chExt cx="838200" cy="838200"/>
            </a:xfrm>
          </p:grpSpPr>
          <p:sp>
            <p:nvSpPr>
              <p:cNvPr id="122" name="Oval 121">
                <a:extLst>
                  <a:ext uri="{FF2B5EF4-FFF2-40B4-BE49-F238E27FC236}">
                    <a16:creationId xmlns:a16="http://schemas.microsoft.com/office/drawing/2014/main" id="{E4979DF3-B4F7-E74C-AAB9-8EAADBD57D13}"/>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F42D4B2-AC52-BF49-9D61-FA89A79BDD1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3" name="Group 92">
              <a:extLst>
                <a:ext uri="{FF2B5EF4-FFF2-40B4-BE49-F238E27FC236}">
                  <a16:creationId xmlns:a16="http://schemas.microsoft.com/office/drawing/2014/main" id="{2A4195F3-4C74-FB4C-8B1C-D44DCF5D911B}"/>
                </a:ext>
              </a:extLst>
            </p:cNvPr>
            <p:cNvGrpSpPr/>
            <p:nvPr/>
          </p:nvGrpSpPr>
          <p:grpSpPr>
            <a:xfrm>
              <a:off x="4933370" y="12086110"/>
              <a:ext cx="838200" cy="838200"/>
              <a:chOff x="3544031" y="5749202"/>
              <a:chExt cx="838200" cy="838200"/>
            </a:xfrm>
          </p:grpSpPr>
          <p:sp>
            <p:nvSpPr>
              <p:cNvPr id="120" name="Oval 119">
                <a:extLst>
                  <a:ext uri="{FF2B5EF4-FFF2-40B4-BE49-F238E27FC236}">
                    <a16:creationId xmlns:a16="http://schemas.microsoft.com/office/drawing/2014/main" id="{5602D3E2-5ED5-EE46-B508-6988257A0BC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CE156169-28FA-3849-85C7-8B13B471964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4" name="Group 93">
              <a:extLst>
                <a:ext uri="{FF2B5EF4-FFF2-40B4-BE49-F238E27FC236}">
                  <a16:creationId xmlns:a16="http://schemas.microsoft.com/office/drawing/2014/main" id="{F56A9FC5-7177-BA45-B62D-DA269DF223E1}"/>
                </a:ext>
              </a:extLst>
            </p:cNvPr>
            <p:cNvGrpSpPr/>
            <p:nvPr/>
          </p:nvGrpSpPr>
          <p:grpSpPr>
            <a:xfrm>
              <a:off x="3844369" y="11127437"/>
              <a:ext cx="838200" cy="838200"/>
              <a:chOff x="2455030" y="4790529"/>
              <a:chExt cx="838200" cy="838200"/>
            </a:xfrm>
          </p:grpSpPr>
          <p:sp>
            <p:nvSpPr>
              <p:cNvPr id="118" name="Oval 117">
                <a:extLst>
                  <a:ext uri="{FF2B5EF4-FFF2-40B4-BE49-F238E27FC236}">
                    <a16:creationId xmlns:a16="http://schemas.microsoft.com/office/drawing/2014/main" id="{BFF622B2-90EA-3B42-BC81-FFDEF6152A0E}"/>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80C1C14-85F3-EC42-B9A5-5B8334643DE5}"/>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5" name="Group 94">
              <a:extLst>
                <a:ext uri="{FF2B5EF4-FFF2-40B4-BE49-F238E27FC236}">
                  <a16:creationId xmlns:a16="http://schemas.microsoft.com/office/drawing/2014/main" id="{29B834BB-7706-AD49-B664-B43FBE25317A}"/>
                </a:ext>
              </a:extLst>
            </p:cNvPr>
            <p:cNvGrpSpPr/>
            <p:nvPr/>
          </p:nvGrpSpPr>
          <p:grpSpPr>
            <a:xfrm>
              <a:off x="3154343" y="9700407"/>
              <a:ext cx="838200" cy="838200"/>
              <a:chOff x="1765004" y="3363499"/>
              <a:chExt cx="838200" cy="838200"/>
            </a:xfrm>
          </p:grpSpPr>
          <p:sp>
            <p:nvSpPr>
              <p:cNvPr id="116" name="Oval 115">
                <a:extLst>
                  <a:ext uri="{FF2B5EF4-FFF2-40B4-BE49-F238E27FC236}">
                    <a16:creationId xmlns:a16="http://schemas.microsoft.com/office/drawing/2014/main" id="{7A613A3E-4B61-784D-82F8-B797D869F58C}"/>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62023C5-8877-3649-9620-B5A0B19E7FC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6" name="Group 95">
              <a:extLst>
                <a:ext uri="{FF2B5EF4-FFF2-40B4-BE49-F238E27FC236}">
                  <a16:creationId xmlns:a16="http://schemas.microsoft.com/office/drawing/2014/main" id="{415109B1-3B31-7F4C-BCE2-1F8FFD28A40E}"/>
                </a:ext>
              </a:extLst>
            </p:cNvPr>
            <p:cNvGrpSpPr/>
            <p:nvPr/>
          </p:nvGrpSpPr>
          <p:grpSpPr>
            <a:xfrm>
              <a:off x="4843777" y="9179060"/>
              <a:ext cx="888385" cy="838200"/>
              <a:chOff x="3454438" y="2842152"/>
              <a:chExt cx="888385" cy="838200"/>
            </a:xfrm>
          </p:grpSpPr>
          <p:sp>
            <p:nvSpPr>
              <p:cNvPr id="114" name="Oval 113">
                <a:extLst>
                  <a:ext uri="{FF2B5EF4-FFF2-40B4-BE49-F238E27FC236}">
                    <a16:creationId xmlns:a16="http://schemas.microsoft.com/office/drawing/2014/main" id="{02AC28C1-F47D-354E-B0C5-15B4D002A04B}"/>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661D9FE-2279-DB48-86B2-D55D3F84E7C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7" name="Straight Connector 96">
              <a:extLst>
                <a:ext uri="{FF2B5EF4-FFF2-40B4-BE49-F238E27FC236}">
                  <a16:creationId xmlns:a16="http://schemas.microsoft.com/office/drawing/2014/main" id="{83ADBABF-EEF6-DC4E-A92F-EC3BD7C1C1DE}"/>
                </a:ext>
              </a:extLst>
            </p:cNvPr>
            <p:cNvCxnSpPr>
              <a:stCxn id="134" idx="4"/>
              <a:endCxn id="132" idx="0"/>
            </p:cNvCxnSpPr>
            <p:nvPr/>
          </p:nvCxnSpPr>
          <p:spPr>
            <a:xfrm>
              <a:off x="6938683" y="10486691"/>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A713CF-5C8D-5045-AE84-E6FE71F5A082}"/>
                </a:ext>
              </a:extLst>
            </p:cNvPr>
            <p:cNvCxnSpPr>
              <a:cxnSpLocks/>
              <a:stCxn id="118" idx="6"/>
              <a:endCxn id="132" idx="2"/>
            </p:cNvCxnSpPr>
            <p:nvPr/>
          </p:nvCxnSpPr>
          <p:spPr>
            <a:xfrm>
              <a:off x="4682569" y="11546537"/>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24BEC32-6CD0-EE41-A3BF-E307D0FA53E6}"/>
                </a:ext>
              </a:extLst>
            </p:cNvPr>
            <p:cNvCxnSpPr>
              <a:cxnSpLocks/>
              <a:stCxn id="118" idx="5"/>
              <a:endCxn id="120" idx="1"/>
            </p:cNvCxnSpPr>
            <p:nvPr/>
          </p:nvCxnSpPr>
          <p:spPr>
            <a:xfrm>
              <a:off x="4559817" y="11842885"/>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BBE144-9A74-4945-B25D-7A87BA9C2A37}"/>
                </a:ext>
              </a:extLst>
            </p:cNvPr>
            <p:cNvCxnSpPr>
              <a:cxnSpLocks/>
              <a:stCxn id="132" idx="3"/>
              <a:endCxn id="120" idx="6"/>
            </p:cNvCxnSpPr>
            <p:nvPr/>
          </p:nvCxnSpPr>
          <p:spPr>
            <a:xfrm flipH="1">
              <a:off x="5771570" y="12443834"/>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6EF6E7-815E-A54F-BD9F-900FA2D12F31}"/>
                </a:ext>
              </a:extLst>
            </p:cNvPr>
            <p:cNvCxnSpPr>
              <a:cxnSpLocks/>
              <a:stCxn id="116" idx="4"/>
              <a:endCxn id="118" idx="1"/>
            </p:cNvCxnSpPr>
            <p:nvPr/>
          </p:nvCxnSpPr>
          <p:spPr>
            <a:xfrm>
              <a:off x="3573443" y="10538607"/>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6996FCD-A974-1C4F-B87D-BEA25142449C}"/>
                </a:ext>
              </a:extLst>
            </p:cNvPr>
            <p:cNvCxnSpPr>
              <a:cxnSpLocks/>
              <a:stCxn id="114" idx="3"/>
              <a:endCxn id="118" idx="7"/>
            </p:cNvCxnSpPr>
            <p:nvPr/>
          </p:nvCxnSpPr>
          <p:spPr>
            <a:xfrm flipH="1">
              <a:off x="4559817" y="9894508"/>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506F74-DA48-3E45-9BFF-071D9E16E7BF}"/>
                </a:ext>
              </a:extLst>
            </p:cNvPr>
            <p:cNvCxnSpPr>
              <a:cxnSpLocks/>
              <a:stCxn id="116" idx="7"/>
              <a:endCxn id="114" idx="2"/>
            </p:cNvCxnSpPr>
            <p:nvPr/>
          </p:nvCxnSpPr>
          <p:spPr>
            <a:xfrm flipV="1">
              <a:off x="3869791" y="9598160"/>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04CF6A2-314E-EE4A-AF78-955974E41BF1}"/>
                </a:ext>
              </a:extLst>
            </p:cNvPr>
            <p:cNvCxnSpPr>
              <a:cxnSpLocks/>
              <a:stCxn id="114" idx="7"/>
              <a:endCxn id="130" idx="3"/>
            </p:cNvCxnSpPr>
            <p:nvPr/>
          </p:nvCxnSpPr>
          <p:spPr>
            <a:xfrm flipV="1">
              <a:off x="5587688" y="8249563"/>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81DF06-9065-8F4F-B708-876A8D3D3410}"/>
                </a:ext>
              </a:extLst>
            </p:cNvPr>
            <p:cNvCxnSpPr>
              <a:cxnSpLocks/>
              <a:stCxn id="130" idx="4"/>
              <a:endCxn id="134" idx="0"/>
            </p:cNvCxnSpPr>
            <p:nvPr/>
          </p:nvCxnSpPr>
          <p:spPr>
            <a:xfrm>
              <a:off x="6539374" y="8372315"/>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FBDE65-D215-E645-BA19-79825DB82255}"/>
                </a:ext>
              </a:extLst>
            </p:cNvPr>
            <p:cNvCxnSpPr>
              <a:cxnSpLocks/>
              <a:stCxn id="130" idx="6"/>
              <a:endCxn id="128" idx="2"/>
            </p:cNvCxnSpPr>
            <p:nvPr/>
          </p:nvCxnSpPr>
          <p:spPr>
            <a:xfrm flipV="1">
              <a:off x="6958474" y="7736564"/>
              <a:ext cx="856807" cy="2166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22C79-3D96-EB4D-A39B-2FCBBDC3E89D}"/>
                </a:ext>
              </a:extLst>
            </p:cNvPr>
            <p:cNvCxnSpPr>
              <a:cxnSpLocks/>
              <a:stCxn id="134" idx="6"/>
              <a:endCxn id="126" idx="2"/>
            </p:cNvCxnSpPr>
            <p:nvPr/>
          </p:nvCxnSpPr>
          <p:spPr>
            <a:xfrm flipV="1">
              <a:off x="7357783" y="9399569"/>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F9B3FA-0F61-6240-8855-16D08C3AFE2D}"/>
                </a:ext>
              </a:extLst>
            </p:cNvPr>
            <p:cNvCxnSpPr>
              <a:cxnSpLocks/>
              <a:stCxn id="134" idx="5"/>
              <a:endCxn id="124" idx="1"/>
            </p:cNvCxnSpPr>
            <p:nvPr/>
          </p:nvCxnSpPr>
          <p:spPr>
            <a:xfrm>
              <a:off x="7235031" y="10363939"/>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A393A39-667A-7148-B5E2-5CABD54B930B}"/>
                </a:ext>
              </a:extLst>
            </p:cNvPr>
            <p:cNvCxnSpPr>
              <a:cxnSpLocks/>
              <a:stCxn id="134" idx="2"/>
              <a:endCxn id="114" idx="5"/>
            </p:cNvCxnSpPr>
            <p:nvPr/>
          </p:nvCxnSpPr>
          <p:spPr>
            <a:xfrm flipH="1" flipV="1">
              <a:off x="5587688" y="9894508"/>
              <a:ext cx="931895" cy="173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15D225-F785-BC47-89B1-D1AA3C645276}"/>
                </a:ext>
              </a:extLst>
            </p:cNvPr>
            <p:cNvCxnSpPr>
              <a:cxnSpLocks/>
              <a:stCxn id="128" idx="3"/>
              <a:endCxn id="134" idx="7"/>
            </p:cNvCxnSpPr>
            <p:nvPr/>
          </p:nvCxnSpPr>
          <p:spPr>
            <a:xfrm flipH="1">
              <a:off x="7235031" y="8032912"/>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97F54A-A868-AD4E-983C-2B403D70B609}"/>
                </a:ext>
              </a:extLst>
            </p:cNvPr>
            <p:cNvCxnSpPr>
              <a:cxnSpLocks/>
              <a:stCxn id="126" idx="5"/>
              <a:endCxn id="124" idx="0"/>
            </p:cNvCxnSpPr>
            <p:nvPr/>
          </p:nvCxnSpPr>
          <p:spPr>
            <a:xfrm>
              <a:off x="9131516" y="9695917"/>
              <a:ext cx="632447" cy="1333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D4AB94-CD7D-4E4F-B08D-E99D1AA1A1AE}"/>
                </a:ext>
              </a:extLst>
            </p:cNvPr>
            <p:cNvCxnSpPr>
              <a:cxnSpLocks/>
              <a:stCxn id="128" idx="5"/>
              <a:endCxn id="126" idx="0"/>
            </p:cNvCxnSpPr>
            <p:nvPr/>
          </p:nvCxnSpPr>
          <p:spPr>
            <a:xfrm>
              <a:off x="8530729" y="8032912"/>
              <a:ext cx="304439" cy="9475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4969524-73E3-0047-BA45-56ED88B1D4B7}"/>
                </a:ext>
              </a:extLst>
            </p:cNvPr>
            <p:cNvCxnSpPr>
              <a:cxnSpLocks/>
              <a:stCxn id="124" idx="3"/>
              <a:endCxn id="122" idx="6"/>
            </p:cNvCxnSpPr>
            <p:nvPr/>
          </p:nvCxnSpPr>
          <p:spPr>
            <a:xfrm flipH="1">
              <a:off x="8805701" y="11744370"/>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C0A60C9-0236-9C4C-92BE-58BE3D6DB16B}"/>
                </a:ext>
              </a:extLst>
            </p:cNvPr>
            <p:cNvSpPr txBox="1"/>
            <p:nvPr/>
          </p:nvSpPr>
          <p:spPr>
            <a:xfrm>
              <a:off x="6811925" y="11688503"/>
              <a:ext cx="288862" cy="338554"/>
            </a:xfrm>
            <a:prstGeom prst="rect">
              <a:avLst/>
            </a:prstGeom>
            <a:noFill/>
          </p:spPr>
          <p:txBody>
            <a:bodyPr wrap="none" rtlCol="0">
              <a:spAutoFit/>
            </a:bodyPr>
            <a:lstStyle/>
            <a:p>
              <a:r>
                <a:rPr lang="en-US" sz="1600" dirty="0">
                  <a:solidFill>
                    <a:srgbClr val="B6A479"/>
                  </a:solidFill>
                </a:rPr>
                <a:t>0</a:t>
              </a:r>
            </a:p>
          </p:txBody>
        </p:sp>
        <p:sp>
          <p:nvSpPr>
            <p:cNvPr id="137" name="TextBox 136">
              <a:extLst>
                <a:ext uri="{FF2B5EF4-FFF2-40B4-BE49-F238E27FC236}">
                  <a16:creationId xmlns:a16="http://schemas.microsoft.com/office/drawing/2014/main" id="{2195D549-9DD7-0C41-AB5D-0136961D2E8C}"/>
                </a:ext>
              </a:extLst>
            </p:cNvPr>
            <p:cNvSpPr txBox="1"/>
            <p:nvPr/>
          </p:nvSpPr>
          <p:spPr>
            <a:xfrm>
              <a:off x="6790447" y="9632782"/>
              <a:ext cx="288862" cy="338554"/>
            </a:xfrm>
            <a:prstGeom prst="rect">
              <a:avLst/>
            </a:prstGeom>
            <a:noFill/>
          </p:spPr>
          <p:txBody>
            <a:bodyPr wrap="none" rtlCol="0">
              <a:spAutoFit/>
            </a:bodyPr>
            <a:lstStyle/>
            <a:p>
              <a:r>
                <a:rPr lang="en-US" sz="1600" dirty="0">
                  <a:solidFill>
                    <a:srgbClr val="B6A479"/>
                  </a:solidFill>
                </a:rPr>
                <a:t>1</a:t>
              </a:r>
            </a:p>
          </p:txBody>
        </p:sp>
        <p:sp>
          <p:nvSpPr>
            <p:cNvPr id="138" name="TextBox 137">
              <a:extLst>
                <a:ext uri="{FF2B5EF4-FFF2-40B4-BE49-F238E27FC236}">
                  <a16:creationId xmlns:a16="http://schemas.microsoft.com/office/drawing/2014/main" id="{E8920C83-101B-A241-AA12-B5D0EE71C723}"/>
                </a:ext>
              </a:extLst>
            </p:cNvPr>
            <p:cNvSpPr txBox="1"/>
            <p:nvPr/>
          </p:nvSpPr>
          <p:spPr>
            <a:xfrm>
              <a:off x="5208038" y="12078174"/>
              <a:ext cx="288862" cy="338554"/>
            </a:xfrm>
            <a:prstGeom prst="rect">
              <a:avLst/>
            </a:prstGeom>
            <a:noFill/>
          </p:spPr>
          <p:txBody>
            <a:bodyPr wrap="none" rtlCol="0">
              <a:spAutoFit/>
            </a:bodyPr>
            <a:lstStyle/>
            <a:p>
              <a:r>
                <a:rPr lang="en-US" sz="1600" dirty="0">
                  <a:solidFill>
                    <a:srgbClr val="B6A479"/>
                  </a:solidFill>
                </a:rPr>
                <a:t>2</a:t>
              </a:r>
            </a:p>
          </p:txBody>
        </p:sp>
        <p:sp>
          <p:nvSpPr>
            <p:cNvPr id="139" name="TextBox 138">
              <a:extLst>
                <a:ext uri="{FF2B5EF4-FFF2-40B4-BE49-F238E27FC236}">
                  <a16:creationId xmlns:a16="http://schemas.microsoft.com/office/drawing/2014/main" id="{A55C160C-65A2-0B4B-AA93-979D30EE4B9D}"/>
                </a:ext>
              </a:extLst>
            </p:cNvPr>
            <p:cNvSpPr txBox="1"/>
            <p:nvPr/>
          </p:nvSpPr>
          <p:spPr>
            <a:xfrm>
              <a:off x="4123938" y="11091047"/>
              <a:ext cx="288862" cy="338554"/>
            </a:xfrm>
            <a:prstGeom prst="rect">
              <a:avLst/>
            </a:prstGeom>
            <a:noFill/>
          </p:spPr>
          <p:txBody>
            <a:bodyPr wrap="none" rtlCol="0">
              <a:spAutoFit/>
            </a:bodyPr>
            <a:lstStyle/>
            <a:p>
              <a:r>
                <a:rPr lang="en-US" sz="1600" dirty="0">
                  <a:solidFill>
                    <a:srgbClr val="B6A479"/>
                  </a:solidFill>
                </a:rPr>
                <a:t>3</a:t>
              </a:r>
            </a:p>
          </p:txBody>
        </p:sp>
        <p:sp>
          <p:nvSpPr>
            <p:cNvPr id="140" name="TextBox 139">
              <a:extLst>
                <a:ext uri="{FF2B5EF4-FFF2-40B4-BE49-F238E27FC236}">
                  <a16:creationId xmlns:a16="http://schemas.microsoft.com/office/drawing/2014/main" id="{55E6F5D5-2E05-1F4A-8507-8C74325DB400}"/>
                </a:ext>
              </a:extLst>
            </p:cNvPr>
            <p:cNvSpPr txBox="1"/>
            <p:nvPr/>
          </p:nvSpPr>
          <p:spPr>
            <a:xfrm>
              <a:off x="3424718" y="9673052"/>
              <a:ext cx="288862" cy="338554"/>
            </a:xfrm>
            <a:prstGeom prst="rect">
              <a:avLst/>
            </a:prstGeom>
            <a:noFill/>
          </p:spPr>
          <p:txBody>
            <a:bodyPr wrap="none" rtlCol="0">
              <a:spAutoFit/>
            </a:bodyPr>
            <a:lstStyle/>
            <a:p>
              <a:r>
                <a:rPr lang="en-US" sz="1600" dirty="0">
                  <a:solidFill>
                    <a:srgbClr val="B6A479"/>
                  </a:solidFill>
                </a:rPr>
                <a:t>4</a:t>
              </a:r>
            </a:p>
          </p:txBody>
        </p:sp>
        <p:sp>
          <p:nvSpPr>
            <p:cNvPr id="141" name="TextBox 140">
              <a:extLst>
                <a:ext uri="{FF2B5EF4-FFF2-40B4-BE49-F238E27FC236}">
                  <a16:creationId xmlns:a16="http://schemas.microsoft.com/office/drawing/2014/main" id="{21D929B9-6CF5-D343-AE66-FD1A18BAC644}"/>
                </a:ext>
              </a:extLst>
            </p:cNvPr>
            <p:cNvSpPr txBox="1"/>
            <p:nvPr/>
          </p:nvSpPr>
          <p:spPr>
            <a:xfrm>
              <a:off x="5142615" y="9152485"/>
              <a:ext cx="288862" cy="338554"/>
            </a:xfrm>
            <a:prstGeom prst="rect">
              <a:avLst/>
            </a:prstGeom>
            <a:noFill/>
          </p:spPr>
          <p:txBody>
            <a:bodyPr wrap="none" rtlCol="0">
              <a:spAutoFit/>
            </a:bodyPr>
            <a:lstStyle/>
            <a:p>
              <a:r>
                <a:rPr lang="en-US" sz="1600" dirty="0">
                  <a:solidFill>
                    <a:srgbClr val="B6A479"/>
                  </a:solidFill>
                </a:rPr>
                <a:t>5</a:t>
              </a:r>
            </a:p>
          </p:txBody>
        </p:sp>
        <p:sp>
          <p:nvSpPr>
            <p:cNvPr id="142" name="TextBox 141">
              <a:extLst>
                <a:ext uri="{FF2B5EF4-FFF2-40B4-BE49-F238E27FC236}">
                  <a16:creationId xmlns:a16="http://schemas.microsoft.com/office/drawing/2014/main" id="{57D042AC-2E2F-5B46-B616-5B5EF5DB63A6}"/>
                </a:ext>
              </a:extLst>
            </p:cNvPr>
            <p:cNvSpPr txBox="1"/>
            <p:nvPr/>
          </p:nvSpPr>
          <p:spPr>
            <a:xfrm>
              <a:off x="6397934" y="7531428"/>
              <a:ext cx="288862" cy="338554"/>
            </a:xfrm>
            <a:prstGeom prst="rect">
              <a:avLst/>
            </a:prstGeom>
            <a:noFill/>
          </p:spPr>
          <p:txBody>
            <a:bodyPr wrap="none" rtlCol="0">
              <a:spAutoFit/>
            </a:bodyPr>
            <a:lstStyle/>
            <a:p>
              <a:r>
                <a:rPr lang="en-US" sz="1600" dirty="0">
                  <a:solidFill>
                    <a:srgbClr val="B6A479"/>
                  </a:solidFill>
                </a:rPr>
                <a:t>6</a:t>
              </a:r>
            </a:p>
          </p:txBody>
        </p:sp>
        <p:sp>
          <p:nvSpPr>
            <p:cNvPr id="143" name="TextBox 142">
              <a:extLst>
                <a:ext uri="{FF2B5EF4-FFF2-40B4-BE49-F238E27FC236}">
                  <a16:creationId xmlns:a16="http://schemas.microsoft.com/office/drawing/2014/main" id="{77373A28-93C8-F242-8BFA-EE1F8468F436}"/>
                </a:ext>
              </a:extLst>
            </p:cNvPr>
            <p:cNvSpPr txBox="1"/>
            <p:nvPr/>
          </p:nvSpPr>
          <p:spPr>
            <a:xfrm>
              <a:off x="7798703" y="7575279"/>
              <a:ext cx="288862" cy="338554"/>
            </a:xfrm>
            <a:prstGeom prst="rect">
              <a:avLst/>
            </a:prstGeom>
            <a:noFill/>
          </p:spPr>
          <p:txBody>
            <a:bodyPr wrap="none" rtlCol="0">
              <a:spAutoFit/>
            </a:bodyPr>
            <a:lstStyle/>
            <a:p>
              <a:r>
                <a:rPr lang="en-US" sz="1600" dirty="0">
                  <a:solidFill>
                    <a:srgbClr val="B6A479"/>
                  </a:solidFill>
                </a:rPr>
                <a:t>7</a:t>
              </a:r>
            </a:p>
          </p:txBody>
        </p:sp>
        <p:sp>
          <p:nvSpPr>
            <p:cNvPr id="144" name="TextBox 143">
              <a:extLst>
                <a:ext uri="{FF2B5EF4-FFF2-40B4-BE49-F238E27FC236}">
                  <a16:creationId xmlns:a16="http://schemas.microsoft.com/office/drawing/2014/main" id="{33E52A8B-AD8C-BC4D-B662-EE7905D41509}"/>
                </a:ext>
              </a:extLst>
            </p:cNvPr>
            <p:cNvSpPr txBox="1"/>
            <p:nvPr/>
          </p:nvSpPr>
          <p:spPr>
            <a:xfrm>
              <a:off x="8703695" y="8965286"/>
              <a:ext cx="288862" cy="338554"/>
            </a:xfrm>
            <a:prstGeom prst="rect">
              <a:avLst/>
            </a:prstGeom>
            <a:noFill/>
          </p:spPr>
          <p:txBody>
            <a:bodyPr wrap="none" rtlCol="0">
              <a:spAutoFit/>
            </a:bodyPr>
            <a:lstStyle/>
            <a:p>
              <a:r>
                <a:rPr lang="en-US" sz="1600" dirty="0">
                  <a:solidFill>
                    <a:srgbClr val="B6A479"/>
                  </a:solidFill>
                </a:rPr>
                <a:t>8</a:t>
              </a:r>
            </a:p>
          </p:txBody>
        </p:sp>
        <p:sp>
          <p:nvSpPr>
            <p:cNvPr id="145" name="TextBox 144">
              <a:extLst>
                <a:ext uri="{FF2B5EF4-FFF2-40B4-BE49-F238E27FC236}">
                  <a16:creationId xmlns:a16="http://schemas.microsoft.com/office/drawing/2014/main" id="{0F6C624D-D518-8142-BD9E-9393178AD721}"/>
                </a:ext>
              </a:extLst>
            </p:cNvPr>
            <p:cNvSpPr txBox="1"/>
            <p:nvPr/>
          </p:nvSpPr>
          <p:spPr>
            <a:xfrm>
              <a:off x="9616709" y="11008147"/>
              <a:ext cx="288862" cy="338554"/>
            </a:xfrm>
            <a:prstGeom prst="rect">
              <a:avLst/>
            </a:prstGeom>
            <a:noFill/>
          </p:spPr>
          <p:txBody>
            <a:bodyPr wrap="none" rtlCol="0">
              <a:spAutoFit/>
            </a:bodyPr>
            <a:lstStyle/>
            <a:p>
              <a:r>
                <a:rPr lang="en-US" sz="1600" dirty="0">
                  <a:solidFill>
                    <a:srgbClr val="B6A479"/>
                  </a:solidFill>
                </a:rPr>
                <a:t>9</a:t>
              </a:r>
            </a:p>
          </p:txBody>
        </p:sp>
        <p:sp>
          <p:nvSpPr>
            <p:cNvPr id="146" name="TextBox 145">
              <a:extLst>
                <a:ext uri="{FF2B5EF4-FFF2-40B4-BE49-F238E27FC236}">
                  <a16:creationId xmlns:a16="http://schemas.microsoft.com/office/drawing/2014/main" id="{0B106897-D263-404F-ADD0-DCAA5B931678}"/>
                </a:ext>
              </a:extLst>
            </p:cNvPr>
            <p:cNvSpPr txBox="1"/>
            <p:nvPr/>
          </p:nvSpPr>
          <p:spPr>
            <a:xfrm>
              <a:off x="8191538" y="11555720"/>
              <a:ext cx="393056" cy="338554"/>
            </a:xfrm>
            <a:prstGeom prst="rect">
              <a:avLst/>
            </a:prstGeom>
            <a:noFill/>
          </p:spPr>
          <p:txBody>
            <a:bodyPr wrap="none" rtlCol="0">
              <a:spAutoFit/>
            </a:bodyPr>
            <a:lstStyle/>
            <a:p>
              <a:r>
                <a:rPr lang="en-US" sz="1600" dirty="0">
                  <a:solidFill>
                    <a:srgbClr val="B6A479"/>
                  </a:solidFill>
                </a:rPr>
                <a:t>10</a:t>
              </a:r>
            </a:p>
          </p:txBody>
        </p:sp>
        <p:sp>
          <p:nvSpPr>
            <p:cNvPr id="147" name="TextBox 146">
              <a:extLst>
                <a:ext uri="{FF2B5EF4-FFF2-40B4-BE49-F238E27FC236}">
                  <a16:creationId xmlns:a16="http://schemas.microsoft.com/office/drawing/2014/main" id="{6F709BF9-B5A6-8A44-9C83-9F2165D4AA63}"/>
                </a:ext>
              </a:extLst>
            </p:cNvPr>
            <p:cNvSpPr txBox="1"/>
            <p:nvPr/>
          </p:nvSpPr>
          <p:spPr>
            <a:xfrm>
              <a:off x="6617668" y="10918450"/>
              <a:ext cx="418704" cy="369332"/>
            </a:xfrm>
            <a:prstGeom prst="rect">
              <a:avLst/>
            </a:prstGeom>
            <a:noFill/>
          </p:spPr>
          <p:txBody>
            <a:bodyPr wrap="none" rtlCol="0">
              <a:spAutoFit/>
            </a:bodyPr>
            <a:lstStyle/>
            <a:p>
              <a:r>
                <a:rPr lang="en-US" dirty="0">
                  <a:solidFill>
                    <a:srgbClr val="4C3282"/>
                  </a:solidFill>
                </a:rPr>
                <a:t>11</a:t>
              </a:r>
            </a:p>
          </p:txBody>
        </p:sp>
        <p:sp>
          <p:nvSpPr>
            <p:cNvPr id="148" name="TextBox 147">
              <a:extLst>
                <a:ext uri="{FF2B5EF4-FFF2-40B4-BE49-F238E27FC236}">
                  <a16:creationId xmlns:a16="http://schemas.microsoft.com/office/drawing/2014/main" id="{BC847DD1-7B3E-9F4F-AE93-D258BA67BDFB}"/>
                </a:ext>
              </a:extLst>
            </p:cNvPr>
            <p:cNvSpPr txBox="1"/>
            <p:nvPr/>
          </p:nvSpPr>
          <p:spPr>
            <a:xfrm>
              <a:off x="5908511" y="9663465"/>
              <a:ext cx="301686" cy="369332"/>
            </a:xfrm>
            <a:prstGeom prst="rect">
              <a:avLst/>
            </a:prstGeom>
            <a:noFill/>
          </p:spPr>
          <p:txBody>
            <a:bodyPr wrap="none" rtlCol="0">
              <a:spAutoFit/>
            </a:bodyPr>
            <a:lstStyle/>
            <a:p>
              <a:r>
                <a:rPr lang="en-US" dirty="0">
                  <a:solidFill>
                    <a:srgbClr val="4C3282"/>
                  </a:solidFill>
                </a:rPr>
                <a:t>5</a:t>
              </a:r>
            </a:p>
          </p:txBody>
        </p:sp>
        <p:sp>
          <p:nvSpPr>
            <p:cNvPr id="149" name="TextBox 148">
              <a:extLst>
                <a:ext uri="{FF2B5EF4-FFF2-40B4-BE49-F238E27FC236}">
                  <a16:creationId xmlns:a16="http://schemas.microsoft.com/office/drawing/2014/main" id="{46EDFEB7-8E45-1547-84D3-22714C017897}"/>
                </a:ext>
              </a:extLst>
            </p:cNvPr>
            <p:cNvSpPr txBox="1"/>
            <p:nvPr/>
          </p:nvSpPr>
          <p:spPr>
            <a:xfrm>
              <a:off x="8035298" y="10699899"/>
              <a:ext cx="418704" cy="369332"/>
            </a:xfrm>
            <a:prstGeom prst="rect">
              <a:avLst/>
            </a:prstGeom>
            <a:noFill/>
          </p:spPr>
          <p:txBody>
            <a:bodyPr wrap="none" rtlCol="0">
              <a:spAutoFit/>
            </a:bodyPr>
            <a:lstStyle/>
            <a:p>
              <a:r>
                <a:rPr lang="en-US" dirty="0">
                  <a:solidFill>
                    <a:srgbClr val="4C3282"/>
                  </a:solidFill>
                </a:rPr>
                <a:t>17</a:t>
              </a:r>
            </a:p>
          </p:txBody>
        </p:sp>
        <p:sp>
          <p:nvSpPr>
            <p:cNvPr id="150" name="TextBox 149">
              <a:extLst>
                <a:ext uri="{FF2B5EF4-FFF2-40B4-BE49-F238E27FC236}">
                  <a16:creationId xmlns:a16="http://schemas.microsoft.com/office/drawing/2014/main" id="{935D5414-3203-C14E-B827-6F1E20B5B321}"/>
                </a:ext>
              </a:extLst>
            </p:cNvPr>
            <p:cNvSpPr txBox="1"/>
            <p:nvPr/>
          </p:nvSpPr>
          <p:spPr>
            <a:xfrm>
              <a:off x="7871205" y="9642274"/>
              <a:ext cx="418704" cy="369332"/>
            </a:xfrm>
            <a:prstGeom prst="rect">
              <a:avLst/>
            </a:prstGeom>
            <a:noFill/>
          </p:spPr>
          <p:txBody>
            <a:bodyPr wrap="none" rtlCol="0">
              <a:spAutoFit/>
            </a:bodyPr>
            <a:lstStyle/>
            <a:p>
              <a:r>
                <a:rPr lang="en-US" dirty="0">
                  <a:solidFill>
                    <a:srgbClr val="4C3282"/>
                  </a:solidFill>
                </a:rPr>
                <a:t>13</a:t>
              </a:r>
            </a:p>
          </p:txBody>
        </p:sp>
        <p:sp>
          <p:nvSpPr>
            <p:cNvPr id="151" name="TextBox 150">
              <a:extLst>
                <a:ext uri="{FF2B5EF4-FFF2-40B4-BE49-F238E27FC236}">
                  <a16:creationId xmlns:a16="http://schemas.microsoft.com/office/drawing/2014/main" id="{CBCFBD70-B015-BF4C-ABF4-16ED8179512A}"/>
                </a:ext>
              </a:extLst>
            </p:cNvPr>
            <p:cNvSpPr txBox="1"/>
            <p:nvPr/>
          </p:nvSpPr>
          <p:spPr>
            <a:xfrm>
              <a:off x="7621827" y="8642879"/>
              <a:ext cx="418704" cy="369332"/>
            </a:xfrm>
            <a:prstGeom prst="rect">
              <a:avLst/>
            </a:prstGeom>
            <a:noFill/>
          </p:spPr>
          <p:txBody>
            <a:bodyPr wrap="none" rtlCol="0">
              <a:spAutoFit/>
            </a:bodyPr>
            <a:lstStyle/>
            <a:p>
              <a:r>
                <a:rPr lang="en-US" dirty="0">
                  <a:solidFill>
                    <a:srgbClr val="4C3282"/>
                  </a:solidFill>
                </a:rPr>
                <a:t>12</a:t>
              </a:r>
            </a:p>
          </p:txBody>
        </p:sp>
        <p:sp>
          <p:nvSpPr>
            <p:cNvPr id="152" name="TextBox 151">
              <a:extLst>
                <a:ext uri="{FF2B5EF4-FFF2-40B4-BE49-F238E27FC236}">
                  <a16:creationId xmlns:a16="http://schemas.microsoft.com/office/drawing/2014/main" id="{48F76378-5351-E846-816D-3FF4043CA714}"/>
                </a:ext>
              </a:extLst>
            </p:cNvPr>
            <p:cNvSpPr txBox="1"/>
            <p:nvPr/>
          </p:nvSpPr>
          <p:spPr>
            <a:xfrm>
              <a:off x="6696019" y="8702447"/>
              <a:ext cx="418704" cy="369332"/>
            </a:xfrm>
            <a:prstGeom prst="rect">
              <a:avLst/>
            </a:prstGeom>
            <a:noFill/>
          </p:spPr>
          <p:txBody>
            <a:bodyPr wrap="none" rtlCol="0">
              <a:spAutoFit/>
            </a:bodyPr>
            <a:lstStyle/>
            <a:p>
              <a:r>
                <a:rPr lang="en-US" dirty="0">
                  <a:solidFill>
                    <a:srgbClr val="4C3282"/>
                  </a:solidFill>
                </a:rPr>
                <a:t>10</a:t>
              </a:r>
            </a:p>
          </p:txBody>
        </p:sp>
        <p:sp>
          <p:nvSpPr>
            <p:cNvPr id="153" name="TextBox 152">
              <a:extLst>
                <a:ext uri="{FF2B5EF4-FFF2-40B4-BE49-F238E27FC236}">
                  <a16:creationId xmlns:a16="http://schemas.microsoft.com/office/drawing/2014/main" id="{1D6BBF68-FC7A-A746-8D7D-355E3D56B065}"/>
                </a:ext>
              </a:extLst>
            </p:cNvPr>
            <p:cNvSpPr txBox="1"/>
            <p:nvPr/>
          </p:nvSpPr>
          <p:spPr>
            <a:xfrm>
              <a:off x="9069152" y="11798417"/>
              <a:ext cx="301686" cy="369332"/>
            </a:xfrm>
            <a:prstGeom prst="rect">
              <a:avLst/>
            </a:prstGeom>
            <a:noFill/>
          </p:spPr>
          <p:txBody>
            <a:bodyPr wrap="none" rtlCol="0">
              <a:spAutoFit/>
            </a:bodyPr>
            <a:lstStyle/>
            <a:p>
              <a:r>
                <a:rPr lang="en-US" dirty="0">
                  <a:solidFill>
                    <a:srgbClr val="4C3282"/>
                  </a:solidFill>
                </a:rPr>
                <a:t>1</a:t>
              </a:r>
            </a:p>
          </p:txBody>
        </p:sp>
        <p:sp>
          <p:nvSpPr>
            <p:cNvPr id="154" name="TextBox 153">
              <a:extLst>
                <a:ext uri="{FF2B5EF4-FFF2-40B4-BE49-F238E27FC236}">
                  <a16:creationId xmlns:a16="http://schemas.microsoft.com/office/drawing/2014/main" id="{49187DEA-02FE-A842-85B0-FDD241C9F65F}"/>
                </a:ext>
              </a:extLst>
            </p:cNvPr>
            <p:cNvSpPr txBox="1"/>
            <p:nvPr/>
          </p:nvSpPr>
          <p:spPr>
            <a:xfrm>
              <a:off x="9382674" y="10099783"/>
              <a:ext cx="301686" cy="369332"/>
            </a:xfrm>
            <a:prstGeom prst="rect">
              <a:avLst/>
            </a:prstGeom>
            <a:noFill/>
          </p:spPr>
          <p:txBody>
            <a:bodyPr wrap="none" rtlCol="0">
              <a:spAutoFit/>
            </a:bodyPr>
            <a:lstStyle/>
            <a:p>
              <a:r>
                <a:rPr lang="en-US" dirty="0">
                  <a:solidFill>
                    <a:srgbClr val="4C3282"/>
                  </a:solidFill>
                </a:rPr>
                <a:t>9</a:t>
              </a:r>
            </a:p>
          </p:txBody>
        </p:sp>
        <p:sp>
          <p:nvSpPr>
            <p:cNvPr id="155" name="TextBox 154">
              <a:extLst>
                <a:ext uri="{FF2B5EF4-FFF2-40B4-BE49-F238E27FC236}">
                  <a16:creationId xmlns:a16="http://schemas.microsoft.com/office/drawing/2014/main" id="{551C2C40-C781-CA4B-9402-45789C7508D5}"/>
                </a:ext>
              </a:extLst>
            </p:cNvPr>
            <p:cNvSpPr txBox="1"/>
            <p:nvPr/>
          </p:nvSpPr>
          <p:spPr>
            <a:xfrm>
              <a:off x="8654858" y="8249800"/>
              <a:ext cx="301686" cy="369332"/>
            </a:xfrm>
            <a:prstGeom prst="rect">
              <a:avLst/>
            </a:prstGeom>
            <a:noFill/>
          </p:spPr>
          <p:txBody>
            <a:bodyPr wrap="none" rtlCol="0">
              <a:spAutoFit/>
            </a:bodyPr>
            <a:lstStyle/>
            <a:p>
              <a:r>
                <a:rPr lang="en-US" dirty="0">
                  <a:solidFill>
                    <a:srgbClr val="4C3282"/>
                  </a:solidFill>
                </a:rPr>
                <a:t>6</a:t>
              </a:r>
            </a:p>
          </p:txBody>
        </p:sp>
        <p:sp>
          <p:nvSpPr>
            <p:cNvPr id="156" name="TextBox 155">
              <a:extLst>
                <a:ext uri="{FF2B5EF4-FFF2-40B4-BE49-F238E27FC236}">
                  <a16:creationId xmlns:a16="http://schemas.microsoft.com/office/drawing/2014/main" id="{01B99B7E-681A-0F43-A74A-FBA7706967E7}"/>
                </a:ext>
              </a:extLst>
            </p:cNvPr>
            <p:cNvSpPr txBox="1"/>
            <p:nvPr/>
          </p:nvSpPr>
          <p:spPr>
            <a:xfrm>
              <a:off x="7150961" y="7544044"/>
              <a:ext cx="301686" cy="369332"/>
            </a:xfrm>
            <a:prstGeom prst="rect">
              <a:avLst/>
            </a:prstGeom>
            <a:noFill/>
          </p:spPr>
          <p:txBody>
            <a:bodyPr wrap="none" rtlCol="0">
              <a:spAutoFit/>
            </a:bodyPr>
            <a:lstStyle/>
            <a:p>
              <a:r>
                <a:rPr lang="en-US" dirty="0">
                  <a:solidFill>
                    <a:srgbClr val="4C3282"/>
                  </a:solidFill>
                </a:rPr>
                <a:t>4</a:t>
              </a:r>
            </a:p>
          </p:txBody>
        </p:sp>
        <p:sp>
          <p:nvSpPr>
            <p:cNvPr id="157" name="TextBox 156">
              <a:extLst>
                <a:ext uri="{FF2B5EF4-FFF2-40B4-BE49-F238E27FC236}">
                  <a16:creationId xmlns:a16="http://schemas.microsoft.com/office/drawing/2014/main" id="{CAB6C988-ACC4-924C-A0AC-2B7EF6F33050}"/>
                </a:ext>
              </a:extLst>
            </p:cNvPr>
            <p:cNvSpPr txBox="1"/>
            <p:nvPr/>
          </p:nvSpPr>
          <p:spPr>
            <a:xfrm>
              <a:off x="5548724" y="8521372"/>
              <a:ext cx="418704" cy="369332"/>
            </a:xfrm>
            <a:prstGeom prst="rect">
              <a:avLst/>
            </a:prstGeom>
            <a:noFill/>
          </p:spPr>
          <p:txBody>
            <a:bodyPr wrap="none" rtlCol="0">
              <a:spAutoFit/>
            </a:bodyPr>
            <a:lstStyle/>
            <a:p>
              <a:r>
                <a:rPr lang="en-US" dirty="0">
                  <a:solidFill>
                    <a:srgbClr val="4C3282"/>
                  </a:solidFill>
                </a:rPr>
                <a:t>16</a:t>
              </a:r>
            </a:p>
          </p:txBody>
        </p:sp>
        <p:sp>
          <p:nvSpPr>
            <p:cNvPr id="158" name="TextBox 157">
              <a:extLst>
                <a:ext uri="{FF2B5EF4-FFF2-40B4-BE49-F238E27FC236}">
                  <a16:creationId xmlns:a16="http://schemas.microsoft.com/office/drawing/2014/main" id="{7F00381A-7033-CF40-8979-2FFCD0C8C0F3}"/>
                </a:ext>
              </a:extLst>
            </p:cNvPr>
            <p:cNvSpPr txBox="1"/>
            <p:nvPr/>
          </p:nvSpPr>
          <p:spPr>
            <a:xfrm>
              <a:off x="4748173" y="10349198"/>
              <a:ext cx="301686" cy="369332"/>
            </a:xfrm>
            <a:prstGeom prst="rect">
              <a:avLst/>
            </a:prstGeom>
            <a:noFill/>
          </p:spPr>
          <p:txBody>
            <a:bodyPr wrap="none" rtlCol="0">
              <a:spAutoFit/>
            </a:bodyPr>
            <a:lstStyle/>
            <a:p>
              <a:r>
                <a:rPr lang="en-US" dirty="0">
                  <a:solidFill>
                    <a:srgbClr val="4C3282"/>
                  </a:solidFill>
                </a:rPr>
                <a:t>7</a:t>
              </a:r>
            </a:p>
          </p:txBody>
        </p:sp>
        <p:sp>
          <p:nvSpPr>
            <p:cNvPr id="159" name="TextBox 158">
              <a:extLst>
                <a:ext uri="{FF2B5EF4-FFF2-40B4-BE49-F238E27FC236}">
                  <a16:creationId xmlns:a16="http://schemas.microsoft.com/office/drawing/2014/main" id="{A3845F71-4D5F-A847-A78A-15A6887AB3B9}"/>
                </a:ext>
              </a:extLst>
            </p:cNvPr>
            <p:cNvSpPr txBox="1"/>
            <p:nvPr/>
          </p:nvSpPr>
          <p:spPr>
            <a:xfrm>
              <a:off x="5512268" y="11492954"/>
              <a:ext cx="301686" cy="369332"/>
            </a:xfrm>
            <a:prstGeom prst="rect">
              <a:avLst/>
            </a:prstGeom>
            <a:noFill/>
          </p:spPr>
          <p:txBody>
            <a:bodyPr wrap="none" rtlCol="0">
              <a:spAutoFit/>
            </a:bodyPr>
            <a:lstStyle/>
            <a:p>
              <a:r>
                <a:rPr lang="en-US" dirty="0">
                  <a:solidFill>
                    <a:srgbClr val="4C3282"/>
                  </a:solidFill>
                </a:rPr>
                <a:t>8</a:t>
              </a:r>
            </a:p>
          </p:txBody>
        </p:sp>
        <p:sp>
          <p:nvSpPr>
            <p:cNvPr id="160" name="TextBox 159">
              <a:extLst>
                <a:ext uri="{FF2B5EF4-FFF2-40B4-BE49-F238E27FC236}">
                  <a16:creationId xmlns:a16="http://schemas.microsoft.com/office/drawing/2014/main" id="{E1EB8FD5-84C7-4E49-9483-652D5083017A}"/>
                </a:ext>
              </a:extLst>
            </p:cNvPr>
            <p:cNvSpPr txBox="1"/>
            <p:nvPr/>
          </p:nvSpPr>
          <p:spPr>
            <a:xfrm>
              <a:off x="6073627" y="12392742"/>
              <a:ext cx="301686" cy="369332"/>
            </a:xfrm>
            <a:prstGeom prst="rect">
              <a:avLst/>
            </a:prstGeom>
            <a:noFill/>
          </p:spPr>
          <p:txBody>
            <a:bodyPr wrap="none" rtlCol="0">
              <a:spAutoFit/>
            </a:bodyPr>
            <a:lstStyle/>
            <a:p>
              <a:r>
                <a:rPr lang="en-US" dirty="0">
                  <a:solidFill>
                    <a:srgbClr val="4C3282"/>
                  </a:solidFill>
                </a:rPr>
                <a:t>3</a:t>
              </a:r>
            </a:p>
          </p:txBody>
        </p:sp>
        <p:sp>
          <p:nvSpPr>
            <p:cNvPr id="161" name="TextBox 160">
              <a:extLst>
                <a:ext uri="{FF2B5EF4-FFF2-40B4-BE49-F238E27FC236}">
                  <a16:creationId xmlns:a16="http://schemas.microsoft.com/office/drawing/2014/main" id="{1C9DEDD0-3D09-A244-8210-E570620F80B5}"/>
                </a:ext>
              </a:extLst>
            </p:cNvPr>
            <p:cNvSpPr txBox="1"/>
            <p:nvPr/>
          </p:nvSpPr>
          <p:spPr>
            <a:xfrm>
              <a:off x="4559282" y="11929145"/>
              <a:ext cx="301686" cy="369332"/>
            </a:xfrm>
            <a:prstGeom prst="rect">
              <a:avLst/>
            </a:prstGeom>
            <a:noFill/>
          </p:spPr>
          <p:txBody>
            <a:bodyPr wrap="none" rtlCol="0">
              <a:spAutoFit/>
            </a:bodyPr>
            <a:lstStyle/>
            <a:p>
              <a:r>
                <a:rPr lang="en-US" dirty="0">
                  <a:solidFill>
                    <a:srgbClr val="4C3282"/>
                  </a:solidFill>
                </a:rPr>
                <a:t>2</a:t>
              </a:r>
            </a:p>
          </p:txBody>
        </p:sp>
        <p:sp>
          <p:nvSpPr>
            <p:cNvPr id="162" name="TextBox 161">
              <a:extLst>
                <a:ext uri="{FF2B5EF4-FFF2-40B4-BE49-F238E27FC236}">
                  <a16:creationId xmlns:a16="http://schemas.microsoft.com/office/drawing/2014/main" id="{EC4AEBD0-A0BE-444D-9252-0DB9AB67836F}"/>
                </a:ext>
              </a:extLst>
            </p:cNvPr>
            <p:cNvSpPr txBox="1"/>
            <p:nvPr/>
          </p:nvSpPr>
          <p:spPr>
            <a:xfrm>
              <a:off x="3416725" y="10740337"/>
              <a:ext cx="418704" cy="369332"/>
            </a:xfrm>
            <a:prstGeom prst="rect">
              <a:avLst/>
            </a:prstGeom>
            <a:noFill/>
          </p:spPr>
          <p:txBody>
            <a:bodyPr wrap="none" rtlCol="0">
              <a:spAutoFit/>
            </a:bodyPr>
            <a:lstStyle/>
            <a:p>
              <a:r>
                <a:rPr lang="en-US" dirty="0">
                  <a:solidFill>
                    <a:srgbClr val="4C3282"/>
                  </a:solidFill>
                </a:rPr>
                <a:t>15</a:t>
              </a:r>
            </a:p>
          </p:txBody>
        </p:sp>
        <p:sp>
          <p:nvSpPr>
            <p:cNvPr id="163" name="TextBox 162">
              <a:extLst>
                <a:ext uri="{FF2B5EF4-FFF2-40B4-BE49-F238E27FC236}">
                  <a16:creationId xmlns:a16="http://schemas.microsoft.com/office/drawing/2014/main" id="{031ACBC3-9D62-6E4F-9D8E-F0D2ED38BE1F}"/>
                </a:ext>
              </a:extLst>
            </p:cNvPr>
            <p:cNvSpPr txBox="1"/>
            <p:nvPr/>
          </p:nvSpPr>
          <p:spPr>
            <a:xfrm>
              <a:off x="4095614" y="9392470"/>
              <a:ext cx="418704" cy="369332"/>
            </a:xfrm>
            <a:prstGeom prst="rect">
              <a:avLst/>
            </a:prstGeom>
            <a:noFill/>
          </p:spPr>
          <p:txBody>
            <a:bodyPr wrap="none" rtlCol="0">
              <a:spAutoFit/>
            </a:bodyPr>
            <a:lstStyle/>
            <a:p>
              <a:r>
                <a:rPr lang="en-US" dirty="0">
                  <a:solidFill>
                    <a:srgbClr val="4C3282"/>
                  </a:solidFill>
                </a:rPr>
                <a:t>14</a:t>
              </a:r>
            </a:p>
          </p:txBody>
        </p:sp>
      </p:grpSp>
      <p:sp>
        <p:nvSpPr>
          <p:cNvPr id="2" name="Title 1">
            <a:extLst>
              <a:ext uri="{FF2B5EF4-FFF2-40B4-BE49-F238E27FC236}">
                <a16:creationId xmlns:a16="http://schemas.microsoft.com/office/drawing/2014/main" id="{29540278-E522-8B41-A0BF-318CB191856E}"/>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962802FD-77F5-544B-BCC5-4632BCF7C842}"/>
              </a:ext>
            </a:extLst>
          </p:cNvPr>
          <p:cNvSpPr>
            <a:spLocks noGrp="1"/>
          </p:cNvSpPr>
          <p:nvPr>
            <p:ph idx="1"/>
          </p:nvPr>
        </p:nvSpPr>
        <p:spPr>
          <a:xfrm>
            <a:off x="575240" y="1463857"/>
            <a:ext cx="5433674" cy="4845504"/>
          </a:xfrm>
        </p:spPr>
        <p:txBody>
          <a:bodyPr>
            <a:normAutofit/>
          </a:bodyPr>
          <a:lstStyle/>
          <a:p>
            <a:r>
              <a:rPr lang="en-US" dirty="0"/>
              <a:t>You are a Disneyland employee and you need to rope off as many miles of walkways as you can for the fireworks while still allowing guests to access to all the rides.</a:t>
            </a:r>
          </a:p>
          <a:p>
            <a:r>
              <a:rPr lang="en-US" dirty="0"/>
              <a:t>What are the vertices? </a:t>
            </a:r>
          </a:p>
          <a:p>
            <a:pPr marL="128016" lvl="1" indent="0">
              <a:buNone/>
            </a:pPr>
            <a:r>
              <a:rPr lang="en-US" dirty="0">
                <a:solidFill>
                  <a:srgbClr val="4C3282"/>
                </a:solidFill>
              </a:rPr>
              <a:t>Rides</a:t>
            </a:r>
          </a:p>
          <a:p>
            <a:r>
              <a:rPr lang="en-US" dirty="0"/>
              <a:t>What are the edges? </a:t>
            </a:r>
          </a:p>
          <a:p>
            <a:pPr marL="128016" lvl="1" indent="0">
              <a:buNone/>
            </a:pPr>
            <a:r>
              <a:rPr lang="en-US" dirty="0">
                <a:solidFill>
                  <a:srgbClr val="4C3282"/>
                </a:solidFill>
              </a:rPr>
              <a:t>Walkways with distances</a:t>
            </a:r>
          </a:p>
          <a:p>
            <a:r>
              <a:rPr lang="en-US" dirty="0"/>
              <a:t>What are we looking for?</a:t>
            </a:r>
          </a:p>
          <a:p>
            <a:pPr lvl="1"/>
            <a:r>
              <a:rPr lang="en-US" dirty="0">
                <a:solidFill>
                  <a:srgbClr val="4C3282"/>
                </a:solidFill>
              </a:rPr>
              <a:t>We want to rope off everything except an MST.</a:t>
            </a:r>
          </a:p>
          <a:p>
            <a:r>
              <a:rPr lang="en-US" dirty="0"/>
              <a:t>What do we run?</a:t>
            </a:r>
          </a:p>
          <a:p>
            <a:pPr lvl="1"/>
            <a:r>
              <a:rPr lang="en-US" dirty="0" err="1">
                <a:solidFill>
                  <a:srgbClr val="4C3282"/>
                </a:solidFill>
              </a:rPr>
              <a:t>Kruskal’s</a:t>
            </a:r>
            <a:r>
              <a:rPr lang="en-US" dirty="0">
                <a:solidFill>
                  <a:srgbClr val="4C3282"/>
                </a:solidFill>
              </a:rPr>
              <a:t> or Prim’s</a:t>
            </a:r>
          </a:p>
        </p:txBody>
      </p:sp>
      <p:sp>
        <p:nvSpPr>
          <p:cNvPr id="4" name="Footer Placeholder 3">
            <a:extLst>
              <a:ext uri="{FF2B5EF4-FFF2-40B4-BE49-F238E27FC236}">
                <a16:creationId xmlns:a16="http://schemas.microsoft.com/office/drawing/2014/main" id="{F36BE5F3-8183-D143-9168-5A51770765E6}"/>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13E652C6-BA45-A94E-9E82-5EF561AAA19C}"/>
              </a:ext>
            </a:extLst>
          </p:cNvPr>
          <p:cNvSpPr>
            <a:spLocks noGrp="1"/>
          </p:cNvSpPr>
          <p:nvPr>
            <p:ph type="sldNum" sz="quarter" idx="12"/>
          </p:nvPr>
        </p:nvSpPr>
        <p:spPr/>
        <p:txBody>
          <a:bodyPr/>
          <a:lstStyle/>
          <a:p>
            <a:fld id="{659665DE-58FC-41F4-AC58-2C90A5E00527}" type="slidenum">
              <a:rPr lang="en-US" smtClean="0"/>
              <a:t>35</a:t>
            </a:fld>
            <a:endParaRPr lang="en-US"/>
          </a:p>
        </p:txBody>
      </p:sp>
      <p:grpSp>
        <p:nvGrpSpPr>
          <p:cNvPr id="85" name="Group 84"/>
          <p:cNvGrpSpPr/>
          <p:nvPr/>
        </p:nvGrpSpPr>
        <p:grpSpPr>
          <a:xfrm>
            <a:off x="5337255" y="909157"/>
            <a:ext cx="6488846" cy="5230646"/>
            <a:chOff x="5337255" y="909157"/>
            <a:chExt cx="6488846" cy="5230646"/>
          </a:xfrm>
        </p:grpSpPr>
        <p:sp>
          <p:nvSpPr>
            <p:cNvPr id="57" name="TextBox 56">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8" name="TextBox 57">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59" name="TextBox 58">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0" name="TextBox 59">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1" name="TextBox 60">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2" name="TextBox 61">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3" name="TextBox 62">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4" name="TextBox 63">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5" name="TextBox 64">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6" name="TextBox 65">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7" name="TextBox 66">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8" name="TextBox 67">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69" name="TextBox 68">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0" name="TextBox 69">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1" name="TextBox 70">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2" name="TextBox 71">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3" name="TextBox 72">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4" name="TextBox 73">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5" name="TextBox 74">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6" name="TextBox 75">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7" name="TextBox 76">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8" name="TextBox 77">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79" name="TextBox 78">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0" name="TextBox 79">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1" name="TextBox 80">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2" name="TextBox 81">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3" name="TextBox 82">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4" name="TextBox 83">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spTree>
    <p:extLst>
      <p:ext uri="{BB962C8B-B14F-4D97-AF65-F5344CB8AC3E}">
        <p14:creationId xmlns:p14="http://schemas.microsoft.com/office/powerpoint/2010/main" val="247566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5"/>
                                        </p:tgtEl>
                                        <p:attrNameLst>
                                          <p:attrName>style.visibility</p:attrName>
                                        </p:attrNameLst>
                                      </p:cBhvr>
                                      <p:to>
                                        <p:strVal val="visible"/>
                                      </p:to>
                                    </p:set>
                                    <p:animEffect transition="in" filter="fade">
                                      <p:cBhvr>
                                        <p:cTn id="5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a:t>
            </a:r>
          </a:p>
        </p:txBody>
      </p:sp>
      <p:sp>
        <p:nvSpPr>
          <p:cNvPr id="3" name="Footer Placeholder 2"/>
          <p:cNvSpPr>
            <a:spLocks noGrp="1"/>
          </p:cNvSpPr>
          <p:nvPr>
            <p:ph type="ftr" sz="quarter" idx="11"/>
          </p:nvPr>
        </p:nvSpPr>
        <p:spPr/>
        <p:txBody>
          <a:bodyPr/>
          <a:lstStyle/>
          <a:p>
            <a:r>
              <a:rPr lang="es-ES"/>
              <a:t>CSE 373 19 Su - Robbie Weber</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36</a:t>
            </a:fld>
            <a:endParaRPr lang="en-US"/>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endParaRPr lang="en-US" dirty="0">
              <a:solidFill>
                <a:srgbClr val="4C3282"/>
              </a:solidFill>
            </a:endParaRPr>
          </a:p>
          <a:p>
            <a:r>
              <a:rPr lang="en-US" dirty="0"/>
              <a:t>What are the edges? </a:t>
            </a:r>
          </a:p>
          <a:p>
            <a:endParaRPr lang="en-US" dirty="0"/>
          </a:p>
          <a:p>
            <a:r>
              <a:rPr lang="en-US" dirty="0"/>
              <a:t>What are we looking for?</a:t>
            </a:r>
          </a:p>
          <a:p>
            <a:pPr lvl="1"/>
            <a:endParaRPr lang="en-US" dirty="0">
              <a:solidFill>
                <a:srgbClr val="4C3282"/>
              </a:solidFill>
            </a:endParaRPr>
          </a:p>
          <a:p>
            <a:r>
              <a:rPr lang="en-US" dirty="0"/>
              <a:t>What do we run?</a:t>
            </a:r>
          </a:p>
        </p:txBody>
      </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spTree>
    <p:extLst>
      <p:ext uri="{BB962C8B-B14F-4D97-AF65-F5344CB8AC3E}">
        <p14:creationId xmlns:p14="http://schemas.microsoft.com/office/powerpoint/2010/main" val="3537671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a:t>
            </a:r>
          </a:p>
        </p:txBody>
      </p:sp>
      <p:sp>
        <p:nvSpPr>
          <p:cNvPr id="3" name="Footer Placeholder 2"/>
          <p:cNvSpPr>
            <a:spLocks noGrp="1"/>
          </p:cNvSpPr>
          <p:nvPr>
            <p:ph type="ftr" sz="quarter" idx="11"/>
          </p:nvPr>
        </p:nvSpPr>
        <p:spPr/>
        <p:txBody>
          <a:bodyPr/>
          <a:lstStyle/>
          <a:p>
            <a:r>
              <a:rPr lang="es-ES"/>
              <a:t>CSE 373 19 Su - Robbie Weber</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37</a:t>
            </a:fld>
            <a:endParaRPr lang="en-US"/>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181316"/>
            <a:chOff x="5697104" y="1149683"/>
            <a:chExt cx="6439166" cy="5181316"/>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5961667"/>
              <a:ext cx="564453"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2" y="5677041"/>
              <a:ext cx="558574"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451259" y="5774958"/>
              <a:ext cx="692316"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70765"/>
            <a:chOff x="5837241" y="739187"/>
            <a:chExt cx="6353696" cy="5170765"/>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40620"/>
              <a:ext cx="564453"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71288"/>
              <a:ext cx="566180"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6474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#3</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38</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Suddenly, 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a:p>
            <a:pPr lvl="1"/>
            <a:endParaRPr lang="en-US" dirty="0">
              <a:solidFill>
                <a:srgbClr val="4C3282"/>
              </a:solidFill>
            </a:endParaRPr>
          </a:p>
        </p:txBody>
      </p:sp>
    </p:spTree>
    <p:extLst>
      <p:ext uri="{BB962C8B-B14F-4D97-AF65-F5344CB8AC3E}">
        <p14:creationId xmlns:p14="http://schemas.microsoft.com/office/powerpoint/2010/main" val="3158569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#3</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39</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160985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Reductions, P vs. NP</a:t>
            </a:r>
          </a:p>
        </p:txBody>
      </p:sp>
      <p:sp>
        <p:nvSpPr>
          <p:cNvPr id="3" name="Footer Placeholder 2"/>
          <p:cNvSpPr>
            <a:spLocks noGrp="1"/>
          </p:cNvSpPr>
          <p:nvPr>
            <p:ph type="ftr" sz="quarter" idx="11"/>
          </p:nvPr>
        </p:nvSpPr>
        <p:spPr/>
        <p:txBody>
          <a:bodyPr/>
          <a:lstStyle/>
          <a:p>
            <a:r>
              <a:rPr lang="es-ES"/>
              <a:t>CSE 373 19 Su - Robbie Weber</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40</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72972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800" dirty="0"/>
                  <a:t>We’ll consider a problem “efficiently solvable” if it has a polynomial time algorithm.</a:t>
                </a:r>
              </a:p>
              <a:p>
                <a:r>
                  <a:rPr lang="en-US" sz="2800" dirty="0"/>
                  <a:t>I.e. an algorithm that runs in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𝑘</m:t>
                    </m:r>
                  </m:oMath>
                </a14:m>
                <a:r>
                  <a:rPr lang="en-US" sz="2800" dirty="0"/>
                  <a:t> is a constant.</a:t>
                </a:r>
              </a:p>
              <a:p>
                <a:r>
                  <a:rPr lang="en-US" sz="2800" dirty="0"/>
                  <a:t>Are these algorithms always actually efficient?</a:t>
                </a:r>
              </a:p>
              <a:p>
                <a:r>
                  <a:rPr lang="en-US" sz="2800" dirty="0"/>
                  <a:t>Well………no</a:t>
                </a:r>
              </a:p>
              <a:p>
                <a:r>
                  <a:rPr lang="en-US" sz="2800" dirty="0"/>
                  <a:t>Your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10000</m:t>
                        </m:r>
                      </m:sup>
                    </m:sSup>
                  </m:oMath>
                </a14:m>
                <a:r>
                  <a:rPr lang="en-US" sz="2800" dirty="0"/>
                  <a:t> algorithm or even your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m:t>
                                    </m:r>
                                  </m:sup>
                                </m:sSup>
                              </m:sup>
                            </m:sSup>
                          </m:sup>
                        </m:sSup>
                      </m:sup>
                    </m:sSup>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oMath>
                </a14:m>
                <a:r>
                  <a:rPr lang="en-US" sz="2800" dirty="0"/>
                  <a:t> algorithm probably aren’t going to finish anytime soon.</a:t>
                </a:r>
              </a:p>
              <a:p>
                <a:r>
                  <a:rPr lang="en-US" sz="2800" dirty="0"/>
                  <a:t>But these edge cases are rare, and polynomial time is good as a low bar</a:t>
                </a:r>
              </a:p>
              <a:p>
                <a:pPr lvl="1"/>
                <a:r>
                  <a:rPr lang="en-US" sz="2800" dirty="0"/>
                  <a:t>If we can’t even find an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10000</m:t>
                        </m:r>
                      </m:sup>
                    </m:sSup>
                  </m:oMath>
                </a14:m>
                <a:r>
                  <a:rPr lang="en-US" sz="2800" dirty="0"/>
                  <a:t> algorithm, we should probably rethink our strategy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r="-1471" b="-817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4B20650-8027-43D4-AFF5-7B5B1208C986}" type="slidenum">
              <a:rPr lang="en-US" smtClean="0"/>
              <a:t>41</a:t>
            </a:fld>
            <a:endParaRPr lang="en-US"/>
          </a:p>
        </p:txBody>
      </p:sp>
    </p:spTree>
    <p:extLst>
      <p:ext uri="{BB962C8B-B14F-4D97-AF65-F5344CB8AC3E}">
        <p14:creationId xmlns:p14="http://schemas.microsoft.com/office/powerpoint/2010/main" val="412894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go back to dividing problems into solvable/not solvable.</a:t>
                </a:r>
                <a:br>
                  <a:rPr lang="en-US" sz="2800" dirty="0"/>
                </a:br>
                <a:r>
                  <a:rPr lang="en-US" sz="2800" dirty="0"/>
                  <a:t>For today, we’re going to talk about </a:t>
                </a:r>
                <a:r>
                  <a:rPr lang="en-US" sz="2800" b="1" dirty="0"/>
                  <a:t>decision problems</a:t>
                </a:r>
                <a:r>
                  <a:rPr lang="en-US" sz="2800" dirty="0"/>
                  <a:t>.</a:t>
                </a:r>
              </a:p>
              <a:p>
                <a:r>
                  <a:rPr lang="en-US" sz="2800" dirty="0"/>
                  <a:t>Problems that have a “yes” or “no” answer.</a:t>
                </a:r>
              </a:p>
              <a:p>
                <a:r>
                  <a:rPr lang="en-US" sz="2800" dirty="0"/>
                  <a:t>Why?</a:t>
                </a:r>
              </a:p>
              <a:p>
                <a:r>
                  <a:rPr lang="en-US" sz="2800" dirty="0"/>
                  <a:t>Theory reasons (ask me later).</a:t>
                </a:r>
              </a:p>
              <a:p>
                <a:r>
                  <a:rPr lang="en-US" sz="2800" dirty="0"/>
                  <a:t>But it’s not too bad</a:t>
                </a:r>
              </a:p>
              <a:p>
                <a:pPr lvl="1"/>
                <a:r>
                  <a:rPr lang="en-US" sz="2400" dirty="0"/>
                  <a:t>most problems can be rephrased as very similar decision problems.</a:t>
                </a:r>
              </a:p>
              <a:p>
                <a:r>
                  <a:rPr lang="en-US" sz="2800" dirty="0"/>
                  <a:t>E.g. instead of “find the shortest path from s to t” ask</a:t>
                </a:r>
                <a:br>
                  <a:rPr lang="en-US" sz="2800" dirty="0"/>
                </a:br>
                <a:r>
                  <a:rPr lang="en-US" sz="2800" dirty="0"/>
                  <a:t>Is there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4B20650-8027-43D4-AFF5-7B5B1208C986}" type="slidenum">
              <a:rPr lang="en-US" smtClean="0"/>
              <a:t>42</a:t>
            </a:fld>
            <a:endParaRPr lang="en-US"/>
          </a:p>
        </p:txBody>
      </p:sp>
    </p:spTree>
    <p:extLst>
      <p:ext uri="{BB962C8B-B14F-4D97-AF65-F5344CB8AC3E}">
        <p14:creationId xmlns:p14="http://schemas.microsoft.com/office/powerpoint/2010/main" val="30502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t>The decision version of all problems we’ve solved in this class are in P.</a:t>
            </a:r>
          </a:p>
          <a:p>
            <a:endParaRPr lang="en-US" sz="2800" dirty="0"/>
          </a:p>
          <a:p>
            <a:r>
              <a:rPr lang="en-US" sz="2800" dirty="0"/>
              <a:t>P is an example of a “complexity class”</a:t>
            </a:r>
          </a:p>
          <a:p>
            <a:r>
              <a:rPr lang="en-US" sz="2800" dirty="0"/>
              <a:t>A set of problems that can be solved under some limitations (e.g. with some amount of memory or in some amount of time).</a:t>
            </a:r>
          </a:p>
        </p:txBody>
      </p:sp>
      <p:sp>
        <p:nvSpPr>
          <p:cNvPr id="6" name="Footer Placeholder 5"/>
          <p:cNvSpPr>
            <a:spLocks noGrp="1"/>
          </p:cNvSpPr>
          <p:nvPr>
            <p:ph type="ftr" sz="quarter" idx="11"/>
          </p:nvPr>
        </p:nvSpPr>
        <p:spPr/>
        <p:txBody>
          <a:bodyPr/>
          <a:lstStyle/>
          <a:p>
            <a:r>
              <a:rPr lang="es-ES"/>
              <a:t>CSE 373 19 Su - Robbie Weber</a:t>
            </a:r>
            <a:endParaRPr lang="en-US"/>
          </a:p>
        </p:txBody>
      </p:sp>
      <p:sp>
        <p:nvSpPr>
          <p:cNvPr id="7" name="Slide Number Placeholder 6"/>
          <p:cNvSpPr>
            <a:spLocks noGrp="1"/>
          </p:cNvSpPr>
          <p:nvPr>
            <p:ph type="sldNum" sz="quarter" idx="12"/>
          </p:nvPr>
        </p:nvSpPr>
        <p:spPr/>
        <p:txBody>
          <a:bodyPr/>
          <a:lstStyle/>
          <a:p>
            <a:fld id="{64B20650-8027-43D4-AFF5-7B5B1208C986}" type="slidenum">
              <a:rPr lang="en-US" smtClean="0"/>
              <a:t>43</a:t>
            </a:fld>
            <a:endParaRPr lang="en-US"/>
          </a:p>
        </p:txBody>
      </p:sp>
    </p:spTree>
    <p:extLst>
      <p:ext uri="{BB962C8B-B14F-4D97-AF65-F5344CB8AC3E}">
        <p14:creationId xmlns:p14="http://schemas.microsoft.com/office/powerpoint/2010/main" val="28848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 know it when I see it.</a:t>
            </a:r>
          </a:p>
        </p:txBody>
      </p:sp>
      <p:sp>
        <p:nvSpPr>
          <p:cNvPr id="3" name="Content Placeholder 2"/>
          <p:cNvSpPr>
            <a:spLocks noGrp="1"/>
          </p:cNvSpPr>
          <p:nvPr>
            <p:ph idx="1"/>
          </p:nvPr>
        </p:nvSpPr>
        <p:spPr>
          <a:xfrm>
            <a:off x="575240" y="1463856"/>
            <a:ext cx="11187258" cy="5083699"/>
          </a:xfrm>
        </p:spPr>
        <p:txBody>
          <a:bodyPr>
            <a:normAutofit/>
          </a:bodyPr>
          <a:lstStyle/>
          <a:p>
            <a:r>
              <a:rPr lang="en-US" sz="2800" dirty="0"/>
              <a:t>Another class of problems we want to talk about.</a:t>
            </a:r>
          </a:p>
          <a:p>
            <a:r>
              <a:rPr lang="en-US" sz="2800" dirty="0"/>
              <a:t>“I’ll know it when I see it” Problems.</a:t>
            </a:r>
          </a:p>
          <a:p>
            <a:endParaRPr lang="en-US" sz="2800" dirty="0"/>
          </a:p>
          <a:p>
            <a:r>
              <a:rPr lang="en-US" sz="2800" dirty="0"/>
              <a:t>Decision Problems such that:</a:t>
            </a:r>
          </a:p>
          <a:p>
            <a:r>
              <a:rPr lang="en-US" sz="2800" dirty="0"/>
              <a:t>If the answer is YES, you can prove the answer is yes by </a:t>
            </a:r>
          </a:p>
          <a:p>
            <a:pPr lvl="1"/>
            <a:r>
              <a:rPr lang="en-US" sz="2400" dirty="0"/>
              <a:t>Being given a “proof” or a “certificate”</a:t>
            </a:r>
          </a:p>
          <a:p>
            <a:pPr lvl="1"/>
            <a:r>
              <a:rPr lang="en-US" sz="2400" dirty="0"/>
              <a:t>Verifying that certificate in polynomial time. </a:t>
            </a:r>
          </a:p>
          <a:p>
            <a:r>
              <a:rPr lang="en-US" sz="2800" dirty="0"/>
              <a:t>What certificate would be convenient for short paths? </a:t>
            </a:r>
          </a:p>
          <a:p>
            <a:pPr lvl="1"/>
            <a:r>
              <a:rPr lang="en-US" sz="2800" dirty="0"/>
              <a:t>The path itself. Easy to check the path is really in the graph and really short.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4B20650-8027-43D4-AFF5-7B5B1208C986}" type="slidenum">
              <a:rPr lang="en-US" smtClean="0"/>
              <a:t>44</a:t>
            </a:fld>
            <a:endParaRPr lang="en-US"/>
          </a:p>
        </p:txBody>
      </p:sp>
    </p:spTree>
    <p:extLst>
      <p:ext uri="{BB962C8B-B14F-4D97-AF65-F5344CB8AC3E}">
        <p14:creationId xmlns:p14="http://schemas.microsoft.com/office/powerpoint/2010/main" val="2775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 know it when I see it.</a:t>
            </a:r>
          </a:p>
        </p:txBody>
      </p:sp>
      <p:sp>
        <p:nvSpPr>
          <p:cNvPr id="3" name="Content Placeholder 2"/>
          <p:cNvSpPr>
            <a:spLocks noGrp="1"/>
          </p:cNvSpPr>
          <p:nvPr>
            <p:ph idx="1"/>
          </p:nvPr>
        </p:nvSpPr>
        <p:spPr>
          <a:xfrm>
            <a:off x="575240" y="1277943"/>
            <a:ext cx="11187258" cy="5279843"/>
          </a:xfrm>
        </p:spPr>
        <p:txBody>
          <a:bodyPr>
            <a:normAutofit/>
          </a:bodyPr>
          <a:lstStyle/>
          <a:p>
            <a:r>
              <a:rPr lang="en-US" sz="2800" dirty="0"/>
              <a:t>More formally,</a:t>
            </a:r>
          </a:p>
          <a:p>
            <a:endParaRPr lang="en-US" dirty="0"/>
          </a:p>
          <a:p>
            <a:endParaRPr lang="en-US" dirty="0"/>
          </a:p>
          <a:p>
            <a:pPr marL="0" indent="0">
              <a:buNone/>
            </a:pPr>
            <a:endParaRPr lang="en-US" sz="2800" dirty="0"/>
          </a:p>
          <a:p>
            <a:r>
              <a:rPr lang="en-US" sz="2800" dirty="0"/>
              <a:t>It’s a common misconception that NP stands for “not polynomial”</a:t>
            </a:r>
            <a:br>
              <a:rPr lang="en-US" sz="2800" dirty="0"/>
            </a:br>
            <a:r>
              <a:rPr lang="en-US" sz="2800" dirty="0"/>
              <a:t>Please never ever </a:t>
            </a:r>
            <a:r>
              <a:rPr lang="en-US" sz="2800" dirty="0" err="1"/>
              <a:t>ever</a:t>
            </a:r>
            <a:r>
              <a:rPr lang="en-US" sz="2800" dirty="0"/>
              <a:t> </a:t>
            </a:r>
            <a:r>
              <a:rPr lang="en-US" sz="2800" dirty="0" err="1"/>
              <a:t>ever</a:t>
            </a:r>
            <a:r>
              <a:rPr lang="en-US" sz="2800" dirty="0"/>
              <a:t> say that.</a:t>
            </a:r>
          </a:p>
          <a:p>
            <a:r>
              <a:rPr lang="en-US" sz="2800" dirty="0"/>
              <a:t>Please.</a:t>
            </a:r>
          </a:p>
          <a:p>
            <a:r>
              <a:rPr lang="en-US" sz="2800" dirty="0"/>
              <a:t>Every time you do a theoretical computer scientist sheds a single tear. </a:t>
            </a:r>
          </a:p>
          <a:p>
            <a:r>
              <a:rPr lang="en-US" sz="2800" dirty="0"/>
              <a:t>(That theoretical computer scientist is me)</a:t>
            </a:r>
          </a:p>
        </p:txBody>
      </p:sp>
      <p:sp>
        <p:nvSpPr>
          <p:cNvPr id="4" name="Rectangle 3"/>
          <p:cNvSpPr/>
          <p:nvPr/>
        </p:nvSpPr>
        <p:spPr>
          <a:xfrm>
            <a:off x="575237" y="1741356"/>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such that if the answer is YES, there is a proof of that which can be verified in polynomial time.</a:t>
            </a:r>
          </a:p>
        </p:txBody>
      </p:sp>
      <p:sp>
        <p:nvSpPr>
          <p:cNvPr id="5" name="Rectangle 4"/>
          <p:cNvSpPr/>
          <p:nvPr/>
        </p:nvSpPr>
        <p:spPr>
          <a:xfrm>
            <a:off x="575237" y="1741356"/>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p:sp>
        <p:nvSpPr>
          <p:cNvPr id="6" name="Footer Placeholder 5"/>
          <p:cNvSpPr>
            <a:spLocks noGrp="1"/>
          </p:cNvSpPr>
          <p:nvPr>
            <p:ph type="ftr" sz="quarter" idx="11"/>
          </p:nvPr>
        </p:nvSpPr>
        <p:spPr/>
        <p:txBody>
          <a:bodyPr/>
          <a:lstStyle/>
          <a:p>
            <a:r>
              <a:rPr lang="es-ES"/>
              <a:t>CSE 373 19 Su - Robbie Weber</a:t>
            </a:r>
            <a:endParaRPr lang="en-US"/>
          </a:p>
        </p:txBody>
      </p:sp>
      <p:sp>
        <p:nvSpPr>
          <p:cNvPr id="7" name="Slide Number Placeholder 6"/>
          <p:cNvSpPr>
            <a:spLocks noGrp="1"/>
          </p:cNvSpPr>
          <p:nvPr>
            <p:ph type="sldNum" sz="quarter" idx="12"/>
          </p:nvPr>
        </p:nvSpPr>
        <p:spPr/>
        <p:txBody>
          <a:bodyPr/>
          <a:lstStyle/>
          <a:p>
            <a:fld id="{64B20650-8027-43D4-AFF5-7B5B1208C986}" type="slidenum">
              <a:rPr lang="en-US" smtClean="0"/>
              <a:t>45</a:t>
            </a:fld>
            <a:endParaRPr lang="en-US"/>
          </a:p>
        </p:txBody>
      </p:sp>
    </p:spTree>
    <p:extLst>
      <p:ext uri="{BB962C8B-B14F-4D97-AF65-F5344CB8AC3E}">
        <p14:creationId xmlns:p14="http://schemas.microsoft.com/office/powerpoint/2010/main" val="10440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That’s awful meta. Why?</a:t>
            </a:r>
          </a:p>
          <a:p>
            <a:r>
              <a:rPr lang="en-US" dirty="0"/>
              <a:t>This new graph summarizes reachability information of the original graph. </a:t>
            </a:r>
          </a:p>
          <a:p>
            <a:pPr lvl="1"/>
            <a:r>
              <a:rPr lang="en-US" dirty="0"/>
              <a:t>I can get from A (of G) in </a:t>
            </a:r>
            <a:r>
              <a:rPr lang="en-US" dirty="0">
                <a:solidFill>
                  <a:schemeClr val="accent1"/>
                </a:solidFill>
              </a:rPr>
              <a:t>1</a:t>
            </a:r>
            <a:r>
              <a:rPr lang="en-US" dirty="0"/>
              <a:t> to F (of G) in </a:t>
            </a:r>
            <a:r>
              <a:rPr lang="en-US" dirty="0">
                <a:solidFill>
                  <a:schemeClr val="accent1"/>
                </a:solidFill>
              </a:rPr>
              <a:t>3</a:t>
            </a:r>
            <a:r>
              <a:rPr lang="en-US" dirty="0"/>
              <a:t> if and only if I can get from </a:t>
            </a:r>
            <a:r>
              <a:rPr lang="en-US" dirty="0">
                <a:solidFill>
                  <a:schemeClr val="accent1"/>
                </a:solidFill>
              </a:rPr>
              <a:t>1</a:t>
            </a:r>
            <a:r>
              <a:rPr lang="en-US" dirty="0"/>
              <a:t> to </a:t>
            </a:r>
            <a:r>
              <a:rPr lang="en-US" dirty="0">
                <a:solidFill>
                  <a:schemeClr val="accent1"/>
                </a:solidFill>
              </a:rPr>
              <a:t>3</a:t>
            </a:r>
            <a:r>
              <a:rPr lang="en-US" dirty="0"/>
              <a:t> in </a:t>
            </a:r>
            <a:r>
              <a:rPr lang="en-US" dirty="0">
                <a:solidFill>
                  <a:schemeClr val="accent1"/>
                </a:solidFill>
              </a:rPr>
              <a:t>H</a:t>
            </a:r>
            <a:r>
              <a:rPr lang="en-US" dirty="0"/>
              <a:t>. </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sp>
        <p:nvSpPr>
          <p:cNvPr id="62" name="Oval 61"/>
          <p:cNvSpPr/>
          <p:nvPr/>
        </p:nvSpPr>
        <p:spPr>
          <a:xfrm>
            <a:off x="5907947" y="207671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63" name="Oval 62"/>
          <p:cNvSpPr/>
          <p:nvPr/>
        </p:nvSpPr>
        <p:spPr>
          <a:xfrm>
            <a:off x="5491850" y="28768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4" name="Oval 63"/>
          <p:cNvSpPr/>
          <p:nvPr/>
        </p:nvSpPr>
        <p:spPr>
          <a:xfrm>
            <a:off x="6553198" y="286384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65" name="Straight Arrow Connector 64"/>
          <p:cNvCxnSpPr>
            <a:stCxn id="63" idx="7"/>
            <a:endCxn id="62" idx="3"/>
          </p:cNvCxnSpPr>
          <p:nvPr/>
        </p:nvCxnSpPr>
        <p:spPr>
          <a:xfrm flipV="1">
            <a:off x="5912525" y="2488409"/>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5"/>
            <a:endCxn id="64" idx="0"/>
          </p:cNvCxnSpPr>
          <p:nvPr/>
        </p:nvCxnSpPr>
        <p:spPr>
          <a:xfrm>
            <a:off x="6328622" y="2488409"/>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4"/>
            <a:endCxn id="63" idx="6"/>
          </p:cNvCxnSpPr>
          <p:nvPr/>
        </p:nvCxnSpPr>
        <p:spPr>
          <a:xfrm flipH="1">
            <a:off x="5984701" y="2559044"/>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283654"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9" name="Oval 68"/>
          <p:cNvSpPr/>
          <p:nvPr/>
        </p:nvSpPr>
        <p:spPr>
          <a:xfrm>
            <a:off x="7451055"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70" name="Straight Arrow Connector 69"/>
          <p:cNvCxnSpPr>
            <a:stCxn id="68" idx="6"/>
            <a:endCxn id="62" idx="2"/>
          </p:cNvCxnSpPr>
          <p:nvPr/>
        </p:nvCxnSpPr>
        <p:spPr>
          <a:xfrm flipV="1">
            <a:off x="3776505" y="2317880"/>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7"/>
            <a:endCxn id="69" idx="3"/>
          </p:cNvCxnSpPr>
          <p:nvPr/>
        </p:nvCxnSpPr>
        <p:spPr>
          <a:xfrm flipV="1">
            <a:off x="6973873" y="2492494"/>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9" idx="2"/>
            <a:endCxn id="62" idx="6"/>
          </p:cNvCxnSpPr>
          <p:nvPr/>
        </p:nvCxnSpPr>
        <p:spPr>
          <a:xfrm flipH="1" flipV="1">
            <a:off x="6400798" y="2317880"/>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544256" y="208975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74" name="Straight Arrow Connector 73"/>
          <p:cNvCxnSpPr>
            <a:stCxn id="73" idx="6"/>
            <a:endCxn id="68" idx="2"/>
          </p:cNvCxnSpPr>
          <p:nvPr/>
        </p:nvCxnSpPr>
        <p:spPr>
          <a:xfrm flipV="1">
            <a:off x="2037107" y="2321965"/>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01890" y="212128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76" name="Straight Arrow Connector 75"/>
          <p:cNvCxnSpPr>
            <a:stCxn id="69" idx="6"/>
            <a:endCxn id="75" idx="2"/>
          </p:cNvCxnSpPr>
          <p:nvPr/>
        </p:nvCxnSpPr>
        <p:spPr>
          <a:xfrm>
            <a:off x="7943906" y="2321965"/>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309039" y="294750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78" name="Straight Arrow Connector 77"/>
          <p:cNvCxnSpPr>
            <a:stCxn id="64" idx="6"/>
            <a:endCxn id="77" idx="2"/>
          </p:cNvCxnSpPr>
          <p:nvPr/>
        </p:nvCxnSpPr>
        <p:spPr>
          <a:xfrm>
            <a:off x="7046049" y="3105008"/>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4"/>
            <a:endCxn id="77" idx="7"/>
          </p:cNvCxnSpPr>
          <p:nvPr/>
        </p:nvCxnSpPr>
        <p:spPr>
          <a:xfrm flipH="1">
            <a:off x="9729714" y="2603614"/>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0"/>
            <a:endCxn id="75" idx="3"/>
          </p:cNvCxnSpPr>
          <p:nvPr/>
        </p:nvCxnSpPr>
        <p:spPr>
          <a:xfrm flipV="1">
            <a:off x="9555465" y="2532979"/>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a:off x="2302846" y="1994613"/>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4289324" y="241550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8289540" y="2488409"/>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278517" y="2445978"/>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85" name="TextBox 84"/>
          <p:cNvSpPr txBox="1"/>
          <p:nvPr/>
        </p:nvSpPr>
        <p:spPr>
          <a:xfrm>
            <a:off x="7248552" y="3240380"/>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86" name="TextBox 85"/>
          <p:cNvSpPr txBox="1"/>
          <p:nvPr/>
        </p:nvSpPr>
        <p:spPr>
          <a:xfrm>
            <a:off x="10174056" y="3180239"/>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87" name="TextBox 86"/>
          <p:cNvSpPr txBox="1"/>
          <p:nvPr/>
        </p:nvSpPr>
        <p:spPr>
          <a:xfrm>
            <a:off x="3013941" y="2579058"/>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88" name="Oval 87"/>
          <p:cNvSpPr/>
          <p:nvPr/>
        </p:nvSpPr>
        <p:spPr>
          <a:xfrm>
            <a:off x="1043195" y="173515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21291" y="175733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299773" y="1770002"/>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065704" y="1893717"/>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5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a:t>
            </a:r>
            <a:r>
              <a:rPr lang="en-US" dirty="0">
                <a:solidFill>
                  <a:srgbClr val="00B0F0"/>
                </a:solidFill>
              </a:rPr>
              <a:t>H</a:t>
            </a:r>
            <a:r>
              <a:rPr lang="en-US" dirty="0"/>
              <a:t> Be a DAG?</a:t>
            </a:r>
          </a:p>
        </p:txBody>
      </p:sp>
      <p:sp>
        <p:nvSpPr>
          <p:cNvPr id="3" name="Content Placeholder 2"/>
          <p:cNvSpPr>
            <a:spLocks noGrp="1"/>
          </p:cNvSpPr>
          <p:nvPr>
            <p:ph idx="1"/>
          </p:nvPr>
        </p:nvSpPr>
        <p:spPr/>
        <p:txBody>
          <a:bodyPr/>
          <a:lstStyle/>
          <a:p>
            <a:r>
              <a:rPr lang="en-US" dirty="0">
                <a:solidFill>
                  <a:schemeClr val="accent1"/>
                </a:solidFill>
              </a:rPr>
              <a:t>H</a:t>
            </a:r>
            <a:r>
              <a:rPr lang="en-US" dirty="0"/>
              <a:t> is always a DAG (do you see why?).</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37128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normAutofit/>
          </a:bodyPr>
          <a:lstStyle/>
          <a:p>
            <a:r>
              <a:rPr lang="en-US" dirty="0"/>
              <a:t>Finding SCCs lets you </a:t>
            </a:r>
            <a:r>
              <a:rPr lang="en-US" b="1" dirty="0"/>
              <a:t>collapse </a:t>
            </a:r>
            <a:r>
              <a:rPr lang="en-US" dirty="0"/>
              <a:t>your graph to the meta-structure.</a:t>
            </a:r>
            <a:br>
              <a:rPr lang="en-US" dirty="0"/>
            </a:br>
            <a:r>
              <a:rPr lang="en-US" dirty="0"/>
              <a:t>If (and only if) your graph is a DAG, you can find a topological sort of your graph.</a:t>
            </a:r>
          </a:p>
          <a:p>
            <a:endParaRPr lang="en-US" dirty="0"/>
          </a:p>
          <a:p>
            <a:r>
              <a:rPr lang="en-US" dirty="0"/>
              <a:t>Both of these algorithms run in linear time.</a:t>
            </a:r>
          </a:p>
          <a:p>
            <a:r>
              <a:rPr lang="en-US" dirty="0"/>
              <a:t>Just about everything you could want to do with your graph will take at least as long.</a:t>
            </a:r>
          </a:p>
          <a:p>
            <a:r>
              <a:rPr lang="en-US" dirty="0"/>
              <a:t>You should think of these as </a:t>
            </a:r>
            <a:r>
              <a:rPr lang="en-US" b="1" dirty="0"/>
              <a:t>“almost free” preprocessing </a:t>
            </a:r>
            <a:r>
              <a:rPr lang="en-US" dirty="0"/>
              <a:t>of your graph. </a:t>
            </a:r>
          </a:p>
          <a:p>
            <a:pPr lvl="1"/>
            <a:r>
              <a:rPr lang="en-US" dirty="0"/>
              <a:t>Your other graph algorithms only need to work on </a:t>
            </a:r>
          </a:p>
          <a:p>
            <a:pPr lvl="2"/>
            <a:r>
              <a:rPr lang="en-US" sz="1800" dirty="0"/>
              <a:t>topologically sorted graphs and </a:t>
            </a:r>
          </a:p>
          <a:p>
            <a:pPr lvl="2"/>
            <a:r>
              <a:rPr lang="en-US" sz="1800" dirty="0"/>
              <a:t>strongly connected graphs. </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3674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Longer Example	</a:t>
            </a:r>
          </a:p>
        </p:txBody>
      </p:sp>
      <p:sp>
        <p:nvSpPr>
          <p:cNvPr id="3" name="Content Placeholder 2"/>
          <p:cNvSpPr>
            <a:spLocks noGrp="1"/>
          </p:cNvSpPr>
          <p:nvPr>
            <p:ph idx="1"/>
          </p:nvPr>
        </p:nvSpPr>
        <p:spPr/>
        <p:txBody>
          <a:bodyPr/>
          <a:lstStyle/>
          <a:p>
            <a:r>
              <a:rPr lang="en-US" dirty="0"/>
              <a:t>The best way to really see why this is useful is to do a bunch of examples. </a:t>
            </a:r>
          </a:p>
          <a:p>
            <a:r>
              <a:rPr lang="en-US" dirty="0"/>
              <a:t>Take CSE 417 for that. The second best way is to see one example right now...</a:t>
            </a:r>
          </a:p>
          <a:p>
            <a:r>
              <a:rPr lang="en-US" dirty="0"/>
              <a:t>This problem doesn’t </a:t>
            </a:r>
            <a:r>
              <a:rPr lang="en-US" i="1" dirty="0"/>
              <a:t>look like </a:t>
            </a:r>
            <a:r>
              <a:rPr lang="en-US" dirty="0"/>
              <a:t>it has anything to do with graphs </a:t>
            </a:r>
          </a:p>
          <a:p>
            <a:pPr lvl="1"/>
            <a:r>
              <a:rPr lang="en-US" dirty="0"/>
              <a:t>no maps</a:t>
            </a:r>
          </a:p>
          <a:p>
            <a:pPr lvl="1"/>
            <a:r>
              <a:rPr lang="en-US" dirty="0"/>
              <a:t>no roads</a:t>
            </a:r>
          </a:p>
          <a:p>
            <a:pPr lvl="1"/>
            <a:r>
              <a:rPr lang="en-US" dirty="0"/>
              <a:t>no social media friendships</a:t>
            </a:r>
          </a:p>
          <a:p>
            <a:r>
              <a:rPr lang="en-US" dirty="0"/>
              <a:t>Nonetheless, a graph representation is the best one.</a:t>
            </a:r>
          </a:p>
          <a:p>
            <a:r>
              <a:rPr lang="en-US" dirty="0">
                <a:solidFill>
                  <a:srgbClr val="FF0000"/>
                </a:solidFill>
              </a:rPr>
              <a:t>I don’t expect you to remember the details of this algorithm.</a:t>
            </a:r>
          </a:p>
          <a:p>
            <a:r>
              <a:rPr lang="en-US" dirty="0"/>
              <a:t>I just want you to see </a:t>
            </a:r>
          </a:p>
          <a:p>
            <a:pPr lvl="1"/>
            <a:r>
              <a:rPr lang="en-US" dirty="0"/>
              <a:t>graphs can show up anywhere.</a:t>
            </a:r>
          </a:p>
          <a:p>
            <a:pPr lvl="1"/>
            <a:r>
              <a:rPr lang="en-US" dirty="0"/>
              <a:t>SCCs and Topological Sort are useful algorithms.</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198082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Final Review</a:t>
            </a:r>
          </a:p>
        </p:txBody>
      </p:sp>
      <p:sp>
        <p:nvSpPr>
          <p:cNvPr id="3" name="Content Placeholder 2"/>
          <p:cNvSpPr>
            <a:spLocks noGrp="1"/>
          </p:cNvSpPr>
          <p:nvPr>
            <p:ph idx="1"/>
          </p:nvPr>
        </p:nvSpPr>
        <p:spPr>
          <a:xfrm>
            <a:off x="575240" y="1463857"/>
            <a:ext cx="11187258" cy="3009820"/>
          </a:xfrm>
        </p:spPr>
        <p:txBody>
          <a:bodyPr>
            <a:normAutofit/>
          </a:bodyPr>
          <a:lstStyle/>
          <a:p>
            <a:r>
              <a:rPr lang="en-US" sz="2400" dirty="0"/>
              <a:t>We have a long list of types of problems we might want to review for the final. </a:t>
            </a:r>
          </a:p>
          <a:p>
            <a:pPr lvl="1"/>
            <a:r>
              <a:rPr lang="en-US" sz="2400" dirty="0"/>
              <a:t>Heap insertion problem, big-O problems, finding closed forms of recurrences, graph modeling…</a:t>
            </a:r>
          </a:p>
          <a:p>
            <a:pPr lvl="1"/>
            <a:r>
              <a:rPr lang="en-US" sz="2400" dirty="0"/>
              <a:t>What should the TAs cover in the final review – what if we asked you?</a:t>
            </a:r>
          </a:p>
          <a:p>
            <a:r>
              <a:rPr lang="en-US" sz="2400" dirty="0"/>
              <a:t>To try to make you all happy, we might ask for your preferences. Each of you gives us two preferences of the form “I [do/don’t] want a [] problem on the review” *</a:t>
            </a:r>
          </a:p>
          <a:p>
            <a:r>
              <a:rPr lang="en-US" sz="2400" dirty="0"/>
              <a:t>We’ll assume you’ll be happy if you get at least one of your two preferences.</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p:sp>
        <p:nvSpPr>
          <p:cNvPr id="6" name="TextBox 5"/>
          <p:cNvSpPr txBox="1"/>
          <p:nvPr/>
        </p:nvSpPr>
        <p:spPr>
          <a:xfrm>
            <a:off x="4983983" y="6151695"/>
            <a:ext cx="6778516" cy="369332"/>
          </a:xfrm>
          <a:prstGeom prst="rect">
            <a:avLst/>
          </a:prstGeom>
          <a:noFill/>
        </p:spPr>
        <p:txBody>
          <a:bodyPr wrap="square" rtlCol="0">
            <a:spAutoFit/>
          </a:bodyPr>
          <a:lstStyle/>
          <a:p>
            <a:r>
              <a:rPr lang="en-US" dirty="0"/>
              <a:t>*This is NOT how the TAs are making the final review.</a:t>
            </a:r>
          </a:p>
        </p:txBody>
      </p:sp>
      <p:grpSp>
        <p:nvGrpSpPr>
          <p:cNvPr id="7" name="Group 6"/>
          <p:cNvGrpSpPr/>
          <p:nvPr/>
        </p:nvGrpSpPr>
        <p:grpSpPr>
          <a:xfrm>
            <a:off x="575239" y="4540932"/>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preferences per student.</a:t>
              </a:r>
            </a:p>
            <a:p>
              <a:r>
                <a:rPr lang="en-US" sz="2200" b="1" dirty="0"/>
                <a:t>Find</a:t>
              </a:r>
              <a:r>
                <a:rPr lang="en-US" sz="2200" dirty="0"/>
                <a:t>: A set of questions so every student gets at least one of their preferences (or accurately report no such question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Review Creation Problem</a:t>
              </a:r>
            </a:p>
          </p:txBody>
        </p:sp>
      </p:grpSp>
    </p:spTree>
    <p:extLst>
      <p:ext uri="{BB962C8B-B14F-4D97-AF65-F5344CB8AC3E}">
        <p14:creationId xmlns:p14="http://schemas.microsoft.com/office/powerpoint/2010/main" val="5469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lecture04_Kasey</Template>
  <TotalTime>1014</TotalTime>
  <Words>3358</Words>
  <Application>Microsoft Office PowerPoint</Application>
  <PresentationFormat>Widescreen</PresentationFormat>
  <Paragraphs>828</Paragraphs>
  <Slides>45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22: SCCs and Reductions</vt:lpstr>
      <vt:lpstr>Strongly Connected Components</vt:lpstr>
      <vt:lpstr>Finding SCC Algorithm</vt:lpstr>
      <vt:lpstr>Why Find SCCs?</vt:lpstr>
      <vt:lpstr>Why Find SCCs? </vt:lpstr>
      <vt:lpstr>Why Must H Be a DAG?</vt:lpstr>
      <vt:lpstr>Takeaways</vt:lpstr>
      <vt:lpstr>A Longer Example </vt:lpstr>
      <vt:lpstr>Example Problem: Final Review</vt:lpstr>
      <vt:lpstr>Review Creation: Take 1</vt:lpstr>
      <vt:lpstr>Review Creation: Take 2</vt:lpstr>
      <vt:lpstr>Review Creation: Take 2</vt:lpstr>
      <vt:lpstr>Review Creation: Take 2</vt:lpstr>
      <vt:lpstr>PowerPoint Presentation</vt:lpstr>
      <vt:lpstr>Final Creation: SCCs </vt:lpstr>
      <vt:lpstr>PowerPoint Presentation</vt:lpstr>
      <vt:lpstr>PowerPoint Presentation</vt:lpstr>
      <vt:lpstr>PowerPoint Presentation</vt:lpstr>
      <vt:lpstr>PowerPoint Presentation</vt:lpstr>
      <vt:lpstr>Making the Final</vt:lpstr>
      <vt:lpstr>Some More Context</vt:lpstr>
      <vt:lpstr>Reductions, P vs. NP</vt:lpstr>
      <vt:lpstr>What are we doing?</vt:lpstr>
      <vt:lpstr>Reductions: Take 2</vt:lpstr>
      <vt:lpstr>Weighted Graphs: A Reduction</vt:lpstr>
      <vt:lpstr>Reductions</vt:lpstr>
      <vt:lpstr>2-Coloring</vt:lpstr>
      <vt:lpstr>2-Coloring</vt:lpstr>
      <vt:lpstr>2-Coloring</vt:lpstr>
      <vt:lpstr>A Reduction</vt:lpstr>
      <vt:lpstr>PowerPoint Presentation</vt:lpstr>
      <vt:lpstr>Graph Modeling Practice</vt:lpstr>
      <vt:lpstr>Graph Modeling Process</vt:lpstr>
      <vt:lpstr>Scenario #1</vt:lpstr>
      <vt:lpstr>Scenario #1</vt:lpstr>
      <vt:lpstr>Scenario #2</vt:lpstr>
      <vt:lpstr>Scenario #2</vt:lpstr>
      <vt:lpstr>Scenario #3</vt:lpstr>
      <vt:lpstr>Scenario #3</vt:lpstr>
      <vt:lpstr>Reductions, P vs. NP</vt:lpstr>
      <vt:lpstr>Efficient</vt:lpstr>
      <vt:lpstr>Decision Problems</vt:lpstr>
      <vt:lpstr>P</vt:lpstr>
      <vt:lpstr>I’ll know it when I see it.</vt:lpstr>
      <vt:lpstr>I’ll know it when I see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Robert Weber</cp:lastModifiedBy>
  <cp:revision>17</cp:revision>
  <cp:lastPrinted>2019-08-16T00:43:36Z</cp:lastPrinted>
  <dcterms:created xsi:type="dcterms:W3CDTF">2019-08-12T18:31:35Z</dcterms:created>
  <dcterms:modified xsi:type="dcterms:W3CDTF">2019-08-16T18:38:25Z</dcterms:modified>
</cp:coreProperties>
</file>