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56" r:id="rId2"/>
    <p:sldId id="373" r:id="rId3"/>
    <p:sldId id="257" r:id="rId4"/>
    <p:sldId id="376" r:id="rId5"/>
    <p:sldId id="264" r:id="rId6"/>
    <p:sldId id="285" r:id="rId7"/>
    <p:sldId id="282" r:id="rId8"/>
    <p:sldId id="263" r:id="rId9"/>
    <p:sldId id="267" r:id="rId10"/>
    <p:sldId id="283" r:id="rId11"/>
    <p:sldId id="269" r:id="rId12"/>
    <p:sldId id="343" r:id="rId13"/>
    <p:sldId id="288" r:id="rId14"/>
    <p:sldId id="290" r:id="rId15"/>
    <p:sldId id="278" r:id="rId16"/>
    <p:sldId id="292" r:id="rId17"/>
    <p:sldId id="279" r:id="rId18"/>
    <p:sldId id="268" r:id="rId19"/>
    <p:sldId id="370" r:id="rId20"/>
    <p:sldId id="271" r:id="rId21"/>
    <p:sldId id="272" r:id="rId22"/>
    <p:sldId id="270" r:id="rId23"/>
    <p:sldId id="371" r:id="rId24"/>
    <p:sldId id="273" r:id="rId25"/>
    <p:sldId id="274" r:id="rId26"/>
    <p:sldId id="344" r:id="rId27"/>
    <p:sldId id="393" r:id="rId28"/>
    <p:sldId id="394" r:id="rId29"/>
    <p:sldId id="395" r:id="rId30"/>
    <p:sldId id="396" r:id="rId31"/>
    <p:sldId id="397" r:id="rId32"/>
    <p:sldId id="398" r:id="rId33"/>
    <p:sldId id="399" r:id="rId34"/>
    <p:sldId id="381" r:id="rId35"/>
    <p:sldId id="384" r:id="rId36"/>
    <p:sldId id="400" r:id="rId37"/>
    <p:sldId id="388" r:id="rId38"/>
    <p:sldId id="389" r:id="rId39"/>
    <p:sldId id="372" r:id="rId40"/>
    <p:sldId id="277" r:id="rId41"/>
    <p:sldId id="289" r:id="rId42"/>
    <p:sldId id="280" r:id="rId43"/>
    <p:sldId id="281" r:id="rId44"/>
    <p:sldId id="291" r:id="rId45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3282"/>
    <a:srgbClr val="B6A479"/>
    <a:srgbClr val="A48DD3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2" autoAdjust="0"/>
    <p:restoredTop sz="94679"/>
  </p:normalViewPr>
  <p:slideViewPr>
    <p:cSldViewPr snapToGrid="0">
      <p:cViewPr varScale="1">
        <p:scale>
          <a:sx n="65" d="100"/>
          <a:sy n="65" d="100"/>
        </p:scale>
        <p:origin x="7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039C0-3498-47FE-8135-4C15D7A3C6EF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FBE22-F77C-4FB1-B0A4-1AC46F511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38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53A2DB0-ED42-4BA9-97D4-3103DF41532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75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89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9:38:30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22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9:48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39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50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93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10:01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97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7 minutes.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24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8/5/2019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8/5/2019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8/5/2019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8/5/2019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8/5/2019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hyperlink" Target="http://saasmarketingstrategy.blogspot.com/2013/02/old-tactics-can-still-work-for-saas.html" TargetMode="External"/><Relationship Id="rId7" Type="http://schemas.openxmlformats.org/officeDocument/2006/relationships/hyperlink" Target="http://commons.wikimedia.org/wiki/File:Emoji_u1f40e.sv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://commons.wikimedia.org/wiki/File:Phone_Shiny_Icon.svg" TargetMode="External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Emoji_u1f40e.svg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Phone_Shiny_Icon.svg" TargetMode="External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hyperlink" Target="http://saasmarketingstrategy.blogspot.com/2013/02/old-tactics-can-still-work-for-saas.html" TargetMode="External"/><Relationship Id="rId9" Type="http://schemas.openxmlformats.org/officeDocument/2006/relationships/image" Target="../media/image27.jp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Emoji_u1f40e.svg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Phone_Shiny_Icon.svg" TargetMode="External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hyperlink" Target="http://saasmarketingstrategy.blogspot.com/2013/02/old-tactics-can-still-work-for-saas.html" TargetMode="External"/><Relationship Id="rId9" Type="http://schemas.openxmlformats.org/officeDocument/2006/relationships/image" Target="../media/image27.jp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6.png"/><Relationship Id="rId3" Type="http://schemas.openxmlformats.org/officeDocument/2006/relationships/hyperlink" Target="http://saasmarketingstrategy.blogspot.com/2013/02/old-tactics-can-still-work-for-saas.html" TargetMode="External"/><Relationship Id="rId7" Type="http://schemas.openxmlformats.org/officeDocument/2006/relationships/hyperlink" Target="http://commons.wikimedia.org/wiki/File:Emoji_u1f40e.svg" TargetMode="External"/><Relationship Id="rId12" Type="http://schemas.openxmlformats.org/officeDocument/2006/relationships/image" Target="../media/image3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hyperlink" Target="http://commons.wikimedia.org/wiki/File:Phone_Shiny_Icon.svg" TargetMode="External"/><Relationship Id="rId10" Type="http://schemas.openxmlformats.org/officeDocument/2006/relationships/image" Target="../media/image33.jpeg"/><Relationship Id="rId4" Type="http://schemas.openxmlformats.org/officeDocument/2006/relationships/image" Target="../media/image30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17: Shortest Paths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373: 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2404"/>
            <a:ext cx="457200" cy="2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Unweighted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the graph is unweighted, how do we find a shortest paths?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What’s the shortest path from s to s? </a:t>
            </a:r>
          </a:p>
          <a:p>
            <a:pPr lvl="1"/>
            <a:r>
              <a:rPr lang="en-US" dirty="0"/>
              <a:t>Well….we’re already there.</a:t>
            </a:r>
          </a:p>
          <a:p>
            <a:r>
              <a:rPr lang="en-US" dirty="0"/>
              <a:t>What’s the shortest path from s to u or v?</a:t>
            </a:r>
          </a:p>
          <a:p>
            <a:pPr lvl="1"/>
            <a:r>
              <a:rPr lang="en-US" dirty="0"/>
              <a:t>Just go on the edge from s</a:t>
            </a:r>
          </a:p>
          <a:p>
            <a:r>
              <a:rPr lang="en-US" dirty="0"/>
              <a:t>From s to </a:t>
            </a:r>
            <a:r>
              <a:rPr lang="en-US" dirty="0" err="1"/>
              <a:t>w,x</a:t>
            </a:r>
            <a:r>
              <a:rPr lang="en-US" dirty="0"/>
              <a:t>, or y?</a:t>
            </a:r>
          </a:p>
          <a:p>
            <a:pPr lvl="1"/>
            <a:r>
              <a:rPr lang="en-US" dirty="0"/>
              <a:t>Can’t get there directly from s, if we want a length 2 path, have to go through u or v.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05075" y="2705100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Oval 6"/>
          <p:cNvSpPr/>
          <p:nvPr/>
        </p:nvSpPr>
        <p:spPr>
          <a:xfrm>
            <a:off x="7991475" y="2705100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" name="Oval 7"/>
          <p:cNvSpPr/>
          <p:nvPr/>
        </p:nvSpPr>
        <p:spPr>
          <a:xfrm>
            <a:off x="3448049" y="3333750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9" name="Oval 8"/>
          <p:cNvSpPr/>
          <p:nvPr/>
        </p:nvSpPr>
        <p:spPr>
          <a:xfrm>
            <a:off x="3448050" y="204787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11" name="Oval 10"/>
          <p:cNvSpPr/>
          <p:nvPr/>
        </p:nvSpPr>
        <p:spPr>
          <a:xfrm>
            <a:off x="6421890" y="2705099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2" name="Oval 11"/>
          <p:cNvSpPr/>
          <p:nvPr/>
        </p:nvSpPr>
        <p:spPr>
          <a:xfrm>
            <a:off x="5181600" y="204787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3" name="Oval 12"/>
          <p:cNvSpPr/>
          <p:nvPr/>
        </p:nvSpPr>
        <p:spPr>
          <a:xfrm>
            <a:off x="5181600" y="3333750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15" name="Straight Arrow Connector 14"/>
          <p:cNvCxnSpPr>
            <a:stCxn id="6" idx="7"/>
            <a:endCxn id="9" idx="3"/>
          </p:cNvCxnSpPr>
          <p:nvPr/>
        </p:nvCxnSpPr>
        <p:spPr>
          <a:xfrm flipV="1">
            <a:off x="2773368" y="2316168"/>
            <a:ext cx="720714" cy="43496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8" idx="0"/>
          </p:cNvCxnSpPr>
          <p:nvPr/>
        </p:nvCxnSpPr>
        <p:spPr>
          <a:xfrm>
            <a:off x="3605211" y="2391104"/>
            <a:ext cx="1" cy="94264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5"/>
            <a:endCxn id="8" idx="1"/>
          </p:cNvCxnSpPr>
          <p:nvPr/>
        </p:nvCxnSpPr>
        <p:spPr>
          <a:xfrm>
            <a:off x="2773368" y="2973393"/>
            <a:ext cx="720713" cy="40638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6"/>
            <a:endCxn id="13" idx="1"/>
          </p:cNvCxnSpPr>
          <p:nvPr/>
        </p:nvCxnSpPr>
        <p:spPr>
          <a:xfrm>
            <a:off x="3762375" y="2205038"/>
            <a:ext cx="1465257" cy="117474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6"/>
          </p:cNvCxnSpPr>
          <p:nvPr/>
        </p:nvCxnSpPr>
        <p:spPr>
          <a:xfrm flipV="1">
            <a:off x="3762374" y="3490912"/>
            <a:ext cx="1404256" cy="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7"/>
          </p:cNvCxnSpPr>
          <p:nvPr/>
        </p:nvCxnSpPr>
        <p:spPr>
          <a:xfrm flipV="1">
            <a:off x="3716342" y="2870990"/>
            <a:ext cx="2705548" cy="50879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6"/>
            <a:endCxn id="12" idx="2"/>
          </p:cNvCxnSpPr>
          <p:nvPr/>
        </p:nvCxnSpPr>
        <p:spPr>
          <a:xfrm>
            <a:off x="3762375" y="2205038"/>
            <a:ext cx="1419225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" idx="6"/>
            <a:endCxn id="7" idx="1"/>
          </p:cNvCxnSpPr>
          <p:nvPr/>
        </p:nvCxnSpPr>
        <p:spPr>
          <a:xfrm>
            <a:off x="5495925" y="2205038"/>
            <a:ext cx="2541582" cy="54609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6"/>
          </p:cNvCxnSpPr>
          <p:nvPr/>
        </p:nvCxnSpPr>
        <p:spPr>
          <a:xfrm>
            <a:off x="6736215" y="2862262"/>
            <a:ext cx="1255260" cy="872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3"/>
            <a:endCxn id="13" idx="7"/>
          </p:cNvCxnSpPr>
          <p:nvPr/>
        </p:nvCxnSpPr>
        <p:spPr>
          <a:xfrm flipH="1">
            <a:off x="5449893" y="2973392"/>
            <a:ext cx="1018029" cy="40639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4"/>
            <a:endCxn id="13" idx="6"/>
          </p:cNvCxnSpPr>
          <p:nvPr/>
        </p:nvCxnSpPr>
        <p:spPr>
          <a:xfrm flipH="1">
            <a:off x="5495925" y="3019425"/>
            <a:ext cx="2652713" cy="47148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6D3E6199-D84D-FE4B-ABFC-0942973FC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52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Unweighted Graphs: Key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94038"/>
            <a:ext cx="11187258" cy="2184218"/>
          </a:xfrm>
        </p:spPr>
        <p:txBody>
          <a:bodyPr/>
          <a:lstStyle/>
          <a:p>
            <a:r>
              <a:rPr lang="en-US" dirty="0"/>
              <a:t>To find the set of vertices at distance k, just find the set of vertices at distance k-1, and see if any of them have an outgoing edge to an undiscovered vertex.</a:t>
            </a:r>
          </a:p>
          <a:p>
            <a:r>
              <a:rPr lang="en-US" dirty="0"/>
              <a:t>Do we already know an algorithm that does something like that?</a:t>
            </a:r>
          </a:p>
          <a:p>
            <a:r>
              <a:rPr lang="en-US" dirty="0"/>
              <a:t>Yes! BFS!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7"/>
          <p:cNvSpPr txBox="1"/>
          <p:nvPr/>
        </p:nvSpPr>
        <p:spPr>
          <a:xfrm>
            <a:off x="3419697" y="2440864"/>
            <a:ext cx="74864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bfsShortestPaths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(graph G,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vertex source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(source)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mark source as seen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source.dist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current.outNeighbors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seen){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v.distance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current.distance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v.predecessor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current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mark v as seen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C19EF78-3500-A14F-8F68-285569BB7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0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Unweighted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55114"/>
          </a:xfrm>
        </p:spPr>
        <p:txBody>
          <a:bodyPr>
            <a:normAutofit/>
          </a:bodyPr>
          <a:lstStyle/>
          <a:p>
            <a:r>
              <a:rPr lang="en-US" sz="2800" dirty="0"/>
              <a:t>Use BFS to find shortest paths in this graph.</a:t>
            </a:r>
          </a:p>
          <a:p>
            <a:endParaRPr lang="en-US" sz="2800" b="1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5276850" y="1924478"/>
            <a:ext cx="6802965" cy="2727997"/>
            <a:chOff x="5276850" y="1920635"/>
            <a:chExt cx="6066905" cy="2432836"/>
          </a:xfrm>
        </p:grpSpPr>
        <p:sp>
          <p:nvSpPr>
            <p:cNvPr id="6" name="Oval 5"/>
            <p:cNvSpPr/>
            <p:nvPr/>
          </p:nvSpPr>
          <p:spPr>
            <a:xfrm>
              <a:off x="5276850" y="29241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0763250" y="29241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219824" y="355282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6219825" y="226695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9193665" y="2924174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953375" y="226695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953375" y="355282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15" name="Straight Arrow Connector 14"/>
            <p:cNvCxnSpPr>
              <a:stCxn id="6" idx="7"/>
              <a:endCxn id="9" idx="3"/>
            </p:cNvCxnSpPr>
            <p:nvPr/>
          </p:nvCxnSpPr>
          <p:spPr>
            <a:xfrm flipV="1">
              <a:off x="5545143" y="2535243"/>
              <a:ext cx="720714" cy="434964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8" idx="0"/>
            </p:cNvCxnSpPr>
            <p:nvPr/>
          </p:nvCxnSpPr>
          <p:spPr>
            <a:xfrm>
              <a:off x="6376986" y="2610179"/>
              <a:ext cx="1" cy="94264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5"/>
              <a:endCxn id="8" idx="1"/>
            </p:cNvCxnSpPr>
            <p:nvPr/>
          </p:nvCxnSpPr>
          <p:spPr>
            <a:xfrm>
              <a:off x="5545143" y="3192468"/>
              <a:ext cx="720713" cy="406389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6"/>
              <a:endCxn id="13" idx="1"/>
            </p:cNvCxnSpPr>
            <p:nvPr/>
          </p:nvCxnSpPr>
          <p:spPr>
            <a:xfrm>
              <a:off x="6534150" y="2424113"/>
              <a:ext cx="1465257" cy="1174744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8" idx="6"/>
            </p:cNvCxnSpPr>
            <p:nvPr/>
          </p:nvCxnSpPr>
          <p:spPr>
            <a:xfrm flipV="1">
              <a:off x="6534149" y="3709987"/>
              <a:ext cx="1404256" cy="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8" idx="7"/>
            </p:cNvCxnSpPr>
            <p:nvPr/>
          </p:nvCxnSpPr>
          <p:spPr>
            <a:xfrm flipV="1">
              <a:off x="6488117" y="3090065"/>
              <a:ext cx="2705548" cy="508792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9" idx="6"/>
              <a:endCxn id="12" idx="2"/>
            </p:cNvCxnSpPr>
            <p:nvPr/>
          </p:nvCxnSpPr>
          <p:spPr>
            <a:xfrm>
              <a:off x="6534150" y="2424113"/>
              <a:ext cx="1419225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2" idx="6"/>
              <a:endCxn id="7" idx="1"/>
            </p:cNvCxnSpPr>
            <p:nvPr/>
          </p:nvCxnSpPr>
          <p:spPr>
            <a:xfrm>
              <a:off x="8267700" y="2424113"/>
              <a:ext cx="2541582" cy="546094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1" idx="6"/>
            </p:cNvCxnSpPr>
            <p:nvPr/>
          </p:nvCxnSpPr>
          <p:spPr>
            <a:xfrm>
              <a:off x="9507990" y="3081337"/>
              <a:ext cx="1255260" cy="872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1" idx="3"/>
              <a:endCxn id="13" idx="7"/>
            </p:cNvCxnSpPr>
            <p:nvPr/>
          </p:nvCxnSpPr>
          <p:spPr>
            <a:xfrm flipH="1">
              <a:off x="8221668" y="3192467"/>
              <a:ext cx="1018029" cy="40639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7" idx="4"/>
              <a:endCxn id="13" idx="6"/>
            </p:cNvCxnSpPr>
            <p:nvPr/>
          </p:nvCxnSpPr>
          <p:spPr>
            <a:xfrm flipH="1">
              <a:off x="8267700" y="3238500"/>
              <a:ext cx="2652713" cy="47148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173792" y="3941757"/>
              <a:ext cx="314325" cy="41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953375" y="1920635"/>
              <a:ext cx="314325" cy="41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53375" y="3941757"/>
              <a:ext cx="314325" cy="41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971404" y="2670855"/>
              <a:ext cx="314325" cy="41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029430" y="3210996"/>
              <a:ext cx="314325" cy="41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E6CC4938-6E2E-8B4E-A5A6-D25FC5C82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  <p:sp>
        <p:nvSpPr>
          <p:cNvPr id="39" name="TextBox 7">
            <a:extLst>
              <a:ext uri="{FF2B5EF4-FFF2-40B4-BE49-F238E27FC236}">
                <a16:creationId xmlns:a16="http://schemas.microsoft.com/office/drawing/2014/main" id="{2D5F973A-E70C-4C09-8B0D-779DD01A84A0}"/>
              </a:ext>
            </a:extLst>
          </p:cNvPr>
          <p:cNvSpPr txBox="1"/>
          <p:nvPr/>
        </p:nvSpPr>
        <p:spPr>
          <a:xfrm>
            <a:off x="62537" y="2127353"/>
            <a:ext cx="74864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bfsShortestPaths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(graph G,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vertex source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(source)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mark source as seen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source.dist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current.outNeighbors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seen){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v.distance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current.distance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v.predecessor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current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mark v as seen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00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Unweighted Graphs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76850" y="292417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Oval 6"/>
          <p:cNvSpPr/>
          <p:nvPr/>
        </p:nvSpPr>
        <p:spPr>
          <a:xfrm>
            <a:off x="10763250" y="292417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" name="Oval 7"/>
          <p:cNvSpPr/>
          <p:nvPr/>
        </p:nvSpPr>
        <p:spPr>
          <a:xfrm>
            <a:off x="6219824" y="355282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9" name="Oval 8"/>
          <p:cNvSpPr/>
          <p:nvPr/>
        </p:nvSpPr>
        <p:spPr>
          <a:xfrm>
            <a:off x="6219825" y="2266950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11" name="Oval 10"/>
          <p:cNvSpPr/>
          <p:nvPr/>
        </p:nvSpPr>
        <p:spPr>
          <a:xfrm>
            <a:off x="9193665" y="2924174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2" name="Oval 11"/>
          <p:cNvSpPr/>
          <p:nvPr/>
        </p:nvSpPr>
        <p:spPr>
          <a:xfrm>
            <a:off x="7953375" y="2266950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3" name="Oval 12"/>
          <p:cNvSpPr/>
          <p:nvPr/>
        </p:nvSpPr>
        <p:spPr>
          <a:xfrm>
            <a:off x="7953375" y="355282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15" name="Straight Arrow Connector 14"/>
          <p:cNvCxnSpPr>
            <a:stCxn id="6" idx="7"/>
            <a:endCxn id="9" idx="3"/>
          </p:cNvCxnSpPr>
          <p:nvPr/>
        </p:nvCxnSpPr>
        <p:spPr>
          <a:xfrm flipV="1">
            <a:off x="5545143" y="2535243"/>
            <a:ext cx="720714" cy="4349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8" idx="0"/>
          </p:cNvCxnSpPr>
          <p:nvPr/>
        </p:nvCxnSpPr>
        <p:spPr>
          <a:xfrm>
            <a:off x="6376986" y="2610179"/>
            <a:ext cx="1" cy="94264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5"/>
            <a:endCxn id="8" idx="1"/>
          </p:cNvCxnSpPr>
          <p:nvPr/>
        </p:nvCxnSpPr>
        <p:spPr>
          <a:xfrm>
            <a:off x="5545143" y="3192468"/>
            <a:ext cx="720713" cy="4063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6"/>
            <a:endCxn id="13" idx="1"/>
          </p:cNvCxnSpPr>
          <p:nvPr/>
        </p:nvCxnSpPr>
        <p:spPr>
          <a:xfrm>
            <a:off x="6534150" y="2424113"/>
            <a:ext cx="1465257" cy="11747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6"/>
          </p:cNvCxnSpPr>
          <p:nvPr/>
        </p:nvCxnSpPr>
        <p:spPr>
          <a:xfrm flipV="1">
            <a:off x="6534149" y="3709987"/>
            <a:ext cx="1404256" cy="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7"/>
          </p:cNvCxnSpPr>
          <p:nvPr/>
        </p:nvCxnSpPr>
        <p:spPr>
          <a:xfrm flipV="1">
            <a:off x="6488117" y="3090065"/>
            <a:ext cx="2705548" cy="5087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6"/>
            <a:endCxn id="12" idx="2"/>
          </p:cNvCxnSpPr>
          <p:nvPr/>
        </p:nvCxnSpPr>
        <p:spPr>
          <a:xfrm>
            <a:off x="6534150" y="2424113"/>
            <a:ext cx="141922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" idx="6"/>
            <a:endCxn id="7" idx="1"/>
          </p:cNvCxnSpPr>
          <p:nvPr/>
        </p:nvCxnSpPr>
        <p:spPr>
          <a:xfrm>
            <a:off x="8267700" y="2424113"/>
            <a:ext cx="2541582" cy="5460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6"/>
          </p:cNvCxnSpPr>
          <p:nvPr/>
        </p:nvCxnSpPr>
        <p:spPr>
          <a:xfrm>
            <a:off x="9507990" y="3081337"/>
            <a:ext cx="1255260" cy="872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3"/>
            <a:endCxn id="13" idx="7"/>
          </p:cNvCxnSpPr>
          <p:nvPr/>
        </p:nvCxnSpPr>
        <p:spPr>
          <a:xfrm flipH="1">
            <a:off x="8221668" y="3192467"/>
            <a:ext cx="1018029" cy="40639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4"/>
            <a:endCxn id="13" idx="6"/>
          </p:cNvCxnSpPr>
          <p:nvPr/>
        </p:nvCxnSpPr>
        <p:spPr>
          <a:xfrm flipH="1">
            <a:off x="8267700" y="3238500"/>
            <a:ext cx="2652713" cy="47148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19824" y="1888958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73792" y="3941757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953375" y="1920635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3375" y="3941757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082534" y="2692405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029430" y="3210996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F0BAC9ED-ED57-1D49-A105-23A258C8E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  <p:sp>
        <p:nvSpPr>
          <p:cNvPr id="39" name="TextBox 7">
            <a:extLst>
              <a:ext uri="{FF2B5EF4-FFF2-40B4-BE49-F238E27FC236}">
                <a16:creationId xmlns:a16="http://schemas.microsoft.com/office/drawing/2014/main" id="{ED1938BA-D83B-40AB-A3EF-7002EF1598D1}"/>
              </a:ext>
            </a:extLst>
          </p:cNvPr>
          <p:cNvSpPr txBox="1"/>
          <p:nvPr/>
        </p:nvSpPr>
        <p:spPr>
          <a:xfrm>
            <a:off x="62537" y="2127353"/>
            <a:ext cx="74864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bfsShortestPaths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(graph G,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vertex source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(source)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mark source as seen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source.dist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current.outNeighbors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seen){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v.distance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current.distance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v.predecessor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current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mark v as seen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F1A533C4-FB35-4B92-8341-9C55A6F26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55114"/>
          </a:xfrm>
        </p:spPr>
        <p:txBody>
          <a:bodyPr>
            <a:normAutofit/>
          </a:bodyPr>
          <a:lstStyle/>
          <a:p>
            <a:r>
              <a:rPr lang="en-US" sz="2800" dirty="0"/>
              <a:t>Use BFS to find shortest paths in this graph.</a:t>
            </a:r>
          </a:p>
          <a:p>
            <a:endParaRPr lang="en-US" sz="2800" b="1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250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target vertex?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989" y="1704975"/>
            <a:ext cx="6111311" cy="1485900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Given: </a:t>
            </a:r>
            <a:r>
              <a:rPr lang="en-US" sz="2200" dirty="0">
                <a:solidFill>
                  <a:schemeClr val="bg1"/>
                </a:solidFill>
              </a:rPr>
              <a:t>a directed graph G and vertices </a:t>
            </a:r>
            <a:r>
              <a:rPr lang="en-US" sz="2200" dirty="0" err="1">
                <a:solidFill>
                  <a:schemeClr val="bg1"/>
                </a:solidFill>
              </a:rPr>
              <a:t>s,t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Find:</a:t>
            </a:r>
            <a:r>
              <a:rPr lang="en-US" sz="2200" dirty="0">
                <a:solidFill>
                  <a:schemeClr val="bg1"/>
                </a:solidFill>
              </a:rPr>
              <a:t> the shortest path from s to t.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79989" y="1704975"/>
            <a:ext cx="6101786" cy="47625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bg1"/>
                </a:solidFill>
              </a:rPr>
              <a:t>Shortest Path Problem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479989" y="3343275"/>
            <a:ext cx="110262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BFS didn’t mention a target vertex…</a:t>
            </a:r>
          </a:p>
          <a:p>
            <a:r>
              <a:rPr lang="en-US" sz="2400" dirty="0"/>
              <a:t>It actually finds the </a:t>
            </a:r>
            <a:r>
              <a:rPr lang="en-US" sz="2400" dirty="0" smtClean="0"/>
              <a:t>distance from </a:t>
            </a:r>
            <a:r>
              <a:rPr lang="en-US" sz="2400" dirty="0"/>
              <a:t>s to </a:t>
            </a:r>
            <a:r>
              <a:rPr lang="en-US" sz="2400" b="1" dirty="0"/>
              <a:t>every</a:t>
            </a:r>
            <a:r>
              <a:rPr lang="en-US" sz="2400" dirty="0"/>
              <a:t> other vertex.</a:t>
            </a:r>
          </a:p>
          <a:p>
            <a:endParaRPr lang="en-US" dirty="0"/>
          </a:p>
          <a:p>
            <a:endParaRPr lang="en-US" sz="2400" dirty="0"/>
          </a:p>
          <a:p>
            <a:r>
              <a:rPr lang="en-US" sz="2400" dirty="0"/>
              <a:t>All our shortest path algorithms have this property. </a:t>
            </a:r>
          </a:p>
          <a:p>
            <a:r>
              <a:rPr lang="en-US" sz="2400" dirty="0"/>
              <a:t>If you only care about one target, you can sometimes stop early (in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bfsShortestPaths</a:t>
            </a:r>
            <a:r>
              <a:rPr lang="en-US" sz="2400" dirty="0"/>
              <a:t>, when the target pops off the queue)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8638D4BC-8597-DB4C-A259-214D3696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3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Each edge should represent the “time” or “distance” from one vertex to another. </a:t>
            </a:r>
          </a:p>
          <a:p>
            <a:r>
              <a:rPr lang="en-US" sz="2400" dirty="0"/>
              <a:t>Sometimes those aren’t uniform, so we put a weight on each edge to record that number.</a:t>
            </a:r>
          </a:p>
          <a:p>
            <a:endParaRPr lang="en-US" sz="2400" dirty="0"/>
          </a:p>
          <a:p>
            <a:r>
              <a:rPr lang="en-US" sz="2400" dirty="0"/>
              <a:t>The length of a path in a weighted graph is the sum of the weights along that path.</a:t>
            </a:r>
          </a:p>
          <a:p>
            <a:endParaRPr lang="en-US" sz="2400" dirty="0"/>
          </a:p>
          <a:p>
            <a:r>
              <a:rPr lang="en-US" sz="2400" dirty="0"/>
              <a:t>We’ll assume all of the weights are positive</a:t>
            </a:r>
          </a:p>
          <a:p>
            <a:pPr lvl="1"/>
            <a:r>
              <a:rPr lang="en-US" sz="2400" dirty="0"/>
              <a:t>For </a:t>
            </a:r>
            <a:r>
              <a:rPr lang="en-US" sz="2400" dirty="0" err="1"/>
              <a:t>GoogleMaps</a:t>
            </a:r>
            <a:r>
              <a:rPr lang="en-US" sz="2400" dirty="0"/>
              <a:t> that definitely makes sense.</a:t>
            </a:r>
          </a:p>
          <a:p>
            <a:pPr lvl="1"/>
            <a:r>
              <a:rPr lang="en-US" sz="2400" dirty="0"/>
              <a:t>Sometimes negative weights make sense. </a:t>
            </a:r>
            <a:r>
              <a:rPr lang="en-US" sz="2400" b="1" dirty="0"/>
              <a:t>Today’s algorithm doesn’t work for those graphs </a:t>
            </a:r>
          </a:p>
          <a:p>
            <a:pPr lvl="1"/>
            <a:r>
              <a:rPr lang="en-US" sz="2400" dirty="0"/>
              <a:t>There are other algorithms that do work.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AFAA03C-6B20-CE40-BAC6-243A4CF72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29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Graphs: Take 1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304425"/>
            <a:ext cx="11187258" cy="1275384"/>
          </a:xfrm>
        </p:spPr>
        <p:txBody>
          <a:bodyPr>
            <a:normAutofit/>
          </a:bodyPr>
          <a:lstStyle/>
          <a:p>
            <a:r>
              <a:rPr lang="en-US" sz="2800" dirty="0"/>
              <a:t>BFS works if the graph is unweighted. </a:t>
            </a:r>
          </a:p>
          <a:p>
            <a:r>
              <a:rPr lang="en-US" sz="2800" dirty="0"/>
              <a:t>Maybe it just works for weighted graphs too?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476500" y="3781236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Oval 6"/>
          <p:cNvSpPr/>
          <p:nvPr/>
        </p:nvSpPr>
        <p:spPr>
          <a:xfrm>
            <a:off x="7962900" y="3649913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" name="Oval 7"/>
          <p:cNvSpPr/>
          <p:nvPr/>
        </p:nvSpPr>
        <p:spPr>
          <a:xfrm>
            <a:off x="6119812" y="3653239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9" name="Oval 8"/>
          <p:cNvSpPr/>
          <p:nvPr/>
        </p:nvSpPr>
        <p:spPr>
          <a:xfrm>
            <a:off x="3101672" y="3142719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1" name="Oval 10"/>
          <p:cNvSpPr/>
          <p:nvPr/>
        </p:nvSpPr>
        <p:spPr>
          <a:xfrm>
            <a:off x="4905375" y="3653239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u</a:t>
            </a:r>
          </a:p>
        </p:txBody>
      </p:sp>
      <p:cxnSp>
        <p:nvCxnSpPr>
          <p:cNvPr id="13" name="Straight Arrow Connector 12"/>
          <p:cNvCxnSpPr>
            <a:stCxn id="6" idx="7"/>
            <a:endCxn id="9" idx="2"/>
          </p:cNvCxnSpPr>
          <p:nvPr/>
        </p:nvCxnSpPr>
        <p:spPr>
          <a:xfrm flipV="1">
            <a:off x="2744793" y="3299882"/>
            <a:ext cx="356879" cy="52738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6"/>
            <a:endCxn id="8" idx="2"/>
          </p:cNvCxnSpPr>
          <p:nvPr/>
        </p:nvCxnSpPr>
        <p:spPr>
          <a:xfrm>
            <a:off x="5219700" y="3810402"/>
            <a:ext cx="900112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6"/>
            <a:endCxn id="11" idx="3"/>
          </p:cNvCxnSpPr>
          <p:nvPr/>
        </p:nvCxnSpPr>
        <p:spPr>
          <a:xfrm flipV="1">
            <a:off x="2790825" y="3921532"/>
            <a:ext cx="2160582" cy="16867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1" idx="6"/>
            <a:endCxn id="11" idx="2"/>
          </p:cNvCxnSpPr>
          <p:nvPr/>
        </p:nvCxnSpPr>
        <p:spPr>
          <a:xfrm>
            <a:off x="4409027" y="3302358"/>
            <a:ext cx="496348" cy="50804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6"/>
            <a:endCxn id="7" idx="2"/>
          </p:cNvCxnSpPr>
          <p:nvPr/>
        </p:nvCxnSpPr>
        <p:spPr>
          <a:xfrm flipV="1">
            <a:off x="6434137" y="3807076"/>
            <a:ext cx="1528763" cy="332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569418" y="3268646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98924" y="4002960"/>
            <a:ext cx="660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566190" y="3198983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437251" y="3924004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46118" y="3964238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71" name="Oval 70"/>
          <p:cNvSpPr/>
          <p:nvPr/>
        </p:nvSpPr>
        <p:spPr>
          <a:xfrm>
            <a:off x="4094702" y="314519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76" name="Straight Arrow Connector 75"/>
          <p:cNvCxnSpPr>
            <a:stCxn id="9" idx="6"/>
            <a:endCxn id="71" idx="2"/>
          </p:cNvCxnSpPr>
          <p:nvPr/>
        </p:nvCxnSpPr>
        <p:spPr>
          <a:xfrm>
            <a:off x="3415997" y="3299882"/>
            <a:ext cx="678705" cy="247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550785" y="2807546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18CB586D-4A44-984F-B4C2-6C5886300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73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Graphs: Take 1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49437"/>
          </a:xfrm>
        </p:spPr>
        <p:txBody>
          <a:bodyPr/>
          <a:lstStyle/>
          <a:p>
            <a:r>
              <a:rPr lang="en-US" dirty="0"/>
              <a:t>BFS works if the graph is unweighted. Maybe it just works for weighted graphs too?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76500" y="3314700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Oval 6"/>
          <p:cNvSpPr/>
          <p:nvPr/>
        </p:nvSpPr>
        <p:spPr>
          <a:xfrm>
            <a:off x="7962900" y="318337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" name="Oval 7"/>
          <p:cNvSpPr/>
          <p:nvPr/>
        </p:nvSpPr>
        <p:spPr>
          <a:xfrm>
            <a:off x="6119812" y="3186703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9" name="Oval 8"/>
          <p:cNvSpPr/>
          <p:nvPr/>
        </p:nvSpPr>
        <p:spPr>
          <a:xfrm>
            <a:off x="3101672" y="2676183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1" name="Oval 10"/>
          <p:cNvSpPr/>
          <p:nvPr/>
        </p:nvSpPr>
        <p:spPr>
          <a:xfrm>
            <a:off x="4905375" y="3186703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cxnSp>
        <p:nvCxnSpPr>
          <p:cNvPr id="13" name="Straight Arrow Connector 12"/>
          <p:cNvCxnSpPr>
            <a:stCxn id="6" idx="7"/>
            <a:endCxn id="9" idx="2"/>
          </p:cNvCxnSpPr>
          <p:nvPr/>
        </p:nvCxnSpPr>
        <p:spPr>
          <a:xfrm flipV="1">
            <a:off x="2744793" y="2833346"/>
            <a:ext cx="356879" cy="52738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6"/>
            <a:endCxn id="8" idx="2"/>
          </p:cNvCxnSpPr>
          <p:nvPr/>
        </p:nvCxnSpPr>
        <p:spPr>
          <a:xfrm>
            <a:off x="5219700" y="3343866"/>
            <a:ext cx="900112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6"/>
            <a:endCxn id="11" idx="3"/>
          </p:cNvCxnSpPr>
          <p:nvPr/>
        </p:nvCxnSpPr>
        <p:spPr>
          <a:xfrm flipV="1">
            <a:off x="2790825" y="3454996"/>
            <a:ext cx="2160582" cy="16867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1" idx="6"/>
            <a:endCxn id="11" idx="2"/>
          </p:cNvCxnSpPr>
          <p:nvPr/>
        </p:nvCxnSpPr>
        <p:spPr>
          <a:xfrm>
            <a:off x="4409027" y="2835822"/>
            <a:ext cx="496348" cy="50804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6"/>
            <a:endCxn id="7" idx="2"/>
          </p:cNvCxnSpPr>
          <p:nvPr/>
        </p:nvCxnSpPr>
        <p:spPr>
          <a:xfrm flipV="1">
            <a:off x="6434137" y="3340540"/>
            <a:ext cx="1528763" cy="332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0666" y="5190454"/>
            <a:ext cx="110415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What went wrong? When we found a shorter path from s to u, we needed to update the distance to v (and anything whose shortest path went through u) but BFS doesn’t do that.</a:t>
            </a:r>
          </a:p>
          <a:p>
            <a:endParaRPr lang="en-US" sz="2200" dirty="0"/>
          </a:p>
        </p:txBody>
      </p:sp>
      <p:sp>
        <p:nvSpPr>
          <p:cNvPr id="59" name="TextBox 58"/>
          <p:cNvSpPr txBox="1"/>
          <p:nvPr/>
        </p:nvSpPr>
        <p:spPr>
          <a:xfrm>
            <a:off x="2569418" y="2802110"/>
            <a:ext cx="3048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98924" y="3536424"/>
            <a:ext cx="53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566190" y="2732447"/>
            <a:ext cx="3048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437251" y="3457468"/>
            <a:ext cx="3048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46118" y="3497702"/>
            <a:ext cx="3048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179225" y="3564129"/>
            <a:ext cx="3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056950" y="2280370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950" y="2280370"/>
                <a:ext cx="377000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870990" y="3582993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990" y="3582993"/>
                <a:ext cx="37700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095999" y="3582993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3582993"/>
                <a:ext cx="37700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931562" y="3564129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562" y="3564129"/>
                <a:ext cx="37700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/>
          <p:cNvSpPr/>
          <p:nvPr/>
        </p:nvSpPr>
        <p:spPr>
          <a:xfrm>
            <a:off x="4094702" y="2678659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76" name="Straight Arrow Connector 75"/>
          <p:cNvCxnSpPr>
            <a:stCxn id="9" idx="6"/>
            <a:endCxn id="71" idx="2"/>
          </p:cNvCxnSpPr>
          <p:nvPr/>
        </p:nvCxnSpPr>
        <p:spPr>
          <a:xfrm>
            <a:off x="3415997" y="2833346"/>
            <a:ext cx="678705" cy="247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100033" y="2280370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033" y="2280370"/>
                <a:ext cx="37700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/>
          <p:cNvSpPr txBox="1"/>
          <p:nvPr/>
        </p:nvSpPr>
        <p:spPr>
          <a:xfrm>
            <a:off x="3550785" y="2341010"/>
            <a:ext cx="3048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073425" y="2280370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425" y="2280370"/>
                <a:ext cx="37700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4864132" y="3586836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132" y="3586836"/>
                <a:ext cx="377000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081427" y="3605533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21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427" y="3605533"/>
                <a:ext cx="377000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4100033" y="2307975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033" y="2307975"/>
                <a:ext cx="37700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925658" y="3583499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658" y="3583499"/>
                <a:ext cx="377000" cy="369332"/>
              </a:xfrm>
              <a:prstGeom prst="rect">
                <a:avLst/>
              </a:prstGeom>
              <a:blipFill rotWithShape="0">
                <a:blip r:embed="rId11"/>
                <a:stretch>
                  <a:fillRect r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4897468" y="3596184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468" y="3596184"/>
                <a:ext cx="3770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65DDFD18-F870-F24B-8531-6499DDD64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0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24" grpId="0"/>
      <p:bldP spid="65" grpId="0"/>
      <p:bldP spid="66" grpId="0"/>
      <p:bldP spid="67" grpId="0"/>
      <p:bldP spid="68" grpId="0"/>
      <p:bldP spid="71" grpId="0" animBg="1"/>
      <p:bldP spid="84" grpId="0"/>
      <p:bldP spid="86" grpId="0"/>
      <p:bldP spid="87" grpId="0"/>
      <p:bldP spid="87" grpId="1"/>
      <p:bldP spid="88" grpId="0"/>
      <p:bldP spid="89" grpId="0"/>
      <p:bldP spid="90" grpId="0"/>
      <p:bldP spid="91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Graphs: Take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2724539"/>
            <a:ext cx="11187258" cy="3796488"/>
          </a:xfrm>
        </p:spPr>
        <p:txBody>
          <a:bodyPr>
            <a:noAutofit/>
          </a:bodyPr>
          <a:lstStyle/>
          <a:p>
            <a:r>
              <a:rPr lang="en-US" sz="2800" dirty="0"/>
              <a:t>You already do this all the time.</a:t>
            </a:r>
          </a:p>
          <a:p>
            <a:r>
              <a:rPr lang="en-US" sz="2800" dirty="0"/>
              <a:t>In Project 2, you reduced implementing a </a:t>
            </a:r>
            <a:r>
              <a:rPr lang="en-US" sz="2800" dirty="0" err="1"/>
              <a:t>hashset</a:t>
            </a:r>
            <a:r>
              <a:rPr lang="en-US" sz="2800" dirty="0"/>
              <a:t> to implementing a </a:t>
            </a:r>
            <a:r>
              <a:rPr lang="en-US" sz="2800" dirty="0" err="1"/>
              <a:t>hashmap</a:t>
            </a:r>
            <a:r>
              <a:rPr lang="en-US" sz="2800" dirty="0"/>
              <a:t>. </a:t>
            </a:r>
          </a:p>
          <a:p>
            <a:r>
              <a:rPr lang="en-US" sz="2800" dirty="0"/>
              <a:t>Any time you use a library, you’re reducing your problem to the one the library solves.</a:t>
            </a:r>
          </a:p>
          <a:p>
            <a:r>
              <a:rPr lang="en-US" sz="2800" dirty="0"/>
              <a:t>Can we reduce finding shortest paths on weighted graphs to finding them on unweighted graphs? </a:t>
            </a:r>
          </a:p>
        </p:txBody>
      </p:sp>
      <p:sp>
        <p:nvSpPr>
          <p:cNvPr id="6" name="Rectangle 5"/>
          <p:cNvSpPr/>
          <p:nvPr/>
        </p:nvSpPr>
        <p:spPr>
          <a:xfrm>
            <a:off x="575239" y="1551516"/>
            <a:ext cx="8559430" cy="1005072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Using an algorithm for Problem B to solve Problem A.</a:t>
            </a:r>
          </a:p>
        </p:txBody>
      </p:sp>
      <p:sp>
        <p:nvSpPr>
          <p:cNvPr id="7" name="Rectangle 6"/>
          <p:cNvSpPr/>
          <p:nvPr/>
        </p:nvSpPr>
        <p:spPr>
          <a:xfrm>
            <a:off x="575239" y="1551516"/>
            <a:ext cx="8559430" cy="47625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Reduction (informally)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0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</a:t>
            </a:r>
            <a:r>
              <a:rPr lang="en-US" dirty="0" smtClean="0"/>
              <a:t>Graphs: </a:t>
            </a:r>
            <a:r>
              <a:rPr lang="en-US" dirty="0"/>
              <a:t>Take 2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5239" y="1476733"/>
            <a:ext cx="11187258" cy="4845504"/>
          </a:xfrm>
        </p:spPr>
        <p:txBody>
          <a:bodyPr>
            <a:normAutofit/>
          </a:bodyPr>
          <a:lstStyle/>
          <a:p>
            <a:r>
              <a:rPr lang="en-US" sz="2800" dirty="0"/>
              <a:t>Given a weighted graph, how do we turn it into an unweighted one without messing up the path lengths?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7AF624-2A6E-2044-AF39-DF79DB608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76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27090-120B-BD4E-8B61-C6605422A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80F0D-CA32-8743-8F67-3ADCD7325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4 partner form due tonight.</a:t>
            </a:r>
          </a:p>
          <a:p>
            <a:endParaRPr lang="en-US" dirty="0"/>
          </a:p>
          <a:p>
            <a:r>
              <a:rPr lang="en-US" dirty="0" smtClean="0"/>
              <a:t>Project 3 due Wednesday</a:t>
            </a:r>
          </a:p>
          <a:p>
            <a:r>
              <a:rPr lang="en-US" dirty="0" smtClean="0"/>
              <a:t>Exercise 4 is out.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7D126-956D-AF45-8757-135ADE59B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199F31F-B158-4A4A-BAC6-B485DCA8D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11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Graphs: A Reduction</a:t>
            </a:r>
          </a:p>
        </p:txBody>
      </p:sp>
      <p:grpSp>
        <p:nvGrpSpPr>
          <p:cNvPr id="140" name="Group 139"/>
          <p:cNvGrpSpPr/>
          <p:nvPr/>
        </p:nvGrpSpPr>
        <p:grpSpPr>
          <a:xfrm>
            <a:off x="387175" y="2303351"/>
            <a:ext cx="3244286" cy="1553495"/>
            <a:chOff x="1571625" y="2325233"/>
            <a:chExt cx="2247900" cy="1233998"/>
          </a:xfrm>
        </p:grpSpPr>
        <p:sp>
          <p:nvSpPr>
            <p:cNvPr id="6" name="Oval 5"/>
            <p:cNvSpPr/>
            <p:nvPr/>
          </p:nvSpPr>
          <p:spPr>
            <a:xfrm>
              <a:off x="1571625" y="281463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480876" y="234025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47922" y="315028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505200" y="281463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0" name="Straight Arrow Connector 9"/>
            <p:cNvCxnSpPr>
              <a:stCxn id="7" idx="6"/>
              <a:endCxn id="9" idx="1"/>
            </p:cNvCxnSpPr>
            <p:nvPr/>
          </p:nvCxnSpPr>
          <p:spPr>
            <a:xfrm>
              <a:off x="2795201" y="2497415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6" idx="5"/>
              <a:endCxn id="8" idx="2"/>
            </p:cNvCxnSpPr>
            <p:nvPr/>
          </p:nvCxnSpPr>
          <p:spPr>
            <a:xfrm>
              <a:off x="1839918" y="3082930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6" idx="6"/>
              <a:endCxn id="9" idx="2"/>
            </p:cNvCxnSpPr>
            <p:nvPr/>
          </p:nvCxnSpPr>
          <p:spPr>
            <a:xfrm>
              <a:off x="1885950" y="2971800"/>
              <a:ext cx="1619250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3"/>
            </p:cNvCxnSpPr>
            <p:nvPr/>
          </p:nvCxnSpPr>
          <p:spPr>
            <a:xfrm flipV="1">
              <a:off x="2762247" y="3082930"/>
              <a:ext cx="788985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6" idx="0"/>
              <a:endCxn id="7" idx="2"/>
            </p:cNvCxnSpPr>
            <p:nvPr/>
          </p:nvCxnSpPr>
          <p:spPr>
            <a:xfrm flipV="1">
              <a:off x="1728788" y="2497415"/>
              <a:ext cx="752088" cy="31722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478021" y="2658034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50954" y="2325233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85225" y="3189899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20946" y="2338937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81915" y="3170553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810601" y="2055299"/>
            <a:ext cx="3704744" cy="1636920"/>
            <a:chOff x="8696325" y="2321202"/>
            <a:chExt cx="2247900" cy="1124356"/>
          </a:xfrm>
        </p:grpSpPr>
        <p:sp>
          <p:nvSpPr>
            <p:cNvPr id="41" name="Oval 40"/>
            <p:cNvSpPr/>
            <p:nvPr/>
          </p:nvSpPr>
          <p:spPr>
            <a:xfrm>
              <a:off x="8696325" y="279558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9605576" y="232120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9572622" y="313123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10629900" y="279558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45" name="Straight Arrow Connector 44"/>
            <p:cNvCxnSpPr>
              <a:stCxn id="42" idx="6"/>
              <a:endCxn id="44" idx="1"/>
            </p:cNvCxnSpPr>
            <p:nvPr/>
          </p:nvCxnSpPr>
          <p:spPr>
            <a:xfrm>
              <a:off x="9919901" y="2478365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1" idx="5"/>
              <a:endCxn id="43" idx="2"/>
            </p:cNvCxnSpPr>
            <p:nvPr/>
          </p:nvCxnSpPr>
          <p:spPr>
            <a:xfrm>
              <a:off x="8964618" y="3063880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1" idx="6"/>
              <a:endCxn id="86" idx="2"/>
            </p:cNvCxnSpPr>
            <p:nvPr/>
          </p:nvCxnSpPr>
          <p:spPr>
            <a:xfrm flipV="1">
              <a:off x="9010650" y="2950889"/>
              <a:ext cx="700347" cy="186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3" idx="6"/>
              <a:endCxn id="76" idx="2"/>
            </p:cNvCxnSpPr>
            <p:nvPr/>
          </p:nvCxnSpPr>
          <p:spPr>
            <a:xfrm flipV="1">
              <a:off x="9886947" y="3224696"/>
              <a:ext cx="328615" cy="6370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55" idx="6"/>
              <a:endCxn id="42" idx="2"/>
            </p:cNvCxnSpPr>
            <p:nvPr/>
          </p:nvCxnSpPr>
          <p:spPr>
            <a:xfrm flipV="1">
              <a:off x="9337284" y="2478365"/>
              <a:ext cx="268292" cy="12008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9172576" y="2516097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7" name="Straight Arrow Connector 56"/>
            <p:cNvCxnSpPr>
              <a:stCxn id="41" idx="0"/>
              <a:endCxn id="55" idx="2"/>
            </p:cNvCxnSpPr>
            <p:nvPr/>
          </p:nvCxnSpPr>
          <p:spPr>
            <a:xfrm flipV="1">
              <a:off x="8853488" y="2598451"/>
              <a:ext cx="319088" cy="19713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10215562" y="3142342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9" name="Straight Arrow Connector 78"/>
            <p:cNvCxnSpPr>
              <a:stCxn id="76" idx="7"/>
              <a:endCxn id="44" idx="3"/>
            </p:cNvCxnSpPr>
            <p:nvPr/>
          </p:nvCxnSpPr>
          <p:spPr>
            <a:xfrm flipV="1">
              <a:off x="10356149" y="3063880"/>
              <a:ext cx="319783" cy="102583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9710997" y="2868535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8" name="Straight Arrow Connector 87"/>
            <p:cNvCxnSpPr>
              <a:stCxn id="86" idx="6"/>
              <a:endCxn id="44" idx="2"/>
            </p:cNvCxnSpPr>
            <p:nvPr/>
          </p:nvCxnSpPr>
          <p:spPr>
            <a:xfrm>
              <a:off x="9875705" y="2950889"/>
              <a:ext cx="754195" cy="186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8316156" y="3443968"/>
            <a:ext cx="3882622" cy="1370080"/>
            <a:chOff x="8666030" y="5165757"/>
            <a:chExt cx="2633528" cy="1124356"/>
          </a:xfrm>
        </p:grpSpPr>
        <p:sp>
          <p:nvSpPr>
            <p:cNvPr id="93" name="Oval 92"/>
            <p:cNvSpPr/>
            <p:nvPr/>
          </p:nvSpPr>
          <p:spPr>
            <a:xfrm>
              <a:off x="8666030" y="564014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9575281" y="516575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95" name="Oval 94"/>
            <p:cNvSpPr/>
            <p:nvPr/>
          </p:nvSpPr>
          <p:spPr>
            <a:xfrm>
              <a:off x="9542327" y="597578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96" name="Oval 95"/>
            <p:cNvSpPr/>
            <p:nvPr/>
          </p:nvSpPr>
          <p:spPr>
            <a:xfrm>
              <a:off x="10599605" y="564014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97" name="Straight Arrow Connector 96"/>
            <p:cNvCxnSpPr>
              <a:stCxn id="94" idx="6"/>
              <a:endCxn id="96" idx="1"/>
            </p:cNvCxnSpPr>
            <p:nvPr/>
          </p:nvCxnSpPr>
          <p:spPr>
            <a:xfrm>
              <a:off x="9889606" y="5322920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93" idx="5"/>
              <a:endCxn id="95" idx="2"/>
            </p:cNvCxnSpPr>
            <p:nvPr/>
          </p:nvCxnSpPr>
          <p:spPr>
            <a:xfrm>
              <a:off x="8934323" y="5908435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V="1">
              <a:off x="8980355" y="5804969"/>
              <a:ext cx="700347" cy="186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95" idx="6"/>
              <a:endCxn id="104" idx="2"/>
            </p:cNvCxnSpPr>
            <p:nvPr/>
          </p:nvCxnSpPr>
          <p:spPr>
            <a:xfrm flipV="1">
              <a:off x="9856652" y="6069251"/>
              <a:ext cx="328615" cy="6370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102" idx="6"/>
              <a:endCxn id="94" idx="2"/>
            </p:cNvCxnSpPr>
            <p:nvPr/>
          </p:nvCxnSpPr>
          <p:spPr>
            <a:xfrm flipV="1">
              <a:off x="9306989" y="5322920"/>
              <a:ext cx="268292" cy="12008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>
            <a:xfrm>
              <a:off x="9142281" y="5360652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03" name="Straight Arrow Connector 102"/>
            <p:cNvCxnSpPr>
              <a:stCxn id="93" idx="0"/>
              <a:endCxn id="102" idx="2"/>
            </p:cNvCxnSpPr>
            <p:nvPr/>
          </p:nvCxnSpPr>
          <p:spPr>
            <a:xfrm flipV="1">
              <a:off x="8823193" y="5443006"/>
              <a:ext cx="319088" cy="19713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10185267" y="5986897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05" name="Straight Arrow Connector 104"/>
            <p:cNvCxnSpPr>
              <a:stCxn id="104" idx="7"/>
              <a:endCxn id="96" idx="3"/>
            </p:cNvCxnSpPr>
            <p:nvPr/>
          </p:nvCxnSpPr>
          <p:spPr>
            <a:xfrm flipV="1">
              <a:off x="10325854" y="5908435"/>
              <a:ext cx="319783" cy="102583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>
            <a:xfrm>
              <a:off x="9680702" y="5713090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9845410" y="5804969"/>
              <a:ext cx="754195" cy="186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10888264" y="5591747"/>
              <a:ext cx="411294" cy="354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4C3282"/>
                  </a:solidFill>
                </a:rPr>
                <a:t>2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176919" y="5064868"/>
            <a:ext cx="3733457" cy="1500000"/>
            <a:chOff x="1546223" y="5087551"/>
            <a:chExt cx="2664553" cy="1238086"/>
          </a:xfrm>
        </p:grpSpPr>
        <p:sp>
          <p:nvSpPr>
            <p:cNvPr id="125" name="Oval 124"/>
            <p:cNvSpPr/>
            <p:nvPr/>
          </p:nvSpPr>
          <p:spPr>
            <a:xfrm>
              <a:off x="1546223" y="557695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26" name="Oval 125"/>
            <p:cNvSpPr/>
            <p:nvPr/>
          </p:nvSpPr>
          <p:spPr>
            <a:xfrm>
              <a:off x="2455474" y="510257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27" name="Oval 126"/>
            <p:cNvSpPr/>
            <p:nvPr/>
          </p:nvSpPr>
          <p:spPr>
            <a:xfrm>
              <a:off x="2422520" y="591260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28" name="Oval 127"/>
            <p:cNvSpPr/>
            <p:nvPr/>
          </p:nvSpPr>
          <p:spPr>
            <a:xfrm>
              <a:off x="3479798" y="557695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29" name="Straight Arrow Connector 128"/>
            <p:cNvCxnSpPr>
              <a:stCxn id="126" idx="6"/>
              <a:endCxn id="128" idx="1"/>
            </p:cNvCxnSpPr>
            <p:nvPr/>
          </p:nvCxnSpPr>
          <p:spPr>
            <a:xfrm>
              <a:off x="2769799" y="5259733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25" idx="5"/>
              <a:endCxn id="127" idx="2"/>
            </p:cNvCxnSpPr>
            <p:nvPr/>
          </p:nvCxnSpPr>
          <p:spPr>
            <a:xfrm>
              <a:off x="1814516" y="5845248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125" idx="6"/>
              <a:endCxn id="128" idx="2"/>
            </p:cNvCxnSpPr>
            <p:nvPr/>
          </p:nvCxnSpPr>
          <p:spPr>
            <a:xfrm>
              <a:off x="1860548" y="5734118"/>
              <a:ext cx="161925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>
              <a:stCxn id="127" idx="6"/>
              <a:endCxn id="128" idx="3"/>
            </p:cNvCxnSpPr>
            <p:nvPr/>
          </p:nvCxnSpPr>
          <p:spPr>
            <a:xfrm flipV="1">
              <a:off x="2736845" y="5845248"/>
              <a:ext cx="788985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25" idx="0"/>
              <a:endCxn id="126" idx="2"/>
            </p:cNvCxnSpPr>
            <p:nvPr/>
          </p:nvCxnSpPr>
          <p:spPr>
            <a:xfrm flipV="1">
              <a:off x="1703386" y="5259733"/>
              <a:ext cx="752088" cy="31722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/>
            <p:cNvSpPr txBox="1"/>
            <p:nvPr/>
          </p:nvSpPr>
          <p:spPr>
            <a:xfrm>
              <a:off x="2452619" y="5420352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825552" y="5087551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959823" y="5952217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995544" y="5101255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856513" y="5932871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799482" y="5543269"/>
              <a:ext cx="411294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4C3282"/>
                  </a:solidFill>
                </a:rPr>
                <a:t>2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3775074" y="2030082"/>
            <a:ext cx="3790615" cy="1802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Transform Input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142336" y="3285892"/>
            <a:ext cx="4049663" cy="1760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Unweighted Shortest Paths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946849" y="4906214"/>
            <a:ext cx="3789692" cy="1678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Transform Output</a:t>
            </a:r>
          </a:p>
        </p:txBody>
      </p:sp>
      <p:sp>
        <p:nvSpPr>
          <p:cNvPr id="70" name="Footer Placeholder 3">
            <a:extLst>
              <a:ext uri="{FF2B5EF4-FFF2-40B4-BE49-F238E27FC236}">
                <a16:creationId xmlns:a16="http://schemas.microsoft.com/office/drawing/2014/main" id="{B2EF8BAB-A663-7F44-9A6F-D44298B6C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6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29961 -0.030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5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0.36966 -0.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966 -0.1 L 0.37683 0.1828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0.00143 0.262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26204 L -0.34558 0.2458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82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32304 -0.0159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9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Graphs: A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4834042" cy="3383565"/>
          </a:xfrm>
        </p:spPr>
        <p:txBody>
          <a:bodyPr>
            <a:noAutofit/>
          </a:bodyPr>
          <a:lstStyle/>
          <a:p>
            <a:r>
              <a:rPr lang="en-US" sz="2800" dirty="0"/>
              <a:t>What is the running time of our reduction on this graph?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O(|V|+|E|) of the modified graph, which is…slow.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83534" y="1384902"/>
            <a:ext cx="4834042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Does our reduction even work on this graph?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Ummm</a:t>
            </a:r>
            <a:r>
              <a:rPr lang="en-US" sz="2800" dirty="0"/>
              <a:t>….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75239" y="4808378"/>
            <a:ext cx="115283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4C3282"/>
                </a:solidFill>
              </a:rPr>
              <a:t>tl;dr</a:t>
            </a:r>
            <a:r>
              <a:rPr lang="en-US" sz="2800" b="1" dirty="0">
                <a:solidFill>
                  <a:srgbClr val="4C3282"/>
                </a:solidFill>
              </a:rPr>
              <a:t>:</a:t>
            </a:r>
            <a:r>
              <a:rPr lang="en-US" sz="2800" dirty="0"/>
              <a:t> If your graph’s weights are all small positive integers, this reduction might work great. </a:t>
            </a:r>
          </a:p>
          <a:p>
            <a:r>
              <a:rPr lang="en-US" sz="2800" dirty="0"/>
              <a:t>Otherwise we probably need a new idea.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48871" y="2325233"/>
            <a:ext cx="3137982" cy="1695663"/>
            <a:chOff x="1571625" y="2325233"/>
            <a:chExt cx="2247900" cy="1695663"/>
          </a:xfrm>
        </p:grpSpPr>
        <p:sp>
          <p:nvSpPr>
            <p:cNvPr id="9" name="Oval 8"/>
            <p:cNvSpPr/>
            <p:nvPr/>
          </p:nvSpPr>
          <p:spPr>
            <a:xfrm>
              <a:off x="1571625" y="281463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480876" y="234025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447922" y="315028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505200" y="281463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3" name="Straight Arrow Connector 12"/>
            <p:cNvCxnSpPr>
              <a:stCxn id="10" idx="6"/>
              <a:endCxn id="12" idx="1"/>
            </p:cNvCxnSpPr>
            <p:nvPr/>
          </p:nvCxnSpPr>
          <p:spPr>
            <a:xfrm>
              <a:off x="2795201" y="2497415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9" idx="5"/>
              <a:endCxn id="11" idx="2"/>
            </p:cNvCxnSpPr>
            <p:nvPr/>
          </p:nvCxnSpPr>
          <p:spPr>
            <a:xfrm>
              <a:off x="1839918" y="3082930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9" idx="6"/>
              <a:endCxn id="12" idx="2"/>
            </p:cNvCxnSpPr>
            <p:nvPr/>
          </p:nvCxnSpPr>
          <p:spPr>
            <a:xfrm>
              <a:off x="1885950" y="2971800"/>
              <a:ext cx="1619250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1" idx="6"/>
              <a:endCxn id="12" idx="3"/>
            </p:cNvCxnSpPr>
            <p:nvPr/>
          </p:nvCxnSpPr>
          <p:spPr>
            <a:xfrm flipV="1">
              <a:off x="2762247" y="3082930"/>
              <a:ext cx="788985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0"/>
              <a:endCxn id="10" idx="2"/>
            </p:cNvCxnSpPr>
            <p:nvPr/>
          </p:nvCxnSpPr>
          <p:spPr>
            <a:xfrm flipV="1">
              <a:off x="1728788" y="2497415"/>
              <a:ext cx="752088" cy="31722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360203" y="2658034"/>
              <a:ext cx="6520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200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34930" y="2325233"/>
              <a:ext cx="7502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5000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85225" y="3189899"/>
              <a:ext cx="727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5000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20946" y="2338937"/>
              <a:ext cx="5342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150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81915" y="3170553"/>
              <a:ext cx="5342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84552" y="2313678"/>
            <a:ext cx="3089754" cy="1387886"/>
            <a:chOff x="1571625" y="2325233"/>
            <a:chExt cx="2247900" cy="1387886"/>
          </a:xfrm>
        </p:grpSpPr>
        <p:sp>
          <p:nvSpPr>
            <p:cNvPr id="24" name="Oval 23"/>
            <p:cNvSpPr/>
            <p:nvPr/>
          </p:nvSpPr>
          <p:spPr>
            <a:xfrm>
              <a:off x="1571625" y="281463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480876" y="234025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2447922" y="315028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3505200" y="281463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28" name="Straight Arrow Connector 27"/>
            <p:cNvCxnSpPr>
              <a:stCxn id="25" idx="6"/>
              <a:endCxn id="27" idx="1"/>
            </p:cNvCxnSpPr>
            <p:nvPr/>
          </p:nvCxnSpPr>
          <p:spPr>
            <a:xfrm>
              <a:off x="2795201" y="2497415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4" idx="5"/>
              <a:endCxn id="26" idx="2"/>
            </p:cNvCxnSpPr>
            <p:nvPr/>
          </p:nvCxnSpPr>
          <p:spPr>
            <a:xfrm>
              <a:off x="1839918" y="3082930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4" idx="6"/>
              <a:endCxn id="27" idx="2"/>
            </p:cNvCxnSpPr>
            <p:nvPr/>
          </p:nvCxnSpPr>
          <p:spPr>
            <a:xfrm>
              <a:off x="1885950" y="2971800"/>
              <a:ext cx="1619250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6" idx="6"/>
              <a:endCxn id="27" idx="3"/>
            </p:cNvCxnSpPr>
            <p:nvPr/>
          </p:nvCxnSpPr>
          <p:spPr>
            <a:xfrm flipV="1">
              <a:off x="2762247" y="3082930"/>
              <a:ext cx="788985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4" idx="0"/>
              <a:endCxn id="25" idx="2"/>
            </p:cNvCxnSpPr>
            <p:nvPr/>
          </p:nvCxnSpPr>
          <p:spPr>
            <a:xfrm flipV="1">
              <a:off x="1728788" y="2497415"/>
              <a:ext cx="752088" cy="31722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322089" y="2586131"/>
                  <a:ext cx="65207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2089" y="2586131"/>
                  <a:ext cx="652078" cy="52322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634930" y="2325233"/>
                  <a:ext cx="75028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930" y="2325233"/>
                  <a:ext cx="750284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/>
            <p:cNvSpPr txBox="1"/>
            <p:nvPr/>
          </p:nvSpPr>
          <p:spPr>
            <a:xfrm>
              <a:off x="2985225" y="3189899"/>
              <a:ext cx="727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5000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20946" y="2338937"/>
                  <a:ext cx="5342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0946" y="2338937"/>
                  <a:ext cx="534259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36"/>
            <p:cNvSpPr txBox="1"/>
            <p:nvPr/>
          </p:nvSpPr>
          <p:spPr>
            <a:xfrm>
              <a:off x="1881915" y="3170553"/>
              <a:ext cx="5342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</p:grp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32674193-2328-7B4B-BE3F-85858AB9B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3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Graphs: Take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057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So we can’t just do a reduction. </a:t>
            </a:r>
          </a:p>
          <a:p>
            <a:pPr marL="0" indent="0">
              <a:buNone/>
            </a:pPr>
            <a:r>
              <a:rPr lang="en-US" sz="2800" dirty="0"/>
              <a:t>Instead figure out why BFS worked in the unweighted case, </a:t>
            </a:r>
            <a:br>
              <a:rPr lang="en-US" sz="2800" dirty="0"/>
            </a:br>
            <a:r>
              <a:rPr lang="en-US" sz="2800" dirty="0"/>
              <a:t>try to make the same thing happen in the weighted case.</a:t>
            </a:r>
          </a:p>
          <a:p>
            <a:pPr marL="0" indent="0">
              <a:buNone/>
            </a:pPr>
            <a:r>
              <a:rPr lang="en-US" sz="2800" dirty="0"/>
              <a:t>How did we avoid this problem: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2179225" y="3837334"/>
            <a:ext cx="6146863" cy="1713032"/>
            <a:chOff x="2179225" y="3191872"/>
            <a:chExt cx="6146863" cy="1713032"/>
          </a:xfrm>
        </p:grpSpPr>
        <p:sp>
          <p:nvSpPr>
            <p:cNvPr id="6" name="Oval 5"/>
            <p:cNvSpPr/>
            <p:nvPr/>
          </p:nvSpPr>
          <p:spPr>
            <a:xfrm>
              <a:off x="2476500" y="42576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962900" y="412635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119812" y="412967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101672" y="361915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905375" y="412967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cxnSp>
          <p:nvCxnSpPr>
            <p:cNvPr id="11" name="Straight Arrow Connector 10"/>
            <p:cNvCxnSpPr>
              <a:stCxn id="6" idx="7"/>
              <a:endCxn id="9" idx="2"/>
            </p:cNvCxnSpPr>
            <p:nvPr/>
          </p:nvCxnSpPr>
          <p:spPr>
            <a:xfrm flipV="1">
              <a:off x="2744793" y="3776321"/>
              <a:ext cx="356879" cy="52738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0" idx="6"/>
              <a:endCxn id="8" idx="2"/>
            </p:cNvCxnSpPr>
            <p:nvPr/>
          </p:nvCxnSpPr>
          <p:spPr>
            <a:xfrm>
              <a:off x="5219700" y="4286841"/>
              <a:ext cx="900112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6" idx="6"/>
              <a:endCxn id="10" idx="3"/>
            </p:cNvCxnSpPr>
            <p:nvPr/>
          </p:nvCxnSpPr>
          <p:spPr>
            <a:xfrm flipV="1">
              <a:off x="2790825" y="4397971"/>
              <a:ext cx="2160582" cy="1686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26" idx="6"/>
              <a:endCxn id="10" idx="2"/>
            </p:cNvCxnSpPr>
            <p:nvPr/>
          </p:nvCxnSpPr>
          <p:spPr>
            <a:xfrm>
              <a:off x="4409027" y="3778797"/>
              <a:ext cx="496348" cy="50804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7" idx="2"/>
            </p:cNvCxnSpPr>
            <p:nvPr/>
          </p:nvCxnSpPr>
          <p:spPr>
            <a:xfrm flipV="1">
              <a:off x="6434137" y="4283515"/>
              <a:ext cx="1528763" cy="332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569418" y="3745085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98924" y="4479399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66190" y="3675422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37251" y="4400443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46118" y="4440677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79225" y="4507104"/>
              <a:ext cx="37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C3282"/>
                  </a:solidFill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870990" y="4525968"/>
                  <a:ext cx="377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>
                    <a:solidFill>
                      <a:srgbClr val="4C3282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990" y="4525968"/>
                  <a:ext cx="377000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/>
            <p:cNvSpPr/>
            <p:nvPr/>
          </p:nvSpPr>
          <p:spPr>
            <a:xfrm>
              <a:off x="4094702" y="3621634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27" name="Straight Arrow Connector 26"/>
            <p:cNvCxnSpPr>
              <a:stCxn id="9" idx="6"/>
              <a:endCxn id="26" idx="2"/>
            </p:cNvCxnSpPr>
            <p:nvPr/>
          </p:nvCxnSpPr>
          <p:spPr>
            <a:xfrm>
              <a:off x="3415997" y="3776321"/>
              <a:ext cx="678705" cy="247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550785" y="3283985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038997" y="3220661"/>
                  <a:ext cx="377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rgbClr val="4C3282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8997" y="3220661"/>
                  <a:ext cx="37700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070948" y="4525968"/>
                  <a:ext cx="377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oMath>
                    </m:oMathPara>
                  </a14:m>
                  <a:endParaRPr lang="en-US" dirty="0">
                    <a:solidFill>
                      <a:srgbClr val="4C3282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0948" y="4525968"/>
                  <a:ext cx="37700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069842" y="3191872"/>
                  <a:ext cx="377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>
                    <a:solidFill>
                      <a:srgbClr val="4C3282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9842" y="3191872"/>
                  <a:ext cx="37700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7949088" y="4535572"/>
                  <a:ext cx="377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oMath>
                    </m:oMathPara>
                  </a14:m>
                  <a:endParaRPr lang="en-US" dirty="0">
                    <a:solidFill>
                      <a:srgbClr val="4C3282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9088" y="4535572"/>
                  <a:ext cx="37700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B4BD68B7-C383-B04E-905F-46AACFE68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5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Graphs: Take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 BFS When we used a vertex u to update shortest paths we already knew the exact shortest path to u. </a:t>
            </a:r>
          </a:p>
          <a:p>
            <a:r>
              <a:rPr lang="en-US" sz="2800" dirty="0"/>
              <a:t>So we never ran into the update problem 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/>
              <a:t>If we process the vertices in order of distance from s, we have a chance.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3F651B-1C84-E64F-B9F8-06A7D80DB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5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Graphs: Take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Goal: Process the vertices in order of distance from s</a:t>
            </a:r>
          </a:p>
          <a:p>
            <a:r>
              <a:rPr lang="en-US" sz="2800" dirty="0"/>
              <a:t>Idea: </a:t>
            </a:r>
          </a:p>
          <a:p>
            <a:r>
              <a:rPr lang="en-US" sz="2800" dirty="0"/>
              <a:t>Have a set of vertices that are “known” </a:t>
            </a:r>
          </a:p>
          <a:p>
            <a:pPr lvl="1"/>
            <a:r>
              <a:rPr lang="en-US" sz="2800" dirty="0"/>
              <a:t>(we know at least one path from s to them).</a:t>
            </a:r>
          </a:p>
          <a:p>
            <a:r>
              <a:rPr lang="en-US" sz="2800" dirty="0"/>
              <a:t>Record an estimated distance </a:t>
            </a:r>
          </a:p>
          <a:p>
            <a:pPr lvl="1"/>
            <a:r>
              <a:rPr lang="en-US" sz="2800" dirty="0"/>
              <a:t>(the best way we know to get to each vertex).</a:t>
            </a:r>
          </a:p>
          <a:p>
            <a:r>
              <a:rPr lang="en-US" sz="2800" dirty="0"/>
              <a:t>If we process only the vertex closest in estimated distance, we won’t ever find a shorter path to a processed vertex.</a:t>
            </a:r>
          </a:p>
          <a:p>
            <a:pPr lvl="1"/>
            <a:r>
              <a:rPr lang="en-US" sz="2400" dirty="0"/>
              <a:t>This statement is the key to proving correctness. </a:t>
            </a:r>
          </a:p>
          <a:p>
            <a:pPr lvl="1"/>
            <a:r>
              <a:rPr lang="en-US" sz="2400" dirty="0"/>
              <a:t>It’s nice if you want to practice induction/understand the algorithm better.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A64DDD-DCAA-6946-BE3A-A0E67A47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538218" y="4169810"/>
            <a:ext cx="5800725" cy="1718634"/>
            <a:chOff x="2476500" y="3283985"/>
            <a:chExt cx="5800725" cy="1718634"/>
          </a:xfrm>
        </p:grpSpPr>
        <p:sp>
          <p:nvSpPr>
            <p:cNvPr id="8" name="Oval 7"/>
            <p:cNvSpPr/>
            <p:nvPr/>
          </p:nvSpPr>
          <p:spPr>
            <a:xfrm>
              <a:off x="2476500" y="42576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7962900" y="412635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119812" y="412967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101672" y="361915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905375" y="412967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cxnSp>
          <p:nvCxnSpPr>
            <p:cNvPr id="13" name="Straight Arrow Connector 12"/>
            <p:cNvCxnSpPr>
              <a:stCxn id="8" idx="7"/>
              <a:endCxn id="11" idx="2"/>
            </p:cNvCxnSpPr>
            <p:nvPr/>
          </p:nvCxnSpPr>
          <p:spPr>
            <a:xfrm flipV="1">
              <a:off x="2744793" y="3776321"/>
              <a:ext cx="356879" cy="52738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6"/>
              <a:endCxn id="10" idx="2"/>
            </p:cNvCxnSpPr>
            <p:nvPr/>
          </p:nvCxnSpPr>
          <p:spPr>
            <a:xfrm>
              <a:off x="5219700" y="4286841"/>
              <a:ext cx="900112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12" idx="3"/>
            </p:cNvCxnSpPr>
            <p:nvPr/>
          </p:nvCxnSpPr>
          <p:spPr>
            <a:xfrm flipV="1">
              <a:off x="2790825" y="4397971"/>
              <a:ext cx="2160582" cy="1686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5" idx="6"/>
              <a:endCxn id="12" idx="2"/>
            </p:cNvCxnSpPr>
            <p:nvPr/>
          </p:nvCxnSpPr>
          <p:spPr>
            <a:xfrm>
              <a:off x="4409027" y="3778797"/>
              <a:ext cx="496348" cy="50804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6"/>
              <a:endCxn id="9" idx="2"/>
            </p:cNvCxnSpPr>
            <p:nvPr/>
          </p:nvCxnSpPr>
          <p:spPr>
            <a:xfrm flipV="1">
              <a:off x="6434137" y="4283515"/>
              <a:ext cx="1528763" cy="332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569418" y="3745085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98924" y="4479399"/>
              <a:ext cx="7083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66190" y="3675422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37251" y="4400443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46118" y="4440677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4094702" y="3621634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26" name="Straight Arrow Connector 25"/>
            <p:cNvCxnSpPr>
              <a:stCxn id="11" idx="6"/>
              <a:endCxn id="25" idx="2"/>
            </p:cNvCxnSpPr>
            <p:nvPr/>
          </p:nvCxnSpPr>
          <p:spPr>
            <a:xfrm>
              <a:off x="3415997" y="3776321"/>
              <a:ext cx="678705" cy="247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550785" y="3283985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6612502" y="1001040"/>
          <a:ext cx="5377449" cy="3180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5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55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7485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Vertex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Predecessor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Processed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485">
                <a:tc>
                  <a:txBody>
                    <a:bodyPr/>
                    <a:lstStyle/>
                    <a:p>
                      <a:r>
                        <a:rPr lang="en-U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485">
                <a:tc>
                  <a:txBody>
                    <a:bodyPr/>
                    <a:lstStyle/>
                    <a:p>
                      <a:r>
                        <a:rPr lang="en-US" sz="24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485">
                <a:tc>
                  <a:txBody>
                    <a:bodyPr/>
                    <a:lstStyle/>
                    <a:p>
                      <a:r>
                        <a:rPr lang="en-US" sz="2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485">
                <a:tc>
                  <a:txBody>
                    <a:bodyPr/>
                    <a:lstStyle/>
                    <a:p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485">
                <a:tc>
                  <a:txBody>
                    <a:bodyPr/>
                    <a:lstStyle/>
                    <a:p>
                      <a:r>
                        <a:rPr lang="en-US" sz="24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485">
                <a:tc>
                  <a:txBody>
                    <a:bodyPr/>
                    <a:lstStyle/>
                    <a:p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99BC66-8980-46F9-819B-7E2698A2B9D4}"/>
                  </a:ext>
                </a:extLst>
              </p:cNvPr>
              <p:cNvSpPr txBox="1"/>
              <p:nvPr/>
            </p:nvSpPr>
            <p:spPr>
              <a:xfrm>
                <a:off x="172880" y="1435106"/>
                <a:ext cx="6477000" cy="4303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Dijkstra(Graph G, Vertex source) 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initialize distances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endParaRPr lang="en-US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mark source as distance 0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mark all vertices unprocessed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while(there are unprocessed vertices){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		let u be the closest unprocessed vertex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foreach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leaving u){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 	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&lt;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v.predecessor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u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mark u as 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}</a:t>
                </a:r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399BC66-8980-46F9-819B-7E2698A2B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80" y="1435106"/>
                <a:ext cx="6477000" cy="4303742"/>
              </a:xfrm>
              <a:prstGeom prst="rect">
                <a:avLst/>
              </a:prstGeom>
              <a:blipFill rotWithShape="0">
                <a:blip r:embed="rId2"/>
                <a:stretch>
                  <a:fillRect l="-753" t="-708" b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56B8C95A-18B8-B34F-9B38-C0ADCDE9E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6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2880" y="1435106"/>
                <a:ext cx="6477000" cy="4303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Dijkstra(Graph G, Vertex source) 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initialize distances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endParaRPr lang="en-US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mark source as distance 0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mark all vertices unprocessed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while(there are unprocessed vertices){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		let u be the closest unprocessed vertex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foreach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leaving u){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 	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&lt;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v.predecessor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u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mark u as 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}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80" y="1435106"/>
                <a:ext cx="6477000" cy="4303742"/>
              </a:xfrm>
              <a:prstGeom prst="rect">
                <a:avLst/>
              </a:prstGeom>
              <a:blipFill rotWithShape="0">
                <a:blip r:embed="rId2"/>
                <a:stretch>
                  <a:fillRect l="-753" t="-708" b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538218" y="4169810"/>
            <a:ext cx="5800725" cy="1718634"/>
            <a:chOff x="2476500" y="3283985"/>
            <a:chExt cx="5800725" cy="1718634"/>
          </a:xfrm>
        </p:grpSpPr>
        <p:sp>
          <p:nvSpPr>
            <p:cNvPr id="8" name="Oval 7"/>
            <p:cNvSpPr/>
            <p:nvPr/>
          </p:nvSpPr>
          <p:spPr>
            <a:xfrm>
              <a:off x="2476500" y="42576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7962900" y="412635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119812" y="412967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101672" y="361915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905375" y="412967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cxnSp>
          <p:nvCxnSpPr>
            <p:cNvPr id="13" name="Straight Arrow Connector 12"/>
            <p:cNvCxnSpPr>
              <a:stCxn id="8" idx="7"/>
              <a:endCxn id="11" idx="2"/>
            </p:cNvCxnSpPr>
            <p:nvPr/>
          </p:nvCxnSpPr>
          <p:spPr>
            <a:xfrm flipV="1">
              <a:off x="2744793" y="3776321"/>
              <a:ext cx="356879" cy="52738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6"/>
              <a:endCxn id="10" idx="2"/>
            </p:cNvCxnSpPr>
            <p:nvPr/>
          </p:nvCxnSpPr>
          <p:spPr>
            <a:xfrm>
              <a:off x="5219700" y="4286841"/>
              <a:ext cx="900112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12" idx="3"/>
            </p:cNvCxnSpPr>
            <p:nvPr/>
          </p:nvCxnSpPr>
          <p:spPr>
            <a:xfrm flipV="1">
              <a:off x="2790825" y="4397971"/>
              <a:ext cx="2160582" cy="1686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5" idx="6"/>
              <a:endCxn id="12" idx="2"/>
            </p:cNvCxnSpPr>
            <p:nvPr/>
          </p:nvCxnSpPr>
          <p:spPr>
            <a:xfrm>
              <a:off x="4409027" y="3778797"/>
              <a:ext cx="496348" cy="50804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6"/>
              <a:endCxn id="9" idx="2"/>
            </p:cNvCxnSpPr>
            <p:nvPr/>
          </p:nvCxnSpPr>
          <p:spPr>
            <a:xfrm flipV="1">
              <a:off x="6434137" y="4283515"/>
              <a:ext cx="1528763" cy="332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569418" y="3745085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98924" y="4479399"/>
              <a:ext cx="6012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66190" y="3675422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37251" y="4400443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46118" y="4440677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4094702" y="3621634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26" name="Straight Arrow Connector 25"/>
            <p:cNvCxnSpPr>
              <a:stCxn id="11" idx="6"/>
              <a:endCxn id="25" idx="2"/>
            </p:cNvCxnSpPr>
            <p:nvPr/>
          </p:nvCxnSpPr>
          <p:spPr>
            <a:xfrm>
              <a:off x="3415997" y="3776321"/>
              <a:ext cx="678705" cy="247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550785" y="3283985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6660643" y="795198"/>
          <a:ext cx="5316204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7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2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8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Vertex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Predecessor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Processed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trike="sngStrike" dirty="0"/>
                        <a:t>20</a:t>
                      </a:r>
                      <a:r>
                        <a:rPr lang="en-US" sz="2400" strike="noStrike" dirty="0"/>
                        <a:t> </a:t>
                      </a:r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trike="sngStrike" dirty="0"/>
                        <a:t>s</a:t>
                      </a:r>
                      <a:r>
                        <a:rPr lang="en-US" sz="2400" dirty="0"/>
                        <a:t>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D13FCFD4-F81A-7D45-B478-60FC36A2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74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1E041-952E-7942-AEE4-D92042622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Run Through</a:t>
            </a:r>
          </a:p>
        </p:txBody>
      </p:sp>
      <p:pic>
        <p:nvPicPr>
          <p:cNvPr id="7" name="Content Placeholder 6" descr="A picture containing wall, photo&#10;&#10;Description automatically generated">
            <a:extLst>
              <a:ext uri="{FF2B5EF4-FFF2-40B4-BE49-F238E27FC236}">
                <a16:creationId xmlns:a16="http://schemas.microsoft.com/office/drawing/2014/main" id="{E5EB4780-9A80-084A-BB32-D67170B14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593" y="3178387"/>
            <a:ext cx="5207000" cy="34798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5B2877-3B83-8E4C-A121-AE9A300E2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997ED-B81E-D94C-B188-0D1C8CB9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1C799FE-22DD-5C4D-9542-0B342CB3580B}"/>
              </a:ext>
            </a:extLst>
          </p:cNvPr>
          <p:cNvGraphicFramePr>
            <a:graphicFrameLocks noGrp="1"/>
          </p:cNvGraphicFramePr>
          <p:nvPr/>
        </p:nvGraphicFramePr>
        <p:xfrm>
          <a:off x="6555500" y="263276"/>
          <a:ext cx="5459668" cy="2799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917">
                  <a:extLst>
                    <a:ext uri="{9D8B030D-6E8A-4147-A177-3AD203B41FA5}">
                      <a16:colId xmlns:a16="http://schemas.microsoft.com/office/drawing/2014/main" val="2425517046"/>
                    </a:ext>
                  </a:extLst>
                </a:gridCol>
                <a:gridCol w="1364917">
                  <a:extLst>
                    <a:ext uri="{9D8B030D-6E8A-4147-A177-3AD203B41FA5}">
                      <a16:colId xmlns:a16="http://schemas.microsoft.com/office/drawing/2014/main" val="3699414730"/>
                    </a:ext>
                  </a:extLst>
                </a:gridCol>
                <a:gridCol w="1364917">
                  <a:extLst>
                    <a:ext uri="{9D8B030D-6E8A-4147-A177-3AD203B41FA5}">
                      <a16:colId xmlns:a16="http://schemas.microsoft.com/office/drawing/2014/main" val="686460412"/>
                    </a:ext>
                  </a:extLst>
                </a:gridCol>
                <a:gridCol w="1364917">
                  <a:extLst>
                    <a:ext uri="{9D8B030D-6E8A-4147-A177-3AD203B41FA5}">
                      <a16:colId xmlns:a16="http://schemas.microsoft.com/office/drawing/2014/main" val="1690057466"/>
                    </a:ext>
                  </a:extLst>
                </a:gridCol>
              </a:tblGrid>
              <a:tr h="6591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Vertex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Predecessor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Processed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2161660"/>
                  </a:ext>
                </a:extLst>
              </a:tr>
              <a:tr h="4280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553723"/>
                  </a:ext>
                </a:extLst>
              </a:tr>
              <a:tr h="4280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4873734"/>
                  </a:ext>
                </a:extLst>
              </a:tr>
              <a:tr h="4280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963276"/>
                  </a:ext>
                </a:extLst>
              </a:tr>
              <a:tr h="4280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5083422"/>
                  </a:ext>
                </a:extLst>
              </a:tr>
              <a:tr h="4280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39512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DBCA676-363D-C54C-B502-60BB384450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1663068"/>
                <a:ext cx="5433846" cy="4503169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sz="2000" b="1" dirty="0">
                    <a:solidFill>
                      <a:srgbClr val="4C3282"/>
                    </a:solidFill>
                  </a:rPr>
                  <a:t>Pseudocode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Dijkstra(Graph G, Vertex source) 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initialize distances to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endParaRPr lang="en-US" sz="15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mark all vertices unprocessed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mark source as distance 0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while(there are unprocessed vertices){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let u be the closest unprocessed vertex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for each(edge (</a:t>
                </a:r>
                <a:r>
                  <a:rPr lang="en-US" sz="15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leaving u){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sz="15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5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&lt; </a:t>
                </a:r>
                <a:r>
                  <a:rPr lang="en-US" sz="15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){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</a:t>
                </a:r>
                <a:r>
                  <a:rPr lang="en-US" sz="15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5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5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</a:t>
                </a:r>
                <a:r>
                  <a:rPr lang="en-US" sz="15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v.predecessor</a:t>
                </a: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u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}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}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mark u as processed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}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DBCA676-363D-C54C-B502-60BB38445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663068"/>
                <a:ext cx="5433846" cy="4503169"/>
              </a:xfrm>
              <a:prstGeom prst="rect">
                <a:avLst/>
              </a:prstGeom>
              <a:blipFill>
                <a:blip r:embed="rId3"/>
                <a:stretch>
                  <a:fillRect l="-1865" t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95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1E041-952E-7942-AEE4-D92042622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Run Through</a:t>
            </a:r>
          </a:p>
        </p:txBody>
      </p:sp>
      <p:pic>
        <p:nvPicPr>
          <p:cNvPr id="7" name="Content Placeholder 6" descr="A picture containing wall, photo&#10;&#10;Description automatically generated">
            <a:extLst>
              <a:ext uri="{FF2B5EF4-FFF2-40B4-BE49-F238E27FC236}">
                <a16:creationId xmlns:a16="http://schemas.microsoft.com/office/drawing/2014/main" id="{E5EB4780-9A80-084A-BB32-D67170B14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593" y="3178387"/>
            <a:ext cx="5207000" cy="34798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5B2877-3B83-8E4C-A121-AE9A300E2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997ED-B81E-D94C-B188-0D1C8CB9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1C799FE-22DD-5C4D-9542-0B342CB3580B}"/>
              </a:ext>
            </a:extLst>
          </p:cNvPr>
          <p:cNvGraphicFramePr>
            <a:graphicFrameLocks noGrp="1"/>
          </p:cNvGraphicFramePr>
          <p:nvPr/>
        </p:nvGraphicFramePr>
        <p:xfrm>
          <a:off x="6555500" y="263276"/>
          <a:ext cx="5459668" cy="2799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917">
                  <a:extLst>
                    <a:ext uri="{9D8B030D-6E8A-4147-A177-3AD203B41FA5}">
                      <a16:colId xmlns:a16="http://schemas.microsoft.com/office/drawing/2014/main" val="2425517046"/>
                    </a:ext>
                  </a:extLst>
                </a:gridCol>
                <a:gridCol w="1364917">
                  <a:extLst>
                    <a:ext uri="{9D8B030D-6E8A-4147-A177-3AD203B41FA5}">
                      <a16:colId xmlns:a16="http://schemas.microsoft.com/office/drawing/2014/main" val="3699414730"/>
                    </a:ext>
                  </a:extLst>
                </a:gridCol>
                <a:gridCol w="1364917">
                  <a:extLst>
                    <a:ext uri="{9D8B030D-6E8A-4147-A177-3AD203B41FA5}">
                      <a16:colId xmlns:a16="http://schemas.microsoft.com/office/drawing/2014/main" val="686460412"/>
                    </a:ext>
                  </a:extLst>
                </a:gridCol>
                <a:gridCol w="1364917">
                  <a:extLst>
                    <a:ext uri="{9D8B030D-6E8A-4147-A177-3AD203B41FA5}">
                      <a16:colId xmlns:a16="http://schemas.microsoft.com/office/drawing/2014/main" val="1690057466"/>
                    </a:ext>
                  </a:extLst>
                </a:gridCol>
              </a:tblGrid>
              <a:tr h="6591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Vertex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Predecessor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Processed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2161660"/>
                  </a:ext>
                </a:extLst>
              </a:tr>
              <a:tr h="4280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553723"/>
                  </a:ext>
                </a:extLst>
              </a:tr>
              <a:tr h="4280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4873734"/>
                  </a:ext>
                </a:extLst>
              </a:tr>
              <a:tr h="4280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963276"/>
                  </a:ext>
                </a:extLst>
              </a:tr>
              <a:tr h="4280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5083422"/>
                  </a:ext>
                </a:extLst>
              </a:tr>
              <a:tr h="4280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39512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DBCA676-363D-C54C-B502-60BB384450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1663068"/>
                <a:ext cx="5433846" cy="4503169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sz="2000" b="1" dirty="0">
                    <a:solidFill>
                      <a:srgbClr val="4C3282"/>
                    </a:solidFill>
                  </a:rPr>
                  <a:t>Pseudocode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Dijkstra(Graph G, Vertex source) 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distances to </a:t>
                </a:r>
                <a14:m>
                  <m:oMath xmlns:m="http://schemas.openxmlformats.org/officeDocument/2006/math">
                    <m:r>
                      <a:rPr lang="en-US" sz="1500" b="1" i="1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endParaRPr lang="en-US" sz="1500" b="1" dirty="0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mark all vertices unprocessed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mark source as distance 0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while(there are unprocessed vertices){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let u be the closest unprocessed vertex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for each(edge (</a:t>
                </a:r>
                <a:r>
                  <a:rPr lang="en-US" sz="15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leaving u){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sz="15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5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&lt; </a:t>
                </a:r>
                <a:r>
                  <a:rPr lang="en-US" sz="15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){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</a:t>
                </a:r>
                <a:r>
                  <a:rPr lang="en-US" sz="15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5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5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</a:t>
                </a:r>
                <a:r>
                  <a:rPr lang="en-US" sz="15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v.predecessor</a:t>
                </a: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u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}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}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mark u as processed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}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DBCA676-363D-C54C-B502-60BB38445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663068"/>
                <a:ext cx="5433846" cy="4503169"/>
              </a:xfrm>
              <a:prstGeom prst="rect">
                <a:avLst/>
              </a:prstGeom>
              <a:blipFill>
                <a:blip r:embed="rId3"/>
                <a:stretch>
                  <a:fillRect l="-1865" t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43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1E041-952E-7942-AEE4-D92042622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Run Through</a:t>
            </a:r>
          </a:p>
        </p:txBody>
      </p:sp>
      <p:pic>
        <p:nvPicPr>
          <p:cNvPr id="7" name="Content Placeholder 6" descr="A picture containing wall, photo&#10;&#10;Description automatically generated">
            <a:extLst>
              <a:ext uri="{FF2B5EF4-FFF2-40B4-BE49-F238E27FC236}">
                <a16:creationId xmlns:a16="http://schemas.microsoft.com/office/drawing/2014/main" id="{E5EB4780-9A80-084A-BB32-D67170B14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593" y="3178387"/>
            <a:ext cx="5207000" cy="34798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5B2877-3B83-8E4C-A121-AE9A300E2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997ED-B81E-D94C-B188-0D1C8CB9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1C799FE-22DD-5C4D-9542-0B342CB3580B}"/>
              </a:ext>
            </a:extLst>
          </p:cNvPr>
          <p:cNvGraphicFramePr>
            <a:graphicFrameLocks noGrp="1"/>
          </p:cNvGraphicFramePr>
          <p:nvPr/>
        </p:nvGraphicFramePr>
        <p:xfrm>
          <a:off x="6555500" y="263276"/>
          <a:ext cx="5459668" cy="2799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917">
                  <a:extLst>
                    <a:ext uri="{9D8B030D-6E8A-4147-A177-3AD203B41FA5}">
                      <a16:colId xmlns:a16="http://schemas.microsoft.com/office/drawing/2014/main" val="2425517046"/>
                    </a:ext>
                  </a:extLst>
                </a:gridCol>
                <a:gridCol w="1364917">
                  <a:extLst>
                    <a:ext uri="{9D8B030D-6E8A-4147-A177-3AD203B41FA5}">
                      <a16:colId xmlns:a16="http://schemas.microsoft.com/office/drawing/2014/main" val="3699414730"/>
                    </a:ext>
                  </a:extLst>
                </a:gridCol>
                <a:gridCol w="1364917">
                  <a:extLst>
                    <a:ext uri="{9D8B030D-6E8A-4147-A177-3AD203B41FA5}">
                      <a16:colId xmlns:a16="http://schemas.microsoft.com/office/drawing/2014/main" val="686460412"/>
                    </a:ext>
                  </a:extLst>
                </a:gridCol>
                <a:gridCol w="1364917">
                  <a:extLst>
                    <a:ext uri="{9D8B030D-6E8A-4147-A177-3AD203B41FA5}">
                      <a16:colId xmlns:a16="http://schemas.microsoft.com/office/drawing/2014/main" val="1690057466"/>
                    </a:ext>
                  </a:extLst>
                </a:gridCol>
              </a:tblGrid>
              <a:tr h="6591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Vertex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Predecessor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Processed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2161660"/>
                  </a:ext>
                </a:extLst>
              </a:tr>
              <a:tr h="4280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553723"/>
                  </a:ext>
                </a:extLst>
              </a:tr>
              <a:tr h="4280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4873734"/>
                  </a:ext>
                </a:extLst>
              </a:tr>
              <a:tr h="4280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963276"/>
                  </a:ext>
                </a:extLst>
              </a:tr>
              <a:tr h="4280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5083422"/>
                  </a:ext>
                </a:extLst>
              </a:tr>
              <a:tr h="4280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39512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DBCA676-363D-C54C-B502-60BB384450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1663068"/>
                <a:ext cx="5433846" cy="4503169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sz="2000" b="1" dirty="0">
                    <a:solidFill>
                      <a:srgbClr val="4C3282"/>
                    </a:solidFill>
                  </a:rPr>
                  <a:t>Pseudocode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Dijkstra(Graph G, Vertex source) 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sz="150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distances to </a:t>
                </a:r>
                <a14:m>
                  <m:oMath xmlns:m="http://schemas.openxmlformats.org/officeDocument/2006/math">
                    <m:r>
                      <a:rPr lang="en-US" sz="1500" b="0" i="1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endParaRPr lang="en-US" sz="1500" dirty="0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mark all vertices unprocessed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mark source as distance 0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while(there are unprocessed vertices){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let u be the closest unprocessed vertex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each(edge (</a:t>
                </a:r>
                <a:r>
                  <a:rPr lang="en-US" sz="1500" b="1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leaving u){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sz="1500" b="1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500" b="1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&lt; </a:t>
                </a:r>
                <a:r>
                  <a:rPr lang="en-US" sz="1500" b="1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){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</a:t>
                </a:r>
                <a:r>
                  <a:rPr lang="en-US" sz="1500" b="1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500" b="1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500" b="1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</a:t>
                </a:r>
                <a:r>
                  <a:rPr lang="en-US" sz="1500" b="1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v.predecessor</a:t>
                </a: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u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}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}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mark u as processed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}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DBCA676-363D-C54C-B502-60BB38445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663068"/>
                <a:ext cx="5433846" cy="4503169"/>
              </a:xfrm>
              <a:prstGeom prst="rect">
                <a:avLst/>
              </a:prstGeom>
              <a:blipFill>
                <a:blip r:embed="rId3"/>
                <a:stretch>
                  <a:fillRect l="-1865" t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DBF27F93-4DF2-9B4A-A5F6-EF4040AC96F4}"/>
              </a:ext>
            </a:extLst>
          </p:cNvPr>
          <p:cNvSpPr/>
          <p:nvPr/>
        </p:nvSpPr>
        <p:spPr>
          <a:xfrm>
            <a:off x="7070764" y="4249510"/>
            <a:ext cx="832264" cy="763918"/>
          </a:xfrm>
          <a:prstGeom prst="ellipse">
            <a:avLst/>
          </a:prstGeom>
          <a:solidFill>
            <a:srgbClr val="4C328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4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146280"/>
            <a:ext cx="11187258" cy="1791226"/>
          </a:xfrm>
        </p:spPr>
        <p:txBody>
          <a:bodyPr>
            <a:noAutofit/>
          </a:bodyPr>
          <a:lstStyle/>
          <a:p>
            <a:r>
              <a:rPr lang="en-US" sz="2800" dirty="0"/>
              <a:t>Run Breadth First Search on this graph starting from s.</a:t>
            </a:r>
          </a:p>
          <a:p>
            <a:r>
              <a:rPr lang="en-US" sz="2800" dirty="0"/>
              <a:t>What order are vertices placed on the queue?</a:t>
            </a:r>
          </a:p>
          <a:p>
            <a:r>
              <a:rPr lang="en-US" sz="2800" dirty="0"/>
              <a:t>When processing a vertex insert neighbors in alphabetical order.</a:t>
            </a:r>
          </a:p>
          <a:p>
            <a:r>
              <a:rPr lang="en-US" sz="2800" dirty="0"/>
              <a:t>In a directed graph, BFS only follows an edge in the direction it points.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98FC4F1-A420-4343-8F82-FC25E0531BAB}"/>
              </a:ext>
            </a:extLst>
          </p:cNvPr>
          <p:cNvSpPr/>
          <p:nvPr/>
        </p:nvSpPr>
        <p:spPr>
          <a:xfrm>
            <a:off x="468888" y="414739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119CF9E-1A11-4F51-A991-D1CD7D1C3F95}"/>
              </a:ext>
            </a:extLst>
          </p:cNvPr>
          <p:cNvSpPr/>
          <p:nvPr/>
        </p:nvSpPr>
        <p:spPr>
          <a:xfrm>
            <a:off x="5955288" y="414739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C85392B-B633-40D1-90A5-E2A8A5744589}"/>
              </a:ext>
            </a:extLst>
          </p:cNvPr>
          <p:cNvSpPr/>
          <p:nvPr/>
        </p:nvSpPr>
        <p:spPr>
          <a:xfrm>
            <a:off x="1411862" y="477604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6E7597-A50A-48AA-A84F-20198F35CE3F}"/>
              </a:ext>
            </a:extLst>
          </p:cNvPr>
          <p:cNvSpPr/>
          <p:nvPr/>
        </p:nvSpPr>
        <p:spPr>
          <a:xfrm>
            <a:off x="1411863" y="3490172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5E872B5-F6C0-4D12-9B5F-C1F89C51C34F}"/>
              </a:ext>
            </a:extLst>
          </p:cNvPr>
          <p:cNvSpPr/>
          <p:nvPr/>
        </p:nvSpPr>
        <p:spPr>
          <a:xfrm>
            <a:off x="3413706" y="341224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38B9509-56D8-4557-88AC-473CA9780403}"/>
              </a:ext>
            </a:extLst>
          </p:cNvPr>
          <p:cNvSpPr/>
          <p:nvPr/>
        </p:nvSpPr>
        <p:spPr>
          <a:xfrm>
            <a:off x="1477948" y="6061922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8BEFC7C-16A5-4F14-8BA0-FDF6FE8632C1}"/>
              </a:ext>
            </a:extLst>
          </p:cNvPr>
          <p:cNvSpPr/>
          <p:nvPr/>
        </p:nvSpPr>
        <p:spPr>
          <a:xfrm>
            <a:off x="3145413" y="477604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7A6515D-A034-43BE-9EBE-FD3D8879C42D}"/>
              </a:ext>
            </a:extLst>
          </p:cNvPr>
          <p:cNvCxnSpPr>
            <a:stCxn id="6" idx="7"/>
            <a:endCxn id="9" idx="3"/>
          </p:cNvCxnSpPr>
          <p:nvPr/>
        </p:nvCxnSpPr>
        <p:spPr>
          <a:xfrm flipV="1">
            <a:off x="737181" y="3758465"/>
            <a:ext cx="720714" cy="43496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4845CB-48C1-4AF0-9640-4AC4C52A8160}"/>
              </a:ext>
            </a:extLst>
          </p:cNvPr>
          <p:cNvCxnSpPr>
            <a:endCxn id="8" idx="0"/>
          </p:cNvCxnSpPr>
          <p:nvPr/>
        </p:nvCxnSpPr>
        <p:spPr>
          <a:xfrm>
            <a:off x="1569024" y="3833401"/>
            <a:ext cx="1" cy="94264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021A9D7-677A-451B-BC18-4241C7C7594A}"/>
              </a:ext>
            </a:extLst>
          </p:cNvPr>
          <p:cNvCxnSpPr>
            <a:stCxn id="6" idx="5"/>
            <a:endCxn id="8" idx="1"/>
          </p:cNvCxnSpPr>
          <p:nvPr/>
        </p:nvCxnSpPr>
        <p:spPr>
          <a:xfrm>
            <a:off x="737181" y="4415690"/>
            <a:ext cx="720713" cy="40638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C27DB81-95D9-4DEC-A1AA-38965C05BCEF}"/>
              </a:ext>
            </a:extLst>
          </p:cNvPr>
          <p:cNvCxnSpPr>
            <a:stCxn id="9" idx="6"/>
            <a:endCxn id="12" idx="1"/>
          </p:cNvCxnSpPr>
          <p:nvPr/>
        </p:nvCxnSpPr>
        <p:spPr>
          <a:xfrm>
            <a:off x="1726188" y="3647335"/>
            <a:ext cx="1465257" cy="117474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AF9F018-CD0C-4F96-B79F-F1D9EED59228}"/>
              </a:ext>
            </a:extLst>
          </p:cNvPr>
          <p:cNvCxnSpPr>
            <a:stCxn id="8" idx="6"/>
          </p:cNvCxnSpPr>
          <p:nvPr/>
        </p:nvCxnSpPr>
        <p:spPr>
          <a:xfrm flipV="1">
            <a:off x="1726187" y="4933209"/>
            <a:ext cx="1404256" cy="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A84060D-E643-478A-BFA2-01A174BAD064}"/>
              </a:ext>
            </a:extLst>
          </p:cNvPr>
          <p:cNvCxnSpPr>
            <a:cxnSpLocks/>
            <a:stCxn id="8" idx="7"/>
            <a:endCxn id="10" idx="2"/>
          </p:cNvCxnSpPr>
          <p:nvPr/>
        </p:nvCxnSpPr>
        <p:spPr>
          <a:xfrm flipV="1">
            <a:off x="1680155" y="3569408"/>
            <a:ext cx="1733551" cy="125267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4046015-C3AB-48E3-9D41-2579B666F3AC}"/>
              </a:ext>
            </a:extLst>
          </p:cNvPr>
          <p:cNvCxnSpPr>
            <a:cxnSpLocks/>
            <a:stCxn id="11" idx="1"/>
            <a:endCxn id="6" idx="4"/>
          </p:cNvCxnSpPr>
          <p:nvPr/>
        </p:nvCxnSpPr>
        <p:spPr>
          <a:xfrm flipH="1" flipV="1">
            <a:off x="626051" y="4461722"/>
            <a:ext cx="897929" cy="164623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B5E3A54-E435-4036-AEB8-18F68092AA0C}"/>
              </a:ext>
            </a:extLst>
          </p:cNvPr>
          <p:cNvCxnSpPr>
            <a:cxnSpLocks/>
            <a:stCxn id="12" idx="4"/>
            <a:endCxn id="11" idx="7"/>
          </p:cNvCxnSpPr>
          <p:nvPr/>
        </p:nvCxnSpPr>
        <p:spPr>
          <a:xfrm flipH="1">
            <a:off x="1746241" y="5090372"/>
            <a:ext cx="1556335" cy="101758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3243F5-69FD-43AC-90C8-5BC905013768}"/>
              </a:ext>
            </a:extLst>
          </p:cNvPr>
          <p:cNvCxnSpPr>
            <a:cxnSpLocks/>
            <a:stCxn id="10" idx="6"/>
            <a:endCxn id="7" idx="1"/>
          </p:cNvCxnSpPr>
          <p:nvPr/>
        </p:nvCxnSpPr>
        <p:spPr>
          <a:xfrm>
            <a:off x="3728031" y="3569408"/>
            <a:ext cx="2273289" cy="62402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9B3A7B0-8373-47A6-97ED-59588EA2ACF7}"/>
              </a:ext>
            </a:extLst>
          </p:cNvPr>
          <p:cNvCxnSpPr>
            <a:stCxn id="10" idx="3"/>
            <a:endCxn id="12" idx="7"/>
          </p:cNvCxnSpPr>
          <p:nvPr/>
        </p:nvCxnSpPr>
        <p:spPr>
          <a:xfrm flipH="1">
            <a:off x="3413706" y="3680538"/>
            <a:ext cx="46032" cy="114154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0CDAB09-3089-4550-AD2D-B226A78B9374}"/>
              </a:ext>
            </a:extLst>
          </p:cNvPr>
          <p:cNvCxnSpPr>
            <a:stCxn id="7" idx="4"/>
            <a:endCxn id="12" idx="6"/>
          </p:cNvCxnSpPr>
          <p:nvPr/>
        </p:nvCxnSpPr>
        <p:spPr>
          <a:xfrm flipH="1">
            <a:off x="3459738" y="4461722"/>
            <a:ext cx="2652713" cy="47148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44C8038-3F4C-43E5-93EC-F90EFC2C2899}"/>
              </a:ext>
            </a:extLst>
          </p:cNvPr>
          <p:cNvSpPr txBox="1"/>
          <p:nvPr/>
        </p:nvSpPr>
        <p:spPr>
          <a:xfrm>
            <a:off x="6001320" y="3317472"/>
            <a:ext cx="603242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(graph)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mark first vertex as seen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neighbors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seen)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  mark v as visited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B3233A7-343E-4E8E-970D-19C5DDDD9210}"/>
              </a:ext>
            </a:extLst>
          </p:cNvPr>
          <p:cNvSpPr/>
          <p:nvPr/>
        </p:nvSpPr>
        <p:spPr>
          <a:xfrm>
            <a:off x="3348608" y="5347076"/>
            <a:ext cx="3458453" cy="1251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pollEV.com/cse373su19</a:t>
            </a:r>
          </a:p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What </a:t>
            </a:r>
            <a:r>
              <a:rPr lang="en-US" sz="2400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order are vertices placed on the queue?</a:t>
            </a:r>
            <a:endParaRPr lang="en-US" sz="2400" dirty="0">
              <a:latin typeface="Courier New" panose="02070309020205020404" pitchFamily="49" charset="0"/>
              <a:ea typeface="Segoe UI Historic" panose="020B0502040204020203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23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1E041-952E-7942-AEE4-D92042622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Run Through</a:t>
            </a:r>
          </a:p>
        </p:txBody>
      </p:sp>
      <p:pic>
        <p:nvPicPr>
          <p:cNvPr id="7" name="Content Placeholder 6" descr="A picture containing wall, photo&#10;&#10;Description automatically generated">
            <a:extLst>
              <a:ext uri="{FF2B5EF4-FFF2-40B4-BE49-F238E27FC236}">
                <a16:creationId xmlns:a16="http://schemas.microsoft.com/office/drawing/2014/main" id="{E5EB4780-9A80-084A-BB32-D67170B14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593" y="3178387"/>
            <a:ext cx="5207000" cy="34798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5B2877-3B83-8E4C-A121-AE9A300E2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997ED-B81E-D94C-B188-0D1C8CB9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1C799FE-22DD-5C4D-9542-0B342CB3580B}"/>
              </a:ext>
            </a:extLst>
          </p:cNvPr>
          <p:cNvGraphicFramePr>
            <a:graphicFrameLocks noGrp="1"/>
          </p:cNvGraphicFramePr>
          <p:nvPr/>
        </p:nvGraphicFramePr>
        <p:xfrm>
          <a:off x="6555500" y="263276"/>
          <a:ext cx="5459668" cy="2799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917">
                  <a:extLst>
                    <a:ext uri="{9D8B030D-6E8A-4147-A177-3AD203B41FA5}">
                      <a16:colId xmlns:a16="http://schemas.microsoft.com/office/drawing/2014/main" val="2425517046"/>
                    </a:ext>
                  </a:extLst>
                </a:gridCol>
                <a:gridCol w="1364917">
                  <a:extLst>
                    <a:ext uri="{9D8B030D-6E8A-4147-A177-3AD203B41FA5}">
                      <a16:colId xmlns:a16="http://schemas.microsoft.com/office/drawing/2014/main" val="3699414730"/>
                    </a:ext>
                  </a:extLst>
                </a:gridCol>
                <a:gridCol w="1364917">
                  <a:extLst>
                    <a:ext uri="{9D8B030D-6E8A-4147-A177-3AD203B41FA5}">
                      <a16:colId xmlns:a16="http://schemas.microsoft.com/office/drawing/2014/main" val="686460412"/>
                    </a:ext>
                  </a:extLst>
                </a:gridCol>
                <a:gridCol w="1364917">
                  <a:extLst>
                    <a:ext uri="{9D8B030D-6E8A-4147-A177-3AD203B41FA5}">
                      <a16:colId xmlns:a16="http://schemas.microsoft.com/office/drawing/2014/main" val="1690057466"/>
                    </a:ext>
                  </a:extLst>
                </a:gridCol>
              </a:tblGrid>
              <a:tr h="6591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Vertex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Predecessor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Processed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2161660"/>
                  </a:ext>
                </a:extLst>
              </a:tr>
              <a:tr h="4280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553723"/>
                  </a:ext>
                </a:extLst>
              </a:tr>
              <a:tr h="4280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4873734"/>
                  </a:ext>
                </a:extLst>
              </a:tr>
              <a:tr h="4280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963276"/>
                  </a:ext>
                </a:extLst>
              </a:tr>
              <a:tr h="4280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5083422"/>
                  </a:ext>
                </a:extLst>
              </a:tr>
              <a:tr h="4280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39512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DBCA676-363D-C54C-B502-60BB384450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1663068"/>
                <a:ext cx="5433846" cy="4503169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sz="2000" b="1" dirty="0">
                    <a:solidFill>
                      <a:srgbClr val="4C3282"/>
                    </a:solidFill>
                  </a:rPr>
                  <a:t>Pseudocode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Dijkstra(Graph G, Vertex source) 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sz="150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distances to </a:t>
                </a:r>
                <a14:m>
                  <m:oMath xmlns:m="http://schemas.openxmlformats.org/officeDocument/2006/math">
                    <m:r>
                      <a:rPr lang="en-US" sz="1500" b="0" i="1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endParaRPr lang="en-US" sz="1500" dirty="0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mark all vertices unprocessed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mark source as distance 0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while(there are unprocessed vertices){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sz="150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let u be the closest unprocessed vertex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sz="150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each(edge (</a:t>
                </a:r>
                <a:r>
                  <a:rPr lang="en-US" sz="150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150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leaving u){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sz="150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sz="150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50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150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&lt; </a:t>
                </a:r>
                <a:r>
                  <a:rPr lang="en-US" sz="150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sz="150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){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</a:t>
                </a:r>
                <a:r>
                  <a:rPr lang="en-US" sz="150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sz="150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50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sz="150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50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150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</a:t>
                </a:r>
                <a:r>
                  <a:rPr lang="en-US" sz="150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v.predecessor</a:t>
                </a:r>
                <a:r>
                  <a:rPr lang="en-US" sz="150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u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}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}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mark u as processed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}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DBCA676-363D-C54C-B502-60BB38445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663068"/>
                <a:ext cx="5433846" cy="4503169"/>
              </a:xfrm>
              <a:prstGeom prst="rect">
                <a:avLst/>
              </a:prstGeom>
              <a:blipFill>
                <a:blip r:embed="rId3"/>
                <a:stretch>
                  <a:fillRect l="-1865" t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680BF068-588E-F546-9EE6-FC71FA4A13BE}"/>
              </a:ext>
            </a:extLst>
          </p:cNvPr>
          <p:cNvSpPr/>
          <p:nvPr/>
        </p:nvSpPr>
        <p:spPr>
          <a:xfrm>
            <a:off x="7070764" y="4249510"/>
            <a:ext cx="832264" cy="763918"/>
          </a:xfrm>
          <a:prstGeom prst="ellipse">
            <a:avLst/>
          </a:prstGeom>
          <a:solidFill>
            <a:srgbClr val="4C328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84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1E041-952E-7942-AEE4-D92042622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Run Through</a:t>
            </a:r>
          </a:p>
        </p:txBody>
      </p:sp>
      <p:pic>
        <p:nvPicPr>
          <p:cNvPr id="7" name="Content Placeholder 6" descr="A picture containing wall, photo&#10;&#10;Description automatically generated">
            <a:extLst>
              <a:ext uri="{FF2B5EF4-FFF2-40B4-BE49-F238E27FC236}">
                <a16:creationId xmlns:a16="http://schemas.microsoft.com/office/drawing/2014/main" id="{E5EB4780-9A80-084A-BB32-D67170B14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593" y="3178387"/>
            <a:ext cx="5207000" cy="34798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5B2877-3B83-8E4C-A121-AE9A300E2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997ED-B81E-D94C-B188-0D1C8CB9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1C799FE-22DD-5C4D-9542-0B342CB3580B}"/>
              </a:ext>
            </a:extLst>
          </p:cNvPr>
          <p:cNvGraphicFramePr>
            <a:graphicFrameLocks noGrp="1"/>
          </p:cNvGraphicFramePr>
          <p:nvPr/>
        </p:nvGraphicFramePr>
        <p:xfrm>
          <a:off x="6555500" y="263276"/>
          <a:ext cx="5459668" cy="2799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917">
                  <a:extLst>
                    <a:ext uri="{9D8B030D-6E8A-4147-A177-3AD203B41FA5}">
                      <a16:colId xmlns:a16="http://schemas.microsoft.com/office/drawing/2014/main" val="2425517046"/>
                    </a:ext>
                  </a:extLst>
                </a:gridCol>
                <a:gridCol w="1364917">
                  <a:extLst>
                    <a:ext uri="{9D8B030D-6E8A-4147-A177-3AD203B41FA5}">
                      <a16:colId xmlns:a16="http://schemas.microsoft.com/office/drawing/2014/main" val="3699414730"/>
                    </a:ext>
                  </a:extLst>
                </a:gridCol>
                <a:gridCol w="1364917">
                  <a:extLst>
                    <a:ext uri="{9D8B030D-6E8A-4147-A177-3AD203B41FA5}">
                      <a16:colId xmlns:a16="http://schemas.microsoft.com/office/drawing/2014/main" val="686460412"/>
                    </a:ext>
                  </a:extLst>
                </a:gridCol>
                <a:gridCol w="1364917">
                  <a:extLst>
                    <a:ext uri="{9D8B030D-6E8A-4147-A177-3AD203B41FA5}">
                      <a16:colId xmlns:a16="http://schemas.microsoft.com/office/drawing/2014/main" val="1690057466"/>
                    </a:ext>
                  </a:extLst>
                </a:gridCol>
              </a:tblGrid>
              <a:tr h="6591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Vertex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Predecessor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Processed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2161660"/>
                  </a:ext>
                </a:extLst>
              </a:tr>
              <a:tr h="4280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553723"/>
                  </a:ext>
                </a:extLst>
              </a:tr>
              <a:tr h="4280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4873734"/>
                  </a:ext>
                </a:extLst>
              </a:tr>
              <a:tr h="4280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963276"/>
                  </a:ext>
                </a:extLst>
              </a:tr>
              <a:tr h="4280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5083422"/>
                  </a:ext>
                </a:extLst>
              </a:tr>
              <a:tr h="4280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39512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DBCA676-363D-C54C-B502-60BB384450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1663068"/>
                <a:ext cx="5433846" cy="4503169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sz="2000" b="1" dirty="0">
                    <a:solidFill>
                      <a:srgbClr val="4C3282"/>
                    </a:solidFill>
                  </a:rPr>
                  <a:t>Pseudocode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Dijkstra(Graph G, Vertex source) 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sz="150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distances to </a:t>
                </a:r>
                <a14:m>
                  <m:oMath xmlns:m="http://schemas.openxmlformats.org/officeDocument/2006/math">
                    <m:r>
                      <a:rPr lang="en-US" sz="1500" b="0" i="1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endParaRPr lang="en-US" sz="1500" dirty="0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mark all vertices unprocessed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mark source as distance 0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while(there are unprocessed vertices){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let u be the closest unprocessed vertex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each(edge (</a:t>
                </a:r>
                <a:r>
                  <a:rPr lang="en-US" sz="1500" b="1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leaving u){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sz="1500" b="1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500" b="1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&lt; </a:t>
                </a:r>
                <a:r>
                  <a:rPr lang="en-US" sz="1500" b="1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){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</a:t>
                </a:r>
                <a:r>
                  <a:rPr lang="en-US" sz="1500" b="1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500" b="1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500" b="1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</a:t>
                </a:r>
                <a:r>
                  <a:rPr lang="en-US" sz="1500" b="1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v.predecessor</a:t>
                </a: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u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}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}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sz="150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mark u as processed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}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DBCA676-363D-C54C-B502-60BB38445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663068"/>
                <a:ext cx="5433846" cy="4503169"/>
              </a:xfrm>
              <a:prstGeom prst="rect">
                <a:avLst/>
              </a:prstGeom>
              <a:blipFill>
                <a:blip r:embed="rId3"/>
                <a:stretch>
                  <a:fillRect l="-1865" t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393B7978-26BC-AC4F-88A7-C5B3F6AC28B9}"/>
              </a:ext>
            </a:extLst>
          </p:cNvPr>
          <p:cNvSpPr/>
          <p:nvPr/>
        </p:nvSpPr>
        <p:spPr>
          <a:xfrm>
            <a:off x="9051303" y="3200159"/>
            <a:ext cx="832264" cy="763918"/>
          </a:xfrm>
          <a:prstGeom prst="ellipse">
            <a:avLst/>
          </a:prstGeom>
          <a:solidFill>
            <a:srgbClr val="4C328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06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1E041-952E-7942-AEE4-D92042622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Run Through</a:t>
            </a:r>
          </a:p>
        </p:txBody>
      </p:sp>
      <p:pic>
        <p:nvPicPr>
          <p:cNvPr id="7" name="Content Placeholder 6" descr="A picture containing wall, photo&#10;&#10;Description automatically generated">
            <a:extLst>
              <a:ext uri="{FF2B5EF4-FFF2-40B4-BE49-F238E27FC236}">
                <a16:creationId xmlns:a16="http://schemas.microsoft.com/office/drawing/2014/main" id="{E5EB4780-9A80-084A-BB32-D67170B14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593" y="3178387"/>
            <a:ext cx="5207000" cy="34798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5B2877-3B83-8E4C-A121-AE9A300E2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997ED-B81E-D94C-B188-0D1C8CB9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1C799FE-22DD-5C4D-9542-0B342CB3580B}"/>
              </a:ext>
            </a:extLst>
          </p:cNvPr>
          <p:cNvGraphicFramePr>
            <a:graphicFrameLocks noGrp="1"/>
          </p:cNvGraphicFramePr>
          <p:nvPr/>
        </p:nvGraphicFramePr>
        <p:xfrm>
          <a:off x="6555500" y="263276"/>
          <a:ext cx="5459668" cy="2799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917">
                  <a:extLst>
                    <a:ext uri="{9D8B030D-6E8A-4147-A177-3AD203B41FA5}">
                      <a16:colId xmlns:a16="http://schemas.microsoft.com/office/drawing/2014/main" val="2425517046"/>
                    </a:ext>
                  </a:extLst>
                </a:gridCol>
                <a:gridCol w="1364917">
                  <a:extLst>
                    <a:ext uri="{9D8B030D-6E8A-4147-A177-3AD203B41FA5}">
                      <a16:colId xmlns:a16="http://schemas.microsoft.com/office/drawing/2014/main" val="3699414730"/>
                    </a:ext>
                  </a:extLst>
                </a:gridCol>
                <a:gridCol w="1364917">
                  <a:extLst>
                    <a:ext uri="{9D8B030D-6E8A-4147-A177-3AD203B41FA5}">
                      <a16:colId xmlns:a16="http://schemas.microsoft.com/office/drawing/2014/main" val="686460412"/>
                    </a:ext>
                  </a:extLst>
                </a:gridCol>
                <a:gridCol w="1364917">
                  <a:extLst>
                    <a:ext uri="{9D8B030D-6E8A-4147-A177-3AD203B41FA5}">
                      <a16:colId xmlns:a16="http://schemas.microsoft.com/office/drawing/2014/main" val="1690057466"/>
                    </a:ext>
                  </a:extLst>
                </a:gridCol>
              </a:tblGrid>
              <a:tr h="6591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Vertex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Predecessor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Processed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2161660"/>
                  </a:ext>
                </a:extLst>
              </a:tr>
              <a:tr h="4280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553723"/>
                  </a:ext>
                </a:extLst>
              </a:tr>
              <a:tr h="4280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4873734"/>
                  </a:ext>
                </a:extLst>
              </a:tr>
              <a:tr h="4280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963276"/>
                  </a:ext>
                </a:extLst>
              </a:tr>
              <a:tr h="4280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trike="sngStrike" dirty="0"/>
                        <a:t>6 </a:t>
                      </a:r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5083422"/>
                  </a:ext>
                </a:extLst>
              </a:tr>
              <a:tr h="4280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39512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DBCA676-363D-C54C-B502-60BB384450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1663068"/>
                <a:ext cx="5433846" cy="4503169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sz="2000" b="1" dirty="0">
                    <a:solidFill>
                      <a:srgbClr val="4C3282"/>
                    </a:solidFill>
                  </a:rPr>
                  <a:t>Pseudocode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Dijkstra(Graph G, Vertex source) 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sz="150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distances to </a:t>
                </a:r>
                <a14:m>
                  <m:oMath xmlns:m="http://schemas.openxmlformats.org/officeDocument/2006/math">
                    <m:r>
                      <a:rPr lang="en-US" sz="1500" b="0" i="1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endParaRPr lang="en-US" sz="1500" dirty="0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mark all vertices unprocessed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mark source as distance 0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while(there are unprocessed vertices){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let u be the closest unprocessed vertex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each(edge (</a:t>
                </a:r>
                <a:r>
                  <a:rPr lang="en-US" sz="1500" b="1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leaving u){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sz="1500" b="1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500" b="1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&lt; </a:t>
                </a:r>
                <a:r>
                  <a:rPr lang="en-US" sz="1500" b="1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){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</a:t>
                </a:r>
                <a:r>
                  <a:rPr lang="en-US" sz="1500" b="1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500" b="1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500" b="1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</a:t>
                </a:r>
                <a:r>
                  <a:rPr lang="en-US" sz="1500" b="1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v.predecessor</a:t>
                </a: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u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}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}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sz="150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mark u as processed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}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DBCA676-363D-C54C-B502-60BB38445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663068"/>
                <a:ext cx="5433846" cy="4503169"/>
              </a:xfrm>
              <a:prstGeom prst="rect">
                <a:avLst/>
              </a:prstGeom>
              <a:blipFill>
                <a:blip r:embed="rId3"/>
                <a:stretch>
                  <a:fillRect l="-1865" t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AA43711C-125F-F843-89B2-4EB6D685312C}"/>
              </a:ext>
            </a:extLst>
          </p:cNvPr>
          <p:cNvSpPr/>
          <p:nvPr/>
        </p:nvSpPr>
        <p:spPr>
          <a:xfrm>
            <a:off x="10205848" y="5613548"/>
            <a:ext cx="832264" cy="763918"/>
          </a:xfrm>
          <a:prstGeom prst="ellipse">
            <a:avLst/>
          </a:prstGeom>
          <a:solidFill>
            <a:srgbClr val="4C328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73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1E041-952E-7942-AEE4-D92042622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Run Through</a:t>
            </a:r>
          </a:p>
        </p:txBody>
      </p:sp>
      <p:pic>
        <p:nvPicPr>
          <p:cNvPr id="7" name="Content Placeholder 6" descr="A picture containing wall, photo&#10;&#10;Description automatically generated">
            <a:extLst>
              <a:ext uri="{FF2B5EF4-FFF2-40B4-BE49-F238E27FC236}">
                <a16:creationId xmlns:a16="http://schemas.microsoft.com/office/drawing/2014/main" id="{E5EB4780-9A80-084A-BB32-D67170B14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593" y="3178387"/>
            <a:ext cx="5207000" cy="34798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5B2877-3B83-8E4C-A121-AE9A300E2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997ED-B81E-D94C-B188-0D1C8CB9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1C799FE-22DD-5C4D-9542-0B342CB3580B}"/>
              </a:ext>
            </a:extLst>
          </p:cNvPr>
          <p:cNvGraphicFramePr>
            <a:graphicFrameLocks noGrp="1"/>
          </p:cNvGraphicFramePr>
          <p:nvPr/>
        </p:nvGraphicFramePr>
        <p:xfrm>
          <a:off x="6555500" y="263276"/>
          <a:ext cx="5459668" cy="2799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917">
                  <a:extLst>
                    <a:ext uri="{9D8B030D-6E8A-4147-A177-3AD203B41FA5}">
                      <a16:colId xmlns:a16="http://schemas.microsoft.com/office/drawing/2014/main" val="2425517046"/>
                    </a:ext>
                  </a:extLst>
                </a:gridCol>
                <a:gridCol w="1364917">
                  <a:extLst>
                    <a:ext uri="{9D8B030D-6E8A-4147-A177-3AD203B41FA5}">
                      <a16:colId xmlns:a16="http://schemas.microsoft.com/office/drawing/2014/main" val="3699414730"/>
                    </a:ext>
                  </a:extLst>
                </a:gridCol>
                <a:gridCol w="1364917">
                  <a:extLst>
                    <a:ext uri="{9D8B030D-6E8A-4147-A177-3AD203B41FA5}">
                      <a16:colId xmlns:a16="http://schemas.microsoft.com/office/drawing/2014/main" val="686460412"/>
                    </a:ext>
                  </a:extLst>
                </a:gridCol>
                <a:gridCol w="1364917">
                  <a:extLst>
                    <a:ext uri="{9D8B030D-6E8A-4147-A177-3AD203B41FA5}">
                      <a16:colId xmlns:a16="http://schemas.microsoft.com/office/drawing/2014/main" val="1690057466"/>
                    </a:ext>
                  </a:extLst>
                </a:gridCol>
              </a:tblGrid>
              <a:tr h="6591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Vertex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Predecessor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Processed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2161660"/>
                  </a:ext>
                </a:extLst>
              </a:tr>
              <a:tr h="4280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553723"/>
                  </a:ext>
                </a:extLst>
              </a:tr>
              <a:tr h="4280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4873734"/>
                  </a:ext>
                </a:extLst>
              </a:tr>
              <a:tr h="4280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963276"/>
                  </a:ext>
                </a:extLst>
              </a:tr>
              <a:tr h="4280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trike="sngStrike" dirty="0"/>
                        <a:t>6 </a:t>
                      </a:r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5083422"/>
                  </a:ext>
                </a:extLst>
              </a:tr>
              <a:tr h="4280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39512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DBCA676-363D-C54C-B502-60BB384450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1663068"/>
                <a:ext cx="5433846" cy="4503169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sz="2000" b="1" dirty="0">
                    <a:solidFill>
                      <a:srgbClr val="4C3282"/>
                    </a:solidFill>
                  </a:rPr>
                  <a:t>Pseudocode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Dijkstra(Graph G, Vertex source) 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sz="150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distances to </a:t>
                </a:r>
                <a14:m>
                  <m:oMath xmlns:m="http://schemas.openxmlformats.org/officeDocument/2006/math">
                    <m:r>
                      <a:rPr lang="en-US" sz="1500" b="0" i="1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endParaRPr lang="en-US" sz="1500" dirty="0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mark all vertices unprocessed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mark source as distance 0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while(there are unprocessed vertices){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let u be the closest unprocessed vertex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each(edge (</a:t>
                </a:r>
                <a:r>
                  <a:rPr lang="en-US" sz="1500" b="1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leaving u){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sz="1500" b="1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500" b="1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&lt; </a:t>
                </a:r>
                <a:r>
                  <a:rPr lang="en-US" sz="1500" b="1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){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</a:t>
                </a:r>
                <a:r>
                  <a:rPr lang="en-US" sz="1500" b="1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500" b="1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500" b="1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</a:t>
                </a:r>
                <a:r>
                  <a:rPr lang="en-US" sz="1500" b="1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v.predecessor</a:t>
                </a: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u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}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}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sz="150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sz="1500" b="1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mark u as processed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}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DBCA676-363D-C54C-B502-60BB38445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663068"/>
                <a:ext cx="5433846" cy="4503169"/>
              </a:xfrm>
              <a:prstGeom prst="rect">
                <a:avLst/>
              </a:prstGeom>
              <a:blipFill>
                <a:blip r:embed="rId3"/>
                <a:stretch>
                  <a:fillRect l="-1865" t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AA43711C-125F-F843-89B2-4EB6D685312C}"/>
              </a:ext>
            </a:extLst>
          </p:cNvPr>
          <p:cNvSpPr/>
          <p:nvPr/>
        </p:nvSpPr>
        <p:spPr>
          <a:xfrm>
            <a:off x="10838520" y="4085789"/>
            <a:ext cx="832264" cy="763918"/>
          </a:xfrm>
          <a:prstGeom prst="ellipse">
            <a:avLst/>
          </a:prstGeom>
          <a:solidFill>
            <a:srgbClr val="4C328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29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087A5-A1F6-534A-9EAD-F9B301DB2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</a:t>
            </a:r>
            <a:r>
              <a:rPr lang="en-US" dirty="0" err="1"/>
              <a:t>Pseuodocode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E869E5-0A56-7643-9EC3-A8130EA47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45211F-E5A4-944E-A0E3-CED84FBCA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F79B035-37B6-264D-B2EB-BAA309F1AC98}"/>
                  </a:ext>
                </a:extLst>
              </p:cNvPr>
              <p:cNvSpPr txBox="1"/>
              <p:nvPr/>
            </p:nvSpPr>
            <p:spPr>
              <a:xfrm>
                <a:off x="575239" y="1503179"/>
                <a:ext cx="5279547" cy="4923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200"/>
                  </a:spcBef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Dijkstra(Graph G, Vertex source) </a:t>
                </a:r>
              </a:p>
              <a:p>
                <a:pPr>
                  <a:lnSpc>
                    <a:spcPct val="150000"/>
                  </a:lnSpc>
                  <a:spcBef>
                    <a:spcPts val="200"/>
                  </a:spcBef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initialize distances to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endParaRPr lang="en-US" sz="14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50000"/>
                  </a:lnSpc>
                  <a:spcBef>
                    <a:spcPts val="200"/>
                  </a:spcBef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mark source as distance 0</a:t>
                </a:r>
              </a:p>
              <a:p>
                <a:pPr>
                  <a:lnSpc>
                    <a:spcPct val="150000"/>
                  </a:lnSpc>
                  <a:spcBef>
                    <a:spcPts val="200"/>
                  </a:spcBef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mark all vertices unprocessed</a:t>
                </a:r>
              </a:p>
              <a:p>
                <a:pPr>
                  <a:lnSpc>
                    <a:spcPct val="150000"/>
                  </a:lnSpc>
                  <a:spcBef>
                    <a:spcPts val="200"/>
                  </a:spcBef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while(there are unprocessed vertices){</a:t>
                </a:r>
              </a:p>
              <a:p>
                <a:pPr>
                  <a:lnSpc>
                    <a:spcPct val="150000"/>
                  </a:lnSpc>
                  <a:spcBef>
                    <a:spcPts val="200"/>
                  </a:spcBef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let u be the closest unprocessed vertex</a:t>
                </a:r>
              </a:p>
              <a:p>
                <a:pPr>
                  <a:lnSpc>
                    <a:spcPct val="150000"/>
                  </a:lnSpc>
                  <a:spcBef>
                    <a:spcPts val="200"/>
                  </a:spcBef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foreach(edge 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leaving u){</a:t>
                </a:r>
              </a:p>
              <a:p>
                <a:pPr>
                  <a:lnSpc>
                    <a:spcPct val="150000"/>
                  </a:lnSpc>
                  <a:spcBef>
                    <a:spcPts val="200"/>
                  </a:spcBef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&lt;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){</a:t>
                </a:r>
              </a:p>
              <a:p>
                <a:pPr>
                  <a:lnSpc>
                    <a:spcPct val="150000"/>
                  </a:lnSpc>
                  <a:spcBef>
                    <a:spcPts val="200"/>
                  </a:spcBef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200"/>
                  </a:spcBef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v.predecessor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u</a:t>
                </a:r>
              </a:p>
              <a:p>
                <a:pPr>
                  <a:lnSpc>
                    <a:spcPct val="150000"/>
                  </a:lnSpc>
                  <a:spcBef>
                    <a:spcPts val="200"/>
                  </a:spcBef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}</a:t>
                </a:r>
              </a:p>
              <a:p>
                <a:pPr>
                  <a:lnSpc>
                    <a:spcPct val="150000"/>
                  </a:lnSpc>
                  <a:spcBef>
                    <a:spcPts val="200"/>
                  </a:spcBef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}</a:t>
                </a:r>
              </a:p>
              <a:p>
                <a:pPr>
                  <a:lnSpc>
                    <a:spcPct val="150000"/>
                  </a:lnSpc>
                  <a:spcBef>
                    <a:spcPts val="200"/>
                  </a:spcBef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mark u as processed</a:t>
                </a:r>
              </a:p>
              <a:p>
                <a:pPr>
                  <a:lnSpc>
                    <a:spcPct val="150000"/>
                  </a:lnSpc>
                  <a:spcBef>
                    <a:spcPts val="200"/>
                  </a:spcBef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}</a:t>
                </a:r>
                <a:endParaRPr lang="en-US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F79B035-37B6-264D-B2EB-BAA309F1A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03179"/>
                <a:ext cx="5279547" cy="4923143"/>
              </a:xfrm>
              <a:prstGeom prst="rect">
                <a:avLst/>
              </a:prstGeom>
              <a:blipFill>
                <a:blip r:embed="rId2"/>
                <a:stretch>
                  <a:fillRect l="-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BC0584-DFE9-F44A-AF33-7E90D5C57EF0}"/>
              </a:ext>
            </a:extLst>
          </p:cNvPr>
          <p:cNvCxnSpPr>
            <a:cxnSpLocks/>
          </p:cNvCxnSpPr>
          <p:nvPr/>
        </p:nvCxnSpPr>
        <p:spPr>
          <a:xfrm flipH="1">
            <a:off x="5566474" y="3472913"/>
            <a:ext cx="1251903" cy="0"/>
          </a:xfrm>
          <a:prstGeom prst="straightConnector1">
            <a:avLst/>
          </a:prstGeom>
          <a:ln w="28575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F1C4FE7-2211-BA49-A4DB-24E56D62DB7D}"/>
              </a:ext>
            </a:extLst>
          </p:cNvPr>
          <p:cNvSpPr txBox="1"/>
          <p:nvPr/>
        </p:nvSpPr>
        <p:spPr>
          <a:xfrm>
            <a:off x="6877533" y="3288247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Huh?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D46696A-7CBF-F34F-ABE6-6CB20AAA4E51}"/>
              </a:ext>
            </a:extLst>
          </p:cNvPr>
          <p:cNvGrpSpPr/>
          <p:nvPr/>
        </p:nvGrpSpPr>
        <p:grpSpPr>
          <a:xfrm>
            <a:off x="7814168" y="1580148"/>
            <a:ext cx="3867502" cy="4383067"/>
            <a:chOff x="8097858" y="1067152"/>
            <a:chExt cx="3867502" cy="438306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09BA71B-97D4-0E43-BE4B-8DD8EC0B26CF}"/>
                </a:ext>
              </a:extLst>
            </p:cNvPr>
            <p:cNvSpPr/>
            <p:nvPr/>
          </p:nvSpPr>
          <p:spPr>
            <a:xfrm>
              <a:off x="8097860" y="1084729"/>
              <a:ext cx="3818448" cy="4365490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60D43AF-0DC7-9D4D-A73A-D11389E0F729}"/>
                </a:ext>
              </a:extLst>
            </p:cNvPr>
            <p:cNvSpPr/>
            <p:nvPr/>
          </p:nvSpPr>
          <p:spPr>
            <a:xfrm>
              <a:off x="8097859" y="1067152"/>
              <a:ext cx="3818448" cy="800930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Min Priority Queue ADT</a:t>
              </a:r>
            </a:p>
          </p:txBody>
        </p:sp>
        <p:sp>
          <p:nvSpPr>
            <p:cNvPr id="17" name="TextBox 81">
              <a:extLst>
                <a:ext uri="{FF2B5EF4-FFF2-40B4-BE49-F238E27FC236}">
                  <a16:creationId xmlns:a16="http://schemas.microsoft.com/office/drawing/2014/main" id="{C6344FD3-3777-014E-8C36-40D748850F84}"/>
                </a:ext>
              </a:extLst>
            </p:cNvPr>
            <p:cNvSpPr txBox="1"/>
            <p:nvPr/>
          </p:nvSpPr>
          <p:spPr>
            <a:xfrm>
              <a:off x="8305265" y="4515401"/>
              <a:ext cx="36110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err="1"/>
                <a:t>removeMin</a:t>
              </a:r>
              <a:r>
                <a:rPr lang="en-US" b="1" dirty="0"/>
                <a:t>()</a:t>
              </a:r>
              <a:r>
                <a:rPr lang="en-US" dirty="0"/>
                <a:t> – returns and removes element with the </a:t>
              </a:r>
              <a:r>
                <a:rPr lang="en-US" u="sng" dirty="0"/>
                <a:t>smallest</a:t>
              </a:r>
              <a:r>
                <a:rPr lang="en-US" dirty="0"/>
                <a:t> priority</a:t>
              </a:r>
            </a:p>
          </p:txBody>
        </p:sp>
        <p:sp>
          <p:nvSpPr>
            <p:cNvPr id="18" name="TextBox 82">
              <a:extLst>
                <a:ext uri="{FF2B5EF4-FFF2-40B4-BE49-F238E27FC236}">
                  <a16:creationId xmlns:a16="http://schemas.microsoft.com/office/drawing/2014/main" id="{F8BF3229-123B-5743-8C03-5E5C516B51F9}"/>
                </a:ext>
              </a:extLst>
            </p:cNvPr>
            <p:cNvSpPr txBox="1"/>
            <p:nvPr/>
          </p:nvSpPr>
          <p:spPr>
            <a:xfrm>
              <a:off x="8097858" y="1888130"/>
              <a:ext cx="1624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rgbClr val="4C3282"/>
                  </a:solidFill>
                </a:rPr>
                <a:t>state</a:t>
              </a:r>
            </a:p>
          </p:txBody>
        </p:sp>
        <p:sp>
          <p:nvSpPr>
            <p:cNvPr id="19" name="TextBox 83">
              <a:extLst>
                <a:ext uri="{FF2B5EF4-FFF2-40B4-BE49-F238E27FC236}">
                  <a16:creationId xmlns:a16="http://schemas.microsoft.com/office/drawing/2014/main" id="{B0DA4019-1A8C-2842-AE23-B77A8416BC86}"/>
                </a:ext>
              </a:extLst>
            </p:cNvPr>
            <p:cNvSpPr txBox="1"/>
            <p:nvPr/>
          </p:nvSpPr>
          <p:spPr>
            <a:xfrm>
              <a:off x="8097858" y="2879788"/>
              <a:ext cx="1624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rgbClr val="4C3282"/>
                  </a:solidFill>
                </a:rPr>
                <a:t>behavior</a:t>
              </a:r>
            </a:p>
          </p:txBody>
        </p:sp>
        <p:sp>
          <p:nvSpPr>
            <p:cNvPr id="20" name="TextBox 84">
              <a:extLst>
                <a:ext uri="{FF2B5EF4-FFF2-40B4-BE49-F238E27FC236}">
                  <a16:creationId xmlns:a16="http://schemas.microsoft.com/office/drawing/2014/main" id="{CF97BD11-23BE-544C-AE4B-0AF36F3C1857}"/>
                </a:ext>
              </a:extLst>
            </p:cNvPr>
            <p:cNvSpPr txBox="1"/>
            <p:nvPr/>
          </p:nvSpPr>
          <p:spPr>
            <a:xfrm>
              <a:off x="8297428" y="2175120"/>
              <a:ext cx="3080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Set of comparable values - Ordered by “priority”</a:t>
              </a:r>
            </a:p>
          </p:txBody>
        </p:sp>
        <p:sp>
          <p:nvSpPr>
            <p:cNvPr id="21" name="TextBox 85">
              <a:extLst>
                <a:ext uri="{FF2B5EF4-FFF2-40B4-BE49-F238E27FC236}">
                  <a16:creationId xmlns:a16="http://schemas.microsoft.com/office/drawing/2014/main" id="{9DBC4C9C-3A8D-D14C-9A5E-62F476BFC798}"/>
                </a:ext>
              </a:extLst>
            </p:cNvPr>
            <p:cNvSpPr txBox="1"/>
            <p:nvPr/>
          </p:nvSpPr>
          <p:spPr>
            <a:xfrm>
              <a:off x="8305266" y="3218495"/>
              <a:ext cx="3660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peek()</a:t>
              </a:r>
              <a:r>
                <a:rPr lang="en-US" dirty="0"/>
                <a:t> – find the element with the smallest </a:t>
              </a:r>
              <a:r>
                <a:rPr lang="en-US" u="sng" dirty="0"/>
                <a:t>priority</a:t>
              </a:r>
            </a:p>
          </p:txBody>
        </p:sp>
        <p:sp>
          <p:nvSpPr>
            <p:cNvPr id="22" name="TextBox 86">
              <a:extLst>
                <a:ext uri="{FF2B5EF4-FFF2-40B4-BE49-F238E27FC236}">
                  <a16:creationId xmlns:a16="http://schemas.microsoft.com/office/drawing/2014/main" id="{411AF04C-3F1C-8644-AD25-D4CDC9547A93}"/>
                </a:ext>
              </a:extLst>
            </p:cNvPr>
            <p:cNvSpPr txBox="1"/>
            <p:nvPr/>
          </p:nvSpPr>
          <p:spPr>
            <a:xfrm>
              <a:off x="8305266" y="3871389"/>
              <a:ext cx="3611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insert(value) </a:t>
              </a:r>
              <a:r>
                <a:rPr lang="en-US" dirty="0"/>
                <a:t>– add new element to collection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673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087A5-A1F6-534A-9EAD-F9B301DB2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</a:t>
            </a:r>
            <a:r>
              <a:rPr lang="en-US" dirty="0" err="1"/>
              <a:t>Pseuodocode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E869E5-0A56-7643-9EC3-A8130EA47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45211F-E5A4-944E-A0E3-CED84FBCA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F79B035-37B6-264D-B2EB-BAA309F1AC98}"/>
                  </a:ext>
                </a:extLst>
              </p:cNvPr>
              <p:cNvSpPr txBox="1"/>
              <p:nvPr/>
            </p:nvSpPr>
            <p:spPr>
              <a:xfrm>
                <a:off x="575239" y="1503179"/>
                <a:ext cx="6270404" cy="5271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200"/>
                  </a:spcBef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Dijkstra(Graph G, Vertex source) </a:t>
                </a:r>
              </a:p>
              <a:p>
                <a:pPr>
                  <a:lnSpc>
                    <a:spcPct val="150000"/>
                  </a:lnSpc>
                  <a:spcBef>
                    <a:spcPts val="200"/>
                  </a:spcBef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initialize distances to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endParaRPr lang="en-US" sz="14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50000"/>
                  </a:lnSpc>
                  <a:spcBef>
                    <a:spcPts val="200"/>
                  </a:spcBef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mark source as distance 0</a:t>
                </a:r>
              </a:p>
              <a:p>
                <a:pPr>
                  <a:lnSpc>
                    <a:spcPct val="150000"/>
                  </a:lnSpc>
                  <a:spcBef>
                    <a:spcPts val="200"/>
                  </a:spcBef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mark all vertices unprocessed</a:t>
                </a:r>
              </a:p>
              <a:p>
                <a:pPr>
                  <a:lnSpc>
                    <a:spcPct val="150000"/>
                  </a:lnSpc>
                  <a:spcBef>
                    <a:spcPts val="200"/>
                  </a:spcBef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initialize MPQ as a Min Priority Queue, add source</a:t>
                </a:r>
              </a:p>
              <a:p>
                <a:pPr>
                  <a:lnSpc>
                    <a:spcPct val="150000"/>
                  </a:lnSpc>
                  <a:spcBef>
                    <a:spcPts val="200"/>
                  </a:spcBef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while(there are unprocessed vertices){</a:t>
                </a:r>
              </a:p>
              <a:p>
                <a:pPr>
                  <a:lnSpc>
                    <a:spcPct val="150000"/>
                  </a:lnSpc>
                  <a:spcBef>
                    <a:spcPts val="200"/>
                  </a:spcBef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u = 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MPQ.removeMin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();</a:t>
                </a:r>
              </a:p>
              <a:p>
                <a:pPr>
                  <a:lnSpc>
                    <a:spcPct val="150000"/>
                  </a:lnSpc>
                  <a:spcBef>
                    <a:spcPts val="200"/>
                  </a:spcBef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foreach(edge 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leaving u){</a:t>
                </a:r>
              </a:p>
              <a:p>
                <a:pPr>
                  <a:lnSpc>
                    <a:spcPct val="150000"/>
                  </a:lnSpc>
                  <a:spcBef>
                    <a:spcPts val="200"/>
                  </a:spcBef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&lt;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){</a:t>
                </a:r>
              </a:p>
              <a:p>
                <a:pPr>
                  <a:lnSpc>
                    <a:spcPct val="150000"/>
                  </a:lnSpc>
                  <a:spcBef>
                    <a:spcPts val="200"/>
                  </a:spcBef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200"/>
                  </a:spcBef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v.predecessor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u</a:t>
                </a:r>
              </a:p>
              <a:p>
                <a:pPr>
                  <a:lnSpc>
                    <a:spcPct val="150000"/>
                  </a:lnSpc>
                  <a:spcBef>
                    <a:spcPts val="200"/>
                  </a:spcBef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}</a:t>
                </a:r>
              </a:p>
              <a:p>
                <a:pPr>
                  <a:lnSpc>
                    <a:spcPct val="150000"/>
                  </a:lnSpc>
                  <a:spcBef>
                    <a:spcPts val="200"/>
                  </a:spcBef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}</a:t>
                </a:r>
              </a:p>
              <a:p>
                <a:pPr>
                  <a:lnSpc>
                    <a:spcPct val="150000"/>
                  </a:lnSpc>
                  <a:spcBef>
                    <a:spcPts val="200"/>
                  </a:spcBef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mark u as processed</a:t>
                </a:r>
              </a:p>
              <a:p>
                <a:pPr>
                  <a:lnSpc>
                    <a:spcPct val="150000"/>
                  </a:lnSpc>
                  <a:spcBef>
                    <a:spcPts val="200"/>
                  </a:spcBef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}</a:t>
                </a:r>
                <a:endParaRPr lang="en-US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F79B035-37B6-264D-B2EB-BAA309F1A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03179"/>
                <a:ext cx="6270404" cy="5271956"/>
              </a:xfrm>
              <a:prstGeom prst="rect">
                <a:avLst/>
              </a:prstGeom>
              <a:blipFill>
                <a:blip r:embed="rId2"/>
                <a:stretch>
                  <a:fillRect l="-202" b="-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DD46696A-7CBF-F34F-ABE6-6CB20AAA4E51}"/>
              </a:ext>
            </a:extLst>
          </p:cNvPr>
          <p:cNvGrpSpPr/>
          <p:nvPr/>
        </p:nvGrpSpPr>
        <p:grpSpPr>
          <a:xfrm>
            <a:off x="7814168" y="1580148"/>
            <a:ext cx="3867502" cy="4383067"/>
            <a:chOff x="8097858" y="1067152"/>
            <a:chExt cx="3867502" cy="438306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09BA71B-97D4-0E43-BE4B-8DD8EC0B26CF}"/>
                </a:ext>
              </a:extLst>
            </p:cNvPr>
            <p:cNvSpPr/>
            <p:nvPr/>
          </p:nvSpPr>
          <p:spPr>
            <a:xfrm>
              <a:off x="8097860" y="1084729"/>
              <a:ext cx="3818448" cy="4365490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60D43AF-0DC7-9D4D-A73A-D11389E0F729}"/>
                </a:ext>
              </a:extLst>
            </p:cNvPr>
            <p:cNvSpPr/>
            <p:nvPr/>
          </p:nvSpPr>
          <p:spPr>
            <a:xfrm>
              <a:off x="8097859" y="1067152"/>
              <a:ext cx="3818448" cy="800930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Min Priority Queue ADT</a:t>
              </a:r>
            </a:p>
          </p:txBody>
        </p:sp>
        <p:sp>
          <p:nvSpPr>
            <p:cNvPr id="17" name="TextBox 81">
              <a:extLst>
                <a:ext uri="{FF2B5EF4-FFF2-40B4-BE49-F238E27FC236}">
                  <a16:creationId xmlns:a16="http://schemas.microsoft.com/office/drawing/2014/main" id="{C6344FD3-3777-014E-8C36-40D748850F84}"/>
                </a:ext>
              </a:extLst>
            </p:cNvPr>
            <p:cNvSpPr txBox="1"/>
            <p:nvPr/>
          </p:nvSpPr>
          <p:spPr>
            <a:xfrm>
              <a:off x="8305265" y="4515401"/>
              <a:ext cx="36110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err="1"/>
                <a:t>removeMin</a:t>
              </a:r>
              <a:r>
                <a:rPr lang="en-US" b="1" dirty="0"/>
                <a:t>()</a:t>
              </a:r>
              <a:r>
                <a:rPr lang="en-US" dirty="0"/>
                <a:t> – returns and removes element with the </a:t>
              </a:r>
              <a:r>
                <a:rPr lang="en-US" u="sng" dirty="0"/>
                <a:t>smallest</a:t>
              </a:r>
              <a:r>
                <a:rPr lang="en-US" dirty="0"/>
                <a:t> priority</a:t>
              </a:r>
            </a:p>
          </p:txBody>
        </p:sp>
        <p:sp>
          <p:nvSpPr>
            <p:cNvPr id="18" name="TextBox 82">
              <a:extLst>
                <a:ext uri="{FF2B5EF4-FFF2-40B4-BE49-F238E27FC236}">
                  <a16:creationId xmlns:a16="http://schemas.microsoft.com/office/drawing/2014/main" id="{F8BF3229-123B-5743-8C03-5E5C516B51F9}"/>
                </a:ext>
              </a:extLst>
            </p:cNvPr>
            <p:cNvSpPr txBox="1"/>
            <p:nvPr/>
          </p:nvSpPr>
          <p:spPr>
            <a:xfrm>
              <a:off x="8097858" y="1888130"/>
              <a:ext cx="1624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rgbClr val="4C3282"/>
                  </a:solidFill>
                </a:rPr>
                <a:t>state</a:t>
              </a:r>
            </a:p>
          </p:txBody>
        </p:sp>
        <p:sp>
          <p:nvSpPr>
            <p:cNvPr id="19" name="TextBox 83">
              <a:extLst>
                <a:ext uri="{FF2B5EF4-FFF2-40B4-BE49-F238E27FC236}">
                  <a16:creationId xmlns:a16="http://schemas.microsoft.com/office/drawing/2014/main" id="{B0DA4019-1A8C-2842-AE23-B77A8416BC86}"/>
                </a:ext>
              </a:extLst>
            </p:cNvPr>
            <p:cNvSpPr txBox="1"/>
            <p:nvPr/>
          </p:nvSpPr>
          <p:spPr>
            <a:xfrm>
              <a:off x="8097858" y="2879788"/>
              <a:ext cx="1624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rgbClr val="4C3282"/>
                  </a:solidFill>
                </a:rPr>
                <a:t>behavior</a:t>
              </a:r>
            </a:p>
          </p:txBody>
        </p:sp>
        <p:sp>
          <p:nvSpPr>
            <p:cNvPr id="20" name="TextBox 84">
              <a:extLst>
                <a:ext uri="{FF2B5EF4-FFF2-40B4-BE49-F238E27FC236}">
                  <a16:creationId xmlns:a16="http://schemas.microsoft.com/office/drawing/2014/main" id="{CF97BD11-23BE-544C-AE4B-0AF36F3C1857}"/>
                </a:ext>
              </a:extLst>
            </p:cNvPr>
            <p:cNvSpPr txBox="1"/>
            <p:nvPr/>
          </p:nvSpPr>
          <p:spPr>
            <a:xfrm>
              <a:off x="8297428" y="2175120"/>
              <a:ext cx="3080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Set of comparable values - Ordered by “priority”</a:t>
              </a:r>
            </a:p>
          </p:txBody>
        </p:sp>
        <p:sp>
          <p:nvSpPr>
            <p:cNvPr id="21" name="TextBox 85">
              <a:extLst>
                <a:ext uri="{FF2B5EF4-FFF2-40B4-BE49-F238E27FC236}">
                  <a16:creationId xmlns:a16="http://schemas.microsoft.com/office/drawing/2014/main" id="{9DBC4C9C-3A8D-D14C-9A5E-62F476BFC798}"/>
                </a:ext>
              </a:extLst>
            </p:cNvPr>
            <p:cNvSpPr txBox="1"/>
            <p:nvPr/>
          </p:nvSpPr>
          <p:spPr>
            <a:xfrm>
              <a:off x="8305266" y="3218495"/>
              <a:ext cx="3660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peek()</a:t>
              </a:r>
              <a:r>
                <a:rPr lang="en-US" dirty="0"/>
                <a:t> – find the element with the smallest </a:t>
              </a:r>
              <a:r>
                <a:rPr lang="en-US" u="sng" dirty="0"/>
                <a:t>priority</a:t>
              </a:r>
            </a:p>
          </p:txBody>
        </p:sp>
        <p:sp>
          <p:nvSpPr>
            <p:cNvPr id="22" name="TextBox 86">
              <a:extLst>
                <a:ext uri="{FF2B5EF4-FFF2-40B4-BE49-F238E27FC236}">
                  <a16:creationId xmlns:a16="http://schemas.microsoft.com/office/drawing/2014/main" id="{411AF04C-3F1C-8644-AD25-D4CDC9547A93}"/>
                </a:ext>
              </a:extLst>
            </p:cNvPr>
            <p:cNvSpPr txBox="1"/>
            <p:nvPr/>
          </p:nvSpPr>
          <p:spPr>
            <a:xfrm>
              <a:off x="8305266" y="3871389"/>
              <a:ext cx="3611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insert(value) </a:t>
              </a:r>
              <a:r>
                <a:rPr lang="en-US" dirty="0"/>
                <a:t>– add new element to collection</a:t>
              </a: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5540F69-065D-3649-B612-17C96A23352A}"/>
              </a:ext>
            </a:extLst>
          </p:cNvPr>
          <p:cNvCxnSpPr>
            <a:cxnSpLocks/>
          </p:cNvCxnSpPr>
          <p:nvPr/>
        </p:nvCxnSpPr>
        <p:spPr>
          <a:xfrm flipH="1">
            <a:off x="5089349" y="3475864"/>
            <a:ext cx="1251903" cy="0"/>
          </a:xfrm>
          <a:prstGeom prst="straightConnector1">
            <a:avLst/>
          </a:prstGeom>
          <a:ln w="28575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B7F107E-B4AB-1B42-9430-5FDE6853DE96}"/>
              </a:ext>
            </a:extLst>
          </p:cNvPr>
          <p:cNvSpPr txBox="1"/>
          <p:nvPr/>
        </p:nvSpPr>
        <p:spPr>
          <a:xfrm>
            <a:off x="6400408" y="3291198"/>
            <a:ext cx="722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How?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BED7E39-8343-D345-B720-802429281BB5}"/>
              </a:ext>
            </a:extLst>
          </p:cNvPr>
          <p:cNvCxnSpPr>
            <a:cxnSpLocks/>
          </p:cNvCxnSpPr>
          <p:nvPr/>
        </p:nvCxnSpPr>
        <p:spPr>
          <a:xfrm flipH="1">
            <a:off x="4179068" y="2770458"/>
            <a:ext cx="1251903" cy="0"/>
          </a:xfrm>
          <a:prstGeom prst="straightConnector1">
            <a:avLst/>
          </a:prstGeom>
          <a:ln w="28575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D9C82DC-9F55-2949-9FA6-CB48789A4A23}"/>
              </a:ext>
            </a:extLst>
          </p:cNvPr>
          <p:cNvCxnSpPr>
            <a:cxnSpLocks/>
          </p:cNvCxnSpPr>
          <p:nvPr/>
        </p:nvCxnSpPr>
        <p:spPr>
          <a:xfrm flipH="1">
            <a:off x="3392208" y="6243484"/>
            <a:ext cx="1251903" cy="0"/>
          </a:xfrm>
          <a:prstGeom prst="straightConnector1">
            <a:avLst/>
          </a:prstGeom>
          <a:ln w="28575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5-Point Star 2">
            <a:extLst>
              <a:ext uri="{FF2B5EF4-FFF2-40B4-BE49-F238E27FC236}">
                <a16:creationId xmlns:a16="http://schemas.microsoft.com/office/drawing/2014/main" id="{6D2F2199-D36B-1448-BFE7-55E023089BA3}"/>
              </a:ext>
            </a:extLst>
          </p:cNvPr>
          <p:cNvSpPr/>
          <p:nvPr/>
        </p:nvSpPr>
        <p:spPr>
          <a:xfrm rot="1342342">
            <a:off x="7319641" y="1111605"/>
            <a:ext cx="890953" cy="890953"/>
          </a:xfrm>
          <a:prstGeom prst="star5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B529A9-3F5B-4264-A7AC-F2FD4F13F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273CB-6F0A-4AA2-AE5A-B65F53707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CE2DFD-3487-4E4A-B3C3-71FE714FAF9E}"/>
              </a:ext>
            </a:extLst>
          </p:cNvPr>
          <p:cNvSpPr txBox="1"/>
          <p:nvPr/>
        </p:nvSpPr>
        <p:spPr>
          <a:xfrm>
            <a:off x="5201264" y="1046153"/>
            <a:ext cx="7849918" cy="5811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Dijkstra(Graph G, Vertex source) </a:t>
            </a:r>
          </a:p>
          <a:p>
            <a:pPr>
              <a:spcBef>
                <a:spcPts val="200"/>
              </a:spcBef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(Vertex v :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G.getVertices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()) </a:t>
            </a:r>
            <a:endParaRPr lang="en-US" sz="17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200"/>
              </a:spcBef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v.dist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= INFINITY; }</a:t>
            </a:r>
          </a:p>
          <a:p>
            <a:pPr>
              <a:spcBef>
                <a:spcPts val="200"/>
              </a:spcBef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G.getVertex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(source).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>
              <a:spcBef>
                <a:spcPts val="200"/>
              </a:spcBef>
            </a:pPr>
            <a:endParaRPr lang="en-US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200"/>
              </a:spcBef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initialize MPQ as a Min Priority 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Queue </a:t>
            </a:r>
          </a:p>
          <a:p>
            <a:pPr>
              <a:spcBef>
                <a:spcPts val="200"/>
              </a:spcBef>
            </a:pP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add 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source</a:t>
            </a:r>
          </a:p>
          <a:p>
            <a:pPr>
              <a:spcBef>
                <a:spcPts val="200"/>
              </a:spcBef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	while(MPQ is not empty){</a:t>
            </a:r>
          </a:p>
          <a:p>
            <a:pPr>
              <a:spcBef>
                <a:spcPts val="200"/>
              </a:spcBef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  u =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MPQ.removeMin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spcBef>
                <a:spcPts val="200"/>
              </a:spcBef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(Edge e :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u.getEdges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(u)){</a:t>
            </a:r>
          </a:p>
          <a:p>
            <a:pPr>
              <a:spcBef>
                <a:spcPts val="200"/>
              </a:spcBef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oldDist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v.dist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sz="17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200"/>
              </a:spcBef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sz="17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newDist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u.dist+weight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u,v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spcBef>
                <a:spcPts val="200"/>
              </a:spcBef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if(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newDist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oldDist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spcBef>
                <a:spcPts val="200"/>
              </a:spcBef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v.dist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newDist</a:t>
            </a:r>
            <a:endParaRPr lang="en-US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200"/>
              </a:spcBef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v.predecessor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= u          </a:t>
            </a:r>
          </a:p>
          <a:p>
            <a:pPr>
              <a:spcBef>
                <a:spcPts val="200"/>
              </a:spcBef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if(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oldDist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== INFINITY) {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MPQ.insert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(v) }</a:t>
            </a:r>
          </a:p>
          <a:p>
            <a:pPr>
              <a:spcBef>
                <a:spcPts val="200"/>
              </a:spcBef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else {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MPQ.updatePriority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(v,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newDist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) }</a:t>
            </a:r>
          </a:p>
          <a:p>
            <a:pPr>
              <a:spcBef>
                <a:spcPts val="200"/>
              </a:spcBef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</a:t>
            </a:r>
          </a:p>
          <a:p>
            <a:pPr>
              <a:spcBef>
                <a:spcPts val="200"/>
              </a:spcBef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>
              <a:spcBef>
                <a:spcPts val="200"/>
              </a:spcBef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endParaRPr lang="en-US" sz="17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3F3A1A-1047-49BB-AFAD-FADA58A99DDD}"/>
                  </a:ext>
                </a:extLst>
              </p:cNvPr>
              <p:cNvSpPr txBox="1"/>
              <p:nvPr/>
            </p:nvSpPr>
            <p:spPr>
              <a:xfrm>
                <a:off x="0" y="1046153"/>
                <a:ext cx="8538700" cy="5524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n-US" sz="17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Dijkstra(Graph G, Vertex source) 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7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initialize distances to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endParaRPr lang="en-US" sz="17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Bef>
                    <a:spcPts val="200"/>
                  </a:spcBef>
                </a:pPr>
                <a:r>
                  <a:rPr lang="en-US" sz="17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mark source as distance 0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7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mark all vertices </a:t>
                </a:r>
                <a:r>
                  <a:rPr lang="en-US" sz="17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unprocessed</a:t>
                </a:r>
              </a:p>
              <a:p>
                <a:pPr>
                  <a:spcBef>
                    <a:spcPts val="200"/>
                  </a:spcBef>
                </a:pPr>
                <a:endParaRPr lang="en-US" sz="17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Bef>
                    <a:spcPts val="200"/>
                  </a:spcBef>
                </a:pPr>
                <a:r>
                  <a:rPr lang="en-US" sz="17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sz="17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MPQ as a Min Priority </a:t>
                </a:r>
                <a:r>
                  <a:rPr lang="en-US" sz="17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Queue 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7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add </a:t>
                </a:r>
                <a:r>
                  <a:rPr lang="en-US" sz="17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7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while(there are unprocessed vertices){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7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u = </a:t>
                </a:r>
                <a:r>
                  <a:rPr lang="en-US" sz="17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MPQ.removeMin</a:t>
                </a:r>
                <a:r>
                  <a:rPr lang="en-US" sz="17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();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7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foreach(edge (</a:t>
                </a:r>
                <a:r>
                  <a:rPr lang="en-US" sz="17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17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leaving u){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7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</a:t>
                </a:r>
                <a:endParaRPr lang="en-US" sz="17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Bef>
                    <a:spcPts val="200"/>
                  </a:spcBef>
                </a:pPr>
                <a:endParaRPr lang="en-US" sz="17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Bef>
                    <a:spcPts val="200"/>
                  </a:spcBef>
                </a:pPr>
                <a:r>
                  <a:rPr lang="en-US" sz="17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     if(</a:t>
                </a:r>
                <a:r>
                  <a:rPr lang="en-US" sz="17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sz="17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7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17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&lt; </a:t>
                </a:r>
                <a:r>
                  <a:rPr lang="en-US" sz="17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sz="17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7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	  </a:t>
                </a:r>
                <a:r>
                  <a:rPr lang="en-US" sz="17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sz="17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7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sz="17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7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17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7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	  </a:t>
                </a:r>
                <a:r>
                  <a:rPr lang="en-US" sz="17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v.predecessor</a:t>
                </a:r>
                <a:r>
                  <a:rPr lang="en-US" sz="17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u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7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7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7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mark u as 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17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}</a:t>
                </a:r>
                <a:endParaRPr lang="en-US" sz="17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3F3A1A-1047-49BB-AFAD-FADA58A99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46153"/>
                <a:ext cx="8538700" cy="5524589"/>
              </a:xfrm>
              <a:prstGeom prst="rect">
                <a:avLst/>
              </a:prstGeom>
              <a:blipFill>
                <a:blip r:embed="rId2"/>
                <a:stretch>
                  <a:fillRect l="-428" t="-331" b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597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087A5-A1F6-534A-9EAD-F9B301DB2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Runtime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E869E5-0A56-7643-9EC3-A8130EA47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45211F-E5A4-944E-A0E3-CED84FBCA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79B035-37B6-264D-B2EB-BAA309F1AC98}"/>
              </a:ext>
            </a:extLst>
          </p:cNvPr>
          <p:cNvSpPr txBox="1"/>
          <p:nvPr/>
        </p:nvSpPr>
        <p:spPr>
          <a:xfrm>
            <a:off x="1412512" y="1237231"/>
            <a:ext cx="7021570" cy="562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Dijkstra(Graph G, Vertex source) 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(Vertex v :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G.getVertices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()) {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v.dist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INFINITY; }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G.getVertex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(source).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initialize MPQ as a Min Priority Queue, add source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while(MPQ is not empty){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u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MPQ.removeMin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(Edge e :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u.getEdges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(u)){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oldDist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v.dist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newDist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u.dist+weight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u,v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newDist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oldDist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v.dist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newDist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v.predecessor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u          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if(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oldDist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INFINITY) {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MPQ.insert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(v) }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else {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MPQ.updatePriority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(v,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newDist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}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endParaRPr lang="en-US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C820035-524D-9842-8A3F-1E65C6409E67}"/>
              </a:ext>
            </a:extLst>
          </p:cNvPr>
          <p:cNvSpPr txBox="1"/>
          <p:nvPr/>
        </p:nvSpPr>
        <p:spPr>
          <a:xfrm>
            <a:off x="4261813" y="3033239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+</a:t>
            </a:r>
            <a:r>
              <a:rPr lang="en-US" b="1" dirty="0" err="1">
                <a:solidFill>
                  <a:srgbClr val="B6A479"/>
                </a:solidFill>
              </a:rPr>
              <a:t>logV</a:t>
            </a:r>
            <a:endParaRPr lang="en-US" b="1" dirty="0">
              <a:solidFill>
                <a:srgbClr val="B6A479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07A589F-0CC2-0949-8FC7-A22FE8E75ACA}"/>
              </a:ext>
            </a:extLst>
          </p:cNvPr>
          <p:cNvSpPr txBox="1"/>
          <p:nvPr/>
        </p:nvSpPr>
        <p:spPr>
          <a:xfrm>
            <a:off x="7134264" y="5088873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+</a:t>
            </a:r>
            <a:r>
              <a:rPr lang="en-US" b="1" dirty="0" err="1">
                <a:solidFill>
                  <a:srgbClr val="B6A479"/>
                </a:solidFill>
              </a:rPr>
              <a:t>logV</a:t>
            </a:r>
            <a:endParaRPr lang="en-US" b="1" dirty="0">
              <a:solidFill>
                <a:srgbClr val="B6A47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E0B6F6-49F4-6446-B653-9C6F05848620}"/>
                  </a:ext>
                </a:extLst>
              </p:cNvPr>
              <p:cNvSpPr txBox="1"/>
              <p:nvPr/>
            </p:nvSpPr>
            <p:spPr>
              <a:xfrm>
                <a:off x="8439905" y="3057548"/>
                <a:ext cx="3468967" cy="341632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This actually doesn’t run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times for every iteration of the outer loop. It actually will run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times in total; if every vertex is only removed from the priority queue (processed) once, then we examine each edge once. Each line inside this foreach gets multiplied by a single E instead of E * V.</a:t>
                </a: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Tight O Bound = O(n log n + m log n)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E0B6F6-49F4-6446-B653-9C6F05848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905" y="3057548"/>
                <a:ext cx="3468967" cy="3416320"/>
              </a:xfrm>
              <a:prstGeom prst="rect">
                <a:avLst/>
              </a:prstGeom>
              <a:blipFill>
                <a:blip r:embed="rId2"/>
                <a:stretch>
                  <a:fillRect l="-1222" t="-710" r="-2792" b="-177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563916B4-FA1E-DC42-AC1E-7029D21C19BA}"/>
              </a:ext>
            </a:extLst>
          </p:cNvPr>
          <p:cNvSpPr/>
          <p:nvPr/>
        </p:nvSpPr>
        <p:spPr>
          <a:xfrm>
            <a:off x="2116739" y="3345486"/>
            <a:ext cx="3431654" cy="36933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B9CE895F-C3C0-AC42-B903-7AAE4161C04A}"/>
              </a:ext>
            </a:extLst>
          </p:cNvPr>
          <p:cNvCxnSpPr>
            <a:cxnSpLocks/>
            <a:stCxn id="11" idx="1"/>
            <a:endCxn id="22" idx="3"/>
          </p:cNvCxnSpPr>
          <p:nvPr/>
        </p:nvCxnSpPr>
        <p:spPr>
          <a:xfrm rot="10800000">
            <a:off x="5548393" y="3530152"/>
            <a:ext cx="2891512" cy="1235556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19BAD06-A81C-4E56-893C-999927FFE893}"/>
              </a:ext>
            </a:extLst>
          </p:cNvPr>
          <p:cNvSpPr txBox="1"/>
          <p:nvPr/>
        </p:nvSpPr>
        <p:spPr>
          <a:xfrm>
            <a:off x="8571160" y="170444"/>
            <a:ext cx="362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Just like when we analyzed BFS, don’t just work inside out; try to figure out how many times each line will be executed.</a:t>
            </a:r>
          </a:p>
        </p:txBody>
      </p:sp>
    </p:spTree>
    <p:extLst>
      <p:ext uri="{BB962C8B-B14F-4D97-AF65-F5344CB8AC3E}">
        <p14:creationId xmlns:p14="http://schemas.microsoft.com/office/powerpoint/2010/main" val="325194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1" grpId="0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1EC4F-867E-1844-957D-B79398639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Dijkstra’s 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FD67C9-8EBA-BA41-AFC6-5A96B87DD0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details of the implementation depend on what data structures you have available.</a:t>
                </a:r>
              </a:p>
              <a:p>
                <a:r>
                  <a:rPr lang="en-US" dirty="0"/>
                  <a:t>Your implementation in the programming project will be different in a few spots.</a:t>
                </a:r>
              </a:p>
              <a:p>
                <a:endParaRPr lang="en-US" dirty="0"/>
              </a:p>
              <a:p>
                <a:r>
                  <a:rPr lang="en-US" dirty="0"/>
                  <a:t>Our running time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you go to Wikipedia right now, they say it’s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They’re using a Fibonacci heap instead of a binary heap.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right running time for this class.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FD67C9-8EBA-BA41-AFC6-5A96B87DD0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9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19EBC6-FBCD-984B-8B39-034B95B7F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4782F3-2ABF-444C-A28F-E8876801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0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02775" y="2805953"/>
            <a:ext cx="6504161" cy="1047143"/>
          </a:xfrm>
        </p:spPr>
        <p:txBody>
          <a:bodyPr/>
          <a:lstStyle/>
          <a:p>
            <a:r>
              <a:rPr lang="en-US" dirty="0"/>
              <a:t>Optional Content</a:t>
            </a:r>
            <a:br>
              <a:rPr lang="en-US" dirty="0"/>
            </a:br>
            <a:r>
              <a:rPr lang="en-US" dirty="0"/>
              <a:t>More Graph Applications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5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146280"/>
            <a:ext cx="11187258" cy="1791226"/>
          </a:xfrm>
        </p:spPr>
        <p:txBody>
          <a:bodyPr>
            <a:noAutofit/>
          </a:bodyPr>
          <a:lstStyle/>
          <a:p>
            <a:r>
              <a:rPr lang="en-US" sz="2800" dirty="0"/>
              <a:t>Run Breadth First Search on this graph starting from s.</a:t>
            </a:r>
          </a:p>
          <a:p>
            <a:r>
              <a:rPr lang="en-US" sz="2800" dirty="0"/>
              <a:t>What order are vertices placed on the queue?</a:t>
            </a:r>
          </a:p>
          <a:p>
            <a:r>
              <a:rPr lang="en-US" sz="2800" dirty="0"/>
              <a:t>When processing a vertex insert neighbors in alphabetical order.</a:t>
            </a:r>
          </a:p>
          <a:p>
            <a:r>
              <a:rPr lang="en-US" sz="2800" dirty="0"/>
              <a:t>In a directed graph, BFS only follows an edge in the direction it points.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98FC4F1-A420-4343-8F82-FC25E0531BAB}"/>
              </a:ext>
            </a:extLst>
          </p:cNvPr>
          <p:cNvSpPr/>
          <p:nvPr/>
        </p:nvSpPr>
        <p:spPr>
          <a:xfrm>
            <a:off x="468888" y="414739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119CF9E-1A11-4F51-A991-D1CD7D1C3F95}"/>
              </a:ext>
            </a:extLst>
          </p:cNvPr>
          <p:cNvSpPr/>
          <p:nvPr/>
        </p:nvSpPr>
        <p:spPr>
          <a:xfrm>
            <a:off x="5955288" y="414739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C85392B-B633-40D1-90A5-E2A8A5744589}"/>
              </a:ext>
            </a:extLst>
          </p:cNvPr>
          <p:cNvSpPr/>
          <p:nvPr/>
        </p:nvSpPr>
        <p:spPr>
          <a:xfrm>
            <a:off x="1411862" y="477604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6E7597-A50A-48AA-A84F-20198F35CE3F}"/>
              </a:ext>
            </a:extLst>
          </p:cNvPr>
          <p:cNvSpPr/>
          <p:nvPr/>
        </p:nvSpPr>
        <p:spPr>
          <a:xfrm>
            <a:off x="1411863" y="3490172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5E872B5-F6C0-4D12-9B5F-C1F89C51C34F}"/>
              </a:ext>
            </a:extLst>
          </p:cNvPr>
          <p:cNvSpPr/>
          <p:nvPr/>
        </p:nvSpPr>
        <p:spPr>
          <a:xfrm>
            <a:off x="3413706" y="341224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38B9509-56D8-4557-88AC-473CA9780403}"/>
              </a:ext>
            </a:extLst>
          </p:cNvPr>
          <p:cNvSpPr/>
          <p:nvPr/>
        </p:nvSpPr>
        <p:spPr>
          <a:xfrm>
            <a:off x="1477948" y="6061922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8BEFC7C-16A5-4F14-8BA0-FDF6FE8632C1}"/>
              </a:ext>
            </a:extLst>
          </p:cNvPr>
          <p:cNvSpPr/>
          <p:nvPr/>
        </p:nvSpPr>
        <p:spPr>
          <a:xfrm>
            <a:off x="3145413" y="477604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7A6515D-A034-43BE-9EBE-FD3D8879C42D}"/>
              </a:ext>
            </a:extLst>
          </p:cNvPr>
          <p:cNvCxnSpPr>
            <a:stCxn id="6" idx="7"/>
            <a:endCxn id="9" idx="3"/>
          </p:cNvCxnSpPr>
          <p:nvPr/>
        </p:nvCxnSpPr>
        <p:spPr>
          <a:xfrm flipV="1">
            <a:off x="737181" y="3758465"/>
            <a:ext cx="720714" cy="43496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4845CB-48C1-4AF0-9640-4AC4C52A8160}"/>
              </a:ext>
            </a:extLst>
          </p:cNvPr>
          <p:cNvCxnSpPr>
            <a:endCxn id="8" idx="0"/>
          </p:cNvCxnSpPr>
          <p:nvPr/>
        </p:nvCxnSpPr>
        <p:spPr>
          <a:xfrm>
            <a:off x="1569024" y="3833401"/>
            <a:ext cx="1" cy="94264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021A9D7-677A-451B-BC18-4241C7C7594A}"/>
              </a:ext>
            </a:extLst>
          </p:cNvPr>
          <p:cNvCxnSpPr>
            <a:stCxn id="6" idx="5"/>
            <a:endCxn id="8" idx="1"/>
          </p:cNvCxnSpPr>
          <p:nvPr/>
        </p:nvCxnSpPr>
        <p:spPr>
          <a:xfrm>
            <a:off x="737181" y="4415690"/>
            <a:ext cx="720713" cy="40638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C27DB81-95D9-4DEC-A1AA-38965C05BCEF}"/>
              </a:ext>
            </a:extLst>
          </p:cNvPr>
          <p:cNvCxnSpPr>
            <a:stCxn id="9" idx="6"/>
            <a:endCxn id="12" idx="1"/>
          </p:cNvCxnSpPr>
          <p:nvPr/>
        </p:nvCxnSpPr>
        <p:spPr>
          <a:xfrm>
            <a:off x="1726188" y="3647335"/>
            <a:ext cx="1465257" cy="117474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AF9F018-CD0C-4F96-B79F-F1D9EED59228}"/>
              </a:ext>
            </a:extLst>
          </p:cNvPr>
          <p:cNvCxnSpPr>
            <a:stCxn id="8" idx="6"/>
          </p:cNvCxnSpPr>
          <p:nvPr/>
        </p:nvCxnSpPr>
        <p:spPr>
          <a:xfrm flipV="1">
            <a:off x="1726187" y="4933209"/>
            <a:ext cx="1404256" cy="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A84060D-E643-478A-BFA2-01A174BAD064}"/>
              </a:ext>
            </a:extLst>
          </p:cNvPr>
          <p:cNvCxnSpPr>
            <a:cxnSpLocks/>
            <a:stCxn id="8" idx="7"/>
            <a:endCxn id="10" idx="2"/>
          </p:cNvCxnSpPr>
          <p:nvPr/>
        </p:nvCxnSpPr>
        <p:spPr>
          <a:xfrm flipV="1">
            <a:off x="1680155" y="3569408"/>
            <a:ext cx="1733551" cy="125267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4046015-C3AB-48E3-9D41-2579B666F3AC}"/>
              </a:ext>
            </a:extLst>
          </p:cNvPr>
          <p:cNvCxnSpPr>
            <a:cxnSpLocks/>
            <a:stCxn id="11" idx="1"/>
            <a:endCxn id="6" idx="4"/>
          </p:cNvCxnSpPr>
          <p:nvPr/>
        </p:nvCxnSpPr>
        <p:spPr>
          <a:xfrm flipH="1" flipV="1">
            <a:off x="626051" y="4461722"/>
            <a:ext cx="897929" cy="164623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B5E3A54-E435-4036-AEB8-18F68092AA0C}"/>
              </a:ext>
            </a:extLst>
          </p:cNvPr>
          <p:cNvCxnSpPr>
            <a:cxnSpLocks/>
            <a:stCxn id="12" idx="4"/>
            <a:endCxn id="11" idx="7"/>
          </p:cNvCxnSpPr>
          <p:nvPr/>
        </p:nvCxnSpPr>
        <p:spPr>
          <a:xfrm flipH="1">
            <a:off x="1746241" y="5090372"/>
            <a:ext cx="1556335" cy="101758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3243F5-69FD-43AC-90C8-5BC905013768}"/>
              </a:ext>
            </a:extLst>
          </p:cNvPr>
          <p:cNvCxnSpPr>
            <a:cxnSpLocks/>
            <a:stCxn id="10" idx="6"/>
            <a:endCxn id="7" idx="1"/>
          </p:cNvCxnSpPr>
          <p:nvPr/>
        </p:nvCxnSpPr>
        <p:spPr>
          <a:xfrm>
            <a:off x="3728031" y="3569408"/>
            <a:ext cx="2273289" cy="62402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9B3A7B0-8373-47A6-97ED-59588EA2ACF7}"/>
              </a:ext>
            </a:extLst>
          </p:cNvPr>
          <p:cNvCxnSpPr>
            <a:stCxn id="10" idx="3"/>
            <a:endCxn id="12" idx="7"/>
          </p:cNvCxnSpPr>
          <p:nvPr/>
        </p:nvCxnSpPr>
        <p:spPr>
          <a:xfrm flipH="1">
            <a:off x="3413706" y="3680538"/>
            <a:ext cx="46032" cy="114154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0CDAB09-3089-4550-AD2D-B226A78B9374}"/>
              </a:ext>
            </a:extLst>
          </p:cNvPr>
          <p:cNvCxnSpPr>
            <a:stCxn id="7" idx="4"/>
            <a:endCxn id="12" idx="6"/>
          </p:cNvCxnSpPr>
          <p:nvPr/>
        </p:nvCxnSpPr>
        <p:spPr>
          <a:xfrm flipH="1">
            <a:off x="3459738" y="4461722"/>
            <a:ext cx="2652713" cy="47148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6E42639-2DCC-4C96-9947-174B4FBE1A11}"/>
              </a:ext>
            </a:extLst>
          </p:cNvPr>
          <p:cNvSpPr txBox="1"/>
          <p:nvPr/>
        </p:nvSpPr>
        <p:spPr>
          <a:xfrm>
            <a:off x="2712638" y="5668361"/>
            <a:ext cx="4425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Correct order: </a:t>
            </a:r>
            <a:r>
              <a:rPr lang="en-US" sz="2800" dirty="0" err="1"/>
              <a:t>s,u,v,y,x,w,t</a:t>
            </a:r>
            <a:endParaRPr lang="en-US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9B0578-F1E8-45F8-A8F7-42CB05AA95BA}"/>
              </a:ext>
            </a:extLst>
          </p:cNvPr>
          <p:cNvSpPr txBox="1"/>
          <p:nvPr/>
        </p:nvSpPr>
        <p:spPr>
          <a:xfrm>
            <a:off x="6001320" y="3317472"/>
            <a:ext cx="603242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(graph)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mark first vertex as seen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neighbors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seen)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  mark v as visited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1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Application of Shortest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Shortest path algorithms are obviously useful for </a:t>
            </a:r>
            <a:r>
              <a:rPr lang="en-US" dirty="0" err="1"/>
              <a:t>GoogleMaps</a:t>
            </a:r>
            <a:r>
              <a:rPr lang="en-US" dirty="0"/>
              <a:t>.</a:t>
            </a:r>
          </a:p>
          <a:p>
            <a:r>
              <a:rPr lang="en-US" dirty="0"/>
              <a:t>The wonderful thing about graphs is they can encode </a:t>
            </a:r>
            <a:r>
              <a:rPr lang="en-US" b="1" dirty="0"/>
              <a:t>arbitrary </a:t>
            </a:r>
            <a:r>
              <a:rPr lang="en-US" dirty="0"/>
              <a:t>relationships among objects.</a:t>
            </a:r>
          </a:p>
          <a:p>
            <a:endParaRPr lang="en-US" dirty="0"/>
          </a:p>
          <a:p>
            <a:r>
              <a:rPr lang="en-US" dirty="0"/>
              <a:t>We won’t test you on this application of Dijkstra’s</a:t>
            </a:r>
          </a:p>
          <a:p>
            <a:r>
              <a:rPr lang="en-US" dirty="0"/>
              <a:t> I just want you to see that these algorithms have non-obvious applications.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8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Application of Shortest Paths</a:t>
            </a:r>
          </a:p>
        </p:txBody>
      </p:sp>
      <p:sp>
        <p:nvSpPr>
          <p:cNvPr id="6" name="Rectangle 5"/>
          <p:cNvSpPr/>
          <p:nvPr/>
        </p:nvSpPr>
        <p:spPr>
          <a:xfrm>
            <a:off x="680013" y="4599515"/>
            <a:ext cx="8454461" cy="1848909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/>
          </a:p>
          <a:p>
            <a:r>
              <a:rPr lang="en-US" sz="2200" b="1" dirty="0"/>
              <a:t>Given:</a:t>
            </a:r>
            <a:r>
              <a:rPr lang="en-US" sz="2200" dirty="0"/>
              <a:t> a directed graph G, where each edge weight is the probability of successfully transmitting a message across that edge</a:t>
            </a:r>
          </a:p>
          <a:p>
            <a:r>
              <a:rPr lang="en-US" sz="2200" b="1" dirty="0"/>
              <a:t>Find: </a:t>
            </a:r>
            <a:r>
              <a:rPr lang="en-US" sz="2200" dirty="0"/>
              <a:t>the</a:t>
            </a:r>
            <a:r>
              <a:rPr lang="en-US" sz="2200" b="1" dirty="0"/>
              <a:t> </a:t>
            </a:r>
            <a:r>
              <a:rPr lang="en-US" sz="2200" dirty="0"/>
              <a:t>path from s to t with maximum probability of message transmission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80013" y="4599515"/>
            <a:ext cx="8454461" cy="47625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/>
              <a:t>Maximum Probability Path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238" y="1390742"/>
            <a:ext cx="102261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 have a message I need to get from point s to point t. </a:t>
            </a:r>
          </a:p>
          <a:p>
            <a:r>
              <a:rPr lang="en-US" dirty="0"/>
              <a:t>But the connections are unreliable. </a:t>
            </a:r>
          </a:p>
          <a:p>
            <a:r>
              <a:rPr lang="en-US" dirty="0"/>
              <a:t>What path should I send the message along so it has the best chance of arriving?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2713C38-4E13-417B-BE3D-E5178BFD9D4B}"/>
              </a:ext>
            </a:extLst>
          </p:cNvPr>
          <p:cNvGrpSpPr/>
          <p:nvPr/>
        </p:nvGrpSpPr>
        <p:grpSpPr>
          <a:xfrm>
            <a:off x="3190023" y="2254583"/>
            <a:ext cx="3935308" cy="2232333"/>
            <a:chOff x="2368092" y="2254583"/>
            <a:chExt cx="3935308" cy="2232333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CB58713-5428-44DC-BDCE-06E3B262A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p:blipFill>
          <p:spPr>
            <a:xfrm>
              <a:off x="2795123" y="2254583"/>
              <a:ext cx="618091" cy="569417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292B1B5-1510-432C-8B2C-7C8642BA6C29}"/>
                </a:ext>
              </a:extLst>
            </p:cNvPr>
            <p:cNvSpPr/>
            <p:nvPr/>
          </p:nvSpPr>
          <p:spPr>
            <a:xfrm>
              <a:off x="2368092" y="315489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47A351A-C596-43E5-937E-FEF938C4E7FE}"/>
                </a:ext>
              </a:extLst>
            </p:cNvPr>
            <p:cNvSpPr/>
            <p:nvPr/>
          </p:nvSpPr>
          <p:spPr>
            <a:xfrm>
              <a:off x="4178583" y="228601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A91326B-F4C0-43BB-BC3D-C3AAF2202612}"/>
                </a:ext>
              </a:extLst>
            </p:cNvPr>
            <p:cNvSpPr/>
            <p:nvPr/>
          </p:nvSpPr>
          <p:spPr>
            <a:xfrm>
              <a:off x="4372045" y="414331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E9CC620-4B56-4EDC-B0FF-2637B68428AF}"/>
                </a:ext>
              </a:extLst>
            </p:cNvPr>
            <p:cNvSpPr/>
            <p:nvPr/>
          </p:nvSpPr>
          <p:spPr>
            <a:xfrm>
              <a:off x="5989075" y="326602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219A0BB-18C1-4BDD-9C3B-AC6AD7042C91}"/>
                </a:ext>
              </a:extLst>
            </p:cNvPr>
            <p:cNvCxnSpPr>
              <a:stCxn id="11" idx="6"/>
              <a:endCxn id="13" idx="1"/>
            </p:cNvCxnSpPr>
            <p:nvPr/>
          </p:nvCxnSpPr>
          <p:spPr>
            <a:xfrm>
              <a:off x="4492908" y="2443174"/>
              <a:ext cx="1542199" cy="86887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AB899B2-97F1-4F3B-959F-5D0FCAC9B559}"/>
                </a:ext>
              </a:extLst>
            </p:cNvPr>
            <p:cNvCxnSpPr>
              <a:stCxn id="10" idx="5"/>
              <a:endCxn id="12" idx="2"/>
            </p:cNvCxnSpPr>
            <p:nvPr/>
          </p:nvCxnSpPr>
          <p:spPr>
            <a:xfrm>
              <a:off x="2636385" y="3423184"/>
              <a:ext cx="1735660" cy="87729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45281AE-12AD-43B3-92B5-05C20971746A}"/>
                </a:ext>
              </a:extLst>
            </p:cNvPr>
            <p:cNvCxnSpPr>
              <a:stCxn id="10" idx="6"/>
              <a:endCxn id="13" idx="2"/>
            </p:cNvCxnSpPr>
            <p:nvPr/>
          </p:nvCxnSpPr>
          <p:spPr>
            <a:xfrm>
              <a:off x="2682417" y="3312054"/>
              <a:ext cx="3306658" cy="11113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434EE7C-B689-40F9-8D51-EC18964B53F8}"/>
                </a:ext>
              </a:extLst>
            </p:cNvPr>
            <p:cNvCxnSpPr>
              <a:stCxn id="12" idx="6"/>
              <a:endCxn id="13" idx="3"/>
            </p:cNvCxnSpPr>
            <p:nvPr/>
          </p:nvCxnSpPr>
          <p:spPr>
            <a:xfrm flipV="1">
              <a:off x="4686370" y="3534314"/>
              <a:ext cx="1348737" cy="76616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5FD525F-D2D7-445A-8665-DE05649F4F32}"/>
                </a:ext>
              </a:extLst>
            </p:cNvPr>
            <p:cNvCxnSpPr>
              <a:stCxn id="10" idx="0"/>
              <a:endCxn id="11" idx="2"/>
            </p:cNvCxnSpPr>
            <p:nvPr/>
          </p:nvCxnSpPr>
          <p:spPr>
            <a:xfrm flipV="1">
              <a:off x="2525255" y="2443174"/>
              <a:ext cx="1653328" cy="71171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202593A-36B9-4BBF-93AB-AFAE797F10D7}"/>
                </a:ext>
              </a:extLst>
            </p:cNvPr>
            <p:cNvSpPr txBox="1"/>
            <p:nvPr/>
          </p:nvSpPr>
          <p:spPr>
            <a:xfrm>
              <a:off x="4046006" y="3310939"/>
              <a:ext cx="652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0.6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0EC4698-5C49-4EF6-9B6A-A67D08035AA6}"/>
                </a:ext>
              </a:extLst>
            </p:cNvPr>
            <p:cNvSpPr txBox="1"/>
            <p:nvPr/>
          </p:nvSpPr>
          <p:spPr>
            <a:xfrm>
              <a:off x="3328607" y="2656458"/>
              <a:ext cx="750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0.8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5DCFF7-FE49-4589-9942-4B57F0A7BA82}"/>
                </a:ext>
              </a:extLst>
            </p:cNvPr>
            <p:cNvSpPr txBox="1"/>
            <p:nvPr/>
          </p:nvSpPr>
          <p:spPr>
            <a:xfrm>
              <a:off x="4795186" y="3705173"/>
              <a:ext cx="727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0.97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825CAE2-15B3-4B11-BD05-D27F316ABB53}"/>
                </a:ext>
              </a:extLst>
            </p:cNvPr>
            <p:cNvSpPr txBox="1"/>
            <p:nvPr/>
          </p:nvSpPr>
          <p:spPr>
            <a:xfrm>
              <a:off x="4594696" y="2648717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0.7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D17B747-2BA4-44B6-B899-149DB3A21E58}"/>
                </a:ext>
              </a:extLst>
            </p:cNvPr>
            <p:cNvSpPr txBox="1"/>
            <p:nvPr/>
          </p:nvSpPr>
          <p:spPr>
            <a:xfrm>
              <a:off x="3496176" y="3580346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0.2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BEBBA11-D906-43F8-8FA2-2348C4A7B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tretch>
              <a:fillRect/>
            </a:stretch>
          </p:blipFill>
          <p:spPr>
            <a:xfrm>
              <a:off x="5319342" y="3962442"/>
              <a:ext cx="432760" cy="43276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5464E078-0977-4436-AB15-54C9BCD7F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tretch>
              <a:fillRect/>
            </a:stretch>
          </p:blipFill>
          <p:spPr>
            <a:xfrm flipH="1">
              <a:off x="5094327" y="2390893"/>
              <a:ext cx="406188" cy="406188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0163ACD-2CC5-42BC-A37A-62C10BCD6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02282" y="3866545"/>
              <a:ext cx="504568" cy="620371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1F11370-5540-4CF6-8371-53D571757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43316" y="2978944"/>
              <a:ext cx="551380" cy="349207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1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Application of Shortest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each edge’s weight be the probability a message is sent successfully across the edge.</a:t>
                </a:r>
              </a:p>
              <a:p>
                <a:r>
                  <a:rPr lang="en-US" dirty="0"/>
                  <a:t>What’s the probability we get our message all the way across a path? </a:t>
                </a:r>
              </a:p>
              <a:p>
                <a:pPr lvl="1"/>
                <a:r>
                  <a:rPr lang="en-US" dirty="0"/>
                  <a:t>It’s the product of the edge weights.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We only know how to handle sums of edge weights. </a:t>
                </a:r>
              </a:p>
              <a:p>
                <a:r>
                  <a:rPr lang="en-US" dirty="0"/>
                  <a:t>Is there a way to turn products into sums?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8F3F167-EC36-489D-A9D3-F5CCD7BAC384}"/>
              </a:ext>
            </a:extLst>
          </p:cNvPr>
          <p:cNvGrpSpPr/>
          <p:nvPr/>
        </p:nvGrpSpPr>
        <p:grpSpPr>
          <a:xfrm>
            <a:off x="5142110" y="2357323"/>
            <a:ext cx="3935308" cy="2232333"/>
            <a:chOff x="2368092" y="2254583"/>
            <a:chExt cx="3935308" cy="223233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15B5C9-01C5-4B24-A0D0-3D46CB24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tretch>
              <a:fillRect/>
            </a:stretch>
          </p:blipFill>
          <p:spPr>
            <a:xfrm>
              <a:off x="2795123" y="2254583"/>
              <a:ext cx="618091" cy="569417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30A4EBD-D7DA-4B8B-A6CD-53DE556090D7}"/>
                </a:ext>
              </a:extLst>
            </p:cNvPr>
            <p:cNvSpPr/>
            <p:nvPr/>
          </p:nvSpPr>
          <p:spPr>
            <a:xfrm>
              <a:off x="2368092" y="315489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2F2CA9D-3A8E-497E-8528-93E2D29377DD}"/>
                </a:ext>
              </a:extLst>
            </p:cNvPr>
            <p:cNvSpPr/>
            <p:nvPr/>
          </p:nvSpPr>
          <p:spPr>
            <a:xfrm>
              <a:off x="4178583" y="228601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3E8181C-4AA9-463C-9632-0159B7A54F35}"/>
                </a:ext>
              </a:extLst>
            </p:cNvPr>
            <p:cNvSpPr/>
            <p:nvPr/>
          </p:nvSpPr>
          <p:spPr>
            <a:xfrm>
              <a:off x="4372045" y="414331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F37235-F31E-44EB-A9F2-36FEEA625988}"/>
                </a:ext>
              </a:extLst>
            </p:cNvPr>
            <p:cNvSpPr/>
            <p:nvPr/>
          </p:nvSpPr>
          <p:spPr>
            <a:xfrm>
              <a:off x="5989075" y="326602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7CA702F-29A9-447F-984E-B7E53E48E83F}"/>
                </a:ext>
              </a:extLst>
            </p:cNvPr>
            <p:cNvCxnSpPr>
              <a:stCxn id="9" idx="6"/>
              <a:endCxn id="11" idx="1"/>
            </p:cNvCxnSpPr>
            <p:nvPr/>
          </p:nvCxnSpPr>
          <p:spPr>
            <a:xfrm>
              <a:off x="4492908" y="2443174"/>
              <a:ext cx="1542199" cy="86887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8CEBDB1-2F82-40FF-850F-B2B51B9C2037}"/>
                </a:ext>
              </a:extLst>
            </p:cNvPr>
            <p:cNvCxnSpPr>
              <a:stCxn id="8" idx="5"/>
              <a:endCxn id="10" idx="2"/>
            </p:cNvCxnSpPr>
            <p:nvPr/>
          </p:nvCxnSpPr>
          <p:spPr>
            <a:xfrm>
              <a:off x="2636385" y="3423184"/>
              <a:ext cx="1735660" cy="87729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533EF8D-E08A-419D-827D-8537ECAA58C7}"/>
                </a:ext>
              </a:extLst>
            </p:cNvPr>
            <p:cNvCxnSpPr>
              <a:stCxn id="8" idx="6"/>
              <a:endCxn id="11" idx="2"/>
            </p:cNvCxnSpPr>
            <p:nvPr/>
          </p:nvCxnSpPr>
          <p:spPr>
            <a:xfrm>
              <a:off x="2682417" y="3312054"/>
              <a:ext cx="3306658" cy="11113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83C22DC-954D-43AB-8DF0-1E9B5E4CAA07}"/>
                </a:ext>
              </a:extLst>
            </p:cNvPr>
            <p:cNvCxnSpPr>
              <a:stCxn id="10" idx="6"/>
              <a:endCxn id="11" idx="3"/>
            </p:cNvCxnSpPr>
            <p:nvPr/>
          </p:nvCxnSpPr>
          <p:spPr>
            <a:xfrm flipV="1">
              <a:off x="4686370" y="3534314"/>
              <a:ext cx="1348737" cy="76616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9C852C9-8279-4427-B849-2C1A65375FE9}"/>
                </a:ext>
              </a:extLst>
            </p:cNvPr>
            <p:cNvCxnSpPr>
              <a:stCxn id="8" idx="0"/>
              <a:endCxn id="9" idx="2"/>
            </p:cNvCxnSpPr>
            <p:nvPr/>
          </p:nvCxnSpPr>
          <p:spPr>
            <a:xfrm flipV="1">
              <a:off x="2525255" y="2443174"/>
              <a:ext cx="1653328" cy="71171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EE382B-95C8-4509-AF81-2F9AC00DBE71}"/>
                </a:ext>
              </a:extLst>
            </p:cNvPr>
            <p:cNvSpPr txBox="1"/>
            <p:nvPr/>
          </p:nvSpPr>
          <p:spPr>
            <a:xfrm>
              <a:off x="4046006" y="3310939"/>
              <a:ext cx="652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D88229-F2BF-4692-9049-DC39D8DD8AEA}"/>
                </a:ext>
              </a:extLst>
            </p:cNvPr>
            <p:cNvSpPr txBox="1"/>
            <p:nvPr/>
          </p:nvSpPr>
          <p:spPr>
            <a:xfrm>
              <a:off x="3328607" y="2656458"/>
              <a:ext cx="750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0.8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59F60E-9B75-423B-B140-F06E4793DF4F}"/>
                </a:ext>
              </a:extLst>
            </p:cNvPr>
            <p:cNvSpPr txBox="1"/>
            <p:nvPr/>
          </p:nvSpPr>
          <p:spPr>
            <a:xfrm>
              <a:off x="4795186" y="3705173"/>
              <a:ext cx="727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0.97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89DF0A-CEC9-4DF0-9749-AD259DB22166}"/>
                </a:ext>
              </a:extLst>
            </p:cNvPr>
            <p:cNvSpPr txBox="1"/>
            <p:nvPr/>
          </p:nvSpPr>
          <p:spPr>
            <a:xfrm>
              <a:off x="4594696" y="2648717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5452A67-F50C-45FF-958E-4646C6550656}"/>
                </a:ext>
              </a:extLst>
            </p:cNvPr>
            <p:cNvSpPr txBox="1"/>
            <p:nvPr/>
          </p:nvSpPr>
          <p:spPr>
            <a:xfrm>
              <a:off x="3496176" y="3580346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0.2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9382E5F-4C9A-4B0F-AB4A-981EE5B06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6"/>
                </a:ext>
              </a:extLst>
            </a:blip>
            <a:stretch>
              <a:fillRect/>
            </a:stretch>
          </p:blipFill>
          <p:spPr>
            <a:xfrm>
              <a:off x="5319342" y="3962442"/>
              <a:ext cx="432760" cy="43276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485D319-2F5B-4FC8-BD81-BF38854E9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8"/>
                </a:ext>
              </a:extLst>
            </a:blip>
            <a:stretch>
              <a:fillRect/>
            </a:stretch>
          </p:blipFill>
          <p:spPr>
            <a:xfrm flipH="1">
              <a:off x="5094327" y="2390893"/>
              <a:ext cx="406188" cy="40618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A94BF42-D5F3-4973-B142-4D22E86EE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02282" y="3866545"/>
              <a:ext cx="504568" cy="62037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2D74723-9A0E-45A7-A8CF-AC51E0421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43316" y="2978944"/>
              <a:ext cx="551380" cy="349207"/>
            </a:xfrm>
            <a:prstGeom prst="rect">
              <a:avLst/>
            </a:prstGeom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5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Application of Shortest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2835667"/>
                <a:ext cx="11187258" cy="3473694"/>
              </a:xfrm>
            </p:spPr>
            <p:txBody>
              <a:bodyPr/>
              <a:lstStyle/>
              <a:p>
                <a:r>
                  <a:rPr lang="en-US" dirty="0"/>
                  <a:t>We’ve still got two problems.</a:t>
                </a:r>
              </a:p>
              <a:p>
                <a:r>
                  <a:rPr lang="en-US" dirty="0"/>
                  <a:t>1. When we take logs, our edge weights become negative.</a:t>
                </a:r>
              </a:p>
              <a:p>
                <a:r>
                  <a:rPr lang="en-US" dirty="0"/>
                  <a:t>2. We want the </a:t>
                </a:r>
                <a:r>
                  <a:rPr lang="en-US" i="1" dirty="0"/>
                  <a:t>maximum </a:t>
                </a:r>
                <a:r>
                  <a:rPr lang="en-US" dirty="0"/>
                  <a:t>probability of success, but that’s the longest path not the shortest one.</a:t>
                </a:r>
              </a:p>
              <a:p>
                <a:r>
                  <a:rPr lang="en-US" dirty="0"/>
                  <a:t>Multiplying all edge weights by negative one fixes both problems at once!</a:t>
                </a:r>
              </a:p>
              <a:p>
                <a:endParaRPr lang="en-US" dirty="0"/>
              </a:p>
              <a:p>
                <a:r>
                  <a:rPr lang="en-US" dirty="0"/>
                  <a:t>We </a:t>
                </a:r>
                <a:r>
                  <a:rPr lang="en-US" b="1" dirty="0"/>
                  <a:t>reduced </a:t>
                </a:r>
                <a:r>
                  <a:rPr lang="en-US" dirty="0"/>
                  <a:t>the maximum probability path problem to a shortest path problem by taking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()</m:t>
                        </m:r>
                      </m:e>
                    </m:func>
                  </m:oMath>
                </a14:m>
                <a:r>
                  <a:rPr lang="en-US" dirty="0"/>
                  <a:t> of each edge weight.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835667"/>
                <a:ext cx="11187258" cy="3473694"/>
              </a:xfrm>
              <a:blipFill>
                <a:blip r:embed="rId2"/>
                <a:stretch>
                  <a:fillRect l="-272" t="-2105" r="-1471" b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B027149D-0C9A-47E8-BC55-E698F3029C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993845" y="1196667"/>
            <a:ext cx="618091" cy="569417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61C2B859-1C1E-4BA3-A0E0-C5332D4A06ED}"/>
              </a:ext>
            </a:extLst>
          </p:cNvPr>
          <p:cNvSpPr/>
          <p:nvPr/>
        </p:nvSpPr>
        <p:spPr>
          <a:xfrm>
            <a:off x="7566814" y="209697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9E8766F-16C9-4739-AD78-7DA48D0C1BF3}"/>
              </a:ext>
            </a:extLst>
          </p:cNvPr>
          <p:cNvSpPr/>
          <p:nvPr/>
        </p:nvSpPr>
        <p:spPr>
          <a:xfrm>
            <a:off x="9377305" y="122809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7BDCD9A-2927-4E05-9B1A-BE3732CF57DB}"/>
              </a:ext>
            </a:extLst>
          </p:cNvPr>
          <p:cNvSpPr/>
          <p:nvPr/>
        </p:nvSpPr>
        <p:spPr>
          <a:xfrm>
            <a:off x="9570767" y="308539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001A588-B226-4C8D-9192-4BF4599392BD}"/>
              </a:ext>
            </a:extLst>
          </p:cNvPr>
          <p:cNvSpPr/>
          <p:nvPr/>
        </p:nvSpPr>
        <p:spPr>
          <a:xfrm>
            <a:off x="11187797" y="220810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C45C5FC-32C4-4931-A5D8-2DE0187F291E}"/>
              </a:ext>
            </a:extLst>
          </p:cNvPr>
          <p:cNvCxnSpPr>
            <a:stCxn id="24" idx="6"/>
            <a:endCxn id="26" idx="1"/>
          </p:cNvCxnSpPr>
          <p:nvPr/>
        </p:nvCxnSpPr>
        <p:spPr>
          <a:xfrm>
            <a:off x="9691630" y="1385258"/>
            <a:ext cx="1542199" cy="86887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DAFCA02-F6FA-42F2-AF1C-5AB758D3F35F}"/>
              </a:ext>
            </a:extLst>
          </p:cNvPr>
          <p:cNvCxnSpPr>
            <a:stCxn id="23" idx="5"/>
            <a:endCxn id="25" idx="2"/>
          </p:cNvCxnSpPr>
          <p:nvPr/>
        </p:nvCxnSpPr>
        <p:spPr>
          <a:xfrm>
            <a:off x="7835107" y="2365268"/>
            <a:ext cx="1735660" cy="87729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E729E78-C469-435C-8DD1-513CA2B7A10A}"/>
              </a:ext>
            </a:extLst>
          </p:cNvPr>
          <p:cNvCxnSpPr>
            <a:stCxn id="23" idx="6"/>
            <a:endCxn id="26" idx="2"/>
          </p:cNvCxnSpPr>
          <p:nvPr/>
        </p:nvCxnSpPr>
        <p:spPr>
          <a:xfrm>
            <a:off x="7881139" y="2254138"/>
            <a:ext cx="3306658" cy="11113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DFFA7A2-C7C7-4136-9AE7-3ADB3C89DFE8}"/>
              </a:ext>
            </a:extLst>
          </p:cNvPr>
          <p:cNvCxnSpPr>
            <a:stCxn id="25" idx="6"/>
            <a:endCxn id="26" idx="3"/>
          </p:cNvCxnSpPr>
          <p:nvPr/>
        </p:nvCxnSpPr>
        <p:spPr>
          <a:xfrm flipV="1">
            <a:off x="9885092" y="2476398"/>
            <a:ext cx="1348737" cy="76616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8D46AF5-08C5-4C52-A3D0-5917E05AA5AC}"/>
              </a:ext>
            </a:extLst>
          </p:cNvPr>
          <p:cNvCxnSpPr>
            <a:stCxn id="23" idx="0"/>
            <a:endCxn id="24" idx="2"/>
          </p:cNvCxnSpPr>
          <p:nvPr/>
        </p:nvCxnSpPr>
        <p:spPr>
          <a:xfrm flipV="1">
            <a:off x="7723977" y="1385258"/>
            <a:ext cx="1653328" cy="711717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4D049D1-4FF9-48EA-9E65-45792AFA8EF3}"/>
              </a:ext>
            </a:extLst>
          </p:cNvPr>
          <p:cNvSpPr txBox="1"/>
          <p:nvPr/>
        </p:nvSpPr>
        <p:spPr>
          <a:xfrm>
            <a:off x="9244727" y="2253023"/>
            <a:ext cx="77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-0.74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19EC33F-6073-4379-9001-8284BB94E908}"/>
              </a:ext>
            </a:extLst>
          </p:cNvPr>
          <p:cNvSpPr txBox="1"/>
          <p:nvPr/>
        </p:nvSpPr>
        <p:spPr>
          <a:xfrm>
            <a:off x="8527329" y="1598542"/>
            <a:ext cx="750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-0.32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5C2378B-6150-44FA-9874-4E33EBA82374}"/>
              </a:ext>
            </a:extLst>
          </p:cNvPr>
          <p:cNvSpPr txBox="1"/>
          <p:nvPr/>
        </p:nvSpPr>
        <p:spPr>
          <a:xfrm>
            <a:off x="9993908" y="2564161"/>
            <a:ext cx="72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-0.04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E145B2-39AA-434D-927D-4924454ED455}"/>
              </a:ext>
            </a:extLst>
          </p:cNvPr>
          <p:cNvSpPr txBox="1"/>
          <p:nvPr/>
        </p:nvSpPr>
        <p:spPr>
          <a:xfrm>
            <a:off x="9793418" y="1683070"/>
            <a:ext cx="70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-0.51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45624D-4BFB-4A75-B52B-8B3DB248BF85}"/>
              </a:ext>
            </a:extLst>
          </p:cNvPr>
          <p:cNvSpPr txBox="1"/>
          <p:nvPr/>
        </p:nvSpPr>
        <p:spPr>
          <a:xfrm>
            <a:off x="8739561" y="2614998"/>
            <a:ext cx="875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-2.32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517DADF-8AF5-4CA2-A811-9BDB8BB2EE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0518064" y="2904526"/>
            <a:ext cx="432760" cy="4327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D47BFB3-7D05-4142-9C3F-437DB640DD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 flipH="1">
            <a:off x="10293049" y="1332977"/>
            <a:ext cx="406188" cy="4061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517B0B1-6276-415D-AF04-D966F37D16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1004" y="2808629"/>
            <a:ext cx="504568" cy="62037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D0A53CE-4DE9-42F7-BB36-24E50F54E3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23645" y="1931968"/>
            <a:ext cx="551380" cy="34920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6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Probability Path Reduction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E740AF-A249-41C7-BCB2-E57449BB5AF1}"/>
              </a:ext>
            </a:extLst>
          </p:cNvPr>
          <p:cNvGrpSpPr/>
          <p:nvPr/>
        </p:nvGrpSpPr>
        <p:grpSpPr>
          <a:xfrm>
            <a:off x="3860562" y="1384966"/>
            <a:ext cx="3765682" cy="1707859"/>
            <a:chOff x="7566814" y="1196667"/>
            <a:chExt cx="3935308" cy="223233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BFD9D6F-27B6-4AB3-8EE3-39B7B8C8B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p:blipFill>
          <p:spPr>
            <a:xfrm>
              <a:off x="7993845" y="1196667"/>
              <a:ext cx="618091" cy="569417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8D6E3AE-4F56-46D5-A2C2-1CEE36E59EF6}"/>
                </a:ext>
              </a:extLst>
            </p:cNvPr>
            <p:cNvSpPr/>
            <p:nvPr/>
          </p:nvSpPr>
          <p:spPr>
            <a:xfrm>
              <a:off x="7566814" y="20969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5BEDFEC-B005-460F-96D3-2851159D79C4}"/>
                </a:ext>
              </a:extLst>
            </p:cNvPr>
            <p:cNvSpPr/>
            <p:nvPr/>
          </p:nvSpPr>
          <p:spPr>
            <a:xfrm>
              <a:off x="9377305" y="122809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1076BED-A9D1-4D8B-A17F-F80523D796D8}"/>
                </a:ext>
              </a:extLst>
            </p:cNvPr>
            <p:cNvSpPr/>
            <p:nvPr/>
          </p:nvSpPr>
          <p:spPr>
            <a:xfrm>
              <a:off x="9570767" y="308539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EBAA680-49C5-47BD-A6D5-5CA454D07BF8}"/>
                </a:ext>
              </a:extLst>
            </p:cNvPr>
            <p:cNvSpPr/>
            <p:nvPr/>
          </p:nvSpPr>
          <p:spPr>
            <a:xfrm>
              <a:off x="11187797" y="220810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20B936D-69C4-4704-AACA-5D989D0E3E4A}"/>
                </a:ext>
              </a:extLst>
            </p:cNvPr>
            <p:cNvCxnSpPr>
              <a:stCxn id="10" idx="6"/>
              <a:endCxn id="12" idx="1"/>
            </p:cNvCxnSpPr>
            <p:nvPr/>
          </p:nvCxnSpPr>
          <p:spPr>
            <a:xfrm>
              <a:off x="9691630" y="1385258"/>
              <a:ext cx="1542199" cy="86887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50557AB-ACF3-4AD2-BF47-66B70A06680A}"/>
                </a:ext>
              </a:extLst>
            </p:cNvPr>
            <p:cNvCxnSpPr>
              <a:stCxn id="9" idx="5"/>
              <a:endCxn id="11" idx="2"/>
            </p:cNvCxnSpPr>
            <p:nvPr/>
          </p:nvCxnSpPr>
          <p:spPr>
            <a:xfrm>
              <a:off x="7835107" y="2365268"/>
              <a:ext cx="1735660" cy="87729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0E3D56C-C424-4474-8841-A7107D2E5F1D}"/>
                </a:ext>
              </a:extLst>
            </p:cNvPr>
            <p:cNvCxnSpPr>
              <a:stCxn id="9" idx="6"/>
              <a:endCxn id="12" idx="2"/>
            </p:cNvCxnSpPr>
            <p:nvPr/>
          </p:nvCxnSpPr>
          <p:spPr>
            <a:xfrm>
              <a:off x="7881139" y="2254138"/>
              <a:ext cx="3306658" cy="11113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EA8B9E5-748F-41D4-B2B7-ABD414399085}"/>
                </a:ext>
              </a:extLst>
            </p:cNvPr>
            <p:cNvCxnSpPr>
              <a:stCxn id="11" idx="6"/>
              <a:endCxn id="12" idx="3"/>
            </p:cNvCxnSpPr>
            <p:nvPr/>
          </p:nvCxnSpPr>
          <p:spPr>
            <a:xfrm flipV="1">
              <a:off x="9885092" y="2476398"/>
              <a:ext cx="1348737" cy="76616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AF7E1A0-7408-45AE-AFFF-301C9A0FAFA6}"/>
                </a:ext>
              </a:extLst>
            </p:cNvPr>
            <p:cNvCxnSpPr>
              <a:stCxn id="9" idx="0"/>
              <a:endCxn id="10" idx="2"/>
            </p:cNvCxnSpPr>
            <p:nvPr/>
          </p:nvCxnSpPr>
          <p:spPr>
            <a:xfrm flipV="1">
              <a:off x="7723977" y="1385258"/>
              <a:ext cx="1653328" cy="71171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974CF8-2350-4466-A068-7E73655186A7}"/>
                </a:ext>
              </a:extLst>
            </p:cNvPr>
            <p:cNvSpPr txBox="1"/>
            <p:nvPr/>
          </p:nvSpPr>
          <p:spPr>
            <a:xfrm>
              <a:off x="9244727" y="2253023"/>
              <a:ext cx="775632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0.74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12CF975-3B12-4CF8-ADB5-0912D108093B}"/>
                </a:ext>
              </a:extLst>
            </p:cNvPr>
            <p:cNvSpPr txBox="1"/>
            <p:nvPr/>
          </p:nvSpPr>
          <p:spPr>
            <a:xfrm>
              <a:off x="8527329" y="1598542"/>
              <a:ext cx="750284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0.32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BE46852-9728-4811-84BF-EFB95872A3A8}"/>
                </a:ext>
              </a:extLst>
            </p:cNvPr>
            <p:cNvSpPr txBox="1"/>
            <p:nvPr/>
          </p:nvSpPr>
          <p:spPr>
            <a:xfrm>
              <a:off x="9993908" y="2564161"/>
              <a:ext cx="727376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0.04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DBB09C-3B55-4EF0-BEAD-E72F12E6034D}"/>
                </a:ext>
              </a:extLst>
            </p:cNvPr>
            <p:cNvSpPr txBox="1"/>
            <p:nvPr/>
          </p:nvSpPr>
          <p:spPr>
            <a:xfrm>
              <a:off x="9793418" y="1683070"/>
              <a:ext cx="704807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0.51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1ABF5D-864D-4D5F-B5AD-A5549A6B36B2}"/>
                </a:ext>
              </a:extLst>
            </p:cNvPr>
            <p:cNvSpPr txBox="1"/>
            <p:nvPr/>
          </p:nvSpPr>
          <p:spPr>
            <a:xfrm>
              <a:off x="8739561" y="2614998"/>
              <a:ext cx="875869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2.32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A656A95-65B1-4C7A-B862-9877F06DB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tretch>
              <a:fillRect/>
            </a:stretch>
          </p:blipFill>
          <p:spPr>
            <a:xfrm>
              <a:off x="10518064" y="2904526"/>
              <a:ext cx="432760" cy="43276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CD7CCB2-002E-4A6F-ACB1-8EA3CB748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tretch>
              <a:fillRect/>
            </a:stretch>
          </p:blipFill>
          <p:spPr>
            <a:xfrm flipH="1">
              <a:off x="10293049" y="1332977"/>
              <a:ext cx="406188" cy="40618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E13805D-A31F-4397-9373-6A0DF2BA7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1004" y="2808629"/>
              <a:ext cx="504568" cy="62037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166E20E-B4D7-46E2-A559-877D3F0AF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42038" y="1921028"/>
              <a:ext cx="551380" cy="349207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321D34A-B69A-4180-9A70-674E92AA35DB}"/>
              </a:ext>
            </a:extLst>
          </p:cNvPr>
          <p:cNvGrpSpPr/>
          <p:nvPr/>
        </p:nvGrpSpPr>
        <p:grpSpPr>
          <a:xfrm>
            <a:off x="152348" y="1412833"/>
            <a:ext cx="3426630" cy="1718133"/>
            <a:chOff x="826962" y="1186393"/>
            <a:chExt cx="3935308" cy="223233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B703A16-DE1D-4A1C-8EC5-5622D630F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p:blipFill>
          <p:spPr>
            <a:xfrm>
              <a:off x="1253993" y="1186393"/>
              <a:ext cx="618091" cy="569417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B160E9C-11E6-43AC-B581-2203AA9AD675}"/>
                </a:ext>
              </a:extLst>
            </p:cNvPr>
            <p:cNvSpPr/>
            <p:nvPr/>
          </p:nvSpPr>
          <p:spPr>
            <a:xfrm>
              <a:off x="826962" y="208670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7593846-BBD7-46C9-A7B1-CA6360953BC3}"/>
                </a:ext>
              </a:extLst>
            </p:cNvPr>
            <p:cNvSpPr/>
            <p:nvPr/>
          </p:nvSpPr>
          <p:spPr>
            <a:xfrm>
              <a:off x="2637453" y="121782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EFD00FD-8393-48BD-92F5-116E445618A8}"/>
                </a:ext>
              </a:extLst>
            </p:cNvPr>
            <p:cNvSpPr/>
            <p:nvPr/>
          </p:nvSpPr>
          <p:spPr>
            <a:xfrm>
              <a:off x="2830915" y="307512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6A6677A-062E-45F0-8B1B-A2A09984FF0A}"/>
                </a:ext>
              </a:extLst>
            </p:cNvPr>
            <p:cNvSpPr/>
            <p:nvPr/>
          </p:nvSpPr>
          <p:spPr>
            <a:xfrm>
              <a:off x="4447945" y="219783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FE63493-A45C-4678-A9E6-CCFCE6E1A5FC}"/>
                </a:ext>
              </a:extLst>
            </p:cNvPr>
            <p:cNvCxnSpPr>
              <a:stCxn id="30" idx="6"/>
              <a:endCxn id="32" idx="1"/>
            </p:cNvCxnSpPr>
            <p:nvPr/>
          </p:nvCxnSpPr>
          <p:spPr>
            <a:xfrm>
              <a:off x="2951778" y="1374984"/>
              <a:ext cx="1542199" cy="86887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68110C5-5507-4217-92F0-9A7D14FCB9CC}"/>
                </a:ext>
              </a:extLst>
            </p:cNvPr>
            <p:cNvCxnSpPr>
              <a:stCxn id="29" idx="5"/>
              <a:endCxn id="31" idx="2"/>
            </p:cNvCxnSpPr>
            <p:nvPr/>
          </p:nvCxnSpPr>
          <p:spPr>
            <a:xfrm>
              <a:off x="1095255" y="2354994"/>
              <a:ext cx="1735660" cy="87729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88713DA-A8FE-4196-9666-2AE026B0CF4E}"/>
                </a:ext>
              </a:extLst>
            </p:cNvPr>
            <p:cNvCxnSpPr>
              <a:stCxn id="29" idx="6"/>
              <a:endCxn id="32" idx="2"/>
            </p:cNvCxnSpPr>
            <p:nvPr/>
          </p:nvCxnSpPr>
          <p:spPr>
            <a:xfrm>
              <a:off x="1141287" y="2243864"/>
              <a:ext cx="3306658" cy="11113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3999600-7120-45AA-B066-06C2EFFFB990}"/>
                </a:ext>
              </a:extLst>
            </p:cNvPr>
            <p:cNvCxnSpPr>
              <a:stCxn id="31" idx="6"/>
              <a:endCxn id="32" idx="3"/>
            </p:cNvCxnSpPr>
            <p:nvPr/>
          </p:nvCxnSpPr>
          <p:spPr>
            <a:xfrm flipV="1">
              <a:off x="3145240" y="2466124"/>
              <a:ext cx="1348737" cy="76616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1E50466B-D436-46CA-8F81-B8C3E41B34D6}"/>
                </a:ext>
              </a:extLst>
            </p:cNvPr>
            <p:cNvCxnSpPr>
              <a:stCxn id="29" idx="0"/>
              <a:endCxn id="30" idx="2"/>
            </p:cNvCxnSpPr>
            <p:nvPr/>
          </p:nvCxnSpPr>
          <p:spPr>
            <a:xfrm flipV="1">
              <a:off x="984125" y="1374984"/>
              <a:ext cx="1653328" cy="71171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6D0A277-C4E5-4ADE-AFB7-B23A5D5573A1}"/>
                </a:ext>
              </a:extLst>
            </p:cNvPr>
            <p:cNvSpPr txBox="1"/>
            <p:nvPr/>
          </p:nvSpPr>
          <p:spPr>
            <a:xfrm>
              <a:off x="2504875" y="2242749"/>
              <a:ext cx="775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0F78E97-2BA4-4104-AD2C-24D4BA116102}"/>
                </a:ext>
              </a:extLst>
            </p:cNvPr>
            <p:cNvSpPr txBox="1"/>
            <p:nvPr/>
          </p:nvSpPr>
          <p:spPr>
            <a:xfrm>
              <a:off x="1787477" y="1588268"/>
              <a:ext cx="750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0.8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98417FD-7DB9-422E-993C-7D60512EAF2F}"/>
                </a:ext>
              </a:extLst>
            </p:cNvPr>
            <p:cNvSpPr txBox="1"/>
            <p:nvPr/>
          </p:nvSpPr>
          <p:spPr>
            <a:xfrm>
              <a:off x="3254056" y="2553887"/>
              <a:ext cx="727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0.97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1E58155-58ED-46F8-AB74-5030E7DE60D6}"/>
                </a:ext>
              </a:extLst>
            </p:cNvPr>
            <p:cNvSpPr txBox="1"/>
            <p:nvPr/>
          </p:nvSpPr>
          <p:spPr>
            <a:xfrm>
              <a:off x="3137084" y="1683070"/>
              <a:ext cx="7048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0.7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4A8B22E-FD0E-47CC-BA3A-F10963C7A3BA}"/>
                </a:ext>
              </a:extLst>
            </p:cNvPr>
            <p:cNvSpPr txBox="1"/>
            <p:nvPr/>
          </p:nvSpPr>
          <p:spPr>
            <a:xfrm>
              <a:off x="2123847" y="2614998"/>
              <a:ext cx="8758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0.2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B52D70B-C824-4E96-8B96-3CB566A82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tretch>
              <a:fillRect/>
            </a:stretch>
          </p:blipFill>
          <p:spPr>
            <a:xfrm>
              <a:off x="3778212" y="2894252"/>
              <a:ext cx="432760" cy="43276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DB711E1-0D5C-4A60-958A-F1CA455DF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tretch>
              <a:fillRect/>
            </a:stretch>
          </p:blipFill>
          <p:spPr>
            <a:xfrm flipH="1">
              <a:off x="3553197" y="1322703"/>
              <a:ext cx="406188" cy="406188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6459B0F-D172-40BC-9CC8-4A56A80B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61152" y="2798355"/>
              <a:ext cx="504568" cy="620371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8C14D7E-922F-47C3-B4CD-667A893D5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02186" y="1910754"/>
              <a:ext cx="551380" cy="349207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3C1FEF4-12F0-4A83-BA76-7C11FCFBC955}"/>
              </a:ext>
            </a:extLst>
          </p:cNvPr>
          <p:cNvGrpSpPr/>
          <p:nvPr/>
        </p:nvGrpSpPr>
        <p:grpSpPr>
          <a:xfrm>
            <a:off x="4147294" y="4380351"/>
            <a:ext cx="3426630" cy="1718133"/>
            <a:chOff x="8411080" y="1339201"/>
            <a:chExt cx="3426630" cy="1718133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14E0416-53D8-4496-8852-4C7317282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p:blipFill>
          <p:spPr>
            <a:xfrm>
              <a:off x="8782913" y="1339201"/>
              <a:ext cx="538197" cy="438256"/>
            </a:xfrm>
            <a:prstGeom prst="rect">
              <a:avLst/>
            </a:prstGeom>
          </p:spPr>
        </p:pic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57D0ACE-108A-4142-B034-EDC33BFF203A}"/>
                </a:ext>
              </a:extLst>
            </p:cNvPr>
            <p:cNvSpPr/>
            <p:nvPr/>
          </p:nvSpPr>
          <p:spPr>
            <a:xfrm>
              <a:off x="8411080" y="2032130"/>
              <a:ext cx="273695" cy="24192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349E721-C331-4320-920C-925AAE70F941}"/>
                </a:ext>
              </a:extLst>
            </p:cNvPr>
            <p:cNvSpPr/>
            <p:nvPr/>
          </p:nvSpPr>
          <p:spPr>
            <a:xfrm>
              <a:off x="9987547" y="1363390"/>
              <a:ext cx="273695" cy="24192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221E76B-63C7-4016-B193-4FFF2E38E3F6}"/>
                </a:ext>
              </a:extLst>
            </p:cNvPr>
            <p:cNvSpPr/>
            <p:nvPr/>
          </p:nvSpPr>
          <p:spPr>
            <a:xfrm>
              <a:off x="10156002" y="2792877"/>
              <a:ext cx="273695" cy="24192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6E4F1E6-77DB-4AD0-8C02-4A0BF922301A}"/>
                </a:ext>
              </a:extLst>
            </p:cNvPr>
            <p:cNvSpPr/>
            <p:nvPr/>
          </p:nvSpPr>
          <p:spPr>
            <a:xfrm>
              <a:off x="11564015" y="2117662"/>
              <a:ext cx="273695" cy="24192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596B3582-B095-4564-B972-AA7736C4EB3A}"/>
                </a:ext>
              </a:extLst>
            </p:cNvPr>
            <p:cNvCxnSpPr>
              <a:stCxn id="54" idx="6"/>
              <a:endCxn id="56" idx="1"/>
            </p:cNvCxnSpPr>
            <p:nvPr/>
          </p:nvCxnSpPr>
          <p:spPr>
            <a:xfrm>
              <a:off x="10261242" y="1484352"/>
              <a:ext cx="1342854" cy="66874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2A381038-BFC6-4E55-954D-70738EF80522}"/>
                </a:ext>
              </a:extLst>
            </p:cNvPr>
            <p:cNvCxnSpPr>
              <a:stCxn id="53" idx="5"/>
              <a:endCxn id="55" idx="2"/>
            </p:cNvCxnSpPr>
            <p:nvPr/>
          </p:nvCxnSpPr>
          <p:spPr>
            <a:xfrm>
              <a:off x="8644693" y="2238624"/>
              <a:ext cx="1511309" cy="675215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A61D5D7B-0CF9-4660-B86A-0E6E73B3D904}"/>
                </a:ext>
              </a:extLst>
            </p:cNvPr>
            <p:cNvCxnSpPr>
              <a:stCxn id="53" idx="6"/>
              <a:endCxn id="56" idx="2"/>
            </p:cNvCxnSpPr>
            <p:nvPr/>
          </p:nvCxnSpPr>
          <p:spPr>
            <a:xfrm>
              <a:off x="8684775" y="2153092"/>
              <a:ext cx="2879239" cy="8553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BCD652CD-4DBD-4FF5-AF41-8FCC315E9FC4}"/>
                </a:ext>
              </a:extLst>
            </p:cNvPr>
            <p:cNvCxnSpPr>
              <a:stCxn id="55" idx="6"/>
              <a:endCxn id="56" idx="3"/>
            </p:cNvCxnSpPr>
            <p:nvPr/>
          </p:nvCxnSpPr>
          <p:spPr>
            <a:xfrm flipV="1">
              <a:off x="10429697" y="2324156"/>
              <a:ext cx="1174399" cy="589683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F09E3FD1-8A32-4D9A-BF29-104FCF2B1383}"/>
                </a:ext>
              </a:extLst>
            </p:cNvPr>
            <p:cNvCxnSpPr>
              <a:stCxn id="53" idx="0"/>
              <a:endCxn id="54" idx="2"/>
            </p:cNvCxnSpPr>
            <p:nvPr/>
          </p:nvCxnSpPr>
          <p:spPr>
            <a:xfrm flipV="1">
              <a:off x="8547928" y="1484352"/>
              <a:ext cx="1439619" cy="54777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A82A94A-D553-4517-A8D9-CD304DF4B685}"/>
                </a:ext>
              </a:extLst>
            </p:cNvPr>
            <p:cNvSpPr txBox="1"/>
            <p:nvPr/>
          </p:nvSpPr>
          <p:spPr>
            <a:xfrm>
              <a:off x="9872106" y="2152234"/>
              <a:ext cx="675373" cy="284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0.6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6389318-EA3A-421E-9F46-5D48B2E292F3}"/>
                </a:ext>
              </a:extLst>
            </p:cNvPr>
            <p:cNvSpPr txBox="1"/>
            <p:nvPr/>
          </p:nvSpPr>
          <p:spPr>
            <a:xfrm>
              <a:off x="9247439" y="1648507"/>
              <a:ext cx="653302" cy="284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0.8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41D9229-359D-4946-879B-BA8BDEE94ECB}"/>
                </a:ext>
              </a:extLst>
            </p:cNvPr>
            <p:cNvSpPr txBox="1"/>
            <p:nvPr/>
          </p:nvSpPr>
          <p:spPr>
            <a:xfrm>
              <a:off x="10524448" y="2391704"/>
              <a:ext cx="633354" cy="284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0.97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4A71F77-E241-4600-BA07-0DDF2DB0914F}"/>
                </a:ext>
              </a:extLst>
            </p:cNvPr>
            <p:cNvSpPr txBox="1"/>
            <p:nvPr/>
          </p:nvSpPr>
          <p:spPr>
            <a:xfrm>
              <a:off x="10422596" y="1721472"/>
              <a:ext cx="613704" cy="284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0.7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08B8C7F-AF9A-4B70-9940-A2C9EBADFF60}"/>
                </a:ext>
              </a:extLst>
            </p:cNvPr>
            <p:cNvSpPr txBox="1"/>
            <p:nvPr/>
          </p:nvSpPr>
          <p:spPr>
            <a:xfrm>
              <a:off x="9540330" y="2438738"/>
              <a:ext cx="762654" cy="284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0.2</a:t>
              </a: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7430206B-2AAC-4EE9-B695-3FFD84D49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tretch>
              <a:fillRect/>
            </a:stretch>
          </p:blipFill>
          <p:spPr>
            <a:xfrm>
              <a:off x="10980851" y="2653668"/>
              <a:ext cx="376821" cy="333077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D63BCA83-DF7B-47FF-8F81-9CBFA4E80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tretch>
              <a:fillRect/>
            </a:stretch>
          </p:blipFill>
          <p:spPr>
            <a:xfrm flipH="1">
              <a:off x="10784922" y="1444113"/>
              <a:ext cx="353684" cy="312626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F4CED7C7-9D41-4AD7-9075-232B32309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876221" y="2579860"/>
              <a:ext cx="439348" cy="477474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DD6BDEFB-77B0-42C4-A0F7-45AC459A6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69765" y="1896711"/>
              <a:ext cx="480109" cy="268770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2E92D2E-FBEC-4AA9-9AE8-4B0A3B8F41CD}"/>
              </a:ext>
            </a:extLst>
          </p:cNvPr>
          <p:cNvGrpSpPr/>
          <p:nvPr/>
        </p:nvGrpSpPr>
        <p:grpSpPr>
          <a:xfrm>
            <a:off x="8235371" y="2929029"/>
            <a:ext cx="3765682" cy="1707859"/>
            <a:chOff x="7566814" y="1196667"/>
            <a:chExt cx="3935308" cy="2232333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70972D3A-5D8D-494B-9560-54FC28B6D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p:blipFill>
          <p:spPr>
            <a:xfrm>
              <a:off x="7993845" y="1196667"/>
              <a:ext cx="618091" cy="569417"/>
            </a:xfrm>
            <a:prstGeom prst="rect">
              <a:avLst/>
            </a:prstGeom>
          </p:spPr>
        </p:pic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358F3CF-1D31-4DCB-AECA-48F55268A3E1}"/>
                </a:ext>
              </a:extLst>
            </p:cNvPr>
            <p:cNvSpPr/>
            <p:nvPr/>
          </p:nvSpPr>
          <p:spPr>
            <a:xfrm>
              <a:off x="7566814" y="20969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6EDF6BE-C51A-4C42-9FFD-EF5E49A9C4FB}"/>
                </a:ext>
              </a:extLst>
            </p:cNvPr>
            <p:cNvSpPr/>
            <p:nvPr/>
          </p:nvSpPr>
          <p:spPr>
            <a:xfrm>
              <a:off x="9377305" y="122809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F846AC6-5E8D-491D-B60B-049B4CD49456}"/>
                </a:ext>
              </a:extLst>
            </p:cNvPr>
            <p:cNvSpPr/>
            <p:nvPr/>
          </p:nvSpPr>
          <p:spPr>
            <a:xfrm>
              <a:off x="9570767" y="308539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B2A996D-9876-4D0D-B6F6-C21794A26FA1}"/>
                </a:ext>
              </a:extLst>
            </p:cNvPr>
            <p:cNvSpPr/>
            <p:nvPr/>
          </p:nvSpPr>
          <p:spPr>
            <a:xfrm>
              <a:off x="11187797" y="220810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2D0FA257-8205-4394-9100-280B24B126BA}"/>
                </a:ext>
              </a:extLst>
            </p:cNvPr>
            <p:cNvCxnSpPr>
              <a:stCxn id="75" idx="6"/>
              <a:endCxn id="77" idx="1"/>
            </p:cNvCxnSpPr>
            <p:nvPr/>
          </p:nvCxnSpPr>
          <p:spPr>
            <a:xfrm>
              <a:off x="9691630" y="1385258"/>
              <a:ext cx="1542199" cy="86887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2AC688C8-8D05-447A-9DA1-06CB94E5F1D0}"/>
                </a:ext>
              </a:extLst>
            </p:cNvPr>
            <p:cNvCxnSpPr>
              <a:stCxn id="74" idx="5"/>
              <a:endCxn id="76" idx="2"/>
            </p:cNvCxnSpPr>
            <p:nvPr/>
          </p:nvCxnSpPr>
          <p:spPr>
            <a:xfrm>
              <a:off x="7835107" y="2365268"/>
              <a:ext cx="1735660" cy="87729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DD56414E-B689-40A1-A1CF-109B3867E3AA}"/>
                </a:ext>
              </a:extLst>
            </p:cNvPr>
            <p:cNvCxnSpPr>
              <a:stCxn id="74" idx="6"/>
              <a:endCxn id="77" idx="2"/>
            </p:cNvCxnSpPr>
            <p:nvPr/>
          </p:nvCxnSpPr>
          <p:spPr>
            <a:xfrm>
              <a:off x="7881139" y="2254138"/>
              <a:ext cx="3306658" cy="11113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77D76CF8-3B42-466E-BF1B-58B41724A7DC}"/>
                </a:ext>
              </a:extLst>
            </p:cNvPr>
            <p:cNvCxnSpPr>
              <a:stCxn id="76" idx="6"/>
              <a:endCxn id="77" idx="3"/>
            </p:cNvCxnSpPr>
            <p:nvPr/>
          </p:nvCxnSpPr>
          <p:spPr>
            <a:xfrm flipV="1">
              <a:off x="9885092" y="2476398"/>
              <a:ext cx="1348737" cy="76616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9269AFDE-2B88-4A6C-B4CC-8B4AE42CCD21}"/>
                </a:ext>
              </a:extLst>
            </p:cNvPr>
            <p:cNvCxnSpPr>
              <a:stCxn id="74" idx="0"/>
              <a:endCxn id="75" idx="2"/>
            </p:cNvCxnSpPr>
            <p:nvPr/>
          </p:nvCxnSpPr>
          <p:spPr>
            <a:xfrm flipV="1">
              <a:off x="7723977" y="1385258"/>
              <a:ext cx="1653328" cy="71171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CCAC6C5-8E02-4174-BB47-68D29C980918}"/>
                </a:ext>
              </a:extLst>
            </p:cNvPr>
            <p:cNvSpPr txBox="1"/>
            <p:nvPr/>
          </p:nvSpPr>
          <p:spPr>
            <a:xfrm>
              <a:off x="9244727" y="2253023"/>
              <a:ext cx="775632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0.74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D9E372D-8CFF-4C76-971A-87CE2F7DBAC0}"/>
                </a:ext>
              </a:extLst>
            </p:cNvPr>
            <p:cNvSpPr txBox="1"/>
            <p:nvPr/>
          </p:nvSpPr>
          <p:spPr>
            <a:xfrm>
              <a:off x="8527329" y="1598542"/>
              <a:ext cx="750284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0.32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D6DFC12-F1E6-44B0-9C29-0E8832602137}"/>
                </a:ext>
              </a:extLst>
            </p:cNvPr>
            <p:cNvSpPr txBox="1"/>
            <p:nvPr/>
          </p:nvSpPr>
          <p:spPr>
            <a:xfrm>
              <a:off x="9993908" y="2564161"/>
              <a:ext cx="727376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0.04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E19C25B-DCAB-45CD-8CA5-C04BC8B52DB2}"/>
                </a:ext>
              </a:extLst>
            </p:cNvPr>
            <p:cNvSpPr txBox="1"/>
            <p:nvPr/>
          </p:nvSpPr>
          <p:spPr>
            <a:xfrm>
              <a:off x="9793418" y="1683070"/>
              <a:ext cx="704807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0.51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263503E-A141-4BAF-B7BD-22DE1DED3DCB}"/>
                </a:ext>
              </a:extLst>
            </p:cNvPr>
            <p:cNvSpPr txBox="1"/>
            <p:nvPr/>
          </p:nvSpPr>
          <p:spPr>
            <a:xfrm>
              <a:off x="8739561" y="2614998"/>
              <a:ext cx="875869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2.32</a:t>
              </a: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BC16BB49-F694-4DFC-9EA7-1D379D4F2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tretch>
              <a:fillRect/>
            </a:stretch>
          </p:blipFill>
          <p:spPr>
            <a:xfrm>
              <a:off x="10518064" y="2904526"/>
              <a:ext cx="432760" cy="43276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9447841E-AEE8-429F-93A3-333ED56EF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tretch>
              <a:fillRect/>
            </a:stretch>
          </p:blipFill>
          <p:spPr>
            <a:xfrm flipH="1">
              <a:off x="10293049" y="1332977"/>
              <a:ext cx="406188" cy="406188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DCCED1DB-62F4-45A2-813B-E3670E60F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1004" y="2808629"/>
              <a:ext cx="504568" cy="62037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EFB49B6E-8765-4D4C-80DA-05F85DE15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42038" y="1921028"/>
              <a:ext cx="551380" cy="349207"/>
            </a:xfrm>
            <a:prstGeom prst="rect">
              <a:avLst/>
            </a:prstGeom>
          </p:spPr>
        </p:pic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66D75B2F-D211-4213-AB73-347F8F32CEB2}"/>
              </a:ext>
            </a:extLst>
          </p:cNvPr>
          <p:cNvSpPr/>
          <p:nvPr/>
        </p:nvSpPr>
        <p:spPr>
          <a:xfrm>
            <a:off x="8244206" y="2807478"/>
            <a:ext cx="3756847" cy="19461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Weighted Shortest Paths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3B6CB98-6225-4C91-8118-E4FC7761365E}"/>
              </a:ext>
            </a:extLst>
          </p:cNvPr>
          <p:cNvSpPr/>
          <p:nvPr/>
        </p:nvSpPr>
        <p:spPr>
          <a:xfrm>
            <a:off x="3759549" y="1112556"/>
            <a:ext cx="4243808" cy="2252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Transform Input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0BE078-E3C0-4FFC-A176-28DFB14F389B}"/>
              </a:ext>
            </a:extLst>
          </p:cNvPr>
          <p:cNvSpPr/>
          <p:nvPr/>
        </p:nvSpPr>
        <p:spPr>
          <a:xfrm>
            <a:off x="3806621" y="4193968"/>
            <a:ext cx="4243808" cy="2252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Transform Output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2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5.55112E-17 L 0.32448 -0.00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0.35144 -0.0405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5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144 -0.04051 L 0.35886 0.2252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0156 0.27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2787 L -0.35091 0.2122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6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-0.325 -0.0069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Google Maps figure out this is the fastest way to get to office hours?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283" t="6667" r="5550" b="5329"/>
          <a:stretch/>
        </p:blipFill>
        <p:spPr>
          <a:xfrm>
            <a:off x="3579381" y="1907822"/>
            <a:ext cx="4617169" cy="395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4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Maps as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represent a map as a graph? What are the vertices and edges?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283" t="6667" r="5550" b="5329"/>
          <a:stretch/>
        </p:blipFill>
        <p:spPr>
          <a:xfrm>
            <a:off x="3579381" y="1907822"/>
            <a:ext cx="4617169" cy="3957573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FAA4015-19E7-7B4C-9BBC-F1FBF5985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78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Maps as Graphs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3000"/>
                    </a14:imgEffect>
                  </a14:imgLayer>
                </a14:imgProps>
              </a:ext>
            </a:extLst>
          </a:blip>
          <a:srcRect l="30283" t="6667" r="5550" b="5329"/>
          <a:stretch/>
        </p:blipFill>
        <p:spPr>
          <a:xfrm>
            <a:off x="3579381" y="1907822"/>
            <a:ext cx="4617169" cy="395757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918647" y="2470065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8" name="Oval 7"/>
          <p:cNvSpPr/>
          <p:nvPr/>
        </p:nvSpPr>
        <p:spPr>
          <a:xfrm>
            <a:off x="5019675" y="2965783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9" name="Oval 8"/>
          <p:cNvSpPr/>
          <p:nvPr/>
        </p:nvSpPr>
        <p:spPr>
          <a:xfrm>
            <a:off x="5572426" y="4568576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6696075" y="5016251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1" name="Oval 10"/>
          <p:cNvSpPr/>
          <p:nvPr/>
        </p:nvSpPr>
        <p:spPr>
          <a:xfrm>
            <a:off x="6838950" y="3320515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2" name="Oval 11"/>
          <p:cNvSpPr/>
          <p:nvPr/>
        </p:nvSpPr>
        <p:spPr>
          <a:xfrm>
            <a:off x="5887965" y="3197950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3" name="Straight Arrow Connector 12"/>
          <p:cNvCxnSpPr>
            <a:stCxn id="7" idx="6"/>
            <a:endCxn id="12" idx="1"/>
          </p:cNvCxnSpPr>
          <p:nvPr/>
        </p:nvCxnSpPr>
        <p:spPr>
          <a:xfrm>
            <a:off x="5204397" y="2609890"/>
            <a:ext cx="725415" cy="6290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6"/>
            <a:endCxn id="11" idx="2"/>
          </p:cNvCxnSpPr>
          <p:nvPr/>
        </p:nvCxnSpPr>
        <p:spPr>
          <a:xfrm>
            <a:off x="6173715" y="3337775"/>
            <a:ext cx="665235" cy="1225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5400000">
            <a:off x="5841849" y="3646280"/>
            <a:ext cx="1204421" cy="1112188"/>
          </a:xfrm>
          <a:prstGeom prst="curvedConnector3">
            <a:avLst>
              <a:gd name="adj1" fmla="val 3813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4"/>
            <a:endCxn id="10" idx="2"/>
          </p:cNvCxnSpPr>
          <p:nvPr/>
        </p:nvCxnSpPr>
        <p:spPr>
          <a:xfrm>
            <a:off x="5715301" y="4848225"/>
            <a:ext cx="980774" cy="3078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  <a:endCxn id="9" idx="1"/>
          </p:cNvCxnSpPr>
          <p:nvPr/>
        </p:nvCxnSpPr>
        <p:spPr>
          <a:xfrm>
            <a:off x="5061522" y="3204478"/>
            <a:ext cx="552751" cy="14050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4"/>
            <a:endCxn id="8" idx="1"/>
          </p:cNvCxnSpPr>
          <p:nvPr/>
        </p:nvCxnSpPr>
        <p:spPr>
          <a:xfrm>
            <a:off x="5061522" y="2749714"/>
            <a:ext cx="0" cy="2570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1" idx="5"/>
            <a:endCxn id="10" idx="0"/>
          </p:cNvCxnSpPr>
          <p:nvPr/>
        </p:nvCxnSpPr>
        <p:spPr>
          <a:xfrm rot="5400000">
            <a:off x="6232382" y="4165779"/>
            <a:ext cx="1457041" cy="243903"/>
          </a:xfrm>
          <a:prstGeom prst="curvedConnector3">
            <a:avLst>
              <a:gd name="adj1" fmla="val 97068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015375" y="3818873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46182" y="2667102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67104" y="2603362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31508" y="2941443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31494" y="4017708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30840" y="5009695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82854" y="4239880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A66893E6-C087-8F46-B920-6937B7D60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66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479989" y="2400300"/>
            <a:ext cx="6111311" cy="1485900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79989" y="2400300"/>
            <a:ext cx="6101786" cy="47625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77091"/>
            <a:ext cx="11187258" cy="2737721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length</a:t>
            </a:r>
            <a:r>
              <a:rPr lang="en-US" dirty="0"/>
              <a:t> of a path is the sum of the edge weights on that path.</a:t>
            </a:r>
            <a:endParaRPr lang="en-US" b="1" dirty="0"/>
          </a:p>
          <a:p>
            <a:endParaRPr lang="en-US" b="1" dirty="0"/>
          </a:p>
          <a:p>
            <a:r>
              <a:rPr lang="en-US" b="1" dirty="0">
                <a:solidFill>
                  <a:schemeClr val="bg1"/>
                </a:solidFill>
              </a:rPr>
              <a:t>Shortest Path Problem</a:t>
            </a:r>
          </a:p>
          <a:p>
            <a:r>
              <a:rPr lang="en-US" b="1" dirty="0">
                <a:solidFill>
                  <a:schemeClr val="bg1"/>
                </a:solidFill>
              </a:rPr>
              <a:t>Given: </a:t>
            </a:r>
            <a:r>
              <a:rPr lang="en-US" dirty="0">
                <a:solidFill>
                  <a:schemeClr val="bg1"/>
                </a:solidFill>
              </a:rPr>
              <a:t>a directed graph G and vertices s and t</a:t>
            </a:r>
          </a:p>
          <a:p>
            <a:r>
              <a:rPr lang="en-US" b="1" dirty="0">
                <a:solidFill>
                  <a:schemeClr val="bg1"/>
                </a:solidFill>
              </a:rPr>
              <a:t>Find:</a:t>
            </a:r>
            <a:r>
              <a:rPr lang="en-US" dirty="0">
                <a:solidFill>
                  <a:schemeClr val="bg1"/>
                </a:solidFill>
              </a:rPr>
              <a:t> the shortest path from s to t</a:t>
            </a:r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80" name="Oval 79"/>
          <p:cNvSpPr/>
          <p:nvPr/>
        </p:nvSpPr>
        <p:spPr>
          <a:xfrm>
            <a:off x="3038475" y="507682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1" name="Oval 80"/>
          <p:cNvSpPr/>
          <p:nvPr/>
        </p:nvSpPr>
        <p:spPr>
          <a:xfrm>
            <a:off x="4560808" y="4964116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82" name="Oval 81"/>
          <p:cNvSpPr/>
          <p:nvPr/>
        </p:nvSpPr>
        <p:spPr>
          <a:xfrm>
            <a:off x="5400976" y="4371974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83" name="Oval 82"/>
          <p:cNvSpPr/>
          <p:nvPr/>
        </p:nvSpPr>
        <p:spPr>
          <a:xfrm>
            <a:off x="3952874" y="5950324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84" name="Oval 83"/>
          <p:cNvSpPr/>
          <p:nvPr/>
        </p:nvSpPr>
        <p:spPr>
          <a:xfrm>
            <a:off x="6886575" y="5010150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5" name="Oval 84"/>
          <p:cNvSpPr/>
          <p:nvPr/>
        </p:nvSpPr>
        <p:spPr>
          <a:xfrm>
            <a:off x="4875133" y="5950323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86" name="Oval 85"/>
          <p:cNvSpPr/>
          <p:nvPr/>
        </p:nvSpPr>
        <p:spPr>
          <a:xfrm>
            <a:off x="5797392" y="5940798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88" name="Straight Arrow Connector 87"/>
          <p:cNvCxnSpPr>
            <a:stCxn id="80" idx="6"/>
            <a:endCxn id="81" idx="2"/>
          </p:cNvCxnSpPr>
          <p:nvPr/>
        </p:nvCxnSpPr>
        <p:spPr>
          <a:xfrm flipV="1">
            <a:off x="3352800" y="5121279"/>
            <a:ext cx="1208008" cy="11270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80" idx="5"/>
            <a:endCxn id="85" idx="1"/>
          </p:cNvCxnSpPr>
          <p:nvPr/>
        </p:nvCxnSpPr>
        <p:spPr>
          <a:xfrm>
            <a:off x="3306768" y="5345118"/>
            <a:ext cx="1614397" cy="651237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80" idx="4"/>
            <a:endCxn id="83" idx="1"/>
          </p:cNvCxnSpPr>
          <p:nvPr/>
        </p:nvCxnSpPr>
        <p:spPr>
          <a:xfrm>
            <a:off x="3195638" y="5391150"/>
            <a:ext cx="803268" cy="60520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83" idx="6"/>
            <a:endCxn id="85" idx="2"/>
          </p:cNvCxnSpPr>
          <p:nvPr/>
        </p:nvCxnSpPr>
        <p:spPr>
          <a:xfrm flipV="1">
            <a:off x="4267199" y="6107486"/>
            <a:ext cx="607934" cy="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2" idx="2"/>
            <a:endCxn id="80" idx="7"/>
          </p:cNvCxnSpPr>
          <p:nvPr/>
        </p:nvCxnSpPr>
        <p:spPr>
          <a:xfrm flipH="1">
            <a:off x="3306768" y="4529137"/>
            <a:ext cx="2094208" cy="59372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81" idx="6"/>
            <a:endCxn id="86" idx="0"/>
          </p:cNvCxnSpPr>
          <p:nvPr/>
        </p:nvCxnSpPr>
        <p:spPr>
          <a:xfrm>
            <a:off x="4875133" y="5121279"/>
            <a:ext cx="1079422" cy="81951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85" idx="0"/>
            <a:endCxn id="82" idx="4"/>
          </p:cNvCxnSpPr>
          <p:nvPr/>
        </p:nvCxnSpPr>
        <p:spPr>
          <a:xfrm flipV="1">
            <a:off x="5032296" y="4686299"/>
            <a:ext cx="525843" cy="126402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82" idx="6"/>
          </p:cNvCxnSpPr>
          <p:nvPr/>
        </p:nvCxnSpPr>
        <p:spPr>
          <a:xfrm>
            <a:off x="5715301" y="4529137"/>
            <a:ext cx="1171274" cy="54768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86" idx="7"/>
            <a:endCxn id="84" idx="3"/>
          </p:cNvCxnSpPr>
          <p:nvPr/>
        </p:nvCxnSpPr>
        <p:spPr>
          <a:xfrm flipV="1">
            <a:off x="6065685" y="5278443"/>
            <a:ext cx="866922" cy="708387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311784" y="4377295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217794" y="446115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371150" y="6097960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153173" y="51067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4478717" y="5528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407127" y="570407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524288" y="561102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471798" y="534408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445937" y="482050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680AD14F-61AA-AA4E-A816-51C9D2357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9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Unweighted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012643"/>
          </a:xfrm>
        </p:spPr>
        <p:txBody>
          <a:bodyPr/>
          <a:lstStyle/>
          <a:p>
            <a:r>
              <a:rPr lang="en-US" dirty="0"/>
              <a:t>Let’s start with a simpler version: the edges are all the same weight (</a:t>
            </a:r>
            <a:r>
              <a:rPr lang="en-US" b="1" dirty="0"/>
              <a:t>unweighted</a:t>
            </a:r>
            <a:r>
              <a:rPr lang="en-US" dirty="0"/>
              <a:t>)</a:t>
            </a:r>
          </a:p>
          <a:p>
            <a:r>
              <a:rPr lang="en-US" dirty="0"/>
              <a:t>If the graph is unweighted, how do we find a shortest paths?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30" y="2476500"/>
            <a:ext cx="3970069" cy="406919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33825" y="2562225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93970" y="2571751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68390" y="2571751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42810" y="2562225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17230" y="2562225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33825" y="331769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93970" y="3327219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68390" y="3327219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42810" y="331769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17230" y="331769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933825" y="3992442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693970" y="4001968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368390" y="4001968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042810" y="3992442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717230" y="3992442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933825" y="4747910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693970" y="4757436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68390" y="4757436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42810" y="4747910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17230" y="4747910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933825" y="547535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693970" y="5484879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368390" y="5484879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042810" y="547535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717230" y="547535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933825" y="6178127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693970" y="618765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368390" y="618765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42810" y="6178127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717230" y="6178127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8" idx="4"/>
            <a:endCxn id="13" idx="0"/>
          </p:cNvCxnSpPr>
          <p:nvPr/>
        </p:nvCxnSpPr>
        <p:spPr>
          <a:xfrm>
            <a:off x="4019550" y="2733675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8" idx="0"/>
          </p:cNvCxnSpPr>
          <p:nvPr/>
        </p:nvCxnSpPr>
        <p:spPr>
          <a:xfrm>
            <a:off x="4019550" y="3489143"/>
            <a:ext cx="0" cy="503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019550" y="4163892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019550" y="4919360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019550" y="5646803"/>
            <a:ext cx="0" cy="5313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772025" y="2743201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772025" y="3498669"/>
            <a:ext cx="0" cy="503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772025" y="4173418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772025" y="4928886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772025" y="5656329"/>
            <a:ext cx="0" cy="5313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448300" y="2743201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448300" y="3498669"/>
            <a:ext cx="0" cy="503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448300" y="4173418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448300" y="4928886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448300" y="5656329"/>
            <a:ext cx="0" cy="5313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115050" y="2733675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115050" y="3489143"/>
            <a:ext cx="0" cy="503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115050" y="4163892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115050" y="4919360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115050" y="5646803"/>
            <a:ext cx="0" cy="5313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819900" y="2733675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819900" y="3489143"/>
            <a:ext cx="0" cy="503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819900" y="4163892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819900" y="4919360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819900" y="5646803"/>
            <a:ext cx="0" cy="5313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9" idx="2"/>
          </p:cNvCxnSpPr>
          <p:nvPr/>
        </p:nvCxnSpPr>
        <p:spPr>
          <a:xfrm>
            <a:off x="4105275" y="2657476"/>
            <a:ext cx="588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9" idx="6"/>
            <a:endCxn id="10" idx="2"/>
          </p:cNvCxnSpPr>
          <p:nvPr/>
        </p:nvCxnSpPr>
        <p:spPr>
          <a:xfrm>
            <a:off x="4865420" y="2657476"/>
            <a:ext cx="5029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0" idx="6"/>
            <a:endCxn id="11" idx="2"/>
          </p:cNvCxnSpPr>
          <p:nvPr/>
        </p:nvCxnSpPr>
        <p:spPr>
          <a:xfrm flipV="1">
            <a:off x="5539840" y="2647950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11" idx="6"/>
          </p:cNvCxnSpPr>
          <p:nvPr/>
        </p:nvCxnSpPr>
        <p:spPr>
          <a:xfrm>
            <a:off x="6214260" y="2647950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4105275" y="3396395"/>
            <a:ext cx="588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4865420" y="3386869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539840" y="3386869"/>
            <a:ext cx="5029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214260" y="3386869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4105275" y="4094989"/>
            <a:ext cx="588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4865420" y="4094989"/>
            <a:ext cx="47650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5539840" y="4085463"/>
            <a:ext cx="5029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6214260" y="4085463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4124200" y="4843926"/>
            <a:ext cx="588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25" idx="2"/>
          </p:cNvCxnSpPr>
          <p:nvPr/>
        </p:nvCxnSpPr>
        <p:spPr>
          <a:xfrm flipV="1">
            <a:off x="4884345" y="4843161"/>
            <a:ext cx="484045" cy="7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5558765" y="4834400"/>
            <a:ext cx="5029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endCxn id="27" idx="2"/>
          </p:cNvCxnSpPr>
          <p:nvPr/>
        </p:nvCxnSpPr>
        <p:spPr>
          <a:xfrm flipV="1">
            <a:off x="6233185" y="4833635"/>
            <a:ext cx="484045" cy="7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4124200" y="5582189"/>
            <a:ext cx="588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4884345" y="5572663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5558765" y="5572663"/>
            <a:ext cx="5029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6233185" y="5572663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4105275" y="6298189"/>
            <a:ext cx="588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V="1">
            <a:off x="4865420" y="6288663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5539840" y="6288663"/>
            <a:ext cx="5029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6214260" y="6288663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ooter Placeholder 3">
            <a:extLst>
              <a:ext uri="{FF2B5EF4-FFF2-40B4-BE49-F238E27FC236}">
                <a16:creationId xmlns:a16="http://schemas.microsoft.com/office/drawing/2014/main" id="{DC5B8FF4-50EC-754D-9F87-F3E0770E0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3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17516</TotalTime>
  <Words>3265</Words>
  <Application>Microsoft Office PowerPoint</Application>
  <PresentationFormat>Widescreen</PresentationFormat>
  <Paragraphs>1043</Paragraphs>
  <Slides>44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Calibri</vt:lpstr>
      <vt:lpstr>Cambria Math</vt:lpstr>
      <vt:lpstr>Courier New</vt:lpstr>
      <vt:lpstr>Segoe UI</vt:lpstr>
      <vt:lpstr>Segoe UI Historic</vt:lpstr>
      <vt:lpstr>Segoe UI Light</vt:lpstr>
      <vt:lpstr>Segoe UI Semibold</vt:lpstr>
      <vt:lpstr>Segoe UI Semilight</vt:lpstr>
      <vt:lpstr>Tw Cen MT</vt:lpstr>
      <vt:lpstr>Wingdings 3</vt:lpstr>
      <vt:lpstr>Integral</vt:lpstr>
      <vt:lpstr>Lecture 17: Shortest Paths</vt:lpstr>
      <vt:lpstr>Administrivia</vt:lpstr>
      <vt:lpstr>Warm Up</vt:lpstr>
      <vt:lpstr>Warm Up</vt:lpstr>
      <vt:lpstr>Shortest Paths</vt:lpstr>
      <vt:lpstr>Representing Maps as Graphs</vt:lpstr>
      <vt:lpstr>Representing Maps as Graphs</vt:lpstr>
      <vt:lpstr>Shortest Paths</vt:lpstr>
      <vt:lpstr>Unweighted graphs</vt:lpstr>
      <vt:lpstr>Unweighted Graphs</vt:lpstr>
      <vt:lpstr>Unweighted Graphs: Key Idea</vt:lpstr>
      <vt:lpstr>Unweighted Graphs</vt:lpstr>
      <vt:lpstr>Unweighted Graphs</vt:lpstr>
      <vt:lpstr>What about the target vertex?</vt:lpstr>
      <vt:lpstr>Weighted Graphs</vt:lpstr>
      <vt:lpstr>Weighted Graphs: Take 1 </vt:lpstr>
      <vt:lpstr>Weighted Graphs: Take 1 </vt:lpstr>
      <vt:lpstr>Weighted Graphs: Take 2</vt:lpstr>
      <vt:lpstr>Weighted Graphs: Take 2</vt:lpstr>
      <vt:lpstr>Weighted Graphs: A Reduction</vt:lpstr>
      <vt:lpstr>Weighted Graphs: A Reduction</vt:lpstr>
      <vt:lpstr>Weighted Graphs: Take 3</vt:lpstr>
      <vt:lpstr>Weighted Graphs: Take 3</vt:lpstr>
      <vt:lpstr>Weighted Graphs: Take 3</vt:lpstr>
      <vt:lpstr>Dijkstra’s Algorithm</vt:lpstr>
      <vt:lpstr>Dijkstra’s Algorithm</vt:lpstr>
      <vt:lpstr>Dijkstra’s Run Through</vt:lpstr>
      <vt:lpstr>Dijkstra’s Run Through</vt:lpstr>
      <vt:lpstr>Dijkstra’s Run Through</vt:lpstr>
      <vt:lpstr>Dijkstra’s Run Through</vt:lpstr>
      <vt:lpstr>Dijkstra’s Run Through</vt:lpstr>
      <vt:lpstr>Dijkstra’s Run Through</vt:lpstr>
      <vt:lpstr>Dijkstra’s Run Through</vt:lpstr>
      <vt:lpstr>Dijkstra’s Pseuodocode</vt:lpstr>
      <vt:lpstr>Dijkstra’s Pseuodocode</vt:lpstr>
      <vt:lpstr>PowerPoint Presentation</vt:lpstr>
      <vt:lpstr>Dijkstra’s Runtime</vt:lpstr>
      <vt:lpstr>More Dijkstra’s Implementation</vt:lpstr>
      <vt:lpstr>Optional Content More Graph Applications</vt:lpstr>
      <vt:lpstr>Another Application of Shortest Paths</vt:lpstr>
      <vt:lpstr>Another Application of Shortest Paths</vt:lpstr>
      <vt:lpstr>Another Application of Shortest Paths</vt:lpstr>
      <vt:lpstr>Another Application of Shortest Paths</vt:lpstr>
      <vt:lpstr>Maximum Probability Path Reduction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rtweber2</cp:lastModifiedBy>
  <cp:revision>156</cp:revision>
  <cp:lastPrinted>2019-08-05T18:19:51Z</cp:lastPrinted>
  <dcterms:created xsi:type="dcterms:W3CDTF">2018-03-22T00:41:11Z</dcterms:created>
  <dcterms:modified xsi:type="dcterms:W3CDTF">2019-08-05T19:25:40Z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