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9" r:id="rId3"/>
    <p:sldId id="257" r:id="rId4"/>
    <p:sldId id="258" r:id="rId5"/>
    <p:sldId id="259" r:id="rId6"/>
    <p:sldId id="260" r:id="rId7"/>
    <p:sldId id="284" r:id="rId8"/>
    <p:sldId id="27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0" r:id="rId21"/>
    <p:sldId id="278" r:id="rId22"/>
    <p:sldId id="272" r:id="rId23"/>
    <p:sldId id="273" r:id="rId24"/>
    <p:sldId id="283" r:id="rId25"/>
    <p:sldId id="281" r:id="rId26"/>
    <p:sldId id="274" r:id="rId27"/>
    <p:sldId id="275" r:id="rId28"/>
    <p:sldId id="276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0A5F-5165-45D1-841D-4A8FD315833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1E154-D2BE-4EF7-AC10-8F90F3BB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usual to write |V| = n and |E| = m, though sometimes we’ll abuse notation and just use V and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importance of returning visited and re-assigning it after each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5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5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2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6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2193D00-D5F2-490B-97E1-45AA5D7F797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330F827-AF68-42D3-83A1-EA14EE84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16: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373 Data Structures and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stCxn id="24" idx="2"/>
          </p:cNvCxnSpPr>
          <p:nvPr/>
        </p:nvCxnSpPr>
        <p:spPr>
          <a:xfrm flipH="1" flipV="1">
            <a:off x="9229060" y="2990262"/>
            <a:ext cx="897904" cy="41216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23257" y="428897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550943"/>
            <a:ext cx="11187258" cy="7350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Graphs can be directed or undirected.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4575501"/>
            <a:ext cx="1039622" cy="673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5465" y="253812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Kasey</a:t>
            </a:r>
            <a:endParaRPr lang="en-US" sz="2100" dirty="0"/>
          </a:p>
        </p:txBody>
      </p:sp>
      <p:sp>
        <p:nvSpPr>
          <p:cNvPr id="8" name="Oval 7"/>
          <p:cNvSpPr/>
          <p:nvPr/>
        </p:nvSpPr>
        <p:spPr>
          <a:xfrm>
            <a:off x="3550049" y="351348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Robbie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42579" y="5120214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Zach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  <a:endCxn id="5" idx="0"/>
          </p:cNvCxnSpPr>
          <p:nvPr/>
        </p:nvCxnSpPr>
        <p:spPr>
          <a:xfrm flipH="1">
            <a:off x="1654629" y="3615941"/>
            <a:ext cx="455760" cy="673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5" idx="7"/>
          </p:cNvCxnSpPr>
          <p:nvPr/>
        </p:nvCxnSpPr>
        <p:spPr>
          <a:xfrm flipH="1">
            <a:off x="2101076" y="4144854"/>
            <a:ext cx="1448973" cy="32904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0528" y="3204278"/>
            <a:ext cx="812494" cy="41166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019699" y="3615941"/>
            <a:ext cx="631369" cy="33651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190880" y="3890530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54" y="4177060"/>
            <a:ext cx="1039622" cy="67315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093088" y="213968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Kasey</a:t>
            </a:r>
            <a:endParaRPr lang="en-US" sz="2100" dirty="0"/>
          </a:p>
        </p:txBody>
      </p:sp>
      <p:sp>
        <p:nvSpPr>
          <p:cNvPr id="24" name="Oval 23"/>
          <p:cNvSpPr/>
          <p:nvPr/>
        </p:nvSpPr>
        <p:spPr>
          <a:xfrm>
            <a:off x="10126964" y="277105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Robbie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36965" y="1707614"/>
            <a:ext cx="21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Degree: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714585" y="5082700"/>
            <a:ext cx="21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Degree: 0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011834" y="2990262"/>
            <a:ext cx="22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Outdegree</a:t>
            </a:r>
            <a:r>
              <a:rPr lang="en-US" sz="2800" dirty="0" smtClean="0"/>
              <a:t>: 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57560" y="5619633"/>
            <a:ext cx="22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</a:t>
            </a:r>
            <a:r>
              <a:rPr lang="en-US" sz="2800" dirty="0" err="1" smtClean="0"/>
              <a:t>ndegree</a:t>
            </a:r>
            <a:r>
              <a:rPr lang="en-US" sz="2800" dirty="0" smtClean="0"/>
              <a:t>: 2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9568937" y="1100264"/>
            <a:ext cx="356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graph is </a:t>
            </a:r>
            <a:r>
              <a:rPr lang="en-US" sz="2800" b="1" dirty="0" smtClean="0"/>
              <a:t>disconnected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57560" y="2054371"/>
            <a:ext cx="389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on twitter.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822251" y="5642410"/>
            <a:ext cx="43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Friendships on </a:t>
            </a:r>
            <a:r>
              <a:rPr lang="en-US" sz="2800" dirty="0"/>
              <a:t>F</a:t>
            </a:r>
            <a:r>
              <a:rPr lang="en-US" sz="2800" dirty="0" smtClean="0"/>
              <a:t>acebook.</a:t>
            </a:r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9450508" y="445222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Zach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1"/>
            <a:endCxn id="23" idx="4"/>
          </p:cNvCxnSpPr>
          <p:nvPr/>
        </p:nvCxnSpPr>
        <p:spPr>
          <a:xfrm flipH="1" flipV="1">
            <a:off x="8724460" y="3402424"/>
            <a:ext cx="910972" cy="1234721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7"/>
            <a:endCxn id="24" idx="4"/>
          </p:cNvCxnSpPr>
          <p:nvPr/>
        </p:nvCxnSpPr>
        <p:spPr>
          <a:xfrm flipV="1">
            <a:off x="10528327" y="4033795"/>
            <a:ext cx="230009" cy="60335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your problem has </a:t>
            </a:r>
            <a:r>
              <a:rPr lang="en-US" sz="2800" b="1" dirty="0" smtClean="0"/>
              <a:t>data </a:t>
            </a:r>
            <a:r>
              <a:rPr lang="en-US" sz="2800" dirty="0" smtClean="0"/>
              <a:t>and </a:t>
            </a:r>
            <a:r>
              <a:rPr lang="en-US" sz="2800" b="1" dirty="0" smtClean="0"/>
              <a:t>relationships</a:t>
            </a:r>
            <a:r>
              <a:rPr lang="en-US" sz="2800" dirty="0" smtClean="0"/>
              <a:t>, you might want to represent it as a graph</a:t>
            </a:r>
          </a:p>
          <a:p>
            <a:r>
              <a:rPr lang="en-US" sz="2800" dirty="0" smtClean="0"/>
              <a:t>How do you choose a representation?</a:t>
            </a:r>
          </a:p>
          <a:p>
            <a:endParaRPr lang="en-US" sz="2800" dirty="0"/>
          </a:p>
          <a:p>
            <a:r>
              <a:rPr lang="en-US" sz="2800" dirty="0" smtClean="0"/>
              <a:t>Usually:</a:t>
            </a:r>
          </a:p>
          <a:p>
            <a:r>
              <a:rPr lang="en-US" sz="2800" dirty="0" smtClean="0"/>
              <a:t>Think about what your “fundamental” objects are</a:t>
            </a:r>
          </a:p>
          <a:p>
            <a:pPr lvl="1"/>
            <a:r>
              <a:rPr lang="en-US" sz="2400" dirty="0" smtClean="0"/>
              <a:t>Those become your vertices.</a:t>
            </a:r>
          </a:p>
          <a:p>
            <a:r>
              <a:rPr lang="en-US" sz="2800" dirty="0" smtClean="0"/>
              <a:t>Then think about how they’re related</a:t>
            </a:r>
          </a:p>
          <a:p>
            <a:pPr lvl="1"/>
            <a:r>
              <a:rPr lang="en-US" sz="2400" dirty="0" smtClean="0"/>
              <a:t>Those become your edges.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9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internet 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Family tree</a:t>
            </a:r>
            <a:endParaRPr lang="en-US" sz="2800" dirty="0" smtClean="0"/>
          </a:p>
          <a:p>
            <a:pPr lvl="1"/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Course Prerequisites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233A7-343E-4E8E-970D-19C5DDDD9210}"/>
              </a:ext>
            </a:extLst>
          </p:cNvPr>
          <p:cNvSpPr/>
          <p:nvPr/>
        </p:nvSpPr>
        <p:spPr>
          <a:xfrm>
            <a:off x="8533431" y="1973961"/>
            <a:ext cx="3458453" cy="1620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Which of these did you talk most about with your neighbors?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internet </a:t>
            </a:r>
            <a:endParaRPr lang="en-US" sz="2800" dirty="0" smtClean="0"/>
          </a:p>
          <a:p>
            <a:pPr lvl="1"/>
            <a:r>
              <a:rPr lang="en-US" sz="2400" dirty="0" smtClean="0"/>
              <a:t>Vertices: webpages. Edges from a to b if a has a hyperlink to b. </a:t>
            </a:r>
          </a:p>
          <a:p>
            <a:r>
              <a:rPr lang="en-US" sz="2800" dirty="0" smtClean="0"/>
              <a:t>Family tree</a:t>
            </a:r>
            <a:endParaRPr lang="en-US" sz="2800" dirty="0" smtClean="0"/>
          </a:p>
          <a:p>
            <a:pPr lvl="1"/>
            <a:r>
              <a:rPr lang="en-US" sz="2400" dirty="0" smtClean="0"/>
              <a:t>Vertices: people. Edges: </a:t>
            </a:r>
            <a:r>
              <a:rPr lang="en-US" sz="2400" dirty="0" smtClean="0"/>
              <a:t>from parent to child, maybe for marriages too?</a:t>
            </a:r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r>
              <a:rPr lang="en-US" sz="2400" dirty="0" smtClean="0"/>
              <a:t>Vertices: actors. Edges: if two people appeared in the same movie</a:t>
            </a:r>
          </a:p>
          <a:p>
            <a:pPr lvl="1"/>
            <a:r>
              <a:rPr lang="en-US" sz="2400" dirty="0" smtClean="0"/>
              <a:t>Or: Vertices for actors and movies, edge from actors to movies they appeared in.</a:t>
            </a:r>
            <a:endParaRPr lang="en-US" sz="2400" dirty="0"/>
          </a:p>
          <a:p>
            <a:r>
              <a:rPr lang="en-US" sz="2800" dirty="0" smtClean="0"/>
              <a:t>Course Prerequisites</a:t>
            </a:r>
          </a:p>
          <a:p>
            <a:pPr lvl="1"/>
            <a:r>
              <a:rPr lang="en-US" sz="2400" dirty="0" smtClean="0"/>
              <a:t>Vertices: courses. Edge: from a to b if a is a </a:t>
            </a:r>
            <a:r>
              <a:rPr lang="en-US" sz="2400" dirty="0" err="1" smtClean="0"/>
              <a:t>prereq</a:t>
            </a:r>
            <a:r>
              <a:rPr lang="en-US" sz="2400" dirty="0" smtClean="0"/>
              <a:t> for 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4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7" y="1463857"/>
            <a:ext cx="11666862" cy="484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Walk </a:t>
            </a:r>
            <a:r>
              <a:rPr lang="en-US" sz="2800" dirty="0"/>
              <a:t>– A sequence of </a:t>
            </a:r>
            <a:r>
              <a:rPr lang="en-US" sz="2800" b="1" dirty="0" smtClean="0"/>
              <a:t>adjacent</a:t>
            </a:r>
            <a:r>
              <a:rPr lang="en-US" sz="2800" dirty="0" smtClean="0"/>
              <a:t> vertices. Each connected to next by an edge.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(Directed) </a:t>
            </a:r>
            <a:r>
              <a:rPr lang="en-US" sz="2800" b="1" dirty="0" smtClean="0">
                <a:solidFill>
                  <a:srgbClr val="4C3282"/>
                </a:solidFill>
              </a:rPr>
              <a:t>Walk</a:t>
            </a:r>
            <a:r>
              <a:rPr lang="en-US" sz="2800" dirty="0" smtClean="0"/>
              <a:t>–must </a:t>
            </a:r>
            <a:r>
              <a:rPr lang="en-US" sz="2800" dirty="0"/>
              <a:t>follow the direction of the edges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Length </a:t>
            </a:r>
            <a:r>
              <a:rPr lang="en-US" sz="2800" dirty="0"/>
              <a:t>– The number of edges in a </a:t>
            </a:r>
            <a:r>
              <a:rPr lang="en-US" sz="2800" dirty="0" smtClean="0"/>
              <a:t>walk</a:t>
            </a:r>
            <a:endParaRPr lang="en-US" sz="2800" dirty="0"/>
          </a:p>
          <a:p>
            <a:r>
              <a:rPr lang="en-US" sz="2800" dirty="0"/>
              <a:t> - (A,B,C,D) has length 3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7239" y="1839773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A,B,C,D is a walk.</a:t>
            </a:r>
          </a:p>
          <a:p>
            <a:r>
              <a:rPr lang="en-US" sz="2800" dirty="0" smtClean="0"/>
              <a:t>So is A,B,A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687239" y="3655498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A,B,C,D,B is a directed walk.</a:t>
            </a:r>
          </a:p>
          <a:p>
            <a:r>
              <a:rPr lang="en-US" sz="2800" dirty="0" smtClean="0"/>
              <a:t>A,B,A is not.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50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Path </a:t>
            </a:r>
            <a:r>
              <a:rPr lang="en-US" sz="2800" dirty="0"/>
              <a:t>– A </a:t>
            </a:r>
            <a:r>
              <a:rPr lang="en-US" sz="2800" dirty="0" smtClean="0"/>
              <a:t>walk that doesn’t repeat a vertex. A,B,C,D is a path. A,B,A is not.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Cycle </a:t>
            </a:r>
            <a:r>
              <a:rPr lang="en-US" sz="2800" dirty="0" smtClean="0"/>
              <a:t>– path with an extra edge from last vertex back to first.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Be careful looking at other sources.</a:t>
            </a:r>
          </a:p>
          <a:p>
            <a:r>
              <a:rPr lang="en-US" sz="2800" dirty="0" smtClean="0"/>
              <a:t>Some people call our “walks” “paths” and our “paths” “simple paths”</a:t>
            </a:r>
          </a:p>
          <a:p>
            <a:r>
              <a:rPr lang="en-US" sz="2800" dirty="0" smtClean="0"/>
              <a:t>Use the definitions on these slides. 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9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and Using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CDA7B705-6349-4711-8483-50B9905B468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477234" y="2102951"/>
          <a:ext cx="5460536" cy="3768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567">
                  <a:extLst>
                    <a:ext uri="{9D8B030D-6E8A-4147-A177-3AD203B41FA5}">
                      <a16:colId xmlns:a16="http://schemas.microsoft.com/office/drawing/2014/main" val="243362039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326673013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3703898110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401438749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310638072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2799085732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2089397823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1881925754"/>
                    </a:ext>
                  </a:extLst>
                </a:gridCol>
              </a:tblGrid>
              <a:tr h="42699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2832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204682513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1743430437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262302198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741938339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1178445184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2651587359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143593819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4592BAB-3A1B-4B05-A271-76692EB8790B}"/>
              </a:ext>
            </a:extLst>
          </p:cNvPr>
          <p:cNvGrpSpPr/>
          <p:nvPr/>
        </p:nvGrpSpPr>
        <p:grpSpPr>
          <a:xfrm>
            <a:off x="7238082" y="143219"/>
            <a:ext cx="4197425" cy="1959734"/>
            <a:chOff x="4202258" y="3421009"/>
            <a:chExt cx="5122837" cy="21947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813463"/>
              <a:chOff x="9831042" y="3675297"/>
              <a:chExt cx="690113" cy="81346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9895648" y="3675297"/>
                <a:ext cx="610662" cy="81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362196-C14E-48CB-A01A-617F740520FA}"/>
                </a:ext>
              </a:extLst>
            </p:cNvPr>
            <p:cNvGrpSpPr/>
            <p:nvPr/>
          </p:nvGrpSpPr>
          <p:grpSpPr>
            <a:xfrm>
              <a:off x="5481419" y="4747370"/>
              <a:ext cx="2042568" cy="868413"/>
              <a:chOff x="9076131" y="1419304"/>
              <a:chExt cx="2042568" cy="86841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19304"/>
                <a:ext cx="690193" cy="813465"/>
                <a:chOff x="9831042" y="3601112"/>
                <a:chExt cx="690193" cy="813465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9910573" y="3601112"/>
                  <a:ext cx="610662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74252"/>
                <a:ext cx="711732" cy="813465"/>
                <a:chOff x="9831042" y="3656061"/>
                <a:chExt cx="711732" cy="81346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9932112" y="3656061"/>
                  <a:ext cx="610662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724189" cy="860181"/>
              <a:chOff x="9831042" y="3675297"/>
              <a:chExt cx="724189" cy="86018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9933269" y="3722015"/>
                <a:ext cx="621962" cy="81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A458B2-37C1-434B-9CCA-389CD8E99749}"/>
                </a:ext>
              </a:extLst>
            </p:cNvPr>
            <p:cNvGrpSpPr/>
            <p:nvPr/>
          </p:nvGrpSpPr>
          <p:grpSpPr>
            <a:xfrm>
              <a:off x="8634982" y="4004709"/>
              <a:ext cx="690113" cy="813462"/>
              <a:chOff x="9831042" y="3641523"/>
              <a:chExt cx="690113" cy="81346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9919769" y="3641523"/>
                <a:ext cx="312907" cy="813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D0E54-24E3-43BE-A6BA-404D2542F04F}"/>
                </a:ext>
              </a:extLst>
            </p:cNvPr>
            <p:cNvGrpSpPr/>
            <p:nvPr/>
          </p:nvGrpSpPr>
          <p:grpSpPr>
            <a:xfrm>
              <a:off x="4452719" y="3569416"/>
              <a:ext cx="2020949" cy="825449"/>
              <a:chOff x="9076131" y="1481504"/>
              <a:chExt cx="2020949" cy="82544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81504"/>
                <a:ext cx="690175" cy="813465"/>
                <a:chOff x="9831042" y="3663312"/>
                <a:chExt cx="690175" cy="813465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9910555" y="3663312"/>
                  <a:ext cx="610662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813465"/>
                <a:chOff x="9831042" y="3675297"/>
                <a:chExt cx="690113" cy="813465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9950683" y="3675297"/>
                  <a:ext cx="528751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C9AB0F-164E-46F5-A7A6-F2336FB8D1E4}"/>
              </a:ext>
            </a:extLst>
          </p:cNvPr>
          <p:cNvSpPr txBox="1"/>
          <p:nvPr/>
        </p:nvSpPr>
        <p:spPr>
          <a:xfrm>
            <a:off x="657225" y="1505782"/>
            <a:ext cx="59014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an adjacency matrix a[u][v] is 1 if there is an edge (</a:t>
            </a:r>
            <a:r>
              <a:rPr lang="en-US" sz="2800" dirty="0" err="1"/>
              <a:t>u,v</a:t>
            </a:r>
            <a:r>
              <a:rPr lang="en-US" sz="2800" dirty="0"/>
              <a:t>), and 0 otherwise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Worst-case Time </a:t>
            </a:r>
            <a:r>
              <a:rPr lang="en-US" sz="2800" dirty="0"/>
              <a:t>Complexity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(|</a:t>
            </a:r>
            <a:r>
              <a:rPr lang="en-US" sz="2800" dirty="0"/>
              <a:t>V| = n, |E| = m):</a:t>
            </a:r>
          </a:p>
          <a:p>
            <a:pPr lvl="1"/>
            <a:r>
              <a:rPr lang="en-US" sz="2800" dirty="0"/>
              <a:t>Add Edge: </a:t>
            </a:r>
          </a:p>
          <a:p>
            <a:pPr lvl="1"/>
            <a:r>
              <a:rPr lang="en-US" sz="2800" dirty="0"/>
              <a:t>Remove Edge: </a:t>
            </a:r>
          </a:p>
          <a:p>
            <a:pPr lvl="1"/>
            <a:r>
              <a:rPr lang="en-US" sz="2800" dirty="0"/>
              <a:t>Check edge exists from (</a:t>
            </a:r>
            <a:r>
              <a:rPr lang="en-US" sz="2800" dirty="0" err="1"/>
              <a:t>u,v</a:t>
            </a:r>
            <a:r>
              <a:rPr lang="en-US" sz="2800" dirty="0"/>
              <a:t>): </a:t>
            </a:r>
          </a:p>
          <a:p>
            <a:pPr lvl="1"/>
            <a:r>
              <a:rPr lang="en-US" sz="2800" dirty="0"/>
              <a:t>Get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u: </a:t>
            </a:r>
            <a:endParaRPr lang="en-US" sz="2800" dirty="0"/>
          </a:p>
          <a:p>
            <a:pPr lvl="1"/>
            <a:r>
              <a:rPr lang="en-US" sz="2800" dirty="0"/>
              <a:t>Get </a:t>
            </a:r>
            <a:r>
              <a:rPr lang="en-US" sz="2800" dirty="0" err="1" smtClean="0"/>
              <a:t>inneighbors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u: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Space Complexity: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842778-2747-46F4-B3A4-9BC47B005F6C}"/>
                  </a:ext>
                </a:extLst>
              </p:cNvPr>
              <p:cNvSpPr/>
              <p:nvPr/>
            </p:nvSpPr>
            <p:spPr>
              <a:xfrm>
                <a:off x="2246485" y="3164877"/>
                <a:ext cx="14766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842778-2747-46F4-B3A4-9BC47B005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85" y="3164877"/>
                <a:ext cx="1476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D11300-528C-4A50-9818-345D75EEC2AB}"/>
                  </a:ext>
                </a:extLst>
              </p:cNvPr>
              <p:cNvSpPr/>
              <p:nvPr/>
            </p:nvSpPr>
            <p:spPr>
              <a:xfrm>
                <a:off x="2796264" y="3654326"/>
                <a:ext cx="14766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D11300-528C-4A50-9818-345D75EEC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64" y="3654326"/>
                <a:ext cx="1476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BFBF07-3BBD-4C6B-BC30-FB8A3562A386}"/>
                  </a:ext>
                </a:extLst>
              </p:cNvPr>
              <p:cNvSpPr/>
              <p:nvPr/>
            </p:nvSpPr>
            <p:spPr>
              <a:xfrm>
                <a:off x="4786263" y="4128941"/>
                <a:ext cx="14766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BFBF07-3BBD-4C6B-BC30-FB8A3562A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63" y="4128941"/>
                <a:ext cx="1476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6874907-4D12-4D7A-943E-0338131A5386}"/>
                  </a:ext>
                </a:extLst>
              </p:cNvPr>
              <p:cNvSpPr/>
              <p:nvPr/>
            </p:nvSpPr>
            <p:spPr>
              <a:xfrm>
                <a:off x="4239606" y="4530132"/>
                <a:ext cx="14908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6874907-4D12-4D7A-943E-0338131A5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606" y="4530132"/>
                <a:ext cx="14908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F49931-B997-4CCF-A955-89CEE452D650}"/>
                  </a:ext>
                </a:extLst>
              </p:cNvPr>
              <p:cNvSpPr/>
              <p:nvPr/>
            </p:nvSpPr>
            <p:spPr>
              <a:xfrm>
                <a:off x="3755467" y="4958058"/>
                <a:ext cx="14908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F49931-B997-4CCF-A955-89CEE452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467" y="4958058"/>
                <a:ext cx="14908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C9A584-C3BE-4DAA-9AC3-AF53ABBAE8A9}"/>
                  </a:ext>
                </a:extLst>
              </p:cNvPr>
              <p:cNvSpPr/>
              <p:nvPr/>
            </p:nvSpPr>
            <p:spPr>
              <a:xfrm>
                <a:off x="3427206" y="5738570"/>
                <a:ext cx="11963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C9A584-C3BE-4DAA-9AC3-AF53ABBAE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206" y="5738570"/>
                <a:ext cx="11963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5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E41FE2E6-47B5-4C9E-97D9-2BB2F65DC5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029935" y="2485689"/>
          <a:ext cx="7552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45">
                  <a:extLst>
                    <a:ext uri="{9D8B030D-6E8A-4147-A177-3AD203B41FA5}">
                      <a16:colId xmlns:a16="http://schemas.microsoft.com/office/drawing/2014/main" val="2272861457"/>
                    </a:ext>
                  </a:extLst>
                </a:gridCol>
                <a:gridCol w="377645">
                  <a:extLst>
                    <a:ext uri="{9D8B030D-6E8A-4147-A177-3AD203B41FA5}">
                      <a16:colId xmlns:a16="http://schemas.microsoft.com/office/drawing/2014/main" val="381909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2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1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61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5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17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2002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4592BAB-3A1B-4B05-A271-76692EB8790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DE9527-B09B-411A-902B-C72D27FCF103}"/>
              </a:ext>
            </a:extLst>
          </p:cNvPr>
          <p:cNvGrpSpPr/>
          <p:nvPr/>
        </p:nvGrpSpPr>
        <p:grpSpPr>
          <a:xfrm>
            <a:off x="9544563" y="2626875"/>
            <a:ext cx="549945" cy="114300"/>
            <a:chOff x="8517793" y="2660714"/>
            <a:chExt cx="549945" cy="1143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19B5A4-AF31-4FD1-8F77-DDF7B6F51E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5BDEDA-6A33-4A32-A55C-A35F34B658C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ABA12C-5FE2-4D1A-8A22-EF59510D6B53}"/>
              </a:ext>
            </a:extLst>
          </p:cNvPr>
          <p:cNvGrpSpPr/>
          <p:nvPr/>
        </p:nvGrpSpPr>
        <p:grpSpPr>
          <a:xfrm>
            <a:off x="9544563" y="2978846"/>
            <a:ext cx="549945" cy="114300"/>
            <a:chOff x="8517793" y="2660714"/>
            <a:chExt cx="549945" cy="1143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F2E3778-4957-4544-BB5E-1399E5C470EC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4E06CAC-6BC8-491F-A6B4-9ED1E480E2A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CA588D-49D7-437C-BBEE-7F226885C1A8}"/>
              </a:ext>
            </a:extLst>
          </p:cNvPr>
          <p:cNvGrpSpPr/>
          <p:nvPr/>
        </p:nvGrpSpPr>
        <p:grpSpPr>
          <a:xfrm>
            <a:off x="9544563" y="3351179"/>
            <a:ext cx="549945" cy="114300"/>
            <a:chOff x="8517793" y="2660714"/>
            <a:chExt cx="549945" cy="1143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2B88EFA-20AF-467B-86C2-E2B43EDF6C57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C998CF8-D807-422E-8E85-5358CF12D103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1BC2FF-44E1-4013-B1C3-A094F3B0B645}"/>
              </a:ext>
            </a:extLst>
          </p:cNvPr>
          <p:cNvGrpSpPr/>
          <p:nvPr/>
        </p:nvGrpSpPr>
        <p:grpSpPr>
          <a:xfrm>
            <a:off x="9544563" y="3712852"/>
            <a:ext cx="549945" cy="114300"/>
            <a:chOff x="8517793" y="2660714"/>
            <a:chExt cx="549945" cy="11430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7B3D179-BB36-47A2-AC97-F0A3DE7445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97DDFD6-B395-480B-AF52-829A8ADD2D5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B869360-992C-4688-BC44-3CA9580EC9C9}"/>
              </a:ext>
            </a:extLst>
          </p:cNvPr>
          <p:cNvGrpSpPr/>
          <p:nvPr/>
        </p:nvGrpSpPr>
        <p:grpSpPr>
          <a:xfrm>
            <a:off x="9544563" y="4064823"/>
            <a:ext cx="549945" cy="114300"/>
            <a:chOff x="8517793" y="2660714"/>
            <a:chExt cx="549945" cy="1143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386429A-8B3D-4BD3-A4E3-DF34F2F66328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90E7119-4E8E-4E05-9A7D-EF8B6946626F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F66A50-9CF6-4EF3-8995-77BD4A286DBB}"/>
              </a:ext>
            </a:extLst>
          </p:cNvPr>
          <p:cNvGrpSpPr/>
          <p:nvPr/>
        </p:nvGrpSpPr>
        <p:grpSpPr>
          <a:xfrm>
            <a:off x="9544563" y="4437156"/>
            <a:ext cx="549945" cy="114300"/>
            <a:chOff x="8517793" y="2660714"/>
            <a:chExt cx="549945" cy="11430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FF8A98E-757E-4C73-B259-B17FC18D2870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CE3BFC-9EA1-4961-8311-B15BAC5A712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8E914A-6D16-4EE1-A9BA-816301941510}"/>
              </a:ext>
            </a:extLst>
          </p:cNvPr>
          <p:cNvGrpSpPr/>
          <p:nvPr/>
        </p:nvGrpSpPr>
        <p:grpSpPr>
          <a:xfrm>
            <a:off x="9544563" y="4847179"/>
            <a:ext cx="549945" cy="114300"/>
            <a:chOff x="8517793" y="2660714"/>
            <a:chExt cx="549945" cy="1143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97D50C6-AB0E-4455-855A-F7CEB097D49B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8188015-7B35-4919-B0C4-E2AB918A0DEB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CB7BC5D-8BF9-4EC0-87E4-91DF53F07608}"/>
              </a:ext>
            </a:extLst>
          </p:cNvPr>
          <p:cNvSpPr txBox="1"/>
          <p:nvPr/>
        </p:nvSpPr>
        <p:spPr>
          <a:xfrm>
            <a:off x="10098606" y="246564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D5B7B3-0224-4ADA-9E20-0E9E05ACD8A0}"/>
              </a:ext>
            </a:extLst>
          </p:cNvPr>
          <p:cNvSpPr txBox="1"/>
          <p:nvPr/>
        </p:nvSpPr>
        <p:spPr>
          <a:xfrm>
            <a:off x="10098606" y="283794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764959-8801-4BF1-B099-3CE470A972AA}"/>
              </a:ext>
            </a:extLst>
          </p:cNvPr>
          <p:cNvSpPr txBox="1"/>
          <p:nvPr/>
        </p:nvSpPr>
        <p:spPr>
          <a:xfrm>
            <a:off x="10098606" y="321025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43C4E2-9901-4012-A230-A0CC7D32962E}"/>
              </a:ext>
            </a:extLst>
          </p:cNvPr>
          <p:cNvSpPr txBox="1"/>
          <p:nvPr/>
        </p:nvSpPr>
        <p:spPr>
          <a:xfrm>
            <a:off x="10098606" y="43271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→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A866C1-B33C-43B9-A8E3-DCD4F9E30A2B}"/>
              </a:ext>
            </a:extLst>
          </p:cNvPr>
          <p:cNvSpPr txBox="1"/>
          <p:nvPr/>
        </p:nvSpPr>
        <p:spPr>
          <a:xfrm>
            <a:off x="10098606" y="39548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A7110B-D0C7-495B-9E7F-592BAD0132A4}"/>
              </a:ext>
            </a:extLst>
          </p:cNvPr>
          <p:cNvSpPr txBox="1"/>
          <p:nvPr/>
        </p:nvSpPr>
        <p:spPr>
          <a:xfrm>
            <a:off x="10098606" y="3582561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 →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C4FA51-F160-47CB-843D-6A01198DED13}"/>
                  </a:ext>
                </a:extLst>
              </p:cNvPr>
              <p:cNvSpPr txBox="1"/>
              <p:nvPr/>
            </p:nvSpPr>
            <p:spPr>
              <a:xfrm>
                <a:off x="657225" y="1505782"/>
                <a:ext cx="802161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An array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800" dirty="0" smtClean="0"/>
                  <a:t> element </a:t>
                </a:r>
                <a:r>
                  <a:rPr lang="en-US" sz="2800" dirty="0"/>
                  <a:t>contains a list of neighbors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b="1" dirty="0"/>
              </a:p>
              <a:p>
                <a:r>
                  <a:rPr lang="en-US" sz="2800" dirty="0" smtClean="0"/>
                  <a:t>Directed graphs: </a:t>
                </a:r>
                <a:r>
                  <a:rPr lang="en-US" sz="2800" dirty="0" smtClean="0"/>
                  <a:t>list of out-neighbors </a:t>
                </a:r>
                <a:r>
                  <a:rPr lang="en-US" sz="2800" dirty="0"/>
                  <a:t>(a[u] has v for all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 in E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r>
                  <a:rPr lang="en-US" sz="2800" dirty="0"/>
                  <a:t>Time Complexity (|V| = n, |E| = m):</a:t>
                </a:r>
              </a:p>
              <a:p>
                <a:pPr lvl="1"/>
                <a:r>
                  <a:rPr lang="en-US" sz="2800" dirty="0"/>
                  <a:t>Add Edge: </a:t>
                </a:r>
              </a:p>
              <a:p>
                <a:pPr lvl="1"/>
                <a:r>
                  <a:rPr lang="en-US" sz="2800" dirty="0"/>
                  <a:t>Remove </a:t>
                </a:r>
                <a:r>
                  <a:rPr lang="en-US" sz="2800" dirty="0" smtClean="0"/>
                  <a:t>Edge (</a:t>
                </a:r>
                <a:r>
                  <a:rPr lang="en-US" sz="2800" dirty="0" err="1" smtClean="0"/>
                  <a:t>u,v</a:t>
                </a:r>
                <a:r>
                  <a:rPr lang="en-US" sz="2800" dirty="0" smtClean="0"/>
                  <a:t>): </a:t>
                </a:r>
                <a:endParaRPr lang="en-US" sz="2800" dirty="0"/>
              </a:p>
              <a:p>
                <a:pPr lvl="1"/>
                <a:r>
                  <a:rPr lang="en-US" sz="2800" dirty="0"/>
                  <a:t>Check edge exists from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): </a:t>
                </a:r>
              </a:p>
              <a:p>
                <a:pPr lvl="1"/>
                <a:r>
                  <a:rPr lang="en-US" sz="2800" dirty="0"/>
                  <a:t>Get neighbors of u (out):</a:t>
                </a:r>
              </a:p>
              <a:p>
                <a:pPr lvl="1"/>
                <a:r>
                  <a:rPr lang="en-US" sz="2800" dirty="0"/>
                  <a:t>Get neighbors of u (in):</a:t>
                </a:r>
              </a:p>
              <a:p>
                <a:pPr lvl="1"/>
                <a:endParaRPr lang="en-US" sz="2800" dirty="0"/>
              </a:p>
              <a:p>
                <a:r>
                  <a:rPr lang="en-US" sz="2800" dirty="0"/>
                  <a:t>Space Complexity: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C4FA51-F160-47CB-843D-6A01198DE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05782"/>
                <a:ext cx="8021616" cy="5262979"/>
              </a:xfrm>
              <a:prstGeom prst="rect">
                <a:avLst/>
              </a:prstGeom>
              <a:blipFill>
                <a:blip r:embed="rId2"/>
                <a:stretch>
                  <a:fillRect l="-1596" t="-695" r="-1976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5BA2393-FB34-4950-AB2F-A19A5C6CC272}"/>
                  </a:ext>
                </a:extLst>
              </p:cNvPr>
              <p:cNvSpPr/>
              <p:nvPr/>
            </p:nvSpPr>
            <p:spPr>
              <a:xfrm>
                <a:off x="2656793" y="3702684"/>
                <a:ext cx="14766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5BA2393-FB34-4950-AB2F-A19A5C6CC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793" y="3702684"/>
                <a:ext cx="1476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EFFF4B-2CB5-44E1-81C7-B92F9F44EDA5}"/>
                  </a:ext>
                </a:extLst>
              </p:cNvPr>
              <p:cNvSpPr/>
              <p:nvPr/>
            </p:nvSpPr>
            <p:spPr>
              <a:xfrm>
                <a:off x="3768988" y="4133784"/>
                <a:ext cx="2500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EFFF4B-2CB5-44E1-81C7-B92F9F44E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88" y="4133784"/>
                <a:ext cx="25004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C0505C-A1F0-454C-ABD4-F45ED7921BE0}"/>
                  </a:ext>
                </a:extLst>
              </p:cNvPr>
              <p:cNvSpPr/>
              <p:nvPr/>
            </p:nvSpPr>
            <p:spPr>
              <a:xfrm>
                <a:off x="4668033" y="4982317"/>
                <a:ext cx="2343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C0505C-A1F0-454C-ABD4-F45ED7921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33" y="4982317"/>
                <a:ext cx="2343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68BCFC-DC6C-4C6F-90BB-3471AB233AB1}"/>
                  </a:ext>
                </a:extLst>
              </p:cNvPr>
              <p:cNvSpPr/>
              <p:nvPr/>
            </p:nvSpPr>
            <p:spPr>
              <a:xfrm>
                <a:off x="4710721" y="5441309"/>
                <a:ext cx="23827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68BCFC-DC6C-4C6F-90BB-3471AB233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21" y="5441309"/>
                <a:ext cx="23827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233970F-0288-422C-BA4E-AF5EDFEE82FB}"/>
                  </a:ext>
                </a:extLst>
              </p:cNvPr>
              <p:cNvSpPr/>
              <p:nvPr/>
            </p:nvSpPr>
            <p:spPr>
              <a:xfrm>
                <a:off x="3549184" y="6213427"/>
                <a:ext cx="1921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233970F-0288-422C-BA4E-AF5EDFEE8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84" y="6213427"/>
                <a:ext cx="1921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543776" y="5323151"/>
            <a:ext cx="305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we use a linked list for each node.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1EFFF4B-2CB5-44E1-81C7-B92F9F44EDA5}"/>
                  </a:ext>
                </a:extLst>
              </p:cNvPr>
              <p:cNvSpPr/>
              <p:nvPr/>
            </p:nvSpPr>
            <p:spPr>
              <a:xfrm>
                <a:off x="4867237" y="4567972"/>
                <a:ext cx="2500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1EFFF4B-2CB5-44E1-81C7-B92F9F44E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37" y="4567972"/>
                <a:ext cx="250049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1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0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E41FE2E6-47B5-4C9E-97D9-2BB2F65DC5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029935" y="2485689"/>
          <a:ext cx="7552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45">
                  <a:extLst>
                    <a:ext uri="{9D8B030D-6E8A-4147-A177-3AD203B41FA5}">
                      <a16:colId xmlns:a16="http://schemas.microsoft.com/office/drawing/2014/main" val="2272861457"/>
                    </a:ext>
                  </a:extLst>
                </a:gridCol>
                <a:gridCol w="377645">
                  <a:extLst>
                    <a:ext uri="{9D8B030D-6E8A-4147-A177-3AD203B41FA5}">
                      <a16:colId xmlns:a16="http://schemas.microsoft.com/office/drawing/2014/main" val="381909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2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1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61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5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17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2002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4592BAB-3A1B-4B05-A271-76692EB8790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DE9527-B09B-411A-902B-C72D27FCF103}"/>
              </a:ext>
            </a:extLst>
          </p:cNvPr>
          <p:cNvGrpSpPr/>
          <p:nvPr/>
        </p:nvGrpSpPr>
        <p:grpSpPr>
          <a:xfrm>
            <a:off x="9544563" y="2626875"/>
            <a:ext cx="549945" cy="114300"/>
            <a:chOff x="8517793" y="2660714"/>
            <a:chExt cx="549945" cy="1143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19B5A4-AF31-4FD1-8F77-DDF7B6F51E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5BDEDA-6A33-4A32-A55C-A35F34B658C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ABA12C-5FE2-4D1A-8A22-EF59510D6B53}"/>
              </a:ext>
            </a:extLst>
          </p:cNvPr>
          <p:cNvGrpSpPr/>
          <p:nvPr/>
        </p:nvGrpSpPr>
        <p:grpSpPr>
          <a:xfrm>
            <a:off x="9544563" y="2978846"/>
            <a:ext cx="549945" cy="114300"/>
            <a:chOff x="8517793" y="2660714"/>
            <a:chExt cx="549945" cy="1143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F2E3778-4957-4544-BB5E-1399E5C470EC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4E06CAC-6BC8-491F-A6B4-9ED1E480E2A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CA588D-49D7-437C-BBEE-7F226885C1A8}"/>
              </a:ext>
            </a:extLst>
          </p:cNvPr>
          <p:cNvGrpSpPr/>
          <p:nvPr/>
        </p:nvGrpSpPr>
        <p:grpSpPr>
          <a:xfrm>
            <a:off x="9544563" y="3351179"/>
            <a:ext cx="549945" cy="114300"/>
            <a:chOff x="8517793" y="2660714"/>
            <a:chExt cx="549945" cy="1143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2B88EFA-20AF-467B-86C2-E2B43EDF6C57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C998CF8-D807-422E-8E85-5358CF12D103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1BC2FF-44E1-4013-B1C3-A094F3B0B645}"/>
              </a:ext>
            </a:extLst>
          </p:cNvPr>
          <p:cNvGrpSpPr/>
          <p:nvPr/>
        </p:nvGrpSpPr>
        <p:grpSpPr>
          <a:xfrm>
            <a:off x="9544563" y="3712852"/>
            <a:ext cx="549945" cy="114300"/>
            <a:chOff x="8517793" y="2660714"/>
            <a:chExt cx="549945" cy="11430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7B3D179-BB36-47A2-AC97-F0A3DE7445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97DDFD6-B395-480B-AF52-829A8ADD2D5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B869360-992C-4688-BC44-3CA9580EC9C9}"/>
              </a:ext>
            </a:extLst>
          </p:cNvPr>
          <p:cNvGrpSpPr/>
          <p:nvPr/>
        </p:nvGrpSpPr>
        <p:grpSpPr>
          <a:xfrm>
            <a:off x="9544563" y="4064823"/>
            <a:ext cx="549945" cy="114300"/>
            <a:chOff x="8517793" y="2660714"/>
            <a:chExt cx="549945" cy="1143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386429A-8B3D-4BD3-A4E3-DF34F2F66328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90E7119-4E8E-4E05-9A7D-EF8B6946626F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F66A50-9CF6-4EF3-8995-77BD4A286DBB}"/>
              </a:ext>
            </a:extLst>
          </p:cNvPr>
          <p:cNvGrpSpPr/>
          <p:nvPr/>
        </p:nvGrpSpPr>
        <p:grpSpPr>
          <a:xfrm>
            <a:off x="9544563" y="4437156"/>
            <a:ext cx="549945" cy="114300"/>
            <a:chOff x="8517793" y="2660714"/>
            <a:chExt cx="549945" cy="11430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FF8A98E-757E-4C73-B259-B17FC18D2870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CE3BFC-9EA1-4961-8311-B15BAC5A712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8E914A-6D16-4EE1-A9BA-816301941510}"/>
              </a:ext>
            </a:extLst>
          </p:cNvPr>
          <p:cNvGrpSpPr/>
          <p:nvPr/>
        </p:nvGrpSpPr>
        <p:grpSpPr>
          <a:xfrm>
            <a:off x="9544563" y="4847179"/>
            <a:ext cx="549945" cy="114300"/>
            <a:chOff x="8517793" y="2660714"/>
            <a:chExt cx="549945" cy="1143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97D50C6-AB0E-4455-855A-F7CEB097D49B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8188015-7B35-4919-B0C4-E2AB918A0DEB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CB7BC5D-8BF9-4EC0-87E4-91DF53F07608}"/>
              </a:ext>
            </a:extLst>
          </p:cNvPr>
          <p:cNvSpPr txBox="1"/>
          <p:nvPr/>
        </p:nvSpPr>
        <p:spPr>
          <a:xfrm>
            <a:off x="10098606" y="246564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D5B7B3-0224-4ADA-9E20-0E9E05ACD8A0}"/>
              </a:ext>
            </a:extLst>
          </p:cNvPr>
          <p:cNvSpPr txBox="1"/>
          <p:nvPr/>
        </p:nvSpPr>
        <p:spPr>
          <a:xfrm>
            <a:off x="10098606" y="283794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764959-8801-4BF1-B099-3CE470A972AA}"/>
              </a:ext>
            </a:extLst>
          </p:cNvPr>
          <p:cNvSpPr txBox="1"/>
          <p:nvPr/>
        </p:nvSpPr>
        <p:spPr>
          <a:xfrm>
            <a:off x="10098606" y="321025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43C4E2-9901-4012-A230-A0CC7D32962E}"/>
              </a:ext>
            </a:extLst>
          </p:cNvPr>
          <p:cNvSpPr txBox="1"/>
          <p:nvPr/>
        </p:nvSpPr>
        <p:spPr>
          <a:xfrm>
            <a:off x="10098606" y="43271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→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A866C1-B33C-43B9-A8E3-DCD4F9E30A2B}"/>
              </a:ext>
            </a:extLst>
          </p:cNvPr>
          <p:cNvSpPr txBox="1"/>
          <p:nvPr/>
        </p:nvSpPr>
        <p:spPr>
          <a:xfrm>
            <a:off x="10098606" y="39548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A7110B-D0C7-495B-9E7F-592BAD0132A4}"/>
              </a:ext>
            </a:extLst>
          </p:cNvPr>
          <p:cNvSpPr txBox="1"/>
          <p:nvPr/>
        </p:nvSpPr>
        <p:spPr>
          <a:xfrm>
            <a:off x="10098606" y="3582561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 →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C4FA51-F160-47CB-843D-6A01198DED13}"/>
                  </a:ext>
                </a:extLst>
              </p:cNvPr>
              <p:cNvSpPr txBox="1"/>
              <p:nvPr/>
            </p:nvSpPr>
            <p:spPr>
              <a:xfrm>
                <a:off x="657225" y="1505782"/>
                <a:ext cx="802161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An array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element contains a list of neighbors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b="1" dirty="0"/>
              </a:p>
              <a:p>
                <a:r>
                  <a:rPr lang="en-US" sz="2800" dirty="0" smtClean="0"/>
                  <a:t>Directed graphs: </a:t>
                </a:r>
                <a:r>
                  <a:rPr lang="en-US" sz="2800" dirty="0" smtClean="0"/>
                  <a:t>list of out-neighbors </a:t>
                </a:r>
                <a:r>
                  <a:rPr lang="en-US" sz="2800" dirty="0"/>
                  <a:t>(a[u] has v for all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 in E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r>
                  <a:rPr lang="en-US" sz="2800" dirty="0"/>
                  <a:t>Time Complexity (|V| = n, |E| = m):</a:t>
                </a:r>
              </a:p>
              <a:p>
                <a:pPr lvl="1"/>
                <a:r>
                  <a:rPr lang="en-US" sz="2800" dirty="0"/>
                  <a:t>Add Edge: </a:t>
                </a:r>
              </a:p>
              <a:p>
                <a:pPr lvl="1"/>
                <a:r>
                  <a:rPr lang="en-US" sz="2800" dirty="0"/>
                  <a:t>Remove Edge: </a:t>
                </a:r>
              </a:p>
              <a:p>
                <a:pPr lvl="1"/>
                <a:r>
                  <a:rPr lang="en-US" sz="2800" dirty="0"/>
                  <a:t>Check edge exists from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): </a:t>
                </a:r>
              </a:p>
              <a:p>
                <a:pPr lvl="1"/>
                <a:r>
                  <a:rPr lang="en-US" sz="2800" dirty="0"/>
                  <a:t>Get neighbors of u (out):</a:t>
                </a:r>
              </a:p>
              <a:p>
                <a:pPr lvl="1"/>
                <a:r>
                  <a:rPr lang="en-US" sz="2800" dirty="0"/>
                  <a:t>Get neighbors of u (in):</a:t>
                </a:r>
              </a:p>
              <a:p>
                <a:pPr lvl="1"/>
                <a:endParaRPr lang="en-US" sz="2800" dirty="0"/>
              </a:p>
              <a:p>
                <a:r>
                  <a:rPr lang="en-US" sz="2800" dirty="0"/>
                  <a:t>Space Complexity: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C4FA51-F160-47CB-843D-6A01198DE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05782"/>
                <a:ext cx="8021616" cy="5262979"/>
              </a:xfrm>
              <a:prstGeom prst="rect">
                <a:avLst/>
              </a:prstGeom>
              <a:blipFill>
                <a:blip r:embed="rId2"/>
                <a:stretch>
                  <a:fillRect l="-1596" t="-695" r="-1976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5BA2393-FB34-4950-AB2F-A19A5C6CC272}"/>
                  </a:ext>
                </a:extLst>
              </p:cNvPr>
              <p:cNvSpPr/>
              <p:nvPr/>
            </p:nvSpPr>
            <p:spPr>
              <a:xfrm>
                <a:off x="2656793" y="3702684"/>
                <a:ext cx="14766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5BA2393-FB34-4950-AB2F-A19A5C6CC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793" y="3702684"/>
                <a:ext cx="1476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EFFF4B-2CB5-44E1-81C7-B92F9F44EDA5}"/>
                  </a:ext>
                </a:extLst>
              </p:cNvPr>
              <p:cNvSpPr/>
              <p:nvPr/>
            </p:nvSpPr>
            <p:spPr>
              <a:xfrm>
                <a:off x="2956074" y="4105548"/>
                <a:ext cx="16337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( 1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EFFF4B-2CB5-44E1-81C7-B92F9F44E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074" y="4105548"/>
                <a:ext cx="16337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92572B5-642A-4A20-8EAE-B115DC8506A0}"/>
                  </a:ext>
                </a:extLst>
              </p:cNvPr>
              <p:cNvSpPr/>
              <p:nvPr/>
            </p:nvSpPr>
            <p:spPr>
              <a:xfrm>
                <a:off x="5121273" y="4534699"/>
                <a:ext cx="16337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92572B5-642A-4A20-8EAE-B115DC850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73" y="4534699"/>
                <a:ext cx="16337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C0505C-A1F0-454C-ABD4-F45ED7921BE0}"/>
                  </a:ext>
                </a:extLst>
              </p:cNvPr>
              <p:cNvSpPr/>
              <p:nvPr/>
            </p:nvSpPr>
            <p:spPr>
              <a:xfrm>
                <a:off x="4668033" y="4982317"/>
                <a:ext cx="23433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C0505C-A1F0-454C-ABD4-F45ED7921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33" y="4982317"/>
                <a:ext cx="23433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68BCFC-DC6C-4C6F-90BB-3471AB233AB1}"/>
                  </a:ext>
                </a:extLst>
              </p:cNvPr>
              <p:cNvSpPr/>
              <p:nvPr/>
            </p:nvSpPr>
            <p:spPr>
              <a:xfrm>
                <a:off x="4710721" y="5441309"/>
                <a:ext cx="15694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68BCFC-DC6C-4C6F-90BB-3471AB233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21" y="5441309"/>
                <a:ext cx="156940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233970F-0288-422C-BA4E-AF5EDFEE82FB}"/>
                  </a:ext>
                </a:extLst>
              </p:cNvPr>
              <p:cNvSpPr/>
              <p:nvPr/>
            </p:nvSpPr>
            <p:spPr>
              <a:xfrm>
                <a:off x="3549184" y="6213427"/>
                <a:ext cx="1921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233970F-0288-422C-BA4E-AF5EDFEE8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84" y="6213427"/>
                <a:ext cx="192103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11431" y="5128059"/>
            <a:ext cx="4131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Switch the linked lists to  hash tables, and do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in-practice analysis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5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3 due tonight.</a:t>
            </a:r>
          </a:p>
          <a:p>
            <a:r>
              <a:rPr lang="en-US" dirty="0" smtClean="0"/>
              <a:t>Exercise 4 out today.</a:t>
            </a:r>
          </a:p>
          <a:p>
            <a:endParaRPr lang="en-US" dirty="0"/>
          </a:p>
          <a:p>
            <a:r>
              <a:rPr lang="en-US" dirty="0" smtClean="0"/>
              <a:t>Robbie has one-on-one “talk about the midterm/your grade” office </a:t>
            </a:r>
            <a:r>
              <a:rPr lang="en-US" smtClean="0"/>
              <a:t>hours today (2:30-4 in CSE 330)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2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335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Adjacency Matrices take more space, and have slower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bounds, why would you use them?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b="1" dirty="0" smtClean="0"/>
                  <a:t>dense</a:t>
                </a:r>
                <a:r>
                  <a:rPr lang="en-US" dirty="0" smtClean="0"/>
                  <a:t> graphs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/>
                  <a:t>is close to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), the running times will be close</a:t>
                </a:r>
              </a:p>
              <a:p>
                <a:pPr lvl="1"/>
                <a:r>
                  <a:rPr lang="en-US" dirty="0" smtClean="0"/>
                  <a:t>And the constant factors can be much better for matrices than for lists. </a:t>
                </a:r>
              </a:p>
              <a:p>
                <a:pPr lvl="1"/>
                <a:r>
                  <a:rPr lang="en-US" dirty="0" smtClean="0"/>
                  <a:t>Sometimes the matrix itself is useful (“spectral graph theory”)</a:t>
                </a:r>
              </a:p>
              <a:p>
                <a:r>
                  <a:rPr lang="en-US" dirty="0" smtClean="0"/>
                  <a:t>What’s the tradeoff between using linked lists and hash tables for the list of neighbors?</a:t>
                </a:r>
              </a:p>
              <a:p>
                <a:pPr lvl="1"/>
                <a:r>
                  <a:rPr lang="en-US" dirty="0" smtClean="0"/>
                  <a:t>A hash table still </a:t>
                </a:r>
                <a:r>
                  <a:rPr lang="en-US" i="1" dirty="0" smtClean="0"/>
                  <a:t>might</a:t>
                </a:r>
                <a:r>
                  <a:rPr lang="en-US" dirty="0"/>
                  <a:t> </a:t>
                </a:r>
                <a:r>
                  <a:rPr lang="en-US" dirty="0" smtClean="0"/>
                  <a:t>hit a worst-case</a:t>
                </a:r>
              </a:p>
              <a:p>
                <a:pPr lvl="1"/>
                <a:r>
                  <a:rPr lang="en-US" dirty="0" smtClean="0"/>
                  <a:t>And the linked list might not</a:t>
                </a:r>
              </a:p>
              <a:p>
                <a:pPr lvl="2"/>
                <a:r>
                  <a:rPr lang="en-US" sz="1800" dirty="0" smtClean="0"/>
                  <a:t>Graph algorithms often just need to iterate over all the neighbors, so you might get a better guarantee with the linked list. </a:t>
                </a:r>
              </a:p>
              <a:p>
                <a:r>
                  <a:rPr lang="en-US" dirty="0" smtClean="0"/>
                  <a:t>For this class, unless we say otherwise, we’ll assume the hash tables operations </a:t>
                </a:r>
                <a:r>
                  <a:rPr lang="en-US" b="1" dirty="0" smtClean="0"/>
                  <a:t>on graphs </a:t>
                </a:r>
                <a:r>
                  <a:rPr lang="en-US" dirty="0" smtClean="0"/>
                  <a:t>are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Because you can probably control the keys.	</a:t>
                </a:r>
              </a:p>
              <a:p>
                <a:r>
                  <a:rPr lang="en-US" dirty="0" smtClean="0"/>
                  <a:t>Unless </a:t>
                </a:r>
                <a:r>
                  <a:rPr lang="en-US" dirty="0"/>
                  <a:t>we say otherwise, assume we’re using an adjacency </a:t>
                </a:r>
                <a:r>
                  <a:rPr lang="en-US" dirty="0" smtClean="0"/>
                  <a:t>list with hash tables for each list.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33505"/>
              </a:xfrm>
              <a:blipFill>
                <a:blip r:embed="rId2"/>
                <a:stretch>
                  <a:fillRect l="-272" t="-1397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3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5168630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6131677"/>
            <a:ext cx="3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6131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517896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566607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613167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5666076"/>
            <a:ext cx="396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518929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518929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517896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520378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51972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521416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519245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51511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516059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80056" y="611351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mark v as seen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575240" y="5174035"/>
            <a:ext cx="11187258" cy="1454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Hey we missed something…</a:t>
            </a:r>
          </a:p>
          <a:p>
            <a:r>
              <a:rPr lang="en-US" dirty="0" smtClean="0"/>
              <a:t>We’re only going to find vertices we can “reach” from our starting point.</a:t>
            </a:r>
          </a:p>
          <a:p>
            <a:r>
              <a:rPr lang="en-US" dirty="0" smtClean="0"/>
              <a:t>If you need to visit everything, just start BFS again somewhere you haven’t visited until you’ve found everything.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mark v as seen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mark v as seen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5239" y="5642847"/>
                <a:ext cx="977003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visit each vertex at most twice, and each edge at most once: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642847"/>
                <a:ext cx="9770032" cy="430887"/>
              </a:xfrm>
              <a:prstGeom prst="rect">
                <a:avLst/>
              </a:prstGeom>
              <a:blipFill>
                <a:blip r:embed="rId2"/>
                <a:stretch>
                  <a:fillRect l="-81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11035" y="1416424"/>
                <a:ext cx="415146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code might look like:</a:t>
                </a:r>
                <a:b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loop that goes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times</a:t>
                </a:r>
              </a:p>
              <a:p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a loop that goes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times,</a:t>
                </a:r>
              </a:p>
              <a:p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you might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/>
                </a:r>
                <a:b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bound is not tight, </a:t>
                </a:r>
              </a:p>
              <a:p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Don’t think about the loops, think about what happens overall. </a:t>
                </a:r>
                <a:b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times is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 </a:t>
                </a: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changed? How many times does an edge get used to define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current.neighbors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035" y="1416424"/>
                <a:ext cx="4151463" cy="3139321"/>
              </a:xfrm>
              <a:prstGeom prst="rect">
                <a:avLst/>
              </a:prstGeom>
              <a:blipFill>
                <a:blip r:embed="rId3"/>
                <a:stretch>
                  <a:fillRect l="-1322" t="-777" r="-2349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7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does “mark as seen” mean?</a:t>
                </a:r>
              </a:p>
              <a:p>
                <a:r>
                  <a:rPr lang="en-US" dirty="0" smtClean="0"/>
                  <a:t>It’s up to you!</a:t>
                </a:r>
              </a:p>
              <a:p>
                <a:r>
                  <a:rPr lang="en-US" dirty="0" smtClean="0"/>
                  <a:t>My lectures are going to assume that each vertex/edge is an object, and that we’ve added whatever field we want into it.</a:t>
                </a:r>
              </a:p>
              <a:p>
                <a:r>
                  <a:rPr lang="en-US" dirty="0" smtClean="0"/>
                  <a:t>Alternatively, you can make “seen” a dictionary (keys are vertices, values are the variable we want to set)</a:t>
                </a:r>
              </a:p>
              <a:p>
                <a:pPr lvl="1"/>
                <a:r>
                  <a:rPr lang="en-US" dirty="0" smtClean="0"/>
                  <a:t>Again, you control the keys, so you should be able to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time without too much trouble.</a:t>
                </a:r>
                <a:endParaRPr lang="en-US" dirty="0"/>
              </a:p>
              <a:p>
                <a:r>
                  <a:rPr lang="en-US" dirty="0" smtClean="0"/>
                  <a:t>Regardless, you can do those operations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time.</a:t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dirty="0" smtClean="0"/>
                  <a:t>In general our graph code will be a little more “abstract” </a:t>
                </a:r>
              </a:p>
              <a:p>
                <a:r>
                  <a:rPr lang="en-US" dirty="0" smtClean="0"/>
                  <a:t>I won’t try to precisely say what fields each object has (it’s more trouble than it’s worth)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3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061521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BFS uses a queue to order which vertex we move to next</a:t>
            </a:r>
          </a:p>
          <a:p>
            <a:r>
              <a:rPr lang="en-US" sz="2800" dirty="0"/>
              <a:t>Gives us a growing “frontier” movement across graph</a:t>
            </a:r>
          </a:p>
          <a:p>
            <a:r>
              <a:rPr lang="en-US" sz="2800" dirty="0"/>
              <a:t>Can you move in a different pattern? </a:t>
            </a:r>
            <a:r>
              <a:rPr lang="en-US" sz="2800" dirty="0" smtClean="0"/>
              <a:t>What </a:t>
            </a:r>
            <a:r>
              <a:rPr lang="en-US" sz="2800" dirty="0"/>
              <a:t>if you used a stack instead?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39862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(graph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mark v as seen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9483" y="3020547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(graph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(first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mark v as seen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453788" y="5130226"/>
            <a:ext cx="1839654" cy="140655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Current node:</a:t>
            </a:r>
          </a:p>
          <a:p>
            <a:r>
              <a:rPr lang="en-US" sz="2800" dirty="0"/>
              <a:t>Stack:</a:t>
            </a:r>
          </a:p>
          <a:p>
            <a:r>
              <a:rPr lang="en-US" sz="2800" dirty="0"/>
              <a:t>Finished: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74455" y="5939844"/>
            <a:ext cx="34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15105" y="59398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20099" y="5008215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46500" y="54898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03414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27852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16668" y="593984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03136" y="5489888"/>
            <a:ext cx="4315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32477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85939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44284" y="500821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59815" y="5028223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68678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24572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1530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41258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1122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23134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825933" y="5939844"/>
            <a:ext cx="28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635638" y="501647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1394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633705" y="4996552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596647" y="5022349"/>
            <a:ext cx="321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591074" y="5049577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72877" y="5044756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601895" y="504305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1237" y="1460499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(graph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(first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mark v as seen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1889-62F8-438F-BB08-3465537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D260D-A0DA-45DF-9F25-A4CB9D5A3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Worst-case r</a:t>
                </a:r>
                <a:r>
                  <a:rPr lang="en-US" sz="2800" dirty="0" smtClean="0"/>
                  <a:t>unning </a:t>
                </a:r>
                <a:r>
                  <a:rPr lang="en-US" sz="2800" dirty="0" smtClean="0"/>
                  <a:t>time?</a:t>
                </a:r>
                <a:endParaRPr lang="en-US" sz="2800" dirty="0"/>
              </a:p>
              <a:p>
                <a:pPr lvl="1"/>
                <a:r>
                  <a:rPr lang="en-US" sz="2800" dirty="0" smtClean="0"/>
                  <a:t>Same as BFS: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err="1" smtClean="0"/>
                  <a:t>Indicentally</a:t>
                </a:r>
                <a:r>
                  <a:rPr lang="en-US" sz="2800" dirty="0" smtClean="0"/>
                  <a:t>, you </a:t>
                </a:r>
                <a:r>
                  <a:rPr lang="en-US" sz="2800" dirty="0" smtClean="0"/>
                  <a:t>can rewrite DFS to be a recursive method.</a:t>
                </a:r>
              </a:p>
              <a:p>
                <a:pPr lvl="1"/>
                <a:r>
                  <a:rPr lang="en-US" sz="2400" dirty="0" smtClean="0"/>
                  <a:t>Use the call stack as your </a:t>
                </a:r>
                <a:r>
                  <a:rPr lang="en-US" sz="2400" dirty="0" smtClean="0"/>
                  <a:t>stack.</a:t>
                </a:r>
              </a:p>
              <a:p>
                <a:pPr lvl="1"/>
                <a:r>
                  <a:rPr lang="en-US" sz="2800" dirty="0" smtClean="0"/>
                  <a:t>No </a:t>
                </a:r>
                <a:r>
                  <a:rPr lang="en-US" sz="2800" dirty="0" smtClean="0"/>
                  <a:t>easy trick to do the same with BFS.</a:t>
                </a:r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D260D-A0DA-45DF-9F25-A4CB9D5A3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8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vs.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why have two different traversals?</a:t>
            </a:r>
          </a:p>
          <a:p>
            <a:r>
              <a:rPr lang="en-US" dirty="0" smtClean="0"/>
              <a:t>For the same reason we had pre/post/in –order traversals for trees!</a:t>
            </a:r>
          </a:p>
          <a:p>
            <a:endParaRPr lang="en-US" dirty="0"/>
          </a:p>
          <a:p>
            <a:r>
              <a:rPr lang="en-US" dirty="0" smtClean="0"/>
              <a:t>BFS and DFS will find vertices in a different order, so they can let you calculate different things. </a:t>
            </a:r>
          </a:p>
          <a:p>
            <a:r>
              <a:rPr lang="en-US" dirty="0" smtClean="0"/>
              <a:t>We’ll see an application of BFS next week.</a:t>
            </a:r>
          </a:p>
          <a:p>
            <a:r>
              <a:rPr lang="en-US" dirty="0" smtClean="0"/>
              <a:t>And an application of DFS the week after.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</a:t>
            </a:r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You have a bunch of data. How do you sort it?</a:t>
                </a:r>
                <a:endParaRPr lang="en-US" sz="2800" dirty="0"/>
              </a:p>
              <a:p>
                <a:r>
                  <a:rPr lang="en-US" sz="2800" dirty="0" smtClean="0"/>
                  <a:t>Honestly…use your language’s default implementation</a:t>
                </a:r>
              </a:p>
              <a:p>
                <a:pPr lvl="1"/>
                <a:r>
                  <a:rPr lang="en-US" sz="2400" dirty="0" smtClean="0"/>
                  <a:t>It’s been carefully optimized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800" dirty="0" smtClean="0"/>
                  <a:t>In practice, quicksort usually has the best constant factors among those we’ve discussed. (But remember it’s worst case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.)</a:t>
                </a:r>
                <a:endParaRPr lang="en-US" sz="2800" dirty="0" smtClean="0"/>
              </a:p>
              <a:p>
                <a:r>
                  <a:rPr lang="en-US" sz="2800" dirty="0" smtClean="0"/>
                  <a:t>Choose a specific algorithm If you’re situation is special</a:t>
                </a:r>
                <a:endParaRPr lang="en-US" sz="2800" dirty="0" smtClean="0"/>
              </a:p>
              <a:p>
                <a:pPr lvl="1"/>
                <a:r>
                  <a:rPr lang="en-US" sz="2400" dirty="0" smtClean="0"/>
                  <a:t>Not a lot of extra memory? Use an </a:t>
                </a:r>
                <a:r>
                  <a:rPr lang="en-US" sz="2400" dirty="0" smtClean="0"/>
                  <a:t>in-place </a:t>
                </a:r>
                <a:r>
                  <a:rPr lang="en-US" sz="2400" dirty="0" smtClean="0"/>
                  <a:t>sort.</a:t>
                </a:r>
              </a:p>
              <a:p>
                <a:pPr lvl="1"/>
                <a:r>
                  <a:rPr lang="en-US" sz="2400" dirty="0" smtClean="0"/>
                  <a:t>Want to sort repeatedly to break ties? Use a stable sort.</a:t>
                </a:r>
              </a:p>
              <a:p>
                <a:pPr lvl="1"/>
                <a:r>
                  <a:rPr lang="en-US" sz="2400" dirty="0" smtClean="0"/>
                  <a:t>Know your data </a:t>
                </a:r>
                <a:r>
                  <a:rPr lang="en-US" sz="2400" dirty="0" smtClean="0"/>
                  <a:t>is integers in a </a:t>
                </a:r>
                <a:r>
                  <a:rPr lang="en-US" sz="2400" dirty="0" smtClean="0"/>
                  <a:t>small range? </a:t>
                </a:r>
                <a:r>
                  <a:rPr lang="en-US" sz="2400" dirty="0" smtClean="0"/>
                  <a:t>Maybe radix sort.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Queues </a:t>
            </a:r>
            <a:r>
              <a:rPr lang="en-US" sz="2800" dirty="0" smtClean="0"/>
              <a:t>and Stacks</a:t>
            </a:r>
          </a:p>
          <a:p>
            <a:pPr lvl="1"/>
            <a:r>
              <a:rPr lang="en-US" sz="2400" dirty="0" smtClean="0"/>
              <a:t>We want to process our data in some order (based on when they were inserted)</a:t>
            </a:r>
          </a:p>
          <a:p>
            <a:r>
              <a:rPr lang="en-US" sz="2800" dirty="0" smtClean="0"/>
              <a:t>Lists</a:t>
            </a:r>
          </a:p>
          <a:p>
            <a:pPr lvl="1"/>
            <a:r>
              <a:rPr lang="en-US" sz="2400" dirty="0" smtClean="0"/>
              <a:t>We want to maintain an order, but add or remove from anywhere</a:t>
            </a:r>
            <a:endParaRPr lang="en-US" sz="2400" dirty="0" smtClean="0"/>
          </a:p>
          <a:p>
            <a:r>
              <a:rPr lang="en-US" sz="2800" dirty="0" smtClean="0"/>
              <a:t>Priority Queues</a:t>
            </a:r>
          </a:p>
          <a:p>
            <a:pPr lvl="1"/>
            <a:r>
              <a:rPr lang="en-US" sz="2400" dirty="0" smtClean="0"/>
              <a:t>Our data had some priority we needed to keep track </a:t>
            </a:r>
            <a:r>
              <a:rPr lang="en-US" sz="2400" dirty="0" smtClean="0"/>
              <a:t>of, and wanted to process in order of importance.</a:t>
            </a:r>
            <a:endParaRPr lang="en-US" sz="2400" dirty="0" smtClean="0"/>
          </a:p>
          <a:p>
            <a:r>
              <a:rPr lang="en-US" sz="2800" dirty="0" smtClean="0"/>
              <a:t>Dictionaries</a:t>
            </a:r>
          </a:p>
          <a:p>
            <a:pPr lvl="1"/>
            <a:r>
              <a:rPr lang="en-US" sz="2400" dirty="0" smtClean="0"/>
              <a:t>Our data points came as (key, value) pairs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Quickly find the value for a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2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40" b="5731"/>
          <a:stretch/>
        </p:blipFill>
        <p:spPr>
          <a:xfrm>
            <a:off x="1717184" y="1149555"/>
            <a:ext cx="8694822" cy="4461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8758" y="2303904"/>
            <a:ext cx="2358189" cy="1042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239" y="5473005"/>
            <a:ext cx="10659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list Graphs as one of our ADTs…</a:t>
            </a:r>
          </a:p>
          <a:p>
            <a:r>
              <a:rPr lang="en-US" sz="2800" dirty="0" smtClean="0"/>
              <a:t>But don’t let that limit your thinking. They are more versatile than any ADT we’ve seen before.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56947" y="2103849"/>
            <a:ext cx="483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(pattern of abstract data types)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Graphs are versatile enough, I’m not going to show you one of those gold boxes with states and behaviors</a:t>
            </a:r>
          </a:p>
          <a:p>
            <a:r>
              <a:rPr lang="en-US" sz="2800" dirty="0" smtClean="0"/>
              <a:t>The state/behaviors to track change with every new problem we try to solve.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94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graphs.</a:t>
            </a:r>
          </a:p>
          <a:p>
            <a:r>
              <a:rPr lang="en-US" dirty="0" smtClean="0"/>
              <a:t>Most things we’ve studied this quarter can be represented by graphs.</a:t>
            </a:r>
            <a:endParaRPr lang="en-US" dirty="0"/>
          </a:p>
          <a:p>
            <a:pPr lvl="1"/>
            <a:r>
              <a:rPr lang="en-US" dirty="0" smtClean="0"/>
              <a:t>BSTs are graphs</a:t>
            </a:r>
          </a:p>
          <a:p>
            <a:pPr lvl="1"/>
            <a:r>
              <a:rPr lang="en-US" dirty="0" smtClean="0"/>
              <a:t>Linked lists? Graphs.</a:t>
            </a:r>
          </a:p>
          <a:p>
            <a:pPr lvl="1"/>
            <a:r>
              <a:rPr lang="en-US" dirty="0" smtClean="0"/>
              <a:t>Heaps? Also can be represented as graphs.</a:t>
            </a:r>
          </a:p>
          <a:p>
            <a:pPr lvl="1"/>
            <a:r>
              <a:rPr lang="en-US" dirty="0" smtClean="0"/>
              <a:t>Those trees we drew in the tree method? Graphs. </a:t>
            </a:r>
          </a:p>
          <a:p>
            <a:r>
              <a:rPr lang="en-US" dirty="0" smtClean="0"/>
              <a:t>But it’s not just data structures that we’ve discussed…</a:t>
            </a:r>
          </a:p>
          <a:p>
            <a:pPr lvl="1"/>
            <a:r>
              <a:rPr lang="en-US" dirty="0" smtClean="0"/>
              <a:t>Google Maps database? Graph.</a:t>
            </a:r>
          </a:p>
          <a:p>
            <a:pPr lvl="1"/>
            <a:r>
              <a:rPr lang="en-US" dirty="0" smtClean="0"/>
              <a:t>Facebook? They have a “graph search” team. Because it’s a graph</a:t>
            </a:r>
          </a:p>
          <a:p>
            <a:pPr lvl="1"/>
            <a:r>
              <a:rPr lang="en-US" dirty="0" err="1" smtClean="0"/>
              <a:t>Gitlab’s</a:t>
            </a:r>
            <a:r>
              <a:rPr lang="en-US" dirty="0" smtClean="0"/>
              <a:t> history of a repository? Graph.</a:t>
            </a:r>
          </a:p>
          <a:p>
            <a:pPr lvl="1"/>
            <a:r>
              <a:rPr lang="en-US" dirty="0" smtClean="0"/>
              <a:t>Those pictures of prerequisites in your program? Graphs.</a:t>
            </a:r>
          </a:p>
          <a:p>
            <a:pPr lvl="1"/>
            <a:r>
              <a:rPr lang="en-US" dirty="0" smtClean="0"/>
              <a:t>Family tree? That’s a graph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20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Represent data points and the relationships between </a:t>
            </a:r>
            <a:r>
              <a:rPr lang="en-US" sz="2800" dirty="0" smtClean="0"/>
              <a:t>pairs of them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That’s vague.</a:t>
            </a:r>
          </a:p>
          <a:p>
            <a:endParaRPr lang="en-US" sz="2800" dirty="0"/>
          </a:p>
          <a:p>
            <a:r>
              <a:rPr lang="en-US" sz="2800" dirty="0" smtClean="0"/>
              <a:t>Formally: </a:t>
            </a:r>
          </a:p>
          <a:p>
            <a:r>
              <a:rPr lang="en-US" sz="2800" dirty="0" smtClean="0"/>
              <a:t>A graph is a pair: G = (V,E)</a:t>
            </a:r>
          </a:p>
          <a:p>
            <a:r>
              <a:rPr lang="en-US" sz="2800" dirty="0" smtClean="0"/>
              <a:t>V: set of </a:t>
            </a:r>
            <a:r>
              <a:rPr lang="en-US" sz="2800" b="1" dirty="0" smtClean="0"/>
              <a:t>vertices</a:t>
            </a:r>
            <a:r>
              <a:rPr lang="en-US" sz="2800" dirty="0" smtClean="0"/>
              <a:t> (aka </a:t>
            </a:r>
            <a:r>
              <a:rPr lang="en-US" sz="2800" b="1" dirty="0" smtClean="0"/>
              <a:t>nodes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E: set of </a:t>
            </a:r>
            <a:r>
              <a:rPr lang="en-US" sz="2800" b="1" dirty="0" smtClean="0"/>
              <a:t>edges</a:t>
            </a:r>
          </a:p>
          <a:p>
            <a:pPr lvl="1"/>
            <a:r>
              <a:rPr lang="en-US" sz="2400" dirty="0" smtClean="0"/>
              <a:t>Each edge is a pair of vertices.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6086241" y="3345519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7140619" y="2655406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8420032" y="3505909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7830732" y="3000463"/>
            <a:ext cx="589300" cy="850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9651602" y="2666038"/>
            <a:ext cx="690113" cy="690113"/>
            <a:chOff x="1660725" y="5803810"/>
            <a:chExt cx="690113" cy="69011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EFE5D6-88D3-4936-80A8-A3A53CB4D640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 flipV="1">
            <a:off x="6776354" y="3000463"/>
            <a:ext cx="364265" cy="690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7" idx="6"/>
            <a:endCxn id="15" idx="2"/>
          </p:cNvCxnSpPr>
          <p:nvPr/>
        </p:nvCxnSpPr>
        <p:spPr>
          <a:xfrm flipV="1">
            <a:off x="9110145" y="3011095"/>
            <a:ext cx="541457" cy="83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EFE5D6-88D3-4936-80A8-A3A53CB4D640}"/>
              </a:ext>
            </a:extLst>
          </p:cNvPr>
          <p:cNvCxnSpPr>
            <a:cxnSpLocks/>
            <a:stCxn id="19" idx="6"/>
            <a:endCxn id="15" idx="2"/>
          </p:cNvCxnSpPr>
          <p:nvPr/>
        </p:nvCxnSpPr>
        <p:spPr>
          <a:xfrm>
            <a:off x="7830732" y="3000463"/>
            <a:ext cx="18208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47986" y="4319186"/>
                <a:ext cx="283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86" y="4319186"/>
                <a:ext cx="283448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41916" y="4939896"/>
                <a:ext cx="4338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{(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16" y="4939896"/>
                <a:ext cx="4338957" cy="523220"/>
              </a:xfrm>
              <a:prstGeom prst="rect">
                <a:avLst/>
              </a:prstGeom>
              <a:blipFill rotWithShape="0">
                <a:blip r:embed="rId3"/>
                <a:stretch>
                  <a:fillRect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1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lecture04_Kasey</Template>
  <TotalTime>1513</TotalTime>
  <Words>1661</Words>
  <Application>Microsoft Office PowerPoint</Application>
  <PresentationFormat>Widescreen</PresentationFormat>
  <Paragraphs>521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Lecture 16: Graphs</vt:lpstr>
      <vt:lpstr>Administrivia</vt:lpstr>
      <vt:lpstr>Sorting Summary</vt:lpstr>
      <vt:lpstr>Graphs</vt:lpstr>
      <vt:lpstr>ADTs so far</vt:lpstr>
      <vt:lpstr>Graphs</vt:lpstr>
      <vt:lpstr>Graphs</vt:lpstr>
      <vt:lpstr>Graphs</vt:lpstr>
      <vt:lpstr>Graphs</vt:lpstr>
      <vt:lpstr>Graph Terms</vt:lpstr>
      <vt:lpstr>Making Graphs</vt:lpstr>
      <vt:lpstr>Some examples</vt:lpstr>
      <vt:lpstr>Some examples</vt:lpstr>
      <vt:lpstr>Graph Terms</vt:lpstr>
      <vt:lpstr>Graph Terms</vt:lpstr>
      <vt:lpstr>Representing and Using Graphs</vt:lpstr>
      <vt:lpstr>Adjacency Matrix</vt:lpstr>
      <vt:lpstr>Adjacency List</vt:lpstr>
      <vt:lpstr>Adjacency List</vt:lpstr>
      <vt:lpstr>Tradeoffs</vt:lpstr>
      <vt:lpstr>Traversals</vt:lpstr>
      <vt:lpstr>Breadth First Search</vt:lpstr>
      <vt:lpstr>Breadth First Search</vt:lpstr>
      <vt:lpstr>Running Time</vt:lpstr>
      <vt:lpstr>Implementation</vt:lpstr>
      <vt:lpstr>Depth First Search (DFS)</vt:lpstr>
      <vt:lpstr>Depth First Search</vt:lpstr>
      <vt:lpstr>DFS</vt:lpstr>
      <vt:lpstr>BFS vs. DFS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16: Graphs</dc:title>
  <dc:creator>rtweber2</dc:creator>
  <cp:lastModifiedBy>rtweber2</cp:lastModifiedBy>
  <cp:revision>18</cp:revision>
  <dcterms:created xsi:type="dcterms:W3CDTF">2019-08-01T18:31:08Z</dcterms:created>
  <dcterms:modified xsi:type="dcterms:W3CDTF">2019-08-02T19:44:45Z</dcterms:modified>
</cp:coreProperties>
</file>