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9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7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98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0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13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2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2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04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8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15AD8E4-F203-4A02-B5D2-FE95BBE8632F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1640E68-BA2B-4E7F-BC3A-CF0F72CFCF8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15:</a:t>
            </a:r>
            <a:br>
              <a:rPr lang="en-US" dirty="0" smtClean="0"/>
            </a:br>
            <a:r>
              <a:rPr lang="en-US" dirty="0" smtClean="0"/>
              <a:t>Sorting II, Intro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373 Data Structures and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50AF6-9BF6-4262-B8CC-F076B71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09611" y="628099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5980" y="628099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4443" y="379290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78349" y="391875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62383" y="3821166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7935" y="4565558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55964" y="463300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157638" y="4576203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80997"/>
            <a:ext cx="15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be done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95178-D309-E843-8C4F-7F7A8686744E}"/>
                  </a:ext>
                </a:extLst>
              </p:cNvPr>
              <p:cNvSpPr txBox="1"/>
              <p:nvPr/>
            </p:nvSpPr>
            <p:spPr>
              <a:xfrm>
                <a:off x="5614455" y="3886597"/>
                <a:ext cx="998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195178-D309-E843-8C4F-7F7A86867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455" y="3886597"/>
                <a:ext cx="998928" cy="369332"/>
              </a:xfrm>
              <a:prstGeom prst="rect">
                <a:avLst/>
              </a:prstGeom>
              <a:blipFill>
                <a:blip r:embed="rId2"/>
                <a:stretch>
                  <a:fillRect l="-4878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433F7-342B-6A4A-A638-E7284B9E90F6}"/>
                  </a:ext>
                </a:extLst>
              </p:cNvPr>
              <p:cNvSpPr txBox="1"/>
              <p:nvPr/>
            </p:nvSpPr>
            <p:spPr>
              <a:xfrm>
                <a:off x="5556554" y="4605039"/>
                <a:ext cx="1341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9433F7-342B-6A4A-A638-E7284B9E90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54" y="4605039"/>
                <a:ext cx="1341201" cy="369332"/>
              </a:xfrm>
              <a:prstGeom prst="rect">
                <a:avLst/>
              </a:prstGeom>
              <a:blipFill>
                <a:blip r:embed="rId3"/>
                <a:stretch>
                  <a:fillRect l="-4091" t="-6557" r="-45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/>
              <p:nvPr/>
            </p:nvSpPr>
            <p:spPr>
              <a:xfrm>
                <a:off x="2159967" y="5170892"/>
                <a:ext cx="3749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Just trust 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185A35-5813-4DE1-BD86-0D75F48D5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967" y="5170892"/>
                <a:ext cx="3749040" cy="369332"/>
              </a:xfrm>
              <a:prstGeom prst="rect">
                <a:avLst/>
              </a:prstGeom>
              <a:blipFill>
                <a:blip r:embed="rId4"/>
                <a:stretch>
                  <a:fillRect l="-1301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2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  <p:bldP spid="3" grpId="0"/>
      <p:bldP spid="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CC84-B9D0-4EB2-A26E-F40D77E5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</a:t>
            </a:r>
            <a:r>
              <a:rPr lang="en-US" dirty="0" smtClean="0"/>
              <a:t>(swapping in-place</a:t>
            </a:r>
            <a:r>
              <a:rPr lang="en-US" dirty="0"/>
              <a:t>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F00F-EC1E-4143-B238-04ACFE20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BB3F-34F7-4D83-8ADE-4A2A5554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D73BC6-B332-4345-BCBB-215D692437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939906"/>
              </p:ext>
            </p:extLst>
          </p:nvPr>
        </p:nvGraphicFramePr>
        <p:xfrm>
          <a:off x="845172" y="1094831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887FC647-EFF0-4F61-8792-6988591B735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205701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587CF2E-0709-41DA-9001-377F05441923}"/>
              </a:ext>
            </a:extLst>
          </p:cNvPr>
          <p:cNvSpPr/>
          <p:nvPr/>
        </p:nvSpPr>
        <p:spPr>
          <a:xfrm>
            <a:off x="845172" y="2427852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FECF335-F41A-4931-95CA-CF86BCCCE5F9}"/>
              </a:ext>
            </a:extLst>
          </p:cNvPr>
          <p:cNvSpPr/>
          <p:nvPr/>
        </p:nvSpPr>
        <p:spPr>
          <a:xfrm rot="10800000">
            <a:off x="2180865" y="29325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B97E8DD-9102-456C-9E1D-22F50C77D817}"/>
              </a:ext>
            </a:extLst>
          </p:cNvPr>
          <p:cNvSpPr/>
          <p:nvPr/>
        </p:nvSpPr>
        <p:spPr>
          <a:xfrm rot="10800000">
            <a:off x="10243391" y="2932527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D4E18-969F-4D92-A616-20398A1E7EC1}"/>
              </a:ext>
            </a:extLst>
          </p:cNvPr>
          <p:cNvSpPr txBox="1"/>
          <p:nvPr/>
        </p:nvSpPr>
        <p:spPr>
          <a:xfrm>
            <a:off x="1988097" y="3636596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57123A-5778-4937-B483-EB8DF73B0598}"/>
              </a:ext>
            </a:extLst>
          </p:cNvPr>
          <p:cNvSpPr txBox="1"/>
          <p:nvPr/>
        </p:nvSpPr>
        <p:spPr>
          <a:xfrm>
            <a:off x="9984378" y="3636595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AB5F8D-4A4C-4234-899B-1A262C94D112}"/>
              </a:ext>
            </a:extLst>
          </p:cNvPr>
          <p:cNvSpPr/>
          <p:nvPr/>
        </p:nvSpPr>
        <p:spPr>
          <a:xfrm>
            <a:off x="1853744" y="2427852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C55689-7752-4E2B-806D-374AC2ED7FAF}"/>
              </a:ext>
            </a:extLst>
          </p:cNvPr>
          <p:cNvSpPr/>
          <p:nvPr/>
        </p:nvSpPr>
        <p:spPr>
          <a:xfrm>
            <a:off x="9929894" y="242357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5EAC84-A792-4C35-84AF-815227CB1E19}"/>
              </a:ext>
            </a:extLst>
          </p:cNvPr>
          <p:cNvSpPr/>
          <p:nvPr/>
        </p:nvSpPr>
        <p:spPr>
          <a:xfrm>
            <a:off x="2862316" y="2432358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5BD05D-9E41-422F-85AF-CEFF52D54791}"/>
              </a:ext>
            </a:extLst>
          </p:cNvPr>
          <p:cNvSpPr/>
          <p:nvPr/>
        </p:nvSpPr>
        <p:spPr>
          <a:xfrm>
            <a:off x="8907698" y="2417856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66827E1A-D3C7-4139-99A1-8CA8D1CA1EE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45172" y="428292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1" name="Arrow: Curved Right 20">
            <a:extLst>
              <a:ext uri="{FF2B5EF4-FFF2-40B4-BE49-F238E27FC236}">
                <a16:creationId xmlns:a16="http://schemas.microsoft.com/office/drawing/2014/main" id="{0513D66B-91C6-40E5-A3A0-83E1F2FFAE59}"/>
              </a:ext>
            </a:extLst>
          </p:cNvPr>
          <p:cNvSpPr/>
          <p:nvPr/>
        </p:nvSpPr>
        <p:spPr>
          <a:xfrm rot="5400000">
            <a:off x="6052927" y="-213828"/>
            <a:ext cx="624391" cy="4383079"/>
          </a:xfrm>
          <a:prstGeom prst="curvedRight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Right 21">
            <a:extLst>
              <a:ext uri="{FF2B5EF4-FFF2-40B4-BE49-F238E27FC236}">
                <a16:creationId xmlns:a16="http://schemas.microsoft.com/office/drawing/2014/main" id="{7ADB1D57-4CAD-467C-84B4-2741D1011DD9}"/>
              </a:ext>
            </a:extLst>
          </p:cNvPr>
          <p:cNvSpPr/>
          <p:nvPr/>
        </p:nvSpPr>
        <p:spPr>
          <a:xfrm rot="16200000" flipH="1">
            <a:off x="6052927" y="-526024"/>
            <a:ext cx="624391" cy="4383079"/>
          </a:xfrm>
          <a:prstGeom prst="curvedRight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5992D6-9E24-4BC0-9029-5921AE2B0083}"/>
              </a:ext>
            </a:extLst>
          </p:cNvPr>
          <p:cNvSpPr/>
          <p:nvPr/>
        </p:nvSpPr>
        <p:spPr>
          <a:xfrm>
            <a:off x="825773" y="463842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29319E-AE23-418E-8A3B-572AC43AEC78}"/>
              </a:ext>
            </a:extLst>
          </p:cNvPr>
          <p:cNvSpPr/>
          <p:nvPr/>
        </p:nvSpPr>
        <p:spPr>
          <a:xfrm>
            <a:off x="1834345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4567D1-8321-43C7-BC69-67E42F9068BF}"/>
              </a:ext>
            </a:extLst>
          </p:cNvPr>
          <p:cNvSpPr/>
          <p:nvPr/>
        </p:nvSpPr>
        <p:spPr>
          <a:xfrm>
            <a:off x="9910495" y="463414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AE41FF-AB08-497E-B407-4BA986A3AE3E}"/>
              </a:ext>
            </a:extLst>
          </p:cNvPr>
          <p:cNvSpPr/>
          <p:nvPr/>
        </p:nvSpPr>
        <p:spPr>
          <a:xfrm>
            <a:off x="2842917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381DC3-2B9F-47F5-8603-B01D4E946428}"/>
              </a:ext>
            </a:extLst>
          </p:cNvPr>
          <p:cNvSpPr/>
          <p:nvPr/>
        </p:nvSpPr>
        <p:spPr>
          <a:xfrm>
            <a:off x="8907698" y="4659073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54ACD5-4EFB-4124-9E72-7C1FB53738BF}"/>
              </a:ext>
            </a:extLst>
          </p:cNvPr>
          <p:cNvSpPr/>
          <p:nvPr/>
        </p:nvSpPr>
        <p:spPr>
          <a:xfrm>
            <a:off x="3870888" y="463842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69A7EF4-E70B-4C74-B4B3-54EB0BE265B5}"/>
              </a:ext>
            </a:extLst>
          </p:cNvPr>
          <p:cNvSpPr/>
          <p:nvPr/>
        </p:nvSpPr>
        <p:spPr>
          <a:xfrm>
            <a:off x="7899126" y="4643152"/>
            <a:ext cx="1008572" cy="370840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DE22C53-363E-4C22-AE8E-D2C922E1BD4C}"/>
              </a:ext>
            </a:extLst>
          </p:cNvPr>
          <p:cNvSpPr/>
          <p:nvPr/>
        </p:nvSpPr>
        <p:spPr>
          <a:xfrm rot="10800000">
            <a:off x="5203556" y="5178926"/>
            <a:ext cx="354330" cy="651510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F4638ED3-D452-47D6-9918-E7600BFDB099}"/>
              </a:ext>
            </a:extLst>
          </p:cNvPr>
          <p:cNvSpPr/>
          <p:nvPr/>
        </p:nvSpPr>
        <p:spPr>
          <a:xfrm rot="10800000">
            <a:off x="7235405" y="5105933"/>
            <a:ext cx="354330" cy="651510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ED4480-1B6A-48BA-B1D7-335EAB7E352B}"/>
              </a:ext>
            </a:extLst>
          </p:cNvPr>
          <p:cNvSpPr txBox="1"/>
          <p:nvPr/>
        </p:nvSpPr>
        <p:spPr>
          <a:xfrm>
            <a:off x="5002087" y="5810912"/>
            <a:ext cx="718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</a:t>
            </a:r>
          </a:p>
          <a:p>
            <a:pPr algn="ctr"/>
            <a:r>
              <a:rPr lang="en-US" dirty="0"/>
              <a:t>X &lt; 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C8BADE-5341-4BF9-BCE2-C492FD0A0E34}"/>
              </a:ext>
            </a:extLst>
          </p:cNvPr>
          <p:cNvSpPr txBox="1"/>
          <p:nvPr/>
        </p:nvSpPr>
        <p:spPr>
          <a:xfrm>
            <a:off x="6976392" y="5810001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</a:t>
            </a:r>
          </a:p>
          <a:p>
            <a:pPr algn="ctr"/>
            <a:r>
              <a:rPr lang="en-US" dirty="0"/>
              <a:t>X &gt;= 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75965-1F72-4A7E-B045-F4BE3D8575B0}"/>
              </a:ext>
            </a:extLst>
          </p:cNvPr>
          <p:cNvSpPr/>
          <p:nvPr/>
        </p:nvSpPr>
        <p:spPr>
          <a:xfrm>
            <a:off x="4898859" y="4634143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47956-D9E1-4D3A-9DA3-AF32D9BCDF36}"/>
              </a:ext>
            </a:extLst>
          </p:cNvPr>
          <p:cNvSpPr/>
          <p:nvPr/>
        </p:nvSpPr>
        <p:spPr>
          <a:xfrm>
            <a:off x="5875308" y="4642929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5CF649-E8A6-495A-9987-FC50DE55D637}"/>
              </a:ext>
            </a:extLst>
          </p:cNvPr>
          <p:cNvSpPr/>
          <p:nvPr/>
        </p:nvSpPr>
        <p:spPr>
          <a:xfrm>
            <a:off x="6892416" y="4651715"/>
            <a:ext cx="1008572" cy="370840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Content Placeholder 6">
            <a:extLst>
              <a:ext uri="{FF2B5EF4-FFF2-40B4-BE49-F238E27FC236}">
                <a16:creationId xmlns:a16="http://schemas.microsoft.com/office/drawing/2014/main" id="{E440AC99-17E4-4FC8-9D5B-127AF1ADF16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04532" y="6020286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4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60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7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0826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8268 -0.001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8216 0.0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1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7943 -0.001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231 L 0.1694 -0.0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-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8 -0.00115 L 0.16315 0.0074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41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6 0.00347 L -0.16576 -0.0009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-2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43 -0.00115 L -0.16042 -0.0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8164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08203 0.0046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4 0.00023 L 0.16679 -0.0164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-8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0.00463 L 0.17097 -0.00023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/>
      <p:bldP spid="32" grpId="1"/>
      <p:bldP spid="32" grpId="2"/>
      <p:bldP spid="33" grpId="0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05AE-CEBD-9F41-871E-9710F92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v2 (in-place)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5D5FF-AA02-3A4F-A438-8287712D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925FE-AC2A-EA4E-A6BF-A3BA6FF9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90D57-8BD3-8249-9EBF-B4264DE9A3C6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A2585-15FA-084F-8DDD-6E4ECC73275E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In-practice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80844C-3904-244C-A089-959D5B46ACDA}"/>
              </a:ext>
            </a:extLst>
          </p:cNvPr>
          <p:cNvSpPr txBox="1"/>
          <p:nvPr/>
        </p:nvSpPr>
        <p:spPr>
          <a:xfrm>
            <a:off x="3733237" y="4503434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5E161-B3AE-DD46-97A7-FA842D4E8DF6}"/>
              </a:ext>
            </a:extLst>
          </p:cNvPr>
          <p:cNvSpPr txBox="1"/>
          <p:nvPr/>
        </p:nvSpPr>
        <p:spPr>
          <a:xfrm>
            <a:off x="2533208" y="462988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3ACE117-C412-554E-9DAE-4BF07E4BF25D}"/>
              </a:ext>
            </a:extLst>
          </p:cNvPr>
          <p:cNvSpPr/>
          <p:nvPr/>
        </p:nvSpPr>
        <p:spPr>
          <a:xfrm>
            <a:off x="3263523" y="4516835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586BB2-7065-F148-B455-D983EAA2D953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C0709-35AE-484E-924E-ACE1C960D934}"/>
              </a:ext>
            </a:extLst>
          </p:cNvPr>
          <p:cNvSpPr txBox="1"/>
          <p:nvPr/>
        </p:nvSpPr>
        <p:spPr>
          <a:xfrm>
            <a:off x="1864241" y="622555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graphicFrame>
        <p:nvGraphicFramePr>
          <p:cNvPr id="48" name="Content Placeholder 6">
            <a:extLst>
              <a:ext uri="{FF2B5EF4-FFF2-40B4-BE49-F238E27FC236}">
                <a16:creationId xmlns:a16="http://schemas.microsoft.com/office/drawing/2014/main" id="{8D65E4D3-C83D-7741-B3B5-3288D37BBFB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2326" y="844992"/>
          <a:ext cx="8171530" cy="605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53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817153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0063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74130" marR="74130" marT="37065" marB="370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6D487C80-DE50-9A4B-B65A-C9DF3E739657}"/>
              </a:ext>
            </a:extLst>
          </p:cNvPr>
          <p:cNvSpPr/>
          <p:nvPr/>
        </p:nvSpPr>
        <p:spPr>
          <a:xfrm>
            <a:off x="3535050" y="1147722"/>
            <a:ext cx="817643" cy="300638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1BA9AF-93D7-DB49-9626-07F34F924E1A}"/>
              </a:ext>
            </a:extLst>
          </p:cNvPr>
          <p:cNvSpPr/>
          <p:nvPr/>
        </p:nvSpPr>
        <p:spPr>
          <a:xfrm>
            <a:off x="4369107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59E31BB-AD5A-154C-8E30-7F1AC2696832}"/>
              </a:ext>
            </a:extLst>
          </p:cNvPr>
          <p:cNvSpPr/>
          <p:nvPr/>
        </p:nvSpPr>
        <p:spPr>
          <a:xfrm>
            <a:off x="10921893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627400-B76A-EB46-BC51-4D218D10C863}"/>
              </a:ext>
            </a:extLst>
          </p:cNvPr>
          <p:cNvSpPr/>
          <p:nvPr/>
        </p:nvSpPr>
        <p:spPr>
          <a:xfrm>
            <a:off x="5182722" y="1147722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F95AA19-4ABD-0E4F-A67B-0BBB9FFF2CF3}"/>
              </a:ext>
            </a:extLst>
          </p:cNvPr>
          <p:cNvSpPr/>
          <p:nvPr/>
        </p:nvSpPr>
        <p:spPr>
          <a:xfrm>
            <a:off x="10077625" y="1127977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E1C8320-3086-EB4F-BEFB-45386FA374FF}"/>
              </a:ext>
            </a:extLst>
          </p:cNvPr>
          <p:cNvSpPr/>
          <p:nvPr/>
        </p:nvSpPr>
        <p:spPr>
          <a:xfrm>
            <a:off x="5972974" y="1127977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B3E1C9-1A50-E541-A1C2-3DCDE15D1728}"/>
              </a:ext>
            </a:extLst>
          </p:cNvPr>
          <p:cNvSpPr/>
          <p:nvPr/>
        </p:nvSpPr>
        <p:spPr>
          <a:xfrm>
            <a:off x="9237654" y="1150725"/>
            <a:ext cx="817643" cy="300638"/>
          </a:xfrm>
          <a:prstGeom prst="rect">
            <a:avLst/>
          </a:prstGeom>
          <a:solidFill>
            <a:srgbClr val="4C328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Down 29">
            <a:extLst>
              <a:ext uri="{FF2B5EF4-FFF2-40B4-BE49-F238E27FC236}">
                <a16:creationId xmlns:a16="http://schemas.microsoft.com/office/drawing/2014/main" id="{CA5705CF-D754-2343-9E24-1683458FC731}"/>
              </a:ext>
            </a:extLst>
          </p:cNvPr>
          <p:cNvSpPr/>
          <p:nvPr/>
        </p:nvSpPr>
        <p:spPr>
          <a:xfrm rot="10800000">
            <a:off x="8563569" y="1564302"/>
            <a:ext cx="287253" cy="528175"/>
          </a:xfrm>
          <a:prstGeom prst="downArrow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row: Down 30">
            <a:extLst>
              <a:ext uri="{FF2B5EF4-FFF2-40B4-BE49-F238E27FC236}">
                <a16:creationId xmlns:a16="http://schemas.microsoft.com/office/drawing/2014/main" id="{225C557C-A921-B347-9774-671BC3D7D9E6}"/>
              </a:ext>
            </a:extLst>
          </p:cNvPr>
          <p:cNvSpPr/>
          <p:nvPr/>
        </p:nvSpPr>
        <p:spPr>
          <a:xfrm rot="10800000">
            <a:off x="9502848" y="1608022"/>
            <a:ext cx="287253" cy="528175"/>
          </a:xfrm>
          <a:prstGeom prst="downArrow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61B28F-9C9E-9A41-8D7E-20B1AC7EA67F}"/>
              </a:ext>
            </a:extLst>
          </p:cNvPr>
          <p:cNvSpPr/>
          <p:nvPr/>
        </p:nvSpPr>
        <p:spPr>
          <a:xfrm>
            <a:off x="6804518" y="1177405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8B9FA1-9F8C-694E-AC9A-35CCED6E19FB}"/>
              </a:ext>
            </a:extLst>
          </p:cNvPr>
          <p:cNvSpPr/>
          <p:nvPr/>
        </p:nvSpPr>
        <p:spPr>
          <a:xfrm>
            <a:off x="7634885" y="1167426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499EE6-DE3E-874F-A439-141C446648EF}"/>
              </a:ext>
            </a:extLst>
          </p:cNvPr>
          <p:cNvSpPr/>
          <p:nvPr/>
        </p:nvSpPr>
        <p:spPr>
          <a:xfrm>
            <a:off x="8442001" y="1158620"/>
            <a:ext cx="817643" cy="300638"/>
          </a:xfrm>
          <a:prstGeom prst="rect">
            <a:avLst/>
          </a:prstGeom>
          <a:solidFill>
            <a:srgbClr val="B6A47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64742B8-2A65-1B43-BB17-2DC8767FCBEF}"/>
              </a:ext>
            </a:extLst>
          </p:cNvPr>
          <p:cNvSpPr/>
          <p:nvPr/>
        </p:nvSpPr>
        <p:spPr>
          <a:xfrm>
            <a:off x="3322535" y="385148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A7C02-FEEB-E544-AB8C-733CE8C72F98}"/>
              </a:ext>
            </a:extLst>
          </p:cNvPr>
          <p:cNvSpPr/>
          <p:nvPr/>
        </p:nvSpPr>
        <p:spPr>
          <a:xfrm>
            <a:off x="2565267" y="3999140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C5866-707F-874F-B60E-9B3211B2408B}"/>
              </a:ext>
            </a:extLst>
          </p:cNvPr>
          <p:cNvSpPr txBox="1"/>
          <p:nvPr/>
        </p:nvSpPr>
        <p:spPr>
          <a:xfrm>
            <a:off x="3807357" y="3835027"/>
            <a:ext cx="2189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CBEC1-51B8-054B-BB48-4FE9CE1383F8}"/>
              </a:ext>
            </a:extLst>
          </p:cNvPr>
          <p:cNvSpPr txBox="1"/>
          <p:nvPr/>
        </p:nvSpPr>
        <p:spPr>
          <a:xfrm>
            <a:off x="6531770" y="515827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5732D3-8E05-9B4C-B71C-F52CC5864487}"/>
              </a:ext>
            </a:extLst>
          </p:cNvPr>
          <p:cNvSpPr txBox="1"/>
          <p:nvPr/>
        </p:nvSpPr>
        <p:spPr>
          <a:xfrm>
            <a:off x="6549426" y="4595768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</a:t>
            </a:r>
            <a:r>
              <a:rPr lang="en-US" dirty="0" err="1"/>
              <a:t>nlogn</a:t>
            </a:r>
            <a:r>
              <a:rPr lang="en-US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26079E-A6C7-8441-8EBC-C32B7DBF6AC1}"/>
              </a:ext>
            </a:extLst>
          </p:cNvPr>
          <p:cNvSpPr txBox="1"/>
          <p:nvPr/>
        </p:nvSpPr>
        <p:spPr>
          <a:xfrm>
            <a:off x="6562327" y="4077579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O(n^2)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B3DD54-04E3-4948-B57E-5B0877CB5E20}"/>
              </a:ext>
            </a:extLst>
          </p:cNvPr>
          <p:cNvSpPr txBox="1"/>
          <p:nvPr/>
        </p:nvSpPr>
        <p:spPr>
          <a:xfrm>
            <a:off x="2692400" y="5158273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trust me</a:t>
            </a:r>
          </a:p>
        </p:txBody>
      </p:sp>
    </p:spTree>
    <p:extLst>
      <p:ext uri="{BB962C8B-B14F-4D97-AF65-F5344CB8AC3E}">
        <p14:creationId xmlns:p14="http://schemas.microsoft.com/office/powerpoint/2010/main" val="12251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69B-CDB5-4A69-8001-62F2205B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645DB-728E-493A-8979-8F3ED5B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We’d really like to avoid hitting the worst case.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to getting a good running time, is always cutting the array (about) in half. </a:t>
            </a:r>
          </a:p>
          <a:p>
            <a:pPr marL="0" indent="0">
              <a:buNone/>
            </a:pPr>
            <a:r>
              <a:rPr lang="en-US" dirty="0"/>
              <a:t>How do we choose a good pivot?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Here are four options for finding a pivot. What are the tradeoffs?</a:t>
            </a:r>
          </a:p>
          <a:p>
            <a:pPr lvl="1"/>
            <a:r>
              <a:rPr lang="en-US" sz="2200" dirty="0"/>
              <a:t>Just take the first element</a:t>
            </a:r>
          </a:p>
          <a:p>
            <a:pPr lvl="1"/>
            <a:r>
              <a:rPr lang="en-US" sz="2200" dirty="0"/>
              <a:t>Take the median of the first, last, and middle element</a:t>
            </a:r>
          </a:p>
          <a:p>
            <a:pPr lvl="1"/>
            <a:r>
              <a:rPr lang="en-US" sz="2200" dirty="0"/>
              <a:t>Take the median of the full array</a:t>
            </a:r>
          </a:p>
          <a:p>
            <a:pPr lvl="1"/>
            <a:r>
              <a:rPr lang="en-US" sz="2200" dirty="0"/>
              <a:t>Pick a random element as a pivot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0A7A4-7AD4-4437-A8EE-2CE25848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2D789-ACE0-44B8-ABA2-10F9B726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233A7-343E-4E8E-970D-19C5DDDD9210}"/>
              </a:ext>
            </a:extLst>
          </p:cNvPr>
          <p:cNvSpPr/>
          <p:nvPr/>
        </p:nvSpPr>
        <p:spPr>
          <a:xfrm>
            <a:off x="7873925" y="4537757"/>
            <a:ext cx="3458453" cy="1251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pollEV.com/cse373su19</a:t>
            </a:r>
          </a:p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Which of these seems like </a:t>
            </a:r>
            <a:r>
              <a:rPr lang="en-US" sz="240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best option?</a:t>
            </a:r>
            <a:endParaRPr lang="en-US" sz="2400" dirty="0">
              <a:latin typeface="Courier New" panose="02070309020205020404" pitchFamily="49" charset="0"/>
              <a:ea typeface="Segoe UI Historic" panose="020B05020402040202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6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1649-C59A-41C2-975F-E34C783F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</p:spPr>
            <p:txBody>
              <a:bodyPr>
                <a:normAutofit lnSpcReduction="10000"/>
              </a:bodyPr>
              <a:lstStyle/>
              <a:p>
                <a:pPr marL="285750" indent="-285750"/>
                <a:r>
                  <a:rPr lang="en-US" dirty="0"/>
                  <a:t>Just take the first element</a:t>
                </a:r>
              </a:p>
              <a:p>
                <a:pPr marL="459486" lvl="1" indent="-285750"/>
                <a:r>
                  <a:rPr lang="en-US" dirty="0"/>
                  <a:t>fast to find a pivot</a:t>
                </a:r>
              </a:p>
              <a:p>
                <a:pPr marL="459486" lvl="1" indent="-285750"/>
                <a:r>
                  <a:rPr lang="en-US" dirty="0"/>
                  <a:t>But (e.g.) nearly sorted lists get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behavior overall</a:t>
                </a:r>
              </a:p>
              <a:p>
                <a:pPr marL="285750" indent="-285750"/>
                <a:r>
                  <a:rPr lang="en-US" dirty="0"/>
                  <a:t>Take the median of the first, last, and middle element</a:t>
                </a:r>
              </a:p>
              <a:p>
                <a:pPr marL="459486" lvl="1" indent="-285750"/>
                <a:r>
                  <a:rPr lang="en-US" dirty="0"/>
                  <a:t>Guaranteed to not have the absolute smallest value.</a:t>
                </a:r>
              </a:p>
              <a:p>
                <a:pPr marL="459486" lvl="1" indent="-285750"/>
                <a:r>
                  <a:rPr lang="en-US" dirty="0"/>
                  <a:t>On real data, this works quite well…</a:t>
                </a:r>
              </a:p>
              <a:p>
                <a:pPr marL="459486" lvl="1" indent="-285750"/>
                <a:r>
                  <a:rPr lang="en-US" dirty="0"/>
                  <a:t>But worst case is still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/>
                <a:r>
                  <a:rPr lang="en-US" dirty="0"/>
                  <a:t>Take the median of the full array</a:t>
                </a:r>
              </a:p>
              <a:p>
                <a:pPr marL="459486" lvl="1" indent="-285750"/>
                <a:r>
                  <a:rPr lang="en-US" dirty="0"/>
                  <a:t>Can actually find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(google </a:t>
                </a:r>
                <a:r>
                  <a:rPr lang="en-US" dirty="0" smtClean="0"/>
                  <a:t>Median of </a:t>
                </a:r>
                <a:r>
                  <a:rPr lang="en-US" dirty="0" err="1" smtClean="0"/>
                  <a:t>Meidans</a:t>
                </a:r>
                <a:r>
                  <a:rPr lang="en-US" dirty="0" smtClean="0"/>
                  <a:t>). </a:t>
                </a:r>
                <a:r>
                  <a:rPr lang="en-US" dirty="0"/>
                  <a:t>It’s </a:t>
                </a:r>
                <a:r>
                  <a:rPr lang="en-US" b="1" dirty="0"/>
                  <a:t>complicated.</a:t>
                </a:r>
              </a:p>
              <a:p>
                <a:pPr marL="459486" lvl="1" indent="-28575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even in the worst case….but the constant factors are </a:t>
                </a:r>
                <a:r>
                  <a:rPr lang="en-US" b="1" dirty="0"/>
                  <a:t>awful</a:t>
                </a:r>
                <a:r>
                  <a:rPr lang="en-US" dirty="0"/>
                  <a:t>. No one does quicksort this way.</a:t>
                </a:r>
              </a:p>
              <a:p>
                <a:pPr marL="285750" indent="-285750"/>
                <a:r>
                  <a:rPr lang="en-US" dirty="0"/>
                  <a:t>Pick a random element as a pivot </a:t>
                </a:r>
              </a:p>
              <a:p>
                <a:pPr marL="459486" lvl="1" indent="-285750"/>
                <a:r>
                  <a:rPr lang="en-US" dirty="0"/>
                  <a:t>somewhat slow constant factors</a:t>
                </a:r>
              </a:p>
              <a:p>
                <a:pPr marL="459486" lvl="1" indent="-285750"/>
                <a:r>
                  <a:rPr lang="en-US" dirty="0"/>
                  <a:t>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59486" lvl="1" indent="-285750"/>
                <a:r>
                  <a:rPr lang="en-US" dirty="0"/>
                  <a:t>“adversaries” can’t make it more likely that we hit the worst case.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90C37F-175E-407B-B7D2-79FCADCF5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57170"/>
              </a:xfrm>
              <a:blipFill>
                <a:blip r:embed="rId2"/>
                <a:stretch>
                  <a:fillRect t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B14BA-B295-4E4E-BEF2-1C5C9C43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CB61F-82D9-4EF5-9E8C-0346480F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77286-E88B-47D8-9D52-184355024BFD}"/>
              </a:ext>
            </a:extLst>
          </p:cNvPr>
          <p:cNvSpPr txBox="1"/>
          <p:nvPr/>
        </p:nvSpPr>
        <p:spPr>
          <a:xfrm>
            <a:off x="7945120" y="2448560"/>
            <a:ext cx="367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Median of three is a common choice in practice</a:t>
            </a:r>
          </a:p>
        </p:txBody>
      </p:sp>
    </p:spTree>
    <p:extLst>
      <p:ext uri="{BB962C8B-B14F-4D97-AF65-F5344CB8AC3E}">
        <p14:creationId xmlns:p14="http://schemas.microsoft.com/office/powerpoint/2010/main" val="26731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94865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There’s a pattern you might have noticed:</a:t>
                </a:r>
              </a:p>
              <a:p>
                <a:endParaRPr lang="en-US" dirty="0"/>
              </a:p>
              <a:p>
                <a:r>
                  <a:rPr lang="en-US" dirty="0" smtClean="0"/>
                  <a:t>The worst case for our sorting algorithm has never gotten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Is there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worst-case algorithm out there?</a:t>
                </a:r>
              </a:p>
              <a:p>
                <a:r>
                  <a:rPr lang="en-US" dirty="0" smtClean="0"/>
                  <a:t>No! 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948655"/>
              </a:xfrm>
              <a:blipFill>
                <a:blip r:embed="rId2"/>
                <a:stretch>
                  <a:fillRect l="-272" t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55199" y="4503538"/>
                <a:ext cx="10186292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 smtClean="0"/>
              </a:p>
              <a:p>
                <a:r>
                  <a:rPr lang="en-US" sz="2800" dirty="0" smtClean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time in the worst case.</a:t>
                </a:r>
                <a:endParaRPr lang="en-US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99" y="4503538"/>
                <a:ext cx="10186292" cy="1848909"/>
              </a:xfrm>
              <a:prstGeom prst="rect">
                <a:avLst/>
              </a:prstGeom>
              <a:blipFill>
                <a:blip r:embed="rId3"/>
                <a:stretch>
                  <a:fillRect l="-1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55199" y="4503538"/>
            <a:ext cx="10186291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Comparison Sorting Lower Bound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774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907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each </a:t>
            </a:r>
            <a:r>
              <a:rPr lang="en-US" sz="2800" dirty="0" smtClean="0"/>
              <a:t>“digit” </a:t>
            </a:r>
            <a:r>
              <a:rPr lang="en-US" sz="2800" dirty="0" smtClean="0"/>
              <a:t>(starting at the </a:t>
            </a:r>
            <a:r>
              <a:rPr lang="en-US" sz="2800" dirty="0" smtClean="0"/>
              <a:t>“ones place”)</a:t>
            </a:r>
            <a:endParaRPr lang="en-US" sz="2800" dirty="0" smtClean="0"/>
          </a:p>
          <a:p>
            <a:pPr lvl="1"/>
            <a:r>
              <a:rPr lang="en-US" sz="2400" dirty="0" smtClean="0"/>
              <a:t>Run a “bucket sort” with respect to that </a:t>
            </a:r>
            <a:r>
              <a:rPr lang="en-US" sz="2400" dirty="0" smtClean="0"/>
              <a:t>digit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I.e. make an array, where each index corresponds to one of the possible values</a:t>
            </a:r>
          </a:p>
          <a:p>
            <a:pPr lvl="1"/>
            <a:r>
              <a:rPr lang="en-US" sz="2400" dirty="0" smtClean="0"/>
              <a:t>Place the next element you see at the </a:t>
            </a:r>
            <a:r>
              <a:rPr lang="en-US" sz="2400" b="1" dirty="0" smtClean="0"/>
              <a:t>end</a:t>
            </a:r>
            <a:r>
              <a:rPr lang="en-US" sz="2400" dirty="0" smtClean="0"/>
              <a:t> of the list of elements in that bucket.</a:t>
            </a:r>
            <a:endParaRPr lang="en-US" sz="2400" dirty="0" smtClean="0"/>
          </a:p>
          <a:p>
            <a:pPr lvl="1"/>
            <a:r>
              <a:rPr lang="en-US" sz="2400" dirty="0" smtClean="0"/>
              <a:t>Keep the sort stable!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41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Ones Place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18343" y="17864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56114" y="50334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93885" y="3984171"/>
            <a:ext cx="95068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4572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82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0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0113" y="490895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6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607456" y="608263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>
            <a:stCxn id="13" idx="2"/>
            <a:endCxn id="7" idx="0"/>
          </p:cNvCxnSpPr>
          <p:nvPr/>
        </p:nvCxnSpPr>
        <p:spPr>
          <a:xfrm>
            <a:off x="3175000" y="4507391"/>
            <a:ext cx="0" cy="526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 flipH="1">
            <a:off x="7238999" y="4507391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4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Tens Place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18343" y="289314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87754" y="3675703"/>
            <a:ext cx="98304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4094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4998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793" y="3675703"/>
            <a:ext cx="96323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857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391" y="4637209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6114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618343" y="18039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618343" y="54615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7179277" y="4235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Hundreds Place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5523" y="4158382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83294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44217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8329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47652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9982" y="512021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5473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334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585982" y="5822968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6266536" y="47027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02177" y="469147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64407" y="4700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1613344" y="198069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1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12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2 due tonight.</a:t>
            </a:r>
          </a:p>
          <a:p>
            <a:r>
              <a:rPr lang="en-US" dirty="0" smtClean="0"/>
              <a:t>Project 3 out this evening – one week project due Wednesday August 7</a:t>
            </a:r>
          </a:p>
          <a:p>
            <a:pPr lvl="1"/>
            <a:r>
              <a:rPr lang="en-US" dirty="0" smtClean="0"/>
              <a:t>P3 is a step up in difficulty compared to P1 and P2.</a:t>
            </a:r>
          </a:p>
          <a:p>
            <a:r>
              <a:rPr lang="en-US" dirty="0" smtClean="0"/>
              <a:t>Exercise 3 due Friday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Key idea: by keeping the sorts stable, when we sort by the hundreds place, ties are broken by tens place (then by ones place).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is number of digits in each entry,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the radix, i.e. the base of the number system</a:t>
                </a:r>
                <a:r>
                  <a:rPr lang="en-US" sz="2800" dirty="0" smtClean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you’re sorting base-10 numbers,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10.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If you’re sorting all lower-case English words,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6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can you use it?</a:t>
            </a:r>
          </a:p>
          <a:p>
            <a:endParaRPr lang="en-US" sz="2800" dirty="0"/>
          </a:p>
          <a:p>
            <a:r>
              <a:rPr lang="en-US" sz="2800" dirty="0" err="1" smtClean="0"/>
              <a:t>ints</a:t>
            </a:r>
            <a:r>
              <a:rPr lang="en-US" sz="2800" dirty="0" smtClean="0"/>
              <a:t> and strings. As long as they aren’t too large.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But you have to know you’re sorting </a:t>
            </a:r>
            <a:r>
              <a:rPr lang="en-US" sz="2800" dirty="0" err="1" smtClean="0"/>
              <a:t>ints</a:t>
            </a:r>
            <a:r>
              <a:rPr lang="en-US" sz="2800" dirty="0" smtClean="0"/>
              <a:t> and strings.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6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have a bunch of data. How do you sort it?</a:t>
            </a:r>
          </a:p>
          <a:p>
            <a:endParaRPr lang="en-US" sz="2800" dirty="0"/>
          </a:p>
          <a:p>
            <a:r>
              <a:rPr lang="en-US" sz="2800" dirty="0" smtClean="0"/>
              <a:t>Honestly…use your language’s default implementation</a:t>
            </a:r>
          </a:p>
          <a:p>
            <a:pPr lvl="1"/>
            <a:r>
              <a:rPr lang="en-US" sz="2400" dirty="0" smtClean="0"/>
              <a:t>It’s been carefully optimized.</a:t>
            </a:r>
          </a:p>
          <a:p>
            <a:r>
              <a:rPr lang="en-US" sz="2800" dirty="0" smtClean="0"/>
              <a:t>Unless you really know something about your data, or the situation your in</a:t>
            </a:r>
          </a:p>
          <a:p>
            <a:pPr lvl="1"/>
            <a:r>
              <a:rPr lang="en-US" sz="2400" dirty="0" smtClean="0"/>
              <a:t>Not a lot of extra memory? Use an in place sort.</a:t>
            </a:r>
          </a:p>
          <a:p>
            <a:pPr lvl="1"/>
            <a:r>
              <a:rPr lang="en-US" sz="2400" dirty="0" smtClean="0"/>
              <a:t>Want to sort repeatedly to break ties? Use a stable sort.</a:t>
            </a:r>
          </a:p>
          <a:p>
            <a:pPr lvl="1"/>
            <a:r>
              <a:rPr lang="en-US" sz="2400" dirty="0" smtClean="0"/>
              <a:t>Know your data all falls into a small range? </a:t>
            </a:r>
            <a:r>
              <a:rPr lang="en-US" sz="2400" dirty="0" smtClean="0"/>
              <a:t>Maybe radix </a:t>
            </a:r>
            <a:r>
              <a:rPr lang="en-US" sz="2400" dirty="0" smtClean="0"/>
              <a:t>sort.</a:t>
            </a:r>
          </a:p>
        </p:txBody>
      </p:sp>
    </p:spTree>
    <p:extLst>
      <p:ext uri="{BB962C8B-B14F-4D97-AF65-F5344CB8AC3E}">
        <p14:creationId xmlns:p14="http://schemas.microsoft.com/office/powerpoint/2010/main" val="12123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Queues </a:t>
            </a:r>
            <a:r>
              <a:rPr lang="en-US" sz="2800" dirty="0" smtClean="0"/>
              <a:t>and Stacks</a:t>
            </a:r>
          </a:p>
          <a:p>
            <a:pPr lvl="1"/>
            <a:r>
              <a:rPr lang="en-US" sz="2400" dirty="0" smtClean="0"/>
              <a:t>We want to process our data in some order (based on when they were inserted)</a:t>
            </a:r>
          </a:p>
          <a:p>
            <a:r>
              <a:rPr lang="en-US" sz="2800" dirty="0" smtClean="0"/>
              <a:t>Lists</a:t>
            </a:r>
          </a:p>
          <a:p>
            <a:pPr lvl="1"/>
            <a:r>
              <a:rPr lang="en-US" sz="2400" dirty="0" smtClean="0"/>
              <a:t>We want to maintain an order, but add or remove from anywhere</a:t>
            </a:r>
            <a:endParaRPr lang="en-US" sz="2400" dirty="0" smtClean="0"/>
          </a:p>
          <a:p>
            <a:r>
              <a:rPr lang="en-US" sz="2800" dirty="0" smtClean="0"/>
              <a:t>Priority Queues</a:t>
            </a:r>
          </a:p>
          <a:p>
            <a:pPr lvl="1"/>
            <a:r>
              <a:rPr lang="en-US" sz="2400" dirty="0" smtClean="0"/>
              <a:t>Our data had some priority we needed to keep track </a:t>
            </a:r>
            <a:r>
              <a:rPr lang="en-US" sz="2400" dirty="0" smtClean="0"/>
              <a:t>of, and wanted to process in order of importance.</a:t>
            </a:r>
            <a:endParaRPr lang="en-US" sz="2400" dirty="0" smtClean="0"/>
          </a:p>
          <a:p>
            <a:r>
              <a:rPr lang="en-US" sz="2800" dirty="0" smtClean="0"/>
              <a:t>Dictionaries</a:t>
            </a:r>
          </a:p>
          <a:p>
            <a:pPr lvl="1"/>
            <a:r>
              <a:rPr lang="en-US" sz="2400" dirty="0" smtClean="0"/>
              <a:t>Our data points came as (key, value) pairs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Quickly find the value for a key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0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040" b="5731"/>
          <a:stretch/>
        </p:blipFill>
        <p:spPr>
          <a:xfrm>
            <a:off x="1717184" y="1149555"/>
            <a:ext cx="8694822" cy="4461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8758" y="2303904"/>
            <a:ext cx="2358189" cy="10427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5239" y="5473005"/>
            <a:ext cx="10659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We’ll list Graphs as one of our ADTs…</a:t>
            </a:r>
          </a:p>
          <a:p>
            <a:r>
              <a:rPr lang="en-US" sz="2800" dirty="0" smtClean="0"/>
              <a:t>But don’t let that limit your thinking. They are more versatile than any ADT we’ve seen before.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21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Represent data points and the relationships between them.</a:t>
            </a:r>
          </a:p>
          <a:p>
            <a:r>
              <a:rPr lang="en-US" sz="2800" dirty="0" smtClean="0"/>
              <a:t>That’s vague.</a:t>
            </a:r>
          </a:p>
          <a:p>
            <a:endParaRPr lang="en-US" sz="2800" dirty="0"/>
          </a:p>
          <a:p>
            <a:r>
              <a:rPr lang="en-US" sz="2800" dirty="0" smtClean="0"/>
              <a:t>Formally: </a:t>
            </a:r>
          </a:p>
          <a:p>
            <a:r>
              <a:rPr lang="en-US" sz="2800" dirty="0" smtClean="0"/>
              <a:t>A graph is a pair: G = (V,E)</a:t>
            </a:r>
          </a:p>
          <a:p>
            <a:r>
              <a:rPr lang="en-US" sz="2800" dirty="0" smtClean="0"/>
              <a:t>V: set of </a:t>
            </a:r>
            <a:r>
              <a:rPr lang="en-US" sz="2800" b="1" dirty="0" smtClean="0"/>
              <a:t>vertices</a:t>
            </a:r>
            <a:r>
              <a:rPr lang="en-US" sz="2800" dirty="0" smtClean="0"/>
              <a:t> (aka </a:t>
            </a:r>
            <a:r>
              <a:rPr lang="en-US" sz="2800" b="1" dirty="0" smtClean="0"/>
              <a:t>nodes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E: set of </a:t>
            </a:r>
            <a:r>
              <a:rPr lang="en-US" sz="2800" b="1" dirty="0" smtClean="0"/>
              <a:t>edges</a:t>
            </a:r>
          </a:p>
          <a:p>
            <a:pPr lvl="1"/>
            <a:r>
              <a:rPr lang="en-US" sz="2400" dirty="0" smtClean="0"/>
              <a:t>Each edge is a pair of vertices.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7ED82C-6F17-4BBD-A7E7-55BA450C57D5}"/>
              </a:ext>
            </a:extLst>
          </p:cNvPr>
          <p:cNvGrpSpPr/>
          <p:nvPr/>
        </p:nvGrpSpPr>
        <p:grpSpPr>
          <a:xfrm>
            <a:off x="6086241" y="3345519"/>
            <a:ext cx="690113" cy="690113"/>
            <a:chOff x="1660725" y="5803810"/>
            <a:chExt cx="690113" cy="6901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80F25F2-1B4E-483C-9CE4-3294C8C6A100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AFAF44-6E91-4D17-9036-92F014AB6E6C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767A9-11B7-4447-B580-1AB26BF26CA4}"/>
              </a:ext>
            </a:extLst>
          </p:cNvPr>
          <p:cNvGrpSpPr/>
          <p:nvPr/>
        </p:nvGrpSpPr>
        <p:grpSpPr>
          <a:xfrm>
            <a:off x="7140619" y="2655406"/>
            <a:ext cx="690113" cy="690113"/>
            <a:chOff x="1660725" y="5803810"/>
            <a:chExt cx="690113" cy="690113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CD5362-9795-4B7D-A564-6FF29A24AC0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EF5E4A-1C1D-4409-8974-3A206387B002}"/>
                </a:ext>
              </a:extLst>
            </p:cNvPr>
            <p:cNvSpPr txBox="1"/>
            <p:nvPr/>
          </p:nvSpPr>
          <p:spPr>
            <a:xfrm>
              <a:off x="1839710" y="59642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06EF38-E678-4555-B0D7-097CDF40E72F}"/>
              </a:ext>
            </a:extLst>
          </p:cNvPr>
          <p:cNvGrpSpPr/>
          <p:nvPr/>
        </p:nvGrpSpPr>
        <p:grpSpPr>
          <a:xfrm>
            <a:off x="8420032" y="3505909"/>
            <a:ext cx="690113" cy="690113"/>
            <a:chOff x="1660725" y="5803810"/>
            <a:chExt cx="690113" cy="69011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A095F2-B650-4C6D-8562-4F5F881FDDA7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EF67D1-D89E-4BAA-88E6-6D17BF794E78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29C801-1A20-4364-B43C-1D277FBE28A7}"/>
              </a:ext>
            </a:extLst>
          </p:cNvPr>
          <p:cNvCxnSpPr>
            <a:cxnSpLocks/>
            <a:stCxn id="19" idx="6"/>
            <a:endCxn id="17" idx="2"/>
          </p:cNvCxnSpPr>
          <p:nvPr/>
        </p:nvCxnSpPr>
        <p:spPr>
          <a:xfrm>
            <a:off x="7830732" y="3000463"/>
            <a:ext cx="589300" cy="8505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D4C7B-761B-4239-B4FF-DB857EB83783}"/>
              </a:ext>
            </a:extLst>
          </p:cNvPr>
          <p:cNvGrpSpPr/>
          <p:nvPr/>
        </p:nvGrpSpPr>
        <p:grpSpPr>
          <a:xfrm>
            <a:off x="9651602" y="2666038"/>
            <a:ext cx="690113" cy="690113"/>
            <a:chOff x="1660725" y="5803810"/>
            <a:chExt cx="690113" cy="69011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A9052A-164D-4BD4-A82D-00BBBD40D49E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60B3AF-22B2-49C9-8ACC-5D89F55D69AA}"/>
                </a:ext>
              </a:extLst>
            </p:cNvPr>
            <p:cNvSpPr txBox="1"/>
            <p:nvPr/>
          </p:nvSpPr>
          <p:spPr>
            <a:xfrm>
              <a:off x="1839710" y="5964200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EFE5D6-88D3-4936-80A8-A3A53CB4D640}"/>
              </a:ext>
            </a:extLst>
          </p:cNvPr>
          <p:cNvCxnSpPr>
            <a:cxnSpLocks/>
            <a:stCxn id="21" idx="6"/>
            <a:endCxn id="19" idx="2"/>
          </p:cNvCxnSpPr>
          <p:nvPr/>
        </p:nvCxnSpPr>
        <p:spPr>
          <a:xfrm flipV="1">
            <a:off x="6776354" y="3000463"/>
            <a:ext cx="364265" cy="6901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39EE96-8A24-4476-86EC-42C166856683}"/>
              </a:ext>
            </a:extLst>
          </p:cNvPr>
          <p:cNvCxnSpPr>
            <a:cxnSpLocks/>
            <a:stCxn id="17" idx="6"/>
            <a:endCxn id="15" idx="2"/>
          </p:cNvCxnSpPr>
          <p:nvPr/>
        </p:nvCxnSpPr>
        <p:spPr>
          <a:xfrm flipV="1">
            <a:off x="9110145" y="3011095"/>
            <a:ext cx="541457" cy="839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EFE5D6-88D3-4936-80A8-A3A53CB4D640}"/>
              </a:ext>
            </a:extLst>
          </p:cNvPr>
          <p:cNvCxnSpPr>
            <a:cxnSpLocks/>
            <a:stCxn id="19" idx="6"/>
            <a:endCxn id="15" idx="2"/>
          </p:cNvCxnSpPr>
          <p:nvPr/>
        </p:nvCxnSpPr>
        <p:spPr>
          <a:xfrm>
            <a:off x="7830732" y="3000463"/>
            <a:ext cx="1820870" cy="10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86" y="4319186"/>
                <a:ext cx="283448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{(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), (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916" y="4939896"/>
                <a:ext cx="4338957" cy="523220"/>
              </a:xfrm>
              <a:prstGeom prst="rect">
                <a:avLst/>
              </a:prstGeom>
              <a:blipFill rotWithShape="0">
                <a:blip r:embed="rId3"/>
                <a:stretch>
                  <a:fillRect r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0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stCxn id="24" idx="2"/>
          </p:cNvCxnSpPr>
          <p:nvPr/>
        </p:nvCxnSpPr>
        <p:spPr>
          <a:xfrm flipH="1" flipV="1">
            <a:off x="9229060" y="2990262"/>
            <a:ext cx="897904" cy="412162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023257" y="428897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39" y="1550943"/>
            <a:ext cx="11187258" cy="7350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Graphs can be directed or undirected.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4575501"/>
            <a:ext cx="1039622" cy="6731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25465" y="253812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Kasey</a:t>
            </a:r>
            <a:endParaRPr lang="en-US" sz="2100" dirty="0"/>
          </a:p>
        </p:txBody>
      </p:sp>
      <p:sp>
        <p:nvSpPr>
          <p:cNvPr id="8" name="Oval 7"/>
          <p:cNvSpPr/>
          <p:nvPr/>
        </p:nvSpPr>
        <p:spPr>
          <a:xfrm>
            <a:off x="3550049" y="351348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42579" y="5120214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Zach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6" idx="3"/>
            <a:endCxn id="5" idx="0"/>
          </p:cNvCxnSpPr>
          <p:nvPr/>
        </p:nvCxnSpPr>
        <p:spPr>
          <a:xfrm flipH="1">
            <a:off x="1654629" y="3615941"/>
            <a:ext cx="455760" cy="673030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5" idx="7"/>
          </p:cNvCxnSpPr>
          <p:nvPr/>
        </p:nvCxnSpPr>
        <p:spPr>
          <a:xfrm flipH="1">
            <a:off x="2101076" y="4144854"/>
            <a:ext cx="1448973" cy="329041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20528" y="3204278"/>
            <a:ext cx="812494" cy="411663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019699" y="3615941"/>
            <a:ext cx="631369" cy="336515"/>
          </a:xfrm>
          <a:prstGeom prst="straightConnector1">
            <a:avLst/>
          </a:prstGeom>
          <a:ln w="412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190880" y="3890530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54" y="4177060"/>
            <a:ext cx="1039622" cy="67315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8093088" y="213968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/>
              <a:t>Kasey</a:t>
            </a:r>
            <a:endParaRPr lang="en-US" sz="2100" dirty="0"/>
          </a:p>
        </p:txBody>
      </p:sp>
      <p:sp>
        <p:nvSpPr>
          <p:cNvPr id="24" name="Oval 23"/>
          <p:cNvSpPr/>
          <p:nvPr/>
        </p:nvSpPr>
        <p:spPr>
          <a:xfrm>
            <a:off x="10126964" y="2771052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Robbie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36965" y="1707614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</a:t>
            </a:r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714585" y="5082700"/>
            <a:ext cx="217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Degree: 0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4011834" y="2990262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Outdegree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257560" y="5619633"/>
            <a:ext cx="22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</a:t>
            </a:r>
            <a:r>
              <a:rPr lang="en-US" sz="2800" dirty="0" err="1" smtClean="0"/>
              <a:t>ndegree</a:t>
            </a:r>
            <a:r>
              <a:rPr lang="en-US" sz="2800" dirty="0" smtClean="0"/>
              <a:t>: 2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9568937" y="1100264"/>
            <a:ext cx="356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graph is </a:t>
            </a:r>
            <a:r>
              <a:rPr lang="en-US" sz="2800" b="1" dirty="0" smtClean="0"/>
              <a:t>disconnected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57560" y="2054371"/>
            <a:ext cx="389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on twitter.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7822251" y="5642410"/>
            <a:ext cx="43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Friendships on </a:t>
            </a:r>
            <a:r>
              <a:rPr lang="en-US" sz="2800" dirty="0"/>
              <a:t>F</a:t>
            </a:r>
            <a:r>
              <a:rPr lang="en-US" sz="2800" dirty="0" smtClean="0"/>
              <a:t>acebook.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9450508" y="4452221"/>
            <a:ext cx="1262743" cy="12627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Zach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1"/>
            <a:endCxn id="23" idx="4"/>
          </p:cNvCxnSpPr>
          <p:nvPr/>
        </p:nvCxnSpPr>
        <p:spPr>
          <a:xfrm flipH="1" flipV="1">
            <a:off x="8724460" y="3402424"/>
            <a:ext cx="910972" cy="1234721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7"/>
            <a:endCxn id="24" idx="4"/>
          </p:cNvCxnSpPr>
          <p:nvPr/>
        </p:nvCxnSpPr>
        <p:spPr>
          <a:xfrm flipV="1">
            <a:off x="10528327" y="4033795"/>
            <a:ext cx="230009" cy="603350"/>
          </a:xfrm>
          <a:prstGeom prst="straightConnector1">
            <a:avLst/>
          </a:prstGeom>
          <a:ln w="41275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your problem has </a:t>
            </a:r>
            <a:r>
              <a:rPr lang="en-US" sz="2800" b="1" dirty="0" smtClean="0"/>
              <a:t>data </a:t>
            </a:r>
            <a:r>
              <a:rPr lang="en-US" sz="2800" dirty="0" smtClean="0"/>
              <a:t>and </a:t>
            </a:r>
            <a:r>
              <a:rPr lang="en-US" sz="2800" b="1" dirty="0" smtClean="0"/>
              <a:t>relationships</a:t>
            </a:r>
            <a:r>
              <a:rPr lang="en-US" sz="2800" dirty="0" smtClean="0"/>
              <a:t>, you might want to represent it as a graph</a:t>
            </a:r>
          </a:p>
          <a:p>
            <a:r>
              <a:rPr lang="en-US" sz="2800" dirty="0" smtClean="0"/>
              <a:t>How do you choose a representation?</a:t>
            </a:r>
          </a:p>
          <a:p>
            <a:endParaRPr lang="en-US" sz="2800" dirty="0"/>
          </a:p>
          <a:p>
            <a:r>
              <a:rPr lang="en-US" sz="2800" dirty="0" smtClean="0"/>
              <a:t>Usually:</a:t>
            </a:r>
          </a:p>
          <a:p>
            <a:r>
              <a:rPr lang="en-US" sz="2800" dirty="0" smtClean="0"/>
              <a:t>Think about what your “fundamental” objects are</a:t>
            </a:r>
          </a:p>
          <a:p>
            <a:pPr lvl="1"/>
            <a:r>
              <a:rPr lang="en-US" sz="2400" dirty="0" smtClean="0"/>
              <a:t>Those become your vertices.</a:t>
            </a:r>
          </a:p>
          <a:p>
            <a:r>
              <a:rPr lang="en-US" sz="2800" dirty="0" smtClean="0"/>
              <a:t>Then think about how they’re related</a:t>
            </a:r>
          </a:p>
          <a:p>
            <a:pPr lvl="1"/>
            <a:r>
              <a:rPr lang="en-US" sz="2400" dirty="0" smtClean="0"/>
              <a:t>Those become your edges.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17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internet. 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Facebook friendships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Course Prerequisites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04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Midterm scores are on </a:t>
            </a:r>
            <a:r>
              <a:rPr lang="en-US" dirty="0" err="1" smtClean="0"/>
              <a:t>gradescope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Median 71.3% (58.5/82)</a:t>
            </a:r>
            <a:br>
              <a:rPr lang="en-US" dirty="0" smtClean="0"/>
            </a:br>
            <a:r>
              <a:rPr lang="en-US" dirty="0" smtClean="0"/>
              <a:t>Mean 70.9% (58.1/82)</a:t>
            </a:r>
            <a:br>
              <a:rPr lang="en-US" dirty="0" smtClean="0"/>
            </a:br>
            <a:r>
              <a:rPr lang="en-US" dirty="0" smtClean="0"/>
              <a:t>Standard Deviation 12.03% (9.86 points)</a:t>
            </a:r>
          </a:p>
          <a:p>
            <a:endParaRPr lang="en-US" dirty="0"/>
          </a:p>
          <a:p>
            <a:r>
              <a:rPr lang="en-US" dirty="0" smtClean="0"/>
              <a:t>The exam was difficult (and a bit longer than I wanted it to be)</a:t>
            </a:r>
          </a:p>
          <a:p>
            <a:r>
              <a:rPr lang="en-US" dirty="0" smtClean="0"/>
              <a:t>These are good scores – you’ve learned a lot so far.</a:t>
            </a:r>
          </a:p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8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For each of the following think about what you should choose for vertices and edges.</a:t>
            </a:r>
          </a:p>
          <a:p>
            <a:r>
              <a:rPr lang="en-US" sz="2800" dirty="0" smtClean="0"/>
              <a:t>The internet. </a:t>
            </a:r>
          </a:p>
          <a:p>
            <a:pPr lvl="1"/>
            <a:r>
              <a:rPr lang="en-US" sz="2400" dirty="0" smtClean="0"/>
              <a:t>Vertices: webpages. Edges from a to b if a has a hyperlink to b. </a:t>
            </a:r>
          </a:p>
          <a:p>
            <a:r>
              <a:rPr lang="en-US" sz="2800" dirty="0" smtClean="0"/>
              <a:t>Facebook friendships</a:t>
            </a:r>
          </a:p>
          <a:p>
            <a:pPr lvl="1"/>
            <a:r>
              <a:rPr lang="en-US" sz="2400" dirty="0" smtClean="0"/>
              <a:t>Vertices: people. Edges: if two people are friends</a:t>
            </a:r>
            <a:endParaRPr lang="en-US" sz="2400" dirty="0"/>
          </a:p>
          <a:p>
            <a:r>
              <a:rPr lang="en-US" sz="2800" dirty="0" smtClean="0"/>
              <a:t>Input data for the “6 Degrees of Kevin Bacon” game</a:t>
            </a:r>
          </a:p>
          <a:p>
            <a:pPr lvl="1"/>
            <a:r>
              <a:rPr lang="en-US" sz="2400" dirty="0" smtClean="0"/>
              <a:t>Vertices: actors. Edges: if two people appeared in the same movie</a:t>
            </a:r>
          </a:p>
          <a:p>
            <a:pPr lvl="1"/>
            <a:r>
              <a:rPr lang="en-US" sz="2400" dirty="0" smtClean="0"/>
              <a:t>Or: Vertices for actors and movies, edge from actors to movies they appeared in.</a:t>
            </a:r>
            <a:endParaRPr lang="en-US" sz="2400" dirty="0"/>
          </a:p>
          <a:p>
            <a:r>
              <a:rPr lang="en-US" sz="2800" dirty="0" smtClean="0"/>
              <a:t>Course Prerequisites</a:t>
            </a:r>
          </a:p>
          <a:p>
            <a:pPr lvl="1"/>
            <a:r>
              <a:rPr lang="en-US" sz="2400" dirty="0" smtClean="0"/>
              <a:t>Vertices: courses. Edge: from a to b if a is a </a:t>
            </a:r>
            <a:r>
              <a:rPr lang="en-US" sz="2400" dirty="0" err="1" smtClean="0"/>
              <a:t>prereq</a:t>
            </a:r>
            <a:r>
              <a:rPr lang="en-US" sz="2400" dirty="0" smtClean="0"/>
              <a:t> for 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31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concerned about your grade:</a:t>
            </a:r>
          </a:p>
          <a:p>
            <a:pPr lvl="1"/>
            <a:r>
              <a:rPr lang="en-US" dirty="0" smtClean="0"/>
              <a:t>Because you need [GPA X] to graduate/for your major</a:t>
            </a:r>
          </a:p>
          <a:p>
            <a:pPr lvl="1"/>
            <a:r>
              <a:rPr lang="en-US" dirty="0" smtClean="0"/>
              <a:t>Because you’re trying to transfer into CSE</a:t>
            </a:r>
          </a:p>
          <a:p>
            <a:pPr lvl="1"/>
            <a:r>
              <a:rPr lang="en-US" dirty="0" smtClean="0"/>
              <a:t>Because you just want to know how you’re doing</a:t>
            </a:r>
          </a:p>
          <a:p>
            <a:pPr lvl="1"/>
            <a:endParaRPr lang="en-US" dirty="0"/>
          </a:p>
          <a:p>
            <a:r>
              <a:rPr lang="en-US" dirty="0" smtClean="0"/>
              <a:t>I’ll have office hours 2:30-4 on Friday (CSE 330)</a:t>
            </a:r>
          </a:p>
          <a:p>
            <a:r>
              <a:rPr lang="en-US" dirty="0" smtClean="0"/>
              <a:t>Just for one-on-one discussions of where you stand in the class and what you should expect to need to do in the second half of the course.</a:t>
            </a:r>
            <a:endParaRPr lang="en-US" dirty="0"/>
          </a:p>
          <a:p>
            <a:r>
              <a:rPr lang="en-US" dirty="0" smtClean="0"/>
              <a:t>TAs will have regular office hours then (at the breakouts) for content questions.</a:t>
            </a:r>
          </a:p>
          <a:p>
            <a:endParaRPr lang="en-US" dirty="0"/>
          </a:p>
          <a:p>
            <a:r>
              <a:rPr lang="en-US" dirty="0" smtClean="0"/>
              <a:t>You can also email me for appointments.</a:t>
            </a:r>
          </a:p>
        </p:txBody>
      </p:sp>
    </p:spTree>
    <p:extLst>
      <p:ext uri="{BB962C8B-B14F-4D97-AF65-F5344CB8AC3E}">
        <p14:creationId xmlns:p14="http://schemas.microsoft.com/office/powerpoint/2010/main" val="4041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E10B-9A77-4E20-ADAA-DEA53D52C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17FF5-D8E8-4BE3-A15B-AC66CFF8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don’t just come out of thin air. </a:t>
            </a:r>
          </a:p>
          <a:p>
            <a:r>
              <a:rPr lang="en-US" dirty="0"/>
              <a:t>There are common patterns we use to design new algorithms. </a:t>
            </a:r>
          </a:p>
          <a:p>
            <a:r>
              <a:rPr lang="en-US" dirty="0"/>
              <a:t>Many of them are applicable to sorting (we’ll see more patterns later in the quarter)</a:t>
            </a:r>
          </a:p>
          <a:p>
            <a:r>
              <a:rPr lang="en-US" dirty="0"/>
              <a:t>Invariants/Iterative improvement</a:t>
            </a:r>
          </a:p>
          <a:p>
            <a:pPr lvl="1"/>
            <a:r>
              <a:rPr lang="en-US" dirty="0"/>
              <a:t>Step-by-step make one more part of the input your desired output.</a:t>
            </a:r>
          </a:p>
          <a:p>
            <a:r>
              <a:rPr lang="en-US" dirty="0"/>
              <a:t>Using data structures</a:t>
            </a:r>
          </a:p>
          <a:p>
            <a:pPr lvl="1"/>
            <a:r>
              <a:rPr lang="en-US" dirty="0"/>
              <a:t>Speed up our existing ideas</a:t>
            </a:r>
          </a:p>
          <a:p>
            <a:r>
              <a:rPr lang="en-US" dirty="0"/>
              <a:t>Divide and conquer</a:t>
            </a:r>
          </a:p>
          <a:p>
            <a:pPr lvl="1"/>
            <a:r>
              <a:rPr lang="en-US" dirty="0"/>
              <a:t>Split your input</a:t>
            </a:r>
          </a:p>
          <a:p>
            <a:pPr lvl="1"/>
            <a:r>
              <a:rPr lang="en-US" dirty="0"/>
              <a:t>Solve each part (recursively)</a:t>
            </a:r>
          </a:p>
          <a:p>
            <a:pPr lvl="1"/>
            <a:r>
              <a:rPr lang="en-US" dirty="0"/>
              <a:t>Combine solved parts into a single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CC461-CBC0-451D-A902-5B3B790F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3C79A-BDEE-46F3-A8E5-689E1DBF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/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827520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16664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EEFFE-E5E3-4825-88B3-B3C34FA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93FD1-A746-4AB4-A204-7F7DD96F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2325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leftHalf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rightHalf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merge(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leftHalf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rightHalf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38367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A547-C972-46CD-8018-1CD28D95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879B-191D-4A9D-B3BB-CB94A4FCD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more than one way to divide!</a:t>
            </a:r>
          </a:p>
          <a:p>
            <a:r>
              <a:rPr lang="en-US" dirty="0" err="1"/>
              <a:t>Mergesort</a:t>
            </a:r>
            <a:r>
              <a:rPr lang="en-US" dirty="0"/>
              <a:t>:</a:t>
            </a:r>
          </a:p>
          <a:p>
            <a:r>
              <a:rPr lang="en-US" dirty="0"/>
              <a:t>Split into two arrays. </a:t>
            </a:r>
          </a:p>
          <a:p>
            <a:pPr lvl="1"/>
            <a:r>
              <a:rPr lang="en-US" dirty="0"/>
              <a:t>Elements that just happened to be on the left and that happened to be on the right.</a:t>
            </a:r>
          </a:p>
          <a:p>
            <a:endParaRPr lang="en-US" dirty="0"/>
          </a:p>
          <a:p>
            <a:r>
              <a:rPr lang="en-US" dirty="0"/>
              <a:t>Quicksort:</a:t>
            </a:r>
          </a:p>
          <a:p>
            <a:r>
              <a:rPr lang="en-US" dirty="0"/>
              <a:t>Split into two arrays.</a:t>
            </a:r>
          </a:p>
          <a:p>
            <a:pPr lvl="1"/>
            <a:r>
              <a:rPr lang="en-US" dirty="0"/>
              <a:t>Elements that are “small” and elements that are “large”</a:t>
            </a:r>
          </a:p>
          <a:p>
            <a:pPr lvl="1"/>
            <a:r>
              <a:rPr lang="en-US" dirty="0"/>
              <a:t>What do I mean by “small” and “large” ?</a:t>
            </a:r>
          </a:p>
          <a:p>
            <a:r>
              <a:rPr lang="en-US" dirty="0"/>
              <a:t>Choose a “pivot” value (an element of the array)</a:t>
            </a:r>
          </a:p>
          <a:p>
            <a:r>
              <a:rPr lang="en-US" dirty="0"/>
              <a:t>One array has elements smaller than pivot, other has elements larger than pivot.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67AE7-B1AE-4128-883E-73C1E9CF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5F0A7A-47CC-45A3-B1B2-A9C638AD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698FE-B477-4DE5-B7DD-A5BADADF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D6F6-1C3A-4156-A09A-B81F193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Combine (no extra work if in-place)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37F5-73A6-4190-A472-29A1E078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93882-F747-4FEB-A592-B4165E18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729FE523-CCC3-41E9-AE6D-345A0BC828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82828" y="146385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237C59A-B38D-46C6-8124-C841246351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9502" y="239145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D4A320F4-AB42-48DD-951E-3FB424A7AF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68022" y="241720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F026A-A449-4846-9664-445151826E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14696" y="239653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49A9DB5-8668-45E9-A1DE-B96427355292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032228A-3DC8-413C-9121-F5B1DCDB4D41}"/>
              </a:ext>
            </a:extLst>
          </p:cNvPr>
          <p:cNvSpPr/>
          <p:nvPr/>
        </p:nvSpPr>
        <p:spPr>
          <a:xfrm>
            <a:off x="1682828" y="183506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0B9725-550E-40EA-BDDD-E161A78453E2}"/>
              </a:ext>
            </a:extLst>
          </p:cNvPr>
          <p:cNvSpPr/>
          <p:nvPr/>
        </p:nvSpPr>
        <p:spPr>
          <a:xfrm>
            <a:off x="6965505" y="242675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D4D634F8-3D96-4D2D-A906-3D0CDB346D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9022" y="430153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58A7D202-EDE2-449E-8012-7BAB4E37FB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37542" y="4327283"/>
          <a:ext cx="403186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579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43355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3B20505-6578-4BD1-A42E-F6FC7051565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4216" y="4306611"/>
          <a:ext cx="1007967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3646319566"/>
                    </a:ext>
                  </a:extLst>
                </a:gridCol>
              </a:tblGrid>
              <a:tr h="29712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71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87164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3C6D51F-7BC5-4622-9C4F-1B9838BB3688}"/>
              </a:ext>
            </a:extLst>
          </p:cNvPr>
          <p:cNvSpPr txBox="1"/>
          <p:nvPr/>
        </p:nvSpPr>
        <p:spPr>
          <a:xfrm>
            <a:off x="54475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62FB88-EBC7-4BC3-BF01-768C24869D8D}"/>
              </a:ext>
            </a:extLst>
          </p:cNvPr>
          <p:cNvSpPr txBox="1"/>
          <p:nvPr/>
        </p:nvSpPr>
        <p:spPr>
          <a:xfrm>
            <a:off x="6797040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33760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lecture17_Kasey</Template>
  <TotalTime>169</TotalTime>
  <Words>2132</Words>
  <Application>Microsoft Office PowerPoint</Application>
  <PresentationFormat>Widescreen</PresentationFormat>
  <Paragraphs>811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15: Sorting II, Intro Graphs</vt:lpstr>
      <vt:lpstr>Administrivia</vt:lpstr>
      <vt:lpstr>Administrivia</vt:lpstr>
      <vt:lpstr>Administrivia</vt:lpstr>
      <vt:lpstr>Algorithm Design Patterns</vt:lpstr>
      <vt:lpstr>Merge Sort</vt:lpstr>
      <vt:lpstr>Merge Sort</vt:lpstr>
      <vt:lpstr>Divide and Conquer</vt:lpstr>
      <vt:lpstr>Quick Sort v1</vt:lpstr>
      <vt:lpstr>Quick Sort v1</vt:lpstr>
      <vt:lpstr>Quick Sort v2 (swapping in-place) </vt:lpstr>
      <vt:lpstr>Quick Sort v2 (in-place)</vt:lpstr>
      <vt:lpstr>Can we do better?</vt:lpstr>
      <vt:lpstr>Pivots</vt:lpstr>
      <vt:lpstr>Worst Case</vt:lpstr>
      <vt:lpstr>Radix Sort</vt:lpstr>
      <vt:lpstr>Radix Sort: Ones Place</vt:lpstr>
      <vt:lpstr>Radix Sort: Tens Place</vt:lpstr>
      <vt:lpstr>Radix Sort: Hundreds Place</vt:lpstr>
      <vt:lpstr>Radix Sort</vt:lpstr>
      <vt:lpstr>Radix Sort</vt:lpstr>
      <vt:lpstr>Summary</vt:lpstr>
      <vt:lpstr>Graphs</vt:lpstr>
      <vt:lpstr>ADTs so far</vt:lpstr>
      <vt:lpstr>Graphs</vt:lpstr>
      <vt:lpstr>Graphs</vt:lpstr>
      <vt:lpstr>Graph Terms</vt:lpstr>
      <vt:lpstr>Making Graphs</vt:lpstr>
      <vt:lpstr>Some examples</vt:lpstr>
      <vt:lpstr>Some examples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11</cp:revision>
  <dcterms:created xsi:type="dcterms:W3CDTF">2019-07-31T16:52:32Z</dcterms:created>
  <dcterms:modified xsi:type="dcterms:W3CDTF">2019-07-31T19:42:06Z</dcterms:modified>
</cp:coreProperties>
</file>