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427" r:id="rId3"/>
    <p:sldId id="288" r:id="rId4"/>
    <p:sldId id="426" r:id="rId5"/>
    <p:sldId id="289" r:id="rId6"/>
    <p:sldId id="290" r:id="rId7"/>
    <p:sldId id="291" r:id="rId8"/>
    <p:sldId id="292" r:id="rId9"/>
    <p:sldId id="293" r:id="rId10"/>
    <p:sldId id="294" r:id="rId11"/>
    <p:sldId id="299" r:id="rId12"/>
    <p:sldId id="300" r:id="rId13"/>
    <p:sldId id="296" r:id="rId14"/>
    <p:sldId id="275" r:id="rId15"/>
    <p:sldId id="276" r:id="rId16"/>
    <p:sldId id="277" r:id="rId17"/>
    <p:sldId id="278" r:id="rId18"/>
    <p:sldId id="279" r:id="rId19"/>
    <p:sldId id="297" r:id="rId20"/>
    <p:sldId id="425" r:id="rId21"/>
    <p:sldId id="309" r:id="rId22"/>
    <p:sldId id="335" r:id="rId23"/>
    <p:sldId id="305" r:id="rId24"/>
    <p:sldId id="337" r:id="rId25"/>
    <p:sldId id="312" r:id="rId26"/>
    <p:sldId id="280" r:id="rId27"/>
    <p:sldId id="338" r:id="rId28"/>
    <p:sldId id="339" r:id="rId29"/>
    <p:sldId id="340" r:id="rId30"/>
    <p:sldId id="306" r:id="rId31"/>
    <p:sldId id="341" r:id="rId32"/>
    <p:sldId id="342" r:id="rId33"/>
    <p:sldId id="334" r:id="rId34"/>
    <p:sldId id="343" r:id="rId35"/>
    <p:sldId id="345" r:id="rId36"/>
    <p:sldId id="346" r:id="rId37"/>
    <p:sldId id="347" r:id="rId38"/>
    <p:sldId id="348" r:id="rId39"/>
    <p:sldId id="424" r:id="rId40"/>
    <p:sldId id="428" r:id="rId41"/>
    <p:sldId id="349" r:id="rId42"/>
    <p:sldId id="350" r:id="rId43"/>
    <p:sldId id="417" r:id="rId44"/>
    <p:sldId id="418" r:id="rId45"/>
    <p:sldId id="419" r:id="rId46"/>
    <p:sldId id="420" r:id="rId47"/>
    <p:sldId id="421" r:id="rId48"/>
    <p:sldId id="273" r:id="rId49"/>
    <p:sldId id="422" r:id="rId50"/>
    <p:sldId id="42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F842-A601-4B20-8028-EF026D91FED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8008-58E8-44F9-85A5-7478B4AD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1/2</a:t>
                </a:r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4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4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7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0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3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8C701D2-D7FA-4D5B-8741-48982F1F0DD7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3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0.png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122.png"/><Relationship Id="rId5" Type="http://schemas.openxmlformats.org/officeDocument/2006/relationships/image" Target="../media/image62.png"/><Relationship Id="rId10" Type="http://schemas.openxmlformats.org/officeDocument/2006/relationships/image" Target="../media/image111.png"/><Relationship Id="rId4" Type="http://schemas.openxmlformats.org/officeDocument/2006/relationships/image" Target="../media/image56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6.png"/><Relationship Id="rId7" Type="http://schemas.openxmlformats.org/officeDocument/2006/relationships/image" Target="../media/image17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Relationship Id="rId9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igocheatsheet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image" Target="../media/image5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0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10" Type="http://schemas.openxmlformats.org/officeDocument/2006/relationships/image" Target="../media/image54.png"/><Relationship Id="rId4" Type="http://schemas.openxmlformats.org/officeDocument/2006/relationships/image" Target="../media/image210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14: </a:t>
            </a:r>
            <a:r>
              <a:rPr lang="en-US" dirty="0" err="1" smtClean="0"/>
              <a:t>buildHeap</a:t>
            </a:r>
            <a:r>
              <a:rPr lang="en-US" dirty="0" smtClean="0"/>
              <a:t> and Midterm Review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7493CC-085C-EC46-B818-09CB7DB1E292}"/>
              </a:ext>
            </a:extLst>
          </p:cNvPr>
          <p:cNvSpPr txBox="1">
            <a:spLocks/>
          </p:cNvSpPr>
          <p:nvPr/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373 19 SP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588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What’s causing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/>
                  <a:t> strategy to take so long?</a:t>
                </a:r>
              </a:p>
              <a:p>
                <a:r>
                  <a:rPr lang="en-US" sz="2800" dirty="0"/>
                  <a:t>Most nodes are near the bottom, and they might need to percolate all the way up. </a:t>
                </a:r>
              </a:p>
              <a:p>
                <a:r>
                  <a:rPr lang="en-US" sz="2800" dirty="0"/>
                  <a:t>What if instead we dumped everything in the array and then </a:t>
                </a:r>
              </a:p>
              <a:p>
                <a:r>
                  <a:rPr lang="en-US" sz="2800" dirty="0"/>
                  <a:t>tried to percolate things down to fix the invariant?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Seems like it might be faster</a:t>
                </a:r>
              </a:p>
              <a:p>
                <a:pPr lvl="1"/>
                <a:r>
                  <a:rPr lang="en-US" sz="2400" dirty="0"/>
                  <a:t>The bottom two levels of the tree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nodes, the top two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nodes.</a:t>
                </a:r>
              </a:p>
              <a:p>
                <a:pPr lvl="1"/>
                <a:r>
                  <a:rPr lang="en-US" sz="2400" dirty="0"/>
                  <a:t>Maybe we can make “most nodes” go a constant distance.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Really Faster?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Assume the tree is </a:t>
                </a:r>
                <a:r>
                  <a:rPr lang="en-US" sz="2400" b="1" dirty="0"/>
                  <a:t>perfect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the proof for complete trees just gives a different constant factor.</a:t>
                </a:r>
                <a:endParaRPr lang="en-US" sz="2000" b="1" dirty="0"/>
              </a:p>
              <a:p>
                <a:r>
                  <a:rPr lang="en-US" sz="2400" dirty="0" err="1"/>
                  <a:t>percolateDown</a:t>
                </a:r>
                <a:r>
                  <a:rPr lang="en-US" sz="2400" dirty="0"/>
                  <a:t>() doesn’t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steps each time!</a:t>
                </a:r>
              </a:p>
              <a:p>
                <a:r>
                  <a:rPr lang="en-US" sz="2800" dirty="0"/>
                  <a:t>Half the nodes of the tree are leaves</a:t>
                </a:r>
              </a:p>
              <a:p>
                <a:pPr lvl="2"/>
                <a:r>
                  <a:rPr lang="en-US" sz="2400" dirty="0"/>
                  <a:t>Leaves run percolate down in constant time</a:t>
                </a:r>
              </a:p>
              <a:p>
                <a:r>
                  <a:rPr lang="en-US" sz="2800" dirty="0"/>
                  <a:t>1/4 of the nodes have at most 1 level to travel</a:t>
                </a:r>
              </a:p>
              <a:p>
                <a:r>
                  <a:rPr lang="en-US" sz="2800" dirty="0"/>
                  <a:t>1/8 the nodes have at most 2 levels to travel</a:t>
                </a:r>
              </a:p>
              <a:p>
                <a:r>
                  <a:rPr lang="en-US" sz="2800" dirty="0"/>
                  <a:t>etc…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⋯+1⋅(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3ACB-F85E-4996-919B-D7761D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78BF-63B3-446C-87EB-A6A19F4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F943-E1AB-406A-A4B0-8FB8CA7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Floyd’s </a:t>
            </a:r>
            <a:r>
              <a:rPr lang="en-US" dirty="0" err="1"/>
              <a:t>buildHeap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/2⋅ 1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/4⋅ 2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/8⋅ 3 +⋯+1⋅(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factor 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≈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  <a:blipFill>
                <a:blip r:embed="rId3"/>
                <a:stretch>
                  <a:fillRect l="-87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9061E-2D18-46C9-9774-54A39A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31D5-7A5B-411B-BAA8-8D3BC7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/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/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/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FFB039-26D8-444E-9EF1-B5C41FAF7186}"/>
              </a:ext>
            </a:extLst>
          </p:cNvPr>
          <p:cNvSpPr txBox="1"/>
          <p:nvPr/>
        </p:nvSpPr>
        <p:spPr>
          <a:xfrm>
            <a:off x="4210877" y="4858081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/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∗4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049B1B-9F60-48AB-8E86-5294269C1DC3}"/>
              </a:ext>
            </a:extLst>
          </p:cNvPr>
          <p:cNvSpPr/>
          <p:nvPr/>
        </p:nvSpPr>
        <p:spPr>
          <a:xfrm>
            <a:off x="3814184" y="2379790"/>
            <a:ext cx="31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find a pattern -&gt;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/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  <a:blipFill>
                <a:blip r:embed="rId8"/>
                <a:stretch>
                  <a:fillRect l="-138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589E19-D49B-420F-B3D0-B7C3CABDC706}"/>
              </a:ext>
            </a:extLst>
          </p:cNvPr>
          <p:cNvSpPr/>
          <p:nvPr/>
        </p:nvSpPr>
        <p:spPr>
          <a:xfrm>
            <a:off x="3601833" y="3429000"/>
            <a:ext cx="37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upper limit should give last term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FFDE-D855-4B28-902A-DA1AC837070A}"/>
              </a:ext>
            </a:extLst>
          </p:cNvPr>
          <p:cNvSpPr txBox="1"/>
          <p:nvPr/>
        </p:nvSpPr>
        <p:spPr>
          <a:xfrm>
            <a:off x="4230713" y="6056388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E884E-0889-4818-AD9E-301C8DC5BB8F}"/>
              </a:ext>
            </a:extLst>
          </p:cNvPr>
          <p:cNvSpPr/>
          <p:nvPr/>
        </p:nvSpPr>
        <p:spPr>
          <a:xfrm>
            <a:off x="10719881" y="235373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330" y="4091873"/>
            <a:ext cx="1088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don’t have a summation for this! Let’s make it look more like a summation we do know.</a:t>
            </a:r>
          </a:p>
        </p:txBody>
      </p:sp>
    </p:spTree>
    <p:extLst>
      <p:ext uri="{BB962C8B-B14F-4D97-AF65-F5344CB8AC3E}">
        <p14:creationId xmlns:p14="http://schemas.microsoft.com/office/powerpoint/2010/main" val="21273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Ok, it’s really faster. </a:t>
            </a:r>
            <a:br>
              <a:rPr lang="en-US" sz="2800" dirty="0"/>
            </a:br>
            <a:r>
              <a:rPr lang="en-US" sz="2800" dirty="0"/>
              <a:t>But can we make it </a:t>
            </a:r>
            <a:r>
              <a:rPr lang="en-US" sz="2800" b="1" dirty="0"/>
              <a:t>work</a:t>
            </a:r>
            <a:r>
              <a:rPr lang="en-US" sz="2800" dirty="0"/>
              <a:t>?</a:t>
            </a:r>
          </a:p>
          <a:p>
            <a:r>
              <a:rPr lang="en-US" sz="2800" dirty="0"/>
              <a:t>It’s not clear what order to call the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percolateDown</a:t>
            </a:r>
            <a:r>
              <a:rPr lang="en-US" sz="2800" dirty="0" err="1"/>
              <a:t>’s</a:t>
            </a:r>
            <a:r>
              <a:rPr lang="en-US" sz="2800" dirty="0"/>
              <a:t> in.</a:t>
            </a:r>
          </a:p>
          <a:p>
            <a:r>
              <a:rPr lang="en-US" sz="2800" dirty="0"/>
              <a:t>Should we start at the top or bottom? Will one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percolateDown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/>
              <a:t>on each element be enough</a:t>
            </a:r>
            <a:r>
              <a:rPr lang="en-US" sz="2800" dirty="0" smtClean="0"/>
              <a:t>?</a:t>
            </a:r>
          </a:p>
          <a:p>
            <a:endParaRPr lang="en-US" sz="2800" b="1" dirty="0"/>
          </a:p>
          <a:p>
            <a:r>
              <a:rPr lang="en-US" sz="2800" dirty="0" smtClean="0"/>
              <a:t>Yes! If we start at the bottom and work up.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387427" y="5920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</a:t>
            </a:r>
            <a:r>
              <a:rPr lang="en-US" dirty="0" smtClean="0"/>
              <a:t>array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</a:t>
            </a:r>
            <a:r>
              <a:rPr lang="en-US" dirty="0" smtClean="0"/>
              <a:t>array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523" y="328656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2969 -0.006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00672 L -0.38594 -0.009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4" grpId="0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3590" y="233428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50732" y="59327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</a:t>
            </a:r>
            <a:r>
              <a:rPr lang="en-US" dirty="0" smtClean="0"/>
              <a:t>array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432032" y="59327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98765" y="594006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89838" y="59372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3956275" y="6405783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86740" y="226458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61640" y="335871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50234" y="335405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698844" y="334291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33648" y="4455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557E73-1A23-4C44-9066-9311D590E047}"/>
              </a:ext>
            </a:extLst>
          </p:cNvPr>
          <p:cNvSpPr txBox="1"/>
          <p:nvPr/>
        </p:nvSpPr>
        <p:spPr>
          <a:xfrm>
            <a:off x="2776240" y="3819954"/>
            <a:ext cx="236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keep percolating down</a:t>
            </a:r>
          </a:p>
          <a:p>
            <a:r>
              <a:rPr lang="en-US" sz="1200" dirty="0"/>
              <a:t> like normal here and swap 5 and 4</a:t>
            </a:r>
          </a:p>
        </p:txBody>
      </p:sp>
    </p:spTree>
    <p:extLst>
      <p:ext uri="{BB962C8B-B14F-4D97-AF65-F5344CB8AC3E}">
        <p14:creationId xmlns:p14="http://schemas.microsoft.com/office/powerpoint/2010/main" val="9600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462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410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4206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22 -4.07407E-6 L 0.09623 0.00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2 -0.00093 L 0.42279 -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17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962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10156 -0.00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2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5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1" grpId="0"/>
      <p:bldP spid="102" grpId="0"/>
      <p:bldP spid="102" grpId="1"/>
      <p:bldP spid="103" grpId="0"/>
      <p:bldP spid="105" grpId="0"/>
      <p:bldP spid="120" grpId="0" animBg="1"/>
      <p:bldP spid="120" grpId="1" animBg="1"/>
      <p:bldP spid="120" grpId="2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25" grpId="0" animBg="1"/>
      <p:bldP spid="126" grpId="0" animBg="1"/>
      <p:bldP spid="1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5122516" y="5940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</a:t>
            </a:r>
            <a:r>
              <a:rPr lang="en-US" dirty="0" smtClean="0"/>
              <a:t>array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8568624" y="593758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3409029" y="59349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35609" y="22843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34025" y="228848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131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0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688 0.0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5" grpId="0"/>
      <p:bldP spid="140" grpId="0" animBg="1"/>
      <p:bldP spid="1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3379271" y="59314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</a:t>
            </a:r>
            <a:r>
              <a:rPr lang="en-US" dirty="0" smtClean="0"/>
              <a:t>array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8554940" y="5939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5091733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2240723" y="5932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16320" y="22637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9819" y="1278813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3ADB8B-2683-1C43-8292-97626C370D64}"/>
              </a:ext>
            </a:extLst>
          </p:cNvPr>
          <p:cNvSpPr txBox="1"/>
          <p:nvPr/>
        </p:nvSpPr>
        <p:spPr>
          <a:xfrm>
            <a:off x="9110864" y="446883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92754D-CAAD-5948-949D-415C4F6B6598}"/>
              </a:ext>
            </a:extLst>
          </p:cNvPr>
          <p:cNvSpPr txBox="1"/>
          <p:nvPr/>
        </p:nvSpPr>
        <p:spPr>
          <a:xfrm>
            <a:off x="10583499" y="22697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55074" y="336752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935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These operations will be useful in a few weeks…</a:t>
            </a:r>
          </a:p>
          <a:p>
            <a:r>
              <a:rPr lang="en-US" sz="2800" b="1" dirty="0" err="1"/>
              <a:t>IncreaseKey</a:t>
            </a:r>
            <a:r>
              <a:rPr lang="en-US" sz="2800" b="1" dirty="0"/>
              <a:t>(</a:t>
            </a:r>
            <a:r>
              <a:rPr lang="en-US" sz="2800" b="1" dirty="0" err="1"/>
              <a:t>element,priority</a:t>
            </a:r>
            <a:r>
              <a:rPr lang="en-US" sz="2800" b="1" dirty="0"/>
              <a:t>) </a:t>
            </a:r>
            <a:r>
              <a:rPr lang="en-US" sz="2800" dirty="0"/>
              <a:t>Given an element of the heap and a new, larger priority, update that object’s priority.</a:t>
            </a:r>
          </a:p>
          <a:p>
            <a:r>
              <a:rPr lang="en-US" sz="2800" b="1" dirty="0" err="1"/>
              <a:t>DecreaseKey</a:t>
            </a:r>
            <a:r>
              <a:rPr lang="en-US" sz="2800" b="1" dirty="0"/>
              <a:t>(</a:t>
            </a:r>
            <a:r>
              <a:rPr lang="en-US" sz="2800" b="1" dirty="0" err="1"/>
              <a:t>element,priority</a:t>
            </a:r>
            <a:r>
              <a:rPr lang="en-US" sz="2800" b="1" dirty="0"/>
              <a:t>) </a:t>
            </a:r>
            <a:r>
              <a:rPr lang="en-US" sz="2800" dirty="0"/>
              <a:t>Given an element of the heap and a new, smaller priority, update that object’s priority.</a:t>
            </a:r>
          </a:p>
          <a:p>
            <a:r>
              <a:rPr lang="en-US" sz="2800" b="1" dirty="0"/>
              <a:t>Delete(element) </a:t>
            </a:r>
            <a:r>
              <a:rPr lang="en-US" sz="2800" dirty="0"/>
              <a:t>Given an element of the heap, remove that element.</a:t>
            </a:r>
          </a:p>
          <a:p>
            <a:endParaRPr lang="en-US" sz="2800" b="1" dirty="0"/>
          </a:p>
          <a:p>
            <a:r>
              <a:rPr lang="en-US" sz="2600" dirty="0"/>
              <a:t>Should just be going to the right spot and percolating…</a:t>
            </a:r>
          </a:p>
          <a:p>
            <a:r>
              <a:rPr lang="en-US" sz="2600" dirty="0"/>
              <a:t>Going to the right spot is the tricky part.</a:t>
            </a:r>
          </a:p>
          <a:p>
            <a:r>
              <a:rPr lang="en-US" sz="2600" dirty="0"/>
              <a:t>In the programming projects, you’ll use a dictionary to find an element quickly.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3 3d (give an insertion order to cause failed probes) has been changed.</a:t>
            </a:r>
          </a:p>
          <a:p>
            <a:r>
              <a:rPr lang="en-US" dirty="0" smtClean="0"/>
              <a:t>We now require only 4 failed probes not 5.</a:t>
            </a:r>
          </a:p>
          <a:p>
            <a:r>
              <a:rPr lang="en-US" dirty="0" smtClean="0"/>
              <a:t>There is a way to get 5, but the hint wasn’t leading you to an answer that gives 5 failures.</a:t>
            </a:r>
          </a:p>
          <a:p>
            <a:r>
              <a:rPr lang="en-US" dirty="0" smtClean="0"/>
              <a:t>Sorry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Section handouts and solutions for tomorrow are published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Pensive Face on Google Android 9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93" y="2930618"/>
            <a:ext cx="332535" cy="3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3D1AB5-4F25-4F4D-8B5E-9E64789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55AA7-08C8-46CC-98EA-BC6A1FE27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B010-5C98-F249-9895-49A2C61C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A968-D5EB-414E-AF26-A3C7D501F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 minutes</a:t>
            </a:r>
          </a:p>
          <a:p>
            <a:r>
              <a:rPr lang="en-US" dirty="0"/>
              <a:t>8.5 x 11 </a:t>
            </a:r>
            <a:r>
              <a:rPr lang="en-US" dirty="0" smtClean="0"/>
              <a:t>inch </a:t>
            </a:r>
            <a:r>
              <a:rPr lang="en-US" dirty="0"/>
              <a:t>note page, front and back</a:t>
            </a:r>
          </a:p>
          <a:p>
            <a:r>
              <a:rPr lang="en-US" dirty="0"/>
              <a:t>Math identities sheet provided </a:t>
            </a:r>
            <a:r>
              <a:rPr lang="en-US" dirty="0" smtClean="0"/>
              <a:t>(posted </a:t>
            </a:r>
            <a:r>
              <a:rPr lang="en-US" dirty="0"/>
              <a:t>on website)</a:t>
            </a:r>
          </a:p>
          <a:p>
            <a:r>
              <a:rPr lang="en-US" dirty="0"/>
              <a:t>We will be scanning your exams to grade…</a:t>
            </a:r>
          </a:p>
          <a:p>
            <a:pPr lvl="1"/>
            <a:r>
              <a:rPr lang="en-US" dirty="0"/>
              <a:t>Try not to cram answers into margins or corners</a:t>
            </a:r>
          </a:p>
          <a:p>
            <a:pPr lvl="1"/>
            <a:r>
              <a:rPr lang="en-US" dirty="0"/>
              <a:t>If you want us to look on the back, tell us *in each problem part* </a:t>
            </a:r>
            <a:r>
              <a:rPr lang="en-US" dirty="0" smtClean="0"/>
              <a:t>where you want us to look at the </a:t>
            </a:r>
            <a:r>
              <a:rPr lang="en-US" dirty="0"/>
              <a:t>back.</a:t>
            </a:r>
          </a:p>
          <a:p>
            <a:endParaRPr lang="en-US" dirty="0"/>
          </a:p>
          <a:p>
            <a:r>
              <a:rPr lang="en-US" dirty="0"/>
              <a:t>We’ll mark some rows to not sit in during the exam </a:t>
            </a:r>
          </a:p>
          <a:p>
            <a:pPr lvl="1"/>
            <a:r>
              <a:rPr lang="en-US" dirty="0"/>
              <a:t>So TAs can answer questions without climbing over anyone.</a:t>
            </a:r>
          </a:p>
          <a:p>
            <a:r>
              <a:rPr lang="en-US" dirty="0"/>
              <a:t>There aren’t enough seats for an empty spot between everyone…</a:t>
            </a:r>
          </a:p>
          <a:p>
            <a:pPr lvl="1"/>
            <a:r>
              <a:rPr lang="en-US" dirty="0"/>
              <a:t>But still spread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A935E-4A3A-9D40-BCE5-EA37C542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82EBA-1272-EB40-836F-2F06F93C1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3EC0-24BF-C341-B851-4722C75D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4E604-5B4E-D446-BA69-AEAC6B3D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B1D41-628A-A243-8EB5-3696A91A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91CC7-297F-D54B-B367-96BA041EE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04FC8-7FD3-F946-B849-5F78ECF29D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asymptotic analysis </a:t>
                </a:r>
                <a:r>
                  <a:rPr lang="en-US" dirty="0"/>
                  <a:t>– the process of mathematically representing </a:t>
                </a:r>
                <a:r>
                  <a:rPr lang="en-US" dirty="0" smtClean="0"/>
                  <a:t>the runtime </a:t>
                </a:r>
                <a:r>
                  <a:rPr lang="en-US" dirty="0"/>
                  <a:t>of an algorithm in relation to the size of the input</a:t>
                </a:r>
              </a:p>
              <a:p>
                <a:pPr lvl="1"/>
                <a:r>
                  <a:rPr lang="en-US" dirty="0"/>
                  <a:t>Don’t care about constant factors 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>
                    <a:solidFill>
                      <a:srgbClr val="B6A479"/>
                    </a:solidFill>
                  </a:rPr>
                  <a:t>Two step process</a:t>
                </a:r>
              </a:p>
              <a:p>
                <a:pPr marL="457200" indent="-457200">
                  <a:buClr>
                    <a:srgbClr val="4C3282"/>
                  </a:buClr>
                  <a:buFont typeface="+mj-lt"/>
                  <a:buAutoNum type="arabicPeriod"/>
                </a:pPr>
                <a:r>
                  <a:rPr lang="en-US" b="1" dirty="0">
                    <a:solidFill>
                      <a:srgbClr val="4C3282"/>
                    </a:solidFill>
                  </a:rPr>
                  <a:t>Model</a:t>
                </a:r>
                <a:r>
                  <a:rPr lang="en-US" dirty="0"/>
                  <a:t> – </a:t>
                </a:r>
                <a:r>
                  <a:rPr lang="en-US" dirty="0" smtClean="0"/>
                  <a:t>come up with a function to describe the running time</a:t>
                </a:r>
                <a:endParaRPr lang="en-US" dirty="0"/>
              </a:p>
              <a:p>
                <a:pPr marL="457200" indent="-457200">
                  <a:buClr>
                    <a:srgbClr val="4C3282"/>
                  </a:buClr>
                  <a:buFont typeface="+mj-lt"/>
                  <a:buAutoNum type="arabicPeriod"/>
                </a:pPr>
                <a:r>
                  <a:rPr lang="en-US" b="1" dirty="0">
                    <a:solidFill>
                      <a:srgbClr val="4C3282"/>
                    </a:solidFill>
                  </a:rPr>
                  <a:t>Analyze</a:t>
                </a:r>
                <a:r>
                  <a:rPr lang="en-US" dirty="0"/>
                  <a:t> – compare runtime/input relationship across multiple </a:t>
                </a:r>
                <a:r>
                  <a:rPr lang="en-US" dirty="0" smtClean="0"/>
                  <a:t>algorithms/data structures</a:t>
                </a:r>
                <a:endParaRPr lang="en-US" dirty="0"/>
              </a:p>
              <a:p>
                <a:pPr marL="173736" lvl="1" indent="0">
                  <a:buClr>
                    <a:srgbClr val="4C3282"/>
                  </a:buClr>
                  <a:buNone/>
                </a:pPr>
                <a:r>
                  <a:rPr lang="en-US" dirty="0"/>
                  <a:t>	For which inputs will one perform better than the other?</a:t>
                </a:r>
              </a:p>
              <a:p>
                <a:pPr marL="173736" lvl="1" indent="0">
                  <a:buClr>
                    <a:srgbClr val="4C3282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04FC8-7FD3-F946-B849-5F78ECF29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7" t="-1509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881F3-E6B9-DF44-9DCF-D7F398FE1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3899-0048-4BC4-B646-FD310D32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59E5-E369-43D2-8D02-78ADB5DE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result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+=2)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* 10;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1DF1F-BB6C-4D63-B094-6104B6AE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/>
              <p:nvPr/>
            </p:nvSpPr>
            <p:spPr>
              <a:xfrm>
                <a:off x="5509025" y="5333148"/>
                <a:ext cx="2874382" cy="51860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025" y="5333148"/>
                <a:ext cx="2874382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249550-AC6A-2245-905A-59FC048D55A8}"/>
              </a:ext>
            </a:extLst>
          </p:cNvPr>
          <p:cNvSpPr txBox="1"/>
          <p:nvPr/>
        </p:nvSpPr>
        <p:spPr>
          <a:xfrm>
            <a:off x="4070674" y="18484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F55CC-3249-1F47-96B2-590A1BD22907}"/>
              </a:ext>
            </a:extLst>
          </p:cNvPr>
          <p:cNvSpPr txBox="1"/>
          <p:nvPr/>
        </p:nvSpPr>
        <p:spPr>
          <a:xfrm>
            <a:off x="3503515" y="27647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9D7E6-0042-A14C-A69C-9B4605169A30}"/>
              </a:ext>
            </a:extLst>
          </p:cNvPr>
          <p:cNvSpPr txBox="1"/>
          <p:nvPr/>
        </p:nvSpPr>
        <p:spPr>
          <a:xfrm>
            <a:off x="3503515" y="41749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EAF9B-2DBD-F143-B4C4-6AB8023F085F}"/>
              </a:ext>
            </a:extLst>
          </p:cNvPr>
          <p:cNvSpPr txBox="1"/>
          <p:nvPr/>
        </p:nvSpPr>
        <p:spPr>
          <a:xfrm>
            <a:off x="3503515" y="5024811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71F22-4FD7-5041-952F-6425FCB17BA7}"/>
              </a:ext>
            </a:extLst>
          </p:cNvPr>
          <p:cNvSpPr txBox="1"/>
          <p:nvPr/>
        </p:nvSpPr>
        <p:spPr>
          <a:xfrm>
            <a:off x="3712066" y="548242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D050A-EF5B-5044-92E2-E47D7B720352}"/>
              </a:ext>
            </a:extLst>
          </p:cNvPr>
          <p:cNvSpPr txBox="1"/>
          <p:nvPr/>
        </p:nvSpPr>
        <p:spPr>
          <a:xfrm>
            <a:off x="6911053" y="258008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92AA3-21BB-564B-B13A-11F280EDB5B3}"/>
              </a:ext>
            </a:extLst>
          </p:cNvPr>
          <p:cNvSpPr txBox="1"/>
          <p:nvPr/>
        </p:nvSpPr>
        <p:spPr>
          <a:xfrm>
            <a:off x="6946216" y="38056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n/4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DFC60F3-4D6D-364F-8022-21C9D21095AE}"/>
              </a:ext>
            </a:extLst>
          </p:cNvPr>
          <p:cNvSpPr/>
          <p:nvPr/>
        </p:nvSpPr>
        <p:spPr>
          <a:xfrm>
            <a:off x="6362548" y="2259913"/>
            <a:ext cx="563839" cy="1064871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AED6576-9D50-8747-B64D-50171BF786AB}"/>
              </a:ext>
            </a:extLst>
          </p:cNvPr>
          <p:cNvSpPr/>
          <p:nvPr/>
        </p:nvSpPr>
        <p:spPr>
          <a:xfrm>
            <a:off x="6382377" y="3510698"/>
            <a:ext cx="563839" cy="1064871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44910CF1-1D6F-1048-B679-324B596E6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C79C-A0D2-6449-B3D3-A997824B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2F99-1F19-EA46-8FF3-B77B00D6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616760" cy="4845504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mystery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ChainedHashDictionary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&lt;Integer, Character&gt; alphabet =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ChainedHashDictionary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&lt;Integer, Character&gt;();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26;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char c = ‘a’ + (char)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alphabet.put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DoubleLinkedList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&lt;Character&gt; result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DoubleLinkedList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&lt;Character&gt;();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2)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char 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alphabet.get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result.add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String final = “”;  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final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result.remove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final;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30D29-F738-CA46-94EE-7DD41490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56DC-6833-1843-9F83-5F0D3F799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373 19 Wi - Kasey Champion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357D7-754C-C147-9300-5E964EC97E1C}"/>
              </a:ext>
            </a:extLst>
          </p:cNvPr>
          <p:cNvSpPr txBox="1"/>
          <p:nvPr/>
        </p:nvSpPr>
        <p:spPr>
          <a:xfrm>
            <a:off x="575239" y="174230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5694F-8D43-9044-B633-E3296EE9ADA2}"/>
              </a:ext>
            </a:extLst>
          </p:cNvPr>
          <p:cNvSpPr txBox="1"/>
          <p:nvPr/>
        </p:nvSpPr>
        <p:spPr>
          <a:xfrm>
            <a:off x="575239" y="43770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7D2BF-EA7D-DF4B-B0EA-496E0A8425F2}"/>
              </a:ext>
            </a:extLst>
          </p:cNvPr>
          <p:cNvSpPr txBox="1"/>
          <p:nvPr/>
        </p:nvSpPr>
        <p:spPr>
          <a:xfrm>
            <a:off x="575239" y="534319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6784B-9255-E241-B1CF-BFC3003A8628}"/>
              </a:ext>
            </a:extLst>
          </p:cNvPr>
          <p:cNvSpPr txBox="1"/>
          <p:nvPr/>
        </p:nvSpPr>
        <p:spPr>
          <a:xfrm>
            <a:off x="575239" y="311026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B5E3B-8757-244E-8081-FB263D5D57F1}"/>
              </a:ext>
            </a:extLst>
          </p:cNvPr>
          <p:cNvSpPr txBox="1"/>
          <p:nvPr/>
        </p:nvSpPr>
        <p:spPr>
          <a:xfrm>
            <a:off x="5078627" y="232924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+26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24833CB-CD6B-1D4F-864A-2D95F5B24F47}"/>
              </a:ext>
            </a:extLst>
          </p:cNvPr>
          <p:cNvSpPr/>
          <p:nvPr/>
        </p:nvSpPr>
        <p:spPr>
          <a:xfrm>
            <a:off x="4621427" y="2111635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E2670-4206-D54E-A77C-C77EA35DF5E0}"/>
              </a:ext>
            </a:extLst>
          </p:cNvPr>
          <p:cNvSpPr txBox="1"/>
          <p:nvPr/>
        </p:nvSpPr>
        <p:spPr>
          <a:xfrm>
            <a:off x="5492879" y="363975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038C1AF-017D-E24E-B12D-8C624E72914E}"/>
              </a:ext>
            </a:extLst>
          </p:cNvPr>
          <p:cNvSpPr/>
          <p:nvPr/>
        </p:nvSpPr>
        <p:spPr>
          <a:xfrm>
            <a:off x="5035679" y="3422137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647D3-BF59-3844-A68B-27AD6B71DBC7}"/>
              </a:ext>
            </a:extLst>
          </p:cNvPr>
          <p:cNvSpPr txBox="1"/>
          <p:nvPr/>
        </p:nvSpPr>
        <p:spPr>
          <a:xfrm>
            <a:off x="6580380" y="480719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n/2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C5489A3-750F-8E45-A31A-6AFBD49CF947}"/>
              </a:ext>
            </a:extLst>
          </p:cNvPr>
          <p:cNvSpPr/>
          <p:nvPr/>
        </p:nvSpPr>
        <p:spPr>
          <a:xfrm>
            <a:off x="6123180" y="4589583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33694-8A73-3B45-B95B-1D626C4A1143}"/>
              </a:ext>
            </a:extLst>
          </p:cNvPr>
          <p:cNvSpPr txBox="1"/>
          <p:nvPr/>
        </p:nvSpPr>
        <p:spPr>
          <a:xfrm>
            <a:off x="4448326" y="363975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18903C-1AD1-844D-883E-9841D2CAEE6D}"/>
              </a:ext>
            </a:extLst>
          </p:cNvPr>
          <p:cNvSpPr txBox="1"/>
          <p:nvPr/>
        </p:nvSpPr>
        <p:spPr>
          <a:xfrm>
            <a:off x="3200960" y="388660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D0A97-5E0D-1540-8B87-4DC7AB7DE1DE}"/>
              </a:ext>
            </a:extLst>
          </p:cNvPr>
          <p:cNvSpPr txBox="1"/>
          <p:nvPr/>
        </p:nvSpPr>
        <p:spPr>
          <a:xfrm>
            <a:off x="4448326" y="48593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1D8757-F30C-E94C-AF51-C2DBCB7ED69A}"/>
                  </a:ext>
                </a:extLst>
              </p:cNvPr>
              <p:cNvSpPr txBox="1"/>
              <p:nvPr/>
            </p:nvSpPr>
            <p:spPr>
              <a:xfrm>
                <a:off x="6987408" y="5624124"/>
                <a:ext cx="2834879" cy="48981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=4+26+27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1D8757-F30C-E94C-AF51-C2DBCB7E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8" y="5624124"/>
                <a:ext cx="2834879" cy="489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81216" y="4992234"/>
            <a:ext cx="32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…but since both are linear eventually look similar at large input sizes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76463" y="5947592"/>
            <a:ext cx="325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whereas h(n) has a distinctly different growth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840559" y="4992234"/>
            <a:ext cx="305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growth rate for f(n) and g(n) looks very different for small numbers of input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8040410" y="4992234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for very small input values h(n) actually has a slower growth rate than either f(n) or g(n)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AAD6-30EC-B747-8A4E-D660A338AEC1}"/>
              </a:ext>
            </a:extLst>
          </p:cNvPr>
          <p:cNvSpPr txBox="1"/>
          <p:nvPr/>
        </p:nvSpPr>
        <p:spPr>
          <a:xfrm>
            <a:off x="530400" y="1480981"/>
            <a:ext cx="95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Imagine you have three possible algorithms to choose between.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has already been reduced to its mathematical model</a:t>
            </a:r>
          </a:p>
          <a:p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/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/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/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0B585-E260-3D4A-A796-F4BC3F6E5EF1}"/>
              </a:ext>
            </a:extLst>
          </p:cNvPr>
          <p:cNvCxnSpPr/>
          <p:nvPr/>
        </p:nvCxnSpPr>
        <p:spPr>
          <a:xfrm>
            <a:off x="7445567" y="2016718"/>
            <a:ext cx="962212" cy="0"/>
          </a:xfrm>
          <a:prstGeom prst="line">
            <a:avLst/>
          </a:prstGeom>
          <a:ln w="19050">
            <a:solidFill>
              <a:srgbClr val="301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D7289-185F-FC44-A3BA-F0826CD7FD29}"/>
              </a:ext>
            </a:extLst>
          </p:cNvPr>
          <p:cNvCxnSpPr/>
          <p:nvPr/>
        </p:nvCxnSpPr>
        <p:spPr>
          <a:xfrm>
            <a:off x="8835723" y="2027062"/>
            <a:ext cx="962212" cy="0"/>
          </a:xfrm>
          <a:prstGeom prst="line">
            <a:avLst/>
          </a:prstGeom>
          <a:ln w="19050">
            <a:solidFill>
              <a:srgbClr val="FB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7454E-527F-1344-9D35-4B9D9C267257}"/>
              </a:ext>
            </a:extLst>
          </p:cNvPr>
          <p:cNvCxnSpPr/>
          <p:nvPr/>
        </p:nvCxnSpPr>
        <p:spPr>
          <a:xfrm>
            <a:off x="10251984" y="2027062"/>
            <a:ext cx="962212" cy="0"/>
          </a:xfrm>
          <a:prstGeom prst="line">
            <a:avLst/>
          </a:prstGeom>
          <a:ln w="19050">
            <a:solidFill>
              <a:srgbClr val="3C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9B099C-17E6-FF4C-93E3-5FBD2F86C432}"/>
              </a:ext>
            </a:extLst>
          </p:cNvPr>
          <p:cNvGrpSpPr/>
          <p:nvPr/>
        </p:nvGrpSpPr>
        <p:grpSpPr>
          <a:xfrm>
            <a:off x="530400" y="2576954"/>
            <a:ext cx="3510731" cy="2245295"/>
            <a:chOff x="523768" y="2943940"/>
            <a:chExt cx="3510731" cy="22452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B39364-9777-054E-A98E-B296473F4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09" y="3162301"/>
              <a:ext cx="2843909" cy="1828799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1DE804-AE59-024B-AE3E-0E59A578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927" y="4587716"/>
              <a:ext cx="2789290" cy="403384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2FC7E9-B56E-AA43-BE47-8B8054C1D6F4}"/>
                </a:ext>
              </a:extLst>
            </p:cNvPr>
            <p:cNvGrpSpPr/>
            <p:nvPr/>
          </p:nvGrpSpPr>
          <p:grpSpPr>
            <a:xfrm>
              <a:off x="523768" y="2943940"/>
              <a:ext cx="3510731" cy="2245295"/>
              <a:chOff x="523768" y="2943940"/>
              <a:chExt cx="3510731" cy="224529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BFC57E-D1D4-B644-8B2F-61DB66D3D9A3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003E0B-EA8A-804C-824C-F69FDE268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B3BEE-8EF2-5E48-8611-4DA6283568E0}"/>
              </a:ext>
            </a:extLst>
          </p:cNvPr>
          <p:cNvGrpSpPr/>
          <p:nvPr/>
        </p:nvGrpSpPr>
        <p:grpSpPr>
          <a:xfrm>
            <a:off x="4150444" y="2552945"/>
            <a:ext cx="3510731" cy="2245295"/>
            <a:chOff x="4131097" y="3067100"/>
            <a:chExt cx="3510731" cy="2245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7C2675-64D1-BF4D-A086-6C0967851634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E866B16-F36F-9845-9387-19BADBD241A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03C864-A22D-9C4A-B1FC-C46266320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2A2846-45CC-5D47-83F0-8A14D0923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AD3D80-36CA-684F-A769-2ACDF0828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A4061E-F4B0-B64B-9AAF-54F8B3B016D1}"/>
                </a:ext>
              </a:extLst>
            </p:cNvPr>
            <p:cNvSpPr/>
            <p:nvPr/>
          </p:nvSpPr>
          <p:spPr>
            <a:xfrm>
              <a:off x="4483100" y="3708400"/>
              <a:ext cx="2832100" cy="140970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4584C2-D7B8-5049-B43C-CBF97555B915}"/>
              </a:ext>
            </a:extLst>
          </p:cNvPr>
          <p:cNvGrpSpPr/>
          <p:nvPr/>
        </p:nvGrpSpPr>
        <p:grpSpPr>
          <a:xfrm>
            <a:off x="7872364" y="2546910"/>
            <a:ext cx="3510731" cy="2245295"/>
            <a:chOff x="7824722" y="3253441"/>
            <a:chExt cx="3510731" cy="22452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408294-3B50-7145-898A-0E3FAD7DC1B9}"/>
                </a:ext>
              </a:extLst>
            </p:cNvPr>
            <p:cNvGrpSpPr/>
            <p:nvPr/>
          </p:nvGrpSpPr>
          <p:grpSpPr>
            <a:xfrm>
              <a:off x="7824722" y="3253441"/>
              <a:ext cx="3510731" cy="2245295"/>
              <a:chOff x="523768" y="2943940"/>
              <a:chExt cx="3510731" cy="224529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D4A64A7-E178-2840-9E74-02721C6B11D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88BB91E-D7C3-E14D-9025-7B6D450D05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D58A358-5119-9D48-983E-03CA84B2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63" y="3707261"/>
              <a:ext cx="2855422" cy="1606811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4C7A338-21EA-9A4D-AEF2-4E6AB79B6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881" y="4528860"/>
              <a:ext cx="2838090" cy="785212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DBA042E-6BDE-3C43-8AAC-E7B4D0B8C969}"/>
                </a:ext>
              </a:extLst>
            </p:cNvPr>
            <p:cNvSpPr/>
            <p:nvPr/>
          </p:nvSpPr>
          <p:spPr>
            <a:xfrm>
              <a:off x="8153400" y="4135532"/>
              <a:ext cx="2855423" cy="1187408"/>
            </a:xfrm>
            <a:custGeom>
              <a:avLst/>
              <a:gdLst>
                <a:gd name="connsiteX0" fmla="*/ 0 w 3251200"/>
                <a:gd name="connsiteY0" fmla="*/ 1282700 h 1284339"/>
                <a:gd name="connsiteX1" fmla="*/ 584200 w 3251200"/>
                <a:gd name="connsiteY1" fmla="*/ 1244600 h 1284339"/>
                <a:gd name="connsiteX2" fmla="*/ 1524000 w 3251200"/>
                <a:gd name="connsiteY2" fmla="*/ 1016000 h 1284339"/>
                <a:gd name="connsiteX3" fmla="*/ 2628900 w 3251200"/>
                <a:gd name="connsiteY3" fmla="*/ 431800 h 1284339"/>
                <a:gd name="connsiteX4" fmla="*/ 3251200 w 3251200"/>
                <a:gd name="connsiteY4" fmla="*/ 0 h 12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1284339">
                  <a:moveTo>
                    <a:pt x="0" y="1282700"/>
                  </a:moveTo>
                  <a:cubicBezTo>
                    <a:pt x="165100" y="1285875"/>
                    <a:pt x="330200" y="1289050"/>
                    <a:pt x="584200" y="1244600"/>
                  </a:cubicBezTo>
                  <a:cubicBezTo>
                    <a:pt x="838200" y="1200150"/>
                    <a:pt x="1183217" y="1151467"/>
                    <a:pt x="1524000" y="1016000"/>
                  </a:cubicBezTo>
                  <a:cubicBezTo>
                    <a:pt x="1864783" y="880533"/>
                    <a:pt x="2341033" y="601133"/>
                    <a:pt x="2628900" y="431800"/>
                  </a:cubicBezTo>
                  <a:cubicBezTo>
                    <a:pt x="2916767" y="262467"/>
                    <a:pt x="3083983" y="131233"/>
                    <a:pt x="3251200" y="0"/>
                  </a:cubicBez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ooter Placeholder 5">
            <a:extLst>
              <a:ext uri="{FF2B5EF4-FFF2-40B4-BE49-F238E27FC236}">
                <a16:creationId xmlns:a16="http://schemas.microsoft.com/office/drawing/2014/main" id="{E6826832-4187-6241-8543-D33FA263F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5D28-5619-469A-A028-0FC2621A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D693-86D0-496F-AE40-849330DE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172801" cy="5226310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</a:t>
            </a:r>
            <a:r>
              <a:rPr lang="en-US" sz="2400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is the “family” or “set” of all functions that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are dominated by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sz="2000" dirty="0"/>
              <a:t>∈ O(g(n)) when f(n) &lt;= g(n)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/>
              <a:t>The upper bound of an algorithm’s function</a:t>
            </a:r>
          </a:p>
          <a:p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Ω(f(n))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is the family of all functions that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dominate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sz="2000" dirty="0"/>
              <a:t>∈ Ω(g(n)) when f(n) &gt;= g(n)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/>
              <a:t>The lower bound of an algorithm’s function</a:t>
            </a:r>
          </a:p>
          <a:p>
            <a:r>
              <a:rPr lang="el-GR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Θ</a:t>
            </a:r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 </a:t>
            </a:r>
            <a:r>
              <a:rPr lang="en-US" sz="2400" dirty="0"/>
              <a:t>is the family of functions that are equivalent to f(n)</a:t>
            </a:r>
          </a:p>
          <a:p>
            <a:pPr lvl="1"/>
            <a:r>
              <a:rPr lang="en-US" sz="2000" dirty="0"/>
              <a:t>We say f(n) ∈ </a:t>
            </a:r>
            <a:r>
              <a:rPr lang="el-GR" sz="2000" dirty="0"/>
              <a:t>Θ</a:t>
            </a:r>
            <a:r>
              <a:rPr lang="en-US" sz="2000" dirty="0"/>
              <a:t>(g(n)) when both</a:t>
            </a:r>
          </a:p>
          <a:p>
            <a:pPr lvl="1"/>
            <a:r>
              <a:rPr lang="en-US" sz="2000" dirty="0"/>
              <a:t>f(n) ∈ O(g(n)) and f(n) ∈ </a:t>
            </a:r>
            <a:r>
              <a:rPr lang="el-GR" sz="2000" dirty="0"/>
              <a:t>Ω</a:t>
            </a:r>
            <a:r>
              <a:rPr lang="en-US" sz="2000" dirty="0"/>
              <a:t> (g(n)) are true</a:t>
            </a:r>
          </a:p>
          <a:p>
            <a:pPr lvl="1"/>
            <a:r>
              <a:rPr lang="en-US" sz="2000" dirty="0"/>
              <a:t>A direct fit of an algorithm’s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CF968-8C44-48F6-85C0-653F516B1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1AFAD-5246-4F64-86FA-2676E60E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88F2BB-E5BE-9A42-B900-89FEB31ED370}"/>
              </a:ext>
            </a:extLst>
          </p:cNvPr>
          <p:cNvGrpSpPr/>
          <p:nvPr/>
        </p:nvGrpSpPr>
        <p:grpSpPr>
          <a:xfrm>
            <a:off x="6852158" y="146385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C0D16F2-9912-AA4C-A8DB-1D86B6699C50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C49D8C-AC2C-8D4E-97D2-4C0FF7DF4E1C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801F5E-0E25-1241-A208-1A568340F59C}"/>
              </a:ext>
            </a:extLst>
          </p:cNvPr>
          <p:cNvGrpSpPr/>
          <p:nvPr/>
        </p:nvGrpSpPr>
        <p:grpSpPr>
          <a:xfrm>
            <a:off x="6852157" y="3118762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5410112-CFC0-0442-A9AE-CD5B9CE2BF1F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B3BB12-1534-9045-B370-BC3CB384F133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86B417-6319-3640-84E3-4682B840F2E9}"/>
              </a:ext>
            </a:extLst>
          </p:cNvPr>
          <p:cNvGrpSpPr/>
          <p:nvPr/>
        </p:nvGrpSpPr>
        <p:grpSpPr>
          <a:xfrm>
            <a:off x="6852157" y="4729715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BFA3321-4309-CA42-BE33-D90EFBA9E704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58BF91-4660-1E4E-97E1-B14D1A1C5134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3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8C0-B4BD-4816-8CB6-325E9E5D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Domination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2F9E-829D-4085-B352-560132B1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516921"/>
          </a:xfrm>
        </p:spPr>
        <p:txBody>
          <a:bodyPr>
            <a:normAutofit/>
          </a:bodyPr>
          <a:lstStyle/>
          <a:p>
            <a:r>
              <a:rPr lang="en-US" dirty="0"/>
              <a:t>f(n) = 5(n + 2)</a:t>
            </a:r>
          </a:p>
          <a:p>
            <a:r>
              <a:rPr lang="en-US" dirty="0"/>
              <a:t>g(n) = 2n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Find a c and n</a:t>
            </a:r>
            <a:r>
              <a:rPr lang="en-US" baseline="-25000" dirty="0"/>
              <a:t>0</a:t>
            </a:r>
            <a:r>
              <a:rPr lang="en-US" dirty="0"/>
              <a:t> that show that f(n) ∈ O(g(n)).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574C6-2C2F-4F17-8795-A4FC5D94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B1906-481C-4F20-B2B7-EE5EA4C2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273" y="2980778"/>
            <a:ext cx="5593225" cy="28820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BFB3FB-B3CF-4E42-A2F1-01F043F8D0E1}"/>
              </a:ext>
            </a:extLst>
          </p:cNvPr>
          <p:cNvGrpSpPr/>
          <p:nvPr/>
        </p:nvGrpSpPr>
        <p:grpSpPr>
          <a:xfrm>
            <a:off x="7926091" y="18249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3A5CDDA-AB83-0F42-BCCC-57BCB734FB63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4BB5BF-550C-B24E-92A7-2D5996C1AEAF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8DCB6-87AC-4940-B637-3E738CC3BF9C}"/>
                  </a:ext>
                </a:extLst>
              </p:cNvPr>
              <p:cNvSpPr txBox="1"/>
              <p:nvPr/>
            </p:nvSpPr>
            <p:spPr>
              <a:xfrm>
                <a:off x="665892" y="3114354"/>
                <a:ext cx="2775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8DCB6-87AC-4940-B637-3E738CC3B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114354"/>
                <a:ext cx="2775888" cy="276999"/>
              </a:xfrm>
              <a:prstGeom prst="rect">
                <a:avLst/>
              </a:prstGeom>
              <a:blipFill>
                <a:blip r:embed="rId4"/>
                <a:stretch>
                  <a:fillRect l="-2273" r="-136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638627-F86C-8E4D-9B75-791E34EC9393}"/>
                  </a:ext>
                </a:extLst>
              </p:cNvPr>
              <p:cNvSpPr txBox="1"/>
              <p:nvPr/>
            </p:nvSpPr>
            <p:spPr>
              <a:xfrm>
                <a:off x="665892" y="4357584"/>
                <a:ext cx="3999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638627-F86C-8E4D-9B75-791E34EC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4357584"/>
                <a:ext cx="3999365" cy="276999"/>
              </a:xfrm>
              <a:prstGeom prst="rect">
                <a:avLst/>
              </a:prstGeom>
              <a:blipFill>
                <a:blip r:embed="rId5"/>
                <a:stretch>
                  <a:fillRect l="-1899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EA88BE-F2A2-AA46-AF8D-B69BC4A5281D}"/>
                  </a:ext>
                </a:extLst>
              </p:cNvPr>
              <p:cNvSpPr txBox="1"/>
              <p:nvPr/>
            </p:nvSpPr>
            <p:spPr>
              <a:xfrm>
                <a:off x="665892" y="3943174"/>
                <a:ext cx="3378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EA88BE-F2A2-AA46-AF8D-B69BC4A52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943174"/>
                <a:ext cx="3378361" cy="276999"/>
              </a:xfrm>
              <a:prstGeom prst="rect">
                <a:avLst/>
              </a:prstGeom>
              <a:blipFill>
                <a:blip r:embed="rId6"/>
                <a:stretch>
                  <a:fillRect l="-1873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85F13-45DF-084F-B57F-30DAAE3B35B1}"/>
                  </a:ext>
                </a:extLst>
              </p:cNvPr>
              <p:cNvSpPr txBox="1"/>
              <p:nvPr/>
            </p:nvSpPr>
            <p:spPr>
              <a:xfrm>
                <a:off x="665892" y="3528764"/>
                <a:ext cx="3387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85F13-45DF-084F-B57F-30DAAE3B3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528764"/>
                <a:ext cx="3387146" cy="276999"/>
              </a:xfrm>
              <a:prstGeom prst="rect">
                <a:avLst/>
              </a:prstGeom>
              <a:blipFill>
                <a:blip r:embed="rId7"/>
                <a:stretch>
                  <a:fillRect l="-2239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1B746-FC37-CD4F-9DD2-6F28E323284A}"/>
                  </a:ext>
                </a:extLst>
              </p:cNvPr>
              <p:cNvSpPr txBox="1"/>
              <p:nvPr/>
            </p:nvSpPr>
            <p:spPr>
              <a:xfrm>
                <a:off x="665892" y="4771994"/>
                <a:ext cx="303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1B746-FC37-CD4F-9DD2-6F28E323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4771994"/>
                <a:ext cx="3039230" cy="276999"/>
              </a:xfrm>
              <a:prstGeom prst="rect">
                <a:avLst/>
              </a:prstGeom>
              <a:blipFill>
                <a:blip r:embed="rId8"/>
                <a:stretch>
                  <a:fillRect l="-2490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2B58DC-9D50-504B-970A-098DFFD3A137}"/>
                  </a:ext>
                </a:extLst>
              </p:cNvPr>
              <p:cNvSpPr txBox="1"/>
              <p:nvPr/>
            </p:nvSpPr>
            <p:spPr>
              <a:xfrm>
                <a:off x="665892" y="5186403"/>
                <a:ext cx="3960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2B58DC-9D50-504B-970A-098DFFD3A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5186403"/>
                <a:ext cx="3960764" cy="276999"/>
              </a:xfrm>
              <a:prstGeom prst="rect">
                <a:avLst/>
              </a:prstGeom>
              <a:blipFill>
                <a:blip r:embed="rId9"/>
                <a:stretch>
                  <a:fillRect l="-958" t="-9091" r="-31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7F03673-4026-964E-8B1A-81F64CF61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318A-31B2-429F-A52A-2EB47B2B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the following functions give the simplest tight O bound</a:t>
                </a:r>
              </a:p>
              <a:p>
                <a:r>
                  <a:rPr lang="en-US" dirty="0"/>
                  <a:t>a(n) = 10logn + 5</a:t>
                </a:r>
              </a:p>
              <a:p>
                <a:r>
                  <a:rPr lang="en-US" dirty="0"/>
                  <a:t>b(n) = 3</a:t>
                </a:r>
                <a:r>
                  <a:rPr lang="en-US" baseline="30000" dirty="0"/>
                  <a:t>n</a:t>
                </a:r>
                <a:r>
                  <a:rPr lang="en-US" dirty="0"/>
                  <a:t> – 4n</a:t>
                </a:r>
              </a:p>
              <a:p>
                <a:r>
                  <a:rPr lang="en-US" dirty="0"/>
                  <a:t>c(n)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above functions indicate whether the following are true or false</a:t>
                </a:r>
              </a:p>
              <a:p>
                <a:r>
                  <a:rPr lang="en-US" dirty="0"/>
                  <a:t>a(n) ∈ O(b(n))</a:t>
                </a:r>
              </a:p>
              <a:p>
                <a:r>
                  <a:rPr lang="en-US" dirty="0"/>
                  <a:t>a(n) ∈ O(c(n))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(a(n))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1ABCC-7099-46A7-8288-C2F0CA1E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43F91-91BB-48A0-90F0-D3884E2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5038E-4744-4CC6-8295-DFE57C1C7118}"/>
              </a:ext>
            </a:extLst>
          </p:cNvPr>
          <p:cNvSpPr txBox="1"/>
          <p:nvPr/>
        </p:nvSpPr>
        <p:spPr>
          <a:xfrm>
            <a:off x="2446528" y="1692916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</a:t>
            </a:r>
            <a:r>
              <a:rPr lang="en-US" sz="1600" b="1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logn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3D90E-FCFB-447F-A73B-F6DD1835DCD2}"/>
              </a:ext>
            </a:extLst>
          </p:cNvPr>
          <p:cNvSpPr txBox="1"/>
          <p:nvPr/>
        </p:nvSpPr>
        <p:spPr>
          <a:xfrm>
            <a:off x="2446528" y="2094273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O(3</a:t>
            </a:r>
            <a:r>
              <a:rPr lang="en-US" sz="1600" b="1" baseline="300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D8407-C210-46FD-B4A2-997170F46478}"/>
              </a:ext>
            </a:extLst>
          </p:cNvPr>
          <p:cNvSpPr txBox="1"/>
          <p:nvPr/>
        </p:nvSpPr>
        <p:spPr>
          <a:xfrm>
            <a:off x="2446528" y="249060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84B91-1BC5-493F-B4C2-FB67E6C9A728}"/>
              </a:ext>
            </a:extLst>
          </p:cNvPr>
          <p:cNvSpPr/>
          <p:nvPr/>
        </p:nvSpPr>
        <p:spPr>
          <a:xfrm>
            <a:off x="1928552" y="3647263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59977-710D-4BD0-B327-02E3B6A2FB53}"/>
              </a:ext>
            </a:extLst>
          </p:cNvPr>
          <p:cNvSpPr/>
          <p:nvPr/>
        </p:nvSpPr>
        <p:spPr>
          <a:xfrm>
            <a:off x="3444239" y="3647262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70531-68E2-4C7F-9F4D-76C5EA48E6D1}"/>
              </a:ext>
            </a:extLst>
          </p:cNvPr>
          <p:cNvSpPr/>
          <p:nvPr/>
        </p:nvSpPr>
        <p:spPr>
          <a:xfrm>
            <a:off x="4842464" y="3647261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78F772-A531-4B23-9581-718122AA7ED6}"/>
              </a:ext>
            </a:extLst>
          </p:cNvPr>
          <p:cNvSpPr/>
          <p:nvPr/>
        </p:nvSpPr>
        <p:spPr>
          <a:xfrm>
            <a:off x="6358151" y="3647260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DFA92-2221-4B14-A26D-6130BE21A9E9}"/>
              </a:ext>
            </a:extLst>
          </p:cNvPr>
          <p:cNvSpPr/>
          <p:nvPr/>
        </p:nvSpPr>
        <p:spPr>
          <a:xfrm>
            <a:off x="7793193" y="3647259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0084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Priority Queue Operations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0D0-3C56-2044-B98C-AB5F43F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751-EAED-DA4E-9D43-0129242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2325"/>
            <a:ext cx="9660835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complexity class </a:t>
            </a:r>
            <a:r>
              <a:rPr lang="en-US" dirty="0"/>
              <a:t>– a category of algorithm efficiency based on the algorithm’s relationship to the input size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D7A22-0B39-CC44-BD8B-BD0D534A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29FC-6B7D-2042-A570-BD79BF6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42179"/>
              </p:ext>
            </p:extLst>
          </p:nvPr>
        </p:nvGraphicFramePr>
        <p:xfrm>
          <a:off x="575239" y="2319195"/>
          <a:ext cx="5525810" cy="372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182059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“n log n”</a:t>
                      </a:r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cubic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by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Triple nested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20396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23907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drastically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34139"/>
                  </a:ext>
                </a:extLst>
              </a:tr>
            </a:tbl>
          </a:graphicData>
        </a:graphic>
      </p:graphicFrame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C919F2-CFFE-524A-A994-E8D124D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1" y="2435105"/>
            <a:ext cx="5493735" cy="3489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021CF-4770-4D44-822F-1FC2864E552C}"/>
              </a:ext>
            </a:extLst>
          </p:cNvPr>
          <p:cNvSpPr/>
          <p:nvPr/>
        </p:nvSpPr>
        <p:spPr>
          <a:xfrm>
            <a:off x="575239" y="6521027"/>
            <a:ext cx="36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http://bigocheatsheet.com/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331" y="3276245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924" y="4124811"/>
            <a:ext cx="6155545" cy="1313420"/>
            <a:chOff x="876301" y="4545991"/>
            <a:chExt cx="6155545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1" y="4969606"/>
              <a:ext cx="6155545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1" y="57949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010" y="2135457"/>
            <a:ext cx="3497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1776" y="1962662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en-US" sz="1400" b="1" baseline="-25000" dirty="0">
              <a:solidFill>
                <a:srgbClr val="4C328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+T(n-1)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279" y="2991187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en-US" sz="1400" b="1" baseline="-25000" dirty="0">
              <a:solidFill>
                <a:srgbClr val="4C328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055" y="3897836"/>
            <a:ext cx="11993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 + T(n-1)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24" y="40363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98" y="38936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n = 0 or 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723949" y="3893628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7758" y="4760477"/>
            <a:ext cx="6155544" cy="1601089"/>
            <a:chOff x="876302" y="4545991"/>
            <a:chExt cx="6155544" cy="1313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2" y="4969606"/>
              <a:ext cx="6155544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Mathematical equivalent of an if/else statement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f(n) = </a:t>
              </a:r>
            </a:p>
            <a:p>
              <a:endParaRPr lang="en-US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Recurrence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/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𝑐𝑜𝑛𝑑𝑖𝑡𝑖𝑜𝑛𝑎𝑙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𝑟𝑒𝑐𝑢𝑟𝑠𝑖𝑣𝑒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4F3B-C9C2-479A-9039-2887696A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309855"/>
            <a:ext cx="11187258" cy="4845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How much work is done by recursive levels (branch nodes)?</a:t>
            </a:r>
          </a:p>
          <a:p>
            <a:pPr marL="128016" lvl="1" indent="0">
              <a:buNone/>
            </a:pPr>
            <a:r>
              <a:rPr lang="en-US" dirty="0"/>
              <a:t>1. How many recursive calls are on the </a:t>
            </a:r>
            <a:r>
              <a:rPr lang="en-US" dirty="0" err="1"/>
              <a:t>i-th</a:t>
            </a:r>
            <a:r>
              <a:rPr lang="en-US" dirty="0"/>
              <a:t> level of the tree? 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 = 0 is overall root level</a:t>
            </a:r>
          </a:p>
          <a:p>
            <a:pPr marL="128016" lvl="1" indent="0">
              <a:buNone/>
            </a:pPr>
            <a:r>
              <a:rPr lang="en-US" dirty="0"/>
              <a:t>2. At each level </a:t>
            </a:r>
            <a:r>
              <a:rPr lang="en-US" dirty="0" err="1"/>
              <a:t>i</a:t>
            </a:r>
            <a:r>
              <a:rPr lang="en-US" dirty="0"/>
              <a:t>, how many inputs does a single node process? </a:t>
            </a:r>
          </a:p>
          <a:p>
            <a:pPr marL="128016" lvl="1" indent="0">
              <a:buNone/>
            </a:pPr>
            <a:r>
              <a:rPr lang="en-US" dirty="0"/>
              <a:t>3. </a:t>
            </a:r>
            <a:r>
              <a:rPr lang="en-US" dirty="0" smtClean="0"/>
              <a:t>What is the last level? </a:t>
            </a:r>
            <a:endParaRPr lang="en-US" dirty="0"/>
          </a:p>
          <a:p>
            <a:pPr lvl="2"/>
            <a:r>
              <a:rPr lang="en-US" dirty="0"/>
              <a:t>Based on the pattern of how we get down to base case</a:t>
            </a:r>
          </a:p>
          <a:p>
            <a:pPr lvl="2"/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How much work is done by the base case level (leaf nodes)?</a:t>
            </a:r>
          </a:p>
          <a:p>
            <a:pPr marL="128016" lvl="1" indent="0">
              <a:buNone/>
            </a:pPr>
            <a:r>
              <a:rPr lang="en-US" dirty="0"/>
              <a:t>1. How much work is done by a single leaf node? </a:t>
            </a:r>
          </a:p>
          <a:p>
            <a:pPr marL="128016" lvl="1" indent="0">
              <a:buNone/>
            </a:pPr>
            <a:r>
              <a:rPr lang="en-US" dirty="0"/>
              <a:t>2. How many leaf nodes are there?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608810" y="3253177"/>
                <a:ext cx="5471177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𝑙𝑒𝑣𝑒𝑙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𝑏𝑟𝑎𝑛𝑐h𝑁𝑢𝑚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3253177"/>
                <a:ext cx="5471177" cy="697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𝑁𝑜𝑛𝑅𝑒𝑐𝑢𝑟𝑠𝑖𝑣𝑒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𝑙𝑒𝑎𝑓𝐶𝑜𝑢𝑛𝑡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𝑏𝑟𝑎𝑛𝑐h𝑁𝑢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𝑛𝑢𝑚𝐿𝑒𝑣𝑒𝑙𝑠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blipFill>
                <a:blip r:embed="rId3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6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6A47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C73FA-F326-4FF7-98B2-61ABA60F0D34}"/>
              </a:ext>
            </a:extLst>
          </p:cNvPr>
          <p:cNvSpPr txBox="1"/>
          <p:nvPr/>
        </p:nvSpPr>
        <p:spPr>
          <a:xfrm>
            <a:off x="6359594" y="1761553"/>
            <a:ext cx="311784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numberNodesPerLevel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4840-2FCC-4723-92A4-C1FC892C9F1E}"/>
              </a:ext>
            </a:extLst>
          </p:cNvPr>
          <p:cNvSpPr txBox="1"/>
          <p:nvPr/>
        </p:nvSpPr>
        <p:spPr>
          <a:xfrm>
            <a:off x="6623871" y="2319263"/>
            <a:ext cx="352019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inputsPerRecursiveCall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(n/ 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9E420-919B-4356-832C-7F278BA11525}"/>
              </a:ext>
            </a:extLst>
          </p:cNvPr>
          <p:cNvSpPr txBox="1"/>
          <p:nvPr/>
        </p:nvSpPr>
        <p:spPr>
          <a:xfrm>
            <a:off x="5277523" y="2752581"/>
            <a:ext cx="106471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 smtClean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&gt;1)=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blipFill>
                <a:blip r:embed="rId7"/>
                <a:stretch>
                  <a:fillRect l="-922" t="-106250" b="-165625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DC3F653-C3B6-4511-9C27-BDFCC697AD6A}"/>
              </a:ext>
            </a:extLst>
          </p:cNvPr>
          <p:cNvSpPr txBox="1"/>
          <p:nvPr/>
        </p:nvSpPr>
        <p:spPr>
          <a:xfrm>
            <a:off x="5454120" y="4398487"/>
            <a:ext cx="1500026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leafWork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B02CB-1421-4CA7-B97C-4E26496FB12D}"/>
              </a:ext>
            </a:extLst>
          </p:cNvPr>
          <p:cNvSpPr txBox="1"/>
          <p:nvPr/>
        </p:nvSpPr>
        <p:spPr>
          <a:xfrm>
            <a:off x="7072414" y="4651879"/>
            <a:ext cx="235513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leafCount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/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b="0" i="1" baseline="-2500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blipFill>
                <a:blip r:embed="rId9"/>
                <a:stretch>
                  <a:fillRect l="-300" t="-100000" b="-160606"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/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𝑛𝑜𝑛𝑟𝑒𝑐𝑢𝑟𝑠𝑖𝑣𝑒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blipFill>
                <a:blip r:embed="rId10"/>
                <a:stretch>
                  <a:fillRect l="-688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D7590-163E-D249-BC59-92476260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6A1D4-9DC5-B841-8FAC-74691DA2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6AE-13AE-8049-8A06-73EDC495F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88ECD-5533-1A4F-B38C-53C4FC867FEF}"/>
                  </a:ext>
                </a:extLst>
              </p:cNvPr>
              <p:cNvSpPr txBox="1"/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88ECD-5533-1A4F-B38C-53C4FC86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3D1C4-DD93-7E46-AB10-BCC2605E5EE3}"/>
                  </a:ext>
                </a:extLst>
              </p:cNvPr>
              <p:cNvSpPr txBox="1"/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3D1C4-DD93-7E46-AB10-BCC2605E5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121DB1-3C62-4B44-B75B-637F73212D2E}"/>
                  </a:ext>
                </a:extLst>
              </p:cNvPr>
              <p:cNvSpPr txBox="1"/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121DB1-3C62-4B44-B75B-637F73212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754BEDFC-F1B5-934A-B72F-FCF12C53005A}"/>
              </a:ext>
            </a:extLst>
          </p:cNvPr>
          <p:cNvSpPr/>
          <p:nvPr/>
        </p:nvSpPr>
        <p:spPr>
          <a:xfrm>
            <a:off x="1474254" y="1426453"/>
            <a:ext cx="609600" cy="917561"/>
          </a:xfrm>
          <a:prstGeom prst="leftBrace">
            <a:avLst/>
          </a:prstGeom>
          <a:ln w="1270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A47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7DE85-9AAF-F147-924A-025F3EAB9E81}"/>
              </a:ext>
            </a:extLst>
          </p:cNvPr>
          <p:cNvSpPr txBox="1"/>
          <p:nvPr/>
        </p:nvSpPr>
        <p:spPr>
          <a:xfrm>
            <a:off x="638902" y="2796272"/>
            <a:ext cx="22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 of input at level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5C53B-8CF9-4A4C-A8F6-7810BE885460}"/>
              </a:ext>
            </a:extLst>
          </p:cNvPr>
          <p:cNvSpPr txBox="1"/>
          <p:nvPr/>
        </p:nvSpPr>
        <p:spPr>
          <a:xfrm>
            <a:off x="638902" y="3507731"/>
            <a:ext cx="276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nodes at level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E79BC-9E9D-F24B-BBC3-E8CF1BD0FC67}"/>
              </a:ext>
            </a:extLst>
          </p:cNvPr>
          <p:cNvSpPr txBox="1"/>
          <p:nvPr/>
        </p:nvSpPr>
        <p:spPr>
          <a:xfrm>
            <a:off x="5905407" y="2796272"/>
            <a:ext cx="417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nodes are on the bottom level?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75641-9164-E444-AA1C-98B44EF33B4D}"/>
              </a:ext>
            </a:extLst>
          </p:cNvPr>
          <p:cNvSpPr txBox="1"/>
          <p:nvPr/>
        </p:nvSpPr>
        <p:spPr>
          <a:xfrm>
            <a:off x="575239" y="4222663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last level?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C41C3-53D7-DA4C-B0A3-31D3E4B55593}"/>
              </a:ext>
            </a:extLst>
          </p:cNvPr>
          <p:cNvSpPr txBox="1"/>
          <p:nvPr/>
        </p:nvSpPr>
        <p:spPr>
          <a:xfrm>
            <a:off x="575239" y="4960352"/>
            <a:ext cx="20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recursive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C5BB1-A620-BD4F-AFDA-0C311C275D01}"/>
              </a:ext>
            </a:extLst>
          </p:cNvPr>
          <p:cNvSpPr txBox="1"/>
          <p:nvPr/>
        </p:nvSpPr>
        <p:spPr>
          <a:xfrm>
            <a:off x="5905407" y="3507731"/>
            <a:ext cx="353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much work done in base 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0B3F3-D09C-3E40-8EC3-32433295583D}"/>
                  </a:ext>
                </a:extLst>
              </p:cNvPr>
              <p:cNvSpPr txBox="1"/>
              <p:nvPr/>
            </p:nvSpPr>
            <p:spPr>
              <a:xfrm>
                <a:off x="3359945" y="3479817"/>
                <a:ext cx="255776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0B3F3-D09C-3E40-8EC3-32433295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45" y="3479817"/>
                <a:ext cx="255776" cy="285912"/>
              </a:xfrm>
              <a:prstGeom prst="rect">
                <a:avLst/>
              </a:prstGeom>
              <a:blipFill>
                <a:blip r:embed="rId5"/>
                <a:stretch>
                  <a:fillRect l="-19048" r="-476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46AA9-48A7-C14C-8DC6-D1CAE3E9D08A}"/>
                  </a:ext>
                </a:extLst>
              </p:cNvPr>
              <p:cNvSpPr txBox="1"/>
              <p:nvPr/>
            </p:nvSpPr>
            <p:spPr>
              <a:xfrm>
                <a:off x="3055866" y="2689127"/>
                <a:ext cx="255775" cy="476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46AA9-48A7-C14C-8DC6-D1CAE3E9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66" y="2689127"/>
                <a:ext cx="255775" cy="476477"/>
              </a:xfrm>
              <a:prstGeom prst="rect">
                <a:avLst/>
              </a:prstGeom>
              <a:blipFill>
                <a:blip r:embed="rId6"/>
                <a:stretch>
                  <a:fillRect l="-19048" r="-476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4A0988-BF33-9341-8868-4C5E31338071}"/>
                  </a:ext>
                </a:extLst>
              </p:cNvPr>
              <p:cNvSpPr txBox="1"/>
              <p:nvPr/>
            </p:nvSpPr>
            <p:spPr>
              <a:xfrm>
                <a:off x="2720122" y="4822788"/>
                <a:ext cx="250446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4A0988-BF33-9341-8868-4C5E31338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22" y="4822788"/>
                <a:ext cx="2504468" cy="792140"/>
              </a:xfrm>
              <a:prstGeom prst="rect">
                <a:avLst/>
              </a:prstGeom>
              <a:blipFill>
                <a:blip r:embed="rId7"/>
                <a:stretch>
                  <a:fillRect l="-23737" t="-107937" r="-3030" b="-1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54DBE-AC21-7949-AF83-48E9D073F18F}"/>
                  </a:ext>
                </a:extLst>
              </p:cNvPr>
              <p:cNvSpPr txBox="1"/>
              <p:nvPr/>
            </p:nvSpPr>
            <p:spPr>
              <a:xfrm>
                <a:off x="3540109" y="4268829"/>
                <a:ext cx="835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54DBE-AC21-7949-AF83-48E9D073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09" y="4268829"/>
                <a:ext cx="835293" cy="276999"/>
              </a:xfrm>
              <a:prstGeom prst="rect">
                <a:avLst/>
              </a:prstGeom>
              <a:blipFill>
                <a:blip r:embed="rId8"/>
                <a:stretch>
                  <a:fillRect l="-8955" t="-4545" r="-746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2FA098-9CAF-C649-B75D-A457C0093FAC}"/>
                  </a:ext>
                </a:extLst>
              </p:cNvPr>
              <p:cNvSpPr txBox="1"/>
              <p:nvPr/>
            </p:nvSpPr>
            <p:spPr>
              <a:xfrm>
                <a:off x="9594653" y="3523733"/>
                <a:ext cx="318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2FA098-9CAF-C649-B75D-A457C009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653" y="3523733"/>
                <a:ext cx="318164" cy="276999"/>
              </a:xfrm>
              <a:prstGeom prst="rect">
                <a:avLst/>
              </a:prstGeom>
              <a:blipFill>
                <a:blip r:embed="rId9"/>
                <a:stretch>
                  <a:fillRect l="-11111" r="-1111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566F66-B7FD-F243-9A8E-14D03FAF66D8}"/>
                  </a:ext>
                </a:extLst>
              </p:cNvPr>
              <p:cNvSpPr txBox="1"/>
              <p:nvPr/>
            </p:nvSpPr>
            <p:spPr>
              <a:xfrm>
                <a:off x="10082062" y="2810999"/>
                <a:ext cx="1257717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566F66-B7FD-F243-9A8E-14D03FAF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062" y="2810999"/>
                <a:ext cx="1257717" cy="289310"/>
              </a:xfrm>
              <a:prstGeom prst="rect">
                <a:avLst/>
              </a:prstGeom>
              <a:blipFill>
                <a:blip r:embed="rId10"/>
                <a:stretch>
                  <a:fillRect l="-3000" t="-4167" r="-10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CC8E2-E931-6A49-8765-CF89F9E120F1}"/>
                  </a:ext>
                </a:extLst>
              </p:cNvPr>
              <p:cNvSpPr txBox="1"/>
              <p:nvPr/>
            </p:nvSpPr>
            <p:spPr>
              <a:xfrm>
                <a:off x="7159772" y="4942846"/>
                <a:ext cx="2299027" cy="276999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CC8E2-E931-6A49-8765-CF89F9E1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772" y="4942846"/>
                <a:ext cx="2299027" cy="276999"/>
              </a:xfrm>
              <a:prstGeom prst="rect">
                <a:avLst/>
              </a:prstGeom>
              <a:blipFill>
                <a:blip r:embed="rId11"/>
                <a:stretch>
                  <a:fillRect l="-1099" b="-2916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1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2EDA-0F52-574A-B7AD-6AB0BD4B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&amp; AVL Trees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BDA2F-2BB5-E147-BB63-65339658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94CF1-B8A2-FA45-AFC8-1EBB0FA3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6AADA-EE47-174F-ABF2-DE1224E61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4C3282"/>
                    </a:solidFill>
                  </a:rPr>
                  <a:t>AVL Trees </a:t>
                </a:r>
                <a:r>
                  <a:rPr lang="en-US" dirty="0"/>
                  <a:t>must satisfy the following properties: </a:t>
                </a:r>
              </a:p>
              <a:p>
                <a:pPr lvl="1"/>
                <a:r>
                  <a:rPr lang="en-US" dirty="0" smtClean="0">
                    <a:solidFill>
                      <a:srgbClr val="4C3282"/>
                    </a:solidFill>
                  </a:rPr>
                  <a:t>binary </a:t>
                </a:r>
                <a:r>
                  <a:rPr lang="en-US" dirty="0">
                    <a:solidFill>
                      <a:srgbClr val="4C3282"/>
                    </a:solidFill>
                  </a:rPr>
                  <a:t>search tree</a:t>
                </a:r>
                <a:r>
                  <a:rPr lang="en-US" dirty="0"/>
                  <a:t>: for all nodes,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, all </a:t>
                </a:r>
                <a:r>
                  <a:rPr lang="en-US" dirty="0"/>
                  <a:t>keys in the left subtree must be smaller </a:t>
                </a:r>
                <a:r>
                  <a:rPr lang="en-US" dirty="0" smtClean="0"/>
                  <a:t>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’s key and </a:t>
                </a:r>
                <a:r>
                  <a:rPr lang="en-US" dirty="0"/>
                  <a:t>all keys in the right subtree must be larger </a:t>
                </a:r>
                <a:r>
                  <a:rPr lang="en-US" dirty="0" smtClean="0"/>
                  <a:t>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’s key.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rgbClr val="4C3282"/>
                    </a:solidFill>
                  </a:rPr>
                  <a:t>AVL condition: </a:t>
                </a:r>
                <a:r>
                  <a:rPr lang="en-US" dirty="0"/>
                  <a:t>for all nodes, the difference between the height of the left subtree and the right subtree is at most one. </a:t>
                </a:r>
                <a:r>
                  <a:rPr lang="en-US" dirty="0" smtClean="0"/>
                  <a:t>i.e. </a:t>
                </a:r>
                <a:r>
                  <a:rPr lang="en-US" dirty="0" err="1" smtClean="0"/>
                  <a:t>Math.abs</a:t>
                </a:r>
                <a:r>
                  <a:rPr lang="en-US" dirty="0" smtClean="0"/>
                  <a:t>(height(left </a:t>
                </a:r>
                <a:r>
                  <a:rPr lang="en-US" dirty="0"/>
                  <a:t>subtree) – height(right subtree)) ≤ 1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AVL stands for </a:t>
                </a:r>
                <a:r>
                  <a:rPr lang="en-US" b="1" dirty="0"/>
                  <a:t>A</a:t>
                </a:r>
                <a:r>
                  <a:rPr lang="en-US" dirty="0"/>
                  <a:t>delson-</a:t>
                </a:r>
                <a:r>
                  <a:rPr lang="en-US" b="1" dirty="0" err="1"/>
                  <a:t>V</a:t>
                </a:r>
                <a:r>
                  <a:rPr lang="en-US" dirty="0" err="1"/>
                  <a:t>elsky</a:t>
                </a:r>
                <a:r>
                  <a:rPr lang="en-US" dirty="0"/>
                  <a:t> and </a:t>
                </a:r>
                <a:r>
                  <a:rPr lang="en-US" b="1" dirty="0"/>
                  <a:t>L</a:t>
                </a:r>
                <a:r>
                  <a:rPr lang="en-US" dirty="0"/>
                  <a:t>andis (the inventors of the data structure)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60529" y="21403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015425" y="25718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639582" y="31363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3351" y="42173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103129" y="35720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104160" y="46471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528324" y="46398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553476" y="27145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8478112" y="37621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3782104" y="2143113"/>
            <a:ext cx="809522" cy="798022"/>
            <a:chOff x="8434647" y="3174615"/>
            <a:chExt cx="809522" cy="7980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3837000" y="2574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4461157" y="3139134"/>
            <a:ext cx="809522" cy="798022"/>
            <a:chOff x="8434647" y="3174615"/>
            <a:chExt cx="809522" cy="7980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146544" y="4078570"/>
            <a:ext cx="809522" cy="798022"/>
            <a:chOff x="8434647" y="3174615"/>
            <a:chExt cx="809522" cy="798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4516053" y="35970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191843" y="45214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616007" y="451421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375051" y="271731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008480" y="373630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340" y="1380161"/>
            <a:ext cx="234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Line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1</a:t>
            </a:r>
            <a:r>
              <a:rPr lang="en-US" sz="2000" dirty="0">
                <a:latin typeface="Segoe UI "/>
              </a:rPr>
              <a:t> rotation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0779" y="1324618"/>
            <a:ext cx="244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Kink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2</a:t>
            </a:r>
            <a:r>
              <a:rPr lang="en-US" sz="2000" dirty="0">
                <a:latin typeface="Segoe UI "/>
              </a:rPr>
              <a:t> rotations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650534" y="2158008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095685" y="25894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3289" y="3098860"/>
            <a:ext cx="809522" cy="798022"/>
            <a:chOff x="8434647" y="3174615"/>
            <a:chExt cx="809522" cy="7980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53108" y="4048681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02738" y="35482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8407" y="44915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2571" y="448432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578085" y="2749132"/>
            <a:ext cx="279154" cy="26887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951265" y="3686722"/>
            <a:ext cx="294509" cy="28977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8264" y="5197215"/>
            <a:ext cx="365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Right</a:t>
            </a:r>
          </a:p>
          <a:p>
            <a:r>
              <a:rPr lang="en-US" dirty="0">
                <a:latin typeface="Segoe UI "/>
              </a:rPr>
              <a:t>Parent’s left becomes child’s right</a:t>
            </a:r>
          </a:p>
          <a:p>
            <a:r>
              <a:rPr lang="en-US" dirty="0">
                <a:latin typeface="Segoe UI "/>
              </a:rPr>
              <a:t>Child’s right becomes its parent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80299" y="5210584"/>
            <a:ext cx="373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Left</a:t>
            </a:r>
          </a:p>
          <a:p>
            <a:r>
              <a:rPr lang="en-US" dirty="0">
                <a:latin typeface="Segoe UI "/>
              </a:rPr>
              <a:t>Parent’s right becomes child’s left</a:t>
            </a:r>
          </a:p>
          <a:p>
            <a:r>
              <a:rPr lang="en-US" dirty="0">
                <a:latin typeface="Segoe UI "/>
              </a:rPr>
              <a:t>Child’s left becomes its parent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00929" y="2152050"/>
            <a:ext cx="809522" cy="798022"/>
            <a:chOff x="8434647" y="3174615"/>
            <a:chExt cx="809522" cy="7980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41399" y="25937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265283" y="3102073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913751" y="4228991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305349" y="3538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944560" y="465879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68724" y="4651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892867" y="376752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0656643" y="2705847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335141" y="5485223"/>
            <a:ext cx="229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Right Kink Resolution</a:t>
            </a:r>
          </a:p>
          <a:p>
            <a:r>
              <a:rPr lang="en-US" dirty="0">
                <a:latin typeface="Segoe UI "/>
              </a:rPr>
              <a:t>Rotate subtree right</a:t>
            </a:r>
          </a:p>
          <a:p>
            <a:r>
              <a:rPr lang="en-US" dirty="0">
                <a:latin typeface="Segoe UI "/>
              </a:rPr>
              <a:t>Rotate root tree left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9753600" y="5485223"/>
            <a:ext cx="2550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Left Kink Resolution</a:t>
            </a:r>
          </a:p>
          <a:p>
            <a:r>
              <a:rPr lang="en-US" dirty="0">
                <a:latin typeface="Segoe UI "/>
              </a:rPr>
              <a:t>Rotate subtree left</a:t>
            </a:r>
          </a:p>
          <a:p>
            <a:r>
              <a:rPr lang="en-US" dirty="0">
                <a:latin typeface="Segoe UI "/>
              </a:rPr>
              <a:t>Rotate root tree right</a:t>
            </a:r>
          </a:p>
        </p:txBody>
      </p:sp>
    </p:spTree>
    <p:extLst>
      <p:ext uri="{BB962C8B-B14F-4D97-AF65-F5344CB8AC3E}">
        <p14:creationId xmlns:p14="http://schemas.microsoft.com/office/powerpoint/2010/main" val="2625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B8C6-4A8C-4AA1-8EAC-C36C7861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E524A-3620-4CE8-9479-B18F9040B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Recurse up the tree until you find the </a:t>
                </a:r>
                <a:r>
                  <a:rPr lang="en-US" b="1" dirty="0"/>
                  <a:t>lowest</a:t>
                </a:r>
                <a:r>
                  <a:rPr lang="en-US" dirty="0"/>
                  <a:t> imbalanced node,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take two steps toward where the insertion happened.</a:t>
                </a:r>
              </a:p>
              <a:p>
                <a:pPr lvl="1"/>
                <a:r>
                  <a:rPr lang="en-US" dirty="0"/>
                  <a:t>i.e. toward the tallest subtree.</a:t>
                </a:r>
              </a:p>
              <a:p>
                <a:pPr lvl="1"/>
                <a:r>
                  <a:rPr lang="en-US" dirty="0"/>
                  <a:t>Call the two nodes you visited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3. Both steps same direction?</a:t>
                </a:r>
              </a:p>
              <a:p>
                <a:pPr lvl="1"/>
                <a:r>
                  <a:rPr lang="en-US" dirty="0"/>
                  <a:t>Single rotation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4. steps going different directions?</a:t>
                </a:r>
              </a:p>
              <a:p>
                <a:pPr lvl="1"/>
                <a:r>
                  <a:rPr lang="en-US" dirty="0"/>
                  <a:t>Double rotation!</a:t>
                </a:r>
              </a:p>
              <a:p>
                <a:pPr lvl="1"/>
                <a:r>
                  <a:rPr lang="en-US" dirty="0"/>
                  <a:t>Start by rotating,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the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in a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Rotate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are in a line</a:t>
                </a:r>
              </a:p>
              <a:p>
                <a:pPr lvl="1"/>
                <a:r>
                  <a:rPr lang="en-US" dirty="0"/>
                  <a:t>Now rotate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 other way to create balance.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Remember to reconnect orphaned subtrees in BST order.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E524A-3620-4CE8-9479-B18F9040B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said the height of a heap is always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Let’s argue why: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many nodes are there in a </a:t>
                </a:r>
                <a:r>
                  <a:rPr lang="en-US" b="1" dirty="0" smtClean="0"/>
                  <a:t>complete</a:t>
                </a:r>
                <a:r>
                  <a:rPr lang="en-US" dirty="0" smtClean="0"/>
                  <a:t> binary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nodes in a heap, what can you say about the height?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42682" y="3442447"/>
                <a:ext cx="3657600" cy="66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Above the last level: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At the last level: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82" y="3442447"/>
                <a:ext cx="3657600" cy="668773"/>
              </a:xfrm>
              <a:prstGeom prst="rect">
                <a:avLst/>
              </a:prstGeom>
              <a:blipFill>
                <a:blip r:embed="rId3"/>
                <a:stretch>
                  <a:fillRect l="-1333" t="-63303" b="-6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67724" y="3442446"/>
                <a:ext cx="6822142" cy="70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Total? Min: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Max: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724" y="3442446"/>
                <a:ext cx="6822142" cy="700000"/>
              </a:xfrm>
              <a:prstGeom prst="rect">
                <a:avLst/>
              </a:prstGeom>
              <a:blipFill>
                <a:blip r:embed="rId4"/>
                <a:stretch>
                  <a:fillRect l="-715" t="-60000" b="-9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42682" y="4858871"/>
                <a:ext cx="7557247" cy="120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We can actually write something more specific: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82" y="4858871"/>
                <a:ext cx="7557247" cy="1205266"/>
              </a:xfrm>
              <a:prstGeom prst="rect">
                <a:avLst/>
              </a:prstGeom>
              <a:blipFill>
                <a:blip r:embed="rId5"/>
                <a:stretch>
                  <a:fillRect l="-645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6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BST/AVL true/false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true for BSTs and for AVL trees?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128937"/>
                  </p:ext>
                </p:extLst>
              </p:nvPr>
            </p:nvGraphicFramePr>
            <p:xfrm>
              <a:off x="575239" y="2512607"/>
              <a:ext cx="11285067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7726">
                      <a:extLst>
                        <a:ext uri="{9D8B030D-6E8A-4147-A177-3AD203B41FA5}">
                          <a16:colId xmlns:a16="http://schemas.microsoft.com/office/drawing/2014/main" val="1890229373"/>
                        </a:ext>
                      </a:extLst>
                    </a:gridCol>
                    <a:gridCol w="1506070">
                      <a:extLst>
                        <a:ext uri="{9D8B030D-6E8A-4147-A177-3AD203B41FA5}">
                          <a16:colId xmlns:a16="http://schemas.microsoft.com/office/drawing/2014/main" val="3432991677"/>
                        </a:ext>
                      </a:extLst>
                    </a:gridCol>
                    <a:gridCol w="5011271">
                      <a:extLst>
                        <a:ext uri="{9D8B030D-6E8A-4147-A177-3AD203B41FA5}">
                          <a16:colId xmlns:a16="http://schemas.microsoft.com/office/drawing/2014/main" val="38383563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BSTs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AVL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3031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All leaves are distance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from the root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False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47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Traversal takes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8303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containsKey </a:t>
                          </a:r>
                          <a:r>
                            <a:rPr lang="en-US" dirty="0" smtClean="0"/>
                            <a:t>is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worst case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True</a:t>
                          </a:r>
                          <a:r>
                            <a:rPr lang="en-US" baseline="0" dirty="0" smtClean="0"/>
                            <a:t> (only technically – it’s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83022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128937"/>
                  </p:ext>
                </p:extLst>
              </p:nvPr>
            </p:nvGraphicFramePr>
            <p:xfrm>
              <a:off x="575239" y="2512607"/>
              <a:ext cx="11285067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7726">
                      <a:extLst>
                        <a:ext uri="{9D8B030D-6E8A-4147-A177-3AD203B41FA5}">
                          <a16:colId xmlns:a16="http://schemas.microsoft.com/office/drawing/2014/main" val="1890229373"/>
                        </a:ext>
                      </a:extLst>
                    </a:gridCol>
                    <a:gridCol w="1506070">
                      <a:extLst>
                        <a:ext uri="{9D8B030D-6E8A-4147-A177-3AD203B41FA5}">
                          <a16:colId xmlns:a16="http://schemas.microsoft.com/office/drawing/2014/main" val="3432991677"/>
                        </a:ext>
                      </a:extLst>
                    </a:gridCol>
                    <a:gridCol w="5011271">
                      <a:extLst>
                        <a:ext uri="{9D8B030D-6E8A-4147-A177-3AD203B41FA5}">
                          <a16:colId xmlns:a16="http://schemas.microsoft.com/office/drawing/2014/main" val="38383563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BSTs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AVL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3031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8" t="-106557" r="-137340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False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47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8" t="-206557" r="-137340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83037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8" t="-178095" r="-13734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5426" t="-178095" r="-487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83022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05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BAD5-B57A-3645-882B-0BEC92CB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8351-BD16-1943-BE3D-9B6B9D72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A9822-910A-8648-B44A-77735B80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672FA-F298-684E-ACE9-CF3D7AAF4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81D-905B-415B-AC1D-DF0A021E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First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5E6F-BEDF-4EB2-830D-99A0064F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[key].value;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value %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C9E0F-5FA1-45C2-8C95-DD27CA4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C7E70-F15C-CE46-9DD2-217C763779EA}"/>
              </a:ext>
            </a:extLst>
          </p:cNvPr>
          <p:cNvGrpSpPr/>
          <p:nvPr/>
        </p:nvGrpSpPr>
        <p:grpSpPr>
          <a:xfrm>
            <a:off x="7813963" y="1463857"/>
            <a:ext cx="3802798" cy="3398826"/>
            <a:chOff x="-248860" y="1530095"/>
            <a:chExt cx="3802798" cy="33988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3A506-581A-2C44-8331-1B9AFC8C688D}"/>
                </a:ext>
              </a:extLst>
            </p:cNvPr>
            <p:cNvSpPr/>
            <p:nvPr/>
          </p:nvSpPr>
          <p:spPr>
            <a:xfrm>
              <a:off x="-248858" y="2061557"/>
              <a:ext cx="3802796" cy="2867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00950-3195-194A-B396-DD206D142C1D}"/>
                </a:ext>
              </a:extLst>
            </p:cNvPr>
            <p:cNvSpPr/>
            <p:nvPr/>
          </p:nvSpPr>
          <p:spPr>
            <a:xfrm>
              <a:off x="-248859" y="1530095"/>
              <a:ext cx="3802796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SimpleHashMap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D39EFD-FEA5-8348-8C4A-E6E4B271E0F1}"/>
                </a:ext>
              </a:extLst>
            </p:cNvPr>
            <p:cNvSpPr txBox="1"/>
            <p:nvPr/>
          </p:nvSpPr>
          <p:spPr>
            <a:xfrm>
              <a:off x="-155859" y="2867915"/>
              <a:ext cx="37097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put item at result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get item at result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return data[result] == null </a:t>
              </a:r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nullify element at result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68DE8-D9E1-864C-B19A-FB2111D0DA35}"/>
                </a:ext>
              </a:extLst>
            </p:cNvPr>
            <p:cNvSpPr txBox="1"/>
            <p:nvPr/>
          </p:nvSpPr>
          <p:spPr>
            <a:xfrm>
              <a:off x="-248860" y="206155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195085-4677-D548-A91C-6B85D87BEF93}"/>
                </a:ext>
              </a:extLst>
            </p:cNvPr>
            <p:cNvSpPr txBox="1"/>
            <p:nvPr/>
          </p:nvSpPr>
          <p:spPr>
            <a:xfrm>
              <a:off x="-155859" y="2677325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FA48F4-CD80-1D45-AB59-E878DF8D43ED}"/>
                </a:ext>
              </a:extLst>
            </p:cNvPr>
            <p:cNvSpPr txBox="1"/>
            <p:nvPr/>
          </p:nvSpPr>
          <p:spPr>
            <a:xfrm>
              <a:off x="-155477" y="2279104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776FA23-7D35-0345-AB7F-FB07D54D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“:(”);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4770421" y="4755536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6732410" y="467339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2925786" y="468331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2193624" y="2340476"/>
            <a:ext cx="6783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D57E233-3AD9-A840-8BD8-108C458C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73211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75379"/>
              </p:ext>
            </p:extLst>
          </p:nvPr>
        </p:nvGraphicFramePr>
        <p:xfrm>
          <a:off x="575239" y="2962358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In-Practice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blipFill>
                <a:blip r:embed="rId5"/>
                <a:stretch>
                  <a:fillRect l="-1441" t="-1139" r="-1081" b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348451" y="4743873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348451" y="5063913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C021D-61D9-C541-943A-5AB68C1A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840" y="90652"/>
            <a:ext cx="3581635" cy="347472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5BF16F-6AFF-FE4F-B19A-BD0E5873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176B-04E4-4630-AAA4-4DFAD0A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A31F-50D1-41BF-9C35-457531CDC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11729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Solution 2: Open Addressing</a:t>
            </a:r>
          </a:p>
          <a:p>
            <a:r>
              <a:rPr lang="en-US" dirty="0"/>
              <a:t>Resolves collisions by choosing a different location to tore a value if natural choice is already full.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16F2F-EFD2-41EB-8673-476524E6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4812-5DE7-4EA3-82A0-91121E5D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8FEF0C-9CBE-6D40-BAA3-B61813DA4131}"/>
              </a:ext>
            </a:extLst>
          </p:cNvPr>
          <p:cNvSpPr txBox="1">
            <a:spLocks/>
          </p:cNvSpPr>
          <p:nvPr/>
        </p:nvSpPr>
        <p:spPr>
          <a:xfrm>
            <a:off x="575239" y="2737773"/>
            <a:ext cx="5520761" cy="307814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C3282"/>
                </a:solidFill>
              </a:rPr>
              <a:t>Type 1: Linear Probing</a:t>
            </a:r>
          </a:p>
          <a:p>
            <a:r>
              <a:rPr lang="en-US" sz="1800" dirty="0"/>
              <a:t>If there is a collision, keep checking the next element until we find an open spot.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EE545A-380A-174B-BFFC-6850D5CC68DB}"/>
              </a:ext>
            </a:extLst>
          </p:cNvPr>
          <p:cNvSpPr txBox="1">
            <a:spLocks/>
          </p:cNvSpPr>
          <p:nvPr/>
        </p:nvSpPr>
        <p:spPr>
          <a:xfrm>
            <a:off x="5863829" y="2737773"/>
            <a:ext cx="5604402" cy="2895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C3282"/>
                </a:solidFill>
              </a:rPr>
              <a:t>Type 2: Quadratic Probing</a:t>
            </a:r>
          </a:p>
          <a:p>
            <a:r>
              <a:rPr lang="en-US" sz="1800" dirty="0"/>
              <a:t>If we collide instead try the next i</a:t>
            </a:r>
            <a:r>
              <a:rPr lang="en-US" sz="1800" baseline="30000" dirty="0"/>
              <a:t>2 </a:t>
            </a:r>
            <a:r>
              <a:rPr lang="en-US" sz="1800" dirty="0"/>
              <a:t>space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30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621-A4FC-4395-B467-CF12E301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Linear Probing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4C265D-3F7C-4D99-A4EB-3B7BD0B939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25550" y="2921667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28775-4EC6-4F7A-8993-EF3FD4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D862-F85B-48E1-9B70-C3CA8D53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43C20-45A4-4691-811E-D48113AEEE14}"/>
              </a:ext>
            </a:extLst>
          </p:cNvPr>
          <p:cNvSpPr txBox="1"/>
          <p:nvPr/>
        </p:nvSpPr>
        <p:spPr>
          <a:xfrm>
            <a:off x="575239" y="1730472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linear probing to resolve collisions</a:t>
            </a:r>
          </a:p>
          <a:p>
            <a:r>
              <a:rPr lang="en-US" dirty="0"/>
              <a:t>1, 5, 11, 7, 12, 17, 6, 25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FCB40-D3DC-48B7-B99B-6CE332ED9B23}"/>
              </a:ext>
            </a:extLst>
          </p:cNvPr>
          <p:cNvSpPr txBox="1"/>
          <p:nvPr/>
        </p:nvSpPr>
        <p:spPr>
          <a:xfrm>
            <a:off x="3274240" y="34290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A3E5-416F-4AD3-B5DF-468D54AF8755}"/>
              </a:ext>
            </a:extLst>
          </p:cNvPr>
          <p:cNvSpPr txBox="1"/>
          <p:nvPr/>
        </p:nvSpPr>
        <p:spPr>
          <a:xfrm>
            <a:off x="6155828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1CA93-AC6B-4C24-BD0C-F7DFDA0B0FAC}"/>
              </a:ext>
            </a:extLst>
          </p:cNvPr>
          <p:cNvSpPr txBox="1"/>
          <p:nvPr/>
        </p:nvSpPr>
        <p:spPr>
          <a:xfrm>
            <a:off x="3158824" y="343781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D7AF4-682F-43EC-89C4-42DF2093818B}"/>
              </a:ext>
            </a:extLst>
          </p:cNvPr>
          <p:cNvSpPr txBox="1"/>
          <p:nvPr/>
        </p:nvSpPr>
        <p:spPr>
          <a:xfrm>
            <a:off x="7639942" y="34009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98980-64C2-47CD-B7B7-547C7996690B}"/>
              </a:ext>
            </a:extLst>
          </p:cNvPr>
          <p:cNvSpPr txBox="1"/>
          <p:nvPr/>
        </p:nvSpPr>
        <p:spPr>
          <a:xfrm>
            <a:off x="3871641" y="342899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EFB15-3B31-41FD-8D9D-BD12E2D2CAC6}"/>
              </a:ext>
            </a:extLst>
          </p:cNvPr>
          <p:cNvSpPr txBox="1"/>
          <p:nvPr/>
        </p:nvSpPr>
        <p:spPr>
          <a:xfrm>
            <a:off x="7524526" y="3400971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7A7B4-0469-40F1-955D-F35DF213E130}"/>
              </a:ext>
            </a:extLst>
          </p:cNvPr>
          <p:cNvSpPr txBox="1"/>
          <p:nvPr/>
        </p:nvSpPr>
        <p:spPr>
          <a:xfrm>
            <a:off x="6897885" y="340097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9F3DD-AC69-4F34-B820-E1D8269BF077}"/>
              </a:ext>
            </a:extLst>
          </p:cNvPr>
          <p:cNvSpPr txBox="1"/>
          <p:nvPr/>
        </p:nvSpPr>
        <p:spPr>
          <a:xfrm>
            <a:off x="5993925" y="342899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32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06602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638 -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664 0.00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4974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2791-7423-428A-9F0C-CAA9CC26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Quadratic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D28B3-7074-4CAE-B9D2-04A88C6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B61B2-CF87-4C16-A69C-94DD03C7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9892A4-C8B6-498F-8D74-1E5BC6B4A007}"/>
              </a:ext>
            </a:extLst>
          </p:cNvPr>
          <p:cNvGraphicFramePr>
            <a:graphicFrameLocks/>
          </p:cNvGraphicFramePr>
          <p:nvPr/>
        </p:nvGraphicFramePr>
        <p:xfrm>
          <a:off x="1998979" y="2631153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1020B5-B2F4-432B-A210-B67ABEC94076}"/>
              </a:ext>
            </a:extLst>
          </p:cNvPr>
          <p:cNvSpPr txBox="1"/>
          <p:nvPr/>
        </p:nvSpPr>
        <p:spPr>
          <a:xfrm>
            <a:off x="537281" y="4028166"/>
            <a:ext cx="2825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(49 % 10 + 0 * 0) % 10 = 9</a:t>
            </a:r>
          </a:p>
          <a:p>
            <a:r>
              <a:rPr lang="en-US" dirty="0"/>
              <a:t>(49 % 10 + 1 * 1) % 10 = 0</a:t>
            </a:r>
          </a:p>
          <a:p>
            <a:endParaRPr lang="en-US" dirty="0"/>
          </a:p>
          <a:p>
            <a:r>
              <a:rPr lang="en-US" dirty="0"/>
              <a:t>(58 % 10 + 0 * 0) % 10 = 8</a:t>
            </a:r>
          </a:p>
          <a:p>
            <a:r>
              <a:rPr lang="en-US" dirty="0"/>
              <a:t>(58 % 10 + 1 * 1) % 10 = 9</a:t>
            </a:r>
          </a:p>
          <a:p>
            <a:r>
              <a:rPr lang="en-US" dirty="0"/>
              <a:t>(58 % 10 + 2 * 2) % 10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A2626-3B2E-45D2-A2D3-B3E60FB3C274}"/>
              </a:ext>
            </a:extLst>
          </p:cNvPr>
          <p:cNvSpPr txBox="1"/>
          <p:nvPr/>
        </p:nvSpPr>
        <p:spPr>
          <a:xfrm>
            <a:off x="8718298" y="313848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58747-23CC-4633-83DD-752F67707F13}"/>
              </a:ext>
            </a:extLst>
          </p:cNvPr>
          <p:cNvSpPr txBox="1"/>
          <p:nvPr/>
        </p:nvSpPr>
        <p:spPr>
          <a:xfrm>
            <a:off x="7972995" y="31104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5891A-90D7-42A8-B9D6-3108696C2FB7}"/>
              </a:ext>
            </a:extLst>
          </p:cNvPr>
          <p:cNvSpPr txBox="1"/>
          <p:nvPr/>
        </p:nvSpPr>
        <p:spPr>
          <a:xfrm>
            <a:off x="8680340" y="31384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67C66-3C1A-44F9-9838-AA58A6703D43}"/>
              </a:ext>
            </a:extLst>
          </p:cNvPr>
          <p:cNvSpPr txBox="1"/>
          <p:nvPr/>
        </p:nvSpPr>
        <p:spPr>
          <a:xfrm>
            <a:off x="537281" y="1638140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quadratic probing to resolve collisions</a:t>
            </a:r>
          </a:p>
          <a:p>
            <a:r>
              <a:rPr lang="en-US" dirty="0"/>
              <a:t>89, 18, 49, 58, 79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47DD6-814E-470D-A068-AB65F9BDA4A0}"/>
              </a:ext>
            </a:extLst>
          </p:cNvPr>
          <p:cNvSpPr txBox="1"/>
          <p:nvPr/>
        </p:nvSpPr>
        <p:spPr>
          <a:xfrm>
            <a:off x="3565864" y="311045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A99F14-BEFA-426F-85A7-EBCCC98053D0}"/>
              </a:ext>
            </a:extLst>
          </p:cNvPr>
          <p:cNvSpPr txBox="1"/>
          <p:nvPr/>
        </p:nvSpPr>
        <p:spPr>
          <a:xfrm>
            <a:off x="4319696" y="3138484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4E27A-E950-4398-AE4C-48AEBDB388F3}"/>
              </a:ext>
            </a:extLst>
          </p:cNvPr>
          <p:cNvSpPr txBox="1"/>
          <p:nvPr/>
        </p:nvSpPr>
        <p:spPr>
          <a:xfrm>
            <a:off x="537281" y="5872017"/>
            <a:ext cx="282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(79 % 10 + 0 * 0) % 10 = 9</a:t>
            </a:r>
          </a:p>
          <a:p>
            <a:r>
              <a:rPr lang="en-US" dirty="0"/>
              <a:t>(79 % 10 + 1 * 1) % 10 = 0</a:t>
            </a:r>
          </a:p>
          <a:p>
            <a:r>
              <a:rPr lang="en-US" dirty="0"/>
              <a:t>(79 % 10 + 2 * 2) % 10 =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17FF7-31BD-4D9E-9A7B-1EDD474958C7}"/>
              </a:ext>
            </a:extLst>
          </p:cNvPr>
          <p:cNvSpPr txBox="1"/>
          <p:nvPr/>
        </p:nvSpPr>
        <p:spPr>
          <a:xfrm>
            <a:off x="4413566" y="4051428"/>
            <a:ext cx="441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Problems:</a:t>
            </a:r>
          </a:p>
          <a:p>
            <a:r>
              <a:rPr lang="en-US" dirty="0"/>
              <a:t>If λ≥ ½ we might never find an empty spot</a:t>
            </a:r>
          </a:p>
          <a:p>
            <a:pPr lvl="1"/>
            <a:r>
              <a:rPr lang="en-US" dirty="0"/>
              <a:t>Infinite loop!</a:t>
            </a:r>
          </a:p>
          <a:p>
            <a:r>
              <a:rPr lang="en-US" dirty="0"/>
              <a:t>Can still get clusters</a:t>
            </a:r>
          </a:p>
        </p:txBody>
      </p:sp>
    </p:spTree>
    <p:extLst>
      <p:ext uri="{BB962C8B-B14F-4D97-AF65-F5344CB8AC3E}">
        <p14:creationId xmlns:p14="http://schemas.microsoft.com/office/powerpoint/2010/main" val="32257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342 L -0.14518 0.03658 C -0.17526 0.04769 -0.2207 0.05394 -0.26823 0.05394 C -0.32239 0.05394 -0.36575 0.04769 -0.39583 0.03658 L -0.54088 -0.0134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2" grpId="0"/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A4B9-7A12-4173-8E08-74A7858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02B7-DAFD-4B2E-8A16-C503DAEC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2895984"/>
            <a:ext cx="11187258" cy="286393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jump_Hash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9755F-0635-4C26-910C-70725648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1EB03-97FE-4AB6-AA86-DA3FC80A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63A4E-244E-B340-AFFE-C91D08BFD650}"/>
              </a:ext>
            </a:extLst>
          </p:cNvPr>
          <p:cNvSpPr txBox="1">
            <a:spLocks/>
          </p:cNvSpPr>
          <p:nvPr/>
        </p:nvSpPr>
        <p:spPr>
          <a:xfrm>
            <a:off x="575239" y="1528315"/>
            <a:ext cx="11187258" cy="111729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B6A479"/>
                </a:solidFill>
              </a:rPr>
              <a:t>Solution 3: Double Hashing</a:t>
            </a:r>
          </a:p>
          <a:p>
            <a:r>
              <a:rPr lang="en-US" dirty="0"/>
              <a:t>If the natural hash location is taken, apply a second and separate hash function to find a new location. h’(k, </a:t>
            </a:r>
            <a:r>
              <a:rPr lang="en-US" dirty="0" err="1"/>
              <a:t>i</a:t>
            </a:r>
            <a:r>
              <a:rPr lang="en-US" dirty="0"/>
              <a:t>) = (h(k) + </a:t>
            </a:r>
            <a:r>
              <a:rPr lang="en-US" dirty="0" err="1"/>
              <a:t>i</a:t>
            </a:r>
            <a:r>
              <a:rPr lang="en-US" dirty="0"/>
              <a:t> * g(k)) % 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1AFF-3584-B348-8CFE-56E48068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80AFA-3251-5142-BCF7-634AD9EF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D36F0-F949-1641-8560-918D3757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91AD4-06F4-A04F-960F-A11AD5949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558616" y="1463857"/>
                <a:ext cx="6203881" cy="4845504"/>
              </a:xfrm>
            </p:spPr>
            <p:txBody>
              <a:bodyPr/>
              <a:lstStyle/>
              <a:p>
                <a:r>
                  <a:rPr lang="en-US" sz="2400" dirty="0"/>
                  <a:t>We’ll use priority queues for lots of things later in the quarter. </a:t>
                </a:r>
              </a:p>
              <a:p>
                <a:r>
                  <a:rPr lang="en-US" sz="2400" dirty="0"/>
                  <a:t>Let’s add them to our ADT now.</a:t>
                </a:r>
              </a:p>
              <a:p>
                <a:r>
                  <a:rPr lang="en-US" sz="2400" dirty="0"/>
                  <a:t>Some of these will be </a:t>
                </a:r>
                <a:r>
                  <a:rPr lang="en-US" sz="2400" b="1" dirty="0"/>
                  <a:t>asymptotically </a:t>
                </a:r>
                <a:r>
                  <a:rPr lang="en-US" sz="2400" dirty="0"/>
                  <a:t>faster for a heap than an AVL tree!</a:t>
                </a:r>
              </a:p>
              <a:p>
                <a:endParaRPr lang="en-US" dirty="0"/>
              </a:p>
              <a:p>
                <a:r>
                  <a:rPr lang="en-US" sz="2400" b="1" dirty="0"/>
                  <a:t>BuildHeap(</a:t>
                </a:r>
                <a:r>
                  <a:rPr lang="en-US" sz="24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)  </a:t>
                </a:r>
                <a:br>
                  <a:rPr lang="en-US" sz="2400" b="1" dirty="0"/>
                </a:b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8616" y="1463857"/>
                <a:ext cx="6203881" cy="4845504"/>
              </a:xfrm>
              <a:blipFill>
                <a:blip r:embed="rId2"/>
                <a:stretch>
                  <a:fillRect l="-1277" t="-1635" r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54806" y="1418253"/>
            <a:ext cx="4683261" cy="5243926"/>
            <a:chOff x="908857" y="1530095"/>
            <a:chExt cx="4683261" cy="40966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/>
                <a:t>Min Priority Queue ADT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removeMin</a:t>
              </a:r>
              <a:r>
                <a:rPr lang="en-US" sz="2200" b="1" dirty="0"/>
                <a:t>()</a:t>
              </a:r>
              <a:r>
                <a:rPr lang="en-US" sz="2200" dirty="0"/>
                <a:t> – returns the element with the </a:t>
              </a:r>
              <a:r>
                <a:rPr lang="en-US" sz="2200" u="sng" dirty="0"/>
                <a:t>smallest</a:t>
              </a:r>
              <a:r>
                <a:rPr lang="en-US" sz="2200" dirty="0"/>
                <a:t> priority, removes it from the collection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comparable values</a:t>
              </a:r>
            </a:p>
            <a:p>
              <a:r>
                <a:rPr lang="en-US" sz="2200" dirty="0"/>
                <a:t>- Ordered based on “priority”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8580" y="4708463"/>
              <a:ext cx="4385442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peekMin</a:t>
              </a:r>
              <a:r>
                <a:rPr lang="en-US" sz="2200" b="1" dirty="0"/>
                <a:t>()</a:t>
              </a:r>
              <a:r>
                <a:rPr lang="en-US" sz="2200" dirty="0"/>
                <a:t> – find, but do not remove the element with the </a:t>
              </a:r>
              <a:r>
                <a:rPr lang="en-US" sz="2200" u="sng" dirty="0"/>
                <a:t>smallest</a:t>
              </a:r>
              <a:r>
                <a:rPr lang="en-US" sz="2200" dirty="0"/>
                <a:t> priority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/>
                <a:t>insert(value) </a:t>
              </a:r>
              <a:r>
                <a:rPr lang="en-US" sz="2200" dirty="0"/>
                <a:t>– add a new element to the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4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86AF-0E5F-2D42-8C50-F75128CE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583F-73A2-164A-BFC7-6245026F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93" y="1888999"/>
            <a:ext cx="2909365" cy="575008"/>
          </a:xfrm>
        </p:spPr>
        <p:txBody>
          <a:bodyPr>
            <a:normAutofit/>
          </a:bodyPr>
          <a:lstStyle/>
          <a:p>
            <a:r>
              <a:rPr lang="en-US" dirty="0" err="1"/>
              <a:t>ArrayDictionary</a:t>
            </a:r>
            <a:r>
              <a:rPr lang="en-US" dirty="0"/>
              <a:t>&lt;K, V&gt;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B4651-AED5-1D48-B4B6-D0C62A2A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9CA6-F7C9-774D-AFD7-D26B30F64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19 Wi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8FB850-1FDA-EE46-A2D4-5FCB56876806}"/>
              </a:ext>
            </a:extLst>
          </p:cNvPr>
          <p:cNvGraphicFramePr>
            <a:graphicFrameLocks noGrp="1"/>
          </p:cNvGraphicFramePr>
          <p:nvPr/>
        </p:nvGraphicFramePr>
        <p:xfrm>
          <a:off x="369294" y="2373322"/>
          <a:ext cx="572670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Key is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put(K key, V 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2n -&gt; O(n)</a:t>
                      </a:r>
                    </a:p>
                    <a:p>
                      <a:r>
                        <a:rPr lang="en-US" sz="1400" dirty="0"/>
                        <a:t>N search, N resizing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N search, C swapping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containsKey</a:t>
                      </a:r>
                      <a:r>
                        <a:rPr lang="en-US" sz="1400" dirty="0"/>
                        <a:t>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is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size()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D60DBE-D98E-E942-B583-294671B7E60C}"/>
              </a:ext>
            </a:extLst>
          </p:cNvPr>
          <p:cNvSpPr txBox="1">
            <a:spLocks/>
          </p:cNvSpPr>
          <p:nvPr/>
        </p:nvSpPr>
        <p:spPr>
          <a:xfrm>
            <a:off x="6301947" y="1888999"/>
            <a:ext cx="2909365" cy="57500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DoubleLinkedList</a:t>
            </a:r>
            <a:r>
              <a:rPr lang="en-US" dirty="0"/>
              <a:t>&lt;T&gt;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4C3BC2-9A18-3246-BF98-226BE1EF5782}"/>
              </a:ext>
            </a:extLst>
          </p:cNvPr>
          <p:cNvGraphicFramePr>
            <a:graphicFrameLocks noGrp="1"/>
          </p:cNvGraphicFramePr>
          <p:nvPr/>
        </p:nvGraphicFramePr>
        <p:xfrm>
          <a:off x="6301948" y="2373322"/>
          <a:ext cx="57267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add(T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added to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added to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removed from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removed from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delete(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index, 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insert(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index, 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BuildHeap(</a:t>
                </a:r>
                <a:r>
                  <a:rPr lang="en-US" sz="28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) –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Try 1: Just call insert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times.</a:t>
                </a:r>
              </a:p>
              <a:p>
                <a:r>
                  <a:rPr lang="en-US" sz="2800" dirty="0"/>
                  <a:t>Worst case running time?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calls, each 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So 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right?</a:t>
                </a:r>
              </a:p>
              <a:p>
                <a:r>
                  <a:rPr lang="en-US" sz="2800" dirty="0"/>
                  <a:t>That proof isn’t valid. There’s no guarantee that we’re getting the worst case every time!</a:t>
                </a:r>
              </a:p>
              <a:p>
                <a:r>
                  <a:rPr lang="en-US" sz="2800" dirty="0"/>
                  <a:t>Proof is right if we just want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bound</a:t>
                </a:r>
              </a:p>
              <a:p>
                <a:pPr lvl="1"/>
                <a:r>
                  <a:rPr lang="en-US" sz="2400" dirty="0"/>
                  <a:t>But it’s not clear if it’s tight.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BuildHeap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try again for a Theta bound. </a:t>
                </a:r>
              </a:p>
              <a:p>
                <a:r>
                  <a:rPr lang="en-US" sz="2800" dirty="0"/>
                  <a:t>The problem last time was making sure we always hit the worst case.</a:t>
                </a:r>
              </a:p>
              <a:p>
                <a:r>
                  <a:rPr lang="en-US" sz="2800" dirty="0"/>
                  <a:t>Suppose our priorities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1,2,3,…,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what is the worst-case order?</a:t>
                </a:r>
              </a:p>
              <a:p>
                <a:r>
                  <a:rPr lang="en-US" sz="2800" dirty="0"/>
                  <a:t>I</a:t>
                </a:r>
                <a:r>
                  <a:rPr lang="en-US" sz="2800" dirty="0" smtClean="0"/>
                  <a:t>nsert </a:t>
                </a:r>
                <a:r>
                  <a:rPr lang="en-US" sz="2800" dirty="0"/>
                  <a:t>the elements in decreasing order </a:t>
                </a:r>
                <a:r>
                  <a:rPr lang="en-US" sz="2800" dirty="0" smtClean="0"/>
                  <a:t>to hit the worst case each time!</a:t>
                </a:r>
                <a:endParaRPr lang="en-US" sz="2800" dirty="0"/>
              </a:p>
              <a:p>
                <a:pPr lvl="1"/>
                <a:r>
                  <a:rPr lang="en-US" sz="2400" dirty="0"/>
                  <a:t>Every node will have to percolate all the way up to the root.</a:t>
                </a:r>
              </a:p>
              <a:p>
                <a:r>
                  <a:rPr lang="en-US" sz="2800" dirty="0"/>
                  <a:t>So we really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operations. </a:t>
                </a:r>
                <a:r>
                  <a:rPr lang="en-US" sz="2800" dirty="0" smtClean="0"/>
                  <a:t>Done? 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There’s still a bug with this proof!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233A7-343E-4E8E-970D-19C5DDDD9210}"/>
              </a:ext>
            </a:extLst>
          </p:cNvPr>
          <p:cNvSpPr/>
          <p:nvPr/>
        </p:nvSpPr>
        <p:spPr>
          <a:xfrm>
            <a:off x="7980897" y="757964"/>
            <a:ext cx="3458453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</a:t>
            </a:r>
            <a:r>
              <a:rPr lang="en-US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order produces the worst </a:t>
            </a: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case?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BuildHeap</a:t>
            </a:r>
            <a:r>
              <a:rPr lang="en-US" dirty="0"/>
              <a:t> Running Time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try once more.</a:t>
                </a:r>
              </a:p>
              <a:p>
                <a:r>
                  <a:rPr lang="en-US" sz="2800" dirty="0"/>
                  <a:t>Saying the worst case was decreasing order was a good start.</a:t>
                </a:r>
              </a:p>
              <a:p>
                <a:r>
                  <a:rPr lang="en-US" sz="2800" dirty="0"/>
                  <a:t>What are the actual running times?</a:t>
                </a:r>
              </a:p>
              <a:p>
                <a:r>
                  <a:rPr lang="en-US" sz="2800" dirty="0"/>
                  <a:t>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b="1" dirty="0"/>
                  <a:t>current </a:t>
                </a:r>
                <a:r>
                  <a:rPr lang="en-US" sz="2800" dirty="0"/>
                  <a:t>height.</a:t>
                </a:r>
              </a:p>
              <a:p>
                <a:pPr lvl="1"/>
                <a:r>
                  <a:rPr lang="en-US" sz="2400" dirty="0"/>
                  <a:t>The tree isn’t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the beginning.</a:t>
                </a:r>
              </a:p>
              <a:p>
                <a:r>
                  <a:rPr lang="en-US" sz="2800" dirty="0"/>
                  <a:t>But most nodes are inserted in the last two levels of the tree.</a:t>
                </a:r>
              </a:p>
              <a:p>
                <a:pPr lvl="1"/>
                <a:r>
                  <a:rPr lang="en-US" sz="2600" dirty="0"/>
                  <a:t>For most nodes,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 </a:t>
                </a:r>
              </a:p>
              <a:p>
                <a:r>
                  <a:rPr lang="en-US" sz="2800" dirty="0"/>
                  <a:t>The number of operations is at least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were trying to design an algorithm for:</a:t>
                </a:r>
              </a:p>
              <a:p>
                <a:r>
                  <a:rPr lang="en-US" sz="2800" b="1" dirty="0"/>
                  <a:t>BuildHeap(</a:t>
                </a:r>
                <a:r>
                  <a:rPr lang="en-US" sz="28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) –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r>
                  <a:rPr lang="en-US" sz="2800" dirty="0"/>
                  <a:t>Just inserting leads to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algorithm in the worst case. </a:t>
                </a:r>
              </a:p>
              <a:p>
                <a:r>
                  <a:rPr lang="en-US" sz="2800" dirty="0"/>
                  <a:t>Can we do better?</a:t>
                </a:r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lecture16_Kasey</Template>
  <TotalTime>984</TotalTime>
  <Words>4264</Words>
  <Application>Microsoft Office PowerPoint</Application>
  <PresentationFormat>Widescreen</PresentationFormat>
  <Paragraphs>1087</Paragraphs>
  <Slides>50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Segoe UI</vt:lpstr>
      <vt:lpstr>Segoe UI 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14: buildHeap and Midterm Review</vt:lpstr>
      <vt:lpstr>Administrivia</vt:lpstr>
      <vt:lpstr>More Priority Queue Operations</vt:lpstr>
      <vt:lpstr>Warm up</vt:lpstr>
      <vt:lpstr>More Operations</vt:lpstr>
      <vt:lpstr>Even More Operations</vt:lpstr>
      <vt:lpstr>BuildHeap Running Time</vt:lpstr>
      <vt:lpstr>BuildHeap Running Time (again)</vt:lpstr>
      <vt:lpstr>Where Were We?</vt:lpstr>
      <vt:lpstr>Can We Do Better?</vt:lpstr>
      <vt:lpstr>Is It Really Faster?</vt:lpstr>
      <vt:lpstr>Closed form Floyd’s buildHeap</vt:lpstr>
      <vt:lpstr>Floyd’s BuildHeap</vt:lpstr>
      <vt:lpstr>Floyd’s buildHeap algorithm</vt:lpstr>
      <vt:lpstr>Floyd’s buildHeap algorithm</vt:lpstr>
      <vt:lpstr>Floyd’s buildHeap algorithm</vt:lpstr>
      <vt:lpstr>Floyd’s buildHeap algorithm</vt:lpstr>
      <vt:lpstr>Floyd’s buildHeap algorithm</vt:lpstr>
      <vt:lpstr>Even More Operations</vt:lpstr>
      <vt:lpstr>Midterm Review</vt:lpstr>
      <vt:lpstr>Midterm Logistics</vt:lpstr>
      <vt:lpstr>Asymptotic Analysis</vt:lpstr>
      <vt:lpstr>Asymptotic Analysis</vt:lpstr>
      <vt:lpstr>Code Modeling</vt:lpstr>
      <vt:lpstr>Code Modeling Example</vt:lpstr>
      <vt:lpstr>Function growth</vt:lpstr>
      <vt:lpstr>O, Ω, Θ Definitions</vt:lpstr>
      <vt:lpstr>Proving Domination</vt:lpstr>
      <vt:lpstr>O, Ω, Θ Examples</vt:lpstr>
      <vt:lpstr>Review: Complexity Classes</vt:lpstr>
      <vt:lpstr>Modeling Complex Loops</vt:lpstr>
      <vt:lpstr>Function Modeling: Recursion</vt:lpstr>
      <vt:lpstr>Tree Method Formulas</vt:lpstr>
      <vt:lpstr>Tree Method Example</vt:lpstr>
      <vt:lpstr>BST &amp; AVL Trees</vt:lpstr>
      <vt:lpstr>Binary Search Trees</vt:lpstr>
      <vt:lpstr>Meet AVL Trees</vt:lpstr>
      <vt:lpstr>AVL Cases</vt:lpstr>
      <vt:lpstr>Rebalancing Steps</vt:lpstr>
      <vt:lpstr>BST/AVL true/false</vt:lpstr>
      <vt:lpstr>Hashing</vt:lpstr>
      <vt:lpstr>Implement First Hash Function</vt:lpstr>
      <vt:lpstr>First Hash Function: % table size</vt:lpstr>
      <vt:lpstr>Handling Collisions</vt:lpstr>
      <vt:lpstr>Handling Collisions</vt:lpstr>
      <vt:lpstr>Linear Probing</vt:lpstr>
      <vt:lpstr>Quadratic Probing</vt:lpstr>
      <vt:lpstr>Handling Collisions</vt:lpstr>
      <vt:lpstr>Homework</vt:lpstr>
      <vt:lpstr>Homework 2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Intro to Heaps</dc:title>
  <dc:creator>rtweber2</dc:creator>
  <cp:lastModifiedBy>rtweber2</cp:lastModifiedBy>
  <cp:revision>47</cp:revision>
  <dcterms:created xsi:type="dcterms:W3CDTF">2019-07-22T15:15:44Z</dcterms:created>
  <dcterms:modified xsi:type="dcterms:W3CDTF">2019-07-24T19:32:23Z</dcterms:modified>
</cp:coreProperties>
</file>