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3" r:id="rId11"/>
    <p:sldId id="294" r:id="rId12"/>
    <p:sldId id="260" r:id="rId13"/>
    <p:sldId id="261" r:id="rId14"/>
    <p:sldId id="263" r:id="rId15"/>
    <p:sldId id="282" r:id="rId16"/>
    <p:sldId id="28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5" r:id="rId29"/>
    <p:sldId id="286" r:id="rId30"/>
    <p:sldId id="284" r:id="rId31"/>
    <p:sldId id="275" r:id="rId32"/>
    <p:sldId id="277" r:id="rId33"/>
    <p:sldId id="278" r:id="rId34"/>
    <p:sldId id="279" r:id="rId35"/>
    <p:sldId id="280" r:id="rId36"/>
    <p:sldId id="2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B4780-9DBE-48BC-8A90-52285E155DFB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1DECB-7E8F-4353-92E4-78512EAF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7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2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8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1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3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B349E-D725-4173-B68F-56B9152F6E29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645EE6-4250-466E-9C03-3D38F7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9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computing/computer-science/cryptography/modarithmetic/a/what-is-modular-arithmet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11: Introduction to Hash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how long does it take to calculate height?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The recursion tree (from the tree method) IS the AVL tree!</a:t>
                </a:r>
              </a:p>
              <a:p>
                <a:r>
                  <a:rPr lang="en-US" sz="2800" dirty="0"/>
                  <a:t>We do a constant number of operations at each node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general, traversals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 time, </a:t>
                </a:r>
              </a:p>
              <a:p>
                <a:r>
                  <a:rPr lang="en-US" sz="2800" dirty="0"/>
                  <a:t>where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doSomething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time.</a:t>
                </a:r>
              </a:p>
              <a:p>
                <a:r>
                  <a:rPr lang="en-US" sz="2800" dirty="0"/>
                  <a:t>Common question on technical interviews!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Other Self-Balancing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There are lots of flavors of self-balancing search trees</a:t>
                </a:r>
              </a:p>
              <a:p>
                <a:r>
                  <a:rPr lang="en-US" sz="2800" dirty="0"/>
                  <a:t>“Red-black trees” work on a similar principle to AVL trees.</a:t>
                </a:r>
              </a:p>
              <a:p>
                <a:r>
                  <a:rPr lang="en-US" sz="2800" dirty="0"/>
                  <a:t>“Splay trees”</a:t>
                </a:r>
              </a:p>
              <a:p>
                <a:pPr lvl="1"/>
                <a:r>
                  <a:rPr lang="en-US" sz="2800" dirty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amortized bounds for all operations.</a:t>
                </a:r>
              </a:p>
              <a:p>
                <a:r>
                  <a:rPr lang="en-US" sz="2800" dirty="0"/>
                  <a:t>“Scapegoat trees”</a:t>
                </a:r>
              </a:p>
              <a:p>
                <a:r>
                  <a:rPr lang="en-US" sz="2800" dirty="0"/>
                  <a:t>“</a:t>
                </a:r>
                <a:r>
                  <a:rPr lang="en-US" sz="2800" dirty="0" err="1"/>
                  <a:t>Treaps</a:t>
                </a:r>
                <a:r>
                  <a:rPr lang="en-US" sz="2800" dirty="0"/>
                  <a:t>” – a BST and heap in one (!)</a:t>
                </a:r>
              </a:p>
              <a:p>
                <a:r>
                  <a:rPr lang="en-US" sz="3200" dirty="0"/>
                  <a:t>B-trees (see other 373 versions) optimized for huge datasets.</a:t>
                </a:r>
              </a:p>
              <a:p>
                <a:r>
                  <a:rPr lang="en-US" sz="3200" dirty="0"/>
                  <a:t>If you have an application where you need a balanced BST that also [does something] it might already exist. </a:t>
                </a:r>
                <a:br>
                  <a:rPr lang="en-US" sz="3200" dirty="0"/>
                </a:br>
                <a:r>
                  <a:rPr lang="en-US" sz="3200" dirty="0"/>
                  <a:t>Google first, you might be able to use a library.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>
                <a:blip r:embed="rId2"/>
                <a:stretch>
                  <a:fillRect l="-980" t="-2909" r="-2397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A073-F69A-624C-9BD2-712DD115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849E2-7DD4-394C-A0DC-73BC138B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17EBE-A6AE-8947-A0F5-5206A8F6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1B262-6353-2E45-BFE5-D8AD1FF2A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466D-15F7-E049-946C-30024792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817F-4C06-224B-8D68-D719C412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589B2-89B9-8D44-84E2-46DA855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B61E67-7CDB-6B48-8566-B5E0370A92D8}"/>
              </a:ext>
            </a:extLst>
          </p:cNvPr>
          <p:cNvGrpSpPr/>
          <p:nvPr/>
        </p:nvGrpSpPr>
        <p:grpSpPr>
          <a:xfrm>
            <a:off x="648841" y="1427566"/>
            <a:ext cx="2320363" cy="3313705"/>
            <a:chOff x="908857" y="1530095"/>
            <a:chExt cx="2320363" cy="33137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CBEEE3-8AFE-D440-BA6C-82C143336931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458886-4AEC-6348-B428-4D1F36235AC9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0813F0-E7D7-5C47-97C6-E524B20B6C47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9D3AF-6A24-4A4F-B17B-1BD1A36096B2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CA43B-71C6-6442-AF34-230FFCCF5658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E8D80A-F37E-6547-AE6F-95270BF0C121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CBD59C-080A-4740-9991-034D86A9BC5B}"/>
              </a:ext>
            </a:extLst>
          </p:cNvPr>
          <p:cNvGrpSpPr/>
          <p:nvPr/>
        </p:nvGrpSpPr>
        <p:grpSpPr>
          <a:xfrm>
            <a:off x="3205521" y="1427566"/>
            <a:ext cx="2657434" cy="4620556"/>
            <a:chOff x="908859" y="1530095"/>
            <a:chExt cx="2657434" cy="46205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5F5DA9-0338-0443-AC27-F1D023659ED0}"/>
                </a:ext>
              </a:extLst>
            </p:cNvPr>
            <p:cNvSpPr/>
            <p:nvPr/>
          </p:nvSpPr>
          <p:spPr>
            <a:xfrm>
              <a:off x="908859" y="2061556"/>
              <a:ext cx="2645078" cy="40890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3B81B-DCBE-3949-8D15-BC42B6C0328E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E74044-DA53-9B40-B0D2-6C5BD7C4368E}"/>
                </a:ext>
              </a:extLst>
            </p:cNvPr>
            <p:cNvSpPr txBox="1"/>
            <p:nvPr/>
          </p:nvSpPr>
          <p:spPr>
            <a:xfrm>
              <a:off x="1014217" y="2887740"/>
              <a:ext cx="25520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pair, add to next available spot, grow array if necessary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replace pair to be removed with last pair in collection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BE0B1-F6D6-6D42-98FE-AFD005408BD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4D8633-F762-084C-B1C8-33196EBD6F47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43A0BF-077D-BF4E-84AC-9557F090BA5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Pair&lt;K, V&gt;[]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A240B2-48B4-BA46-AC5F-CB12BAFF6E12}"/>
              </a:ext>
            </a:extLst>
          </p:cNvPr>
          <p:cNvGrpSpPr/>
          <p:nvPr/>
        </p:nvGrpSpPr>
        <p:grpSpPr>
          <a:xfrm>
            <a:off x="6168868" y="1427566"/>
            <a:ext cx="2632723" cy="4597474"/>
            <a:chOff x="908858" y="1530095"/>
            <a:chExt cx="2632723" cy="459747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0FFD36-6F99-674A-9496-58A97C2C2362}"/>
                </a:ext>
              </a:extLst>
            </p:cNvPr>
            <p:cNvSpPr/>
            <p:nvPr/>
          </p:nvSpPr>
          <p:spPr>
            <a:xfrm>
              <a:off x="908858" y="2061557"/>
              <a:ext cx="2632723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E147D9-79E0-E241-9440-BA4EED038D0F}"/>
                </a:ext>
              </a:extLst>
            </p:cNvPr>
            <p:cNvSpPr/>
            <p:nvPr/>
          </p:nvSpPr>
          <p:spPr>
            <a:xfrm>
              <a:off x="908858" y="1530095"/>
              <a:ext cx="2632723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F9A1F8-9502-A445-82A2-3B11C77FBCDD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add to front of list, else replace with new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skip pair to be removed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BDDFFD-7197-6E46-AB98-D37E0B2E0F1C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56468-D120-D14F-9EB8-B1ECC9FFE70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EC294-A22B-5E4F-9552-F0B116DF05E2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BC25DD-F0B8-964A-8C72-CF4C0CF66E8B}"/>
              </a:ext>
            </a:extLst>
          </p:cNvPr>
          <p:cNvGrpSpPr/>
          <p:nvPr/>
        </p:nvGrpSpPr>
        <p:grpSpPr>
          <a:xfrm>
            <a:off x="9117419" y="1427566"/>
            <a:ext cx="2645079" cy="4597474"/>
            <a:chOff x="908858" y="1530095"/>
            <a:chExt cx="2645079" cy="45974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141EF2-E8F5-984F-A58B-3E212C086AE9}"/>
                </a:ext>
              </a:extLst>
            </p:cNvPr>
            <p:cNvSpPr/>
            <p:nvPr/>
          </p:nvSpPr>
          <p:spPr>
            <a:xfrm>
              <a:off x="908858" y="2061557"/>
              <a:ext cx="2645079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32F576-AD00-2544-8276-B72E2EF31FA3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AVLDictionary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5E97FE-AD88-5B4E-8B70-CF01B118FDFC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place in BST order, rotate to maintain balance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replace or nullify as appropriate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A93CE7-6470-D249-A3B5-BBDC9317CE5D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CA8D6-1D2A-4146-8DC5-C2BF7A97C271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A1C9D-8FA9-3641-BB3C-317969B7571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0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30E5AD-63D5-CC4B-A661-6F315A9E2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40910"/>
              </p:ext>
            </p:extLst>
          </p:nvPr>
        </p:nvGraphicFramePr>
        <p:xfrm>
          <a:off x="2974107" y="3233219"/>
          <a:ext cx="902392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329">
                  <a:extLst>
                    <a:ext uri="{9D8B030D-6E8A-4147-A177-3AD203B41FA5}">
                      <a16:colId xmlns:a16="http://schemas.microsoft.com/office/drawing/2014/main" val="245190480"/>
                    </a:ext>
                  </a:extLst>
                </a:gridCol>
                <a:gridCol w="1197647">
                  <a:extLst>
                    <a:ext uri="{9D8B030D-6E8A-4147-A177-3AD203B41FA5}">
                      <a16:colId xmlns:a16="http://schemas.microsoft.com/office/drawing/2014/main" val="4240898751"/>
                    </a:ext>
                  </a:extLst>
                </a:gridCol>
                <a:gridCol w="1503988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503988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503988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503988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ArrayList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LinkedList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AVLTree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put(</a:t>
                      </a:r>
                      <a:r>
                        <a:rPr lang="en-US" sz="2000" dirty="0" err="1"/>
                        <a:t>key,value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2553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209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38742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14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5999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3C923D6-45C5-764F-9A5B-C420DC68C546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377715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630E5AD-63D5-CC4B-A661-6F315A9E2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374305"/>
                  </p:ext>
                </p:extLst>
              </p:nvPr>
            </p:nvGraphicFramePr>
            <p:xfrm>
              <a:off x="2974107" y="3233219"/>
              <a:ext cx="9023928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329">
                      <a:extLst>
                        <a:ext uri="{9D8B030D-6E8A-4147-A177-3AD203B41FA5}">
                          <a16:colId xmlns:a16="http://schemas.microsoft.com/office/drawing/2014/main" val="245190480"/>
                        </a:ext>
                      </a:extLst>
                    </a:gridCol>
                    <a:gridCol w="1197647">
                      <a:extLst>
                        <a:ext uri="{9D8B030D-6E8A-4147-A177-3AD203B41FA5}">
                          <a16:colId xmlns:a16="http://schemas.microsoft.com/office/drawing/2014/main" val="4240898751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691794828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3330621145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3908795143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469197713"/>
                        </a:ext>
                      </a:extLst>
                    </a:gridCol>
                  </a:tblGrid>
                  <a:tr h="31804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ArrayList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LinkedList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AVLTree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608437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put(</a:t>
                          </a:r>
                          <a:r>
                            <a:rPr lang="en-US" sz="2000" dirty="0" err="1"/>
                            <a:t>key,value</a:t>
                          </a:r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7311853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logn</a:t>
                          </a:r>
                          <a:r>
                            <a:rPr lang="en-US" sz="2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172553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i="0" dirty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baseline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0282098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logn</a:t>
                          </a:r>
                          <a:r>
                            <a:rPr lang="en-US" sz="2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4138742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logn</a:t>
                          </a:r>
                          <a:r>
                            <a:rPr lang="en-US" sz="2000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33143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(n)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logn</a:t>
                          </a:r>
                          <a:r>
                            <a:rPr lang="en-US" sz="2000" dirty="0"/>
                            <a:t>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1159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630E5AD-63D5-CC4B-A661-6F315A9E2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374305"/>
                  </p:ext>
                </p:extLst>
              </p:nvPr>
            </p:nvGraphicFramePr>
            <p:xfrm>
              <a:off x="2974107" y="3233219"/>
              <a:ext cx="9023928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329">
                      <a:extLst>
                        <a:ext uri="{9D8B030D-6E8A-4147-A177-3AD203B41FA5}">
                          <a16:colId xmlns:a16="http://schemas.microsoft.com/office/drawing/2014/main" val="245190480"/>
                        </a:ext>
                      </a:extLst>
                    </a:gridCol>
                    <a:gridCol w="1197647">
                      <a:extLst>
                        <a:ext uri="{9D8B030D-6E8A-4147-A177-3AD203B41FA5}">
                          <a16:colId xmlns:a16="http://schemas.microsoft.com/office/drawing/2014/main" val="4240898751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691794828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3330621145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3908795143"/>
                        </a:ext>
                      </a:extLst>
                    </a:gridCol>
                    <a:gridCol w="1503988">
                      <a:extLst>
                        <a:ext uri="{9D8B030D-6E8A-4147-A177-3AD203B41FA5}">
                          <a16:colId xmlns:a16="http://schemas.microsoft.com/office/drawing/2014/main" val="469197713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ArrayList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LinkedList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AVLTree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608437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put(</a:t>
                          </a:r>
                          <a:r>
                            <a:rPr lang="en-US" sz="2000" dirty="0" err="1"/>
                            <a:t>key,value</a:t>
                          </a:r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3125" r="-299160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103125" r="-201695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103125" r="-100000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103125" r="-847" b="-5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311853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9677" r="-299160" b="-4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209677" r="-201695" b="-4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209677" r="-100000" b="-4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209677" r="-847" b="-4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72553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09677" r="-299160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309677" r="-201695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309677" r="-100000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309677" r="-847" b="-3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282098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09677" r="-299160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409677" r="-201695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409677" r="-100000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409677" r="-847" b="-2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138742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93750" r="-299160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493750" r="-201695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493750" r="-100000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493750" r="-847" b="-1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233143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12903" r="-29916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542" t="-612903" r="-201695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60" t="-612903" r="-100000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90" t="-612903" r="-847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159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3C923D6-45C5-764F-9A5B-C420DC68C546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125714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“In-Practice”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Hash Tables, we’re going to talk about what you can expect “in-practice” </a:t>
            </a:r>
          </a:p>
          <a:p>
            <a:pPr lvl="1"/>
            <a:r>
              <a:rPr lang="en-US" sz="2000" dirty="0"/>
              <a:t>Instead of just what the best and worst scenarios are.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 resources (and previous versions of 373) use “average case”</a:t>
            </a:r>
          </a:p>
          <a:p>
            <a:r>
              <a:rPr lang="en-US" sz="2400" dirty="0"/>
              <a:t>There’s a lot of math (beyond the scope of the course) needed to make “average” statements precise.</a:t>
            </a:r>
          </a:p>
          <a:p>
            <a:pPr lvl="1"/>
            <a:r>
              <a:rPr lang="en-US" sz="2000" dirty="0"/>
              <a:t>So we’re not going to do it that way.</a:t>
            </a:r>
          </a:p>
          <a:p>
            <a:r>
              <a:rPr lang="en-US" sz="2400" dirty="0"/>
              <a:t>For this class, we’ll just tell you what assumptions we’re making about how the “real world” usually works. </a:t>
            </a:r>
          </a:p>
          <a:p>
            <a:r>
              <a:rPr lang="en-US" sz="2400" dirty="0"/>
              <a:t>And then do worst-case analysis under those assumptions.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9A9B-5FAE-4DD5-B91E-F7A889E3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0BC3-DD5D-4826-BE4C-8E00B803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29123" cy="1602156"/>
          </a:xfrm>
        </p:spPr>
        <p:txBody>
          <a:bodyPr>
            <a:normAutofit/>
          </a:bodyPr>
          <a:lstStyle/>
          <a:p>
            <a:r>
              <a:rPr lang="en-US" dirty="0"/>
              <a:t>What if we knew exactly where to find our data?</a:t>
            </a:r>
          </a:p>
          <a:p>
            <a:r>
              <a:rPr lang="en-US" dirty="0"/>
              <a:t>Implement a dictionary that accepts only integer keys between 0 and some value k</a:t>
            </a:r>
          </a:p>
          <a:p>
            <a:pPr lvl="1"/>
            <a:r>
              <a:rPr lang="en-US" dirty="0"/>
              <a:t>-&gt; Leverage Array Indices!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5801-D269-49A5-88F8-A23B8667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EE44-C7AD-4B01-96E2-456A1809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F37E6-0752-456A-B720-AEECBB9FA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04889"/>
              </p:ext>
            </p:extLst>
          </p:nvPr>
        </p:nvGraphicFramePr>
        <p:xfrm>
          <a:off x="718762" y="3414284"/>
          <a:ext cx="687352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176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1949989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632363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put(</a:t>
                      </a:r>
                      <a:r>
                        <a:rPr lang="en-US" sz="1800" dirty="0" err="1"/>
                        <a:t>key,value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29841F-9866-421D-A4B8-EC551B735A4F}"/>
              </a:ext>
            </a:extLst>
          </p:cNvPr>
          <p:cNvSpPr txBox="1">
            <a:spLocks/>
          </p:cNvSpPr>
          <p:nvPr/>
        </p:nvSpPr>
        <p:spPr>
          <a:xfrm>
            <a:off x="562884" y="2932134"/>
            <a:ext cx="3770371" cy="7145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“Direct address map”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5E25B8-254D-5B42-8605-C543BB11F4BD}"/>
              </a:ext>
            </a:extLst>
          </p:cNvPr>
          <p:cNvGrpSpPr/>
          <p:nvPr/>
        </p:nvGrpSpPr>
        <p:grpSpPr>
          <a:xfrm>
            <a:off x="8120477" y="1463857"/>
            <a:ext cx="3185955" cy="3711902"/>
            <a:chOff x="908858" y="1530095"/>
            <a:chExt cx="2645079" cy="37119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D52B7-2A3A-D64E-93F2-26EC08679C12}"/>
                </a:ext>
              </a:extLst>
            </p:cNvPr>
            <p:cNvSpPr/>
            <p:nvPr/>
          </p:nvSpPr>
          <p:spPr>
            <a:xfrm>
              <a:off x="908858" y="2061557"/>
              <a:ext cx="2645079" cy="3180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9F8938-698A-A149-A0EA-0E2256CF2B94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FD19F-43DF-B245-81EE-B72FFE9EB98E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5ABD7-9294-1E44-8533-17353DCF3FF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B8E194-6D14-244D-9A22-32B9BBCF713E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0FAA6-1F54-554C-A0DD-4F0493134AA3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9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8CB8-B570-4923-9F03-380189D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Direct Access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A649-8A15-4B9F-86CF-F773092C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V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186F-631A-4C85-999B-B98F4E9D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1A1D-80B9-4AED-8949-D06C860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11818B-68E4-5040-8CED-3EACA09FA113}"/>
              </a:ext>
            </a:extLst>
          </p:cNvPr>
          <p:cNvGrpSpPr/>
          <p:nvPr/>
        </p:nvGrpSpPr>
        <p:grpSpPr>
          <a:xfrm>
            <a:off x="8120477" y="1463857"/>
            <a:ext cx="3496283" cy="2927305"/>
            <a:chOff x="908858" y="1530095"/>
            <a:chExt cx="3496283" cy="2927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3FC02-F3F6-294F-B86C-105C7182A007}"/>
                </a:ext>
              </a:extLst>
            </p:cNvPr>
            <p:cNvSpPr/>
            <p:nvPr/>
          </p:nvSpPr>
          <p:spPr>
            <a:xfrm>
              <a:off x="908858" y="2061557"/>
              <a:ext cx="3496282" cy="23958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64E5F-9398-9F42-8D1F-695137F76083}"/>
                </a:ext>
              </a:extLst>
            </p:cNvPr>
            <p:cNvSpPr/>
            <p:nvPr/>
          </p:nvSpPr>
          <p:spPr>
            <a:xfrm>
              <a:off x="908859" y="1530095"/>
              <a:ext cx="3496282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6D34A5-A9E2-044F-AA0E-5571D12BCDCF}"/>
                </a:ext>
              </a:extLst>
            </p:cNvPr>
            <p:cNvSpPr txBox="1"/>
            <p:nvPr/>
          </p:nvSpPr>
          <p:spPr>
            <a:xfrm>
              <a:off x="1014216" y="2887740"/>
              <a:ext cx="33909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7CFDD-6DD1-AC47-9BC3-0AB971C05F59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6E214-FEC1-724F-A216-F0AFA5FAF81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700E29-E2C7-4D4A-BA6B-457E09042EBA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61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926D-201F-4966-9C26-86FF80EA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this for any integer?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FD8D-4670-4ABA-8E7D-34F679C9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6074942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Idea 1:</a:t>
            </a:r>
          </a:p>
          <a:p>
            <a:r>
              <a:rPr lang="en-US" dirty="0"/>
              <a:t>Create a GIANT array with every possible integer as an index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Can we allocate an array big enough?</a:t>
            </a:r>
          </a:p>
          <a:p>
            <a:pPr lvl="1"/>
            <a:r>
              <a:rPr lang="en-US" dirty="0"/>
              <a:t>Super wasteful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Idea 2:</a:t>
            </a:r>
          </a:p>
          <a:p>
            <a:r>
              <a:rPr lang="en-US" dirty="0"/>
              <a:t>Create a smaller array, but create a way to translate given integer keys into available indices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How can we pick a good translation?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F33C3-50C3-4745-852C-0FE676B7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E397-ECEF-44F8-A9FD-EC0B6D22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D6F7E-B25A-D24B-A77B-7F7CD0B6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10" y="1398986"/>
            <a:ext cx="3734903" cy="238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6BC16-687A-754E-AAEE-D584EE64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10" y="4277566"/>
            <a:ext cx="3637735" cy="23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4D7D-DBB0-974E-959F-76230317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07EF-2609-C542-AF8F-B862D89A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submitting your group </a:t>
            </a:r>
            <a:r>
              <a:rPr lang="en-US" dirty="0" err="1"/>
              <a:t>writeup</a:t>
            </a:r>
            <a:r>
              <a:rPr lang="en-US" dirty="0"/>
              <a:t> to </a:t>
            </a:r>
            <a:r>
              <a:rPr lang="en-US" dirty="0" err="1"/>
              <a:t>gradescope</a:t>
            </a:r>
            <a:r>
              <a:rPr lang="en-US" dirty="0"/>
              <a:t>, be sure to use the group submission option if you have a partner.</a:t>
            </a:r>
          </a:p>
          <a:p>
            <a:r>
              <a:rPr lang="en-US" dirty="0"/>
              <a:t>Project 1 part 2 due Thursday night.</a:t>
            </a:r>
          </a:p>
          <a:p>
            <a:r>
              <a:rPr lang="en-US" dirty="0"/>
              <a:t>Exercise 2 due Friday night.</a:t>
            </a:r>
          </a:p>
          <a:p>
            <a:endParaRPr lang="en-US" dirty="0"/>
          </a:p>
          <a:p>
            <a:r>
              <a:rPr lang="en-US" dirty="0"/>
              <a:t>Project 2 will come out tonight, and Exercise 3 will come out Friday.</a:t>
            </a:r>
          </a:p>
          <a:p>
            <a:r>
              <a:rPr lang="en-US" dirty="0"/>
              <a:t>Due in two weeks (Wednesday the 31</a:t>
            </a:r>
            <a:r>
              <a:rPr lang="en-US" baseline="30000" dirty="0"/>
              <a:t>st</a:t>
            </a:r>
            <a:r>
              <a:rPr lang="en-US" dirty="0"/>
              <a:t> for Project 2, and Friday the 2</a:t>
            </a:r>
            <a:r>
              <a:rPr lang="en-US" baseline="30000" dirty="0"/>
              <a:t>nd </a:t>
            </a:r>
            <a:r>
              <a:rPr lang="en-US" dirty="0"/>
              <a:t> for Exercise 3) </a:t>
            </a:r>
          </a:p>
          <a:p>
            <a:r>
              <a:rPr lang="en-US" dirty="0"/>
              <a:t>They “should” be one week assignments… but next Friday is the midterm!</a:t>
            </a:r>
          </a:p>
          <a:p>
            <a:r>
              <a:rPr lang="en-US" dirty="0"/>
              <a:t>We’re leaving it to you to decide how/when to study for the midterm vs. doing homework.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3B543-EDD2-154C-9FC8-87F30D8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796D-F609-334E-9223-3D584D08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D5B-47E3-4DAA-B620-8093D01C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Integer remainder with % “mod”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96B-2FEC-48D7-BDEF-345D1D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r>
              <a:rPr lang="en-US" altLang="en-US" sz="2000" dirty="0"/>
              <a:t>The </a:t>
            </a:r>
            <a:r>
              <a:rPr lang="en-US" altLang="en-US" sz="2000" dirty="0">
                <a:latin typeface="Courier New" panose="02070309020205020404" pitchFamily="49" charset="0"/>
              </a:rPr>
              <a:t>%</a:t>
            </a:r>
            <a:r>
              <a:rPr lang="en-US" altLang="en-US" sz="2000" dirty="0"/>
              <a:t> operator computes the remainder from integer division.</a:t>
            </a: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14 % 4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2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sz="700" dirty="0">
                <a:latin typeface="Courier New" panose="02070309020205020404" pitchFamily="49" charset="0"/>
              </a:rPr>
              <a:t> 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</a:t>
            </a:r>
            <a:r>
              <a:rPr lang="en-US" altLang="en-US" u="sng" dirty="0">
                <a:latin typeface="Courier New" panose="02070309020205020404" pitchFamily="49" charset="0"/>
              </a:rPr>
              <a:t>   3</a:t>
            </a:r>
            <a:r>
              <a:rPr lang="en-US" altLang="en-US" dirty="0">
                <a:latin typeface="Courier New" panose="02070309020205020404" pitchFamily="49" charset="0"/>
              </a:rPr>
              <a:t>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   43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4 ) 14              5 ) 218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</a:t>
            </a:r>
            <a:r>
              <a:rPr lang="en-US" altLang="en-US" u="sng" dirty="0">
                <a:latin typeface="Courier New" panose="02070309020205020404" pitchFamily="49" charset="0"/>
              </a:rPr>
              <a:t>12</a:t>
            </a:r>
            <a:r>
              <a:rPr lang="en-US" altLang="en-US" dirty="0">
                <a:latin typeface="Courier New" panose="02070309020205020404" pitchFamily="49" charset="0"/>
              </a:rPr>
              <a:t>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20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b="1" dirty="0"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                   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15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 </a:t>
            </a:r>
            <a:r>
              <a:rPr lang="en-US" altLang="en-US" b="1" dirty="0">
                <a:latin typeface="Courier New" panose="02070309020205020404" pitchFamily="49" charset="0"/>
              </a:rPr>
              <a:t>3</a:t>
            </a:r>
            <a:endParaRPr lang="en-US" altLang="en-US" sz="800" dirty="0"/>
          </a:p>
          <a:p>
            <a:pPr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Applications of </a:t>
            </a:r>
            <a:r>
              <a:rPr lang="en-US" altLang="en-US" dirty="0">
                <a:latin typeface="Courier New" panose="02070309020205020404" pitchFamily="49" charset="0"/>
              </a:rPr>
              <a:t>%</a:t>
            </a:r>
            <a:r>
              <a:rPr lang="en-US" altLang="en-US" dirty="0"/>
              <a:t> operator: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Obtain last digit of a number:</a:t>
            </a:r>
            <a:r>
              <a:rPr lang="en-US" altLang="en-US" i="1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230857 % 10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7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See whether a number is odd: </a:t>
            </a:r>
            <a:r>
              <a:rPr lang="en-US" altLang="en-US" dirty="0">
                <a:latin typeface="Courier New" panose="02070309020205020404" pitchFamily="49" charset="0"/>
              </a:rPr>
              <a:t>7 %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1</a:t>
            </a:r>
            <a:r>
              <a:rPr lang="en-US" altLang="en-US" dirty="0"/>
              <a:t>,  </a:t>
            </a:r>
            <a:r>
              <a:rPr lang="en-US" altLang="en-US" dirty="0">
                <a:latin typeface="Courier New" panose="02070309020205020404" pitchFamily="49" charset="0"/>
              </a:rPr>
              <a:t>42 %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0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Limit integers to specific range: </a:t>
            </a:r>
            <a:r>
              <a:rPr lang="en-US" altLang="en-US" dirty="0">
                <a:latin typeface="Courier New" panose="02070309020205020404" pitchFamily="49" charset="0"/>
              </a:rPr>
              <a:t>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8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18 %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1B099-D192-47D9-8E1B-EF06203C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142 SP 18 – Brett Wortzman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F6C-03E6-47B7-BCFC-63A40D2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2B4D9-35A4-4F03-9280-4485A96F74A4}"/>
              </a:ext>
            </a:extLst>
          </p:cNvPr>
          <p:cNvSpPr/>
          <p:nvPr/>
        </p:nvSpPr>
        <p:spPr>
          <a:xfrm>
            <a:off x="3662891" y="1753585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urier New" panose="02070309020205020404" pitchFamily="49" charset="0"/>
              </a:rPr>
              <a:t>218 % 5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BCCDEE-609C-DD44-803D-6A3810E0C960}"/>
              </a:ext>
            </a:extLst>
          </p:cNvPr>
          <p:cNvSpPr/>
          <p:nvPr/>
        </p:nvSpPr>
        <p:spPr>
          <a:xfrm>
            <a:off x="429502" y="6213250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www.khanacademy.org</a:t>
            </a:r>
            <a:r>
              <a:rPr lang="en-US" sz="1400" dirty="0">
                <a:hlinkClick r:id="rId3"/>
              </a:rPr>
              <a:t>/computing/computer-science/cryptography/</a:t>
            </a:r>
            <a:r>
              <a:rPr lang="en-US" sz="1400" dirty="0" err="1">
                <a:hlinkClick r:id="rId3"/>
              </a:rPr>
              <a:t>modarithmetic</a:t>
            </a:r>
            <a:r>
              <a:rPr lang="en-US" sz="1400" dirty="0">
                <a:hlinkClick r:id="rId3"/>
              </a:rPr>
              <a:t>/a/what-is-modular-arithmetic</a:t>
            </a:r>
            <a:endParaRPr lang="en-US" sz="1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6D15354-374B-4843-B5EA-669775F4C778}"/>
              </a:ext>
            </a:extLst>
          </p:cNvPr>
          <p:cNvSpPr/>
          <p:nvPr/>
        </p:nvSpPr>
        <p:spPr>
          <a:xfrm>
            <a:off x="6881090" y="5019142"/>
            <a:ext cx="1413164" cy="349134"/>
          </a:xfrm>
          <a:prstGeom prst="lef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E75B3-5D43-3243-98D1-1B6F40EA766B}"/>
              </a:ext>
            </a:extLst>
          </p:cNvPr>
          <p:cNvSpPr txBox="1"/>
          <p:nvPr/>
        </p:nvSpPr>
        <p:spPr>
          <a:xfrm>
            <a:off x="8558860" y="4778210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 keys to indices within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927654"/>
            <a:ext cx="5818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Equivalently, to find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 % b (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&gt; 0):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while(a &gt; b-1)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a -= b;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return a;</a:t>
            </a:r>
          </a:p>
        </p:txBody>
      </p:sp>
    </p:spTree>
    <p:extLst>
      <p:ext uri="{BB962C8B-B14F-4D97-AF65-F5344CB8AC3E}">
        <p14:creationId xmlns:p14="http://schemas.microsoft.com/office/powerpoint/2010/main" val="4395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</p:spTree>
    <p:extLst>
      <p:ext uri="{BB962C8B-B14F-4D97-AF65-F5344CB8AC3E}">
        <p14:creationId xmlns:p14="http://schemas.microsoft.com/office/powerpoint/2010/main" val="33985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k)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k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A8624-9D5B-4E7E-BDAD-9503B11D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949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“:(”);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6301164" y="5235825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8263153" y="5153682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3815476" y="359173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3815476" y="388267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3815476" y="431313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3815476" y="4644778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3815476" y="514052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6783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5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2D1-C47F-45D6-833A-C93AFE0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Hash Obsession: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D17-09AB-45E6-8212-BFB1F53C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Collision: multiple keys translate to the same location of the array</a:t>
            </a:r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b="1" dirty="0">
                <a:solidFill>
                  <a:srgbClr val="4C3282"/>
                </a:solidFill>
              </a:rPr>
              <a:t>The fewer the collisions, the better the runtime!</a:t>
            </a: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dirty="0"/>
              <a:t>Two questions:</a:t>
            </a:r>
          </a:p>
          <a:p>
            <a:r>
              <a:rPr lang="en-US" sz="2800" dirty="0"/>
              <a:t>1. When we have a collision, how do we resolve it?</a:t>
            </a:r>
          </a:p>
          <a:p>
            <a:r>
              <a:rPr lang="en-US" sz="2800" dirty="0"/>
              <a:t>2. How do we minimize the number of collisions?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583CC-D263-41DA-9EA9-AA97817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03B3-7AD9-4F79-8BCD-1D22602C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3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BBE-2E66-3C46-BBED-111C11DE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896133" cy="590415"/>
          </a:xfrm>
        </p:spPr>
        <p:txBody>
          <a:bodyPr/>
          <a:lstStyle/>
          <a:p>
            <a:r>
              <a:rPr lang="en-US" dirty="0"/>
              <a:t>Strategies to handle hash collisions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6F7FC-3711-7C48-933E-A4AA3B16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8082-E3AF-FE4C-9B4D-BDDDF4983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6F18-4EB6-6549-90A7-6C4F703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1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CEBE4-D6E6-D44F-BA99-2FD23132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multiple strategies. In this class, we’ll cover the following ones:</a:t>
            </a:r>
          </a:p>
          <a:p>
            <a:endParaRPr lang="en-US" sz="2800" dirty="0"/>
          </a:p>
          <a:p>
            <a:r>
              <a:rPr lang="en-US" sz="2800" dirty="0"/>
              <a:t>1. Separate chaining</a:t>
            </a:r>
          </a:p>
          <a:p>
            <a:r>
              <a:rPr lang="en-US" sz="2800" dirty="0"/>
              <a:t>2. Open addressing</a:t>
            </a:r>
          </a:p>
          <a:p>
            <a:pPr lvl="1"/>
            <a:r>
              <a:rPr lang="en-US" sz="2400" dirty="0"/>
              <a:t>Linear probing</a:t>
            </a:r>
          </a:p>
          <a:p>
            <a:pPr lvl="1"/>
            <a:r>
              <a:rPr lang="en-US" sz="2400" dirty="0"/>
              <a:t>Quadratic probing</a:t>
            </a:r>
          </a:p>
          <a:p>
            <a:pPr lvl="1"/>
            <a:r>
              <a:rPr lang="en-US" sz="2400" dirty="0"/>
              <a:t>Double hashing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A4F6B-5DAD-7842-B27E-4732680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2523C-C4BD-104C-A50C-886F0F7C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D3F1-A3E2-E24A-A275-EAFAD84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E9889DE-A159-4BD0-8E10-56D345950F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555770"/>
                  </p:ext>
                </p:extLst>
              </p:nvPr>
            </p:nvGraphicFramePr>
            <p:xfrm>
              <a:off x="575239" y="2962358"/>
              <a:ext cx="6485601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867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2161867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2161867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1804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Array w/ indices as keys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put(</a:t>
                          </a:r>
                          <a:r>
                            <a:rPr lang="en-US" sz="1800" dirty="0" err="1"/>
                            <a:t>key,value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8786758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18044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In-practice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4215040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/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E9889DE-A159-4BD0-8E10-56D345950F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555770"/>
                  </p:ext>
                </p:extLst>
              </p:nvPr>
            </p:nvGraphicFramePr>
            <p:xfrm>
              <a:off x="575239" y="2962358"/>
              <a:ext cx="6485601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1867">
                      <a:extLst>
                        <a:ext uri="{9D8B030D-6E8A-4147-A177-3AD203B41FA5}">
                          <a16:colId xmlns:a16="http://schemas.microsoft.com/office/drawing/2014/main" val="1834949419"/>
                        </a:ext>
                      </a:extLst>
                    </a:gridCol>
                    <a:gridCol w="2161867">
                      <a:extLst>
                        <a:ext uri="{9D8B030D-6E8A-4147-A177-3AD203B41FA5}">
                          <a16:colId xmlns:a16="http://schemas.microsoft.com/office/drawing/2014/main" val="567650449"/>
                        </a:ext>
                      </a:extLst>
                    </a:gridCol>
                    <a:gridCol w="2161867">
                      <a:extLst>
                        <a:ext uri="{9D8B030D-6E8A-4147-A177-3AD203B41FA5}">
                          <a16:colId xmlns:a16="http://schemas.microsoft.com/office/drawing/2014/main" val="541583742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Array w/ indices as keys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68693"/>
                      </a:ext>
                    </a:extLst>
                  </a:tr>
                  <a:tr h="36576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put(</a:t>
                          </a:r>
                          <a:r>
                            <a:rPr lang="en-US" sz="1800" dirty="0" err="1"/>
                            <a:t>key,value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108333" r="-563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26853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In-practice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8786758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308333" r="-563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21291"/>
                      </a:ext>
                    </a:extLst>
                  </a:tr>
                  <a:tr h="36576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In-practice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401639" r="-563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5781465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0155150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610000" r="-563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5480964"/>
                      </a:ext>
                    </a:extLst>
                  </a:tr>
                  <a:tr h="36576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710000" r="-56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179476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In-practice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4215040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282" t="-910000" r="-563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44831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“In-Practice”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4"/>
                <a:stretch>
                  <a:fillRect l="-1441" t="-1367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01743"/>
          </a:xfrm>
        </p:spPr>
        <p:txBody>
          <a:bodyPr/>
          <a:lstStyle/>
          <a:p>
            <a:r>
              <a:rPr lang="en-US" dirty="0"/>
              <a:t>We’re going to make an </a:t>
            </a:r>
            <a:r>
              <a:rPr lang="en-US" b="1" dirty="0">
                <a:solidFill>
                  <a:srgbClr val="FF0000"/>
                </a:solidFill>
              </a:rPr>
              <a:t>assumption</a:t>
            </a:r>
            <a:r>
              <a:rPr lang="en-US" b="1" dirty="0"/>
              <a:t> </a:t>
            </a:r>
            <a:r>
              <a:rPr lang="en-US" dirty="0"/>
              <a:t>about how often collisions happen. </a:t>
            </a:r>
          </a:p>
          <a:p>
            <a:r>
              <a:rPr lang="en-US" dirty="0"/>
              <a:t>It’s not actually true, but it’s “close enough” to true that our big-O analyses will be pretty consistent with what you usually see in-practice.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244" y="2776772"/>
            <a:ext cx="11302968" cy="1426964"/>
            <a:chOff x="498764" y="4764759"/>
            <a:chExt cx="8072372" cy="1253021"/>
          </a:xfrm>
        </p:grpSpPr>
        <p:sp>
          <p:nvSpPr>
            <p:cNvPr id="5" name="Rectangle 4"/>
            <p:cNvSpPr/>
            <p:nvPr/>
          </p:nvSpPr>
          <p:spPr>
            <a:xfrm>
              <a:off x="498764" y="4764761"/>
              <a:ext cx="8072372" cy="125301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The hash function will distribute the input keys as evenly as possible across the buckets.</a:t>
              </a:r>
              <a:endPara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8764" y="4764759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Our Hashing Assumption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571244" y="4434642"/>
            <a:ext cx="11187258" cy="18368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not true in the real-world. </a:t>
            </a:r>
          </a:p>
          <a:p>
            <a:r>
              <a:rPr lang="en-US" dirty="0"/>
              <a:t>But what is usually true in the real-world is pretty close is close enough that the big-O analyses are the same.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2581"/>
                <a:ext cx="11187258" cy="3316779"/>
              </a:xfrm>
            </p:spPr>
            <p:txBody>
              <a:bodyPr/>
              <a:lstStyle/>
              <a:p>
                <a:r>
                  <a:rPr lang="en-US" dirty="0"/>
                  <a:t>What is the worst-case under our hashing assumption?</a:t>
                </a:r>
              </a:p>
              <a:p>
                <a:endParaRPr lang="en-US" dirty="0"/>
              </a:p>
              <a:p>
                <a:r>
                  <a:rPr lang="en-US" dirty="0"/>
                  <a:t>We might have to go to the end of the linked list in one of the buckets. How long will that linked list be?</a:t>
                </a:r>
              </a:p>
              <a:p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keys and our hash table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buckets, it will be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number will come up so often, we give it a name. It’s the </a:t>
                </a:r>
                <a:r>
                  <a:rPr lang="en-US" b="1" dirty="0"/>
                  <a:t>load factor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sz="2000" dirty="0"/>
                  <a:t>We denote it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2581"/>
                <a:ext cx="11187258" cy="3316779"/>
              </a:xfrm>
              <a:blipFill>
                <a:blip r:embed="rId2"/>
                <a:stretch>
                  <a:fillRect l="-272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1244" y="1372849"/>
            <a:ext cx="11302968" cy="1426964"/>
            <a:chOff x="498764" y="4764759"/>
            <a:chExt cx="8072372" cy="1253021"/>
          </a:xfrm>
        </p:grpSpPr>
        <p:sp>
          <p:nvSpPr>
            <p:cNvPr id="6" name="Rectangle 5"/>
            <p:cNvSpPr/>
            <p:nvPr/>
          </p:nvSpPr>
          <p:spPr>
            <a:xfrm>
              <a:off x="498764" y="4764761"/>
              <a:ext cx="8072372" cy="125301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The hash function will distribute the input keys as evenly as possible across the buckets.</a:t>
              </a:r>
              <a:endPara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8764" y="4764759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Our Hashing Assumption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EE6-4250-466E-9C03-3D38F78105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36C9EE-E941-439F-A6CF-3E844E40D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Aside: How Fast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36C9EE-E941-439F-A6CF-3E844E40D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FD-6D36-4857-A17C-6F010F19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just looked at a list of common running times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might think this was a small improvement. </a:t>
            </a:r>
          </a:p>
          <a:p>
            <a:r>
              <a:rPr lang="en-US" dirty="0"/>
              <a:t>It was a HUGE improvement!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3784" y="1940504"/>
          <a:ext cx="1104871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8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198730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3126690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364023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20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“n log n”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2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nlog</a:t>
                      </a:r>
                      <a:r>
                        <a:rPr lang="en-US" sz="20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20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64207"/>
              </p:ext>
            </p:extLst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In-practice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“In-Practice”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441" t="-1367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80440" cy="4845504"/>
          </a:xfrm>
        </p:spPr>
        <p:txBody>
          <a:bodyPr/>
          <a:lstStyle/>
          <a:p>
            <a:r>
              <a:rPr lang="en-US" dirty="0"/>
              <a:t>Consider an </a:t>
            </a:r>
            <a:r>
              <a:rPr lang="en-US" dirty="0" err="1"/>
              <a:t>IntegerDictionary</a:t>
            </a:r>
            <a:r>
              <a:rPr lang="en-US" dirty="0"/>
              <a:t> using separate chaining with an internal capacity of 10. Assume our buckets are implemented using a LinkedList where we append new key-value pairs to the end.</a:t>
            </a:r>
          </a:p>
          <a:p>
            <a:r>
              <a:rPr lang="en-US" dirty="0"/>
              <a:t>Now, suppose we insert the following key-value pairs. What does the dictionary internally look like?</a:t>
            </a:r>
          </a:p>
          <a:p>
            <a:r>
              <a:rPr lang="en-US" dirty="0"/>
              <a:t>(1, a) (5,b) (11,a) (7,d) (12,e) (17,f) (1,g) (25,h)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9478" y="393763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675552" y="5293281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276741" y="5278472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(5, 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620057" y="5812180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(11, 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426188" y="5815133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(17, 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683503" y="5300291"/>
            <a:ext cx="829073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31376" y="5274977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(12, 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79890" y="5285329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(7, 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223039" y="5831102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(25, h)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709233" y="559913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899188" y="559310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098039" y="560105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505438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17B8A3-C07C-47D0-93FC-4D371C072D07}"/>
              </a:ext>
            </a:extLst>
          </p:cNvPr>
          <p:cNvCxnSpPr/>
          <p:nvPr/>
        </p:nvCxnSpPr>
        <p:spPr>
          <a:xfrm>
            <a:off x="6709233" y="5039579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55855A-7B80-4FCB-9D60-6A018797DD5C}"/>
              </a:ext>
            </a:extLst>
          </p:cNvPr>
          <p:cNvCxnSpPr/>
          <p:nvPr/>
        </p:nvCxnSpPr>
        <p:spPr>
          <a:xfrm>
            <a:off x="8911628" y="504126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E18E7-4109-4CE2-A857-202C0D5AB6F9}"/>
              </a:ext>
            </a:extLst>
          </p:cNvPr>
          <p:cNvCxnSpPr/>
          <p:nvPr/>
        </p:nvCxnSpPr>
        <p:spPr>
          <a:xfrm>
            <a:off x="3236026" y="502922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3FFD11-7B49-D745-B090-092813EBCA7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12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5246-A7D7-4A35-82DA-1A4D11A4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What about non integer keys?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A101F-F01C-446D-86B9-F0483CF09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Hash Function</a:t>
                </a:r>
              </a:p>
              <a:p>
                <a:r>
                  <a:rPr lang="en-US" dirty="0"/>
                  <a:t>An algorithm that maps a given key to an integer representing the index in the array for where to store the associated value 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Goals</a:t>
                </a:r>
              </a:p>
              <a:p>
                <a:r>
                  <a:rPr lang="en-US" dirty="0"/>
                  <a:t>Avoid collisions</a:t>
                </a:r>
              </a:p>
              <a:p>
                <a:pPr lvl="1"/>
                <a:r>
                  <a:rPr lang="en-US" dirty="0"/>
                  <a:t>The more collisions, the further we move away from O(1+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Produce a wide range of indices, and distribute evenly over them </a:t>
                </a:r>
              </a:p>
              <a:p>
                <a:r>
                  <a:rPr lang="en-US" dirty="0"/>
                  <a:t>Low computational costs</a:t>
                </a:r>
              </a:p>
              <a:p>
                <a:pPr lvl="1"/>
                <a:r>
                  <a:rPr lang="en-US" dirty="0"/>
                  <a:t>Hash function is called every time we want to interact with the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A101F-F01C-446D-86B9-F0483CF09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F4748-F3B5-4C60-9DA8-4B995D49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8382A-5FD4-4EEA-BEE9-4FA5D475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4D57B-B445-4B9C-95CD-665513223CED}"/>
              </a:ext>
            </a:extLst>
          </p:cNvPr>
          <p:cNvSpPr/>
          <p:nvPr/>
        </p:nvSpPr>
        <p:spPr>
          <a:xfrm>
            <a:off x="654330" y="1405074"/>
            <a:ext cx="11027339" cy="43025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2DA00-72A4-41B6-9B70-F87C2C589270}"/>
              </a:ext>
            </a:extLst>
          </p:cNvPr>
          <p:cNvSpPr/>
          <p:nvPr/>
        </p:nvSpPr>
        <p:spPr>
          <a:xfrm>
            <a:off x="654330" y="1835332"/>
            <a:ext cx="11027340" cy="9405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6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C87D-2C36-415B-94C4-87CF5538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How to Hash non Integer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9BF9-80D5-4B86-B23A-B4C286BC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solidFill>
                  <a:srgbClr val="B6A479"/>
                </a:solidFill>
              </a:rPr>
              <a:t>Implementation 1: Simple aspect of values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2: More aspects of value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0;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+= (int)c;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output;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3: Multiple aspects of value + math!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1;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*=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(int)c);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2AF2E-B898-4B8D-A53A-74DAAC2A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F253E-11E0-4797-BF34-DFB706B1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33F97-93BF-4F13-BCCF-DB901C3C5DC3}"/>
              </a:ext>
            </a:extLst>
          </p:cNvPr>
          <p:cNvSpPr txBox="1"/>
          <p:nvPr/>
        </p:nvSpPr>
        <p:spPr>
          <a:xfrm>
            <a:off x="5715301" y="1551710"/>
            <a:ext cx="2147191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super fast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lots of collisions!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E22A2-0182-432E-8153-3AF3862E71D1}"/>
              </a:ext>
            </a:extLst>
          </p:cNvPr>
          <p:cNvSpPr txBox="1"/>
          <p:nvPr/>
        </p:nvSpPr>
        <p:spPr>
          <a:xfrm>
            <a:off x="5715300" y="3116270"/>
            <a:ext cx="1988045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still really fast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some collisions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D7AB3-F449-4ACE-BE47-533B0D88403B}"/>
              </a:ext>
            </a:extLst>
          </p:cNvPr>
          <p:cNvSpPr txBox="1"/>
          <p:nvPr/>
        </p:nvSpPr>
        <p:spPr>
          <a:xfrm>
            <a:off x="6464415" y="4633301"/>
            <a:ext cx="2891433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few collisions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slow, gigantic integers</a:t>
            </a:r>
          </a:p>
        </p:txBody>
      </p:sp>
    </p:spTree>
    <p:extLst>
      <p:ext uri="{BB962C8B-B14F-4D97-AF65-F5344CB8AC3E}">
        <p14:creationId xmlns:p14="http://schemas.microsoft.com/office/powerpoint/2010/main" val="2192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Consider a </a:t>
            </a:r>
            <a:r>
              <a:rPr lang="en-US" dirty="0" err="1"/>
              <a:t>StringDictionary</a:t>
            </a:r>
            <a:r>
              <a:rPr lang="en-US" dirty="0"/>
              <a:t> using separate chaining with an internal capacity of 10. Assume our buckets are implemented using a LinkedList. Use the following hash function: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%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Now, insert the following key-value pairs. What does the dictionary internally look like?</a:t>
            </a:r>
          </a:p>
          <a:p>
            <a:r>
              <a:rPr lang="en-US" dirty="0"/>
              <a:t>(“a”, 1) (“ab”, 2) (“c”, 3) (“</a:t>
            </a:r>
            <a:r>
              <a:rPr lang="en-US" dirty="0" err="1"/>
              <a:t>abc</a:t>
            </a:r>
            <a:r>
              <a:rPr lang="en-US" dirty="0"/>
              <a:t>”, 4) (“</a:t>
            </a:r>
            <a:r>
              <a:rPr lang="en-US" dirty="0" err="1"/>
              <a:t>abcd</a:t>
            </a:r>
            <a:r>
              <a:rPr lang="en-US" dirty="0"/>
              <a:t>”, 5) (“</a:t>
            </a:r>
            <a:r>
              <a:rPr lang="en-US" dirty="0" err="1"/>
              <a:t>abcdabcd</a:t>
            </a:r>
            <a:r>
              <a:rPr lang="en-US" dirty="0"/>
              <a:t>”, 6) (“five”, 7) (“hello world”, 8)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3583" y="6492801"/>
            <a:ext cx="5901459" cy="274320"/>
          </a:xfrm>
        </p:spPr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952" y="6492801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490" y="4531392"/>
          <a:ext cx="11373020" cy="97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285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763958" y="5071464"/>
            <a:ext cx="65665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(“a”, 1)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5068882" y="5074872"/>
            <a:ext cx="97084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</a:t>
            </a:r>
            <a:r>
              <a:rPr lang="en-US" sz="1400" dirty="0"/>
              <a:t>”, 5)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756007" y="5621895"/>
            <a:ext cx="664606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(“c”, 3)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5068882" y="6125246"/>
            <a:ext cx="859210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(“five”, 7)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3936979" y="5077434"/>
            <a:ext cx="871457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</a:t>
            </a:r>
            <a:r>
              <a:rPr lang="en-US" sz="1400" dirty="0"/>
              <a:t>”, 4)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883324" y="5071464"/>
            <a:ext cx="786497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(“ab”, 2)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372433" y="6151496"/>
            <a:ext cx="144962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(“hello world”, 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4866766" y="5602050"/>
            <a:ext cx="134754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abcdabcd</a:t>
            </a:r>
            <a:r>
              <a:rPr lang="en-US" sz="1400" dirty="0"/>
              <a:t>”, 6)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5540540" y="538297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5541882" y="590321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118410" y="5410772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882480-A05D-4BF3-AE16-E28890805DA3}"/>
              </a:ext>
            </a:extLst>
          </p:cNvPr>
          <p:cNvCxnSpPr/>
          <p:nvPr/>
        </p:nvCxnSpPr>
        <p:spPr>
          <a:xfrm>
            <a:off x="2123371" y="593242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B49EF8-7416-CB46-9DAA-3E255C1088DD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9928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A21-4826-4FC2-B244-3A17555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and 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A898-BBBA-4FFB-8EC5-7A403C36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class includes default functionality:</a:t>
            </a:r>
          </a:p>
          <a:p>
            <a:pPr lvl="1"/>
            <a:r>
              <a:rPr lang="en-US" dirty="0"/>
              <a:t>equals</a:t>
            </a:r>
          </a:p>
          <a:p>
            <a:pPr lvl="1"/>
            <a:r>
              <a:rPr lang="en-US" dirty="0" err="1"/>
              <a:t>hashCode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want to implement your own </a:t>
            </a:r>
            <a:r>
              <a:rPr lang="en-US" dirty="0" err="1"/>
              <a:t>hashCode</a:t>
            </a:r>
            <a:r>
              <a:rPr lang="en-US" dirty="0"/>
              <a:t> you should:</a:t>
            </a:r>
          </a:p>
          <a:p>
            <a:pPr lvl="1"/>
            <a:r>
              <a:rPr lang="en-US" dirty="0"/>
              <a:t>Override BOTH </a:t>
            </a:r>
            <a:r>
              <a:rPr lang="en-US" dirty="0" err="1"/>
              <a:t>hashCode</a:t>
            </a:r>
            <a:r>
              <a:rPr lang="en-US" dirty="0"/>
              <a:t>() and equals()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If </a:t>
            </a:r>
            <a:r>
              <a:rPr lang="en-US" dirty="0" err="1"/>
              <a:t>a.equals</a:t>
            </a:r>
            <a:r>
              <a:rPr lang="en-US" dirty="0"/>
              <a:t>(b) is true then </a:t>
            </a:r>
            <a:r>
              <a:rPr lang="en-US" dirty="0" err="1"/>
              <a:t>a.hashCode</a:t>
            </a:r>
            <a:r>
              <a:rPr lang="en-US" dirty="0"/>
              <a:t>() == </a:t>
            </a:r>
            <a:r>
              <a:rPr lang="en-US" dirty="0" err="1"/>
              <a:t>b.hashCode</a:t>
            </a:r>
            <a:r>
              <a:rPr lang="en-US" dirty="0"/>
              <a:t>() </a:t>
            </a:r>
            <a:r>
              <a:rPr lang="en-US" b="1" dirty="0"/>
              <a:t>MUST</a:t>
            </a:r>
            <a:r>
              <a:rPr lang="en-US" dirty="0"/>
              <a:t> also be true</a:t>
            </a:r>
          </a:p>
          <a:p>
            <a:pPr lvl="1"/>
            <a:endParaRPr lang="en-US" dirty="0"/>
          </a:p>
          <a:p>
            <a:r>
              <a:rPr lang="en-US" dirty="0"/>
              <a:t>That requirement is part of the Object interface. </a:t>
            </a:r>
            <a:br>
              <a:rPr lang="en-US" dirty="0"/>
            </a:br>
            <a:r>
              <a:rPr lang="en-US" dirty="0"/>
              <a:t>Other people’s code will assume you’ve followed this rule.</a:t>
            </a:r>
          </a:p>
          <a:p>
            <a:r>
              <a:rPr lang="en-US" dirty="0"/>
              <a:t>Java’s HashMap (and </a:t>
            </a:r>
            <a:r>
              <a:rPr lang="en-US" dirty="0" err="1"/>
              <a:t>HashSet</a:t>
            </a:r>
            <a:r>
              <a:rPr lang="en-US"/>
              <a:t>) </a:t>
            </a:r>
            <a:r>
              <a:rPr lang="en-US" dirty="0"/>
              <a:t>will assume you follow these rules and conventions for your custom objects if you want to use your </a:t>
            </a:r>
            <a:r>
              <a:rPr lang="en-US"/>
              <a:t>custom objects as keys.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01B2E-E652-4351-A048-AFEE740F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C597F-7B6D-4522-B279-12AE894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E6B-C24B-47E9-9D2D-3DB4596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Resizing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Our running time in practice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. What do we do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big?</a:t>
                </a:r>
              </a:p>
              <a:p>
                <a:r>
                  <a:rPr lang="en-US" sz="2800" dirty="0"/>
                  <a:t>Resize the array!</a:t>
                </a:r>
              </a:p>
              <a:p>
                <a:pPr lvl="1"/>
                <a:r>
                  <a:rPr lang="en-US" sz="2400" dirty="0"/>
                  <a:t>Usually we double, that’s not quite the best idea here</a:t>
                </a:r>
              </a:p>
              <a:p>
                <a:pPr lvl="1"/>
                <a:r>
                  <a:rPr lang="en-US" sz="2400" dirty="0"/>
                  <a:t>Increase array size to next prime number that’s roughly double the array size</a:t>
                </a:r>
              </a:p>
              <a:p>
                <a:pPr lvl="2"/>
                <a:r>
                  <a:rPr lang="en-US" sz="2400" dirty="0"/>
                  <a:t>Prime numbers tend to redistribute keys, because you’re now </a:t>
                </a:r>
                <a:r>
                  <a:rPr lang="en-US" sz="2400" dirty="0" err="1"/>
                  <a:t>modding</a:t>
                </a:r>
                <a:r>
                  <a:rPr lang="en-US" sz="2400" dirty="0"/>
                  <a:t> by a completely unrelated number.</a:t>
                </a:r>
              </a:p>
              <a:p>
                <a:pPr lvl="2"/>
                <a:r>
                  <a:rPr lang="en-US" sz="2400" dirty="0"/>
                  <a:t>If % </a:t>
                </a:r>
                <a:r>
                  <a:rPr lang="en-US" sz="2400" dirty="0" err="1"/>
                  <a:t>TableSize</a:t>
                </a:r>
                <a:r>
                  <a:rPr lang="en-US" sz="2400" dirty="0"/>
                  <a:t> gives you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then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%2*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/>
                  <a:t>gives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lvl="1"/>
                <a:r>
                  <a:rPr lang="en-US" sz="2800" dirty="0"/>
                  <a:t>Rule of thumb: Resize sometime around when λ is somewhere around 1 if you’re doing separate chaining.</a:t>
                </a:r>
              </a:p>
              <a:p>
                <a:pPr lvl="2"/>
                <a:r>
                  <a:rPr lang="en-US" sz="2400" dirty="0"/>
                  <a:t>When you resize, you have to rehash everything!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182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148-B2D8-45DF-AA63-F5EDC772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4E74-FA03-44FB-9FF4-A0CCFAD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vs.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you double the size of the input, </a:t>
                </a:r>
              </a:p>
              <a:p>
                <a:pPr lvl="1"/>
                <a:r>
                  <a:rPr lang="en-US" sz="2000" dirty="0"/>
                  <a:t>A linear time algorithm takes twice as long.</a:t>
                </a:r>
              </a:p>
              <a:p>
                <a:pPr lvl="1"/>
                <a:r>
                  <a:rPr lang="en-US" sz="2000" dirty="0"/>
                  <a:t>A logarithmic time algorithm has a constant </a:t>
                </a:r>
                <a:r>
                  <a:rPr lang="en-US" sz="2000" b="1" dirty="0"/>
                  <a:t>additive </a:t>
                </a:r>
                <a:r>
                  <a:rPr lang="en-US" sz="2000" dirty="0"/>
                  <a:t>increase to its running time.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To make a logarithmic time algorithm take twice as long, how much do you have to increase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by?</a:t>
                </a:r>
              </a:p>
              <a:p>
                <a:pPr marL="128016" lvl="1" indent="0">
                  <a:buNone/>
                </a:pPr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You have to square 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A gigabyte worth of integer keys can fit in an AVL tree of height 60.  </a:t>
                </a:r>
              </a:p>
              <a:p>
                <a:pPr marL="128016" lvl="1" indent="0">
                  <a:buNone/>
                </a:pPr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It takes a ridiculously large input to make a logarithmic time algorithm go slowly.</a:t>
                </a:r>
              </a:p>
              <a:p>
                <a:pPr marL="128016" lvl="1" indent="0">
                  <a:buNone/>
                </a:pPr>
                <a:r>
                  <a:rPr lang="en-US" sz="2000" b="1" dirty="0"/>
                  <a:t>Log isn’t “that running time between linear and constant” it’s “that running time that’s barely worse than a constant.”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0A114E-C0E8-48BC-8865-AB4DE489F3A7}"/>
                  </a:ext>
                </a:extLst>
              </p:cNvPr>
              <p:cNvSpPr/>
              <p:nvPr/>
            </p:nvSpPr>
            <p:spPr>
              <a:xfrm>
                <a:off x="7981669" y="3445462"/>
                <a:ext cx="3458453" cy="882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1">
                  <a:spcBef>
                    <a:spcPts val="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</a:pPr>
                <a:r>
                  <a:rPr lang="en-US" sz="2400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pollEV.com/cse373su19</a:t>
                </a:r>
              </a:p>
              <a:p>
                <a:pPr marL="0" lvl="1">
                  <a:spcBef>
                    <a:spcPts val="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</a:pPr>
                <a:r>
                  <a:rPr lang="en-US" sz="2400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How do you 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ea typeface="Segoe UI Historic" panose="020B0502040204020203" pitchFamily="34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0A114E-C0E8-48BC-8865-AB4DE489F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69" y="3445462"/>
                <a:ext cx="3458453" cy="882293"/>
              </a:xfrm>
              <a:prstGeom prst="rect">
                <a:avLst/>
              </a:prstGeom>
              <a:blipFill>
                <a:blip r:embed="rId3"/>
                <a:stretch>
                  <a:fillRect l="-2641" t="-4828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Running Times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0" y="1592984"/>
            <a:ext cx="6460066" cy="48450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0691" y="1597891"/>
                <a:ext cx="41840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identity is so important, one of my friends made me a cross-stitch of it.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lessons: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Log running times are REALLY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REALLY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FAST.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simplified, it’s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91" y="1597891"/>
                <a:ext cx="4184073" cy="3416320"/>
              </a:xfrm>
              <a:prstGeom prst="rect">
                <a:avLst/>
              </a:prstGeom>
              <a:blipFill>
                <a:blip r:embed="rId3"/>
                <a:stretch>
                  <a:fillRect l="-2770" t="-1248" r="-875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63857"/>
            <a:ext cx="11977815" cy="48455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if the heights of subtrees were corrupted.</a:t>
            </a:r>
          </a:p>
          <a:p>
            <a:r>
              <a:rPr lang="en-US" sz="2800" dirty="0"/>
              <a:t>How could we calculate from scratch?</a:t>
            </a:r>
          </a:p>
          <a:p>
            <a:r>
              <a:rPr lang="en-US" sz="2800" dirty="0"/>
              <a:t>We could use a “traversal”</a:t>
            </a:r>
          </a:p>
          <a:p>
            <a:pPr lvl="1"/>
            <a:r>
              <a:rPr lang="en-US" sz="2400" dirty="0"/>
              <a:t>A process that visits every piece of data in a data structure.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height(Node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==null) return -1;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),height(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h+1;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46619" cy="2729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868" y="1463857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0336" y="4062895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scenarios, choose an appropriate traversal:</a:t>
            </a:r>
          </a:p>
          <a:p>
            <a:endParaRPr lang="en-US" dirty="0"/>
          </a:p>
          <a:p>
            <a:r>
              <a:rPr lang="en-US" dirty="0"/>
              <a:t>1. Print out all the keys in an AVL-Dictionary in sorted order.</a:t>
            </a:r>
          </a:p>
          <a:p>
            <a:endParaRPr lang="en-US" dirty="0"/>
          </a:p>
          <a:p>
            <a:r>
              <a:rPr lang="en-US" dirty="0"/>
              <a:t>2. Make a copy of an AVL tree</a:t>
            </a:r>
          </a:p>
          <a:p>
            <a:endParaRPr lang="en-US" dirty="0"/>
          </a:p>
          <a:p>
            <a:r>
              <a:rPr lang="en-US" dirty="0"/>
              <a:t>3. Determine if an AVL tree is balanced (assume height values are not stored)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scenarios, choose an appropriate traversal:</a:t>
            </a:r>
          </a:p>
          <a:p>
            <a:endParaRPr lang="en-US" dirty="0"/>
          </a:p>
          <a:p>
            <a:r>
              <a:rPr lang="en-US" dirty="0"/>
              <a:t>1. Print out all the keys in an AVL-Dictionary in sorted order.</a:t>
            </a:r>
          </a:p>
          <a:p>
            <a:endParaRPr lang="en-US" dirty="0"/>
          </a:p>
          <a:p>
            <a:r>
              <a:rPr lang="en-US" dirty="0"/>
              <a:t>2. Make a copy of an AVL tree</a:t>
            </a:r>
          </a:p>
          <a:p>
            <a:endParaRPr lang="en-US" dirty="0"/>
          </a:p>
          <a:p>
            <a:r>
              <a:rPr lang="en-US" dirty="0"/>
              <a:t>3. Determine if an AVL tree is balanced (assume height values are not stored)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1578" y="3768811"/>
            <a:ext cx="656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Pre-order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578" y="2895600"/>
            <a:ext cx="656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1578" y="4806393"/>
            <a:ext cx="656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Post-order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lecture04</Template>
  <TotalTime>250</TotalTime>
  <Words>3821</Words>
  <Application>Microsoft Macintosh PowerPoint</Application>
  <PresentationFormat>Widescreen</PresentationFormat>
  <Paragraphs>734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11: Introduction to Hash Tables</vt:lpstr>
      <vt:lpstr>Administrivia</vt:lpstr>
      <vt:lpstr>Aside: How Fast is Θ(log⁡〖n)〗?</vt:lpstr>
      <vt:lpstr>Logarithmic vs. Linear</vt:lpstr>
      <vt:lpstr>Logarithmic Running Times</vt:lpstr>
      <vt:lpstr>Aside: Traversals</vt:lpstr>
      <vt:lpstr>Three Kinds of Traversals</vt:lpstr>
      <vt:lpstr>Traversal Practice</vt:lpstr>
      <vt:lpstr>Traversal Practice</vt:lpstr>
      <vt:lpstr>Traversals </vt:lpstr>
      <vt:lpstr>Aside: Other Self-Balancing Trees</vt:lpstr>
      <vt:lpstr>Hashing</vt:lpstr>
      <vt:lpstr>Review: Dictionaries</vt:lpstr>
      <vt:lpstr>Review: Dictionaries</vt:lpstr>
      <vt:lpstr>Review: Dictionaries</vt:lpstr>
      <vt:lpstr>“In-Practice” Case</vt:lpstr>
      <vt:lpstr>Can we do better?</vt:lpstr>
      <vt:lpstr>Implement Direct Access Map</vt:lpstr>
      <vt:lpstr>Can we do this for any integer?</vt:lpstr>
      <vt:lpstr>Review: Integer remainder with % “mod”</vt:lpstr>
      <vt:lpstr>First Hash Function: % table size</vt:lpstr>
      <vt:lpstr>Implement First Hash Function</vt:lpstr>
      <vt:lpstr>First Hash Function: % table size</vt:lpstr>
      <vt:lpstr>Hash Obsession: Collisions</vt:lpstr>
      <vt:lpstr>Strategies to handle hash collisions</vt:lpstr>
      <vt:lpstr>Strategies to handle hash collision</vt:lpstr>
      <vt:lpstr>Handling Collisions</vt:lpstr>
      <vt:lpstr>In-Practice</vt:lpstr>
      <vt:lpstr>In-Practice</vt:lpstr>
      <vt:lpstr>Handling Collisions</vt:lpstr>
      <vt:lpstr>Practice</vt:lpstr>
      <vt:lpstr>What about non integer keys?</vt:lpstr>
      <vt:lpstr>How to Hash non Integer Keys</vt:lpstr>
      <vt:lpstr>Practice</vt:lpstr>
      <vt:lpstr>Java and Hash Functions</vt:lpstr>
      <vt:lpstr>Resizing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11: Introduction to Hash Tables</dc:title>
  <dc:creator>rtweber2</dc:creator>
  <cp:lastModifiedBy>Zachary Chun</cp:lastModifiedBy>
  <cp:revision>21</cp:revision>
  <dcterms:created xsi:type="dcterms:W3CDTF">2019-07-17T15:53:21Z</dcterms:created>
  <dcterms:modified xsi:type="dcterms:W3CDTF">2019-07-18T21:14:01Z</dcterms:modified>
</cp:coreProperties>
</file>