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97" r:id="rId18"/>
    <p:sldId id="272" r:id="rId19"/>
    <p:sldId id="273" r:id="rId20"/>
    <p:sldId id="294" r:id="rId21"/>
    <p:sldId id="29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0" r:id="rId34"/>
    <p:sldId id="295" r:id="rId35"/>
    <p:sldId id="296" r:id="rId36"/>
    <p:sldId id="291" r:id="rId37"/>
    <p:sldId id="292" r:id="rId38"/>
    <p:sldId id="285" r:id="rId39"/>
    <p:sldId id="287" r:id="rId40"/>
    <p:sldId id="288" r:id="rId41"/>
    <p:sldId id="2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1E16-8CFB-4266-8B22-B1B3EA85EA0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FA5C-DE8E-4164-B11C-07F49998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6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3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0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0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2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0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0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AA47DBF-6336-4252-A532-CA4E921B0F3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C91B59E-7BC3-4D55-9E84-D5714E2BF1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9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9.png"/><Relationship Id="rId21" Type="http://schemas.openxmlformats.org/officeDocument/2006/relationships/image" Target="../media/image75.png"/><Relationship Id="rId34" Type="http://schemas.openxmlformats.org/officeDocument/2006/relationships/image" Target="../media/image87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6.png"/><Relationship Id="rId2" Type="http://schemas.openxmlformats.org/officeDocument/2006/relationships/image" Target="../media/image58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NULL"/><Relationship Id="rId24" Type="http://schemas.openxmlformats.org/officeDocument/2006/relationships/image" Target="../media/image78.png"/><Relationship Id="rId32" Type="http://schemas.openxmlformats.org/officeDocument/2006/relationships/image" Target="../media/image85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NULL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hyperlink" Target="https://web.stanford.edu/class/archive/cs/cs161/cs161.1168/lecture3.pdf" TargetMode="External"/><Relationship Id="rId30" Type="http://schemas.openxmlformats.org/officeDocument/2006/relationships/image" Target="../media/image83.png"/><Relationship Id="rId35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NULL"/><Relationship Id="rId12" Type="http://schemas.openxmlformats.org/officeDocument/2006/relationships/image" Target="../media/image96.png"/><Relationship Id="rId2" Type="http://schemas.openxmlformats.org/officeDocument/2006/relationships/image" Target="../media/image9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92.png"/><Relationship Id="rId9" Type="http://schemas.openxmlformats.org/officeDocument/2006/relationships/image" Target="NULL"/><Relationship Id="rId1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06.png"/><Relationship Id="rId5" Type="http://schemas.openxmlformats.org/officeDocument/2006/relationships/image" Target="NULL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7: </a:t>
            </a:r>
            <a:br>
              <a:rPr lang="en-US" dirty="0"/>
            </a:br>
            <a:r>
              <a:rPr lang="en-US" dirty="0"/>
              <a:t>Analyzing Recursive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74358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Big-O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Alright what’s the big-O?</a:t>
            </a:r>
          </a:p>
          <a:p>
            <a:endParaRPr lang="en-US" dirty="0"/>
          </a:p>
          <a:p>
            <a:r>
              <a:rPr lang="en-US" dirty="0"/>
              <a:t>There’s another similarity between recursive functions and recursive code.</a:t>
            </a:r>
          </a:p>
          <a:p>
            <a:r>
              <a:rPr lang="en-US" dirty="0"/>
              <a:t>It’s still really hard to tell what the big-O is just by looking at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1788160"/>
                <a:ext cx="478257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788160"/>
                <a:ext cx="478257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4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can’t tell what the big-O is. What do we do?</a:t>
            </a:r>
          </a:p>
          <a:p>
            <a:br>
              <a:rPr lang="en-US" dirty="0"/>
            </a:br>
            <a:r>
              <a:rPr lang="en-US" dirty="0"/>
              <a:t>It’s ok. </a:t>
            </a:r>
          </a:p>
          <a:p>
            <a:r>
              <a:rPr lang="en-US" dirty="0"/>
              <a:t>Mathematicians and computer scientists have been hard at work. </a:t>
            </a:r>
          </a:p>
          <a:p>
            <a:r>
              <a:rPr lang="en-US" dirty="0"/>
              <a:t>And they’ve written books. </a:t>
            </a:r>
          </a:p>
          <a:p>
            <a:r>
              <a:rPr lang="en-US" dirty="0"/>
              <a:t>And the answer to our problem is in one of them.</a:t>
            </a:r>
          </a:p>
        </p:txBody>
      </p:sp>
    </p:spTree>
    <p:extLst>
      <p:ext uri="{BB962C8B-B14F-4D97-AF65-F5344CB8AC3E}">
        <p14:creationId xmlns:p14="http://schemas.microsoft.com/office/powerpoint/2010/main" val="20427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13575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99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99471" cy="369332"/>
              </a:xfrm>
              <a:prstGeom prst="rect">
                <a:avLst/>
              </a:prstGeom>
              <a:blipFill>
                <a:blip r:embed="rId3"/>
                <a:stretch>
                  <a:fillRect l="-6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t="-4444" r="-113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t="-2174" r="-113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t="-4444" r="-113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9664" y="2031285"/>
                <a:ext cx="478257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64" y="2031285"/>
                <a:ext cx="4782578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88623" y="3630792"/>
                <a:ext cx="37466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We’re in case 1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623" y="3630792"/>
                <a:ext cx="3746612" cy="1200329"/>
              </a:xfrm>
              <a:prstGeom prst="rect">
                <a:avLst/>
              </a:prstGeom>
              <a:blipFill>
                <a:blip r:embed="rId12"/>
                <a:stretch>
                  <a:fillRect l="-2606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one more algorithm analysis topic…</a:t>
            </a:r>
          </a:p>
          <a:p>
            <a:r>
              <a:rPr lang="en-US" dirty="0"/>
              <a:t>But first a little bit about binary search trees. </a:t>
            </a:r>
          </a:p>
        </p:txBody>
      </p:sp>
    </p:spTree>
    <p:extLst>
      <p:ext uri="{BB962C8B-B14F-4D97-AF65-F5344CB8AC3E}">
        <p14:creationId xmlns:p14="http://schemas.microsoft.com/office/powerpoint/2010/main" val="37157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ADE2-63B5-4C27-A775-8003CEE4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Trees!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10DC-2F35-4958-B9E5-758E41A4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29865" cy="484550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tree</a:t>
            </a:r>
            <a:r>
              <a:rPr lang="en-US" dirty="0"/>
              <a:t> is a collection of nodes</a:t>
            </a:r>
          </a:p>
          <a:p>
            <a:pPr lvl="1"/>
            <a:r>
              <a:rPr lang="en-US" dirty="0"/>
              <a:t>Each node has at most 1 parent and 0 or more children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Root node: </a:t>
            </a:r>
            <a:r>
              <a:rPr lang="en-US" dirty="0"/>
              <a:t>the only node with no parent, “top” of the tree</a:t>
            </a:r>
          </a:p>
          <a:p>
            <a:r>
              <a:rPr lang="en-US" b="1" dirty="0">
                <a:solidFill>
                  <a:srgbClr val="4C3282"/>
                </a:solidFill>
              </a:rPr>
              <a:t>Leaf node: </a:t>
            </a:r>
            <a:r>
              <a:rPr lang="en-US" dirty="0"/>
              <a:t>a node with no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Edge: </a:t>
            </a:r>
            <a:r>
              <a:rPr lang="en-US" dirty="0"/>
              <a:t>a pointer from one node to another</a:t>
            </a:r>
          </a:p>
          <a:p>
            <a:r>
              <a:rPr lang="en-US" b="1" dirty="0">
                <a:solidFill>
                  <a:srgbClr val="4C3282"/>
                </a:solidFill>
              </a:rPr>
              <a:t>Subtree: </a:t>
            </a:r>
            <a:r>
              <a:rPr lang="en-US" dirty="0"/>
              <a:t>a node and all it descendants</a:t>
            </a:r>
          </a:p>
          <a:p>
            <a:r>
              <a:rPr lang="en-US" b="1" dirty="0">
                <a:solidFill>
                  <a:srgbClr val="4C3282"/>
                </a:solidFill>
              </a:rPr>
              <a:t>Height: </a:t>
            </a:r>
            <a:r>
              <a:rPr lang="en-US" dirty="0"/>
              <a:t>the number of edges contained in the longest path from root node to some leaf node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82C9E-617E-4889-B34C-21C176E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656D4-02D8-43A6-B6A7-A0AA8D0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432534" y="1566944"/>
            <a:ext cx="4422743" cy="4404254"/>
            <a:chOff x="7432534" y="1566944"/>
            <a:chExt cx="4422743" cy="440425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2638E4-3328-43C9-88E8-FA21975748A4}"/>
                </a:ext>
              </a:extLst>
            </p:cNvPr>
            <p:cNvGrpSpPr/>
            <p:nvPr/>
          </p:nvGrpSpPr>
          <p:grpSpPr>
            <a:xfrm>
              <a:off x="8842353" y="1566944"/>
              <a:ext cx="1313520" cy="1102513"/>
              <a:chOff x="8178965" y="3174615"/>
              <a:chExt cx="1313520" cy="110251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B426F9-3C20-43AC-AD73-9715A5F3026E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90294A-298C-465D-A827-EA4B36B447C2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CD5143-BACC-47EB-A064-0C72F2B0DEEA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825253-6AFA-470E-88A6-0F2D4067E221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12CE572-6015-45CE-BFDF-894604B78207}"/>
                  </a:ext>
                </a:extLst>
              </p:cNvPr>
              <p:cNvCxnSpPr/>
              <p:nvPr/>
            </p:nvCxnSpPr>
            <p:spPr>
              <a:xfrm flipH="1">
                <a:off x="8178965" y="3769944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F766026-C676-401D-94AE-2CDF91260CDA}"/>
                  </a:ext>
                </a:extLst>
              </p:cNvPr>
              <p:cNvCxnSpPr/>
              <p:nvPr/>
            </p:nvCxnSpPr>
            <p:spPr>
              <a:xfrm>
                <a:off x="9041892" y="3769944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C33EC-E874-41CE-A072-B15819FD4BFF}"/>
                </a:ext>
              </a:extLst>
            </p:cNvPr>
            <p:cNvGrpSpPr/>
            <p:nvPr/>
          </p:nvGrpSpPr>
          <p:grpSpPr>
            <a:xfrm>
              <a:off x="8134141" y="2752852"/>
              <a:ext cx="1065204" cy="1102513"/>
              <a:chOff x="8178965" y="3174615"/>
              <a:chExt cx="1065204" cy="11025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C07526-18C5-443B-B0EC-03DECF07E1E3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E2CCE3C-443E-4467-8795-96863C908C7F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18FA62E-FEE5-44F9-9BD5-100A4BB56572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2C68A9-723D-4542-9190-82B50D2C8ED8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71EE9EA-A6CE-42BD-B60A-0A267C717B1A}"/>
                  </a:ext>
                </a:extLst>
              </p:cNvPr>
              <p:cNvCxnSpPr/>
              <p:nvPr/>
            </p:nvCxnSpPr>
            <p:spPr>
              <a:xfrm flipH="1">
                <a:off x="8178965" y="3769944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D0D733-67D3-4656-A548-5C5FAE3AB9F5}"/>
                </a:ext>
              </a:extLst>
            </p:cNvPr>
            <p:cNvGrpSpPr/>
            <p:nvPr/>
          </p:nvGrpSpPr>
          <p:grpSpPr>
            <a:xfrm>
              <a:off x="9930576" y="2784096"/>
              <a:ext cx="1313520" cy="1102513"/>
              <a:chOff x="8178965" y="3174615"/>
              <a:chExt cx="1313520" cy="110251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799E9A-5175-4C6F-A771-410A24CC7B86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45346D-C835-447E-9C6D-2D1B047AE29D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EF058CF-3C81-4597-9E26-8684241A7312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F42D36-EA4F-4D8D-BA23-AB80C5C10CC8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906FAA9-CD20-4748-A828-008367472141}"/>
                  </a:ext>
                </a:extLst>
              </p:cNvPr>
              <p:cNvCxnSpPr/>
              <p:nvPr/>
            </p:nvCxnSpPr>
            <p:spPr>
              <a:xfrm flipH="1">
                <a:off x="8178965" y="3769944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D6EE9B9-30A0-4105-8FE3-25727937F9D8}"/>
                  </a:ext>
                </a:extLst>
              </p:cNvPr>
              <p:cNvCxnSpPr/>
              <p:nvPr/>
            </p:nvCxnSpPr>
            <p:spPr>
              <a:xfrm>
                <a:off x="9041892" y="3769944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F24FC3-8E8C-4285-A125-5B03F96B6576}"/>
                </a:ext>
              </a:extLst>
            </p:cNvPr>
            <p:cNvGrpSpPr/>
            <p:nvPr/>
          </p:nvGrpSpPr>
          <p:grpSpPr>
            <a:xfrm>
              <a:off x="7432534" y="3939167"/>
              <a:ext cx="1057838" cy="1075707"/>
              <a:chOff x="8434647" y="3174615"/>
              <a:chExt cx="1057838" cy="107570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E1E1D2-6FB0-4085-80D3-E8D29A4D1B10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D8855F7-24B5-4ADE-8ABA-555101877C0D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DC496B1-918A-487A-A8BC-940197AD3019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BEDF06-F490-458B-8CF7-0914C3DA272B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54A6D0D-39BD-4108-AD6D-B0AE816349D2}"/>
                  </a:ext>
                </a:extLst>
              </p:cNvPr>
              <p:cNvCxnSpPr/>
              <p:nvPr/>
            </p:nvCxnSpPr>
            <p:spPr>
              <a:xfrm>
                <a:off x="9041892" y="3769944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B56F61-2712-44E5-97C9-871F6275C31C}"/>
                </a:ext>
              </a:extLst>
            </p:cNvPr>
            <p:cNvGrpSpPr/>
            <p:nvPr/>
          </p:nvGrpSpPr>
          <p:grpSpPr>
            <a:xfrm>
              <a:off x="9455027" y="4013660"/>
              <a:ext cx="809522" cy="798022"/>
              <a:chOff x="8434647" y="3174615"/>
              <a:chExt cx="809522" cy="79802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892772F-F36E-478E-AE24-C3D58F8BC0C0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59C5E50-FDF3-45F4-A550-F1356CA9B0F5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456EC3-3028-443A-A3D9-1FF8600D0065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F8DA7A-EF43-4054-9D06-89F2139CECB8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2548263-3284-4EE0-AE8F-C6568586F101}"/>
                </a:ext>
              </a:extLst>
            </p:cNvPr>
            <p:cNvGrpSpPr/>
            <p:nvPr/>
          </p:nvGrpSpPr>
          <p:grpSpPr>
            <a:xfrm>
              <a:off x="10790073" y="3994020"/>
              <a:ext cx="1065204" cy="1102513"/>
              <a:chOff x="8178965" y="3174615"/>
              <a:chExt cx="1065204" cy="1102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9CD3E2D-1459-4929-B3D5-0970E97FF719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9AFC07-372C-4A23-8B1D-E7ACA52CBA01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431FF2D-8F7E-4179-A3B6-6591D0B3B401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623D84-FF0F-4CF3-82C6-AEBAEBF3C659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38EF658-67E7-42EC-96DE-82D9CA1DAEEB}"/>
                  </a:ext>
                </a:extLst>
              </p:cNvPr>
              <p:cNvCxnSpPr/>
              <p:nvPr/>
            </p:nvCxnSpPr>
            <p:spPr>
              <a:xfrm flipH="1">
                <a:off x="8178965" y="3769944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D2F963C-B994-4DCF-B48D-60BF0FA790D0}"/>
                </a:ext>
              </a:extLst>
            </p:cNvPr>
            <p:cNvGrpSpPr/>
            <p:nvPr/>
          </p:nvGrpSpPr>
          <p:grpSpPr>
            <a:xfrm>
              <a:off x="8059555" y="5142748"/>
              <a:ext cx="809522" cy="798022"/>
              <a:chOff x="8434647" y="3174615"/>
              <a:chExt cx="809522" cy="79802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1792AB2-E91E-401F-9DD7-2EC2B5F0705B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F532227-1085-4A0C-A943-F6A3FEB840AC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B6E6C37-8C0B-4113-810C-3BF7A9330CA1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C4427F2-579A-4F4D-8026-AAFC55F81866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10563FF-2E65-4926-AEDA-D437416AAAB5}"/>
                </a:ext>
              </a:extLst>
            </p:cNvPr>
            <p:cNvGrpSpPr/>
            <p:nvPr/>
          </p:nvGrpSpPr>
          <p:grpSpPr>
            <a:xfrm>
              <a:off x="10204290" y="5173176"/>
              <a:ext cx="809522" cy="798022"/>
              <a:chOff x="8434647" y="3174615"/>
              <a:chExt cx="809522" cy="79802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A3A2CC6-036C-49BA-BED3-7238F58D6B7C}"/>
                  </a:ext>
                </a:extLst>
              </p:cNvPr>
              <p:cNvSpPr/>
              <p:nvPr/>
            </p:nvSpPr>
            <p:spPr>
              <a:xfrm>
                <a:off x="8434647" y="3174615"/>
                <a:ext cx="809522" cy="79802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AE8BEA-B389-4DD8-940E-E5FDF7D57990}"/>
                  </a:ext>
                </a:extLst>
              </p:cNvPr>
              <p:cNvSpPr/>
              <p:nvPr/>
            </p:nvSpPr>
            <p:spPr>
              <a:xfrm>
                <a:off x="8434647" y="3567668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06081FA-29F9-4BB6-B1E9-5B41216B8742}"/>
                  </a:ext>
                </a:extLst>
              </p:cNvPr>
              <p:cNvSpPr/>
              <p:nvPr/>
            </p:nvSpPr>
            <p:spPr>
              <a:xfrm>
                <a:off x="8839616" y="3567804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D9A1D9-FB88-419A-B39F-E9EA04AF51E7}"/>
                  </a:ext>
                </a:extLst>
              </p:cNvPr>
              <p:cNvSpPr txBox="1"/>
              <p:nvPr/>
            </p:nvSpPr>
            <p:spPr>
              <a:xfrm>
                <a:off x="8677938" y="318951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8894A5-FE4F-401C-BAAA-3755DBF0A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2045" y="4368527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1F48BF6-7AE9-4E1B-A817-A9A15D3DD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3949" y="3203393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1A88862-656C-48CC-98AE-C6EDB79F9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8579" y="444510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5AC56DF-E991-4346-B244-29F249C3DB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5379" y="4445778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E801B1-AADD-4EFD-86C7-78E05BCD3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3080" y="5578395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63472D8-C36D-4347-998B-32FDEBB0D7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7633" y="5572187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313E6A9-30DD-4FFD-A477-385C029413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52500" y="5615594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011E607-0390-44BB-A2F1-F7D3ACB2C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70369" y="5615594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32C3474-2152-4065-9382-6411AE76D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06331" y="4429667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010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62A7FB0-EE36-45B5-8477-04AC72DB0954}"/>
              </a:ext>
            </a:extLst>
          </p:cNvPr>
          <p:cNvSpPr/>
          <p:nvPr/>
        </p:nvSpPr>
        <p:spPr>
          <a:xfrm>
            <a:off x="7455381" y="319208"/>
            <a:ext cx="4350328" cy="1917469"/>
          </a:xfrm>
          <a:prstGeom prst="ellipse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B73DA-8BAD-4A3A-9678-53E818DD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Maps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F241-ECB0-4536-AAFB-B6597FF2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86669" cy="1197275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map</a:t>
            </a:r>
            <a:r>
              <a:rPr lang="en-US" altLang="en-US" dirty="0"/>
              <a:t>: Holds a set of distinct </a:t>
            </a:r>
            <a:r>
              <a:rPr lang="en-US" altLang="en-US" i="1" dirty="0"/>
              <a:t>keys</a:t>
            </a:r>
            <a:r>
              <a:rPr lang="en-US" altLang="en-US" dirty="0"/>
              <a:t> and a collection of </a:t>
            </a:r>
            <a:r>
              <a:rPr lang="en-US" altLang="en-US" i="1" dirty="0"/>
              <a:t>values</a:t>
            </a:r>
            <a:r>
              <a:rPr lang="en-US" altLang="en-US" dirty="0"/>
              <a:t>, where each key is associated with one value.</a:t>
            </a:r>
          </a:p>
          <a:p>
            <a:pPr lvl="1"/>
            <a:r>
              <a:rPr lang="en-US" altLang="en-US" dirty="0"/>
              <a:t>a.k.a. "dictionary"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8EA46-3034-4F50-817B-475237CF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2DE51E1-1CD1-4E0B-8A62-81415052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62" y="3490176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85C69CA-8C91-4A22-82F7-C775303F4267}"/>
              </a:ext>
            </a:extLst>
          </p:cNvPr>
          <p:cNvGraphicFramePr>
            <a:graphicFrameLocks noGrp="1"/>
          </p:cNvGraphicFramePr>
          <p:nvPr/>
        </p:nvGraphicFramePr>
        <p:xfrm>
          <a:off x="7790790" y="1161979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“you"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2D221D3-2F6E-4506-89D5-0ABE68D0D95F}"/>
              </a:ext>
            </a:extLst>
          </p:cNvPr>
          <p:cNvGraphicFramePr>
            <a:graphicFrameLocks noGrp="1"/>
          </p:cNvGraphicFramePr>
          <p:nvPr/>
        </p:nvGraphicFramePr>
        <p:xfrm>
          <a:off x="10179068" y="903053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“in"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DAF3C3-B420-407C-9C5F-C61955991EDD}"/>
              </a:ext>
            </a:extLst>
          </p:cNvPr>
          <p:cNvGraphicFramePr>
            <a:graphicFrameLocks noGrp="1"/>
          </p:cNvGraphicFramePr>
          <p:nvPr/>
        </p:nvGraphicFramePr>
        <p:xfrm>
          <a:off x="9167932" y="1559345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“the"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17CDE0-E265-4FCC-A931-28CB2331CE79}"/>
              </a:ext>
            </a:extLst>
          </p:cNvPr>
          <p:cNvGraphicFramePr>
            <a:graphicFrameLocks noGrp="1"/>
          </p:cNvGraphicFramePr>
          <p:nvPr/>
        </p:nvGraphicFramePr>
        <p:xfrm>
          <a:off x="8857398" y="546846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“at"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6">
            <a:extLst>
              <a:ext uri="{FF2B5EF4-FFF2-40B4-BE49-F238E27FC236}">
                <a16:creationId xmlns:a16="http://schemas.microsoft.com/office/drawing/2014/main" id="{79B42129-871F-4CFC-82B2-CB21E7F2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134" y="2852857"/>
            <a:ext cx="2377341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map.get</a:t>
            </a:r>
            <a:r>
              <a:rPr lang="en-US" dirty="0">
                <a:latin typeface="Courier New" charset="0"/>
                <a:ea typeface="+mn-ea"/>
              </a:rPr>
              <a:t>("the")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E35EE7A6-EF33-495D-9C9F-B0EAC157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194" y="2843598"/>
            <a:ext cx="517589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56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479D91-5B74-4629-A5EA-6155A1E93DDB}"/>
              </a:ext>
            </a:extLst>
          </p:cNvPr>
          <p:cNvCxnSpPr>
            <a:cxnSpLocks/>
          </p:cNvCxnSpPr>
          <p:nvPr/>
        </p:nvCxnSpPr>
        <p:spPr>
          <a:xfrm flipV="1">
            <a:off x="8652085" y="2187306"/>
            <a:ext cx="0" cy="67388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1412F-F5D2-4E41-9D96-BFD00F654BE3}"/>
              </a:ext>
            </a:extLst>
          </p:cNvPr>
          <p:cNvCxnSpPr>
            <a:cxnSpLocks/>
          </p:cNvCxnSpPr>
          <p:nvPr/>
        </p:nvCxnSpPr>
        <p:spPr>
          <a:xfrm flipH="1">
            <a:off x="10644581" y="2187306"/>
            <a:ext cx="1" cy="633216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B59D1-737E-B545-A50D-E8DD8E79DBE9}"/>
              </a:ext>
            </a:extLst>
          </p:cNvPr>
          <p:cNvGrpSpPr/>
          <p:nvPr/>
        </p:nvGrpSpPr>
        <p:grpSpPr>
          <a:xfrm>
            <a:off x="575239" y="3207322"/>
            <a:ext cx="2320363" cy="3313705"/>
            <a:chOff x="908857" y="1530095"/>
            <a:chExt cx="2320363" cy="33137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E8B959-8452-1445-B0E1-D5061A7987B4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1F10EB-8377-AD43-9C0D-A61C251BC5DB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D7C423-E843-8D4D-8596-755AC2D4C22A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045A4C-A371-D248-BFCC-E16D703166FD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9EE9DF-5520-6C44-A18A-EB56BF52450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B11B9E-BB02-CC4F-9CC6-D3F10AA13080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007207A-9CE2-DE44-86D2-C46E6CAA537A}"/>
              </a:ext>
            </a:extLst>
          </p:cNvPr>
          <p:cNvSpPr txBox="1">
            <a:spLocks/>
          </p:cNvSpPr>
          <p:nvPr/>
        </p:nvSpPr>
        <p:spPr>
          <a:xfrm>
            <a:off x="3218080" y="3129929"/>
            <a:ext cx="4441054" cy="346048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B6A479"/>
                </a:solidFill>
              </a:rPr>
              <a:t>supported operations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put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, </a:t>
            </a:r>
            <a:r>
              <a:rPr lang="en-US" altLang="en-US" i="1" dirty="0"/>
              <a:t>value</a:t>
            </a:r>
            <a:r>
              <a:rPr lang="en-US" altLang="en-US" dirty="0"/>
              <a:t>): Adds a given item into collection with associated key, </a:t>
            </a:r>
          </a:p>
          <a:p>
            <a:pPr lvl="2"/>
            <a:r>
              <a:rPr lang="en-US" altLang="en-US" sz="1800" b="1" dirty="0"/>
              <a:t>if the map previously had a mapping for the given key, old value is replaced</a:t>
            </a:r>
            <a:br>
              <a:rPr lang="en-US" altLang="en-US" b="1" dirty="0"/>
            </a:br>
            <a:endParaRPr lang="en-US" altLang="en-US" sz="400" b="1" dirty="0"/>
          </a:p>
          <a:p>
            <a:pPr lvl="1"/>
            <a:r>
              <a:rPr lang="en-US" altLang="en-US" b="1" dirty="0"/>
              <a:t>get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): Retrieves the value mapped to the key</a:t>
            </a:r>
          </a:p>
          <a:p>
            <a:pPr lvl="1"/>
            <a:r>
              <a:rPr lang="en-US" altLang="en-US" b="1" dirty="0" err="1"/>
              <a:t>containsKey</a:t>
            </a:r>
            <a:r>
              <a:rPr lang="en-US" altLang="en-US" dirty="0"/>
              <a:t>(key): returns true if key is already associated with value in map, false otherwise</a:t>
            </a:r>
            <a:endParaRPr lang="en-US" altLang="en-US" sz="800" dirty="0"/>
          </a:p>
          <a:p>
            <a:pPr lvl="1"/>
            <a:r>
              <a:rPr lang="en-US" altLang="en-US" b="1" dirty="0"/>
              <a:t>remove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): Removes the given key and its mapped value</a:t>
            </a:r>
          </a:p>
        </p:txBody>
      </p:sp>
    </p:spTree>
    <p:extLst>
      <p:ext uri="{BB962C8B-B14F-4D97-AF65-F5344CB8AC3E}">
        <p14:creationId xmlns:p14="http://schemas.microsoft.com/office/powerpoint/2010/main" val="365200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9BE-8C0E-4D1B-A7EE-38E17CF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40B-474E-49B9-8C54-D46627DF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Binary Search Trees allow us to:</a:t>
            </a:r>
          </a:p>
          <a:p>
            <a:pPr lvl="1"/>
            <a:r>
              <a:rPr lang="en-US" dirty="0"/>
              <a:t>quickly find what we’re looking for</a:t>
            </a:r>
          </a:p>
          <a:p>
            <a:pPr lvl="1"/>
            <a:r>
              <a:rPr lang="en-US" dirty="0"/>
              <a:t>add and remove values easily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Let’s use them to implement dictionaries!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055C-0948-43C0-96C5-26D848A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0828-678D-4EC5-B984-3DDF3180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867" y="341385"/>
            <a:ext cx="5743202" cy="5912118"/>
            <a:chOff x="5334867" y="341385"/>
            <a:chExt cx="5743202" cy="591211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2EA6D99-9FBE-4977-8C26-89B297CF66F9}"/>
                </a:ext>
              </a:extLst>
            </p:cNvPr>
            <p:cNvGrpSpPr/>
            <p:nvPr/>
          </p:nvGrpSpPr>
          <p:grpSpPr>
            <a:xfrm>
              <a:off x="8009270" y="341385"/>
              <a:ext cx="1313520" cy="1509304"/>
              <a:chOff x="7397176" y="472141"/>
              <a:chExt cx="1313520" cy="150930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B625FE-A153-4E38-ACDB-FFBF00A36C31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84C4FB-C8F5-4400-9B80-6E6D1165350A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1CA25B-A2E9-48A3-A58A-4E1E58D4AA65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3D4827-0B35-4641-9235-86455E6045D3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044BB47-E2B7-4B66-A8A3-D91291ADC580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346E55A-242E-4EA0-8434-A59B9DC87161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64EFE85-C378-4640-9FB7-07D9694BB23B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86547E0-B9B7-4545-90BF-724834663D54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“foo”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A6B6E72-4EAB-4EE8-8436-83C4B8F35162}"/>
                </a:ext>
              </a:extLst>
            </p:cNvPr>
            <p:cNvGrpSpPr/>
            <p:nvPr/>
          </p:nvGrpSpPr>
          <p:grpSpPr>
            <a:xfrm>
              <a:off x="6953389" y="1902872"/>
              <a:ext cx="1313520" cy="1509304"/>
              <a:chOff x="7397176" y="472141"/>
              <a:chExt cx="1313520" cy="1509304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41940DD-73F6-4A98-A851-B0D77DF669A0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9932A2B-1590-4C38-97B4-7AF8747E0AA2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9967B2B-9F67-444A-800B-00F3E76859F8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01D5D9-7D8C-46C8-85BD-C35BA469E74D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81EEDF03-BA57-42B2-918B-8E07FBDD1CED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F338F9A-FF3C-4C61-8E22-70C1CD758812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9BBED55-1BF2-45E4-90AD-EC42A3034F27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65EFA1D-1AF3-4687-A0AE-802BE61415AB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“bar”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BF31FC0-9C3C-43DD-A0D2-07B8032A3EA9}"/>
                </a:ext>
              </a:extLst>
            </p:cNvPr>
            <p:cNvGrpSpPr/>
            <p:nvPr/>
          </p:nvGrpSpPr>
          <p:grpSpPr>
            <a:xfrm>
              <a:off x="9341185" y="1862276"/>
              <a:ext cx="1084541" cy="1482498"/>
              <a:chOff x="7626155" y="472141"/>
              <a:chExt cx="1084541" cy="148249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1C4EA0A-CF2D-43CA-87C5-BFCD991FD138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CC263A9-986D-407F-8A0B-74F2D0114095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907934-BFE8-49F8-8E46-04FC24E653AC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708322-46AE-4169-8BFF-3F41C544AA0A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4561EA09-7DD1-4FBC-B4E9-7140F93DCA1B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287183F-B3B2-48BF-936F-D7AF17AD240C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A6321B4-79D7-4FDC-AD38-B81117777BA8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C6E927F-EFDA-4001-AF2F-A9EBA61C3EF9}"/>
                </a:ext>
              </a:extLst>
            </p:cNvPr>
            <p:cNvGrpSpPr/>
            <p:nvPr/>
          </p:nvGrpSpPr>
          <p:grpSpPr>
            <a:xfrm>
              <a:off x="7558078" y="3452087"/>
              <a:ext cx="1102936" cy="1509304"/>
              <a:chOff x="7397176" y="472141"/>
              <a:chExt cx="1102936" cy="150930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31F4262-9AA2-4F0C-B343-2D10D0BDCA0F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EB6FD21-BAF3-4A2C-96A9-46B90585AD66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7ECB497-8911-4B9D-98CE-FB401AD1FED2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2BF78B-8D91-4963-88D5-0758283A3019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96A4FB3-51CB-43E3-B81A-FF06730151D9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5A7C379-9DC0-49FD-A4A3-6964C2BF8067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D8727F8-4A8D-4926-891B-631F46411D84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sho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4495DAD-FAF8-4B15-8031-0571D3E87C7F}"/>
                </a:ext>
              </a:extLst>
            </p:cNvPr>
            <p:cNvGrpSpPr/>
            <p:nvPr/>
          </p:nvGrpSpPr>
          <p:grpSpPr>
            <a:xfrm>
              <a:off x="5982815" y="3458256"/>
              <a:ext cx="1065204" cy="1509304"/>
              <a:chOff x="7397176" y="472141"/>
              <a:chExt cx="1065204" cy="1509304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8EF28C3-5BF4-4CF0-A909-3A387F7E692D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8E9E93D-28D0-42D4-8C7E-11FA49045FF6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D01B349-F3F6-4E65-9D4D-731EE552F0B1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014A429-272A-4327-B27D-D941801614D0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2DEC3312-3C47-4DEF-907A-63F3206A3E7A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3792504-66F3-4CBE-9C3A-66C102AED845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3EA0616-E01F-4EBB-AEDA-2954EBAA2CB2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1234BD-52DB-4C8D-B889-7E62E487F6B4}"/>
                </a:ext>
              </a:extLst>
            </p:cNvPr>
            <p:cNvGrpSpPr/>
            <p:nvPr/>
          </p:nvGrpSpPr>
          <p:grpSpPr>
            <a:xfrm>
              <a:off x="9975133" y="3412115"/>
              <a:ext cx="1102936" cy="1509304"/>
              <a:chOff x="7397176" y="472141"/>
              <a:chExt cx="1102936" cy="1509304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D0188C0-2DA1-44DF-8776-70EAC193D6F4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3298CB-BE3E-40FB-BF4D-252E21D6D675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99EBEC-748A-40AE-BF34-110929CC6F3A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2BC9C79-79E5-471D-BE6F-C37A3E002854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5E45F268-1D17-40D4-B169-4D6B9F0CA7A6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6EA2A41-3CE7-4A46-8A7D-3F5D3F519BFD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9DE67EF-F7BB-472F-AB50-23AB0701B723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“sup”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51732AC-A85E-48C5-ADBE-57465B559B68}"/>
                </a:ext>
              </a:extLst>
            </p:cNvPr>
            <p:cNvGrpSpPr/>
            <p:nvPr/>
          </p:nvGrpSpPr>
          <p:grpSpPr>
            <a:xfrm>
              <a:off x="9417150" y="5048690"/>
              <a:ext cx="873957" cy="1204813"/>
              <a:chOff x="7626155" y="472141"/>
              <a:chExt cx="873957" cy="1204813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B64C040-D9ED-4B55-823B-21D845B5B232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DECACF8-6BFA-4F60-B74C-E01374FB9A7E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BD3078C-392C-44E2-9638-16A79BD75C73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E42E699-5DE8-4617-9953-B47E5312FFA1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6BE300A-87D0-4ACF-A7BF-3226484ACF9D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25A1C8F-A575-4BE3-82B4-59831CDFB3A3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“boo”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DFA7064-B4D4-4334-9ACD-1FE183EA56B8}"/>
                </a:ext>
              </a:extLst>
            </p:cNvPr>
            <p:cNvGrpSpPr/>
            <p:nvPr/>
          </p:nvGrpSpPr>
          <p:grpSpPr>
            <a:xfrm>
              <a:off x="7326271" y="4992360"/>
              <a:ext cx="873957" cy="1204813"/>
              <a:chOff x="7626155" y="472141"/>
              <a:chExt cx="873957" cy="1204813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4CED50F-636C-45F5-8FE9-615524607E67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EF08E2-7AD7-40F2-9857-08AF17FC395D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DAF6EDF-E8E7-443A-A404-836154C0EF55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045034D-6562-4469-8481-0037D3095070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0C2404B-2F1E-4461-9982-DEFB70BACE0B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03B9045-6542-497D-8BED-13DCE54AE2CF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“bye”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83B1B9E-3346-4361-807E-6A0C9210FFBC}"/>
                </a:ext>
              </a:extLst>
            </p:cNvPr>
            <p:cNvGrpSpPr/>
            <p:nvPr/>
          </p:nvGrpSpPr>
          <p:grpSpPr>
            <a:xfrm>
              <a:off x="5334867" y="4965554"/>
              <a:ext cx="894005" cy="1204813"/>
              <a:chOff x="7568375" y="472141"/>
              <a:chExt cx="894005" cy="120481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A82620F-420B-4DEF-B475-04ADBE10D7A7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11420A9-5BC3-4589-AEDC-DF822561D1EE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6EC8E75-44B7-4DB2-82C0-C6C4C9A3E6B3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C16FDD1-964C-495F-9938-D2C6C031744F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8BBC2D-CB92-491C-914E-AC65B40B9363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A2E9516-54BE-42CE-BB98-E6AA2518B37A}"/>
                  </a:ext>
                </a:extLst>
              </p:cNvPr>
              <p:cNvSpPr txBox="1"/>
              <p:nvPr/>
            </p:nvSpPr>
            <p:spPr>
              <a:xfrm>
                <a:off x="7568375" y="885159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“hi”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CD8B6A9-CA75-4CCB-99F0-39F7B9F90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018" y="431045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3A36B53-61FE-4E7B-8033-174B07EC3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3868" y="4345203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4F748D5-264B-499D-BA86-AD29390B8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884" y="580817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42D8BC-39E6-4F32-B38C-CF178613F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0017" y="579701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CBD3A9B-5BE9-499A-8075-E9959EB92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2994" y="583906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CF2E28F-B555-485B-8834-F3C630492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567" y="583906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581CF68-9282-432A-9587-4FF6F5F24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1688" y="4265764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1D8C98-7D04-4C09-ADFE-3E76945B1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6912" y="589131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79A29A6-1121-49B5-8176-9A568F1A6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0382" y="5888555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E6368CD-4AC1-408F-92EF-1A9AD3737A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5104" y="270507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54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4024B-141E-4379-A5F5-4B2EA4933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Invariants</a:t>
                </a:r>
              </a:p>
              <a:p>
                <a:pPr lvl="1"/>
                <a:r>
                  <a:rPr lang="en-US" dirty="0"/>
                  <a:t>Things that are always true.</a:t>
                </a:r>
              </a:p>
              <a:p>
                <a:pPr lvl="1"/>
                <a:r>
                  <a:rPr lang="en-US" dirty="0"/>
                  <a:t>The way you make sure your data structure works and is efficient.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Binary Search Tree invariants:</a:t>
                </a:r>
              </a:p>
              <a:p>
                <a:pPr lvl="1"/>
                <a:r>
                  <a:rPr lang="en-US" sz="2400" dirty="0"/>
                  <a:t>For every node with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2"/>
                <a:r>
                  <a:rPr lang="en-US" sz="2200" dirty="0"/>
                  <a:t>The left subtree has only keys smaller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2"/>
                <a:r>
                  <a:rPr lang="en-US" sz="2200" dirty="0"/>
                  <a:t>The right subtree has only keys greater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4024B-141E-4379-A5F5-4B2EA4933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/>
          <p:cNvGrpSpPr/>
          <p:nvPr/>
        </p:nvGrpSpPr>
        <p:grpSpPr>
          <a:xfrm>
            <a:off x="6168868" y="397242"/>
            <a:ext cx="5300546" cy="5404467"/>
            <a:chOff x="5334867" y="341385"/>
            <a:chExt cx="5743202" cy="59121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EA6D99-9FBE-4977-8C26-89B297CF66F9}"/>
                </a:ext>
              </a:extLst>
            </p:cNvPr>
            <p:cNvGrpSpPr/>
            <p:nvPr/>
          </p:nvGrpSpPr>
          <p:grpSpPr>
            <a:xfrm>
              <a:off x="8009270" y="341385"/>
              <a:ext cx="1313520" cy="1509304"/>
              <a:chOff x="7397176" y="472141"/>
              <a:chExt cx="1313520" cy="150930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7B625FE-A153-4E38-ACDB-FFBF00A36C31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B84C4FB-C8F5-4400-9B80-6E6D1165350A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51CA25B-A2E9-48A3-A58A-4E1E58D4AA65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E3D4827-0B35-4641-9235-86455E6045D3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044BB47-E2B7-4B66-A8A3-D91291ADC580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346E55A-242E-4EA0-8434-A59B9DC87161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64EFE85-C378-4640-9FB7-07D9694BB23B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86547E0-B9B7-4545-90BF-724834663D54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“foo”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B6E72-4EAB-4EE8-8436-83C4B8F35162}"/>
                </a:ext>
              </a:extLst>
            </p:cNvPr>
            <p:cNvGrpSpPr/>
            <p:nvPr/>
          </p:nvGrpSpPr>
          <p:grpSpPr>
            <a:xfrm>
              <a:off x="6953389" y="1902872"/>
              <a:ext cx="1313520" cy="1509304"/>
              <a:chOff x="7397176" y="472141"/>
              <a:chExt cx="1313520" cy="150930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41940DD-73F6-4A98-A851-B0D77DF669A0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932A2B-1590-4C38-97B4-7AF8747E0AA2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9967B2B-9F67-444A-800B-00F3E76859F8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D01D5D9-7D8C-46C8-85BD-C35BA469E74D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1EEDF03-BA57-42B2-918B-8E07FBDD1CED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F338F9A-FF3C-4C61-8E22-70C1CD758812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9BBED55-1BF2-45E4-90AD-EC42A3034F27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65EFA1D-1AF3-4687-A0AE-802BE61415AB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“bar”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F31FC0-9C3C-43DD-A0D2-07B8032A3EA9}"/>
                </a:ext>
              </a:extLst>
            </p:cNvPr>
            <p:cNvGrpSpPr/>
            <p:nvPr/>
          </p:nvGrpSpPr>
          <p:grpSpPr>
            <a:xfrm>
              <a:off x="9341185" y="1862276"/>
              <a:ext cx="1084541" cy="1482498"/>
              <a:chOff x="7626155" y="472141"/>
              <a:chExt cx="1084541" cy="1482498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C4EA0A-CF2D-43CA-87C5-BFCD991FD138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CC263A9-986D-407F-8A0B-74F2D0114095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3907934-BFE8-49F8-8E46-04FC24E653AC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1708322-46AE-4169-8BFF-3F41C544AA0A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561EA09-7DD1-4FBC-B4E9-7140F93DCA1B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287183F-B3B2-48BF-936F-D7AF17AD240C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A6321B4-79D7-4FDC-AD38-B81117777BA8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6E927F-EFDA-4001-AF2F-A9EBA61C3EF9}"/>
                </a:ext>
              </a:extLst>
            </p:cNvPr>
            <p:cNvGrpSpPr/>
            <p:nvPr/>
          </p:nvGrpSpPr>
          <p:grpSpPr>
            <a:xfrm>
              <a:off x="7558078" y="3452087"/>
              <a:ext cx="1102936" cy="1509304"/>
              <a:chOff x="7397176" y="472141"/>
              <a:chExt cx="1102936" cy="150930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31F4262-9AA2-4F0C-B343-2D10D0BDCA0F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EB6FD21-BAF3-4A2C-96A9-46B90585AD66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7ECB497-8911-4B9D-98CE-FB401AD1FED2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12BF78B-8D91-4963-88D5-0758283A3019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96A4FB3-51CB-43E3-B81A-FF06730151D9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5A7C379-9DC0-49FD-A4A3-6964C2BF8067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D8727F8-4A8D-4926-891B-631F46411D84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sho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495DAD-FAF8-4B15-8031-0571D3E87C7F}"/>
                </a:ext>
              </a:extLst>
            </p:cNvPr>
            <p:cNvGrpSpPr/>
            <p:nvPr/>
          </p:nvGrpSpPr>
          <p:grpSpPr>
            <a:xfrm>
              <a:off x="5982815" y="3458256"/>
              <a:ext cx="1065204" cy="1509304"/>
              <a:chOff x="7397176" y="472141"/>
              <a:chExt cx="1065204" cy="150930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8EF28C3-5BF4-4CF0-A909-3A387F7E692D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E9E93D-28D0-42D4-8C7E-11FA49045FF6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01B349-F3F6-4E65-9D4D-731EE552F0B1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14A429-272A-4327-B27D-D941801614D0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DEC3312-3C47-4DEF-907A-63F3206A3E7A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3792504-66F3-4CBE-9C3A-66C102AED845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3EA0616-E01F-4EBB-AEDA-2954EBAA2CB2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1234BD-52DB-4C8D-B889-7E62E487F6B4}"/>
                </a:ext>
              </a:extLst>
            </p:cNvPr>
            <p:cNvGrpSpPr/>
            <p:nvPr/>
          </p:nvGrpSpPr>
          <p:grpSpPr>
            <a:xfrm>
              <a:off x="9975133" y="3412115"/>
              <a:ext cx="1102936" cy="1509304"/>
              <a:chOff x="7397176" y="472141"/>
              <a:chExt cx="1102936" cy="150930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D0188C0-2DA1-44DF-8776-70EAC193D6F4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03298CB-BE3E-40FB-BF4D-252E21D6D675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D99EBEC-748A-40AE-BF34-110929CC6F3A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BC9C79-79E5-471D-BE6F-C37A3E002854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E45F268-1D17-40D4-B169-4D6B9F0CA7A6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EA2A41-3CE7-4A46-8A7D-3F5D3F519BFD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9DE67EF-F7BB-472F-AB50-23AB0701B723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“sup”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732AC-A85E-48C5-ADBE-57465B559B68}"/>
                </a:ext>
              </a:extLst>
            </p:cNvPr>
            <p:cNvGrpSpPr/>
            <p:nvPr/>
          </p:nvGrpSpPr>
          <p:grpSpPr>
            <a:xfrm>
              <a:off x="9417150" y="5048690"/>
              <a:ext cx="873957" cy="1204813"/>
              <a:chOff x="7626155" y="472141"/>
              <a:chExt cx="873957" cy="120481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B64C040-D9ED-4B55-823B-21D845B5B232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DECACF8-6BFA-4F60-B74C-E01374FB9A7E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BD3078C-392C-44E2-9638-16A79BD75C73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42E699-5DE8-4617-9953-B47E5312FFA1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BE300A-87D0-4ACF-A7BF-3226484ACF9D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5A1C8F-A575-4BE3-82B4-59831CDFB3A3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“boo”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FA7064-B4D4-4334-9ACD-1FE183EA56B8}"/>
                </a:ext>
              </a:extLst>
            </p:cNvPr>
            <p:cNvGrpSpPr/>
            <p:nvPr/>
          </p:nvGrpSpPr>
          <p:grpSpPr>
            <a:xfrm>
              <a:off x="7326271" y="4992360"/>
              <a:ext cx="946943" cy="1204813"/>
              <a:chOff x="7626155" y="472141"/>
              <a:chExt cx="946943" cy="120481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CED50F-636C-45F5-8FE9-615524607E67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1EF08E2-7AD7-40F2-9857-08AF17FC395D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AF6EDF-E8E7-443A-A404-836154C0EF55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45034D-6562-4469-8481-0037D3095070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0C2404B-2F1E-4461-9982-DEFB70BACE0B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3B9045-6542-497D-8BED-13DCE54AE2CF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946943" cy="404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“bye”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3B1B9E-3346-4361-807E-6A0C9210FFBC}"/>
                </a:ext>
              </a:extLst>
            </p:cNvPr>
            <p:cNvGrpSpPr/>
            <p:nvPr/>
          </p:nvGrpSpPr>
          <p:grpSpPr>
            <a:xfrm>
              <a:off x="5334867" y="4965554"/>
              <a:ext cx="894005" cy="1204813"/>
              <a:chOff x="7568375" y="472141"/>
              <a:chExt cx="894005" cy="120481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82620F-420B-4DEF-B475-04ADBE10D7A7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1420A9-5BC3-4589-AEDC-DF822561D1EE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EC8E75-44B7-4DB2-82C0-C6C4C9A3E6B3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16FDD1-964C-495F-9938-D2C6C031744F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8BBC2D-CB92-491C-914E-AC65B40B9363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A2E9516-54BE-42CE-BB98-E6AA2518B37A}"/>
                  </a:ext>
                </a:extLst>
              </p:cNvPr>
              <p:cNvSpPr txBox="1"/>
              <p:nvPr/>
            </p:nvSpPr>
            <p:spPr>
              <a:xfrm>
                <a:off x="7568375" y="885159"/>
                <a:ext cx="797571" cy="404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“hi”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D8B6A9-CA75-4CCB-99F0-39F7B9F90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018" y="431045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A36B53-61FE-4E7B-8033-174B07EC3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3868" y="4345203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F748D5-264B-499D-BA86-AD29390B8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884" y="580817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42D8BC-39E6-4F32-B38C-CF178613F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0017" y="579701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BD3A9B-5BE9-499A-8075-E9959EB92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2994" y="583906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F2E28F-B555-485B-8834-F3C630492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567" y="583906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81CF68-9282-432A-9587-4FF6F5F24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1688" y="4265764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1D8C98-7D04-4C09-ADFE-3E76945B1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6912" y="589131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9A29A6-1121-49B5-8176-9A568F1A6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0382" y="5888555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6368CD-4AC1-408F-92EF-1A9AD3737A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5104" y="270507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0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Part 1 due Wednesday</a:t>
            </a:r>
          </a:p>
          <a:p>
            <a:r>
              <a:rPr lang="en-US" dirty="0"/>
              <a:t>Exercise 1 due Friday.</a:t>
            </a:r>
          </a:p>
          <a:p>
            <a:endParaRPr lang="en-US" dirty="0"/>
          </a:p>
          <a:p>
            <a:r>
              <a:rPr lang="en-US" dirty="0"/>
              <a:t>Review Session tomorrow (</a:t>
            </a:r>
            <a:r>
              <a:rPr lang="en-US" dirty="0" err="1"/>
              <a:t>Sieg</a:t>
            </a:r>
            <a:r>
              <a:rPr lang="en-US" dirty="0"/>
              <a:t> 134, 1-3PM)</a:t>
            </a:r>
          </a:p>
          <a:p>
            <a:pPr lvl="1"/>
            <a:r>
              <a:rPr lang="en-US" dirty="0" err="1"/>
              <a:t>Panopto</a:t>
            </a:r>
            <a:r>
              <a:rPr lang="en-US" dirty="0"/>
              <a:t> might not work yet…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Invariants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write down invariants?</a:t>
            </a:r>
          </a:p>
          <a:p>
            <a:r>
              <a:rPr lang="en-US" dirty="0"/>
              <a:t>They help us write methods?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 work?</a:t>
            </a:r>
          </a:p>
          <a:p>
            <a:pPr lvl="1"/>
            <a:r>
              <a:rPr lang="en-US" sz="2200" dirty="0"/>
              <a:t>Is the current node the one we’re looking for?</a:t>
            </a:r>
          </a:p>
          <a:p>
            <a:pPr lvl="2"/>
            <a:r>
              <a:rPr lang="en-US" sz="2200" dirty="0"/>
              <a:t>Return it’s value</a:t>
            </a:r>
          </a:p>
          <a:p>
            <a:pPr lvl="2"/>
            <a:r>
              <a:rPr lang="en-US" sz="2200" dirty="0"/>
              <a:t>Is the current node null?</a:t>
            </a:r>
          </a:p>
          <a:p>
            <a:pPr lvl="3"/>
            <a:r>
              <a:rPr lang="en-US" sz="2200" dirty="0"/>
              <a:t>It’s not in there</a:t>
            </a:r>
          </a:p>
          <a:p>
            <a:pPr lvl="1"/>
            <a:r>
              <a:rPr lang="en-US" sz="2200" dirty="0"/>
              <a:t>Is the current node’s key too small?</a:t>
            </a:r>
          </a:p>
          <a:p>
            <a:pPr lvl="2"/>
            <a:r>
              <a:rPr lang="en-US" sz="2200" dirty="0" err="1"/>
              <a:t>Recurse</a:t>
            </a:r>
            <a:r>
              <a:rPr lang="en-US" sz="2200" dirty="0"/>
              <a:t> on the right subtree</a:t>
            </a:r>
          </a:p>
          <a:p>
            <a:pPr lvl="1"/>
            <a:r>
              <a:rPr lang="en-US" sz="2200" dirty="0"/>
              <a:t>Is the current node’s key too big?</a:t>
            </a:r>
          </a:p>
          <a:p>
            <a:pPr lvl="2"/>
            <a:r>
              <a:rPr lang="en-US" sz="2200" dirty="0" err="1"/>
              <a:t>Recurse</a:t>
            </a:r>
            <a:r>
              <a:rPr lang="en-US" sz="2200" dirty="0"/>
              <a:t> on the left subtree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65700" y="1277943"/>
                <a:ext cx="645160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Binary Search Tree invariants:</a:t>
                </a:r>
              </a:p>
              <a:p>
                <a:pPr lvl="1"/>
                <a:r>
                  <a:rPr lang="en-US" sz="2400" dirty="0"/>
                  <a:t>For every node with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2"/>
                <a:r>
                  <a:rPr lang="en-US" sz="2200" dirty="0"/>
                  <a:t>The left subtree has only keys smaller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2"/>
                <a:r>
                  <a:rPr lang="en-US" sz="2200" dirty="0"/>
                  <a:t>The right subtree has only keys greater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00" y="1277943"/>
                <a:ext cx="6451600" cy="1508105"/>
              </a:xfrm>
              <a:prstGeom prst="rect">
                <a:avLst/>
              </a:prstGeom>
              <a:blipFill>
                <a:blip r:embed="rId2"/>
                <a:stretch>
                  <a:fillRect l="-1512" t="-3239" b="-7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42100" y="2938610"/>
            <a:ext cx="5295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does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work?</a:t>
            </a:r>
          </a:p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just put it anywhere?</a:t>
            </a:r>
          </a:p>
          <a:p>
            <a:pPr lvl="1"/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No! Remember the invariants!</a:t>
            </a:r>
          </a:p>
          <a:p>
            <a:pPr lvl="1"/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Also remember key might already be in the dictionary.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first</a:t>
            </a:r>
          </a:p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key is in there, overwrite the value</a:t>
            </a:r>
          </a:p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Otherwise, wherever we ended up is where the new node should go. </a:t>
            </a:r>
          </a:p>
        </p:txBody>
      </p:sp>
    </p:spTree>
    <p:extLst>
      <p:ext uri="{BB962C8B-B14F-4D97-AF65-F5344CB8AC3E}">
        <p14:creationId xmlns:p14="http://schemas.microsoft.com/office/powerpoint/2010/main" val="25740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Binary Search Trees?</a:t>
            </a:r>
          </a:p>
        </p:txBody>
      </p:sp>
      <p:sp>
        <p:nvSpPr>
          <p:cNvPr id="8" name="Oval 7"/>
          <p:cNvSpPr/>
          <p:nvPr/>
        </p:nvSpPr>
        <p:spPr>
          <a:xfrm>
            <a:off x="1478803" y="224370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255927" y="30764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4005888" y="4970870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8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3096374" y="395853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5" name="Straight Arrow Connector 14"/>
          <p:cNvCxnSpPr>
            <a:stCxn id="8" idx="5"/>
            <a:endCxn id="11" idx="1"/>
          </p:cNvCxnSpPr>
          <p:nvPr/>
        </p:nvCxnSpPr>
        <p:spPr>
          <a:xfrm>
            <a:off x="2198998" y="2963895"/>
            <a:ext cx="180495" cy="236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7" idx="5"/>
            <a:endCxn id="8" idx="1"/>
          </p:cNvCxnSpPr>
          <p:nvPr/>
        </p:nvCxnSpPr>
        <p:spPr>
          <a:xfrm>
            <a:off x="1295434" y="2021521"/>
            <a:ext cx="306935" cy="345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</p:cNvCxnSpPr>
          <p:nvPr/>
        </p:nvCxnSpPr>
        <p:spPr>
          <a:xfrm>
            <a:off x="2976122" y="3796648"/>
            <a:ext cx="244287" cy="295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772943" y="581463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22" name="Straight Arrow Connector 21"/>
          <p:cNvCxnSpPr>
            <a:stCxn id="13" idx="5"/>
          </p:cNvCxnSpPr>
          <p:nvPr/>
        </p:nvCxnSpPr>
        <p:spPr>
          <a:xfrm>
            <a:off x="3816569" y="4678731"/>
            <a:ext cx="334712" cy="3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5"/>
            <a:endCxn id="19" idx="1"/>
          </p:cNvCxnSpPr>
          <p:nvPr/>
        </p:nvCxnSpPr>
        <p:spPr>
          <a:xfrm>
            <a:off x="4660610" y="5691065"/>
            <a:ext cx="235899" cy="247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10916683" y="5043821"/>
            <a:ext cx="992651" cy="863367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75239" y="13013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462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as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6246"/>
          </a:xfrm>
        </p:spPr>
        <p:txBody>
          <a:bodyPr/>
          <a:lstStyle/>
          <a:p>
            <a:r>
              <a:rPr lang="en-US" dirty="0"/>
              <a:t>Let’s figure out the worst case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for two different states our BST could be in.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80" y="2230821"/>
            <a:ext cx="5005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Perfectly balanced – for every node, its descendants are split evenly between left and right subtrees.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6303" y="2230821"/>
            <a:ext cx="573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Degenerate – for every node, all of its descendants are in the right subtree. </a:t>
            </a:r>
          </a:p>
        </p:txBody>
      </p:sp>
      <p:sp>
        <p:nvSpPr>
          <p:cNvPr id="27" name="Oval 26"/>
          <p:cNvSpPr/>
          <p:nvPr/>
        </p:nvSpPr>
        <p:spPr>
          <a:xfrm>
            <a:off x="3642235" y="4954357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36856" y="5635862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4009630" y="56444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7" idx="3"/>
          </p:cNvCxnSpPr>
          <p:nvPr/>
        </p:nvCxnSpPr>
        <p:spPr>
          <a:xfrm flipH="1">
            <a:off x="3400582" y="5338461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13300" y="5354743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3787" y="501293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98408" y="569443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71182" y="5703035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9" idx="3"/>
          </p:cNvCxnSpPr>
          <p:nvPr/>
        </p:nvCxnSpPr>
        <p:spPr>
          <a:xfrm flipH="1">
            <a:off x="4862133" y="5397036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74852" y="5413319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78457" y="4878155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73078" y="55596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945852" y="556825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stCxn id="55" idx="3"/>
          </p:cNvCxnSpPr>
          <p:nvPr/>
        </p:nvCxnSpPr>
        <p:spPr>
          <a:xfrm flipH="1">
            <a:off x="336804" y="5262259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49522" y="527854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040009" y="4936730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Oval 60"/>
          <p:cNvSpPr/>
          <p:nvPr/>
        </p:nvSpPr>
        <p:spPr>
          <a:xfrm>
            <a:off x="1534630" y="5618236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2407404" y="5626833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63" name="Straight Arrow Connector 62"/>
          <p:cNvCxnSpPr>
            <a:stCxn id="60" idx="3"/>
          </p:cNvCxnSpPr>
          <p:nvPr/>
        </p:nvCxnSpPr>
        <p:spPr>
          <a:xfrm flipH="1">
            <a:off x="1798355" y="5320834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411074" y="5337117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338914" y="42303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66" name="Straight Arrow Connector 65"/>
          <p:cNvCxnSpPr>
            <a:stCxn id="65" idx="3"/>
            <a:endCxn id="55" idx="0"/>
          </p:cNvCxnSpPr>
          <p:nvPr/>
        </p:nvCxnSpPr>
        <p:spPr>
          <a:xfrm flipH="1">
            <a:off x="803460" y="46144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5"/>
            <a:endCxn id="60" idx="0"/>
          </p:cNvCxnSpPr>
          <p:nvPr/>
        </p:nvCxnSpPr>
        <p:spPr>
          <a:xfrm>
            <a:off x="1723018" y="46144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383654" y="43018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 flipH="1">
            <a:off x="3848200" y="46859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2" idx="5"/>
          </p:cNvCxnSpPr>
          <p:nvPr/>
        </p:nvCxnSpPr>
        <p:spPr>
          <a:xfrm>
            <a:off x="4767758" y="46859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911853" y="3631566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6" name="Straight Arrow Connector 75"/>
          <p:cNvCxnSpPr>
            <a:stCxn id="75" idx="3"/>
            <a:endCxn id="65" idx="7"/>
          </p:cNvCxnSpPr>
          <p:nvPr/>
        </p:nvCxnSpPr>
        <p:spPr>
          <a:xfrm flipH="1">
            <a:off x="1723018" y="4015670"/>
            <a:ext cx="1254737" cy="280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5"/>
            <a:endCxn id="72" idx="0"/>
          </p:cNvCxnSpPr>
          <p:nvPr/>
        </p:nvCxnSpPr>
        <p:spPr>
          <a:xfrm>
            <a:off x="3295957" y="4015670"/>
            <a:ext cx="1312700" cy="286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97428" y="4949655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355556" y="4310400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</a:p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39414" y="5753139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081312" y="502770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994680" y="565447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73939" y="5723976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  <a:p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699849" y="3036974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Oval 90"/>
          <p:cNvSpPr/>
          <p:nvPr/>
        </p:nvSpPr>
        <p:spPr>
          <a:xfrm>
            <a:off x="8067244" y="3727077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070914" y="343736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592718" y="4420171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6" name="Oval 95"/>
          <p:cNvSpPr/>
          <p:nvPr/>
        </p:nvSpPr>
        <p:spPr>
          <a:xfrm>
            <a:off x="8960113" y="5110274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963783" y="4820558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488095" y="41770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660094" y="59185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9634632" y="6208217"/>
            <a:ext cx="530372" cy="762956"/>
            <a:chOff x="9618866" y="5924436"/>
            <a:chExt cx="530372" cy="762956"/>
          </a:xfrm>
        </p:grpSpPr>
        <p:sp>
          <p:nvSpPr>
            <p:cNvPr id="99" name="Oval 98"/>
            <p:cNvSpPr/>
            <p:nvPr/>
          </p:nvSpPr>
          <p:spPr>
            <a:xfrm>
              <a:off x="9640658" y="5924436"/>
              <a:ext cx="508580" cy="5085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618866" y="5948728"/>
              <a:ext cx="519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  <a:p>
              <a:endParaRPr lang="en-US" dirty="0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9338923" y="557822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262648" y="5492064"/>
            <a:ext cx="11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37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as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6246"/>
          </a:xfrm>
        </p:spPr>
        <p:txBody>
          <a:bodyPr/>
          <a:lstStyle/>
          <a:p>
            <a:r>
              <a:rPr lang="en-US" dirty="0"/>
              <a:t>Let’s figure out the worst case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for two different states our BST could be in.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80" y="2230821"/>
            <a:ext cx="5005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Perfectly balanced – for every node, its descendants are split evenly between left and right subtrees.</a:t>
            </a:r>
          </a:p>
        </p:txBody>
      </p:sp>
      <p:sp>
        <p:nvSpPr>
          <p:cNvPr id="27" name="Oval 26"/>
          <p:cNvSpPr/>
          <p:nvPr/>
        </p:nvSpPr>
        <p:spPr>
          <a:xfrm>
            <a:off x="3642235" y="4954357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36856" y="5635862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4009630" y="56444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7" idx="3"/>
          </p:cNvCxnSpPr>
          <p:nvPr/>
        </p:nvCxnSpPr>
        <p:spPr>
          <a:xfrm flipH="1">
            <a:off x="3400582" y="5338461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13300" y="5354743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3787" y="501293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98408" y="569443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71182" y="5703035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9" idx="3"/>
          </p:cNvCxnSpPr>
          <p:nvPr/>
        </p:nvCxnSpPr>
        <p:spPr>
          <a:xfrm flipH="1">
            <a:off x="4862133" y="5397036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74852" y="5413319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78457" y="4878155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73078" y="55596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945852" y="556825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stCxn id="55" idx="3"/>
          </p:cNvCxnSpPr>
          <p:nvPr/>
        </p:nvCxnSpPr>
        <p:spPr>
          <a:xfrm flipH="1">
            <a:off x="336804" y="5262259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49522" y="527854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040009" y="4936730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Oval 60"/>
          <p:cNvSpPr/>
          <p:nvPr/>
        </p:nvSpPr>
        <p:spPr>
          <a:xfrm>
            <a:off x="1534630" y="5618236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2407404" y="5626833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63" name="Straight Arrow Connector 62"/>
          <p:cNvCxnSpPr>
            <a:stCxn id="60" idx="3"/>
          </p:cNvCxnSpPr>
          <p:nvPr/>
        </p:nvCxnSpPr>
        <p:spPr>
          <a:xfrm flipH="1">
            <a:off x="1798355" y="5320834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411074" y="5337117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338914" y="42303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66" name="Straight Arrow Connector 65"/>
          <p:cNvCxnSpPr>
            <a:stCxn id="65" idx="3"/>
            <a:endCxn id="55" idx="0"/>
          </p:cNvCxnSpPr>
          <p:nvPr/>
        </p:nvCxnSpPr>
        <p:spPr>
          <a:xfrm flipH="1">
            <a:off x="803460" y="46144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5"/>
            <a:endCxn id="60" idx="0"/>
          </p:cNvCxnSpPr>
          <p:nvPr/>
        </p:nvCxnSpPr>
        <p:spPr>
          <a:xfrm>
            <a:off x="1723018" y="46144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383654" y="43018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 flipH="1">
            <a:off x="3848200" y="46859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2" idx="5"/>
          </p:cNvCxnSpPr>
          <p:nvPr/>
        </p:nvCxnSpPr>
        <p:spPr>
          <a:xfrm>
            <a:off x="4767758" y="46859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911853" y="3631566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6" name="Straight Arrow Connector 75"/>
          <p:cNvCxnSpPr>
            <a:stCxn id="75" idx="3"/>
            <a:endCxn id="65" idx="7"/>
          </p:cNvCxnSpPr>
          <p:nvPr/>
        </p:nvCxnSpPr>
        <p:spPr>
          <a:xfrm flipH="1">
            <a:off x="1723018" y="4015670"/>
            <a:ext cx="1254737" cy="280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5"/>
            <a:endCxn id="72" idx="0"/>
          </p:cNvCxnSpPr>
          <p:nvPr/>
        </p:nvCxnSpPr>
        <p:spPr>
          <a:xfrm>
            <a:off x="3295957" y="4015670"/>
            <a:ext cx="1312700" cy="286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97428" y="4949655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355556" y="4310400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</a:p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39414" y="5753139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081312" y="502770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994680" y="565447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73939" y="5723976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8097" y="1915704"/>
                <a:ext cx="4769069" cy="18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recursive method!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97" y="1915704"/>
                <a:ext cx="4769069" cy="1850315"/>
              </a:xfrm>
              <a:prstGeom prst="rect">
                <a:avLst/>
              </a:prstGeom>
              <a:blipFill>
                <a:blip r:embed="rId2"/>
                <a:stretch>
                  <a:fillRect l="-1662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6448097" y="3726692"/>
                <a:ext cx="3830984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97" y="3726692"/>
                <a:ext cx="3830984" cy="780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6810144" y="4495247"/>
                <a:ext cx="17809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400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44" y="4495247"/>
                <a:ext cx="1780937" cy="307777"/>
              </a:xfrm>
              <a:prstGeom prst="rect">
                <a:avLst/>
              </a:prstGeom>
              <a:blipFill>
                <a:blip r:embed="rId4"/>
                <a:stretch>
                  <a:fillRect l="-1027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7238957" y="5263292"/>
                <a:ext cx="8342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7" y="5263292"/>
                <a:ext cx="834203" cy="215444"/>
              </a:xfrm>
              <a:prstGeom prst="rect">
                <a:avLst/>
              </a:prstGeom>
              <a:blipFill>
                <a:blip r:embed="rId5"/>
                <a:stretch>
                  <a:fillRect l="-5839" r="-14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8670705" y="5243813"/>
                <a:ext cx="1473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705" y="5243813"/>
                <a:ext cx="1473159" cy="215444"/>
              </a:xfrm>
              <a:prstGeom prst="rect">
                <a:avLst/>
              </a:prstGeom>
              <a:blipFill>
                <a:blip r:embed="rId6"/>
                <a:stretch>
                  <a:fillRect l="-206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7270410" y="5589633"/>
                <a:ext cx="8342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10" y="5589633"/>
                <a:ext cx="834203" cy="215444"/>
              </a:xfrm>
              <a:prstGeom prst="rect">
                <a:avLst/>
              </a:prstGeom>
              <a:blipFill>
                <a:blip r:embed="rId7"/>
                <a:stretch>
                  <a:fillRect l="-6618" r="-14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8696105" y="5567925"/>
                <a:ext cx="1402435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5" y="5567925"/>
                <a:ext cx="1402435" cy="243143"/>
              </a:xfrm>
              <a:prstGeom prst="rect">
                <a:avLst/>
              </a:prstGeom>
              <a:blipFill>
                <a:blip r:embed="rId8"/>
                <a:stretch>
                  <a:fillRect l="-2174" t="-25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6937144" y="52184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6962544" y="55434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8654356" y="4892887"/>
                <a:ext cx="10767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356" y="4892887"/>
                <a:ext cx="1076769" cy="215444"/>
              </a:xfrm>
              <a:prstGeom prst="rect">
                <a:avLst/>
              </a:prstGeom>
              <a:blipFill>
                <a:blip r:embed="rId9"/>
                <a:stretch>
                  <a:fillRect l="-284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7222608" y="4892888"/>
                <a:ext cx="8342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608" y="4892888"/>
                <a:ext cx="834203" cy="215444"/>
              </a:xfrm>
              <a:prstGeom prst="rect">
                <a:avLst/>
              </a:prstGeom>
              <a:blipFill>
                <a:blip r:embed="rId10"/>
                <a:stretch>
                  <a:fillRect l="-6569" r="-73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6920794" y="48610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8114669" y="4861094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8131018" y="5218413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8111551" y="5543467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9170" y="5987650"/>
                <a:ext cx="319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Case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170" y="5987650"/>
                <a:ext cx="3199911" cy="646331"/>
              </a:xfrm>
              <a:prstGeom prst="rect">
                <a:avLst/>
              </a:prstGeom>
              <a:blipFill>
                <a:blip r:embed="rId11"/>
                <a:stretch>
                  <a:fillRect l="-571" t="-3774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77" grpId="0"/>
      <p:bldP spid="78" grpId="0"/>
      <p:bldP spid="80" grpId="0"/>
      <p:bldP spid="81" grpId="0"/>
      <p:bldP spid="85" grpId="0"/>
      <p:bldP spid="93" grpId="0"/>
      <p:bldP spid="70" grpId="0"/>
      <p:bldP spid="71" grpId="0"/>
      <p:bldP spid="82" grpId="0"/>
      <p:bldP spid="104" grpId="0"/>
      <p:bldP spid="105" grpId="0"/>
      <p:bldP spid="10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as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6246"/>
          </a:xfrm>
        </p:spPr>
        <p:txBody>
          <a:bodyPr/>
          <a:lstStyle/>
          <a:p>
            <a:r>
              <a:rPr lang="en-US" dirty="0"/>
              <a:t>Let’s figure out the worst case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for two different states our BST could be in.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6303" y="2230821"/>
            <a:ext cx="573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Degenerate – for every node, all of its descendants are in the right subtree. </a:t>
            </a:r>
          </a:p>
        </p:txBody>
      </p:sp>
      <p:sp>
        <p:nvSpPr>
          <p:cNvPr id="90" name="Oval 89"/>
          <p:cNvSpPr/>
          <p:nvPr/>
        </p:nvSpPr>
        <p:spPr>
          <a:xfrm>
            <a:off x="7699849" y="3036974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Oval 90"/>
          <p:cNvSpPr/>
          <p:nvPr/>
        </p:nvSpPr>
        <p:spPr>
          <a:xfrm>
            <a:off x="8067244" y="3727077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070914" y="343736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592718" y="4420171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6" name="Oval 95"/>
          <p:cNvSpPr/>
          <p:nvPr/>
        </p:nvSpPr>
        <p:spPr>
          <a:xfrm>
            <a:off x="8960113" y="5110274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963783" y="4820558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488095" y="41770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660094" y="59185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9634632" y="6208217"/>
            <a:ext cx="530372" cy="762956"/>
            <a:chOff x="9618866" y="5924436"/>
            <a:chExt cx="530372" cy="762956"/>
          </a:xfrm>
        </p:grpSpPr>
        <p:sp>
          <p:nvSpPr>
            <p:cNvPr id="99" name="Oval 98"/>
            <p:cNvSpPr/>
            <p:nvPr/>
          </p:nvSpPr>
          <p:spPr>
            <a:xfrm>
              <a:off x="9640658" y="5924436"/>
              <a:ext cx="508580" cy="5085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618866" y="5948728"/>
              <a:ext cx="519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  <a:p>
              <a:endParaRPr lang="en-US" dirty="0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9338923" y="557822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262648" y="5492064"/>
            <a:ext cx="11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9" y="3455508"/>
                <a:ext cx="3830984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55508"/>
                <a:ext cx="3830984" cy="780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6" y="4224063"/>
                <a:ext cx="17809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400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6" y="4224063"/>
                <a:ext cx="1780937" cy="307777"/>
              </a:xfrm>
              <a:prstGeom prst="rect">
                <a:avLst/>
              </a:prstGeom>
              <a:blipFill>
                <a:blip r:embed="rId3"/>
                <a:stretch>
                  <a:fillRect l="-1027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366099" y="4992108"/>
                <a:ext cx="8342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99" y="4992108"/>
                <a:ext cx="834203" cy="215444"/>
              </a:xfrm>
              <a:prstGeom prst="rect">
                <a:avLst/>
              </a:prstGeom>
              <a:blipFill>
                <a:blip r:embed="rId4"/>
                <a:stretch>
                  <a:fillRect l="-5839" r="-146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2797847" y="4972629"/>
                <a:ext cx="1473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47" y="4972629"/>
                <a:ext cx="1473159" cy="215444"/>
              </a:xfrm>
              <a:prstGeom prst="rect">
                <a:avLst/>
              </a:prstGeom>
              <a:blipFill>
                <a:blip r:embed="rId5"/>
                <a:stretch>
                  <a:fillRect l="-206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397552" y="5318449"/>
                <a:ext cx="8342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52" y="5318449"/>
                <a:ext cx="834203" cy="215444"/>
              </a:xfrm>
              <a:prstGeom prst="rect">
                <a:avLst/>
              </a:prstGeom>
              <a:blipFill>
                <a:blip r:embed="rId6"/>
                <a:stretch>
                  <a:fillRect l="-5839" r="-14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2823247" y="5296741"/>
                <a:ext cx="1402435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47" y="5296741"/>
                <a:ext cx="1402435" cy="243143"/>
              </a:xfrm>
              <a:prstGeom prst="rect">
                <a:avLst/>
              </a:prstGeom>
              <a:blipFill>
                <a:blip r:embed="rId7"/>
                <a:stretch>
                  <a:fillRect l="-2174" t="-50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1064286" y="49472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1089686" y="52722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2781498" y="4621703"/>
                <a:ext cx="10767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98" y="4621703"/>
                <a:ext cx="1076769" cy="215444"/>
              </a:xfrm>
              <a:prstGeom prst="rect">
                <a:avLst/>
              </a:prstGeom>
              <a:blipFill>
                <a:blip r:embed="rId8"/>
                <a:stretch>
                  <a:fillRect l="-28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349750" y="4621704"/>
                <a:ext cx="8342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50" y="4621704"/>
                <a:ext cx="834203" cy="215444"/>
              </a:xfrm>
              <a:prstGeom prst="rect">
                <a:avLst/>
              </a:prstGeom>
              <a:blipFill>
                <a:blip r:embed="rId9"/>
                <a:stretch>
                  <a:fillRect l="-5839" r="-1460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1047936" y="45899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241811" y="4589910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258160" y="4947229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238693" y="5272283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75239" y="1952166"/>
                <a:ext cx="4769069" cy="152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recursive method!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2166"/>
                <a:ext cx="4769069" cy="1524648"/>
              </a:xfrm>
              <a:prstGeom prst="rect">
                <a:avLst/>
              </a:prstGeom>
              <a:blipFill>
                <a:blip r:embed="rId10"/>
                <a:stretch>
                  <a:fillRect l="-1660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olice Car Light on Google Android 9.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" y="5859340"/>
            <a:ext cx="552755" cy="5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Police Car Light on Google Android 9.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56" y="5865579"/>
            <a:ext cx="552755" cy="5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6938" y="5918501"/>
            <a:ext cx="3927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Master Theorem doesn’t apply!</a:t>
            </a:r>
          </a:p>
        </p:txBody>
      </p:sp>
    </p:spTree>
    <p:extLst>
      <p:ext uri="{BB962C8B-B14F-4D97-AF65-F5344CB8AC3E}">
        <p14:creationId xmlns:p14="http://schemas.microsoft.com/office/powerpoint/2010/main" val="31884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7" grpId="0"/>
      <p:bldP spid="68" grpId="0"/>
      <p:bldP spid="70" grpId="0"/>
      <p:bldP spid="71" grpId="0"/>
      <p:bldP spid="77" grpId="0"/>
      <p:bldP spid="78" grpId="0"/>
      <p:bldP spid="80" grpId="0"/>
      <p:bldP spid="81" grpId="0"/>
      <p:bldP spid="82" grpId="0"/>
      <p:bldP spid="85" grpId="0"/>
      <p:bldP spid="93" grpId="0"/>
      <p:bldP spid="104" grpId="0"/>
      <p:bldP spid="105" grpId="0"/>
      <p:bldP spid="107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can’t tell what the big-O is. What do we do?</a:t>
            </a:r>
          </a:p>
          <a:p>
            <a:br>
              <a:rPr lang="en-US" dirty="0"/>
            </a:br>
            <a:r>
              <a:rPr lang="en-US" dirty="0"/>
              <a:t>It’s ok. </a:t>
            </a:r>
          </a:p>
          <a:p>
            <a:r>
              <a:rPr lang="en-US" dirty="0"/>
              <a:t>Mathematicians and computer scientists have been hard at work. </a:t>
            </a:r>
          </a:p>
          <a:p>
            <a:r>
              <a:rPr lang="en-US" dirty="0"/>
              <a:t>And they’ve written books. </a:t>
            </a:r>
          </a:p>
          <a:p>
            <a:r>
              <a:rPr lang="en-US" dirty="0"/>
              <a:t>And I’ve checked them all</a:t>
            </a:r>
          </a:p>
        </p:txBody>
      </p:sp>
    </p:spTree>
    <p:extLst>
      <p:ext uri="{BB962C8B-B14F-4D97-AF65-F5344CB8AC3E}">
        <p14:creationId xmlns:p14="http://schemas.microsoft.com/office/powerpoint/2010/main" val="30789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1401"/>
            <a:ext cx="4250951" cy="5917324"/>
          </a:xfr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8610600" y="4559300"/>
            <a:ext cx="3060700" cy="5207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meme is outdated/unfunny.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610600" y="5448300"/>
            <a:ext cx="3060700" cy="431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meme is funny.</a:t>
            </a:r>
          </a:p>
        </p:txBody>
      </p:sp>
    </p:spTree>
    <p:extLst>
      <p:ext uri="{BB962C8B-B14F-4D97-AF65-F5344CB8AC3E}">
        <p14:creationId xmlns:p14="http://schemas.microsoft.com/office/powerpoint/2010/main" val="2992210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33599"/>
            <a:ext cx="4260256" cy="6075126"/>
          </a:xfrm>
        </p:spPr>
      </p:pic>
    </p:spTree>
    <p:extLst>
      <p:ext uri="{BB962C8B-B14F-4D97-AF65-F5344CB8AC3E}">
        <p14:creationId xmlns:p14="http://schemas.microsoft.com/office/powerpoint/2010/main" val="3508492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42" y="502443"/>
            <a:ext cx="5847557" cy="5847557"/>
          </a:xfrm>
        </p:spPr>
      </p:pic>
    </p:spTree>
    <p:extLst>
      <p:ext uri="{BB962C8B-B14F-4D97-AF65-F5344CB8AC3E}">
        <p14:creationId xmlns:p14="http://schemas.microsoft.com/office/powerpoint/2010/main" val="26346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Panic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books don’t have a nice theorem;</a:t>
            </a:r>
          </a:p>
          <a:p>
            <a:r>
              <a:rPr lang="en-US" dirty="0"/>
              <a:t>They do have methods for figuring out the big-O.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1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Analyzing Code:</a:t>
                </a:r>
              </a:p>
              <a:p>
                <a:r>
                  <a:rPr lang="en-US" dirty="0"/>
                  <a:t>So far:</a:t>
                </a:r>
              </a:p>
              <a:p>
                <a:pPr lvl="1"/>
                <a:r>
                  <a:rPr lang="en-US" dirty="0"/>
                  <a:t>Writing a Code Model</a:t>
                </a:r>
              </a:p>
              <a:p>
                <a:pPr lvl="1"/>
                <a:r>
                  <a:rPr lang="en-US" dirty="0"/>
                  <a:t>Simplifying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Formally proving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Worst case vs. Best case</a:t>
                </a:r>
              </a:p>
              <a:p>
                <a:r>
                  <a:rPr lang="en-US" dirty="0"/>
                  <a:t>This week</a:t>
                </a:r>
              </a:p>
              <a:p>
                <a:pPr lvl="1"/>
                <a:r>
                  <a:rPr lang="en-US" dirty="0"/>
                  <a:t>Recursive Code</a:t>
                </a:r>
              </a:p>
              <a:p>
                <a:pPr lvl="1"/>
                <a:r>
                  <a:rPr lang="en-US" dirty="0"/>
                  <a:t>Dictionaries!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08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857499"/>
            <a:ext cx="11187258" cy="345186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95900" y="1683000"/>
                <a:ext cx="64665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keep plugging the definition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itself.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Until you find the pattern and can hit the base case.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1683000"/>
                <a:ext cx="6466598" cy="769441"/>
              </a:xfrm>
              <a:prstGeom prst="rect">
                <a:avLst/>
              </a:prstGeom>
              <a:blipFill>
                <a:blip r:embed="rId3"/>
                <a:stretch>
                  <a:fillRect l="-1225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50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57499"/>
                <a:ext cx="1202760" cy="34518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57499"/>
                <a:ext cx="1202760" cy="3451861"/>
              </a:xfrm>
              <a:blipFill>
                <a:blip r:embed="rId2"/>
                <a:stretch>
                  <a:fillRect l="-10101"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8300" y="2819400"/>
                <a:ext cx="9956800" cy="318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+1] +1=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−2−1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+1+1=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+1+1+1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−3−1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+1+1+1=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+1+1+1+1</m:t>
                      </m:r>
                    </m:oMath>
                  </m:oMathPara>
                </a14:m>
                <a:endParaRPr lang="en-US" sz="2200" b="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.</a:t>
                </a:r>
              </a:p>
              <a:p>
                <a:r>
                  <a:rPr lang="en-US" sz="2200" dirty="0"/>
                  <a:t>The thing we don’t understand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200" b="0" dirty="0"/>
                  <a:t>. We can get rid of it by hitting the base case.</a:t>
                </a:r>
              </a:p>
              <a:p>
                <a:r>
                  <a:rPr lang="en-US" sz="2200" dirty="0"/>
                  <a:t>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so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b="0" dirty="0"/>
                  <a:t>.  </a:t>
                </a:r>
                <a:r>
                  <a:rPr lang="en-US" sz="2200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</m:t>
                    </m:r>
                  </m:oMath>
                </a14:m>
                <a:endParaRPr lang="en-US" sz="2200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=3+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2819400"/>
                <a:ext cx="9956800" cy="3182923"/>
              </a:xfrm>
              <a:prstGeom prst="rect">
                <a:avLst/>
              </a:prstGeom>
              <a:blipFill>
                <a:blip r:embed="rId4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139" y="6002323"/>
                <a:ext cx="41110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9" y="6002323"/>
                <a:ext cx="411106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53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did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BSTs:</a:t>
                </a:r>
              </a:p>
              <a:p>
                <a:r>
                  <a:rPr lang="en-US" dirty="0"/>
                  <a:t>If we’re in the case where everything is balanced, we have a much better dictionary.</a:t>
                </a:r>
              </a:p>
              <a:p>
                <a:r>
                  <a:rPr lang="en-US" dirty="0"/>
                  <a:t>But if have that degenerate BST, we’re no better off than with an array or linked list.</a:t>
                </a:r>
              </a:p>
              <a:p>
                <a:br>
                  <a:rPr lang="en-US" dirty="0"/>
                </a:br>
                <a:r>
                  <a:rPr lang="en-US" dirty="0"/>
                  <a:t>For analyzing code:</a:t>
                </a:r>
              </a:p>
              <a:p>
                <a:r>
                  <a:rPr lang="en-US" dirty="0"/>
                  <a:t>We didn’t just get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we actually got an exact expression too!</a:t>
                </a:r>
              </a:p>
              <a:p>
                <a:r>
                  <a:rPr lang="en-US" dirty="0"/>
                  <a:t>Let’s try another one!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4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dumbFindMax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hi){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if(hi == 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&lt;hi;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dumbFindMax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hi-1));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15300" y="711200"/>
                <a:ext cx="37465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recurrence to describe the running time of this function, then find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the running time.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711200"/>
                <a:ext cx="3746500" cy="1323439"/>
              </a:xfrm>
              <a:prstGeom prst="rect">
                <a:avLst/>
              </a:prstGeom>
              <a:blipFill>
                <a:blip r:embed="rId2"/>
                <a:stretch>
                  <a:fillRect l="-1626" t="-2304" r="-1301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7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190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725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1000" y="2527300"/>
                <a:ext cx="9855200" cy="3789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/>
                  <a:t>Plug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so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2527300"/>
                <a:ext cx="9855200" cy="3789114"/>
              </a:xfrm>
              <a:prstGeom prst="rect">
                <a:avLst/>
              </a:prstGeom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4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52699"/>
                <a:ext cx="11187258" cy="37566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52699"/>
                <a:ext cx="11187258" cy="3756661"/>
              </a:xfrm>
              <a:blipFill>
                <a:blip r:embed="rId2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3984060" cy="92374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3984060" cy="923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783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/>
              </a:p>
              <a:p>
                <a:endParaRPr lang="en-US" sz="2600" dirty="0"/>
              </a:p>
              <a:p>
                <a:r>
                  <a:rPr lang="en-US" sz="2600" dirty="0"/>
                  <a:t>We can unroll to get the answer here, but it’s really easy to make a small algebra mistake.</a:t>
                </a:r>
              </a:p>
              <a:p>
                <a:r>
                  <a:rPr lang="en-US" sz="2600" dirty="0"/>
                  <a:t>If that happens we might not be able to find the pattern</a:t>
                </a:r>
              </a:p>
              <a:p>
                <a:pPr lvl="1"/>
                <a:r>
                  <a:rPr lang="en-US" sz="2200" dirty="0"/>
                  <a:t>Or worse find the wrong pattern.</a:t>
                </a:r>
              </a:p>
              <a:p>
                <a:br>
                  <a:rPr lang="en-US" sz="2600" dirty="0"/>
                </a:br>
                <a:r>
                  <a:rPr lang="en-US" sz="2600" dirty="0"/>
                  <a:t>There’s a way to organize our algebra so it’s easier to find the pattern.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637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72349" y="242418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182786" y="243177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48436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3916576" cy="1049609"/>
            <a:chOff x="1607606" y="4199021"/>
            <a:chExt cx="3916576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blipFill>
                <a:blip r:embed="rId26"/>
                <a:stretch>
                  <a:fillRect l="-2188" t="-358" r="-3063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27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8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1" grpId="1" animBg="1"/>
      <p:bldP spid="225" grpId="0" animBg="1"/>
      <p:bldP spid="225" grpId="1" animBg="1"/>
      <p:bldP spid="332" grpId="0" animBg="1"/>
      <p:bldP spid="334" grpId="0" animBg="1"/>
      <p:bldP spid="335" grpId="0" animBg="1"/>
      <p:bldP spid="224" grpId="0" animBg="1"/>
      <p:bldP spid="224" grpId="1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220" grpId="0" animBg="1"/>
      <p:bldP spid="220" grpId="1" animBg="1"/>
      <p:bldP spid="223" grpId="0" animBg="1"/>
      <p:bldP spid="223" grpId="1" animBg="1"/>
      <p:bldP spid="13" grpId="0" animBg="1"/>
      <p:bldP spid="14" grpId="0" animBg="1"/>
      <p:bldP spid="106" grpId="0" animBg="1"/>
      <p:bldP spid="107" grpId="0" animBg="1"/>
      <p:bldP spid="108" grpId="0" animBg="1"/>
      <p:bldP spid="108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318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lo,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hi){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if( hi &lt; lo )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-1;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if(hi == lo)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[hi] 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hi;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-1;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mid =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lo+hi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2;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[mid] 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mid;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[mid]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mid+1, hi);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lo, mid-1);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7327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7181926"/>
                  </p:ext>
                </p:extLst>
              </p:nvPr>
            </p:nvGraphicFramePr>
            <p:xfrm>
              <a:off x="6815738" y="1430282"/>
              <a:ext cx="4994216" cy="2195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7181926"/>
                  </p:ext>
                </p:extLst>
              </p:nvPr>
            </p:nvGraphicFramePr>
            <p:xfrm>
              <a:off x="6815738" y="1430282"/>
              <a:ext cx="4994216" cy="2195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4151" r="-100976" b="-4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4151" r="-976" b="-435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510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6667" r="-100976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6667" r="-976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257471" r="-100976" b="-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257471" r="-976" b="-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88" t="-598077" r="-200976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598077" r="-976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1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688586" cy="64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688586" cy="646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420278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420278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blipFill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4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/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So what’s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blipFill>
                <a:blip r:embed="rId9"/>
                <a:stretch>
                  <a:fillRect l="-110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7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438B2085-DEDB-F844-A329-C1081E6C8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runtime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5CF38B9A-BE95-2F4C-A97C-75A3039E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an array of size N, it eliminates ½ until 1 element remains.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N, N/2, N/4, N/8, ..., 4, 2, 1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many divisions does it take?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of it from the other direction: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many times do I have to multiply by 2 to reach N?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1, 2, 4, 8, ..., N/4, N/2, 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Call this number of multiplications "x".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2</a:t>
            </a:r>
            <a:r>
              <a:rPr lang="en-US" altLang="en-US" baseline="30000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	= N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	x	= log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b="1">
                <a:ea typeface="ＭＳ Ｐゴシック" panose="020B0600070205080204" pitchFamily="34" charset="-128"/>
              </a:rPr>
              <a:t> N</a:t>
            </a:r>
          </a:p>
          <a:p>
            <a:pPr lvl="1" eaLnBrk="1" hangingPunct="1"/>
            <a:endParaRPr lang="en-US" altLang="en-US" sz="1200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search is in the </a:t>
            </a:r>
            <a:r>
              <a:rPr lang="en-US" altLang="en-US" b="1">
                <a:ea typeface="ＭＳ Ｐゴシック" panose="020B0600070205080204" pitchFamily="34" charset="-128"/>
              </a:rPr>
              <a:t>logarithmic</a:t>
            </a:r>
            <a:r>
              <a:rPr lang="en-US" altLang="en-US">
                <a:ea typeface="ＭＳ Ｐゴシック" panose="020B0600070205080204" pitchFamily="34" charset="-128"/>
              </a:rPr>
              <a:t> complexity class.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Hunter Schafer - CSE 143 SP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0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analysis is correct! But it’s a little ad hoc.</a:t>
            </a:r>
          </a:p>
          <a:p>
            <a:r>
              <a:rPr lang="en-US" dirty="0"/>
              <a:t>It works great for binary search, but we’re going to deal with more complicated recursive code in this course.</a:t>
            </a:r>
          </a:p>
          <a:p>
            <a:r>
              <a:rPr lang="en-US" dirty="0"/>
              <a:t>We need more powerful tools. </a:t>
            </a:r>
          </a:p>
        </p:txBody>
      </p:sp>
    </p:spTree>
    <p:extLst>
      <p:ext uri="{BB962C8B-B14F-4D97-AF65-F5344CB8AC3E}">
        <p14:creationId xmlns:p14="http://schemas.microsoft.com/office/powerpoint/2010/main" val="325594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277943"/>
                <a:ext cx="11187258" cy="5262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start by just getting a model.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our model for the worst-case running time of binary search. </a:t>
                </a:r>
              </a:p>
              <a:p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binarySearch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lo,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hi){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if( hi &lt; lo )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return -1;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if(hi == lo)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if(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[hi] ==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return hi;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return -1;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mid = 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lo+hi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/ 2;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[mid] ==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return mid;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 if(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[mid] &lt;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return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binarySearch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mid+1, hi);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return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binarySearch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lo, mid-1);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277943"/>
                <a:ext cx="11187258" cy="5262557"/>
              </a:xfrm>
              <a:blipFill>
                <a:blip r:embed="rId2"/>
                <a:stretch>
                  <a:fillRect l="-163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3820" y="2557780"/>
                <a:ext cx="6878320" cy="125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820" y="2557780"/>
                <a:ext cx="6878320" cy="125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5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code is recursive.</a:t>
            </a:r>
          </a:p>
          <a:p>
            <a:r>
              <a:rPr lang="en-US" dirty="0"/>
              <a:t>It makes sense that our model will be recursive too!</a:t>
            </a:r>
          </a:p>
          <a:p>
            <a:endParaRPr lang="en-US" dirty="0"/>
          </a:p>
          <a:p>
            <a:r>
              <a:rPr lang="en-US" dirty="0"/>
              <a:t>A recursive definition of a function is called a </a:t>
            </a:r>
            <a:r>
              <a:rPr lang="en-US" b="1" dirty="0"/>
              <a:t>recurrence.</a:t>
            </a:r>
          </a:p>
          <a:p>
            <a:r>
              <a:rPr lang="en-US" dirty="0"/>
              <a:t>It’s a lot like recursive code:</a:t>
            </a:r>
          </a:p>
          <a:p>
            <a:pPr lvl="1"/>
            <a:r>
              <a:rPr lang="en-US" sz="2200" dirty="0"/>
              <a:t>At least one base case and at least one recursive case.</a:t>
            </a:r>
          </a:p>
          <a:p>
            <a:pPr lvl="1"/>
            <a:r>
              <a:rPr lang="en-US" sz="2200" dirty="0"/>
              <a:t>The cases of your recurrence usually correspond exactly to the cases of the code.</a:t>
            </a:r>
          </a:p>
          <a:p>
            <a:pPr lvl="1"/>
            <a:r>
              <a:rPr lang="en-US" sz="2200" dirty="0"/>
              <a:t>Input size should be getting smaller.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if(n &lt; 3)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3;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(n/3);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recursvieFunction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(n/3);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val1 * val2;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2960" y="4693920"/>
                <a:ext cx="478257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0" y="4693920"/>
                <a:ext cx="478257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8211BC3-A414-9040-930F-68EA5FC4CE4E}"/>
              </a:ext>
            </a:extLst>
          </p:cNvPr>
          <p:cNvSpPr/>
          <p:nvPr/>
        </p:nvSpPr>
        <p:spPr>
          <a:xfrm>
            <a:off x="7567439" y="1108257"/>
            <a:ext cx="3838224" cy="1620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recurrence for the running time of </a:t>
            </a:r>
            <a:r>
              <a:rPr lang="en-US" sz="2400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recursiveFunction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lecture07_KaseyBST</Template>
  <TotalTime>3101</TotalTime>
  <Words>2366</Words>
  <Application>Microsoft Office PowerPoint</Application>
  <PresentationFormat>Widescreen</PresentationFormat>
  <Paragraphs>627</Paragraphs>
  <Slides>41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7:  Analyzing Recursive Code</vt:lpstr>
      <vt:lpstr>Administrivia</vt:lpstr>
      <vt:lpstr>Where Are We?</vt:lpstr>
      <vt:lpstr>Binary Search</vt:lpstr>
      <vt:lpstr>Binary search runtime</vt:lpstr>
      <vt:lpstr>Moving Forward</vt:lpstr>
      <vt:lpstr>Model</vt:lpstr>
      <vt:lpstr>Recurrence</vt:lpstr>
      <vt:lpstr>Write a recurrence</vt:lpstr>
      <vt:lpstr>Recurrence to Big-O</vt:lpstr>
      <vt:lpstr>PowerPoint Presentation</vt:lpstr>
      <vt:lpstr>Master Theorem</vt:lpstr>
      <vt:lpstr>Master Theorem</vt:lpstr>
      <vt:lpstr>Binary Search Trees</vt:lpstr>
      <vt:lpstr>Binary Search Trees</vt:lpstr>
      <vt:lpstr>Review: Trees!</vt:lpstr>
      <vt:lpstr>Review: Maps </vt:lpstr>
      <vt:lpstr>Implement a Dictionary</vt:lpstr>
      <vt:lpstr>Binary Search Tree</vt:lpstr>
      <vt:lpstr>BST Invariants</vt:lpstr>
      <vt:lpstr>Are These Binary Search Trees?</vt:lpstr>
      <vt:lpstr>BSTs as dictionaries</vt:lpstr>
      <vt:lpstr>BSTs as dictionaries</vt:lpstr>
      <vt:lpstr>BSTs as dictionaries</vt:lpstr>
      <vt:lpstr>PowerPoint Presentation</vt:lpstr>
      <vt:lpstr>PowerPoint Presentation</vt:lpstr>
      <vt:lpstr>PowerPoint Presentation</vt:lpstr>
      <vt:lpstr>PowerPoint Presentation</vt:lpstr>
      <vt:lpstr>Don’t Panic</vt:lpstr>
      <vt:lpstr>Unrolling</vt:lpstr>
      <vt:lpstr>Unrolling</vt:lpstr>
      <vt:lpstr>We did it!</vt:lpstr>
      <vt:lpstr>More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 Method Practice</vt:lpstr>
      <vt:lpstr>Tree Method Practice</vt:lpstr>
      <vt:lpstr>Tree Method Practice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61</cp:revision>
  <dcterms:created xsi:type="dcterms:W3CDTF">2019-07-06T16:12:54Z</dcterms:created>
  <dcterms:modified xsi:type="dcterms:W3CDTF">2019-07-08T20:00:23Z</dcterms:modified>
</cp:coreProperties>
</file>